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4"/>
  </p:notesMasterIdLst>
  <p:sldIdLst>
    <p:sldId id="299" r:id="rId2"/>
    <p:sldId id="300" r:id="rId3"/>
    <p:sldId id="301" r:id="rId4"/>
    <p:sldId id="302" r:id="rId5"/>
    <p:sldId id="303" r:id="rId6"/>
    <p:sldId id="304" r:id="rId7"/>
    <p:sldId id="305"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409" r:id="rId37"/>
    <p:sldId id="410" r:id="rId38"/>
    <p:sldId id="336" r:id="rId39"/>
    <p:sldId id="306" r:id="rId40"/>
    <p:sldId id="307" r:id="rId41"/>
    <p:sldId id="337" r:id="rId42"/>
    <p:sldId id="338" r:id="rId43"/>
    <p:sldId id="339" r:id="rId44"/>
    <p:sldId id="340" r:id="rId45"/>
    <p:sldId id="341" r:id="rId46"/>
    <p:sldId id="342" r:id="rId47"/>
    <p:sldId id="344" r:id="rId48"/>
    <p:sldId id="343" r:id="rId49"/>
    <p:sldId id="345" r:id="rId50"/>
    <p:sldId id="346" r:id="rId51"/>
    <p:sldId id="347" r:id="rId52"/>
    <p:sldId id="349" r:id="rId53"/>
    <p:sldId id="350" r:id="rId54"/>
    <p:sldId id="351" r:id="rId55"/>
    <p:sldId id="352" r:id="rId56"/>
    <p:sldId id="353" r:id="rId57"/>
    <p:sldId id="354" r:id="rId58"/>
    <p:sldId id="355" r:id="rId59"/>
    <p:sldId id="348" r:id="rId60"/>
    <p:sldId id="356" r:id="rId61"/>
    <p:sldId id="357" r:id="rId62"/>
    <p:sldId id="358" r:id="rId63"/>
    <p:sldId id="359" r:id="rId64"/>
    <p:sldId id="360" r:id="rId65"/>
    <p:sldId id="361" r:id="rId66"/>
    <p:sldId id="362" r:id="rId67"/>
    <p:sldId id="363" r:id="rId68"/>
    <p:sldId id="365" r:id="rId69"/>
    <p:sldId id="408" r:id="rId70"/>
    <p:sldId id="366" r:id="rId71"/>
    <p:sldId id="367" r:id="rId72"/>
    <p:sldId id="368" r:id="rId73"/>
    <p:sldId id="369" r:id="rId74"/>
    <p:sldId id="370" r:id="rId75"/>
    <p:sldId id="371" r:id="rId76"/>
    <p:sldId id="411"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412" r:id="rId96"/>
    <p:sldId id="413" r:id="rId97"/>
    <p:sldId id="414" r:id="rId98"/>
    <p:sldId id="415" r:id="rId99"/>
    <p:sldId id="416" r:id="rId100"/>
    <p:sldId id="417" r:id="rId101"/>
    <p:sldId id="418" r:id="rId102"/>
    <p:sldId id="396" r:id="rId103"/>
    <p:sldId id="397" r:id="rId104"/>
    <p:sldId id="398" r:id="rId105"/>
    <p:sldId id="399" r:id="rId106"/>
    <p:sldId id="400" r:id="rId107"/>
    <p:sldId id="401" r:id="rId108"/>
    <p:sldId id="402" r:id="rId109"/>
    <p:sldId id="403" r:id="rId110"/>
    <p:sldId id="404" r:id="rId111"/>
    <p:sldId id="405" r:id="rId112"/>
    <p:sldId id="407" r:id="rId113"/>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CC66"/>
    <a:srgbClr val="FF3300"/>
    <a:srgbClr val="0000FF"/>
    <a:srgbClr val="996633"/>
    <a:srgbClr val="D60093"/>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5" autoAdjust="0"/>
    <p:restoredTop sz="93478" autoAdjust="0"/>
  </p:normalViewPr>
  <p:slideViewPr>
    <p:cSldViewPr>
      <p:cViewPr varScale="1">
        <p:scale>
          <a:sx n="85" d="100"/>
          <a:sy n="85" d="100"/>
        </p:scale>
        <p:origin x="13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0BDA5DF-ED56-4A41-994B-886DD3686FE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4035" name="Rectangle 3">
            <a:extLst>
              <a:ext uri="{FF2B5EF4-FFF2-40B4-BE49-F238E27FC236}">
                <a16:creationId xmlns:a16="http://schemas.microsoft.com/office/drawing/2014/main" id="{90BC1AB1-A16A-4461-95E6-4F16F427852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4340" name="Rectangle 4">
            <a:extLst>
              <a:ext uri="{FF2B5EF4-FFF2-40B4-BE49-F238E27FC236}">
                <a16:creationId xmlns:a16="http://schemas.microsoft.com/office/drawing/2014/main" id="{D8E58338-D508-4BDE-9E08-325DC8030FB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a:extLst>
              <a:ext uri="{FF2B5EF4-FFF2-40B4-BE49-F238E27FC236}">
                <a16:creationId xmlns:a16="http://schemas.microsoft.com/office/drawing/2014/main" id="{46264B38-EB63-492A-98D0-9F55AC659D3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a:extLst>
              <a:ext uri="{FF2B5EF4-FFF2-40B4-BE49-F238E27FC236}">
                <a16:creationId xmlns:a16="http://schemas.microsoft.com/office/drawing/2014/main" id="{EF318915-1CCE-4447-8385-4E022241096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4039" name="Rectangle 7">
            <a:extLst>
              <a:ext uri="{FF2B5EF4-FFF2-40B4-BE49-F238E27FC236}">
                <a16:creationId xmlns:a16="http://schemas.microsoft.com/office/drawing/2014/main" id="{6A90D4C3-B319-4FDB-828B-59C421506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0DD3831-ED5D-4BA9-BEAA-4B580BE26ED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D3831-ED5D-4BA9-BEAA-4B580BE26ED8}" type="slidenum">
              <a:rPr lang="en-US" altLang="zh-CN" smtClean="0"/>
              <a:pPr/>
              <a:t>25</a:t>
            </a:fld>
            <a:endParaRPr lang="en-US" altLang="zh-CN"/>
          </a:p>
        </p:txBody>
      </p:sp>
    </p:spTree>
    <p:extLst>
      <p:ext uri="{BB962C8B-B14F-4D97-AF65-F5344CB8AC3E}">
        <p14:creationId xmlns:p14="http://schemas.microsoft.com/office/powerpoint/2010/main" val="14808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D3831-ED5D-4BA9-BEAA-4B580BE26ED8}" type="slidenum">
              <a:rPr lang="en-US" altLang="zh-CN" smtClean="0"/>
              <a:pPr/>
              <a:t>63</a:t>
            </a:fld>
            <a:endParaRPr lang="en-US" altLang="zh-CN"/>
          </a:p>
        </p:txBody>
      </p:sp>
    </p:spTree>
    <p:extLst>
      <p:ext uri="{BB962C8B-B14F-4D97-AF65-F5344CB8AC3E}">
        <p14:creationId xmlns:p14="http://schemas.microsoft.com/office/powerpoint/2010/main" val="224431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7C355957-B207-4E4D-ABEB-4FAB3E618A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49DCDE4D-69C5-4D53-A011-6A5CE8D0E7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F03DAC5-C6E4-42AE-857E-F401091EA60E}"/>
              </a:ext>
            </a:extLst>
          </p:cNvPr>
          <p:cNvSpPr>
            <a:spLocks noGrp="1" noChangeArrowheads="1"/>
          </p:cNvSpPr>
          <p:nvPr>
            <p:ph type="sldNum" sz="quarter" idx="12"/>
          </p:nvPr>
        </p:nvSpPr>
        <p:spPr>
          <a:ln/>
        </p:spPr>
        <p:txBody>
          <a:bodyPr/>
          <a:lstStyle>
            <a:lvl1pPr>
              <a:defRPr/>
            </a:lvl1pPr>
          </a:lstStyle>
          <a:p>
            <a:fld id="{D6EF7AA0-3FF9-47B9-9219-4A578BB6F489}" type="slidenum">
              <a:rPr lang="en-US" altLang="zh-CN" smtClean="0"/>
              <a:pPr/>
              <a:t>‹#›</a:t>
            </a:fld>
            <a:r>
              <a:rPr lang="en-US" altLang="zh-CN" dirty="0"/>
              <a:t>/112</a:t>
            </a:r>
          </a:p>
        </p:txBody>
      </p:sp>
    </p:spTree>
    <p:extLst>
      <p:ext uri="{BB962C8B-B14F-4D97-AF65-F5344CB8AC3E}">
        <p14:creationId xmlns:p14="http://schemas.microsoft.com/office/powerpoint/2010/main" val="166214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68699E0-34C7-4142-B840-494F8B743B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928F8C7F-A700-47F3-9970-45B5152538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407AC49E-B5FC-42D2-86CA-FE0C7FEC205D}"/>
              </a:ext>
            </a:extLst>
          </p:cNvPr>
          <p:cNvSpPr>
            <a:spLocks noGrp="1" noChangeArrowheads="1"/>
          </p:cNvSpPr>
          <p:nvPr>
            <p:ph type="sldNum" sz="quarter" idx="12"/>
          </p:nvPr>
        </p:nvSpPr>
        <p:spPr>
          <a:ln/>
        </p:spPr>
        <p:txBody>
          <a:bodyPr/>
          <a:lstStyle>
            <a:lvl1pPr>
              <a:defRPr/>
            </a:lvl1pPr>
          </a:lstStyle>
          <a:p>
            <a:fld id="{6F02EFF4-F969-41B5-BB2C-79CFA90C3E21}" type="slidenum">
              <a:rPr lang="en-US" altLang="zh-CN" smtClean="0"/>
              <a:pPr/>
              <a:t>‹#›</a:t>
            </a:fld>
            <a:r>
              <a:rPr lang="en-US" altLang="zh-CN" dirty="0"/>
              <a:t>/112</a:t>
            </a:r>
          </a:p>
        </p:txBody>
      </p:sp>
    </p:spTree>
    <p:extLst>
      <p:ext uri="{BB962C8B-B14F-4D97-AF65-F5344CB8AC3E}">
        <p14:creationId xmlns:p14="http://schemas.microsoft.com/office/powerpoint/2010/main" val="192777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6D3DC23-12EB-45D8-9F08-1805DA2711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613A371-00D2-4372-87A2-3D6AF1A501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53241AB1-2F55-4BD1-AB5B-01C6613ADF33}"/>
              </a:ext>
            </a:extLst>
          </p:cNvPr>
          <p:cNvSpPr>
            <a:spLocks noGrp="1" noChangeArrowheads="1"/>
          </p:cNvSpPr>
          <p:nvPr>
            <p:ph type="sldNum" sz="quarter" idx="12"/>
          </p:nvPr>
        </p:nvSpPr>
        <p:spPr>
          <a:ln/>
        </p:spPr>
        <p:txBody>
          <a:bodyPr/>
          <a:lstStyle>
            <a:lvl1pPr>
              <a:defRPr/>
            </a:lvl1pPr>
          </a:lstStyle>
          <a:p>
            <a:fld id="{2F4C6573-5449-42C8-A30F-8A486069FE34}" type="slidenum">
              <a:rPr lang="en-US" altLang="zh-CN" smtClean="0"/>
              <a:pPr/>
              <a:t>‹#›</a:t>
            </a:fld>
            <a:r>
              <a:rPr lang="en-US" altLang="zh-CN" dirty="0"/>
              <a:t>/112</a:t>
            </a:r>
          </a:p>
        </p:txBody>
      </p:sp>
    </p:spTree>
    <p:extLst>
      <p:ext uri="{BB962C8B-B14F-4D97-AF65-F5344CB8AC3E}">
        <p14:creationId xmlns:p14="http://schemas.microsoft.com/office/powerpoint/2010/main" val="389668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54D4D041-994B-48F2-A775-7D44EF6FBB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0634755A-772E-445D-BA13-BA31B57A55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4B1269BC-AE95-4A8A-8B9A-1EB39EF16BD1}"/>
              </a:ext>
            </a:extLst>
          </p:cNvPr>
          <p:cNvSpPr>
            <a:spLocks noGrp="1" noChangeArrowheads="1"/>
          </p:cNvSpPr>
          <p:nvPr>
            <p:ph type="sldNum" sz="quarter" idx="12"/>
          </p:nvPr>
        </p:nvSpPr>
        <p:spPr>
          <a:ln/>
        </p:spPr>
        <p:txBody>
          <a:bodyPr/>
          <a:lstStyle>
            <a:lvl1pPr>
              <a:defRPr/>
            </a:lvl1pPr>
          </a:lstStyle>
          <a:p>
            <a:fld id="{7240FBC7-113D-4D81-A362-46C93363DF35}" type="slidenum">
              <a:rPr lang="en-US" altLang="zh-CN" smtClean="0"/>
              <a:pPr/>
              <a:t>‹#›</a:t>
            </a:fld>
            <a:r>
              <a:rPr lang="en-US" altLang="zh-CN" dirty="0"/>
              <a:t>/112</a:t>
            </a:r>
          </a:p>
        </p:txBody>
      </p:sp>
    </p:spTree>
    <p:extLst>
      <p:ext uri="{BB962C8B-B14F-4D97-AF65-F5344CB8AC3E}">
        <p14:creationId xmlns:p14="http://schemas.microsoft.com/office/powerpoint/2010/main" val="1510971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B36C0F2-59A2-447E-98DC-E5D84F2617BA}"/>
              </a:ext>
            </a:extLst>
          </p:cNvPr>
          <p:cNvGrpSpPr>
            <a:grpSpLocks/>
          </p:cNvGrpSpPr>
          <p:nvPr/>
        </p:nvGrpSpPr>
        <p:grpSpPr bwMode="auto">
          <a:xfrm>
            <a:off x="0" y="1588"/>
            <a:ext cx="9132888" cy="6845300"/>
            <a:chOff x="0" y="1"/>
            <a:chExt cx="5753" cy="4312"/>
          </a:xfrm>
        </p:grpSpPr>
        <p:sp>
          <p:nvSpPr>
            <p:cNvPr id="4099" name="Freeform 3">
              <a:extLst>
                <a:ext uri="{FF2B5EF4-FFF2-40B4-BE49-F238E27FC236}">
                  <a16:creationId xmlns:a16="http://schemas.microsoft.com/office/drawing/2014/main" id="{64E22C31-E790-4E2E-81DF-62FCCA57256E}"/>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charset="0"/>
              </a:endParaRPr>
            </a:p>
          </p:txBody>
        </p:sp>
        <p:sp>
          <p:nvSpPr>
            <p:cNvPr id="4100" name="Arc 4">
              <a:extLst>
                <a:ext uri="{FF2B5EF4-FFF2-40B4-BE49-F238E27FC236}">
                  <a16:creationId xmlns:a16="http://schemas.microsoft.com/office/drawing/2014/main" id="{391375FC-2ED9-40CF-BF23-6B3B7897A82D}"/>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charset="0"/>
              </a:endParaRPr>
            </a:p>
          </p:txBody>
        </p:sp>
      </p:grpSp>
      <p:sp>
        <p:nvSpPr>
          <p:cNvPr id="4101" name="Rectangle 5">
            <a:extLst>
              <a:ext uri="{FF2B5EF4-FFF2-40B4-BE49-F238E27FC236}">
                <a16:creationId xmlns:a16="http://schemas.microsoft.com/office/drawing/2014/main" id="{D0266A44-B28E-47E5-BFB9-F409E202004F}"/>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102" name="Rectangle 6">
            <a:extLst>
              <a:ext uri="{FF2B5EF4-FFF2-40B4-BE49-F238E27FC236}">
                <a16:creationId xmlns:a16="http://schemas.microsoft.com/office/drawing/2014/main" id="{821105AF-800B-47BD-BDB4-07409A3A39F7}"/>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atin typeface="+mn-lt"/>
              </a:defRPr>
            </a:lvl1pPr>
          </a:lstStyle>
          <a:p>
            <a:pPr>
              <a:defRPr/>
            </a:pPr>
            <a:endParaRPr lang="en-US" altLang="zh-CN"/>
          </a:p>
        </p:txBody>
      </p:sp>
      <p:sp>
        <p:nvSpPr>
          <p:cNvPr id="4103" name="Rectangle 7">
            <a:extLst>
              <a:ext uri="{FF2B5EF4-FFF2-40B4-BE49-F238E27FC236}">
                <a16:creationId xmlns:a16="http://schemas.microsoft.com/office/drawing/2014/main" id="{2B52B6E9-9A7E-49A9-8A23-281749CAAAE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atin typeface="+mn-lt"/>
              </a:defRPr>
            </a:lvl1pPr>
          </a:lstStyle>
          <a:p>
            <a:pPr>
              <a:defRPr/>
            </a:pPr>
            <a:endParaRPr lang="en-US" altLang="zh-CN"/>
          </a:p>
        </p:txBody>
      </p:sp>
      <p:sp>
        <p:nvSpPr>
          <p:cNvPr id="4104" name="Rectangle 8">
            <a:extLst>
              <a:ext uri="{FF2B5EF4-FFF2-40B4-BE49-F238E27FC236}">
                <a16:creationId xmlns:a16="http://schemas.microsoft.com/office/drawing/2014/main" id="{7BAB2D1F-ED95-4CEE-8945-57090185A332}"/>
              </a:ext>
            </a:extLst>
          </p:cNvPr>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accent1"/>
                </a:solidFill>
                <a:latin typeface="Calibri" panose="020F0502020204030204" pitchFamily="34" charset="0"/>
              </a:defRPr>
            </a:lvl1pPr>
          </a:lstStyle>
          <a:p>
            <a:fld id="{74D804F6-D026-44AB-AD51-B3475A130AFB}" type="slidenum">
              <a:rPr lang="en-US" altLang="zh-CN" smtClean="0"/>
              <a:pPr/>
              <a:t>‹#›</a:t>
            </a:fld>
            <a:r>
              <a:rPr lang="en-US" altLang="zh-CN" dirty="0"/>
              <a:t>/112</a:t>
            </a:r>
          </a:p>
        </p:txBody>
      </p:sp>
      <p:sp>
        <p:nvSpPr>
          <p:cNvPr id="1031" name="Rectangle 9">
            <a:extLst>
              <a:ext uri="{FF2B5EF4-FFF2-40B4-BE49-F238E27FC236}">
                <a16:creationId xmlns:a16="http://schemas.microsoft.com/office/drawing/2014/main" id="{4F24B3EF-E9A3-4D7B-8B12-21E2F2CDB06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82CD81-9B72-4622-B22C-90C95C0D75C5}"/>
              </a:ext>
            </a:extLst>
          </p:cNvPr>
          <p:cNvSpPr txBox="1"/>
          <p:nvPr/>
        </p:nvSpPr>
        <p:spPr>
          <a:xfrm>
            <a:off x="2027583" y="2782669"/>
            <a:ext cx="5181600" cy="646331"/>
          </a:xfrm>
          <a:prstGeom prst="rect">
            <a:avLst/>
          </a:prstGeom>
          <a:noFill/>
        </p:spPr>
        <p:txBody>
          <a:bodyPr wrap="square" rtlCol="0">
            <a:spAutoFit/>
          </a:bodyPr>
          <a:lstStyle/>
          <a:p>
            <a:r>
              <a:rPr lang="zh-CN" altLang="en-US" sz="3600" b="1" dirty="0">
                <a:solidFill>
                  <a:srgbClr val="FFFF00"/>
                </a:solidFill>
                <a:effectLst>
                  <a:outerShdw blurRad="38100" dist="38100" dir="2700000" algn="tl">
                    <a:srgbClr val="000000">
                      <a:alpha val="43137"/>
                    </a:srgbClr>
                  </a:outerShdw>
                </a:effectLst>
              </a:rPr>
              <a:t>第</a:t>
            </a:r>
            <a:r>
              <a:rPr lang="en-US" altLang="zh-CN" sz="3600" b="1" dirty="0">
                <a:solidFill>
                  <a:srgbClr val="FFFF00"/>
                </a:solidFill>
                <a:effectLst>
                  <a:outerShdw blurRad="38100" dist="38100" dir="2700000" algn="tl">
                    <a:srgbClr val="000000">
                      <a:alpha val="43137"/>
                    </a:srgbClr>
                  </a:outerShdw>
                </a:effectLst>
              </a:rPr>
              <a:t>4</a:t>
            </a:r>
            <a:r>
              <a:rPr lang="zh-CN" altLang="en-US" sz="3600" b="1" dirty="0">
                <a:solidFill>
                  <a:srgbClr val="FFFF00"/>
                </a:solidFill>
                <a:effectLst>
                  <a:outerShdw blurRad="38100" dist="38100" dir="2700000" algn="tl">
                    <a:srgbClr val="000000">
                      <a:alpha val="43137"/>
                    </a:srgbClr>
                  </a:outerShdw>
                </a:effectLst>
              </a:rPr>
              <a:t>章课后习题及解析</a:t>
            </a:r>
          </a:p>
        </p:txBody>
      </p:sp>
      <p:sp>
        <p:nvSpPr>
          <p:cNvPr id="4" name="灯片编号占位符 3">
            <a:extLst>
              <a:ext uri="{FF2B5EF4-FFF2-40B4-BE49-F238E27FC236}">
                <a16:creationId xmlns:a16="http://schemas.microsoft.com/office/drawing/2014/main" id="{D27A81D7-416C-428E-AC71-89807EEAE200}"/>
              </a:ext>
            </a:extLst>
          </p:cNvPr>
          <p:cNvSpPr>
            <a:spLocks noGrp="1"/>
          </p:cNvSpPr>
          <p:nvPr>
            <p:ph type="sldNum" sz="quarter" idx="12"/>
          </p:nvPr>
        </p:nvSpPr>
        <p:spPr/>
        <p:txBody>
          <a:bodyPr/>
          <a:lstStyle/>
          <a:p>
            <a:fld id="{6F02EFF4-F969-41B5-BB2C-79CFA90C3E21}" type="slidenum">
              <a:rPr lang="en-US" altLang="zh-CN" smtClean="0"/>
              <a:pPr/>
              <a:t>1</a:t>
            </a:fld>
            <a:r>
              <a:rPr lang="en-US" altLang="zh-CN"/>
              <a:t>/112</a:t>
            </a:r>
            <a:endParaRPr lang="en-US" altLang="zh-CN" dirty="0"/>
          </a:p>
        </p:txBody>
      </p:sp>
    </p:spTree>
    <p:extLst>
      <p:ext uri="{BB962C8B-B14F-4D97-AF65-F5344CB8AC3E}">
        <p14:creationId xmlns:p14="http://schemas.microsoft.com/office/powerpoint/2010/main" val="120052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05A20B-D4BF-4E8C-A86D-E40EE2A6A985}"/>
              </a:ext>
            </a:extLst>
          </p:cNvPr>
          <p:cNvSpPr/>
          <p:nvPr/>
        </p:nvSpPr>
        <p:spPr>
          <a:xfrm>
            <a:off x="0" y="254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何谓随机存取？何谓顺序存取？何谓直接存取？请各举一例进行说明</a:t>
            </a:r>
          </a:p>
        </p:txBody>
      </p:sp>
      <p:sp>
        <p:nvSpPr>
          <p:cNvPr id="4" name="矩形 3">
            <a:extLst>
              <a:ext uri="{FF2B5EF4-FFF2-40B4-BE49-F238E27FC236}">
                <a16:creationId xmlns:a16="http://schemas.microsoft.com/office/drawing/2014/main" id="{FC05064E-3B45-47E0-B7B1-FD37D4E766A1}"/>
              </a:ext>
            </a:extLst>
          </p:cNvPr>
          <p:cNvSpPr/>
          <p:nvPr/>
        </p:nvSpPr>
        <p:spPr>
          <a:xfrm>
            <a:off x="0" y="1225729"/>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随机存取是指按地址码访问存储器，访存时间和存储单元的位置无关，如内存。 </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顺序存取是指按存储介质的存储顺序移动介质、定位存储区并读写数据，如磁带。 </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直接存取是指先寻道，再定位扇区，然后读写数据，如硬盘。</a:t>
            </a:r>
          </a:p>
        </p:txBody>
      </p:sp>
      <p:sp>
        <p:nvSpPr>
          <p:cNvPr id="5" name="灯片编号占位符 4">
            <a:extLst>
              <a:ext uri="{FF2B5EF4-FFF2-40B4-BE49-F238E27FC236}">
                <a16:creationId xmlns:a16="http://schemas.microsoft.com/office/drawing/2014/main" id="{6BA17FD6-B68A-40F3-82BC-E487E7804AC5}"/>
              </a:ext>
            </a:extLst>
          </p:cNvPr>
          <p:cNvSpPr>
            <a:spLocks noGrp="1"/>
          </p:cNvSpPr>
          <p:nvPr>
            <p:ph type="sldNum" sz="quarter" idx="12"/>
          </p:nvPr>
        </p:nvSpPr>
        <p:spPr/>
        <p:txBody>
          <a:bodyPr/>
          <a:lstStyle/>
          <a:p>
            <a:fld id="{6F02EFF4-F969-41B5-BB2C-79CFA90C3E21}" type="slidenum">
              <a:rPr lang="en-US" altLang="zh-CN" smtClean="0"/>
              <a:pPr/>
              <a:t>10</a:t>
            </a:fld>
            <a:r>
              <a:rPr lang="en-US" altLang="zh-CN"/>
              <a:t>/112</a:t>
            </a:r>
            <a:endParaRPr lang="en-US" altLang="zh-CN" dirty="0"/>
          </a:p>
        </p:txBody>
      </p:sp>
    </p:spTree>
    <p:extLst>
      <p:ext uri="{BB962C8B-B14F-4D97-AF65-F5344CB8AC3E}">
        <p14:creationId xmlns:p14="http://schemas.microsoft.com/office/powerpoint/2010/main" val="22762223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61E6361-93AD-4508-9B5B-3AAC61AE77EF}"/>
              </a:ext>
            </a:extLst>
          </p:cNvPr>
          <p:cNvSpPr/>
          <p:nvPr/>
        </p:nvSpPr>
        <p:spPr>
          <a:xfrm>
            <a:off x="-150586" y="584775"/>
            <a:ext cx="9445172" cy="7478970"/>
          </a:xfrm>
          <a:prstGeom prst="rect">
            <a:avLst/>
          </a:prstGeom>
        </p:spPr>
        <p:txBody>
          <a:bodyPr wrap="square">
            <a:spAutoFit/>
          </a:bodyPr>
          <a:lstStyle/>
          <a:p>
            <a:pPr indent="457200"/>
            <a:r>
              <a:rPr lang="zh-CN" altLang="en-US" sz="3000" dirty="0">
                <a:latin typeface="黑体" panose="02010609060101010101" pitchFamily="49" charset="-122"/>
                <a:ea typeface="黑体" panose="02010609060101010101" pitchFamily="49" charset="-122"/>
              </a:rPr>
              <a:t>题干中给出的关于页表</a:t>
            </a:r>
            <a:r>
              <a:rPr lang="en-US" altLang="zh-CN" sz="3000" dirty="0">
                <a:latin typeface="黑体" panose="02010609060101010101" pitchFamily="49" charset="-122"/>
                <a:ea typeface="黑体" panose="02010609060101010101" pitchFamily="49" charset="-122"/>
              </a:rPr>
              <a:t>-TLB</a:t>
            </a:r>
            <a:r>
              <a:rPr lang="zh-CN" altLang="en-US" sz="3000" dirty="0">
                <a:latin typeface="黑体" panose="02010609060101010101" pitchFamily="49" charset="-122"/>
                <a:ea typeface="黑体" panose="02010609060101010101" pitchFamily="49" charset="-122"/>
              </a:rPr>
              <a:t>映射的信息如下：</a:t>
            </a:r>
            <a:endParaRPr lang="en-US" altLang="zh-CN" sz="3000" dirty="0">
              <a:latin typeface="黑体" panose="02010609060101010101" pitchFamily="49" charset="-122"/>
              <a:ea typeface="黑体" panose="02010609060101010101" pitchFamily="49" charset="-122"/>
            </a:endParaRPr>
          </a:p>
          <a:p>
            <a:pPr indent="457200"/>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(1)TLB</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共有</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256</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项，和页表之间按</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路组相联方式组织映射</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虚拟地址</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32</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位，物理地址</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24</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页面大小固定为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 KB</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由</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可知，</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TLB</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按每</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项为一组，划分为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128</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组，由于是</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路组相联映射，则页表按每组</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128</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项进行划分。</a:t>
            </a:r>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由</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可知，</a:t>
            </a:r>
            <a:r>
              <a:rPr lang="zh-CN"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页面大小固定为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 KB</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，则页内地址长度为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12(2</a:t>
            </a:r>
            <a:r>
              <a:rPr lang="en-US" altLang="zh-CN" sz="3000" baseline="30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=4K)</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，则虚页号长度为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32-12=20</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。由于一个虚页号对应一个页表项，则</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20</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位的虚页号对应</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en-US" altLang="zh-CN" sz="3000" baseline="30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20</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=1M</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页表项。按每组</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128</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7</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位）项进行划分，则将页表划分为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8K</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组（</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20-7=13</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），则组号长度为</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13(2</a:t>
            </a:r>
            <a:r>
              <a:rPr lang="en-US" altLang="zh-CN" sz="3000" baseline="30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13</a:t>
            </a:r>
            <a:r>
              <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=8K)</a:t>
            </a:r>
            <a:r>
              <a:rPr lang="zh-CN" altLang="en-US"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eaLnBrk="0" hangingPunct="0"/>
            <a:endParaRPr lang="en-US" altLang="zh-CN" sz="3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CD22A734-FBB6-4A41-9186-DA8A93847FA6}"/>
              </a:ext>
            </a:extLst>
          </p:cNvPr>
          <p:cNvSpPr txBox="1"/>
          <p:nvPr/>
        </p:nvSpPr>
        <p:spPr>
          <a:xfrm>
            <a:off x="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(b)TLB</a:t>
            </a:r>
            <a:endParaRPr lang="zh-CN" altLang="en-US" sz="3200" b="1" dirty="0">
              <a:solidFill>
                <a:srgbClr val="FFFF00"/>
              </a:solidFill>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ED7A1AE4-9130-4451-BD39-204F03414838}"/>
              </a:ext>
            </a:extLst>
          </p:cNvPr>
          <p:cNvSpPr>
            <a:spLocks noGrp="1"/>
          </p:cNvSpPr>
          <p:nvPr>
            <p:ph type="sldNum" sz="quarter" idx="12"/>
          </p:nvPr>
        </p:nvSpPr>
        <p:spPr/>
        <p:txBody>
          <a:bodyPr/>
          <a:lstStyle/>
          <a:p>
            <a:fld id="{6F02EFF4-F969-41B5-BB2C-79CFA90C3E21}" type="slidenum">
              <a:rPr lang="en-US" altLang="zh-CN" smtClean="0"/>
              <a:pPr/>
              <a:t>100</a:t>
            </a:fld>
            <a:r>
              <a:rPr lang="en-US" altLang="zh-CN"/>
              <a:t>/112</a:t>
            </a:r>
            <a:endParaRPr lang="en-US" altLang="zh-CN" dirty="0"/>
          </a:p>
        </p:txBody>
      </p:sp>
    </p:spTree>
    <p:extLst>
      <p:ext uri="{BB962C8B-B14F-4D97-AF65-F5344CB8AC3E}">
        <p14:creationId xmlns:p14="http://schemas.microsoft.com/office/powerpoint/2010/main" val="3217974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D65A98-C2FC-438E-8599-81A83E699D56}"/>
              </a:ext>
            </a:extLst>
          </p:cNvPr>
          <p:cNvSpPr txBox="1"/>
          <p:nvPr/>
        </p:nvSpPr>
        <p:spPr>
          <a:xfrm>
            <a:off x="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(b)TLB</a:t>
            </a:r>
            <a:endParaRPr lang="zh-CN" altLang="en-US" sz="3200" b="1" dirty="0">
              <a:solidFill>
                <a:srgbClr val="FFFF00"/>
              </a:solidFill>
              <a:effectLst>
                <a:outerShdw blurRad="38100" dist="38100" dir="2700000" algn="tl">
                  <a:srgbClr val="000000">
                    <a:alpha val="43137"/>
                  </a:srgbClr>
                </a:outerShdw>
              </a:effectLst>
            </a:endParaRPr>
          </a:p>
        </p:txBody>
      </p:sp>
      <p:sp>
        <p:nvSpPr>
          <p:cNvPr id="5" name="文本框 4">
            <a:extLst>
              <a:ext uri="{FF2B5EF4-FFF2-40B4-BE49-F238E27FC236}">
                <a16:creationId xmlns:a16="http://schemas.microsoft.com/office/drawing/2014/main" id="{D5BA58FB-C75F-4B2F-94B0-065E47F2FD17}"/>
              </a:ext>
            </a:extLst>
          </p:cNvPr>
          <p:cNvSpPr txBox="1"/>
          <p:nvPr/>
        </p:nvSpPr>
        <p:spPr>
          <a:xfrm>
            <a:off x="76200" y="762000"/>
            <a:ext cx="9067800" cy="5016758"/>
          </a:xfrm>
          <a:prstGeom prst="rect">
            <a:avLst/>
          </a:prstGeom>
          <a:noFill/>
        </p:spPr>
        <p:txBody>
          <a:bodyPr wrap="square" rtlCol="0">
            <a:spAutoFit/>
          </a:bodyPr>
          <a:lstStyle/>
          <a:p>
            <a:pPr indent="457200"/>
            <a:r>
              <a:rPr lang="zh-CN" altLang="en-US" sz="3200" dirty="0">
                <a:latin typeface="黑体" panose="02010609060101010101" pitchFamily="49" charset="-122"/>
                <a:ea typeface="黑体" panose="02010609060101010101" pitchFamily="49" charset="-122"/>
              </a:rPr>
              <a:t>由上分析，页表被划分为</a:t>
            </a:r>
            <a:r>
              <a:rPr lang="en-US" altLang="zh-CN" sz="3200" dirty="0">
                <a:latin typeface="黑体" panose="02010609060101010101" pitchFamily="49" charset="-122"/>
                <a:ea typeface="黑体" panose="02010609060101010101" pitchFamily="49" charset="-122"/>
              </a:rPr>
              <a:t>8K(2</a:t>
            </a:r>
            <a:r>
              <a:rPr lang="en-US" altLang="zh-CN" sz="3200" baseline="30000" dirty="0">
                <a:latin typeface="黑体" panose="02010609060101010101" pitchFamily="49" charset="-122"/>
                <a:ea typeface="黑体" panose="02010609060101010101" pitchFamily="49" charset="-122"/>
              </a:rPr>
              <a:t>13</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组，每组</a:t>
            </a:r>
            <a:r>
              <a:rPr lang="en-US" altLang="zh-CN" sz="3200" dirty="0">
                <a:latin typeface="黑体" panose="02010609060101010101" pitchFamily="49" charset="-122"/>
                <a:ea typeface="黑体" panose="02010609060101010101" pitchFamily="49" charset="-122"/>
              </a:rPr>
              <a:t>128</a:t>
            </a:r>
            <a:r>
              <a:rPr lang="zh-CN" altLang="en-US" sz="3200" dirty="0">
                <a:latin typeface="黑体" panose="02010609060101010101" pitchFamily="49" charset="-122"/>
                <a:ea typeface="黑体" panose="02010609060101010101" pitchFamily="49" charset="-122"/>
              </a:rPr>
              <a:t>个页表项</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页面</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，每个页表项</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页面</a:t>
            </a:r>
            <a:r>
              <a:rPr lang="en-US" altLang="zh-CN" sz="3200" dirty="0">
                <a:latin typeface="黑体" panose="02010609060101010101" pitchFamily="49" charset="-122"/>
                <a:ea typeface="黑体" panose="02010609060101010101" pitchFamily="49" charset="-122"/>
              </a:rPr>
              <a:t>)4KB</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被划分为</a:t>
            </a:r>
            <a:r>
              <a:rPr lang="en-US" altLang="zh-CN" sz="3200" dirty="0">
                <a:latin typeface="黑体" panose="02010609060101010101" pitchFamily="49" charset="-122"/>
                <a:ea typeface="黑体" panose="02010609060101010101" pitchFamily="49" charset="-122"/>
              </a:rPr>
              <a:t>128</a:t>
            </a:r>
            <a:r>
              <a:rPr lang="zh-CN" altLang="en-US" sz="3200" dirty="0">
                <a:latin typeface="黑体" panose="02010609060101010101" pitchFamily="49" charset="-122"/>
                <a:ea typeface="黑体" panose="02010609060101010101" pitchFamily="49" charset="-122"/>
              </a:rPr>
              <a:t>组，每组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个页表项</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页面</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，每个页表项</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页面</a:t>
            </a:r>
            <a:r>
              <a:rPr lang="en-US" altLang="zh-CN" sz="3200" dirty="0">
                <a:latin typeface="黑体" panose="02010609060101010101" pitchFamily="49" charset="-122"/>
                <a:ea typeface="黑体" panose="02010609060101010101" pitchFamily="49" charset="-122"/>
              </a:rPr>
              <a:t>)4KB</a:t>
            </a:r>
            <a:r>
              <a:rPr lang="zh-CN" altLang="en-US" sz="3200" dirty="0">
                <a:latin typeface="黑体" panose="02010609060101010101" pitchFamily="49" charset="-122"/>
                <a:ea typeface="黑体" panose="02010609060101010101" pitchFamily="49" charset="-122"/>
              </a:rPr>
              <a:t>。则：</a:t>
            </a:r>
            <a:endParaRPr lang="en-US" altLang="zh-CN" sz="3200" dirty="0">
              <a:latin typeface="黑体" panose="02010609060101010101" pitchFamily="49" charset="-122"/>
              <a:ea typeface="黑体" panose="02010609060101010101" pitchFamily="49" charset="-122"/>
            </a:endParaRPr>
          </a:p>
          <a:p>
            <a:pPr indent="457200"/>
            <a:r>
              <a:rPr lang="en-US" altLang="zh-CN" sz="3200" dirty="0">
                <a:latin typeface="黑体" panose="02010609060101010101" pitchFamily="49" charset="-122"/>
                <a:ea typeface="黑体" panose="02010609060101010101" pitchFamily="49" charset="-122"/>
              </a:rPr>
              <a:t>F=</a:t>
            </a:r>
            <a:r>
              <a:rPr lang="zh-CN" altLang="en-US" sz="3200" dirty="0">
                <a:latin typeface="黑体" panose="02010609060101010101" pitchFamily="49" charset="-122"/>
                <a:ea typeface="黑体" panose="02010609060101010101" pitchFamily="49" charset="-122"/>
              </a:rPr>
              <a:t>页表中组号的长度</a:t>
            </a:r>
            <a:r>
              <a:rPr lang="en-US" altLang="zh-CN" sz="3200" dirty="0">
                <a:latin typeface="黑体" panose="02010609060101010101" pitchFamily="49" charset="-122"/>
                <a:ea typeface="黑体" panose="02010609060101010101" pitchFamily="49" charset="-122"/>
              </a:rPr>
              <a:t>=13</a:t>
            </a:r>
          </a:p>
          <a:p>
            <a:pPr indent="457200"/>
            <a:r>
              <a:rPr lang="en-US" altLang="zh-CN" sz="3200" dirty="0">
                <a:latin typeface="黑体" panose="02010609060101010101" pitchFamily="49" charset="-122"/>
                <a:ea typeface="黑体" panose="02010609060101010101" pitchFamily="49" charset="-122"/>
              </a:rPr>
              <a:t>G=</a:t>
            </a:r>
            <a:r>
              <a:rPr lang="zh-CN" altLang="en-US" sz="3200" dirty="0">
                <a:latin typeface="黑体" panose="02010609060101010101" pitchFamily="49" charset="-122"/>
                <a:ea typeface="黑体" panose="02010609060101010101" pitchFamily="49" charset="-122"/>
              </a:rPr>
              <a:t>组内页面序号的长度</a:t>
            </a:r>
            <a:r>
              <a:rPr lang="en-US" altLang="zh-CN" sz="3200" dirty="0">
                <a:latin typeface="黑体" panose="02010609060101010101" pitchFamily="49" charset="-122"/>
                <a:ea typeface="黑体" panose="02010609060101010101" pitchFamily="49" charset="-122"/>
              </a:rPr>
              <a:t>=7(2</a:t>
            </a:r>
            <a:r>
              <a:rPr lang="en-US" altLang="zh-CN" sz="3200" baseline="30000" dirty="0">
                <a:latin typeface="黑体" panose="02010609060101010101" pitchFamily="49" charset="-122"/>
                <a:ea typeface="黑体" panose="02010609060101010101" pitchFamily="49" charset="-122"/>
              </a:rPr>
              <a:t>7</a:t>
            </a:r>
            <a:r>
              <a:rPr lang="en-US" altLang="zh-CN" sz="3200" dirty="0">
                <a:latin typeface="黑体" panose="02010609060101010101" pitchFamily="49" charset="-122"/>
                <a:ea typeface="黑体" panose="02010609060101010101" pitchFamily="49" charset="-122"/>
              </a:rPr>
              <a:t>=128)</a:t>
            </a:r>
          </a:p>
          <a:p>
            <a:pPr indent="457200"/>
            <a:r>
              <a:rPr lang="en-US" altLang="zh-CN" sz="3200" dirty="0">
                <a:latin typeface="黑体" panose="02010609060101010101" pitchFamily="49" charset="-122"/>
                <a:ea typeface="黑体" panose="02010609060101010101" pitchFamily="49" charset="-122"/>
              </a:rPr>
              <a:t>H=</a:t>
            </a:r>
            <a:r>
              <a:rPr lang="zh-CN" altLang="en-US" sz="3200" dirty="0">
                <a:latin typeface="黑体" panose="02010609060101010101" pitchFamily="49" charset="-122"/>
                <a:ea typeface="黑体" panose="02010609060101010101" pitchFamily="49" charset="-122"/>
              </a:rPr>
              <a:t>页面内字节数的长度</a:t>
            </a:r>
            <a:r>
              <a:rPr lang="en-US" altLang="zh-CN" sz="3200" dirty="0">
                <a:latin typeface="黑体" panose="02010609060101010101" pitchFamily="49" charset="-122"/>
                <a:ea typeface="黑体" panose="02010609060101010101" pitchFamily="49" charset="-122"/>
              </a:rPr>
              <a:t>=12(2</a:t>
            </a:r>
            <a:r>
              <a:rPr lang="en-US" altLang="zh-CN" sz="3200" baseline="30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=4K)</a:t>
            </a:r>
          </a:p>
          <a:p>
            <a:pPr indent="457200"/>
            <a:r>
              <a:rPr lang="en-US" altLang="zh-CN" sz="3200" dirty="0">
                <a:latin typeface="黑体" panose="02010609060101010101" pitchFamily="49" charset="-122"/>
                <a:ea typeface="黑体" panose="02010609060101010101" pitchFamily="49" charset="-122"/>
              </a:rPr>
              <a:t>I= TLB</a:t>
            </a:r>
            <a:r>
              <a:rPr lang="zh-CN" altLang="en-US" sz="3200" dirty="0">
                <a:latin typeface="黑体" panose="02010609060101010101" pitchFamily="49" charset="-122"/>
                <a:ea typeface="黑体" panose="02010609060101010101" pitchFamily="49" charset="-122"/>
              </a:rPr>
              <a:t>中该项对应的主存</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物理</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页的长度</a:t>
            </a:r>
            <a:r>
              <a:rPr lang="en-US" altLang="zh-CN" sz="3200" dirty="0">
                <a:latin typeface="黑体" panose="02010609060101010101" pitchFamily="49" charset="-122"/>
                <a:ea typeface="黑体" panose="02010609060101010101" pitchFamily="49" charset="-122"/>
              </a:rPr>
              <a:t>=12</a:t>
            </a:r>
          </a:p>
          <a:p>
            <a:pPr indent="457200"/>
            <a:r>
              <a:rPr lang="zh-CN" altLang="en-US" sz="3200" dirty="0">
                <a:latin typeface="黑体" panose="02010609060101010101" pitchFamily="49" charset="-122"/>
                <a:ea typeface="黑体" panose="02010609060101010101" pitchFamily="49" charset="-122"/>
              </a:rPr>
              <a:t>则</a:t>
            </a:r>
            <a:r>
              <a:rPr lang="en-US" altLang="zh-CN" sz="3200" dirty="0">
                <a:latin typeface="黑体" panose="02010609060101010101" pitchFamily="49" charset="-122"/>
                <a:ea typeface="黑体" panose="02010609060101010101" pitchFamily="49" charset="-122"/>
              </a:rPr>
              <a:t>:</a:t>
            </a:r>
          </a:p>
          <a:p>
            <a:pPr indent="457200"/>
            <a:r>
              <a:rPr lang="en-US" altLang="zh-CN" sz="3200" b="1" dirty="0">
                <a:solidFill>
                  <a:srgbClr val="FFFF00"/>
                </a:solidFill>
                <a:latin typeface="黑体" panose="02010609060101010101" pitchFamily="49" charset="-122"/>
                <a:ea typeface="黑体" panose="02010609060101010101" pitchFamily="49" charset="-122"/>
              </a:rPr>
              <a:t>F=13 G=7 H=12 I=12</a:t>
            </a:r>
          </a:p>
        </p:txBody>
      </p:sp>
      <p:sp>
        <p:nvSpPr>
          <p:cNvPr id="2" name="灯片编号占位符 1">
            <a:extLst>
              <a:ext uri="{FF2B5EF4-FFF2-40B4-BE49-F238E27FC236}">
                <a16:creationId xmlns:a16="http://schemas.microsoft.com/office/drawing/2014/main" id="{6F96024E-A8C0-4272-8B80-AA10FC9C3126}"/>
              </a:ext>
            </a:extLst>
          </p:cNvPr>
          <p:cNvSpPr>
            <a:spLocks noGrp="1"/>
          </p:cNvSpPr>
          <p:nvPr>
            <p:ph type="sldNum" sz="quarter" idx="12"/>
          </p:nvPr>
        </p:nvSpPr>
        <p:spPr/>
        <p:txBody>
          <a:bodyPr/>
          <a:lstStyle/>
          <a:p>
            <a:fld id="{6F02EFF4-F969-41B5-BB2C-79CFA90C3E21}" type="slidenum">
              <a:rPr lang="en-US" altLang="zh-CN" smtClean="0"/>
              <a:pPr/>
              <a:t>101</a:t>
            </a:fld>
            <a:r>
              <a:rPr lang="en-US" altLang="zh-CN"/>
              <a:t>/112</a:t>
            </a:r>
            <a:endParaRPr lang="en-US" altLang="zh-CN" dirty="0"/>
          </a:p>
        </p:txBody>
      </p:sp>
    </p:spTree>
    <p:extLst>
      <p:ext uri="{BB962C8B-B14F-4D97-AF65-F5344CB8AC3E}">
        <p14:creationId xmlns:p14="http://schemas.microsoft.com/office/powerpoint/2010/main" val="1177552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57BE9A-1638-47B2-8714-0CC114498117}"/>
              </a:ext>
            </a:extLst>
          </p:cNvPr>
          <p:cNvSpPr/>
          <p:nvPr/>
        </p:nvSpPr>
        <p:spPr>
          <a:xfrm>
            <a:off x="0" y="228600"/>
            <a:ext cx="9144000" cy="6009466"/>
          </a:xfrm>
          <a:prstGeom prst="rect">
            <a:avLst/>
          </a:prstGeom>
        </p:spPr>
        <p:txBody>
          <a:bodyPr wrap="square">
            <a:spAutoFit/>
          </a:bodyPr>
          <a:lstStyle/>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28.</a:t>
            </a:r>
            <a:r>
              <a:rPr lang="zh-CN" altLang="zh-CN" sz="3600" b="1" dirty="0">
                <a:solidFill>
                  <a:srgbClr val="FFFF00"/>
                </a:solidFill>
                <a:effectLst>
                  <a:outerShdw blurRad="38100" dist="38100" dir="2700000" algn="tl">
                    <a:srgbClr val="000000">
                      <a:alpha val="43137"/>
                    </a:srgbClr>
                  </a:outerShdw>
                </a:effectLst>
              </a:rPr>
              <a:t>某计算机的存储器按字节编址，虚拟（逻辑）地址空间为</a:t>
            </a:r>
            <a:r>
              <a:rPr lang="en-US" altLang="zh-CN" sz="3600" b="1" dirty="0">
                <a:solidFill>
                  <a:srgbClr val="FFFF00"/>
                </a:solidFill>
                <a:effectLst>
                  <a:outerShdw blurRad="38100" dist="38100" dir="2700000" algn="tl">
                    <a:srgbClr val="000000">
                      <a:alpha val="43137"/>
                    </a:srgbClr>
                  </a:outerShdw>
                </a:effectLst>
              </a:rPr>
              <a:t>16 MB</a:t>
            </a:r>
            <a:r>
              <a:rPr lang="zh-CN" altLang="zh-CN" sz="3600" b="1" dirty="0">
                <a:solidFill>
                  <a:srgbClr val="FFFF00"/>
                </a:solidFill>
                <a:effectLst>
                  <a:outerShdw blurRad="38100" dist="38100" dir="2700000" algn="tl">
                    <a:srgbClr val="000000">
                      <a:alpha val="43137"/>
                    </a:srgbClr>
                  </a:outerShdw>
                </a:effectLst>
              </a:rPr>
              <a:t>，主存（物理）地址空间为</a:t>
            </a:r>
            <a:r>
              <a:rPr lang="en-US" altLang="zh-CN" sz="3600" b="1" dirty="0">
                <a:solidFill>
                  <a:srgbClr val="FFFF00"/>
                </a:solidFill>
                <a:effectLst>
                  <a:outerShdw blurRad="38100" dist="38100" dir="2700000" algn="tl">
                    <a:srgbClr val="000000">
                      <a:alpha val="43137"/>
                    </a:srgbClr>
                  </a:outerShdw>
                </a:effectLst>
              </a:rPr>
              <a:t>1 MB</a:t>
            </a:r>
            <a:r>
              <a:rPr lang="zh-CN" altLang="zh-CN" sz="3600" b="1" dirty="0">
                <a:solidFill>
                  <a:srgbClr val="FFFF00"/>
                </a:solidFill>
                <a:effectLst>
                  <a:outerShdw blurRad="38100" dist="38100" dir="2700000" algn="tl">
                    <a:srgbClr val="000000">
                      <a:alpha val="43137"/>
                    </a:srgbClr>
                  </a:outerShdw>
                </a:effectLst>
              </a:rPr>
              <a:t>，采用每页固定为</a:t>
            </a:r>
            <a:r>
              <a:rPr lang="en-US" altLang="zh-CN" sz="3600" b="1" dirty="0">
                <a:solidFill>
                  <a:srgbClr val="FFFF00"/>
                </a:solidFill>
                <a:effectLst>
                  <a:outerShdw blurRad="38100" dist="38100" dir="2700000" algn="tl">
                    <a:srgbClr val="000000">
                      <a:alpha val="43137"/>
                    </a:srgbClr>
                  </a:outerShdw>
                </a:effectLst>
              </a:rPr>
              <a:t>4 KB</a:t>
            </a:r>
            <a:r>
              <a:rPr lang="zh-CN" altLang="zh-CN" sz="3600" b="1" dirty="0">
                <a:solidFill>
                  <a:srgbClr val="FFFF00"/>
                </a:solidFill>
                <a:effectLst>
                  <a:outerShdw blurRad="38100" dist="38100" dir="2700000" algn="tl">
                    <a:srgbClr val="000000">
                      <a:alpha val="43137"/>
                    </a:srgbClr>
                  </a:outerShdw>
                </a:effectLst>
              </a:rPr>
              <a:t>的页式虚拟存储管理。此外，存储系统中的</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共分成</a:t>
            </a:r>
            <a:r>
              <a:rPr lang="en-US" altLang="zh-CN" sz="3600" b="1" dirty="0">
                <a:solidFill>
                  <a:srgbClr val="FFFF00"/>
                </a:solidFill>
                <a:effectLst>
                  <a:outerShdw blurRad="38100" dist="38100" dir="2700000" algn="tl">
                    <a:srgbClr val="000000">
                      <a:alpha val="43137"/>
                    </a:srgbClr>
                  </a:outerShdw>
                </a:effectLst>
              </a:rPr>
              <a:t>8</a:t>
            </a:r>
            <a:r>
              <a:rPr lang="zh-CN" altLang="zh-CN" sz="3600" b="1" dirty="0">
                <a:solidFill>
                  <a:srgbClr val="FFFF00"/>
                </a:solidFill>
                <a:effectLst>
                  <a:outerShdw blurRad="38100" dist="38100" dir="2700000" algn="tl">
                    <a:srgbClr val="000000">
                      <a:alpha val="43137"/>
                    </a:srgbClr>
                  </a:outerShdw>
                </a:effectLst>
              </a:rPr>
              <a:t>块，与主存之间按</a:t>
            </a:r>
            <a:r>
              <a:rPr lang="en-US" altLang="zh-CN" sz="3600" b="1" dirty="0">
                <a:solidFill>
                  <a:srgbClr val="FFFF00"/>
                </a:solidFill>
                <a:effectLst>
                  <a:outerShdw blurRad="38100" dist="38100" dir="2700000" algn="tl">
                    <a:srgbClr val="000000">
                      <a:alpha val="43137"/>
                    </a:srgbClr>
                  </a:outerShdw>
                </a:effectLst>
              </a:rPr>
              <a:t>32 B</a:t>
            </a:r>
            <a:r>
              <a:rPr lang="zh-CN" altLang="zh-CN" sz="3600" b="1" dirty="0">
                <a:solidFill>
                  <a:srgbClr val="FFFF00"/>
                </a:solidFill>
                <a:effectLst>
                  <a:outerShdw blurRad="38100" dist="38100" dir="2700000" algn="tl">
                    <a:srgbClr val="000000">
                      <a:alpha val="43137"/>
                    </a:srgbClr>
                  </a:outerShdw>
                </a:effectLst>
              </a:rPr>
              <a:t>的块单位进行整块直接映射。当计算机系统运行到某一时刻时，跟踪到的页表片段和</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状态分别如表</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和表</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所示，页表中的实页号和</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的标记均已表示为十六进制数。</a:t>
            </a:r>
          </a:p>
        </p:txBody>
      </p:sp>
      <p:sp>
        <p:nvSpPr>
          <p:cNvPr id="3" name="灯片编号占位符 2">
            <a:extLst>
              <a:ext uri="{FF2B5EF4-FFF2-40B4-BE49-F238E27FC236}">
                <a16:creationId xmlns:a16="http://schemas.microsoft.com/office/drawing/2014/main" id="{34FDB1BE-83DE-4C12-8FF5-F3C4DEE6A375}"/>
              </a:ext>
            </a:extLst>
          </p:cNvPr>
          <p:cNvSpPr>
            <a:spLocks noGrp="1"/>
          </p:cNvSpPr>
          <p:nvPr>
            <p:ph type="sldNum" sz="quarter" idx="12"/>
          </p:nvPr>
        </p:nvSpPr>
        <p:spPr/>
        <p:txBody>
          <a:bodyPr/>
          <a:lstStyle/>
          <a:p>
            <a:fld id="{6F02EFF4-F969-41B5-BB2C-79CFA90C3E21}" type="slidenum">
              <a:rPr lang="en-US" altLang="zh-CN" smtClean="0"/>
              <a:pPr/>
              <a:t>102</a:t>
            </a:fld>
            <a:r>
              <a:rPr lang="en-US" altLang="zh-CN"/>
              <a:t>/112</a:t>
            </a:r>
            <a:endParaRPr lang="en-US" altLang="zh-CN" dirty="0"/>
          </a:p>
        </p:txBody>
      </p:sp>
    </p:spTree>
    <p:extLst>
      <p:ext uri="{BB962C8B-B14F-4D97-AF65-F5344CB8AC3E}">
        <p14:creationId xmlns:p14="http://schemas.microsoft.com/office/powerpoint/2010/main" val="3978205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F22CCB1-022A-4456-9CF5-453753FD35DB}"/>
              </a:ext>
            </a:extLst>
          </p:cNvPr>
          <p:cNvGraphicFramePr>
            <a:graphicFrameLocks noGrp="1"/>
          </p:cNvGraphicFramePr>
          <p:nvPr>
            <p:extLst>
              <p:ext uri="{D42A27DB-BD31-4B8C-83A1-F6EECF244321}">
                <p14:modId xmlns:p14="http://schemas.microsoft.com/office/powerpoint/2010/main" val="3163010269"/>
              </p:ext>
            </p:extLst>
          </p:nvPr>
        </p:nvGraphicFramePr>
        <p:xfrm>
          <a:off x="102704" y="1524000"/>
          <a:ext cx="4088296" cy="4114800"/>
        </p:xfrm>
        <a:graphic>
          <a:graphicData uri="http://schemas.openxmlformats.org/drawingml/2006/table">
            <a:tbl>
              <a:tblPr firstRow="1" bandRow="1">
                <a:tableStyleId>{5940675A-B579-460E-94D1-54222C63F5DA}</a:tableStyleId>
              </a:tblPr>
              <a:tblGrid>
                <a:gridCol w="1115360">
                  <a:extLst>
                    <a:ext uri="{9D8B030D-6E8A-4147-A177-3AD203B41FA5}">
                      <a16:colId xmlns:a16="http://schemas.microsoft.com/office/drawing/2014/main" val="3849636096"/>
                    </a:ext>
                  </a:extLst>
                </a:gridCol>
                <a:gridCol w="1115360">
                  <a:extLst>
                    <a:ext uri="{9D8B030D-6E8A-4147-A177-3AD203B41FA5}">
                      <a16:colId xmlns:a16="http://schemas.microsoft.com/office/drawing/2014/main" val="3201217783"/>
                    </a:ext>
                  </a:extLst>
                </a:gridCol>
                <a:gridCol w="1115360">
                  <a:extLst>
                    <a:ext uri="{9D8B030D-6E8A-4147-A177-3AD203B41FA5}">
                      <a16:colId xmlns:a16="http://schemas.microsoft.com/office/drawing/2014/main" val="30909190"/>
                    </a:ext>
                  </a:extLst>
                </a:gridCol>
                <a:gridCol w="742216">
                  <a:extLst>
                    <a:ext uri="{9D8B030D-6E8A-4147-A177-3AD203B41FA5}">
                      <a16:colId xmlns:a16="http://schemas.microsoft.com/office/drawing/2014/main" val="2329421369"/>
                    </a:ext>
                  </a:extLst>
                </a:gridCol>
              </a:tblGrid>
              <a:tr h="370840">
                <a:tc>
                  <a:txBody>
                    <a:bodyPr/>
                    <a:lstStyle/>
                    <a:p>
                      <a:pPr algn="ctr"/>
                      <a:r>
                        <a:rPr lang="zh-CN" altLang="en-US" sz="2400" b="1" dirty="0"/>
                        <a:t>虚页号</a:t>
                      </a:r>
                    </a:p>
                  </a:txBody>
                  <a:tcPr anchor="ctr"/>
                </a:tc>
                <a:tc>
                  <a:txBody>
                    <a:bodyPr/>
                    <a:lstStyle/>
                    <a:p>
                      <a:pPr algn="ctr"/>
                      <a:r>
                        <a:rPr lang="zh-CN" altLang="en-US" sz="2400" b="1" dirty="0"/>
                        <a:t>有效位</a:t>
                      </a:r>
                    </a:p>
                  </a:txBody>
                  <a:tcPr anchor="ctr"/>
                </a:tc>
                <a:tc>
                  <a:txBody>
                    <a:bodyPr/>
                    <a:lstStyle/>
                    <a:p>
                      <a:pPr algn="ctr"/>
                      <a:r>
                        <a:rPr lang="zh-CN" altLang="en-US" sz="2400" b="1" dirty="0"/>
                        <a:t>实页号</a:t>
                      </a:r>
                    </a:p>
                  </a:txBody>
                  <a:tcPr anchor="ctr"/>
                </a:tc>
                <a:tc>
                  <a:txBody>
                    <a:bodyPr/>
                    <a:lstStyle/>
                    <a:p>
                      <a:pPr algn="ctr"/>
                      <a:r>
                        <a:rPr lang="en-US" altLang="zh-CN" sz="2400" b="1" dirty="0"/>
                        <a:t>…</a:t>
                      </a:r>
                      <a:endParaRPr lang="zh-CN" altLang="en-US" sz="2400" b="1" dirty="0"/>
                    </a:p>
                  </a:txBody>
                  <a:tcPr anchor="ctr"/>
                </a:tc>
                <a:extLst>
                  <a:ext uri="{0D108BD9-81ED-4DB2-BD59-A6C34878D82A}">
                    <a16:rowId xmlns:a16="http://schemas.microsoft.com/office/drawing/2014/main" val="2986996097"/>
                  </a:ext>
                </a:extLst>
              </a:tr>
              <a:tr h="370840">
                <a:tc>
                  <a:txBody>
                    <a:bodyPr/>
                    <a:lstStyle/>
                    <a:p>
                      <a:pPr algn="ctr"/>
                      <a:r>
                        <a:rPr lang="en-US" altLang="zh-CN" sz="2400" dirty="0"/>
                        <a:t>0</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06</a:t>
                      </a:r>
                      <a:endParaRPr lang="zh-CN" altLang="en-US" sz="2400" dirty="0"/>
                    </a:p>
                  </a:txBody>
                  <a:tcPr anchor="ctr"/>
                </a:tc>
                <a:tc>
                  <a:txBody>
                    <a:bodyPr/>
                    <a:lstStyle/>
                    <a:p>
                      <a:pPr algn="ctr"/>
                      <a:r>
                        <a:rPr lang="en-US" altLang="zh-CN" sz="2400" dirty="0"/>
                        <a:t>…</a:t>
                      </a:r>
                    </a:p>
                  </a:txBody>
                  <a:tcPr anchor="ctr"/>
                </a:tc>
                <a:extLst>
                  <a:ext uri="{0D108BD9-81ED-4DB2-BD59-A6C34878D82A}">
                    <a16:rowId xmlns:a16="http://schemas.microsoft.com/office/drawing/2014/main" val="745864455"/>
                  </a:ext>
                </a:extLst>
              </a:tr>
              <a:tr h="370840">
                <a:tc>
                  <a:txBody>
                    <a:bodyPr/>
                    <a:lstStyle/>
                    <a:p>
                      <a:pPr algn="ctr"/>
                      <a:r>
                        <a:rPr lang="en-US" altLang="zh-CN" sz="2400" dirty="0"/>
                        <a:t>1</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04</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3645647607"/>
                  </a:ext>
                </a:extLst>
              </a:tr>
              <a:tr h="370840">
                <a:tc>
                  <a:txBody>
                    <a:bodyPr/>
                    <a:lstStyle/>
                    <a:p>
                      <a:pPr algn="ctr"/>
                      <a:r>
                        <a:rPr lang="en-US" altLang="zh-CN" sz="2400" dirty="0"/>
                        <a:t>2</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15</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901862507"/>
                  </a:ext>
                </a:extLst>
              </a:tr>
              <a:tr h="370840">
                <a:tc>
                  <a:txBody>
                    <a:bodyPr/>
                    <a:lstStyle/>
                    <a:p>
                      <a:pPr algn="ctr"/>
                      <a:r>
                        <a:rPr lang="en-US" altLang="zh-CN" sz="2400" dirty="0"/>
                        <a:t>3</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02</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312605702"/>
                  </a:ext>
                </a:extLst>
              </a:tr>
              <a:tr h="370840">
                <a:tc>
                  <a:txBody>
                    <a:bodyPr/>
                    <a:lstStyle/>
                    <a:p>
                      <a:pPr algn="ctr"/>
                      <a:r>
                        <a:rPr lang="en-US" altLang="zh-CN" sz="2400" dirty="0"/>
                        <a:t>4</a:t>
                      </a:r>
                      <a:endParaRPr lang="zh-CN" altLang="en-US" sz="2400" dirty="0"/>
                    </a:p>
                  </a:txBody>
                  <a:tcPr anchor="ctr"/>
                </a:tc>
                <a:tc>
                  <a:txBody>
                    <a:bodyPr/>
                    <a:lstStyle/>
                    <a:p>
                      <a:pPr algn="ctr"/>
                      <a:r>
                        <a:rPr lang="en-US" altLang="zh-CN" sz="2400" dirty="0"/>
                        <a:t>0</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2579772319"/>
                  </a:ext>
                </a:extLst>
              </a:tr>
              <a:tr h="370840">
                <a:tc>
                  <a:txBody>
                    <a:bodyPr/>
                    <a:lstStyle/>
                    <a:p>
                      <a:pPr algn="ctr"/>
                      <a:r>
                        <a:rPr lang="en-US" altLang="zh-CN" sz="2400" dirty="0"/>
                        <a:t>5</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2B</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2639769684"/>
                  </a:ext>
                </a:extLst>
              </a:tr>
              <a:tr h="370840">
                <a:tc>
                  <a:txBody>
                    <a:bodyPr/>
                    <a:lstStyle/>
                    <a:p>
                      <a:pPr algn="ctr"/>
                      <a:r>
                        <a:rPr lang="en-US" altLang="zh-CN" sz="2400" dirty="0"/>
                        <a:t>6</a:t>
                      </a:r>
                      <a:endParaRPr lang="zh-CN" altLang="en-US" sz="2400" dirty="0"/>
                    </a:p>
                  </a:txBody>
                  <a:tcPr anchor="ctr"/>
                </a:tc>
                <a:tc>
                  <a:txBody>
                    <a:bodyPr/>
                    <a:lstStyle/>
                    <a:p>
                      <a:pPr algn="ctr"/>
                      <a:r>
                        <a:rPr lang="en-US" altLang="zh-CN" sz="2400" dirty="0"/>
                        <a:t>0</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365711059"/>
                  </a:ext>
                </a:extLst>
              </a:tr>
              <a:tr h="370840">
                <a:tc>
                  <a:txBody>
                    <a:bodyPr/>
                    <a:lstStyle/>
                    <a:p>
                      <a:pPr algn="ctr"/>
                      <a:r>
                        <a:rPr lang="en-US" altLang="zh-CN" sz="2400" dirty="0"/>
                        <a:t>7</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32</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2511150895"/>
                  </a:ext>
                </a:extLst>
              </a:tr>
            </a:tbl>
          </a:graphicData>
        </a:graphic>
      </p:graphicFrame>
      <p:graphicFrame>
        <p:nvGraphicFramePr>
          <p:cNvPr id="6" name="表格 5">
            <a:extLst>
              <a:ext uri="{FF2B5EF4-FFF2-40B4-BE49-F238E27FC236}">
                <a16:creationId xmlns:a16="http://schemas.microsoft.com/office/drawing/2014/main" id="{CAA56A24-25B5-4ADF-94E4-80CD0F5F6B5C}"/>
              </a:ext>
            </a:extLst>
          </p:cNvPr>
          <p:cNvGraphicFramePr>
            <a:graphicFrameLocks noGrp="1"/>
          </p:cNvGraphicFramePr>
          <p:nvPr>
            <p:extLst>
              <p:ext uri="{D42A27DB-BD31-4B8C-83A1-F6EECF244321}">
                <p14:modId xmlns:p14="http://schemas.microsoft.com/office/powerpoint/2010/main" val="2942861143"/>
              </p:ext>
            </p:extLst>
          </p:nvPr>
        </p:nvGraphicFramePr>
        <p:xfrm>
          <a:off x="4800600" y="1524000"/>
          <a:ext cx="4240696" cy="4114800"/>
        </p:xfrm>
        <a:graphic>
          <a:graphicData uri="http://schemas.openxmlformats.org/drawingml/2006/table">
            <a:tbl>
              <a:tblPr firstRow="1" bandRow="1">
                <a:tableStyleId>{5940675A-B579-460E-94D1-54222C63F5DA}</a:tableStyleId>
              </a:tblPr>
              <a:tblGrid>
                <a:gridCol w="1177971">
                  <a:extLst>
                    <a:ext uri="{9D8B030D-6E8A-4147-A177-3AD203B41FA5}">
                      <a16:colId xmlns:a16="http://schemas.microsoft.com/office/drawing/2014/main" val="3849636096"/>
                    </a:ext>
                  </a:extLst>
                </a:gridCol>
                <a:gridCol w="1177971">
                  <a:extLst>
                    <a:ext uri="{9D8B030D-6E8A-4147-A177-3AD203B41FA5}">
                      <a16:colId xmlns:a16="http://schemas.microsoft.com/office/drawing/2014/main" val="3201217783"/>
                    </a:ext>
                  </a:extLst>
                </a:gridCol>
                <a:gridCol w="1177971">
                  <a:extLst>
                    <a:ext uri="{9D8B030D-6E8A-4147-A177-3AD203B41FA5}">
                      <a16:colId xmlns:a16="http://schemas.microsoft.com/office/drawing/2014/main" val="30909190"/>
                    </a:ext>
                  </a:extLst>
                </a:gridCol>
                <a:gridCol w="706783">
                  <a:extLst>
                    <a:ext uri="{9D8B030D-6E8A-4147-A177-3AD203B41FA5}">
                      <a16:colId xmlns:a16="http://schemas.microsoft.com/office/drawing/2014/main" val="2329421369"/>
                    </a:ext>
                  </a:extLst>
                </a:gridCol>
              </a:tblGrid>
              <a:tr h="370840">
                <a:tc>
                  <a:txBody>
                    <a:bodyPr/>
                    <a:lstStyle/>
                    <a:p>
                      <a:pPr marL="0" algn="ctr" defTabSz="914400" rtl="0" eaLnBrk="1" latinLnBrk="0" hangingPunct="1"/>
                      <a:r>
                        <a:rPr lang="zh-CN" altLang="en-US" sz="2400" b="1" kern="1200" dirty="0">
                          <a:solidFill>
                            <a:schemeClr val="tx1"/>
                          </a:solidFill>
                          <a:latin typeface="+mn-lt"/>
                          <a:ea typeface="+mn-ea"/>
                          <a:cs typeface="+mn-cs"/>
                        </a:rPr>
                        <a:t>虚页号</a:t>
                      </a:r>
                    </a:p>
                  </a:txBody>
                  <a:tcPr anchor="ctr"/>
                </a:tc>
                <a:tc>
                  <a:txBody>
                    <a:bodyPr/>
                    <a:lstStyle/>
                    <a:p>
                      <a:pPr marL="0" algn="ctr" defTabSz="914400" rtl="0" eaLnBrk="1" latinLnBrk="0" hangingPunct="1"/>
                      <a:r>
                        <a:rPr lang="zh-CN" altLang="en-US" sz="2400" b="1" kern="1200" dirty="0">
                          <a:solidFill>
                            <a:schemeClr val="tx1"/>
                          </a:solidFill>
                          <a:latin typeface="+mn-lt"/>
                          <a:ea typeface="+mn-ea"/>
                          <a:cs typeface="+mn-cs"/>
                        </a:rPr>
                        <a:t>有效位</a:t>
                      </a:r>
                    </a:p>
                  </a:txBody>
                  <a:tcPr anchor="ctr"/>
                </a:tc>
                <a:tc>
                  <a:txBody>
                    <a:bodyPr/>
                    <a:lstStyle/>
                    <a:p>
                      <a:pPr marL="0" algn="ctr" defTabSz="914400" rtl="0" eaLnBrk="1" latinLnBrk="0" hangingPunct="1"/>
                      <a:r>
                        <a:rPr lang="zh-CN" altLang="en-US" sz="2400" b="1" kern="1200" dirty="0">
                          <a:solidFill>
                            <a:schemeClr val="tx1"/>
                          </a:solidFill>
                          <a:latin typeface="+mn-lt"/>
                          <a:ea typeface="+mn-ea"/>
                          <a:cs typeface="+mn-cs"/>
                        </a:rPr>
                        <a:t>实页号</a:t>
                      </a:r>
                    </a:p>
                  </a:txBody>
                  <a:tcPr anchor="ctr"/>
                </a:tc>
                <a:tc>
                  <a:txBody>
                    <a:bodyPr/>
                    <a:lstStyle/>
                    <a:p>
                      <a:pPr marL="0" algn="ctr" defTabSz="914400" rtl="0" eaLnBrk="1" latinLnBrk="0" hangingPunct="1"/>
                      <a:r>
                        <a:rPr lang="en-US" altLang="zh-CN" sz="2400" b="1" kern="1200" dirty="0">
                          <a:solidFill>
                            <a:schemeClr val="tx1"/>
                          </a:solidFill>
                          <a:latin typeface="+mn-lt"/>
                          <a:ea typeface="+mn-ea"/>
                          <a:cs typeface="+mn-cs"/>
                        </a:rPr>
                        <a:t>…</a:t>
                      </a:r>
                      <a:endParaRPr lang="zh-CN" altLang="en-US" sz="2400" b="1" kern="1200" dirty="0">
                        <a:solidFill>
                          <a:schemeClr val="tx1"/>
                        </a:solidFill>
                        <a:latin typeface="+mn-lt"/>
                        <a:ea typeface="+mn-ea"/>
                        <a:cs typeface="+mn-cs"/>
                      </a:endParaRPr>
                    </a:p>
                  </a:txBody>
                  <a:tcPr anchor="ctr"/>
                </a:tc>
                <a:extLst>
                  <a:ext uri="{0D108BD9-81ED-4DB2-BD59-A6C34878D82A}">
                    <a16:rowId xmlns:a16="http://schemas.microsoft.com/office/drawing/2014/main" val="2986996097"/>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0</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020</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p>
                  </a:txBody>
                  <a:tcPr anchor="ctr"/>
                </a:tc>
                <a:extLst>
                  <a:ext uri="{0D108BD9-81ED-4DB2-BD59-A6C34878D82A}">
                    <a16:rowId xmlns:a16="http://schemas.microsoft.com/office/drawing/2014/main" val="745864455"/>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0</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3645647607"/>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2</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01D</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901862507"/>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3</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105</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312605702"/>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4</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064</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2579772319"/>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5</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14D</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2639769684"/>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6</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0</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365711059"/>
                  </a:ext>
                </a:extLst>
              </a:tr>
              <a:tr h="370840">
                <a:tc>
                  <a:txBody>
                    <a:bodyPr/>
                    <a:lstStyle/>
                    <a:p>
                      <a:pPr marL="0" algn="ctr" defTabSz="914400" rtl="0" eaLnBrk="1" latinLnBrk="0" hangingPunct="1"/>
                      <a:r>
                        <a:rPr lang="en-US" altLang="zh-CN" sz="2400" kern="1200" dirty="0">
                          <a:solidFill>
                            <a:schemeClr val="tx1"/>
                          </a:solidFill>
                          <a:latin typeface="+mn-lt"/>
                          <a:ea typeface="+mn-ea"/>
                          <a:cs typeface="+mn-cs"/>
                        </a:rPr>
                        <a:t>7</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27A</a:t>
                      </a:r>
                      <a:endParaRPr lang="zh-CN" altLang="en-US" sz="24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nchor="ctr"/>
                </a:tc>
                <a:extLst>
                  <a:ext uri="{0D108BD9-81ED-4DB2-BD59-A6C34878D82A}">
                    <a16:rowId xmlns:a16="http://schemas.microsoft.com/office/drawing/2014/main" val="2511150895"/>
                  </a:ext>
                </a:extLst>
              </a:tr>
            </a:tbl>
          </a:graphicData>
        </a:graphic>
      </p:graphicFrame>
      <p:sp>
        <p:nvSpPr>
          <p:cNvPr id="12" name="文本框 11">
            <a:extLst>
              <a:ext uri="{FF2B5EF4-FFF2-40B4-BE49-F238E27FC236}">
                <a16:creationId xmlns:a16="http://schemas.microsoft.com/office/drawing/2014/main" id="{1351705B-7D43-4B4A-BABE-02D1501A9446}"/>
              </a:ext>
            </a:extLst>
          </p:cNvPr>
          <p:cNvSpPr txBox="1"/>
          <p:nvPr/>
        </p:nvSpPr>
        <p:spPr>
          <a:xfrm>
            <a:off x="1156252" y="990600"/>
            <a:ext cx="1981200" cy="400110"/>
          </a:xfrm>
          <a:prstGeom prst="rect">
            <a:avLst/>
          </a:prstGeom>
          <a:noFill/>
        </p:spPr>
        <p:txBody>
          <a:bodyPr wrap="square" rtlCol="0">
            <a:spAutoFit/>
          </a:bodyPr>
          <a:lstStyle/>
          <a:p>
            <a:r>
              <a:rPr lang="zh-CN" altLang="en-US" b="1" dirty="0">
                <a:solidFill>
                  <a:srgbClr val="FFFF00"/>
                </a:solidFill>
                <a:latin typeface="黑体" panose="02010609060101010101" pitchFamily="49" charset="-122"/>
                <a:ea typeface="黑体" panose="02010609060101010101" pitchFamily="49" charset="-122"/>
              </a:rPr>
              <a:t>表</a:t>
            </a:r>
            <a:r>
              <a:rPr lang="en-US" altLang="zh-CN" b="1" dirty="0">
                <a:solidFill>
                  <a:srgbClr val="FFFF00"/>
                </a:solidFill>
                <a:latin typeface="黑体" panose="02010609060101010101" pitchFamily="49" charset="-122"/>
                <a:ea typeface="黑体" panose="02010609060101010101" pitchFamily="49" charset="-122"/>
              </a:rPr>
              <a:t>(1) </a:t>
            </a:r>
            <a:r>
              <a:rPr lang="zh-CN" altLang="en-US" b="1" dirty="0">
                <a:solidFill>
                  <a:srgbClr val="FFFF00"/>
                </a:solidFill>
                <a:latin typeface="黑体" panose="02010609060101010101" pitchFamily="49" charset="-122"/>
                <a:ea typeface="黑体" panose="02010609060101010101" pitchFamily="49" charset="-122"/>
              </a:rPr>
              <a:t>页表片段</a:t>
            </a:r>
          </a:p>
        </p:txBody>
      </p:sp>
      <p:sp>
        <p:nvSpPr>
          <p:cNvPr id="13" name="文本框 12">
            <a:extLst>
              <a:ext uri="{FF2B5EF4-FFF2-40B4-BE49-F238E27FC236}">
                <a16:creationId xmlns:a16="http://schemas.microsoft.com/office/drawing/2014/main" id="{D532A9C9-DA84-4013-B869-D5A6B21569F6}"/>
              </a:ext>
            </a:extLst>
          </p:cNvPr>
          <p:cNvSpPr txBox="1"/>
          <p:nvPr/>
        </p:nvSpPr>
        <p:spPr>
          <a:xfrm>
            <a:off x="6019800" y="990600"/>
            <a:ext cx="2209800" cy="400110"/>
          </a:xfrm>
          <a:prstGeom prst="rect">
            <a:avLst/>
          </a:prstGeom>
          <a:noFill/>
        </p:spPr>
        <p:txBody>
          <a:bodyPr wrap="square" rtlCol="0">
            <a:spAutoFit/>
          </a:bodyPr>
          <a:lstStyle/>
          <a:p>
            <a:r>
              <a:rPr lang="zh-CN" altLang="en-US" b="1" dirty="0">
                <a:solidFill>
                  <a:srgbClr val="FFFF00"/>
                </a:solidFill>
              </a:rPr>
              <a:t>表</a:t>
            </a:r>
            <a:r>
              <a:rPr lang="en-US" altLang="zh-CN" b="1" dirty="0">
                <a:solidFill>
                  <a:srgbClr val="FFFF00"/>
                </a:solidFill>
              </a:rPr>
              <a:t>(2) Cache </a:t>
            </a:r>
            <a:r>
              <a:rPr lang="zh-CN" altLang="en-US" b="1" dirty="0">
                <a:solidFill>
                  <a:srgbClr val="FFFF00"/>
                </a:solidFill>
              </a:rPr>
              <a:t>状态</a:t>
            </a:r>
          </a:p>
        </p:txBody>
      </p:sp>
      <p:sp>
        <p:nvSpPr>
          <p:cNvPr id="3" name="灯片编号占位符 2">
            <a:extLst>
              <a:ext uri="{FF2B5EF4-FFF2-40B4-BE49-F238E27FC236}">
                <a16:creationId xmlns:a16="http://schemas.microsoft.com/office/drawing/2014/main" id="{D5986663-C418-4530-B887-59370D464D2F}"/>
              </a:ext>
            </a:extLst>
          </p:cNvPr>
          <p:cNvSpPr>
            <a:spLocks noGrp="1"/>
          </p:cNvSpPr>
          <p:nvPr>
            <p:ph type="sldNum" sz="quarter" idx="12"/>
          </p:nvPr>
        </p:nvSpPr>
        <p:spPr/>
        <p:txBody>
          <a:bodyPr/>
          <a:lstStyle/>
          <a:p>
            <a:fld id="{6F02EFF4-F969-41B5-BB2C-79CFA90C3E21}" type="slidenum">
              <a:rPr lang="en-US" altLang="zh-CN" smtClean="0"/>
              <a:pPr/>
              <a:t>103</a:t>
            </a:fld>
            <a:r>
              <a:rPr lang="en-US" altLang="zh-CN"/>
              <a:t>/112</a:t>
            </a:r>
            <a:endParaRPr lang="en-US" altLang="zh-CN" dirty="0"/>
          </a:p>
        </p:txBody>
      </p:sp>
    </p:spTree>
    <p:extLst>
      <p:ext uri="{BB962C8B-B14F-4D97-AF65-F5344CB8AC3E}">
        <p14:creationId xmlns:p14="http://schemas.microsoft.com/office/powerpoint/2010/main" val="19394385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632316D-4D9D-45DE-982B-2112EB630B85}"/>
              </a:ext>
            </a:extLst>
          </p:cNvPr>
          <p:cNvSpPr/>
          <p:nvPr/>
        </p:nvSpPr>
        <p:spPr>
          <a:xfrm>
            <a:off x="0" y="152400"/>
            <a:ext cx="9144000" cy="6674263"/>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请回答下列问题，并说明理由和依据：</a:t>
            </a:r>
          </a:p>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）虚拟地址应有几位，哪几位表示虚页号？物理地址应是几位，哪几位表示实页号（物理页号）？</a:t>
            </a:r>
          </a:p>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）根据物理地址访问</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时，这个物理地址应被自动解析成哪几个地址段？</a:t>
            </a:r>
          </a:p>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）虚拟地址</a:t>
            </a:r>
            <a:r>
              <a:rPr lang="en-US" altLang="zh-CN" sz="3600" b="1" dirty="0">
                <a:solidFill>
                  <a:srgbClr val="FFFF00"/>
                </a:solidFill>
                <a:effectLst>
                  <a:outerShdw blurRad="38100" dist="38100" dir="2700000" algn="tl">
                    <a:srgbClr val="000000">
                      <a:alpha val="43137"/>
                    </a:srgbClr>
                  </a:outerShdw>
                </a:effectLst>
              </a:rPr>
              <a:t>001C60H</a:t>
            </a:r>
            <a:r>
              <a:rPr lang="zh-CN" altLang="zh-CN" sz="3600" b="1" dirty="0">
                <a:solidFill>
                  <a:srgbClr val="FFFF00"/>
                </a:solidFill>
                <a:effectLst>
                  <a:outerShdw blurRad="38100" dist="38100" dir="2700000" algn="tl">
                    <a:srgbClr val="000000">
                      <a:alpha val="43137"/>
                    </a:srgbClr>
                  </a:outerShdw>
                </a:effectLst>
              </a:rPr>
              <a:t>所在的页面是否在主存中？若该页面已经在主存中，那么该虚拟地址对应的物理地址是什么？访问这个虚地址时，是否会</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访问命中？</a:t>
            </a:r>
          </a:p>
        </p:txBody>
      </p:sp>
      <p:sp>
        <p:nvSpPr>
          <p:cNvPr id="4" name="灯片编号占位符 3">
            <a:extLst>
              <a:ext uri="{FF2B5EF4-FFF2-40B4-BE49-F238E27FC236}">
                <a16:creationId xmlns:a16="http://schemas.microsoft.com/office/drawing/2014/main" id="{FC2B707C-C510-4C0C-B6CC-4EB56CAB1A11}"/>
              </a:ext>
            </a:extLst>
          </p:cNvPr>
          <p:cNvSpPr>
            <a:spLocks noGrp="1"/>
          </p:cNvSpPr>
          <p:nvPr>
            <p:ph type="sldNum" sz="quarter" idx="12"/>
          </p:nvPr>
        </p:nvSpPr>
        <p:spPr/>
        <p:txBody>
          <a:bodyPr/>
          <a:lstStyle/>
          <a:p>
            <a:fld id="{6F02EFF4-F969-41B5-BB2C-79CFA90C3E21}" type="slidenum">
              <a:rPr lang="en-US" altLang="zh-CN" smtClean="0"/>
              <a:pPr/>
              <a:t>104</a:t>
            </a:fld>
            <a:r>
              <a:rPr lang="en-US" altLang="zh-CN"/>
              <a:t>/112</a:t>
            </a:r>
            <a:endParaRPr lang="en-US" altLang="zh-CN" dirty="0"/>
          </a:p>
        </p:txBody>
      </p:sp>
    </p:spTree>
    <p:extLst>
      <p:ext uri="{BB962C8B-B14F-4D97-AF65-F5344CB8AC3E}">
        <p14:creationId xmlns:p14="http://schemas.microsoft.com/office/powerpoint/2010/main" val="31038029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3281C9-1CAA-4BE8-A46B-27CE82D8EF78}"/>
              </a:ext>
            </a:extLst>
          </p:cNvPr>
          <p:cNvSpPr/>
          <p:nvPr/>
        </p:nvSpPr>
        <p:spPr>
          <a:xfrm>
            <a:off x="0" y="104124"/>
            <a:ext cx="9144000" cy="3350276"/>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）假定为该计算机配置了一个用于</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路组相联映射的</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，可以存放</a:t>
            </a:r>
            <a:r>
              <a:rPr lang="en-US" altLang="zh-CN" sz="3600" b="1" dirty="0">
                <a:solidFill>
                  <a:srgbClr val="FFFF00"/>
                </a:solidFill>
                <a:effectLst>
                  <a:outerShdw blurRad="38100" dist="38100" dir="2700000" algn="tl">
                    <a:srgbClr val="000000">
                      <a:alpha val="43137"/>
                    </a:srgbClr>
                  </a:outerShdw>
                </a:effectLst>
              </a:rPr>
              <a:t>8</a:t>
            </a:r>
            <a:r>
              <a:rPr lang="zh-CN" altLang="zh-CN" sz="3600" b="1" dirty="0">
                <a:solidFill>
                  <a:srgbClr val="FFFF00"/>
                </a:solidFill>
                <a:effectLst>
                  <a:outerShdw blurRad="38100" dist="38100" dir="2700000" algn="tl">
                    <a:srgbClr val="000000">
                      <a:alpha val="43137"/>
                    </a:srgbClr>
                  </a:outerShdw>
                </a:effectLst>
              </a:rPr>
              <a:t>个页表项，若其当前内容（十六进制）如表</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所示，则虚拟地址</a:t>
            </a:r>
            <a:r>
              <a:rPr lang="en-US" altLang="zh-CN" sz="3600" b="1" dirty="0">
                <a:solidFill>
                  <a:srgbClr val="FFFF00"/>
                </a:solidFill>
                <a:effectLst>
                  <a:outerShdw blurRad="38100" dist="38100" dir="2700000" algn="tl">
                    <a:srgbClr val="000000">
                      <a:alpha val="43137"/>
                    </a:srgbClr>
                  </a:outerShdw>
                </a:effectLst>
              </a:rPr>
              <a:t>024BACH</a:t>
            </a:r>
            <a:r>
              <a:rPr lang="zh-CN" altLang="zh-CN" sz="3600" b="1" dirty="0">
                <a:solidFill>
                  <a:srgbClr val="FFFF00"/>
                </a:solidFill>
                <a:effectLst>
                  <a:outerShdw blurRad="38100" dist="38100" dir="2700000" algn="tl">
                    <a:srgbClr val="000000">
                      <a:alpha val="43137"/>
                    </a:srgbClr>
                  </a:outerShdw>
                </a:effectLst>
              </a:rPr>
              <a:t>所在的页面是否已被调入到主存中？</a:t>
            </a:r>
          </a:p>
        </p:txBody>
      </p:sp>
      <p:graphicFrame>
        <p:nvGraphicFramePr>
          <p:cNvPr id="5" name="表格 4">
            <a:extLst>
              <a:ext uri="{FF2B5EF4-FFF2-40B4-BE49-F238E27FC236}">
                <a16:creationId xmlns:a16="http://schemas.microsoft.com/office/drawing/2014/main" id="{EB0EF09E-0407-4FD0-917F-DB6DFFF9D24D}"/>
              </a:ext>
            </a:extLst>
          </p:cNvPr>
          <p:cNvGraphicFramePr>
            <a:graphicFrameLocks noGrp="1"/>
          </p:cNvGraphicFramePr>
          <p:nvPr>
            <p:extLst>
              <p:ext uri="{D42A27DB-BD31-4B8C-83A1-F6EECF244321}">
                <p14:modId xmlns:p14="http://schemas.microsoft.com/office/powerpoint/2010/main" val="3276241577"/>
              </p:ext>
            </p:extLst>
          </p:nvPr>
        </p:nvGraphicFramePr>
        <p:xfrm>
          <a:off x="0" y="3886200"/>
          <a:ext cx="9144002" cy="2590800"/>
        </p:xfrm>
        <a:graphic>
          <a:graphicData uri="http://schemas.openxmlformats.org/drawingml/2006/table">
            <a:tbl>
              <a:tblPr firstRow="1" bandRow="1">
                <a:tableStyleId>{5940675A-B579-460E-94D1-54222C63F5DA}</a:tableStyleId>
              </a:tblPr>
              <a:tblGrid>
                <a:gridCol w="1306286">
                  <a:extLst>
                    <a:ext uri="{9D8B030D-6E8A-4147-A177-3AD203B41FA5}">
                      <a16:colId xmlns:a16="http://schemas.microsoft.com/office/drawing/2014/main" val="2510042616"/>
                    </a:ext>
                  </a:extLst>
                </a:gridCol>
                <a:gridCol w="1306286">
                  <a:extLst>
                    <a:ext uri="{9D8B030D-6E8A-4147-A177-3AD203B41FA5}">
                      <a16:colId xmlns:a16="http://schemas.microsoft.com/office/drawing/2014/main" val="1033406293"/>
                    </a:ext>
                  </a:extLst>
                </a:gridCol>
                <a:gridCol w="1306286">
                  <a:extLst>
                    <a:ext uri="{9D8B030D-6E8A-4147-A177-3AD203B41FA5}">
                      <a16:colId xmlns:a16="http://schemas.microsoft.com/office/drawing/2014/main" val="847648581"/>
                    </a:ext>
                  </a:extLst>
                </a:gridCol>
                <a:gridCol w="1306286">
                  <a:extLst>
                    <a:ext uri="{9D8B030D-6E8A-4147-A177-3AD203B41FA5}">
                      <a16:colId xmlns:a16="http://schemas.microsoft.com/office/drawing/2014/main" val="3637446037"/>
                    </a:ext>
                  </a:extLst>
                </a:gridCol>
                <a:gridCol w="1306286">
                  <a:extLst>
                    <a:ext uri="{9D8B030D-6E8A-4147-A177-3AD203B41FA5}">
                      <a16:colId xmlns:a16="http://schemas.microsoft.com/office/drawing/2014/main" val="4166698579"/>
                    </a:ext>
                  </a:extLst>
                </a:gridCol>
                <a:gridCol w="1306286">
                  <a:extLst>
                    <a:ext uri="{9D8B030D-6E8A-4147-A177-3AD203B41FA5}">
                      <a16:colId xmlns:a16="http://schemas.microsoft.com/office/drawing/2014/main" val="2848161505"/>
                    </a:ext>
                  </a:extLst>
                </a:gridCol>
                <a:gridCol w="1306286">
                  <a:extLst>
                    <a:ext uri="{9D8B030D-6E8A-4147-A177-3AD203B41FA5}">
                      <a16:colId xmlns:a16="http://schemas.microsoft.com/office/drawing/2014/main" val="3990281071"/>
                    </a:ext>
                  </a:extLst>
                </a:gridCol>
              </a:tblGrid>
              <a:tr h="370840">
                <a:tc>
                  <a:txBody>
                    <a:bodyPr/>
                    <a:lstStyle/>
                    <a:p>
                      <a:pPr algn="ctr"/>
                      <a:r>
                        <a:rPr lang="zh-CN" altLang="en-US" sz="2800" dirty="0"/>
                        <a:t>组号</a:t>
                      </a:r>
                    </a:p>
                  </a:txBody>
                  <a:tcPr anchor="ctr"/>
                </a:tc>
                <a:tc>
                  <a:txBody>
                    <a:bodyPr/>
                    <a:lstStyle/>
                    <a:p>
                      <a:pPr algn="ctr"/>
                      <a:r>
                        <a:rPr lang="zh-CN" altLang="en-US" sz="2800" dirty="0"/>
                        <a:t>有效位</a:t>
                      </a:r>
                    </a:p>
                  </a:txBody>
                  <a:tcPr anchor="ctr"/>
                </a:tc>
                <a:tc>
                  <a:txBody>
                    <a:bodyPr/>
                    <a:lstStyle/>
                    <a:p>
                      <a:pPr algn="ctr"/>
                      <a:r>
                        <a:rPr lang="zh-CN" altLang="en-US" sz="2800" dirty="0"/>
                        <a:t>标记</a:t>
                      </a:r>
                    </a:p>
                  </a:txBody>
                  <a:tcPr anchor="ctr"/>
                </a:tc>
                <a:tc>
                  <a:txBody>
                    <a:bodyPr/>
                    <a:lstStyle/>
                    <a:p>
                      <a:pPr algn="ctr"/>
                      <a:r>
                        <a:rPr lang="zh-CN" altLang="en-US" sz="2800" dirty="0"/>
                        <a:t>实页号</a:t>
                      </a:r>
                    </a:p>
                  </a:txBody>
                  <a:tcPr anchor="ctr"/>
                </a:tc>
                <a:tc>
                  <a:txBody>
                    <a:bodyPr/>
                    <a:lstStyle/>
                    <a:p>
                      <a:pPr algn="ctr"/>
                      <a:r>
                        <a:rPr lang="zh-CN" altLang="en-US" sz="2800" dirty="0"/>
                        <a:t>有效位</a:t>
                      </a:r>
                    </a:p>
                  </a:txBody>
                  <a:tcPr anchor="ctr"/>
                </a:tc>
                <a:tc>
                  <a:txBody>
                    <a:bodyPr/>
                    <a:lstStyle/>
                    <a:p>
                      <a:pPr algn="ctr"/>
                      <a:r>
                        <a:rPr lang="zh-CN" altLang="en-US" sz="2800" dirty="0"/>
                        <a:t>标记</a:t>
                      </a:r>
                    </a:p>
                  </a:txBody>
                  <a:tcPr anchor="ctr"/>
                </a:tc>
                <a:tc>
                  <a:txBody>
                    <a:bodyPr/>
                    <a:lstStyle/>
                    <a:p>
                      <a:pPr algn="ctr"/>
                      <a:r>
                        <a:rPr lang="zh-CN" altLang="en-US" sz="2800" dirty="0"/>
                        <a:t>实页号</a:t>
                      </a:r>
                    </a:p>
                  </a:txBody>
                  <a:tcPr anchor="ctr"/>
                </a:tc>
                <a:extLst>
                  <a:ext uri="{0D108BD9-81ED-4DB2-BD59-A6C34878D82A}">
                    <a16:rowId xmlns:a16="http://schemas.microsoft.com/office/drawing/2014/main" val="3481797583"/>
                  </a:ext>
                </a:extLst>
              </a:tr>
              <a:tr h="370840">
                <a:tc rowSpan="2">
                  <a:txBody>
                    <a:bodyPr/>
                    <a:lstStyle/>
                    <a:p>
                      <a:pPr algn="ctr"/>
                      <a:r>
                        <a:rPr lang="en-US" altLang="zh-CN" sz="2800" dirty="0"/>
                        <a:t>0</a:t>
                      </a:r>
                      <a:endParaRPr lang="zh-CN" altLang="en-US" sz="2800" dirty="0"/>
                    </a:p>
                  </a:txBody>
                  <a:tcPr anchor="ctr"/>
                </a:tc>
                <a:tc>
                  <a:txBody>
                    <a:bodyPr/>
                    <a:lstStyle/>
                    <a:p>
                      <a:pPr algn="ctr"/>
                      <a:r>
                        <a:rPr lang="en-US" altLang="zh-CN" sz="2800" dirty="0"/>
                        <a:t>0</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1</a:t>
                      </a:r>
                      <a:endParaRPr lang="zh-CN" altLang="en-US" sz="2800" dirty="0"/>
                    </a:p>
                  </a:txBody>
                  <a:tcPr anchor="ctr"/>
                </a:tc>
                <a:tc>
                  <a:txBody>
                    <a:bodyPr/>
                    <a:lstStyle/>
                    <a:p>
                      <a:pPr algn="ctr"/>
                      <a:r>
                        <a:rPr lang="en-US" altLang="zh-CN" sz="2800" dirty="0"/>
                        <a:t>001</a:t>
                      </a:r>
                      <a:endParaRPr lang="zh-CN" altLang="en-US" sz="2800" dirty="0"/>
                    </a:p>
                  </a:txBody>
                  <a:tcPr anchor="ctr"/>
                </a:tc>
                <a:tc>
                  <a:txBody>
                    <a:bodyPr/>
                    <a:lstStyle/>
                    <a:p>
                      <a:pPr algn="ctr"/>
                      <a:r>
                        <a:rPr lang="en-US" altLang="zh-CN" sz="2800" dirty="0"/>
                        <a:t>15</a:t>
                      </a:r>
                      <a:endParaRPr lang="zh-CN" altLang="en-US" sz="2800" dirty="0"/>
                    </a:p>
                  </a:txBody>
                  <a:tcPr anchor="ctr"/>
                </a:tc>
                <a:extLst>
                  <a:ext uri="{0D108BD9-81ED-4DB2-BD59-A6C34878D82A}">
                    <a16:rowId xmlns:a16="http://schemas.microsoft.com/office/drawing/2014/main" val="3162132293"/>
                  </a:ext>
                </a:extLst>
              </a:tr>
              <a:tr h="370840">
                <a:tc vMerge="1">
                  <a:txBody>
                    <a:bodyPr/>
                    <a:lstStyle/>
                    <a:p>
                      <a:pPr algn="ctr"/>
                      <a:endParaRPr lang="zh-CN" altLang="en-US" sz="2800" dirty="0"/>
                    </a:p>
                  </a:txBody>
                  <a:tcPr anchor="ctr"/>
                </a:tc>
                <a:tc>
                  <a:txBody>
                    <a:bodyPr/>
                    <a:lstStyle/>
                    <a:p>
                      <a:pPr algn="ctr"/>
                      <a:r>
                        <a:rPr lang="en-US" altLang="zh-CN" sz="2800" dirty="0"/>
                        <a:t>0</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1</a:t>
                      </a:r>
                      <a:endParaRPr lang="zh-CN" altLang="en-US" sz="2800" dirty="0"/>
                    </a:p>
                  </a:txBody>
                  <a:tcPr anchor="ctr"/>
                </a:tc>
                <a:tc>
                  <a:txBody>
                    <a:bodyPr/>
                    <a:lstStyle/>
                    <a:p>
                      <a:pPr algn="ctr"/>
                      <a:r>
                        <a:rPr lang="en-US" altLang="zh-CN" sz="2800" dirty="0"/>
                        <a:t>012</a:t>
                      </a:r>
                      <a:endParaRPr lang="zh-CN" altLang="en-US" sz="2800" dirty="0"/>
                    </a:p>
                  </a:txBody>
                  <a:tcPr anchor="ctr"/>
                </a:tc>
                <a:tc>
                  <a:txBody>
                    <a:bodyPr/>
                    <a:lstStyle/>
                    <a:p>
                      <a:pPr algn="ctr"/>
                      <a:r>
                        <a:rPr lang="en-US" altLang="zh-CN" sz="2800" dirty="0"/>
                        <a:t>1F</a:t>
                      </a:r>
                      <a:endParaRPr lang="zh-CN" altLang="en-US" sz="2800" dirty="0"/>
                    </a:p>
                  </a:txBody>
                  <a:tcPr anchor="ctr"/>
                </a:tc>
                <a:extLst>
                  <a:ext uri="{0D108BD9-81ED-4DB2-BD59-A6C34878D82A}">
                    <a16:rowId xmlns:a16="http://schemas.microsoft.com/office/drawing/2014/main" val="106386356"/>
                  </a:ext>
                </a:extLst>
              </a:tr>
              <a:tr h="370840">
                <a:tc rowSpan="2">
                  <a:txBody>
                    <a:bodyPr/>
                    <a:lstStyle/>
                    <a:p>
                      <a:pPr algn="ctr"/>
                      <a:r>
                        <a:rPr lang="en-US" altLang="zh-CN" sz="2800" dirty="0"/>
                        <a:t>1</a:t>
                      </a:r>
                      <a:endParaRPr lang="zh-CN" altLang="en-US" sz="2800" dirty="0"/>
                    </a:p>
                  </a:txBody>
                  <a:tcPr anchor="ctr"/>
                </a:tc>
                <a:tc>
                  <a:txBody>
                    <a:bodyPr/>
                    <a:lstStyle/>
                    <a:p>
                      <a:pPr algn="ctr"/>
                      <a:r>
                        <a:rPr lang="en-US" altLang="zh-CN" sz="2800" dirty="0"/>
                        <a:t>1</a:t>
                      </a:r>
                      <a:endParaRPr lang="zh-CN" altLang="en-US" sz="2800" dirty="0"/>
                    </a:p>
                  </a:txBody>
                  <a:tcPr anchor="ctr"/>
                </a:tc>
                <a:tc>
                  <a:txBody>
                    <a:bodyPr/>
                    <a:lstStyle/>
                    <a:p>
                      <a:pPr algn="ctr"/>
                      <a:r>
                        <a:rPr lang="en-US" altLang="zh-CN" sz="2800" dirty="0"/>
                        <a:t>013</a:t>
                      </a:r>
                      <a:endParaRPr lang="zh-CN" altLang="en-US" sz="2800" dirty="0"/>
                    </a:p>
                  </a:txBody>
                  <a:tcPr anchor="ctr"/>
                </a:tc>
                <a:tc>
                  <a:txBody>
                    <a:bodyPr/>
                    <a:lstStyle/>
                    <a:p>
                      <a:pPr algn="ctr"/>
                      <a:r>
                        <a:rPr lang="en-US" altLang="zh-CN" sz="2800" dirty="0"/>
                        <a:t>2D</a:t>
                      </a:r>
                      <a:endParaRPr lang="zh-CN" altLang="en-US" sz="2800" dirty="0"/>
                    </a:p>
                  </a:txBody>
                  <a:tcPr anchor="ctr"/>
                </a:tc>
                <a:tc>
                  <a:txBody>
                    <a:bodyPr/>
                    <a:lstStyle/>
                    <a:p>
                      <a:pPr algn="ctr"/>
                      <a:r>
                        <a:rPr lang="en-US" altLang="zh-CN" sz="2800" dirty="0"/>
                        <a:t>0</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a:t>
                      </a:r>
                      <a:endParaRPr lang="zh-CN" altLang="en-US" sz="2800" dirty="0"/>
                    </a:p>
                  </a:txBody>
                  <a:tcPr anchor="ctr"/>
                </a:tc>
                <a:extLst>
                  <a:ext uri="{0D108BD9-81ED-4DB2-BD59-A6C34878D82A}">
                    <a16:rowId xmlns:a16="http://schemas.microsoft.com/office/drawing/2014/main" val="946126731"/>
                  </a:ext>
                </a:extLst>
              </a:tr>
              <a:tr h="370840">
                <a:tc vMerge="1">
                  <a:txBody>
                    <a:bodyPr/>
                    <a:lstStyle/>
                    <a:p>
                      <a:pPr algn="ctr"/>
                      <a:endParaRPr lang="zh-CN" altLang="en-US" sz="2800" dirty="0"/>
                    </a:p>
                  </a:txBody>
                  <a:tcPr anchor="ctr"/>
                </a:tc>
                <a:tc>
                  <a:txBody>
                    <a:bodyPr/>
                    <a:lstStyle/>
                    <a:p>
                      <a:pPr algn="ctr"/>
                      <a:r>
                        <a:rPr lang="en-US" altLang="zh-CN" sz="2800" dirty="0"/>
                        <a:t>1</a:t>
                      </a:r>
                      <a:endParaRPr lang="zh-CN" altLang="en-US" sz="2800" dirty="0"/>
                    </a:p>
                  </a:txBody>
                  <a:tcPr anchor="ctr"/>
                </a:tc>
                <a:tc>
                  <a:txBody>
                    <a:bodyPr/>
                    <a:lstStyle/>
                    <a:p>
                      <a:pPr algn="ctr"/>
                      <a:r>
                        <a:rPr lang="en-US" altLang="zh-CN" sz="2800" dirty="0"/>
                        <a:t>008</a:t>
                      </a:r>
                      <a:endParaRPr lang="zh-CN" altLang="en-US" sz="2800" dirty="0"/>
                    </a:p>
                  </a:txBody>
                  <a:tcPr anchor="ctr"/>
                </a:tc>
                <a:tc>
                  <a:txBody>
                    <a:bodyPr/>
                    <a:lstStyle/>
                    <a:p>
                      <a:pPr algn="ctr"/>
                      <a:r>
                        <a:rPr lang="en-US" altLang="zh-CN" sz="2800" dirty="0"/>
                        <a:t>7E</a:t>
                      </a:r>
                      <a:endParaRPr lang="zh-CN" altLang="en-US" sz="2800" dirty="0"/>
                    </a:p>
                  </a:txBody>
                  <a:tcPr anchor="ctr"/>
                </a:tc>
                <a:tc>
                  <a:txBody>
                    <a:bodyPr/>
                    <a:lstStyle/>
                    <a:p>
                      <a:pPr algn="ctr"/>
                      <a:r>
                        <a:rPr lang="en-US" altLang="zh-CN" sz="2800" dirty="0"/>
                        <a:t>0</a:t>
                      </a:r>
                      <a:endParaRPr lang="zh-CN" altLang="en-US" sz="2800" dirty="0"/>
                    </a:p>
                  </a:txBody>
                  <a:tcPr anchor="ctr"/>
                </a:tc>
                <a:tc>
                  <a:txBody>
                    <a:bodyPr/>
                    <a:lstStyle/>
                    <a:p>
                      <a:pPr algn="ctr"/>
                      <a:r>
                        <a:rPr lang="en-US" altLang="zh-CN" sz="2800" dirty="0"/>
                        <a:t>--</a:t>
                      </a:r>
                      <a:endParaRPr lang="zh-CN" altLang="en-US" sz="2800" dirty="0"/>
                    </a:p>
                  </a:txBody>
                  <a:tcPr anchor="ctr"/>
                </a:tc>
                <a:tc>
                  <a:txBody>
                    <a:bodyPr/>
                    <a:lstStyle/>
                    <a:p>
                      <a:pPr algn="ctr"/>
                      <a:r>
                        <a:rPr lang="en-US" altLang="zh-CN" sz="2800" dirty="0"/>
                        <a:t>--</a:t>
                      </a:r>
                      <a:endParaRPr lang="zh-CN" altLang="en-US" sz="2800" dirty="0"/>
                    </a:p>
                  </a:txBody>
                  <a:tcPr anchor="ctr"/>
                </a:tc>
                <a:extLst>
                  <a:ext uri="{0D108BD9-81ED-4DB2-BD59-A6C34878D82A}">
                    <a16:rowId xmlns:a16="http://schemas.microsoft.com/office/drawing/2014/main" val="2128163632"/>
                  </a:ext>
                </a:extLst>
              </a:tr>
            </a:tbl>
          </a:graphicData>
        </a:graphic>
      </p:graphicFrame>
      <p:sp>
        <p:nvSpPr>
          <p:cNvPr id="6" name="文本框 5">
            <a:extLst>
              <a:ext uri="{FF2B5EF4-FFF2-40B4-BE49-F238E27FC236}">
                <a16:creationId xmlns:a16="http://schemas.microsoft.com/office/drawing/2014/main" id="{630FBE53-4F68-4A76-85EF-56BD01279B5C}"/>
              </a:ext>
            </a:extLst>
          </p:cNvPr>
          <p:cNvSpPr txBox="1"/>
          <p:nvPr/>
        </p:nvSpPr>
        <p:spPr>
          <a:xfrm>
            <a:off x="3429000" y="3409890"/>
            <a:ext cx="1981200" cy="400110"/>
          </a:xfrm>
          <a:prstGeom prst="rect">
            <a:avLst/>
          </a:prstGeom>
          <a:noFill/>
        </p:spPr>
        <p:txBody>
          <a:bodyPr wrap="square" rtlCol="0">
            <a:spAutoFit/>
          </a:bodyPr>
          <a:lstStyle/>
          <a:p>
            <a:r>
              <a:rPr lang="zh-CN" altLang="en-US" b="1" dirty="0">
                <a:solidFill>
                  <a:srgbClr val="FFFF00"/>
                </a:solidFill>
                <a:latin typeface="黑体" panose="02010609060101010101" pitchFamily="49" charset="-122"/>
                <a:ea typeface="黑体" panose="02010609060101010101" pitchFamily="49" charset="-122"/>
              </a:rPr>
              <a:t>表</a:t>
            </a:r>
            <a:r>
              <a:rPr lang="en-US" altLang="zh-CN" b="1" dirty="0">
                <a:solidFill>
                  <a:srgbClr val="FFFF00"/>
                </a:solidFill>
                <a:latin typeface="黑体" panose="02010609060101010101" pitchFamily="49" charset="-122"/>
                <a:ea typeface="黑体" panose="02010609060101010101" pitchFamily="49" charset="-122"/>
              </a:rPr>
              <a:t>(3) TLB</a:t>
            </a:r>
            <a:r>
              <a:rPr lang="zh-CN" altLang="en-US" b="1" dirty="0">
                <a:solidFill>
                  <a:srgbClr val="FFFF00"/>
                </a:solidFill>
                <a:latin typeface="黑体" panose="02010609060101010101" pitchFamily="49" charset="-122"/>
                <a:ea typeface="黑体" panose="02010609060101010101" pitchFamily="49" charset="-122"/>
              </a:rPr>
              <a:t>状态</a:t>
            </a:r>
          </a:p>
        </p:txBody>
      </p:sp>
      <p:sp>
        <p:nvSpPr>
          <p:cNvPr id="4" name="灯片编号占位符 3">
            <a:extLst>
              <a:ext uri="{FF2B5EF4-FFF2-40B4-BE49-F238E27FC236}">
                <a16:creationId xmlns:a16="http://schemas.microsoft.com/office/drawing/2014/main" id="{BD8BBE9D-73CC-4BBD-9287-06407EAA0981}"/>
              </a:ext>
            </a:extLst>
          </p:cNvPr>
          <p:cNvSpPr>
            <a:spLocks noGrp="1"/>
          </p:cNvSpPr>
          <p:nvPr>
            <p:ph type="sldNum" sz="quarter" idx="12"/>
          </p:nvPr>
        </p:nvSpPr>
        <p:spPr/>
        <p:txBody>
          <a:bodyPr/>
          <a:lstStyle/>
          <a:p>
            <a:fld id="{6F02EFF4-F969-41B5-BB2C-79CFA90C3E21}" type="slidenum">
              <a:rPr lang="en-US" altLang="zh-CN" smtClean="0"/>
              <a:pPr/>
              <a:t>105</a:t>
            </a:fld>
            <a:r>
              <a:rPr lang="en-US" altLang="zh-CN"/>
              <a:t>/112</a:t>
            </a:r>
            <a:endParaRPr lang="en-US" altLang="zh-CN" dirty="0"/>
          </a:p>
        </p:txBody>
      </p:sp>
    </p:spTree>
    <p:extLst>
      <p:ext uri="{BB962C8B-B14F-4D97-AF65-F5344CB8AC3E}">
        <p14:creationId xmlns:p14="http://schemas.microsoft.com/office/powerpoint/2010/main" val="27005104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0C04C3-782C-44DA-AAB4-C34D837E2EA3}"/>
              </a:ext>
            </a:extLst>
          </p:cNvPr>
          <p:cNvSpPr/>
          <p:nvPr/>
        </p:nvSpPr>
        <p:spPr>
          <a:xfrm>
            <a:off x="0" y="0"/>
            <a:ext cx="9144000" cy="2020681"/>
          </a:xfrm>
          <a:prstGeom prst="rect">
            <a:avLst/>
          </a:prstGeom>
        </p:spPr>
        <p:txBody>
          <a:bodyPr wrap="square">
            <a:spAutoFit/>
          </a:bodyPr>
          <a:lstStyle/>
          <a:p>
            <a:pPr indent="457200"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28</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）虚拟地址应有几位，哪几位表示虚页号？物理地址应是几位，哪几位表示实页号（物理页号）？</a:t>
            </a:r>
          </a:p>
        </p:txBody>
      </p:sp>
      <p:sp>
        <p:nvSpPr>
          <p:cNvPr id="4" name="矩形 3">
            <a:extLst>
              <a:ext uri="{FF2B5EF4-FFF2-40B4-BE49-F238E27FC236}">
                <a16:creationId xmlns:a16="http://schemas.microsoft.com/office/drawing/2014/main" id="{67FD0E4D-5093-4297-A4D7-6CA07995BE69}"/>
              </a:ext>
            </a:extLst>
          </p:cNvPr>
          <p:cNvSpPr/>
          <p:nvPr/>
        </p:nvSpPr>
        <p:spPr>
          <a:xfrm>
            <a:off x="0" y="2020681"/>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虚拟地址空间大小为</a:t>
            </a:r>
            <a:r>
              <a:rPr lang="en-US" altLang="zh-CN" sz="3200" dirty="0">
                <a:latin typeface="黑体" panose="02010609060101010101" pitchFamily="49" charset="-122"/>
                <a:ea typeface="黑体" panose="02010609060101010101" pitchFamily="49" charset="-122"/>
              </a:rPr>
              <a:t>16 MB</a:t>
            </a:r>
            <a:r>
              <a:rPr lang="zh-CN" altLang="en-US" sz="3200" dirty="0">
                <a:latin typeface="黑体" panose="02010609060101010101" pitchFamily="49" charset="-122"/>
                <a:ea typeface="黑体" panose="02010609060101010101" pitchFamily="49" charset="-122"/>
              </a:rPr>
              <a:t>，且按字节编址，所以虚拟地址有</a:t>
            </a:r>
            <a:r>
              <a:rPr lang="en-US" altLang="zh-CN" sz="3200" dirty="0">
                <a:latin typeface="黑体" panose="02010609060101010101" pitchFamily="49" charset="-122"/>
                <a:ea typeface="黑体" panose="02010609060101010101" pitchFamily="49" charset="-122"/>
              </a:rPr>
              <a:t>24</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24</a:t>
            </a:r>
            <a:r>
              <a:rPr lang="en-US" altLang="zh-CN" sz="3200" dirty="0">
                <a:latin typeface="黑体" panose="02010609060101010101" pitchFamily="49" charset="-122"/>
                <a:ea typeface="黑体" panose="02010609060101010101" pitchFamily="49" charset="-122"/>
              </a:rPr>
              <a:t>=16M</a:t>
            </a:r>
            <a:r>
              <a:rPr lang="zh-CN" altLang="en-US" sz="3200" dirty="0">
                <a:latin typeface="黑体" panose="02010609060101010101" pitchFamily="49" charset="-122"/>
                <a:ea typeface="黑体" panose="02010609060101010101" pitchFamily="49" charset="-122"/>
              </a:rPr>
              <a:t>）。由于页面大小为</a:t>
            </a:r>
            <a:r>
              <a:rPr lang="en-US" altLang="zh-CN" sz="3200" dirty="0">
                <a:latin typeface="黑体" panose="02010609060101010101" pitchFamily="49" charset="-122"/>
                <a:ea typeface="黑体" panose="02010609060101010101" pitchFamily="49" charset="-122"/>
              </a:rPr>
              <a:t>4 KB</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=4K</a:t>
            </a:r>
            <a:r>
              <a:rPr lang="zh-CN" altLang="en-US" sz="3200" dirty="0">
                <a:latin typeface="黑体" panose="02010609060101010101" pitchFamily="49" charset="-122"/>
                <a:ea typeface="黑体" panose="02010609060101010101" pitchFamily="49" charset="-122"/>
              </a:rPr>
              <a:t>，则页内地址</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位），因此虚页号为高</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24-12=12</a:t>
            </a:r>
            <a:r>
              <a:rPr lang="zh-CN" altLang="en-US" sz="3200" dirty="0">
                <a:latin typeface="黑体" panose="02010609060101010101" pitchFamily="49" charset="-122"/>
                <a:ea typeface="黑体" panose="02010609060101010101" pitchFamily="49" charset="-122"/>
              </a:rPr>
              <a:t>）。由于主存（物理）地址空间大小为</a:t>
            </a:r>
            <a:r>
              <a:rPr lang="en-US" altLang="zh-CN" sz="3200" dirty="0">
                <a:latin typeface="黑体" panose="02010609060101010101" pitchFamily="49" charset="-122"/>
                <a:ea typeface="黑体" panose="02010609060101010101" pitchFamily="49" charset="-122"/>
              </a:rPr>
              <a:t>1MB</a:t>
            </a:r>
            <a:r>
              <a:rPr lang="zh-CN" altLang="en-US" sz="3200" dirty="0">
                <a:latin typeface="黑体" panose="02010609060101010101" pitchFamily="49" charset="-122"/>
                <a:ea typeface="黑体" panose="02010609060101010101" pitchFamily="49" charset="-122"/>
              </a:rPr>
              <a:t>，因此物理地址共有</a:t>
            </a:r>
            <a:r>
              <a:rPr lang="en-US" altLang="zh-CN" sz="3200" dirty="0">
                <a:latin typeface="黑体" panose="02010609060101010101" pitchFamily="49" charset="-122"/>
                <a:ea typeface="黑体" panose="02010609060101010101" pitchFamily="49" charset="-122"/>
              </a:rPr>
              <a:t>20</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20</a:t>
            </a:r>
            <a:r>
              <a:rPr lang="en-US" altLang="zh-CN" sz="3200" dirty="0">
                <a:latin typeface="黑体" panose="02010609060101010101" pitchFamily="49" charset="-122"/>
                <a:ea typeface="黑体" panose="02010609060101010101" pitchFamily="49" charset="-122"/>
              </a:rPr>
              <a:t>=1M</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由于主存内的页内地址</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位，因此</a:t>
            </a:r>
            <a:r>
              <a:rPr lang="en-US" altLang="zh-CN" sz="3200" dirty="0">
                <a:latin typeface="黑体" panose="02010609060101010101" pitchFamily="49" charset="-122"/>
                <a:ea typeface="黑体" panose="02010609060101010101" pitchFamily="49" charset="-122"/>
              </a:rPr>
              <a:t>20-12=8</a:t>
            </a:r>
            <a:r>
              <a:rPr lang="zh-CN" altLang="en-US" sz="3200" dirty="0">
                <a:latin typeface="黑体" panose="02010609060101010101" pitchFamily="49" charset="-122"/>
                <a:ea typeface="黑体" panose="02010609060101010101" pitchFamily="49" charset="-122"/>
              </a:rPr>
              <a:t>，即主存地址的高</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位为页框号。</a:t>
            </a:r>
          </a:p>
        </p:txBody>
      </p:sp>
      <p:sp>
        <p:nvSpPr>
          <p:cNvPr id="5" name="灯片编号占位符 4">
            <a:extLst>
              <a:ext uri="{FF2B5EF4-FFF2-40B4-BE49-F238E27FC236}">
                <a16:creationId xmlns:a16="http://schemas.microsoft.com/office/drawing/2014/main" id="{D72274B1-8547-49FB-AE46-D07DA6F74F20}"/>
              </a:ext>
            </a:extLst>
          </p:cNvPr>
          <p:cNvSpPr>
            <a:spLocks noGrp="1"/>
          </p:cNvSpPr>
          <p:nvPr>
            <p:ph type="sldNum" sz="quarter" idx="12"/>
          </p:nvPr>
        </p:nvSpPr>
        <p:spPr/>
        <p:txBody>
          <a:bodyPr/>
          <a:lstStyle/>
          <a:p>
            <a:fld id="{6F02EFF4-F969-41B5-BB2C-79CFA90C3E21}" type="slidenum">
              <a:rPr lang="en-US" altLang="zh-CN" smtClean="0"/>
              <a:pPr/>
              <a:t>106</a:t>
            </a:fld>
            <a:r>
              <a:rPr lang="en-US" altLang="zh-CN"/>
              <a:t>/112</a:t>
            </a:r>
            <a:endParaRPr lang="en-US" altLang="zh-CN" dirty="0"/>
          </a:p>
        </p:txBody>
      </p:sp>
    </p:spTree>
    <p:extLst>
      <p:ext uri="{BB962C8B-B14F-4D97-AF65-F5344CB8AC3E}">
        <p14:creationId xmlns:p14="http://schemas.microsoft.com/office/powerpoint/2010/main" val="9208586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4A782FB-8005-4275-9EA6-A4ACB4E72FC7}"/>
              </a:ext>
            </a:extLst>
          </p:cNvPr>
          <p:cNvSpPr/>
          <p:nvPr/>
        </p:nvSpPr>
        <p:spPr>
          <a:xfrm>
            <a:off x="0" y="25400"/>
            <a:ext cx="9144000" cy="1355884"/>
          </a:xfrm>
          <a:prstGeom prst="rect">
            <a:avLst/>
          </a:prstGeom>
        </p:spPr>
        <p:txBody>
          <a:bodyPr wrap="square">
            <a:spAutoFit/>
          </a:bodyPr>
          <a:lstStyle/>
          <a:p>
            <a:pPr indent="457200"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28</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）根据物理地址访问</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时，这个物理地址应被自动解析成哪几个地址段？</a:t>
            </a:r>
          </a:p>
        </p:txBody>
      </p:sp>
      <p:sp>
        <p:nvSpPr>
          <p:cNvPr id="4" name="矩形 3">
            <a:extLst>
              <a:ext uri="{FF2B5EF4-FFF2-40B4-BE49-F238E27FC236}">
                <a16:creationId xmlns:a16="http://schemas.microsoft.com/office/drawing/2014/main" id="{79F4D0B2-F83D-4DE9-AC03-B3E4D009AEF2}"/>
              </a:ext>
            </a:extLst>
          </p:cNvPr>
          <p:cNvSpPr/>
          <p:nvPr/>
        </p:nvSpPr>
        <p:spPr>
          <a:xfrm>
            <a:off x="0" y="1524000"/>
            <a:ext cx="9144000" cy="4150367"/>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共</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块，块号需占</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），且块大小为</a:t>
            </a:r>
            <a:r>
              <a:rPr lang="en-US" altLang="zh-CN" sz="3200" dirty="0">
                <a:latin typeface="黑体" panose="02010609060101010101" pitchFamily="49" charset="-122"/>
                <a:ea typeface="黑体" panose="02010609060101010101" pitchFamily="49" charset="-122"/>
              </a:rPr>
              <a:t>32B</a:t>
            </a:r>
            <a:r>
              <a:rPr lang="zh-CN" altLang="en-US" sz="3200" dirty="0">
                <a:latin typeface="黑体" panose="02010609060101010101" pitchFamily="49" charset="-122"/>
                <a:ea typeface="黑体" panose="02010609060101010101" pitchFamily="49" charset="-122"/>
              </a:rPr>
              <a:t>，则块内地址应为</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=32</a:t>
            </a:r>
            <a:r>
              <a:rPr lang="zh-CN" altLang="en-US" sz="3200" dirty="0">
                <a:latin typeface="黑体" panose="02010609060101010101" pitchFamily="49" charset="-122"/>
                <a:ea typeface="黑体" panose="02010609060101010101" pitchFamily="49" charset="-122"/>
              </a:rPr>
              <a:t>）；主存</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采用直接映射，则主存也按每组</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块进行统一分组，每组内的块号占</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），则组号占</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位（物理地址</a:t>
            </a:r>
            <a:r>
              <a:rPr lang="en-US" altLang="zh-CN" sz="3200" dirty="0">
                <a:latin typeface="黑体" panose="02010609060101010101" pitchFamily="49" charset="-122"/>
                <a:ea typeface="黑体" panose="02010609060101010101" pitchFamily="49" charset="-122"/>
              </a:rPr>
              <a:t>20</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位块内地址</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位块号</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所以，物理地址分为</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段：高</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位（内存组号）</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中间</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位（组内块序号）</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位（块内地址）。</a:t>
            </a:r>
          </a:p>
        </p:txBody>
      </p:sp>
      <p:sp>
        <p:nvSpPr>
          <p:cNvPr id="5" name="灯片编号占位符 4">
            <a:extLst>
              <a:ext uri="{FF2B5EF4-FFF2-40B4-BE49-F238E27FC236}">
                <a16:creationId xmlns:a16="http://schemas.microsoft.com/office/drawing/2014/main" id="{9E9F2C78-38BA-48DF-AF39-70D1F401C40E}"/>
              </a:ext>
            </a:extLst>
          </p:cNvPr>
          <p:cNvSpPr>
            <a:spLocks noGrp="1"/>
          </p:cNvSpPr>
          <p:nvPr>
            <p:ph type="sldNum" sz="quarter" idx="12"/>
          </p:nvPr>
        </p:nvSpPr>
        <p:spPr/>
        <p:txBody>
          <a:bodyPr/>
          <a:lstStyle/>
          <a:p>
            <a:fld id="{6F02EFF4-F969-41B5-BB2C-79CFA90C3E21}" type="slidenum">
              <a:rPr lang="en-US" altLang="zh-CN" smtClean="0"/>
              <a:pPr/>
              <a:t>107</a:t>
            </a:fld>
            <a:r>
              <a:rPr lang="en-US" altLang="zh-CN"/>
              <a:t>/112</a:t>
            </a:r>
            <a:endParaRPr lang="en-US" altLang="zh-CN" dirty="0"/>
          </a:p>
        </p:txBody>
      </p:sp>
    </p:spTree>
    <p:extLst>
      <p:ext uri="{BB962C8B-B14F-4D97-AF65-F5344CB8AC3E}">
        <p14:creationId xmlns:p14="http://schemas.microsoft.com/office/powerpoint/2010/main" val="38646939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1F8A2CE-4959-4EC0-8735-2DD5E977CF06}"/>
              </a:ext>
            </a:extLst>
          </p:cNvPr>
          <p:cNvSpPr/>
          <p:nvPr/>
        </p:nvSpPr>
        <p:spPr>
          <a:xfrm>
            <a:off x="0" y="-12700"/>
            <a:ext cx="9144000" cy="2685479"/>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）虚拟地址</a:t>
            </a:r>
            <a:r>
              <a:rPr lang="en-US" altLang="zh-CN" sz="3600" b="1" dirty="0">
                <a:solidFill>
                  <a:srgbClr val="FFFF00"/>
                </a:solidFill>
                <a:effectLst>
                  <a:outerShdw blurRad="38100" dist="38100" dir="2700000" algn="tl">
                    <a:srgbClr val="000000">
                      <a:alpha val="43137"/>
                    </a:srgbClr>
                  </a:outerShdw>
                </a:effectLst>
              </a:rPr>
              <a:t>001C60H</a:t>
            </a:r>
            <a:r>
              <a:rPr lang="zh-CN" altLang="zh-CN" sz="3600" b="1" dirty="0">
                <a:solidFill>
                  <a:srgbClr val="FFFF00"/>
                </a:solidFill>
                <a:effectLst>
                  <a:outerShdw blurRad="38100" dist="38100" dir="2700000" algn="tl">
                    <a:srgbClr val="000000">
                      <a:alpha val="43137"/>
                    </a:srgbClr>
                  </a:outerShdw>
                </a:effectLst>
              </a:rPr>
              <a:t>所在的页面是否在主存中？若该页面已经在主存中，那么该虚拟地址对应的物理地址是什么？访问这个虚地址时，是否会</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访问命中？</a:t>
            </a:r>
          </a:p>
        </p:txBody>
      </p:sp>
      <p:sp>
        <p:nvSpPr>
          <p:cNvPr id="5" name="矩形 4">
            <a:extLst>
              <a:ext uri="{FF2B5EF4-FFF2-40B4-BE49-F238E27FC236}">
                <a16:creationId xmlns:a16="http://schemas.microsoft.com/office/drawing/2014/main" id="{8539FBA8-DAEE-4D34-9599-AAAC326CD02E}"/>
              </a:ext>
            </a:extLst>
          </p:cNvPr>
          <p:cNvSpPr/>
          <p:nvPr/>
        </p:nvSpPr>
        <p:spPr>
          <a:xfrm>
            <a:off x="0" y="2757071"/>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虚地址为</a:t>
            </a:r>
            <a:r>
              <a:rPr lang="en-US" altLang="zh-CN" sz="3200" dirty="0">
                <a:latin typeface="黑体" panose="02010609060101010101" pitchFamily="49" charset="-122"/>
                <a:ea typeface="黑体" panose="02010609060101010101" pitchFamily="49" charset="-122"/>
              </a:rPr>
              <a:t>001C60H</a:t>
            </a:r>
            <a:r>
              <a:rPr lang="zh-CN" altLang="en-US" sz="3200" dirty="0">
                <a:latin typeface="黑体" panose="02010609060101010101" pitchFamily="49" charset="-122"/>
                <a:ea typeface="黑体" panose="02010609060101010101" pitchFamily="49" charset="-122"/>
              </a:rPr>
              <a:t>，则</a:t>
            </a:r>
            <a:r>
              <a:rPr lang="en-US" altLang="zh-CN" sz="3200" dirty="0">
                <a:latin typeface="黑体" panose="02010609060101010101" pitchFamily="49" charset="-122"/>
                <a:ea typeface="黑体" panose="02010609060101010101" pitchFamily="49" charset="-122"/>
              </a:rPr>
              <a:t>C60H</a:t>
            </a:r>
            <a:r>
              <a:rPr lang="zh-CN" altLang="en-US" sz="3200" dirty="0">
                <a:latin typeface="黑体" panose="02010609060101010101" pitchFamily="49" charset="-122"/>
                <a:ea typeface="黑体" panose="02010609060101010101" pitchFamily="49" charset="-122"/>
              </a:rPr>
              <a:t>为页内地址，剩余为虚页号，即</a:t>
            </a:r>
            <a:r>
              <a:rPr lang="en-US" altLang="zh-CN" sz="3200" dirty="0">
                <a:latin typeface="黑体" panose="02010609060101010101" pitchFamily="49" charset="-122"/>
                <a:ea typeface="黑体" panose="02010609060101010101" pitchFamily="49" charset="-122"/>
              </a:rPr>
              <a:t>001H=1</a:t>
            </a:r>
            <a:r>
              <a:rPr lang="zh-CN" altLang="en-US" sz="3200" dirty="0">
                <a:latin typeface="黑体" panose="02010609060101010101" pitchFamily="49" charset="-122"/>
                <a:ea typeface="黑体" panose="02010609060101010101" pitchFamily="49" charset="-122"/>
              </a:rPr>
              <a:t>，故应查表中虚页号为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的那行，即第</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行：有效位为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，对应页框号为</a:t>
            </a:r>
            <a:r>
              <a:rPr lang="en-US" altLang="zh-CN" sz="3200" dirty="0">
                <a:latin typeface="黑体" panose="02010609060101010101" pitchFamily="49" charset="-122"/>
                <a:ea typeface="黑体" panose="02010609060101010101" pitchFamily="49" charset="-122"/>
              </a:rPr>
              <a:t>04H</a:t>
            </a:r>
            <a:r>
              <a:rPr lang="zh-CN" altLang="en-US" sz="3200" dirty="0">
                <a:latin typeface="黑体" panose="02010609060101010101" pitchFamily="49" charset="-122"/>
                <a:ea typeface="黑体" panose="02010609060101010101" pitchFamily="49" charset="-122"/>
              </a:rPr>
              <a:t>。所以，该虚页面已在主存中，且对应的物理地址为应为页框号</a:t>
            </a:r>
            <a:r>
              <a:rPr lang="en-US" altLang="zh-CN" sz="3200" dirty="0">
                <a:latin typeface="黑体" panose="02010609060101010101" pitchFamily="49" charset="-122"/>
                <a:ea typeface="黑体" panose="02010609060101010101" pitchFamily="49" charset="-122"/>
              </a:rPr>
              <a:t>04H</a:t>
            </a:r>
            <a:r>
              <a:rPr lang="zh-CN" altLang="en-US" sz="3200" dirty="0">
                <a:latin typeface="黑体" panose="02010609060101010101" pitchFamily="49" charset="-122"/>
                <a:ea typeface="黑体" panose="02010609060101010101" pitchFamily="49" charset="-122"/>
              </a:rPr>
              <a:t>与页内地址</a:t>
            </a:r>
            <a:r>
              <a:rPr lang="en-US" altLang="zh-CN" sz="3200" dirty="0">
                <a:latin typeface="黑体" panose="02010609060101010101" pitchFamily="49" charset="-122"/>
                <a:ea typeface="黑体" panose="02010609060101010101" pitchFamily="49" charset="-122"/>
              </a:rPr>
              <a:t>C60H</a:t>
            </a:r>
            <a:r>
              <a:rPr lang="zh-CN" altLang="en-US" sz="3200" dirty="0">
                <a:latin typeface="黑体" panose="02010609060101010101" pitchFamily="49" charset="-122"/>
                <a:ea typeface="黑体" panose="02010609060101010101" pitchFamily="49" charset="-122"/>
              </a:rPr>
              <a:t>拼接，结果为</a:t>
            </a:r>
            <a:r>
              <a:rPr lang="en-US" altLang="zh-CN" sz="3200" dirty="0">
                <a:latin typeface="黑体" panose="02010609060101010101" pitchFamily="49" charset="-122"/>
                <a:ea typeface="黑体" panose="02010609060101010101" pitchFamily="49" charset="-122"/>
              </a:rPr>
              <a:t>04C60H</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6B214E20-DE64-463C-8066-9DAFB7E31058}"/>
              </a:ext>
            </a:extLst>
          </p:cNvPr>
          <p:cNvSpPr>
            <a:spLocks noGrp="1"/>
          </p:cNvSpPr>
          <p:nvPr>
            <p:ph type="sldNum" sz="quarter" idx="12"/>
          </p:nvPr>
        </p:nvSpPr>
        <p:spPr/>
        <p:txBody>
          <a:bodyPr/>
          <a:lstStyle/>
          <a:p>
            <a:fld id="{6F02EFF4-F969-41B5-BB2C-79CFA90C3E21}" type="slidenum">
              <a:rPr lang="en-US" altLang="zh-CN" smtClean="0"/>
              <a:pPr/>
              <a:t>108</a:t>
            </a:fld>
            <a:r>
              <a:rPr lang="en-US" altLang="zh-CN"/>
              <a:t>/112</a:t>
            </a:r>
            <a:endParaRPr lang="en-US" altLang="zh-CN" dirty="0"/>
          </a:p>
        </p:txBody>
      </p:sp>
    </p:spTree>
    <p:extLst>
      <p:ext uri="{BB962C8B-B14F-4D97-AF65-F5344CB8AC3E}">
        <p14:creationId xmlns:p14="http://schemas.microsoft.com/office/powerpoint/2010/main" val="30022826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DFCCD72-E857-4FED-8C7E-628DB70572DD}"/>
              </a:ext>
            </a:extLst>
          </p:cNvPr>
          <p:cNvSpPr/>
          <p:nvPr/>
        </p:nvSpPr>
        <p:spPr>
          <a:xfrm>
            <a:off x="0" y="2660079"/>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物理地址为</a:t>
            </a:r>
            <a:r>
              <a:rPr lang="en-US" altLang="zh-CN" sz="3200" dirty="0">
                <a:latin typeface="黑体" panose="02010609060101010101" pitchFamily="49" charset="-122"/>
                <a:ea typeface="黑体" panose="02010609060101010101" pitchFamily="49" charset="-122"/>
              </a:rPr>
              <a:t>04C60H</a:t>
            </a:r>
            <a:r>
              <a:rPr lang="zh-CN" altLang="en-US" sz="3200" dirty="0">
                <a:latin typeface="黑体" panose="02010609060101010101" pitchFamily="49" charset="-122"/>
                <a:ea typeface="黑体" panose="02010609060101010101" pitchFamily="49" charset="-122"/>
              </a:rPr>
              <a:t>，主存</a:t>
            </a:r>
            <a:r>
              <a:rPr lang="zh-CN" altLang="en-US" sz="3200" dirty="0">
                <a:latin typeface="Calibri" panose="020F0502020204030204" pitchFamily="34" charset="0"/>
                <a:ea typeface="黑体" panose="02010609060101010101" pitchFamily="49" charset="-122"/>
                <a:cs typeface="Calibri" panose="020F0502020204030204" pitchFamily="34" charset="0"/>
              </a:rPr>
              <a:t>↔</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直接映射，则内存分组后，</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位的组号为</a:t>
            </a:r>
            <a:r>
              <a:rPr lang="en-US" altLang="zh-CN" sz="3200" dirty="0">
                <a:latin typeface="黑体" panose="02010609060101010101" pitchFamily="49" charset="-122"/>
                <a:ea typeface="黑体" panose="02010609060101010101" pitchFamily="49" charset="-122"/>
              </a:rPr>
              <a:t>04CH</a:t>
            </a:r>
            <a:r>
              <a:rPr lang="zh-CN" altLang="en-US" sz="3200" dirty="0">
                <a:latin typeface="黑体" panose="02010609060101010101" pitchFamily="49" charset="-122"/>
                <a:ea typeface="黑体" panose="02010609060101010101" pitchFamily="49" charset="-122"/>
              </a:rPr>
              <a:t>，而地址码</a:t>
            </a:r>
            <a:r>
              <a:rPr lang="en-US" altLang="zh-CN" sz="3200" dirty="0">
                <a:latin typeface="黑体" panose="02010609060101010101" pitchFamily="49" charset="-122"/>
                <a:ea typeface="黑体" panose="02010609060101010101" pitchFamily="49" charset="-122"/>
              </a:rPr>
              <a:t>60H=0110 0000</a:t>
            </a:r>
            <a:r>
              <a:rPr lang="zh-CN" altLang="en-US" sz="3200" dirty="0">
                <a:latin typeface="黑体" panose="02010609060101010101" pitchFamily="49" charset="-122"/>
                <a:ea typeface="黑体" panose="02010609060101010101" pitchFamily="49" charset="-122"/>
              </a:rPr>
              <a:t>（二进制），故</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位的组内块序号为</a:t>
            </a:r>
            <a:r>
              <a:rPr lang="en-US" altLang="zh-CN" sz="3200" dirty="0">
                <a:latin typeface="黑体" panose="02010609060101010101" pitchFamily="49" charset="-122"/>
                <a:ea typeface="黑体" panose="02010609060101010101" pitchFamily="49" charset="-122"/>
              </a:rPr>
              <a:t>011</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=3</a:t>
            </a:r>
            <a:r>
              <a:rPr lang="en-US" altLang="zh-CN" sz="3200" baseline="-250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，所以该主存页应直接映射到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块序号（行号）为</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的存储块位置，但查表中行号为</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的那行，得到标记位为</a:t>
            </a:r>
            <a:r>
              <a:rPr lang="en-US" altLang="zh-CN" sz="3200" dirty="0">
                <a:latin typeface="黑体" panose="02010609060101010101" pitchFamily="49" charset="-122"/>
                <a:ea typeface="黑体" panose="02010609060101010101" pitchFamily="49" charset="-122"/>
              </a:rPr>
              <a:t>105H≠04CH</a:t>
            </a:r>
            <a:r>
              <a:rPr lang="zh-CN" altLang="en-US" sz="3200" dirty="0">
                <a:latin typeface="黑体" panose="02010609060101010101" pitchFamily="49" charset="-122"/>
                <a:ea typeface="黑体" panose="02010609060101010101" pitchFamily="49" charset="-122"/>
              </a:rPr>
              <a:t>，故</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访问不命中。</a:t>
            </a:r>
          </a:p>
        </p:txBody>
      </p:sp>
      <p:sp>
        <p:nvSpPr>
          <p:cNvPr id="4" name="矩形 3">
            <a:extLst>
              <a:ext uri="{FF2B5EF4-FFF2-40B4-BE49-F238E27FC236}">
                <a16:creationId xmlns:a16="http://schemas.microsoft.com/office/drawing/2014/main" id="{BAEA5E16-6FFA-4A83-8DFC-16FDA4F9238C}"/>
              </a:ext>
            </a:extLst>
          </p:cNvPr>
          <p:cNvSpPr/>
          <p:nvPr/>
        </p:nvSpPr>
        <p:spPr>
          <a:xfrm>
            <a:off x="0" y="-12700"/>
            <a:ext cx="9144000" cy="2685479"/>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）虚拟地址</a:t>
            </a:r>
            <a:r>
              <a:rPr lang="en-US" altLang="zh-CN" sz="3600" b="1" dirty="0">
                <a:solidFill>
                  <a:srgbClr val="FFFF00"/>
                </a:solidFill>
                <a:effectLst>
                  <a:outerShdw blurRad="38100" dist="38100" dir="2700000" algn="tl">
                    <a:srgbClr val="000000">
                      <a:alpha val="43137"/>
                    </a:srgbClr>
                  </a:outerShdw>
                </a:effectLst>
              </a:rPr>
              <a:t>001C60H</a:t>
            </a:r>
            <a:r>
              <a:rPr lang="zh-CN" altLang="zh-CN" sz="3600" b="1" dirty="0">
                <a:solidFill>
                  <a:srgbClr val="FFFF00"/>
                </a:solidFill>
                <a:effectLst>
                  <a:outerShdw blurRad="38100" dist="38100" dir="2700000" algn="tl">
                    <a:srgbClr val="000000">
                      <a:alpha val="43137"/>
                    </a:srgbClr>
                  </a:outerShdw>
                </a:effectLst>
              </a:rPr>
              <a:t>所在的页面是否在主存中？若该页面已经在主存中，那么该虚拟地址对应的物理地址是什么？访问这个虚地址时，是否会</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访问命中？</a:t>
            </a:r>
          </a:p>
        </p:txBody>
      </p:sp>
      <p:sp>
        <p:nvSpPr>
          <p:cNvPr id="5" name="灯片编号占位符 4">
            <a:extLst>
              <a:ext uri="{FF2B5EF4-FFF2-40B4-BE49-F238E27FC236}">
                <a16:creationId xmlns:a16="http://schemas.microsoft.com/office/drawing/2014/main" id="{BF52AF5C-89B1-439F-B561-B7C1EC435FE4}"/>
              </a:ext>
            </a:extLst>
          </p:cNvPr>
          <p:cNvSpPr>
            <a:spLocks noGrp="1"/>
          </p:cNvSpPr>
          <p:nvPr>
            <p:ph type="sldNum" sz="quarter" idx="12"/>
          </p:nvPr>
        </p:nvSpPr>
        <p:spPr/>
        <p:txBody>
          <a:bodyPr/>
          <a:lstStyle/>
          <a:p>
            <a:fld id="{6F02EFF4-F969-41B5-BB2C-79CFA90C3E21}" type="slidenum">
              <a:rPr lang="en-US" altLang="zh-CN" smtClean="0"/>
              <a:pPr/>
              <a:t>109</a:t>
            </a:fld>
            <a:r>
              <a:rPr lang="en-US" altLang="zh-CN"/>
              <a:t>/112</a:t>
            </a:r>
            <a:endParaRPr lang="en-US" altLang="zh-CN" dirty="0"/>
          </a:p>
        </p:txBody>
      </p:sp>
    </p:spTree>
    <p:extLst>
      <p:ext uri="{BB962C8B-B14F-4D97-AF65-F5344CB8AC3E}">
        <p14:creationId xmlns:p14="http://schemas.microsoft.com/office/powerpoint/2010/main" val="333138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A19B5B-EFF7-41A4-AA72-0A7E8B3CAE86}"/>
              </a:ext>
            </a:extLst>
          </p:cNvPr>
          <p:cNvSpPr/>
          <p:nvPr/>
        </p:nvSpPr>
        <p:spPr>
          <a:xfrm>
            <a:off x="0" y="1828800"/>
            <a:ext cx="9144000" cy="3416320"/>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某半导体存储器容量</a:t>
            </a:r>
            <a:r>
              <a:rPr lang="en-US" altLang="zh-CN" sz="3600" b="1" dirty="0">
                <a:solidFill>
                  <a:srgbClr val="FFFF00"/>
                </a:solidFill>
                <a:effectLst>
                  <a:outerShdw blurRad="38100" dist="38100" dir="2700000" algn="tl">
                    <a:srgbClr val="000000">
                      <a:alpha val="43137"/>
                    </a:srgbClr>
                  </a:outerShdw>
                </a:effectLst>
              </a:rPr>
              <a:t>8K×8</a:t>
            </a:r>
            <a:r>
              <a:rPr lang="zh-CN" altLang="zh-CN" sz="3600" b="1" dirty="0">
                <a:solidFill>
                  <a:srgbClr val="FFFF00"/>
                </a:solidFill>
                <a:effectLst>
                  <a:outerShdw blurRad="38100" dist="38100" dir="2700000" algn="tl">
                    <a:srgbClr val="000000">
                      <a:alpha val="43137"/>
                    </a:srgbClr>
                  </a:outerShdw>
                </a:effectLst>
              </a:rPr>
              <a:t>位，可选</a:t>
            </a:r>
            <a:r>
              <a:rPr lang="en-US" altLang="zh-CN" sz="3600" b="1" dirty="0">
                <a:solidFill>
                  <a:srgbClr val="FFFF00"/>
                </a:solidFill>
                <a:effectLst>
                  <a:outerShdw blurRad="38100" dist="38100" dir="2700000" algn="tl">
                    <a:srgbClr val="000000">
                      <a:alpha val="43137"/>
                    </a:srgbClr>
                  </a:outerShdw>
                </a:effectLst>
              </a:rPr>
              <a:t>RAM</a:t>
            </a:r>
            <a:r>
              <a:rPr lang="zh-CN" altLang="zh-CN" sz="3600" b="1" dirty="0">
                <a:solidFill>
                  <a:srgbClr val="FFFF00"/>
                </a:solidFill>
                <a:effectLst>
                  <a:outerShdw blurRad="38100" dist="38100" dir="2700000" algn="tl">
                    <a:srgbClr val="000000">
                      <a:alpha val="43137"/>
                    </a:srgbClr>
                  </a:outerShdw>
                </a:effectLst>
              </a:rPr>
              <a:t>芯片容量为</a:t>
            </a:r>
            <a:r>
              <a:rPr lang="en-US" altLang="zh-CN" sz="3600" b="1" dirty="0">
                <a:solidFill>
                  <a:srgbClr val="FFFF00"/>
                </a:solidFill>
                <a:effectLst>
                  <a:outerShdw blurRad="38100" dist="38100" dir="2700000" algn="tl">
                    <a:srgbClr val="000000">
                      <a:alpha val="43137"/>
                    </a:srgbClr>
                  </a:outerShdw>
                </a:effectLst>
              </a:rPr>
              <a:t>2K×4/</a:t>
            </a:r>
            <a:r>
              <a:rPr lang="zh-CN" altLang="zh-CN" sz="3600" b="1" dirty="0">
                <a:solidFill>
                  <a:srgbClr val="FFFF00"/>
                </a:solidFill>
                <a:effectLst>
                  <a:outerShdw blurRad="38100" dist="38100" dir="2700000" algn="tl">
                    <a:srgbClr val="000000">
                      <a:alpha val="43137"/>
                    </a:srgbClr>
                  </a:outerShdw>
                </a:effectLst>
              </a:rPr>
              <a:t>片。地址总线</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（低），双向数据线</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（低），由</a:t>
            </a:r>
            <a:r>
              <a:rPr lang="en-US" altLang="zh-CN" sz="3600" b="1" dirty="0">
                <a:solidFill>
                  <a:srgbClr val="FFFF00"/>
                </a:solidFill>
                <a:effectLst>
                  <a:outerShdw blurRad="38100" dist="38100" dir="2700000" algn="tl">
                    <a:srgbClr val="000000">
                      <a:alpha val="43137"/>
                    </a:srgbClr>
                  </a:outerShdw>
                </a:effectLst>
              </a:rPr>
              <a:t>R/W</a:t>
            </a:r>
            <a:r>
              <a:rPr lang="zh-CN" altLang="zh-CN" sz="3600" b="1" dirty="0">
                <a:solidFill>
                  <a:srgbClr val="FFFF00"/>
                </a:solidFill>
                <a:effectLst>
                  <a:outerShdw blurRad="38100" dist="38100" dir="2700000" algn="tl">
                    <a:srgbClr val="000000">
                      <a:alpha val="43137"/>
                    </a:srgbClr>
                  </a:outerShdw>
                </a:effectLst>
              </a:rPr>
              <a:t>线控制读写。请设计并画出该存储器逻辑图，并注明地址分配与片选逻辑式及片选信号极性。</a:t>
            </a:r>
          </a:p>
        </p:txBody>
      </p:sp>
      <p:sp>
        <p:nvSpPr>
          <p:cNvPr id="3" name="灯片编号占位符 2">
            <a:extLst>
              <a:ext uri="{FF2B5EF4-FFF2-40B4-BE49-F238E27FC236}">
                <a16:creationId xmlns:a16="http://schemas.microsoft.com/office/drawing/2014/main" id="{027AAD15-19DF-429E-899A-58861819E1AE}"/>
              </a:ext>
            </a:extLst>
          </p:cNvPr>
          <p:cNvSpPr>
            <a:spLocks noGrp="1"/>
          </p:cNvSpPr>
          <p:nvPr>
            <p:ph type="sldNum" sz="quarter" idx="12"/>
          </p:nvPr>
        </p:nvSpPr>
        <p:spPr/>
        <p:txBody>
          <a:bodyPr/>
          <a:lstStyle/>
          <a:p>
            <a:fld id="{6F02EFF4-F969-41B5-BB2C-79CFA90C3E21}" type="slidenum">
              <a:rPr lang="en-US" altLang="zh-CN" smtClean="0"/>
              <a:pPr/>
              <a:t>11</a:t>
            </a:fld>
            <a:r>
              <a:rPr lang="en-US" altLang="zh-CN"/>
              <a:t>/112</a:t>
            </a:r>
            <a:endParaRPr lang="en-US" altLang="zh-CN" dirty="0"/>
          </a:p>
        </p:txBody>
      </p:sp>
    </p:spTree>
    <p:extLst>
      <p:ext uri="{BB962C8B-B14F-4D97-AF65-F5344CB8AC3E}">
        <p14:creationId xmlns:p14="http://schemas.microsoft.com/office/powerpoint/2010/main" val="12859586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9F9848-D7A9-4ED8-BC78-EF8BF509EE2B}"/>
              </a:ext>
            </a:extLst>
          </p:cNvPr>
          <p:cNvSpPr/>
          <p:nvPr/>
        </p:nvSpPr>
        <p:spPr>
          <a:xfrm>
            <a:off x="0" y="-38100"/>
            <a:ext cx="9144000" cy="3350276"/>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）假定为该计算机配置了一个用于</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路组相联映射的</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，可以存放</a:t>
            </a:r>
            <a:r>
              <a:rPr lang="en-US" altLang="zh-CN" sz="3600" b="1" dirty="0">
                <a:solidFill>
                  <a:srgbClr val="FFFF00"/>
                </a:solidFill>
                <a:effectLst>
                  <a:outerShdw blurRad="38100" dist="38100" dir="2700000" algn="tl">
                    <a:srgbClr val="000000">
                      <a:alpha val="43137"/>
                    </a:srgbClr>
                  </a:outerShdw>
                </a:effectLst>
              </a:rPr>
              <a:t>8</a:t>
            </a:r>
            <a:r>
              <a:rPr lang="zh-CN" altLang="zh-CN" sz="3600" b="1" dirty="0">
                <a:solidFill>
                  <a:srgbClr val="FFFF00"/>
                </a:solidFill>
                <a:effectLst>
                  <a:outerShdw blurRad="38100" dist="38100" dir="2700000" algn="tl">
                    <a:srgbClr val="000000">
                      <a:alpha val="43137"/>
                    </a:srgbClr>
                  </a:outerShdw>
                </a:effectLst>
              </a:rPr>
              <a:t>个页表项，若其当前内容（十六进制）如表所示，则虚拟地址</a:t>
            </a:r>
            <a:r>
              <a:rPr lang="en-US" altLang="zh-CN" sz="3600" b="1" dirty="0">
                <a:solidFill>
                  <a:srgbClr val="FFFF00"/>
                </a:solidFill>
                <a:effectLst>
                  <a:outerShdw blurRad="38100" dist="38100" dir="2700000" algn="tl">
                    <a:srgbClr val="000000">
                      <a:alpha val="43137"/>
                    </a:srgbClr>
                  </a:outerShdw>
                </a:effectLst>
              </a:rPr>
              <a:t>024BACH</a:t>
            </a:r>
            <a:r>
              <a:rPr lang="zh-CN" altLang="zh-CN" sz="3600" b="1" dirty="0">
                <a:solidFill>
                  <a:srgbClr val="FFFF00"/>
                </a:solidFill>
                <a:effectLst>
                  <a:outerShdw blurRad="38100" dist="38100" dir="2700000" algn="tl">
                    <a:srgbClr val="000000">
                      <a:alpha val="43137"/>
                    </a:srgbClr>
                  </a:outerShdw>
                </a:effectLst>
              </a:rPr>
              <a:t>所在的页面是否已被调入到主存中？</a:t>
            </a:r>
          </a:p>
        </p:txBody>
      </p:sp>
      <p:sp>
        <p:nvSpPr>
          <p:cNvPr id="4" name="矩形 3">
            <a:extLst>
              <a:ext uri="{FF2B5EF4-FFF2-40B4-BE49-F238E27FC236}">
                <a16:creationId xmlns:a16="http://schemas.microsoft.com/office/drawing/2014/main" id="{6FDE6FC0-38B6-4A84-BEA2-9C8F0E9EB827}"/>
              </a:ext>
            </a:extLst>
          </p:cNvPr>
          <p:cNvSpPr/>
          <p:nvPr/>
        </p:nvSpPr>
        <p:spPr>
          <a:xfrm>
            <a:off x="0" y="3312176"/>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页表</a:t>
            </a:r>
            <a:r>
              <a:rPr lang="zh-CN" altLang="en-US" sz="3200" dirty="0">
                <a:latin typeface="Calibri" panose="020F0502020204030204" pitchFamily="34" charset="0"/>
                <a:ea typeface="黑体" panose="02010609060101010101" pitchFamily="49" charset="-122"/>
                <a:cs typeface="Calibri" panose="020F0502020204030204" pitchFamily="34" charset="0"/>
              </a:rPr>
              <a:t>↔ </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之间</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路组相联，而</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可存</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个页表项，则每组存</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个页表项，分成</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组；页表也应按每组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项进行分组，而虚页号是</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位，每个虚页在页表中对应</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行，故页表中应有</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行，则页表行号应为</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所以页表分组后：组号</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组内序号</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位。</a:t>
            </a:r>
          </a:p>
        </p:txBody>
      </p:sp>
      <p:sp>
        <p:nvSpPr>
          <p:cNvPr id="5" name="灯片编号占位符 4">
            <a:extLst>
              <a:ext uri="{FF2B5EF4-FFF2-40B4-BE49-F238E27FC236}">
                <a16:creationId xmlns:a16="http://schemas.microsoft.com/office/drawing/2014/main" id="{3FC70993-41CD-421F-9C69-40B3FA1E1FD2}"/>
              </a:ext>
            </a:extLst>
          </p:cNvPr>
          <p:cNvSpPr>
            <a:spLocks noGrp="1"/>
          </p:cNvSpPr>
          <p:nvPr>
            <p:ph type="sldNum" sz="quarter" idx="12"/>
          </p:nvPr>
        </p:nvSpPr>
        <p:spPr/>
        <p:txBody>
          <a:bodyPr/>
          <a:lstStyle/>
          <a:p>
            <a:fld id="{6F02EFF4-F969-41B5-BB2C-79CFA90C3E21}" type="slidenum">
              <a:rPr lang="en-US" altLang="zh-CN" smtClean="0"/>
              <a:pPr/>
              <a:t>110</a:t>
            </a:fld>
            <a:r>
              <a:rPr lang="en-US" altLang="zh-CN"/>
              <a:t>/112</a:t>
            </a:r>
            <a:endParaRPr lang="en-US" altLang="zh-CN" dirty="0"/>
          </a:p>
        </p:txBody>
      </p:sp>
    </p:spTree>
    <p:extLst>
      <p:ext uri="{BB962C8B-B14F-4D97-AF65-F5344CB8AC3E}">
        <p14:creationId xmlns:p14="http://schemas.microsoft.com/office/powerpoint/2010/main" val="8216670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F887-6FC0-4370-A78F-69C364FBFAE9}"/>
              </a:ext>
            </a:extLst>
          </p:cNvPr>
          <p:cNvSpPr/>
          <p:nvPr/>
        </p:nvSpPr>
        <p:spPr>
          <a:xfrm>
            <a:off x="0" y="-38100"/>
            <a:ext cx="9144000" cy="3350276"/>
          </a:xfrm>
          <a:prstGeom prst="rect">
            <a:avLst/>
          </a:prstGeom>
        </p:spPr>
        <p:txBody>
          <a:bodyPr wrap="square">
            <a:spAutoFit/>
          </a:bodyPr>
          <a:lstStyle/>
          <a:p>
            <a:pPr indent="457200" eaLnBrk="0" hangingPunct="0">
              <a:lnSpc>
                <a:spcPct val="120000"/>
              </a:lnSpc>
            </a:pP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）假定为该计算机配置了一个用于</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路组相联映射的</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，可以存放</a:t>
            </a:r>
            <a:r>
              <a:rPr lang="en-US" altLang="zh-CN" sz="3600" b="1" dirty="0">
                <a:solidFill>
                  <a:srgbClr val="FFFF00"/>
                </a:solidFill>
                <a:effectLst>
                  <a:outerShdw blurRad="38100" dist="38100" dir="2700000" algn="tl">
                    <a:srgbClr val="000000">
                      <a:alpha val="43137"/>
                    </a:srgbClr>
                  </a:outerShdw>
                </a:effectLst>
              </a:rPr>
              <a:t>8</a:t>
            </a:r>
            <a:r>
              <a:rPr lang="zh-CN" altLang="zh-CN" sz="3600" b="1" dirty="0">
                <a:solidFill>
                  <a:srgbClr val="FFFF00"/>
                </a:solidFill>
                <a:effectLst>
                  <a:outerShdw blurRad="38100" dist="38100" dir="2700000" algn="tl">
                    <a:srgbClr val="000000">
                      <a:alpha val="43137"/>
                    </a:srgbClr>
                  </a:outerShdw>
                </a:effectLst>
              </a:rPr>
              <a:t>个页表项，若其当前内容（十六进制）如表所示，则虚拟地址</a:t>
            </a:r>
            <a:r>
              <a:rPr lang="en-US" altLang="zh-CN" sz="3600" b="1" dirty="0">
                <a:solidFill>
                  <a:srgbClr val="FFFF00"/>
                </a:solidFill>
                <a:effectLst>
                  <a:outerShdw blurRad="38100" dist="38100" dir="2700000" algn="tl">
                    <a:srgbClr val="000000">
                      <a:alpha val="43137"/>
                    </a:srgbClr>
                  </a:outerShdw>
                </a:effectLst>
              </a:rPr>
              <a:t>024BACH</a:t>
            </a:r>
            <a:r>
              <a:rPr lang="zh-CN" altLang="zh-CN" sz="3600" b="1" dirty="0">
                <a:solidFill>
                  <a:srgbClr val="FFFF00"/>
                </a:solidFill>
                <a:effectLst>
                  <a:outerShdw blurRad="38100" dist="38100" dir="2700000" algn="tl">
                    <a:srgbClr val="000000">
                      <a:alpha val="43137"/>
                    </a:srgbClr>
                  </a:outerShdw>
                </a:effectLst>
              </a:rPr>
              <a:t>所在的页面是否已被调入到主存中？</a:t>
            </a:r>
          </a:p>
        </p:txBody>
      </p:sp>
      <p:sp>
        <p:nvSpPr>
          <p:cNvPr id="4" name="矩形 3">
            <a:extLst>
              <a:ext uri="{FF2B5EF4-FFF2-40B4-BE49-F238E27FC236}">
                <a16:creationId xmlns:a16="http://schemas.microsoft.com/office/drawing/2014/main" id="{69CC77A3-4E40-4DF0-B380-0456A41E4690}"/>
              </a:ext>
            </a:extLst>
          </p:cNvPr>
          <p:cNvSpPr/>
          <p:nvPr/>
        </p:nvSpPr>
        <p:spPr>
          <a:xfrm>
            <a:off x="0" y="3200400"/>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虚地址是</a:t>
            </a:r>
            <a:r>
              <a:rPr lang="en-US" altLang="zh-CN" sz="3200" dirty="0">
                <a:latin typeface="黑体" panose="02010609060101010101" pitchFamily="49" charset="-122"/>
                <a:ea typeface="黑体" panose="02010609060101010101" pitchFamily="49" charset="-122"/>
              </a:rPr>
              <a:t>024BACH</a:t>
            </a:r>
            <a:r>
              <a:rPr lang="zh-CN" altLang="en-US" sz="3200" dirty="0">
                <a:latin typeface="黑体" panose="02010609060101010101" pitchFamily="49" charset="-122"/>
                <a:ea typeface="黑体" panose="02010609060101010101" pitchFamily="49" charset="-122"/>
              </a:rPr>
              <a:t>，则</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位的虚页号为</a:t>
            </a:r>
            <a:r>
              <a:rPr lang="en-US" altLang="zh-CN" sz="3200" dirty="0">
                <a:latin typeface="黑体" panose="02010609060101010101" pitchFamily="49" charset="-122"/>
                <a:ea typeface="黑体" panose="02010609060101010101" pitchFamily="49" charset="-122"/>
              </a:rPr>
              <a:t>024H</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0000 0010 0100</a:t>
            </a:r>
            <a:r>
              <a:rPr lang="zh-CN" altLang="en-US" sz="3200" dirty="0">
                <a:latin typeface="黑体" panose="02010609060101010101" pitchFamily="49" charset="-122"/>
                <a:ea typeface="黑体" panose="02010609060101010101" pitchFamily="49" charset="-122"/>
              </a:rPr>
              <a:t>），而组号是其高</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位，组内序号是其低</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位，则分解成：组号</a:t>
            </a:r>
            <a:r>
              <a:rPr lang="en-US" altLang="zh-CN" sz="3200" dirty="0">
                <a:latin typeface="黑体" panose="02010609060101010101" pitchFamily="49" charset="-122"/>
                <a:ea typeface="黑体" panose="02010609060101010101" pitchFamily="49" charset="-122"/>
              </a:rPr>
              <a:t>0000 0010 010</a:t>
            </a:r>
            <a:r>
              <a:rPr lang="zh-CN" altLang="en-US" sz="3200" dirty="0">
                <a:latin typeface="黑体" panose="02010609060101010101" pitchFamily="49" charset="-122"/>
                <a:ea typeface="黑体" panose="02010609060101010101" pitchFamily="49" charset="-122"/>
              </a:rPr>
              <a:t>（十六进制数</a:t>
            </a:r>
            <a:r>
              <a:rPr lang="en-US" altLang="zh-CN" sz="3200" dirty="0">
                <a:latin typeface="黑体" panose="02010609060101010101" pitchFamily="49" charset="-122"/>
                <a:ea typeface="黑体" panose="02010609060101010101" pitchFamily="49" charset="-122"/>
              </a:rPr>
              <a:t>012H</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组内序号</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。因此，该虚地址所在虚页对应的页表项应映射到</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的第</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组（页表项的组内序号</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的组号）。</a:t>
            </a:r>
          </a:p>
        </p:txBody>
      </p:sp>
      <p:sp>
        <p:nvSpPr>
          <p:cNvPr id="5" name="灯片编号占位符 4">
            <a:extLst>
              <a:ext uri="{FF2B5EF4-FFF2-40B4-BE49-F238E27FC236}">
                <a16:creationId xmlns:a16="http://schemas.microsoft.com/office/drawing/2014/main" id="{4789BFF3-9FFC-43C5-BB5B-58E1A0939409}"/>
              </a:ext>
            </a:extLst>
          </p:cNvPr>
          <p:cNvSpPr>
            <a:spLocks noGrp="1"/>
          </p:cNvSpPr>
          <p:nvPr>
            <p:ph type="sldNum" sz="quarter" idx="12"/>
          </p:nvPr>
        </p:nvSpPr>
        <p:spPr/>
        <p:txBody>
          <a:bodyPr/>
          <a:lstStyle/>
          <a:p>
            <a:fld id="{6F02EFF4-F969-41B5-BB2C-79CFA90C3E21}" type="slidenum">
              <a:rPr lang="en-US" altLang="zh-CN" smtClean="0"/>
              <a:pPr/>
              <a:t>111</a:t>
            </a:fld>
            <a:r>
              <a:rPr lang="en-US" altLang="zh-CN"/>
              <a:t>/112</a:t>
            </a:r>
            <a:endParaRPr lang="en-US" altLang="zh-CN" dirty="0"/>
          </a:p>
        </p:txBody>
      </p:sp>
    </p:spTree>
    <p:extLst>
      <p:ext uri="{BB962C8B-B14F-4D97-AF65-F5344CB8AC3E}">
        <p14:creationId xmlns:p14="http://schemas.microsoft.com/office/powerpoint/2010/main" val="2375772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7965C66-162C-4AC6-B2E9-96B785757F31}"/>
              </a:ext>
            </a:extLst>
          </p:cNvPr>
          <p:cNvSpPr/>
          <p:nvPr/>
        </p:nvSpPr>
        <p:spPr>
          <a:xfrm>
            <a:off x="0" y="-38100"/>
            <a:ext cx="9144000" cy="2397388"/>
          </a:xfrm>
          <a:prstGeom prst="rect">
            <a:avLst/>
          </a:prstGeom>
        </p:spPr>
        <p:txBody>
          <a:bodyPr wrap="square">
            <a:spAutoFit/>
          </a:bodyPr>
          <a:lstStyle/>
          <a:p>
            <a:pPr indent="457200" eaLnBrk="0" hangingPunct="0">
              <a:lnSpc>
                <a:spcPct val="120000"/>
              </a:lnSpc>
            </a:pP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）假定为该计算机配置了一个用于</a:t>
            </a:r>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路组相联映射的</a:t>
            </a:r>
            <a:r>
              <a:rPr lang="en-US" altLang="zh-CN" sz="3200" b="1" dirty="0">
                <a:solidFill>
                  <a:srgbClr val="FFFF00"/>
                </a:solidFill>
                <a:effectLst>
                  <a:outerShdw blurRad="38100" dist="38100" dir="2700000" algn="tl">
                    <a:srgbClr val="000000">
                      <a:alpha val="43137"/>
                    </a:srgbClr>
                  </a:outerShdw>
                </a:effectLst>
              </a:rPr>
              <a:t>TLB</a:t>
            </a:r>
            <a:r>
              <a:rPr lang="zh-CN" altLang="zh-CN" sz="3200" b="1" dirty="0">
                <a:solidFill>
                  <a:srgbClr val="FFFF00"/>
                </a:solidFill>
                <a:effectLst>
                  <a:outerShdw blurRad="38100" dist="38100" dir="2700000" algn="tl">
                    <a:srgbClr val="000000">
                      <a:alpha val="43137"/>
                    </a:srgbClr>
                  </a:outerShdw>
                </a:effectLst>
              </a:rPr>
              <a:t>，可以存放</a:t>
            </a:r>
            <a:r>
              <a:rPr lang="en-US" altLang="zh-CN" sz="3200" b="1" dirty="0">
                <a:solidFill>
                  <a:srgbClr val="FFFF00"/>
                </a:solidFill>
                <a:effectLst>
                  <a:outerShdw blurRad="38100" dist="38100" dir="2700000" algn="tl">
                    <a:srgbClr val="000000">
                      <a:alpha val="43137"/>
                    </a:srgbClr>
                  </a:outerShdw>
                </a:effectLst>
              </a:rPr>
              <a:t>8</a:t>
            </a:r>
            <a:r>
              <a:rPr lang="zh-CN" altLang="zh-CN" sz="3200" b="1" dirty="0">
                <a:solidFill>
                  <a:srgbClr val="FFFF00"/>
                </a:solidFill>
                <a:effectLst>
                  <a:outerShdw blurRad="38100" dist="38100" dir="2700000" algn="tl">
                    <a:srgbClr val="000000">
                      <a:alpha val="43137"/>
                    </a:srgbClr>
                  </a:outerShdw>
                </a:effectLst>
              </a:rPr>
              <a:t>个页表项，若其当前内容（十六进制）如表所示，则虚拟地址</a:t>
            </a:r>
            <a:r>
              <a:rPr lang="en-US" altLang="zh-CN" sz="3200" b="1" dirty="0">
                <a:solidFill>
                  <a:srgbClr val="FFFF00"/>
                </a:solidFill>
                <a:effectLst>
                  <a:outerShdw blurRad="38100" dist="38100" dir="2700000" algn="tl">
                    <a:srgbClr val="000000">
                      <a:alpha val="43137"/>
                    </a:srgbClr>
                  </a:outerShdw>
                </a:effectLst>
              </a:rPr>
              <a:t>024BACH</a:t>
            </a:r>
            <a:r>
              <a:rPr lang="zh-CN" altLang="zh-CN" sz="3200" b="1" dirty="0">
                <a:solidFill>
                  <a:srgbClr val="FFFF00"/>
                </a:solidFill>
                <a:effectLst>
                  <a:outerShdw blurRad="38100" dist="38100" dir="2700000" algn="tl">
                    <a:srgbClr val="000000">
                      <a:alpha val="43137"/>
                    </a:srgbClr>
                  </a:outerShdw>
                </a:effectLst>
              </a:rPr>
              <a:t>所在的页面是否已被调入到主存中？</a:t>
            </a:r>
          </a:p>
        </p:txBody>
      </p:sp>
      <p:sp>
        <p:nvSpPr>
          <p:cNvPr id="4" name="矩形 3">
            <a:extLst>
              <a:ext uri="{FF2B5EF4-FFF2-40B4-BE49-F238E27FC236}">
                <a16:creationId xmlns:a16="http://schemas.microsoft.com/office/drawing/2014/main" id="{DD542D96-6453-48B9-8518-C42CC80735FF}"/>
              </a:ext>
            </a:extLst>
          </p:cNvPr>
          <p:cNvSpPr/>
          <p:nvPr/>
        </p:nvSpPr>
        <p:spPr>
          <a:xfrm>
            <a:off x="0" y="2154802"/>
            <a:ext cx="9144000" cy="4741298"/>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页表</a:t>
            </a:r>
            <a:r>
              <a:rPr lang="zh-CN" altLang="en-US" sz="3200" dirty="0">
                <a:latin typeface="Calibri" panose="020F0502020204030204" pitchFamily="34" charset="0"/>
                <a:ea typeface="黑体" panose="02010609060101010101" pitchFamily="49" charset="-122"/>
                <a:cs typeface="Calibri" panose="020F0502020204030204" pitchFamily="34" charset="0"/>
              </a:rPr>
              <a:t>↔ </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是组相联映射，故应分别查找表</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显示的</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表中第</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组的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项，将各项的标记字段与</a:t>
            </a:r>
            <a:r>
              <a:rPr lang="en-US" altLang="zh-CN" sz="3200" dirty="0">
                <a:latin typeface="黑体" panose="02010609060101010101" pitchFamily="49" charset="-122"/>
                <a:ea typeface="黑体" panose="02010609060101010101" pitchFamily="49" charset="-122"/>
              </a:rPr>
              <a:t>012H</a:t>
            </a:r>
            <a:r>
              <a:rPr lang="zh-CN" altLang="en-US" sz="3200" dirty="0">
                <a:latin typeface="黑体" panose="02010609060101010101" pitchFamily="49" charset="-122"/>
                <a:ea typeface="黑体" panose="02010609060101010101" pitchFamily="49" charset="-122"/>
              </a:rPr>
              <a:t>比较，可知本组内第</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项标记字段为</a:t>
            </a:r>
            <a:r>
              <a:rPr lang="en-US" altLang="zh-CN" sz="3200" dirty="0">
                <a:latin typeface="黑体" panose="02010609060101010101" pitchFamily="49" charset="-122"/>
                <a:ea typeface="黑体" panose="02010609060101010101" pitchFamily="49" charset="-122"/>
              </a:rPr>
              <a:t>012H</a:t>
            </a:r>
            <a:r>
              <a:rPr lang="zh-CN" altLang="en-US" sz="3200" dirty="0">
                <a:latin typeface="黑体" panose="02010609060101010101" pitchFamily="49" charset="-122"/>
                <a:ea typeface="黑体" panose="02010609060101010101" pitchFamily="49" charset="-122"/>
              </a:rPr>
              <a:t>，与该虚地址所在页面对应的页表项的组号</a:t>
            </a:r>
            <a:r>
              <a:rPr lang="en-US" altLang="zh-CN" sz="3200" dirty="0">
                <a:latin typeface="黑体" panose="02010609060101010101" pitchFamily="49" charset="-122"/>
                <a:ea typeface="黑体" panose="02010609060101010101" pitchFamily="49" charset="-122"/>
              </a:rPr>
              <a:t>012H</a:t>
            </a:r>
            <a:r>
              <a:rPr lang="zh-CN" altLang="en-US" sz="3200" dirty="0">
                <a:latin typeface="黑体" panose="02010609060101010101" pitchFamily="49" charset="-122"/>
                <a:ea typeface="黑体" panose="02010609060101010101" pitchFamily="49" charset="-122"/>
              </a:rPr>
              <a:t>一致，且有效为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，页框号为</a:t>
            </a:r>
            <a:r>
              <a:rPr lang="en-US" altLang="zh-CN" sz="3200" dirty="0">
                <a:latin typeface="黑体" panose="02010609060101010101" pitchFamily="49" charset="-122"/>
                <a:ea typeface="黑体" panose="02010609060101010101" pitchFamily="49" charset="-122"/>
              </a:rPr>
              <a:t>1FH</a:t>
            </a:r>
            <a:r>
              <a:rPr lang="zh-CN" altLang="en-US" sz="3200" dirty="0">
                <a:latin typeface="黑体" panose="02010609060101010101" pitchFamily="49" charset="-122"/>
                <a:ea typeface="黑体" panose="02010609060101010101" pitchFamily="49" charset="-122"/>
              </a:rPr>
              <a:t>。据此可判断虚地址</a:t>
            </a:r>
            <a:r>
              <a:rPr lang="en-US" altLang="zh-CN" sz="3200" dirty="0">
                <a:latin typeface="黑体" panose="02010609060101010101" pitchFamily="49" charset="-122"/>
                <a:ea typeface="黑体" panose="02010609060101010101" pitchFamily="49" charset="-122"/>
              </a:rPr>
              <a:t>024BACH</a:t>
            </a:r>
            <a:r>
              <a:rPr lang="zh-CN" altLang="en-US" sz="3200" dirty="0">
                <a:latin typeface="黑体" panose="02010609060101010101" pitchFamily="49" charset="-122"/>
                <a:ea typeface="黑体" panose="02010609060101010101" pitchFamily="49" charset="-122"/>
              </a:rPr>
              <a:t>所在的虚页面已在主存中（且页框号为</a:t>
            </a:r>
            <a:r>
              <a:rPr lang="en-US" altLang="zh-CN" sz="3200" dirty="0">
                <a:latin typeface="黑体" panose="02010609060101010101" pitchFamily="49" charset="-122"/>
                <a:ea typeface="黑体" panose="02010609060101010101" pitchFamily="49" charset="-122"/>
              </a:rPr>
              <a:t>1FH</a:t>
            </a:r>
            <a:r>
              <a:rPr lang="zh-CN" altLang="en-US" sz="3200" dirty="0">
                <a:latin typeface="黑体" panose="02010609060101010101" pitchFamily="49" charset="-122"/>
                <a:ea typeface="黑体" panose="02010609060101010101" pitchFamily="49" charset="-122"/>
              </a:rPr>
              <a:t>），且虚地址对应的主存地址应为：页框号</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业内地址</a:t>
            </a:r>
            <a:r>
              <a:rPr lang="en-US" altLang="zh-CN" sz="3200" dirty="0">
                <a:latin typeface="黑体" panose="02010609060101010101" pitchFamily="49" charset="-122"/>
                <a:ea typeface="黑体" panose="02010609060101010101" pitchFamily="49" charset="-122"/>
              </a:rPr>
              <a:t>=1FH+BACH=1FBACH</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C8521876-0CD0-4E26-B8B7-9F214E2E3315}"/>
              </a:ext>
            </a:extLst>
          </p:cNvPr>
          <p:cNvSpPr>
            <a:spLocks noGrp="1"/>
          </p:cNvSpPr>
          <p:nvPr>
            <p:ph type="sldNum" sz="quarter" idx="12"/>
          </p:nvPr>
        </p:nvSpPr>
        <p:spPr/>
        <p:txBody>
          <a:bodyPr/>
          <a:lstStyle/>
          <a:p>
            <a:fld id="{6F02EFF4-F969-41B5-BB2C-79CFA90C3E21}" type="slidenum">
              <a:rPr lang="en-US" altLang="zh-CN" smtClean="0"/>
              <a:pPr/>
              <a:t>112</a:t>
            </a:fld>
            <a:r>
              <a:rPr lang="en-US" altLang="zh-CN"/>
              <a:t>/112</a:t>
            </a:r>
            <a:endParaRPr lang="en-US" altLang="zh-CN" dirty="0"/>
          </a:p>
        </p:txBody>
      </p:sp>
    </p:spTree>
    <p:extLst>
      <p:ext uri="{BB962C8B-B14F-4D97-AF65-F5344CB8AC3E}">
        <p14:creationId xmlns:p14="http://schemas.microsoft.com/office/powerpoint/2010/main" val="270726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2748E64-B8F0-4DE6-8097-E3BFE744EB91}"/>
              </a:ext>
            </a:extLst>
          </p:cNvPr>
          <p:cNvSpPr/>
          <p:nvPr/>
        </p:nvSpPr>
        <p:spPr>
          <a:xfrm>
            <a:off x="0" y="12680"/>
            <a:ext cx="9144000" cy="255454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8K×8</a:t>
            </a:r>
            <a:r>
              <a:rPr lang="zh-CN" altLang="zh-CN" sz="3200" b="1" dirty="0">
                <a:solidFill>
                  <a:srgbClr val="FFFF00"/>
                </a:solidFill>
                <a:effectLst>
                  <a:outerShdw blurRad="38100" dist="38100" dir="2700000" algn="tl">
                    <a:srgbClr val="000000">
                      <a:alpha val="43137"/>
                    </a:srgbClr>
                  </a:outerShdw>
                </a:effectLst>
              </a:rPr>
              <a:t>位，可选</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芯片容量为</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（低），双向数据线</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（低），由</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线控制读写。请设计并画出该存储器逻辑图，并注明地址分配与片选逻辑式及片选信号极性。</a:t>
            </a:r>
          </a:p>
        </p:txBody>
      </p:sp>
      <p:sp>
        <p:nvSpPr>
          <p:cNvPr id="4" name="矩形 3">
            <a:extLst>
              <a:ext uri="{FF2B5EF4-FFF2-40B4-BE49-F238E27FC236}">
                <a16:creationId xmlns:a16="http://schemas.microsoft.com/office/drawing/2014/main" id="{FF1F2144-468F-424E-8EFA-8E45A97366BF}"/>
              </a:ext>
            </a:extLst>
          </p:cNvPr>
          <p:cNvSpPr/>
          <p:nvPr/>
        </p:nvSpPr>
        <p:spPr>
          <a:xfrm>
            <a:off x="0" y="2479033"/>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）确定芯片数量本题存储容量为</a:t>
            </a:r>
            <a:r>
              <a:rPr lang="en-US" altLang="zh-CN" sz="3200" dirty="0">
                <a:latin typeface="黑体" panose="02010609060101010101" pitchFamily="49" charset="-122"/>
                <a:ea typeface="黑体" panose="02010609060101010101" pitchFamily="49" charset="-122"/>
              </a:rPr>
              <a:t>8K×8</a:t>
            </a:r>
            <a:r>
              <a:rPr lang="zh-CN" altLang="en-US" sz="3200" dirty="0">
                <a:latin typeface="黑体" panose="02010609060101010101" pitchFamily="49" charset="-122"/>
                <a:ea typeface="黑体" panose="02010609060101010101" pitchFamily="49" charset="-122"/>
              </a:rPr>
              <a:t>位，可选的芯片容量为</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片。在构成存储器时，可进行位扩展，</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片芯片为一组，构成</a:t>
            </a:r>
            <a:r>
              <a:rPr lang="en-US" altLang="zh-CN" sz="3200" dirty="0">
                <a:latin typeface="黑体" panose="02010609060101010101" pitchFamily="49" charset="-122"/>
                <a:ea typeface="黑体" panose="02010609060101010101" pitchFamily="49" charset="-122"/>
              </a:rPr>
              <a:t>2K×8</a:t>
            </a:r>
            <a:r>
              <a:rPr lang="zh-CN" altLang="en-US" sz="3200" dirty="0">
                <a:latin typeface="黑体" panose="02010609060101010101" pitchFamily="49" charset="-122"/>
                <a:ea typeface="黑体" panose="02010609060101010101" pitchFamily="49" charset="-122"/>
              </a:rPr>
              <a:t>存储模块。由</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2K×8</a:t>
            </a:r>
            <a:r>
              <a:rPr lang="zh-CN" altLang="en-US" sz="3200" dirty="0">
                <a:latin typeface="黑体" panose="02010609060101010101" pitchFamily="49" charset="-122"/>
                <a:ea typeface="黑体" panose="02010609060101010101" pitchFamily="49" charset="-122"/>
              </a:rPr>
              <a:t>的存储模块构成</a:t>
            </a:r>
            <a:r>
              <a:rPr lang="en-US" altLang="zh-CN" sz="3200" dirty="0">
                <a:latin typeface="黑体" panose="02010609060101010101" pitchFamily="49" charset="-122"/>
                <a:ea typeface="黑体" panose="02010609060101010101" pitchFamily="49" charset="-122"/>
              </a:rPr>
              <a:t>8K×8</a:t>
            </a:r>
            <a:r>
              <a:rPr lang="zh-CN" altLang="en-US" sz="3200" dirty="0">
                <a:latin typeface="黑体" panose="02010609060101010101" pitchFamily="49" charset="-122"/>
                <a:ea typeface="黑体" panose="02010609060101010101" pitchFamily="49" charset="-122"/>
              </a:rPr>
              <a:t>的存储器。位扩展：  </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片</a:t>
            </a:r>
            <a:r>
              <a:rPr lang="en-US" altLang="zh-CN" sz="3200" dirty="0">
                <a:latin typeface="黑体" panose="02010609060101010101" pitchFamily="49" charset="-122"/>
                <a:ea typeface="黑体" panose="02010609060101010101" pitchFamily="49" charset="-122"/>
              </a:rPr>
              <a:t>× 2 → 2K×8</a:t>
            </a:r>
            <a:r>
              <a:rPr lang="zh-CN" altLang="en-US" sz="3200" dirty="0">
                <a:latin typeface="黑体" panose="02010609060101010101" pitchFamily="49" charset="-122"/>
                <a:ea typeface="黑体" panose="02010609060101010101" pitchFamily="49" charset="-122"/>
              </a:rPr>
              <a:t>。单元扩展：</a:t>
            </a:r>
            <a:r>
              <a:rPr lang="en-US" altLang="zh-CN" sz="3200" dirty="0">
                <a:latin typeface="黑体" panose="02010609060101010101" pitchFamily="49" charset="-122"/>
                <a:ea typeface="黑体" panose="02010609060101010101" pitchFamily="49" charset="-122"/>
              </a:rPr>
              <a:t>2K×8 ×4 → 8K×8</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所以共需芯片数量为： </a:t>
            </a:r>
            <a:r>
              <a:rPr lang="en-US" altLang="zh-CN" sz="3200" dirty="0">
                <a:latin typeface="黑体" panose="02010609060101010101" pitchFamily="49" charset="-122"/>
                <a:ea typeface="黑体" panose="02010609060101010101" pitchFamily="49" charset="-122"/>
              </a:rPr>
              <a:t>2 × 4 = 8</a:t>
            </a:r>
            <a:r>
              <a:rPr lang="zh-CN" altLang="en-US" sz="3200" dirty="0">
                <a:latin typeface="黑体" panose="02010609060101010101" pitchFamily="49" charset="-122"/>
                <a:ea typeface="黑体" panose="02010609060101010101" pitchFamily="49" charset="-122"/>
              </a:rPr>
              <a:t>片</a:t>
            </a:r>
          </a:p>
        </p:txBody>
      </p:sp>
      <p:sp>
        <p:nvSpPr>
          <p:cNvPr id="5" name="灯片编号占位符 4">
            <a:extLst>
              <a:ext uri="{FF2B5EF4-FFF2-40B4-BE49-F238E27FC236}">
                <a16:creationId xmlns:a16="http://schemas.microsoft.com/office/drawing/2014/main" id="{504A426A-8F6A-41DC-9FE5-A54946B950CE}"/>
              </a:ext>
            </a:extLst>
          </p:cNvPr>
          <p:cNvSpPr>
            <a:spLocks noGrp="1"/>
          </p:cNvSpPr>
          <p:nvPr>
            <p:ph type="sldNum" sz="quarter" idx="12"/>
          </p:nvPr>
        </p:nvSpPr>
        <p:spPr/>
        <p:txBody>
          <a:bodyPr/>
          <a:lstStyle/>
          <a:p>
            <a:fld id="{6F02EFF4-F969-41B5-BB2C-79CFA90C3E21}" type="slidenum">
              <a:rPr lang="en-US" altLang="zh-CN" smtClean="0"/>
              <a:pPr/>
              <a:t>12</a:t>
            </a:fld>
            <a:r>
              <a:rPr lang="en-US" altLang="zh-CN"/>
              <a:t>/112</a:t>
            </a:r>
            <a:endParaRPr lang="en-US" altLang="zh-CN" dirty="0"/>
          </a:p>
        </p:txBody>
      </p:sp>
    </p:spTree>
    <p:extLst>
      <p:ext uri="{BB962C8B-B14F-4D97-AF65-F5344CB8AC3E}">
        <p14:creationId xmlns:p14="http://schemas.microsoft.com/office/powerpoint/2010/main" val="100344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2E8C11-4939-4ECC-ADF6-4AA14BECC67F}"/>
              </a:ext>
            </a:extLst>
          </p:cNvPr>
          <p:cNvSpPr/>
          <p:nvPr/>
        </p:nvSpPr>
        <p:spPr>
          <a:xfrm>
            <a:off x="0" y="12680"/>
            <a:ext cx="9144000" cy="255454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8K×8</a:t>
            </a:r>
            <a:r>
              <a:rPr lang="zh-CN" altLang="zh-CN" sz="3200" b="1" dirty="0">
                <a:solidFill>
                  <a:srgbClr val="FFFF00"/>
                </a:solidFill>
                <a:effectLst>
                  <a:outerShdw blurRad="38100" dist="38100" dir="2700000" algn="tl">
                    <a:srgbClr val="000000">
                      <a:alpha val="43137"/>
                    </a:srgbClr>
                  </a:outerShdw>
                </a:effectLst>
              </a:rPr>
              <a:t>位，可选</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芯片容量为</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A0</a:t>
            </a:r>
            <a:r>
              <a:rPr lang="zh-CN" altLang="zh-CN" sz="3200" b="1" dirty="0">
                <a:solidFill>
                  <a:srgbClr val="FFFF00"/>
                </a:solidFill>
                <a:effectLst>
                  <a:outerShdw blurRad="38100" dist="38100" dir="2700000" algn="tl">
                    <a:srgbClr val="000000">
                      <a:alpha val="43137"/>
                    </a:srgbClr>
                  </a:outerShdw>
                </a:effectLst>
              </a:rPr>
              <a:t>（低），双向数据线</a:t>
            </a:r>
            <a:r>
              <a:rPr lang="en-US" altLang="zh-CN" sz="3200" b="1" dirty="0">
                <a:solidFill>
                  <a:srgbClr val="FFFF00"/>
                </a:solidFill>
                <a:effectLst>
                  <a:outerShdw blurRad="38100" dist="38100" dir="2700000" algn="tl">
                    <a:srgbClr val="000000">
                      <a:alpha val="43137"/>
                    </a:srgbClr>
                  </a:outerShdw>
                </a:effectLst>
              </a:rPr>
              <a:t>D7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D0</a:t>
            </a:r>
            <a:r>
              <a:rPr lang="zh-CN" altLang="zh-CN" sz="3200" b="1" dirty="0">
                <a:solidFill>
                  <a:srgbClr val="FFFF00"/>
                </a:solidFill>
                <a:effectLst>
                  <a:outerShdw blurRad="38100" dist="38100" dir="2700000" algn="tl">
                    <a:srgbClr val="000000">
                      <a:alpha val="43137"/>
                    </a:srgbClr>
                  </a:outerShdw>
                </a:effectLst>
              </a:rPr>
              <a:t>（低），由</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线控制读写。请设计并画出该存储器逻辑图，并注明地址分配与片选逻辑式及片选信号极性。</a:t>
            </a:r>
          </a:p>
        </p:txBody>
      </p:sp>
      <p:sp>
        <p:nvSpPr>
          <p:cNvPr id="4" name="矩形 3">
            <a:extLst>
              <a:ext uri="{FF2B5EF4-FFF2-40B4-BE49-F238E27FC236}">
                <a16:creationId xmlns:a16="http://schemas.microsoft.com/office/drawing/2014/main" id="{B483F7BA-E219-4DCB-B351-963C3D6B723B}"/>
              </a:ext>
            </a:extLst>
          </p:cNvPr>
          <p:cNvSpPr/>
          <p:nvPr/>
        </p:nvSpPr>
        <p:spPr>
          <a:xfrm>
            <a:off x="0" y="2438400"/>
            <a:ext cx="9067800" cy="4170181"/>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）地址分配和片选逻辑设计</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本题存储容量为</a:t>
            </a:r>
            <a:r>
              <a:rPr lang="en-US" altLang="zh-CN" sz="3200" dirty="0">
                <a:latin typeface="黑体" panose="02010609060101010101" pitchFamily="49" charset="-122"/>
                <a:ea typeface="黑体" panose="02010609060101010101" pitchFamily="49" charset="-122"/>
              </a:rPr>
              <a:t>8 KB</a:t>
            </a:r>
            <a:r>
              <a:rPr lang="zh-CN" altLang="en-US" sz="3200" dirty="0">
                <a:latin typeface="黑体" panose="02010609060101010101" pitchFamily="49" charset="-122"/>
                <a:ea typeface="黑体" panose="02010609060101010101" pitchFamily="49" charset="-122"/>
              </a:rPr>
              <a:t>单元，占</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位地址总线的低</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12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0</a:t>
            </a:r>
            <a:r>
              <a:rPr lang="zh-CN" altLang="en-US" sz="3200" dirty="0">
                <a:latin typeface="黑体" panose="02010609060101010101" pitchFamily="49" charset="-122"/>
                <a:ea typeface="黑体" panose="02010609060101010101" pitchFamily="49" charset="-122"/>
              </a:rPr>
              <a:t>。用 这</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位地址可寻址整个</a:t>
            </a:r>
            <a:r>
              <a:rPr lang="en-US" altLang="zh-CN" sz="3200" dirty="0">
                <a:latin typeface="黑体" panose="02010609060101010101" pitchFamily="49" charset="-122"/>
                <a:ea typeface="黑体" panose="02010609060101010101" pitchFamily="49" charset="-122"/>
              </a:rPr>
              <a:t>8K</a:t>
            </a:r>
            <a:r>
              <a:rPr lang="zh-CN" altLang="en-US" sz="3200" dirty="0">
                <a:latin typeface="黑体" panose="02010609060101010101" pitchFamily="49" charset="-122"/>
                <a:ea typeface="黑体" panose="02010609060101010101" pitchFamily="49" charset="-122"/>
              </a:rPr>
              <a:t>存储空间，再对这</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位地址进行分配。</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每块芯片容量为</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片，需</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位地址对片内单元寻址。组成</a:t>
            </a:r>
            <a:r>
              <a:rPr lang="en-US" altLang="zh-CN" sz="3200" dirty="0">
                <a:latin typeface="黑体" panose="02010609060101010101" pitchFamily="49" charset="-122"/>
                <a:ea typeface="黑体" panose="02010609060101010101" pitchFamily="49" charset="-122"/>
              </a:rPr>
              <a:t>8 KB</a:t>
            </a:r>
            <a:r>
              <a:rPr lang="zh-CN" altLang="en-US" sz="3200" dirty="0">
                <a:latin typeface="黑体" panose="02010609060101010101" pitchFamily="49" charset="-122"/>
                <a:ea typeface="黑体" panose="02010609060101010101" pitchFamily="49" charset="-122"/>
              </a:rPr>
              <a:t>存储器需</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组芯片，所以需用</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个片选信号对它们进行选择。</a:t>
            </a:r>
          </a:p>
        </p:txBody>
      </p:sp>
      <p:sp>
        <p:nvSpPr>
          <p:cNvPr id="5" name="灯片编号占位符 4">
            <a:extLst>
              <a:ext uri="{FF2B5EF4-FFF2-40B4-BE49-F238E27FC236}">
                <a16:creationId xmlns:a16="http://schemas.microsoft.com/office/drawing/2014/main" id="{C86FFACD-A524-4080-ADD8-4115E986EEFF}"/>
              </a:ext>
            </a:extLst>
          </p:cNvPr>
          <p:cNvSpPr>
            <a:spLocks noGrp="1"/>
          </p:cNvSpPr>
          <p:nvPr>
            <p:ph type="sldNum" sz="quarter" idx="12"/>
          </p:nvPr>
        </p:nvSpPr>
        <p:spPr/>
        <p:txBody>
          <a:bodyPr/>
          <a:lstStyle/>
          <a:p>
            <a:fld id="{6F02EFF4-F969-41B5-BB2C-79CFA90C3E21}" type="slidenum">
              <a:rPr lang="en-US" altLang="zh-CN" smtClean="0"/>
              <a:pPr/>
              <a:t>13</a:t>
            </a:fld>
            <a:r>
              <a:rPr lang="en-US" altLang="zh-CN"/>
              <a:t>/112</a:t>
            </a:r>
            <a:endParaRPr lang="en-US" altLang="zh-CN" dirty="0"/>
          </a:p>
        </p:txBody>
      </p:sp>
    </p:spTree>
    <p:extLst>
      <p:ext uri="{BB962C8B-B14F-4D97-AF65-F5344CB8AC3E}">
        <p14:creationId xmlns:p14="http://schemas.microsoft.com/office/powerpoint/2010/main" val="29044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C88B46-AD47-4CA3-9F53-5F7357EE9386}"/>
              </a:ext>
            </a:extLst>
          </p:cNvPr>
          <p:cNvSpPr/>
          <p:nvPr/>
        </p:nvSpPr>
        <p:spPr>
          <a:xfrm>
            <a:off x="0" y="2362200"/>
            <a:ext cx="91440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因此将</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位地址中的低</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位地址</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0</a:t>
            </a:r>
            <a:r>
              <a:rPr lang="zh-CN" altLang="en-US" sz="3200" dirty="0">
                <a:latin typeface="黑体" panose="02010609060101010101" pitchFamily="49" charset="-122"/>
                <a:ea typeface="黑体" panose="02010609060101010101" pitchFamily="49" charset="-122"/>
              </a:rPr>
              <a:t>分配给各存储芯片，加至各芯片的地址端，剩下的高两位地址</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12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11</a:t>
            </a:r>
            <a:r>
              <a:rPr lang="zh-CN" altLang="en-US" sz="3200" dirty="0">
                <a:latin typeface="黑体" panose="02010609060101010101" pitchFamily="49" charset="-122"/>
                <a:ea typeface="黑体" panose="02010609060101010101" pitchFamily="49" charset="-122"/>
              </a:rPr>
              <a:t>送片选逻辑译码，产生</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个片选信号</a:t>
            </a:r>
            <a:r>
              <a:rPr lang="en-US" altLang="zh-CN" sz="3200" dirty="0">
                <a:latin typeface="黑体" panose="02010609060101010101" pitchFamily="49" charset="-122"/>
                <a:ea typeface="黑体" panose="02010609060101010101" pitchFamily="49" charset="-122"/>
              </a:rPr>
              <a:t>CS</a:t>
            </a:r>
            <a:r>
              <a:rPr lang="en-US" altLang="zh-CN" sz="3600" b="1" baseline="-25000" dirty="0">
                <a:effectLst>
                  <a:outerShdw blurRad="38100" dist="38100" dir="2700000" algn="tl">
                    <a:srgbClr val="000000">
                      <a:alpha val="43137"/>
                    </a:srgbClr>
                  </a:outerShdw>
                </a:effectLst>
              </a:rPr>
              <a: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CS</a:t>
            </a:r>
            <a:r>
              <a:rPr lang="en-US" altLang="zh-CN" sz="3600" b="1" baseline="-25000" dirty="0">
                <a:effectLst>
                  <a:outerShdw blurRad="38100" dist="38100" dir="2700000" algn="tl">
                    <a:srgbClr val="000000">
                      <a:alpha val="43137"/>
                    </a:srgbClr>
                  </a:outerShdw>
                </a:effectLst>
              </a:rPr>
              <a:t>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CS</a:t>
            </a:r>
            <a:r>
              <a:rPr lang="en-US" altLang="zh-CN" sz="3600" b="1" baseline="-25000" dirty="0">
                <a:effectLst>
                  <a:outerShdw blurRad="38100" dist="38100" dir="2700000" algn="tl">
                    <a:srgbClr val="000000">
                      <a:alpha val="43137"/>
                    </a:srgbClr>
                  </a:outerShdw>
                </a:effectLst>
              </a:rPr>
              <a:t>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CS</a:t>
            </a:r>
            <a:r>
              <a:rPr lang="en-US" altLang="zh-CN" sz="3600" b="1" baseline="-25000" dirty="0">
                <a:effectLst>
                  <a:outerShdw blurRad="38100" dist="38100" dir="2700000" algn="tl">
                    <a:srgbClr val="000000">
                      <a:alpha val="43137"/>
                    </a:srgbClr>
                  </a:outerShdw>
                </a:effectLst>
              </a:rPr>
              <a:t>3</a:t>
            </a:r>
            <a:r>
              <a:rPr lang="zh-CN" altLang="en-US" sz="3200" dirty="0">
                <a:latin typeface="黑体" panose="02010609060101010101" pitchFamily="49" charset="-122"/>
                <a:ea typeface="黑体" panose="02010609060101010101" pitchFamily="49" charset="-122"/>
              </a:rPr>
              <a:t>。这</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个片选信号的逻辑式为：</a:t>
            </a:r>
          </a:p>
        </p:txBody>
      </p:sp>
      <p:sp>
        <p:nvSpPr>
          <p:cNvPr id="4" name="矩形 3">
            <a:extLst>
              <a:ext uri="{FF2B5EF4-FFF2-40B4-BE49-F238E27FC236}">
                <a16:creationId xmlns:a16="http://schemas.microsoft.com/office/drawing/2014/main" id="{FBA5CB7B-0BC3-411F-9C8C-CEEF37E6FBC5}"/>
              </a:ext>
            </a:extLst>
          </p:cNvPr>
          <p:cNvSpPr/>
          <p:nvPr/>
        </p:nvSpPr>
        <p:spPr>
          <a:xfrm>
            <a:off x="0" y="12680"/>
            <a:ext cx="9144000" cy="255454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8K×8</a:t>
            </a:r>
            <a:r>
              <a:rPr lang="zh-CN" altLang="zh-CN" sz="3200" b="1" dirty="0">
                <a:solidFill>
                  <a:srgbClr val="FFFF00"/>
                </a:solidFill>
                <a:effectLst>
                  <a:outerShdw blurRad="38100" dist="38100" dir="2700000" algn="tl">
                    <a:srgbClr val="000000">
                      <a:alpha val="43137"/>
                    </a:srgbClr>
                  </a:outerShdw>
                </a:effectLst>
              </a:rPr>
              <a:t>位，可选</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芯片容量为</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A0</a:t>
            </a:r>
            <a:r>
              <a:rPr lang="zh-CN" altLang="zh-CN" sz="3200" b="1" dirty="0">
                <a:solidFill>
                  <a:srgbClr val="FFFF00"/>
                </a:solidFill>
                <a:effectLst>
                  <a:outerShdw blurRad="38100" dist="38100" dir="2700000" algn="tl">
                    <a:srgbClr val="000000">
                      <a:alpha val="43137"/>
                    </a:srgbClr>
                  </a:outerShdw>
                </a:effectLst>
              </a:rPr>
              <a:t>（低），双向数据线</a:t>
            </a:r>
            <a:r>
              <a:rPr lang="en-US" altLang="zh-CN" sz="3200" b="1" dirty="0">
                <a:solidFill>
                  <a:srgbClr val="FFFF00"/>
                </a:solidFill>
                <a:effectLst>
                  <a:outerShdw blurRad="38100" dist="38100" dir="2700000" algn="tl">
                    <a:srgbClr val="000000">
                      <a:alpha val="43137"/>
                    </a:srgbClr>
                  </a:outerShdw>
                </a:effectLst>
              </a:rPr>
              <a:t>D7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D0</a:t>
            </a:r>
            <a:r>
              <a:rPr lang="zh-CN" altLang="zh-CN" sz="3200" b="1" dirty="0">
                <a:solidFill>
                  <a:srgbClr val="FFFF00"/>
                </a:solidFill>
                <a:effectLst>
                  <a:outerShdw blurRad="38100" dist="38100" dir="2700000" algn="tl">
                    <a:srgbClr val="000000">
                      <a:alpha val="43137"/>
                    </a:srgbClr>
                  </a:outerShdw>
                </a:effectLst>
              </a:rPr>
              <a:t>（低），由</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线控制读写。请设计并画出该存储器逻辑图，并注明地址分配与片选逻辑式及片选信号极性。</a:t>
            </a:r>
          </a:p>
        </p:txBody>
      </p:sp>
      <p:sp>
        <p:nvSpPr>
          <p:cNvPr id="5" name="文本框 4">
            <a:extLst>
              <a:ext uri="{FF2B5EF4-FFF2-40B4-BE49-F238E27FC236}">
                <a16:creationId xmlns:a16="http://schemas.microsoft.com/office/drawing/2014/main" id="{92D3735E-5181-45B2-BFDE-012AE4C8277D}"/>
              </a:ext>
            </a:extLst>
          </p:cNvPr>
          <p:cNvSpPr txBox="1"/>
          <p:nvPr/>
        </p:nvSpPr>
        <p:spPr>
          <a:xfrm>
            <a:off x="1143000" y="4997831"/>
            <a:ext cx="6858000" cy="1195712"/>
          </a:xfrm>
          <a:prstGeom prst="rect">
            <a:avLst/>
          </a:prstGeom>
          <a:noFill/>
        </p:spPr>
        <p:txBody>
          <a:bodyPr wrap="square" rtlCol="0">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0</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r>
              <a:rPr lang="en-US" altLang="zh-CN" sz="3200" dirty="0">
                <a:latin typeface="黑体" panose="02010609060101010101" pitchFamily="49" charset="-122"/>
                <a:ea typeface="黑体" panose="02010609060101010101" pitchFamily="49" charset="-122"/>
              </a:rPr>
              <a:t>    CS</a:t>
            </a:r>
            <a:r>
              <a:rPr lang="en-US" altLang="zh-CN" sz="3200" baseline="-25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p>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r>
              <a:rPr lang="en-US" altLang="zh-CN" sz="3200" dirty="0">
                <a:latin typeface="黑体" panose="02010609060101010101" pitchFamily="49" charset="-122"/>
                <a:ea typeface="黑体" panose="02010609060101010101" pitchFamily="49" charset="-122"/>
              </a:rPr>
              <a:t>    CS</a:t>
            </a:r>
            <a:r>
              <a:rPr lang="en-US" altLang="zh-CN" sz="3200" baseline="-25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endParaRPr lang="zh-CN" altLang="en-US" sz="3200" baseline="-25000" dirty="0">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7978FD48-B7B8-4BE8-A228-963E7966ECC7}"/>
              </a:ext>
            </a:extLst>
          </p:cNvPr>
          <p:cNvCxnSpPr/>
          <p:nvPr/>
        </p:nvCxnSpPr>
        <p:spPr>
          <a:xfrm>
            <a:off x="2362200" y="5105400"/>
            <a:ext cx="304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D4D1E95B-466C-401E-8C8A-E3597EBC42F4}"/>
              </a:ext>
            </a:extLst>
          </p:cNvPr>
          <p:cNvCxnSpPr/>
          <p:nvPr/>
        </p:nvCxnSpPr>
        <p:spPr>
          <a:xfrm>
            <a:off x="2895600" y="5115339"/>
            <a:ext cx="304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9661ED3A-0E29-403F-8DCD-C84A625BD2E4}"/>
              </a:ext>
            </a:extLst>
          </p:cNvPr>
          <p:cNvCxnSpPr/>
          <p:nvPr/>
        </p:nvCxnSpPr>
        <p:spPr>
          <a:xfrm>
            <a:off x="4876800" y="5065643"/>
            <a:ext cx="304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3986F4D5-19B8-497E-A8B5-20A8198E2DF4}"/>
              </a:ext>
            </a:extLst>
          </p:cNvPr>
          <p:cNvCxnSpPr/>
          <p:nvPr/>
        </p:nvCxnSpPr>
        <p:spPr>
          <a:xfrm>
            <a:off x="2895600" y="5715000"/>
            <a:ext cx="304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灯片编号占位符 5">
            <a:extLst>
              <a:ext uri="{FF2B5EF4-FFF2-40B4-BE49-F238E27FC236}">
                <a16:creationId xmlns:a16="http://schemas.microsoft.com/office/drawing/2014/main" id="{B7500A1E-A9F6-4C3E-B1F4-565DAFAE042D}"/>
              </a:ext>
            </a:extLst>
          </p:cNvPr>
          <p:cNvSpPr>
            <a:spLocks noGrp="1"/>
          </p:cNvSpPr>
          <p:nvPr>
            <p:ph type="sldNum" sz="quarter" idx="12"/>
          </p:nvPr>
        </p:nvSpPr>
        <p:spPr/>
        <p:txBody>
          <a:bodyPr/>
          <a:lstStyle/>
          <a:p>
            <a:fld id="{6F02EFF4-F969-41B5-BB2C-79CFA90C3E21}" type="slidenum">
              <a:rPr lang="en-US" altLang="zh-CN" smtClean="0"/>
              <a:pPr/>
              <a:t>14</a:t>
            </a:fld>
            <a:r>
              <a:rPr lang="en-US" altLang="zh-CN"/>
              <a:t>/112</a:t>
            </a:r>
            <a:endParaRPr lang="en-US" altLang="zh-CN" dirty="0"/>
          </a:p>
        </p:txBody>
      </p:sp>
    </p:spTree>
    <p:extLst>
      <p:ext uri="{BB962C8B-B14F-4D97-AF65-F5344CB8AC3E}">
        <p14:creationId xmlns:p14="http://schemas.microsoft.com/office/powerpoint/2010/main" val="360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0981193-78F4-410E-A99F-7D311961F14D}"/>
              </a:ext>
            </a:extLst>
          </p:cNvPr>
          <p:cNvSpPr/>
          <p:nvPr/>
        </p:nvSpPr>
        <p:spPr>
          <a:xfrm>
            <a:off x="0" y="12680"/>
            <a:ext cx="9144000" cy="255454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8K×8</a:t>
            </a:r>
            <a:r>
              <a:rPr lang="zh-CN" altLang="zh-CN" sz="3200" b="1" dirty="0">
                <a:solidFill>
                  <a:srgbClr val="FFFF00"/>
                </a:solidFill>
                <a:effectLst>
                  <a:outerShdw blurRad="38100" dist="38100" dir="2700000" algn="tl">
                    <a:srgbClr val="000000">
                      <a:alpha val="43137"/>
                    </a:srgbClr>
                  </a:outerShdw>
                </a:effectLst>
              </a:rPr>
              <a:t>位，可选</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芯片容量为</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A0</a:t>
            </a:r>
            <a:r>
              <a:rPr lang="zh-CN" altLang="zh-CN" sz="3200" b="1" dirty="0">
                <a:solidFill>
                  <a:srgbClr val="FFFF00"/>
                </a:solidFill>
                <a:effectLst>
                  <a:outerShdw blurRad="38100" dist="38100" dir="2700000" algn="tl">
                    <a:srgbClr val="000000">
                      <a:alpha val="43137"/>
                    </a:srgbClr>
                  </a:outerShdw>
                </a:effectLst>
              </a:rPr>
              <a:t>（低），双向数据线</a:t>
            </a:r>
            <a:r>
              <a:rPr lang="en-US" altLang="zh-CN" sz="3200" b="1" dirty="0">
                <a:solidFill>
                  <a:srgbClr val="FFFF00"/>
                </a:solidFill>
                <a:effectLst>
                  <a:outerShdw blurRad="38100" dist="38100" dir="2700000" algn="tl">
                    <a:srgbClr val="000000">
                      <a:alpha val="43137"/>
                    </a:srgbClr>
                  </a:outerShdw>
                </a:effectLst>
              </a:rPr>
              <a:t>D7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D0</a:t>
            </a:r>
            <a:r>
              <a:rPr lang="zh-CN" altLang="zh-CN" sz="3200" b="1" dirty="0">
                <a:solidFill>
                  <a:srgbClr val="FFFF00"/>
                </a:solidFill>
                <a:effectLst>
                  <a:outerShdw blurRad="38100" dist="38100" dir="2700000" algn="tl">
                    <a:srgbClr val="000000">
                      <a:alpha val="43137"/>
                    </a:srgbClr>
                  </a:outerShdw>
                </a:effectLst>
              </a:rPr>
              <a:t>（低），由</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线控制读写。请设计并画出该存储器逻辑图，并注明地址分配与片选逻辑式及片选信号极性。</a:t>
            </a:r>
          </a:p>
        </p:txBody>
      </p:sp>
      <p:sp>
        <p:nvSpPr>
          <p:cNvPr id="4" name="矩形 3">
            <a:extLst>
              <a:ext uri="{FF2B5EF4-FFF2-40B4-BE49-F238E27FC236}">
                <a16:creationId xmlns:a16="http://schemas.microsoft.com/office/drawing/2014/main" id="{B756E7E7-2641-42AB-BED8-D1BE07EE47AB}"/>
              </a:ext>
            </a:extLst>
          </p:cNvPr>
          <p:cNvSpPr/>
          <p:nvPr/>
        </p:nvSpPr>
        <p:spPr>
          <a:xfrm>
            <a:off x="0" y="2511058"/>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）画连接图需要连接的信号线包括地址线、数据线、控制线和片选信号线，其连接方法如下。芯片地址线连接至：</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600" b="1" baseline="-25000" dirty="0">
                <a:effectLst>
                  <a:outerShdw blurRad="38100" dist="38100" dir="2700000" algn="tl">
                    <a:srgbClr val="000000">
                      <a:alpha val="43137"/>
                    </a:srgbClr>
                  </a:outerShdw>
                </a:effectLst>
              </a:rPr>
              <a:t>0</a:t>
            </a:r>
            <a:r>
              <a:rPr lang="zh-CN" altLang="en-US" sz="3600" b="1" baseline="-25000" dirty="0">
                <a:effectLst>
                  <a:outerShdw blurRad="38100" dist="38100" dir="2700000" algn="tl">
                    <a:srgbClr val="000000">
                      <a:alpha val="43137"/>
                    </a:srgbClr>
                  </a:outerShdw>
                </a:effectLst>
              </a:rPr>
              <a:t>。</a:t>
            </a:r>
            <a:r>
              <a:rPr lang="zh-CN" altLang="en-US" sz="3200" dirty="0">
                <a:latin typeface="黑体" panose="02010609060101010101" pitchFamily="49" charset="-122"/>
                <a:ea typeface="黑体" panose="02010609060101010101" pitchFamily="49" charset="-122"/>
              </a:rPr>
              <a:t>数据线一组连接至高</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D</a:t>
            </a:r>
            <a:r>
              <a:rPr lang="en-US" altLang="zh-CN" sz="3600" b="1" baseline="-25000" dirty="0">
                <a:effectLst>
                  <a:outerShdw blurRad="38100" dist="38100" dir="2700000" algn="tl">
                    <a:srgbClr val="000000">
                      <a:alpha val="43137"/>
                    </a:srgbClr>
                  </a:outerShdw>
                </a:effectLst>
              </a:rPr>
              <a:t>7</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D</a:t>
            </a:r>
            <a:r>
              <a:rPr lang="en-US" altLang="zh-CN" sz="3600" b="1" baseline="-25000" dirty="0">
                <a:effectLst>
                  <a:outerShdw blurRad="38100" dist="38100" dir="2700000" algn="tl">
                    <a:srgbClr val="000000">
                      <a:alpha val="43137"/>
                    </a:srgbClr>
                  </a:outerShdw>
                </a:effectLst>
              </a:rPr>
              <a:t>4</a:t>
            </a:r>
            <a:r>
              <a:rPr lang="zh-CN" altLang="en-US" sz="3200" dirty="0">
                <a:latin typeface="黑体" panose="02010609060101010101" pitchFamily="49" charset="-122"/>
                <a:ea typeface="黑体" panose="02010609060101010101" pitchFamily="49" charset="-122"/>
              </a:rPr>
              <a:t>，一组连接至低</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D</a:t>
            </a:r>
            <a:r>
              <a:rPr lang="en-US" altLang="zh-CN" sz="3600" b="1" baseline="-25000" dirty="0">
                <a:effectLst>
                  <a:outerShdw blurRad="38100" dist="38100" dir="2700000" algn="tl">
                    <a:srgbClr val="000000">
                      <a:alpha val="43137"/>
                    </a:srgbClr>
                  </a:outerShdw>
                </a:effectLst>
              </a:rPr>
              <a: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D</a:t>
            </a:r>
            <a:r>
              <a:rPr lang="en-US" altLang="zh-CN" sz="3600" b="1" baseline="-25000" dirty="0">
                <a:effectLst>
                  <a:outerShdw blurRad="38100" dist="38100" dir="2700000" algn="tl">
                    <a:srgbClr val="000000">
                      <a:alpha val="43137"/>
                    </a:srgbClr>
                  </a:outerShdw>
                </a:effectLst>
              </a:rPr>
              <a:t>0</a:t>
            </a:r>
            <a:r>
              <a:rPr lang="zh-CN" altLang="en-US" sz="3600" b="1" baseline="-25000" dirty="0">
                <a:effectLst>
                  <a:outerShdw blurRad="38100" dist="38100" dir="2700000" algn="tl">
                    <a:srgbClr val="000000">
                      <a:alpha val="43137"/>
                    </a:srgbClr>
                  </a:outerShdw>
                </a:effectLst>
              </a:rPr>
              <a:t>。</a:t>
            </a:r>
            <a:r>
              <a:rPr lang="zh-CN" altLang="en-US" sz="3200" dirty="0">
                <a:latin typeface="黑体" panose="02010609060101010101" pitchFamily="49" charset="-122"/>
                <a:ea typeface="黑体" panose="02010609060101010101" pitchFamily="49" charset="-122"/>
              </a:rPr>
              <a:t>片选信号分开连接，控制信号线</a:t>
            </a:r>
            <a:r>
              <a:rPr lang="en-US" altLang="zh-CN" sz="3200" dirty="0">
                <a:latin typeface="黑体" panose="02010609060101010101" pitchFamily="49" charset="-122"/>
                <a:ea typeface="黑体" panose="02010609060101010101" pitchFamily="49" charset="-122"/>
              </a:rPr>
              <a:t>R/W</a:t>
            </a:r>
            <a:r>
              <a:rPr lang="zh-CN" altLang="en-US" sz="3200" dirty="0">
                <a:latin typeface="黑体" panose="02010609060101010101" pitchFamily="49" charset="-122"/>
                <a:ea typeface="黑体" panose="02010609060101010101" pitchFamily="49" charset="-122"/>
              </a:rPr>
              <a:t>连接至每块芯片，其具体连接如图所示。</a:t>
            </a:r>
          </a:p>
        </p:txBody>
      </p:sp>
      <p:sp>
        <p:nvSpPr>
          <p:cNvPr id="5" name="灯片编号占位符 4">
            <a:extLst>
              <a:ext uri="{FF2B5EF4-FFF2-40B4-BE49-F238E27FC236}">
                <a16:creationId xmlns:a16="http://schemas.microsoft.com/office/drawing/2014/main" id="{7C853FF4-49A1-4069-AA7F-3CE0B497512D}"/>
              </a:ext>
            </a:extLst>
          </p:cNvPr>
          <p:cNvSpPr>
            <a:spLocks noGrp="1"/>
          </p:cNvSpPr>
          <p:nvPr>
            <p:ph type="sldNum" sz="quarter" idx="12"/>
          </p:nvPr>
        </p:nvSpPr>
        <p:spPr/>
        <p:txBody>
          <a:bodyPr/>
          <a:lstStyle/>
          <a:p>
            <a:fld id="{6F02EFF4-F969-41B5-BB2C-79CFA90C3E21}" type="slidenum">
              <a:rPr lang="en-US" altLang="zh-CN" smtClean="0"/>
              <a:pPr/>
              <a:t>15</a:t>
            </a:fld>
            <a:r>
              <a:rPr lang="en-US" altLang="zh-CN"/>
              <a:t>/112</a:t>
            </a:r>
            <a:endParaRPr lang="en-US" altLang="zh-CN" dirty="0"/>
          </a:p>
        </p:txBody>
      </p:sp>
    </p:spTree>
    <p:extLst>
      <p:ext uri="{BB962C8B-B14F-4D97-AF65-F5344CB8AC3E}">
        <p14:creationId xmlns:p14="http://schemas.microsoft.com/office/powerpoint/2010/main" val="227373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5B05F6B-D9C0-4BCA-98F7-2E58DCFBE4DC}"/>
              </a:ext>
            </a:extLst>
          </p:cNvPr>
          <p:cNvPicPr>
            <a:picLocks noChangeAspect="1"/>
          </p:cNvPicPr>
          <p:nvPr/>
        </p:nvPicPr>
        <p:blipFill>
          <a:blip r:embed="rId2"/>
          <a:stretch>
            <a:fillRect/>
          </a:stretch>
        </p:blipFill>
        <p:spPr>
          <a:xfrm>
            <a:off x="-76200" y="1059547"/>
            <a:ext cx="9144000" cy="5798453"/>
          </a:xfrm>
          <a:prstGeom prst="rect">
            <a:avLst/>
          </a:prstGeom>
        </p:spPr>
      </p:pic>
      <p:sp>
        <p:nvSpPr>
          <p:cNvPr id="8" name="矩形 7">
            <a:extLst>
              <a:ext uri="{FF2B5EF4-FFF2-40B4-BE49-F238E27FC236}">
                <a16:creationId xmlns:a16="http://schemas.microsoft.com/office/drawing/2014/main" id="{ADD02574-839C-4629-9CE7-7B345BF1CE9F}"/>
              </a:ext>
            </a:extLst>
          </p:cNvPr>
          <p:cNvSpPr/>
          <p:nvPr/>
        </p:nvSpPr>
        <p:spPr>
          <a:xfrm>
            <a:off x="0" y="21657"/>
            <a:ext cx="9144000" cy="604781"/>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）存储器逻辑图</a:t>
            </a:r>
          </a:p>
        </p:txBody>
      </p:sp>
      <p:sp>
        <p:nvSpPr>
          <p:cNvPr id="3" name="灯片编号占位符 2">
            <a:extLst>
              <a:ext uri="{FF2B5EF4-FFF2-40B4-BE49-F238E27FC236}">
                <a16:creationId xmlns:a16="http://schemas.microsoft.com/office/drawing/2014/main" id="{E3298FCA-3309-49D7-905A-67BF0FB30FB6}"/>
              </a:ext>
            </a:extLst>
          </p:cNvPr>
          <p:cNvSpPr>
            <a:spLocks noGrp="1"/>
          </p:cNvSpPr>
          <p:nvPr>
            <p:ph type="sldNum" sz="quarter" idx="12"/>
          </p:nvPr>
        </p:nvSpPr>
        <p:spPr/>
        <p:txBody>
          <a:bodyPr/>
          <a:lstStyle/>
          <a:p>
            <a:fld id="{6F02EFF4-F969-41B5-BB2C-79CFA90C3E21}" type="slidenum">
              <a:rPr lang="en-US" altLang="zh-CN" smtClean="0"/>
              <a:pPr/>
              <a:t>16</a:t>
            </a:fld>
            <a:r>
              <a:rPr lang="en-US" altLang="zh-CN"/>
              <a:t>/112</a:t>
            </a:r>
            <a:endParaRPr lang="en-US" altLang="zh-CN" dirty="0"/>
          </a:p>
        </p:txBody>
      </p:sp>
    </p:spTree>
    <p:extLst>
      <p:ext uri="{BB962C8B-B14F-4D97-AF65-F5344CB8AC3E}">
        <p14:creationId xmlns:p14="http://schemas.microsoft.com/office/powerpoint/2010/main" val="4141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07AC85C-338D-458F-B9F7-3B583A3B80A1}"/>
              </a:ext>
            </a:extLst>
          </p:cNvPr>
          <p:cNvSpPr/>
          <p:nvPr/>
        </p:nvSpPr>
        <p:spPr>
          <a:xfrm>
            <a:off x="0" y="1066800"/>
            <a:ext cx="9144000" cy="5078313"/>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5.</a:t>
            </a:r>
            <a:r>
              <a:rPr lang="zh-CN" altLang="zh-CN" sz="3600" b="1" dirty="0">
                <a:solidFill>
                  <a:srgbClr val="FFFF00"/>
                </a:solidFill>
                <a:effectLst>
                  <a:outerShdw blurRad="38100" dist="38100" dir="2700000" algn="tl">
                    <a:srgbClr val="000000">
                      <a:alpha val="43137"/>
                    </a:srgbClr>
                  </a:outerShdw>
                </a:effectLst>
              </a:rPr>
              <a:t>某半导体存储器容量</a:t>
            </a:r>
            <a:r>
              <a:rPr lang="en-US" altLang="zh-CN" sz="3600" b="1" dirty="0">
                <a:solidFill>
                  <a:srgbClr val="FFFF00"/>
                </a:solidFill>
                <a:effectLst>
                  <a:outerShdw blurRad="38100" dist="38100" dir="2700000" algn="tl">
                    <a:srgbClr val="000000">
                      <a:alpha val="43137"/>
                    </a:srgbClr>
                  </a:outerShdw>
                </a:effectLst>
              </a:rPr>
              <a:t>7K×8</a:t>
            </a:r>
            <a:r>
              <a:rPr lang="zh-CN" altLang="zh-CN" sz="3600" b="1" dirty="0">
                <a:solidFill>
                  <a:srgbClr val="FFFF00"/>
                </a:solidFill>
                <a:effectLst>
                  <a:outerShdw blurRad="38100" dist="38100" dir="2700000" algn="tl">
                    <a:srgbClr val="000000">
                      <a:alpha val="43137"/>
                    </a:srgbClr>
                  </a:outerShdw>
                </a:effectLst>
              </a:rPr>
              <a:t>位。其中固化区</a:t>
            </a:r>
            <a:r>
              <a:rPr lang="en-US" altLang="zh-CN" sz="3600" b="1" dirty="0">
                <a:solidFill>
                  <a:srgbClr val="FFFF00"/>
                </a:solidFill>
                <a:effectLst>
                  <a:outerShdw blurRad="38100" dist="38100" dir="2700000" algn="tl">
                    <a:srgbClr val="000000">
                      <a:alpha val="43137"/>
                    </a:srgbClr>
                  </a:outerShdw>
                </a:effectLst>
              </a:rPr>
              <a:t>4K×8</a:t>
            </a:r>
            <a:r>
              <a:rPr lang="zh-CN" altLang="zh-CN" sz="3600" b="1" dirty="0">
                <a:solidFill>
                  <a:srgbClr val="FFFF00"/>
                </a:solidFill>
                <a:effectLst>
                  <a:outerShdw blurRad="38100" dist="38100" dir="2700000" algn="tl">
                    <a:srgbClr val="000000">
                      <a:alpha val="43137"/>
                    </a:srgbClr>
                  </a:outerShdw>
                </a:effectLst>
              </a:rPr>
              <a:t>，可选</a:t>
            </a:r>
            <a:r>
              <a:rPr lang="en-US" altLang="zh-CN" sz="3600" b="1" dirty="0">
                <a:solidFill>
                  <a:srgbClr val="FFFF00"/>
                </a:solidFill>
                <a:effectLst>
                  <a:outerShdw blurRad="38100" dist="38100" dir="2700000" algn="tl">
                    <a:srgbClr val="000000">
                      <a:alpha val="43137"/>
                    </a:srgbClr>
                  </a:outerShdw>
                </a:effectLst>
              </a:rPr>
              <a:t>EPROM</a:t>
            </a:r>
            <a:r>
              <a:rPr lang="zh-CN" altLang="zh-CN" sz="3600" b="1" dirty="0">
                <a:solidFill>
                  <a:srgbClr val="FFFF00"/>
                </a:solidFill>
                <a:effectLst>
                  <a:outerShdw blurRad="38100" dist="38100" dir="2700000" algn="tl">
                    <a:srgbClr val="000000">
                      <a:alpha val="43137"/>
                    </a:srgbClr>
                  </a:outerShdw>
                </a:effectLst>
              </a:rPr>
              <a:t>芯片：</a:t>
            </a:r>
            <a:r>
              <a:rPr lang="en-US" altLang="zh-CN" sz="3600" b="1" dirty="0">
                <a:solidFill>
                  <a:srgbClr val="FFFF00"/>
                </a:solidFill>
                <a:effectLst>
                  <a:outerShdw blurRad="38100" dist="38100" dir="2700000" algn="tl">
                    <a:srgbClr val="000000">
                      <a:alpha val="43137"/>
                    </a:srgbClr>
                  </a:outerShdw>
                </a:effectLst>
              </a:rPr>
              <a:t>2K×8/</a:t>
            </a:r>
            <a:r>
              <a:rPr lang="zh-CN" altLang="zh-CN" sz="3600" b="1" dirty="0">
                <a:solidFill>
                  <a:srgbClr val="FFFF00"/>
                </a:solidFill>
                <a:effectLst>
                  <a:outerShdw blurRad="38100" dist="38100" dir="2700000" algn="tl">
                    <a:srgbClr val="000000">
                      <a:alpha val="43137"/>
                    </a:srgbClr>
                  </a:outerShdw>
                </a:effectLst>
              </a:rPr>
              <a:t>片。随机读写区</a:t>
            </a:r>
            <a:r>
              <a:rPr lang="en-US" altLang="zh-CN" sz="3600" b="1" dirty="0">
                <a:solidFill>
                  <a:srgbClr val="FFFF00"/>
                </a:solidFill>
                <a:effectLst>
                  <a:outerShdw blurRad="38100" dist="38100" dir="2700000" algn="tl">
                    <a:srgbClr val="000000">
                      <a:alpha val="43137"/>
                    </a:srgbClr>
                  </a:outerShdw>
                </a:effectLst>
              </a:rPr>
              <a:t>3K×8</a:t>
            </a:r>
            <a:r>
              <a:rPr lang="zh-CN" altLang="zh-CN" sz="3600" b="1" dirty="0">
                <a:solidFill>
                  <a:srgbClr val="FFFF00"/>
                </a:solidFill>
                <a:effectLst>
                  <a:outerShdw blurRad="38100" dist="38100" dir="2700000" algn="tl">
                    <a:srgbClr val="000000">
                      <a:alpha val="43137"/>
                    </a:srgbClr>
                  </a:outerShdw>
                </a:effectLst>
              </a:rPr>
              <a:t>，可选</a:t>
            </a:r>
            <a:r>
              <a:rPr lang="en-US" altLang="zh-CN" sz="3600" b="1" dirty="0">
                <a:solidFill>
                  <a:srgbClr val="FFFF00"/>
                </a:solidFill>
                <a:effectLst>
                  <a:outerShdw blurRad="38100" dist="38100" dir="2700000" algn="tl">
                    <a:srgbClr val="000000">
                      <a:alpha val="43137"/>
                    </a:srgbClr>
                  </a:outerShdw>
                </a:effectLst>
              </a:rPr>
              <a:t>SRAM</a:t>
            </a:r>
            <a:r>
              <a:rPr lang="zh-CN" altLang="zh-CN" sz="3600" b="1" dirty="0">
                <a:solidFill>
                  <a:srgbClr val="FFFF00"/>
                </a:solidFill>
                <a:effectLst>
                  <a:outerShdw blurRad="38100" dist="38100" dir="2700000" algn="tl">
                    <a:srgbClr val="000000">
                      <a:alpha val="43137"/>
                    </a:srgbClr>
                  </a:outerShdw>
                </a:effectLst>
              </a:rPr>
              <a:t>芯片：</a:t>
            </a:r>
            <a:r>
              <a:rPr lang="en-US" altLang="zh-CN" sz="3600" b="1" dirty="0">
                <a:solidFill>
                  <a:srgbClr val="FFFF00"/>
                </a:solidFill>
                <a:effectLst>
                  <a:outerShdw blurRad="38100" dist="38100" dir="2700000" algn="tl">
                    <a:srgbClr val="000000">
                      <a:alpha val="43137"/>
                    </a:srgbClr>
                  </a:outerShdw>
                </a:effectLst>
              </a:rPr>
              <a:t>2K×4/</a:t>
            </a:r>
            <a:r>
              <a:rPr lang="zh-CN" altLang="zh-CN" sz="3600" b="1" dirty="0">
                <a:solidFill>
                  <a:srgbClr val="FFFF00"/>
                </a:solidFill>
                <a:effectLst>
                  <a:outerShdw blurRad="38100" dist="38100" dir="2700000" algn="tl">
                    <a:srgbClr val="000000">
                      <a:alpha val="43137"/>
                    </a:srgbClr>
                  </a:outerShdw>
                </a:effectLst>
              </a:rPr>
              <a:t>片、</a:t>
            </a:r>
            <a:r>
              <a:rPr lang="en-US" altLang="zh-CN" sz="3600" b="1" dirty="0">
                <a:solidFill>
                  <a:srgbClr val="FFFF00"/>
                </a:solidFill>
                <a:effectLst>
                  <a:outerShdw blurRad="38100" dist="38100" dir="2700000" algn="tl">
                    <a:srgbClr val="000000">
                      <a:alpha val="43137"/>
                    </a:srgbClr>
                  </a:outerShdw>
                </a:effectLst>
              </a:rPr>
              <a:t>1K×4/</a:t>
            </a:r>
            <a:r>
              <a:rPr lang="zh-CN" altLang="zh-CN" sz="3600" b="1" dirty="0">
                <a:solidFill>
                  <a:srgbClr val="FFFF00"/>
                </a:solidFill>
                <a:effectLst>
                  <a:outerShdw blurRad="38100" dist="38100" dir="2700000" algn="tl">
                    <a:srgbClr val="000000">
                      <a:alpha val="43137"/>
                    </a:srgbClr>
                  </a:outerShdw>
                </a:effectLst>
              </a:rPr>
              <a:t>片。地址总线</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（低），双向数据总线</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a:t>
            </a:r>
            <a:r>
              <a:rPr lang="en-US" altLang="zh-CN" sz="3600" b="1" dirty="0">
                <a:solidFill>
                  <a:srgbClr val="FFFF00"/>
                </a:solidFill>
                <a:effectLst>
                  <a:outerShdw blurRad="38100" dist="38100" dir="2700000" algn="tl">
                    <a:srgbClr val="000000">
                      <a:alpha val="43137"/>
                    </a:srgbClr>
                  </a:outerShdw>
                </a:effectLst>
              </a:rPr>
              <a:t>R/W</a:t>
            </a:r>
            <a:r>
              <a:rPr lang="zh-CN" altLang="zh-CN" sz="3600" b="1" dirty="0">
                <a:solidFill>
                  <a:srgbClr val="FFFF00"/>
                </a:solidFill>
                <a:effectLst>
                  <a:outerShdw blurRad="38100" dist="38100" dir="2700000" algn="tl">
                    <a:srgbClr val="000000">
                      <a:alpha val="43137"/>
                    </a:srgbClr>
                  </a:outerShdw>
                </a:effectLst>
              </a:rPr>
              <a:t>控制读写。另有控制信号</a:t>
            </a:r>
            <a:r>
              <a:rPr lang="en-US" altLang="zh-CN" sz="3600" b="1" dirty="0">
                <a:solidFill>
                  <a:srgbClr val="FFFF00"/>
                </a:solidFill>
                <a:effectLst>
                  <a:outerShdw blurRad="38100" dist="38100" dir="2700000" algn="tl">
                    <a:srgbClr val="000000">
                      <a:alpha val="43137"/>
                    </a:srgbClr>
                  </a:outerShdw>
                </a:effectLst>
              </a:rPr>
              <a:t>MREQ</a:t>
            </a:r>
            <a:r>
              <a:rPr lang="zh-CN" altLang="zh-CN" sz="3600" b="1" dirty="0">
                <a:solidFill>
                  <a:srgbClr val="FFFF00"/>
                </a:solidFill>
                <a:effectLst>
                  <a:outerShdw blurRad="38100" dist="38100" dir="2700000" algn="tl">
                    <a:srgbClr val="000000">
                      <a:alpha val="43137"/>
                    </a:srgbClr>
                  </a:outerShdw>
                </a:effectLst>
              </a:rPr>
              <a:t>，低电平时允许存储器工作。请设计并画出该存储器逻辑图，并注明地址分配与片选逻辑式及片选信号极性。</a:t>
            </a:r>
          </a:p>
        </p:txBody>
      </p:sp>
      <p:sp>
        <p:nvSpPr>
          <p:cNvPr id="3" name="灯片编号占位符 2">
            <a:extLst>
              <a:ext uri="{FF2B5EF4-FFF2-40B4-BE49-F238E27FC236}">
                <a16:creationId xmlns:a16="http://schemas.microsoft.com/office/drawing/2014/main" id="{66DF5E71-0C05-465C-AA5A-4D45FE3FA0E4}"/>
              </a:ext>
            </a:extLst>
          </p:cNvPr>
          <p:cNvSpPr>
            <a:spLocks noGrp="1"/>
          </p:cNvSpPr>
          <p:nvPr>
            <p:ph type="sldNum" sz="quarter" idx="12"/>
          </p:nvPr>
        </p:nvSpPr>
        <p:spPr/>
        <p:txBody>
          <a:bodyPr/>
          <a:lstStyle/>
          <a:p>
            <a:fld id="{6F02EFF4-F969-41B5-BB2C-79CFA90C3E21}" type="slidenum">
              <a:rPr lang="en-US" altLang="zh-CN" smtClean="0"/>
              <a:pPr/>
              <a:t>17</a:t>
            </a:fld>
            <a:r>
              <a:rPr lang="en-US" altLang="zh-CN"/>
              <a:t>/112</a:t>
            </a:r>
            <a:endParaRPr lang="en-US" altLang="zh-CN" dirty="0"/>
          </a:p>
        </p:txBody>
      </p:sp>
    </p:spTree>
    <p:extLst>
      <p:ext uri="{BB962C8B-B14F-4D97-AF65-F5344CB8AC3E}">
        <p14:creationId xmlns:p14="http://schemas.microsoft.com/office/powerpoint/2010/main" val="340751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D77BE19-DB58-4ACF-AC7A-9C31DC6BE41D}"/>
              </a:ext>
            </a:extLst>
          </p:cNvPr>
          <p:cNvSpPr/>
          <p:nvPr/>
        </p:nvSpPr>
        <p:spPr>
          <a:xfrm>
            <a:off x="38100" y="76200"/>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5.</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7K×8</a:t>
            </a:r>
            <a:r>
              <a:rPr lang="zh-CN" altLang="zh-CN" sz="3200" b="1" dirty="0">
                <a:solidFill>
                  <a:srgbClr val="FFFF00"/>
                </a:solidFill>
                <a:effectLst>
                  <a:outerShdw blurRad="38100" dist="38100" dir="2700000" algn="tl">
                    <a:srgbClr val="000000">
                      <a:alpha val="43137"/>
                    </a:srgbClr>
                  </a:outerShdw>
                </a:effectLst>
              </a:rPr>
              <a:t>位。其中固化区</a:t>
            </a:r>
            <a:r>
              <a:rPr lang="en-US" altLang="zh-CN" sz="3200" b="1" dirty="0">
                <a:solidFill>
                  <a:srgbClr val="FFFF00"/>
                </a:solidFill>
                <a:effectLst>
                  <a:outerShdw blurRad="38100" dist="38100" dir="2700000" algn="tl">
                    <a:srgbClr val="000000">
                      <a:alpha val="43137"/>
                    </a:srgbClr>
                  </a:outerShdw>
                </a:effectLst>
              </a:rPr>
              <a:t>4K×8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EPROM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2K×8/</a:t>
            </a:r>
            <a:r>
              <a:rPr lang="zh-CN" altLang="zh-CN" sz="3200" b="1" dirty="0">
                <a:solidFill>
                  <a:srgbClr val="FFFF00"/>
                </a:solidFill>
                <a:effectLst>
                  <a:outerShdw blurRad="38100" dist="38100" dir="2700000" algn="tl">
                    <a:srgbClr val="000000">
                      <a:alpha val="43137"/>
                    </a:srgbClr>
                  </a:outerShdw>
                </a:effectLst>
              </a:rPr>
              <a:t>片。随机读写区</a:t>
            </a:r>
            <a:r>
              <a:rPr lang="en-US" altLang="zh-CN" sz="3200" b="1" dirty="0">
                <a:solidFill>
                  <a:srgbClr val="FFFF00"/>
                </a:solidFill>
                <a:effectLst>
                  <a:outerShdw blurRad="38100" dist="38100" dir="2700000" algn="tl">
                    <a:srgbClr val="000000">
                      <a:alpha val="43137"/>
                    </a:srgbClr>
                  </a:outerShdw>
                </a:effectLst>
              </a:rPr>
              <a:t>3K×8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SRAM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a:t>
            </a:r>
            <a:r>
              <a:rPr lang="en-US" altLang="zh-CN" sz="3200" b="1" dirty="0">
                <a:solidFill>
                  <a:srgbClr val="FFFF00"/>
                </a:solidFill>
                <a:effectLst>
                  <a:outerShdw blurRad="38100" dist="38100" dir="2700000" algn="tl">
                    <a:srgbClr val="000000">
                      <a:alpha val="43137"/>
                    </a:srgbClr>
                  </a:outerShdw>
                </a:effectLst>
              </a:rPr>
              <a:t>1K×4/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（低），双向数据总线</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控制读写。另有控制信号</a:t>
            </a:r>
            <a:r>
              <a:rPr lang="en-US" altLang="zh-CN" sz="3200" b="1" dirty="0">
                <a:solidFill>
                  <a:srgbClr val="FFFF00"/>
                </a:solidFill>
                <a:effectLst>
                  <a:outerShdw blurRad="38100" dist="38100" dir="2700000" algn="tl">
                    <a:srgbClr val="000000">
                      <a:alpha val="43137"/>
                    </a:srgbClr>
                  </a:outerShdw>
                </a:effectLst>
              </a:rPr>
              <a:t>MREQ</a:t>
            </a:r>
            <a:r>
              <a:rPr lang="zh-CN" altLang="zh-CN" sz="3200" b="1" dirty="0">
                <a:solidFill>
                  <a:srgbClr val="FFFF00"/>
                </a:solidFill>
                <a:effectLst>
                  <a:outerShdw blurRad="38100" dist="38100" dir="2700000" algn="tl">
                    <a:srgbClr val="000000">
                      <a:alpha val="43137"/>
                    </a:srgbClr>
                  </a:outerShdw>
                </a:effectLst>
              </a:rPr>
              <a:t>，低电平时允许存储器工作。</a:t>
            </a:r>
          </a:p>
        </p:txBody>
      </p:sp>
      <p:sp>
        <p:nvSpPr>
          <p:cNvPr id="4" name="矩形 3">
            <a:extLst>
              <a:ext uri="{FF2B5EF4-FFF2-40B4-BE49-F238E27FC236}">
                <a16:creationId xmlns:a16="http://schemas.microsoft.com/office/drawing/2014/main" id="{A76014BC-06B8-4598-B98B-F4203F94B65C}"/>
              </a:ext>
            </a:extLst>
          </p:cNvPr>
          <p:cNvSpPr/>
          <p:nvPr/>
        </p:nvSpPr>
        <p:spPr>
          <a:xfrm>
            <a:off x="0" y="3148588"/>
            <a:ext cx="91440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）芯片选择</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2K×8/</a:t>
            </a:r>
            <a:r>
              <a:rPr lang="zh-CN" altLang="en-US" sz="3200" dirty="0">
                <a:latin typeface="黑体" panose="02010609060101010101" pitchFamily="49" charset="-122"/>
                <a:ea typeface="黑体" panose="02010609060101010101" pitchFamily="49" charset="-122"/>
              </a:rPr>
              <a:t>片的</a:t>
            </a:r>
            <a:r>
              <a:rPr lang="en-US" altLang="zh-CN" sz="3200" dirty="0">
                <a:latin typeface="黑体" panose="02010609060101010101" pitchFamily="49" charset="-122"/>
                <a:ea typeface="黑体" panose="02010609060101010101" pitchFamily="49" charset="-122"/>
              </a:rPr>
              <a:t>EPROM</a:t>
            </a:r>
            <a:r>
              <a:rPr lang="zh-CN" altLang="en-US" sz="3200" dirty="0">
                <a:latin typeface="黑体" panose="02010609060101010101" pitchFamily="49" charset="-122"/>
                <a:ea typeface="黑体" panose="02010609060101010101" pitchFamily="49" charset="-122"/>
              </a:rPr>
              <a:t>芯片进行单元扩展，构成</a:t>
            </a:r>
            <a:r>
              <a:rPr lang="en-US" altLang="zh-CN" sz="3200" dirty="0">
                <a:latin typeface="黑体" panose="02010609060101010101" pitchFamily="49" charset="-122"/>
                <a:ea typeface="黑体" panose="02010609060101010101" pitchFamily="49" charset="-122"/>
              </a:rPr>
              <a:t>4K×8</a:t>
            </a:r>
            <a:r>
              <a:rPr lang="zh-CN" altLang="en-US" sz="3200" dirty="0">
                <a:latin typeface="黑体" panose="02010609060101010101" pitchFamily="49" charset="-122"/>
                <a:ea typeface="黑体" panose="02010609060101010101" pitchFamily="49" charset="-122"/>
              </a:rPr>
              <a:t>的固化区。</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片和</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1K×4/</a:t>
            </a:r>
            <a:r>
              <a:rPr lang="zh-CN" altLang="en-US" sz="3200" dirty="0">
                <a:latin typeface="黑体" panose="02010609060101010101" pitchFamily="49" charset="-122"/>
                <a:ea typeface="黑体" panose="02010609060101010101" pitchFamily="49" charset="-122"/>
              </a:rPr>
              <a:t>片的</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芯片进行位扩展和单元拼接，构成</a:t>
            </a:r>
            <a:r>
              <a:rPr lang="en-US" altLang="zh-CN" sz="3200" dirty="0">
                <a:latin typeface="黑体" panose="02010609060101010101" pitchFamily="49" charset="-122"/>
                <a:ea typeface="黑体" panose="02010609060101010101" pitchFamily="49" charset="-122"/>
              </a:rPr>
              <a:t>3K×8</a:t>
            </a:r>
            <a:r>
              <a:rPr lang="zh-CN" altLang="en-US" sz="3200" dirty="0">
                <a:latin typeface="黑体" panose="02010609060101010101" pitchFamily="49" charset="-122"/>
                <a:ea typeface="黑体" panose="02010609060101010101" pitchFamily="49" charset="-122"/>
              </a:rPr>
              <a:t>的随机读写区。</a:t>
            </a:r>
          </a:p>
        </p:txBody>
      </p:sp>
      <p:sp>
        <p:nvSpPr>
          <p:cNvPr id="5" name="灯片编号占位符 4">
            <a:extLst>
              <a:ext uri="{FF2B5EF4-FFF2-40B4-BE49-F238E27FC236}">
                <a16:creationId xmlns:a16="http://schemas.microsoft.com/office/drawing/2014/main" id="{C485C3ED-980B-4588-BBDF-72FAAF163E96}"/>
              </a:ext>
            </a:extLst>
          </p:cNvPr>
          <p:cNvSpPr>
            <a:spLocks noGrp="1"/>
          </p:cNvSpPr>
          <p:nvPr>
            <p:ph type="sldNum" sz="quarter" idx="12"/>
          </p:nvPr>
        </p:nvSpPr>
        <p:spPr/>
        <p:txBody>
          <a:bodyPr/>
          <a:lstStyle/>
          <a:p>
            <a:fld id="{6F02EFF4-F969-41B5-BB2C-79CFA90C3E21}" type="slidenum">
              <a:rPr lang="en-US" altLang="zh-CN" smtClean="0"/>
              <a:pPr/>
              <a:t>18</a:t>
            </a:fld>
            <a:r>
              <a:rPr lang="en-US" altLang="zh-CN"/>
              <a:t>/112</a:t>
            </a:r>
            <a:endParaRPr lang="en-US" altLang="zh-CN" dirty="0"/>
          </a:p>
        </p:txBody>
      </p:sp>
    </p:spTree>
    <p:extLst>
      <p:ext uri="{BB962C8B-B14F-4D97-AF65-F5344CB8AC3E}">
        <p14:creationId xmlns:p14="http://schemas.microsoft.com/office/powerpoint/2010/main" val="75376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E70C5-B9C8-44C9-A105-10F74639AB65}"/>
              </a:ext>
            </a:extLst>
          </p:cNvPr>
          <p:cNvSpPr/>
          <p:nvPr/>
        </p:nvSpPr>
        <p:spPr>
          <a:xfrm>
            <a:off x="38100" y="76200"/>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5.</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7K×8</a:t>
            </a:r>
            <a:r>
              <a:rPr lang="zh-CN" altLang="zh-CN" sz="3200" b="1" dirty="0">
                <a:solidFill>
                  <a:srgbClr val="FFFF00"/>
                </a:solidFill>
                <a:effectLst>
                  <a:outerShdw blurRad="38100" dist="38100" dir="2700000" algn="tl">
                    <a:srgbClr val="000000">
                      <a:alpha val="43137"/>
                    </a:srgbClr>
                  </a:outerShdw>
                </a:effectLst>
              </a:rPr>
              <a:t>位。其中固化区</a:t>
            </a:r>
            <a:r>
              <a:rPr lang="en-US" altLang="zh-CN" sz="3200" b="1" dirty="0">
                <a:solidFill>
                  <a:srgbClr val="FFFF00"/>
                </a:solidFill>
                <a:effectLst>
                  <a:outerShdw blurRad="38100" dist="38100" dir="2700000" algn="tl">
                    <a:srgbClr val="000000">
                      <a:alpha val="43137"/>
                    </a:srgbClr>
                  </a:outerShdw>
                </a:effectLst>
              </a:rPr>
              <a:t>4K×8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EPROM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2K×8/</a:t>
            </a:r>
            <a:r>
              <a:rPr lang="zh-CN" altLang="zh-CN" sz="3200" b="1" dirty="0">
                <a:solidFill>
                  <a:srgbClr val="FFFF00"/>
                </a:solidFill>
                <a:effectLst>
                  <a:outerShdw blurRad="38100" dist="38100" dir="2700000" algn="tl">
                    <a:srgbClr val="000000">
                      <a:alpha val="43137"/>
                    </a:srgbClr>
                  </a:outerShdw>
                </a:effectLst>
              </a:rPr>
              <a:t>片。随机读写区</a:t>
            </a:r>
            <a:r>
              <a:rPr lang="en-US" altLang="zh-CN" sz="3200" b="1" dirty="0">
                <a:solidFill>
                  <a:srgbClr val="FFFF00"/>
                </a:solidFill>
                <a:effectLst>
                  <a:outerShdw blurRad="38100" dist="38100" dir="2700000" algn="tl">
                    <a:srgbClr val="000000">
                      <a:alpha val="43137"/>
                    </a:srgbClr>
                  </a:outerShdw>
                </a:effectLst>
              </a:rPr>
              <a:t>3K×8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SRAM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a:t>
            </a:r>
            <a:r>
              <a:rPr lang="en-US" altLang="zh-CN" sz="3200" b="1" dirty="0">
                <a:solidFill>
                  <a:srgbClr val="FFFF00"/>
                </a:solidFill>
                <a:effectLst>
                  <a:outerShdw blurRad="38100" dist="38100" dir="2700000" algn="tl">
                    <a:srgbClr val="000000">
                      <a:alpha val="43137"/>
                    </a:srgbClr>
                  </a:outerShdw>
                </a:effectLst>
              </a:rPr>
              <a:t>1K×4/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（低），双向数据总线</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控制读写。另有控制信号</a:t>
            </a:r>
            <a:r>
              <a:rPr lang="en-US" altLang="zh-CN" sz="3200" b="1" dirty="0">
                <a:solidFill>
                  <a:srgbClr val="FFFF00"/>
                </a:solidFill>
                <a:effectLst>
                  <a:outerShdw blurRad="38100" dist="38100" dir="2700000" algn="tl">
                    <a:srgbClr val="000000">
                      <a:alpha val="43137"/>
                    </a:srgbClr>
                  </a:outerShdw>
                </a:effectLst>
              </a:rPr>
              <a:t>MREQ</a:t>
            </a:r>
            <a:r>
              <a:rPr lang="zh-CN" altLang="zh-CN" sz="3200" b="1" dirty="0">
                <a:solidFill>
                  <a:srgbClr val="FFFF00"/>
                </a:solidFill>
                <a:effectLst>
                  <a:outerShdw blurRad="38100" dist="38100" dir="2700000" algn="tl">
                    <a:srgbClr val="000000">
                      <a:alpha val="43137"/>
                    </a:srgbClr>
                  </a:outerShdw>
                </a:effectLst>
              </a:rPr>
              <a:t>，低电平时允许存储器工作。</a:t>
            </a:r>
          </a:p>
        </p:txBody>
      </p:sp>
      <p:sp>
        <p:nvSpPr>
          <p:cNvPr id="4" name="矩形 3">
            <a:extLst>
              <a:ext uri="{FF2B5EF4-FFF2-40B4-BE49-F238E27FC236}">
                <a16:creationId xmlns:a16="http://schemas.microsoft.com/office/drawing/2014/main" id="{7EFFE329-4FFB-4E52-A075-02A8DD8A1390}"/>
              </a:ext>
            </a:extLst>
          </p:cNvPr>
          <p:cNvSpPr/>
          <p:nvPr/>
        </p:nvSpPr>
        <p:spPr>
          <a:xfrm>
            <a:off x="0" y="3069964"/>
            <a:ext cx="91059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）地址分配及片选逻辑设计：</a:t>
            </a:r>
            <a:r>
              <a:rPr lang="en-US" altLang="zh-CN" sz="3200" dirty="0">
                <a:latin typeface="黑体" panose="02010609060101010101" pitchFamily="49" charset="-122"/>
                <a:ea typeface="黑体" panose="02010609060101010101" pitchFamily="49" charset="-122"/>
              </a:rPr>
              <a:t>7 KB</a:t>
            </a:r>
            <a:r>
              <a:rPr lang="zh-CN" altLang="en-US" sz="3200" dirty="0">
                <a:latin typeface="黑体" panose="02010609060101010101" pitchFamily="49" charset="-122"/>
                <a:ea typeface="黑体" panose="02010609060101010101" pitchFamily="49" charset="-122"/>
              </a:rPr>
              <a:t>单元占</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位地址线的低</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。连接至各芯片的地址分别如下。 </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2K×8</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EPROM</a:t>
            </a:r>
            <a:r>
              <a:rPr lang="zh-CN" altLang="en-US" sz="3200" dirty="0">
                <a:latin typeface="黑体" panose="02010609060101010101" pitchFamily="49" charset="-122"/>
                <a:ea typeface="黑体" panose="02010609060101010101" pitchFamily="49" charset="-122"/>
              </a:rPr>
              <a:t>占</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位地址线：</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0</a:t>
            </a:r>
          </a:p>
          <a:p>
            <a:pPr indent="457200">
              <a:lnSpc>
                <a:spcPct val="120000"/>
              </a:lnSpc>
            </a:pP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占</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位地址线：</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0</a:t>
            </a:r>
          </a:p>
          <a:p>
            <a:pPr indent="457200">
              <a:lnSpc>
                <a:spcPct val="120000"/>
              </a:lnSpc>
            </a:pPr>
            <a:r>
              <a:rPr lang="en-US" altLang="zh-CN" sz="3200" dirty="0">
                <a:latin typeface="黑体" panose="02010609060101010101" pitchFamily="49" charset="-122"/>
                <a:ea typeface="黑体" panose="02010609060101010101" pitchFamily="49" charset="-122"/>
              </a:rPr>
              <a:t>1K×4</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占</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位址线：</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9</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0</a:t>
            </a:r>
            <a:endParaRPr lang="zh-CN" altLang="en-US" sz="3200" baseline="-25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1D88E539-A6E7-4E0D-BC92-5BD34D29E0B2}"/>
              </a:ext>
            </a:extLst>
          </p:cNvPr>
          <p:cNvSpPr>
            <a:spLocks noGrp="1"/>
          </p:cNvSpPr>
          <p:nvPr>
            <p:ph type="sldNum" sz="quarter" idx="12"/>
          </p:nvPr>
        </p:nvSpPr>
        <p:spPr/>
        <p:txBody>
          <a:bodyPr/>
          <a:lstStyle/>
          <a:p>
            <a:fld id="{6F02EFF4-F969-41B5-BB2C-79CFA90C3E21}" type="slidenum">
              <a:rPr lang="en-US" altLang="zh-CN" smtClean="0"/>
              <a:pPr/>
              <a:t>19</a:t>
            </a:fld>
            <a:r>
              <a:rPr lang="en-US" altLang="zh-CN"/>
              <a:t>/112</a:t>
            </a:r>
            <a:endParaRPr lang="en-US" altLang="zh-CN" dirty="0"/>
          </a:p>
        </p:txBody>
      </p:sp>
    </p:spTree>
    <p:extLst>
      <p:ext uri="{BB962C8B-B14F-4D97-AF65-F5344CB8AC3E}">
        <p14:creationId xmlns:p14="http://schemas.microsoft.com/office/powerpoint/2010/main" val="159708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06073F5-D90C-4254-B7E0-A68EE9EFFF0A}"/>
              </a:ext>
            </a:extLst>
          </p:cNvPr>
          <p:cNvSpPr>
            <a:spLocks noChangeArrowheads="1"/>
          </p:cNvSpPr>
          <p:nvPr/>
        </p:nvSpPr>
        <p:spPr bwMode="auto">
          <a:xfrm>
            <a:off x="22860" y="152400"/>
            <a:ext cx="5202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latinLnBrk="0" hangingPunct="0">
              <a:lnSpc>
                <a:spcPct val="100000"/>
              </a:lnSpc>
              <a:buClrTx/>
              <a:buSzTx/>
              <a:buFontTx/>
              <a:buNone/>
              <a:tabLst/>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简要解释下列名词术语</a:t>
            </a:r>
          </a:p>
        </p:txBody>
      </p:sp>
      <p:sp>
        <p:nvSpPr>
          <p:cNvPr id="6" name="文本框 5">
            <a:extLst>
              <a:ext uri="{FF2B5EF4-FFF2-40B4-BE49-F238E27FC236}">
                <a16:creationId xmlns:a16="http://schemas.microsoft.com/office/drawing/2014/main" id="{1D90FDD6-7786-45F6-B170-373655307570}"/>
              </a:ext>
            </a:extLst>
          </p:cNvPr>
          <p:cNvSpPr txBox="1"/>
          <p:nvPr/>
        </p:nvSpPr>
        <p:spPr>
          <a:xfrm>
            <a:off x="11430" y="798731"/>
            <a:ext cx="9121140" cy="4679871"/>
          </a:xfrm>
          <a:prstGeom prst="rect">
            <a:avLst/>
          </a:prstGeom>
          <a:noFill/>
        </p:spPr>
        <p:txBody>
          <a:bodyPr wrap="square" rtlCol="0">
            <a:spAutoFit/>
          </a:bodyPr>
          <a:lstStyle/>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虚拟存储器          </a:t>
            </a:r>
            <a:r>
              <a:rPr lang="en-US" altLang="zh-CN" sz="3600" b="1" dirty="0">
                <a:solidFill>
                  <a:srgbClr val="FFFF00"/>
                </a:solidFill>
                <a:effectLst>
                  <a:outerShdw blurRad="38100" dist="38100" dir="2700000" algn="tl">
                    <a:srgbClr val="000000">
                      <a:alpha val="43137"/>
                    </a:srgbClr>
                  </a:outerShdw>
                </a:effectLst>
              </a:rPr>
              <a:t>(2)</a:t>
            </a:r>
            <a:r>
              <a:rPr lang="zh-CN" altLang="en-US" sz="3600" b="1" dirty="0">
                <a:solidFill>
                  <a:srgbClr val="FFFF00"/>
                </a:solidFill>
                <a:effectLst>
                  <a:outerShdw blurRad="38100" dist="38100" dir="2700000" algn="tl">
                    <a:srgbClr val="000000">
                      <a:alpha val="43137"/>
                    </a:srgbClr>
                  </a:outerShdw>
                </a:effectLst>
              </a:rPr>
              <a:t>随机存储器</a:t>
            </a:r>
            <a:r>
              <a:rPr lang="en-US" altLang="zh-CN" sz="3600" b="1" dirty="0">
                <a:solidFill>
                  <a:srgbClr val="FFFF00"/>
                </a:solidFill>
                <a:effectLst>
                  <a:outerShdw blurRad="38100" dist="38100" dir="2700000" algn="tl">
                    <a:srgbClr val="000000">
                      <a:alpha val="43137"/>
                    </a:srgbClr>
                  </a:outerShdw>
                </a:effectLst>
              </a:rPr>
              <a:t>RAM</a:t>
            </a: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(3)</a:t>
            </a:r>
            <a:r>
              <a:rPr lang="zh-CN" altLang="en-US" sz="3600" b="1" dirty="0">
                <a:solidFill>
                  <a:srgbClr val="FFFF00"/>
                </a:solidFill>
                <a:effectLst>
                  <a:outerShdw blurRad="38100" dist="38100" dir="2700000" algn="tl">
                    <a:srgbClr val="000000">
                      <a:alpha val="43137"/>
                    </a:srgbClr>
                  </a:outerShdw>
                </a:effectLst>
              </a:rPr>
              <a:t>只读存储器</a:t>
            </a:r>
            <a:r>
              <a:rPr lang="en-US" altLang="zh-CN" sz="3600" b="1" dirty="0">
                <a:solidFill>
                  <a:srgbClr val="FFFF00"/>
                </a:solidFill>
                <a:effectLst>
                  <a:outerShdw blurRad="38100" dist="38100" dir="2700000" algn="tl">
                    <a:srgbClr val="000000">
                      <a:alpha val="43137"/>
                    </a:srgbClr>
                  </a:outerShdw>
                </a:effectLst>
              </a:rPr>
              <a:t>ROM  (4)</a:t>
            </a:r>
            <a:r>
              <a:rPr lang="zh-CN" altLang="en-US" sz="3600" b="1" dirty="0">
                <a:solidFill>
                  <a:srgbClr val="FFFF00"/>
                </a:solidFill>
                <a:effectLst>
                  <a:outerShdw blurRad="38100" dist="38100" dir="2700000" algn="tl">
                    <a:srgbClr val="000000">
                      <a:alpha val="43137"/>
                    </a:srgbClr>
                  </a:outerShdw>
                </a:effectLst>
              </a:rPr>
              <a:t>存取周期</a:t>
            </a:r>
            <a:endParaRPr lang="en-US" altLang="zh-CN" sz="3600" b="1" dirty="0">
              <a:solidFill>
                <a:srgbClr val="FFFF00"/>
              </a:solidFill>
              <a:effectLst>
                <a:outerShdw blurRad="38100" dist="38100" dir="2700000" algn="tl">
                  <a:srgbClr val="000000">
                    <a:alpha val="43137"/>
                  </a:srgbClr>
                </a:outerShdw>
              </a:effectLst>
            </a:endParaRP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(5)</a:t>
            </a:r>
            <a:r>
              <a:rPr lang="zh-CN" altLang="en-US" sz="3600" b="1" dirty="0">
                <a:solidFill>
                  <a:srgbClr val="FFFF00"/>
                </a:solidFill>
                <a:effectLst>
                  <a:outerShdw blurRad="38100" dist="38100" dir="2700000" algn="tl">
                    <a:srgbClr val="000000">
                      <a:alpha val="43137"/>
                    </a:srgbClr>
                  </a:outerShdw>
                </a:effectLst>
              </a:rPr>
              <a:t>数据传输率          </a:t>
            </a:r>
            <a:r>
              <a:rPr lang="en-US" altLang="zh-CN" sz="3600" b="1" dirty="0">
                <a:solidFill>
                  <a:srgbClr val="FFFF00"/>
                </a:solidFill>
                <a:effectLst>
                  <a:outerShdw blurRad="38100" dist="38100" dir="2700000" algn="tl">
                    <a:srgbClr val="000000">
                      <a:alpha val="43137"/>
                    </a:srgbClr>
                  </a:outerShdw>
                </a:effectLst>
              </a:rPr>
              <a:t>(6)</a:t>
            </a:r>
            <a:r>
              <a:rPr lang="zh-CN" altLang="en-US" sz="3600" b="1" dirty="0">
                <a:solidFill>
                  <a:srgbClr val="FFFF00"/>
                </a:solidFill>
                <a:effectLst>
                  <a:outerShdw blurRad="38100" dist="38100" dir="2700000" algn="tl">
                    <a:srgbClr val="000000">
                      <a:alpha val="43137"/>
                    </a:srgbClr>
                  </a:outerShdw>
                </a:effectLst>
              </a:rPr>
              <a:t>动态刷新</a:t>
            </a:r>
            <a:endParaRPr lang="en-US" altLang="zh-CN" sz="3600" b="1" dirty="0">
              <a:solidFill>
                <a:srgbClr val="FFFF00"/>
              </a:solidFill>
              <a:effectLst>
                <a:outerShdw blurRad="38100" dist="38100" dir="2700000" algn="tl">
                  <a:srgbClr val="000000">
                    <a:alpha val="43137"/>
                  </a:srgbClr>
                </a:outerShdw>
              </a:effectLst>
            </a:endParaRP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(7)</a:t>
            </a:r>
            <a:r>
              <a:rPr lang="zh-CN" altLang="en-US" sz="3600" b="1" dirty="0">
                <a:solidFill>
                  <a:srgbClr val="FFFF00"/>
                </a:solidFill>
                <a:effectLst>
                  <a:outerShdw blurRad="38100" dist="38100" dir="2700000" algn="tl">
                    <a:srgbClr val="000000">
                      <a:alpha val="43137"/>
                    </a:srgbClr>
                  </a:outerShdw>
                </a:effectLst>
              </a:rPr>
              <a:t>直接映射</a:t>
            </a:r>
            <a:r>
              <a:rPr lang="en-US" altLang="zh-CN" sz="3600" b="1" dirty="0">
                <a:solidFill>
                  <a:srgbClr val="FFFF00"/>
                </a:solidFill>
                <a:effectLst>
                  <a:outerShdw blurRad="38100" dist="38100" dir="2700000" algn="tl">
                    <a:srgbClr val="000000">
                      <a:alpha val="43137"/>
                    </a:srgbClr>
                  </a:outerShdw>
                </a:effectLst>
              </a:rPr>
              <a:t>Cache   (8)</a:t>
            </a:r>
            <a:r>
              <a:rPr lang="zh-CN" altLang="en-US" sz="3600" b="1" dirty="0">
                <a:solidFill>
                  <a:srgbClr val="FFFF00"/>
                </a:solidFill>
                <a:effectLst>
                  <a:outerShdw blurRad="38100" dist="38100" dir="2700000" algn="tl">
                    <a:srgbClr val="000000">
                      <a:alpha val="43137"/>
                    </a:srgbClr>
                  </a:outerShdw>
                </a:effectLst>
              </a:rPr>
              <a:t>全相联映射</a:t>
            </a:r>
            <a:r>
              <a:rPr lang="en-US" altLang="zh-CN" sz="3600" b="1" dirty="0">
                <a:solidFill>
                  <a:srgbClr val="FFFF00"/>
                </a:solidFill>
                <a:effectLst>
                  <a:outerShdw blurRad="38100" dist="38100" dir="2700000" algn="tl">
                    <a:srgbClr val="000000">
                      <a:alpha val="43137"/>
                    </a:srgbClr>
                  </a:outerShdw>
                </a:effectLst>
              </a:rPr>
              <a:t>Cache</a:t>
            </a: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(9)</a:t>
            </a:r>
            <a:r>
              <a:rPr lang="zh-CN" altLang="en-US" sz="3600" b="1" dirty="0">
                <a:solidFill>
                  <a:srgbClr val="FFFF00"/>
                </a:solidFill>
                <a:effectLst>
                  <a:outerShdw blurRad="38100" dist="38100" dir="2700000" algn="tl">
                    <a:srgbClr val="000000">
                      <a:alpha val="43137"/>
                    </a:srgbClr>
                  </a:outerShdw>
                </a:effectLst>
              </a:rPr>
              <a:t>组相联映射</a:t>
            </a:r>
            <a:r>
              <a:rPr lang="en-US" altLang="zh-CN" sz="3600" b="1" dirty="0">
                <a:solidFill>
                  <a:srgbClr val="FFFF00"/>
                </a:solidFill>
                <a:effectLst>
                  <a:outerShdw blurRad="38100" dist="38100" dir="2700000" algn="tl">
                    <a:srgbClr val="000000">
                      <a:alpha val="43137"/>
                    </a:srgbClr>
                  </a:outerShdw>
                </a:effectLst>
              </a:rPr>
              <a:t>Cache</a:t>
            </a: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(10)</a:t>
            </a:r>
            <a:r>
              <a:rPr lang="zh-CN" altLang="en-US" sz="3600" b="1" dirty="0">
                <a:solidFill>
                  <a:srgbClr val="FFFF00"/>
                </a:solidFill>
                <a:effectLst>
                  <a:outerShdw blurRad="38100" dist="38100" dir="2700000" algn="tl">
                    <a:srgbClr val="000000">
                      <a:alpha val="43137"/>
                    </a:srgbClr>
                  </a:outerShdw>
                </a:effectLst>
              </a:rPr>
              <a:t>段页式虚拟存储器</a:t>
            </a:r>
            <a:endParaRPr lang="en-US" altLang="zh-CN" sz="3600" b="1" dirty="0">
              <a:solidFill>
                <a:srgbClr val="FFFF00"/>
              </a:solidFill>
              <a:effectLst>
                <a:outerShdw blurRad="38100" dist="38100" dir="2700000" algn="tl">
                  <a:srgbClr val="000000">
                    <a:alpha val="43137"/>
                  </a:srgbClr>
                </a:outerShdw>
              </a:effectLst>
            </a:endParaRPr>
          </a:p>
          <a:p>
            <a:pPr eaLnBrk="0" hangingPunct="0">
              <a:lnSpc>
                <a:spcPct val="120000"/>
              </a:lnSpc>
            </a:pPr>
            <a:r>
              <a:rPr lang="en-US" altLang="zh-CN" sz="3600" b="1" dirty="0">
                <a:solidFill>
                  <a:srgbClr val="FFFF00"/>
                </a:solidFill>
                <a:effectLst>
                  <a:outerShdw blurRad="38100" dist="38100" dir="2700000" algn="tl">
                    <a:srgbClr val="000000">
                      <a:alpha val="43137"/>
                    </a:srgbClr>
                  </a:outerShdw>
                </a:effectLst>
              </a:rPr>
              <a:t>(11)</a:t>
            </a:r>
            <a:r>
              <a:rPr lang="zh-CN" altLang="en-US" sz="3600" b="1" dirty="0">
                <a:solidFill>
                  <a:srgbClr val="FFFF00"/>
                </a:solidFill>
                <a:effectLst>
                  <a:outerShdw blurRad="38100" dist="38100" dir="2700000" algn="tl">
                    <a:srgbClr val="000000">
                      <a:alpha val="43137"/>
                    </a:srgbClr>
                  </a:outerShdw>
                </a:effectLst>
              </a:rPr>
              <a:t>联想存储器</a:t>
            </a:r>
          </a:p>
        </p:txBody>
      </p:sp>
      <p:sp>
        <p:nvSpPr>
          <p:cNvPr id="3" name="灯片编号占位符 2">
            <a:extLst>
              <a:ext uri="{FF2B5EF4-FFF2-40B4-BE49-F238E27FC236}">
                <a16:creationId xmlns:a16="http://schemas.microsoft.com/office/drawing/2014/main" id="{9055F070-45DC-4219-8E39-B9815450FCE0}"/>
              </a:ext>
            </a:extLst>
          </p:cNvPr>
          <p:cNvSpPr>
            <a:spLocks noGrp="1"/>
          </p:cNvSpPr>
          <p:nvPr>
            <p:ph type="sldNum" sz="quarter" idx="12"/>
          </p:nvPr>
        </p:nvSpPr>
        <p:spPr/>
        <p:txBody>
          <a:bodyPr/>
          <a:lstStyle/>
          <a:p>
            <a:fld id="{6F02EFF4-F969-41B5-BB2C-79CFA90C3E21}" type="slidenum">
              <a:rPr lang="en-US" altLang="zh-CN" smtClean="0"/>
              <a:pPr/>
              <a:t>2</a:t>
            </a:fld>
            <a:r>
              <a:rPr lang="en-US" altLang="zh-CN"/>
              <a:t>/112</a:t>
            </a:r>
            <a:endParaRPr lang="en-US" altLang="zh-CN" dirty="0"/>
          </a:p>
        </p:txBody>
      </p:sp>
    </p:spTree>
    <p:extLst>
      <p:ext uri="{BB962C8B-B14F-4D97-AF65-F5344CB8AC3E}">
        <p14:creationId xmlns:p14="http://schemas.microsoft.com/office/powerpoint/2010/main" val="307805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6ED8677-6641-4207-90A6-132069FA9FA3}"/>
              </a:ext>
            </a:extLst>
          </p:cNvPr>
          <p:cNvSpPr/>
          <p:nvPr/>
        </p:nvSpPr>
        <p:spPr>
          <a:xfrm>
            <a:off x="0" y="-23882"/>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5.</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7K×8</a:t>
            </a:r>
            <a:r>
              <a:rPr lang="zh-CN" altLang="zh-CN" sz="3200" b="1" dirty="0">
                <a:solidFill>
                  <a:srgbClr val="FFFF00"/>
                </a:solidFill>
                <a:effectLst>
                  <a:outerShdw blurRad="38100" dist="38100" dir="2700000" algn="tl">
                    <a:srgbClr val="000000">
                      <a:alpha val="43137"/>
                    </a:srgbClr>
                  </a:outerShdw>
                </a:effectLst>
              </a:rPr>
              <a:t>位。其中固化区</a:t>
            </a:r>
            <a:r>
              <a:rPr lang="en-US" altLang="zh-CN" sz="3200" b="1" dirty="0">
                <a:solidFill>
                  <a:srgbClr val="FFFF00"/>
                </a:solidFill>
                <a:effectLst>
                  <a:outerShdw blurRad="38100" dist="38100" dir="2700000" algn="tl">
                    <a:srgbClr val="000000">
                      <a:alpha val="43137"/>
                    </a:srgbClr>
                  </a:outerShdw>
                </a:effectLst>
              </a:rPr>
              <a:t>4K×8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EPROM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2K×8/</a:t>
            </a:r>
            <a:r>
              <a:rPr lang="zh-CN" altLang="zh-CN" sz="3200" b="1" dirty="0">
                <a:solidFill>
                  <a:srgbClr val="FFFF00"/>
                </a:solidFill>
                <a:effectLst>
                  <a:outerShdw blurRad="38100" dist="38100" dir="2700000" algn="tl">
                    <a:srgbClr val="000000">
                      <a:alpha val="43137"/>
                    </a:srgbClr>
                  </a:outerShdw>
                </a:effectLst>
              </a:rPr>
              <a:t>片。随机读写区</a:t>
            </a:r>
            <a:r>
              <a:rPr lang="en-US" altLang="zh-CN" sz="3200" b="1" dirty="0">
                <a:solidFill>
                  <a:srgbClr val="FFFF00"/>
                </a:solidFill>
                <a:effectLst>
                  <a:outerShdw blurRad="38100" dist="38100" dir="2700000" algn="tl">
                    <a:srgbClr val="000000">
                      <a:alpha val="43137"/>
                    </a:srgbClr>
                  </a:outerShdw>
                </a:effectLst>
              </a:rPr>
              <a:t>3K×8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SRAM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a:t>
            </a:r>
            <a:r>
              <a:rPr lang="en-US" altLang="zh-CN" sz="3200" b="1" dirty="0">
                <a:solidFill>
                  <a:srgbClr val="FFFF00"/>
                </a:solidFill>
                <a:effectLst>
                  <a:outerShdw blurRad="38100" dist="38100" dir="2700000" algn="tl">
                    <a:srgbClr val="000000">
                      <a:alpha val="43137"/>
                    </a:srgbClr>
                  </a:outerShdw>
                </a:effectLst>
              </a:rPr>
              <a:t>1K×4/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（低），双向数据总线</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控制读写。另有控制信号</a:t>
            </a:r>
            <a:r>
              <a:rPr lang="en-US" altLang="zh-CN" sz="3200" b="1" dirty="0">
                <a:solidFill>
                  <a:srgbClr val="FFFF00"/>
                </a:solidFill>
                <a:effectLst>
                  <a:outerShdw blurRad="38100" dist="38100" dir="2700000" algn="tl">
                    <a:srgbClr val="000000">
                      <a:alpha val="43137"/>
                    </a:srgbClr>
                  </a:outerShdw>
                </a:effectLst>
              </a:rPr>
              <a:t>MREQ</a:t>
            </a:r>
            <a:r>
              <a:rPr lang="zh-CN" altLang="zh-CN" sz="3200" b="1" dirty="0">
                <a:solidFill>
                  <a:srgbClr val="FFFF00"/>
                </a:solidFill>
                <a:effectLst>
                  <a:outerShdw blurRad="38100" dist="38100" dir="2700000" algn="tl">
                    <a:srgbClr val="000000">
                      <a:alpha val="43137"/>
                    </a:srgbClr>
                  </a:outerShdw>
                </a:effectLst>
              </a:rPr>
              <a:t>，低电平时允许存储器工作。</a:t>
            </a:r>
          </a:p>
        </p:txBody>
      </p:sp>
      <p:sp>
        <p:nvSpPr>
          <p:cNvPr id="4" name="矩形 3">
            <a:extLst>
              <a:ext uri="{FF2B5EF4-FFF2-40B4-BE49-F238E27FC236}">
                <a16:creationId xmlns:a16="http://schemas.microsoft.com/office/drawing/2014/main" id="{0551B293-C9E4-44C1-9A13-5DE0E718F93B}"/>
              </a:ext>
            </a:extLst>
          </p:cNvPr>
          <p:cNvSpPr/>
          <p:nvPr/>
        </p:nvSpPr>
        <p:spPr>
          <a:xfrm>
            <a:off x="25400" y="2959606"/>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组成</a:t>
            </a:r>
            <a:r>
              <a:rPr lang="en-US" altLang="zh-CN" sz="3200" dirty="0">
                <a:latin typeface="黑体" panose="02010609060101010101" pitchFamily="49" charset="-122"/>
                <a:ea typeface="黑体" panose="02010609060101010101" pitchFamily="49" charset="-122"/>
              </a:rPr>
              <a:t>7K</a:t>
            </a:r>
            <a:r>
              <a:rPr lang="zh-CN" altLang="en-US" sz="3200" dirty="0">
                <a:latin typeface="黑体" panose="02010609060101010101" pitchFamily="49" charset="-122"/>
                <a:ea typeface="黑体" panose="02010609060101010101" pitchFamily="49" charset="-122"/>
              </a:rPr>
              <a:t>的存储器共</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组芯片：</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2K×8</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EPROM</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2K×4</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1K×4</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芯片。</a:t>
            </a:r>
            <a:r>
              <a:rPr lang="en-US" altLang="zh-CN" sz="3200" dirty="0">
                <a:latin typeface="黑体" panose="02010609060101010101" pitchFamily="49" charset="-122"/>
                <a:ea typeface="黑体" panose="02010609060101010101" pitchFamily="49" charset="-122"/>
              </a:rPr>
              <a:t>2K</a:t>
            </a:r>
            <a:r>
              <a:rPr lang="zh-CN" altLang="en-US" sz="3200" dirty="0">
                <a:latin typeface="黑体" panose="02010609060101010101" pitchFamily="49" charset="-122"/>
                <a:ea typeface="黑体" panose="02010609060101010101" pitchFamily="49" charset="-122"/>
              </a:rPr>
              <a:t>单元的芯片用剩下的高</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位地址</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送片选逻辑译码，产生片选信号</a:t>
            </a: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1K</a:t>
            </a:r>
            <a:r>
              <a:rPr lang="zh-CN" altLang="en-US" sz="3200" dirty="0">
                <a:latin typeface="黑体" panose="02010609060101010101" pitchFamily="49" charset="-122"/>
                <a:ea typeface="黑体" panose="02010609060101010101" pitchFamily="49" charset="-122"/>
              </a:rPr>
              <a:t>单元的芯片用剩下的高</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位地址</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送片选逻辑译码，产生片选信号</a:t>
            </a: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5492A3B6-0BFF-415A-94EF-20DF93BDECF4}"/>
              </a:ext>
            </a:extLst>
          </p:cNvPr>
          <p:cNvSpPr>
            <a:spLocks noGrp="1"/>
          </p:cNvSpPr>
          <p:nvPr>
            <p:ph type="sldNum" sz="quarter" idx="12"/>
          </p:nvPr>
        </p:nvSpPr>
        <p:spPr/>
        <p:txBody>
          <a:bodyPr/>
          <a:lstStyle/>
          <a:p>
            <a:fld id="{6F02EFF4-F969-41B5-BB2C-79CFA90C3E21}" type="slidenum">
              <a:rPr lang="en-US" altLang="zh-CN" smtClean="0"/>
              <a:pPr/>
              <a:t>20</a:t>
            </a:fld>
            <a:r>
              <a:rPr lang="en-US" altLang="zh-CN"/>
              <a:t>/112</a:t>
            </a:r>
            <a:endParaRPr lang="en-US" altLang="zh-CN" dirty="0"/>
          </a:p>
        </p:txBody>
      </p:sp>
    </p:spTree>
    <p:extLst>
      <p:ext uri="{BB962C8B-B14F-4D97-AF65-F5344CB8AC3E}">
        <p14:creationId xmlns:p14="http://schemas.microsoft.com/office/powerpoint/2010/main" val="78919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7566E7-5F3E-4556-9C2B-38C6C0C8B4E1}"/>
              </a:ext>
            </a:extLst>
          </p:cNvPr>
          <p:cNvSpPr/>
          <p:nvPr/>
        </p:nvSpPr>
        <p:spPr>
          <a:xfrm>
            <a:off x="0" y="-23882"/>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5.</a:t>
            </a:r>
            <a:r>
              <a:rPr lang="zh-CN" altLang="zh-CN" sz="3200" b="1" dirty="0">
                <a:solidFill>
                  <a:srgbClr val="FFFF00"/>
                </a:solidFill>
                <a:effectLst>
                  <a:outerShdw blurRad="38100" dist="38100" dir="2700000" algn="tl">
                    <a:srgbClr val="000000">
                      <a:alpha val="43137"/>
                    </a:srgbClr>
                  </a:outerShdw>
                </a:effectLst>
              </a:rPr>
              <a:t>某半导体存储器容量</a:t>
            </a:r>
            <a:r>
              <a:rPr lang="en-US" altLang="zh-CN" sz="3200" b="1" dirty="0">
                <a:solidFill>
                  <a:srgbClr val="FFFF00"/>
                </a:solidFill>
                <a:effectLst>
                  <a:outerShdw blurRad="38100" dist="38100" dir="2700000" algn="tl">
                    <a:srgbClr val="000000">
                      <a:alpha val="43137"/>
                    </a:srgbClr>
                  </a:outerShdw>
                </a:effectLst>
              </a:rPr>
              <a:t>7K×8</a:t>
            </a:r>
            <a:r>
              <a:rPr lang="zh-CN" altLang="zh-CN" sz="3200" b="1" dirty="0">
                <a:solidFill>
                  <a:srgbClr val="FFFF00"/>
                </a:solidFill>
                <a:effectLst>
                  <a:outerShdw blurRad="38100" dist="38100" dir="2700000" algn="tl">
                    <a:srgbClr val="000000">
                      <a:alpha val="43137"/>
                    </a:srgbClr>
                  </a:outerShdw>
                </a:effectLst>
              </a:rPr>
              <a:t>位。其中固化区</a:t>
            </a:r>
            <a:r>
              <a:rPr lang="en-US" altLang="zh-CN" sz="3200" b="1" dirty="0">
                <a:solidFill>
                  <a:srgbClr val="FFFF00"/>
                </a:solidFill>
                <a:effectLst>
                  <a:outerShdw blurRad="38100" dist="38100" dir="2700000" algn="tl">
                    <a:srgbClr val="000000">
                      <a:alpha val="43137"/>
                    </a:srgbClr>
                  </a:outerShdw>
                </a:effectLst>
              </a:rPr>
              <a:t>4K×8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EPROM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2K×8/</a:t>
            </a:r>
            <a:r>
              <a:rPr lang="zh-CN" altLang="zh-CN" sz="3200" b="1" dirty="0">
                <a:solidFill>
                  <a:srgbClr val="FFFF00"/>
                </a:solidFill>
                <a:effectLst>
                  <a:outerShdw blurRad="38100" dist="38100" dir="2700000" algn="tl">
                    <a:srgbClr val="000000">
                      <a:alpha val="43137"/>
                    </a:srgbClr>
                  </a:outerShdw>
                </a:effectLst>
              </a:rPr>
              <a:t>片。随机读写区</a:t>
            </a:r>
            <a:r>
              <a:rPr lang="en-US" altLang="zh-CN" sz="3200" b="1" dirty="0">
                <a:solidFill>
                  <a:srgbClr val="FFFF00"/>
                </a:solidFill>
                <a:effectLst>
                  <a:outerShdw blurRad="38100" dist="38100" dir="2700000" algn="tl">
                    <a:srgbClr val="000000">
                      <a:alpha val="43137"/>
                    </a:srgbClr>
                  </a:outerShdw>
                </a:effectLst>
              </a:rPr>
              <a:t>3K×8</a:t>
            </a:r>
            <a:r>
              <a:rPr lang="zh-CN" altLang="zh-CN" sz="3200" b="1" dirty="0">
                <a:solidFill>
                  <a:srgbClr val="FFFF00"/>
                </a:solidFill>
                <a:effectLst>
                  <a:outerShdw blurRad="38100" dist="38100" dir="2700000" algn="tl">
                    <a:srgbClr val="000000">
                      <a:alpha val="43137"/>
                    </a:srgbClr>
                  </a:outerShdw>
                </a:effectLst>
              </a:rPr>
              <a:t>，可选</a:t>
            </a:r>
            <a:r>
              <a:rPr lang="en-US" altLang="zh-CN" sz="3200" b="1" dirty="0">
                <a:solidFill>
                  <a:srgbClr val="FFFF00"/>
                </a:solidFill>
                <a:effectLst>
                  <a:outerShdw blurRad="38100" dist="38100" dir="2700000" algn="tl">
                    <a:srgbClr val="000000">
                      <a:alpha val="43137"/>
                    </a:srgbClr>
                  </a:outerShdw>
                </a:effectLst>
              </a:rPr>
              <a:t>SRAM</a:t>
            </a:r>
            <a:r>
              <a:rPr lang="zh-CN" altLang="zh-CN" sz="3200" b="1" dirty="0">
                <a:solidFill>
                  <a:srgbClr val="FFFF00"/>
                </a:solidFill>
                <a:effectLst>
                  <a:outerShdw blurRad="38100" dist="38100" dir="2700000" algn="tl">
                    <a:srgbClr val="000000">
                      <a:alpha val="43137"/>
                    </a:srgbClr>
                  </a:outerShdw>
                </a:effectLst>
              </a:rPr>
              <a:t>芯片：</a:t>
            </a:r>
            <a:r>
              <a:rPr lang="en-US" altLang="zh-CN" sz="3200" b="1" dirty="0">
                <a:solidFill>
                  <a:srgbClr val="FFFF00"/>
                </a:solidFill>
                <a:effectLst>
                  <a:outerShdw blurRad="38100" dist="38100" dir="2700000" algn="tl">
                    <a:srgbClr val="000000">
                      <a:alpha val="43137"/>
                    </a:srgbClr>
                  </a:outerShdw>
                </a:effectLst>
              </a:rPr>
              <a:t>2K×4/</a:t>
            </a:r>
            <a:r>
              <a:rPr lang="zh-CN" altLang="zh-CN" sz="3200" b="1" dirty="0">
                <a:solidFill>
                  <a:srgbClr val="FFFF00"/>
                </a:solidFill>
                <a:effectLst>
                  <a:outerShdw blurRad="38100" dist="38100" dir="2700000" algn="tl">
                    <a:srgbClr val="000000">
                      <a:alpha val="43137"/>
                    </a:srgbClr>
                  </a:outerShdw>
                </a:effectLst>
              </a:rPr>
              <a:t>片、</a:t>
            </a:r>
            <a:r>
              <a:rPr lang="en-US" altLang="zh-CN" sz="3200" b="1" dirty="0">
                <a:solidFill>
                  <a:srgbClr val="FFFF00"/>
                </a:solidFill>
                <a:effectLst>
                  <a:outerShdw blurRad="38100" dist="38100" dir="2700000" algn="tl">
                    <a:srgbClr val="000000">
                      <a:alpha val="43137"/>
                    </a:srgbClr>
                  </a:outerShdw>
                </a:effectLst>
              </a:rPr>
              <a:t>1K×4/</a:t>
            </a:r>
            <a:r>
              <a:rPr lang="zh-CN" altLang="zh-CN" sz="3200" b="1" dirty="0">
                <a:solidFill>
                  <a:srgbClr val="FFFF00"/>
                </a:solidFill>
                <a:effectLst>
                  <a:outerShdw blurRad="38100" dist="38100" dir="2700000" algn="tl">
                    <a:srgbClr val="000000">
                      <a:alpha val="43137"/>
                    </a:srgbClr>
                  </a:outerShdw>
                </a:effectLst>
              </a:rPr>
              <a:t>片。地址总线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（低），双向数据总线</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控制读写。另有控制信号</a:t>
            </a:r>
            <a:r>
              <a:rPr lang="en-US" altLang="zh-CN" sz="3200" b="1" dirty="0">
                <a:solidFill>
                  <a:srgbClr val="FFFF00"/>
                </a:solidFill>
                <a:effectLst>
                  <a:outerShdw blurRad="38100" dist="38100" dir="2700000" algn="tl">
                    <a:srgbClr val="000000">
                      <a:alpha val="43137"/>
                    </a:srgbClr>
                  </a:outerShdw>
                </a:effectLst>
              </a:rPr>
              <a:t>MREQ</a:t>
            </a:r>
            <a:r>
              <a:rPr lang="zh-CN" altLang="zh-CN" sz="3200" b="1" dirty="0">
                <a:solidFill>
                  <a:srgbClr val="FFFF00"/>
                </a:solidFill>
                <a:effectLst>
                  <a:outerShdw blurRad="38100" dist="38100" dir="2700000" algn="tl">
                    <a:srgbClr val="000000">
                      <a:alpha val="43137"/>
                    </a:srgbClr>
                  </a:outerShdw>
                </a:effectLst>
              </a:rPr>
              <a:t>，低电平时允许存储器工作。</a:t>
            </a:r>
          </a:p>
        </p:txBody>
      </p:sp>
      <p:sp>
        <p:nvSpPr>
          <p:cNvPr id="4" name="矩形 3">
            <a:extLst>
              <a:ext uri="{FF2B5EF4-FFF2-40B4-BE49-F238E27FC236}">
                <a16:creationId xmlns:a16="http://schemas.microsoft.com/office/drawing/2014/main" id="{482F88AC-F3D3-4322-A996-4A065BA4B74A}"/>
              </a:ext>
            </a:extLst>
          </p:cNvPr>
          <p:cNvSpPr/>
          <p:nvPr/>
        </p:nvSpPr>
        <p:spPr>
          <a:xfrm>
            <a:off x="12700" y="2959101"/>
            <a:ext cx="90551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这</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个片选信号的逻辑式为：</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0</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p>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p>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p>
          <a:p>
            <a:pPr indent="457200">
              <a:lnSpc>
                <a:spcPct val="120000"/>
              </a:lnSpc>
            </a:pPr>
            <a:r>
              <a:rPr lang="en-US" altLang="zh-CN" sz="3200" dirty="0">
                <a:latin typeface="黑体" panose="02010609060101010101" pitchFamily="49" charset="-122"/>
                <a:ea typeface="黑体" panose="02010609060101010101" pitchFamily="49" charset="-122"/>
              </a:rPr>
              <a:t>CS</a:t>
            </a:r>
            <a:r>
              <a:rPr lang="en-US" altLang="zh-CN" sz="3200" baseline="-25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12</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11</a:t>
            </a:r>
            <a:r>
              <a:rPr lang="en-US" altLang="zh-CN" sz="3200" dirty="0">
                <a:latin typeface="黑体" panose="02010609060101010101" pitchFamily="49" charset="-122"/>
                <a:ea typeface="黑体" panose="02010609060101010101" pitchFamily="49" charset="-122"/>
              </a:rPr>
              <a:t>A</a:t>
            </a:r>
            <a:r>
              <a:rPr lang="en-US" altLang="zh-CN" sz="3200" baseline="-25000" dirty="0">
                <a:latin typeface="黑体" panose="02010609060101010101" pitchFamily="49" charset="-122"/>
                <a:ea typeface="黑体" panose="02010609060101010101" pitchFamily="49" charset="-122"/>
              </a:rPr>
              <a:t>10</a:t>
            </a:r>
          </a:p>
          <a:p>
            <a:pPr indent="457200">
              <a:lnSpc>
                <a:spcPct val="120000"/>
              </a:lnSpc>
            </a:pPr>
            <a:r>
              <a:rPr lang="zh-CN" altLang="en-US" sz="3200" dirty="0"/>
              <a:t>该存储器逻辑图如图所示：</a:t>
            </a:r>
            <a:endParaRPr lang="zh-CN" altLang="en-US" sz="3200" dirty="0">
              <a:latin typeface="黑体" panose="02010609060101010101" pitchFamily="49" charset="-122"/>
              <a:ea typeface="黑体" panose="02010609060101010101" pitchFamily="49" charset="-122"/>
            </a:endParaRPr>
          </a:p>
        </p:txBody>
      </p:sp>
      <p:cxnSp>
        <p:nvCxnSpPr>
          <p:cNvPr id="6" name="直接连接符 5">
            <a:extLst>
              <a:ext uri="{FF2B5EF4-FFF2-40B4-BE49-F238E27FC236}">
                <a16:creationId xmlns:a16="http://schemas.microsoft.com/office/drawing/2014/main" id="{7084F928-F5EF-41BB-9007-0920F1527BC0}"/>
              </a:ext>
            </a:extLst>
          </p:cNvPr>
          <p:cNvCxnSpPr/>
          <p:nvPr/>
        </p:nvCxnSpPr>
        <p:spPr>
          <a:xfrm>
            <a:off x="1371600" y="36576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B64AC6A-BFCB-42EB-9E25-1D097598F066}"/>
              </a:ext>
            </a:extLst>
          </p:cNvPr>
          <p:cNvCxnSpPr>
            <a:cxnSpLocks/>
          </p:cNvCxnSpPr>
          <p:nvPr/>
        </p:nvCxnSpPr>
        <p:spPr>
          <a:xfrm>
            <a:off x="1828800" y="3657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4278D15-033F-4FB7-BEEC-BB1AF952479F}"/>
              </a:ext>
            </a:extLst>
          </p:cNvPr>
          <p:cNvCxnSpPr/>
          <p:nvPr/>
        </p:nvCxnSpPr>
        <p:spPr>
          <a:xfrm>
            <a:off x="1371600" y="4267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58FC1D1-5B61-4C78-9594-BB88B03E6060}"/>
              </a:ext>
            </a:extLst>
          </p:cNvPr>
          <p:cNvCxnSpPr/>
          <p:nvPr/>
        </p:nvCxnSpPr>
        <p:spPr>
          <a:xfrm>
            <a:off x="1828800" y="4876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F2B26F2-9F09-4571-87AB-8EEFC70C2203}"/>
              </a:ext>
            </a:extLst>
          </p:cNvPr>
          <p:cNvCxnSpPr/>
          <p:nvPr/>
        </p:nvCxnSpPr>
        <p:spPr>
          <a:xfrm>
            <a:off x="2286000" y="5410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E301771C-9D87-4214-8C1C-66AA84F2FD5C}"/>
              </a:ext>
            </a:extLst>
          </p:cNvPr>
          <p:cNvSpPr>
            <a:spLocks noGrp="1"/>
          </p:cNvSpPr>
          <p:nvPr>
            <p:ph type="sldNum" sz="quarter" idx="12"/>
          </p:nvPr>
        </p:nvSpPr>
        <p:spPr/>
        <p:txBody>
          <a:bodyPr/>
          <a:lstStyle/>
          <a:p>
            <a:fld id="{6F02EFF4-F969-41B5-BB2C-79CFA90C3E21}" type="slidenum">
              <a:rPr lang="en-US" altLang="zh-CN" smtClean="0"/>
              <a:pPr/>
              <a:t>21</a:t>
            </a:fld>
            <a:r>
              <a:rPr lang="en-US" altLang="zh-CN"/>
              <a:t>/112</a:t>
            </a:r>
            <a:endParaRPr lang="en-US" altLang="zh-CN" dirty="0"/>
          </a:p>
        </p:txBody>
      </p:sp>
    </p:spTree>
    <p:extLst>
      <p:ext uri="{BB962C8B-B14F-4D97-AF65-F5344CB8AC3E}">
        <p14:creationId xmlns:p14="http://schemas.microsoft.com/office/powerpoint/2010/main" val="2509376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053C540-799D-4CE5-8F26-958133798C6E}"/>
              </a:ext>
            </a:extLst>
          </p:cNvPr>
          <p:cNvPicPr>
            <a:picLocks noChangeAspect="1"/>
          </p:cNvPicPr>
          <p:nvPr/>
        </p:nvPicPr>
        <p:blipFill>
          <a:blip r:embed="rId2"/>
          <a:stretch>
            <a:fillRect/>
          </a:stretch>
        </p:blipFill>
        <p:spPr>
          <a:xfrm>
            <a:off x="-76200" y="457200"/>
            <a:ext cx="9220200" cy="6477000"/>
          </a:xfrm>
          <a:prstGeom prst="rect">
            <a:avLst/>
          </a:prstGeom>
        </p:spPr>
      </p:pic>
      <p:sp>
        <p:nvSpPr>
          <p:cNvPr id="3" name="灯片编号占位符 2">
            <a:extLst>
              <a:ext uri="{FF2B5EF4-FFF2-40B4-BE49-F238E27FC236}">
                <a16:creationId xmlns:a16="http://schemas.microsoft.com/office/drawing/2014/main" id="{4899D134-A1D1-42EE-BC44-115021391F9B}"/>
              </a:ext>
            </a:extLst>
          </p:cNvPr>
          <p:cNvSpPr>
            <a:spLocks noGrp="1"/>
          </p:cNvSpPr>
          <p:nvPr>
            <p:ph type="sldNum" sz="quarter" idx="12"/>
          </p:nvPr>
        </p:nvSpPr>
        <p:spPr/>
        <p:txBody>
          <a:bodyPr/>
          <a:lstStyle/>
          <a:p>
            <a:fld id="{6F02EFF4-F969-41B5-BB2C-79CFA90C3E21}" type="slidenum">
              <a:rPr lang="en-US" altLang="zh-CN" smtClean="0"/>
              <a:pPr/>
              <a:t>22</a:t>
            </a:fld>
            <a:r>
              <a:rPr lang="en-US" altLang="zh-CN"/>
              <a:t>/112</a:t>
            </a:r>
            <a:endParaRPr lang="en-US" altLang="zh-CN" dirty="0"/>
          </a:p>
        </p:txBody>
      </p:sp>
    </p:spTree>
    <p:extLst>
      <p:ext uri="{BB962C8B-B14F-4D97-AF65-F5344CB8AC3E}">
        <p14:creationId xmlns:p14="http://schemas.microsoft.com/office/powerpoint/2010/main" val="15345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9DE20F-F845-44F1-B86A-E34D53981662}"/>
              </a:ext>
            </a:extLst>
          </p:cNvPr>
          <p:cNvSpPr/>
          <p:nvPr/>
        </p:nvSpPr>
        <p:spPr>
          <a:xfrm>
            <a:off x="0" y="1166842"/>
            <a:ext cx="9144000" cy="4524315"/>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6.</a:t>
            </a:r>
            <a:r>
              <a:rPr lang="zh-CN" altLang="zh-CN" sz="3600" b="1" dirty="0">
                <a:solidFill>
                  <a:srgbClr val="FFFF00"/>
                </a:solidFill>
                <a:effectLst>
                  <a:outerShdw blurRad="38100" dist="38100" dir="2700000" algn="tl">
                    <a:srgbClr val="000000">
                      <a:alpha val="43137"/>
                    </a:srgbClr>
                  </a:outerShdw>
                </a:effectLst>
              </a:rPr>
              <a:t>某机地址总线</a:t>
            </a:r>
            <a:r>
              <a:rPr lang="en-US" altLang="zh-CN" sz="3600" b="1" dirty="0">
                <a:solidFill>
                  <a:srgbClr val="FFFF00"/>
                </a:solidFill>
                <a:effectLst>
                  <a:outerShdw blurRad="38100" dist="38100" dir="2700000" algn="tl">
                    <a:srgbClr val="000000">
                      <a:alpha val="43137"/>
                    </a:srgbClr>
                  </a:outerShdw>
                </a:effectLst>
              </a:rPr>
              <a:t>16</a:t>
            </a:r>
            <a:r>
              <a:rPr lang="zh-CN" altLang="zh-CN" sz="3600" b="1" dirty="0">
                <a:solidFill>
                  <a:srgbClr val="FFFF00"/>
                </a:solidFill>
                <a:effectLst>
                  <a:outerShdw blurRad="38100" dist="38100" dir="2700000" algn="tl">
                    <a:srgbClr val="000000">
                      <a:alpha val="43137"/>
                    </a:srgbClr>
                  </a:outerShdw>
                </a:effectLst>
              </a:rPr>
              <a:t>位</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（低），访存空间为</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。外围设备与主存统一编址，即将外围设备接口中有关寄存器与主存单元统一编址，</a:t>
            </a:r>
            <a:r>
              <a:rPr lang="en-US" altLang="zh-CN" sz="3600" b="1" dirty="0">
                <a:solidFill>
                  <a:srgbClr val="FFFF00"/>
                </a:solidFill>
                <a:effectLst>
                  <a:outerShdw blurRad="38100" dist="38100" dir="2700000" algn="tl">
                    <a:srgbClr val="000000">
                      <a:alpha val="43137"/>
                    </a:srgbClr>
                  </a:outerShdw>
                </a:effectLst>
              </a:rPr>
              <a:t>I/O</a:t>
            </a:r>
            <a:r>
              <a:rPr lang="zh-CN" altLang="zh-CN" sz="3600" b="1" dirty="0">
                <a:solidFill>
                  <a:srgbClr val="FFFF00"/>
                </a:solidFill>
                <a:effectLst>
                  <a:outerShdw blurRad="38100" dist="38100" dir="2700000" algn="tl">
                    <a:srgbClr val="000000">
                      <a:alpha val="43137"/>
                    </a:srgbClr>
                  </a:outerShdw>
                </a:effectLst>
              </a:rPr>
              <a:t>空间占用</a:t>
            </a:r>
            <a:r>
              <a:rPr lang="en-US" altLang="zh-CN" sz="3600" b="1" dirty="0">
                <a:solidFill>
                  <a:srgbClr val="FFFF00"/>
                </a:solidFill>
                <a:effectLst>
                  <a:outerShdw blurRad="38100" dist="38100" dir="2700000" algn="tl">
                    <a:srgbClr val="000000">
                      <a:alpha val="43137"/>
                    </a:srgbClr>
                  </a:outerShdw>
                </a:effectLst>
              </a:rPr>
              <a:t>FC00H</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FFFFH</a:t>
            </a:r>
            <a:r>
              <a:rPr lang="zh-CN" altLang="zh-CN" sz="3600" b="1" dirty="0">
                <a:solidFill>
                  <a:srgbClr val="FFFF00"/>
                </a:solidFill>
                <a:effectLst>
                  <a:outerShdw blurRad="38100" dist="38100" dir="2700000" algn="tl">
                    <a:srgbClr val="000000">
                      <a:alpha val="43137"/>
                    </a:srgbClr>
                  </a:outerShdw>
                </a:effectLst>
              </a:rPr>
              <a:t>。现用</a:t>
            </a:r>
            <a:r>
              <a:rPr lang="en-US" altLang="zh-CN" sz="3600" b="1" dirty="0">
                <a:solidFill>
                  <a:srgbClr val="FFFF00"/>
                </a:solidFill>
                <a:effectLst>
                  <a:outerShdw blurRad="38100" dist="38100" dir="2700000" algn="tl">
                    <a:srgbClr val="000000">
                      <a:alpha val="43137"/>
                    </a:srgbClr>
                  </a:outerShdw>
                </a:effectLst>
              </a:rPr>
              <a:t>2164</a:t>
            </a:r>
            <a:r>
              <a:rPr lang="zh-CN" altLang="zh-CN" sz="3600" b="1" dirty="0">
                <a:solidFill>
                  <a:srgbClr val="FFFF00"/>
                </a:solidFill>
                <a:effectLst>
                  <a:outerShdw blurRad="38100" dist="38100" dir="2700000" algn="tl">
                    <a:srgbClr val="000000">
                      <a:alpha val="43137"/>
                    </a:srgbClr>
                  </a:outerShdw>
                </a:effectLst>
              </a:rPr>
              <a:t>构成主存储器，请设计并画出该存储器逻辑图，并画出芯片地址线与总线的连接逻辑，以及行选信号与列选信号的逻辑式，使访问外设时不访问主存。</a:t>
            </a:r>
          </a:p>
        </p:txBody>
      </p:sp>
      <p:sp>
        <p:nvSpPr>
          <p:cNvPr id="3" name="灯片编号占位符 2">
            <a:extLst>
              <a:ext uri="{FF2B5EF4-FFF2-40B4-BE49-F238E27FC236}">
                <a16:creationId xmlns:a16="http://schemas.microsoft.com/office/drawing/2014/main" id="{12CF4140-AAE7-45F4-87E4-021E12608564}"/>
              </a:ext>
            </a:extLst>
          </p:cNvPr>
          <p:cNvSpPr>
            <a:spLocks noGrp="1"/>
          </p:cNvSpPr>
          <p:nvPr>
            <p:ph type="sldNum" sz="quarter" idx="12"/>
          </p:nvPr>
        </p:nvSpPr>
        <p:spPr/>
        <p:txBody>
          <a:bodyPr/>
          <a:lstStyle/>
          <a:p>
            <a:fld id="{6F02EFF4-F969-41B5-BB2C-79CFA90C3E21}" type="slidenum">
              <a:rPr lang="en-US" altLang="zh-CN" smtClean="0"/>
              <a:pPr/>
              <a:t>23</a:t>
            </a:fld>
            <a:r>
              <a:rPr lang="en-US" altLang="zh-CN"/>
              <a:t>/112</a:t>
            </a:r>
            <a:endParaRPr lang="en-US" altLang="zh-CN" dirty="0"/>
          </a:p>
        </p:txBody>
      </p:sp>
    </p:spTree>
    <p:extLst>
      <p:ext uri="{BB962C8B-B14F-4D97-AF65-F5344CB8AC3E}">
        <p14:creationId xmlns:p14="http://schemas.microsoft.com/office/powerpoint/2010/main" val="381718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F9607D8-D495-4D00-90E6-41EBF22DC5BF}"/>
              </a:ext>
            </a:extLst>
          </p:cNvPr>
          <p:cNvSpPr/>
          <p:nvPr/>
        </p:nvSpPr>
        <p:spPr>
          <a:xfrm>
            <a:off x="0" y="1776515"/>
            <a:ext cx="9144000" cy="604781"/>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由</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所占用的地址空间为</a:t>
            </a:r>
            <a:r>
              <a:rPr lang="en-US" altLang="zh-CN" sz="3200" dirty="0">
                <a:latin typeface="黑体" panose="02010609060101010101" pitchFamily="49" charset="-122"/>
                <a:ea typeface="黑体" panose="02010609060101010101" pitchFamily="49" charset="-122"/>
              </a:rPr>
              <a:t>FC00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FFFF</a:t>
            </a:r>
            <a:r>
              <a:rPr lang="zh-CN" altLang="en-US" sz="3200" dirty="0">
                <a:latin typeface="黑体" panose="02010609060101010101" pitchFamily="49" charset="-122"/>
                <a:ea typeface="黑体" panose="02010609060101010101" pitchFamily="49" charset="-122"/>
              </a:rPr>
              <a:t>，即：</a:t>
            </a:r>
          </a:p>
        </p:txBody>
      </p:sp>
      <p:sp>
        <p:nvSpPr>
          <p:cNvPr id="4" name="矩形 3">
            <a:extLst>
              <a:ext uri="{FF2B5EF4-FFF2-40B4-BE49-F238E27FC236}">
                <a16:creationId xmlns:a16="http://schemas.microsoft.com/office/drawing/2014/main" id="{43AAB73C-78DE-498D-B23D-1AF069405DBC}"/>
              </a:ext>
            </a:extLst>
          </p:cNvPr>
          <p:cNvSpPr/>
          <p:nvPr/>
        </p:nvSpPr>
        <p:spPr>
          <a:xfrm>
            <a:off x="0" y="-27751"/>
            <a:ext cx="9144000" cy="2062103"/>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6.</a:t>
            </a:r>
            <a:r>
              <a:rPr lang="zh-CN" altLang="zh-CN" sz="3200" b="1" dirty="0">
                <a:solidFill>
                  <a:srgbClr val="FFFF00"/>
                </a:solidFill>
                <a:effectLst>
                  <a:outerShdw blurRad="38100" dist="38100" dir="2700000" algn="tl">
                    <a:srgbClr val="000000">
                      <a:alpha val="43137"/>
                    </a:srgbClr>
                  </a:outerShdw>
                </a:effectLst>
              </a:rPr>
              <a:t>某机地址总线</a:t>
            </a:r>
            <a:r>
              <a:rPr lang="en-US" altLang="zh-CN" sz="3200" b="1" dirty="0">
                <a:solidFill>
                  <a:srgbClr val="FFFF00"/>
                </a:solidFill>
                <a:effectLst>
                  <a:outerShdw blurRad="38100" dist="38100" dir="2700000" algn="tl">
                    <a:srgbClr val="000000">
                      <a:alpha val="43137"/>
                    </a:srgbClr>
                  </a:outerShdw>
                </a:effectLst>
              </a:rPr>
              <a:t>16</a:t>
            </a:r>
            <a:r>
              <a:rPr lang="zh-CN" altLang="zh-CN" sz="3200" b="1" dirty="0">
                <a:solidFill>
                  <a:srgbClr val="FFFF00"/>
                </a:solidFill>
                <a:effectLst>
                  <a:outerShdw blurRad="38100" dist="38100" dir="2700000" algn="tl">
                    <a:srgbClr val="000000">
                      <a:alpha val="43137"/>
                    </a:srgbClr>
                  </a:outerShdw>
                </a:effectLst>
              </a:rPr>
              <a:t>位</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（低），访存空间为</a:t>
            </a:r>
            <a:r>
              <a:rPr lang="en-US" altLang="zh-CN" sz="3200" b="1" dirty="0">
                <a:solidFill>
                  <a:srgbClr val="FFFF00"/>
                </a:solidFill>
                <a:effectLst>
                  <a:outerShdw blurRad="38100" dist="38100" dir="2700000" algn="tl">
                    <a:srgbClr val="000000">
                      <a:alpha val="43137"/>
                    </a:srgbClr>
                  </a:outerShdw>
                </a:effectLst>
              </a:rPr>
              <a:t>64 KB</a:t>
            </a:r>
            <a:r>
              <a:rPr lang="zh-CN" altLang="zh-CN" sz="3200" b="1" dirty="0">
                <a:solidFill>
                  <a:srgbClr val="FFFF00"/>
                </a:solidFill>
                <a:effectLst>
                  <a:outerShdw blurRad="38100" dist="38100" dir="2700000" algn="tl">
                    <a:srgbClr val="000000">
                      <a:alpha val="43137"/>
                    </a:srgbClr>
                  </a:outerShdw>
                </a:effectLst>
              </a:rPr>
              <a:t>。外围设备与主存统一编址，即将外围设备接口中有关寄存器与主存单元统一编址，</a:t>
            </a:r>
            <a:r>
              <a:rPr lang="en-US" altLang="zh-CN" sz="3200" b="1" dirty="0">
                <a:solidFill>
                  <a:srgbClr val="FFFF00"/>
                </a:solidFill>
                <a:effectLst>
                  <a:outerShdw blurRad="38100" dist="38100" dir="2700000" algn="tl">
                    <a:srgbClr val="000000">
                      <a:alpha val="43137"/>
                    </a:srgbClr>
                  </a:outerShdw>
                </a:effectLst>
              </a:rPr>
              <a:t>I/O</a:t>
            </a:r>
            <a:r>
              <a:rPr lang="zh-CN" altLang="zh-CN" sz="3200" b="1" dirty="0">
                <a:solidFill>
                  <a:srgbClr val="FFFF00"/>
                </a:solidFill>
                <a:effectLst>
                  <a:outerShdw blurRad="38100" dist="38100" dir="2700000" algn="tl">
                    <a:srgbClr val="000000">
                      <a:alpha val="43137"/>
                    </a:srgbClr>
                  </a:outerShdw>
                </a:effectLst>
              </a:rPr>
              <a:t>空间占用</a:t>
            </a:r>
            <a:r>
              <a:rPr lang="en-US" altLang="zh-CN" sz="3200" b="1" dirty="0">
                <a:solidFill>
                  <a:srgbClr val="FFFF00"/>
                </a:solidFill>
                <a:effectLst>
                  <a:outerShdw blurRad="38100" dist="38100" dir="2700000" algn="tl">
                    <a:srgbClr val="000000">
                      <a:alpha val="43137"/>
                    </a:srgbClr>
                  </a:outerShdw>
                </a:effectLst>
              </a:rPr>
              <a:t>FC00H</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FFFFH</a:t>
            </a:r>
            <a:r>
              <a:rPr lang="zh-CN" altLang="zh-CN" sz="3200" b="1" dirty="0">
                <a:solidFill>
                  <a:srgbClr val="FFFF00"/>
                </a:solidFill>
                <a:effectLst>
                  <a:outerShdw blurRad="38100" dist="38100" dir="2700000" algn="tl">
                    <a:srgbClr val="000000">
                      <a:alpha val="43137"/>
                    </a:srgbClr>
                  </a:outerShdw>
                </a:effectLst>
              </a:rPr>
              <a:t>。</a:t>
            </a:r>
          </a:p>
        </p:txBody>
      </p:sp>
      <p:graphicFrame>
        <p:nvGraphicFramePr>
          <p:cNvPr id="5" name="表格 4">
            <a:extLst>
              <a:ext uri="{FF2B5EF4-FFF2-40B4-BE49-F238E27FC236}">
                <a16:creationId xmlns:a16="http://schemas.microsoft.com/office/drawing/2014/main" id="{85553F67-5F43-477C-BC58-7100A0CF9577}"/>
              </a:ext>
            </a:extLst>
          </p:cNvPr>
          <p:cNvGraphicFramePr>
            <a:graphicFrameLocks noGrp="1"/>
          </p:cNvGraphicFramePr>
          <p:nvPr>
            <p:extLst>
              <p:ext uri="{D42A27DB-BD31-4B8C-83A1-F6EECF244321}">
                <p14:modId xmlns:p14="http://schemas.microsoft.com/office/powerpoint/2010/main" val="380141582"/>
              </p:ext>
            </p:extLst>
          </p:nvPr>
        </p:nvGraphicFramePr>
        <p:xfrm>
          <a:off x="12700" y="2375031"/>
          <a:ext cx="9144000" cy="20726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64698288"/>
                    </a:ext>
                  </a:extLst>
                </a:gridCol>
                <a:gridCol w="1016000">
                  <a:extLst>
                    <a:ext uri="{9D8B030D-6E8A-4147-A177-3AD203B41FA5}">
                      <a16:colId xmlns:a16="http://schemas.microsoft.com/office/drawing/2014/main" val="2137919476"/>
                    </a:ext>
                  </a:extLst>
                </a:gridCol>
                <a:gridCol w="1016000">
                  <a:extLst>
                    <a:ext uri="{9D8B030D-6E8A-4147-A177-3AD203B41FA5}">
                      <a16:colId xmlns:a16="http://schemas.microsoft.com/office/drawing/2014/main" val="3955698836"/>
                    </a:ext>
                  </a:extLst>
                </a:gridCol>
                <a:gridCol w="1016000">
                  <a:extLst>
                    <a:ext uri="{9D8B030D-6E8A-4147-A177-3AD203B41FA5}">
                      <a16:colId xmlns:a16="http://schemas.microsoft.com/office/drawing/2014/main" val="3303431539"/>
                    </a:ext>
                  </a:extLst>
                </a:gridCol>
                <a:gridCol w="1016000">
                  <a:extLst>
                    <a:ext uri="{9D8B030D-6E8A-4147-A177-3AD203B41FA5}">
                      <a16:colId xmlns:a16="http://schemas.microsoft.com/office/drawing/2014/main" val="624439578"/>
                    </a:ext>
                  </a:extLst>
                </a:gridCol>
                <a:gridCol w="1016000">
                  <a:extLst>
                    <a:ext uri="{9D8B030D-6E8A-4147-A177-3AD203B41FA5}">
                      <a16:colId xmlns:a16="http://schemas.microsoft.com/office/drawing/2014/main" val="1980704086"/>
                    </a:ext>
                  </a:extLst>
                </a:gridCol>
                <a:gridCol w="1016000">
                  <a:extLst>
                    <a:ext uri="{9D8B030D-6E8A-4147-A177-3AD203B41FA5}">
                      <a16:colId xmlns:a16="http://schemas.microsoft.com/office/drawing/2014/main" val="3972433468"/>
                    </a:ext>
                  </a:extLst>
                </a:gridCol>
                <a:gridCol w="1016000">
                  <a:extLst>
                    <a:ext uri="{9D8B030D-6E8A-4147-A177-3AD203B41FA5}">
                      <a16:colId xmlns:a16="http://schemas.microsoft.com/office/drawing/2014/main" val="3487529704"/>
                    </a:ext>
                  </a:extLst>
                </a:gridCol>
                <a:gridCol w="1016000">
                  <a:extLst>
                    <a:ext uri="{9D8B030D-6E8A-4147-A177-3AD203B41FA5}">
                      <a16:colId xmlns:a16="http://schemas.microsoft.com/office/drawing/2014/main" val="4029464222"/>
                    </a:ext>
                  </a:extLst>
                </a:gridCol>
              </a:tblGrid>
              <a:tr h="370840">
                <a:tc>
                  <a:txBody>
                    <a:bodyPr/>
                    <a:lstStyle/>
                    <a:p>
                      <a:pPr algn="ctr"/>
                      <a:r>
                        <a:rPr lang="en-US" altLang="zh-CN" sz="2800" dirty="0"/>
                        <a:t>A</a:t>
                      </a:r>
                      <a:r>
                        <a:rPr lang="en-US" altLang="zh-CN" sz="2800" baseline="-25000" dirty="0"/>
                        <a:t>15</a:t>
                      </a:r>
                      <a:endParaRPr lang="zh-CN" altLang="en-US" sz="2800" baseline="-25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14</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13</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12</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11</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10</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9</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a:t>
                      </a:r>
                      <a:r>
                        <a:rPr lang="en-US" altLang="zh-CN" sz="2800" kern="1200" baseline="-25000" dirty="0">
                          <a:solidFill>
                            <a:schemeClr val="tx1"/>
                          </a:solidFill>
                          <a:latin typeface="+mn-lt"/>
                          <a:ea typeface="+mn-ea"/>
                          <a:cs typeface="+mn-cs"/>
                        </a:rPr>
                        <a:t>0</a:t>
                      </a:r>
                      <a:endParaRPr lang="zh-CN" altLang="en-US" sz="2800" kern="1200" baseline="-250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3525114"/>
                  </a:ext>
                </a:extLst>
              </a:tr>
              <a:tr h="177539">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1691578"/>
                  </a:ext>
                </a:extLst>
              </a:tr>
              <a:tr h="370840">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vert="eaVert"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0895967"/>
                  </a:ext>
                </a:extLst>
              </a:tr>
              <a:tr h="370840">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9913980"/>
                  </a:ext>
                </a:extLst>
              </a:tr>
            </a:tbl>
          </a:graphicData>
        </a:graphic>
      </p:graphicFrame>
      <p:sp>
        <p:nvSpPr>
          <p:cNvPr id="6" name="矩形 5">
            <a:extLst>
              <a:ext uri="{FF2B5EF4-FFF2-40B4-BE49-F238E27FC236}">
                <a16:creationId xmlns:a16="http://schemas.microsoft.com/office/drawing/2014/main" id="{B63AE8BF-876E-4942-9981-B0D919BF3C6B}"/>
              </a:ext>
            </a:extLst>
          </p:cNvPr>
          <p:cNvSpPr/>
          <p:nvPr/>
        </p:nvSpPr>
        <p:spPr>
          <a:xfrm>
            <a:off x="50800" y="4451305"/>
            <a:ext cx="91440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存储器逻辑图</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占用了</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位地址空间，所以</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的单元数为</a:t>
            </a:r>
            <a:r>
              <a:rPr lang="en-US" altLang="zh-CN" sz="3200" dirty="0">
                <a:latin typeface="黑体" panose="02010609060101010101" pitchFamily="49" charset="-122"/>
                <a:ea typeface="黑体" panose="02010609060101010101" pitchFamily="49" charset="-122"/>
              </a:rPr>
              <a:t>1KB</a:t>
            </a:r>
            <a:r>
              <a:rPr lang="zh-CN" altLang="en-US" sz="3200" dirty="0">
                <a:latin typeface="黑体" panose="02010609060101010101" pitchFamily="49" charset="-122"/>
                <a:ea typeface="黑体" panose="02010609060101010101" pitchFamily="49" charset="-122"/>
              </a:rPr>
              <a:t>，因此主存的地址空间为</a:t>
            </a:r>
            <a:r>
              <a:rPr lang="en-US" altLang="zh-CN" sz="3200" dirty="0">
                <a:latin typeface="黑体" panose="02010609060101010101" pitchFamily="49" charset="-122"/>
                <a:ea typeface="黑体" panose="02010609060101010101" pitchFamily="49" charset="-122"/>
              </a:rPr>
              <a:t>63 KB</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为</a:t>
            </a:r>
            <a:r>
              <a:rPr lang="en-US" altLang="zh-CN" sz="3200" dirty="0">
                <a:latin typeface="黑体" panose="02010609060101010101" pitchFamily="49" charset="-122"/>
                <a:ea typeface="黑体" panose="02010609060101010101" pitchFamily="49" charset="-122"/>
              </a:rPr>
              <a:t>64K×1</a:t>
            </a:r>
            <a:r>
              <a:rPr lang="zh-CN" altLang="en-US" sz="3200" dirty="0">
                <a:latin typeface="黑体" panose="02010609060101010101" pitchFamily="49" charset="-122"/>
                <a:ea typeface="黑体" panose="02010609060101010101" pitchFamily="49" charset="-122"/>
              </a:rPr>
              <a:t>位容量的芯片，因此需</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芯片构成主存储器</a:t>
            </a:r>
          </a:p>
        </p:txBody>
      </p:sp>
      <p:sp>
        <p:nvSpPr>
          <p:cNvPr id="7" name="灯片编号占位符 6">
            <a:extLst>
              <a:ext uri="{FF2B5EF4-FFF2-40B4-BE49-F238E27FC236}">
                <a16:creationId xmlns:a16="http://schemas.microsoft.com/office/drawing/2014/main" id="{1DFCF5CB-1AE6-4EC3-8C49-CFD01F175A59}"/>
              </a:ext>
            </a:extLst>
          </p:cNvPr>
          <p:cNvSpPr>
            <a:spLocks noGrp="1"/>
          </p:cNvSpPr>
          <p:nvPr>
            <p:ph type="sldNum" sz="quarter" idx="12"/>
          </p:nvPr>
        </p:nvSpPr>
        <p:spPr/>
        <p:txBody>
          <a:bodyPr/>
          <a:lstStyle/>
          <a:p>
            <a:fld id="{6F02EFF4-F969-41B5-BB2C-79CFA90C3E21}" type="slidenum">
              <a:rPr lang="en-US" altLang="zh-CN" smtClean="0"/>
              <a:pPr/>
              <a:t>24</a:t>
            </a:fld>
            <a:r>
              <a:rPr lang="en-US" altLang="zh-CN"/>
              <a:t>/112</a:t>
            </a:r>
            <a:endParaRPr lang="en-US" altLang="zh-CN" dirty="0"/>
          </a:p>
        </p:txBody>
      </p:sp>
    </p:spTree>
    <p:extLst>
      <p:ext uri="{BB962C8B-B14F-4D97-AF65-F5344CB8AC3E}">
        <p14:creationId xmlns:p14="http://schemas.microsoft.com/office/powerpoint/2010/main" val="3898088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80706E-6925-4B0B-9A52-035B96165F73}"/>
              </a:ext>
            </a:extLst>
          </p:cNvPr>
          <p:cNvSpPr/>
          <p:nvPr/>
        </p:nvSpPr>
        <p:spPr>
          <a:xfrm>
            <a:off x="0" y="-27751"/>
            <a:ext cx="9144000" cy="2062103"/>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6.</a:t>
            </a:r>
            <a:r>
              <a:rPr lang="zh-CN" altLang="zh-CN" sz="3200" b="1" dirty="0">
                <a:solidFill>
                  <a:srgbClr val="FFFF00"/>
                </a:solidFill>
                <a:effectLst>
                  <a:outerShdw blurRad="38100" dist="38100" dir="2700000" algn="tl">
                    <a:srgbClr val="000000">
                      <a:alpha val="43137"/>
                    </a:srgbClr>
                  </a:outerShdw>
                </a:effectLst>
              </a:rPr>
              <a:t>某机地址总线</a:t>
            </a:r>
            <a:r>
              <a:rPr lang="en-US" altLang="zh-CN" sz="3200" b="1" dirty="0">
                <a:solidFill>
                  <a:srgbClr val="FFFF00"/>
                </a:solidFill>
                <a:effectLst>
                  <a:outerShdw blurRad="38100" dist="38100" dir="2700000" algn="tl">
                    <a:srgbClr val="000000">
                      <a:alpha val="43137"/>
                    </a:srgbClr>
                  </a:outerShdw>
                </a:effectLst>
              </a:rPr>
              <a:t>16</a:t>
            </a:r>
            <a:r>
              <a:rPr lang="zh-CN" altLang="zh-CN" sz="3200" b="1" dirty="0">
                <a:solidFill>
                  <a:srgbClr val="FFFF00"/>
                </a:solidFill>
                <a:effectLst>
                  <a:outerShdw blurRad="38100" dist="38100" dir="2700000" algn="tl">
                    <a:srgbClr val="000000">
                      <a:alpha val="43137"/>
                    </a:srgbClr>
                  </a:outerShdw>
                </a:effectLst>
              </a:rPr>
              <a:t>位</a:t>
            </a:r>
            <a:r>
              <a:rPr lang="en-US" altLang="zh-CN" sz="3200" b="1" dirty="0">
                <a:solidFill>
                  <a:srgbClr val="FFFF00"/>
                </a:solidFill>
                <a:effectLst>
                  <a:outerShdw blurRad="38100" dist="38100" dir="2700000" algn="tl">
                    <a:srgbClr val="000000">
                      <a:alpha val="43137"/>
                    </a:srgbClr>
                  </a:outerShdw>
                </a:effectLst>
              </a:rPr>
              <a:t>A</a:t>
            </a:r>
            <a:r>
              <a:rPr lang="en-US" altLang="zh-CN" sz="32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2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（低），访存空间为</a:t>
            </a:r>
            <a:r>
              <a:rPr lang="en-US" altLang="zh-CN" sz="3200" b="1" dirty="0">
                <a:solidFill>
                  <a:srgbClr val="FFFF00"/>
                </a:solidFill>
                <a:effectLst>
                  <a:outerShdw blurRad="38100" dist="38100" dir="2700000" algn="tl">
                    <a:srgbClr val="000000">
                      <a:alpha val="43137"/>
                    </a:srgbClr>
                  </a:outerShdw>
                </a:effectLst>
              </a:rPr>
              <a:t>64 KB</a:t>
            </a:r>
            <a:r>
              <a:rPr lang="zh-CN" altLang="zh-CN" sz="3200" b="1" dirty="0">
                <a:solidFill>
                  <a:srgbClr val="FFFF00"/>
                </a:solidFill>
                <a:effectLst>
                  <a:outerShdw blurRad="38100" dist="38100" dir="2700000" algn="tl">
                    <a:srgbClr val="000000">
                      <a:alpha val="43137"/>
                    </a:srgbClr>
                  </a:outerShdw>
                </a:effectLst>
              </a:rPr>
              <a:t>。外围设备与主存统一编址，即将外围设备接口中有关寄存器与主存单元统一编址，</a:t>
            </a:r>
            <a:r>
              <a:rPr lang="en-US" altLang="zh-CN" sz="3200" b="1" dirty="0">
                <a:solidFill>
                  <a:srgbClr val="FFFF00"/>
                </a:solidFill>
                <a:effectLst>
                  <a:outerShdw blurRad="38100" dist="38100" dir="2700000" algn="tl">
                    <a:srgbClr val="000000">
                      <a:alpha val="43137"/>
                    </a:srgbClr>
                  </a:outerShdw>
                </a:effectLst>
              </a:rPr>
              <a:t>I/O</a:t>
            </a:r>
            <a:r>
              <a:rPr lang="zh-CN" altLang="zh-CN" sz="3200" b="1" dirty="0">
                <a:solidFill>
                  <a:srgbClr val="FFFF00"/>
                </a:solidFill>
                <a:effectLst>
                  <a:outerShdw blurRad="38100" dist="38100" dir="2700000" algn="tl">
                    <a:srgbClr val="000000">
                      <a:alpha val="43137"/>
                    </a:srgbClr>
                  </a:outerShdw>
                </a:effectLst>
              </a:rPr>
              <a:t>空间占用</a:t>
            </a:r>
            <a:r>
              <a:rPr lang="en-US" altLang="zh-CN" sz="3200" b="1" dirty="0">
                <a:solidFill>
                  <a:srgbClr val="FFFF00"/>
                </a:solidFill>
                <a:effectLst>
                  <a:outerShdw blurRad="38100" dist="38100" dir="2700000" algn="tl">
                    <a:srgbClr val="000000">
                      <a:alpha val="43137"/>
                    </a:srgbClr>
                  </a:outerShdw>
                </a:effectLst>
              </a:rPr>
              <a:t>FC00H</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FFFFH</a:t>
            </a:r>
            <a:r>
              <a:rPr lang="zh-CN" altLang="zh-CN" sz="3200" b="1" dirty="0">
                <a:solidFill>
                  <a:srgbClr val="FFFF00"/>
                </a:solidFill>
                <a:effectLst>
                  <a:outerShdw blurRad="38100" dist="38100" dir="2700000" algn="tl">
                    <a:srgbClr val="000000">
                      <a:alpha val="43137"/>
                    </a:srgbClr>
                  </a:outerShdw>
                </a:effectLst>
              </a:rPr>
              <a:t>。</a:t>
            </a:r>
          </a:p>
        </p:txBody>
      </p:sp>
      <p:sp>
        <p:nvSpPr>
          <p:cNvPr id="4" name="矩形 3">
            <a:extLst>
              <a:ext uri="{FF2B5EF4-FFF2-40B4-BE49-F238E27FC236}">
                <a16:creationId xmlns:a16="http://schemas.microsoft.com/office/drawing/2014/main" id="{0C6C8DA7-4B20-4CD3-A808-1370C17231C5}"/>
              </a:ext>
            </a:extLst>
          </p:cNvPr>
          <p:cNvSpPr/>
          <p:nvPr/>
        </p:nvSpPr>
        <p:spPr>
          <a:xfrm>
            <a:off x="-25400" y="1996252"/>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每片</a:t>
            </a: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提供一位数据送数据总线，构成</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位数据，</a:t>
            </a:r>
            <a:r>
              <a:rPr lang="en-US" altLang="zh-CN" sz="3200" dirty="0">
                <a:latin typeface="黑体" panose="02010609060101010101" pitchFamily="49" charset="-122"/>
                <a:ea typeface="黑体" panose="02010609060101010101" pitchFamily="49" charset="-122"/>
              </a:rPr>
              <a:t>64K</a:t>
            </a:r>
            <a:r>
              <a:rPr lang="zh-CN" altLang="en-US" sz="3200" dirty="0">
                <a:latin typeface="黑体" panose="02010609060101010101" pitchFamily="49" charset="-122"/>
                <a:ea typeface="黑体" panose="02010609060101010101" pitchFamily="49" charset="-122"/>
              </a:rPr>
              <a:t>单元需要</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位地址线寻址，由于</a:t>
            </a: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只有</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位地址线，因此采用地址的分时复用技术。</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位地址分两次送入芯片，先送入行地址，再送入列地址，相应地需要行选择信号</a:t>
            </a:r>
            <a:r>
              <a:rPr lang="en-US" altLang="zh-CN" sz="3200" dirty="0">
                <a:latin typeface="黑体" panose="02010609060101010101" pitchFamily="49" charset="-122"/>
                <a:ea typeface="黑体" panose="02010609060101010101" pitchFamily="49" charset="-122"/>
              </a:rPr>
              <a:t>RAS</a:t>
            </a:r>
            <a:r>
              <a:rPr lang="zh-CN" altLang="en-US" sz="3200" dirty="0">
                <a:latin typeface="黑体" panose="02010609060101010101" pitchFamily="49" charset="-122"/>
                <a:ea typeface="黑体" panose="02010609060101010101" pitchFamily="49" charset="-122"/>
              </a:rPr>
              <a:t>和列选择信号</a:t>
            </a:r>
            <a:r>
              <a:rPr lang="en-US" altLang="zh-CN" sz="3200" dirty="0">
                <a:latin typeface="黑体" panose="02010609060101010101" pitchFamily="49" charset="-122"/>
                <a:ea typeface="黑体" panose="02010609060101010101" pitchFamily="49" charset="-122"/>
              </a:rPr>
              <a:t>CAS</a:t>
            </a:r>
            <a:r>
              <a:rPr lang="zh-CN" altLang="en-US" sz="3200" dirty="0">
                <a:latin typeface="黑体" panose="02010609060101010101" pitchFamily="49" charset="-122"/>
                <a:ea typeface="黑体" panose="02010609060101010101" pitchFamily="49" charset="-122"/>
              </a:rPr>
              <a:t>来标明当前送入的是行地址还是列地址。</a:t>
            </a:r>
          </a:p>
        </p:txBody>
      </p:sp>
      <p:cxnSp>
        <p:nvCxnSpPr>
          <p:cNvPr id="6" name="直接连接符 5">
            <a:extLst>
              <a:ext uri="{FF2B5EF4-FFF2-40B4-BE49-F238E27FC236}">
                <a16:creationId xmlns:a16="http://schemas.microsoft.com/office/drawing/2014/main" id="{37AF9001-706C-4F51-B7B0-01BEAE2F7A1B}"/>
              </a:ext>
            </a:extLst>
          </p:cNvPr>
          <p:cNvCxnSpPr>
            <a:cxnSpLocks/>
          </p:cNvCxnSpPr>
          <p:nvPr/>
        </p:nvCxnSpPr>
        <p:spPr>
          <a:xfrm>
            <a:off x="41148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0354D77-D92D-4C3D-A665-C5CAED53E479}"/>
              </a:ext>
            </a:extLst>
          </p:cNvPr>
          <p:cNvCxnSpPr>
            <a:cxnSpLocks/>
          </p:cNvCxnSpPr>
          <p:nvPr/>
        </p:nvCxnSpPr>
        <p:spPr>
          <a:xfrm>
            <a:off x="7162800" y="4419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6D627A85-A584-4FA1-A122-5B9A521C99A6}"/>
              </a:ext>
            </a:extLst>
          </p:cNvPr>
          <p:cNvSpPr>
            <a:spLocks noGrp="1"/>
          </p:cNvSpPr>
          <p:nvPr>
            <p:ph type="sldNum" sz="quarter" idx="12"/>
          </p:nvPr>
        </p:nvSpPr>
        <p:spPr/>
        <p:txBody>
          <a:bodyPr/>
          <a:lstStyle/>
          <a:p>
            <a:fld id="{6F02EFF4-F969-41B5-BB2C-79CFA90C3E21}" type="slidenum">
              <a:rPr lang="en-US" altLang="zh-CN" smtClean="0"/>
              <a:pPr/>
              <a:t>25</a:t>
            </a:fld>
            <a:r>
              <a:rPr lang="en-US" altLang="zh-CN"/>
              <a:t>/112</a:t>
            </a:r>
            <a:endParaRPr lang="en-US" altLang="zh-CN" dirty="0"/>
          </a:p>
        </p:txBody>
      </p:sp>
    </p:spTree>
    <p:extLst>
      <p:ext uri="{BB962C8B-B14F-4D97-AF65-F5344CB8AC3E}">
        <p14:creationId xmlns:p14="http://schemas.microsoft.com/office/powerpoint/2010/main" val="143932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6AA7E8-A44C-4B9C-AF89-6753FF5F5DB6}"/>
              </a:ext>
            </a:extLst>
          </p:cNvPr>
          <p:cNvSpPr/>
          <p:nvPr/>
        </p:nvSpPr>
        <p:spPr>
          <a:xfrm>
            <a:off x="0" y="2034352"/>
            <a:ext cx="9220200" cy="2968505"/>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与主存空间统一编址，占用</a:t>
            </a:r>
            <a:r>
              <a:rPr lang="en-US" altLang="zh-CN" sz="3200" dirty="0">
                <a:latin typeface="黑体" panose="02010609060101010101" pitchFamily="49" charset="-122"/>
                <a:ea typeface="黑体" panose="02010609060101010101" pitchFamily="49" charset="-122"/>
              </a:rPr>
              <a:t>64K</a:t>
            </a:r>
            <a:r>
              <a:rPr lang="zh-CN" altLang="en-US" sz="3200" dirty="0">
                <a:latin typeface="黑体" panose="02010609060101010101" pitchFamily="49" charset="-122"/>
                <a:ea typeface="黑体" panose="02010609060101010101" pitchFamily="49" charset="-122"/>
              </a:rPr>
              <a:t>地址空间的最后</a:t>
            </a:r>
            <a:r>
              <a:rPr lang="en-US" altLang="zh-CN" sz="3200" dirty="0">
                <a:latin typeface="黑体" panose="02010609060101010101" pitchFamily="49" charset="-122"/>
                <a:ea typeface="黑体" panose="02010609060101010101" pitchFamily="49" charset="-122"/>
              </a:rPr>
              <a:t>1K</a:t>
            </a:r>
            <a:r>
              <a:rPr lang="zh-CN" altLang="en-US" sz="3200" dirty="0">
                <a:latin typeface="黑体" panose="02010609060101010101" pitchFamily="49" charset="-122"/>
                <a:ea typeface="黑体" panose="02010609060101010101" pitchFamily="49" charset="-122"/>
              </a:rPr>
              <a:t>地址空间，因此当高</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位地址为全</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时，应选中</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地址空间，否则访问主存空间，而行选信号和列选信号的逻辑为</a:t>
            </a:r>
            <a:r>
              <a:rPr lang="en-US" altLang="zh-CN" sz="3200" dirty="0">
                <a:latin typeface="黑体" panose="02010609060101010101" pitchFamily="49" charset="-122"/>
                <a:ea typeface="黑体" panose="02010609060101010101" pitchFamily="49" charset="-122"/>
              </a:rPr>
              <a:t>RAS=CAS =A</a:t>
            </a:r>
            <a:r>
              <a:rPr lang="en-US" altLang="zh-CN" sz="28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8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8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800" baseline="-25000" dirty="0">
                <a:latin typeface="+mn-lt"/>
                <a:ea typeface="+mn-ea"/>
              </a:rPr>
              <a:t>12</a:t>
            </a:r>
            <a:r>
              <a:rPr lang="en-US" altLang="zh-CN" sz="3200" dirty="0">
                <a:latin typeface="黑体" panose="02010609060101010101" pitchFamily="49" charset="-122"/>
                <a:ea typeface="黑体" panose="02010609060101010101" pitchFamily="49" charset="-122"/>
              </a:rPr>
              <a:t>A</a:t>
            </a:r>
            <a:r>
              <a:rPr lang="en-US" altLang="zh-CN" sz="2800" baseline="-25000" dirty="0">
                <a:latin typeface="+mn-lt"/>
                <a:ea typeface="+mn-ea"/>
              </a:rPr>
              <a:t>11</a:t>
            </a:r>
            <a:r>
              <a:rPr lang="en-US" altLang="zh-CN" sz="3200" dirty="0">
                <a:latin typeface="黑体" panose="02010609060101010101" pitchFamily="49" charset="-122"/>
                <a:ea typeface="黑体" panose="02010609060101010101" pitchFamily="49" charset="-122"/>
              </a:rPr>
              <a:t>A</a:t>
            </a:r>
            <a:r>
              <a:rPr lang="en-US" altLang="zh-CN" sz="2800" baseline="-25000" dirty="0">
                <a:latin typeface="+mn-lt"/>
                <a:ea typeface="+mn-ea"/>
              </a:rPr>
              <a:t>10</a:t>
            </a:r>
          </a:p>
          <a:p>
            <a:pPr indent="457200">
              <a:lnSpc>
                <a:spcPct val="120000"/>
              </a:lnSpc>
            </a:pPr>
            <a:r>
              <a:rPr lang="zh-CN" altLang="en-US" sz="3200" dirty="0">
                <a:latin typeface="黑体" panose="02010609060101010101" pitchFamily="49" charset="-122"/>
                <a:ea typeface="黑体" panose="02010609060101010101" pitchFamily="49" charset="-122"/>
              </a:rPr>
              <a:t>该存储器逻辑图如图</a:t>
            </a:r>
            <a:r>
              <a:rPr lang="en-US"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B0AEF00A-27C1-4A95-BCFA-5F3607B72915}"/>
              </a:ext>
            </a:extLst>
          </p:cNvPr>
          <p:cNvSpPr/>
          <p:nvPr/>
        </p:nvSpPr>
        <p:spPr>
          <a:xfrm>
            <a:off x="0" y="-27751"/>
            <a:ext cx="9144000" cy="2062103"/>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6.</a:t>
            </a:r>
            <a:r>
              <a:rPr lang="zh-CN" altLang="zh-CN" sz="3200" b="1" dirty="0">
                <a:solidFill>
                  <a:srgbClr val="FFFF00"/>
                </a:solidFill>
                <a:effectLst>
                  <a:outerShdw blurRad="38100" dist="38100" dir="2700000" algn="tl">
                    <a:srgbClr val="000000">
                      <a:alpha val="43137"/>
                    </a:srgbClr>
                  </a:outerShdw>
                </a:effectLst>
              </a:rPr>
              <a:t>某机地址总线</a:t>
            </a:r>
            <a:r>
              <a:rPr lang="en-US" altLang="zh-CN" sz="3200" b="1" dirty="0">
                <a:solidFill>
                  <a:srgbClr val="FFFF00"/>
                </a:solidFill>
                <a:effectLst>
                  <a:outerShdw blurRad="38100" dist="38100" dir="2700000" algn="tl">
                    <a:srgbClr val="000000">
                      <a:alpha val="43137"/>
                    </a:srgbClr>
                  </a:outerShdw>
                </a:effectLst>
              </a:rPr>
              <a:t>16</a:t>
            </a:r>
            <a:r>
              <a:rPr lang="zh-CN" altLang="zh-CN" sz="3200" b="1" dirty="0">
                <a:solidFill>
                  <a:srgbClr val="FFFF00"/>
                </a:solidFill>
                <a:effectLst>
                  <a:outerShdw blurRad="38100" dist="38100" dir="2700000" algn="tl">
                    <a:srgbClr val="000000">
                      <a:alpha val="43137"/>
                    </a:srgbClr>
                  </a:outerShdw>
                </a:effectLst>
              </a:rPr>
              <a:t>位</a:t>
            </a:r>
            <a:r>
              <a:rPr lang="en-US" altLang="zh-CN" sz="3200" b="1" dirty="0">
                <a:solidFill>
                  <a:srgbClr val="FFFF00"/>
                </a:solidFill>
                <a:effectLst>
                  <a:outerShdw blurRad="38100" dist="38100" dir="2700000" algn="tl">
                    <a:srgbClr val="000000">
                      <a:alpha val="43137"/>
                    </a:srgbClr>
                  </a:outerShdw>
                </a:effectLst>
              </a:rPr>
              <a:t>A</a:t>
            </a:r>
            <a:r>
              <a:rPr lang="en-US" altLang="zh-CN" sz="2800" baseline="-25000" dirty="0">
                <a:solidFill>
                  <a:srgbClr val="FFFF00"/>
                </a:solidFill>
                <a:latin typeface="+mn-lt"/>
                <a:ea typeface="+mn-ea"/>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2800" baseline="-25000" dirty="0">
                <a:solidFill>
                  <a:srgbClr val="FFFF00"/>
                </a:solidFill>
                <a:latin typeface="+mn-lt"/>
                <a:ea typeface="+mn-ea"/>
              </a:rPr>
              <a:t>0</a:t>
            </a:r>
            <a:r>
              <a:rPr lang="zh-CN" altLang="zh-CN" sz="3200" b="1" dirty="0">
                <a:solidFill>
                  <a:srgbClr val="FFFF00"/>
                </a:solidFill>
                <a:effectLst>
                  <a:outerShdw blurRad="38100" dist="38100" dir="2700000" algn="tl">
                    <a:srgbClr val="000000">
                      <a:alpha val="43137"/>
                    </a:srgbClr>
                  </a:outerShdw>
                </a:effectLst>
              </a:rPr>
              <a:t>（低），访存空间为</a:t>
            </a:r>
            <a:r>
              <a:rPr lang="en-US" altLang="zh-CN" sz="3200" b="1" dirty="0">
                <a:solidFill>
                  <a:srgbClr val="FFFF00"/>
                </a:solidFill>
                <a:effectLst>
                  <a:outerShdw blurRad="38100" dist="38100" dir="2700000" algn="tl">
                    <a:srgbClr val="000000">
                      <a:alpha val="43137"/>
                    </a:srgbClr>
                  </a:outerShdw>
                </a:effectLst>
              </a:rPr>
              <a:t>64 KB</a:t>
            </a:r>
            <a:r>
              <a:rPr lang="zh-CN" altLang="zh-CN" sz="3200" b="1" dirty="0">
                <a:solidFill>
                  <a:srgbClr val="FFFF00"/>
                </a:solidFill>
                <a:effectLst>
                  <a:outerShdw blurRad="38100" dist="38100" dir="2700000" algn="tl">
                    <a:srgbClr val="000000">
                      <a:alpha val="43137"/>
                    </a:srgbClr>
                  </a:outerShdw>
                </a:effectLst>
              </a:rPr>
              <a:t>。外围设备与主存统一编址，即将外围设备接口中有关寄存器与主存单元统一编址，</a:t>
            </a:r>
            <a:r>
              <a:rPr lang="en-US" altLang="zh-CN" sz="3200" b="1" dirty="0">
                <a:solidFill>
                  <a:srgbClr val="FFFF00"/>
                </a:solidFill>
                <a:effectLst>
                  <a:outerShdw blurRad="38100" dist="38100" dir="2700000" algn="tl">
                    <a:srgbClr val="000000">
                      <a:alpha val="43137"/>
                    </a:srgbClr>
                  </a:outerShdw>
                </a:effectLst>
              </a:rPr>
              <a:t>I/O</a:t>
            </a:r>
            <a:r>
              <a:rPr lang="zh-CN" altLang="zh-CN" sz="3200" b="1" dirty="0">
                <a:solidFill>
                  <a:srgbClr val="FFFF00"/>
                </a:solidFill>
                <a:effectLst>
                  <a:outerShdw blurRad="38100" dist="38100" dir="2700000" algn="tl">
                    <a:srgbClr val="000000">
                      <a:alpha val="43137"/>
                    </a:srgbClr>
                  </a:outerShdw>
                </a:effectLst>
              </a:rPr>
              <a:t>空间占用</a:t>
            </a:r>
            <a:r>
              <a:rPr lang="en-US" altLang="zh-CN" sz="3200" b="1" dirty="0">
                <a:solidFill>
                  <a:srgbClr val="FFFF00"/>
                </a:solidFill>
                <a:effectLst>
                  <a:outerShdw blurRad="38100" dist="38100" dir="2700000" algn="tl">
                    <a:srgbClr val="000000">
                      <a:alpha val="43137"/>
                    </a:srgbClr>
                  </a:outerShdw>
                </a:effectLst>
              </a:rPr>
              <a:t>FC00H</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FFFFH</a:t>
            </a:r>
            <a:r>
              <a:rPr lang="zh-CN" altLang="zh-CN" sz="3200" b="1" dirty="0">
                <a:solidFill>
                  <a:srgbClr val="FFFF00"/>
                </a:solidFill>
                <a:effectLst>
                  <a:outerShdw blurRad="38100" dist="38100" dir="2700000" algn="tl">
                    <a:srgbClr val="000000">
                      <a:alpha val="43137"/>
                    </a:srgbClr>
                  </a:outerShdw>
                </a:effectLst>
              </a:rPr>
              <a:t>。</a:t>
            </a:r>
          </a:p>
        </p:txBody>
      </p:sp>
      <p:sp>
        <p:nvSpPr>
          <p:cNvPr id="5" name="灯片编号占位符 4">
            <a:extLst>
              <a:ext uri="{FF2B5EF4-FFF2-40B4-BE49-F238E27FC236}">
                <a16:creationId xmlns:a16="http://schemas.microsoft.com/office/drawing/2014/main" id="{1E54032D-6D41-48F3-8A6A-2759A07F9F26}"/>
              </a:ext>
            </a:extLst>
          </p:cNvPr>
          <p:cNvSpPr>
            <a:spLocks noGrp="1"/>
          </p:cNvSpPr>
          <p:nvPr>
            <p:ph type="sldNum" sz="quarter" idx="12"/>
          </p:nvPr>
        </p:nvSpPr>
        <p:spPr/>
        <p:txBody>
          <a:bodyPr/>
          <a:lstStyle/>
          <a:p>
            <a:fld id="{6F02EFF4-F969-41B5-BB2C-79CFA90C3E21}" type="slidenum">
              <a:rPr lang="en-US" altLang="zh-CN" smtClean="0"/>
              <a:pPr/>
              <a:t>26</a:t>
            </a:fld>
            <a:r>
              <a:rPr lang="en-US" altLang="zh-CN"/>
              <a:t>/112</a:t>
            </a:r>
            <a:endParaRPr lang="en-US" altLang="zh-CN" dirty="0"/>
          </a:p>
        </p:txBody>
      </p:sp>
    </p:spTree>
    <p:extLst>
      <p:ext uri="{BB962C8B-B14F-4D97-AF65-F5344CB8AC3E}">
        <p14:creationId xmlns:p14="http://schemas.microsoft.com/office/powerpoint/2010/main" val="332408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354457C-15FC-4772-9AA3-A7CDF9399E9E}"/>
              </a:ext>
            </a:extLst>
          </p:cNvPr>
          <p:cNvPicPr>
            <a:picLocks noChangeAspect="1"/>
          </p:cNvPicPr>
          <p:nvPr/>
        </p:nvPicPr>
        <p:blipFill>
          <a:blip r:embed="rId2"/>
          <a:stretch>
            <a:fillRect/>
          </a:stretch>
        </p:blipFill>
        <p:spPr>
          <a:xfrm>
            <a:off x="228600" y="0"/>
            <a:ext cx="8686800" cy="6858000"/>
          </a:xfrm>
          <a:prstGeom prst="rect">
            <a:avLst/>
          </a:prstGeom>
        </p:spPr>
      </p:pic>
      <p:sp>
        <p:nvSpPr>
          <p:cNvPr id="3" name="灯片编号占位符 2">
            <a:extLst>
              <a:ext uri="{FF2B5EF4-FFF2-40B4-BE49-F238E27FC236}">
                <a16:creationId xmlns:a16="http://schemas.microsoft.com/office/drawing/2014/main" id="{06A0E506-C8DF-4CB4-AD0F-6B67A12A0807}"/>
              </a:ext>
            </a:extLst>
          </p:cNvPr>
          <p:cNvSpPr>
            <a:spLocks noGrp="1"/>
          </p:cNvSpPr>
          <p:nvPr>
            <p:ph type="sldNum" sz="quarter" idx="12"/>
          </p:nvPr>
        </p:nvSpPr>
        <p:spPr/>
        <p:txBody>
          <a:bodyPr/>
          <a:lstStyle/>
          <a:p>
            <a:fld id="{6F02EFF4-F969-41B5-BB2C-79CFA90C3E21}" type="slidenum">
              <a:rPr lang="en-US" altLang="zh-CN" smtClean="0"/>
              <a:pPr/>
              <a:t>27</a:t>
            </a:fld>
            <a:r>
              <a:rPr lang="en-US" altLang="zh-CN"/>
              <a:t>/112</a:t>
            </a:r>
            <a:endParaRPr lang="en-US" altLang="zh-CN" dirty="0"/>
          </a:p>
        </p:txBody>
      </p:sp>
    </p:spTree>
    <p:extLst>
      <p:ext uri="{BB962C8B-B14F-4D97-AF65-F5344CB8AC3E}">
        <p14:creationId xmlns:p14="http://schemas.microsoft.com/office/powerpoint/2010/main" val="226745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5316FE-9336-415C-88C4-5616079B5BE0}"/>
              </a:ext>
            </a:extLst>
          </p:cNvPr>
          <p:cNvSpPr/>
          <p:nvPr/>
        </p:nvSpPr>
        <p:spPr>
          <a:xfrm>
            <a:off x="0" y="0"/>
            <a:ext cx="9296400" cy="6740307"/>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7.</a:t>
            </a:r>
            <a:r>
              <a:rPr lang="zh-CN" altLang="zh-CN" sz="3600" b="1" dirty="0">
                <a:solidFill>
                  <a:srgbClr val="FFFF00"/>
                </a:solidFill>
                <a:effectLst>
                  <a:outerShdw blurRad="38100" dist="38100" dir="2700000" algn="tl">
                    <a:srgbClr val="000000">
                      <a:alpha val="43137"/>
                    </a:srgbClr>
                  </a:outerShdw>
                </a:effectLst>
              </a:rPr>
              <a:t>某半导体存储器容量为</a:t>
            </a:r>
            <a:r>
              <a:rPr lang="en-US" altLang="zh-CN" sz="3600" b="1" dirty="0">
                <a:solidFill>
                  <a:srgbClr val="FFFF00"/>
                </a:solidFill>
                <a:effectLst>
                  <a:outerShdw blurRad="38100" dist="38100" dir="2700000" algn="tl">
                    <a:srgbClr val="000000">
                      <a:alpha val="43137"/>
                    </a:srgbClr>
                  </a:outerShdw>
                </a:effectLst>
              </a:rPr>
              <a:t>14 KB</a:t>
            </a:r>
            <a:r>
              <a:rPr lang="zh-CN" altLang="zh-CN" sz="3600" b="1" dirty="0">
                <a:solidFill>
                  <a:srgbClr val="FFFF00"/>
                </a:solidFill>
                <a:effectLst>
                  <a:outerShdw blurRad="38100" dist="38100" dir="2700000" algn="tl">
                    <a:srgbClr val="000000">
                      <a:alpha val="43137"/>
                    </a:srgbClr>
                  </a:outerShdw>
                </a:effectLst>
              </a:rPr>
              <a:t>，其中</a:t>
            </a:r>
            <a:r>
              <a:rPr lang="en-US" altLang="zh-CN" sz="3600" b="1" dirty="0">
                <a:solidFill>
                  <a:srgbClr val="FFFF00"/>
                </a:solidFill>
                <a:effectLst>
                  <a:outerShdw blurRad="38100" dist="38100" dir="2700000" algn="tl">
                    <a:srgbClr val="000000">
                      <a:alpha val="43137"/>
                    </a:srgbClr>
                  </a:outerShdw>
                </a:effectLst>
              </a:rPr>
              <a:t>0000H</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1FFFH</a:t>
            </a:r>
            <a:r>
              <a:rPr lang="zh-CN" altLang="zh-CN" sz="3600" b="1" dirty="0">
                <a:solidFill>
                  <a:srgbClr val="FFFF00"/>
                </a:solidFill>
                <a:effectLst>
                  <a:outerShdw blurRad="38100" dist="38100" dir="2700000" algn="tl">
                    <a:srgbClr val="000000">
                      <a:alpha val="43137"/>
                    </a:srgbClr>
                  </a:outerShdw>
                </a:effectLst>
              </a:rPr>
              <a:t>为</a:t>
            </a:r>
            <a:r>
              <a:rPr lang="en-US" altLang="zh-CN" sz="3600" b="1" dirty="0">
                <a:solidFill>
                  <a:srgbClr val="FFFF00"/>
                </a:solidFill>
                <a:effectLst>
                  <a:outerShdw blurRad="38100" dist="38100" dir="2700000" algn="tl">
                    <a:srgbClr val="000000">
                      <a:alpha val="43137"/>
                    </a:srgbClr>
                  </a:outerShdw>
                </a:effectLst>
              </a:rPr>
              <a:t>ROM</a:t>
            </a:r>
            <a:r>
              <a:rPr lang="zh-CN" altLang="zh-CN" sz="3600" b="1" dirty="0">
                <a:solidFill>
                  <a:srgbClr val="FFFF00"/>
                </a:solidFill>
                <a:effectLst>
                  <a:outerShdw blurRad="38100" dist="38100" dir="2700000" algn="tl">
                    <a:srgbClr val="000000">
                      <a:alpha val="43137"/>
                    </a:srgbClr>
                  </a:outerShdw>
                </a:effectLst>
              </a:rPr>
              <a:t>区，</a:t>
            </a:r>
            <a:r>
              <a:rPr lang="en-US" altLang="zh-CN" sz="3600" b="1" dirty="0">
                <a:solidFill>
                  <a:srgbClr val="FFFF00"/>
                </a:solidFill>
                <a:effectLst>
                  <a:outerShdw blurRad="38100" dist="38100" dir="2700000" algn="tl">
                    <a:srgbClr val="000000">
                      <a:alpha val="43137"/>
                    </a:srgbClr>
                  </a:outerShdw>
                </a:effectLst>
              </a:rPr>
              <a:t>2000H</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37FFH</a:t>
            </a:r>
            <a:r>
              <a:rPr lang="zh-CN" altLang="zh-CN" sz="3600" b="1" dirty="0">
                <a:solidFill>
                  <a:srgbClr val="FFFF00"/>
                </a:solidFill>
                <a:effectLst>
                  <a:outerShdw blurRad="38100" dist="38100" dir="2700000" algn="tl">
                    <a:srgbClr val="000000">
                      <a:alpha val="43137"/>
                    </a:srgbClr>
                  </a:outerShdw>
                </a:effectLst>
              </a:rPr>
              <a:t>为</a:t>
            </a:r>
            <a:r>
              <a:rPr lang="en-US" altLang="zh-CN" sz="3600" b="1" dirty="0">
                <a:solidFill>
                  <a:srgbClr val="FFFF00"/>
                </a:solidFill>
                <a:effectLst>
                  <a:outerShdw blurRad="38100" dist="38100" dir="2700000" algn="tl">
                    <a:srgbClr val="000000">
                      <a:alpha val="43137"/>
                    </a:srgbClr>
                  </a:outerShdw>
                </a:effectLst>
              </a:rPr>
              <a:t>RAM</a:t>
            </a:r>
            <a:r>
              <a:rPr lang="zh-CN" altLang="zh-CN" sz="3600" b="1" dirty="0">
                <a:solidFill>
                  <a:srgbClr val="FFFF00"/>
                </a:solidFill>
                <a:effectLst>
                  <a:outerShdw blurRad="38100" dist="38100" dir="2700000" algn="tl">
                    <a:srgbClr val="000000">
                      <a:alpha val="43137"/>
                    </a:srgbClr>
                  </a:outerShdw>
                </a:effectLst>
              </a:rPr>
              <a:t>区，地址总线</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（低），双向数据总线</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7</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D</a:t>
            </a:r>
            <a:r>
              <a:rPr lang="en-US" altLang="zh-CN" sz="3600" b="1" baseline="-25000" dirty="0">
                <a:solidFill>
                  <a:srgbClr val="FFFF00"/>
                </a:solidFill>
                <a:effectLst>
                  <a:outerShdw blurRad="38100" dist="38100" dir="2700000" algn="tl">
                    <a:srgbClr val="000000">
                      <a:alpha val="43137"/>
                    </a:srgbClr>
                  </a:outerShdw>
                </a:effectLst>
              </a:rPr>
              <a:t>0</a:t>
            </a:r>
            <a:r>
              <a:rPr lang="zh-CN" altLang="zh-CN" sz="3600" b="1" dirty="0">
                <a:solidFill>
                  <a:srgbClr val="FFFF00"/>
                </a:solidFill>
                <a:effectLst>
                  <a:outerShdw blurRad="38100" dist="38100" dir="2700000" algn="tl">
                    <a:srgbClr val="000000">
                      <a:alpha val="43137"/>
                    </a:srgbClr>
                  </a:outerShdw>
                </a:effectLst>
              </a:rPr>
              <a:t>（低），读写控制线</a:t>
            </a:r>
            <a:r>
              <a:rPr lang="en-US" altLang="zh-CN" sz="3600" b="1" dirty="0">
                <a:solidFill>
                  <a:srgbClr val="FFFF00"/>
                </a:solidFill>
                <a:effectLst>
                  <a:outerShdw blurRad="38100" dist="38100" dir="2700000" algn="tl">
                    <a:srgbClr val="000000">
                      <a:alpha val="43137"/>
                    </a:srgbClr>
                  </a:outerShdw>
                </a:effectLst>
              </a:rPr>
              <a:t>R/W</a:t>
            </a:r>
            <a:r>
              <a:rPr lang="zh-CN" altLang="zh-CN" sz="3600" b="1" dirty="0">
                <a:solidFill>
                  <a:srgbClr val="FFFF00"/>
                </a:solidFill>
                <a:effectLst>
                  <a:outerShdw blurRad="38100" dist="38100" dir="2700000" algn="tl">
                    <a:srgbClr val="000000">
                      <a:alpha val="43137"/>
                    </a:srgbClr>
                  </a:outerShdw>
                </a:effectLst>
              </a:rPr>
              <a:t>。可选用的存储芯片有</a:t>
            </a:r>
            <a:r>
              <a:rPr lang="en-US" altLang="zh-CN" sz="3600" b="1" dirty="0">
                <a:solidFill>
                  <a:srgbClr val="FFFF00"/>
                </a:solidFill>
                <a:effectLst>
                  <a:outerShdw blurRad="38100" dist="38100" dir="2700000" algn="tl">
                    <a:srgbClr val="000000">
                      <a:alpha val="43137"/>
                    </a:srgbClr>
                  </a:outerShdw>
                </a:effectLst>
              </a:rPr>
              <a:t>EPROM</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 KB /</a:t>
            </a:r>
            <a:r>
              <a:rPr lang="zh-CN" altLang="zh-CN" sz="3600" b="1" dirty="0">
                <a:solidFill>
                  <a:srgbClr val="FFFF00"/>
                </a:solidFill>
                <a:effectLst>
                  <a:outerShdw blurRad="38100" dist="38100" dir="2700000" algn="tl">
                    <a:srgbClr val="000000">
                      <a:alpha val="43137"/>
                    </a:srgbClr>
                  </a:outerShdw>
                </a:effectLst>
              </a:rPr>
              <a:t>片）和</a:t>
            </a:r>
            <a:r>
              <a:rPr lang="en-US" altLang="zh-CN" sz="3600" b="1" dirty="0">
                <a:solidFill>
                  <a:srgbClr val="FFFF00"/>
                </a:solidFill>
                <a:effectLst>
                  <a:outerShdw blurRad="38100" dist="38100" dir="2700000" algn="tl">
                    <a:srgbClr val="000000">
                      <a:alpha val="43137"/>
                    </a:srgbClr>
                  </a:outerShdw>
                </a:effectLst>
              </a:rPr>
              <a:t>RAM</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 K×4 /</a:t>
            </a:r>
            <a:r>
              <a:rPr lang="zh-CN" altLang="zh-CN" sz="3600" b="1" dirty="0">
                <a:solidFill>
                  <a:srgbClr val="FFFF00"/>
                </a:solidFill>
                <a:effectLst>
                  <a:outerShdw blurRad="38100" dist="38100" dir="2700000" algn="tl">
                    <a:srgbClr val="000000">
                      <a:alpha val="43137"/>
                    </a:srgbClr>
                  </a:outerShdw>
                </a:effectLst>
              </a:rPr>
              <a:t>片）。</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）计算所需各类芯片的数量。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）说明加到各芯片的地址范围值和地址线</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）写出各片选信号的逻辑式。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）画出该存储芯片级逻辑图，包括地址总线、数据线、片选信号线（低电平有效）及读写信号线的连接。</a:t>
            </a:r>
          </a:p>
        </p:txBody>
      </p:sp>
      <p:cxnSp>
        <p:nvCxnSpPr>
          <p:cNvPr id="5" name="直接连接符 4">
            <a:extLst>
              <a:ext uri="{FF2B5EF4-FFF2-40B4-BE49-F238E27FC236}">
                <a16:creationId xmlns:a16="http://schemas.microsoft.com/office/drawing/2014/main" id="{EC3AAE0B-DE8C-4484-8520-9949E893D22B}"/>
              </a:ext>
            </a:extLst>
          </p:cNvPr>
          <p:cNvCxnSpPr/>
          <p:nvPr/>
        </p:nvCxnSpPr>
        <p:spPr>
          <a:xfrm>
            <a:off x="6172200" y="1676400"/>
            <a:ext cx="304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04F82CD-75E4-4A8E-935C-80BE59E05576}"/>
              </a:ext>
            </a:extLst>
          </p:cNvPr>
          <p:cNvSpPr>
            <a:spLocks noGrp="1"/>
          </p:cNvSpPr>
          <p:nvPr>
            <p:ph type="sldNum" sz="quarter" idx="12"/>
          </p:nvPr>
        </p:nvSpPr>
        <p:spPr/>
        <p:txBody>
          <a:bodyPr/>
          <a:lstStyle/>
          <a:p>
            <a:fld id="{6F02EFF4-F969-41B5-BB2C-79CFA90C3E21}" type="slidenum">
              <a:rPr lang="en-US" altLang="zh-CN" smtClean="0"/>
              <a:pPr/>
              <a:t>28</a:t>
            </a:fld>
            <a:r>
              <a:rPr lang="en-US" altLang="zh-CN"/>
              <a:t>/112</a:t>
            </a:r>
            <a:endParaRPr lang="en-US" altLang="zh-CN" dirty="0"/>
          </a:p>
        </p:txBody>
      </p:sp>
    </p:spTree>
    <p:extLst>
      <p:ext uri="{BB962C8B-B14F-4D97-AF65-F5344CB8AC3E}">
        <p14:creationId xmlns:p14="http://schemas.microsoft.com/office/powerpoint/2010/main" val="248972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B56857-5B41-4B73-9D5C-438D690FB3C2}"/>
              </a:ext>
            </a:extLst>
          </p:cNvPr>
          <p:cNvSpPr/>
          <p:nvPr/>
        </p:nvSpPr>
        <p:spPr>
          <a:xfrm>
            <a:off x="0" y="0"/>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某半导体存储器容量为</a:t>
            </a:r>
            <a:r>
              <a:rPr lang="en-US" altLang="zh-CN" sz="3200" b="1" dirty="0">
                <a:solidFill>
                  <a:srgbClr val="FFFF00"/>
                </a:solidFill>
                <a:effectLst>
                  <a:outerShdw blurRad="38100" dist="38100" dir="2700000" algn="tl">
                    <a:srgbClr val="000000">
                      <a:alpha val="43137"/>
                    </a:srgbClr>
                  </a:outerShdw>
                </a:effectLst>
              </a:rPr>
              <a:t>14 KB</a:t>
            </a:r>
            <a:r>
              <a:rPr lang="zh-CN" altLang="zh-CN" sz="3200" b="1" dirty="0">
                <a:solidFill>
                  <a:srgbClr val="FFFF00"/>
                </a:solidFill>
                <a:effectLst>
                  <a:outerShdw blurRad="38100" dist="38100" dir="2700000" algn="tl">
                    <a:srgbClr val="000000">
                      <a:alpha val="43137"/>
                    </a:srgbClr>
                  </a:outerShdw>
                </a:effectLst>
              </a:rPr>
              <a:t>，其中</a:t>
            </a:r>
            <a:r>
              <a:rPr lang="en-US" altLang="zh-CN" sz="3200" b="1" dirty="0">
                <a:solidFill>
                  <a:srgbClr val="FFFF00"/>
                </a:solidFill>
                <a:effectLst>
                  <a:outerShdw blurRad="38100" dist="38100" dir="2700000" algn="tl">
                    <a:srgbClr val="000000">
                      <a:alpha val="43137"/>
                    </a:srgbClr>
                  </a:outerShdw>
                </a:effectLst>
              </a:rPr>
              <a:t>0000H</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1FFFH</a:t>
            </a:r>
            <a:r>
              <a:rPr lang="zh-CN" altLang="zh-CN" sz="3200" b="1" dirty="0">
                <a:solidFill>
                  <a:srgbClr val="FFFF00"/>
                </a:solidFill>
                <a:effectLst>
                  <a:outerShdw blurRad="38100" dist="38100" dir="2700000" algn="tl">
                    <a:srgbClr val="000000">
                      <a:alpha val="43137"/>
                    </a:srgbClr>
                  </a:outerShdw>
                </a:effectLst>
              </a:rPr>
              <a:t>为</a:t>
            </a:r>
            <a:r>
              <a:rPr lang="en-US" altLang="zh-CN" sz="3200" b="1" dirty="0">
                <a:solidFill>
                  <a:srgbClr val="FFFF00"/>
                </a:solidFill>
                <a:effectLst>
                  <a:outerShdw blurRad="38100" dist="38100" dir="2700000" algn="tl">
                    <a:srgbClr val="000000">
                      <a:alpha val="43137"/>
                    </a:srgbClr>
                  </a:outerShdw>
                </a:effectLst>
              </a:rPr>
              <a:t>ROM</a:t>
            </a:r>
            <a:r>
              <a:rPr lang="zh-CN" altLang="zh-CN" sz="3200" b="1" dirty="0">
                <a:solidFill>
                  <a:srgbClr val="FFFF00"/>
                </a:solidFill>
                <a:effectLst>
                  <a:outerShdw blurRad="38100" dist="38100" dir="2700000" algn="tl">
                    <a:srgbClr val="000000">
                      <a:alpha val="43137"/>
                    </a:srgbClr>
                  </a:outerShdw>
                </a:effectLst>
              </a:rPr>
              <a:t>区，</a:t>
            </a:r>
            <a:r>
              <a:rPr lang="en-US" altLang="zh-CN" sz="3200" b="1" dirty="0">
                <a:solidFill>
                  <a:srgbClr val="FFFF00"/>
                </a:solidFill>
                <a:effectLst>
                  <a:outerShdw blurRad="38100" dist="38100" dir="2700000" algn="tl">
                    <a:srgbClr val="000000">
                      <a:alpha val="43137"/>
                    </a:srgbClr>
                  </a:outerShdw>
                </a:effectLst>
              </a:rPr>
              <a:t>2000H</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37FFH</a:t>
            </a:r>
            <a:r>
              <a:rPr lang="zh-CN" altLang="zh-CN" sz="3200" b="1" dirty="0">
                <a:solidFill>
                  <a:srgbClr val="FFFF00"/>
                </a:solidFill>
                <a:effectLst>
                  <a:outerShdw blurRad="38100" dist="38100" dir="2700000" algn="tl">
                    <a:srgbClr val="000000">
                      <a:alpha val="43137"/>
                    </a:srgbClr>
                  </a:outerShdw>
                </a:effectLst>
              </a:rPr>
              <a:t>为</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区，地址总线</a:t>
            </a:r>
            <a:r>
              <a:rPr lang="en-US" altLang="zh-CN" sz="3200" b="1" dirty="0">
                <a:solidFill>
                  <a:srgbClr val="FFFF00"/>
                </a:solidFill>
                <a:effectLst>
                  <a:outerShdw blurRad="38100" dist="38100" dir="2700000" algn="tl">
                    <a:srgbClr val="000000">
                      <a:alpha val="43137"/>
                    </a:srgbClr>
                  </a:outerShdw>
                </a:effectLst>
              </a:rPr>
              <a:t>A</a:t>
            </a:r>
            <a:r>
              <a:rPr lang="en-US" altLang="zh-CN" sz="3200" b="1" baseline="-25000" dirty="0">
                <a:solidFill>
                  <a:srgbClr val="FFFF00"/>
                </a:solidFill>
                <a:effectLst>
                  <a:outerShdw blurRad="38100" dist="38100" dir="2700000" algn="tl">
                    <a:srgbClr val="000000">
                      <a:alpha val="43137"/>
                    </a:srgbClr>
                  </a:outerShdw>
                </a:effectLst>
              </a:rPr>
              <a:t>15</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A</a:t>
            </a:r>
            <a:r>
              <a:rPr lang="en-US" altLang="zh-CN" sz="32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（低），双向数据总线</a:t>
            </a:r>
            <a:r>
              <a:rPr lang="en-US" altLang="zh-CN" sz="3200" b="1" dirty="0">
                <a:solidFill>
                  <a:srgbClr val="FFFF00"/>
                </a:solidFill>
                <a:effectLst>
                  <a:outerShdw blurRad="38100" dist="38100" dir="2700000" algn="tl">
                    <a:srgbClr val="000000">
                      <a:alpha val="43137"/>
                    </a:srgbClr>
                  </a:outerShdw>
                </a:effectLst>
              </a:rPr>
              <a:t>D</a:t>
            </a:r>
            <a:r>
              <a:rPr lang="en-US" altLang="zh-CN" sz="3200" b="1" baseline="-25000"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en-US" altLang="zh-CN" sz="3200" b="1" baseline="-25000" dirty="0">
                <a:solidFill>
                  <a:srgbClr val="FFFF00"/>
                </a:solidFill>
                <a:effectLst>
                  <a:outerShdw blurRad="38100" dist="38100" dir="2700000" algn="tl">
                    <a:srgbClr val="000000">
                      <a:alpha val="43137"/>
                    </a:srgbClr>
                  </a:outerShdw>
                </a:effectLst>
              </a:rPr>
              <a:t>0</a:t>
            </a:r>
            <a:r>
              <a:rPr lang="zh-CN" altLang="zh-CN" sz="3200" b="1" dirty="0">
                <a:solidFill>
                  <a:srgbClr val="FFFF00"/>
                </a:solidFill>
                <a:effectLst>
                  <a:outerShdw blurRad="38100" dist="38100" dir="2700000" algn="tl">
                    <a:srgbClr val="000000">
                      <a:alpha val="43137"/>
                    </a:srgbClr>
                  </a:outerShdw>
                </a:effectLst>
              </a:rPr>
              <a:t>（低），读写控制线</a:t>
            </a:r>
            <a:r>
              <a:rPr lang="en-US" altLang="zh-CN" sz="3200" b="1" dirty="0">
                <a:solidFill>
                  <a:srgbClr val="FFFF00"/>
                </a:solidFill>
                <a:effectLst>
                  <a:outerShdw blurRad="38100" dist="38100" dir="2700000" algn="tl">
                    <a:srgbClr val="000000">
                      <a:alpha val="43137"/>
                    </a:srgbClr>
                  </a:outerShdw>
                </a:effectLst>
              </a:rPr>
              <a:t>R/W</a:t>
            </a:r>
            <a:r>
              <a:rPr lang="zh-CN" altLang="zh-CN" sz="3200" b="1" dirty="0">
                <a:solidFill>
                  <a:srgbClr val="FFFF00"/>
                </a:solidFill>
                <a:effectLst>
                  <a:outerShdw blurRad="38100" dist="38100" dir="2700000" algn="tl">
                    <a:srgbClr val="000000">
                      <a:alpha val="43137"/>
                    </a:srgbClr>
                  </a:outerShdw>
                </a:effectLst>
              </a:rPr>
              <a:t>。可选用的存储芯片有</a:t>
            </a:r>
            <a:r>
              <a:rPr lang="en-US" altLang="zh-CN" sz="3200" b="1" dirty="0">
                <a:solidFill>
                  <a:srgbClr val="FFFF00"/>
                </a:solidFill>
                <a:effectLst>
                  <a:outerShdw blurRad="38100" dist="38100" dir="2700000" algn="tl">
                    <a:srgbClr val="000000">
                      <a:alpha val="43137"/>
                    </a:srgbClr>
                  </a:outerShdw>
                </a:effectLst>
              </a:rPr>
              <a:t>EPROM</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4 KB /</a:t>
            </a:r>
            <a:r>
              <a:rPr lang="zh-CN" altLang="zh-CN" sz="3200" b="1" dirty="0">
                <a:solidFill>
                  <a:srgbClr val="FFFF00"/>
                </a:solidFill>
                <a:effectLst>
                  <a:outerShdw blurRad="38100" dist="38100" dir="2700000" algn="tl">
                    <a:srgbClr val="000000">
                      <a:alpha val="43137"/>
                    </a:srgbClr>
                  </a:outerShdw>
                </a:effectLst>
              </a:rPr>
              <a:t>片）和</a:t>
            </a:r>
            <a:r>
              <a:rPr lang="en-US" altLang="zh-CN" sz="3200" b="1" dirty="0">
                <a:solidFill>
                  <a:srgbClr val="FFFF00"/>
                </a:solidFill>
                <a:effectLst>
                  <a:outerShdw blurRad="38100" dist="38100" dir="2700000" algn="tl">
                    <a:srgbClr val="000000">
                      <a:alpha val="43137"/>
                    </a:srgbClr>
                  </a:outerShdw>
                </a:effectLst>
              </a:rPr>
              <a:t>RAM</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2 K×4 /</a:t>
            </a:r>
            <a:r>
              <a:rPr lang="zh-CN" altLang="zh-CN" sz="3200" b="1" dirty="0">
                <a:solidFill>
                  <a:srgbClr val="FFFF00"/>
                </a:solidFill>
                <a:effectLst>
                  <a:outerShdw blurRad="38100" dist="38100" dir="2700000" algn="tl">
                    <a:srgbClr val="000000">
                      <a:alpha val="43137"/>
                    </a:srgbClr>
                  </a:outerShdw>
                </a:effectLst>
              </a:rPr>
              <a:t>片）。</a:t>
            </a:r>
          </a:p>
          <a:p>
            <a:pPr eaLnBrk="0" hangingPunct="0"/>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1</a:t>
            </a:r>
            <a:r>
              <a:rPr lang="zh-CN" altLang="zh-CN" sz="3200" b="1" dirty="0">
                <a:solidFill>
                  <a:srgbClr val="FFFF00"/>
                </a:solidFill>
                <a:effectLst>
                  <a:outerShdw blurRad="38100" dist="38100" dir="2700000" algn="tl">
                    <a:srgbClr val="000000">
                      <a:alpha val="43137"/>
                    </a:srgbClr>
                  </a:outerShdw>
                </a:effectLst>
              </a:rPr>
              <a:t>）计算所需各类芯片的数量。</a:t>
            </a:r>
          </a:p>
        </p:txBody>
      </p:sp>
      <p:sp>
        <p:nvSpPr>
          <p:cNvPr id="4" name="矩形 3">
            <a:extLst>
              <a:ext uri="{FF2B5EF4-FFF2-40B4-BE49-F238E27FC236}">
                <a16:creationId xmlns:a16="http://schemas.microsoft.com/office/drawing/2014/main" id="{912BE83E-8D5C-45EB-B4E2-CEF42FDEF981}"/>
              </a:ext>
            </a:extLst>
          </p:cNvPr>
          <p:cNvSpPr/>
          <p:nvPr/>
        </p:nvSpPr>
        <p:spPr>
          <a:xfrm>
            <a:off x="0" y="3154234"/>
            <a:ext cx="9296400" cy="2062103"/>
          </a:xfrm>
          <a:prstGeom prst="rect">
            <a:avLst/>
          </a:prstGeom>
        </p:spPr>
        <p:txBody>
          <a:bodyPr wrap="square">
            <a:spAutoFit/>
          </a:bodyPr>
          <a:lstStyle/>
          <a:p>
            <a:r>
              <a:rPr lang="zh-CN" altLang="en-US" sz="3200" dirty="0">
                <a:latin typeface="黑体" panose="02010609060101010101" pitchFamily="49" charset="-122"/>
                <a:ea typeface="黑体" panose="02010609060101010101" pitchFamily="49" charset="-122"/>
              </a:rPr>
              <a:t>  芯片数量</a:t>
            </a:r>
            <a:r>
              <a:rPr lang="en-US" altLang="zh-CN" sz="3200" dirty="0">
                <a:latin typeface="黑体" panose="02010609060101010101" pitchFamily="49" charset="-122"/>
                <a:ea typeface="黑体" panose="02010609060101010101" pitchFamily="49" charset="-122"/>
              </a:rPr>
              <a:t>ROM</a:t>
            </a:r>
            <a:r>
              <a:rPr lang="zh-CN" altLang="en-US" sz="3200" dirty="0">
                <a:latin typeface="黑体" panose="02010609060101010101" pitchFamily="49" charset="-122"/>
                <a:ea typeface="黑体" panose="02010609060101010101" pitchFamily="49" charset="-122"/>
              </a:rPr>
              <a:t>区容量</a:t>
            </a:r>
            <a:r>
              <a:rPr lang="en-US" altLang="zh-CN" sz="3200" dirty="0">
                <a:latin typeface="黑体" panose="02010609060101010101" pitchFamily="49" charset="-122"/>
                <a:ea typeface="黑体" panose="02010609060101010101" pitchFamily="49" charset="-122"/>
              </a:rPr>
              <a:t>=(1FFFH-0000H+1)÷2</a:t>
            </a:r>
            <a:r>
              <a:rPr lang="en-US" altLang="zh-CN" sz="3200" baseline="30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=8K</a:t>
            </a:r>
            <a:r>
              <a:rPr lang="zh-CN" altLang="en-US" sz="3200" dirty="0">
                <a:latin typeface="黑体" panose="02010609060101010101" pitchFamily="49" charset="-122"/>
                <a:ea typeface="黑体" panose="02010609060101010101" pitchFamily="49" charset="-122"/>
              </a:rPr>
              <a:t>，故</a:t>
            </a:r>
            <a:r>
              <a:rPr lang="en-US" altLang="zh-CN" sz="3200" dirty="0">
                <a:latin typeface="黑体" panose="02010609060101010101" pitchFamily="49" charset="-122"/>
                <a:ea typeface="黑体" panose="02010609060101010101" pitchFamily="49" charset="-122"/>
              </a:rPr>
              <a:t>EPROM</a:t>
            </a:r>
            <a:r>
              <a:rPr lang="zh-CN" altLang="en-US" sz="3200" dirty="0">
                <a:latin typeface="黑体" panose="02010609060101010101" pitchFamily="49" charset="-122"/>
                <a:ea typeface="黑体" panose="02010609060101010101" pitchFamily="49" charset="-122"/>
              </a:rPr>
              <a:t>要</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片。</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  RAM</a:t>
            </a:r>
            <a:r>
              <a:rPr lang="zh-CN" altLang="en-US" sz="3200" dirty="0">
                <a:latin typeface="黑体" panose="02010609060101010101" pitchFamily="49" charset="-122"/>
                <a:ea typeface="黑体" panose="02010609060101010101" pitchFamily="49" charset="-122"/>
              </a:rPr>
              <a:t>区容量</a:t>
            </a:r>
            <a:r>
              <a:rPr lang="en-US" altLang="zh-CN" sz="3200" dirty="0">
                <a:latin typeface="黑体" panose="02010609060101010101" pitchFamily="49" charset="-122"/>
                <a:ea typeface="黑体" panose="02010609060101010101" pitchFamily="49" charset="-122"/>
              </a:rPr>
              <a:t>=(37FFH-2000H +1)÷2</a:t>
            </a:r>
            <a:r>
              <a:rPr lang="en-US" altLang="zh-CN" sz="3200" baseline="30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=6K</a:t>
            </a:r>
            <a:r>
              <a:rPr lang="zh-CN" altLang="en-US" sz="3200" dirty="0">
                <a:latin typeface="黑体" panose="02010609060101010101" pitchFamily="49" charset="-122"/>
                <a:ea typeface="黑体" panose="02010609060101010101" pitchFamily="49" charset="-122"/>
              </a:rPr>
              <a:t>，故</a:t>
            </a:r>
            <a:r>
              <a:rPr lang="en-US" altLang="zh-CN" sz="3200" dirty="0">
                <a:latin typeface="黑体" panose="02010609060101010101" pitchFamily="49" charset="-122"/>
                <a:ea typeface="黑体" panose="02010609060101010101" pitchFamily="49" charset="-122"/>
              </a:rPr>
              <a:t>RAM</a:t>
            </a:r>
            <a:r>
              <a:rPr lang="zh-CN" altLang="en-US" sz="3200" dirty="0">
                <a:latin typeface="黑体" panose="02010609060101010101" pitchFamily="49" charset="-122"/>
                <a:ea typeface="黑体" panose="02010609060101010101" pitchFamily="49" charset="-122"/>
              </a:rPr>
              <a:t>要</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片。</a:t>
            </a:r>
          </a:p>
        </p:txBody>
      </p:sp>
      <p:sp>
        <p:nvSpPr>
          <p:cNvPr id="5" name="灯片编号占位符 4">
            <a:extLst>
              <a:ext uri="{FF2B5EF4-FFF2-40B4-BE49-F238E27FC236}">
                <a16:creationId xmlns:a16="http://schemas.microsoft.com/office/drawing/2014/main" id="{9EC4BAA6-C715-4AE6-BBC4-685D239D6141}"/>
              </a:ext>
            </a:extLst>
          </p:cNvPr>
          <p:cNvSpPr>
            <a:spLocks noGrp="1"/>
          </p:cNvSpPr>
          <p:nvPr>
            <p:ph type="sldNum" sz="quarter" idx="12"/>
          </p:nvPr>
        </p:nvSpPr>
        <p:spPr/>
        <p:txBody>
          <a:bodyPr/>
          <a:lstStyle/>
          <a:p>
            <a:fld id="{6F02EFF4-F969-41B5-BB2C-79CFA90C3E21}" type="slidenum">
              <a:rPr lang="en-US" altLang="zh-CN" smtClean="0"/>
              <a:pPr/>
              <a:t>29</a:t>
            </a:fld>
            <a:r>
              <a:rPr lang="en-US" altLang="zh-CN"/>
              <a:t>/112</a:t>
            </a:r>
            <a:endParaRPr lang="en-US" altLang="zh-CN" dirty="0"/>
          </a:p>
        </p:txBody>
      </p:sp>
    </p:spTree>
    <p:extLst>
      <p:ext uri="{BB962C8B-B14F-4D97-AF65-F5344CB8AC3E}">
        <p14:creationId xmlns:p14="http://schemas.microsoft.com/office/powerpoint/2010/main" val="260250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E51B60-7BE8-4D62-B62F-765DA6A9B0AE}"/>
              </a:ext>
            </a:extLst>
          </p:cNvPr>
          <p:cNvSpPr/>
          <p:nvPr/>
        </p:nvSpPr>
        <p:spPr>
          <a:xfrm>
            <a:off x="25400" y="697131"/>
            <a:ext cx="9144000" cy="5923160"/>
          </a:xfrm>
          <a:prstGeom prst="rect">
            <a:avLst/>
          </a:prstGeom>
        </p:spPr>
        <p:txBody>
          <a:bodyPr wrap="square">
            <a:spAutoFit/>
          </a:bodyPr>
          <a:lstStyle/>
          <a:p>
            <a:pPr>
              <a:lnSpc>
                <a:spcPct val="120000"/>
              </a:lnSpc>
            </a:pPr>
            <a:r>
              <a:rPr lang="en-US" altLang="zh-CN" sz="3200" dirty="0">
                <a:latin typeface="黑体" panose="02010609060101010101" pitchFamily="49" charset="-122"/>
                <a:ea typeface="黑体" panose="02010609060101010101" pitchFamily="49" charset="-122"/>
              </a:rPr>
              <a:t>(1)</a:t>
            </a:r>
            <a:r>
              <a:rPr lang="zh-CN" altLang="en-US" sz="3200" b="1" dirty="0">
                <a:solidFill>
                  <a:srgbClr val="FFFF00"/>
                </a:solidFill>
                <a:latin typeface="黑体" panose="02010609060101010101" pitchFamily="49" charset="-122"/>
                <a:ea typeface="黑体" panose="02010609060101010101" pitchFamily="49" charset="-122"/>
              </a:rPr>
              <a:t>虚拟存储器</a:t>
            </a:r>
            <a:r>
              <a:rPr lang="zh-CN" altLang="en-US" sz="3200" dirty="0">
                <a:latin typeface="黑体" panose="02010609060101010101" pitchFamily="49" charset="-122"/>
                <a:ea typeface="黑体" panose="02010609060101010101" pitchFamily="49" charset="-122"/>
              </a:rPr>
              <a:t>：是指依靠操作系统的支持来实现，为用户提供一个比实际内存大的可访问存储器空间，即在软件编程上可使用的存储器。</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(2)</a:t>
            </a:r>
            <a:r>
              <a:rPr lang="zh-CN" altLang="en-US" sz="3200" b="1" dirty="0">
                <a:solidFill>
                  <a:srgbClr val="FFFF00"/>
                </a:solidFill>
                <a:latin typeface="黑体" panose="02010609060101010101" pitchFamily="49" charset="-122"/>
                <a:ea typeface="黑体" panose="02010609060101010101" pitchFamily="49" charset="-122"/>
              </a:rPr>
              <a:t>随机存储器</a:t>
            </a:r>
            <a:r>
              <a:rPr lang="en-US" altLang="zh-CN" sz="3200" b="1" dirty="0">
                <a:solidFill>
                  <a:srgbClr val="FFFF00"/>
                </a:solidFill>
                <a:latin typeface="黑体" panose="02010609060101010101" pitchFamily="49" charset="-122"/>
                <a:ea typeface="黑体" panose="02010609060101010101" pitchFamily="49" charset="-122"/>
              </a:rPr>
              <a:t>RAM</a:t>
            </a:r>
            <a:r>
              <a:rPr lang="zh-CN" altLang="en-US" sz="3200" dirty="0">
                <a:latin typeface="黑体" panose="02010609060101010101" pitchFamily="49" charset="-122"/>
                <a:ea typeface="黑体" panose="02010609060101010101" pitchFamily="49" charset="-122"/>
              </a:rPr>
              <a:t>：按给定地址随机地访问任一存储单元，访问时间与单元位置无关。</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(3)</a:t>
            </a:r>
            <a:r>
              <a:rPr lang="zh-CN" altLang="en-US" sz="3200" b="1" dirty="0">
                <a:solidFill>
                  <a:srgbClr val="FFFF00"/>
                </a:solidFill>
                <a:latin typeface="黑体" panose="02010609060101010101" pitchFamily="49" charset="-122"/>
                <a:ea typeface="黑体" panose="02010609060101010101" pitchFamily="49" charset="-122"/>
              </a:rPr>
              <a:t>只读存储器</a:t>
            </a:r>
            <a:r>
              <a:rPr lang="en-US" altLang="zh-CN" sz="3200" b="1" dirty="0">
                <a:solidFill>
                  <a:srgbClr val="FFFF00"/>
                </a:solidFill>
                <a:latin typeface="黑体" panose="02010609060101010101" pitchFamily="49" charset="-122"/>
                <a:ea typeface="黑体" panose="02010609060101010101" pitchFamily="49" charset="-122"/>
              </a:rPr>
              <a:t>ROM</a:t>
            </a:r>
            <a:r>
              <a:rPr lang="zh-CN" altLang="en-US" sz="3200" dirty="0">
                <a:latin typeface="黑体" panose="02010609060101010101" pitchFamily="49" charset="-122"/>
                <a:ea typeface="黑体" panose="02010609060101010101" pitchFamily="49" charset="-122"/>
              </a:rPr>
              <a:t>：在正常工作中只能读出、不能写入的存储器。</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(4)</a:t>
            </a:r>
            <a:r>
              <a:rPr lang="zh-CN" altLang="en-US" sz="3200" b="1" dirty="0">
                <a:solidFill>
                  <a:srgbClr val="FFFF00"/>
                </a:solidFill>
                <a:latin typeface="黑体" panose="02010609060101010101" pitchFamily="49" charset="-122"/>
                <a:ea typeface="黑体" panose="02010609060101010101" pitchFamily="49" charset="-122"/>
              </a:rPr>
              <a:t>存取周期</a:t>
            </a:r>
            <a:r>
              <a:rPr lang="zh-CN" altLang="en-US" sz="3200" dirty="0">
                <a:latin typeface="黑体" panose="02010609060101010101" pitchFamily="49" charset="-122"/>
                <a:ea typeface="黑体" panose="02010609060101010101" pitchFamily="49" charset="-122"/>
              </a:rPr>
              <a:t>：指存储器做连续访问操作过程中一次完整的存取操作所需的全部时间。</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(5)</a:t>
            </a:r>
            <a:r>
              <a:rPr lang="zh-CN" altLang="en-US" sz="3200" b="1" dirty="0">
                <a:solidFill>
                  <a:srgbClr val="FFFF00"/>
                </a:solidFill>
                <a:latin typeface="黑体" panose="02010609060101010101" pitchFamily="49" charset="-122"/>
                <a:ea typeface="黑体" panose="02010609060101010101" pitchFamily="49" charset="-122"/>
              </a:rPr>
              <a:t>数据传输率</a:t>
            </a:r>
            <a:r>
              <a:rPr lang="zh-CN" altLang="en-US" sz="3200" dirty="0">
                <a:latin typeface="黑体" panose="02010609060101010101" pitchFamily="49" charset="-122"/>
                <a:ea typeface="黑体" panose="02010609060101010101" pitchFamily="49" charset="-122"/>
              </a:rPr>
              <a:t>：指数据传入或传出存储器的速率。</a:t>
            </a:r>
          </a:p>
        </p:txBody>
      </p:sp>
      <p:sp>
        <p:nvSpPr>
          <p:cNvPr id="4" name="Rectangle 1">
            <a:extLst>
              <a:ext uri="{FF2B5EF4-FFF2-40B4-BE49-F238E27FC236}">
                <a16:creationId xmlns:a16="http://schemas.microsoft.com/office/drawing/2014/main" id="{39353A48-48B8-460F-84DB-58EB13DA1CE1}"/>
              </a:ext>
            </a:extLst>
          </p:cNvPr>
          <p:cNvSpPr>
            <a:spLocks noChangeArrowheads="1"/>
          </p:cNvSpPr>
          <p:nvPr/>
        </p:nvSpPr>
        <p:spPr bwMode="auto">
          <a:xfrm>
            <a:off x="12700" y="12700"/>
            <a:ext cx="5202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latinLnBrk="0" hangingPunct="0">
              <a:lnSpc>
                <a:spcPct val="100000"/>
              </a:lnSpc>
              <a:buClrTx/>
              <a:buSzTx/>
              <a:buFontTx/>
              <a:buNone/>
              <a:tabLst/>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简要解释下列名词术语</a:t>
            </a:r>
          </a:p>
        </p:txBody>
      </p:sp>
      <p:sp>
        <p:nvSpPr>
          <p:cNvPr id="5" name="灯片编号占位符 4">
            <a:extLst>
              <a:ext uri="{FF2B5EF4-FFF2-40B4-BE49-F238E27FC236}">
                <a16:creationId xmlns:a16="http://schemas.microsoft.com/office/drawing/2014/main" id="{C5DEBEF6-496C-4F31-8BC2-4734C3ED70DF}"/>
              </a:ext>
            </a:extLst>
          </p:cNvPr>
          <p:cNvSpPr>
            <a:spLocks noGrp="1"/>
          </p:cNvSpPr>
          <p:nvPr>
            <p:ph type="sldNum" sz="quarter" idx="12"/>
          </p:nvPr>
        </p:nvSpPr>
        <p:spPr/>
        <p:txBody>
          <a:bodyPr/>
          <a:lstStyle/>
          <a:p>
            <a:fld id="{6F02EFF4-F969-41B5-BB2C-79CFA90C3E21}" type="slidenum">
              <a:rPr lang="en-US" altLang="zh-CN" smtClean="0"/>
              <a:pPr/>
              <a:t>3</a:t>
            </a:fld>
            <a:r>
              <a:rPr lang="en-US" altLang="zh-CN"/>
              <a:t>/112</a:t>
            </a:r>
            <a:endParaRPr lang="en-US" altLang="zh-CN" dirty="0"/>
          </a:p>
        </p:txBody>
      </p:sp>
    </p:spTree>
    <p:extLst>
      <p:ext uri="{BB962C8B-B14F-4D97-AF65-F5344CB8AC3E}">
        <p14:creationId xmlns:p14="http://schemas.microsoft.com/office/powerpoint/2010/main" val="22082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6B586A7-8397-46F1-9C26-4D447A9B514D}"/>
              </a:ext>
            </a:extLst>
          </p:cNvPr>
          <p:cNvSpPr/>
          <p:nvPr/>
        </p:nvSpPr>
        <p:spPr>
          <a:xfrm>
            <a:off x="0" y="0"/>
            <a:ext cx="9296400" cy="58477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2</a:t>
            </a:r>
            <a:r>
              <a:rPr lang="zh-CN" altLang="zh-CN" sz="3200" b="1" dirty="0">
                <a:solidFill>
                  <a:srgbClr val="FFFF00"/>
                </a:solidFill>
                <a:effectLst>
                  <a:outerShdw blurRad="38100" dist="38100" dir="2700000" algn="tl">
                    <a:srgbClr val="000000">
                      <a:alpha val="43137"/>
                    </a:srgbClr>
                  </a:outerShdw>
                </a:effectLst>
              </a:rPr>
              <a:t>）说明加到各芯片的地址范围值和地址线</a:t>
            </a:r>
          </a:p>
        </p:txBody>
      </p:sp>
      <p:graphicFrame>
        <p:nvGraphicFramePr>
          <p:cNvPr id="4" name="表格 3">
            <a:extLst>
              <a:ext uri="{FF2B5EF4-FFF2-40B4-BE49-F238E27FC236}">
                <a16:creationId xmlns:a16="http://schemas.microsoft.com/office/drawing/2014/main" id="{086BE503-F6F2-49D9-8734-25A20E4A4267}"/>
              </a:ext>
            </a:extLst>
          </p:cNvPr>
          <p:cNvGraphicFramePr>
            <a:graphicFrameLocks noGrp="1"/>
          </p:cNvGraphicFramePr>
          <p:nvPr>
            <p:extLst>
              <p:ext uri="{D42A27DB-BD31-4B8C-83A1-F6EECF244321}">
                <p14:modId xmlns:p14="http://schemas.microsoft.com/office/powerpoint/2010/main" val="2485307618"/>
              </p:ext>
            </p:extLst>
          </p:nvPr>
        </p:nvGraphicFramePr>
        <p:xfrm>
          <a:off x="0" y="564983"/>
          <a:ext cx="9118600" cy="5029200"/>
        </p:xfrm>
        <a:graphic>
          <a:graphicData uri="http://schemas.openxmlformats.org/drawingml/2006/table">
            <a:tbl>
              <a:tblPr firstRow="1" bandRow="1">
                <a:tableStyleId>{5940675A-B579-460E-94D1-54222C63F5DA}</a:tableStyleId>
              </a:tblPr>
              <a:tblGrid>
                <a:gridCol w="1299511">
                  <a:extLst>
                    <a:ext uri="{9D8B030D-6E8A-4147-A177-3AD203B41FA5}">
                      <a16:colId xmlns:a16="http://schemas.microsoft.com/office/drawing/2014/main" val="2389025606"/>
                    </a:ext>
                  </a:extLst>
                </a:gridCol>
                <a:gridCol w="1596089">
                  <a:extLst>
                    <a:ext uri="{9D8B030D-6E8A-4147-A177-3AD203B41FA5}">
                      <a16:colId xmlns:a16="http://schemas.microsoft.com/office/drawing/2014/main" val="1987225111"/>
                    </a:ext>
                  </a:extLst>
                </a:gridCol>
                <a:gridCol w="6223000">
                  <a:extLst>
                    <a:ext uri="{9D8B030D-6E8A-4147-A177-3AD203B41FA5}">
                      <a16:colId xmlns:a16="http://schemas.microsoft.com/office/drawing/2014/main" val="1609539451"/>
                    </a:ext>
                  </a:extLst>
                </a:gridCol>
              </a:tblGrid>
              <a:tr h="370840">
                <a:tc gridSpan="2">
                  <a:txBody>
                    <a:bodyPr/>
                    <a:lstStyle/>
                    <a:p>
                      <a:pPr algn="ctr"/>
                      <a:r>
                        <a:rPr lang="zh-CN" altLang="en-US" sz="2400" dirty="0"/>
                        <a:t>芯片</a:t>
                      </a:r>
                    </a:p>
                  </a:txBody>
                  <a:tcPr anchor="ctr"/>
                </a:tc>
                <a:tc hMerge="1">
                  <a:txBody>
                    <a:bodyPr/>
                    <a:lstStyle/>
                    <a:p>
                      <a:r>
                        <a:rPr lang="en-US" altLang="zh-CN" sz="2400" dirty="0"/>
                        <a:t>                      A15 A14 A13 A12 A11 A10 A9 A8 A7 …A0</a:t>
                      </a:r>
                      <a:endParaRPr lang="zh-CN" altLang="en-US" sz="2400" dirty="0"/>
                    </a:p>
                  </a:txBody>
                  <a:tcPr/>
                </a:tc>
                <a:tc>
                  <a:txBody>
                    <a:bodyPr/>
                    <a:lstStyle/>
                    <a:p>
                      <a:r>
                        <a:rPr lang="en-US" altLang="zh-CN" sz="2400" dirty="0"/>
                        <a:t>  A</a:t>
                      </a:r>
                      <a:r>
                        <a:rPr lang="en-US" altLang="zh-CN" sz="2400" baseline="-25000" dirty="0"/>
                        <a:t>15</a:t>
                      </a:r>
                      <a:r>
                        <a:rPr lang="en-US" altLang="zh-CN" sz="2400" dirty="0"/>
                        <a:t>    A</a:t>
                      </a:r>
                      <a:r>
                        <a:rPr lang="en-US" altLang="zh-CN" sz="2400" kern="1200" baseline="-25000" dirty="0">
                          <a:solidFill>
                            <a:schemeClr val="tx1"/>
                          </a:solidFill>
                          <a:latin typeface="+mn-lt"/>
                          <a:ea typeface="+mn-ea"/>
                          <a:cs typeface="+mn-cs"/>
                        </a:rPr>
                        <a:t>14</a:t>
                      </a:r>
                      <a:r>
                        <a:rPr lang="en-US" altLang="zh-CN" sz="2400" dirty="0"/>
                        <a:t>   A</a:t>
                      </a:r>
                      <a:r>
                        <a:rPr lang="en-US" altLang="zh-CN" sz="2400" kern="1200" baseline="-25000" dirty="0">
                          <a:solidFill>
                            <a:schemeClr val="tx1"/>
                          </a:solidFill>
                          <a:latin typeface="+mn-lt"/>
                          <a:ea typeface="+mn-ea"/>
                          <a:cs typeface="+mn-cs"/>
                        </a:rPr>
                        <a:t>13  </a:t>
                      </a:r>
                      <a:r>
                        <a:rPr lang="en-US" altLang="zh-CN" sz="2400" dirty="0"/>
                        <a:t> A</a:t>
                      </a:r>
                      <a:r>
                        <a:rPr lang="en-US" altLang="zh-CN" sz="2400" kern="1200" baseline="-25000" dirty="0">
                          <a:solidFill>
                            <a:schemeClr val="tx1"/>
                          </a:solidFill>
                          <a:latin typeface="+mn-lt"/>
                          <a:ea typeface="+mn-ea"/>
                          <a:cs typeface="+mn-cs"/>
                        </a:rPr>
                        <a:t>12 </a:t>
                      </a:r>
                      <a:r>
                        <a:rPr lang="en-US" altLang="zh-CN" sz="2400" dirty="0"/>
                        <a:t> A</a:t>
                      </a:r>
                      <a:r>
                        <a:rPr lang="en-US" altLang="zh-CN" sz="2400" kern="1200" baseline="-25000" dirty="0">
                          <a:solidFill>
                            <a:schemeClr val="tx1"/>
                          </a:solidFill>
                          <a:latin typeface="+mn-lt"/>
                          <a:ea typeface="+mn-ea"/>
                          <a:cs typeface="+mn-cs"/>
                        </a:rPr>
                        <a:t>11   </a:t>
                      </a:r>
                      <a:r>
                        <a:rPr lang="en-US" altLang="zh-CN" sz="2400" dirty="0"/>
                        <a:t>A</a:t>
                      </a:r>
                      <a:r>
                        <a:rPr lang="en-US" altLang="zh-CN" sz="2400" kern="1200" baseline="-25000" dirty="0">
                          <a:solidFill>
                            <a:schemeClr val="tx1"/>
                          </a:solidFill>
                          <a:latin typeface="+mn-lt"/>
                          <a:ea typeface="+mn-ea"/>
                          <a:cs typeface="+mn-cs"/>
                        </a:rPr>
                        <a:t>10    </a:t>
                      </a:r>
                      <a:r>
                        <a:rPr lang="en-US" altLang="zh-CN" sz="2400" dirty="0"/>
                        <a:t>A</a:t>
                      </a:r>
                      <a:r>
                        <a:rPr lang="en-US" altLang="zh-CN" sz="2400" kern="1200" baseline="-25000" dirty="0">
                          <a:solidFill>
                            <a:schemeClr val="tx1"/>
                          </a:solidFill>
                          <a:latin typeface="+mn-lt"/>
                          <a:ea typeface="+mn-ea"/>
                          <a:cs typeface="+mn-cs"/>
                        </a:rPr>
                        <a:t>9   </a:t>
                      </a:r>
                      <a:r>
                        <a:rPr lang="en-US" altLang="zh-CN" sz="2400" dirty="0"/>
                        <a:t>A</a:t>
                      </a:r>
                      <a:r>
                        <a:rPr lang="en-US" altLang="zh-CN" sz="2400" kern="1200" baseline="-25000" dirty="0">
                          <a:solidFill>
                            <a:schemeClr val="tx1"/>
                          </a:solidFill>
                          <a:latin typeface="+mn-lt"/>
                          <a:ea typeface="+mn-ea"/>
                          <a:cs typeface="+mn-cs"/>
                        </a:rPr>
                        <a:t>8</a:t>
                      </a:r>
                      <a:r>
                        <a:rPr lang="en-US" altLang="zh-CN" sz="2400" dirty="0"/>
                        <a:t>  A</a:t>
                      </a:r>
                      <a:r>
                        <a:rPr lang="en-US" altLang="zh-CN" sz="2400" kern="1200" baseline="-25000" dirty="0">
                          <a:solidFill>
                            <a:schemeClr val="tx1"/>
                          </a:solidFill>
                          <a:latin typeface="+mn-lt"/>
                          <a:ea typeface="+mn-ea"/>
                          <a:cs typeface="+mn-cs"/>
                        </a:rPr>
                        <a:t>7</a:t>
                      </a:r>
                      <a:r>
                        <a:rPr lang="en-US" altLang="zh-CN" sz="2400" dirty="0"/>
                        <a:t> …A</a:t>
                      </a:r>
                      <a:r>
                        <a:rPr lang="en-US" altLang="zh-CN" sz="2400" kern="1200" baseline="-25000" dirty="0">
                          <a:solidFill>
                            <a:schemeClr val="tx1"/>
                          </a:solidFill>
                          <a:latin typeface="+mn-lt"/>
                          <a:ea typeface="+mn-ea"/>
                          <a:cs typeface="+mn-cs"/>
                        </a:rPr>
                        <a:t>0</a:t>
                      </a:r>
                      <a:endParaRPr lang="zh-CN" altLang="en-US" sz="2400" kern="1200" baseline="-25000" dirty="0">
                        <a:solidFill>
                          <a:schemeClr val="tx1"/>
                        </a:solidFill>
                        <a:latin typeface="+mn-lt"/>
                        <a:ea typeface="+mn-ea"/>
                        <a:cs typeface="+mn-cs"/>
                      </a:endParaRPr>
                    </a:p>
                  </a:txBody>
                  <a:tcPr/>
                </a:tc>
                <a:extLst>
                  <a:ext uri="{0D108BD9-81ED-4DB2-BD59-A6C34878D82A}">
                    <a16:rowId xmlns:a16="http://schemas.microsoft.com/office/drawing/2014/main" val="2876450500"/>
                  </a:ext>
                </a:extLst>
              </a:tr>
              <a:tr h="370840">
                <a:tc rowSpan="2" gridSpan="2">
                  <a:txBody>
                    <a:bodyPr/>
                    <a:lstStyle/>
                    <a:p>
                      <a:pPr algn="ctr"/>
                      <a:r>
                        <a:rPr lang="en-US" altLang="zh-CN" sz="2400" dirty="0"/>
                        <a:t>EPROM 4K</a:t>
                      </a:r>
                      <a:r>
                        <a:rPr lang="en-US" altLang="zh-CN" sz="2400" dirty="0">
                          <a:latin typeface="黑体" panose="02010609060101010101" pitchFamily="49" charset="-122"/>
                          <a:ea typeface="黑体" panose="02010609060101010101" pitchFamily="49" charset="-122"/>
                        </a:rPr>
                        <a:t>×</a:t>
                      </a:r>
                      <a:r>
                        <a:rPr lang="en-US" altLang="zh-CN" sz="2400" dirty="0"/>
                        <a:t>8</a:t>
                      </a:r>
                      <a:endParaRPr lang="zh-CN" altLang="en-US" sz="2400" dirty="0"/>
                    </a:p>
                  </a:txBody>
                  <a:tcPr anchor="ctr"/>
                </a:tc>
                <a:tc rowSpan="2" hMerge="1">
                  <a:txBody>
                    <a:bodyPr/>
                    <a:lstStyle/>
                    <a:p>
                      <a:endParaRPr lang="zh-CN" altLang="en-US"/>
                    </a:p>
                  </a:txBody>
                  <a:tcPr/>
                </a:tc>
                <a:tc>
                  <a:txBody>
                    <a:bodyPr/>
                    <a:lstStyle/>
                    <a:p>
                      <a:r>
                        <a:rPr lang="en-US" altLang="zh-CN" sz="2400" dirty="0"/>
                        <a:t>    </a:t>
                      </a:r>
                      <a:r>
                        <a:rPr lang="en-US" altLang="zh-CN" sz="2400" b="1" dirty="0">
                          <a:solidFill>
                            <a:srgbClr val="FFFF00"/>
                          </a:solidFill>
                        </a:rPr>
                        <a:t>0      0      0      0     </a:t>
                      </a:r>
                      <a:r>
                        <a:rPr lang="en-US" altLang="zh-CN" sz="2400" dirty="0"/>
                        <a:t>0      0     0    0    0 …  0</a:t>
                      </a:r>
                      <a:endParaRPr lang="zh-CN" altLang="en-US" sz="2400" dirty="0"/>
                    </a:p>
                  </a:txBody>
                  <a:tcPr/>
                </a:tc>
                <a:extLst>
                  <a:ext uri="{0D108BD9-81ED-4DB2-BD59-A6C34878D82A}">
                    <a16:rowId xmlns:a16="http://schemas.microsoft.com/office/drawing/2014/main" val="534451286"/>
                  </a:ext>
                </a:extLst>
              </a:tr>
              <a:tr h="370840">
                <a:tc gridSpan="2" vMerge="1">
                  <a:txBody>
                    <a:bodyPr/>
                    <a:lstStyle/>
                    <a:p>
                      <a:endParaRPr lang="zh-CN" altLang="en-US" dirty="0"/>
                    </a:p>
                  </a:txBody>
                  <a:tcPr/>
                </a:tc>
                <a:tc hMerge="1" vMerge="1">
                  <a:txBody>
                    <a:bodyPr/>
                    <a:lstStyle/>
                    <a:p>
                      <a:endParaRPr lang="zh-CN" altLang="en-US"/>
                    </a:p>
                  </a:txBody>
                  <a:tcPr/>
                </a:tc>
                <a:tc>
                  <a:txBody>
                    <a:bodyPr/>
                    <a:lstStyle/>
                    <a:p>
                      <a:r>
                        <a:rPr lang="en-US" altLang="zh-CN" sz="2400" b="1" dirty="0"/>
                        <a:t>    </a:t>
                      </a:r>
                      <a:r>
                        <a:rPr lang="en-US" altLang="zh-CN" sz="2400" b="1" dirty="0">
                          <a:solidFill>
                            <a:srgbClr val="FFFF00"/>
                          </a:solidFill>
                        </a:rPr>
                        <a:t>0      0      0      0     </a:t>
                      </a:r>
                      <a:r>
                        <a:rPr lang="en-US" altLang="zh-CN" sz="2400" dirty="0"/>
                        <a:t>1      1     1    1    1 …  1</a:t>
                      </a:r>
                      <a:endParaRPr lang="zh-CN" altLang="en-US" sz="2400" dirty="0"/>
                    </a:p>
                  </a:txBody>
                  <a:tcPr/>
                </a:tc>
                <a:extLst>
                  <a:ext uri="{0D108BD9-81ED-4DB2-BD59-A6C34878D82A}">
                    <a16:rowId xmlns:a16="http://schemas.microsoft.com/office/drawing/2014/main" val="339190685"/>
                  </a:ext>
                </a:extLst>
              </a:tr>
              <a:tr h="370840">
                <a:tc rowSpan="2" gridSpan="2">
                  <a:txBody>
                    <a:bodyPr/>
                    <a:lstStyle/>
                    <a:p>
                      <a:pPr algn="ctr"/>
                      <a:r>
                        <a:rPr lang="en-US" altLang="zh-CN" sz="2400" dirty="0"/>
                        <a:t>EPROM 4K</a:t>
                      </a:r>
                      <a:r>
                        <a:rPr lang="en-US" altLang="zh-CN" sz="2400" dirty="0">
                          <a:latin typeface="黑体" panose="02010609060101010101" pitchFamily="49" charset="-122"/>
                          <a:ea typeface="黑体" panose="02010609060101010101" pitchFamily="49" charset="-122"/>
                        </a:rPr>
                        <a:t>×</a:t>
                      </a:r>
                      <a:r>
                        <a:rPr lang="en-US" altLang="zh-CN" sz="2400" dirty="0"/>
                        <a:t>8</a:t>
                      </a:r>
                      <a:endParaRPr lang="zh-CN" altLang="en-US" sz="2400" dirty="0"/>
                    </a:p>
                  </a:txBody>
                  <a:tcPr anchor="ctr"/>
                </a:tc>
                <a:tc rowSpan="2" hMerge="1">
                  <a:txBody>
                    <a:bodyPr/>
                    <a:lstStyle/>
                    <a:p>
                      <a:endParaRPr lang="zh-CN" altLang="en-US"/>
                    </a:p>
                  </a:txBody>
                  <a:tcPr/>
                </a:tc>
                <a:tc>
                  <a:txBody>
                    <a:bodyPr/>
                    <a:lstStyle/>
                    <a:p>
                      <a:r>
                        <a:rPr lang="en-US" altLang="zh-CN" sz="2400" dirty="0">
                          <a:solidFill>
                            <a:srgbClr val="FFFF00"/>
                          </a:solidFill>
                        </a:rPr>
                        <a:t>    </a:t>
                      </a:r>
                      <a:r>
                        <a:rPr lang="en-US" altLang="zh-CN" sz="2400" b="1" dirty="0">
                          <a:solidFill>
                            <a:srgbClr val="FFFF00"/>
                          </a:solidFill>
                        </a:rPr>
                        <a:t>0      0      0      1     </a:t>
                      </a:r>
                      <a:r>
                        <a:rPr lang="en-US" altLang="zh-CN" sz="2400" dirty="0"/>
                        <a:t>0      0     0    0    0 …  0  </a:t>
                      </a:r>
                      <a:endParaRPr lang="zh-CN" altLang="en-US" sz="2400" dirty="0"/>
                    </a:p>
                  </a:txBody>
                  <a:tcPr/>
                </a:tc>
                <a:extLst>
                  <a:ext uri="{0D108BD9-81ED-4DB2-BD59-A6C34878D82A}">
                    <a16:rowId xmlns:a16="http://schemas.microsoft.com/office/drawing/2014/main" val="2728243381"/>
                  </a:ext>
                </a:extLst>
              </a:tr>
              <a:tr h="370840">
                <a:tc gridSpan="2" vMerge="1">
                  <a:txBody>
                    <a:bodyPr/>
                    <a:lstStyle/>
                    <a:p>
                      <a:endParaRPr lang="zh-CN" altLang="en-US" dirty="0"/>
                    </a:p>
                  </a:txBody>
                  <a:tcPr/>
                </a:tc>
                <a:tc hMerge="1" vMerge="1">
                  <a:txBody>
                    <a:bodyPr/>
                    <a:lstStyle/>
                    <a:p>
                      <a:endParaRPr lang="zh-CN" altLang="en-US"/>
                    </a:p>
                  </a:txBody>
                  <a:tcPr/>
                </a:tc>
                <a:tc>
                  <a:txBody>
                    <a:bodyPr/>
                    <a:lstStyle/>
                    <a:p>
                      <a:r>
                        <a:rPr lang="en-US" altLang="zh-CN" sz="2400" dirty="0">
                          <a:solidFill>
                            <a:srgbClr val="FFFF00"/>
                          </a:solidFill>
                        </a:rPr>
                        <a:t>    </a:t>
                      </a:r>
                      <a:r>
                        <a:rPr lang="en-US" altLang="zh-CN" sz="2400" b="1" dirty="0">
                          <a:solidFill>
                            <a:srgbClr val="FFFF00"/>
                          </a:solidFill>
                        </a:rPr>
                        <a:t>0      0      0      1     </a:t>
                      </a:r>
                      <a:r>
                        <a:rPr lang="en-US" altLang="zh-CN" sz="2400" dirty="0"/>
                        <a:t>1      1     1    1    1 …  1</a:t>
                      </a:r>
                      <a:endParaRPr lang="zh-CN" altLang="en-US" sz="2400" dirty="0"/>
                    </a:p>
                  </a:txBody>
                  <a:tcPr/>
                </a:tc>
                <a:extLst>
                  <a:ext uri="{0D108BD9-81ED-4DB2-BD59-A6C34878D82A}">
                    <a16:rowId xmlns:a16="http://schemas.microsoft.com/office/drawing/2014/main" val="3667617582"/>
                  </a:ext>
                </a:extLst>
              </a:tr>
              <a:tr h="370840">
                <a:tc rowSpan="2">
                  <a:txBody>
                    <a:bodyPr/>
                    <a:lstStyle/>
                    <a:p>
                      <a:pPr algn="ct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a:txBody>
                    <a:bodyPr/>
                    <a:lstStyle/>
                    <a:p>
                      <a:r>
                        <a:rPr lang="en-US" altLang="zh-CN" sz="2400" b="1" dirty="0">
                          <a:solidFill>
                            <a:srgbClr val="FFFF00"/>
                          </a:solidFill>
                        </a:rPr>
                        <a:t>    0      0      1      0     0      </a:t>
                      </a:r>
                      <a:r>
                        <a:rPr lang="en-US" altLang="zh-CN" sz="2400" dirty="0"/>
                        <a:t>0     0    0    0 …  0</a:t>
                      </a:r>
                      <a:endParaRPr lang="zh-CN" altLang="en-US" sz="2400" dirty="0"/>
                    </a:p>
                  </a:txBody>
                  <a:tcPr/>
                </a:tc>
                <a:extLst>
                  <a:ext uri="{0D108BD9-81ED-4DB2-BD59-A6C34878D82A}">
                    <a16:rowId xmlns:a16="http://schemas.microsoft.com/office/drawing/2014/main" val="2316128672"/>
                  </a:ext>
                </a:extLst>
              </a:tr>
              <a:tr h="370840">
                <a:tc vMerge="1">
                  <a:txBody>
                    <a:bodyPr/>
                    <a:lstStyle/>
                    <a:p>
                      <a:endParaRPr lang="zh-CN" altLang="en-US" dirty="0"/>
                    </a:p>
                  </a:txBody>
                  <a:tcPr/>
                </a:tc>
                <a:tc vMerge="1">
                  <a:txBody>
                    <a:bodyPr/>
                    <a:lstStyle/>
                    <a:p>
                      <a:endParaRPr lang="zh-CN" altLang="en-US"/>
                    </a:p>
                  </a:txBody>
                  <a:tcPr/>
                </a:tc>
                <a:tc>
                  <a:txBody>
                    <a:bodyPr/>
                    <a:lstStyle/>
                    <a:p>
                      <a:r>
                        <a:rPr lang="en-US" altLang="zh-CN" sz="2400" b="1" dirty="0">
                          <a:solidFill>
                            <a:srgbClr val="FFFF00"/>
                          </a:solidFill>
                        </a:rPr>
                        <a:t>    0      0      1      0     0      </a:t>
                      </a:r>
                      <a:r>
                        <a:rPr lang="en-US" altLang="zh-CN" sz="2400" dirty="0"/>
                        <a:t>1     1    1    1 …  1</a:t>
                      </a:r>
                      <a:endParaRPr lang="zh-CN" altLang="en-US" sz="2400" dirty="0"/>
                    </a:p>
                  </a:txBody>
                  <a:tcPr/>
                </a:tc>
                <a:extLst>
                  <a:ext uri="{0D108BD9-81ED-4DB2-BD59-A6C34878D82A}">
                    <a16:rowId xmlns:a16="http://schemas.microsoft.com/office/drawing/2014/main" val="3300781318"/>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a:txBody>
                    <a:bodyPr/>
                    <a:lstStyle/>
                    <a:p>
                      <a:r>
                        <a:rPr lang="en-US" altLang="zh-CN" sz="2400" dirty="0"/>
                        <a:t>  </a:t>
                      </a:r>
                      <a:r>
                        <a:rPr lang="en-US" altLang="zh-CN" sz="2400" b="1" dirty="0">
                          <a:solidFill>
                            <a:srgbClr val="FFFF00"/>
                          </a:solidFill>
                        </a:rPr>
                        <a:t>  0      0      1      0     1      </a:t>
                      </a:r>
                      <a:r>
                        <a:rPr lang="en-US" altLang="zh-CN" sz="2400" dirty="0"/>
                        <a:t>0     0    0    0 …  0</a:t>
                      </a:r>
                      <a:endParaRPr lang="zh-CN" altLang="en-US" sz="2400" dirty="0"/>
                    </a:p>
                  </a:txBody>
                  <a:tcPr/>
                </a:tc>
                <a:extLst>
                  <a:ext uri="{0D108BD9-81ED-4DB2-BD59-A6C34878D82A}">
                    <a16:rowId xmlns:a16="http://schemas.microsoft.com/office/drawing/2014/main" val="3577644736"/>
                  </a:ext>
                </a:extLst>
              </a:tr>
              <a:tr h="412492">
                <a:tc vMerge="1">
                  <a:txBody>
                    <a:bodyPr/>
                    <a:lstStyle/>
                    <a:p>
                      <a:endParaRPr lang="zh-CN" altLang="en-US" dirty="0"/>
                    </a:p>
                  </a:txBody>
                  <a:tcPr/>
                </a:tc>
                <a:tc vMerge="1">
                  <a:txBody>
                    <a:bodyPr/>
                    <a:lstStyle/>
                    <a:p>
                      <a:endParaRPr lang="zh-CN" altLang="en-US"/>
                    </a:p>
                  </a:txBody>
                  <a:tcPr/>
                </a:tc>
                <a:tc>
                  <a:txBody>
                    <a:bodyPr/>
                    <a:lstStyle/>
                    <a:p>
                      <a:r>
                        <a:rPr lang="en-US" altLang="zh-CN" sz="2400" b="1" kern="1200" dirty="0">
                          <a:solidFill>
                            <a:srgbClr val="FFFF00"/>
                          </a:solidFill>
                          <a:latin typeface="+mn-lt"/>
                          <a:ea typeface="+mn-ea"/>
                          <a:cs typeface="+mn-cs"/>
                        </a:rPr>
                        <a:t>    0      0      1      0     1      </a:t>
                      </a:r>
                      <a:r>
                        <a:rPr lang="en-US" altLang="zh-CN" sz="2400" dirty="0"/>
                        <a:t>1     1    1    1 …  1</a:t>
                      </a:r>
                      <a:endParaRPr lang="zh-CN" altLang="en-US" sz="2400" dirty="0"/>
                    </a:p>
                  </a:txBody>
                  <a:tcPr/>
                </a:tc>
                <a:extLst>
                  <a:ext uri="{0D108BD9-81ED-4DB2-BD59-A6C34878D82A}">
                    <a16:rowId xmlns:a16="http://schemas.microsoft.com/office/drawing/2014/main" val="71631939"/>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RAM 2K</a:t>
                      </a:r>
                      <a:r>
                        <a:rPr lang="en-US" altLang="zh-CN" sz="2400" dirty="0">
                          <a:latin typeface="黑体" panose="02010609060101010101" pitchFamily="49" charset="-122"/>
                          <a:ea typeface="黑体" panose="02010609060101010101" pitchFamily="49" charset="-122"/>
                        </a:rPr>
                        <a:t>×</a:t>
                      </a:r>
                      <a:r>
                        <a:rPr lang="en-US" altLang="zh-CN" sz="2400" dirty="0"/>
                        <a:t>4</a:t>
                      </a:r>
                      <a:endParaRPr lang="zh-CN" altLang="en-US" sz="2400" dirty="0"/>
                    </a:p>
                  </a:txBody>
                  <a:tcPr anchor="ctr"/>
                </a:tc>
                <a:tc>
                  <a:txBody>
                    <a:bodyPr/>
                    <a:lstStyle/>
                    <a:p>
                      <a:r>
                        <a:rPr lang="en-US" altLang="zh-CN" sz="2400" dirty="0"/>
                        <a:t>    </a:t>
                      </a:r>
                      <a:r>
                        <a:rPr lang="en-US" altLang="zh-CN" sz="2400" b="1" kern="1200" dirty="0">
                          <a:solidFill>
                            <a:srgbClr val="FFFF00"/>
                          </a:solidFill>
                          <a:latin typeface="+mn-lt"/>
                          <a:ea typeface="+mn-ea"/>
                          <a:cs typeface="+mn-cs"/>
                        </a:rPr>
                        <a:t>0      0      1      1     0      </a:t>
                      </a:r>
                      <a:r>
                        <a:rPr lang="en-US" altLang="zh-CN" sz="2400" dirty="0"/>
                        <a:t>0     0    0    0 …  0</a:t>
                      </a:r>
                      <a:endParaRPr lang="zh-CN" altLang="en-US" sz="2400" dirty="0"/>
                    </a:p>
                  </a:txBody>
                  <a:tcPr/>
                </a:tc>
                <a:extLst>
                  <a:ext uri="{0D108BD9-81ED-4DB2-BD59-A6C34878D82A}">
                    <a16:rowId xmlns:a16="http://schemas.microsoft.com/office/drawing/2014/main" val="1803101894"/>
                  </a:ext>
                </a:extLst>
              </a:tr>
              <a:tr h="186857">
                <a:tc vMerge="1">
                  <a:txBody>
                    <a:bodyPr/>
                    <a:lstStyle/>
                    <a:p>
                      <a:endParaRPr lang="zh-CN" altLang="en-US" dirty="0"/>
                    </a:p>
                  </a:txBody>
                  <a:tcPr/>
                </a:tc>
                <a:tc vMerge="1">
                  <a:txBody>
                    <a:bodyPr/>
                    <a:lstStyle/>
                    <a:p>
                      <a:endParaRPr lang="zh-CN" altLang="en-US"/>
                    </a:p>
                  </a:txBody>
                  <a:tcPr/>
                </a:tc>
                <a:tc>
                  <a:txBody>
                    <a:bodyPr/>
                    <a:lstStyle/>
                    <a:p>
                      <a:r>
                        <a:rPr lang="en-US" altLang="zh-CN" sz="2400" dirty="0"/>
                        <a:t>    </a:t>
                      </a:r>
                      <a:r>
                        <a:rPr lang="en-US" altLang="zh-CN" sz="2400" b="1" kern="1200" dirty="0">
                          <a:solidFill>
                            <a:srgbClr val="FFFF00"/>
                          </a:solidFill>
                          <a:latin typeface="+mn-lt"/>
                          <a:ea typeface="+mn-ea"/>
                          <a:cs typeface="+mn-cs"/>
                        </a:rPr>
                        <a:t>0      0      1      1     0      </a:t>
                      </a:r>
                      <a:r>
                        <a:rPr lang="en-US" altLang="zh-CN" sz="2400" dirty="0"/>
                        <a:t>1     1    1    1 …  1</a:t>
                      </a:r>
                      <a:endParaRPr lang="zh-CN" altLang="en-US" sz="2400" dirty="0"/>
                    </a:p>
                  </a:txBody>
                  <a:tcPr/>
                </a:tc>
                <a:extLst>
                  <a:ext uri="{0D108BD9-81ED-4DB2-BD59-A6C34878D82A}">
                    <a16:rowId xmlns:a16="http://schemas.microsoft.com/office/drawing/2014/main" val="4163569651"/>
                  </a:ext>
                </a:extLst>
              </a:tr>
            </a:tbl>
          </a:graphicData>
        </a:graphic>
      </p:graphicFrame>
      <p:sp>
        <p:nvSpPr>
          <p:cNvPr id="5" name="灯片编号占位符 4">
            <a:extLst>
              <a:ext uri="{FF2B5EF4-FFF2-40B4-BE49-F238E27FC236}">
                <a16:creationId xmlns:a16="http://schemas.microsoft.com/office/drawing/2014/main" id="{5336B1B3-BD8D-447D-87A7-7DF6B6395D9C}"/>
              </a:ext>
            </a:extLst>
          </p:cNvPr>
          <p:cNvSpPr>
            <a:spLocks noGrp="1"/>
          </p:cNvSpPr>
          <p:nvPr>
            <p:ph type="sldNum" sz="quarter" idx="12"/>
          </p:nvPr>
        </p:nvSpPr>
        <p:spPr/>
        <p:txBody>
          <a:bodyPr/>
          <a:lstStyle/>
          <a:p>
            <a:fld id="{6F02EFF4-F969-41B5-BB2C-79CFA90C3E21}" type="slidenum">
              <a:rPr lang="en-US" altLang="zh-CN" smtClean="0"/>
              <a:pPr/>
              <a:t>30</a:t>
            </a:fld>
            <a:r>
              <a:rPr lang="en-US" altLang="zh-CN"/>
              <a:t>/112</a:t>
            </a:r>
            <a:endParaRPr lang="en-US" altLang="zh-CN" dirty="0"/>
          </a:p>
        </p:txBody>
      </p:sp>
    </p:spTree>
    <p:extLst>
      <p:ext uri="{BB962C8B-B14F-4D97-AF65-F5344CB8AC3E}">
        <p14:creationId xmlns:p14="http://schemas.microsoft.com/office/powerpoint/2010/main" val="1088549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B7E0574-3F19-4108-B84F-1DC1C7436C48}"/>
              </a:ext>
            </a:extLst>
          </p:cNvPr>
          <p:cNvSpPr/>
          <p:nvPr/>
        </p:nvSpPr>
        <p:spPr>
          <a:xfrm>
            <a:off x="0" y="0"/>
            <a:ext cx="9296400" cy="584775"/>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2</a:t>
            </a:r>
            <a:r>
              <a:rPr lang="zh-CN" altLang="zh-CN" sz="3200" b="1" dirty="0">
                <a:solidFill>
                  <a:srgbClr val="FFFF00"/>
                </a:solidFill>
                <a:effectLst>
                  <a:outerShdw blurRad="38100" dist="38100" dir="2700000" algn="tl">
                    <a:srgbClr val="000000">
                      <a:alpha val="43137"/>
                    </a:srgbClr>
                  </a:outerShdw>
                </a:effectLst>
              </a:rPr>
              <a:t>）说明加到各芯片的地址范围值和地址线</a:t>
            </a:r>
          </a:p>
        </p:txBody>
      </p:sp>
      <p:sp>
        <p:nvSpPr>
          <p:cNvPr id="4" name="矩形 3">
            <a:extLst>
              <a:ext uri="{FF2B5EF4-FFF2-40B4-BE49-F238E27FC236}">
                <a16:creationId xmlns:a16="http://schemas.microsoft.com/office/drawing/2014/main" id="{36D91B23-FC3D-4A68-BCFA-3B8C502BB3BE}"/>
              </a:ext>
            </a:extLst>
          </p:cNvPr>
          <p:cNvSpPr/>
          <p:nvPr/>
        </p:nvSpPr>
        <p:spPr>
          <a:xfrm>
            <a:off x="-990" y="1066800"/>
            <a:ext cx="9144000" cy="6001643"/>
          </a:xfrm>
          <a:prstGeom prst="rect">
            <a:avLst/>
          </a:prstGeom>
        </p:spPr>
        <p:txBody>
          <a:bodyPr wrap="square">
            <a:spAutoFit/>
          </a:bodyPr>
          <a:lstStyle/>
          <a:p>
            <a:r>
              <a:rPr lang="en-US" altLang="zh-CN" sz="3200" dirty="0">
                <a:latin typeface="黑体" panose="02010609060101010101" pitchFamily="49" charset="-122"/>
                <a:ea typeface="黑体" panose="02010609060101010101" pitchFamily="49" charset="-122"/>
              </a:rPr>
              <a:t>ROM</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1K</a:t>
            </a:r>
            <a:r>
              <a:rPr lang="zh-CN" altLang="en-US" sz="3200" dirty="0">
                <a:latin typeface="黑体" panose="02010609060101010101" pitchFamily="49" charset="-122"/>
                <a:ea typeface="黑体" panose="02010609060101010101" pitchFamily="49" charset="-122"/>
              </a:rPr>
              <a:t>空间，</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位地址</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9</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t>0</a:t>
            </a:r>
            <a:r>
              <a:rPr lang="zh-CN" altLang="en-US" sz="2400" baseline="-25000" dirty="0"/>
              <a:t>，</a:t>
            </a:r>
            <a:r>
              <a:rPr lang="en-US" altLang="zh-CN" sz="3200" dirty="0">
                <a:latin typeface="黑体" panose="02010609060101010101" pitchFamily="49" charset="-122"/>
                <a:ea typeface="黑体" panose="02010609060101010101" pitchFamily="49" charset="-122"/>
              </a:rPr>
              <a:t>8KROM13</a:t>
            </a:r>
            <a:r>
              <a:rPr lang="zh-CN" altLang="en-US" sz="3200" dirty="0">
                <a:latin typeface="黑体" panose="02010609060101010101" pitchFamily="49" charset="-122"/>
                <a:ea typeface="黑体" panose="02010609060101010101" pitchFamily="49" charset="-122"/>
              </a:rPr>
              <a:t>位，分为</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组，</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每组</a:t>
            </a:r>
            <a:r>
              <a:rPr lang="en-US" altLang="zh-CN" sz="3200" dirty="0">
                <a:latin typeface="黑体" panose="02010609060101010101" pitchFamily="49" charset="-122"/>
                <a:ea typeface="黑体" panose="02010609060101010101" pitchFamily="49" charset="-122"/>
              </a:rPr>
              <a:t>4K</a:t>
            </a:r>
            <a:r>
              <a:rPr lang="zh-CN" altLang="en-US" sz="3200" dirty="0">
                <a:latin typeface="黑体" panose="02010609060101010101" pitchFamily="49" charset="-122"/>
                <a:ea typeface="黑体" panose="02010609060101010101" pitchFamily="49" charset="-122"/>
              </a:rPr>
              <a:t>，组内地址线</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位，第</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位区别组</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,4K</a:t>
            </a:r>
            <a:r>
              <a:rPr lang="zh-CN" altLang="en-US" sz="3200" dirty="0">
                <a:latin typeface="黑体" panose="02010609060101010101" pitchFamily="49" charset="-122"/>
                <a:ea typeface="黑体" panose="02010609060101010101" pitchFamily="49" charset="-122"/>
              </a:rPr>
              <a:t>地址空间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故片内地址线为</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根：</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,4K</a:t>
            </a:r>
            <a:r>
              <a:rPr lang="zh-CN" altLang="en-US" sz="3200" dirty="0">
                <a:latin typeface="黑体" panose="02010609060101010101" pitchFamily="49" charset="-122"/>
                <a:ea typeface="黑体" panose="02010609060101010101" pitchFamily="49" charset="-122"/>
              </a:rPr>
              <a:t>地址空间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故片内地址线为</a:t>
            </a:r>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根：</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RAM</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低</a:t>
            </a:r>
            <a:r>
              <a:rPr lang="en-US" altLang="zh-CN" sz="3200" dirty="0">
                <a:latin typeface="黑体" panose="02010609060101010101" pitchFamily="49" charset="-122"/>
                <a:ea typeface="黑体" panose="02010609060101010101" pitchFamily="49" charset="-122"/>
              </a:rPr>
              <a:t>13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ROM</a:t>
            </a:r>
            <a:r>
              <a:rPr lang="zh-CN" altLang="en-US" sz="3200" dirty="0">
                <a:latin typeface="黑体" panose="02010609060101010101" pitchFamily="49" charset="-122"/>
                <a:ea typeface="黑体" panose="02010609060101010101" pitchFamily="49" charset="-122"/>
              </a:rPr>
              <a:t>占据，第</a:t>
            </a:r>
            <a:r>
              <a:rPr lang="en-US" altLang="zh-CN" sz="3200" dirty="0">
                <a:latin typeface="黑体" panose="02010609060101010101" pitchFamily="49" charset="-122"/>
                <a:ea typeface="黑体" panose="02010609060101010101" pitchFamily="49" charset="-122"/>
              </a:rPr>
              <a:t>14</a:t>
            </a:r>
            <a:r>
              <a:rPr lang="zh-CN" altLang="en-US" sz="3200" dirty="0">
                <a:latin typeface="黑体" panose="02010609060101010101" pitchFamily="49" charset="-122"/>
                <a:ea typeface="黑体" panose="02010609060101010101" pitchFamily="49" charset="-122"/>
              </a:rPr>
              <a:t>位为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开始，</a:t>
            </a:r>
            <a:r>
              <a:rPr lang="en-US" altLang="zh-CN" sz="3200" dirty="0">
                <a:latin typeface="黑体" panose="02010609060101010101" pitchFamily="49" charset="-122"/>
                <a:ea typeface="黑体" panose="02010609060101010101" pitchFamily="49" charset="-122"/>
              </a:rPr>
              <a:t>6K</a:t>
            </a:r>
            <a:r>
              <a:rPr lang="zh-CN" altLang="en-US" sz="3200" dirty="0">
                <a:latin typeface="黑体" panose="02010609060101010101" pitchFamily="49" charset="-122"/>
                <a:ea typeface="黑体" panose="02010609060101010101" pitchFamily="49" charset="-122"/>
              </a:rPr>
              <a:t>分为</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组，</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每组</a:t>
            </a:r>
            <a:r>
              <a:rPr lang="en-US" altLang="zh-CN" sz="3200" dirty="0">
                <a:latin typeface="黑体" panose="02010609060101010101" pitchFamily="49" charset="-122"/>
                <a:ea typeface="黑体" panose="02010609060101010101" pitchFamily="49" charset="-122"/>
              </a:rPr>
              <a:t>2K</a:t>
            </a:r>
            <a:r>
              <a:rPr lang="zh-CN" altLang="en-US" sz="3200" dirty="0">
                <a:latin typeface="黑体" panose="02010609060101010101" pitchFamily="49" charset="-122"/>
                <a:ea typeface="黑体" panose="02010609060101010101" pitchFamily="49" charset="-122"/>
              </a:rPr>
              <a:t>，低</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位为组内地址，高位区分组</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,2K</a:t>
            </a:r>
            <a:r>
              <a:rPr lang="zh-CN" altLang="en-US" sz="3200" dirty="0">
                <a:latin typeface="黑体" panose="02010609060101010101" pitchFamily="49" charset="-122"/>
                <a:ea typeface="黑体" panose="02010609060101010101" pitchFamily="49" charset="-122"/>
              </a:rPr>
              <a:t>地址空间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故片内地址线</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根：</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0</a:t>
            </a:r>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,2K</a:t>
            </a:r>
            <a:r>
              <a:rPr lang="zh-CN" altLang="en-US" sz="3200" dirty="0">
                <a:latin typeface="黑体" panose="02010609060101010101" pitchFamily="49" charset="-122"/>
                <a:ea typeface="黑体" panose="02010609060101010101" pitchFamily="49" charset="-122"/>
              </a:rPr>
              <a:t>地址空间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故片内地址线</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根：</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0</a:t>
            </a:r>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组</a:t>
            </a:r>
            <a:r>
              <a:rPr lang="en-US" altLang="zh-CN" sz="3200" dirty="0">
                <a:latin typeface="黑体" panose="02010609060101010101" pitchFamily="49" charset="-122"/>
                <a:ea typeface="黑体" panose="02010609060101010101" pitchFamily="49" charset="-122"/>
              </a:rPr>
              <a:t>,2K</a:t>
            </a:r>
            <a:r>
              <a:rPr lang="zh-CN" altLang="en-US" sz="3200" dirty="0">
                <a:latin typeface="黑体" panose="02010609060101010101" pitchFamily="49" charset="-122"/>
                <a:ea typeface="黑体" panose="02010609060101010101" pitchFamily="49" charset="-122"/>
              </a:rPr>
              <a:t>地址空间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故片内地址线</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根：</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2CFD6993-0C04-4C90-8A04-3FB45D41B63A}"/>
              </a:ext>
            </a:extLst>
          </p:cNvPr>
          <p:cNvSpPr>
            <a:spLocks noGrp="1"/>
          </p:cNvSpPr>
          <p:nvPr>
            <p:ph type="sldNum" sz="quarter" idx="12"/>
          </p:nvPr>
        </p:nvSpPr>
        <p:spPr/>
        <p:txBody>
          <a:bodyPr/>
          <a:lstStyle/>
          <a:p>
            <a:fld id="{6F02EFF4-F969-41B5-BB2C-79CFA90C3E21}" type="slidenum">
              <a:rPr lang="en-US" altLang="zh-CN" smtClean="0"/>
              <a:pPr/>
              <a:t>31</a:t>
            </a:fld>
            <a:r>
              <a:rPr lang="en-US" altLang="zh-CN"/>
              <a:t>/112</a:t>
            </a:r>
            <a:endParaRPr lang="en-US" altLang="zh-CN" dirty="0"/>
          </a:p>
        </p:txBody>
      </p:sp>
    </p:spTree>
    <p:extLst>
      <p:ext uri="{BB962C8B-B14F-4D97-AF65-F5344CB8AC3E}">
        <p14:creationId xmlns:p14="http://schemas.microsoft.com/office/powerpoint/2010/main" val="291465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8F5A810-8BEC-4085-B261-3F6C269B2B28}"/>
              </a:ext>
            </a:extLst>
          </p:cNvPr>
          <p:cNvSpPr/>
          <p:nvPr/>
        </p:nvSpPr>
        <p:spPr>
          <a:xfrm>
            <a:off x="152400" y="0"/>
            <a:ext cx="6407523" cy="584775"/>
          </a:xfrm>
          <a:prstGeom prst="rect">
            <a:avLst/>
          </a:prstGeom>
        </p:spPr>
        <p:txBody>
          <a:bodyPr wrap="non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7</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3</a:t>
            </a:r>
            <a:r>
              <a:rPr lang="zh-CN" altLang="zh-CN" sz="3200" b="1" dirty="0">
                <a:solidFill>
                  <a:srgbClr val="FFFF00"/>
                </a:solidFill>
                <a:effectLst>
                  <a:outerShdw blurRad="38100" dist="38100" dir="2700000" algn="tl">
                    <a:srgbClr val="000000">
                      <a:alpha val="43137"/>
                    </a:srgbClr>
                  </a:outerShdw>
                </a:effectLst>
              </a:rPr>
              <a:t>）写出各片选信号的逻辑式。</a:t>
            </a:r>
          </a:p>
        </p:txBody>
      </p:sp>
      <p:sp>
        <p:nvSpPr>
          <p:cNvPr id="4" name="矩形 3">
            <a:extLst>
              <a:ext uri="{FF2B5EF4-FFF2-40B4-BE49-F238E27FC236}">
                <a16:creationId xmlns:a16="http://schemas.microsoft.com/office/drawing/2014/main" id="{8541E132-74C6-48BA-943C-85923D220DD9}"/>
              </a:ext>
            </a:extLst>
          </p:cNvPr>
          <p:cNvSpPr/>
          <p:nvPr/>
        </p:nvSpPr>
        <p:spPr>
          <a:xfrm>
            <a:off x="-76200" y="685800"/>
            <a:ext cx="9220200" cy="4031873"/>
          </a:xfrm>
          <a:prstGeom prst="rect">
            <a:avLst/>
          </a:prstGeom>
        </p:spPr>
        <p:txBody>
          <a:bodyPr wrap="square">
            <a:spAutoFit/>
          </a:bodyPr>
          <a:lstStyle/>
          <a:p>
            <a:pPr indent="457200"/>
            <a:r>
              <a:rPr lang="zh-CN" altLang="en-US" sz="3200" dirty="0">
                <a:latin typeface="黑体" panose="02010609060101010101" pitchFamily="49" charset="-122"/>
                <a:ea typeface="黑体" panose="02010609060101010101" pitchFamily="49" charset="-122"/>
              </a:rPr>
              <a:t>各组芯片的片选逻辑表达式</a:t>
            </a:r>
            <a:endParaRPr lang="en-US" altLang="zh-CN" sz="3200" dirty="0">
              <a:latin typeface="黑体" panose="02010609060101010101" pitchFamily="49" charset="-122"/>
              <a:ea typeface="黑体" panose="02010609060101010101" pitchFamily="49" charset="-122"/>
            </a:endParaRPr>
          </a:p>
          <a:p>
            <a:pPr indent="457200"/>
            <a:r>
              <a:rPr lang="en-US" altLang="zh-CN" sz="3200" dirty="0">
                <a:latin typeface="黑体" panose="02010609060101010101" pitchFamily="49" charset="-122"/>
                <a:ea typeface="黑体" panose="02010609060101010101" pitchFamily="49" charset="-122"/>
              </a:rPr>
              <a:t>CS</a:t>
            </a:r>
            <a:r>
              <a:rPr lang="en-US" altLang="zh-CN" sz="2400" baseline="-25000" dirty="0">
                <a:latin typeface="+mn-lt"/>
                <a:ea typeface="+mn-ea"/>
              </a:rPr>
              <a:t>0</a:t>
            </a:r>
            <a:r>
              <a:rPr lang="en-US" altLang="zh-CN" sz="3200" dirty="0">
                <a:latin typeface="黑体" panose="02010609060101010101" pitchFamily="49" charset="-122"/>
                <a:ea typeface="黑体" panose="02010609060101010101" pitchFamily="49" charset="-122"/>
              </a:rPr>
              <a:t> =A</a:t>
            </a:r>
            <a:r>
              <a:rPr lang="en-US" altLang="zh-CN" sz="24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12</a:t>
            </a:r>
          </a:p>
          <a:p>
            <a:pPr indent="457200"/>
            <a:r>
              <a:rPr lang="en-US" altLang="zh-CN" sz="3200" dirty="0">
                <a:latin typeface="黑体" panose="02010609060101010101" pitchFamily="49" charset="-122"/>
                <a:ea typeface="黑体" panose="02010609060101010101" pitchFamily="49" charset="-122"/>
              </a:rPr>
              <a:t>CS</a:t>
            </a:r>
            <a:r>
              <a:rPr lang="en-US" altLang="zh-CN" sz="2400" baseline="-25000" dirty="0">
                <a:latin typeface="+mn-lt"/>
                <a:ea typeface="+mn-ea"/>
              </a:rPr>
              <a:t>1</a:t>
            </a:r>
            <a:r>
              <a:rPr lang="en-US" altLang="zh-CN" sz="3200" dirty="0">
                <a:latin typeface="黑体" panose="02010609060101010101" pitchFamily="49" charset="-122"/>
                <a:ea typeface="黑体" panose="02010609060101010101" pitchFamily="49" charset="-122"/>
              </a:rPr>
              <a:t> =A</a:t>
            </a:r>
            <a:r>
              <a:rPr lang="en-US" altLang="zh-CN" sz="24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12</a:t>
            </a:r>
          </a:p>
          <a:p>
            <a:pPr indent="457200"/>
            <a:r>
              <a:rPr lang="en-US" altLang="zh-CN" sz="3200" dirty="0">
                <a:latin typeface="黑体" panose="02010609060101010101" pitchFamily="49" charset="-122"/>
                <a:ea typeface="黑体" panose="02010609060101010101" pitchFamily="49" charset="-122"/>
              </a:rPr>
              <a:t>CS</a:t>
            </a:r>
            <a:r>
              <a:rPr lang="en-US" altLang="zh-CN" sz="2400" baseline="-25000" dirty="0">
                <a:latin typeface="+mn-lt"/>
                <a:ea typeface="+mn-ea"/>
              </a:rPr>
              <a:t>2</a:t>
            </a:r>
            <a:r>
              <a:rPr lang="en-US" altLang="zh-CN" sz="3200" dirty="0">
                <a:latin typeface="黑体" panose="02010609060101010101" pitchFamily="49" charset="-122"/>
                <a:ea typeface="黑体" panose="02010609060101010101" pitchFamily="49" charset="-122"/>
              </a:rPr>
              <a:t> =A</a:t>
            </a:r>
            <a:r>
              <a:rPr lang="en-US" altLang="zh-CN" sz="24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12</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11</a:t>
            </a:r>
          </a:p>
          <a:p>
            <a:pPr indent="457200"/>
            <a:r>
              <a:rPr lang="en-US" altLang="zh-CN" sz="3200" dirty="0">
                <a:latin typeface="黑体" panose="02010609060101010101" pitchFamily="49" charset="-122"/>
                <a:ea typeface="黑体" panose="02010609060101010101" pitchFamily="49" charset="-122"/>
              </a:rPr>
              <a:t>CS</a:t>
            </a:r>
            <a:r>
              <a:rPr lang="en-US" altLang="zh-CN" sz="2400" baseline="-25000" dirty="0">
                <a:latin typeface="+mn-lt"/>
                <a:ea typeface="+mn-ea"/>
              </a:rPr>
              <a:t>3</a:t>
            </a:r>
            <a:r>
              <a:rPr lang="en-US" altLang="zh-CN" sz="3200" dirty="0">
                <a:latin typeface="黑体" panose="02010609060101010101" pitchFamily="49" charset="-122"/>
                <a:ea typeface="黑体" panose="02010609060101010101" pitchFamily="49" charset="-122"/>
              </a:rPr>
              <a:t> =A</a:t>
            </a:r>
            <a:r>
              <a:rPr lang="en-US" altLang="zh-CN" sz="24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12</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11</a:t>
            </a:r>
          </a:p>
          <a:p>
            <a:pPr indent="457200"/>
            <a:r>
              <a:rPr lang="en-US" altLang="zh-CN" sz="3200" dirty="0">
                <a:latin typeface="黑体" panose="02010609060101010101" pitchFamily="49" charset="-122"/>
                <a:ea typeface="黑体" panose="02010609060101010101" pitchFamily="49" charset="-122"/>
              </a:rPr>
              <a:t>CS</a:t>
            </a:r>
            <a:r>
              <a:rPr lang="en-US" altLang="zh-CN" sz="2400" baseline="-25000" dirty="0">
                <a:latin typeface="+mn-lt"/>
                <a:ea typeface="+mn-ea"/>
              </a:rPr>
              <a:t>4</a:t>
            </a:r>
            <a:r>
              <a:rPr lang="en-US" altLang="zh-CN" sz="3200" dirty="0">
                <a:latin typeface="黑体" panose="02010609060101010101" pitchFamily="49" charset="-122"/>
                <a:ea typeface="黑体" panose="02010609060101010101" pitchFamily="49" charset="-122"/>
              </a:rPr>
              <a:t> =A</a:t>
            </a:r>
            <a:r>
              <a:rPr lang="en-US" altLang="zh-CN" sz="2400" baseline="-25000" dirty="0">
                <a:latin typeface="+mn-lt"/>
                <a:ea typeface="+mn-ea"/>
              </a:rPr>
              <a:t>15</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13</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12</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11</a:t>
            </a:r>
          </a:p>
          <a:p>
            <a:pPr indent="457200"/>
            <a:r>
              <a:rPr lang="zh-CN" altLang="en-US" sz="3200" dirty="0">
                <a:latin typeface="黑体" panose="02010609060101010101" pitchFamily="49" charset="-122"/>
                <a:ea typeface="黑体" panose="02010609060101010101" pitchFamily="49" charset="-122"/>
              </a:rPr>
              <a:t>因为明确规定了</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位的地址码，所以片选信号线中应接入</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15</a:t>
            </a:r>
            <a:r>
              <a:rPr lang="zh-CN" altLang="en-US" sz="3200" dirty="0">
                <a:latin typeface="黑体" panose="02010609060101010101" pitchFamily="49" charset="-122"/>
                <a:ea typeface="黑体" panose="02010609060101010101" pitchFamily="49" charset="-122"/>
              </a:rPr>
              <a:t>和</a:t>
            </a:r>
            <a:r>
              <a:rPr lang="en-US" altLang="zh-CN" sz="3200" dirty="0">
                <a:latin typeface="黑体" panose="02010609060101010101" pitchFamily="49" charset="-122"/>
                <a:ea typeface="黑体" panose="02010609060101010101" pitchFamily="49" charset="-122"/>
              </a:rPr>
              <a:t>A</a:t>
            </a:r>
            <a:r>
              <a:rPr lang="en-US" altLang="zh-CN" sz="2400" baseline="-25000" dirty="0">
                <a:latin typeface="+mn-lt"/>
                <a:ea typeface="+mn-ea"/>
              </a:rPr>
              <a:t>14</a:t>
            </a:r>
            <a:r>
              <a:rPr lang="zh-CN" altLang="en-US" sz="3200" dirty="0">
                <a:latin typeface="黑体" panose="02010609060101010101" pitchFamily="49" charset="-122"/>
                <a:ea typeface="黑体" panose="02010609060101010101" pitchFamily="49" charset="-122"/>
              </a:rPr>
              <a:t>。</a:t>
            </a:r>
          </a:p>
        </p:txBody>
      </p:sp>
      <p:cxnSp>
        <p:nvCxnSpPr>
          <p:cNvPr id="6" name="直接连接符 5">
            <a:extLst>
              <a:ext uri="{FF2B5EF4-FFF2-40B4-BE49-F238E27FC236}">
                <a16:creationId xmlns:a16="http://schemas.microsoft.com/office/drawing/2014/main" id="{8ACB5215-A3A4-4B14-88E0-2C29E10F9936}"/>
              </a:ext>
            </a:extLst>
          </p:cNvPr>
          <p:cNvCxnSpPr/>
          <p:nvPr/>
        </p:nvCxnSpPr>
        <p:spPr>
          <a:xfrm>
            <a:off x="457200" y="1295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335A7E7-CAAB-4427-AC4D-72A159AF5F71}"/>
              </a:ext>
            </a:extLst>
          </p:cNvPr>
          <p:cNvCxnSpPr/>
          <p:nvPr/>
        </p:nvCxnSpPr>
        <p:spPr>
          <a:xfrm>
            <a:off x="457200" y="1752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89C4598-84CF-40FA-99C7-C65A145A4E0D}"/>
              </a:ext>
            </a:extLst>
          </p:cNvPr>
          <p:cNvCxnSpPr/>
          <p:nvPr/>
        </p:nvCxnSpPr>
        <p:spPr>
          <a:xfrm>
            <a:off x="457200" y="2286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CF28E08-69AD-4C36-8EBD-F118BF05CD89}"/>
              </a:ext>
            </a:extLst>
          </p:cNvPr>
          <p:cNvCxnSpPr/>
          <p:nvPr/>
        </p:nvCxnSpPr>
        <p:spPr>
          <a:xfrm>
            <a:off x="457200" y="2743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4C5180D-D557-498F-9E9A-686143241311}"/>
              </a:ext>
            </a:extLst>
          </p:cNvPr>
          <p:cNvCxnSpPr/>
          <p:nvPr/>
        </p:nvCxnSpPr>
        <p:spPr>
          <a:xfrm>
            <a:off x="457200" y="3276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0898145-68C6-4497-A484-4A82CA9B3EEE}"/>
              </a:ext>
            </a:extLst>
          </p:cNvPr>
          <p:cNvCxnSpPr/>
          <p:nvPr/>
        </p:nvCxnSpPr>
        <p:spPr>
          <a:xfrm>
            <a:off x="1371600" y="1295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756111F-3869-4108-AE7F-BAF819FC46E2}"/>
              </a:ext>
            </a:extLst>
          </p:cNvPr>
          <p:cNvCxnSpPr/>
          <p:nvPr/>
        </p:nvCxnSpPr>
        <p:spPr>
          <a:xfrm>
            <a:off x="1752600" y="1295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B7332F0-6A6F-4BEA-9285-CEC61B433F01}"/>
              </a:ext>
            </a:extLst>
          </p:cNvPr>
          <p:cNvCxnSpPr/>
          <p:nvPr/>
        </p:nvCxnSpPr>
        <p:spPr>
          <a:xfrm>
            <a:off x="2209800" y="1295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65827ED-2CE9-486D-A9E8-E045C12F6421}"/>
              </a:ext>
            </a:extLst>
          </p:cNvPr>
          <p:cNvCxnSpPr/>
          <p:nvPr/>
        </p:nvCxnSpPr>
        <p:spPr>
          <a:xfrm>
            <a:off x="2590800" y="1295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0CE7741-E67F-4278-B753-198327EF6A35}"/>
              </a:ext>
            </a:extLst>
          </p:cNvPr>
          <p:cNvCxnSpPr/>
          <p:nvPr/>
        </p:nvCxnSpPr>
        <p:spPr>
          <a:xfrm>
            <a:off x="1371600" y="1752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AD8EEC8-A2FB-4EA1-96D1-09DA7B7CC14C}"/>
              </a:ext>
            </a:extLst>
          </p:cNvPr>
          <p:cNvCxnSpPr/>
          <p:nvPr/>
        </p:nvCxnSpPr>
        <p:spPr>
          <a:xfrm>
            <a:off x="1752600" y="1752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1BA0D36-9679-4419-9AFF-CA9FCA10FDFF}"/>
              </a:ext>
            </a:extLst>
          </p:cNvPr>
          <p:cNvCxnSpPr/>
          <p:nvPr/>
        </p:nvCxnSpPr>
        <p:spPr>
          <a:xfrm>
            <a:off x="2209800" y="1752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852CBA0-AAF8-4B64-BFCF-618EB2AD228B}"/>
              </a:ext>
            </a:extLst>
          </p:cNvPr>
          <p:cNvCxnSpPr/>
          <p:nvPr/>
        </p:nvCxnSpPr>
        <p:spPr>
          <a:xfrm>
            <a:off x="1371600" y="2286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91D321C-6B12-445E-9F5A-973BCE57D485}"/>
              </a:ext>
            </a:extLst>
          </p:cNvPr>
          <p:cNvCxnSpPr/>
          <p:nvPr/>
        </p:nvCxnSpPr>
        <p:spPr>
          <a:xfrm>
            <a:off x="1752600" y="2286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56A8E8-AFF2-4B0E-88D0-4C250C9EE02E}"/>
              </a:ext>
            </a:extLst>
          </p:cNvPr>
          <p:cNvCxnSpPr/>
          <p:nvPr/>
        </p:nvCxnSpPr>
        <p:spPr>
          <a:xfrm>
            <a:off x="2590800" y="2286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CB89053-94E2-4CB2-BE12-AA45B8149BEE}"/>
              </a:ext>
            </a:extLst>
          </p:cNvPr>
          <p:cNvCxnSpPr/>
          <p:nvPr/>
        </p:nvCxnSpPr>
        <p:spPr>
          <a:xfrm>
            <a:off x="2971800" y="2286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4020850-2948-4166-BEBA-D18380E4860D}"/>
              </a:ext>
            </a:extLst>
          </p:cNvPr>
          <p:cNvCxnSpPr/>
          <p:nvPr/>
        </p:nvCxnSpPr>
        <p:spPr>
          <a:xfrm>
            <a:off x="2590800" y="2743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201F58C-5048-47AC-8237-1471E4C05576}"/>
              </a:ext>
            </a:extLst>
          </p:cNvPr>
          <p:cNvCxnSpPr/>
          <p:nvPr/>
        </p:nvCxnSpPr>
        <p:spPr>
          <a:xfrm>
            <a:off x="1752600" y="2743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D383C87-6D34-4216-9266-8CFC7734C71E}"/>
              </a:ext>
            </a:extLst>
          </p:cNvPr>
          <p:cNvCxnSpPr/>
          <p:nvPr/>
        </p:nvCxnSpPr>
        <p:spPr>
          <a:xfrm>
            <a:off x="1371600" y="2743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AEE718C-CF80-4344-B2E9-BA7D2D67030F}"/>
              </a:ext>
            </a:extLst>
          </p:cNvPr>
          <p:cNvCxnSpPr/>
          <p:nvPr/>
        </p:nvCxnSpPr>
        <p:spPr>
          <a:xfrm>
            <a:off x="1371600" y="3200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33D44D4-2CCD-49A2-AA05-BD47E50F2640}"/>
              </a:ext>
            </a:extLst>
          </p:cNvPr>
          <p:cNvCxnSpPr/>
          <p:nvPr/>
        </p:nvCxnSpPr>
        <p:spPr>
          <a:xfrm>
            <a:off x="1752600" y="3200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0B4C2A9-DCA6-41CE-A3D8-55A6EA4DF300}"/>
              </a:ext>
            </a:extLst>
          </p:cNvPr>
          <p:cNvCxnSpPr/>
          <p:nvPr/>
        </p:nvCxnSpPr>
        <p:spPr>
          <a:xfrm>
            <a:off x="2971800" y="3200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22A125A2-EEC1-459E-B37A-78790B5CE1E5}"/>
              </a:ext>
            </a:extLst>
          </p:cNvPr>
          <p:cNvSpPr>
            <a:spLocks noGrp="1"/>
          </p:cNvSpPr>
          <p:nvPr>
            <p:ph type="sldNum" sz="quarter" idx="12"/>
          </p:nvPr>
        </p:nvSpPr>
        <p:spPr/>
        <p:txBody>
          <a:bodyPr/>
          <a:lstStyle/>
          <a:p>
            <a:fld id="{6F02EFF4-F969-41B5-BB2C-79CFA90C3E21}" type="slidenum">
              <a:rPr lang="en-US" altLang="zh-CN" smtClean="0"/>
              <a:pPr/>
              <a:t>32</a:t>
            </a:fld>
            <a:r>
              <a:rPr lang="en-US" altLang="zh-CN"/>
              <a:t>/112</a:t>
            </a:r>
            <a:endParaRPr lang="en-US" altLang="zh-CN" dirty="0"/>
          </a:p>
        </p:txBody>
      </p:sp>
    </p:spTree>
    <p:extLst>
      <p:ext uri="{BB962C8B-B14F-4D97-AF65-F5344CB8AC3E}">
        <p14:creationId xmlns:p14="http://schemas.microsoft.com/office/powerpoint/2010/main" val="605897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E8D76D6-972E-441D-BD13-5CDA224930D9}"/>
              </a:ext>
            </a:extLst>
          </p:cNvPr>
          <p:cNvPicPr>
            <a:picLocks noChangeAspect="1"/>
          </p:cNvPicPr>
          <p:nvPr/>
        </p:nvPicPr>
        <p:blipFill>
          <a:blip r:embed="rId2"/>
          <a:stretch>
            <a:fillRect/>
          </a:stretch>
        </p:blipFill>
        <p:spPr>
          <a:xfrm>
            <a:off x="25400" y="0"/>
            <a:ext cx="8966200" cy="6667500"/>
          </a:xfrm>
          <a:prstGeom prst="rect">
            <a:avLst/>
          </a:prstGeom>
        </p:spPr>
      </p:pic>
      <p:sp>
        <p:nvSpPr>
          <p:cNvPr id="2" name="文本框 1">
            <a:extLst>
              <a:ext uri="{FF2B5EF4-FFF2-40B4-BE49-F238E27FC236}">
                <a16:creationId xmlns:a16="http://schemas.microsoft.com/office/drawing/2014/main" id="{EC8E1D23-F36C-4BF5-82A1-90F14DDFF868}"/>
              </a:ext>
            </a:extLst>
          </p:cNvPr>
          <p:cNvSpPr txBox="1"/>
          <p:nvPr/>
        </p:nvSpPr>
        <p:spPr>
          <a:xfrm>
            <a:off x="25400" y="6519446"/>
            <a:ext cx="3657600" cy="338554"/>
          </a:xfrm>
          <a:prstGeom prst="rect">
            <a:avLst/>
          </a:prstGeom>
          <a:noFill/>
        </p:spPr>
        <p:txBody>
          <a:bodyPr wrap="square" rtlCol="0">
            <a:spAutoFit/>
          </a:bodyPr>
          <a:lstStyle/>
          <a:p>
            <a:r>
              <a:rPr lang="zh-CN" altLang="en-US" sz="1600" dirty="0"/>
              <a:t>其中</a:t>
            </a:r>
            <a:r>
              <a:rPr lang="en-US" altLang="zh-CN" sz="1600" dirty="0"/>
              <a:t>A</a:t>
            </a:r>
            <a:r>
              <a:rPr lang="en-US" altLang="zh-CN" sz="1600" baseline="-25000" dirty="0"/>
              <a:t>14</a:t>
            </a:r>
            <a:r>
              <a:rPr lang="en-US" altLang="zh-CN" sz="1600" dirty="0"/>
              <a:t>A</a:t>
            </a:r>
            <a:r>
              <a:rPr lang="en-US" altLang="zh-CN" sz="1600" baseline="-25000" dirty="0"/>
              <a:t>15</a:t>
            </a:r>
            <a:r>
              <a:rPr lang="zh-CN" altLang="en-US" sz="1600" dirty="0"/>
              <a:t>加入每个与非门的输入端</a:t>
            </a:r>
          </a:p>
        </p:txBody>
      </p:sp>
      <p:cxnSp>
        <p:nvCxnSpPr>
          <p:cNvPr id="5" name="直接连接符 4">
            <a:extLst>
              <a:ext uri="{FF2B5EF4-FFF2-40B4-BE49-F238E27FC236}">
                <a16:creationId xmlns:a16="http://schemas.microsoft.com/office/drawing/2014/main" id="{06B96699-2D0A-47CB-AE24-436982F7C140}"/>
              </a:ext>
            </a:extLst>
          </p:cNvPr>
          <p:cNvCxnSpPr/>
          <p:nvPr/>
        </p:nvCxnSpPr>
        <p:spPr>
          <a:xfrm>
            <a:off x="533400" y="6593473"/>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B6DE3D4-CF39-425B-8057-556530B87EFB}"/>
              </a:ext>
            </a:extLst>
          </p:cNvPr>
          <p:cNvCxnSpPr/>
          <p:nvPr/>
        </p:nvCxnSpPr>
        <p:spPr>
          <a:xfrm>
            <a:off x="838200" y="6593473"/>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6E4AF2A-82D1-46D0-8AC4-9C8398BE38E7}"/>
              </a:ext>
            </a:extLst>
          </p:cNvPr>
          <p:cNvSpPr>
            <a:spLocks noGrp="1"/>
          </p:cNvSpPr>
          <p:nvPr>
            <p:ph type="sldNum" sz="quarter" idx="12"/>
          </p:nvPr>
        </p:nvSpPr>
        <p:spPr/>
        <p:txBody>
          <a:bodyPr/>
          <a:lstStyle/>
          <a:p>
            <a:fld id="{6F02EFF4-F969-41B5-BB2C-79CFA90C3E21}" type="slidenum">
              <a:rPr lang="en-US" altLang="zh-CN" smtClean="0"/>
              <a:pPr/>
              <a:t>33</a:t>
            </a:fld>
            <a:r>
              <a:rPr lang="en-US" altLang="zh-CN"/>
              <a:t>/112</a:t>
            </a:r>
            <a:endParaRPr lang="en-US" altLang="zh-CN" dirty="0"/>
          </a:p>
        </p:txBody>
      </p:sp>
    </p:spTree>
    <p:extLst>
      <p:ext uri="{BB962C8B-B14F-4D97-AF65-F5344CB8AC3E}">
        <p14:creationId xmlns:p14="http://schemas.microsoft.com/office/powerpoint/2010/main" val="1873954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AE0B87-C788-40C7-ACBE-7C9C62B61C0B}"/>
              </a:ext>
            </a:extLst>
          </p:cNvPr>
          <p:cNvSpPr/>
          <p:nvPr/>
        </p:nvSpPr>
        <p:spPr>
          <a:xfrm>
            <a:off x="38100" y="3048000"/>
            <a:ext cx="90678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8.SRAM</a:t>
            </a:r>
            <a:r>
              <a:rPr lang="zh-CN" altLang="zh-CN" sz="3600" b="1" dirty="0">
                <a:solidFill>
                  <a:srgbClr val="FFFF00"/>
                </a:solidFill>
                <a:effectLst>
                  <a:outerShdw blurRad="38100" dist="38100" dir="2700000" algn="tl">
                    <a:srgbClr val="000000">
                      <a:alpha val="43137"/>
                    </a:srgbClr>
                  </a:outerShdw>
                </a:effectLst>
              </a:rPr>
              <a:t>和</a:t>
            </a:r>
            <a:r>
              <a:rPr lang="en-US" altLang="zh-CN" sz="3600" b="1" dirty="0">
                <a:solidFill>
                  <a:srgbClr val="FFFF00"/>
                </a:solidFill>
                <a:effectLst>
                  <a:outerShdw blurRad="38100" dist="38100" dir="2700000" algn="tl">
                    <a:srgbClr val="000000">
                      <a:alpha val="43137"/>
                    </a:srgbClr>
                  </a:outerShdw>
                </a:effectLst>
              </a:rPr>
              <a:t>DRAM</a:t>
            </a:r>
            <a:r>
              <a:rPr lang="zh-CN" altLang="zh-CN" sz="3600" b="1" dirty="0">
                <a:solidFill>
                  <a:srgbClr val="FFFF00"/>
                </a:solidFill>
                <a:effectLst>
                  <a:outerShdw blurRad="38100" dist="38100" dir="2700000" algn="tl">
                    <a:srgbClr val="000000">
                      <a:alpha val="43137"/>
                    </a:srgbClr>
                  </a:outerShdw>
                </a:effectLst>
              </a:rPr>
              <a:t>分别依靠什么原理存储信息？需要刷新吗？</a:t>
            </a:r>
          </a:p>
        </p:txBody>
      </p:sp>
      <p:sp>
        <p:nvSpPr>
          <p:cNvPr id="3" name="灯片编号占位符 2">
            <a:extLst>
              <a:ext uri="{FF2B5EF4-FFF2-40B4-BE49-F238E27FC236}">
                <a16:creationId xmlns:a16="http://schemas.microsoft.com/office/drawing/2014/main" id="{AB9AB57C-305B-4C4F-98C3-C38E02580B4D}"/>
              </a:ext>
            </a:extLst>
          </p:cNvPr>
          <p:cNvSpPr>
            <a:spLocks noGrp="1"/>
          </p:cNvSpPr>
          <p:nvPr>
            <p:ph type="sldNum" sz="quarter" idx="12"/>
          </p:nvPr>
        </p:nvSpPr>
        <p:spPr/>
        <p:txBody>
          <a:bodyPr/>
          <a:lstStyle/>
          <a:p>
            <a:fld id="{6F02EFF4-F969-41B5-BB2C-79CFA90C3E21}" type="slidenum">
              <a:rPr lang="en-US" altLang="zh-CN" smtClean="0"/>
              <a:pPr/>
              <a:t>34</a:t>
            </a:fld>
            <a:r>
              <a:rPr lang="en-US" altLang="zh-CN"/>
              <a:t>/112</a:t>
            </a:r>
            <a:endParaRPr lang="en-US" altLang="zh-CN" dirty="0"/>
          </a:p>
        </p:txBody>
      </p:sp>
    </p:spTree>
    <p:extLst>
      <p:ext uri="{BB962C8B-B14F-4D97-AF65-F5344CB8AC3E}">
        <p14:creationId xmlns:p14="http://schemas.microsoft.com/office/powerpoint/2010/main" val="1023469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4506F3-1E1E-4675-B93C-3A40330CB113}"/>
              </a:ext>
            </a:extLst>
          </p:cNvPr>
          <p:cNvSpPr/>
          <p:nvPr/>
        </p:nvSpPr>
        <p:spPr>
          <a:xfrm>
            <a:off x="0" y="0"/>
            <a:ext cx="90678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8.SRAM</a:t>
            </a:r>
            <a:r>
              <a:rPr lang="zh-CN" altLang="zh-CN" sz="3600" b="1" dirty="0">
                <a:solidFill>
                  <a:srgbClr val="FFFF00"/>
                </a:solidFill>
                <a:effectLst>
                  <a:outerShdw blurRad="38100" dist="38100" dir="2700000" algn="tl">
                    <a:srgbClr val="000000">
                      <a:alpha val="43137"/>
                    </a:srgbClr>
                  </a:outerShdw>
                </a:effectLst>
              </a:rPr>
              <a:t>和</a:t>
            </a:r>
            <a:r>
              <a:rPr lang="en-US" altLang="zh-CN" sz="3600" b="1" dirty="0">
                <a:solidFill>
                  <a:srgbClr val="FFFF00"/>
                </a:solidFill>
                <a:effectLst>
                  <a:outerShdw blurRad="38100" dist="38100" dir="2700000" algn="tl">
                    <a:srgbClr val="000000">
                      <a:alpha val="43137"/>
                    </a:srgbClr>
                  </a:outerShdw>
                </a:effectLst>
              </a:rPr>
              <a:t>DRAM</a:t>
            </a:r>
            <a:r>
              <a:rPr lang="zh-CN" altLang="zh-CN" sz="3600" b="1" dirty="0">
                <a:solidFill>
                  <a:srgbClr val="FFFF00"/>
                </a:solidFill>
                <a:effectLst>
                  <a:outerShdw blurRad="38100" dist="38100" dir="2700000" algn="tl">
                    <a:srgbClr val="000000">
                      <a:alpha val="43137"/>
                    </a:srgbClr>
                  </a:outerShdw>
                </a:effectLst>
              </a:rPr>
              <a:t>分别依靠什么原理存储信息？需要刷新吗？</a:t>
            </a:r>
          </a:p>
        </p:txBody>
      </p:sp>
      <p:sp>
        <p:nvSpPr>
          <p:cNvPr id="4" name="矩形 3">
            <a:extLst>
              <a:ext uri="{FF2B5EF4-FFF2-40B4-BE49-F238E27FC236}">
                <a16:creationId xmlns:a16="http://schemas.microsoft.com/office/drawing/2014/main" id="{9FA9FB09-7D89-4E9B-AF9C-ED2FA196F977}"/>
              </a:ext>
            </a:extLst>
          </p:cNvPr>
          <p:cNvSpPr/>
          <p:nvPr/>
        </p:nvSpPr>
        <p:spPr>
          <a:xfrm>
            <a:off x="108857" y="1200329"/>
            <a:ext cx="9067800" cy="3559436"/>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即静态半导体存储器，其中的一位存储单元实际上是一个双稳态触发器，靠交叉反馈存储信息。</a:t>
            </a:r>
            <a:r>
              <a:rPr lang="en-US" altLang="zh-CN" sz="3200" dirty="0">
                <a:latin typeface="黑体" panose="02010609060101010101" pitchFamily="49" charset="-122"/>
                <a:ea typeface="黑体" panose="02010609060101010101" pitchFamily="49" charset="-122"/>
              </a:rPr>
              <a:t>DRAM</a:t>
            </a:r>
            <a:r>
              <a:rPr lang="zh-CN" altLang="en-US" sz="3200" dirty="0">
                <a:latin typeface="黑体" panose="02010609060101010101" pitchFamily="49" charset="-122"/>
                <a:ea typeface="黑体" panose="02010609060101010101" pitchFamily="49" charset="-122"/>
              </a:rPr>
              <a:t>即动态半导体存储器，利用电容电荷存储信息，如电容上有电荷代表存放的信号</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，电容无电荷为存放的信号</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SRAM</a:t>
            </a:r>
            <a:r>
              <a:rPr lang="zh-CN" altLang="en-US" sz="3200" dirty="0">
                <a:latin typeface="黑体" panose="02010609060101010101" pitchFamily="49" charset="-122"/>
                <a:ea typeface="黑体" panose="02010609060101010101" pitchFamily="49" charset="-122"/>
              </a:rPr>
              <a:t>不需要刷新，而</a:t>
            </a:r>
            <a:r>
              <a:rPr lang="en-US" altLang="zh-CN" sz="3200" dirty="0">
                <a:latin typeface="黑体" panose="02010609060101010101" pitchFamily="49" charset="-122"/>
                <a:ea typeface="黑体" panose="02010609060101010101" pitchFamily="49" charset="-122"/>
              </a:rPr>
              <a:t>DRAM</a:t>
            </a:r>
            <a:r>
              <a:rPr lang="zh-CN" altLang="en-US" sz="3200" dirty="0">
                <a:latin typeface="黑体" panose="02010609060101010101" pitchFamily="49" charset="-122"/>
                <a:ea typeface="黑体" panose="02010609060101010101" pitchFamily="49" charset="-122"/>
              </a:rPr>
              <a:t>需要刷新。</a:t>
            </a:r>
          </a:p>
        </p:txBody>
      </p:sp>
      <p:sp>
        <p:nvSpPr>
          <p:cNvPr id="5" name="灯片编号占位符 4">
            <a:extLst>
              <a:ext uri="{FF2B5EF4-FFF2-40B4-BE49-F238E27FC236}">
                <a16:creationId xmlns:a16="http://schemas.microsoft.com/office/drawing/2014/main" id="{A64684D5-BF58-4937-88D8-463DA1ACEBF9}"/>
              </a:ext>
            </a:extLst>
          </p:cNvPr>
          <p:cNvSpPr>
            <a:spLocks noGrp="1"/>
          </p:cNvSpPr>
          <p:nvPr>
            <p:ph type="sldNum" sz="quarter" idx="12"/>
          </p:nvPr>
        </p:nvSpPr>
        <p:spPr/>
        <p:txBody>
          <a:bodyPr/>
          <a:lstStyle/>
          <a:p>
            <a:fld id="{6F02EFF4-F969-41B5-BB2C-79CFA90C3E21}" type="slidenum">
              <a:rPr lang="en-US" altLang="zh-CN" smtClean="0"/>
              <a:pPr/>
              <a:t>35</a:t>
            </a:fld>
            <a:r>
              <a:rPr lang="en-US" altLang="zh-CN"/>
              <a:t>/112</a:t>
            </a:r>
            <a:endParaRPr lang="en-US" altLang="zh-CN" dirty="0"/>
          </a:p>
        </p:txBody>
      </p:sp>
    </p:spTree>
    <p:extLst>
      <p:ext uri="{BB962C8B-B14F-4D97-AF65-F5344CB8AC3E}">
        <p14:creationId xmlns:p14="http://schemas.microsoft.com/office/powerpoint/2010/main" val="2063653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C64F54-9239-4897-974D-EC50896655C8}"/>
              </a:ext>
            </a:extLst>
          </p:cNvPr>
          <p:cNvSpPr/>
          <p:nvPr/>
        </p:nvSpPr>
        <p:spPr>
          <a:xfrm>
            <a:off x="-38100" y="2551837"/>
            <a:ext cx="92202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9.</a:t>
            </a:r>
            <a:r>
              <a:rPr lang="zh-CN" altLang="en-US" sz="3600" b="1" dirty="0">
                <a:solidFill>
                  <a:srgbClr val="FFFF00"/>
                </a:solidFill>
                <a:effectLst>
                  <a:outerShdw blurRad="38100" dist="38100" dir="2700000" algn="tl">
                    <a:srgbClr val="000000">
                      <a:alpha val="43137"/>
                    </a:srgbClr>
                  </a:outerShdw>
                </a:effectLst>
              </a:rPr>
              <a:t>设某机主存</a:t>
            </a:r>
            <a:r>
              <a:rPr lang="en-US" altLang="zh-CN" sz="3600" b="1" dirty="0">
                <a:solidFill>
                  <a:srgbClr val="FFFF00"/>
                </a:solidFill>
                <a:effectLst>
                  <a:outerShdw blurRad="38100" dist="38100" dir="2700000" algn="tl">
                    <a:srgbClr val="000000">
                      <a:alpha val="43137"/>
                    </a:srgbClr>
                  </a:outerShdw>
                </a:effectLst>
              </a:rPr>
              <a:t>1MB</a:t>
            </a:r>
            <a:r>
              <a:rPr lang="zh-CN" altLang="en-US"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1MB/</a:t>
            </a:r>
            <a:r>
              <a:rPr lang="zh-CN" altLang="en-US" sz="3600" b="1" dirty="0">
                <a:solidFill>
                  <a:srgbClr val="FFFF00"/>
                </a:solidFill>
                <a:effectLst>
                  <a:outerShdw blurRad="38100" dist="38100" dir="2700000" algn="tl">
                    <a:srgbClr val="000000">
                      <a:alpha val="43137"/>
                    </a:srgbClr>
                  </a:outerShdw>
                </a:effectLst>
              </a:rPr>
              <a:t>片的</a:t>
            </a:r>
            <a:r>
              <a:rPr lang="en-US" altLang="zh-CN" sz="3600" b="1" dirty="0">
                <a:solidFill>
                  <a:srgbClr val="FFFF00"/>
                </a:solidFill>
                <a:effectLst>
                  <a:outerShdw blurRad="38100" dist="38100" dir="2700000" algn="tl">
                    <a:srgbClr val="000000">
                      <a:alpha val="43137"/>
                    </a:srgbClr>
                  </a:outerShdw>
                </a:effectLst>
              </a:rPr>
              <a:t>DRAM</a:t>
            </a:r>
            <a:r>
              <a:rPr lang="zh-CN" altLang="en-US" sz="3600" b="1" dirty="0">
                <a:solidFill>
                  <a:srgbClr val="FFFF00"/>
                </a:solidFill>
                <a:effectLst>
                  <a:outerShdw blurRad="38100" dist="38100" dir="2700000" algn="tl">
                    <a:srgbClr val="000000">
                      <a:alpha val="43137"/>
                    </a:srgbClr>
                  </a:outerShdw>
                </a:effectLst>
              </a:rPr>
              <a:t>芯片</a:t>
            </a:r>
            <a:r>
              <a:rPr lang="en-US" altLang="zh-CN" sz="3600" b="1" dirty="0">
                <a:solidFill>
                  <a:srgbClr val="FFFF00"/>
                </a:solidFill>
                <a:effectLst>
                  <a:outerShdw blurRad="38100" dist="38100" dir="2700000" algn="tl">
                    <a:srgbClr val="000000">
                      <a:alpha val="43137"/>
                    </a:srgbClr>
                  </a:outerShdw>
                </a:effectLst>
              </a:rPr>
              <a:t>(</a:t>
            </a:r>
            <a:r>
              <a:rPr lang="zh-CN" altLang="en-US" sz="3600" b="1" dirty="0">
                <a:solidFill>
                  <a:srgbClr val="FFFF00"/>
                </a:solidFill>
                <a:effectLst>
                  <a:outerShdw blurRad="38100" dist="38100" dir="2700000" algn="tl">
                    <a:srgbClr val="000000">
                      <a:alpha val="43137"/>
                    </a:srgbClr>
                  </a:outerShdw>
                </a:effectLst>
              </a:rPr>
              <a:t>存储矩阵</a:t>
            </a:r>
            <a:r>
              <a:rPr lang="en-US" altLang="zh-CN" sz="3600" b="1" dirty="0">
                <a:solidFill>
                  <a:srgbClr val="FFFF00"/>
                </a:solidFill>
                <a:effectLst>
                  <a:outerShdw blurRad="38100" dist="38100" dir="2700000" algn="tl">
                    <a:srgbClr val="000000">
                      <a:alpha val="43137"/>
                    </a:srgbClr>
                  </a:outerShdw>
                </a:effectLst>
              </a:rPr>
              <a:t>2048</a:t>
            </a:r>
            <a:r>
              <a:rPr lang="zh-CN" altLang="en-US" sz="3600" b="1" dirty="0">
                <a:solidFill>
                  <a:srgbClr val="FFFF00"/>
                </a:solidFill>
                <a:effectLst>
                  <a:outerShdw blurRad="38100" dist="38100" dir="2700000" algn="tl">
                    <a:srgbClr val="000000">
                      <a:alpha val="43137"/>
                    </a:srgbClr>
                  </a:outerShdw>
                </a:effectLst>
              </a:rPr>
              <a:t>行</a:t>
            </a:r>
            <a:r>
              <a:rPr lang="en-US" altLang="zh-CN" sz="3600" b="1" dirty="0">
                <a:solidFill>
                  <a:srgbClr val="FFFF00"/>
                </a:solidFill>
                <a:effectLst>
                  <a:outerShdw blurRad="38100" dist="38100" dir="2700000" algn="tl">
                    <a:srgbClr val="000000">
                      <a:alpha val="43137"/>
                    </a:srgbClr>
                  </a:outerShdw>
                </a:effectLst>
              </a:rPr>
              <a:t>)</a:t>
            </a:r>
            <a:r>
              <a:rPr lang="zh-CN" altLang="en-US" sz="3600" b="1" dirty="0">
                <a:solidFill>
                  <a:srgbClr val="FFFF00"/>
                </a:solidFill>
                <a:effectLst>
                  <a:outerShdw blurRad="38100" dist="38100" dir="2700000" algn="tl">
                    <a:srgbClr val="000000">
                      <a:alpha val="43137"/>
                    </a:srgbClr>
                  </a:outerShdw>
                </a:effectLst>
              </a:rPr>
              <a:t>构成，如果该型芯片最大刷新周期</a:t>
            </a:r>
            <a:r>
              <a:rPr lang="en-US" altLang="zh-CN" sz="3600" b="1" dirty="0">
                <a:solidFill>
                  <a:srgbClr val="FFFF00"/>
                </a:solidFill>
                <a:effectLst>
                  <a:outerShdw blurRad="38100" dist="38100" dir="2700000" algn="tl">
                    <a:srgbClr val="000000">
                      <a:alpha val="43137"/>
                    </a:srgbClr>
                  </a:outerShdw>
                </a:effectLst>
              </a:rPr>
              <a:t>2ms</a:t>
            </a:r>
            <a:r>
              <a:rPr lang="zh-CN" altLang="en-US" sz="3600" b="1" dirty="0">
                <a:solidFill>
                  <a:srgbClr val="FFFF00"/>
                </a:solidFill>
                <a:effectLst>
                  <a:outerShdw blurRad="38100" dist="38100" dir="2700000" algn="tl">
                    <a:srgbClr val="000000">
                      <a:alpha val="43137"/>
                    </a:srgbClr>
                  </a:outerShdw>
                </a:effectLst>
              </a:rPr>
              <a:t>，合理安排的刷新周期是多少？</a:t>
            </a:r>
            <a:endParaRPr lang="zh-CN" altLang="zh-CN" sz="3600" b="1" dirty="0">
              <a:solidFill>
                <a:srgbClr val="FFFF00"/>
              </a:solidFill>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99EB6800-FC2D-4AFA-9940-E206939A6312}"/>
              </a:ext>
            </a:extLst>
          </p:cNvPr>
          <p:cNvSpPr>
            <a:spLocks noGrp="1"/>
          </p:cNvSpPr>
          <p:nvPr>
            <p:ph type="sldNum" sz="quarter" idx="12"/>
          </p:nvPr>
        </p:nvSpPr>
        <p:spPr/>
        <p:txBody>
          <a:bodyPr/>
          <a:lstStyle/>
          <a:p>
            <a:fld id="{6F02EFF4-F969-41B5-BB2C-79CFA90C3E21}" type="slidenum">
              <a:rPr lang="en-US" altLang="zh-CN" smtClean="0"/>
              <a:pPr/>
              <a:t>36</a:t>
            </a:fld>
            <a:r>
              <a:rPr lang="en-US" altLang="zh-CN"/>
              <a:t>/112</a:t>
            </a:r>
            <a:endParaRPr lang="en-US" altLang="zh-CN" dirty="0"/>
          </a:p>
        </p:txBody>
      </p:sp>
    </p:spTree>
    <p:extLst>
      <p:ext uri="{BB962C8B-B14F-4D97-AF65-F5344CB8AC3E}">
        <p14:creationId xmlns:p14="http://schemas.microsoft.com/office/powerpoint/2010/main" val="3558069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F4F754-E1CA-4CB8-8337-0082CD029E95}"/>
              </a:ext>
            </a:extLst>
          </p:cNvPr>
          <p:cNvSpPr/>
          <p:nvPr/>
        </p:nvSpPr>
        <p:spPr>
          <a:xfrm>
            <a:off x="33130" y="19878"/>
            <a:ext cx="92202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9.</a:t>
            </a:r>
            <a:r>
              <a:rPr lang="zh-CN" altLang="en-US" sz="3600" b="1" dirty="0">
                <a:solidFill>
                  <a:srgbClr val="FFFF00"/>
                </a:solidFill>
                <a:effectLst>
                  <a:outerShdw blurRad="38100" dist="38100" dir="2700000" algn="tl">
                    <a:srgbClr val="000000">
                      <a:alpha val="43137"/>
                    </a:srgbClr>
                  </a:outerShdw>
                </a:effectLst>
              </a:rPr>
              <a:t>设主机主存</a:t>
            </a:r>
            <a:r>
              <a:rPr lang="en-US" altLang="zh-CN" sz="3600" b="1" dirty="0">
                <a:solidFill>
                  <a:srgbClr val="FFFF00"/>
                </a:solidFill>
                <a:effectLst>
                  <a:outerShdw blurRad="38100" dist="38100" dir="2700000" algn="tl">
                    <a:srgbClr val="000000">
                      <a:alpha val="43137"/>
                    </a:srgbClr>
                  </a:outerShdw>
                </a:effectLst>
              </a:rPr>
              <a:t>1MB</a:t>
            </a:r>
            <a:r>
              <a:rPr lang="zh-CN" altLang="en-US"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1MB/</a:t>
            </a:r>
            <a:r>
              <a:rPr lang="zh-CN" altLang="en-US" sz="3600" b="1" dirty="0">
                <a:solidFill>
                  <a:srgbClr val="FFFF00"/>
                </a:solidFill>
                <a:effectLst>
                  <a:outerShdw blurRad="38100" dist="38100" dir="2700000" algn="tl">
                    <a:srgbClr val="000000">
                      <a:alpha val="43137"/>
                    </a:srgbClr>
                  </a:outerShdw>
                </a:effectLst>
              </a:rPr>
              <a:t>片的</a:t>
            </a:r>
            <a:r>
              <a:rPr lang="en-US" altLang="zh-CN" sz="3600" b="1" dirty="0">
                <a:solidFill>
                  <a:srgbClr val="FFFF00"/>
                </a:solidFill>
                <a:effectLst>
                  <a:outerShdw blurRad="38100" dist="38100" dir="2700000" algn="tl">
                    <a:srgbClr val="000000">
                      <a:alpha val="43137"/>
                    </a:srgbClr>
                  </a:outerShdw>
                </a:effectLst>
              </a:rPr>
              <a:t>DRAM</a:t>
            </a:r>
            <a:r>
              <a:rPr lang="zh-CN" altLang="en-US" sz="3600" b="1" dirty="0">
                <a:solidFill>
                  <a:srgbClr val="FFFF00"/>
                </a:solidFill>
                <a:effectLst>
                  <a:outerShdw blurRad="38100" dist="38100" dir="2700000" algn="tl">
                    <a:srgbClr val="000000">
                      <a:alpha val="43137"/>
                    </a:srgbClr>
                  </a:outerShdw>
                </a:effectLst>
              </a:rPr>
              <a:t>芯片</a:t>
            </a:r>
            <a:r>
              <a:rPr lang="en-US" altLang="zh-CN" sz="3600" b="1" dirty="0">
                <a:solidFill>
                  <a:srgbClr val="FFFF00"/>
                </a:solidFill>
                <a:effectLst>
                  <a:outerShdw blurRad="38100" dist="38100" dir="2700000" algn="tl">
                    <a:srgbClr val="000000">
                      <a:alpha val="43137"/>
                    </a:srgbClr>
                  </a:outerShdw>
                </a:effectLst>
              </a:rPr>
              <a:t>(</a:t>
            </a:r>
            <a:r>
              <a:rPr lang="zh-CN" altLang="en-US" sz="3600" b="1" dirty="0">
                <a:solidFill>
                  <a:srgbClr val="FFFF00"/>
                </a:solidFill>
                <a:effectLst>
                  <a:outerShdw blurRad="38100" dist="38100" dir="2700000" algn="tl">
                    <a:srgbClr val="000000">
                      <a:alpha val="43137"/>
                    </a:srgbClr>
                  </a:outerShdw>
                </a:effectLst>
              </a:rPr>
              <a:t>存储矩阵</a:t>
            </a:r>
            <a:r>
              <a:rPr lang="en-US" altLang="zh-CN" sz="3600" b="1" dirty="0">
                <a:solidFill>
                  <a:srgbClr val="FFFF00"/>
                </a:solidFill>
                <a:effectLst>
                  <a:outerShdw blurRad="38100" dist="38100" dir="2700000" algn="tl">
                    <a:srgbClr val="000000">
                      <a:alpha val="43137"/>
                    </a:srgbClr>
                  </a:outerShdw>
                </a:effectLst>
              </a:rPr>
              <a:t>2048</a:t>
            </a:r>
            <a:r>
              <a:rPr lang="zh-CN" altLang="en-US" sz="3600" b="1" dirty="0">
                <a:solidFill>
                  <a:srgbClr val="FFFF00"/>
                </a:solidFill>
                <a:effectLst>
                  <a:outerShdw blurRad="38100" dist="38100" dir="2700000" algn="tl">
                    <a:srgbClr val="000000">
                      <a:alpha val="43137"/>
                    </a:srgbClr>
                  </a:outerShdw>
                </a:effectLst>
              </a:rPr>
              <a:t>行</a:t>
            </a:r>
            <a:r>
              <a:rPr lang="en-US" altLang="zh-CN" sz="3600" b="1" dirty="0">
                <a:solidFill>
                  <a:srgbClr val="FFFF00"/>
                </a:solidFill>
                <a:effectLst>
                  <a:outerShdw blurRad="38100" dist="38100" dir="2700000" algn="tl">
                    <a:srgbClr val="000000">
                      <a:alpha val="43137"/>
                    </a:srgbClr>
                  </a:outerShdw>
                </a:effectLst>
              </a:rPr>
              <a:t>)</a:t>
            </a:r>
            <a:r>
              <a:rPr lang="zh-CN" altLang="en-US" sz="3600" b="1" dirty="0">
                <a:solidFill>
                  <a:srgbClr val="FFFF00"/>
                </a:solidFill>
                <a:effectLst>
                  <a:outerShdw blurRad="38100" dist="38100" dir="2700000" algn="tl">
                    <a:srgbClr val="000000">
                      <a:alpha val="43137"/>
                    </a:srgbClr>
                  </a:outerShdw>
                </a:effectLst>
              </a:rPr>
              <a:t>构成，如果该型芯片最大刷新周期</a:t>
            </a:r>
            <a:r>
              <a:rPr lang="en-US" altLang="zh-CN" sz="3600" b="1" dirty="0">
                <a:solidFill>
                  <a:srgbClr val="FFFF00"/>
                </a:solidFill>
                <a:effectLst>
                  <a:outerShdw blurRad="38100" dist="38100" dir="2700000" algn="tl">
                    <a:srgbClr val="000000">
                      <a:alpha val="43137"/>
                    </a:srgbClr>
                  </a:outerShdw>
                </a:effectLst>
              </a:rPr>
              <a:t>2ms</a:t>
            </a:r>
            <a:r>
              <a:rPr lang="zh-CN" altLang="en-US" sz="3600" b="1" dirty="0">
                <a:solidFill>
                  <a:srgbClr val="FFFF00"/>
                </a:solidFill>
                <a:effectLst>
                  <a:outerShdw blurRad="38100" dist="38100" dir="2700000" algn="tl">
                    <a:srgbClr val="000000">
                      <a:alpha val="43137"/>
                    </a:srgbClr>
                  </a:outerShdw>
                </a:effectLst>
              </a:rPr>
              <a:t>，合理安排的刷新周期是多少？</a:t>
            </a:r>
            <a:endParaRPr lang="zh-CN" altLang="zh-CN" sz="3600" b="1" dirty="0">
              <a:solidFill>
                <a:srgbClr val="FFFF00"/>
              </a:solidFill>
              <a:effectLst>
                <a:outerShdw blurRad="38100" dist="38100" dir="2700000" algn="tl">
                  <a:srgbClr val="000000">
                    <a:alpha val="43137"/>
                  </a:srgbClr>
                </a:outerShdw>
              </a:effectLst>
            </a:endParaRPr>
          </a:p>
        </p:txBody>
      </p:sp>
      <p:sp>
        <p:nvSpPr>
          <p:cNvPr id="4" name="文本框 3">
            <a:extLst>
              <a:ext uri="{FF2B5EF4-FFF2-40B4-BE49-F238E27FC236}">
                <a16:creationId xmlns:a16="http://schemas.microsoft.com/office/drawing/2014/main" id="{00F2BC44-38A4-45FB-B6CA-414E78AD4284}"/>
              </a:ext>
            </a:extLst>
          </p:cNvPr>
          <p:cNvSpPr txBox="1"/>
          <p:nvPr/>
        </p:nvSpPr>
        <p:spPr>
          <a:xfrm>
            <a:off x="168965" y="1905000"/>
            <a:ext cx="8806070" cy="4524315"/>
          </a:xfrm>
          <a:prstGeom prst="rect">
            <a:avLst/>
          </a:prstGeom>
          <a:noFill/>
        </p:spPr>
        <p:txBody>
          <a:bodyPr wrap="square" rtlCol="0">
            <a:spAutoFit/>
          </a:bodyPr>
          <a:lstStyle/>
          <a:p>
            <a:pPr indent="457200"/>
            <a:r>
              <a:rPr lang="zh-CN" altLang="en-US" sz="3200" b="1" dirty="0">
                <a:latin typeface="黑体" panose="02010609060101010101" pitchFamily="49" charset="-122"/>
                <a:ea typeface="黑体" panose="02010609060101010101" pitchFamily="49" charset="-122"/>
              </a:rPr>
              <a:t>由于动态存储器刷新是按行进行的，每一行中的位单元同时进行刷新，所以刷新不是按单元地址进行的，而是按行地址进行的，存储芯片阵列的行数是多少就需要在最大刷新周期中安排多少个刷新周期。</a:t>
            </a:r>
            <a:endParaRPr lang="en-US" altLang="zh-CN" sz="3200" b="1" dirty="0">
              <a:latin typeface="黑体" panose="02010609060101010101" pitchFamily="49" charset="-122"/>
              <a:ea typeface="黑体" panose="02010609060101010101" pitchFamily="49" charset="-122"/>
            </a:endParaRPr>
          </a:p>
          <a:p>
            <a:pPr indent="457200"/>
            <a:r>
              <a:rPr lang="zh-CN" altLang="en-US" sz="3200" b="1" dirty="0">
                <a:latin typeface="黑体" panose="02010609060101010101" pitchFamily="49" charset="-122"/>
                <a:ea typeface="黑体" panose="02010609060101010101" pitchFamily="49" charset="-122"/>
              </a:rPr>
              <a:t>由题目可知，</a:t>
            </a:r>
            <a:r>
              <a:rPr lang="en-US" altLang="zh-CN" sz="3200" b="1" dirty="0">
                <a:latin typeface="黑体" panose="02010609060101010101" pitchFamily="49" charset="-122"/>
                <a:ea typeface="黑体" panose="02010609060101010101" pitchFamily="49" charset="-122"/>
              </a:rPr>
              <a:t>1MB</a:t>
            </a:r>
            <a:r>
              <a:rPr lang="zh-CN" altLang="en-US" sz="3200" b="1" dirty="0">
                <a:latin typeface="黑体" panose="02010609060101010101" pitchFamily="49" charset="-122"/>
                <a:ea typeface="黑体" panose="02010609060101010101" pitchFamily="49" charset="-122"/>
              </a:rPr>
              <a:t>的芯片共有</a:t>
            </a:r>
            <a:r>
              <a:rPr lang="en-US" altLang="zh-CN" sz="3200" b="1" dirty="0">
                <a:latin typeface="黑体" panose="02010609060101010101" pitchFamily="49" charset="-122"/>
                <a:ea typeface="黑体" panose="02010609060101010101" pitchFamily="49" charset="-122"/>
              </a:rPr>
              <a:t>2048</a:t>
            </a:r>
            <a:r>
              <a:rPr lang="zh-CN" altLang="en-US" sz="3200" b="1" dirty="0">
                <a:latin typeface="黑体" panose="02010609060101010101" pitchFamily="49" charset="-122"/>
                <a:ea typeface="黑体" panose="02010609060101010101" pitchFamily="49" charset="-122"/>
              </a:rPr>
              <a:t>行，则在</a:t>
            </a:r>
            <a:r>
              <a:rPr lang="en-US" altLang="zh-CN" sz="3200" b="1" dirty="0">
                <a:latin typeface="黑体" panose="02010609060101010101" pitchFamily="49" charset="-122"/>
                <a:ea typeface="黑体" panose="02010609060101010101" pitchFamily="49" charset="-122"/>
              </a:rPr>
              <a:t>2ms</a:t>
            </a:r>
            <a:r>
              <a:rPr lang="zh-CN" altLang="en-US" sz="3200" b="1" dirty="0">
                <a:latin typeface="黑体" panose="02010609060101010101" pitchFamily="49" charset="-122"/>
                <a:ea typeface="黑体" panose="02010609060101010101" pitchFamily="49" charset="-122"/>
              </a:rPr>
              <a:t>之内至少要安排</a:t>
            </a:r>
            <a:r>
              <a:rPr lang="en-US" altLang="zh-CN" sz="3200" b="1" dirty="0">
                <a:latin typeface="黑体" panose="02010609060101010101" pitchFamily="49" charset="-122"/>
                <a:ea typeface="黑体" panose="02010609060101010101" pitchFamily="49" charset="-122"/>
              </a:rPr>
              <a:t>2048</a:t>
            </a:r>
            <a:r>
              <a:rPr lang="zh-CN" altLang="en-US" sz="3200" b="1" dirty="0">
                <a:latin typeface="黑体" panose="02010609060101010101" pitchFamily="49" charset="-122"/>
                <a:ea typeface="黑体" panose="02010609060101010101" pitchFamily="49" charset="-122"/>
              </a:rPr>
              <a:t>个刷新周期，每个周期刷新一行。其中</a:t>
            </a:r>
            <a:r>
              <a:rPr lang="en-US" altLang="zh-CN" sz="3200" b="1" dirty="0">
                <a:latin typeface="黑体" panose="02010609060101010101" pitchFamily="49" charset="-122"/>
                <a:ea typeface="黑体" panose="02010609060101010101" pitchFamily="49" charset="-122"/>
              </a:rPr>
              <a:t>2ms/2048</a:t>
            </a:r>
            <a:r>
              <a:rPr lang="en-US" altLang="zh-CN" sz="3200" b="1" dirty="0">
                <a:latin typeface="Calibri" panose="020F0502020204030204" pitchFamily="34" charset="0"/>
                <a:ea typeface="黑体" panose="02010609060101010101" pitchFamily="49" charset="-122"/>
                <a:cs typeface="Calibri" panose="020F0502020204030204" pitchFamily="34" charset="0"/>
              </a:rPr>
              <a:t>≈</a:t>
            </a:r>
            <a:r>
              <a:rPr lang="en-US" altLang="zh-CN" sz="3200" b="1" dirty="0">
                <a:latin typeface="黑体" panose="02010609060101010101" pitchFamily="49" charset="-122"/>
                <a:ea typeface="黑体" panose="02010609060101010101" pitchFamily="49" charset="-122"/>
              </a:rPr>
              <a:t>0.977</a:t>
            </a:r>
            <a:r>
              <a:rPr lang="zh-CN" altLang="en-US" sz="3200" b="1" dirty="0">
                <a:latin typeface="黑体" panose="02010609060101010101" pitchFamily="49" charset="-122"/>
                <a:ea typeface="黑体" panose="02010609060101010101" pitchFamily="49" charset="-122"/>
              </a:rPr>
              <a:t>μ</a:t>
            </a:r>
            <a:r>
              <a:rPr lang="en-US" altLang="zh-CN" sz="3200" b="1" dirty="0">
                <a:latin typeface="黑体" panose="02010609060101010101" pitchFamily="49" charset="-122"/>
                <a:ea typeface="黑体" panose="02010609060101010101" pitchFamily="49" charset="-122"/>
              </a:rPr>
              <a:t>s</a:t>
            </a:r>
            <a:r>
              <a:rPr lang="zh-CN" altLang="en-US" sz="3200" b="1" dirty="0">
                <a:latin typeface="黑体" panose="02010609060101010101" pitchFamily="49" charset="-122"/>
                <a:ea typeface="黑体" panose="02010609060101010101" pitchFamily="49" charset="-122"/>
              </a:rPr>
              <a:t>，则每个刷新周期时间间隔为</a:t>
            </a:r>
            <a:r>
              <a:rPr lang="en-US" altLang="zh-CN" sz="3200" b="1" dirty="0">
                <a:latin typeface="黑体" panose="02010609060101010101" pitchFamily="49" charset="-122"/>
                <a:ea typeface="黑体" panose="02010609060101010101" pitchFamily="49" charset="-122"/>
              </a:rPr>
              <a:t>0.977</a:t>
            </a:r>
            <a:r>
              <a:rPr lang="zh-CN" altLang="en-US" sz="3200" b="1" dirty="0">
                <a:latin typeface="黑体" panose="02010609060101010101" pitchFamily="49" charset="-122"/>
                <a:ea typeface="黑体" panose="02010609060101010101" pitchFamily="49" charset="-122"/>
              </a:rPr>
              <a:t>μ</a:t>
            </a:r>
            <a:r>
              <a:rPr lang="en-US" altLang="zh-CN" sz="3200" b="1" dirty="0">
                <a:latin typeface="黑体" panose="02010609060101010101" pitchFamily="49" charset="-122"/>
                <a:ea typeface="黑体" panose="02010609060101010101" pitchFamily="49" charset="-122"/>
              </a:rPr>
              <a:t>s</a:t>
            </a:r>
            <a:r>
              <a:rPr lang="zh-CN" altLang="en-US" sz="3200" b="1" dirty="0">
                <a:latin typeface="黑体" panose="02010609060101010101" pitchFamily="49" charset="-122"/>
                <a:ea typeface="黑体" panose="02010609060101010101" pitchFamily="49" charset="-122"/>
              </a:rPr>
              <a:t>。</a:t>
            </a:r>
            <a:endParaRPr lang="en-US" altLang="zh-CN" sz="3200" b="1"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4FD2C442-4AC9-47C5-A0E2-1520E475C9BF}"/>
              </a:ext>
            </a:extLst>
          </p:cNvPr>
          <p:cNvSpPr>
            <a:spLocks noGrp="1"/>
          </p:cNvSpPr>
          <p:nvPr>
            <p:ph type="sldNum" sz="quarter" idx="12"/>
          </p:nvPr>
        </p:nvSpPr>
        <p:spPr/>
        <p:txBody>
          <a:bodyPr/>
          <a:lstStyle/>
          <a:p>
            <a:fld id="{6F02EFF4-F969-41B5-BB2C-79CFA90C3E21}" type="slidenum">
              <a:rPr lang="en-US" altLang="zh-CN" smtClean="0"/>
              <a:pPr/>
              <a:t>37</a:t>
            </a:fld>
            <a:r>
              <a:rPr lang="en-US" altLang="zh-CN"/>
              <a:t>/112</a:t>
            </a:r>
            <a:endParaRPr lang="en-US" altLang="zh-CN" dirty="0"/>
          </a:p>
        </p:txBody>
      </p:sp>
    </p:spTree>
    <p:extLst>
      <p:ext uri="{BB962C8B-B14F-4D97-AF65-F5344CB8AC3E}">
        <p14:creationId xmlns:p14="http://schemas.microsoft.com/office/powerpoint/2010/main" val="897676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E361B5-9344-4C8F-B3C0-508DEDB93B97}"/>
              </a:ext>
            </a:extLst>
          </p:cNvPr>
          <p:cNvSpPr/>
          <p:nvPr/>
        </p:nvSpPr>
        <p:spPr>
          <a:xfrm>
            <a:off x="0" y="1997839"/>
            <a:ext cx="9144000" cy="2862322"/>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10.</a:t>
            </a:r>
            <a:r>
              <a:rPr lang="zh-CN" altLang="zh-CN" sz="3600" b="1" dirty="0">
                <a:solidFill>
                  <a:srgbClr val="FFFF00"/>
                </a:solidFill>
                <a:effectLst>
                  <a:outerShdw blurRad="38100" dist="38100" dir="2700000" algn="tl">
                    <a:srgbClr val="000000">
                      <a:alpha val="43137"/>
                    </a:srgbClr>
                  </a:outerShdw>
                </a:effectLst>
              </a:rPr>
              <a:t>某机主存容量</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2164 DRAM</a:t>
            </a:r>
            <a:r>
              <a:rPr lang="zh-CN" altLang="zh-CN" sz="3600" b="1" dirty="0">
                <a:solidFill>
                  <a:srgbClr val="FFFF00"/>
                </a:solidFill>
                <a:effectLst>
                  <a:outerShdw blurRad="38100" dist="38100" dir="2700000" algn="tl">
                    <a:srgbClr val="000000">
                      <a:alpha val="43137"/>
                    </a:srgbClr>
                  </a:outerShdw>
                </a:effectLst>
              </a:rPr>
              <a:t>芯片构成。地址线</a:t>
            </a:r>
            <a:r>
              <a:rPr lang="en-US" altLang="zh-CN" sz="3600" b="1" dirty="0">
                <a:solidFill>
                  <a:srgbClr val="FFFF00"/>
                </a:solidFill>
                <a:effectLst>
                  <a:outerShdw blurRad="38100" dist="38100" dir="2700000" algn="tl">
                    <a:srgbClr val="000000">
                      <a:alpha val="43137"/>
                    </a:srgbClr>
                  </a:outerShdw>
                </a:effectLst>
              </a:rPr>
              <a:t>A15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A0</a:t>
            </a:r>
            <a:r>
              <a:rPr lang="zh-CN" altLang="zh-CN" sz="3600" b="1" dirty="0">
                <a:solidFill>
                  <a:srgbClr val="FFFF00"/>
                </a:solidFill>
                <a:effectLst>
                  <a:outerShdw blurRad="38100" dist="38100" dir="2700000" algn="tl">
                    <a:srgbClr val="000000">
                      <a:alpha val="43137"/>
                    </a:srgbClr>
                  </a:outerShdw>
                </a:effectLst>
              </a:rPr>
              <a:t>（低），双向数据线</a:t>
            </a:r>
            <a:r>
              <a:rPr lang="en-US" altLang="zh-CN" sz="3600" b="1" dirty="0">
                <a:solidFill>
                  <a:srgbClr val="FFFF00"/>
                </a:solidFill>
                <a:effectLst>
                  <a:outerShdw blurRad="38100" dist="38100" dir="2700000" algn="tl">
                    <a:srgbClr val="000000">
                      <a:alpha val="43137"/>
                    </a:srgbClr>
                  </a:outerShdw>
                </a:effectLst>
              </a:rPr>
              <a:t>D7</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D0</a:t>
            </a:r>
            <a:r>
              <a:rPr lang="zh-CN" altLang="zh-CN" sz="3600" b="1" dirty="0">
                <a:solidFill>
                  <a:srgbClr val="FFFF00"/>
                </a:solidFill>
                <a:effectLst>
                  <a:outerShdw blurRad="38100" dist="38100" dir="2700000" algn="tl">
                    <a:srgbClr val="000000">
                      <a:alpha val="43137"/>
                    </a:srgbClr>
                  </a:outerShdw>
                </a:effectLst>
              </a:rPr>
              <a:t>（低），</a:t>
            </a:r>
            <a:r>
              <a:rPr lang="en-US" altLang="zh-CN" sz="3600" b="1" dirty="0">
                <a:solidFill>
                  <a:srgbClr val="FFFF00"/>
                </a:solidFill>
                <a:effectLst>
                  <a:outerShdw blurRad="38100" dist="38100" dir="2700000" algn="tl">
                    <a:srgbClr val="000000">
                      <a:alpha val="43137"/>
                    </a:srgbClr>
                  </a:outerShdw>
                </a:effectLst>
              </a:rPr>
              <a:t>R/W</a:t>
            </a:r>
            <a:r>
              <a:rPr lang="zh-CN" altLang="zh-CN" sz="3600" b="1" dirty="0">
                <a:solidFill>
                  <a:srgbClr val="FFFF00"/>
                </a:solidFill>
                <a:effectLst>
                  <a:outerShdw blurRad="38100" dist="38100" dir="2700000" algn="tl">
                    <a:srgbClr val="000000">
                      <a:alpha val="43137"/>
                    </a:srgbClr>
                  </a:outerShdw>
                </a:effectLst>
              </a:rPr>
              <a:t>控制读写操作，请设计并画出该存储器逻辑图。对地址的行、列转换与数据线连接，应有明确描述。</a:t>
            </a:r>
          </a:p>
        </p:txBody>
      </p:sp>
      <p:sp>
        <p:nvSpPr>
          <p:cNvPr id="3" name="灯片编号占位符 2">
            <a:extLst>
              <a:ext uri="{FF2B5EF4-FFF2-40B4-BE49-F238E27FC236}">
                <a16:creationId xmlns:a16="http://schemas.microsoft.com/office/drawing/2014/main" id="{07AB182B-DFFB-4C77-A39F-7C95AF272E23}"/>
              </a:ext>
            </a:extLst>
          </p:cNvPr>
          <p:cNvSpPr>
            <a:spLocks noGrp="1"/>
          </p:cNvSpPr>
          <p:nvPr>
            <p:ph type="sldNum" sz="quarter" idx="12"/>
          </p:nvPr>
        </p:nvSpPr>
        <p:spPr/>
        <p:txBody>
          <a:bodyPr/>
          <a:lstStyle/>
          <a:p>
            <a:fld id="{6F02EFF4-F969-41B5-BB2C-79CFA90C3E21}" type="slidenum">
              <a:rPr lang="en-US" altLang="zh-CN" smtClean="0"/>
              <a:pPr/>
              <a:t>38</a:t>
            </a:fld>
            <a:r>
              <a:rPr lang="en-US" altLang="zh-CN"/>
              <a:t>/112</a:t>
            </a:r>
            <a:endParaRPr lang="en-US" altLang="zh-CN" dirty="0"/>
          </a:p>
        </p:txBody>
      </p:sp>
    </p:spTree>
    <p:extLst>
      <p:ext uri="{BB962C8B-B14F-4D97-AF65-F5344CB8AC3E}">
        <p14:creationId xmlns:p14="http://schemas.microsoft.com/office/powerpoint/2010/main" val="3393089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4878AC-F9D7-4FF6-BB37-6FB7C4CCD7BA}"/>
              </a:ext>
            </a:extLst>
          </p:cNvPr>
          <p:cNvSpPr/>
          <p:nvPr/>
        </p:nvSpPr>
        <p:spPr>
          <a:xfrm>
            <a:off x="0" y="31668"/>
            <a:ext cx="9144000" cy="2862322"/>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10.</a:t>
            </a:r>
            <a:r>
              <a:rPr lang="zh-CN" altLang="zh-CN" sz="3600" b="1" dirty="0">
                <a:solidFill>
                  <a:srgbClr val="FFFF00"/>
                </a:solidFill>
                <a:effectLst>
                  <a:outerShdw blurRad="38100" dist="38100" dir="2700000" algn="tl">
                    <a:srgbClr val="000000">
                      <a:alpha val="43137"/>
                    </a:srgbClr>
                  </a:outerShdw>
                </a:effectLst>
              </a:rPr>
              <a:t>某机主存容量</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2164 DRAM</a:t>
            </a:r>
            <a:r>
              <a:rPr lang="zh-CN" altLang="zh-CN" sz="3600" b="1" dirty="0">
                <a:solidFill>
                  <a:srgbClr val="FFFF00"/>
                </a:solidFill>
                <a:effectLst>
                  <a:outerShdw blurRad="38100" dist="38100" dir="2700000" algn="tl">
                    <a:srgbClr val="000000">
                      <a:alpha val="43137"/>
                    </a:srgbClr>
                  </a:outerShdw>
                </a:effectLst>
              </a:rPr>
              <a:t>芯片构成。地址线</a:t>
            </a:r>
            <a:r>
              <a:rPr lang="en-US" altLang="zh-CN" sz="3600" b="1" dirty="0">
                <a:solidFill>
                  <a:srgbClr val="FFFF00"/>
                </a:solidFill>
                <a:effectLst>
                  <a:outerShdw blurRad="38100" dist="38100" dir="2700000" algn="tl">
                    <a:srgbClr val="000000">
                      <a:alpha val="43137"/>
                    </a:srgbClr>
                  </a:outerShdw>
                </a:effectLst>
              </a:rPr>
              <a:t>A15</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A0</a:t>
            </a:r>
            <a:r>
              <a:rPr lang="zh-CN" altLang="zh-CN" sz="3600" b="1" dirty="0">
                <a:solidFill>
                  <a:srgbClr val="FFFF00"/>
                </a:solidFill>
                <a:effectLst>
                  <a:outerShdw blurRad="38100" dist="38100" dir="2700000" algn="tl">
                    <a:srgbClr val="000000">
                      <a:alpha val="43137"/>
                    </a:srgbClr>
                  </a:outerShdw>
                </a:effectLst>
              </a:rPr>
              <a:t>（低），双向数据线</a:t>
            </a:r>
            <a:r>
              <a:rPr lang="en-US" altLang="zh-CN" sz="3600" b="1" dirty="0">
                <a:solidFill>
                  <a:srgbClr val="FFFF00"/>
                </a:solidFill>
                <a:effectLst>
                  <a:outerShdw blurRad="38100" dist="38100" dir="2700000" algn="tl">
                    <a:srgbClr val="000000">
                      <a:alpha val="43137"/>
                    </a:srgbClr>
                  </a:outerShdw>
                </a:effectLst>
              </a:rPr>
              <a:t>D7</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D0</a:t>
            </a:r>
            <a:r>
              <a:rPr lang="zh-CN" altLang="zh-CN" sz="3600" b="1" dirty="0">
                <a:solidFill>
                  <a:srgbClr val="FFFF00"/>
                </a:solidFill>
                <a:effectLst>
                  <a:outerShdw blurRad="38100" dist="38100" dir="2700000" algn="tl">
                    <a:srgbClr val="000000">
                      <a:alpha val="43137"/>
                    </a:srgbClr>
                  </a:outerShdw>
                </a:effectLst>
              </a:rPr>
              <a:t>（低），</a:t>
            </a:r>
            <a:r>
              <a:rPr lang="en-US" altLang="zh-CN" sz="3600" b="1" dirty="0">
                <a:solidFill>
                  <a:srgbClr val="FFFF00"/>
                </a:solidFill>
                <a:effectLst>
                  <a:outerShdw blurRad="38100" dist="38100" dir="2700000" algn="tl">
                    <a:srgbClr val="000000">
                      <a:alpha val="43137"/>
                    </a:srgbClr>
                  </a:outerShdw>
                </a:effectLst>
              </a:rPr>
              <a:t>R/W</a:t>
            </a:r>
            <a:r>
              <a:rPr lang="zh-CN" altLang="zh-CN" sz="3600" b="1" dirty="0">
                <a:solidFill>
                  <a:srgbClr val="FFFF00"/>
                </a:solidFill>
                <a:effectLst>
                  <a:outerShdw blurRad="38100" dist="38100" dir="2700000" algn="tl">
                    <a:srgbClr val="000000">
                      <a:alpha val="43137"/>
                    </a:srgbClr>
                  </a:outerShdw>
                </a:effectLst>
              </a:rPr>
              <a:t>控制读写操作，请设计并画出该存储器逻辑图。对地址的行、列转换与数据线连接，应有明确描述。</a:t>
            </a:r>
          </a:p>
        </p:txBody>
      </p:sp>
      <p:sp>
        <p:nvSpPr>
          <p:cNvPr id="4" name="矩形 3">
            <a:extLst>
              <a:ext uri="{FF2B5EF4-FFF2-40B4-BE49-F238E27FC236}">
                <a16:creationId xmlns:a16="http://schemas.microsoft.com/office/drawing/2014/main" id="{F2763B3C-B19D-47D8-AC68-6128DFE308BF}"/>
              </a:ext>
            </a:extLst>
          </p:cNvPr>
          <p:cNvSpPr/>
          <p:nvPr/>
        </p:nvSpPr>
        <p:spPr>
          <a:xfrm>
            <a:off x="8906" y="2860751"/>
            <a:ext cx="9144000" cy="2377574"/>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为</a:t>
            </a:r>
            <a:r>
              <a:rPr lang="en-US" altLang="zh-CN" sz="3200" dirty="0">
                <a:latin typeface="黑体" panose="02010609060101010101" pitchFamily="49" charset="-122"/>
                <a:ea typeface="黑体" panose="02010609060101010101" pitchFamily="49" charset="-122"/>
              </a:rPr>
              <a:t>64K×1</a:t>
            </a:r>
            <a:r>
              <a:rPr lang="zh-CN" altLang="en-US" sz="3200" dirty="0">
                <a:latin typeface="黑体" panose="02010609060101010101" pitchFamily="49" charset="-122"/>
                <a:ea typeface="黑体" panose="02010609060101010101" pitchFamily="49" charset="-122"/>
              </a:rPr>
              <a:t>位的存储芯片，要构成</a:t>
            </a:r>
            <a:r>
              <a:rPr lang="en-US" altLang="zh-CN" sz="3200" dirty="0">
                <a:latin typeface="黑体" panose="02010609060101010101" pitchFamily="49" charset="-122"/>
                <a:ea typeface="黑体" panose="02010609060101010101" pitchFamily="49" charset="-122"/>
              </a:rPr>
              <a:t>64 KB</a:t>
            </a:r>
            <a:r>
              <a:rPr lang="zh-CN" altLang="en-US" sz="3200" dirty="0">
                <a:latin typeface="黑体" panose="02010609060101010101" pitchFamily="49" charset="-122"/>
                <a:ea typeface="黑体" panose="02010609060101010101" pitchFamily="49" charset="-122"/>
              </a:rPr>
              <a:t>容量的存储器，需要用</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片</a:t>
            </a: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进行位拼接，每片提供一位数据，分别连接至双向数据线</a:t>
            </a:r>
            <a:r>
              <a:rPr lang="en-US" altLang="zh-CN" sz="3200" dirty="0">
                <a:latin typeface="黑体" panose="02010609060101010101" pitchFamily="49" charset="-122"/>
                <a:ea typeface="黑体" panose="02010609060101010101" pitchFamily="49" charset="-122"/>
              </a:rPr>
              <a:t>D7</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D0</a:t>
            </a:r>
            <a:r>
              <a:rPr lang="zh-CN" altLang="en-US" sz="3200" dirty="0">
                <a:latin typeface="黑体" panose="02010609060101010101" pitchFamily="49" charset="-122"/>
                <a:ea typeface="黑体" panose="02010609060101010101" pitchFamily="49" charset="-122"/>
              </a:rPr>
              <a:t>上。</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存储器连接逻辑图如下所示。</a:t>
            </a:r>
          </a:p>
        </p:txBody>
      </p:sp>
      <p:sp>
        <p:nvSpPr>
          <p:cNvPr id="5" name="灯片编号占位符 4">
            <a:extLst>
              <a:ext uri="{FF2B5EF4-FFF2-40B4-BE49-F238E27FC236}">
                <a16:creationId xmlns:a16="http://schemas.microsoft.com/office/drawing/2014/main" id="{FB47C3E0-14BB-4822-849D-D3435545DF40}"/>
              </a:ext>
            </a:extLst>
          </p:cNvPr>
          <p:cNvSpPr>
            <a:spLocks noGrp="1"/>
          </p:cNvSpPr>
          <p:nvPr>
            <p:ph type="sldNum" sz="quarter" idx="12"/>
          </p:nvPr>
        </p:nvSpPr>
        <p:spPr/>
        <p:txBody>
          <a:bodyPr/>
          <a:lstStyle/>
          <a:p>
            <a:fld id="{6F02EFF4-F969-41B5-BB2C-79CFA90C3E21}" type="slidenum">
              <a:rPr lang="en-US" altLang="zh-CN" smtClean="0"/>
              <a:pPr/>
              <a:t>39</a:t>
            </a:fld>
            <a:r>
              <a:rPr lang="en-US" altLang="zh-CN"/>
              <a:t>/112</a:t>
            </a:r>
            <a:endParaRPr lang="en-US" altLang="zh-CN" dirty="0"/>
          </a:p>
        </p:txBody>
      </p:sp>
    </p:spTree>
    <p:extLst>
      <p:ext uri="{BB962C8B-B14F-4D97-AF65-F5344CB8AC3E}">
        <p14:creationId xmlns:p14="http://schemas.microsoft.com/office/powerpoint/2010/main" val="126332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47423D-6A3D-4550-8D79-9BF7064E43D0}"/>
              </a:ext>
            </a:extLst>
          </p:cNvPr>
          <p:cNvSpPr/>
          <p:nvPr/>
        </p:nvSpPr>
        <p:spPr>
          <a:xfrm>
            <a:off x="0" y="659031"/>
            <a:ext cx="9144000" cy="4741298"/>
          </a:xfrm>
          <a:prstGeom prst="rect">
            <a:avLst/>
          </a:prstGeom>
        </p:spPr>
        <p:txBody>
          <a:bodyPr wrap="square">
            <a:spAutoFit/>
          </a:bodyPr>
          <a:lstStyle/>
          <a:p>
            <a:pPr>
              <a:lnSpc>
                <a:spcPct val="120000"/>
              </a:lnSpc>
            </a:pPr>
            <a:r>
              <a:rPr lang="en-US" altLang="zh-CN" sz="3200" dirty="0">
                <a:latin typeface="黑体" panose="02010609060101010101" pitchFamily="49" charset="-122"/>
                <a:ea typeface="黑体" panose="02010609060101010101" pitchFamily="49" charset="-122"/>
              </a:rPr>
              <a:t>(6)</a:t>
            </a:r>
            <a:r>
              <a:rPr lang="zh-CN" altLang="en-US" sz="3200" b="1" dirty="0">
                <a:solidFill>
                  <a:srgbClr val="FFFF00"/>
                </a:solidFill>
                <a:latin typeface="黑体" panose="02010609060101010101" pitchFamily="49" charset="-122"/>
                <a:ea typeface="黑体" panose="02010609060101010101" pitchFamily="49" charset="-122"/>
              </a:rPr>
              <a:t>动态刷新</a:t>
            </a:r>
            <a:r>
              <a:rPr lang="zh-CN" altLang="en-US" sz="3200" dirty="0">
                <a:latin typeface="黑体" panose="02010609060101010101" pitchFamily="49" charset="-122"/>
                <a:ea typeface="黑体" panose="02010609060101010101" pitchFamily="49" charset="-122"/>
              </a:rPr>
              <a:t>：指对动态存储器中原存信息为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的电容补充电荷。</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(7)</a:t>
            </a:r>
            <a:r>
              <a:rPr lang="zh-CN" altLang="en-US" sz="3200" b="1" dirty="0">
                <a:solidFill>
                  <a:srgbClr val="FFFF00"/>
                </a:solidFill>
                <a:latin typeface="黑体" panose="02010609060101010101" pitchFamily="49" charset="-122"/>
                <a:ea typeface="黑体" panose="02010609060101010101" pitchFamily="49" charset="-122"/>
              </a:rPr>
              <a:t>直接映像</a:t>
            </a:r>
            <a:r>
              <a:rPr lang="en-US" altLang="zh-CN" sz="3200" b="1" dirty="0">
                <a:solidFill>
                  <a:srgbClr val="FFFF00"/>
                </a:solidFill>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：将主存与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的存储空间划分为若干大小相同的页，每个主存页只能复制到某一个固定的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页中。</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(8)</a:t>
            </a:r>
            <a:r>
              <a:rPr lang="zh-CN" altLang="en-US" sz="3200" b="1" dirty="0">
                <a:solidFill>
                  <a:srgbClr val="FFFF00"/>
                </a:solidFill>
                <a:latin typeface="黑体" panose="02010609060101010101" pitchFamily="49" charset="-122"/>
                <a:ea typeface="黑体" panose="02010609060101010101" pitchFamily="49" charset="-122"/>
              </a:rPr>
              <a:t>全相联映像</a:t>
            </a:r>
            <a:r>
              <a:rPr lang="en-US" altLang="zh-CN" sz="3200" b="1" dirty="0">
                <a:solidFill>
                  <a:srgbClr val="FFFF00"/>
                </a:solidFill>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：将主存与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的存储空间划分为若干大小相同的页，主存的每一页可以映像到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的任一页上。</a:t>
            </a:r>
          </a:p>
        </p:txBody>
      </p:sp>
      <p:sp>
        <p:nvSpPr>
          <p:cNvPr id="4" name="Rectangle 1">
            <a:extLst>
              <a:ext uri="{FF2B5EF4-FFF2-40B4-BE49-F238E27FC236}">
                <a16:creationId xmlns:a16="http://schemas.microsoft.com/office/drawing/2014/main" id="{F7F412D6-C7A9-4506-853C-E72DACE55493}"/>
              </a:ext>
            </a:extLst>
          </p:cNvPr>
          <p:cNvSpPr>
            <a:spLocks noChangeArrowheads="1"/>
          </p:cNvSpPr>
          <p:nvPr/>
        </p:nvSpPr>
        <p:spPr bwMode="auto">
          <a:xfrm>
            <a:off x="12700" y="12700"/>
            <a:ext cx="5202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latinLnBrk="0" hangingPunct="0">
              <a:lnSpc>
                <a:spcPct val="100000"/>
              </a:lnSpc>
              <a:buClrTx/>
              <a:buSzTx/>
              <a:buFontTx/>
              <a:buNone/>
              <a:tabLst/>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简要解释下列名词术语</a:t>
            </a:r>
          </a:p>
        </p:txBody>
      </p:sp>
      <p:sp>
        <p:nvSpPr>
          <p:cNvPr id="5" name="灯片编号占位符 4">
            <a:extLst>
              <a:ext uri="{FF2B5EF4-FFF2-40B4-BE49-F238E27FC236}">
                <a16:creationId xmlns:a16="http://schemas.microsoft.com/office/drawing/2014/main" id="{7CD693AE-F2E6-4A31-8B45-354ACAF368C0}"/>
              </a:ext>
            </a:extLst>
          </p:cNvPr>
          <p:cNvSpPr>
            <a:spLocks noGrp="1"/>
          </p:cNvSpPr>
          <p:nvPr>
            <p:ph type="sldNum" sz="quarter" idx="12"/>
          </p:nvPr>
        </p:nvSpPr>
        <p:spPr/>
        <p:txBody>
          <a:bodyPr/>
          <a:lstStyle/>
          <a:p>
            <a:fld id="{6F02EFF4-F969-41B5-BB2C-79CFA90C3E21}" type="slidenum">
              <a:rPr lang="en-US" altLang="zh-CN" smtClean="0"/>
              <a:pPr/>
              <a:t>4</a:t>
            </a:fld>
            <a:r>
              <a:rPr lang="en-US" altLang="zh-CN"/>
              <a:t>/112</a:t>
            </a:r>
            <a:endParaRPr lang="en-US" altLang="zh-CN" dirty="0"/>
          </a:p>
        </p:txBody>
      </p:sp>
    </p:spTree>
    <p:extLst>
      <p:ext uri="{BB962C8B-B14F-4D97-AF65-F5344CB8AC3E}">
        <p14:creationId xmlns:p14="http://schemas.microsoft.com/office/powerpoint/2010/main" val="1660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36C8A86-8076-4B83-834A-F54B9764E130}"/>
              </a:ext>
            </a:extLst>
          </p:cNvPr>
          <p:cNvPicPr>
            <a:picLocks noChangeAspect="1"/>
          </p:cNvPicPr>
          <p:nvPr/>
        </p:nvPicPr>
        <p:blipFill>
          <a:blip r:embed="rId2"/>
          <a:stretch>
            <a:fillRect/>
          </a:stretch>
        </p:blipFill>
        <p:spPr>
          <a:xfrm>
            <a:off x="228601" y="36443"/>
            <a:ext cx="8457014" cy="6924812"/>
          </a:xfrm>
          <a:prstGeom prst="rect">
            <a:avLst/>
          </a:prstGeom>
        </p:spPr>
      </p:pic>
      <p:sp>
        <p:nvSpPr>
          <p:cNvPr id="3" name="灯片编号占位符 2">
            <a:extLst>
              <a:ext uri="{FF2B5EF4-FFF2-40B4-BE49-F238E27FC236}">
                <a16:creationId xmlns:a16="http://schemas.microsoft.com/office/drawing/2014/main" id="{D284C479-8ED5-43A4-AE77-1B8BDDA6250B}"/>
              </a:ext>
            </a:extLst>
          </p:cNvPr>
          <p:cNvSpPr>
            <a:spLocks noGrp="1"/>
          </p:cNvSpPr>
          <p:nvPr>
            <p:ph type="sldNum" sz="quarter" idx="12"/>
          </p:nvPr>
        </p:nvSpPr>
        <p:spPr/>
        <p:txBody>
          <a:bodyPr/>
          <a:lstStyle/>
          <a:p>
            <a:fld id="{6F02EFF4-F969-41B5-BB2C-79CFA90C3E21}" type="slidenum">
              <a:rPr lang="en-US" altLang="zh-CN" smtClean="0"/>
              <a:pPr/>
              <a:t>40</a:t>
            </a:fld>
            <a:r>
              <a:rPr lang="en-US" altLang="zh-CN"/>
              <a:t>/112</a:t>
            </a:r>
            <a:endParaRPr lang="en-US" altLang="zh-CN" dirty="0"/>
          </a:p>
        </p:txBody>
      </p:sp>
    </p:spTree>
    <p:extLst>
      <p:ext uri="{BB962C8B-B14F-4D97-AF65-F5344CB8AC3E}">
        <p14:creationId xmlns:p14="http://schemas.microsoft.com/office/powerpoint/2010/main" val="1220235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B5E7A35-03F9-4A6C-9EB1-546A78C38344}"/>
              </a:ext>
            </a:extLst>
          </p:cNvPr>
          <p:cNvSpPr/>
          <p:nvPr/>
        </p:nvSpPr>
        <p:spPr>
          <a:xfrm>
            <a:off x="-2969" y="2828835"/>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11.</a:t>
            </a:r>
            <a:r>
              <a:rPr lang="zh-CN" altLang="zh-CN" sz="3600" b="1" dirty="0">
                <a:solidFill>
                  <a:srgbClr val="FFFF00"/>
                </a:solidFill>
                <a:effectLst>
                  <a:outerShdw blurRad="38100" dist="38100" dir="2700000" algn="tl">
                    <a:srgbClr val="000000">
                      <a:alpha val="43137"/>
                    </a:srgbClr>
                  </a:outerShdw>
                </a:effectLst>
              </a:rPr>
              <a:t>某机主存容量</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2164 DRAM</a:t>
            </a:r>
            <a:r>
              <a:rPr lang="zh-CN" altLang="zh-CN" sz="3600" b="1" dirty="0">
                <a:solidFill>
                  <a:srgbClr val="FFFF00"/>
                </a:solidFill>
                <a:effectLst>
                  <a:outerShdw blurRad="38100" dist="38100" dir="2700000" algn="tl">
                    <a:srgbClr val="000000">
                      <a:alpha val="43137"/>
                    </a:srgbClr>
                  </a:outerShdw>
                </a:effectLst>
              </a:rPr>
              <a:t>芯片构成。请为此设计一种动态刷新逻辑。</a:t>
            </a:r>
          </a:p>
        </p:txBody>
      </p:sp>
      <p:sp>
        <p:nvSpPr>
          <p:cNvPr id="4" name="灯片编号占位符 3">
            <a:extLst>
              <a:ext uri="{FF2B5EF4-FFF2-40B4-BE49-F238E27FC236}">
                <a16:creationId xmlns:a16="http://schemas.microsoft.com/office/drawing/2014/main" id="{00774692-DF43-4A1C-945A-6EC4B19C4465}"/>
              </a:ext>
            </a:extLst>
          </p:cNvPr>
          <p:cNvSpPr>
            <a:spLocks noGrp="1"/>
          </p:cNvSpPr>
          <p:nvPr>
            <p:ph type="sldNum" sz="quarter" idx="12"/>
          </p:nvPr>
        </p:nvSpPr>
        <p:spPr/>
        <p:txBody>
          <a:bodyPr/>
          <a:lstStyle/>
          <a:p>
            <a:fld id="{6F02EFF4-F969-41B5-BB2C-79CFA90C3E21}" type="slidenum">
              <a:rPr lang="en-US" altLang="zh-CN" smtClean="0"/>
              <a:pPr/>
              <a:t>41</a:t>
            </a:fld>
            <a:r>
              <a:rPr lang="en-US" altLang="zh-CN"/>
              <a:t>/112</a:t>
            </a:r>
            <a:endParaRPr lang="en-US" altLang="zh-CN" dirty="0"/>
          </a:p>
        </p:txBody>
      </p:sp>
    </p:spTree>
    <p:extLst>
      <p:ext uri="{BB962C8B-B14F-4D97-AF65-F5344CB8AC3E}">
        <p14:creationId xmlns:p14="http://schemas.microsoft.com/office/powerpoint/2010/main" val="1189409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81D0400-7692-4F43-86E1-79B37A84F151}"/>
              </a:ext>
            </a:extLst>
          </p:cNvPr>
          <p:cNvSpPr/>
          <p:nvPr/>
        </p:nvSpPr>
        <p:spPr>
          <a:xfrm>
            <a:off x="10886" y="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11.</a:t>
            </a:r>
            <a:r>
              <a:rPr lang="zh-CN" altLang="zh-CN" sz="3600" b="1" dirty="0">
                <a:solidFill>
                  <a:srgbClr val="FFFF00"/>
                </a:solidFill>
                <a:effectLst>
                  <a:outerShdw blurRad="38100" dist="38100" dir="2700000" algn="tl">
                    <a:srgbClr val="000000">
                      <a:alpha val="43137"/>
                    </a:srgbClr>
                  </a:outerShdw>
                </a:effectLst>
              </a:rPr>
              <a:t>某机主存容量</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2164 DRAM</a:t>
            </a:r>
            <a:r>
              <a:rPr lang="zh-CN" altLang="zh-CN" sz="3600" b="1" dirty="0">
                <a:solidFill>
                  <a:srgbClr val="FFFF00"/>
                </a:solidFill>
                <a:effectLst>
                  <a:outerShdw blurRad="38100" dist="38100" dir="2700000" algn="tl">
                    <a:srgbClr val="000000">
                      <a:alpha val="43137"/>
                    </a:srgbClr>
                  </a:outerShdw>
                </a:effectLst>
              </a:rPr>
              <a:t>芯片构成。请为此设计一种动态刷新逻辑。</a:t>
            </a:r>
          </a:p>
        </p:txBody>
      </p:sp>
      <p:sp>
        <p:nvSpPr>
          <p:cNvPr id="4" name="矩形 3">
            <a:extLst>
              <a:ext uri="{FF2B5EF4-FFF2-40B4-BE49-F238E27FC236}">
                <a16:creationId xmlns:a16="http://schemas.microsoft.com/office/drawing/2014/main" id="{459F6B53-B3EA-4386-8001-F636BE29DBAE}"/>
              </a:ext>
            </a:extLst>
          </p:cNvPr>
          <p:cNvSpPr/>
          <p:nvPr/>
        </p:nvSpPr>
        <p:spPr>
          <a:xfrm>
            <a:off x="58387" y="1066800"/>
            <a:ext cx="9056914" cy="2968505"/>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2164</a:t>
            </a:r>
            <a:r>
              <a:rPr lang="zh-CN" altLang="en-US" sz="3200" dirty="0">
                <a:latin typeface="黑体" panose="02010609060101010101" pitchFamily="49" charset="-122"/>
                <a:ea typeface="黑体" panose="02010609060101010101" pitchFamily="49" charset="-122"/>
              </a:rPr>
              <a:t>为</a:t>
            </a:r>
            <a:r>
              <a:rPr lang="en-US" altLang="zh-CN" sz="3200" dirty="0">
                <a:latin typeface="黑体" panose="02010609060101010101" pitchFamily="49" charset="-122"/>
                <a:ea typeface="黑体" panose="02010609060101010101" pitchFamily="49" charset="-122"/>
              </a:rPr>
              <a:t>64K×1</a:t>
            </a:r>
            <a:r>
              <a:rPr lang="zh-CN" altLang="en-US" sz="3200" dirty="0">
                <a:latin typeface="黑体" panose="02010609060101010101" pitchFamily="49" charset="-122"/>
                <a:ea typeface="黑体" panose="02010609060101010101" pitchFamily="49" charset="-122"/>
              </a:rPr>
              <a:t>位的芯片，芯片内部构成</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a:t>
            </a:r>
            <a:r>
              <a:rPr lang="en-US" altLang="zh-CN" sz="3200" dirty="0">
                <a:latin typeface="黑体" panose="02010609060101010101" pitchFamily="49" charset="-122"/>
                <a:ea typeface="黑体" panose="02010609060101010101" pitchFamily="49" charset="-122"/>
              </a:rPr>
              <a:t>128×128</a:t>
            </a:r>
            <a:r>
              <a:rPr lang="zh-CN" altLang="en-US" sz="3200" dirty="0">
                <a:latin typeface="黑体" panose="02010609060101010101" pitchFamily="49" charset="-122"/>
                <a:ea typeface="黑体" panose="02010609060101010101" pitchFamily="49" charset="-122"/>
              </a:rPr>
              <a:t>的矩阵，由动态存储器刷新按行安排可知，该动态存储器在</a:t>
            </a:r>
            <a:r>
              <a:rPr lang="en-US" altLang="zh-CN" sz="3200" dirty="0">
                <a:latin typeface="黑体" panose="02010609060101010101" pitchFamily="49" charset="-122"/>
                <a:ea typeface="黑体" panose="02010609060101010101" pitchFamily="49" charset="-122"/>
              </a:rPr>
              <a:t>2 </a:t>
            </a:r>
            <a:r>
              <a:rPr lang="en-US" altLang="zh-CN" sz="3200" dirty="0" err="1">
                <a:latin typeface="黑体" panose="02010609060101010101" pitchFamily="49" charset="-122"/>
                <a:ea typeface="黑体" panose="02010609060101010101" pitchFamily="49" charset="-122"/>
              </a:rPr>
              <a:t>ms</a:t>
            </a:r>
            <a:r>
              <a:rPr lang="zh-CN" altLang="en-US" sz="3200" dirty="0">
                <a:latin typeface="黑体" panose="02010609060101010101" pitchFamily="49" charset="-122"/>
                <a:ea typeface="黑体" panose="02010609060101010101" pitchFamily="49" charset="-122"/>
              </a:rPr>
              <a:t>的时间间隔内需安排</a:t>
            </a:r>
            <a:r>
              <a:rPr lang="en-US" altLang="zh-CN" sz="3200" dirty="0">
                <a:latin typeface="黑体" panose="02010609060101010101" pitchFamily="49" charset="-122"/>
                <a:ea typeface="黑体" panose="02010609060101010101" pitchFamily="49" charset="-122"/>
              </a:rPr>
              <a:t>128</a:t>
            </a:r>
            <a:r>
              <a:rPr lang="zh-CN" altLang="en-US" sz="3200" dirty="0">
                <a:latin typeface="黑体" panose="02010609060101010101" pitchFamily="49" charset="-122"/>
                <a:ea typeface="黑体" panose="02010609060101010101" pitchFamily="49" charset="-122"/>
              </a:rPr>
              <a:t>个刷新周期。如以异步方式刷新，则每个刷新周期的时间间隔为：</a:t>
            </a:r>
            <a:r>
              <a:rPr lang="en-US" altLang="zh-CN" sz="3200" dirty="0">
                <a:latin typeface="黑体" panose="02010609060101010101" pitchFamily="49" charset="-122"/>
                <a:ea typeface="黑体" panose="02010609060101010101" pitchFamily="49" charset="-122"/>
              </a:rPr>
              <a:t>2 </a:t>
            </a:r>
            <a:r>
              <a:rPr lang="en-US" altLang="zh-CN" sz="3200" dirty="0" err="1">
                <a:latin typeface="黑体" panose="02010609060101010101" pitchFamily="49" charset="-122"/>
                <a:ea typeface="黑体" panose="02010609060101010101" pitchFamily="49" charset="-122"/>
              </a:rPr>
              <a:t>ms</a:t>
            </a:r>
            <a:r>
              <a:rPr lang="en-US" altLang="zh-CN" sz="3200" dirty="0">
                <a:latin typeface="黑体" panose="02010609060101010101" pitchFamily="49" charset="-122"/>
                <a:ea typeface="黑体" panose="02010609060101010101" pitchFamily="49" charset="-122"/>
              </a:rPr>
              <a:t>/128 = 15.625 </a:t>
            </a:r>
            <a:r>
              <a:rPr lang="en-US" altLang="zh-CN" sz="3200" dirty="0" err="1">
                <a:latin typeface="黑体" panose="02010609060101010101" pitchFamily="49" charset="-122"/>
                <a:ea typeface="黑体" panose="02010609060101010101" pitchFamily="49" charset="-122"/>
              </a:rPr>
              <a:t>μs</a:t>
            </a:r>
            <a:r>
              <a:rPr lang="zh-CN" altLang="en-US" sz="3200" dirty="0">
                <a:latin typeface="黑体" panose="02010609060101010101" pitchFamily="49" charset="-122"/>
                <a:ea typeface="黑体" panose="02010609060101010101" pitchFamily="49" charset="-122"/>
              </a:rPr>
              <a:t>。</a:t>
            </a:r>
          </a:p>
        </p:txBody>
      </p:sp>
      <p:sp>
        <p:nvSpPr>
          <p:cNvPr id="5" name="矩形 4">
            <a:extLst>
              <a:ext uri="{FF2B5EF4-FFF2-40B4-BE49-F238E27FC236}">
                <a16:creationId xmlns:a16="http://schemas.microsoft.com/office/drawing/2014/main" id="{0A092420-62E1-42A9-8DC5-F0CB949CE5ED}"/>
              </a:ext>
            </a:extLst>
          </p:cNvPr>
          <p:cNvSpPr/>
          <p:nvPr/>
        </p:nvSpPr>
        <p:spPr>
          <a:xfrm>
            <a:off x="58387" y="3913318"/>
            <a:ext cx="91440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刷新周期由一个单稳和一个非门组成的振荡器产生。该振荡器每隔</a:t>
            </a:r>
            <a:r>
              <a:rPr lang="en-US" altLang="zh-CN" sz="3200" dirty="0">
                <a:latin typeface="黑体" panose="02010609060101010101" pitchFamily="49" charset="-122"/>
                <a:ea typeface="黑体" panose="02010609060101010101" pitchFamily="49" charset="-122"/>
              </a:rPr>
              <a:t>15.625 </a:t>
            </a:r>
            <a:r>
              <a:rPr lang="en-US" altLang="zh-CN" sz="3200" dirty="0" err="1">
                <a:latin typeface="黑体" panose="02010609060101010101" pitchFamily="49" charset="-122"/>
                <a:ea typeface="黑体" panose="02010609060101010101" pitchFamily="49" charset="-122"/>
              </a:rPr>
              <a:t>μs</a:t>
            </a:r>
            <a:r>
              <a:rPr lang="zh-CN" altLang="en-US" sz="3200" dirty="0">
                <a:latin typeface="黑体" panose="02010609060101010101" pitchFamily="49" charset="-122"/>
                <a:ea typeface="黑体" panose="02010609060101010101" pitchFamily="49" charset="-122"/>
              </a:rPr>
              <a:t>产生一个脉冲信号，定时触发刷新请求触发器，于是每隔</a:t>
            </a:r>
            <a:r>
              <a:rPr lang="en-US" altLang="zh-CN" sz="3200" dirty="0">
                <a:latin typeface="黑体" panose="02010609060101010101" pitchFamily="49" charset="-122"/>
                <a:ea typeface="黑体" panose="02010609060101010101" pitchFamily="49" charset="-122"/>
              </a:rPr>
              <a:t>15.625 </a:t>
            </a:r>
            <a:r>
              <a:rPr lang="en-US" altLang="zh-CN" sz="3200" dirty="0" err="1">
                <a:latin typeface="黑体" panose="02010609060101010101" pitchFamily="49" charset="-122"/>
                <a:ea typeface="黑体" panose="02010609060101010101" pitchFamily="49" charset="-122"/>
              </a:rPr>
              <a:t>μs</a:t>
            </a:r>
            <a:r>
              <a:rPr lang="zh-CN" altLang="en-US" sz="3200" dirty="0">
                <a:latin typeface="黑体" panose="02010609060101010101" pitchFamily="49" charset="-122"/>
                <a:ea typeface="黑体" panose="02010609060101010101" pitchFamily="49" charset="-122"/>
              </a:rPr>
              <a:t>产生一个刷新请求信号，其电路如图所示。</a:t>
            </a:r>
          </a:p>
        </p:txBody>
      </p:sp>
      <p:sp>
        <p:nvSpPr>
          <p:cNvPr id="6" name="灯片编号占位符 5">
            <a:extLst>
              <a:ext uri="{FF2B5EF4-FFF2-40B4-BE49-F238E27FC236}">
                <a16:creationId xmlns:a16="http://schemas.microsoft.com/office/drawing/2014/main" id="{9443C02D-050E-411D-959F-9D1681030918}"/>
              </a:ext>
            </a:extLst>
          </p:cNvPr>
          <p:cNvSpPr>
            <a:spLocks noGrp="1"/>
          </p:cNvSpPr>
          <p:nvPr>
            <p:ph type="sldNum" sz="quarter" idx="12"/>
          </p:nvPr>
        </p:nvSpPr>
        <p:spPr/>
        <p:txBody>
          <a:bodyPr/>
          <a:lstStyle/>
          <a:p>
            <a:fld id="{6F02EFF4-F969-41B5-BB2C-79CFA90C3E21}" type="slidenum">
              <a:rPr lang="en-US" altLang="zh-CN" smtClean="0"/>
              <a:pPr/>
              <a:t>42</a:t>
            </a:fld>
            <a:r>
              <a:rPr lang="en-US" altLang="zh-CN"/>
              <a:t>/112</a:t>
            </a:r>
            <a:endParaRPr lang="en-US" altLang="zh-CN" dirty="0"/>
          </a:p>
        </p:txBody>
      </p:sp>
    </p:spTree>
    <p:extLst>
      <p:ext uri="{BB962C8B-B14F-4D97-AF65-F5344CB8AC3E}">
        <p14:creationId xmlns:p14="http://schemas.microsoft.com/office/powerpoint/2010/main" val="2217710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B6CCAC-BEB3-4149-B789-DC6A0BF4EA44}"/>
              </a:ext>
            </a:extLst>
          </p:cNvPr>
          <p:cNvSpPr/>
          <p:nvPr/>
        </p:nvSpPr>
        <p:spPr>
          <a:xfrm>
            <a:off x="10886" y="1066800"/>
            <a:ext cx="9350828" cy="1195712"/>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该刷新请求信号触发器行计数器输出行地址，将该行所有位单元刷新。</a:t>
            </a:r>
          </a:p>
        </p:txBody>
      </p:sp>
      <p:sp>
        <p:nvSpPr>
          <p:cNvPr id="4" name="矩形 3">
            <a:extLst>
              <a:ext uri="{FF2B5EF4-FFF2-40B4-BE49-F238E27FC236}">
                <a16:creationId xmlns:a16="http://schemas.microsoft.com/office/drawing/2014/main" id="{5EB15FB9-C199-4C29-9936-502B4B741D07}"/>
              </a:ext>
            </a:extLst>
          </p:cNvPr>
          <p:cNvSpPr/>
          <p:nvPr/>
        </p:nvSpPr>
        <p:spPr>
          <a:xfrm>
            <a:off x="10886" y="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11.</a:t>
            </a:r>
            <a:r>
              <a:rPr lang="zh-CN" altLang="zh-CN" sz="3600" b="1" dirty="0">
                <a:solidFill>
                  <a:srgbClr val="FFFF00"/>
                </a:solidFill>
                <a:effectLst>
                  <a:outerShdw blurRad="38100" dist="38100" dir="2700000" algn="tl">
                    <a:srgbClr val="000000">
                      <a:alpha val="43137"/>
                    </a:srgbClr>
                  </a:outerShdw>
                </a:effectLst>
              </a:rPr>
              <a:t>某机主存容量</a:t>
            </a:r>
            <a:r>
              <a:rPr lang="en-US" altLang="zh-CN" sz="3600" b="1" dirty="0">
                <a:solidFill>
                  <a:srgbClr val="FFFF00"/>
                </a:solidFill>
                <a:effectLst>
                  <a:outerShdw blurRad="38100" dist="38100" dir="2700000" algn="tl">
                    <a:srgbClr val="000000">
                      <a:alpha val="43137"/>
                    </a:srgbClr>
                  </a:outerShdw>
                </a:effectLst>
              </a:rPr>
              <a:t>64 KB</a:t>
            </a:r>
            <a:r>
              <a:rPr lang="zh-CN" altLang="zh-CN" sz="3600" b="1" dirty="0">
                <a:solidFill>
                  <a:srgbClr val="FFFF00"/>
                </a:solidFill>
                <a:effectLst>
                  <a:outerShdw blurRad="38100" dist="38100" dir="2700000" algn="tl">
                    <a:srgbClr val="000000">
                      <a:alpha val="43137"/>
                    </a:srgbClr>
                  </a:outerShdw>
                </a:effectLst>
              </a:rPr>
              <a:t>，用</a:t>
            </a:r>
            <a:r>
              <a:rPr lang="en-US" altLang="zh-CN" sz="3600" b="1" dirty="0">
                <a:solidFill>
                  <a:srgbClr val="FFFF00"/>
                </a:solidFill>
                <a:effectLst>
                  <a:outerShdw blurRad="38100" dist="38100" dir="2700000" algn="tl">
                    <a:srgbClr val="000000">
                      <a:alpha val="43137"/>
                    </a:srgbClr>
                  </a:outerShdw>
                </a:effectLst>
              </a:rPr>
              <a:t>2164 DRAM</a:t>
            </a:r>
            <a:r>
              <a:rPr lang="zh-CN" altLang="zh-CN" sz="3600" b="1" dirty="0">
                <a:solidFill>
                  <a:srgbClr val="FFFF00"/>
                </a:solidFill>
                <a:effectLst>
                  <a:outerShdw blurRad="38100" dist="38100" dir="2700000" algn="tl">
                    <a:srgbClr val="000000">
                      <a:alpha val="43137"/>
                    </a:srgbClr>
                  </a:outerShdw>
                </a:effectLst>
              </a:rPr>
              <a:t>芯片构成。请为此设计一种动态刷新逻辑。</a:t>
            </a:r>
          </a:p>
        </p:txBody>
      </p:sp>
      <p:pic>
        <p:nvPicPr>
          <p:cNvPr id="7" name="图片 6">
            <a:extLst>
              <a:ext uri="{FF2B5EF4-FFF2-40B4-BE49-F238E27FC236}">
                <a16:creationId xmlns:a16="http://schemas.microsoft.com/office/drawing/2014/main" id="{6F664430-8ABD-4800-9206-5B0B50B2995F}"/>
              </a:ext>
            </a:extLst>
          </p:cNvPr>
          <p:cNvPicPr>
            <a:picLocks noChangeAspect="1"/>
          </p:cNvPicPr>
          <p:nvPr/>
        </p:nvPicPr>
        <p:blipFill>
          <a:blip r:embed="rId2"/>
          <a:stretch>
            <a:fillRect/>
          </a:stretch>
        </p:blipFill>
        <p:spPr>
          <a:xfrm>
            <a:off x="136874" y="2262512"/>
            <a:ext cx="8870251" cy="3852050"/>
          </a:xfrm>
          <a:prstGeom prst="rect">
            <a:avLst/>
          </a:prstGeom>
        </p:spPr>
      </p:pic>
      <p:sp>
        <p:nvSpPr>
          <p:cNvPr id="5" name="灯片编号占位符 4">
            <a:extLst>
              <a:ext uri="{FF2B5EF4-FFF2-40B4-BE49-F238E27FC236}">
                <a16:creationId xmlns:a16="http://schemas.microsoft.com/office/drawing/2014/main" id="{93CF26AC-D116-4C4B-AD0B-8630CE507E8A}"/>
              </a:ext>
            </a:extLst>
          </p:cNvPr>
          <p:cNvSpPr>
            <a:spLocks noGrp="1"/>
          </p:cNvSpPr>
          <p:nvPr>
            <p:ph type="sldNum" sz="quarter" idx="12"/>
          </p:nvPr>
        </p:nvSpPr>
        <p:spPr/>
        <p:txBody>
          <a:bodyPr/>
          <a:lstStyle/>
          <a:p>
            <a:fld id="{6F02EFF4-F969-41B5-BB2C-79CFA90C3E21}" type="slidenum">
              <a:rPr lang="en-US" altLang="zh-CN" smtClean="0"/>
              <a:pPr/>
              <a:t>43</a:t>
            </a:fld>
            <a:r>
              <a:rPr lang="en-US" altLang="zh-CN"/>
              <a:t>/112</a:t>
            </a:r>
            <a:endParaRPr lang="en-US" altLang="zh-CN" dirty="0"/>
          </a:p>
        </p:txBody>
      </p:sp>
    </p:spTree>
    <p:extLst>
      <p:ext uri="{BB962C8B-B14F-4D97-AF65-F5344CB8AC3E}">
        <p14:creationId xmlns:p14="http://schemas.microsoft.com/office/powerpoint/2010/main" val="4164377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E8DBBCC-9A16-41B0-83F1-D693D6A57B45}"/>
              </a:ext>
            </a:extLst>
          </p:cNvPr>
          <p:cNvSpPr/>
          <p:nvPr/>
        </p:nvSpPr>
        <p:spPr>
          <a:xfrm>
            <a:off x="-38100" y="152400"/>
            <a:ext cx="9220200" cy="5632311"/>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zh-CN" sz="3600" b="1" dirty="0">
                <a:solidFill>
                  <a:srgbClr val="FFFF00"/>
                </a:solidFill>
                <a:effectLst>
                  <a:outerShdw blurRad="38100" dist="38100" dir="2700000" algn="tl">
                    <a:srgbClr val="000000">
                      <a:alpha val="43137"/>
                    </a:srgbClr>
                  </a:outerShdw>
                </a:effectLst>
              </a:rPr>
              <a:t>动态刷新周期的安排方式有哪几种？简述它们的安排方法，并指出在下列情况中可选取哪一种或几种刷新方式。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）教学用单板计算机。</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）常用个人计算机。</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）带多个分时终端的超小型计算机。</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）主存的存取周期为</a:t>
            </a:r>
            <a:r>
              <a:rPr lang="en-US" altLang="zh-CN" sz="3600" b="1" dirty="0">
                <a:solidFill>
                  <a:srgbClr val="FFFF00"/>
                </a:solidFill>
                <a:effectLst>
                  <a:outerShdw blurRad="38100" dist="38100" dir="2700000" algn="tl">
                    <a:srgbClr val="000000">
                      <a:alpha val="43137"/>
                    </a:srgbClr>
                  </a:outerShdw>
                </a:effectLst>
              </a:rPr>
              <a:t>200 ns</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平均访存时间约占主存工作时间的</a:t>
            </a:r>
            <a:r>
              <a:rPr lang="en-US" altLang="zh-CN" sz="3600" b="1" dirty="0">
                <a:solidFill>
                  <a:srgbClr val="FFFF00"/>
                </a:solidFill>
                <a:effectLst>
                  <a:outerShdw blurRad="38100" dist="38100" dir="2700000" algn="tl">
                    <a:srgbClr val="000000">
                      <a:alpha val="43137"/>
                    </a:srgbClr>
                  </a:outerShdw>
                </a:effectLst>
              </a:rPr>
              <a:t>90%</a:t>
            </a:r>
            <a:r>
              <a:rPr lang="zh-CN" altLang="zh-CN" sz="3600" b="1" dirty="0">
                <a:solidFill>
                  <a:srgbClr val="FFFF00"/>
                </a:solidFill>
                <a:effectLst>
                  <a:outerShdw blurRad="38100" dist="38100" dir="2700000" algn="tl">
                    <a:srgbClr val="000000">
                      <a:alpha val="43137"/>
                    </a:srgbClr>
                  </a:outerShdw>
                </a:effectLst>
              </a:rPr>
              <a:t>。</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5</a:t>
            </a:r>
            <a:r>
              <a:rPr lang="zh-CN" altLang="zh-CN" sz="3600" b="1" dirty="0">
                <a:solidFill>
                  <a:srgbClr val="FFFF00"/>
                </a:solidFill>
                <a:effectLst>
                  <a:outerShdw blurRad="38100" dist="38100" dir="2700000" algn="tl">
                    <a:srgbClr val="000000">
                      <a:alpha val="43137"/>
                    </a:srgbClr>
                  </a:outerShdw>
                </a:effectLst>
              </a:rPr>
              <a:t>）主存的存取周期为</a:t>
            </a:r>
            <a:r>
              <a:rPr lang="en-US" altLang="zh-CN" sz="3600" b="1" dirty="0">
                <a:solidFill>
                  <a:srgbClr val="FFFF00"/>
                </a:solidFill>
                <a:effectLst>
                  <a:outerShdw blurRad="38100" dist="38100" dir="2700000" algn="tl">
                    <a:srgbClr val="000000">
                      <a:alpha val="43137"/>
                    </a:srgbClr>
                  </a:outerShdw>
                </a:effectLst>
              </a:rPr>
              <a:t>200 ns</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平均访存时间约占主存工作时间的</a:t>
            </a:r>
            <a:r>
              <a:rPr lang="en-US" altLang="zh-CN" sz="3600" b="1" dirty="0">
                <a:solidFill>
                  <a:srgbClr val="FFFF00"/>
                </a:solidFill>
                <a:effectLst>
                  <a:outerShdw blurRad="38100" dist="38100" dir="2700000" algn="tl">
                    <a:srgbClr val="000000">
                      <a:alpha val="43137"/>
                    </a:srgbClr>
                  </a:outerShdw>
                </a:effectLst>
              </a:rPr>
              <a:t>40%</a:t>
            </a:r>
            <a:endParaRPr lang="zh-CN" altLang="zh-CN" sz="3600" b="1" dirty="0">
              <a:solidFill>
                <a:srgbClr val="FFFF00"/>
              </a:solidFill>
              <a:effectLst>
                <a:outerShdw blurRad="38100" dist="38100" dir="2700000" algn="tl">
                  <a:srgbClr val="000000">
                    <a:alpha val="43137"/>
                  </a:srgbClr>
                </a:outerShdw>
              </a:effectLst>
            </a:endParaRPr>
          </a:p>
        </p:txBody>
      </p:sp>
      <p:sp>
        <p:nvSpPr>
          <p:cNvPr id="3" name="灯片编号占位符 2">
            <a:extLst>
              <a:ext uri="{FF2B5EF4-FFF2-40B4-BE49-F238E27FC236}">
                <a16:creationId xmlns:a16="http://schemas.microsoft.com/office/drawing/2014/main" id="{6F4C4F68-D675-458C-9A71-E2B967BDFB1B}"/>
              </a:ext>
            </a:extLst>
          </p:cNvPr>
          <p:cNvSpPr>
            <a:spLocks noGrp="1"/>
          </p:cNvSpPr>
          <p:nvPr>
            <p:ph type="sldNum" sz="quarter" idx="12"/>
          </p:nvPr>
        </p:nvSpPr>
        <p:spPr/>
        <p:txBody>
          <a:bodyPr/>
          <a:lstStyle/>
          <a:p>
            <a:fld id="{6F02EFF4-F969-41B5-BB2C-79CFA90C3E21}" type="slidenum">
              <a:rPr lang="en-US" altLang="zh-CN" smtClean="0"/>
              <a:pPr/>
              <a:t>44</a:t>
            </a:fld>
            <a:r>
              <a:rPr lang="en-US" altLang="zh-CN"/>
              <a:t>/112</a:t>
            </a:r>
            <a:endParaRPr lang="en-US" altLang="zh-CN" dirty="0"/>
          </a:p>
        </p:txBody>
      </p:sp>
    </p:spTree>
    <p:extLst>
      <p:ext uri="{BB962C8B-B14F-4D97-AF65-F5344CB8AC3E}">
        <p14:creationId xmlns:p14="http://schemas.microsoft.com/office/powerpoint/2010/main" val="2096864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0C51811-CD21-4425-AF5A-FBA4174E5BA5}"/>
              </a:ext>
            </a:extLst>
          </p:cNvPr>
          <p:cNvSpPr/>
          <p:nvPr/>
        </p:nvSpPr>
        <p:spPr>
          <a:xfrm>
            <a:off x="0" y="33647"/>
            <a:ext cx="9144000" cy="646331"/>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zh-CN" sz="3600" b="1" dirty="0">
                <a:solidFill>
                  <a:srgbClr val="FFFF00"/>
                </a:solidFill>
                <a:effectLst>
                  <a:outerShdw blurRad="38100" dist="38100" dir="2700000" algn="tl">
                    <a:srgbClr val="000000">
                      <a:alpha val="43137"/>
                    </a:srgbClr>
                  </a:outerShdw>
                </a:effectLst>
              </a:rPr>
              <a:t>动态刷新周期的安排方式有哪几种？</a:t>
            </a:r>
          </a:p>
        </p:txBody>
      </p:sp>
      <p:sp>
        <p:nvSpPr>
          <p:cNvPr id="4" name="矩形 3">
            <a:extLst>
              <a:ext uri="{FF2B5EF4-FFF2-40B4-BE49-F238E27FC236}">
                <a16:creationId xmlns:a16="http://schemas.microsoft.com/office/drawing/2014/main" id="{B59FA1C9-747B-42FF-B7B4-89B8641EEA44}"/>
              </a:ext>
            </a:extLst>
          </p:cNvPr>
          <p:cNvSpPr/>
          <p:nvPr/>
        </p:nvSpPr>
        <p:spPr>
          <a:xfrm>
            <a:off x="0" y="709324"/>
            <a:ext cx="9144000" cy="5923160"/>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动态刷新周期的安排方式有以下</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种。</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①集中刷新方式：在要求的时间间隔内集中安排所有刷新周期，其余时间用于正常访存工作。</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②分散刷新方式：将各刷新周期分散的安排在各存取周期后，即将每个存取周期分为两部分，前半期用于正常读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写或保持，后半期用于刷新。</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③异步刷新方式：按芯片阵列的行数决定所需要的刷新周期数，并将各刷新周期分散安排在刷新要求的时间间隔周期中，每隔固定时间提出一次刷新请求，安排一个刷新周期。</a:t>
            </a:r>
          </a:p>
        </p:txBody>
      </p:sp>
      <p:sp>
        <p:nvSpPr>
          <p:cNvPr id="5" name="灯片编号占位符 4">
            <a:extLst>
              <a:ext uri="{FF2B5EF4-FFF2-40B4-BE49-F238E27FC236}">
                <a16:creationId xmlns:a16="http://schemas.microsoft.com/office/drawing/2014/main" id="{192BB34D-7C0A-4D90-9EE6-64321A14BBDB}"/>
              </a:ext>
            </a:extLst>
          </p:cNvPr>
          <p:cNvSpPr>
            <a:spLocks noGrp="1"/>
          </p:cNvSpPr>
          <p:nvPr>
            <p:ph type="sldNum" sz="quarter" idx="12"/>
          </p:nvPr>
        </p:nvSpPr>
        <p:spPr/>
        <p:txBody>
          <a:bodyPr/>
          <a:lstStyle/>
          <a:p>
            <a:fld id="{6F02EFF4-F969-41B5-BB2C-79CFA90C3E21}" type="slidenum">
              <a:rPr lang="en-US" altLang="zh-CN" smtClean="0"/>
              <a:pPr/>
              <a:t>45</a:t>
            </a:fld>
            <a:r>
              <a:rPr lang="en-US" altLang="zh-CN"/>
              <a:t>/112</a:t>
            </a:r>
            <a:endParaRPr lang="en-US" altLang="zh-CN" dirty="0"/>
          </a:p>
        </p:txBody>
      </p:sp>
    </p:spTree>
    <p:extLst>
      <p:ext uri="{BB962C8B-B14F-4D97-AF65-F5344CB8AC3E}">
        <p14:creationId xmlns:p14="http://schemas.microsoft.com/office/powerpoint/2010/main" val="985181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2A98E4-6B2E-43D9-8DC1-8F5073234025}"/>
              </a:ext>
            </a:extLst>
          </p:cNvPr>
          <p:cNvSpPr/>
          <p:nvPr/>
        </p:nvSpPr>
        <p:spPr>
          <a:xfrm>
            <a:off x="0" y="8906"/>
            <a:ext cx="92202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en-US" sz="3600" b="1" dirty="0">
                <a:solidFill>
                  <a:srgbClr val="FFFF00"/>
                </a:solidFill>
                <a:effectLst>
                  <a:outerShdw blurRad="38100" dist="38100" dir="2700000" algn="tl">
                    <a:srgbClr val="000000">
                      <a:alpha val="43137"/>
                    </a:srgbClr>
                  </a:outerShdw>
                </a:effectLst>
              </a:rPr>
              <a:t> </a:t>
            </a:r>
            <a:r>
              <a:rPr lang="zh-CN" altLang="zh-CN" sz="3600" b="1" dirty="0">
                <a:solidFill>
                  <a:srgbClr val="FFFF00"/>
                </a:solidFill>
                <a:effectLst>
                  <a:outerShdw blurRad="38100" dist="38100" dir="2700000" algn="tl">
                    <a:srgbClr val="000000">
                      <a:alpha val="43137"/>
                    </a:srgbClr>
                  </a:outerShdw>
                </a:effectLst>
              </a:rPr>
              <a:t>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）教学用单板计算机。</a:t>
            </a:r>
            <a:endParaRPr lang="zh-CN" altLang="en-US" sz="3600" b="1" dirty="0">
              <a:solidFill>
                <a:srgbClr val="FFFF00"/>
              </a:solidFill>
              <a:effectLst>
                <a:outerShdw blurRad="38100" dist="38100" dir="2700000" algn="tl">
                  <a:srgbClr val="000000">
                    <a:alpha val="43137"/>
                  </a:srgbClr>
                </a:outerShdw>
              </a:effectLst>
            </a:endParaRPr>
          </a:p>
        </p:txBody>
      </p:sp>
      <p:sp>
        <p:nvSpPr>
          <p:cNvPr id="4" name="矩形 3">
            <a:extLst>
              <a:ext uri="{FF2B5EF4-FFF2-40B4-BE49-F238E27FC236}">
                <a16:creationId xmlns:a16="http://schemas.microsoft.com/office/drawing/2014/main" id="{2A9F0482-C745-4711-BFA1-D319F72EA049}"/>
              </a:ext>
            </a:extLst>
          </p:cNvPr>
          <p:cNvSpPr/>
          <p:nvPr/>
        </p:nvSpPr>
        <p:spPr>
          <a:xfrm>
            <a:off x="76200" y="1788632"/>
            <a:ext cx="91440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该计算机为了教学，主要让学生理解刷新的基本原理和实现方法，所以该类计算机可选择三种刷新方式中的任何一种</a:t>
            </a: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1D37E040-C44D-4CB6-91B9-E9F428F704C1}"/>
              </a:ext>
            </a:extLst>
          </p:cNvPr>
          <p:cNvSpPr>
            <a:spLocks noGrp="1"/>
          </p:cNvSpPr>
          <p:nvPr>
            <p:ph type="sldNum" sz="quarter" idx="12"/>
          </p:nvPr>
        </p:nvSpPr>
        <p:spPr/>
        <p:txBody>
          <a:bodyPr/>
          <a:lstStyle/>
          <a:p>
            <a:fld id="{6F02EFF4-F969-41B5-BB2C-79CFA90C3E21}" type="slidenum">
              <a:rPr lang="en-US" altLang="zh-CN" smtClean="0"/>
              <a:pPr/>
              <a:t>46</a:t>
            </a:fld>
            <a:r>
              <a:rPr lang="en-US" altLang="zh-CN"/>
              <a:t>/112</a:t>
            </a:r>
            <a:endParaRPr lang="en-US" altLang="zh-CN" dirty="0"/>
          </a:p>
        </p:txBody>
      </p:sp>
    </p:spTree>
    <p:extLst>
      <p:ext uri="{BB962C8B-B14F-4D97-AF65-F5344CB8AC3E}">
        <p14:creationId xmlns:p14="http://schemas.microsoft.com/office/powerpoint/2010/main" val="255063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7A846-2F7E-451A-B17D-6557C29D9255}"/>
              </a:ext>
            </a:extLst>
          </p:cNvPr>
          <p:cNvSpPr/>
          <p:nvPr/>
        </p:nvSpPr>
        <p:spPr>
          <a:xfrm>
            <a:off x="0" y="25400"/>
            <a:ext cx="89154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en-US" sz="3600" b="1" dirty="0">
                <a:solidFill>
                  <a:srgbClr val="FFFF00"/>
                </a:solidFill>
                <a:effectLst>
                  <a:outerShdw blurRad="38100" dist="38100" dir="2700000" algn="tl">
                    <a:srgbClr val="000000">
                      <a:alpha val="43137"/>
                    </a:srgbClr>
                  </a:outerShdw>
                </a:effectLst>
              </a:rPr>
              <a:t> </a:t>
            </a:r>
            <a:r>
              <a:rPr lang="zh-CN" altLang="zh-CN" sz="3600" b="1" dirty="0">
                <a:solidFill>
                  <a:srgbClr val="FFFF00"/>
                </a:solidFill>
                <a:effectLst>
                  <a:outerShdw blurRad="38100" dist="38100" dir="2700000" algn="tl">
                    <a:srgbClr val="000000">
                      <a:alpha val="43137"/>
                    </a:srgbClr>
                  </a:outerShdw>
                </a:effectLst>
              </a:rPr>
              <a:t>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）常用个人计算机。</a:t>
            </a:r>
          </a:p>
        </p:txBody>
      </p:sp>
      <p:sp>
        <p:nvSpPr>
          <p:cNvPr id="5" name="矩形 4">
            <a:extLst>
              <a:ext uri="{FF2B5EF4-FFF2-40B4-BE49-F238E27FC236}">
                <a16:creationId xmlns:a16="http://schemas.microsoft.com/office/drawing/2014/main" id="{A03B46D2-833F-4B5D-8803-35C196142C76}"/>
              </a:ext>
            </a:extLst>
          </p:cNvPr>
          <p:cNvSpPr/>
          <p:nvPr/>
        </p:nvSpPr>
        <p:spPr>
          <a:xfrm>
            <a:off x="25400" y="1788368"/>
            <a:ext cx="90678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采用异步刷新，由于集中刷新会有明显的死区，而分散刷新只适合低速系统，都不适合个人计算机，异步刷新是大多数计算机系统采用的方式</a:t>
            </a:r>
          </a:p>
        </p:txBody>
      </p:sp>
      <p:sp>
        <p:nvSpPr>
          <p:cNvPr id="4" name="灯片编号占位符 3">
            <a:extLst>
              <a:ext uri="{FF2B5EF4-FFF2-40B4-BE49-F238E27FC236}">
                <a16:creationId xmlns:a16="http://schemas.microsoft.com/office/drawing/2014/main" id="{26444AD4-1B37-42AD-8C81-C60240796BED}"/>
              </a:ext>
            </a:extLst>
          </p:cNvPr>
          <p:cNvSpPr>
            <a:spLocks noGrp="1"/>
          </p:cNvSpPr>
          <p:nvPr>
            <p:ph type="sldNum" sz="quarter" idx="12"/>
          </p:nvPr>
        </p:nvSpPr>
        <p:spPr/>
        <p:txBody>
          <a:bodyPr/>
          <a:lstStyle/>
          <a:p>
            <a:fld id="{6F02EFF4-F969-41B5-BB2C-79CFA90C3E21}" type="slidenum">
              <a:rPr lang="en-US" altLang="zh-CN" smtClean="0"/>
              <a:pPr/>
              <a:t>47</a:t>
            </a:fld>
            <a:r>
              <a:rPr lang="en-US" altLang="zh-CN"/>
              <a:t>/112</a:t>
            </a:r>
            <a:endParaRPr lang="en-US" altLang="zh-CN" dirty="0"/>
          </a:p>
        </p:txBody>
      </p:sp>
    </p:spTree>
    <p:extLst>
      <p:ext uri="{BB962C8B-B14F-4D97-AF65-F5344CB8AC3E}">
        <p14:creationId xmlns:p14="http://schemas.microsoft.com/office/powerpoint/2010/main" val="3869126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14D72A-363B-4794-B9B5-DAE0DBFF5E69}"/>
              </a:ext>
            </a:extLst>
          </p:cNvPr>
          <p:cNvSpPr/>
          <p:nvPr/>
        </p:nvSpPr>
        <p:spPr>
          <a:xfrm>
            <a:off x="-38100" y="0"/>
            <a:ext cx="92202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en-US" sz="3600" b="1" dirty="0">
                <a:solidFill>
                  <a:srgbClr val="FFFF00"/>
                </a:solidFill>
                <a:effectLst>
                  <a:outerShdw blurRad="38100" dist="38100" dir="2700000" algn="tl">
                    <a:srgbClr val="000000">
                      <a:alpha val="43137"/>
                    </a:srgbClr>
                  </a:outerShdw>
                </a:effectLst>
              </a:rPr>
              <a:t> </a:t>
            </a:r>
            <a:r>
              <a:rPr lang="zh-CN" altLang="zh-CN" sz="3600" b="1" dirty="0">
                <a:solidFill>
                  <a:srgbClr val="FFFF00"/>
                </a:solidFill>
                <a:effectLst>
                  <a:outerShdw blurRad="38100" dist="38100" dir="2700000" algn="tl">
                    <a:srgbClr val="000000">
                      <a:alpha val="43137"/>
                    </a:srgbClr>
                  </a:outerShdw>
                </a:effectLst>
              </a:rPr>
              <a:t>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）带多个分时终端的超小型计算机。</a:t>
            </a:r>
          </a:p>
        </p:txBody>
      </p:sp>
      <p:sp>
        <p:nvSpPr>
          <p:cNvPr id="4" name="矩形 3">
            <a:extLst>
              <a:ext uri="{FF2B5EF4-FFF2-40B4-BE49-F238E27FC236}">
                <a16:creationId xmlns:a16="http://schemas.microsoft.com/office/drawing/2014/main" id="{58C421B6-865D-4AC9-900B-2526FCFA4A99}"/>
              </a:ext>
            </a:extLst>
          </p:cNvPr>
          <p:cNvSpPr/>
          <p:nvPr/>
        </p:nvSpPr>
        <p:spPr>
          <a:xfrm>
            <a:off x="-50800" y="1767026"/>
            <a:ext cx="9220200" cy="1195712"/>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可采用分散刷新方式，可将刷新安排在各分时终端的时间片中。</a:t>
            </a: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05D35400-CCD0-4920-A7A6-C6C2043877CD}"/>
              </a:ext>
            </a:extLst>
          </p:cNvPr>
          <p:cNvSpPr>
            <a:spLocks noGrp="1"/>
          </p:cNvSpPr>
          <p:nvPr>
            <p:ph type="sldNum" sz="quarter" idx="12"/>
          </p:nvPr>
        </p:nvSpPr>
        <p:spPr/>
        <p:txBody>
          <a:bodyPr/>
          <a:lstStyle/>
          <a:p>
            <a:fld id="{6F02EFF4-F969-41B5-BB2C-79CFA90C3E21}" type="slidenum">
              <a:rPr lang="en-US" altLang="zh-CN" smtClean="0"/>
              <a:pPr/>
              <a:t>48</a:t>
            </a:fld>
            <a:r>
              <a:rPr lang="en-US" altLang="zh-CN"/>
              <a:t>/112</a:t>
            </a:r>
            <a:endParaRPr lang="en-US" altLang="zh-CN" dirty="0"/>
          </a:p>
        </p:txBody>
      </p:sp>
    </p:spTree>
    <p:extLst>
      <p:ext uri="{BB962C8B-B14F-4D97-AF65-F5344CB8AC3E}">
        <p14:creationId xmlns:p14="http://schemas.microsoft.com/office/powerpoint/2010/main" val="1376300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FB775DD-10E7-4948-B81F-A2CD73B186ED}"/>
              </a:ext>
            </a:extLst>
          </p:cNvPr>
          <p:cNvSpPr/>
          <p:nvPr/>
        </p:nvSpPr>
        <p:spPr>
          <a:xfrm>
            <a:off x="12700" y="2346424"/>
            <a:ext cx="91440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采用异步刷新。由于</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平均访存时间要占主存工作时间的</a:t>
            </a:r>
            <a:r>
              <a:rPr lang="en-US" altLang="zh-CN" sz="3200" dirty="0">
                <a:latin typeface="黑体" panose="02010609060101010101" pitchFamily="49" charset="-122"/>
                <a:ea typeface="黑体" panose="02010609060101010101" pitchFamily="49" charset="-122"/>
              </a:rPr>
              <a:t>90%</a:t>
            </a:r>
            <a:r>
              <a:rPr lang="zh-CN" altLang="en-US" sz="3200" dirty="0">
                <a:latin typeface="黑体" panose="02010609060101010101" pitchFamily="49" charset="-122"/>
                <a:ea typeface="黑体" panose="02010609060101010101" pitchFamily="49" charset="-122"/>
              </a:rPr>
              <a:t>，集中刷新死区过长，而分散刷新的次数太多，占用主存的时间太长，因此只有异步刷新方式对主存工作的时间占用最少。</a:t>
            </a:r>
          </a:p>
        </p:txBody>
      </p:sp>
      <p:sp>
        <p:nvSpPr>
          <p:cNvPr id="4" name="矩形 3">
            <a:extLst>
              <a:ext uri="{FF2B5EF4-FFF2-40B4-BE49-F238E27FC236}">
                <a16:creationId xmlns:a16="http://schemas.microsoft.com/office/drawing/2014/main" id="{ABEE48D8-6845-4EC0-93E7-36917127FBEE}"/>
              </a:ext>
            </a:extLst>
          </p:cNvPr>
          <p:cNvSpPr/>
          <p:nvPr/>
        </p:nvSpPr>
        <p:spPr>
          <a:xfrm>
            <a:off x="-12700" y="76200"/>
            <a:ext cx="90678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en-US" sz="3600" b="1" dirty="0">
                <a:solidFill>
                  <a:srgbClr val="FFFF00"/>
                </a:solidFill>
                <a:effectLst>
                  <a:outerShdw blurRad="38100" dist="38100" dir="2700000" algn="tl">
                    <a:srgbClr val="000000">
                      <a:alpha val="43137"/>
                    </a:srgbClr>
                  </a:outerShdw>
                </a:effectLst>
              </a:rPr>
              <a:t> </a:t>
            </a:r>
            <a:r>
              <a:rPr lang="zh-CN" altLang="zh-CN" sz="3600" b="1" dirty="0">
                <a:solidFill>
                  <a:srgbClr val="FFFF00"/>
                </a:solidFill>
                <a:effectLst>
                  <a:outerShdw blurRad="38100" dist="38100" dir="2700000" algn="tl">
                    <a:srgbClr val="000000">
                      <a:alpha val="43137"/>
                    </a:srgbClr>
                  </a:outerShdw>
                </a:effectLst>
              </a:rPr>
              <a:t>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4</a:t>
            </a:r>
            <a:r>
              <a:rPr lang="zh-CN" altLang="zh-CN" sz="3600" b="1" dirty="0">
                <a:solidFill>
                  <a:srgbClr val="FFFF00"/>
                </a:solidFill>
                <a:effectLst>
                  <a:outerShdw blurRad="38100" dist="38100" dir="2700000" algn="tl">
                    <a:srgbClr val="000000">
                      <a:alpha val="43137"/>
                    </a:srgbClr>
                  </a:outerShdw>
                </a:effectLst>
              </a:rPr>
              <a:t>）主存的存取周期为</a:t>
            </a:r>
            <a:r>
              <a:rPr lang="en-US" altLang="zh-CN" sz="3600" b="1" dirty="0">
                <a:solidFill>
                  <a:srgbClr val="FFFF00"/>
                </a:solidFill>
                <a:effectLst>
                  <a:outerShdw blurRad="38100" dist="38100" dir="2700000" algn="tl">
                    <a:srgbClr val="000000">
                      <a:alpha val="43137"/>
                    </a:srgbClr>
                  </a:outerShdw>
                </a:effectLst>
              </a:rPr>
              <a:t>200 ns</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平均访存时间约占主存工作时间的</a:t>
            </a:r>
            <a:r>
              <a:rPr lang="en-US" altLang="zh-CN" sz="3600" b="1" dirty="0">
                <a:solidFill>
                  <a:srgbClr val="FFFF00"/>
                </a:solidFill>
                <a:effectLst>
                  <a:outerShdw blurRad="38100" dist="38100" dir="2700000" algn="tl">
                    <a:srgbClr val="000000">
                      <a:alpha val="43137"/>
                    </a:srgbClr>
                  </a:outerShdw>
                </a:effectLst>
              </a:rPr>
              <a:t>90%</a:t>
            </a:r>
            <a:r>
              <a:rPr lang="zh-CN" altLang="zh-CN" sz="3600" b="1" dirty="0">
                <a:solidFill>
                  <a:srgbClr val="FFFF00"/>
                </a:solidFill>
                <a:effectLst>
                  <a:outerShdw blurRad="38100" dist="38100" dir="2700000" algn="tl">
                    <a:srgbClr val="000000">
                      <a:alpha val="43137"/>
                    </a:srgbClr>
                  </a:outerShdw>
                </a:effectLst>
              </a:rPr>
              <a:t>。</a:t>
            </a:r>
          </a:p>
        </p:txBody>
      </p:sp>
      <p:sp>
        <p:nvSpPr>
          <p:cNvPr id="5" name="灯片编号占位符 4">
            <a:extLst>
              <a:ext uri="{FF2B5EF4-FFF2-40B4-BE49-F238E27FC236}">
                <a16:creationId xmlns:a16="http://schemas.microsoft.com/office/drawing/2014/main" id="{B12B1BC7-041B-4451-B6A7-40E000AF9F9C}"/>
              </a:ext>
            </a:extLst>
          </p:cNvPr>
          <p:cNvSpPr>
            <a:spLocks noGrp="1"/>
          </p:cNvSpPr>
          <p:nvPr>
            <p:ph type="sldNum" sz="quarter" idx="12"/>
          </p:nvPr>
        </p:nvSpPr>
        <p:spPr/>
        <p:txBody>
          <a:bodyPr/>
          <a:lstStyle/>
          <a:p>
            <a:fld id="{6F02EFF4-F969-41B5-BB2C-79CFA90C3E21}" type="slidenum">
              <a:rPr lang="en-US" altLang="zh-CN" smtClean="0"/>
              <a:pPr/>
              <a:t>49</a:t>
            </a:fld>
            <a:r>
              <a:rPr lang="en-US" altLang="zh-CN"/>
              <a:t>/112</a:t>
            </a:r>
            <a:endParaRPr lang="en-US" altLang="zh-CN" dirty="0"/>
          </a:p>
        </p:txBody>
      </p:sp>
    </p:spTree>
    <p:extLst>
      <p:ext uri="{BB962C8B-B14F-4D97-AF65-F5344CB8AC3E}">
        <p14:creationId xmlns:p14="http://schemas.microsoft.com/office/powerpoint/2010/main" val="137035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A0F9AA-8806-4356-B4EB-EA5BD774F51E}"/>
              </a:ext>
            </a:extLst>
          </p:cNvPr>
          <p:cNvSpPr/>
          <p:nvPr/>
        </p:nvSpPr>
        <p:spPr>
          <a:xfrm>
            <a:off x="0" y="659031"/>
            <a:ext cx="9144000" cy="6514091"/>
          </a:xfrm>
          <a:prstGeom prst="rect">
            <a:avLst/>
          </a:prstGeom>
        </p:spPr>
        <p:txBody>
          <a:bodyPr wrap="square">
            <a:spAutoFit/>
          </a:bodyPr>
          <a:lstStyle/>
          <a:p>
            <a:pPr>
              <a:lnSpc>
                <a:spcPct val="120000"/>
              </a:lnSpc>
            </a:pPr>
            <a:r>
              <a:rPr lang="en-US" altLang="zh-CN" sz="3200" dirty="0">
                <a:latin typeface="黑体" panose="02010609060101010101" pitchFamily="49" charset="-122"/>
                <a:ea typeface="黑体" panose="02010609060101010101" pitchFamily="49" charset="-122"/>
              </a:rPr>
              <a:t>(9)</a:t>
            </a:r>
            <a:r>
              <a:rPr lang="zh-CN" altLang="en-US" sz="3200" b="1" dirty="0">
                <a:solidFill>
                  <a:srgbClr val="FFFF00"/>
                </a:solidFill>
                <a:latin typeface="黑体" panose="02010609060101010101" pitchFamily="49" charset="-122"/>
                <a:ea typeface="黑体" panose="02010609060101010101" pitchFamily="49" charset="-122"/>
              </a:rPr>
              <a:t>组相联映像</a:t>
            </a:r>
            <a:r>
              <a:rPr lang="en-US" altLang="zh-CN" sz="3200" b="1" dirty="0">
                <a:solidFill>
                  <a:srgbClr val="FFFF00"/>
                </a:solidFill>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：将主存与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都分组，主存中一个组内的页数与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的分组数相同，每组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中含有若干页（一般页数较少），则主存中的各页与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的固定组号有映像关系，可自由映像到对应的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组中任一页。</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(10)</a:t>
            </a:r>
            <a:r>
              <a:rPr lang="zh-CN" altLang="en-US" sz="3200" b="1" dirty="0">
                <a:solidFill>
                  <a:srgbClr val="FFFF00"/>
                </a:solidFill>
                <a:latin typeface="黑体" panose="02010609060101010101" pitchFamily="49" charset="-122"/>
                <a:ea typeface="黑体" panose="02010609060101010101" pitchFamily="49" charset="-122"/>
              </a:rPr>
              <a:t>段页式虚拟存储器</a:t>
            </a:r>
            <a:r>
              <a:rPr lang="zh-CN" altLang="en-US" sz="3200" dirty="0">
                <a:latin typeface="黑体" panose="02010609060101010101" pitchFamily="49" charset="-122"/>
                <a:ea typeface="黑体" panose="02010609060101010101" pitchFamily="49" charset="-122"/>
              </a:rPr>
              <a:t>：将程序按其逻辑结构分段，每段再分为若干大小相同的页，主存空间也划分为若干同样大小的页，相应地建立段表与页表，分两级查表实现虚实地址的转换，以页为单位调进或调出主存，按段共享与保护程序及数据。</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a:t>
            </a:r>
          </a:p>
        </p:txBody>
      </p:sp>
      <p:sp>
        <p:nvSpPr>
          <p:cNvPr id="4" name="Rectangle 1">
            <a:extLst>
              <a:ext uri="{FF2B5EF4-FFF2-40B4-BE49-F238E27FC236}">
                <a16:creationId xmlns:a16="http://schemas.microsoft.com/office/drawing/2014/main" id="{FB61C6EF-B316-49D9-A957-E31096B30282}"/>
              </a:ext>
            </a:extLst>
          </p:cNvPr>
          <p:cNvSpPr>
            <a:spLocks noChangeArrowheads="1"/>
          </p:cNvSpPr>
          <p:nvPr/>
        </p:nvSpPr>
        <p:spPr bwMode="auto">
          <a:xfrm>
            <a:off x="12700" y="12700"/>
            <a:ext cx="5202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latinLnBrk="0" hangingPunct="0">
              <a:lnSpc>
                <a:spcPct val="100000"/>
              </a:lnSpc>
              <a:buClrTx/>
              <a:buSzTx/>
              <a:buFontTx/>
              <a:buNone/>
              <a:tabLst/>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简要解释下列名词术语</a:t>
            </a:r>
          </a:p>
        </p:txBody>
      </p:sp>
      <p:sp>
        <p:nvSpPr>
          <p:cNvPr id="5" name="灯片编号占位符 4">
            <a:extLst>
              <a:ext uri="{FF2B5EF4-FFF2-40B4-BE49-F238E27FC236}">
                <a16:creationId xmlns:a16="http://schemas.microsoft.com/office/drawing/2014/main" id="{563BBB78-F3A2-4D45-ACD8-CD74BC0453B9}"/>
              </a:ext>
            </a:extLst>
          </p:cNvPr>
          <p:cNvSpPr>
            <a:spLocks noGrp="1"/>
          </p:cNvSpPr>
          <p:nvPr>
            <p:ph type="sldNum" sz="quarter" idx="12"/>
          </p:nvPr>
        </p:nvSpPr>
        <p:spPr/>
        <p:txBody>
          <a:bodyPr/>
          <a:lstStyle/>
          <a:p>
            <a:fld id="{6F02EFF4-F969-41B5-BB2C-79CFA90C3E21}" type="slidenum">
              <a:rPr lang="en-US" altLang="zh-CN" smtClean="0"/>
              <a:pPr/>
              <a:t>5</a:t>
            </a:fld>
            <a:r>
              <a:rPr lang="en-US" altLang="zh-CN"/>
              <a:t>/112</a:t>
            </a:r>
            <a:endParaRPr lang="en-US" altLang="zh-CN" dirty="0"/>
          </a:p>
        </p:txBody>
      </p:sp>
    </p:spTree>
    <p:extLst>
      <p:ext uri="{BB962C8B-B14F-4D97-AF65-F5344CB8AC3E}">
        <p14:creationId xmlns:p14="http://schemas.microsoft.com/office/powerpoint/2010/main" val="4286394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D0494D-90C4-421E-A1A1-3AED380F5EC0}"/>
              </a:ext>
            </a:extLst>
          </p:cNvPr>
          <p:cNvSpPr/>
          <p:nvPr/>
        </p:nvSpPr>
        <p:spPr>
          <a:xfrm>
            <a:off x="0" y="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12.</a:t>
            </a:r>
            <a:r>
              <a:rPr lang="zh-CN" altLang="zh-CN" sz="3600" b="1" dirty="0">
                <a:solidFill>
                  <a:srgbClr val="FFFF00"/>
                </a:solidFill>
                <a:effectLst>
                  <a:outerShdw blurRad="38100" dist="38100" dir="2700000" algn="tl">
                    <a:srgbClr val="000000">
                      <a:alpha val="43137"/>
                    </a:srgbClr>
                  </a:outerShdw>
                </a:effectLst>
              </a:rPr>
              <a:t>在下列情况中可选取哪一种或几种刷新方式。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5</a:t>
            </a:r>
            <a:r>
              <a:rPr lang="zh-CN" altLang="zh-CN" sz="3600" b="1" dirty="0">
                <a:solidFill>
                  <a:srgbClr val="FFFF00"/>
                </a:solidFill>
                <a:effectLst>
                  <a:outerShdw blurRad="38100" dist="38100" dir="2700000" algn="tl">
                    <a:srgbClr val="000000">
                      <a:alpha val="43137"/>
                    </a:srgbClr>
                  </a:outerShdw>
                </a:effectLst>
              </a:rPr>
              <a:t>）主存的存取周期为</a:t>
            </a:r>
            <a:r>
              <a:rPr lang="en-US" altLang="zh-CN" sz="3600" b="1" dirty="0">
                <a:solidFill>
                  <a:srgbClr val="FFFF00"/>
                </a:solidFill>
                <a:effectLst>
                  <a:outerShdw blurRad="38100" dist="38100" dir="2700000" algn="tl">
                    <a:srgbClr val="000000">
                      <a:alpha val="43137"/>
                    </a:srgbClr>
                  </a:outerShdw>
                </a:effectLst>
              </a:rPr>
              <a:t>200 ns</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平均访存时间约占主存工作时间的</a:t>
            </a:r>
            <a:r>
              <a:rPr lang="en-US" altLang="zh-CN" sz="3600" b="1" dirty="0">
                <a:solidFill>
                  <a:srgbClr val="FFFF00"/>
                </a:solidFill>
                <a:effectLst>
                  <a:outerShdw blurRad="38100" dist="38100" dir="2700000" algn="tl">
                    <a:srgbClr val="000000">
                      <a:alpha val="43137"/>
                    </a:srgbClr>
                  </a:outerShdw>
                </a:effectLst>
              </a:rPr>
              <a:t>40%</a:t>
            </a:r>
            <a:endParaRPr lang="zh-CN" altLang="zh-CN" sz="3600" b="1" dirty="0">
              <a:solidFill>
                <a:srgbClr val="FFFF00"/>
              </a:solidFill>
              <a:effectLst>
                <a:outerShdw blurRad="38100" dist="38100" dir="2700000" algn="tl">
                  <a:srgbClr val="000000">
                    <a:alpha val="43137"/>
                  </a:srgbClr>
                </a:outerShdw>
              </a:effectLst>
            </a:endParaRPr>
          </a:p>
        </p:txBody>
      </p:sp>
      <p:sp>
        <p:nvSpPr>
          <p:cNvPr id="4" name="矩形 3">
            <a:extLst>
              <a:ext uri="{FF2B5EF4-FFF2-40B4-BE49-F238E27FC236}">
                <a16:creationId xmlns:a16="http://schemas.microsoft.com/office/drawing/2014/main" id="{E0EEEF4A-6BCC-4BCB-8AC0-CD54E1D3A041}"/>
              </a:ext>
            </a:extLst>
          </p:cNvPr>
          <p:cNvSpPr/>
          <p:nvPr/>
        </p:nvSpPr>
        <p:spPr>
          <a:xfrm>
            <a:off x="0" y="2333724"/>
            <a:ext cx="91440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可采用集中刷新的方式。由于</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平均访存时间只占主存工作时间的</a:t>
            </a:r>
            <a:r>
              <a:rPr lang="en-US" altLang="zh-CN" sz="3200" dirty="0">
                <a:latin typeface="黑体" panose="02010609060101010101" pitchFamily="49" charset="-122"/>
                <a:ea typeface="黑体" panose="02010609060101010101" pitchFamily="49" charset="-122"/>
              </a:rPr>
              <a:t>40%</a:t>
            </a:r>
            <a:r>
              <a:rPr lang="zh-CN" altLang="en-US" sz="3200" dirty="0">
                <a:latin typeface="黑体" panose="02010609060101010101" pitchFamily="49" charset="-122"/>
                <a:ea typeface="黑体" panose="02010609060101010101" pitchFamily="49" charset="-122"/>
              </a:rPr>
              <a:t>，可在剩余的时间内安排集中刷新，这样可使刷新电路简单易于设计。</a:t>
            </a:r>
          </a:p>
        </p:txBody>
      </p:sp>
      <p:sp>
        <p:nvSpPr>
          <p:cNvPr id="5" name="灯片编号占位符 4">
            <a:extLst>
              <a:ext uri="{FF2B5EF4-FFF2-40B4-BE49-F238E27FC236}">
                <a16:creationId xmlns:a16="http://schemas.microsoft.com/office/drawing/2014/main" id="{B9B2104B-758F-4498-BCC6-6FDB2FDE81F5}"/>
              </a:ext>
            </a:extLst>
          </p:cNvPr>
          <p:cNvSpPr>
            <a:spLocks noGrp="1"/>
          </p:cNvSpPr>
          <p:nvPr>
            <p:ph type="sldNum" sz="quarter" idx="12"/>
          </p:nvPr>
        </p:nvSpPr>
        <p:spPr/>
        <p:txBody>
          <a:bodyPr/>
          <a:lstStyle/>
          <a:p>
            <a:fld id="{6F02EFF4-F969-41B5-BB2C-79CFA90C3E21}" type="slidenum">
              <a:rPr lang="en-US" altLang="zh-CN" smtClean="0"/>
              <a:pPr/>
              <a:t>50</a:t>
            </a:fld>
            <a:r>
              <a:rPr lang="en-US" altLang="zh-CN"/>
              <a:t>/112</a:t>
            </a:r>
            <a:endParaRPr lang="en-US" altLang="zh-CN" dirty="0"/>
          </a:p>
        </p:txBody>
      </p:sp>
    </p:spTree>
    <p:extLst>
      <p:ext uri="{BB962C8B-B14F-4D97-AF65-F5344CB8AC3E}">
        <p14:creationId xmlns:p14="http://schemas.microsoft.com/office/powerpoint/2010/main" val="2184142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FB4B87-2EE7-4094-AA31-191832815FB8}"/>
              </a:ext>
            </a:extLst>
          </p:cNvPr>
          <p:cNvSpPr/>
          <p:nvPr/>
        </p:nvSpPr>
        <p:spPr>
          <a:xfrm>
            <a:off x="0" y="2274838"/>
            <a:ext cx="92202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13.</a:t>
            </a:r>
            <a:r>
              <a:rPr lang="zh-CN" altLang="zh-CN" sz="3600" b="1" dirty="0">
                <a:solidFill>
                  <a:srgbClr val="FFFF00"/>
                </a:solidFill>
                <a:effectLst>
                  <a:outerShdw blurRad="38100" dist="38100" dir="2700000" algn="tl">
                    <a:srgbClr val="000000">
                      <a:alpha val="43137"/>
                    </a:srgbClr>
                  </a:outerShdw>
                </a:effectLst>
              </a:rPr>
              <a:t>若需要向磁表面存储器中写入代码：</a:t>
            </a:r>
            <a:r>
              <a:rPr lang="en-US" altLang="zh-CN" sz="3600" b="1" dirty="0">
                <a:solidFill>
                  <a:srgbClr val="FFFF00"/>
                </a:solidFill>
                <a:effectLst>
                  <a:outerShdw blurRad="38100" dist="38100" dir="2700000" algn="tl">
                    <a:srgbClr val="000000">
                      <a:alpha val="43137"/>
                    </a:srgbClr>
                  </a:outerShdw>
                </a:effectLst>
              </a:rPr>
              <a:t>10011</a:t>
            </a:r>
            <a:r>
              <a:rPr lang="zh-CN" altLang="zh-CN" sz="3600" b="1" dirty="0">
                <a:solidFill>
                  <a:srgbClr val="FFFF00"/>
                </a:solidFill>
                <a:effectLst>
                  <a:outerShdw blurRad="38100" dist="38100" dir="2700000" algn="tl">
                    <a:srgbClr val="000000">
                      <a:alpha val="43137"/>
                    </a:srgbClr>
                  </a:outerShdw>
                </a:effectLst>
              </a:rPr>
              <a:t>，那么请画出采用不同记录模式：</a:t>
            </a:r>
            <a:r>
              <a:rPr lang="en-US" altLang="zh-CN" sz="3600" b="1" dirty="0">
                <a:solidFill>
                  <a:srgbClr val="FFFF00"/>
                </a:solidFill>
                <a:effectLst>
                  <a:outerShdw blurRad="38100" dist="38100" dir="2700000" algn="tl">
                    <a:srgbClr val="000000">
                      <a:alpha val="43137"/>
                    </a:srgbClr>
                  </a:outerShdw>
                </a:effectLst>
              </a:rPr>
              <a:t>NRZ-1</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PE</a:t>
            </a:r>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FM</a:t>
            </a:r>
            <a:r>
              <a:rPr lang="zh-CN" altLang="zh-CN" sz="3600" b="1" dirty="0">
                <a:solidFill>
                  <a:srgbClr val="FFFF00"/>
                </a:solidFill>
                <a:effectLst>
                  <a:outerShdw blurRad="38100" dist="38100" dir="2700000" algn="tl">
                    <a:srgbClr val="000000">
                      <a:alpha val="43137"/>
                    </a:srgbClr>
                  </a:outerShdw>
                </a:effectLst>
              </a:rPr>
              <a:t>和</a:t>
            </a:r>
            <a:r>
              <a:rPr lang="en-US" altLang="zh-CN" sz="3600" b="1" dirty="0">
                <a:solidFill>
                  <a:srgbClr val="FFFF00"/>
                </a:solidFill>
                <a:effectLst>
                  <a:outerShdw blurRad="38100" dist="38100" dir="2700000" algn="tl">
                    <a:srgbClr val="000000">
                      <a:alpha val="43137"/>
                    </a:srgbClr>
                  </a:outerShdw>
                </a:effectLst>
              </a:rPr>
              <a:t>M2F</a:t>
            </a:r>
            <a:r>
              <a:rPr lang="zh-CN" altLang="zh-CN" sz="3600" b="1" dirty="0">
                <a:solidFill>
                  <a:srgbClr val="FFFF00"/>
                </a:solidFill>
                <a:effectLst>
                  <a:outerShdw blurRad="38100" dist="38100" dir="2700000" algn="tl">
                    <a:srgbClr val="000000">
                      <a:alpha val="43137"/>
                    </a:srgbClr>
                  </a:outerShdw>
                </a:effectLst>
              </a:rPr>
              <a:t>时，对应的写入电流波形变化情况。</a:t>
            </a:r>
          </a:p>
        </p:txBody>
      </p:sp>
      <p:sp>
        <p:nvSpPr>
          <p:cNvPr id="3" name="灯片编号占位符 2">
            <a:extLst>
              <a:ext uri="{FF2B5EF4-FFF2-40B4-BE49-F238E27FC236}">
                <a16:creationId xmlns:a16="http://schemas.microsoft.com/office/drawing/2014/main" id="{9FC50887-1E4E-4BEE-AFB9-6A71D6C59429}"/>
              </a:ext>
            </a:extLst>
          </p:cNvPr>
          <p:cNvSpPr>
            <a:spLocks noGrp="1"/>
          </p:cNvSpPr>
          <p:nvPr>
            <p:ph type="sldNum" sz="quarter" idx="12"/>
          </p:nvPr>
        </p:nvSpPr>
        <p:spPr/>
        <p:txBody>
          <a:bodyPr/>
          <a:lstStyle/>
          <a:p>
            <a:fld id="{6F02EFF4-F969-41B5-BB2C-79CFA90C3E21}" type="slidenum">
              <a:rPr lang="en-US" altLang="zh-CN" smtClean="0"/>
              <a:pPr/>
              <a:t>51</a:t>
            </a:fld>
            <a:r>
              <a:rPr lang="en-US" altLang="zh-CN"/>
              <a:t>/112</a:t>
            </a:r>
            <a:endParaRPr lang="en-US" altLang="zh-CN" dirty="0"/>
          </a:p>
        </p:txBody>
      </p:sp>
    </p:spTree>
    <p:extLst>
      <p:ext uri="{BB962C8B-B14F-4D97-AF65-F5344CB8AC3E}">
        <p14:creationId xmlns:p14="http://schemas.microsoft.com/office/powerpoint/2010/main" val="313236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63C8CB7-9084-498E-91F2-20441DBFACA1}"/>
              </a:ext>
            </a:extLst>
          </p:cNvPr>
          <p:cNvSpPr/>
          <p:nvPr/>
        </p:nvSpPr>
        <p:spPr>
          <a:xfrm>
            <a:off x="25400" y="12700"/>
            <a:ext cx="9220200" cy="1569660"/>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13.</a:t>
            </a:r>
            <a:r>
              <a:rPr lang="zh-CN" altLang="zh-CN" sz="3200" b="1" dirty="0">
                <a:solidFill>
                  <a:srgbClr val="FFFF00"/>
                </a:solidFill>
                <a:effectLst>
                  <a:outerShdw blurRad="38100" dist="38100" dir="2700000" algn="tl">
                    <a:srgbClr val="000000">
                      <a:alpha val="43137"/>
                    </a:srgbClr>
                  </a:outerShdw>
                </a:effectLst>
              </a:rPr>
              <a:t>若需要向磁表面存储器中写入代码：</a:t>
            </a:r>
            <a:r>
              <a:rPr lang="en-US" altLang="zh-CN" sz="3200" b="1" dirty="0">
                <a:solidFill>
                  <a:srgbClr val="FFFF00"/>
                </a:solidFill>
                <a:effectLst>
                  <a:outerShdw blurRad="38100" dist="38100" dir="2700000" algn="tl">
                    <a:srgbClr val="000000">
                      <a:alpha val="43137"/>
                    </a:srgbClr>
                  </a:outerShdw>
                </a:effectLst>
              </a:rPr>
              <a:t>10011</a:t>
            </a:r>
            <a:r>
              <a:rPr lang="zh-CN" altLang="zh-CN" sz="3200" b="1" dirty="0">
                <a:solidFill>
                  <a:srgbClr val="FFFF00"/>
                </a:solidFill>
                <a:effectLst>
                  <a:outerShdw blurRad="38100" dist="38100" dir="2700000" algn="tl">
                    <a:srgbClr val="000000">
                      <a:alpha val="43137"/>
                    </a:srgbClr>
                  </a:outerShdw>
                </a:effectLst>
              </a:rPr>
              <a:t>，那么请画出采用不同记录模式：</a:t>
            </a:r>
            <a:r>
              <a:rPr lang="en-US" altLang="zh-CN" sz="3200" b="1" dirty="0">
                <a:solidFill>
                  <a:srgbClr val="FFFF00"/>
                </a:solidFill>
                <a:effectLst>
                  <a:outerShdw blurRad="38100" dist="38100" dir="2700000" algn="tl">
                    <a:srgbClr val="000000">
                      <a:alpha val="43137"/>
                    </a:srgbClr>
                  </a:outerShdw>
                </a:effectLst>
              </a:rPr>
              <a:t>NRZ-1</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PE</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FM</a:t>
            </a:r>
            <a:r>
              <a:rPr lang="zh-CN" altLang="zh-CN" sz="3200" b="1" dirty="0">
                <a:solidFill>
                  <a:srgbClr val="FFFF00"/>
                </a:solidFill>
                <a:effectLst>
                  <a:outerShdw blurRad="38100" dist="38100" dir="2700000" algn="tl">
                    <a:srgbClr val="000000">
                      <a:alpha val="43137"/>
                    </a:srgbClr>
                  </a:outerShdw>
                </a:effectLst>
              </a:rPr>
              <a:t>和</a:t>
            </a:r>
            <a:r>
              <a:rPr lang="en-US" altLang="zh-CN" sz="3200" b="1" dirty="0">
                <a:solidFill>
                  <a:srgbClr val="FFFF00"/>
                </a:solidFill>
                <a:effectLst>
                  <a:outerShdw blurRad="38100" dist="38100" dir="2700000" algn="tl">
                    <a:srgbClr val="000000">
                      <a:alpha val="43137"/>
                    </a:srgbClr>
                  </a:outerShdw>
                </a:effectLst>
              </a:rPr>
              <a:t>M2F</a:t>
            </a:r>
            <a:r>
              <a:rPr lang="zh-CN" altLang="zh-CN" sz="3200" b="1" dirty="0">
                <a:solidFill>
                  <a:srgbClr val="FFFF00"/>
                </a:solidFill>
                <a:effectLst>
                  <a:outerShdw blurRad="38100" dist="38100" dir="2700000" algn="tl">
                    <a:srgbClr val="000000">
                      <a:alpha val="43137"/>
                    </a:srgbClr>
                  </a:outerShdw>
                </a:effectLst>
              </a:rPr>
              <a:t>时，对应的写入电流波形变化情况。</a:t>
            </a:r>
          </a:p>
        </p:txBody>
      </p:sp>
      <p:sp>
        <p:nvSpPr>
          <p:cNvPr id="4" name="矩形 3">
            <a:extLst>
              <a:ext uri="{FF2B5EF4-FFF2-40B4-BE49-F238E27FC236}">
                <a16:creationId xmlns:a16="http://schemas.microsoft.com/office/drawing/2014/main" id="{D77936F2-02E9-460D-813F-BB8536669101}"/>
              </a:ext>
            </a:extLst>
          </p:cNvPr>
          <p:cNvSpPr/>
          <p:nvPr/>
        </p:nvSpPr>
        <p:spPr>
          <a:xfrm>
            <a:off x="-25400" y="1418079"/>
            <a:ext cx="91440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NRZ-1</a:t>
            </a:r>
            <a:r>
              <a:rPr lang="zh-CN" altLang="en-US" sz="3200" dirty="0">
                <a:latin typeface="黑体" panose="02010609060101010101" pitchFamily="49" charset="-122"/>
                <a:ea typeface="黑体" panose="02010609060101010101" pitchFamily="49" charset="-122"/>
              </a:rPr>
              <a:t>制的写入规律（不归零</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制）</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写</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时，写入电流维持原方向不变；写</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时，写入电流方向翻转。其写电流波形如图所示。</a:t>
            </a:r>
          </a:p>
        </p:txBody>
      </p:sp>
      <p:pic>
        <p:nvPicPr>
          <p:cNvPr id="9" name="图片 8">
            <a:extLst>
              <a:ext uri="{FF2B5EF4-FFF2-40B4-BE49-F238E27FC236}">
                <a16:creationId xmlns:a16="http://schemas.microsoft.com/office/drawing/2014/main" id="{A17A3066-B80C-47CE-A230-45218A146484}"/>
              </a:ext>
            </a:extLst>
          </p:cNvPr>
          <p:cNvPicPr>
            <a:picLocks noChangeAspect="1"/>
          </p:cNvPicPr>
          <p:nvPr/>
        </p:nvPicPr>
        <p:blipFill>
          <a:blip r:embed="rId2"/>
          <a:stretch>
            <a:fillRect/>
          </a:stretch>
        </p:blipFill>
        <p:spPr>
          <a:xfrm>
            <a:off x="0" y="3013139"/>
            <a:ext cx="8924534" cy="3882961"/>
          </a:xfrm>
          <a:prstGeom prst="rect">
            <a:avLst/>
          </a:prstGeom>
        </p:spPr>
      </p:pic>
      <p:sp>
        <p:nvSpPr>
          <p:cNvPr id="5" name="灯片编号占位符 4">
            <a:extLst>
              <a:ext uri="{FF2B5EF4-FFF2-40B4-BE49-F238E27FC236}">
                <a16:creationId xmlns:a16="http://schemas.microsoft.com/office/drawing/2014/main" id="{1BABF627-E909-4B1E-9705-84B040156F71}"/>
              </a:ext>
            </a:extLst>
          </p:cNvPr>
          <p:cNvSpPr>
            <a:spLocks noGrp="1"/>
          </p:cNvSpPr>
          <p:nvPr>
            <p:ph type="sldNum" sz="quarter" idx="12"/>
          </p:nvPr>
        </p:nvSpPr>
        <p:spPr/>
        <p:txBody>
          <a:bodyPr/>
          <a:lstStyle/>
          <a:p>
            <a:fld id="{6F02EFF4-F969-41B5-BB2C-79CFA90C3E21}" type="slidenum">
              <a:rPr lang="en-US" altLang="zh-CN" smtClean="0"/>
              <a:pPr/>
              <a:t>52</a:t>
            </a:fld>
            <a:r>
              <a:rPr lang="en-US" altLang="zh-CN"/>
              <a:t>/112</a:t>
            </a:r>
            <a:endParaRPr lang="en-US" altLang="zh-CN" dirty="0"/>
          </a:p>
        </p:txBody>
      </p:sp>
    </p:spTree>
    <p:extLst>
      <p:ext uri="{BB962C8B-B14F-4D97-AF65-F5344CB8AC3E}">
        <p14:creationId xmlns:p14="http://schemas.microsoft.com/office/powerpoint/2010/main" val="2594785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F5441F-BAFC-4560-A57D-0A04EDCE796F}"/>
              </a:ext>
            </a:extLst>
          </p:cNvPr>
          <p:cNvSpPr/>
          <p:nvPr/>
        </p:nvSpPr>
        <p:spPr>
          <a:xfrm>
            <a:off x="25400" y="12700"/>
            <a:ext cx="9220200" cy="1569660"/>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13.</a:t>
            </a:r>
            <a:r>
              <a:rPr lang="zh-CN" altLang="zh-CN" sz="3200" b="1" dirty="0">
                <a:solidFill>
                  <a:srgbClr val="FFFF00"/>
                </a:solidFill>
                <a:effectLst>
                  <a:outerShdw blurRad="38100" dist="38100" dir="2700000" algn="tl">
                    <a:srgbClr val="000000">
                      <a:alpha val="43137"/>
                    </a:srgbClr>
                  </a:outerShdw>
                </a:effectLst>
              </a:rPr>
              <a:t>若需要向磁表面存储器中写入代码：</a:t>
            </a:r>
            <a:r>
              <a:rPr lang="en-US" altLang="zh-CN" sz="3200" b="1" dirty="0">
                <a:solidFill>
                  <a:srgbClr val="FFFF00"/>
                </a:solidFill>
                <a:effectLst>
                  <a:outerShdw blurRad="38100" dist="38100" dir="2700000" algn="tl">
                    <a:srgbClr val="000000">
                      <a:alpha val="43137"/>
                    </a:srgbClr>
                  </a:outerShdw>
                </a:effectLst>
              </a:rPr>
              <a:t>10011</a:t>
            </a:r>
            <a:r>
              <a:rPr lang="zh-CN" altLang="zh-CN" sz="3200" b="1" dirty="0">
                <a:solidFill>
                  <a:srgbClr val="FFFF00"/>
                </a:solidFill>
                <a:effectLst>
                  <a:outerShdw blurRad="38100" dist="38100" dir="2700000" algn="tl">
                    <a:srgbClr val="000000">
                      <a:alpha val="43137"/>
                    </a:srgbClr>
                  </a:outerShdw>
                </a:effectLst>
              </a:rPr>
              <a:t>，那么请画出采用不同记录模式：</a:t>
            </a:r>
            <a:r>
              <a:rPr lang="en-US" altLang="zh-CN" sz="3200" b="1" dirty="0">
                <a:solidFill>
                  <a:srgbClr val="FFFF00"/>
                </a:solidFill>
                <a:effectLst>
                  <a:outerShdw blurRad="38100" dist="38100" dir="2700000" algn="tl">
                    <a:srgbClr val="000000">
                      <a:alpha val="43137"/>
                    </a:srgbClr>
                  </a:outerShdw>
                </a:effectLst>
              </a:rPr>
              <a:t>NRZ-1</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PE</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FM</a:t>
            </a:r>
            <a:r>
              <a:rPr lang="zh-CN" altLang="zh-CN" sz="3200" b="1" dirty="0">
                <a:solidFill>
                  <a:srgbClr val="FFFF00"/>
                </a:solidFill>
                <a:effectLst>
                  <a:outerShdw blurRad="38100" dist="38100" dir="2700000" algn="tl">
                    <a:srgbClr val="000000">
                      <a:alpha val="43137"/>
                    </a:srgbClr>
                  </a:outerShdw>
                </a:effectLst>
              </a:rPr>
              <a:t>和</a:t>
            </a:r>
            <a:r>
              <a:rPr lang="en-US" altLang="zh-CN" sz="3200" b="1" dirty="0">
                <a:solidFill>
                  <a:srgbClr val="FFFF00"/>
                </a:solidFill>
                <a:effectLst>
                  <a:outerShdw blurRad="38100" dist="38100" dir="2700000" algn="tl">
                    <a:srgbClr val="000000">
                      <a:alpha val="43137"/>
                    </a:srgbClr>
                  </a:outerShdw>
                </a:effectLst>
              </a:rPr>
              <a:t>M2F</a:t>
            </a:r>
            <a:r>
              <a:rPr lang="zh-CN" altLang="zh-CN" sz="3200" b="1" dirty="0">
                <a:solidFill>
                  <a:srgbClr val="FFFF00"/>
                </a:solidFill>
                <a:effectLst>
                  <a:outerShdw blurRad="38100" dist="38100" dir="2700000" algn="tl">
                    <a:srgbClr val="000000">
                      <a:alpha val="43137"/>
                    </a:srgbClr>
                  </a:outerShdw>
                </a:effectLst>
              </a:rPr>
              <a:t>时，对应的写入电流波形变化情况。</a:t>
            </a:r>
          </a:p>
        </p:txBody>
      </p:sp>
      <p:sp>
        <p:nvSpPr>
          <p:cNvPr id="4" name="矩形 3">
            <a:extLst>
              <a:ext uri="{FF2B5EF4-FFF2-40B4-BE49-F238E27FC236}">
                <a16:creationId xmlns:a16="http://schemas.microsoft.com/office/drawing/2014/main" id="{BA25EEB4-D99C-4F5F-83D5-77E51822D22B}"/>
              </a:ext>
            </a:extLst>
          </p:cNvPr>
          <p:cNvSpPr/>
          <p:nvPr/>
        </p:nvSpPr>
        <p:spPr>
          <a:xfrm>
            <a:off x="25400" y="1419237"/>
            <a:ext cx="9093200" cy="180972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）调相制（</a:t>
            </a:r>
            <a:r>
              <a:rPr lang="en-US" altLang="zh-CN" sz="3200" dirty="0">
                <a:latin typeface="黑体" panose="02010609060101010101" pitchFamily="49" charset="-122"/>
                <a:ea typeface="黑体" panose="02010609060101010101" pitchFamily="49" charset="-122"/>
              </a:rPr>
              <a:t>PE</a:t>
            </a:r>
            <a:r>
              <a:rPr lang="zh-CN" altLang="en-US" sz="3200" dirty="0">
                <a:latin typeface="黑体" panose="02010609060101010101" pitchFamily="49" charset="-122"/>
                <a:ea typeface="黑体" panose="02010609060101010101" pitchFamily="49" charset="-122"/>
              </a:rPr>
              <a:t>）写入规律：写</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时，在位单元中间位置让写入电流负跳变，由</a:t>
            </a:r>
            <a:r>
              <a:rPr lang="en-US" altLang="zh-CN" sz="3200" dirty="0">
                <a:latin typeface="黑体" panose="02010609060101010101" pitchFamily="49" charset="-122"/>
                <a:ea typeface="黑体" panose="02010609060101010101" pitchFamily="49" charset="-122"/>
              </a:rPr>
              <a:t>+I→−I</a:t>
            </a:r>
            <a:r>
              <a:rPr lang="zh-CN" altLang="en-US" sz="3200" dirty="0">
                <a:latin typeface="黑体" panose="02010609060101010101" pitchFamily="49" charset="-122"/>
                <a:ea typeface="黑体" panose="02010609060101010101" pitchFamily="49" charset="-122"/>
              </a:rPr>
              <a:t>；写</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时，在位单元中间位置让写入电流正跳变，由−</a:t>
            </a:r>
            <a:r>
              <a:rPr lang="en-US" altLang="zh-CN" sz="3200" dirty="0">
                <a:latin typeface="黑体" panose="02010609060101010101" pitchFamily="49" charset="-122"/>
                <a:ea typeface="黑体" panose="02010609060101010101" pitchFamily="49" charset="-122"/>
              </a:rPr>
              <a:t>I→+I</a:t>
            </a:r>
            <a:r>
              <a:rPr lang="zh-CN" altLang="en-US" sz="3200" dirty="0">
                <a:latin typeface="黑体" panose="02010609060101010101" pitchFamily="49" charset="-122"/>
                <a:ea typeface="黑体" panose="02010609060101010101" pitchFamily="49" charset="-122"/>
              </a:rPr>
              <a:t>。 </a:t>
            </a:r>
          </a:p>
        </p:txBody>
      </p:sp>
      <p:pic>
        <p:nvPicPr>
          <p:cNvPr id="7" name="图片 6">
            <a:extLst>
              <a:ext uri="{FF2B5EF4-FFF2-40B4-BE49-F238E27FC236}">
                <a16:creationId xmlns:a16="http://schemas.microsoft.com/office/drawing/2014/main" id="{68FA9BB6-5378-4577-90E4-4551A20E6141}"/>
              </a:ext>
            </a:extLst>
          </p:cNvPr>
          <p:cNvPicPr>
            <a:picLocks noChangeAspect="1"/>
          </p:cNvPicPr>
          <p:nvPr/>
        </p:nvPicPr>
        <p:blipFill>
          <a:blip r:embed="rId2"/>
          <a:stretch>
            <a:fillRect/>
          </a:stretch>
        </p:blipFill>
        <p:spPr>
          <a:xfrm>
            <a:off x="481772" y="3022633"/>
            <a:ext cx="8180455" cy="3822667"/>
          </a:xfrm>
          <a:prstGeom prst="rect">
            <a:avLst/>
          </a:prstGeom>
        </p:spPr>
      </p:pic>
      <p:sp>
        <p:nvSpPr>
          <p:cNvPr id="5" name="灯片编号占位符 4">
            <a:extLst>
              <a:ext uri="{FF2B5EF4-FFF2-40B4-BE49-F238E27FC236}">
                <a16:creationId xmlns:a16="http://schemas.microsoft.com/office/drawing/2014/main" id="{7A190FBF-A0CC-4C98-8DB1-564668D1542F}"/>
              </a:ext>
            </a:extLst>
          </p:cNvPr>
          <p:cNvSpPr>
            <a:spLocks noGrp="1"/>
          </p:cNvSpPr>
          <p:nvPr>
            <p:ph type="sldNum" sz="quarter" idx="12"/>
          </p:nvPr>
        </p:nvSpPr>
        <p:spPr/>
        <p:txBody>
          <a:bodyPr/>
          <a:lstStyle/>
          <a:p>
            <a:fld id="{6F02EFF4-F969-41B5-BB2C-79CFA90C3E21}" type="slidenum">
              <a:rPr lang="en-US" altLang="zh-CN" smtClean="0"/>
              <a:pPr/>
              <a:t>53</a:t>
            </a:fld>
            <a:r>
              <a:rPr lang="en-US" altLang="zh-CN"/>
              <a:t>/112</a:t>
            </a:r>
            <a:endParaRPr lang="en-US" altLang="zh-CN" dirty="0"/>
          </a:p>
        </p:txBody>
      </p:sp>
    </p:spTree>
    <p:extLst>
      <p:ext uri="{BB962C8B-B14F-4D97-AF65-F5344CB8AC3E}">
        <p14:creationId xmlns:p14="http://schemas.microsoft.com/office/powerpoint/2010/main" val="1412377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A94C239-3E85-43E9-8053-1D8CC7B7DE26}"/>
              </a:ext>
            </a:extLst>
          </p:cNvPr>
          <p:cNvSpPr/>
          <p:nvPr/>
        </p:nvSpPr>
        <p:spPr>
          <a:xfrm>
            <a:off x="25400" y="12700"/>
            <a:ext cx="9220200" cy="1569660"/>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13.</a:t>
            </a:r>
            <a:r>
              <a:rPr lang="zh-CN" altLang="zh-CN" sz="3200" b="1" dirty="0">
                <a:solidFill>
                  <a:srgbClr val="FFFF00"/>
                </a:solidFill>
                <a:effectLst>
                  <a:outerShdw blurRad="38100" dist="38100" dir="2700000" algn="tl">
                    <a:srgbClr val="000000">
                      <a:alpha val="43137"/>
                    </a:srgbClr>
                  </a:outerShdw>
                </a:effectLst>
              </a:rPr>
              <a:t>若需要向磁表面存储器中写入代码：</a:t>
            </a:r>
            <a:r>
              <a:rPr lang="en-US" altLang="zh-CN" sz="3200" b="1" dirty="0">
                <a:solidFill>
                  <a:srgbClr val="FFFF00"/>
                </a:solidFill>
                <a:effectLst>
                  <a:outerShdw blurRad="38100" dist="38100" dir="2700000" algn="tl">
                    <a:srgbClr val="000000">
                      <a:alpha val="43137"/>
                    </a:srgbClr>
                  </a:outerShdw>
                </a:effectLst>
              </a:rPr>
              <a:t>10011</a:t>
            </a:r>
            <a:r>
              <a:rPr lang="zh-CN" altLang="zh-CN" sz="3200" b="1" dirty="0">
                <a:solidFill>
                  <a:srgbClr val="FFFF00"/>
                </a:solidFill>
                <a:effectLst>
                  <a:outerShdw blurRad="38100" dist="38100" dir="2700000" algn="tl">
                    <a:srgbClr val="000000">
                      <a:alpha val="43137"/>
                    </a:srgbClr>
                  </a:outerShdw>
                </a:effectLst>
              </a:rPr>
              <a:t>，那么请画出采用不同记录模式：</a:t>
            </a:r>
            <a:r>
              <a:rPr lang="en-US" altLang="zh-CN" sz="3200" b="1" dirty="0">
                <a:solidFill>
                  <a:srgbClr val="FFFF00"/>
                </a:solidFill>
                <a:effectLst>
                  <a:outerShdw blurRad="38100" dist="38100" dir="2700000" algn="tl">
                    <a:srgbClr val="000000">
                      <a:alpha val="43137"/>
                    </a:srgbClr>
                  </a:outerShdw>
                </a:effectLst>
              </a:rPr>
              <a:t>NRZ-1</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PE</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FM</a:t>
            </a:r>
            <a:r>
              <a:rPr lang="zh-CN" altLang="zh-CN" sz="3200" b="1" dirty="0">
                <a:solidFill>
                  <a:srgbClr val="FFFF00"/>
                </a:solidFill>
                <a:effectLst>
                  <a:outerShdw blurRad="38100" dist="38100" dir="2700000" algn="tl">
                    <a:srgbClr val="000000">
                      <a:alpha val="43137"/>
                    </a:srgbClr>
                  </a:outerShdw>
                </a:effectLst>
              </a:rPr>
              <a:t>和</a:t>
            </a:r>
            <a:r>
              <a:rPr lang="en-US" altLang="zh-CN" sz="3200" b="1" dirty="0">
                <a:solidFill>
                  <a:srgbClr val="FFFF00"/>
                </a:solidFill>
                <a:effectLst>
                  <a:outerShdw blurRad="38100" dist="38100" dir="2700000" algn="tl">
                    <a:srgbClr val="000000">
                      <a:alpha val="43137"/>
                    </a:srgbClr>
                  </a:outerShdw>
                </a:effectLst>
              </a:rPr>
              <a:t>M2F</a:t>
            </a:r>
            <a:r>
              <a:rPr lang="zh-CN" altLang="zh-CN" sz="3200" b="1" dirty="0">
                <a:solidFill>
                  <a:srgbClr val="FFFF00"/>
                </a:solidFill>
                <a:effectLst>
                  <a:outerShdw blurRad="38100" dist="38100" dir="2700000" algn="tl">
                    <a:srgbClr val="000000">
                      <a:alpha val="43137"/>
                    </a:srgbClr>
                  </a:outerShdw>
                </a:effectLst>
              </a:rPr>
              <a:t>时，对应的写入电流波形变化情况。</a:t>
            </a:r>
          </a:p>
        </p:txBody>
      </p:sp>
      <p:sp>
        <p:nvSpPr>
          <p:cNvPr id="5" name="矩形 4">
            <a:extLst>
              <a:ext uri="{FF2B5EF4-FFF2-40B4-BE49-F238E27FC236}">
                <a16:creationId xmlns:a16="http://schemas.microsoft.com/office/drawing/2014/main" id="{A68D34AA-58FA-45B3-9EEB-79094FFB2F84}"/>
              </a:ext>
            </a:extLst>
          </p:cNvPr>
          <p:cNvSpPr/>
          <p:nvPr/>
        </p:nvSpPr>
        <p:spPr>
          <a:xfrm>
            <a:off x="0" y="1381609"/>
            <a:ext cx="91186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FM</a:t>
            </a:r>
            <a:r>
              <a:rPr lang="zh-CN" altLang="en-US" sz="3200" dirty="0">
                <a:latin typeface="黑体" panose="02010609060101010101" pitchFamily="49" charset="-122"/>
                <a:ea typeface="黑体" panose="02010609060101010101" pitchFamily="49" charset="-122"/>
              </a:rPr>
              <a:t>）调频制写入规律：在位单元中间记录数据信息。如果写入</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，则位单元中间不变；如果写入</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，则写入电流在位单元中间改变一次方向。</a:t>
            </a:r>
          </a:p>
        </p:txBody>
      </p:sp>
      <p:pic>
        <p:nvPicPr>
          <p:cNvPr id="6" name="图片 5">
            <a:extLst>
              <a:ext uri="{FF2B5EF4-FFF2-40B4-BE49-F238E27FC236}">
                <a16:creationId xmlns:a16="http://schemas.microsoft.com/office/drawing/2014/main" id="{5B9FBAC3-4D5E-4A92-86C0-D34B5CE3EA4E}"/>
              </a:ext>
            </a:extLst>
          </p:cNvPr>
          <p:cNvPicPr>
            <a:picLocks noChangeAspect="1"/>
          </p:cNvPicPr>
          <p:nvPr/>
        </p:nvPicPr>
        <p:blipFill>
          <a:blip r:embed="rId2"/>
          <a:stretch>
            <a:fillRect/>
          </a:stretch>
        </p:blipFill>
        <p:spPr>
          <a:xfrm>
            <a:off x="152400" y="3088513"/>
            <a:ext cx="8705850" cy="3756787"/>
          </a:xfrm>
          <a:prstGeom prst="rect">
            <a:avLst/>
          </a:prstGeom>
        </p:spPr>
      </p:pic>
      <p:sp>
        <p:nvSpPr>
          <p:cNvPr id="3" name="灯片编号占位符 2">
            <a:extLst>
              <a:ext uri="{FF2B5EF4-FFF2-40B4-BE49-F238E27FC236}">
                <a16:creationId xmlns:a16="http://schemas.microsoft.com/office/drawing/2014/main" id="{1B54F0AA-6744-407C-BFC7-B173E143A437}"/>
              </a:ext>
            </a:extLst>
          </p:cNvPr>
          <p:cNvSpPr>
            <a:spLocks noGrp="1"/>
          </p:cNvSpPr>
          <p:nvPr>
            <p:ph type="sldNum" sz="quarter" idx="12"/>
          </p:nvPr>
        </p:nvSpPr>
        <p:spPr/>
        <p:txBody>
          <a:bodyPr/>
          <a:lstStyle/>
          <a:p>
            <a:fld id="{6F02EFF4-F969-41B5-BB2C-79CFA90C3E21}" type="slidenum">
              <a:rPr lang="en-US" altLang="zh-CN" smtClean="0"/>
              <a:pPr/>
              <a:t>54</a:t>
            </a:fld>
            <a:r>
              <a:rPr lang="en-US" altLang="zh-CN"/>
              <a:t>/112</a:t>
            </a:r>
            <a:endParaRPr lang="en-US" altLang="zh-CN" dirty="0"/>
          </a:p>
        </p:txBody>
      </p:sp>
    </p:spTree>
    <p:extLst>
      <p:ext uri="{BB962C8B-B14F-4D97-AF65-F5344CB8AC3E}">
        <p14:creationId xmlns:p14="http://schemas.microsoft.com/office/powerpoint/2010/main" val="2101064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B37BA8-312F-4647-B3ED-446E21B65DD6}"/>
              </a:ext>
            </a:extLst>
          </p:cNvPr>
          <p:cNvSpPr/>
          <p:nvPr/>
        </p:nvSpPr>
        <p:spPr>
          <a:xfrm>
            <a:off x="25400" y="12700"/>
            <a:ext cx="9220200" cy="1569660"/>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13.</a:t>
            </a:r>
            <a:r>
              <a:rPr lang="zh-CN" altLang="zh-CN" sz="3200" b="1" dirty="0">
                <a:solidFill>
                  <a:srgbClr val="FFFF00"/>
                </a:solidFill>
                <a:effectLst>
                  <a:outerShdw blurRad="38100" dist="38100" dir="2700000" algn="tl">
                    <a:srgbClr val="000000">
                      <a:alpha val="43137"/>
                    </a:srgbClr>
                  </a:outerShdw>
                </a:effectLst>
              </a:rPr>
              <a:t>若需要向磁表面存储器中写入代码：</a:t>
            </a:r>
            <a:r>
              <a:rPr lang="en-US" altLang="zh-CN" sz="3200" b="1" dirty="0">
                <a:solidFill>
                  <a:srgbClr val="FFFF00"/>
                </a:solidFill>
                <a:effectLst>
                  <a:outerShdw blurRad="38100" dist="38100" dir="2700000" algn="tl">
                    <a:srgbClr val="000000">
                      <a:alpha val="43137"/>
                    </a:srgbClr>
                  </a:outerShdw>
                </a:effectLst>
              </a:rPr>
              <a:t>10011</a:t>
            </a:r>
            <a:r>
              <a:rPr lang="zh-CN" altLang="zh-CN" sz="3200" b="1" dirty="0">
                <a:solidFill>
                  <a:srgbClr val="FFFF00"/>
                </a:solidFill>
                <a:effectLst>
                  <a:outerShdw blurRad="38100" dist="38100" dir="2700000" algn="tl">
                    <a:srgbClr val="000000">
                      <a:alpha val="43137"/>
                    </a:srgbClr>
                  </a:outerShdw>
                </a:effectLst>
              </a:rPr>
              <a:t>，那么请画出采用不同记录模式：</a:t>
            </a:r>
            <a:r>
              <a:rPr lang="en-US" altLang="zh-CN" sz="3200" b="1" dirty="0">
                <a:solidFill>
                  <a:srgbClr val="FFFF00"/>
                </a:solidFill>
                <a:effectLst>
                  <a:outerShdw blurRad="38100" dist="38100" dir="2700000" algn="tl">
                    <a:srgbClr val="000000">
                      <a:alpha val="43137"/>
                    </a:srgbClr>
                  </a:outerShdw>
                </a:effectLst>
              </a:rPr>
              <a:t>NRZ-1</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PE</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FM</a:t>
            </a:r>
            <a:r>
              <a:rPr lang="zh-CN" altLang="zh-CN" sz="3200" b="1" dirty="0">
                <a:solidFill>
                  <a:srgbClr val="FFFF00"/>
                </a:solidFill>
                <a:effectLst>
                  <a:outerShdw blurRad="38100" dist="38100" dir="2700000" algn="tl">
                    <a:srgbClr val="000000">
                      <a:alpha val="43137"/>
                    </a:srgbClr>
                  </a:outerShdw>
                </a:effectLst>
              </a:rPr>
              <a:t>和</a:t>
            </a:r>
            <a:r>
              <a:rPr lang="en-US" altLang="zh-CN" sz="3200" b="1" dirty="0">
                <a:solidFill>
                  <a:srgbClr val="FFFF00"/>
                </a:solidFill>
                <a:effectLst>
                  <a:outerShdw blurRad="38100" dist="38100" dir="2700000" algn="tl">
                    <a:srgbClr val="000000">
                      <a:alpha val="43137"/>
                    </a:srgbClr>
                  </a:outerShdw>
                </a:effectLst>
              </a:rPr>
              <a:t>M2F</a:t>
            </a:r>
            <a:r>
              <a:rPr lang="zh-CN" altLang="zh-CN" sz="3200" b="1" dirty="0">
                <a:solidFill>
                  <a:srgbClr val="FFFF00"/>
                </a:solidFill>
                <a:effectLst>
                  <a:outerShdw blurRad="38100" dist="38100" dir="2700000" algn="tl">
                    <a:srgbClr val="000000">
                      <a:alpha val="43137"/>
                    </a:srgbClr>
                  </a:outerShdw>
                </a:effectLst>
              </a:rPr>
              <a:t>时，对应的写入电流波形变化情况。</a:t>
            </a:r>
          </a:p>
        </p:txBody>
      </p:sp>
      <p:sp>
        <p:nvSpPr>
          <p:cNvPr id="4" name="矩形 3">
            <a:extLst>
              <a:ext uri="{FF2B5EF4-FFF2-40B4-BE49-F238E27FC236}">
                <a16:creationId xmlns:a16="http://schemas.microsoft.com/office/drawing/2014/main" id="{4209B41D-0460-449B-8E5F-0E06AEC581F5}"/>
              </a:ext>
            </a:extLst>
          </p:cNvPr>
          <p:cNvSpPr/>
          <p:nvPr/>
        </p:nvSpPr>
        <p:spPr>
          <a:xfrm>
            <a:off x="25400" y="1371600"/>
            <a:ext cx="9093200" cy="1574855"/>
          </a:xfrm>
          <a:prstGeom prst="rect">
            <a:avLst/>
          </a:prstGeom>
        </p:spPr>
        <p:txBody>
          <a:bodyPr wrap="square">
            <a:spAutoFit/>
          </a:bodyPr>
          <a:lstStyle/>
          <a:p>
            <a:pPr indent="457200">
              <a:lnSpc>
                <a:spcPct val="12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M</a:t>
            </a:r>
            <a:r>
              <a:rPr lang="en-US" altLang="zh-CN" sz="2800" baseline="30000" dirty="0">
                <a:latin typeface="黑体" panose="02010609060101010101" pitchFamily="49" charset="-122"/>
                <a:ea typeface="黑体" panose="02010609060101010101" pitchFamily="49" charset="-122"/>
              </a:rPr>
              <a:t>2</a:t>
            </a:r>
            <a:r>
              <a:rPr lang="en-US" altLang="zh-CN" sz="2800" dirty="0">
                <a:latin typeface="黑体" panose="02010609060101010101" pitchFamily="49" charset="-122"/>
                <a:ea typeface="黑体" panose="02010609060101010101" pitchFamily="49" charset="-122"/>
              </a:rPr>
              <a:t>F</a:t>
            </a:r>
            <a:r>
              <a:rPr lang="zh-CN" altLang="en-US" sz="2800" dirty="0">
                <a:latin typeface="黑体" panose="02010609060101010101" pitchFamily="49" charset="-122"/>
                <a:ea typeface="黑体" panose="02010609060101010101" pitchFamily="49" charset="-122"/>
              </a:rPr>
              <a:t>）改进型调频制的写入规律写</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时，在位单元中间改变写入电流方向；写入两个以上</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时，在它们的交界处改变写入电流方向。</a:t>
            </a:r>
          </a:p>
        </p:txBody>
      </p:sp>
      <p:pic>
        <p:nvPicPr>
          <p:cNvPr id="6" name="图片 5">
            <a:extLst>
              <a:ext uri="{FF2B5EF4-FFF2-40B4-BE49-F238E27FC236}">
                <a16:creationId xmlns:a16="http://schemas.microsoft.com/office/drawing/2014/main" id="{BA0FEA29-4F8C-47E2-93AF-E771B299B31B}"/>
              </a:ext>
            </a:extLst>
          </p:cNvPr>
          <p:cNvPicPr>
            <a:picLocks noChangeAspect="1"/>
          </p:cNvPicPr>
          <p:nvPr/>
        </p:nvPicPr>
        <p:blipFill>
          <a:blip r:embed="rId2"/>
          <a:stretch>
            <a:fillRect/>
          </a:stretch>
        </p:blipFill>
        <p:spPr>
          <a:xfrm>
            <a:off x="533400" y="2922210"/>
            <a:ext cx="7848600" cy="4038600"/>
          </a:xfrm>
          <a:prstGeom prst="rect">
            <a:avLst/>
          </a:prstGeom>
        </p:spPr>
      </p:pic>
      <p:sp>
        <p:nvSpPr>
          <p:cNvPr id="5" name="灯片编号占位符 4">
            <a:extLst>
              <a:ext uri="{FF2B5EF4-FFF2-40B4-BE49-F238E27FC236}">
                <a16:creationId xmlns:a16="http://schemas.microsoft.com/office/drawing/2014/main" id="{87202615-2264-47C2-9553-E080CC1D9311}"/>
              </a:ext>
            </a:extLst>
          </p:cNvPr>
          <p:cNvSpPr>
            <a:spLocks noGrp="1"/>
          </p:cNvSpPr>
          <p:nvPr>
            <p:ph type="sldNum" sz="quarter" idx="12"/>
          </p:nvPr>
        </p:nvSpPr>
        <p:spPr/>
        <p:txBody>
          <a:bodyPr/>
          <a:lstStyle/>
          <a:p>
            <a:fld id="{6F02EFF4-F969-41B5-BB2C-79CFA90C3E21}" type="slidenum">
              <a:rPr lang="en-US" altLang="zh-CN" smtClean="0"/>
              <a:pPr/>
              <a:t>55</a:t>
            </a:fld>
            <a:r>
              <a:rPr lang="en-US" altLang="zh-CN"/>
              <a:t>/112</a:t>
            </a:r>
            <a:endParaRPr lang="en-US" altLang="zh-CN" dirty="0"/>
          </a:p>
        </p:txBody>
      </p:sp>
    </p:spTree>
    <p:extLst>
      <p:ext uri="{BB962C8B-B14F-4D97-AF65-F5344CB8AC3E}">
        <p14:creationId xmlns:p14="http://schemas.microsoft.com/office/powerpoint/2010/main" val="2611401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613CA1-1824-4016-9143-D2766E6865FB}"/>
              </a:ext>
            </a:extLst>
          </p:cNvPr>
          <p:cNvSpPr/>
          <p:nvPr/>
        </p:nvSpPr>
        <p:spPr>
          <a:xfrm>
            <a:off x="-25400" y="2551837"/>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14.</a:t>
            </a:r>
            <a:r>
              <a:rPr lang="zh-CN" altLang="zh-CN" sz="3600" b="1" dirty="0">
                <a:solidFill>
                  <a:srgbClr val="FFFF00"/>
                </a:solidFill>
                <a:effectLst>
                  <a:outerShdw blurRad="38100" dist="38100" dir="2700000" algn="tl">
                    <a:srgbClr val="000000">
                      <a:alpha val="43137"/>
                    </a:srgbClr>
                  </a:outerShdw>
                </a:effectLst>
              </a:rPr>
              <a:t>某磁盘有</a:t>
            </a:r>
            <a:r>
              <a:rPr lang="en-US" altLang="zh-CN" sz="3600" b="1" dirty="0">
                <a:solidFill>
                  <a:srgbClr val="FFFF00"/>
                </a:solidFill>
                <a:effectLst>
                  <a:outerShdw blurRad="38100" dist="38100" dir="2700000" algn="tl">
                    <a:srgbClr val="000000">
                      <a:alpha val="43137"/>
                    </a:srgbClr>
                  </a:outerShdw>
                </a:effectLst>
              </a:rPr>
              <a:t>100</a:t>
            </a:r>
            <a:r>
              <a:rPr lang="zh-CN" altLang="zh-CN" sz="3600" b="1" dirty="0">
                <a:solidFill>
                  <a:srgbClr val="FFFF00"/>
                </a:solidFill>
                <a:effectLst>
                  <a:outerShdw blurRad="38100" dist="38100" dir="2700000" algn="tl">
                    <a:srgbClr val="000000">
                      <a:alpha val="43137"/>
                    </a:srgbClr>
                  </a:outerShdw>
                </a:effectLst>
              </a:rPr>
              <a:t>个柱面，每个柱面有</a:t>
            </a:r>
            <a:r>
              <a:rPr lang="en-US" altLang="zh-CN" sz="3600" b="1" dirty="0">
                <a:solidFill>
                  <a:srgbClr val="FFFF00"/>
                </a:solidFill>
                <a:effectLst>
                  <a:outerShdw blurRad="38100" dist="38100" dir="2700000" algn="tl">
                    <a:srgbClr val="000000">
                      <a:alpha val="43137"/>
                    </a:srgbClr>
                  </a:outerShdw>
                </a:effectLst>
              </a:rPr>
              <a:t>10</a:t>
            </a:r>
            <a:r>
              <a:rPr lang="zh-CN" altLang="zh-CN" sz="3600" b="1" dirty="0">
                <a:solidFill>
                  <a:srgbClr val="FFFF00"/>
                </a:solidFill>
                <a:effectLst>
                  <a:outerShdw blurRad="38100" dist="38100" dir="2700000" algn="tl">
                    <a:srgbClr val="000000">
                      <a:alpha val="43137"/>
                    </a:srgbClr>
                  </a:outerShdw>
                </a:effectLst>
              </a:rPr>
              <a:t>个磁道，每个磁道有</a:t>
            </a:r>
            <a:r>
              <a:rPr lang="en-US" altLang="zh-CN" sz="3600" b="1" dirty="0">
                <a:solidFill>
                  <a:srgbClr val="FFFF00"/>
                </a:solidFill>
                <a:effectLst>
                  <a:outerShdw blurRad="38100" dist="38100" dir="2700000" algn="tl">
                    <a:srgbClr val="000000">
                      <a:alpha val="43137"/>
                    </a:srgbClr>
                  </a:outerShdw>
                </a:effectLst>
              </a:rPr>
              <a:t>128</a:t>
            </a:r>
            <a:r>
              <a:rPr lang="zh-CN" altLang="zh-CN" sz="3600" b="1" dirty="0">
                <a:solidFill>
                  <a:srgbClr val="FFFF00"/>
                </a:solidFill>
                <a:effectLst>
                  <a:outerShdw blurRad="38100" dist="38100" dir="2700000" algn="tl">
                    <a:srgbClr val="000000">
                      <a:alpha val="43137"/>
                    </a:srgbClr>
                  </a:outerShdw>
                </a:effectLst>
              </a:rPr>
              <a:t>个扇区，每个扇区容量为</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字节。该磁盘的存储容量是多少？</a:t>
            </a:r>
          </a:p>
        </p:txBody>
      </p:sp>
      <p:sp>
        <p:nvSpPr>
          <p:cNvPr id="3" name="灯片编号占位符 2">
            <a:extLst>
              <a:ext uri="{FF2B5EF4-FFF2-40B4-BE49-F238E27FC236}">
                <a16:creationId xmlns:a16="http://schemas.microsoft.com/office/drawing/2014/main" id="{BDF326C3-A9BF-4742-B1AF-5B61F5C02655}"/>
              </a:ext>
            </a:extLst>
          </p:cNvPr>
          <p:cNvSpPr>
            <a:spLocks noGrp="1"/>
          </p:cNvSpPr>
          <p:nvPr>
            <p:ph type="sldNum" sz="quarter" idx="12"/>
          </p:nvPr>
        </p:nvSpPr>
        <p:spPr/>
        <p:txBody>
          <a:bodyPr/>
          <a:lstStyle/>
          <a:p>
            <a:fld id="{6F02EFF4-F969-41B5-BB2C-79CFA90C3E21}" type="slidenum">
              <a:rPr lang="en-US" altLang="zh-CN" smtClean="0"/>
              <a:pPr/>
              <a:t>56</a:t>
            </a:fld>
            <a:r>
              <a:rPr lang="en-US" altLang="zh-CN"/>
              <a:t>/112</a:t>
            </a:r>
            <a:endParaRPr lang="en-US" altLang="zh-CN" dirty="0"/>
          </a:p>
        </p:txBody>
      </p:sp>
    </p:spTree>
    <p:extLst>
      <p:ext uri="{BB962C8B-B14F-4D97-AF65-F5344CB8AC3E}">
        <p14:creationId xmlns:p14="http://schemas.microsoft.com/office/powerpoint/2010/main" val="3730980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60E7271-3BA7-4CD4-A52F-55947863F8CE}"/>
              </a:ext>
            </a:extLst>
          </p:cNvPr>
          <p:cNvSpPr/>
          <p:nvPr/>
        </p:nvSpPr>
        <p:spPr>
          <a:xfrm>
            <a:off x="114300" y="1851868"/>
            <a:ext cx="9055100" cy="1786643"/>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100</a:t>
            </a:r>
            <a:r>
              <a:rPr lang="zh-CN" altLang="en-US" sz="3200" dirty="0">
                <a:latin typeface="黑体" panose="02010609060101010101" pitchFamily="49" charset="-122"/>
                <a:ea typeface="黑体" panose="02010609060101010101" pitchFamily="49" charset="-122"/>
              </a:rPr>
              <a:t>个圆柱面表明单面有</a:t>
            </a:r>
            <a:r>
              <a:rPr lang="en-US" altLang="zh-CN" sz="3200" dirty="0">
                <a:latin typeface="黑体" panose="02010609060101010101" pitchFamily="49" charset="-122"/>
                <a:ea typeface="黑体" panose="02010609060101010101" pitchFamily="49" charset="-122"/>
              </a:rPr>
              <a:t>100</a:t>
            </a:r>
            <a:r>
              <a:rPr lang="zh-CN" altLang="en-US" sz="3200" dirty="0">
                <a:latin typeface="黑体" panose="02010609060101010101" pitchFamily="49" charset="-122"/>
                <a:ea typeface="黑体" panose="02010609060101010101" pitchFamily="49" charset="-122"/>
              </a:rPr>
              <a:t>个磁道；每个柱面有</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个磁道，表明共有</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个记录面。所以，磁盘容量</a:t>
            </a:r>
            <a:r>
              <a:rPr lang="en-US" altLang="zh-CN" sz="3200" dirty="0">
                <a:latin typeface="黑体" panose="02010609060101010101" pitchFamily="49" charset="-122"/>
                <a:ea typeface="黑体" panose="02010609060101010101" pitchFamily="49" charset="-122"/>
              </a:rPr>
              <a:t>=100×10×128×512B=64000KB</a:t>
            </a:r>
            <a:r>
              <a:rPr lang="zh-CN" altLang="en-US" sz="3200" dirty="0">
                <a:latin typeface="黑体" panose="02010609060101010101" pitchFamily="49" charset="-122"/>
                <a:ea typeface="黑体" panose="02010609060101010101" pitchFamily="49" charset="-122"/>
              </a:rPr>
              <a:t>。</a:t>
            </a:r>
          </a:p>
        </p:txBody>
      </p:sp>
      <p:sp>
        <p:nvSpPr>
          <p:cNvPr id="4" name="矩形 3">
            <a:extLst>
              <a:ext uri="{FF2B5EF4-FFF2-40B4-BE49-F238E27FC236}">
                <a16:creationId xmlns:a16="http://schemas.microsoft.com/office/drawing/2014/main" id="{7B07D66C-DD61-4758-AB45-0106EC6A8B4C}"/>
              </a:ext>
            </a:extLst>
          </p:cNvPr>
          <p:cNvSpPr/>
          <p:nvPr/>
        </p:nvSpPr>
        <p:spPr>
          <a:xfrm>
            <a:off x="12700" y="1524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14.</a:t>
            </a:r>
            <a:r>
              <a:rPr lang="zh-CN" altLang="zh-CN" sz="3600" b="1" dirty="0">
                <a:solidFill>
                  <a:srgbClr val="FFFF00"/>
                </a:solidFill>
                <a:effectLst>
                  <a:outerShdw blurRad="38100" dist="38100" dir="2700000" algn="tl">
                    <a:srgbClr val="000000">
                      <a:alpha val="43137"/>
                    </a:srgbClr>
                  </a:outerShdw>
                </a:effectLst>
              </a:rPr>
              <a:t>某磁盘有</a:t>
            </a:r>
            <a:r>
              <a:rPr lang="en-US" altLang="zh-CN" sz="3600" b="1" dirty="0">
                <a:solidFill>
                  <a:srgbClr val="FFFF00"/>
                </a:solidFill>
                <a:effectLst>
                  <a:outerShdw blurRad="38100" dist="38100" dir="2700000" algn="tl">
                    <a:srgbClr val="000000">
                      <a:alpha val="43137"/>
                    </a:srgbClr>
                  </a:outerShdw>
                </a:effectLst>
              </a:rPr>
              <a:t>100</a:t>
            </a:r>
            <a:r>
              <a:rPr lang="zh-CN" altLang="zh-CN" sz="3600" b="1" dirty="0">
                <a:solidFill>
                  <a:srgbClr val="FFFF00"/>
                </a:solidFill>
                <a:effectLst>
                  <a:outerShdw blurRad="38100" dist="38100" dir="2700000" algn="tl">
                    <a:srgbClr val="000000">
                      <a:alpha val="43137"/>
                    </a:srgbClr>
                  </a:outerShdw>
                </a:effectLst>
              </a:rPr>
              <a:t>个柱面，每个柱面有</a:t>
            </a:r>
            <a:r>
              <a:rPr lang="en-US" altLang="zh-CN" sz="3600" b="1" dirty="0">
                <a:solidFill>
                  <a:srgbClr val="FFFF00"/>
                </a:solidFill>
                <a:effectLst>
                  <a:outerShdw blurRad="38100" dist="38100" dir="2700000" algn="tl">
                    <a:srgbClr val="000000">
                      <a:alpha val="43137"/>
                    </a:srgbClr>
                  </a:outerShdw>
                </a:effectLst>
              </a:rPr>
              <a:t>10</a:t>
            </a:r>
            <a:r>
              <a:rPr lang="zh-CN" altLang="zh-CN" sz="3600" b="1" dirty="0">
                <a:solidFill>
                  <a:srgbClr val="FFFF00"/>
                </a:solidFill>
                <a:effectLst>
                  <a:outerShdw blurRad="38100" dist="38100" dir="2700000" algn="tl">
                    <a:srgbClr val="000000">
                      <a:alpha val="43137"/>
                    </a:srgbClr>
                  </a:outerShdw>
                </a:effectLst>
              </a:rPr>
              <a:t>个磁道，每个磁道有</a:t>
            </a:r>
            <a:r>
              <a:rPr lang="en-US" altLang="zh-CN" sz="3600" b="1" dirty="0">
                <a:solidFill>
                  <a:srgbClr val="FFFF00"/>
                </a:solidFill>
                <a:effectLst>
                  <a:outerShdw blurRad="38100" dist="38100" dir="2700000" algn="tl">
                    <a:srgbClr val="000000">
                      <a:alpha val="43137"/>
                    </a:srgbClr>
                  </a:outerShdw>
                </a:effectLst>
              </a:rPr>
              <a:t>128</a:t>
            </a:r>
            <a:r>
              <a:rPr lang="zh-CN" altLang="zh-CN" sz="3600" b="1" dirty="0">
                <a:solidFill>
                  <a:srgbClr val="FFFF00"/>
                </a:solidFill>
                <a:effectLst>
                  <a:outerShdw blurRad="38100" dist="38100" dir="2700000" algn="tl">
                    <a:srgbClr val="000000">
                      <a:alpha val="43137"/>
                    </a:srgbClr>
                  </a:outerShdw>
                </a:effectLst>
              </a:rPr>
              <a:t>个扇区，每个扇区容量为</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字节。该磁盘的存储容量是多少？</a:t>
            </a:r>
          </a:p>
        </p:txBody>
      </p:sp>
      <p:sp>
        <p:nvSpPr>
          <p:cNvPr id="5" name="灯片编号占位符 4">
            <a:extLst>
              <a:ext uri="{FF2B5EF4-FFF2-40B4-BE49-F238E27FC236}">
                <a16:creationId xmlns:a16="http://schemas.microsoft.com/office/drawing/2014/main" id="{67F3D68E-D7E4-4436-96C9-2F941E741E48}"/>
              </a:ext>
            </a:extLst>
          </p:cNvPr>
          <p:cNvSpPr>
            <a:spLocks noGrp="1"/>
          </p:cNvSpPr>
          <p:nvPr>
            <p:ph type="sldNum" sz="quarter" idx="12"/>
          </p:nvPr>
        </p:nvSpPr>
        <p:spPr/>
        <p:txBody>
          <a:bodyPr/>
          <a:lstStyle/>
          <a:p>
            <a:fld id="{6F02EFF4-F969-41B5-BB2C-79CFA90C3E21}" type="slidenum">
              <a:rPr lang="en-US" altLang="zh-CN" smtClean="0"/>
              <a:pPr/>
              <a:t>57</a:t>
            </a:fld>
            <a:r>
              <a:rPr lang="en-US" altLang="zh-CN"/>
              <a:t>/112</a:t>
            </a:r>
            <a:endParaRPr lang="en-US" altLang="zh-CN" dirty="0"/>
          </a:p>
        </p:txBody>
      </p:sp>
    </p:spTree>
    <p:extLst>
      <p:ext uri="{BB962C8B-B14F-4D97-AF65-F5344CB8AC3E}">
        <p14:creationId xmlns:p14="http://schemas.microsoft.com/office/powerpoint/2010/main" val="198564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440FAF-169C-46BC-9D30-D3D0625613F6}"/>
              </a:ext>
            </a:extLst>
          </p:cNvPr>
          <p:cNvSpPr/>
          <p:nvPr/>
        </p:nvSpPr>
        <p:spPr>
          <a:xfrm>
            <a:off x="0" y="1720840"/>
            <a:ext cx="9144000" cy="3416320"/>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某计算机字长为</a:t>
            </a:r>
            <a:r>
              <a:rPr lang="en-US" altLang="zh-CN" sz="3600" b="1" dirty="0">
                <a:solidFill>
                  <a:srgbClr val="FFFF00"/>
                </a:solidFill>
                <a:effectLst>
                  <a:outerShdw blurRad="38100" dist="38100" dir="2700000" algn="tl">
                    <a:srgbClr val="000000">
                      <a:alpha val="43137"/>
                    </a:srgbClr>
                  </a:outerShdw>
                </a:effectLst>
              </a:rPr>
              <a:t>32</a:t>
            </a:r>
            <a:r>
              <a:rPr lang="zh-CN" altLang="zh-CN" sz="3600" b="1" dirty="0">
                <a:solidFill>
                  <a:srgbClr val="FFFF00"/>
                </a:solidFill>
                <a:effectLst>
                  <a:outerShdw blurRad="38100" dist="38100" dir="2700000" algn="tl">
                    <a:srgbClr val="000000">
                      <a:alpha val="43137"/>
                    </a:srgbClr>
                  </a:outerShdw>
                </a:effectLst>
              </a:rPr>
              <a:t>位，</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主频为</a:t>
            </a:r>
            <a:r>
              <a:rPr lang="en-US" altLang="zh-CN" sz="3600" b="1" dirty="0">
                <a:solidFill>
                  <a:srgbClr val="FFFF00"/>
                </a:solidFill>
                <a:effectLst>
                  <a:outerShdw blurRad="38100" dist="38100" dir="2700000" algn="tl">
                    <a:srgbClr val="000000">
                      <a:alpha val="43137"/>
                    </a:srgbClr>
                  </a:outerShdw>
                </a:effectLst>
              </a:rPr>
              <a:t>500 MHz</a:t>
            </a:r>
            <a:r>
              <a:rPr lang="zh-CN" altLang="zh-CN" sz="3600" b="1" dirty="0">
                <a:solidFill>
                  <a:srgbClr val="FFFF00"/>
                </a:solidFill>
                <a:effectLst>
                  <a:outerShdw blurRad="38100" dist="38100" dir="2700000" algn="tl">
                    <a:srgbClr val="000000">
                      <a:alpha val="43137"/>
                    </a:srgbClr>
                  </a:outerShdw>
                </a:effectLst>
              </a:rPr>
              <a:t>，磁盘共有</a:t>
            </a:r>
            <a:r>
              <a:rPr lang="en-US" altLang="zh-CN" sz="3600" b="1" dirty="0">
                <a:solidFill>
                  <a:srgbClr val="FFFF00"/>
                </a:solidFill>
                <a:effectLst>
                  <a:outerShdw blurRad="38100" dist="38100" dir="2700000" algn="tl">
                    <a:srgbClr val="000000">
                      <a:alpha val="43137"/>
                    </a:srgbClr>
                  </a:outerShdw>
                </a:effectLst>
              </a:rPr>
              <a:t>16</a:t>
            </a:r>
            <a:r>
              <a:rPr lang="zh-CN" altLang="zh-CN" sz="3600" b="1" dirty="0">
                <a:solidFill>
                  <a:srgbClr val="FFFF00"/>
                </a:solidFill>
                <a:effectLst>
                  <a:outerShdw blurRad="38100" dist="38100" dir="2700000" algn="tl">
                    <a:srgbClr val="000000">
                      <a:alpha val="43137"/>
                    </a:srgbClr>
                  </a:outerShdw>
                </a:effectLst>
              </a:rPr>
              <a:t>个盘面，</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个柱面，每磁道包含</a:t>
            </a:r>
            <a:r>
              <a:rPr lang="en-US" altLang="zh-CN" sz="3600" b="1" dirty="0">
                <a:solidFill>
                  <a:srgbClr val="FFFF00"/>
                </a:solidFill>
                <a:effectLst>
                  <a:outerShdw blurRad="38100" dist="38100" dir="2700000" algn="tl">
                    <a:srgbClr val="000000">
                      <a:alpha val="43137"/>
                    </a:srgbClr>
                  </a:outerShdw>
                </a:effectLst>
              </a:rPr>
              <a:t>100</a:t>
            </a:r>
            <a:r>
              <a:rPr lang="zh-CN" altLang="zh-CN" sz="3600" b="1" dirty="0">
                <a:solidFill>
                  <a:srgbClr val="FFFF00"/>
                </a:solidFill>
                <a:effectLst>
                  <a:outerShdw blurRad="38100" dist="38100" dir="2700000" algn="tl">
                    <a:srgbClr val="000000">
                      <a:alpha val="43137"/>
                    </a:srgbClr>
                  </a:outerShdw>
                </a:effectLst>
              </a:rPr>
              <a:t>个扇区，每个扇区</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字节，该磁盘旋转速度为</a:t>
            </a:r>
            <a:r>
              <a:rPr lang="en-US" altLang="zh-CN" sz="3600" b="1" dirty="0">
                <a:solidFill>
                  <a:srgbClr val="FFFF00"/>
                </a:solidFill>
                <a:effectLst>
                  <a:outerShdw blurRad="38100" dist="38100" dir="2700000" algn="tl">
                    <a:srgbClr val="000000">
                      <a:alpha val="43137"/>
                    </a:srgbClr>
                  </a:outerShdw>
                </a:effectLst>
              </a:rPr>
              <a:t>12000 RPM</a:t>
            </a:r>
            <a:r>
              <a:rPr lang="zh-CN" altLang="zh-CN" sz="3600" b="1" dirty="0">
                <a:solidFill>
                  <a:srgbClr val="FFFF00"/>
                </a:solidFill>
                <a:effectLst>
                  <a:outerShdw blurRad="38100" dist="38100" dir="2700000" algn="tl">
                    <a:srgbClr val="000000">
                      <a:alpha val="43137"/>
                    </a:srgbClr>
                  </a:outerShdw>
                </a:effectLst>
              </a:rPr>
              <a:t>。</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）计算该磁盘总容量？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）计算该磁盘的数据传输率（</a:t>
            </a:r>
            <a:r>
              <a:rPr lang="en-US" altLang="zh-CN" sz="3600" b="1" dirty="0">
                <a:solidFill>
                  <a:srgbClr val="FFFF00"/>
                </a:solidFill>
                <a:effectLst>
                  <a:outerShdw blurRad="38100" dist="38100" dir="2700000" algn="tl">
                    <a:srgbClr val="000000">
                      <a:alpha val="43137"/>
                    </a:srgbClr>
                  </a:outerShdw>
                </a:effectLst>
              </a:rPr>
              <a:t>b/s</a:t>
            </a:r>
            <a:r>
              <a:rPr lang="zh-CN" altLang="zh-CN" sz="3600" b="1" dirty="0">
                <a:solidFill>
                  <a:srgbClr val="FFFF00"/>
                </a:solidFill>
                <a:effectLst>
                  <a:outerShdw blurRad="38100" dist="38100" dir="2700000" algn="tl">
                    <a:srgbClr val="000000">
                      <a:alpha val="43137"/>
                    </a:srgbClr>
                  </a:outerShdw>
                </a:effectLst>
              </a:rPr>
              <a:t>）？</a:t>
            </a:r>
          </a:p>
        </p:txBody>
      </p:sp>
      <p:sp>
        <p:nvSpPr>
          <p:cNvPr id="3" name="灯片编号占位符 2">
            <a:extLst>
              <a:ext uri="{FF2B5EF4-FFF2-40B4-BE49-F238E27FC236}">
                <a16:creationId xmlns:a16="http://schemas.microsoft.com/office/drawing/2014/main" id="{8FF6715F-863E-4D0A-A8CE-FEEF347AFC94}"/>
              </a:ext>
            </a:extLst>
          </p:cNvPr>
          <p:cNvSpPr>
            <a:spLocks noGrp="1"/>
          </p:cNvSpPr>
          <p:nvPr>
            <p:ph type="sldNum" sz="quarter" idx="12"/>
          </p:nvPr>
        </p:nvSpPr>
        <p:spPr/>
        <p:txBody>
          <a:bodyPr/>
          <a:lstStyle/>
          <a:p>
            <a:fld id="{6F02EFF4-F969-41B5-BB2C-79CFA90C3E21}" type="slidenum">
              <a:rPr lang="en-US" altLang="zh-CN" smtClean="0"/>
              <a:pPr/>
              <a:t>58</a:t>
            </a:fld>
            <a:r>
              <a:rPr lang="en-US" altLang="zh-CN"/>
              <a:t>/112</a:t>
            </a:r>
            <a:endParaRPr lang="en-US" altLang="zh-CN" dirty="0"/>
          </a:p>
        </p:txBody>
      </p:sp>
    </p:spTree>
    <p:extLst>
      <p:ext uri="{BB962C8B-B14F-4D97-AF65-F5344CB8AC3E}">
        <p14:creationId xmlns:p14="http://schemas.microsoft.com/office/powerpoint/2010/main" val="1289747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34D528-F7CB-4809-A98C-412D2D473B69}"/>
              </a:ext>
            </a:extLst>
          </p:cNvPr>
          <p:cNvSpPr/>
          <p:nvPr/>
        </p:nvSpPr>
        <p:spPr>
          <a:xfrm>
            <a:off x="76200" y="25380"/>
            <a:ext cx="9144000" cy="3416320"/>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15.</a:t>
            </a:r>
            <a:r>
              <a:rPr lang="zh-CN" altLang="zh-CN" sz="3600" b="1" dirty="0">
                <a:solidFill>
                  <a:srgbClr val="FFFF00"/>
                </a:solidFill>
                <a:effectLst>
                  <a:outerShdw blurRad="38100" dist="38100" dir="2700000" algn="tl">
                    <a:srgbClr val="000000">
                      <a:alpha val="43137"/>
                    </a:srgbClr>
                  </a:outerShdw>
                </a:effectLst>
              </a:rPr>
              <a:t>某计算机字长为</a:t>
            </a:r>
            <a:r>
              <a:rPr lang="en-US" altLang="zh-CN" sz="3600" b="1" dirty="0">
                <a:solidFill>
                  <a:srgbClr val="FFFF00"/>
                </a:solidFill>
                <a:effectLst>
                  <a:outerShdw blurRad="38100" dist="38100" dir="2700000" algn="tl">
                    <a:srgbClr val="000000">
                      <a:alpha val="43137"/>
                    </a:srgbClr>
                  </a:outerShdw>
                </a:effectLst>
              </a:rPr>
              <a:t>32</a:t>
            </a:r>
            <a:r>
              <a:rPr lang="zh-CN" altLang="zh-CN" sz="3600" b="1" dirty="0">
                <a:solidFill>
                  <a:srgbClr val="FFFF00"/>
                </a:solidFill>
                <a:effectLst>
                  <a:outerShdw blurRad="38100" dist="38100" dir="2700000" algn="tl">
                    <a:srgbClr val="000000">
                      <a:alpha val="43137"/>
                    </a:srgbClr>
                  </a:outerShdw>
                </a:effectLst>
              </a:rPr>
              <a:t>位，</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主频为</a:t>
            </a:r>
            <a:r>
              <a:rPr lang="en-US" altLang="zh-CN" sz="3600" b="1" dirty="0">
                <a:solidFill>
                  <a:srgbClr val="FFFF00"/>
                </a:solidFill>
                <a:effectLst>
                  <a:outerShdw blurRad="38100" dist="38100" dir="2700000" algn="tl">
                    <a:srgbClr val="000000">
                      <a:alpha val="43137"/>
                    </a:srgbClr>
                  </a:outerShdw>
                </a:effectLst>
              </a:rPr>
              <a:t>500 MHz</a:t>
            </a:r>
            <a:r>
              <a:rPr lang="zh-CN" altLang="zh-CN" sz="3600" b="1" dirty="0">
                <a:solidFill>
                  <a:srgbClr val="FFFF00"/>
                </a:solidFill>
                <a:effectLst>
                  <a:outerShdw blurRad="38100" dist="38100" dir="2700000" algn="tl">
                    <a:srgbClr val="000000">
                      <a:alpha val="43137"/>
                    </a:srgbClr>
                  </a:outerShdw>
                </a:effectLst>
              </a:rPr>
              <a:t>，磁盘共有</a:t>
            </a:r>
            <a:r>
              <a:rPr lang="en-US" altLang="zh-CN" sz="3600" b="1" dirty="0">
                <a:solidFill>
                  <a:srgbClr val="FFFF00"/>
                </a:solidFill>
                <a:effectLst>
                  <a:outerShdw blurRad="38100" dist="38100" dir="2700000" algn="tl">
                    <a:srgbClr val="000000">
                      <a:alpha val="43137"/>
                    </a:srgbClr>
                  </a:outerShdw>
                </a:effectLst>
              </a:rPr>
              <a:t>16</a:t>
            </a:r>
            <a:r>
              <a:rPr lang="zh-CN" altLang="zh-CN" sz="3600" b="1" dirty="0">
                <a:solidFill>
                  <a:srgbClr val="FFFF00"/>
                </a:solidFill>
                <a:effectLst>
                  <a:outerShdw blurRad="38100" dist="38100" dir="2700000" algn="tl">
                    <a:srgbClr val="000000">
                      <a:alpha val="43137"/>
                    </a:srgbClr>
                  </a:outerShdw>
                </a:effectLst>
              </a:rPr>
              <a:t>个盘面，</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个柱面，每磁道包含</a:t>
            </a:r>
            <a:r>
              <a:rPr lang="en-US" altLang="zh-CN" sz="3600" b="1" dirty="0">
                <a:solidFill>
                  <a:srgbClr val="FFFF00"/>
                </a:solidFill>
                <a:effectLst>
                  <a:outerShdw blurRad="38100" dist="38100" dir="2700000" algn="tl">
                    <a:srgbClr val="000000">
                      <a:alpha val="43137"/>
                    </a:srgbClr>
                  </a:outerShdw>
                </a:effectLst>
              </a:rPr>
              <a:t>100</a:t>
            </a:r>
            <a:r>
              <a:rPr lang="zh-CN" altLang="zh-CN" sz="3600" b="1" dirty="0">
                <a:solidFill>
                  <a:srgbClr val="FFFF00"/>
                </a:solidFill>
                <a:effectLst>
                  <a:outerShdw blurRad="38100" dist="38100" dir="2700000" algn="tl">
                    <a:srgbClr val="000000">
                      <a:alpha val="43137"/>
                    </a:srgbClr>
                  </a:outerShdw>
                </a:effectLst>
              </a:rPr>
              <a:t>个扇区，每个扇区</a:t>
            </a:r>
            <a:r>
              <a:rPr lang="en-US" altLang="zh-CN" sz="3600" b="1" dirty="0">
                <a:solidFill>
                  <a:srgbClr val="FFFF00"/>
                </a:solidFill>
                <a:effectLst>
                  <a:outerShdw blurRad="38100" dist="38100" dir="2700000" algn="tl">
                    <a:srgbClr val="000000">
                      <a:alpha val="43137"/>
                    </a:srgbClr>
                  </a:outerShdw>
                </a:effectLst>
              </a:rPr>
              <a:t>512</a:t>
            </a:r>
            <a:r>
              <a:rPr lang="zh-CN" altLang="zh-CN" sz="3600" b="1" dirty="0">
                <a:solidFill>
                  <a:srgbClr val="FFFF00"/>
                </a:solidFill>
                <a:effectLst>
                  <a:outerShdw blurRad="38100" dist="38100" dir="2700000" algn="tl">
                    <a:srgbClr val="000000">
                      <a:alpha val="43137"/>
                    </a:srgbClr>
                  </a:outerShdw>
                </a:effectLst>
              </a:rPr>
              <a:t>字节，该磁盘旋转速度为</a:t>
            </a:r>
            <a:r>
              <a:rPr lang="en-US" altLang="zh-CN" sz="3600" b="1" dirty="0">
                <a:solidFill>
                  <a:srgbClr val="FFFF00"/>
                </a:solidFill>
                <a:effectLst>
                  <a:outerShdw blurRad="38100" dist="38100" dir="2700000" algn="tl">
                    <a:srgbClr val="000000">
                      <a:alpha val="43137"/>
                    </a:srgbClr>
                  </a:outerShdw>
                </a:effectLst>
              </a:rPr>
              <a:t>12000 RPM</a:t>
            </a:r>
            <a:r>
              <a:rPr lang="zh-CN" altLang="zh-CN" sz="3600" b="1" dirty="0">
                <a:solidFill>
                  <a:srgbClr val="FFFF00"/>
                </a:solidFill>
                <a:effectLst>
                  <a:outerShdw blurRad="38100" dist="38100" dir="2700000" algn="tl">
                    <a:srgbClr val="000000">
                      <a:alpha val="43137"/>
                    </a:srgbClr>
                  </a:outerShdw>
                </a:effectLst>
              </a:rPr>
              <a:t>。</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1</a:t>
            </a:r>
            <a:r>
              <a:rPr lang="zh-CN" altLang="zh-CN" sz="3600" b="1" dirty="0">
                <a:solidFill>
                  <a:srgbClr val="FFFF00"/>
                </a:solidFill>
                <a:effectLst>
                  <a:outerShdw blurRad="38100" dist="38100" dir="2700000" algn="tl">
                    <a:srgbClr val="000000">
                      <a:alpha val="43137"/>
                    </a:srgbClr>
                  </a:outerShdw>
                </a:effectLst>
              </a:rPr>
              <a:t>）计算该磁盘总容量？</a:t>
            </a:r>
          </a:p>
          <a:p>
            <a:pPr eaLnBrk="0" hangingPunct="0"/>
            <a:r>
              <a:rPr lang="zh-CN" altLang="zh-CN" sz="3600" b="1" dirty="0">
                <a:solidFill>
                  <a:srgbClr val="FFFF00"/>
                </a:solidFill>
                <a:effectLst>
                  <a:outerShdw blurRad="38100" dist="38100" dir="2700000" algn="tl">
                    <a:srgbClr val="000000">
                      <a:alpha val="43137"/>
                    </a:srgbClr>
                  </a:outerShdw>
                </a:effectLst>
              </a:rPr>
              <a:t>（</a:t>
            </a:r>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）计算该磁盘的数据传输率（</a:t>
            </a:r>
            <a:r>
              <a:rPr lang="en-US" altLang="zh-CN" sz="3600" b="1" dirty="0">
                <a:solidFill>
                  <a:srgbClr val="FFFF00"/>
                </a:solidFill>
                <a:effectLst>
                  <a:outerShdw blurRad="38100" dist="38100" dir="2700000" algn="tl">
                    <a:srgbClr val="000000">
                      <a:alpha val="43137"/>
                    </a:srgbClr>
                  </a:outerShdw>
                </a:effectLst>
              </a:rPr>
              <a:t>b/s</a:t>
            </a:r>
            <a:r>
              <a:rPr lang="zh-CN" altLang="zh-CN" sz="3600" b="1" dirty="0">
                <a:solidFill>
                  <a:srgbClr val="FFFF00"/>
                </a:solidFill>
                <a:effectLst>
                  <a:outerShdw blurRad="38100" dist="38100" dir="2700000" algn="tl">
                    <a:srgbClr val="000000">
                      <a:alpha val="43137"/>
                    </a:srgbClr>
                  </a:outerShdw>
                </a:effectLst>
              </a:rPr>
              <a:t>）？</a:t>
            </a:r>
          </a:p>
        </p:txBody>
      </p:sp>
      <p:sp>
        <p:nvSpPr>
          <p:cNvPr id="4" name="矩形 3">
            <a:extLst>
              <a:ext uri="{FF2B5EF4-FFF2-40B4-BE49-F238E27FC236}">
                <a16:creationId xmlns:a16="http://schemas.microsoft.com/office/drawing/2014/main" id="{E2B4544A-1DB5-4919-A1F5-80C0333B034E}"/>
              </a:ext>
            </a:extLst>
          </p:cNvPr>
          <p:cNvSpPr/>
          <p:nvPr/>
        </p:nvSpPr>
        <p:spPr>
          <a:xfrm>
            <a:off x="-25400" y="3429000"/>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）总容量为</a:t>
            </a:r>
            <a:r>
              <a:rPr lang="en-US" altLang="zh-CN" sz="3200" dirty="0">
                <a:latin typeface="黑体" panose="02010609060101010101" pitchFamily="49" charset="-122"/>
                <a:ea typeface="黑体" panose="02010609060101010101" pitchFamily="49" charset="-122"/>
              </a:rPr>
              <a:t>16×512×100×512 B=400 MB</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）数据传输率即带宽，表示磁盘单位时间内的数据传输量磁盘转速为</a:t>
            </a:r>
            <a:r>
              <a:rPr lang="en-US" altLang="zh-CN" sz="3200" dirty="0">
                <a:latin typeface="黑体" panose="02010609060101010101" pitchFamily="49" charset="-122"/>
                <a:ea typeface="黑体" panose="02010609060101010101" pitchFamily="49" charset="-122"/>
              </a:rPr>
              <a:t>12000/60 s=200 </a:t>
            </a:r>
            <a:r>
              <a:rPr lang="en-US" altLang="zh-CN" sz="3200" dirty="0" err="1">
                <a:latin typeface="黑体" panose="02010609060101010101" pitchFamily="49" charset="-122"/>
                <a:ea typeface="黑体" panose="02010609060101010101" pitchFamily="49" charset="-122"/>
              </a:rPr>
              <a:t>rps</a:t>
            </a:r>
            <a:r>
              <a:rPr lang="zh-CN" altLang="en-US" sz="3200" dirty="0">
                <a:latin typeface="黑体" panose="02010609060101010101" pitchFamily="49" charset="-122"/>
                <a:ea typeface="黑体" panose="02010609060101010101" pitchFamily="49" charset="-122"/>
              </a:rPr>
              <a:t>（转</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秒）磁盘带宽为</a:t>
            </a:r>
            <a:r>
              <a:rPr lang="en-US" altLang="zh-CN" sz="3200" dirty="0">
                <a:latin typeface="黑体" panose="02010609060101010101" pitchFamily="49" charset="-122"/>
                <a:ea typeface="黑体" panose="02010609060101010101" pitchFamily="49" charset="-122"/>
              </a:rPr>
              <a:t>(100×512 B×8)×200 </a:t>
            </a:r>
            <a:r>
              <a:rPr lang="en-US" altLang="zh-CN" sz="3200" dirty="0" err="1">
                <a:latin typeface="黑体" panose="02010609060101010101" pitchFamily="49" charset="-122"/>
                <a:ea typeface="黑体" panose="02010609060101010101" pitchFamily="49" charset="-122"/>
              </a:rPr>
              <a:t>rps</a:t>
            </a:r>
            <a:r>
              <a:rPr lang="en-US" altLang="zh-CN" sz="3200" dirty="0">
                <a:latin typeface="黑体" panose="02010609060101010101" pitchFamily="49" charset="-122"/>
                <a:ea typeface="黑体" panose="02010609060101010101" pitchFamily="49" charset="-122"/>
              </a:rPr>
              <a:t> =78.125 Mb/s </a:t>
            </a: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4E23824B-EA41-4282-A346-B74ADF526231}"/>
              </a:ext>
            </a:extLst>
          </p:cNvPr>
          <p:cNvSpPr>
            <a:spLocks noGrp="1"/>
          </p:cNvSpPr>
          <p:nvPr>
            <p:ph type="sldNum" sz="quarter" idx="12"/>
          </p:nvPr>
        </p:nvSpPr>
        <p:spPr/>
        <p:txBody>
          <a:bodyPr/>
          <a:lstStyle/>
          <a:p>
            <a:fld id="{6F02EFF4-F969-41B5-BB2C-79CFA90C3E21}" type="slidenum">
              <a:rPr lang="en-US" altLang="zh-CN" smtClean="0"/>
              <a:pPr/>
              <a:t>59</a:t>
            </a:fld>
            <a:r>
              <a:rPr lang="en-US" altLang="zh-CN"/>
              <a:t>/112</a:t>
            </a:r>
            <a:endParaRPr lang="en-US" altLang="zh-CN" dirty="0"/>
          </a:p>
        </p:txBody>
      </p:sp>
    </p:spTree>
    <p:extLst>
      <p:ext uri="{BB962C8B-B14F-4D97-AF65-F5344CB8AC3E}">
        <p14:creationId xmlns:p14="http://schemas.microsoft.com/office/powerpoint/2010/main" val="236914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428F28-015B-4F79-8185-CEDFEFB05A56}"/>
              </a:ext>
            </a:extLst>
          </p:cNvPr>
          <p:cNvSpPr/>
          <p:nvPr/>
        </p:nvSpPr>
        <p:spPr>
          <a:xfrm>
            <a:off x="0" y="659031"/>
            <a:ext cx="9131300" cy="1195712"/>
          </a:xfrm>
          <a:prstGeom prst="rect">
            <a:avLst/>
          </a:prstGeom>
        </p:spPr>
        <p:txBody>
          <a:bodyPr wrap="square">
            <a:spAutoFit/>
          </a:bodyPr>
          <a:lstStyle/>
          <a:p>
            <a:pPr>
              <a:lnSpc>
                <a:spcPct val="120000"/>
              </a:lnSpc>
            </a:pPr>
            <a:r>
              <a:rPr lang="en-US" altLang="zh-CN" sz="3200" dirty="0">
                <a:latin typeface="黑体" panose="02010609060101010101" pitchFamily="49" charset="-122"/>
                <a:ea typeface="黑体" panose="02010609060101010101" pitchFamily="49" charset="-122"/>
              </a:rPr>
              <a:t>(11)</a:t>
            </a:r>
            <a:r>
              <a:rPr lang="zh-CN" altLang="en-US" sz="3200" b="1" dirty="0">
                <a:solidFill>
                  <a:srgbClr val="FFFF00"/>
                </a:solidFill>
                <a:latin typeface="黑体" panose="02010609060101010101" pitchFamily="49" charset="-122"/>
                <a:ea typeface="黑体" panose="02010609060101010101" pitchFamily="49" charset="-122"/>
              </a:rPr>
              <a:t>联想存储器：</a:t>
            </a:r>
            <a:r>
              <a:rPr lang="zh-CN" altLang="en-US" sz="3200" dirty="0">
                <a:latin typeface="黑体" panose="02010609060101010101" pitchFamily="49" charset="-122"/>
                <a:ea typeface="黑体" panose="02010609060101010101" pitchFamily="49" charset="-122"/>
              </a:rPr>
              <a:t>是不按地址而按给定内容的特征进行存取的存储器。</a:t>
            </a:r>
          </a:p>
        </p:txBody>
      </p:sp>
      <p:sp>
        <p:nvSpPr>
          <p:cNvPr id="4" name="Rectangle 1">
            <a:extLst>
              <a:ext uri="{FF2B5EF4-FFF2-40B4-BE49-F238E27FC236}">
                <a16:creationId xmlns:a16="http://schemas.microsoft.com/office/drawing/2014/main" id="{26D92CB6-55C7-4A69-AB7B-93C3B6765422}"/>
              </a:ext>
            </a:extLst>
          </p:cNvPr>
          <p:cNvSpPr>
            <a:spLocks noChangeArrowheads="1"/>
          </p:cNvSpPr>
          <p:nvPr/>
        </p:nvSpPr>
        <p:spPr bwMode="auto">
          <a:xfrm>
            <a:off x="12700" y="12700"/>
            <a:ext cx="5202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latinLnBrk="0" hangingPunct="0">
              <a:lnSpc>
                <a:spcPct val="100000"/>
              </a:lnSpc>
              <a:buClrTx/>
              <a:buSzTx/>
              <a:buFontTx/>
              <a:buNone/>
              <a:tabLst/>
            </a:pPr>
            <a:r>
              <a:rPr lang="en-US" altLang="zh-CN" sz="3600" b="1" dirty="0">
                <a:solidFill>
                  <a:srgbClr val="FFFF00"/>
                </a:solidFill>
                <a:effectLst>
                  <a:outerShdw blurRad="38100" dist="38100" dir="2700000" algn="tl">
                    <a:srgbClr val="000000">
                      <a:alpha val="43137"/>
                    </a:srgbClr>
                  </a:outerShdw>
                </a:effectLst>
              </a:rPr>
              <a:t>1.</a:t>
            </a:r>
            <a:r>
              <a:rPr lang="zh-CN" altLang="en-US" sz="3600" b="1" dirty="0">
                <a:solidFill>
                  <a:srgbClr val="FFFF00"/>
                </a:solidFill>
                <a:effectLst>
                  <a:outerShdw blurRad="38100" dist="38100" dir="2700000" algn="tl">
                    <a:srgbClr val="000000">
                      <a:alpha val="43137"/>
                    </a:srgbClr>
                  </a:outerShdw>
                </a:effectLst>
              </a:rPr>
              <a:t>简要解释下列名词术语</a:t>
            </a:r>
          </a:p>
        </p:txBody>
      </p:sp>
      <p:sp>
        <p:nvSpPr>
          <p:cNvPr id="5" name="灯片编号占位符 4">
            <a:extLst>
              <a:ext uri="{FF2B5EF4-FFF2-40B4-BE49-F238E27FC236}">
                <a16:creationId xmlns:a16="http://schemas.microsoft.com/office/drawing/2014/main" id="{CA1C0AF7-6C47-468F-9BAB-FA46B84288A9}"/>
              </a:ext>
            </a:extLst>
          </p:cNvPr>
          <p:cNvSpPr>
            <a:spLocks noGrp="1"/>
          </p:cNvSpPr>
          <p:nvPr>
            <p:ph type="sldNum" sz="quarter" idx="12"/>
          </p:nvPr>
        </p:nvSpPr>
        <p:spPr/>
        <p:txBody>
          <a:bodyPr/>
          <a:lstStyle/>
          <a:p>
            <a:fld id="{6F02EFF4-F969-41B5-BB2C-79CFA90C3E21}" type="slidenum">
              <a:rPr lang="en-US" altLang="zh-CN" smtClean="0"/>
              <a:pPr/>
              <a:t>6</a:t>
            </a:fld>
            <a:r>
              <a:rPr lang="en-US" altLang="zh-CN"/>
              <a:t>/112</a:t>
            </a:r>
            <a:endParaRPr lang="en-US" altLang="zh-CN" dirty="0"/>
          </a:p>
        </p:txBody>
      </p:sp>
    </p:spTree>
    <p:extLst>
      <p:ext uri="{BB962C8B-B14F-4D97-AF65-F5344CB8AC3E}">
        <p14:creationId xmlns:p14="http://schemas.microsoft.com/office/powerpoint/2010/main" val="21553217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A61FDA-76A8-43F3-97A6-E472DD01C52D}"/>
              </a:ext>
            </a:extLst>
          </p:cNvPr>
          <p:cNvSpPr/>
          <p:nvPr/>
        </p:nvSpPr>
        <p:spPr>
          <a:xfrm>
            <a:off x="0" y="2828835"/>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16.</a:t>
            </a:r>
            <a:r>
              <a:rPr lang="zh-CN" altLang="zh-CN" sz="3600" b="1" dirty="0">
                <a:solidFill>
                  <a:srgbClr val="FFFF00"/>
                </a:solidFill>
                <a:effectLst>
                  <a:outerShdw blurRad="38100" dist="38100" dir="2700000" algn="tl">
                    <a:srgbClr val="000000">
                      <a:alpha val="43137"/>
                    </a:srgbClr>
                  </a:outerShdw>
                </a:effectLst>
              </a:rPr>
              <a:t>磁盘的磁道和光盘依靠什么原理来记录信息，磁道和光道有何不同？</a:t>
            </a:r>
          </a:p>
        </p:txBody>
      </p:sp>
      <p:sp>
        <p:nvSpPr>
          <p:cNvPr id="4" name="灯片编号占位符 3">
            <a:extLst>
              <a:ext uri="{FF2B5EF4-FFF2-40B4-BE49-F238E27FC236}">
                <a16:creationId xmlns:a16="http://schemas.microsoft.com/office/drawing/2014/main" id="{55464DAE-4B2A-46BE-A0B1-ABC5E0C891C2}"/>
              </a:ext>
            </a:extLst>
          </p:cNvPr>
          <p:cNvSpPr>
            <a:spLocks noGrp="1"/>
          </p:cNvSpPr>
          <p:nvPr>
            <p:ph type="sldNum" sz="quarter" idx="12"/>
          </p:nvPr>
        </p:nvSpPr>
        <p:spPr/>
        <p:txBody>
          <a:bodyPr/>
          <a:lstStyle/>
          <a:p>
            <a:fld id="{6F02EFF4-F969-41B5-BB2C-79CFA90C3E21}" type="slidenum">
              <a:rPr lang="en-US" altLang="zh-CN" smtClean="0"/>
              <a:pPr/>
              <a:t>60</a:t>
            </a:fld>
            <a:r>
              <a:rPr lang="en-US" altLang="zh-CN"/>
              <a:t>/112</a:t>
            </a:r>
            <a:endParaRPr lang="en-US" altLang="zh-CN" dirty="0"/>
          </a:p>
        </p:txBody>
      </p:sp>
    </p:spTree>
    <p:extLst>
      <p:ext uri="{BB962C8B-B14F-4D97-AF65-F5344CB8AC3E}">
        <p14:creationId xmlns:p14="http://schemas.microsoft.com/office/powerpoint/2010/main" val="2178064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EC7B624-4294-402C-92BD-9CF459CF61AE}"/>
              </a:ext>
            </a:extLst>
          </p:cNvPr>
          <p:cNvSpPr/>
          <p:nvPr/>
        </p:nvSpPr>
        <p:spPr>
          <a:xfrm>
            <a:off x="-12700" y="1524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16.</a:t>
            </a:r>
            <a:r>
              <a:rPr lang="zh-CN" altLang="zh-CN" sz="3600" b="1" dirty="0">
                <a:solidFill>
                  <a:srgbClr val="FFFF00"/>
                </a:solidFill>
                <a:effectLst>
                  <a:outerShdw blurRad="38100" dist="38100" dir="2700000" algn="tl">
                    <a:srgbClr val="000000">
                      <a:alpha val="43137"/>
                    </a:srgbClr>
                  </a:outerShdw>
                </a:effectLst>
              </a:rPr>
              <a:t>磁盘的磁道和光盘依靠什么原理来记录信息，磁道和光道有何不同？</a:t>
            </a:r>
          </a:p>
        </p:txBody>
      </p:sp>
      <p:sp>
        <p:nvSpPr>
          <p:cNvPr id="4" name="矩形 3">
            <a:extLst>
              <a:ext uri="{FF2B5EF4-FFF2-40B4-BE49-F238E27FC236}">
                <a16:creationId xmlns:a16="http://schemas.microsoft.com/office/drawing/2014/main" id="{1D8E8B4A-BDA5-4190-B74D-61C8637BC010}"/>
              </a:ext>
            </a:extLst>
          </p:cNvPr>
          <p:cNvSpPr/>
          <p:nvPr/>
        </p:nvSpPr>
        <p:spPr>
          <a:xfrm>
            <a:off x="-12700" y="1499190"/>
            <a:ext cx="9131300"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磁盘依靠磁表面材料的磁化特征来记录信息，光盘依靠涂层材料的形变、相变或者热磁效应来记录信息。磁道是分布均匀的同心圆，光道是类似蚊香的放射状螺旋线形。</a:t>
            </a:r>
          </a:p>
        </p:txBody>
      </p:sp>
      <p:sp>
        <p:nvSpPr>
          <p:cNvPr id="5" name="灯片编号占位符 4">
            <a:extLst>
              <a:ext uri="{FF2B5EF4-FFF2-40B4-BE49-F238E27FC236}">
                <a16:creationId xmlns:a16="http://schemas.microsoft.com/office/drawing/2014/main" id="{A91FF082-C481-4D80-B446-CCAF0945B0DA}"/>
              </a:ext>
            </a:extLst>
          </p:cNvPr>
          <p:cNvSpPr>
            <a:spLocks noGrp="1"/>
          </p:cNvSpPr>
          <p:nvPr>
            <p:ph type="sldNum" sz="quarter" idx="12"/>
          </p:nvPr>
        </p:nvSpPr>
        <p:spPr/>
        <p:txBody>
          <a:bodyPr/>
          <a:lstStyle/>
          <a:p>
            <a:fld id="{6F02EFF4-F969-41B5-BB2C-79CFA90C3E21}" type="slidenum">
              <a:rPr lang="en-US" altLang="zh-CN" smtClean="0"/>
              <a:pPr/>
              <a:t>61</a:t>
            </a:fld>
            <a:r>
              <a:rPr lang="en-US" altLang="zh-CN"/>
              <a:t>/112</a:t>
            </a:r>
            <a:endParaRPr lang="en-US" altLang="zh-CN" dirty="0"/>
          </a:p>
        </p:txBody>
      </p:sp>
    </p:spTree>
    <p:extLst>
      <p:ext uri="{BB962C8B-B14F-4D97-AF65-F5344CB8AC3E}">
        <p14:creationId xmlns:p14="http://schemas.microsoft.com/office/powerpoint/2010/main" val="2740287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323116-E941-44D8-85DE-62024511D71A}"/>
              </a:ext>
            </a:extLst>
          </p:cNvPr>
          <p:cNvSpPr/>
          <p:nvPr/>
        </p:nvSpPr>
        <p:spPr>
          <a:xfrm>
            <a:off x="114300" y="3048000"/>
            <a:ext cx="89154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17.</a:t>
            </a:r>
            <a:r>
              <a:rPr lang="zh-CN" altLang="zh-CN" sz="3600" b="1" dirty="0">
                <a:solidFill>
                  <a:srgbClr val="FFFF00"/>
                </a:solidFill>
                <a:effectLst>
                  <a:outerShdw blurRad="38100" dist="38100" dir="2700000" algn="tl">
                    <a:srgbClr val="000000">
                      <a:alpha val="43137"/>
                    </a:srgbClr>
                  </a:outerShdw>
                </a:effectLst>
              </a:rPr>
              <a:t>双端口存储器与两个独立存储器有何不同？</a:t>
            </a:r>
          </a:p>
        </p:txBody>
      </p:sp>
      <p:sp>
        <p:nvSpPr>
          <p:cNvPr id="3" name="灯片编号占位符 2">
            <a:extLst>
              <a:ext uri="{FF2B5EF4-FFF2-40B4-BE49-F238E27FC236}">
                <a16:creationId xmlns:a16="http://schemas.microsoft.com/office/drawing/2014/main" id="{DD5A12EA-2AD1-494B-AC9E-56CACB07B955}"/>
              </a:ext>
            </a:extLst>
          </p:cNvPr>
          <p:cNvSpPr>
            <a:spLocks noGrp="1"/>
          </p:cNvSpPr>
          <p:nvPr>
            <p:ph type="sldNum" sz="quarter" idx="12"/>
          </p:nvPr>
        </p:nvSpPr>
        <p:spPr/>
        <p:txBody>
          <a:bodyPr/>
          <a:lstStyle/>
          <a:p>
            <a:fld id="{6F02EFF4-F969-41B5-BB2C-79CFA90C3E21}" type="slidenum">
              <a:rPr lang="en-US" altLang="zh-CN" smtClean="0"/>
              <a:pPr/>
              <a:t>62</a:t>
            </a:fld>
            <a:r>
              <a:rPr lang="en-US" altLang="zh-CN"/>
              <a:t>/112</a:t>
            </a:r>
            <a:endParaRPr lang="en-US" altLang="zh-CN" dirty="0"/>
          </a:p>
        </p:txBody>
      </p:sp>
    </p:spTree>
    <p:extLst>
      <p:ext uri="{BB962C8B-B14F-4D97-AF65-F5344CB8AC3E}">
        <p14:creationId xmlns:p14="http://schemas.microsoft.com/office/powerpoint/2010/main" val="2939671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F1F7C57-3303-4AE7-B933-33DA32BD2B2E}"/>
              </a:ext>
            </a:extLst>
          </p:cNvPr>
          <p:cNvSpPr/>
          <p:nvPr/>
        </p:nvSpPr>
        <p:spPr>
          <a:xfrm>
            <a:off x="114300" y="76200"/>
            <a:ext cx="89154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17.</a:t>
            </a:r>
            <a:r>
              <a:rPr lang="zh-CN" altLang="zh-CN" sz="3600" b="1" dirty="0">
                <a:solidFill>
                  <a:srgbClr val="FFFF00"/>
                </a:solidFill>
                <a:effectLst>
                  <a:outerShdw blurRad="38100" dist="38100" dir="2700000" algn="tl">
                    <a:srgbClr val="000000">
                      <a:alpha val="43137"/>
                    </a:srgbClr>
                  </a:outerShdw>
                </a:effectLst>
              </a:rPr>
              <a:t>双端口存储器与两个独立存储器有何不同？</a:t>
            </a:r>
          </a:p>
        </p:txBody>
      </p:sp>
      <p:sp>
        <p:nvSpPr>
          <p:cNvPr id="4" name="矩形 3">
            <a:extLst>
              <a:ext uri="{FF2B5EF4-FFF2-40B4-BE49-F238E27FC236}">
                <a16:creationId xmlns:a16="http://schemas.microsoft.com/office/drawing/2014/main" id="{52517CC9-79B3-4C96-B262-2E4D1EF18157}"/>
              </a:ext>
            </a:extLst>
          </p:cNvPr>
          <p:cNvSpPr/>
          <p:nvPr/>
        </p:nvSpPr>
        <p:spPr>
          <a:xfrm>
            <a:off x="0" y="1251129"/>
            <a:ext cx="9144000" cy="5332229"/>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双端口存储器和两个独立的存储器虽然都具有两个彼此独立的读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写口，每个读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写口都有一套独立的地址寄存器和译码电路，可以并行地独立工作，并且两个读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写口可以按各自接收的地址，同时读出或写入，或一个写入而另一个读出。</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但双端口存储器与两个独立的存储器不同的是，两套读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写口的访存空间相同，可以访问同一区间、同一单元；而两个独立的存储器的访存空间也是彼此独立的。</a:t>
            </a:r>
          </a:p>
        </p:txBody>
      </p:sp>
      <p:sp>
        <p:nvSpPr>
          <p:cNvPr id="5" name="灯片编号占位符 4">
            <a:extLst>
              <a:ext uri="{FF2B5EF4-FFF2-40B4-BE49-F238E27FC236}">
                <a16:creationId xmlns:a16="http://schemas.microsoft.com/office/drawing/2014/main" id="{4467C7EF-5A2A-4775-BDD9-4427AC7AFD62}"/>
              </a:ext>
            </a:extLst>
          </p:cNvPr>
          <p:cNvSpPr>
            <a:spLocks noGrp="1"/>
          </p:cNvSpPr>
          <p:nvPr>
            <p:ph type="sldNum" sz="quarter" idx="12"/>
          </p:nvPr>
        </p:nvSpPr>
        <p:spPr/>
        <p:txBody>
          <a:bodyPr/>
          <a:lstStyle/>
          <a:p>
            <a:fld id="{6F02EFF4-F969-41B5-BB2C-79CFA90C3E21}" type="slidenum">
              <a:rPr lang="en-US" altLang="zh-CN" smtClean="0"/>
              <a:pPr/>
              <a:t>63</a:t>
            </a:fld>
            <a:r>
              <a:rPr lang="en-US" altLang="zh-CN"/>
              <a:t>/112</a:t>
            </a:r>
            <a:endParaRPr lang="en-US" altLang="zh-CN" dirty="0"/>
          </a:p>
        </p:txBody>
      </p:sp>
    </p:spTree>
    <p:extLst>
      <p:ext uri="{BB962C8B-B14F-4D97-AF65-F5344CB8AC3E}">
        <p14:creationId xmlns:p14="http://schemas.microsoft.com/office/powerpoint/2010/main" val="2155739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1BA4F2-C4C3-4961-8959-FD1A10D397E3}"/>
              </a:ext>
            </a:extLst>
          </p:cNvPr>
          <p:cNvSpPr/>
          <p:nvPr/>
        </p:nvSpPr>
        <p:spPr>
          <a:xfrm>
            <a:off x="0" y="2828835"/>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18.</a:t>
            </a:r>
            <a:r>
              <a:rPr lang="zh-CN" altLang="zh-CN" sz="3600" b="1" dirty="0">
                <a:solidFill>
                  <a:srgbClr val="FFFF00"/>
                </a:solidFill>
                <a:effectLst>
                  <a:outerShdw blurRad="38100" dist="38100" dir="2700000" algn="tl">
                    <a:srgbClr val="000000">
                      <a:alpha val="43137"/>
                    </a:srgbClr>
                  </a:outerShdw>
                </a:effectLst>
              </a:rPr>
              <a:t>何谓单体多字并行主存系统？何谓多体交叉存取并行主存系统？</a:t>
            </a:r>
          </a:p>
        </p:txBody>
      </p:sp>
      <p:sp>
        <p:nvSpPr>
          <p:cNvPr id="3" name="灯片编号占位符 2">
            <a:extLst>
              <a:ext uri="{FF2B5EF4-FFF2-40B4-BE49-F238E27FC236}">
                <a16:creationId xmlns:a16="http://schemas.microsoft.com/office/drawing/2014/main" id="{EB9915C2-D25D-4819-A2E4-F3DD4C13E62F}"/>
              </a:ext>
            </a:extLst>
          </p:cNvPr>
          <p:cNvSpPr>
            <a:spLocks noGrp="1"/>
          </p:cNvSpPr>
          <p:nvPr>
            <p:ph type="sldNum" sz="quarter" idx="12"/>
          </p:nvPr>
        </p:nvSpPr>
        <p:spPr/>
        <p:txBody>
          <a:bodyPr/>
          <a:lstStyle/>
          <a:p>
            <a:fld id="{6F02EFF4-F969-41B5-BB2C-79CFA90C3E21}" type="slidenum">
              <a:rPr lang="en-US" altLang="zh-CN" smtClean="0"/>
              <a:pPr/>
              <a:t>64</a:t>
            </a:fld>
            <a:r>
              <a:rPr lang="en-US" altLang="zh-CN"/>
              <a:t>/112</a:t>
            </a:r>
            <a:endParaRPr lang="en-US" altLang="zh-CN" dirty="0"/>
          </a:p>
        </p:txBody>
      </p:sp>
    </p:spTree>
    <p:extLst>
      <p:ext uri="{BB962C8B-B14F-4D97-AF65-F5344CB8AC3E}">
        <p14:creationId xmlns:p14="http://schemas.microsoft.com/office/powerpoint/2010/main" val="3092520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0D8602-F63C-47A7-A45A-5FB1E2D418EF}"/>
              </a:ext>
            </a:extLst>
          </p:cNvPr>
          <p:cNvSpPr/>
          <p:nvPr/>
        </p:nvSpPr>
        <p:spPr>
          <a:xfrm>
            <a:off x="38100" y="2286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18.</a:t>
            </a:r>
            <a:r>
              <a:rPr lang="zh-CN" altLang="zh-CN" sz="3600" b="1" dirty="0">
                <a:solidFill>
                  <a:srgbClr val="FFFF00"/>
                </a:solidFill>
                <a:effectLst>
                  <a:outerShdw blurRad="38100" dist="38100" dir="2700000" algn="tl">
                    <a:srgbClr val="000000">
                      <a:alpha val="43137"/>
                    </a:srgbClr>
                  </a:outerShdw>
                </a:effectLst>
              </a:rPr>
              <a:t>何谓单体多字并行主存系统？何谓多体交叉存取并行主存系统？</a:t>
            </a:r>
          </a:p>
        </p:txBody>
      </p:sp>
      <p:sp>
        <p:nvSpPr>
          <p:cNvPr id="4" name="矩形 3">
            <a:extLst>
              <a:ext uri="{FF2B5EF4-FFF2-40B4-BE49-F238E27FC236}">
                <a16:creationId xmlns:a16="http://schemas.microsoft.com/office/drawing/2014/main" id="{31B56DDF-E09A-4025-A7A2-303A888B40AE}"/>
              </a:ext>
            </a:extLst>
          </p:cNvPr>
          <p:cNvSpPr/>
          <p:nvPr/>
        </p:nvSpPr>
        <p:spPr>
          <a:xfrm>
            <a:off x="38100" y="1454329"/>
            <a:ext cx="9144000" cy="4150367"/>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单体多字并行主存系统即是多个并行存储器共用一套地址寄存器，按同一地址码并行地访问各自的对应单元。如假设有</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个存储器顺序排列的</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个字，每个字有</a:t>
            </a:r>
            <a:r>
              <a:rPr lang="en-US" altLang="zh-CN" sz="3200" dirty="0">
                <a:latin typeface="黑体" panose="02010609060101010101" pitchFamily="49" charset="-122"/>
                <a:ea typeface="黑体" panose="02010609060101010101" pitchFamily="49" charset="-122"/>
              </a:rPr>
              <a:t>w</a:t>
            </a:r>
            <a:r>
              <a:rPr lang="zh-CN" altLang="en-US" sz="3200" dirty="0">
                <a:latin typeface="黑体" panose="02010609060101010101" pitchFamily="49" charset="-122"/>
                <a:ea typeface="黑体" panose="02010609060101010101" pitchFamily="49" charset="-122"/>
              </a:rPr>
              <a:t>位，送入这</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个存储器的地址均为</a:t>
            </a:r>
            <a:r>
              <a:rPr lang="en-US" altLang="zh-CN" sz="3200" dirty="0">
                <a:latin typeface="黑体" panose="02010609060101010101" pitchFamily="49" charset="-122"/>
                <a:ea typeface="黑体" panose="02010609060101010101" pitchFamily="49" charset="-122"/>
              </a:rPr>
              <a:t>A</a:t>
            </a:r>
            <a:r>
              <a:rPr lang="zh-CN" altLang="en-US" sz="3200" dirty="0">
                <a:latin typeface="黑体" panose="02010609060101010101" pitchFamily="49" charset="-122"/>
                <a:ea typeface="黑体" panose="02010609060101010101" pitchFamily="49" charset="-122"/>
              </a:rPr>
              <a:t>，则这</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个存储器同时访问各自的</a:t>
            </a:r>
            <a:r>
              <a:rPr lang="en-US" altLang="zh-CN" sz="3200" dirty="0">
                <a:latin typeface="黑体" panose="02010609060101010101" pitchFamily="49" charset="-122"/>
                <a:ea typeface="黑体" panose="02010609060101010101" pitchFamily="49" charset="-122"/>
              </a:rPr>
              <a:t>A</a:t>
            </a:r>
            <a:r>
              <a:rPr lang="zh-CN" altLang="en-US" sz="3200" dirty="0">
                <a:latin typeface="黑体" panose="02010609060101010101" pitchFamily="49" charset="-122"/>
                <a:ea typeface="黑体" panose="02010609060101010101" pitchFamily="49" charset="-122"/>
              </a:rPr>
              <a:t>号单元。我们也可以将这</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个存储器视作一个大存储器，每个编址对应于</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字</a:t>
            </a:r>
            <a:r>
              <a:rPr lang="en-US" altLang="zh-CN" sz="3200" dirty="0">
                <a:latin typeface="黑体" panose="02010609060101010101" pitchFamily="49" charset="-122"/>
                <a:ea typeface="黑体" panose="02010609060101010101" pitchFamily="49" charset="-122"/>
              </a:rPr>
              <a:t>×w</a:t>
            </a:r>
            <a:r>
              <a:rPr lang="zh-CN" altLang="en-US" sz="3200" dirty="0">
                <a:latin typeface="黑体" panose="02010609060101010101" pitchFamily="49" charset="-122"/>
                <a:ea typeface="黑体" panose="02010609060101010101" pitchFamily="49" charset="-122"/>
              </a:rPr>
              <a:t>位，因而称为单体多字方式。</a:t>
            </a:r>
          </a:p>
        </p:txBody>
      </p:sp>
      <p:sp>
        <p:nvSpPr>
          <p:cNvPr id="5" name="灯片编号占位符 4">
            <a:extLst>
              <a:ext uri="{FF2B5EF4-FFF2-40B4-BE49-F238E27FC236}">
                <a16:creationId xmlns:a16="http://schemas.microsoft.com/office/drawing/2014/main" id="{7884F1E2-CC9B-444D-B39C-7AA5E17E63DF}"/>
              </a:ext>
            </a:extLst>
          </p:cNvPr>
          <p:cNvSpPr>
            <a:spLocks noGrp="1"/>
          </p:cNvSpPr>
          <p:nvPr>
            <p:ph type="sldNum" sz="quarter" idx="12"/>
          </p:nvPr>
        </p:nvSpPr>
        <p:spPr/>
        <p:txBody>
          <a:bodyPr/>
          <a:lstStyle/>
          <a:p>
            <a:fld id="{6F02EFF4-F969-41B5-BB2C-79CFA90C3E21}" type="slidenum">
              <a:rPr lang="en-US" altLang="zh-CN" smtClean="0"/>
              <a:pPr/>
              <a:t>65</a:t>
            </a:fld>
            <a:r>
              <a:rPr lang="en-US" altLang="zh-CN"/>
              <a:t>/112</a:t>
            </a:r>
            <a:endParaRPr lang="en-US" altLang="zh-CN" dirty="0"/>
          </a:p>
        </p:txBody>
      </p:sp>
    </p:spTree>
    <p:extLst>
      <p:ext uri="{BB962C8B-B14F-4D97-AF65-F5344CB8AC3E}">
        <p14:creationId xmlns:p14="http://schemas.microsoft.com/office/powerpoint/2010/main" val="816037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6329EB7-84E2-4A10-93C3-7045C6616F90}"/>
              </a:ext>
            </a:extLst>
          </p:cNvPr>
          <p:cNvSpPr/>
          <p:nvPr/>
        </p:nvSpPr>
        <p:spPr>
          <a:xfrm>
            <a:off x="38100" y="2286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18.</a:t>
            </a:r>
            <a:r>
              <a:rPr lang="zh-CN" altLang="zh-CN" sz="3600" b="1" dirty="0">
                <a:solidFill>
                  <a:srgbClr val="FFFF00"/>
                </a:solidFill>
                <a:effectLst>
                  <a:outerShdw blurRad="38100" dist="38100" dir="2700000" algn="tl">
                    <a:srgbClr val="000000">
                      <a:alpha val="43137"/>
                    </a:srgbClr>
                  </a:outerShdw>
                </a:effectLst>
              </a:rPr>
              <a:t>何谓单体多字并行主存系统？何谓多体交叉存取并行主存系统？</a:t>
            </a:r>
          </a:p>
        </p:txBody>
      </p:sp>
      <p:sp>
        <p:nvSpPr>
          <p:cNvPr id="4" name="矩形 3">
            <a:extLst>
              <a:ext uri="{FF2B5EF4-FFF2-40B4-BE49-F238E27FC236}">
                <a16:creationId xmlns:a16="http://schemas.microsoft.com/office/drawing/2014/main" id="{48DA3BEE-EDF5-488E-92B9-27BDEBB6E83A}"/>
              </a:ext>
            </a:extLst>
          </p:cNvPr>
          <p:cNvSpPr/>
          <p:nvPr/>
        </p:nvSpPr>
        <p:spPr>
          <a:xfrm>
            <a:off x="0" y="1536174"/>
            <a:ext cx="9144000" cy="4150367"/>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多体交叉并行主存系统即使用</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个容量相同的存储器，或称为</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个存储体，它们具有自己的地址寄存器、数据线、时序，可以独立编址地同时工作。各存储体的编址大多采用交叉编址方式，即将一套统一的编址，按序号交叉地分配给各个存储体。一段连续的程序或数据，将交叉地存放在几个存储体中，所以称为多体交叉存取并行主存系统。</a:t>
            </a:r>
          </a:p>
        </p:txBody>
      </p:sp>
      <p:sp>
        <p:nvSpPr>
          <p:cNvPr id="5" name="灯片编号占位符 4">
            <a:extLst>
              <a:ext uri="{FF2B5EF4-FFF2-40B4-BE49-F238E27FC236}">
                <a16:creationId xmlns:a16="http://schemas.microsoft.com/office/drawing/2014/main" id="{CC67C1BB-BF20-4F08-B477-6ADB07B37CCD}"/>
              </a:ext>
            </a:extLst>
          </p:cNvPr>
          <p:cNvSpPr>
            <a:spLocks noGrp="1"/>
          </p:cNvSpPr>
          <p:nvPr>
            <p:ph type="sldNum" sz="quarter" idx="12"/>
          </p:nvPr>
        </p:nvSpPr>
        <p:spPr/>
        <p:txBody>
          <a:bodyPr/>
          <a:lstStyle/>
          <a:p>
            <a:fld id="{6F02EFF4-F969-41B5-BB2C-79CFA90C3E21}" type="slidenum">
              <a:rPr lang="en-US" altLang="zh-CN" smtClean="0"/>
              <a:pPr/>
              <a:t>66</a:t>
            </a:fld>
            <a:r>
              <a:rPr lang="en-US" altLang="zh-CN"/>
              <a:t>/112</a:t>
            </a:r>
            <a:endParaRPr lang="en-US" altLang="zh-CN" dirty="0"/>
          </a:p>
        </p:txBody>
      </p:sp>
    </p:spTree>
    <p:extLst>
      <p:ext uri="{BB962C8B-B14F-4D97-AF65-F5344CB8AC3E}">
        <p14:creationId xmlns:p14="http://schemas.microsoft.com/office/powerpoint/2010/main" val="3248206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10C578-6224-46F7-A74E-E7BD7B7FDA55}"/>
              </a:ext>
            </a:extLst>
          </p:cNvPr>
          <p:cNvSpPr/>
          <p:nvPr/>
        </p:nvSpPr>
        <p:spPr>
          <a:xfrm>
            <a:off x="0" y="2274838"/>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19.</a:t>
            </a:r>
            <a:r>
              <a:rPr lang="zh-CN" altLang="zh-CN" sz="3600" b="1" dirty="0">
                <a:solidFill>
                  <a:srgbClr val="FFFF00"/>
                </a:solidFill>
                <a:effectLst>
                  <a:outerShdw blurRad="38100" dist="38100" dir="2700000" algn="tl">
                    <a:srgbClr val="000000">
                      <a:alpha val="43137"/>
                    </a:srgbClr>
                  </a:outerShdw>
                </a:effectLst>
              </a:rPr>
              <a:t>某计算机的主存按字节编址，而系统总线数据通路宽</a:t>
            </a:r>
            <a:r>
              <a:rPr lang="en-US" altLang="zh-CN" sz="3600" b="1" dirty="0">
                <a:solidFill>
                  <a:srgbClr val="FFFF00"/>
                </a:solidFill>
                <a:effectLst>
                  <a:outerShdw blurRad="38100" dist="38100" dir="2700000" algn="tl">
                    <a:srgbClr val="000000">
                      <a:alpha val="43137"/>
                    </a:srgbClr>
                  </a:outerShdw>
                </a:effectLst>
              </a:rPr>
              <a:t>32</a:t>
            </a:r>
            <a:r>
              <a:rPr lang="zh-CN" altLang="zh-CN" sz="3600" b="1" dirty="0">
                <a:solidFill>
                  <a:srgbClr val="FFFF00"/>
                </a:solidFill>
                <a:effectLst>
                  <a:outerShdw blurRad="38100" dist="38100" dir="2700000" algn="tl">
                    <a:srgbClr val="000000">
                      <a:alpha val="43137"/>
                    </a:srgbClr>
                  </a:outerShdw>
                </a:effectLst>
              </a:rPr>
              <a:t>位。请提出一种总线与主存的连接方案，用粗框图进行描述，并对方案进行简要说明。</a:t>
            </a:r>
          </a:p>
        </p:txBody>
      </p:sp>
      <p:sp>
        <p:nvSpPr>
          <p:cNvPr id="3" name="灯片编号占位符 2">
            <a:extLst>
              <a:ext uri="{FF2B5EF4-FFF2-40B4-BE49-F238E27FC236}">
                <a16:creationId xmlns:a16="http://schemas.microsoft.com/office/drawing/2014/main" id="{3FA55D7C-B3DE-4119-9BF1-AF4671ED67D6}"/>
              </a:ext>
            </a:extLst>
          </p:cNvPr>
          <p:cNvSpPr>
            <a:spLocks noGrp="1"/>
          </p:cNvSpPr>
          <p:nvPr>
            <p:ph type="sldNum" sz="quarter" idx="12"/>
          </p:nvPr>
        </p:nvSpPr>
        <p:spPr/>
        <p:txBody>
          <a:bodyPr/>
          <a:lstStyle/>
          <a:p>
            <a:fld id="{6F02EFF4-F969-41B5-BB2C-79CFA90C3E21}" type="slidenum">
              <a:rPr lang="en-US" altLang="zh-CN" smtClean="0"/>
              <a:pPr/>
              <a:t>67</a:t>
            </a:fld>
            <a:r>
              <a:rPr lang="en-US" altLang="zh-CN"/>
              <a:t>/112</a:t>
            </a:r>
            <a:endParaRPr lang="en-US" altLang="zh-CN" dirty="0"/>
          </a:p>
        </p:txBody>
      </p:sp>
    </p:spTree>
    <p:extLst>
      <p:ext uri="{BB962C8B-B14F-4D97-AF65-F5344CB8AC3E}">
        <p14:creationId xmlns:p14="http://schemas.microsoft.com/office/powerpoint/2010/main" val="1657793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F4EA5C-7CE1-47AA-9691-AFF7B43CEDC4}"/>
              </a:ext>
            </a:extLst>
          </p:cNvPr>
          <p:cNvSpPr/>
          <p:nvPr/>
        </p:nvSpPr>
        <p:spPr>
          <a:xfrm>
            <a:off x="12700" y="7620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19.</a:t>
            </a:r>
            <a:r>
              <a:rPr lang="zh-CN" altLang="zh-CN" sz="3600" b="1" dirty="0">
                <a:solidFill>
                  <a:srgbClr val="FFFF00"/>
                </a:solidFill>
                <a:effectLst>
                  <a:outerShdw blurRad="38100" dist="38100" dir="2700000" algn="tl">
                    <a:srgbClr val="000000">
                      <a:alpha val="43137"/>
                    </a:srgbClr>
                  </a:outerShdw>
                </a:effectLst>
              </a:rPr>
              <a:t>某计算机的主存按字节编址，而系统总线数据通路宽</a:t>
            </a:r>
            <a:r>
              <a:rPr lang="en-US" altLang="zh-CN" sz="3600" b="1" dirty="0">
                <a:solidFill>
                  <a:srgbClr val="FFFF00"/>
                </a:solidFill>
                <a:effectLst>
                  <a:outerShdw blurRad="38100" dist="38100" dir="2700000" algn="tl">
                    <a:srgbClr val="000000">
                      <a:alpha val="43137"/>
                    </a:srgbClr>
                  </a:outerShdw>
                </a:effectLst>
              </a:rPr>
              <a:t>32</a:t>
            </a:r>
            <a:r>
              <a:rPr lang="zh-CN" altLang="zh-CN" sz="3600" b="1" dirty="0">
                <a:solidFill>
                  <a:srgbClr val="FFFF00"/>
                </a:solidFill>
                <a:effectLst>
                  <a:outerShdw blurRad="38100" dist="38100" dir="2700000" algn="tl">
                    <a:srgbClr val="000000">
                      <a:alpha val="43137"/>
                    </a:srgbClr>
                  </a:outerShdw>
                </a:effectLst>
              </a:rPr>
              <a:t>位。请提出一种总线与主存的连接方案，用粗框图进行描述，并对方案进行简要说明。</a:t>
            </a:r>
          </a:p>
        </p:txBody>
      </p:sp>
      <p:sp>
        <p:nvSpPr>
          <p:cNvPr id="8" name="矩形 7">
            <a:extLst>
              <a:ext uri="{FF2B5EF4-FFF2-40B4-BE49-F238E27FC236}">
                <a16:creationId xmlns:a16="http://schemas.microsoft.com/office/drawing/2014/main" id="{CF4704A7-B753-4706-849C-218965B25801}"/>
              </a:ext>
            </a:extLst>
          </p:cNvPr>
          <p:cNvSpPr/>
          <p:nvPr/>
        </p:nvSpPr>
        <p:spPr>
          <a:xfrm>
            <a:off x="0" y="2398293"/>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如果系统总线数据通路宽</a:t>
            </a:r>
            <a:r>
              <a:rPr lang="en-US" altLang="zh-CN" sz="3200" dirty="0">
                <a:latin typeface="黑体" panose="02010609060101010101" pitchFamily="49" charset="-122"/>
                <a:ea typeface="黑体" panose="02010609060101010101" pitchFamily="49" charset="-122"/>
              </a:rPr>
              <a:t>32</a:t>
            </a:r>
            <a:r>
              <a:rPr lang="zh-CN" altLang="en-US" sz="3200" dirty="0">
                <a:latin typeface="黑体" panose="02010609060101010101" pitchFamily="49" charset="-122"/>
                <a:ea typeface="黑体" panose="02010609060101010101" pitchFamily="49" charset="-122"/>
              </a:rPr>
              <a:t>位，主存是按字节编址，则存储器系统可由四个存储体组成，存储体选择通过选择信号</a:t>
            </a:r>
            <a:r>
              <a:rPr lang="en-US" altLang="zh-CN" sz="3200" dirty="0">
                <a:latin typeface="黑体" panose="02010609060101010101" pitchFamily="49" charset="-122"/>
                <a:ea typeface="黑体" panose="02010609060101010101" pitchFamily="49" charset="-122"/>
              </a:rPr>
              <a:t>BE</a:t>
            </a:r>
            <a:r>
              <a:rPr lang="en-US" altLang="zh-CN" sz="3200" baseline="-250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BE</a:t>
            </a:r>
            <a:r>
              <a:rPr lang="en-US" altLang="zh-CN" sz="3200" baseline="-250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实现，该选择信号可以通过用地址线译码得到。如果传送一个</a:t>
            </a:r>
            <a:r>
              <a:rPr lang="en-US" altLang="zh-CN" sz="3200" dirty="0">
                <a:latin typeface="黑体" panose="02010609060101010101" pitchFamily="49" charset="-122"/>
                <a:ea typeface="黑体" panose="02010609060101010101" pitchFamily="49" charset="-122"/>
              </a:rPr>
              <a:t>32</a:t>
            </a:r>
            <a:r>
              <a:rPr lang="zh-CN" altLang="en-US" sz="3200" dirty="0">
                <a:latin typeface="黑体" panose="02010609060101010101" pitchFamily="49" charset="-122"/>
                <a:ea typeface="黑体" panose="02010609060101010101" pitchFamily="49" charset="-122"/>
              </a:rPr>
              <a:t>位数，那么</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个存储体都被选中；如果传送一个</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位数，则有</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个存储体被选中；如果传送一个</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位数，则只有一个存储体被选中。</a:t>
            </a:r>
          </a:p>
        </p:txBody>
      </p:sp>
      <p:cxnSp>
        <p:nvCxnSpPr>
          <p:cNvPr id="5" name="直接连接符 4">
            <a:extLst>
              <a:ext uri="{FF2B5EF4-FFF2-40B4-BE49-F238E27FC236}">
                <a16:creationId xmlns:a16="http://schemas.microsoft.com/office/drawing/2014/main" id="{E4A6A3E6-E5C9-4A42-9A80-E1716AB672C8}"/>
              </a:ext>
            </a:extLst>
          </p:cNvPr>
          <p:cNvCxnSpPr/>
          <p:nvPr/>
        </p:nvCxnSpPr>
        <p:spPr>
          <a:xfrm>
            <a:off x="3352800" y="36576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84FA4CD-0F72-41E9-99BB-0DF4AB6D4F5B}"/>
              </a:ext>
            </a:extLst>
          </p:cNvPr>
          <p:cNvCxnSpPr/>
          <p:nvPr/>
        </p:nvCxnSpPr>
        <p:spPr>
          <a:xfrm>
            <a:off x="4267200" y="3657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3B9BB7F-1F4C-4BD4-A599-F5183FBCE2B6}"/>
              </a:ext>
            </a:extLst>
          </p:cNvPr>
          <p:cNvSpPr>
            <a:spLocks noGrp="1"/>
          </p:cNvSpPr>
          <p:nvPr>
            <p:ph type="sldNum" sz="quarter" idx="12"/>
          </p:nvPr>
        </p:nvSpPr>
        <p:spPr/>
        <p:txBody>
          <a:bodyPr/>
          <a:lstStyle/>
          <a:p>
            <a:fld id="{6F02EFF4-F969-41B5-BB2C-79CFA90C3E21}" type="slidenum">
              <a:rPr lang="en-US" altLang="zh-CN" smtClean="0"/>
              <a:pPr/>
              <a:t>68</a:t>
            </a:fld>
            <a:r>
              <a:rPr lang="en-US" altLang="zh-CN"/>
              <a:t>/112</a:t>
            </a:r>
            <a:endParaRPr lang="en-US" altLang="zh-CN" dirty="0"/>
          </a:p>
        </p:txBody>
      </p:sp>
    </p:spTree>
    <p:extLst>
      <p:ext uri="{BB962C8B-B14F-4D97-AF65-F5344CB8AC3E}">
        <p14:creationId xmlns:p14="http://schemas.microsoft.com/office/powerpoint/2010/main" val="42941216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20843B3-0E6D-43D4-9D5E-FD8497394DE3}"/>
                  </a:ext>
                </a:extLst>
              </p:cNvPr>
              <p:cNvGraphicFramePr>
                <a:graphicFrameLocks noGrp="1"/>
              </p:cNvGraphicFramePr>
              <p:nvPr>
                <p:extLst>
                  <p:ext uri="{D42A27DB-BD31-4B8C-83A1-F6EECF244321}">
                    <p14:modId xmlns:p14="http://schemas.microsoft.com/office/powerpoint/2010/main" val="3123398663"/>
                  </p:ext>
                </p:extLst>
              </p:nvPr>
            </p:nvGraphicFramePr>
            <p:xfrm>
              <a:off x="145774" y="2014362"/>
              <a:ext cx="8953500" cy="4663440"/>
            </p:xfrm>
            <a:graphic>
              <a:graphicData uri="http://schemas.openxmlformats.org/drawingml/2006/table">
                <a:tbl>
                  <a:tblPr firstRow="1" bandRow="1">
                    <a:tableStyleId>{5940675A-B579-460E-94D1-54222C63F5DA}</a:tableStyleId>
                  </a:tblPr>
                  <a:tblGrid>
                    <a:gridCol w="669608">
                      <a:extLst>
                        <a:ext uri="{9D8B030D-6E8A-4147-A177-3AD203B41FA5}">
                          <a16:colId xmlns:a16="http://schemas.microsoft.com/office/drawing/2014/main" val="1352602629"/>
                        </a:ext>
                      </a:extLst>
                    </a:gridCol>
                    <a:gridCol w="744009">
                      <a:extLst>
                        <a:ext uri="{9D8B030D-6E8A-4147-A177-3AD203B41FA5}">
                          <a16:colId xmlns:a16="http://schemas.microsoft.com/office/drawing/2014/main" val="3709713764"/>
                        </a:ext>
                      </a:extLst>
                    </a:gridCol>
                    <a:gridCol w="785577">
                      <a:extLst>
                        <a:ext uri="{9D8B030D-6E8A-4147-A177-3AD203B41FA5}">
                          <a16:colId xmlns:a16="http://schemas.microsoft.com/office/drawing/2014/main" val="3981402205"/>
                        </a:ext>
                      </a:extLst>
                    </a:gridCol>
                    <a:gridCol w="669608">
                      <a:extLst>
                        <a:ext uri="{9D8B030D-6E8A-4147-A177-3AD203B41FA5}">
                          <a16:colId xmlns:a16="http://schemas.microsoft.com/office/drawing/2014/main" val="379480737"/>
                        </a:ext>
                      </a:extLst>
                    </a:gridCol>
                    <a:gridCol w="669608">
                      <a:extLst>
                        <a:ext uri="{9D8B030D-6E8A-4147-A177-3AD203B41FA5}">
                          <a16:colId xmlns:a16="http://schemas.microsoft.com/office/drawing/2014/main" val="2406793293"/>
                        </a:ext>
                      </a:extLst>
                    </a:gridCol>
                    <a:gridCol w="669608">
                      <a:extLst>
                        <a:ext uri="{9D8B030D-6E8A-4147-A177-3AD203B41FA5}">
                          <a16:colId xmlns:a16="http://schemas.microsoft.com/office/drawing/2014/main" val="685637764"/>
                        </a:ext>
                      </a:extLst>
                    </a:gridCol>
                    <a:gridCol w="665834">
                      <a:extLst>
                        <a:ext uri="{9D8B030D-6E8A-4147-A177-3AD203B41FA5}">
                          <a16:colId xmlns:a16="http://schemas.microsoft.com/office/drawing/2014/main" val="3639692291"/>
                        </a:ext>
                      </a:extLst>
                    </a:gridCol>
                    <a:gridCol w="744009">
                      <a:extLst>
                        <a:ext uri="{9D8B030D-6E8A-4147-A177-3AD203B41FA5}">
                          <a16:colId xmlns:a16="http://schemas.microsoft.com/office/drawing/2014/main" val="1439951814"/>
                        </a:ext>
                      </a:extLst>
                    </a:gridCol>
                    <a:gridCol w="669608">
                      <a:extLst>
                        <a:ext uri="{9D8B030D-6E8A-4147-A177-3AD203B41FA5}">
                          <a16:colId xmlns:a16="http://schemas.microsoft.com/office/drawing/2014/main" val="2289356279"/>
                        </a:ext>
                      </a:extLst>
                    </a:gridCol>
                    <a:gridCol w="669609">
                      <a:extLst>
                        <a:ext uri="{9D8B030D-6E8A-4147-A177-3AD203B41FA5}">
                          <a16:colId xmlns:a16="http://schemas.microsoft.com/office/drawing/2014/main" val="3416967278"/>
                        </a:ext>
                      </a:extLst>
                    </a:gridCol>
                    <a:gridCol w="1996422">
                      <a:extLst>
                        <a:ext uri="{9D8B030D-6E8A-4147-A177-3AD203B41FA5}">
                          <a16:colId xmlns:a16="http://schemas.microsoft.com/office/drawing/2014/main" val="2953769283"/>
                        </a:ext>
                      </a:extLst>
                    </a:gridCol>
                  </a:tblGrid>
                  <a:tr h="435187">
                    <a:tc>
                      <a:txBody>
                        <a:bodyPr/>
                        <a:lstStyle/>
                        <a:p>
                          <a:pPr/>
                          <a14:m>
                            <m:oMathPara xmlns:m="http://schemas.openxmlformats.org/officeDocument/2006/math">
                              <m:oMathParaPr>
                                <m:jc m:val="centerGroup"/>
                              </m:oMathParaPr>
                              <m:oMath xmlns:m="http://schemas.openxmlformats.org/officeDocument/2006/math">
                                <m:acc>
                                  <m:accPr>
                                    <m:chr m:val="̅"/>
                                    <m:ctrlPr>
                                      <a:rPr lang="zh-CN" altLang="en-US" sz="2800" i="1" smtClean="0">
                                        <a:latin typeface="Cambria Math" panose="02040503050406030204" pitchFamily="18" charset="0"/>
                                      </a:rPr>
                                    </m:ctrlPr>
                                  </m:accPr>
                                  <m:e>
                                    <m:r>
                                      <a:rPr lang="zh-CN" altLang="en-US" sz="2800" i="1" smtClean="0">
                                        <a:latin typeface="Cambria Math" panose="02040503050406030204" pitchFamily="18" charset="0"/>
                                      </a:rPr>
                                      <m:t>𝐵</m:t>
                                    </m:r>
                                    <m:r>
                                      <a:rPr lang="en-US" altLang="zh-CN" sz="2800" b="0" i="1" smtClean="0">
                                        <a:latin typeface="Cambria Math" panose="02040503050406030204" pitchFamily="18" charset="0"/>
                                      </a:rPr>
                                      <m:t>𝐸</m:t>
                                    </m:r>
                                    <m:r>
                                      <a:rPr lang="en-US" altLang="zh-CN" sz="2800" b="0" i="1" baseline="-25000" smtClean="0">
                                        <a:latin typeface="Cambria Math" panose="02040503050406030204" pitchFamily="18" charset="0"/>
                                      </a:rPr>
                                      <m:t>3</m:t>
                                    </m:r>
                                  </m:e>
                                </m:acc>
                              </m:oMath>
                            </m:oMathPara>
                          </a14:m>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sz="2800" i="1" smtClean="0">
                                        <a:latin typeface="Cambria Math" panose="02040503050406030204" pitchFamily="18" charset="0"/>
                                      </a:rPr>
                                    </m:ctrlPr>
                                  </m:accPr>
                                  <m:e>
                                    <m:r>
                                      <a:rPr lang="zh-CN" altLang="en-US" sz="2800" i="1" smtClean="0">
                                        <a:latin typeface="Cambria Math" panose="02040503050406030204" pitchFamily="18" charset="0"/>
                                      </a:rPr>
                                      <m:t>𝐵</m:t>
                                    </m:r>
                                    <m:r>
                                      <a:rPr lang="en-US" altLang="zh-CN" sz="2800" b="0" i="1" smtClean="0">
                                        <a:latin typeface="Cambria Math" panose="02040503050406030204" pitchFamily="18" charset="0"/>
                                      </a:rPr>
                                      <m:t>𝐸</m:t>
                                    </m:r>
                                    <m:r>
                                      <a:rPr lang="en-US" altLang="zh-CN" sz="2800" b="0" i="1" baseline="-25000" smtClean="0">
                                        <a:latin typeface="Cambria Math" panose="02040503050406030204" pitchFamily="18" charset="0"/>
                                      </a:rPr>
                                      <m:t>2</m:t>
                                    </m:r>
                                  </m:e>
                                </m:acc>
                              </m:oMath>
                            </m:oMathPara>
                          </a14:m>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sz="2800" i="1" smtClean="0">
                                        <a:latin typeface="Cambria Math" panose="02040503050406030204" pitchFamily="18" charset="0"/>
                                      </a:rPr>
                                    </m:ctrlPr>
                                  </m:accPr>
                                  <m:e>
                                    <m:r>
                                      <a:rPr lang="zh-CN" altLang="en-US" sz="2800" i="1" smtClean="0">
                                        <a:latin typeface="Cambria Math" panose="02040503050406030204" pitchFamily="18" charset="0"/>
                                      </a:rPr>
                                      <m:t>𝐵</m:t>
                                    </m:r>
                                    <m:r>
                                      <a:rPr lang="en-US" altLang="zh-CN" sz="2800" b="0" i="1" smtClean="0">
                                        <a:latin typeface="Cambria Math" panose="02040503050406030204" pitchFamily="18" charset="0"/>
                                      </a:rPr>
                                      <m:t>𝐸</m:t>
                                    </m:r>
                                    <m:r>
                                      <a:rPr lang="en-US" altLang="zh-CN" sz="2800" b="0" i="1" baseline="-25000" smtClean="0">
                                        <a:latin typeface="Cambria Math" panose="02040503050406030204" pitchFamily="18" charset="0"/>
                                      </a:rPr>
                                      <m:t>1</m:t>
                                    </m:r>
                                  </m:e>
                                </m:acc>
                              </m:oMath>
                            </m:oMathPara>
                          </a14:m>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sz="2800" i="1" smtClean="0">
                                        <a:latin typeface="Cambria Math" panose="02040503050406030204" pitchFamily="18" charset="0"/>
                                      </a:rPr>
                                    </m:ctrlPr>
                                  </m:accPr>
                                  <m:e>
                                    <m:r>
                                      <a:rPr lang="zh-CN" altLang="en-US" sz="2800" i="1" smtClean="0">
                                        <a:latin typeface="Cambria Math" panose="02040503050406030204" pitchFamily="18" charset="0"/>
                                      </a:rPr>
                                      <m:t>𝐵</m:t>
                                    </m:r>
                                    <m:r>
                                      <a:rPr lang="en-US" altLang="zh-CN" sz="2800" b="0" i="1" smtClean="0">
                                        <a:latin typeface="Cambria Math" panose="02040503050406030204" pitchFamily="18" charset="0"/>
                                      </a:rPr>
                                      <m:t>𝐸</m:t>
                                    </m:r>
                                    <m:r>
                                      <a:rPr lang="en-US" altLang="zh-CN" sz="2800" b="0" i="1" baseline="-25000" smtClean="0">
                                        <a:latin typeface="Cambria Math" panose="02040503050406030204" pitchFamily="18" charset="0"/>
                                      </a:rPr>
                                      <m:t>0</m:t>
                                    </m:r>
                                  </m:e>
                                </m:acc>
                              </m:oMath>
                            </m:oMathPara>
                          </a14:m>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A</a:t>
                          </a:r>
                          <a:r>
                            <a:rPr lang="en-US" altLang="zh-CN" sz="2800" baseline="-25000" dirty="0"/>
                            <a:t>1</a:t>
                          </a:r>
                          <a:endParaRPr lang="zh-CN" altLang="en-US" sz="2800" baseline="-250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a:t>
                          </a:r>
                          <a:r>
                            <a:rPr lang="en-US" altLang="zh-CN" sz="2800" baseline="-25000" dirty="0"/>
                            <a:t>0</a:t>
                          </a:r>
                          <a:endParaRPr lang="zh-CN" altLang="en-US" sz="2800" baseline="-250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1</a:t>
                          </a:r>
                          <a:endParaRPr lang="zh-CN" altLang="en-US" sz="2800" baseline="-250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2</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3</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4</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800" dirty="0"/>
                            <a:t>描述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8583982"/>
                      </a:ext>
                    </a:extLst>
                  </a:tr>
                  <a:tr h="435187">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800" dirty="0"/>
                            <a:t>访问</a:t>
                          </a:r>
                          <a:r>
                            <a:rPr lang="en-US" altLang="zh-CN" sz="2800" dirty="0"/>
                            <a:t>32</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5473492"/>
                      </a:ext>
                    </a:extLst>
                  </a:tr>
                  <a:tr h="435187">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16</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6855021"/>
                      </a:ext>
                    </a:extLst>
                  </a:tr>
                  <a:tr h="435187">
                    <a:tc gridSpan="4">
                      <a:txBody>
                        <a:bodyPr/>
                        <a:lstStyle/>
                        <a:p>
                          <a:pPr algn="ct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tc>
                    <a:tc hMerge="1">
                      <a:txBody>
                        <a:bodyPr/>
                        <a:lstStyle/>
                        <a:p>
                          <a:endParaRPr lang="zh-CN" altLang="en-US" sz="2800" dirty="0"/>
                        </a:p>
                      </a:txBody>
                      <a:tcPr/>
                    </a:tc>
                    <a:tc hMerge="1">
                      <a:txBody>
                        <a:bodyPr/>
                        <a:lstStyle/>
                        <a:p>
                          <a:endParaRPr lang="zh-CN" altLang="en-US" sz="2800" dirty="0"/>
                        </a:p>
                      </a:txBody>
                      <a:tcPr>
                        <a:lnL w="12700" cmpd="sng">
                          <a:noFill/>
                        </a:lnL>
                        <a:lnT w="12700" cmpd="sng">
                          <a:noFill/>
                        </a:lnT>
                      </a:tcPr>
                    </a:tc>
                    <a:tc gridSpan="2">
                      <a:txBody>
                        <a:bodyPr/>
                        <a:lstStyle/>
                        <a:p>
                          <a:endParaRPr lang="zh-CN" altLang="en-US" sz="2800" dirty="0"/>
                        </a:p>
                      </a:txBody>
                      <a:tcPr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lang="zh-CN" altLang="en-US" sz="2800" dirty="0"/>
                        </a:p>
                      </a:txBody>
                      <a:tcPr/>
                    </a:tc>
                    <a:tc hMerge="1">
                      <a:txBody>
                        <a:bodyPr/>
                        <a:lstStyle/>
                        <a:p>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5525470"/>
                      </a:ext>
                    </a:extLst>
                  </a:tr>
                  <a:tr h="435187">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16</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9052664"/>
                      </a:ext>
                    </a:extLst>
                  </a:tr>
                  <a:tr h="435187">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381582"/>
                      </a:ext>
                    </a:extLst>
                  </a:tr>
                  <a:tr h="435187">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5833007"/>
                      </a:ext>
                    </a:extLst>
                  </a:tr>
                  <a:tr h="435187">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2256607"/>
                      </a:ext>
                    </a:extLst>
                  </a:tr>
                  <a:tr h="435187">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585018"/>
                      </a:ext>
                    </a:extLst>
                  </a:tr>
                </a:tbl>
              </a:graphicData>
            </a:graphic>
          </p:graphicFrame>
        </mc:Choice>
        <mc:Fallback xmlns="">
          <p:graphicFrame>
            <p:nvGraphicFramePr>
              <p:cNvPr id="3" name="表格 2">
                <a:extLst>
                  <a:ext uri="{FF2B5EF4-FFF2-40B4-BE49-F238E27FC236}">
                    <a16:creationId xmlns:a16="http://schemas.microsoft.com/office/drawing/2014/main" id="{B20843B3-0E6D-43D4-9D5E-FD8497394DE3}"/>
                  </a:ext>
                </a:extLst>
              </p:cNvPr>
              <p:cNvGraphicFramePr>
                <a:graphicFrameLocks noGrp="1"/>
              </p:cNvGraphicFramePr>
              <p:nvPr>
                <p:extLst>
                  <p:ext uri="{D42A27DB-BD31-4B8C-83A1-F6EECF244321}">
                    <p14:modId xmlns:p14="http://schemas.microsoft.com/office/powerpoint/2010/main" val="3123398663"/>
                  </p:ext>
                </p:extLst>
              </p:nvPr>
            </p:nvGraphicFramePr>
            <p:xfrm>
              <a:off x="145774" y="2014362"/>
              <a:ext cx="8953500" cy="4663440"/>
            </p:xfrm>
            <a:graphic>
              <a:graphicData uri="http://schemas.openxmlformats.org/drawingml/2006/table">
                <a:tbl>
                  <a:tblPr firstRow="1" bandRow="1">
                    <a:tableStyleId>{5940675A-B579-460E-94D1-54222C63F5DA}</a:tableStyleId>
                  </a:tblPr>
                  <a:tblGrid>
                    <a:gridCol w="669608">
                      <a:extLst>
                        <a:ext uri="{9D8B030D-6E8A-4147-A177-3AD203B41FA5}">
                          <a16:colId xmlns:a16="http://schemas.microsoft.com/office/drawing/2014/main" val="1352602629"/>
                        </a:ext>
                      </a:extLst>
                    </a:gridCol>
                    <a:gridCol w="744009">
                      <a:extLst>
                        <a:ext uri="{9D8B030D-6E8A-4147-A177-3AD203B41FA5}">
                          <a16:colId xmlns:a16="http://schemas.microsoft.com/office/drawing/2014/main" val="3709713764"/>
                        </a:ext>
                      </a:extLst>
                    </a:gridCol>
                    <a:gridCol w="785577">
                      <a:extLst>
                        <a:ext uri="{9D8B030D-6E8A-4147-A177-3AD203B41FA5}">
                          <a16:colId xmlns:a16="http://schemas.microsoft.com/office/drawing/2014/main" val="3981402205"/>
                        </a:ext>
                      </a:extLst>
                    </a:gridCol>
                    <a:gridCol w="669608">
                      <a:extLst>
                        <a:ext uri="{9D8B030D-6E8A-4147-A177-3AD203B41FA5}">
                          <a16:colId xmlns:a16="http://schemas.microsoft.com/office/drawing/2014/main" val="379480737"/>
                        </a:ext>
                      </a:extLst>
                    </a:gridCol>
                    <a:gridCol w="669608">
                      <a:extLst>
                        <a:ext uri="{9D8B030D-6E8A-4147-A177-3AD203B41FA5}">
                          <a16:colId xmlns:a16="http://schemas.microsoft.com/office/drawing/2014/main" val="2406793293"/>
                        </a:ext>
                      </a:extLst>
                    </a:gridCol>
                    <a:gridCol w="669608">
                      <a:extLst>
                        <a:ext uri="{9D8B030D-6E8A-4147-A177-3AD203B41FA5}">
                          <a16:colId xmlns:a16="http://schemas.microsoft.com/office/drawing/2014/main" val="685637764"/>
                        </a:ext>
                      </a:extLst>
                    </a:gridCol>
                    <a:gridCol w="665834">
                      <a:extLst>
                        <a:ext uri="{9D8B030D-6E8A-4147-A177-3AD203B41FA5}">
                          <a16:colId xmlns:a16="http://schemas.microsoft.com/office/drawing/2014/main" val="3639692291"/>
                        </a:ext>
                      </a:extLst>
                    </a:gridCol>
                    <a:gridCol w="744009">
                      <a:extLst>
                        <a:ext uri="{9D8B030D-6E8A-4147-A177-3AD203B41FA5}">
                          <a16:colId xmlns:a16="http://schemas.microsoft.com/office/drawing/2014/main" val="1439951814"/>
                        </a:ext>
                      </a:extLst>
                    </a:gridCol>
                    <a:gridCol w="669608">
                      <a:extLst>
                        <a:ext uri="{9D8B030D-6E8A-4147-A177-3AD203B41FA5}">
                          <a16:colId xmlns:a16="http://schemas.microsoft.com/office/drawing/2014/main" val="2289356279"/>
                        </a:ext>
                      </a:extLst>
                    </a:gridCol>
                    <a:gridCol w="669609">
                      <a:extLst>
                        <a:ext uri="{9D8B030D-6E8A-4147-A177-3AD203B41FA5}">
                          <a16:colId xmlns:a16="http://schemas.microsoft.com/office/drawing/2014/main" val="3416967278"/>
                        </a:ext>
                      </a:extLst>
                    </a:gridCol>
                    <a:gridCol w="1996422">
                      <a:extLst>
                        <a:ext uri="{9D8B030D-6E8A-4147-A177-3AD203B41FA5}">
                          <a16:colId xmlns:a16="http://schemas.microsoft.com/office/drawing/2014/main" val="2953769283"/>
                        </a:ext>
                      </a:extLst>
                    </a:gridCol>
                  </a:tblGrid>
                  <a:tr h="518160">
                    <a:tc>
                      <a:txBody>
                        <a:bodyPr/>
                        <a:lstStyle/>
                        <a:p>
                          <a:endParaRPr lang="zh-CN"/>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727" t="-15294" r="-1241818" b="-834118"/>
                          </a:stretch>
                        </a:blipFill>
                      </a:tcPr>
                    </a:tc>
                    <a:tc>
                      <a:txBody>
                        <a:bodyPr/>
                        <a:lstStyle/>
                        <a:p>
                          <a:endParaRPr lang="zh-CN"/>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2623" t="-15294" r="-1019672" b="-834118"/>
                          </a:stretch>
                        </a:blipFill>
                      </a:tcPr>
                    </a:tc>
                    <a:tc>
                      <a:txBody>
                        <a:bodyPr/>
                        <a:lstStyle/>
                        <a:p>
                          <a:endParaRPr lang="zh-CN"/>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82171" t="-15294" r="-864341" b="-834118"/>
                          </a:stretch>
                        </a:blipFill>
                      </a:tcPr>
                    </a:tc>
                    <a:tc>
                      <a:txBody>
                        <a:bodyPr/>
                        <a:lstStyle/>
                        <a:p>
                          <a:endParaRPr lang="zh-CN"/>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30909" t="-15294" r="-913636" b="-834118"/>
                          </a:stretch>
                        </a:blipFill>
                      </a:tcPr>
                    </a:tc>
                    <a:tc>
                      <a:txBody>
                        <a:bodyPr/>
                        <a:lstStyle/>
                        <a:p>
                          <a:r>
                            <a:rPr lang="en-US" altLang="zh-CN" sz="2800" dirty="0"/>
                            <a:t>A</a:t>
                          </a:r>
                          <a:r>
                            <a:rPr lang="en-US" altLang="zh-CN" sz="2800" baseline="-25000" dirty="0"/>
                            <a:t>1</a:t>
                          </a:r>
                          <a:endParaRPr lang="zh-CN" altLang="en-US" sz="2800" baseline="-250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a:t>
                          </a:r>
                          <a:r>
                            <a:rPr lang="en-US" altLang="zh-CN" sz="2800" baseline="-25000" dirty="0"/>
                            <a:t>0</a:t>
                          </a:r>
                          <a:endParaRPr lang="zh-CN" altLang="en-US" sz="2800" baseline="-250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1</a:t>
                          </a:r>
                          <a:endParaRPr lang="zh-CN" altLang="en-US" sz="2800" baseline="-250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2</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3</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M</a:t>
                          </a:r>
                          <a:r>
                            <a:rPr lang="en-US" altLang="zh-CN" sz="2800" baseline="-25000" dirty="0"/>
                            <a:t>4</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800" dirty="0"/>
                            <a:t>描述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8583982"/>
                      </a:ext>
                    </a:extLst>
                  </a:tr>
                  <a:tr h="518160">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800" dirty="0"/>
                            <a:t>访问</a:t>
                          </a:r>
                          <a:r>
                            <a:rPr lang="en-US" altLang="zh-CN" sz="2800" dirty="0"/>
                            <a:t>32</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5473492"/>
                      </a:ext>
                    </a:extLst>
                  </a:tr>
                  <a:tr h="518160">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16</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6855021"/>
                      </a:ext>
                    </a:extLst>
                  </a:tr>
                  <a:tr h="518160">
                    <a:tc gridSpan="4">
                      <a:txBody>
                        <a:bodyPr/>
                        <a:lstStyle/>
                        <a:p>
                          <a:pPr algn="ct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tc>
                    <a:tc hMerge="1">
                      <a:txBody>
                        <a:bodyPr/>
                        <a:lstStyle/>
                        <a:p>
                          <a:endParaRPr lang="zh-CN" altLang="en-US" sz="2800" dirty="0"/>
                        </a:p>
                      </a:txBody>
                      <a:tcPr/>
                    </a:tc>
                    <a:tc hMerge="1">
                      <a:txBody>
                        <a:bodyPr/>
                        <a:lstStyle/>
                        <a:p>
                          <a:endParaRPr lang="zh-CN" altLang="en-US" sz="2800" dirty="0"/>
                        </a:p>
                      </a:txBody>
                      <a:tcPr>
                        <a:lnL w="12700" cmpd="sng">
                          <a:noFill/>
                        </a:lnL>
                        <a:lnT w="12700" cmpd="sng">
                          <a:noFill/>
                        </a:lnT>
                      </a:tcPr>
                    </a:tc>
                    <a:tc gridSpan="2">
                      <a:txBody>
                        <a:bodyPr/>
                        <a:lstStyle/>
                        <a:p>
                          <a:endParaRPr lang="zh-CN" altLang="en-US" sz="2800" dirty="0"/>
                        </a:p>
                      </a:txBody>
                      <a:tcPr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28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lang="zh-CN" altLang="en-US" sz="2800" dirty="0"/>
                        </a:p>
                      </a:txBody>
                      <a:tcPr/>
                    </a:tc>
                    <a:tc hMerge="1">
                      <a:txBody>
                        <a:bodyPr/>
                        <a:lstStyle/>
                        <a:p>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t>
                          </a:r>
                          <a:endParaRPr lang="zh-CN" altLang="en-US" sz="28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5525470"/>
                      </a:ext>
                    </a:extLst>
                  </a:tr>
                  <a:tr h="518160">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16</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9052664"/>
                      </a:ext>
                    </a:extLst>
                  </a:tr>
                  <a:tr h="518160">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381582"/>
                      </a:ext>
                    </a:extLst>
                  </a:tr>
                  <a:tr h="518160">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5833007"/>
                      </a:ext>
                    </a:extLst>
                  </a:tr>
                  <a:tr h="518160">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2256607"/>
                      </a:ext>
                    </a:extLst>
                  </a:tr>
                  <a:tr h="518160">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0</a:t>
                          </a:r>
                          <a:endParaRPr lang="zh-CN" altLang="en-US" sz="2800"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dirty="0"/>
                            <a:t>1</a:t>
                          </a:r>
                          <a:endParaRPr lang="zh-CN" altLang="en-US" sz="2800" dirty="0"/>
                        </a:p>
                      </a:txBody>
                      <a:tcPr>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访问</a:t>
                          </a:r>
                          <a:r>
                            <a:rPr lang="en-US" altLang="zh-CN" sz="2800" dirty="0"/>
                            <a:t>8</a:t>
                          </a:r>
                          <a:r>
                            <a:rPr lang="zh-CN" altLang="en-US" sz="2800" dirty="0"/>
                            <a:t>位数</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585018"/>
                      </a:ext>
                    </a:extLst>
                  </a:tr>
                </a:tbl>
              </a:graphicData>
            </a:graphic>
          </p:graphicFrame>
        </mc:Fallback>
      </mc:AlternateContent>
      <p:sp>
        <p:nvSpPr>
          <p:cNvPr id="4" name="矩形 3">
            <a:extLst>
              <a:ext uri="{FF2B5EF4-FFF2-40B4-BE49-F238E27FC236}">
                <a16:creationId xmlns:a16="http://schemas.microsoft.com/office/drawing/2014/main" id="{C541D6B6-C90C-4036-9BD7-431CBC36BF26}"/>
              </a:ext>
            </a:extLst>
          </p:cNvPr>
          <p:cNvSpPr/>
          <p:nvPr/>
        </p:nvSpPr>
        <p:spPr>
          <a:xfrm>
            <a:off x="-457200" y="1412050"/>
            <a:ext cx="8839200" cy="604781"/>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选择存储体与地址译码间的关系如表所示。</a:t>
            </a:r>
          </a:p>
        </p:txBody>
      </p:sp>
      <p:sp>
        <p:nvSpPr>
          <p:cNvPr id="5" name="矩形 4">
            <a:extLst>
              <a:ext uri="{FF2B5EF4-FFF2-40B4-BE49-F238E27FC236}">
                <a16:creationId xmlns:a16="http://schemas.microsoft.com/office/drawing/2014/main" id="{108C9AF8-84A7-41C7-987B-42EA3250D972}"/>
              </a:ext>
            </a:extLst>
          </p:cNvPr>
          <p:cNvSpPr/>
          <p:nvPr/>
        </p:nvSpPr>
        <p:spPr>
          <a:xfrm>
            <a:off x="-6626" y="0"/>
            <a:ext cx="9144000" cy="1569660"/>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19.</a:t>
            </a:r>
            <a:r>
              <a:rPr lang="zh-CN" altLang="zh-CN" sz="3200" b="1" dirty="0">
                <a:solidFill>
                  <a:srgbClr val="FFFF00"/>
                </a:solidFill>
                <a:effectLst>
                  <a:outerShdw blurRad="38100" dist="38100" dir="2700000" algn="tl">
                    <a:srgbClr val="000000">
                      <a:alpha val="43137"/>
                    </a:srgbClr>
                  </a:outerShdw>
                </a:effectLst>
              </a:rPr>
              <a:t>某计算机的主存按字节编址，而系统总线数据通路宽</a:t>
            </a:r>
            <a:r>
              <a:rPr lang="en-US" altLang="zh-CN" sz="3200" b="1" dirty="0">
                <a:solidFill>
                  <a:srgbClr val="FFFF00"/>
                </a:solidFill>
                <a:effectLst>
                  <a:outerShdw blurRad="38100" dist="38100" dir="2700000" algn="tl">
                    <a:srgbClr val="000000">
                      <a:alpha val="43137"/>
                    </a:srgbClr>
                  </a:outerShdw>
                </a:effectLst>
              </a:rPr>
              <a:t>32</a:t>
            </a:r>
            <a:r>
              <a:rPr lang="zh-CN" altLang="zh-CN" sz="3200" b="1" dirty="0">
                <a:solidFill>
                  <a:srgbClr val="FFFF00"/>
                </a:solidFill>
                <a:effectLst>
                  <a:outerShdw blurRad="38100" dist="38100" dir="2700000" algn="tl">
                    <a:srgbClr val="000000">
                      <a:alpha val="43137"/>
                    </a:srgbClr>
                  </a:outerShdw>
                </a:effectLst>
              </a:rPr>
              <a:t>位。请提出一种总线与主存的连接方案，用粗框图进行描述，并对方案进行简要说明。</a:t>
            </a:r>
          </a:p>
        </p:txBody>
      </p:sp>
      <p:sp>
        <p:nvSpPr>
          <p:cNvPr id="6" name="灯片编号占位符 5">
            <a:extLst>
              <a:ext uri="{FF2B5EF4-FFF2-40B4-BE49-F238E27FC236}">
                <a16:creationId xmlns:a16="http://schemas.microsoft.com/office/drawing/2014/main" id="{2C58440B-9851-4308-B57A-2D13AA36F8BA}"/>
              </a:ext>
            </a:extLst>
          </p:cNvPr>
          <p:cNvSpPr>
            <a:spLocks noGrp="1"/>
          </p:cNvSpPr>
          <p:nvPr>
            <p:ph type="sldNum" sz="quarter" idx="12"/>
          </p:nvPr>
        </p:nvSpPr>
        <p:spPr/>
        <p:txBody>
          <a:bodyPr/>
          <a:lstStyle/>
          <a:p>
            <a:fld id="{6F02EFF4-F969-41B5-BB2C-79CFA90C3E21}" type="slidenum">
              <a:rPr lang="en-US" altLang="zh-CN" smtClean="0"/>
              <a:pPr/>
              <a:t>69</a:t>
            </a:fld>
            <a:r>
              <a:rPr lang="en-US" altLang="zh-CN"/>
              <a:t>/112</a:t>
            </a:r>
            <a:endParaRPr lang="en-US" altLang="zh-CN" dirty="0"/>
          </a:p>
        </p:txBody>
      </p:sp>
    </p:spTree>
    <p:extLst>
      <p:ext uri="{BB962C8B-B14F-4D97-AF65-F5344CB8AC3E}">
        <p14:creationId xmlns:p14="http://schemas.microsoft.com/office/powerpoint/2010/main" val="189600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9AAA55-CBA5-4500-935A-5575E57FD334}"/>
              </a:ext>
            </a:extLst>
          </p:cNvPr>
          <p:cNvSpPr/>
          <p:nvPr/>
        </p:nvSpPr>
        <p:spPr>
          <a:xfrm>
            <a:off x="0" y="2921169"/>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请简述计算机系统中的三级存储体系结构模式，并分析这种模式的优点和缺点。</a:t>
            </a:r>
          </a:p>
        </p:txBody>
      </p:sp>
      <p:sp>
        <p:nvSpPr>
          <p:cNvPr id="3" name="灯片编号占位符 2">
            <a:extLst>
              <a:ext uri="{FF2B5EF4-FFF2-40B4-BE49-F238E27FC236}">
                <a16:creationId xmlns:a16="http://schemas.microsoft.com/office/drawing/2014/main" id="{F3501143-4E4E-4922-A090-81681B5DE63C}"/>
              </a:ext>
            </a:extLst>
          </p:cNvPr>
          <p:cNvSpPr>
            <a:spLocks noGrp="1"/>
          </p:cNvSpPr>
          <p:nvPr>
            <p:ph type="sldNum" sz="quarter" idx="12"/>
          </p:nvPr>
        </p:nvSpPr>
        <p:spPr/>
        <p:txBody>
          <a:bodyPr/>
          <a:lstStyle/>
          <a:p>
            <a:fld id="{6F02EFF4-F969-41B5-BB2C-79CFA90C3E21}" type="slidenum">
              <a:rPr lang="en-US" altLang="zh-CN" smtClean="0"/>
              <a:pPr/>
              <a:t>7</a:t>
            </a:fld>
            <a:r>
              <a:rPr lang="en-US" altLang="zh-CN"/>
              <a:t>/112</a:t>
            </a:r>
            <a:endParaRPr lang="en-US" altLang="zh-CN" dirty="0"/>
          </a:p>
        </p:txBody>
      </p:sp>
    </p:spTree>
    <p:extLst>
      <p:ext uri="{BB962C8B-B14F-4D97-AF65-F5344CB8AC3E}">
        <p14:creationId xmlns:p14="http://schemas.microsoft.com/office/powerpoint/2010/main" val="3712216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CFE59C-C6B6-4794-89D3-6B578F641D57}"/>
              </a:ext>
            </a:extLst>
          </p:cNvPr>
          <p:cNvSpPr/>
          <p:nvPr/>
        </p:nvSpPr>
        <p:spPr>
          <a:xfrm>
            <a:off x="12700" y="7620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19.</a:t>
            </a:r>
            <a:r>
              <a:rPr lang="zh-CN" altLang="zh-CN" sz="3600" b="1" dirty="0">
                <a:solidFill>
                  <a:srgbClr val="FFFF00"/>
                </a:solidFill>
                <a:effectLst>
                  <a:outerShdw blurRad="38100" dist="38100" dir="2700000" algn="tl">
                    <a:srgbClr val="000000">
                      <a:alpha val="43137"/>
                    </a:srgbClr>
                  </a:outerShdw>
                </a:effectLst>
              </a:rPr>
              <a:t>某计算机的主存按字节编址，而系统总线数据通路宽</a:t>
            </a:r>
            <a:r>
              <a:rPr lang="en-US" altLang="zh-CN" sz="3600" b="1" dirty="0">
                <a:solidFill>
                  <a:srgbClr val="FFFF00"/>
                </a:solidFill>
                <a:effectLst>
                  <a:outerShdw blurRad="38100" dist="38100" dir="2700000" algn="tl">
                    <a:srgbClr val="000000">
                      <a:alpha val="43137"/>
                    </a:srgbClr>
                  </a:outerShdw>
                </a:effectLst>
              </a:rPr>
              <a:t>32</a:t>
            </a:r>
            <a:r>
              <a:rPr lang="zh-CN" altLang="zh-CN" sz="3600" b="1" dirty="0">
                <a:solidFill>
                  <a:srgbClr val="FFFF00"/>
                </a:solidFill>
                <a:effectLst>
                  <a:outerShdw blurRad="38100" dist="38100" dir="2700000" algn="tl">
                    <a:srgbClr val="000000">
                      <a:alpha val="43137"/>
                    </a:srgbClr>
                  </a:outerShdw>
                </a:effectLst>
              </a:rPr>
              <a:t>位。请提出一种总线与主存的连接方案，用粗框图进行描述，并对方案进行简要说明。</a:t>
            </a:r>
          </a:p>
        </p:txBody>
      </p:sp>
      <p:pic>
        <p:nvPicPr>
          <p:cNvPr id="10" name="图片 9">
            <a:extLst>
              <a:ext uri="{FF2B5EF4-FFF2-40B4-BE49-F238E27FC236}">
                <a16:creationId xmlns:a16="http://schemas.microsoft.com/office/drawing/2014/main" id="{13A58345-4EB8-40FD-B8A9-3DDB6E9A3F90}"/>
              </a:ext>
            </a:extLst>
          </p:cNvPr>
          <p:cNvPicPr>
            <a:picLocks noChangeAspect="1"/>
          </p:cNvPicPr>
          <p:nvPr/>
        </p:nvPicPr>
        <p:blipFill>
          <a:blip r:embed="rId2"/>
          <a:stretch>
            <a:fillRect/>
          </a:stretch>
        </p:blipFill>
        <p:spPr>
          <a:xfrm>
            <a:off x="-76200" y="2384524"/>
            <a:ext cx="9144000" cy="4345011"/>
          </a:xfrm>
          <a:prstGeom prst="rect">
            <a:avLst/>
          </a:prstGeom>
        </p:spPr>
      </p:pic>
      <p:sp>
        <p:nvSpPr>
          <p:cNvPr id="2" name="文本框 1">
            <a:extLst>
              <a:ext uri="{FF2B5EF4-FFF2-40B4-BE49-F238E27FC236}">
                <a16:creationId xmlns:a16="http://schemas.microsoft.com/office/drawing/2014/main" id="{D016B7DD-71F4-438A-BD46-58780B0434A9}"/>
              </a:ext>
            </a:extLst>
          </p:cNvPr>
          <p:cNvSpPr txBox="1"/>
          <p:nvPr/>
        </p:nvSpPr>
        <p:spPr>
          <a:xfrm>
            <a:off x="76200" y="4149001"/>
            <a:ext cx="457200" cy="400110"/>
          </a:xfrm>
          <a:prstGeom prst="rect">
            <a:avLst/>
          </a:prstGeom>
          <a:noFill/>
        </p:spPr>
        <p:txBody>
          <a:bodyPr wrap="square" rtlCol="0">
            <a:spAutoFit/>
          </a:bodyPr>
          <a:lstStyle/>
          <a:p>
            <a:r>
              <a:rPr lang="en-US" altLang="zh-CN" dirty="0"/>
              <a:t>~</a:t>
            </a:r>
            <a:endParaRPr lang="zh-CN" altLang="en-US" dirty="0"/>
          </a:p>
        </p:txBody>
      </p:sp>
      <p:sp>
        <p:nvSpPr>
          <p:cNvPr id="4" name="灯片编号占位符 3">
            <a:extLst>
              <a:ext uri="{FF2B5EF4-FFF2-40B4-BE49-F238E27FC236}">
                <a16:creationId xmlns:a16="http://schemas.microsoft.com/office/drawing/2014/main" id="{2588670D-D744-4619-9973-E5B0F065E893}"/>
              </a:ext>
            </a:extLst>
          </p:cNvPr>
          <p:cNvSpPr>
            <a:spLocks noGrp="1"/>
          </p:cNvSpPr>
          <p:nvPr>
            <p:ph type="sldNum" sz="quarter" idx="12"/>
          </p:nvPr>
        </p:nvSpPr>
        <p:spPr/>
        <p:txBody>
          <a:bodyPr/>
          <a:lstStyle/>
          <a:p>
            <a:fld id="{6F02EFF4-F969-41B5-BB2C-79CFA90C3E21}" type="slidenum">
              <a:rPr lang="en-US" altLang="zh-CN" smtClean="0"/>
              <a:pPr/>
              <a:t>70</a:t>
            </a:fld>
            <a:r>
              <a:rPr lang="en-US" altLang="zh-CN"/>
              <a:t>/112</a:t>
            </a:r>
            <a:endParaRPr lang="en-US" altLang="zh-CN" dirty="0"/>
          </a:p>
        </p:txBody>
      </p:sp>
    </p:spTree>
    <p:extLst>
      <p:ext uri="{BB962C8B-B14F-4D97-AF65-F5344CB8AC3E}">
        <p14:creationId xmlns:p14="http://schemas.microsoft.com/office/powerpoint/2010/main" val="4067917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9F1E3-F13C-426C-AD0B-CE67B4C9AD69}"/>
              </a:ext>
            </a:extLst>
          </p:cNvPr>
          <p:cNvSpPr/>
          <p:nvPr/>
        </p:nvSpPr>
        <p:spPr>
          <a:xfrm>
            <a:off x="0" y="2274838"/>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20.</a:t>
            </a:r>
            <a:r>
              <a:rPr lang="zh-CN" altLang="zh-CN" sz="3600" b="1" dirty="0">
                <a:solidFill>
                  <a:srgbClr val="FFFF00"/>
                </a:solidFill>
                <a:effectLst>
                  <a:outerShdw blurRad="38100" dist="38100" dir="2700000" algn="tl">
                    <a:srgbClr val="000000">
                      <a:alpha val="43137"/>
                    </a:srgbClr>
                  </a:outerShdw>
                </a:effectLst>
              </a:rPr>
              <a:t>如果要求半导体存储器在完成读</a:t>
            </a:r>
            <a:r>
              <a:rPr lang="en-US" altLang="zh-CN" sz="3600" b="1" dirty="0">
                <a:solidFill>
                  <a:srgbClr val="FFFF00"/>
                </a:solidFill>
                <a:effectLst>
                  <a:outerShdw blurRad="38100" dist="38100" dir="2700000" algn="tl">
                    <a:srgbClr val="000000">
                      <a:alpha val="43137"/>
                    </a:srgbClr>
                  </a:outerShdw>
                </a:effectLst>
              </a:rPr>
              <a:t>/</a:t>
            </a:r>
            <a:r>
              <a:rPr lang="zh-CN" altLang="zh-CN" sz="3600" b="1" dirty="0">
                <a:solidFill>
                  <a:srgbClr val="FFFF00"/>
                </a:solidFill>
                <a:effectLst>
                  <a:outerShdw blurRad="38100" dist="38100" dir="2700000" algn="tl">
                    <a:srgbClr val="000000">
                      <a:alpha val="43137"/>
                    </a:srgbClr>
                  </a:outerShdw>
                </a:effectLst>
              </a:rPr>
              <a:t>写后产生信号</a:t>
            </a:r>
            <a:r>
              <a:rPr lang="en-US" altLang="zh-CN" sz="3600" b="1" dirty="0">
                <a:solidFill>
                  <a:srgbClr val="FFFF00"/>
                </a:solidFill>
                <a:effectLst>
                  <a:outerShdw blurRad="38100" dist="38100" dir="2700000" algn="tl">
                    <a:srgbClr val="000000">
                      <a:alpha val="43137"/>
                    </a:srgbClr>
                  </a:outerShdw>
                </a:effectLst>
              </a:rPr>
              <a:t>READY</a:t>
            </a:r>
            <a:r>
              <a:rPr lang="zh-CN" altLang="zh-CN" sz="3600" b="1" dirty="0">
                <a:solidFill>
                  <a:srgbClr val="FFFF00"/>
                </a:solidFill>
                <a:effectLst>
                  <a:outerShdw blurRad="38100" dist="38100" dir="2700000" algn="tl">
                    <a:srgbClr val="000000">
                      <a:alpha val="43137"/>
                    </a:srgbClr>
                  </a:outerShdw>
                </a:effectLst>
              </a:rPr>
              <a:t>，并通过系统总线通知其他设备存储器的当前状态。请设计该信号的产生逻辑。</a:t>
            </a:r>
          </a:p>
        </p:txBody>
      </p:sp>
      <p:sp>
        <p:nvSpPr>
          <p:cNvPr id="3" name="灯片编号占位符 2">
            <a:extLst>
              <a:ext uri="{FF2B5EF4-FFF2-40B4-BE49-F238E27FC236}">
                <a16:creationId xmlns:a16="http://schemas.microsoft.com/office/drawing/2014/main" id="{F1861C45-87C2-4D12-9F85-898302067E70}"/>
              </a:ext>
            </a:extLst>
          </p:cNvPr>
          <p:cNvSpPr>
            <a:spLocks noGrp="1"/>
          </p:cNvSpPr>
          <p:nvPr>
            <p:ph type="sldNum" sz="quarter" idx="12"/>
          </p:nvPr>
        </p:nvSpPr>
        <p:spPr/>
        <p:txBody>
          <a:bodyPr/>
          <a:lstStyle/>
          <a:p>
            <a:fld id="{6F02EFF4-F969-41B5-BB2C-79CFA90C3E21}" type="slidenum">
              <a:rPr lang="en-US" altLang="zh-CN" smtClean="0"/>
              <a:pPr/>
              <a:t>71</a:t>
            </a:fld>
            <a:r>
              <a:rPr lang="en-US" altLang="zh-CN"/>
              <a:t>/112</a:t>
            </a:r>
            <a:endParaRPr lang="en-US" altLang="zh-CN" dirty="0"/>
          </a:p>
        </p:txBody>
      </p:sp>
    </p:spTree>
    <p:extLst>
      <p:ext uri="{BB962C8B-B14F-4D97-AF65-F5344CB8AC3E}">
        <p14:creationId xmlns:p14="http://schemas.microsoft.com/office/powerpoint/2010/main" val="3964123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3851C7C-7971-485B-8945-D5F1B1C5464E}"/>
              </a:ext>
            </a:extLst>
          </p:cNvPr>
          <p:cNvSpPr/>
          <p:nvPr/>
        </p:nvSpPr>
        <p:spPr>
          <a:xfrm>
            <a:off x="0" y="7620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20.</a:t>
            </a:r>
            <a:r>
              <a:rPr lang="zh-CN" altLang="zh-CN" sz="3600" b="1" dirty="0">
                <a:solidFill>
                  <a:srgbClr val="FFFF00"/>
                </a:solidFill>
                <a:effectLst>
                  <a:outerShdw blurRad="38100" dist="38100" dir="2700000" algn="tl">
                    <a:srgbClr val="000000">
                      <a:alpha val="43137"/>
                    </a:srgbClr>
                  </a:outerShdw>
                </a:effectLst>
              </a:rPr>
              <a:t>如果要求半导体存储器在完成读</a:t>
            </a:r>
            <a:r>
              <a:rPr lang="en-US" altLang="zh-CN" sz="3600" b="1" dirty="0">
                <a:solidFill>
                  <a:srgbClr val="FFFF00"/>
                </a:solidFill>
                <a:effectLst>
                  <a:outerShdw blurRad="38100" dist="38100" dir="2700000" algn="tl">
                    <a:srgbClr val="000000">
                      <a:alpha val="43137"/>
                    </a:srgbClr>
                  </a:outerShdw>
                </a:effectLst>
              </a:rPr>
              <a:t>/</a:t>
            </a:r>
            <a:r>
              <a:rPr lang="zh-CN" altLang="zh-CN" sz="3600" b="1" dirty="0">
                <a:solidFill>
                  <a:srgbClr val="FFFF00"/>
                </a:solidFill>
                <a:effectLst>
                  <a:outerShdw blurRad="38100" dist="38100" dir="2700000" algn="tl">
                    <a:srgbClr val="000000">
                      <a:alpha val="43137"/>
                    </a:srgbClr>
                  </a:outerShdw>
                </a:effectLst>
              </a:rPr>
              <a:t>写后产生信号</a:t>
            </a:r>
            <a:r>
              <a:rPr lang="en-US" altLang="zh-CN" sz="3600" b="1" dirty="0">
                <a:solidFill>
                  <a:srgbClr val="FFFF00"/>
                </a:solidFill>
                <a:effectLst>
                  <a:outerShdw blurRad="38100" dist="38100" dir="2700000" algn="tl">
                    <a:srgbClr val="000000">
                      <a:alpha val="43137"/>
                    </a:srgbClr>
                  </a:outerShdw>
                </a:effectLst>
              </a:rPr>
              <a:t>READY</a:t>
            </a:r>
            <a:r>
              <a:rPr lang="zh-CN" altLang="zh-CN" sz="3600" b="1" dirty="0">
                <a:solidFill>
                  <a:srgbClr val="FFFF00"/>
                </a:solidFill>
                <a:effectLst>
                  <a:outerShdw blurRad="38100" dist="38100" dir="2700000" algn="tl">
                    <a:srgbClr val="000000">
                      <a:alpha val="43137"/>
                    </a:srgbClr>
                  </a:outerShdw>
                </a:effectLst>
              </a:rPr>
              <a:t>，并通过系统总线通知其他设备存储器的当前状态。请设计该信号的产生逻辑。</a:t>
            </a:r>
          </a:p>
        </p:txBody>
      </p:sp>
      <p:sp>
        <p:nvSpPr>
          <p:cNvPr id="4" name="矩形 3">
            <a:extLst>
              <a:ext uri="{FF2B5EF4-FFF2-40B4-BE49-F238E27FC236}">
                <a16:creationId xmlns:a16="http://schemas.microsoft.com/office/drawing/2014/main" id="{CD15FC8B-5A85-4C4B-A48A-EB83BAFE14B1}"/>
              </a:ext>
            </a:extLst>
          </p:cNvPr>
          <p:cNvSpPr/>
          <p:nvPr/>
        </p:nvSpPr>
        <p:spPr>
          <a:xfrm>
            <a:off x="0" y="2362201"/>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如果半导体存储器的读</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写时间大于</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所要求的时间，在这种情况下，为了保证</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与存储器的时序的正确配合，就要产生</a:t>
            </a:r>
            <a:r>
              <a:rPr lang="en-US" altLang="zh-CN" sz="3200" dirty="0">
                <a:latin typeface="黑体" panose="02010609060101010101" pitchFamily="49" charset="-122"/>
                <a:ea typeface="黑体" panose="02010609060101010101" pitchFamily="49" charset="-122"/>
              </a:rPr>
              <a:t>READY</a:t>
            </a:r>
            <a:r>
              <a:rPr lang="zh-CN" altLang="en-US" sz="3200" dirty="0">
                <a:latin typeface="黑体" panose="02010609060101010101" pitchFamily="49" charset="-122"/>
                <a:ea typeface="黑体" panose="02010609060101010101" pitchFamily="49" charset="-122"/>
              </a:rPr>
              <a:t>信号，使</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插入一个等待状态，并通过系统总线通知其他设备。</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电路逻辑如图所示。</a:t>
            </a:r>
          </a:p>
        </p:txBody>
      </p:sp>
      <p:sp>
        <p:nvSpPr>
          <p:cNvPr id="5" name="灯片编号占位符 4">
            <a:extLst>
              <a:ext uri="{FF2B5EF4-FFF2-40B4-BE49-F238E27FC236}">
                <a16:creationId xmlns:a16="http://schemas.microsoft.com/office/drawing/2014/main" id="{1B324039-F1C1-46C5-97BD-D33D2A82DBF7}"/>
              </a:ext>
            </a:extLst>
          </p:cNvPr>
          <p:cNvSpPr>
            <a:spLocks noGrp="1"/>
          </p:cNvSpPr>
          <p:nvPr>
            <p:ph type="sldNum" sz="quarter" idx="12"/>
          </p:nvPr>
        </p:nvSpPr>
        <p:spPr/>
        <p:txBody>
          <a:bodyPr/>
          <a:lstStyle/>
          <a:p>
            <a:fld id="{6F02EFF4-F969-41B5-BB2C-79CFA90C3E21}" type="slidenum">
              <a:rPr lang="en-US" altLang="zh-CN" smtClean="0"/>
              <a:pPr/>
              <a:t>72</a:t>
            </a:fld>
            <a:r>
              <a:rPr lang="en-US" altLang="zh-CN"/>
              <a:t>/112</a:t>
            </a:r>
            <a:endParaRPr lang="en-US" altLang="zh-CN" dirty="0"/>
          </a:p>
        </p:txBody>
      </p:sp>
    </p:spTree>
    <p:extLst>
      <p:ext uri="{BB962C8B-B14F-4D97-AF65-F5344CB8AC3E}">
        <p14:creationId xmlns:p14="http://schemas.microsoft.com/office/powerpoint/2010/main" val="35767826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DF1C30-45D6-4D8F-9C70-51D07BB56351}"/>
              </a:ext>
            </a:extLst>
          </p:cNvPr>
          <p:cNvSpPr/>
          <p:nvPr/>
        </p:nvSpPr>
        <p:spPr>
          <a:xfrm>
            <a:off x="0" y="7620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20.</a:t>
            </a:r>
            <a:r>
              <a:rPr lang="zh-CN" altLang="zh-CN" sz="3600" b="1" dirty="0">
                <a:solidFill>
                  <a:srgbClr val="FFFF00"/>
                </a:solidFill>
                <a:effectLst>
                  <a:outerShdw blurRad="38100" dist="38100" dir="2700000" algn="tl">
                    <a:srgbClr val="000000">
                      <a:alpha val="43137"/>
                    </a:srgbClr>
                  </a:outerShdw>
                </a:effectLst>
              </a:rPr>
              <a:t>如果要求半导体存储器在完成读</a:t>
            </a:r>
            <a:r>
              <a:rPr lang="en-US" altLang="zh-CN" sz="3600" b="1" dirty="0">
                <a:solidFill>
                  <a:srgbClr val="FFFF00"/>
                </a:solidFill>
                <a:effectLst>
                  <a:outerShdw blurRad="38100" dist="38100" dir="2700000" algn="tl">
                    <a:srgbClr val="000000">
                      <a:alpha val="43137"/>
                    </a:srgbClr>
                  </a:outerShdw>
                </a:effectLst>
              </a:rPr>
              <a:t>/</a:t>
            </a:r>
            <a:r>
              <a:rPr lang="zh-CN" altLang="zh-CN" sz="3600" b="1" dirty="0">
                <a:solidFill>
                  <a:srgbClr val="FFFF00"/>
                </a:solidFill>
                <a:effectLst>
                  <a:outerShdw blurRad="38100" dist="38100" dir="2700000" algn="tl">
                    <a:srgbClr val="000000">
                      <a:alpha val="43137"/>
                    </a:srgbClr>
                  </a:outerShdw>
                </a:effectLst>
              </a:rPr>
              <a:t>写后产生信号</a:t>
            </a:r>
            <a:r>
              <a:rPr lang="en-US" altLang="zh-CN" sz="3600" b="1" dirty="0">
                <a:solidFill>
                  <a:srgbClr val="FFFF00"/>
                </a:solidFill>
                <a:effectLst>
                  <a:outerShdw blurRad="38100" dist="38100" dir="2700000" algn="tl">
                    <a:srgbClr val="000000">
                      <a:alpha val="43137"/>
                    </a:srgbClr>
                  </a:outerShdw>
                </a:effectLst>
              </a:rPr>
              <a:t>READY</a:t>
            </a:r>
            <a:r>
              <a:rPr lang="zh-CN" altLang="zh-CN" sz="3600" b="1" dirty="0">
                <a:solidFill>
                  <a:srgbClr val="FFFF00"/>
                </a:solidFill>
                <a:effectLst>
                  <a:outerShdw blurRad="38100" dist="38100" dir="2700000" algn="tl">
                    <a:srgbClr val="000000">
                      <a:alpha val="43137"/>
                    </a:srgbClr>
                  </a:outerShdw>
                </a:effectLst>
              </a:rPr>
              <a:t>，并通过系统总线通知其他设备存储器的当前状态。请设计该信号的产生逻辑。</a:t>
            </a:r>
          </a:p>
        </p:txBody>
      </p:sp>
      <p:pic>
        <p:nvPicPr>
          <p:cNvPr id="12" name="图片 11">
            <a:extLst>
              <a:ext uri="{FF2B5EF4-FFF2-40B4-BE49-F238E27FC236}">
                <a16:creationId xmlns:a16="http://schemas.microsoft.com/office/drawing/2014/main" id="{600DBD56-D06E-485A-BD52-91E5CB6F7561}"/>
              </a:ext>
            </a:extLst>
          </p:cNvPr>
          <p:cNvPicPr>
            <a:picLocks noChangeAspect="1"/>
          </p:cNvPicPr>
          <p:nvPr/>
        </p:nvPicPr>
        <p:blipFill>
          <a:blip r:embed="rId2"/>
          <a:stretch>
            <a:fillRect/>
          </a:stretch>
        </p:blipFill>
        <p:spPr>
          <a:xfrm>
            <a:off x="228600" y="2399764"/>
            <a:ext cx="8485349" cy="4382036"/>
          </a:xfrm>
          <a:prstGeom prst="rect">
            <a:avLst/>
          </a:prstGeom>
        </p:spPr>
      </p:pic>
      <p:sp>
        <p:nvSpPr>
          <p:cNvPr id="3" name="灯片编号占位符 2">
            <a:extLst>
              <a:ext uri="{FF2B5EF4-FFF2-40B4-BE49-F238E27FC236}">
                <a16:creationId xmlns:a16="http://schemas.microsoft.com/office/drawing/2014/main" id="{E35147DA-B39B-4BF1-ADF8-AC0622342982}"/>
              </a:ext>
            </a:extLst>
          </p:cNvPr>
          <p:cNvSpPr>
            <a:spLocks noGrp="1"/>
          </p:cNvSpPr>
          <p:nvPr>
            <p:ph type="sldNum" sz="quarter" idx="12"/>
          </p:nvPr>
        </p:nvSpPr>
        <p:spPr/>
        <p:txBody>
          <a:bodyPr/>
          <a:lstStyle/>
          <a:p>
            <a:fld id="{6F02EFF4-F969-41B5-BB2C-79CFA90C3E21}" type="slidenum">
              <a:rPr lang="en-US" altLang="zh-CN" smtClean="0"/>
              <a:pPr/>
              <a:t>73</a:t>
            </a:fld>
            <a:r>
              <a:rPr lang="en-US" altLang="zh-CN"/>
              <a:t>/112</a:t>
            </a:r>
            <a:endParaRPr lang="en-US" altLang="zh-CN" dirty="0"/>
          </a:p>
        </p:txBody>
      </p:sp>
    </p:spTree>
    <p:extLst>
      <p:ext uri="{BB962C8B-B14F-4D97-AF65-F5344CB8AC3E}">
        <p14:creationId xmlns:p14="http://schemas.microsoft.com/office/powerpoint/2010/main" val="3061564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804E7F-7DDB-4575-8B0E-41DF0F7B2165}"/>
              </a:ext>
            </a:extLst>
          </p:cNvPr>
          <p:cNvSpPr/>
          <p:nvPr/>
        </p:nvSpPr>
        <p:spPr>
          <a:xfrm>
            <a:off x="0" y="2274838"/>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21.</a:t>
            </a:r>
            <a:r>
              <a:rPr lang="zh-CN" altLang="zh-CN" sz="3600" b="1" dirty="0">
                <a:solidFill>
                  <a:srgbClr val="FFFF00"/>
                </a:solidFill>
                <a:effectLst>
                  <a:outerShdw blurRad="38100" dist="38100" dir="2700000" algn="tl">
                    <a:srgbClr val="000000">
                      <a:alpha val="43137"/>
                    </a:srgbClr>
                  </a:outerShdw>
                </a:effectLst>
              </a:rPr>
              <a:t>如果两台</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通过各自的地址总线与数据总线共享一个半导体存储器，请为此设计存储器逻辑，使两组地址</a:t>
            </a:r>
            <a:r>
              <a:rPr lang="en-US" altLang="zh-CN" sz="3600" b="1" dirty="0">
                <a:solidFill>
                  <a:srgbClr val="FFFF00"/>
                </a:solidFill>
                <a:effectLst>
                  <a:outerShdw blurRad="38100" dist="38100" dir="2700000" algn="tl">
                    <a:srgbClr val="000000">
                      <a:alpha val="43137"/>
                    </a:srgbClr>
                  </a:outerShdw>
                </a:effectLst>
              </a:rPr>
              <a:t>/</a:t>
            </a:r>
            <a:r>
              <a:rPr lang="zh-CN" altLang="zh-CN" sz="3600" b="1" dirty="0">
                <a:solidFill>
                  <a:srgbClr val="FFFF00"/>
                </a:solidFill>
                <a:effectLst>
                  <a:outerShdw blurRad="38100" dist="38100" dir="2700000" algn="tl">
                    <a:srgbClr val="000000">
                      <a:alpha val="43137"/>
                    </a:srgbClr>
                  </a:outerShdw>
                </a:effectLst>
              </a:rPr>
              <a:t>数据线之间能够分离，且能处理访存冲突。</a:t>
            </a:r>
          </a:p>
        </p:txBody>
      </p:sp>
      <p:sp>
        <p:nvSpPr>
          <p:cNvPr id="3" name="灯片编号占位符 2">
            <a:extLst>
              <a:ext uri="{FF2B5EF4-FFF2-40B4-BE49-F238E27FC236}">
                <a16:creationId xmlns:a16="http://schemas.microsoft.com/office/drawing/2014/main" id="{D449CCEE-9AAE-4801-AED5-6E46A92AC971}"/>
              </a:ext>
            </a:extLst>
          </p:cNvPr>
          <p:cNvSpPr>
            <a:spLocks noGrp="1"/>
          </p:cNvSpPr>
          <p:nvPr>
            <p:ph type="sldNum" sz="quarter" idx="12"/>
          </p:nvPr>
        </p:nvSpPr>
        <p:spPr/>
        <p:txBody>
          <a:bodyPr/>
          <a:lstStyle/>
          <a:p>
            <a:fld id="{6F02EFF4-F969-41B5-BB2C-79CFA90C3E21}" type="slidenum">
              <a:rPr lang="en-US" altLang="zh-CN" smtClean="0"/>
              <a:pPr/>
              <a:t>74</a:t>
            </a:fld>
            <a:r>
              <a:rPr lang="en-US" altLang="zh-CN"/>
              <a:t>/112</a:t>
            </a:r>
            <a:endParaRPr lang="en-US" altLang="zh-CN" dirty="0"/>
          </a:p>
        </p:txBody>
      </p:sp>
    </p:spTree>
    <p:extLst>
      <p:ext uri="{BB962C8B-B14F-4D97-AF65-F5344CB8AC3E}">
        <p14:creationId xmlns:p14="http://schemas.microsoft.com/office/powerpoint/2010/main" val="1233385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C7E4983-5F31-4DCF-87C8-CDE87C3A12C4}"/>
              </a:ext>
            </a:extLst>
          </p:cNvPr>
          <p:cNvSpPr/>
          <p:nvPr/>
        </p:nvSpPr>
        <p:spPr>
          <a:xfrm>
            <a:off x="-12700" y="15240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21.</a:t>
            </a:r>
            <a:r>
              <a:rPr lang="zh-CN" altLang="zh-CN" sz="3600" b="1" dirty="0">
                <a:solidFill>
                  <a:srgbClr val="FFFF00"/>
                </a:solidFill>
                <a:effectLst>
                  <a:outerShdw blurRad="38100" dist="38100" dir="2700000" algn="tl">
                    <a:srgbClr val="000000">
                      <a:alpha val="43137"/>
                    </a:srgbClr>
                  </a:outerShdw>
                </a:effectLst>
              </a:rPr>
              <a:t>如果两台</a:t>
            </a:r>
            <a:r>
              <a:rPr lang="en-US" altLang="zh-CN" sz="3600" b="1" dirty="0">
                <a:solidFill>
                  <a:srgbClr val="FFFF00"/>
                </a:solidFill>
                <a:effectLst>
                  <a:outerShdw blurRad="38100" dist="38100" dir="2700000" algn="tl">
                    <a:srgbClr val="000000">
                      <a:alpha val="43137"/>
                    </a:srgbClr>
                  </a:outerShdw>
                </a:effectLst>
              </a:rPr>
              <a:t>CPU</a:t>
            </a:r>
            <a:r>
              <a:rPr lang="zh-CN" altLang="zh-CN" sz="3600" b="1" dirty="0">
                <a:solidFill>
                  <a:srgbClr val="FFFF00"/>
                </a:solidFill>
                <a:effectLst>
                  <a:outerShdw blurRad="38100" dist="38100" dir="2700000" algn="tl">
                    <a:srgbClr val="000000">
                      <a:alpha val="43137"/>
                    </a:srgbClr>
                  </a:outerShdw>
                </a:effectLst>
              </a:rPr>
              <a:t>通过各自的地址总线与数据总线共享一个半导体存储器，请为此设计存储器逻辑，使两组地址</a:t>
            </a:r>
            <a:r>
              <a:rPr lang="en-US" altLang="zh-CN" sz="3600" b="1" dirty="0">
                <a:solidFill>
                  <a:srgbClr val="FFFF00"/>
                </a:solidFill>
                <a:effectLst>
                  <a:outerShdw blurRad="38100" dist="38100" dir="2700000" algn="tl">
                    <a:srgbClr val="000000">
                      <a:alpha val="43137"/>
                    </a:srgbClr>
                  </a:outerShdw>
                </a:effectLst>
              </a:rPr>
              <a:t>/</a:t>
            </a:r>
            <a:r>
              <a:rPr lang="zh-CN" altLang="zh-CN" sz="3600" b="1" dirty="0">
                <a:solidFill>
                  <a:srgbClr val="FFFF00"/>
                </a:solidFill>
                <a:effectLst>
                  <a:outerShdw blurRad="38100" dist="38100" dir="2700000" algn="tl">
                    <a:srgbClr val="000000">
                      <a:alpha val="43137"/>
                    </a:srgbClr>
                  </a:outerShdw>
                </a:effectLst>
              </a:rPr>
              <a:t>数据线之间能够分离，且能处理访存冲突。</a:t>
            </a:r>
          </a:p>
        </p:txBody>
      </p:sp>
      <p:sp>
        <p:nvSpPr>
          <p:cNvPr id="4" name="矩形 3">
            <a:extLst>
              <a:ext uri="{FF2B5EF4-FFF2-40B4-BE49-F238E27FC236}">
                <a16:creationId xmlns:a16="http://schemas.microsoft.com/office/drawing/2014/main" id="{AA883E75-8C54-4EF1-ADE0-EE37046BC375}"/>
              </a:ext>
            </a:extLst>
          </p:cNvPr>
          <p:cNvSpPr/>
          <p:nvPr/>
        </p:nvSpPr>
        <p:spPr>
          <a:xfrm>
            <a:off x="50800" y="2460724"/>
            <a:ext cx="91186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如果两台</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通过各自的地址总线与数据总线共享一个半导体存储器，则可采用双端口存储器。双端口存储器有两套独立的地址寄存器、地址译码器、数据寄存器和读写电路，可同时接受来自两方面的访存请求，两组地址</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数据线之间就能够分离。</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存储器如图所示。</a:t>
            </a:r>
          </a:p>
        </p:txBody>
      </p:sp>
      <p:sp>
        <p:nvSpPr>
          <p:cNvPr id="5" name="灯片编号占位符 4">
            <a:extLst>
              <a:ext uri="{FF2B5EF4-FFF2-40B4-BE49-F238E27FC236}">
                <a16:creationId xmlns:a16="http://schemas.microsoft.com/office/drawing/2014/main" id="{19CFAC2F-A375-4DA9-A348-EAABE170B9A7}"/>
              </a:ext>
            </a:extLst>
          </p:cNvPr>
          <p:cNvSpPr>
            <a:spLocks noGrp="1"/>
          </p:cNvSpPr>
          <p:nvPr>
            <p:ph type="sldNum" sz="quarter" idx="12"/>
          </p:nvPr>
        </p:nvSpPr>
        <p:spPr/>
        <p:txBody>
          <a:bodyPr/>
          <a:lstStyle/>
          <a:p>
            <a:fld id="{6F02EFF4-F969-41B5-BB2C-79CFA90C3E21}" type="slidenum">
              <a:rPr lang="en-US" altLang="zh-CN" smtClean="0"/>
              <a:pPr/>
              <a:t>75</a:t>
            </a:fld>
            <a:r>
              <a:rPr lang="en-US" altLang="zh-CN"/>
              <a:t>/112</a:t>
            </a:r>
            <a:endParaRPr lang="en-US" altLang="zh-CN" dirty="0"/>
          </a:p>
        </p:txBody>
      </p:sp>
    </p:spTree>
    <p:extLst>
      <p:ext uri="{BB962C8B-B14F-4D97-AF65-F5344CB8AC3E}">
        <p14:creationId xmlns:p14="http://schemas.microsoft.com/office/powerpoint/2010/main" val="567275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6270D8-B2BD-491F-829B-EB62A7ABFD0D}"/>
              </a:ext>
            </a:extLst>
          </p:cNvPr>
          <p:cNvSpPr/>
          <p:nvPr/>
        </p:nvSpPr>
        <p:spPr>
          <a:xfrm>
            <a:off x="0" y="3581401"/>
            <a:ext cx="91059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以双端口存储器的方式，两个访问端口独立工作互不干扰，只有当两个端口试图在同一时间内访问同一地址单元时，才会发生冲突。这时可由存储器的仲裁逻辑根据两端口访问请求到达存储器的时间差来决定首先为哪一个</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服务。 </a:t>
            </a:r>
          </a:p>
        </p:txBody>
      </p:sp>
      <p:pic>
        <p:nvPicPr>
          <p:cNvPr id="5" name="图片 4">
            <a:extLst>
              <a:ext uri="{FF2B5EF4-FFF2-40B4-BE49-F238E27FC236}">
                <a16:creationId xmlns:a16="http://schemas.microsoft.com/office/drawing/2014/main" id="{DB7FDA3A-752B-4CBB-9A73-1E26FBEA825B}"/>
              </a:ext>
            </a:extLst>
          </p:cNvPr>
          <p:cNvPicPr>
            <a:picLocks noChangeAspect="1"/>
          </p:cNvPicPr>
          <p:nvPr/>
        </p:nvPicPr>
        <p:blipFill>
          <a:blip r:embed="rId2"/>
          <a:stretch>
            <a:fillRect/>
          </a:stretch>
        </p:blipFill>
        <p:spPr>
          <a:xfrm>
            <a:off x="0" y="0"/>
            <a:ext cx="8991600" cy="3581401"/>
          </a:xfrm>
          <a:prstGeom prst="rect">
            <a:avLst/>
          </a:prstGeom>
        </p:spPr>
      </p:pic>
      <p:sp>
        <p:nvSpPr>
          <p:cNvPr id="2" name="灯片编号占位符 1">
            <a:extLst>
              <a:ext uri="{FF2B5EF4-FFF2-40B4-BE49-F238E27FC236}">
                <a16:creationId xmlns:a16="http://schemas.microsoft.com/office/drawing/2014/main" id="{FBE45E8B-C531-4463-8FC8-6968FCFD7FF3}"/>
              </a:ext>
            </a:extLst>
          </p:cNvPr>
          <p:cNvSpPr>
            <a:spLocks noGrp="1"/>
          </p:cNvSpPr>
          <p:nvPr>
            <p:ph type="sldNum" sz="quarter" idx="12"/>
          </p:nvPr>
        </p:nvSpPr>
        <p:spPr/>
        <p:txBody>
          <a:bodyPr/>
          <a:lstStyle/>
          <a:p>
            <a:fld id="{6F02EFF4-F969-41B5-BB2C-79CFA90C3E21}" type="slidenum">
              <a:rPr lang="en-US" altLang="zh-CN" smtClean="0"/>
              <a:pPr/>
              <a:t>76</a:t>
            </a:fld>
            <a:r>
              <a:rPr lang="en-US" altLang="zh-CN"/>
              <a:t>/112</a:t>
            </a:r>
            <a:endParaRPr lang="en-US" altLang="zh-CN" dirty="0"/>
          </a:p>
        </p:txBody>
      </p:sp>
    </p:spTree>
    <p:extLst>
      <p:ext uri="{BB962C8B-B14F-4D97-AF65-F5344CB8AC3E}">
        <p14:creationId xmlns:p14="http://schemas.microsoft.com/office/powerpoint/2010/main" val="357250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38AE15-D022-4EF4-B16B-65C8FD81A14E}"/>
              </a:ext>
            </a:extLst>
          </p:cNvPr>
          <p:cNvSpPr/>
          <p:nvPr/>
        </p:nvSpPr>
        <p:spPr>
          <a:xfrm>
            <a:off x="76200" y="26670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22.</a:t>
            </a:r>
            <a:r>
              <a:rPr lang="zh-CN" altLang="zh-CN" sz="3600" b="1" dirty="0">
                <a:solidFill>
                  <a:srgbClr val="FFFF00"/>
                </a:solidFill>
                <a:effectLst>
                  <a:outerShdw blurRad="38100" dist="38100" dir="2700000" algn="tl">
                    <a:srgbClr val="000000">
                      <a:alpha val="43137"/>
                    </a:srgbClr>
                  </a:outerShdw>
                </a:effectLst>
              </a:rPr>
              <a:t>如果需用常规存储芯片构成双端口存储器，允许存取周期延长。请为此设计存储器逻辑。</a:t>
            </a:r>
          </a:p>
        </p:txBody>
      </p:sp>
      <p:sp>
        <p:nvSpPr>
          <p:cNvPr id="3" name="灯片编号占位符 2">
            <a:extLst>
              <a:ext uri="{FF2B5EF4-FFF2-40B4-BE49-F238E27FC236}">
                <a16:creationId xmlns:a16="http://schemas.microsoft.com/office/drawing/2014/main" id="{ED0E966B-D0B4-4BAC-9540-909B3E6081F9}"/>
              </a:ext>
            </a:extLst>
          </p:cNvPr>
          <p:cNvSpPr>
            <a:spLocks noGrp="1"/>
          </p:cNvSpPr>
          <p:nvPr>
            <p:ph type="sldNum" sz="quarter" idx="12"/>
          </p:nvPr>
        </p:nvSpPr>
        <p:spPr/>
        <p:txBody>
          <a:bodyPr/>
          <a:lstStyle/>
          <a:p>
            <a:fld id="{6F02EFF4-F969-41B5-BB2C-79CFA90C3E21}" type="slidenum">
              <a:rPr lang="en-US" altLang="zh-CN" smtClean="0"/>
              <a:pPr/>
              <a:t>77</a:t>
            </a:fld>
            <a:r>
              <a:rPr lang="en-US" altLang="zh-CN"/>
              <a:t>/112</a:t>
            </a:r>
            <a:endParaRPr lang="en-US" altLang="zh-CN" dirty="0"/>
          </a:p>
        </p:txBody>
      </p:sp>
    </p:spTree>
    <p:extLst>
      <p:ext uri="{BB962C8B-B14F-4D97-AF65-F5344CB8AC3E}">
        <p14:creationId xmlns:p14="http://schemas.microsoft.com/office/powerpoint/2010/main" val="28400609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3C8EE69-2DDD-4E1D-A566-5ACEA1FECE8B}"/>
              </a:ext>
            </a:extLst>
          </p:cNvPr>
          <p:cNvSpPr/>
          <p:nvPr/>
        </p:nvSpPr>
        <p:spPr>
          <a:xfrm>
            <a:off x="152400" y="1524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22.</a:t>
            </a:r>
            <a:r>
              <a:rPr lang="zh-CN" altLang="zh-CN" sz="3600" b="1" dirty="0">
                <a:solidFill>
                  <a:srgbClr val="FFFF00"/>
                </a:solidFill>
                <a:effectLst>
                  <a:outerShdw blurRad="38100" dist="38100" dir="2700000" algn="tl">
                    <a:srgbClr val="000000">
                      <a:alpha val="43137"/>
                    </a:srgbClr>
                  </a:outerShdw>
                </a:effectLst>
              </a:rPr>
              <a:t>如果需用常规存储芯片构成双端口存储器，允许存取周期延长。请为此设计存储器逻辑。</a:t>
            </a:r>
          </a:p>
        </p:txBody>
      </p:sp>
      <p:sp>
        <p:nvSpPr>
          <p:cNvPr id="4" name="矩形 3">
            <a:extLst>
              <a:ext uri="{FF2B5EF4-FFF2-40B4-BE49-F238E27FC236}">
                <a16:creationId xmlns:a16="http://schemas.microsoft.com/office/drawing/2014/main" id="{6E397C20-638F-40E2-B52E-E9B380827D32}"/>
              </a:ext>
            </a:extLst>
          </p:cNvPr>
          <p:cNvSpPr/>
          <p:nvPr/>
        </p:nvSpPr>
        <p:spPr>
          <a:xfrm>
            <a:off x="-12700" y="1881326"/>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如果需用常规存储芯片构成双端口存储器，由于常规存储芯片没有两个独立的端口，因此需要为其设计一套控制逻辑，来实现双端口的功能。 在接口中需要实现以下</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种逻辑：两个数据缓冲、地址寄存、存储访问的控制逻辑、共享仲裁控制逻辑。 </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其存储器的逻辑及与系统的连接逻辑如图所示。</a:t>
            </a:r>
          </a:p>
        </p:txBody>
      </p:sp>
      <p:sp>
        <p:nvSpPr>
          <p:cNvPr id="5" name="灯片编号占位符 4">
            <a:extLst>
              <a:ext uri="{FF2B5EF4-FFF2-40B4-BE49-F238E27FC236}">
                <a16:creationId xmlns:a16="http://schemas.microsoft.com/office/drawing/2014/main" id="{23F43473-7790-4C75-A581-498511B5E7A0}"/>
              </a:ext>
            </a:extLst>
          </p:cNvPr>
          <p:cNvSpPr>
            <a:spLocks noGrp="1"/>
          </p:cNvSpPr>
          <p:nvPr>
            <p:ph type="sldNum" sz="quarter" idx="12"/>
          </p:nvPr>
        </p:nvSpPr>
        <p:spPr/>
        <p:txBody>
          <a:bodyPr/>
          <a:lstStyle/>
          <a:p>
            <a:fld id="{6F02EFF4-F969-41B5-BB2C-79CFA90C3E21}" type="slidenum">
              <a:rPr lang="en-US" altLang="zh-CN" smtClean="0"/>
              <a:pPr/>
              <a:t>78</a:t>
            </a:fld>
            <a:r>
              <a:rPr lang="en-US" altLang="zh-CN"/>
              <a:t>/112</a:t>
            </a:r>
            <a:endParaRPr lang="en-US" altLang="zh-CN" dirty="0"/>
          </a:p>
        </p:txBody>
      </p:sp>
    </p:spTree>
    <p:extLst>
      <p:ext uri="{BB962C8B-B14F-4D97-AF65-F5344CB8AC3E}">
        <p14:creationId xmlns:p14="http://schemas.microsoft.com/office/powerpoint/2010/main" val="3181935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3AC6DBD-F3A7-4A26-A762-C425113AD4ED}"/>
              </a:ext>
            </a:extLst>
          </p:cNvPr>
          <p:cNvPicPr>
            <a:picLocks noChangeAspect="1"/>
          </p:cNvPicPr>
          <p:nvPr/>
        </p:nvPicPr>
        <p:blipFill>
          <a:blip r:embed="rId2"/>
          <a:stretch>
            <a:fillRect/>
          </a:stretch>
        </p:blipFill>
        <p:spPr>
          <a:xfrm>
            <a:off x="1169730" y="46382"/>
            <a:ext cx="7021770" cy="6828183"/>
          </a:xfrm>
          <a:prstGeom prst="rect">
            <a:avLst/>
          </a:prstGeom>
        </p:spPr>
      </p:pic>
      <p:sp>
        <p:nvSpPr>
          <p:cNvPr id="3" name="灯片编号占位符 2">
            <a:extLst>
              <a:ext uri="{FF2B5EF4-FFF2-40B4-BE49-F238E27FC236}">
                <a16:creationId xmlns:a16="http://schemas.microsoft.com/office/drawing/2014/main" id="{2D4617B7-4828-4790-9338-CBA7C025EE05}"/>
              </a:ext>
            </a:extLst>
          </p:cNvPr>
          <p:cNvSpPr>
            <a:spLocks noGrp="1"/>
          </p:cNvSpPr>
          <p:nvPr>
            <p:ph type="sldNum" sz="quarter" idx="12"/>
          </p:nvPr>
        </p:nvSpPr>
        <p:spPr/>
        <p:txBody>
          <a:bodyPr/>
          <a:lstStyle/>
          <a:p>
            <a:fld id="{6F02EFF4-F969-41B5-BB2C-79CFA90C3E21}" type="slidenum">
              <a:rPr lang="en-US" altLang="zh-CN" smtClean="0"/>
              <a:pPr/>
              <a:t>79</a:t>
            </a:fld>
            <a:r>
              <a:rPr lang="en-US" altLang="zh-CN"/>
              <a:t>/112</a:t>
            </a:r>
            <a:endParaRPr lang="en-US" altLang="zh-CN" dirty="0"/>
          </a:p>
        </p:txBody>
      </p:sp>
    </p:spTree>
    <p:extLst>
      <p:ext uri="{BB962C8B-B14F-4D97-AF65-F5344CB8AC3E}">
        <p14:creationId xmlns:p14="http://schemas.microsoft.com/office/powerpoint/2010/main" val="5143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F702AC7-1016-4CA2-A14C-FFEF8588271A}"/>
              </a:ext>
            </a:extLst>
          </p:cNvPr>
          <p:cNvSpPr/>
          <p:nvPr/>
        </p:nvSpPr>
        <p:spPr>
          <a:xfrm>
            <a:off x="152400" y="127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a:t>
            </a:r>
            <a:r>
              <a:rPr lang="zh-CN" altLang="zh-CN" sz="3600" b="1" dirty="0">
                <a:solidFill>
                  <a:srgbClr val="FFFF00"/>
                </a:solidFill>
                <a:effectLst>
                  <a:outerShdw blurRad="38100" dist="38100" dir="2700000" algn="tl">
                    <a:srgbClr val="000000">
                      <a:alpha val="43137"/>
                    </a:srgbClr>
                  </a:outerShdw>
                </a:effectLst>
              </a:rPr>
              <a:t>请简述计算机系统中的三级存储体系结构模式，并分析这种模式的优点和缺点。</a:t>
            </a:r>
          </a:p>
        </p:txBody>
      </p:sp>
      <p:sp>
        <p:nvSpPr>
          <p:cNvPr id="4" name="矩形 3">
            <a:extLst>
              <a:ext uri="{FF2B5EF4-FFF2-40B4-BE49-F238E27FC236}">
                <a16:creationId xmlns:a16="http://schemas.microsoft.com/office/drawing/2014/main" id="{6998FE0A-91D5-4C0D-B746-E4A9FBB68010}"/>
              </a:ext>
            </a:extLst>
          </p:cNvPr>
          <p:cNvSpPr/>
          <p:nvPr/>
        </p:nvSpPr>
        <p:spPr>
          <a:xfrm>
            <a:off x="0" y="1371600"/>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三级存储体系包括缓存（</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）、内存和外存，这种模式的优点是层次体系清晰、便于设计实现，也利于系统调度管理，能提高存储系统性能；其缺点是结构复杂，管理和控制都比较复杂，硬件成本高。</a:t>
            </a:r>
          </a:p>
        </p:txBody>
      </p:sp>
      <p:sp>
        <p:nvSpPr>
          <p:cNvPr id="5" name="灯片编号占位符 4">
            <a:extLst>
              <a:ext uri="{FF2B5EF4-FFF2-40B4-BE49-F238E27FC236}">
                <a16:creationId xmlns:a16="http://schemas.microsoft.com/office/drawing/2014/main" id="{FBFD5CD4-8E98-4321-93C7-FA7B2C1EE7FF}"/>
              </a:ext>
            </a:extLst>
          </p:cNvPr>
          <p:cNvSpPr>
            <a:spLocks noGrp="1"/>
          </p:cNvSpPr>
          <p:nvPr>
            <p:ph type="sldNum" sz="quarter" idx="12"/>
          </p:nvPr>
        </p:nvSpPr>
        <p:spPr/>
        <p:txBody>
          <a:bodyPr/>
          <a:lstStyle/>
          <a:p>
            <a:fld id="{6F02EFF4-F969-41B5-BB2C-79CFA90C3E21}" type="slidenum">
              <a:rPr lang="en-US" altLang="zh-CN" smtClean="0"/>
              <a:pPr/>
              <a:t>8</a:t>
            </a:fld>
            <a:r>
              <a:rPr lang="en-US" altLang="zh-CN"/>
              <a:t>/112</a:t>
            </a:r>
            <a:endParaRPr lang="en-US" altLang="zh-CN" dirty="0"/>
          </a:p>
        </p:txBody>
      </p:sp>
    </p:spTree>
    <p:extLst>
      <p:ext uri="{BB962C8B-B14F-4D97-AF65-F5344CB8AC3E}">
        <p14:creationId xmlns:p14="http://schemas.microsoft.com/office/powerpoint/2010/main" val="2635184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D2448F2-3F3B-4147-B24D-B302403B3341}"/>
              </a:ext>
            </a:extLst>
          </p:cNvPr>
          <p:cNvSpPr/>
          <p:nvPr/>
        </p:nvSpPr>
        <p:spPr>
          <a:xfrm>
            <a:off x="-12700" y="1932126"/>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如将以上存储系统用于双</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共享的应用中，当两个</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同时对存储器发出访问需求时，控制接口中的共享仲裁控制逻辑就会以访问请求的顺序，在第一个存储器访问周期时允许第一个</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对存储器进行访问，同时向第二个</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发出</a:t>
            </a:r>
            <a:r>
              <a:rPr lang="en-US" altLang="zh-CN" sz="3200" dirty="0">
                <a:latin typeface="黑体" panose="02010609060101010101" pitchFamily="49" charset="-122"/>
                <a:ea typeface="黑体" panose="02010609060101010101" pitchFamily="49" charset="-122"/>
              </a:rPr>
              <a:t>READY</a:t>
            </a:r>
            <a:r>
              <a:rPr lang="zh-CN" altLang="en-US" sz="3200" dirty="0">
                <a:latin typeface="黑体" panose="02010609060101010101" pitchFamily="49" charset="-122"/>
                <a:ea typeface="黑体" panose="02010609060101010101" pitchFamily="49" charset="-122"/>
              </a:rPr>
              <a:t>等待信号，然后在下一个存储器访问周期撤销该等待信号，允许第二个</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对存储器进行访问。</a:t>
            </a:r>
          </a:p>
        </p:txBody>
      </p:sp>
      <p:sp>
        <p:nvSpPr>
          <p:cNvPr id="4" name="矩形 3">
            <a:extLst>
              <a:ext uri="{FF2B5EF4-FFF2-40B4-BE49-F238E27FC236}">
                <a16:creationId xmlns:a16="http://schemas.microsoft.com/office/drawing/2014/main" id="{8B1BF018-82F3-47ED-87D4-41A2785F77E5}"/>
              </a:ext>
            </a:extLst>
          </p:cNvPr>
          <p:cNvSpPr/>
          <p:nvPr/>
        </p:nvSpPr>
        <p:spPr>
          <a:xfrm>
            <a:off x="152400" y="1524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22.</a:t>
            </a:r>
            <a:r>
              <a:rPr lang="zh-CN" altLang="zh-CN" sz="3600" b="1" dirty="0">
                <a:solidFill>
                  <a:srgbClr val="FFFF00"/>
                </a:solidFill>
                <a:effectLst>
                  <a:outerShdw blurRad="38100" dist="38100" dir="2700000" algn="tl">
                    <a:srgbClr val="000000">
                      <a:alpha val="43137"/>
                    </a:srgbClr>
                  </a:outerShdw>
                </a:effectLst>
              </a:rPr>
              <a:t>如果需用常规存储芯片构成双端口存储器，允许存取周期延长。请为此设计存储器逻辑。</a:t>
            </a:r>
          </a:p>
        </p:txBody>
      </p:sp>
      <p:sp>
        <p:nvSpPr>
          <p:cNvPr id="5" name="灯片编号占位符 4">
            <a:extLst>
              <a:ext uri="{FF2B5EF4-FFF2-40B4-BE49-F238E27FC236}">
                <a16:creationId xmlns:a16="http://schemas.microsoft.com/office/drawing/2014/main" id="{50D3D9A3-B59E-40A1-8F97-15EBB77D0AF0}"/>
              </a:ext>
            </a:extLst>
          </p:cNvPr>
          <p:cNvSpPr>
            <a:spLocks noGrp="1"/>
          </p:cNvSpPr>
          <p:nvPr>
            <p:ph type="sldNum" sz="quarter" idx="12"/>
          </p:nvPr>
        </p:nvSpPr>
        <p:spPr/>
        <p:txBody>
          <a:bodyPr/>
          <a:lstStyle/>
          <a:p>
            <a:fld id="{6F02EFF4-F969-41B5-BB2C-79CFA90C3E21}" type="slidenum">
              <a:rPr lang="en-US" altLang="zh-CN" smtClean="0"/>
              <a:pPr/>
              <a:t>80</a:t>
            </a:fld>
            <a:r>
              <a:rPr lang="en-US" altLang="zh-CN"/>
              <a:t>/112</a:t>
            </a:r>
            <a:endParaRPr lang="en-US" altLang="zh-CN" dirty="0"/>
          </a:p>
        </p:txBody>
      </p:sp>
    </p:spTree>
    <p:extLst>
      <p:ext uri="{BB962C8B-B14F-4D97-AF65-F5344CB8AC3E}">
        <p14:creationId xmlns:p14="http://schemas.microsoft.com/office/powerpoint/2010/main" val="48341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D4178D-EA6F-4FBA-A1CF-49E6DBDAE6A9}"/>
              </a:ext>
            </a:extLst>
          </p:cNvPr>
          <p:cNvSpPr/>
          <p:nvPr/>
        </p:nvSpPr>
        <p:spPr>
          <a:xfrm>
            <a:off x="152400" y="25400"/>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23.</a:t>
            </a:r>
            <a:r>
              <a:rPr lang="zh-CN" altLang="zh-CN" sz="3600" b="1" dirty="0">
                <a:solidFill>
                  <a:srgbClr val="FFFF00"/>
                </a:solidFill>
                <a:effectLst>
                  <a:outerShdw blurRad="38100" dist="38100" dir="2700000" algn="tl">
                    <a:srgbClr val="000000">
                      <a:alpha val="43137"/>
                    </a:srgbClr>
                  </a:outerShdw>
                </a:effectLst>
              </a:rPr>
              <a:t>试比较当前光盘与磁盘两者的记录密度、平均存取时间和数据传输率三项性能指标。</a:t>
            </a:r>
          </a:p>
        </p:txBody>
      </p:sp>
      <p:graphicFrame>
        <p:nvGraphicFramePr>
          <p:cNvPr id="5" name="表格 4">
            <a:extLst>
              <a:ext uri="{FF2B5EF4-FFF2-40B4-BE49-F238E27FC236}">
                <a16:creationId xmlns:a16="http://schemas.microsoft.com/office/drawing/2014/main" id="{C52F9F12-EE01-4EAB-A63E-5A509A5835CD}"/>
              </a:ext>
            </a:extLst>
          </p:cNvPr>
          <p:cNvGraphicFramePr>
            <a:graphicFrameLocks noGrp="1"/>
          </p:cNvGraphicFramePr>
          <p:nvPr>
            <p:extLst>
              <p:ext uri="{D42A27DB-BD31-4B8C-83A1-F6EECF244321}">
                <p14:modId xmlns:p14="http://schemas.microsoft.com/office/powerpoint/2010/main" val="607602476"/>
              </p:ext>
            </p:extLst>
          </p:nvPr>
        </p:nvGraphicFramePr>
        <p:xfrm>
          <a:off x="0" y="1397000"/>
          <a:ext cx="9144000" cy="24079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1690702197"/>
                    </a:ext>
                  </a:extLst>
                </a:gridCol>
                <a:gridCol w="2286000">
                  <a:extLst>
                    <a:ext uri="{9D8B030D-6E8A-4147-A177-3AD203B41FA5}">
                      <a16:colId xmlns:a16="http://schemas.microsoft.com/office/drawing/2014/main" val="199253605"/>
                    </a:ext>
                  </a:extLst>
                </a:gridCol>
                <a:gridCol w="2514600">
                  <a:extLst>
                    <a:ext uri="{9D8B030D-6E8A-4147-A177-3AD203B41FA5}">
                      <a16:colId xmlns:a16="http://schemas.microsoft.com/office/drawing/2014/main" val="2393503343"/>
                    </a:ext>
                  </a:extLst>
                </a:gridCol>
                <a:gridCol w="3048000">
                  <a:extLst>
                    <a:ext uri="{9D8B030D-6E8A-4147-A177-3AD203B41FA5}">
                      <a16:colId xmlns:a16="http://schemas.microsoft.com/office/drawing/2014/main" val="2065231081"/>
                    </a:ext>
                  </a:extLst>
                </a:gridCol>
              </a:tblGrid>
              <a:tr h="370840">
                <a:tc>
                  <a:txBody>
                    <a:bodyPr/>
                    <a:lstStyle/>
                    <a:p>
                      <a:endParaRPr lang="zh-CN" altLang="en-US" sz="2800" dirty="0"/>
                    </a:p>
                  </a:txBody>
                  <a:tcPr/>
                </a:tc>
                <a:tc>
                  <a:txBody>
                    <a:bodyPr/>
                    <a:lstStyle/>
                    <a:p>
                      <a:r>
                        <a:rPr lang="zh-CN" altLang="en-US" sz="2800" dirty="0"/>
                        <a:t>记录密度</a:t>
                      </a:r>
                    </a:p>
                  </a:txBody>
                  <a:tcPr/>
                </a:tc>
                <a:tc>
                  <a:txBody>
                    <a:bodyPr/>
                    <a:lstStyle/>
                    <a:p>
                      <a:r>
                        <a:rPr lang="zh-CN" altLang="en-US" sz="2800" dirty="0"/>
                        <a:t>平均存取时间</a:t>
                      </a:r>
                    </a:p>
                  </a:txBody>
                  <a:tcPr/>
                </a:tc>
                <a:tc>
                  <a:txBody>
                    <a:bodyPr/>
                    <a:lstStyle/>
                    <a:p>
                      <a:r>
                        <a:rPr lang="zh-CN" altLang="en-US" sz="2800" dirty="0"/>
                        <a:t>数据传输率</a:t>
                      </a:r>
                    </a:p>
                  </a:txBody>
                  <a:tcPr/>
                </a:tc>
                <a:extLst>
                  <a:ext uri="{0D108BD9-81ED-4DB2-BD59-A6C34878D82A}">
                    <a16:rowId xmlns:a16="http://schemas.microsoft.com/office/drawing/2014/main" val="1169158798"/>
                  </a:ext>
                </a:extLst>
              </a:tr>
              <a:tr h="370840">
                <a:tc>
                  <a:txBody>
                    <a:bodyPr/>
                    <a:lstStyle/>
                    <a:p>
                      <a:r>
                        <a:rPr lang="zh-CN" altLang="en-US" sz="2800" dirty="0"/>
                        <a:t>光盘</a:t>
                      </a:r>
                    </a:p>
                  </a:txBody>
                  <a:tcPr/>
                </a:tc>
                <a:tc>
                  <a:txBody>
                    <a:bodyPr/>
                    <a:lstStyle/>
                    <a:p>
                      <a:r>
                        <a:rPr lang="zh-CN" altLang="en-US" sz="2800" dirty="0"/>
                        <a:t>可达</a:t>
                      </a:r>
                      <a:r>
                        <a:rPr lang="en-US" altLang="zh-CN" sz="2800" dirty="0"/>
                        <a:t>300Mbpi</a:t>
                      </a:r>
                      <a:endParaRPr lang="zh-CN" altLang="en-US" sz="2800" dirty="0"/>
                    </a:p>
                  </a:txBody>
                  <a:tcPr/>
                </a:tc>
                <a:tc>
                  <a:txBody>
                    <a:bodyPr/>
                    <a:lstStyle/>
                    <a:p>
                      <a:r>
                        <a:rPr lang="en-US" altLang="zh-CN" sz="2800" dirty="0"/>
                        <a:t>&gt;100ms</a:t>
                      </a:r>
                      <a:endParaRPr lang="zh-CN" altLang="en-US" sz="2800" dirty="0"/>
                    </a:p>
                  </a:txBody>
                  <a:tcPr/>
                </a:tc>
                <a:tc>
                  <a:txBody>
                    <a:bodyPr/>
                    <a:lstStyle/>
                    <a:p>
                      <a:r>
                        <a:rPr lang="en-US" altLang="zh-CN" sz="2800" dirty="0"/>
                        <a:t>DVD</a:t>
                      </a:r>
                      <a:r>
                        <a:rPr lang="zh-CN" altLang="en-US" sz="2800" dirty="0"/>
                        <a:t>可达</a:t>
                      </a:r>
                      <a:r>
                        <a:rPr lang="en-US" altLang="zh-CN" sz="2800" dirty="0"/>
                        <a:t>21.728kBps</a:t>
                      </a:r>
                      <a:endParaRPr lang="zh-CN" altLang="en-US" sz="2800" dirty="0"/>
                    </a:p>
                  </a:txBody>
                  <a:tcPr/>
                </a:tc>
                <a:extLst>
                  <a:ext uri="{0D108BD9-81ED-4DB2-BD59-A6C34878D82A}">
                    <a16:rowId xmlns:a16="http://schemas.microsoft.com/office/drawing/2014/main" val="3648072402"/>
                  </a:ext>
                </a:extLst>
              </a:tr>
              <a:tr h="370840">
                <a:tc>
                  <a:txBody>
                    <a:bodyPr/>
                    <a:lstStyle/>
                    <a:p>
                      <a:r>
                        <a:rPr lang="zh-CN" altLang="en-US" sz="2800" dirty="0"/>
                        <a:t>磁盘</a:t>
                      </a:r>
                    </a:p>
                  </a:txBody>
                  <a:tcPr/>
                </a:tc>
                <a:tc>
                  <a:txBody>
                    <a:bodyPr/>
                    <a:lstStyle/>
                    <a:p>
                      <a:r>
                        <a:rPr lang="zh-CN" altLang="en-US" sz="2800" dirty="0"/>
                        <a:t>可达</a:t>
                      </a:r>
                      <a:r>
                        <a:rPr lang="en-US" altLang="zh-CN" sz="2800" dirty="0"/>
                        <a:t>50Mbpi</a:t>
                      </a:r>
                      <a:endParaRPr lang="zh-CN" altLang="en-US" sz="2800" dirty="0"/>
                    </a:p>
                  </a:txBody>
                  <a:tcPr/>
                </a:tc>
                <a:tc>
                  <a:txBody>
                    <a:bodyPr/>
                    <a:lstStyle/>
                    <a:p>
                      <a:r>
                        <a:rPr lang="en-US" altLang="zh-CN" sz="2800" dirty="0"/>
                        <a:t>&lt;15ms</a:t>
                      </a:r>
                      <a:endParaRPr lang="zh-CN" altLang="en-US" sz="2800" dirty="0"/>
                    </a:p>
                  </a:txBody>
                  <a:tcPr/>
                </a:tc>
                <a:tc>
                  <a:txBody>
                    <a:bodyPr/>
                    <a:lstStyle/>
                    <a:p>
                      <a:r>
                        <a:rPr lang="en-US" altLang="zh-CN" sz="2800" dirty="0"/>
                        <a:t>SATA</a:t>
                      </a:r>
                      <a:r>
                        <a:rPr lang="zh-CN" altLang="en-US" sz="2800" dirty="0"/>
                        <a:t>可达</a:t>
                      </a:r>
                      <a:r>
                        <a:rPr lang="en-US" altLang="zh-CN" sz="2800" dirty="0"/>
                        <a:t>600MBps</a:t>
                      </a:r>
                      <a:endParaRPr lang="zh-CN" altLang="en-US" sz="2800" dirty="0"/>
                    </a:p>
                  </a:txBody>
                  <a:tcPr/>
                </a:tc>
                <a:extLst>
                  <a:ext uri="{0D108BD9-81ED-4DB2-BD59-A6C34878D82A}">
                    <a16:rowId xmlns:a16="http://schemas.microsoft.com/office/drawing/2014/main" val="3823584255"/>
                  </a:ext>
                </a:extLst>
              </a:tr>
            </a:tbl>
          </a:graphicData>
        </a:graphic>
      </p:graphicFrame>
      <p:sp>
        <p:nvSpPr>
          <p:cNvPr id="3" name="灯片编号占位符 2">
            <a:extLst>
              <a:ext uri="{FF2B5EF4-FFF2-40B4-BE49-F238E27FC236}">
                <a16:creationId xmlns:a16="http://schemas.microsoft.com/office/drawing/2014/main" id="{CE2D64C9-8FE7-46AA-AA02-D73A05E086D7}"/>
              </a:ext>
            </a:extLst>
          </p:cNvPr>
          <p:cNvSpPr>
            <a:spLocks noGrp="1"/>
          </p:cNvSpPr>
          <p:nvPr>
            <p:ph type="sldNum" sz="quarter" idx="12"/>
          </p:nvPr>
        </p:nvSpPr>
        <p:spPr/>
        <p:txBody>
          <a:bodyPr/>
          <a:lstStyle/>
          <a:p>
            <a:fld id="{6F02EFF4-F969-41B5-BB2C-79CFA90C3E21}" type="slidenum">
              <a:rPr lang="en-US" altLang="zh-CN" smtClean="0"/>
              <a:pPr/>
              <a:t>81</a:t>
            </a:fld>
            <a:r>
              <a:rPr lang="en-US" altLang="zh-CN"/>
              <a:t>/112</a:t>
            </a:r>
            <a:endParaRPr lang="en-US" altLang="zh-CN" dirty="0"/>
          </a:p>
        </p:txBody>
      </p:sp>
    </p:spTree>
    <p:extLst>
      <p:ext uri="{BB962C8B-B14F-4D97-AF65-F5344CB8AC3E}">
        <p14:creationId xmlns:p14="http://schemas.microsoft.com/office/powerpoint/2010/main" val="3343650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AEFD4EF-3F4E-42B7-BD6D-FCA650AB2799}"/>
              </a:ext>
            </a:extLst>
          </p:cNvPr>
          <p:cNvSpPr/>
          <p:nvPr/>
        </p:nvSpPr>
        <p:spPr>
          <a:xfrm>
            <a:off x="0" y="2274838"/>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24.</a:t>
            </a:r>
            <a:r>
              <a:rPr lang="zh-CN" altLang="zh-CN" sz="3600" b="1" dirty="0">
                <a:solidFill>
                  <a:srgbClr val="FFFF00"/>
                </a:solidFill>
                <a:effectLst>
                  <a:outerShdw blurRad="38100" dist="38100" dir="2700000" algn="tl">
                    <a:srgbClr val="000000">
                      <a:alpha val="43137"/>
                    </a:srgbClr>
                  </a:outerShdw>
                </a:effectLst>
              </a:rPr>
              <a:t>主存和</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之间的映射方式有哪几种？请简述每种方式的基本思想，并分析每种方式中如何通过变换内存地址以得到</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的目标地址。</a:t>
            </a:r>
          </a:p>
        </p:txBody>
      </p:sp>
      <p:sp>
        <p:nvSpPr>
          <p:cNvPr id="3" name="灯片编号占位符 2">
            <a:extLst>
              <a:ext uri="{FF2B5EF4-FFF2-40B4-BE49-F238E27FC236}">
                <a16:creationId xmlns:a16="http://schemas.microsoft.com/office/drawing/2014/main" id="{C932F311-9B3B-479E-8F28-BCC6F763B3AE}"/>
              </a:ext>
            </a:extLst>
          </p:cNvPr>
          <p:cNvSpPr>
            <a:spLocks noGrp="1"/>
          </p:cNvSpPr>
          <p:nvPr>
            <p:ph type="sldNum" sz="quarter" idx="12"/>
          </p:nvPr>
        </p:nvSpPr>
        <p:spPr/>
        <p:txBody>
          <a:bodyPr/>
          <a:lstStyle/>
          <a:p>
            <a:fld id="{6F02EFF4-F969-41B5-BB2C-79CFA90C3E21}" type="slidenum">
              <a:rPr lang="en-US" altLang="zh-CN" smtClean="0"/>
              <a:pPr/>
              <a:t>82</a:t>
            </a:fld>
            <a:r>
              <a:rPr lang="en-US" altLang="zh-CN"/>
              <a:t>/112</a:t>
            </a:r>
            <a:endParaRPr lang="en-US" altLang="zh-CN" dirty="0"/>
          </a:p>
        </p:txBody>
      </p:sp>
    </p:spTree>
    <p:extLst>
      <p:ext uri="{BB962C8B-B14F-4D97-AF65-F5344CB8AC3E}">
        <p14:creationId xmlns:p14="http://schemas.microsoft.com/office/powerpoint/2010/main" val="20402157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D48431E-06F3-4B2E-B90A-8817AAEF101C}"/>
              </a:ext>
            </a:extLst>
          </p:cNvPr>
          <p:cNvSpPr/>
          <p:nvPr/>
        </p:nvSpPr>
        <p:spPr>
          <a:xfrm>
            <a:off x="0" y="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24.</a:t>
            </a:r>
            <a:r>
              <a:rPr lang="zh-CN" altLang="zh-CN" sz="3600" b="1" dirty="0">
                <a:solidFill>
                  <a:srgbClr val="FFFF00"/>
                </a:solidFill>
                <a:effectLst>
                  <a:outerShdw blurRad="38100" dist="38100" dir="2700000" algn="tl">
                    <a:srgbClr val="000000">
                      <a:alpha val="43137"/>
                    </a:srgbClr>
                  </a:outerShdw>
                </a:effectLst>
              </a:rPr>
              <a:t>主存和</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之间的映射方式有哪几种？请简述每种方式的基本思想，并分析每种方式中如何通过变换内存地址以得到</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的目标地址。</a:t>
            </a:r>
          </a:p>
        </p:txBody>
      </p:sp>
      <p:sp>
        <p:nvSpPr>
          <p:cNvPr id="4" name="矩形 3">
            <a:extLst>
              <a:ext uri="{FF2B5EF4-FFF2-40B4-BE49-F238E27FC236}">
                <a16:creationId xmlns:a16="http://schemas.microsoft.com/office/drawing/2014/main" id="{B1BC2173-EF42-42AF-A250-2D3448B0CAD0}"/>
              </a:ext>
            </a:extLst>
          </p:cNvPr>
          <p:cNvSpPr/>
          <p:nvPr/>
        </p:nvSpPr>
        <p:spPr>
          <a:xfrm>
            <a:off x="0" y="2308324"/>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主存和</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之间的映射方式主要有直接映射、全相联映射和组相联系映射。</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直接映射：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不分组而主存分组，每组包含的数据块数量等于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的数据块数。主存映射到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时，组内序号为</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的数据块可映射到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中序号为</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的数据块位。</a:t>
            </a: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175016CA-8832-49F1-B535-6EC188F8FA25}"/>
              </a:ext>
            </a:extLst>
          </p:cNvPr>
          <p:cNvSpPr>
            <a:spLocks noGrp="1"/>
          </p:cNvSpPr>
          <p:nvPr>
            <p:ph type="sldNum" sz="quarter" idx="12"/>
          </p:nvPr>
        </p:nvSpPr>
        <p:spPr/>
        <p:txBody>
          <a:bodyPr/>
          <a:lstStyle/>
          <a:p>
            <a:fld id="{6F02EFF4-F969-41B5-BB2C-79CFA90C3E21}" type="slidenum">
              <a:rPr lang="en-US" altLang="zh-CN" smtClean="0"/>
              <a:pPr/>
              <a:t>83</a:t>
            </a:fld>
            <a:r>
              <a:rPr lang="en-US" altLang="zh-CN"/>
              <a:t>/112</a:t>
            </a:r>
            <a:endParaRPr lang="en-US" altLang="zh-CN" dirty="0"/>
          </a:p>
        </p:txBody>
      </p:sp>
    </p:spTree>
    <p:extLst>
      <p:ext uri="{BB962C8B-B14F-4D97-AF65-F5344CB8AC3E}">
        <p14:creationId xmlns:p14="http://schemas.microsoft.com/office/powerpoint/2010/main" val="2827010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7F0F8E4-D877-48E6-903A-2499F2D33746}"/>
              </a:ext>
            </a:extLst>
          </p:cNvPr>
          <p:cNvSpPr/>
          <p:nvPr/>
        </p:nvSpPr>
        <p:spPr>
          <a:xfrm>
            <a:off x="0" y="2333724"/>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全相联映射：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和主存均不分组，主存的第</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个数据块可自由映射到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中的任意数据块位；</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组相联映射：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和主存均分组，且主存各组包含的数据块数等于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分组后的组数，主存某组内第</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个数据块可映射到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组任意一个块位。</a:t>
            </a:r>
          </a:p>
        </p:txBody>
      </p:sp>
      <p:sp>
        <p:nvSpPr>
          <p:cNvPr id="4" name="矩形 3">
            <a:extLst>
              <a:ext uri="{FF2B5EF4-FFF2-40B4-BE49-F238E27FC236}">
                <a16:creationId xmlns:a16="http://schemas.microsoft.com/office/drawing/2014/main" id="{AEB53054-BA19-43B1-818D-34A9724FCDD7}"/>
              </a:ext>
            </a:extLst>
          </p:cNvPr>
          <p:cNvSpPr/>
          <p:nvPr/>
        </p:nvSpPr>
        <p:spPr>
          <a:xfrm>
            <a:off x="0" y="0"/>
            <a:ext cx="9144000" cy="2308324"/>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24.</a:t>
            </a:r>
            <a:r>
              <a:rPr lang="zh-CN" altLang="zh-CN" sz="3600" b="1" dirty="0">
                <a:solidFill>
                  <a:srgbClr val="FFFF00"/>
                </a:solidFill>
                <a:effectLst>
                  <a:outerShdw blurRad="38100" dist="38100" dir="2700000" algn="tl">
                    <a:srgbClr val="000000">
                      <a:alpha val="43137"/>
                    </a:srgbClr>
                  </a:outerShdw>
                </a:effectLst>
              </a:rPr>
              <a:t>主存和</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之间的映射方式有哪几种？请简述每种方式的基本思想，并分析每种方式中如何通过变换内存地址以得到</a:t>
            </a:r>
            <a:r>
              <a:rPr lang="en-US" altLang="zh-CN" sz="3600" b="1" dirty="0">
                <a:solidFill>
                  <a:srgbClr val="FFFF00"/>
                </a:solidFill>
                <a:effectLst>
                  <a:outerShdw blurRad="38100" dist="38100" dir="2700000" algn="tl">
                    <a:srgbClr val="000000">
                      <a:alpha val="43137"/>
                    </a:srgbClr>
                  </a:outerShdw>
                </a:effectLst>
              </a:rPr>
              <a:t>Cache</a:t>
            </a:r>
            <a:r>
              <a:rPr lang="zh-CN" altLang="zh-CN" sz="3600" b="1" dirty="0">
                <a:solidFill>
                  <a:srgbClr val="FFFF00"/>
                </a:solidFill>
                <a:effectLst>
                  <a:outerShdw blurRad="38100" dist="38100" dir="2700000" algn="tl">
                    <a:srgbClr val="000000">
                      <a:alpha val="43137"/>
                    </a:srgbClr>
                  </a:outerShdw>
                </a:effectLst>
              </a:rPr>
              <a:t>的目标地址。</a:t>
            </a:r>
          </a:p>
        </p:txBody>
      </p:sp>
      <p:sp>
        <p:nvSpPr>
          <p:cNvPr id="5" name="灯片编号占位符 4">
            <a:extLst>
              <a:ext uri="{FF2B5EF4-FFF2-40B4-BE49-F238E27FC236}">
                <a16:creationId xmlns:a16="http://schemas.microsoft.com/office/drawing/2014/main" id="{E2DDE2B9-CF31-4355-A1FF-97706F66ADB8}"/>
              </a:ext>
            </a:extLst>
          </p:cNvPr>
          <p:cNvSpPr>
            <a:spLocks noGrp="1"/>
          </p:cNvSpPr>
          <p:nvPr>
            <p:ph type="sldNum" sz="quarter" idx="12"/>
          </p:nvPr>
        </p:nvSpPr>
        <p:spPr/>
        <p:txBody>
          <a:bodyPr/>
          <a:lstStyle/>
          <a:p>
            <a:fld id="{6F02EFF4-F969-41B5-BB2C-79CFA90C3E21}" type="slidenum">
              <a:rPr lang="en-US" altLang="zh-CN" smtClean="0"/>
              <a:pPr/>
              <a:t>84</a:t>
            </a:fld>
            <a:r>
              <a:rPr lang="en-US" altLang="zh-CN"/>
              <a:t>/112</a:t>
            </a:r>
            <a:endParaRPr lang="en-US" altLang="zh-CN" dirty="0"/>
          </a:p>
        </p:txBody>
      </p:sp>
    </p:spTree>
    <p:extLst>
      <p:ext uri="{BB962C8B-B14F-4D97-AF65-F5344CB8AC3E}">
        <p14:creationId xmlns:p14="http://schemas.microsoft.com/office/powerpoint/2010/main" val="42841933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9CACDA-9BBD-4114-A91A-E8272EBBC6BA}"/>
              </a:ext>
            </a:extLst>
          </p:cNvPr>
          <p:cNvSpPr/>
          <p:nvPr/>
        </p:nvSpPr>
        <p:spPr>
          <a:xfrm>
            <a:off x="0" y="38100"/>
            <a:ext cx="9144000" cy="6894195"/>
          </a:xfrm>
          <a:prstGeom prst="rect">
            <a:avLst/>
          </a:prstGeom>
        </p:spPr>
        <p:txBody>
          <a:bodyPr wrap="square">
            <a:spAutoFit/>
          </a:bodyPr>
          <a:lstStyle/>
          <a:p>
            <a:pPr eaLnBrk="0" hangingPunct="0"/>
            <a:r>
              <a:rPr lang="en-US" altLang="zh-CN" sz="3400" b="1" dirty="0">
                <a:solidFill>
                  <a:srgbClr val="FFFF00"/>
                </a:solidFill>
                <a:effectLst>
                  <a:outerShdw blurRad="38100" dist="38100" dir="2700000" algn="tl">
                    <a:srgbClr val="000000">
                      <a:alpha val="43137"/>
                    </a:srgbClr>
                  </a:outerShdw>
                </a:effectLst>
              </a:rPr>
              <a:t>25.</a:t>
            </a:r>
            <a:r>
              <a:rPr lang="zh-CN" altLang="zh-CN" sz="3400" b="1" dirty="0">
                <a:solidFill>
                  <a:srgbClr val="FFFF00"/>
                </a:solidFill>
                <a:effectLst>
                  <a:outerShdw blurRad="38100" dist="38100" dir="2700000" algn="tl">
                    <a:srgbClr val="000000">
                      <a:alpha val="43137"/>
                    </a:srgbClr>
                  </a:outerShdw>
                </a:effectLst>
              </a:rPr>
              <a:t>计算机存储系统按字节编址，其中</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可以分成</a:t>
            </a:r>
            <a:r>
              <a:rPr lang="en-US" altLang="zh-CN" sz="3400" b="1" dirty="0">
                <a:solidFill>
                  <a:srgbClr val="FFFF00"/>
                </a:solidFill>
                <a:effectLst>
                  <a:outerShdw blurRad="38100" dist="38100" dir="2700000" algn="tl">
                    <a:srgbClr val="000000">
                      <a:alpha val="43137"/>
                    </a:srgbClr>
                  </a:outerShdw>
                </a:effectLst>
              </a:rPr>
              <a:t>16</a:t>
            </a:r>
            <a:r>
              <a:rPr lang="zh-CN" altLang="zh-CN" sz="3400" b="1" dirty="0">
                <a:solidFill>
                  <a:srgbClr val="FFFF00"/>
                </a:solidFill>
                <a:effectLst>
                  <a:outerShdw blurRad="38100" dist="38100" dir="2700000" algn="tl">
                    <a:srgbClr val="000000">
                      <a:alpha val="43137"/>
                    </a:srgbClr>
                  </a:outerShdw>
                </a:effectLst>
              </a:rPr>
              <a:t>块，每块的大小固定为</a:t>
            </a:r>
            <a:r>
              <a:rPr lang="en-US" altLang="zh-CN" sz="3400" b="1" dirty="0">
                <a:solidFill>
                  <a:srgbClr val="FFFF00"/>
                </a:solidFill>
                <a:effectLst>
                  <a:outerShdw blurRad="38100" dist="38100" dir="2700000" algn="tl">
                    <a:srgbClr val="000000">
                      <a:alpha val="43137"/>
                    </a:srgbClr>
                  </a:outerShdw>
                </a:effectLst>
              </a:rPr>
              <a:t>64</a:t>
            </a:r>
            <a:r>
              <a:rPr lang="zh-CN" altLang="zh-CN" sz="3400" b="1" dirty="0">
                <a:solidFill>
                  <a:srgbClr val="FFFF00"/>
                </a:solidFill>
                <a:effectLst>
                  <a:outerShdw blurRad="38100" dist="38100" dir="2700000" algn="tl">
                    <a:srgbClr val="000000">
                      <a:alpha val="43137"/>
                    </a:srgbClr>
                  </a:outerShdw>
                </a:effectLst>
              </a:rPr>
              <a:t>字节。在主存和</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之间可以采用三种映射方式，请针对主存的第</a:t>
            </a:r>
            <a:r>
              <a:rPr lang="en-US" altLang="zh-CN" sz="3400" b="1" dirty="0">
                <a:solidFill>
                  <a:srgbClr val="FFFF00"/>
                </a:solidFill>
                <a:effectLst>
                  <a:outerShdw blurRad="38100" dist="38100" dir="2700000" algn="tl">
                    <a:srgbClr val="000000">
                      <a:alpha val="43137"/>
                    </a:srgbClr>
                  </a:outerShdw>
                </a:effectLst>
              </a:rPr>
              <a:t>268</a:t>
            </a:r>
            <a:r>
              <a:rPr lang="zh-CN" altLang="zh-CN" sz="3400" b="1" dirty="0">
                <a:solidFill>
                  <a:srgbClr val="FFFF00"/>
                </a:solidFill>
                <a:effectLst>
                  <a:outerShdw blurRad="38100" dist="38100" dir="2700000" algn="tl">
                    <a:srgbClr val="000000">
                      <a:alpha val="43137"/>
                    </a:srgbClr>
                  </a:outerShdw>
                </a:effectLst>
              </a:rPr>
              <a:t>号单元回答下列关于</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的问题：</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1</a:t>
            </a:r>
            <a:r>
              <a:rPr lang="zh-CN" altLang="zh-CN" sz="3400" b="1" dirty="0">
                <a:solidFill>
                  <a:srgbClr val="FFFF00"/>
                </a:solidFill>
                <a:effectLst>
                  <a:outerShdw blurRad="38100" dist="38100" dir="2700000" algn="tl">
                    <a:srgbClr val="000000">
                      <a:alpha val="43137"/>
                    </a:srgbClr>
                  </a:outerShdw>
                </a:effectLst>
              </a:rPr>
              <a:t>）若采用直接映射，那么对应的块号和标记分别是什么？</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2</a:t>
            </a:r>
            <a:r>
              <a:rPr lang="zh-CN" altLang="zh-CN" sz="3400" b="1" dirty="0">
                <a:solidFill>
                  <a:srgbClr val="FFFF00"/>
                </a:solidFill>
                <a:effectLst>
                  <a:outerShdw blurRad="38100" dist="38100" dir="2700000" algn="tl">
                    <a:srgbClr val="000000">
                      <a:alpha val="43137"/>
                    </a:srgbClr>
                  </a:outerShdw>
                </a:effectLst>
              </a:rPr>
              <a:t>）若采用全相联映射，那么对应的块号和标记分别是什么？</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3</a:t>
            </a:r>
            <a:r>
              <a:rPr lang="zh-CN" altLang="zh-CN" sz="3400" b="1" dirty="0">
                <a:solidFill>
                  <a:srgbClr val="FFFF00"/>
                </a:solidFill>
                <a:effectLst>
                  <a:outerShdw blurRad="38100" dist="38100" dir="2700000" algn="tl">
                    <a:srgbClr val="000000">
                      <a:alpha val="43137"/>
                    </a:srgbClr>
                  </a:outerShdw>
                </a:effectLst>
              </a:rPr>
              <a:t>）若采用</a:t>
            </a:r>
            <a:r>
              <a:rPr lang="en-US" altLang="zh-CN" sz="3400" b="1" dirty="0">
                <a:solidFill>
                  <a:srgbClr val="FFFF00"/>
                </a:solidFill>
                <a:effectLst>
                  <a:outerShdw blurRad="38100" dist="38100" dir="2700000" algn="tl">
                    <a:srgbClr val="000000">
                      <a:alpha val="43137"/>
                    </a:srgbClr>
                  </a:outerShdw>
                </a:effectLst>
              </a:rPr>
              <a:t>2</a:t>
            </a:r>
            <a:r>
              <a:rPr lang="zh-CN" altLang="zh-CN" sz="3400" b="1" dirty="0">
                <a:solidFill>
                  <a:srgbClr val="FFFF00"/>
                </a:solidFill>
                <a:effectLst>
                  <a:outerShdw blurRad="38100" dist="38100" dir="2700000" algn="tl">
                    <a:srgbClr val="000000">
                      <a:alpha val="43137"/>
                    </a:srgbClr>
                  </a:outerShdw>
                </a:effectLst>
              </a:rPr>
              <a:t>路组相联映射（即每组</a:t>
            </a:r>
            <a:r>
              <a:rPr lang="en-US" altLang="zh-CN" sz="3400" b="1" dirty="0">
                <a:solidFill>
                  <a:srgbClr val="FFFF00"/>
                </a:solidFill>
                <a:effectLst>
                  <a:outerShdw blurRad="38100" dist="38100" dir="2700000" algn="tl">
                    <a:srgbClr val="000000">
                      <a:alpha val="43137"/>
                    </a:srgbClr>
                  </a:outerShdw>
                </a:effectLst>
              </a:rPr>
              <a:t>2</a:t>
            </a:r>
            <a:r>
              <a:rPr lang="zh-CN" altLang="zh-CN" sz="3400" b="1" dirty="0">
                <a:solidFill>
                  <a:srgbClr val="FFFF00"/>
                </a:solidFill>
                <a:effectLst>
                  <a:outerShdw blurRad="38100" dist="38100" dir="2700000" algn="tl">
                    <a:srgbClr val="000000">
                      <a:alpha val="43137"/>
                    </a:srgbClr>
                  </a:outerShdw>
                </a:effectLst>
              </a:rPr>
              <a:t>块），那么对应的组号和块标记分别是什么？</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4</a:t>
            </a:r>
            <a:r>
              <a:rPr lang="zh-CN" altLang="zh-CN" sz="3400" b="1" dirty="0">
                <a:solidFill>
                  <a:srgbClr val="FFFF00"/>
                </a:solidFill>
                <a:effectLst>
                  <a:outerShdw blurRad="38100" dist="38100" dir="2700000" algn="tl">
                    <a:srgbClr val="000000">
                      <a:alpha val="43137"/>
                    </a:srgbClr>
                  </a:outerShdw>
                </a:effectLst>
              </a:rPr>
              <a:t>）若采用</a:t>
            </a:r>
            <a:r>
              <a:rPr lang="en-US" altLang="zh-CN" sz="3400" b="1" dirty="0">
                <a:solidFill>
                  <a:srgbClr val="FFFF00"/>
                </a:solidFill>
                <a:effectLst>
                  <a:outerShdw blurRad="38100" dist="38100" dir="2700000" algn="tl">
                    <a:srgbClr val="000000">
                      <a:alpha val="43137"/>
                    </a:srgbClr>
                  </a:outerShdw>
                </a:effectLst>
              </a:rPr>
              <a:t>4</a:t>
            </a:r>
            <a:r>
              <a:rPr lang="zh-CN" altLang="zh-CN" sz="3400" b="1" dirty="0">
                <a:solidFill>
                  <a:srgbClr val="FFFF00"/>
                </a:solidFill>
                <a:effectLst>
                  <a:outerShdw blurRad="38100" dist="38100" dir="2700000" algn="tl">
                    <a:srgbClr val="000000">
                      <a:alpha val="43137"/>
                    </a:srgbClr>
                  </a:outerShdw>
                </a:effectLst>
              </a:rPr>
              <a:t>路组相联映射（即每组</a:t>
            </a:r>
            <a:r>
              <a:rPr lang="en-US" altLang="zh-CN" sz="3400" b="1" dirty="0">
                <a:solidFill>
                  <a:srgbClr val="FFFF00"/>
                </a:solidFill>
                <a:effectLst>
                  <a:outerShdw blurRad="38100" dist="38100" dir="2700000" algn="tl">
                    <a:srgbClr val="000000">
                      <a:alpha val="43137"/>
                    </a:srgbClr>
                  </a:outerShdw>
                </a:effectLst>
              </a:rPr>
              <a:t>4</a:t>
            </a:r>
            <a:r>
              <a:rPr lang="zh-CN" altLang="zh-CN" sz="3400" b="1" dirty="0">
                <a:solidFill>
                  <a:srgbClr val="FFFF00"/>
                </a:solidFill>
                <a:effectLst>
                  <a:outerShdw blurRad="38100" dist="38100" dir="2700000" algn="tl">
                    <a:srgbClr val="000000">
                      <a:alpha val="43137"/>
                    </a:srgbClr>
                  </a:outerShdw>
                </a:effectLst>
              </a:rPr>
              <a:t>块），那么对应的组号和块标记分别是什么？</a:t>
            </a:r>
          </a:p>
        </p:txBody>
      </p:sp>
      <p:sp>
        <p:nvSpPr>
          <p:cNvPr id="3" name="灯片编号占位符 2">
            <a:extLst>
              <a:ext uri="{FF2B5EF4-FFF2-40B4-BE49-F238E27FC236}">
                <a16:creationId xmlns:a16="http://schemas.microsoft.com/office/drawing/2014/main" id="{1BB712FB-33F4-4134-94AC-6411072BAD35}"/>
              </a:ext>
            </a:extLst>
          </p:cNvPr>
          <p:cNvSpPr>
            <a:spLocks noGrp="1"/>
          </p:cNvSpPr>
          <p:nvPr>
            <p:ph type="sldNum" sz="quarter" idx="12"/>
          </p:nvPr>
        </p:nvSpPr>
        <p:spPr/>
        <p:txBody>
          <a:bodyPr/>
          <a:lstStyle/>
          <a:p>
            <a:fld id="{6F02EFF4-F969-41B5-BB2C-79CFA90C3E21}" type="slidenum">
              <a:rPr lang="en-US" altLang="zh-CN" smtClean="0"/>
              <a:pPr/>
              <a:t>85</a:t>
            </a:fld>
            <a:r>
              <a:rPr lang="en-US" altLang="zh-CN"/>
              <a:t>/112</a:t>
            </a:r>
            <a:endParaRPr lang="en-US" altLang="zh-CN" dirty="0"/>
          </a:p>
        </p:txBody>
      </p:sp>
    </p:spTree>
    <p:extLst>
      <p:ext uri="{BB962C8B-B14F-4D97-AF65-F5344CB8AC3E}">
        <p14:creationId xmlns:p14="http://schemas.microsoft.com/office/powerpoint/2010/main" val="291251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9010B30-5D87-4602-885C-ECE555371A6D}"/>
              </a:ext>
            </a:extLst>
          </p:cNvPr>
          <p:cNvSpPr/>
          <p:nvPr/>
        </p:nvSpPr>
        <p:spPr>
          <a:xfrm>
            <a:off x="0" y="25400"/>
            <a:ext cx="9144000" cy="3754874"/>
          </a:xfrm>
          <a:prstGeom prst="rect">
            <a:avLst/>
          </a:prstGeom>
        </p:spPr>
        <p:txBody>
          <a:bodyPr wrap="square">
            <a:spAutoFit/>
          </a:bodyPr>
          <a:lstStyle/>
          <a:p>
            <a:pPr eaLnBrk="0" hangingPunct="0"/>
            <a:r>
              <a:rPr lang="en-US" altLang="zh-CN" sz="3400" b="1" dirty="0">
                <a:solidFill>
                  <a:srgbClr val="FFFF00"/>
                </a:solidFill>
                <a:effectLst>
                  <a:outerShdw blurRad="38100" dist="38100" dir="2700000" algn="tl">
                    <a:srgbClr val="000000">
                      <a:alpha val="43137"/>
                    </a:srgbClr>
                  </a:outerShdw>
                </a:effectLst>
              </a:rPr>
              <a:t>25.</a:t>
            </a:r>
            <a:r>
              <a:rPr lang="zh-CN" altLang="zh-CN" sz="3400" b="1" dirty="0">
                <a:solidFill>
                  <a:srgbClr val="FFFF00"/>
                </a:solidFill>
                <a:effectLst>
                  <a:outerShdw blurRad="38100" dist="38100" dir="2700000" algn="tl">
                    <a:srgbClr val="000000">
                      <a:alpha val="43137"/>
                    </a:srgbClr>
                  </a:outerShdw>
                </a:effectLst>
              </a:rPr>
              <a:t>计算机存储系统按字节编址，其中</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可以分成</a:t>
            </a:r>
            <a:r>
              <a:rPr lang="en-US" altLang="zh-CN" sz="3400" b="1" dirty="0">
                <a:solidFill>
                  <a:srgbClr val="FFFF00"/>
                </a:solidFill>
                <a:effectLst>
                  <a:outerShdw blurRad="38100" dist="38100" dir="2700000" algn="tl">
                    <a:srgbClr val="000000">
                      <a:alpha val="43137"/>
                    </a:srgbClr>
                  </a:outerShdw>
                </a:effectLst>
              </a:rPr>
              <a:t>16</a:t>
            </a:r>
            <a:r>
              <a:rPr lang="zh-CN" altLang="zh-CN" sz="3400" b="1" dirty="0">
                <a:solidFill>
                  <a:srgbClr val="FFFF00"/>
                </a:solidFill>
                <a:effectLst>
                  <a:outerShdw blurRad="38100" dist="38100" dir="2700000" algn="tl">
                    <a:srgbClr val="000000">
                      <a:alpha val="43137"/>
                    </a:srgbClr>
                  </a:outerShdw>
                </a:effectLst>
              </a:rPr>
              <a:t>块，每块的大小固定为</a:t>
            </a:r>
            <a:r>
              <a:rPr lang="en-US" altLang="zh-CN" sz="3400" b="1" dirty="0">
                <a:solidFill>
                  <a:srgbClr val="FFFF00"/>
                </a:solidFill>
                <a:effectLst>
                  <a:outerShdw blurRad="38100" dist="38100" dir="2700000" algn="tl">
                    <a:srgbClr val="000000">
                      <a:alpha val="43137"/>
                    </a:srgbClr>
                  </a:outerShdw>
                </a:effectLst>
              </a:rPr>
              <a:t>64</a:t>
            </a:r>
            <a:r>
              <a:rPr lang="zh-CN" altLang="zh-CN" sz="3400" b="1" dirty="0">
                <a:solidFill>
                  <a:srgbClr val="FFFF00"/>
                </a:solidFill>
                <a:effectLst>
                  <a:outerShdw blurRad="38100" dist="38100" dir="2700000" algn="tl">
                    <a:srgbClr val="000000">
                      <a:alpha val="43137"/>
                    </a:srgbClr>
                  </a:outerShdw>
                </a:effectLst>
              </a:rPr>
              <a:t>字节。在主存和</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之间可以采用三种映射方式，请针对主存的第</a:t>
            </a:r>
            <a:r>
              <a:rPr lang="en-US" altLang="zh-CN" sz="3400" b="1" dirty="0">
                <a:solidFill>
                  <a:srgbClr val="FFFF00"/>
                </a:solidFill>
                <a:effectLst>
                  <a:outerShdw blurRad="38100" dist="38100" dir="2700000" algn="tl">
                    <a:srgbClr val="000000">
                      <a:alpha val="43137"/>
                    </a:srgbClr>
                  </a:outerShdw>
                </a:effectLst>
              </a:rPr>
              <a:t>268</a:t>
            </a:r>
            <a:r>
              <a:rPr lang="zh-CN" altLang="zh-CN" sz="3400" b="1" dirty="0">
                <a:solidFill>
                  <a:srgbClr val="FFFF00"/>
                </a:solidFill>
                <a:effectLst>
                  <a:outerShdw blurRad="38100" dist="38100" dir="2700000" algn="tl">
                    <a:srgbClr val="000000">
                      <a:alpha val="43137"/>
                    </a:srgbClr>
                  </a:outerShdw>
                </a:effectLst>
              </a:rPr>
              <a:t>号单元回答下列关于</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的问题：</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1</a:t>
            </a:r>
            <a:r>
              <a:rPr lang="zh-CN" altLang="zh-CN" sz="3400" b="1" dirty="0">
                <a:solidFill>
                  <a:srgbClr val="FFFF00"/>
                </a:solidFill>
                <a:effectLst>
                  <a:outerShdw blurRad="38100" dist="38100" dir="2700000" algn="tl">
                    <a:srgbClr val="000000">
                      <a:alpha val="43137"/>
                    </a:srgbClr>
                  </a:outerShdw>
                </a:effectLst>
              </a:rPr>
              <a:t>）若采用直接映射，那么对应的块号和标记分别是什么？</a:t>
            </a:r>
          </a:p>
        </p:txBody>
      </p:sp>
      <p:sp>
        <p:nvSpPr>
          <p:cNvPr id="4" name="矩形 3">
            <a:extLst>
              <a:ext uri="{FF2B5EF4-FFF2-40B4-BE49-F238E27FC236}">
                <a16:creationId xmlns:a16="http://schemas.microsoft.com/office/drawing/2014/main" id="{C1FEF9D1-5248-4C28-AF71-21F1E2E652AF}"/>
              </a:ext>
            </a:extLst>
          </p:cNvPr>
          <p:cNvSpPr/>
          <p:nvPr/>
        </p:nvSpPr>
        <p:spPr>
          <a:xfrm>
            <a:off x="0" y="3660895"/>
            <a:ext cx="89916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采用直接映射主存分组，组内块数为</a:t>
            </a:r>
            <a:r>
              <a:rPr lang="en-US" altLang="zh-CN" sz="3200" dirty="0">
                <a:latin typeface="黑体" panose="02010609060101010101" pitchFamily="49" charset="-122"/>
                <a:ea typeface="黑体" panose="02010609060101010101" pitchFamily="49" charset="-122"/>
              </a:rPr>
              <a:t>16</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(268)</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=(100001100)</a:t>
            </a:r>
            <a:r>
              <a:rPr lang="en-US" altLang="zh-CN" sz="3200" baseline="-250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，每组内的块内字节序号</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位、组内块序号</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位，故</a:t>
            </a:r>
            <a:r>
              <a:rPr lang="en-US" altLang="zh-CN" sz="3200" dirty="0">
                <a:latin typeface="黑体" panose="02010609060101010101" pitchFamily="49" charset="-122"/>
                <a:ea typeface="黑体" panose="02010609060101010101" pitchFamily="49" charset="-122"/>
              </a:rPr>
              <a:t>268</a:t>
            </a:r>
            <a:r>
              <a:rPr lang="zh-CN" altLang="en-US" sz="3200" dirty="0">
                <a:latin typeface="黑体" panose="02010609060101010101" pitchFamily="49" charset="-122"/>
                <a:ea typeface="黑体" panose="02010609060101010101" pitchFamily="49" charset="-122"/>
              </a:rPr>
              <a:t>号字节单元所在的块号是</a:t>
            </a:r>
            <a:r>
              <a:rPr lang="en-US" altLang="zh-CN" sz="3200" dirty="0">
                <a:latin typeface="黑体" panose="02010609060101010101" pitchFamily="49" charset="-122"/>
                <a:ea typeface="黑体" panose="02010609060101010101" pitchFamily="49" charset="-122"/>
              </a:rPr>
              <a:t>0100</a:t>
            </a:r>
            <a:r>
              <a:rPr lang="zh-CN" altLang="en-US" sz="3200" dirty="0">
                <a:latin typeface="黑体" panose="02010609060101010101" pitchFamily="49" charset="-122"/>
                <a:ea typeface="黑体" panose="02010609060101010101" pitchFamily="49" charset="-122"/>
              </a:rPr>
              <a:t>，所在组号全</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；直接映射时标记字段就是组号，因此标记字段也是全</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DDE2EF5C-9BFF-43BC-B95B-BFE1948DEE35}"/>
              </a:ext>
            </a:extLst>
          </p:cNvPr>
          <p:cNvSpPr>
            <a:spLocks noGrp="1"/>
          </p:cNvSpPr>
          <p:nvPr>
            <p:ph type="sldNum" sz="quarter" idx="12"/>
          </p:nvPr>
        </p:nvSpPr>
        <p:spPr/>
        <p:txBody>
          <a:bodyPr/>
          <a:lstStyle/>
          <a:p>
            <a:fld id="{6F02EFF4-F969-41B5-BB2C-79CFA90C3E21}" type="slidenum">
              <a:rPr lang="en-US" altLang="zh-CN" smtClean="0"/>
              <a:pPr/>
              <a:t>86</a:t>
            </a:fld>
            <a:r>
              <a:rPr lang="en-US" altLang="zh-CN"/>
              <a:t>/112</a:t>
            </a:r>
            <a:endParaRPr lang="en-US" altLang="zh-CN" dirty="0"/>
          </a:p>
        </p:txBody>
      </p:sp>
    </p:spTree>
    <p:extLst>
      <p:ext uri="{BB962C8B-B14F-4D97-AF65-F5344CB8AC3E}">
        <p14:creationId xmlns:p14="http://schemas.microsoft.com/office/powerpoint/2010/main" val="151672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AFFE949-18E8-4269-AF11-5B9824447400}"/>
              </a:ext>
            </a:extLst>
          </p:cNvPr>
          <p:cNvSpPr/>
          <p:nvPr/>
        </p:nvSpPr>
        <p:spPr>
          <a:xfrm>
            <a:off x="0" y="38100"/>
            <a:ext cx="9144000" cy="3754874"/>
          </a:xfrm>
          <a:prstGeom prst="rect">
            <a:avLst/>
          </a:prstGeom>
        </p:spPr>
        <p:txBody>
          <a:bodyPr wrap="square">
            <a:spAutoFit/>
          </a:bodyPr>
          <a:lstStyle/>
          <a:p>
            <a:pPr eaLnBrk="0" hangingPunct="0"/>
            <a:r>
              <a:rPr lang="en-US" altLang="zh-CN" sz="3400" b="1" dirty="0">
                <a:solidFill>
                  <a:srgbClr val="FFFF00"/>
                </a:solidFill>
                <a:effectLst>
                  <a:outerShdw blurRad="38100" dist="38100" dir="2700000" algn="tl">
                    <a:srgbClr val="000000">
                      <a:alpha val="43137"/>
                    </a:srgbClr>
                  </a:outerShdw>
                </a:effectLst>
              </a:rPr>
              <a:t>25.</a:t>
            </a:r>
            <a:r>
              <a:rPr lang="zh-CN" altLang="zh-CN" sz="3400" b="1" dirty="0">
                <a:solidFill>
                  <a:srgbClr val="FFFF00"/>
                </a:solidFill>
                <a:effectLst>
                  <a:outerShdw blurRad="38100" dist="38100" dir="2700000" algn="tl">
                    <a:srgbClr val="000000">
                      <a:alpha val="43137"/>
                    </a:srgbClr>
                  </a:outerShdw>
                </a:effectLst>
              </a:rPr>
              <a:t>计算机存储系统按字节编址，其中</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可以分成</a:t>
            </a:r>
            <a:r>
              <a:rPr lang="en-US" altLang="zh-CN" sz="3400" b="1" dirty="0">
                <a:solidFill>
                  <a:srgbClr val="FFFF00"/>
                </a:solidFill>
                <a:effectLst>
                  <a:outerShdw blurRad="38100" dist="38100" dir="2700000" algn="tl">
                    <a:srgbClr val="000000">
                      <a:alpha val="43137"/>
                    </a:srgbClr>
                  </a:outerShdw>
                </a:effectLst>
              </a:rPr>
              <a:t>16</a:t>
            </a:r>
            <a:r>
              <a:rPr lang="zh-CN" altLang="zh-CN" sz="3400" b="1" dirty="0">
                <a:solidFill>
                  <a:srgbClr val="FFFF00"/>
                </a:solidFill>
                <a:effectLst>
                  <a:outerShdw blurRad="38100" dist="38100" dir="2700000" algn="tl">
                    <a:srgbClr val="000000">
                      <a:alpha val="43137"/>
                    </a:srgbClr>
                  </a:outerShdw>
                </a:effectLst>
              </a:rPr>
              <a:t>块，每块的大小固定为</a:t>
            </a:r>
            <a:r>
              <a:rPr lang="en-US" altLang="zh-CN" sz="3400" b="1" dirty="0">
                <a:solidFill>
                  <a:srgbClr val="FFFF00"/>
                </a:solidFill>
                <a:effectLst>
                  <a:outerShdw blurRad="38100" dist="38100" dir="2700000" algn="tl">
                    <a:srgbClr val="000000">
                      <a:alpha val="43137"/>
                    </a:srgbClr>
                  </a:outerShdw>
                </a:effectLst>
              </a:rPr>
              <a:t>64</a:t>
            </a:r>
            <a:r>
              <a:rPr lang="zh-CN" altLang="zh-CN" sz="3400" b="1" dirty="0">
                <a:solidFill>
                  <a:srgbClr val="FFFF00"/>
                </a:solidFill>
                <a:effectLst>
                  <a:outerShdw blurRad="38100" dist="38100" dir="2700000" algn="tl">
                    <a:srgbClr val="000000">
                      <a:alpha val="43137"/>
                    </a:srgbClr>
                  </a:outerShdw>
                </a:effectLst>
              </a:rPr>
              <a:t>字节。在主存和</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之间可以采用三种映射方式，请针对主存的第</a:t>
            </a:r>
            <a:r>
              <a:rPr lang="en-US" altLang="zh-CN" sz="3400" b="1" dirty="0">
                <a:solidFill>
                  <a:srgbClr val="FFFF00"/>
                </a:solidFill>
                <a:effectLst>
                  <a:outerShdw blurRad="38100" dist="38100" dir="2700000" algn="tl">
                    <a:srgbClr val="000000">
                      <a:alpha val="43137"/>
                    </a:srgbClr>
                  </a:outerShdw>
                </a:effectLst>
              </a:rPr>
              <a:t>268</a:t>
            </a:r>
            <a:r>
              <a:rPr lang="zh-CN" altLang="zh-CN" sz="3400" b="1" dirty="0">
                <a:solidFill>
                  <a:srgbClr val="FFFF00"/>
                </a:solidFill>
                <a:effectLst>
                  <a:outerShdw blurRad="38100" dist="38100" dir="2700000" algn="tl">
                    <a:srgbClr val="000000">
                      <a:alpha val="43137"/>
                    </a:srgbClr>
                  </a:outerShdw>
                </a:effectLst>
              </a:rPr>
              <a:t>号单元回答下列关于</a:t>
            </a:r>
            <a:r>
              <a:rPr lang="en-US" altLang="zh-CN" sz="3400" b="1" dirty="0">
                <a:solidFill>
                  <a:srgbClr val="FFFF00"/>
                </a:solidFill>
                <a:effectLst>
                  <a:outerShdw blurRad="38100" dist="38100" dir="2700000" algn="tl">
                    <a:srgbClr val="000000">
                      <a:alpha val="43137"/>
                    </a:srgbClr>
                  </a:outerShdw>
                </a:effectLst>
              </a:rPr>
              <a:t>Cache</a:t>
            </a:r>
            <a:r>
              <a:rPr lang="zh-CN" altLang="zh-CN" sz="3400" b="1" dirty="0">
                <a:solidFill>
                  <a:srgbClr val="FFFF00"/>
                </a:solidFill>
                <a:effectLst>
                  <a:outerShdw blurRad="38100" dist="38100" dir="2700000" algn="tl">
                    <a:srgbClr val="000000">
                      <a:alpha val="43137"/>
                    </a:srgbClr>
                  </a:outerShdw>
                </a:effectLst>
              </a:rPr>
              <a:t>的问题：</a:t>
            </a:r>
          </a:p>
          <a:p>
            <a:pPr eaLnBrk="0" hangingPunct="0"/>
            <a:r>
              <a:rPr lang="zh-CN" altLang="zh-CN" sz="3400" b="1" dirty="0">
                <a:solidFill>
                  <a:srgbClr val="FFFF00"/>
                </a:solidFill>
                <a:effectLst>
                  <a:outerShdw blurRad="38100" dist="38100" dir="2700000" algn="tl">
                    <a:srgbClr val="000000">
                      <a:alpha val="43137"/>
                    </a:srgbClr>
                  </a:outerShdw>
                </a:effectLst>
              </a:rPr>
              <a:t>（</a:t>
            </a:r>
            <a:r>
              <a:rPr lang="en-US" altLang="zh-CN" sz="3400" b="1" dirty="0">
                <a:solidFill>
                  <a:srgbClr val="FFFF00"/>
                </a:solidFill>
                <a:effectLst>
                  <a:outerShdw blurRad="38100" dist="38100" dir="2700000" algn="tl">
                    <a:srgbClr val="000000">
                      <a:alpha val="43137"/>
                    </a:srgbClr>
                  </a:outerShdw>
                </a:effectLst>
              </a:rPr>
              <a:t>2</a:t>
            </a:r>
            <a:r>
              <a:rPr lang="zh-CN" altLang="zh-CN" sz="3400" b="1" dirty="0">
                <a:solidFill>
                  <a:srgbClr val="FFFF00"/>
                </a:solidFill>
                <a:effectLst>
                  <a:outerShdw blurRad="38100" dist="38100" dir="2700000" algn="tl">
                    <a:srgbClr val="000000">
                      <a:alpha val="43137"/>
                    </a:srgbClr>
                  </a:outerShdw>
                </a:effectLst>
              </a:rPr>
              <a:t>）若采用全相联映射，那么对应的块号和标记分别是什么？</a:t>
            </a:r>
          </a:p>
        </p:txBody>
      </p:sp>
      <p:sp>
        <p:nvSpPr>
          <p:cNvPr id="4" name="矩形 3">
            <a:extLst>
              <a:ext uri="{FF2B5EF4-FFF2-40B4-BE49-F238E27FC236}">
                <a16:creationId xmlns:a16="http://schemas.microsoft.com/office/drawing/2014/main" id="{2868ADA5-98EA-4843-A69A-E07A15DA941D}"/>
              </a:ext>
            </a:extLst>
          </p:cNvPr>
          <p:cNvSpPr/>
          <p:nvPr/>
        </p:nvSpPr>
        <p:spPr>
          <a:xfrm>
            <a:off x="76200" y="3792974"/>
            <a:ext cx="8991600" cy="1786643"/>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采用全相联映射主存不分组，缓存的标记字段对应到主存块的块号，</a:t>
            </a:r>
            <a:r>
              <a:rPr lang="en-US" altLang="zh-CN" sz="3200" dirty="0">
                <a:latin typeface="黑体" panose="02010609060101010101" pitchFamily="49" charset="-122"/>
                <a:ea typeface="黑体" panose="02010609060101010101" pitchFamily="49" charset="-122"/>
              </a:rPr>
              <a:t>(268)</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=(100001100)</a:t>
            </a:r>
            <a:r>
              <a:rPr lang="en-US" altLang="zh-CN" sz="3200" baseline="-250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，块号</a:t>
            </a:r>
            <a:r>
              <a:rPr lang="en-US" altLang="zh-CN" sz="3200" dirty="0">
                <a:latin typeface="黑体" panose="02010609060101010101" pitchFamily="49" charset="-122"/>
                <a:ea typeface="黑体" panose="02010609060101010101" pitchFamily="49" charset="-122"/>
              </a:rPr>
              <a:t>=100</a:t>
            </a:r>
            <a:r>
              <a:rPr lang="zh-CN" altLang="en-US" sz="3200" dirty="0">
                <a:latin typeface="黑体" panose="02010609060101010101" pitchFamily="49" charset="-122"/>
                <a:ea typeface="黑体" panose="02010609060101010101" pitchFamily="49" charset="-122"/>
              </a:rPr>
              <a:t>，标记与块号相同是</a:t>
            </a:r>
            <a:r>
              <a:rPr lang="en-US" altLang="zh-CN" sz="3200" dirty="0">
                <a:latin typeface="黑体" panose="02010609060101010101" pitchFamily="49" charset="-122"/>
                <a:ea typeface="黑体" panose="02010609060101010101" pitchFamily="49" charset="-122"/>
              </a:rPr>
              <a:t>100 </a:t>
            </a: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36169998-2B6C-4E7C-A95A-6839CFD8C18C}"/>
              </a:ext>
            </a:extLst>
          </p:cNvPr>
          <p:cNvSpPr>
            <a:spLocks noGrp="1"/>
          </p:cNvSpPr>
          <p:nvPr>
            <p:ph type="sldNum" sz="quarter" idx="12"/>
          </p:nvPr>
        </p:nvSpPr>
        <p:spPr/>
        <p:txBody>
          <a:bodyPr/>
          <a:lstStyle/>
          <a:p>
            <a:fld id="{6F02EFF4-F969-41B5-BB2C-79CFA90C3E21}" type="slidenum">
              <a:rPr lang="en-US" altLang="zh-CN" smtClean="0"/>
              <a:pPr/>
              <a:t>87</a:t>
            </a:fld>
            <a:r>
              <a:rPr lang="en-US" altLang="zh-CN"/>
              <a:t>/112</a:t>
            </a:r>
            <a:endParaRPr lang="en-US" altLang="zh-CN" dirty="0"/>
          </a:p>
        </p:txBody>
      </p:sp>
    </p:spTree>
    <p:extLst>
      <p:ext uri="{BB962C8B-B14F-4D97-AF65-F5344CB8AC3E}">
        <p14:creationId xmlns:p14="http://schemas.microsoft.com/office/powerpoint/2010/main" val="3511012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9C3244-5AF8-4557-BA20-51C0FC3CAD9C}"/>
              </a:ext>
            </a:extLst>
          </p:cNvPr>
          <p:cNvSpPr/>
          <p:nvPr/>
        </p:nvSpPr>
        <p:spPr>
          <a:xfrm>
            <a:off x="0" y="38100"/>
            <a:ext cx="9144000" cy="2862322"/>
          </a:xfrm>
          <a:prstGeom prst="rect">
            <a:avLst/>
          </a:prstGeom>
        </p:spPr>
        <p:txBody>
          <a:bodyPr wrap="square">
            <a:spAutoFit/>
          </a:bodyPr>
          <a:lstStyle/>
          <a:p>
            <a:pPr eaLnBrk="0" hangingPunct="0"/>
            <a:r>
              <a:rPr lang="en-US" altLang="zh-CN" sz="3000" b="1" dirty="0">
                <a:solidFill>
                  <a:srgbClr val="FFFF00"/>
                </a:solidFill>
                <a:effectLst>
                  <a:outerShdw blurRad="38100" dist="38100" dir="2700000" algn="tl">
                    <a:srgbClr val="000000">
                      <a:alpha val="43137"/>
                    </a:srgbClr>
                  </a:outerShdw>
                </a:effectLst>
              </a:rPr>
              <a:t>25.</a:t>
            </a:r>
            <a:r>
              <a:rPr lang="zh-CN" altLang="zh-CN" sz="3000" b="1" dirty="0">
                <a:solidFill>
                  <a:srgbClr val="FFFF00"/>
                </a:solidFill>
                <a:effectLst>
                  <a:outerShdw blurRad="38100" dist="38100" dir="2700000" algn="tl">
                    <a:srgbClr val="000000">
                      <a:alpha val="43137"/>
                    </a:srgbClr>
                  </a:outerShdw>
                </a:effectLst>
              </a:rPr>
              <a:t>计算机存储系统按字节编址，其中</a:t>
            </a:r>
            <a:r>
              <a:rPr lang="en-US" altLang="zh-CN" sz="3000" b="1" dirty="0">
                <a:solidFill>
                  <a:srgbClr val="FFFF00"/>
                </a:solidFill>
                <a:effectLst>
                  <a:outerShdw blurRad="38100" dist="38100" dir="2700000" algn="tl">
                    <a:srgbClr val="000000">
                      <a:alpha val="43137"/>
                    </a:srgbClr>
                  </a:outerShdw>
                </a:effectLst>
              </a:rPr>
              <a:t>Cache</a:t>
            </a:r>
            <a:r>
              <a:rPr lang="zh-CN" altLang="zh-CN" sz="3000" b="1" dirty="0">
                <a:solidFill>
                  <a:srgbClr val="FFFF00"/>
                </a:solidFill>
                <a:effectLst>
                  <a:outerShdw blurRad="38100" dist="38100" dir="2700000" algn="tl">
                    <a:srgbClr val="000000">
                      <a:alpha val="43137"/>
                    </a:srgbClr>
                  </a:outerShdw>
                </a:effectLst>
              </a:rPr>
              <a:t>可以分成</a:t>
            </a:r>
            <a:r>
              <a:rPr lang="en-US" altLang="zh-CN" sz="3000" b="1" dirty="0">
                <a:solidFill>
                  <a:srgbClr val="FFFF00"/>
                </a:solidFill>
                <a:effectLst>
                  <a:outerShdw blurRad="38100" dist="38100" dir="2700000" algn="tl">
                    <a:srgbClr val="000000">
                      <a:alpha val="43137"/>
                    </a:srgbClr>
                  </a:outerShdw>
                </a:effectLst>
              </a:rPr>
              <a:t>16</a:t>
            </a:r>
            <a:r>
              <a:rPr lang="zh-CN" altLang="zh-CN" sz="3000" b="1" dirty="0">
                <a:solidFill>
                  <a:srgbClr val="FFFF00"/>
                </a:solidFill>
                <a:effectLst>
                  <a:outerShdw blurRad="38100" dist="38100" dir="2700000" algn="tl">
                    <a:srgbClr val="000000">
                      <a:alpha val="43137"/>
                    </a:srgbClr>
                  </a:outerShdw>
                </a:effectLst>
              </a:rPr>
              <a:t>块，每块的大小固定为</a:t>
            </a:r>
            <a:r>
              <a:rPr lang="en-US" altLang="zh-CN" sz="3000" b="1" dirty="0">
                <a:solidFill>
                  <a:srgbClr val="FFFF00"/>
                </a:solidFill>
                <a:effectLst>
                  <a:outerShdw blurRad="38100" dist="38100" dir="2700000" algn="tl">
                    <a:srgbClr val="000000">
                      <a:alpha val="43137"/>
                    </a:srgbClr>
                  </a:outerShdw>
                </a:effectLst>
              </a:rPr>
              <a:t>64</a:t>
            </a:r>
            <a:r>
              <a:rPr lang="zh-CN" altLang="zh-CN" sz="3000" b="1" dirty="0">
                <a:solidFill>
                  <a:srgbClr val="FFFF00"/>
                </a:solidFill>
                <a:effectLst>
                  <a:outerShdw blurRad="38100" dist="38100" dir="2700000" algn="tl">
                    <a:srgbClr val="000000">
                      <a:alpha val="43137"/>
                    </a:srgbClr>
                  </a:outerShdw>
                </a:effectLst>
              </a:rPr>
              <a:t>字节。在主存和</a:t>
            </a:r>
            <a:r>
              <a:rPr lang="en-US" altLang="zh-CN" sz="3000" b="1" dirty="0">
                <a:solidFill>
                  <a:srgbClr val="FFFF00"/>
                </a:solidFill>
                <a:effectLst>
                  <a:outerShdw blurRad="38100" dist="38100" dir="2700000" algn="tl">
                    <a:srgbClr val="000000">
                      <a:alpha val="43137"/>
                    </a:srgbClr>
                  </a:outerShdw>
                </a:effectLst>
              </a:rPr>
              <a:t>Cache</a:t>
            </a:r>
            <a:r>
              <a:rPr lang="zh-CN" altLang="zh-CN" sz="3000" b="1" dirty="0">
                <a:solidFill>
                  <a:srgbClr val="FFFF00"/>
                </a:solidFill>
                <a:effectLst>
                  <a:outerShdw blurRad="38100" dist="38100" dir="2700000" algn="tl">
                    <a:srgbClr val="000000">
                      <a:alpha val="43137"/>
                    </a:srgbClr>
                  </a:outerShdw>
                </a:effectLst>
              </a:rPr>
              <a:t>之间可以采用三种映射方式，请针对主存的第</a:t>
            </a:r>
            <a:r>
              <a:rPr lang="en-US" altLang="zh-CN" sz="3000" b="1" dirty="0">
                <a:solidFill>
                  <a:srgbClr val="FFFF00"/>
                </a:solidFill>
                <a:effectLst>
                  <a:outerShdw blurRad="38100" dist="38100" dir="2700000" algn="tl">
                    <a:srgbClr val="000000">
                      <a:alpha val="43137"/>
                    </a:srgbClr>
                  </a:outerShdw>
                </a:effectLst>
              </a:rPr>
              <a:t>268</a:t>
            </a:r>
            <a:r>
              <a:rPr lang="zh-CN" altLang="zh-CN" sz="3000" b="1" dirty="0">
                <a:solidFill>
                  <a:srgbClr val="FFFF00"/>
                </a:solidFill>
                <a:effectLst>
                  <a:outerShdw blurRad="38100" dist="38100" dir="2700000" algn="tl">
                    <a:srgbClr val="000000">
                      <a:alpha val="43137"/>
                    </a:srgbClr>
                  </a:outerShdw>
                </a:effectLst>
              </a:rPr>
              <a:t>号单元回答下列关于</a:t>
            </a:r>
            <a:r>
              <a:rPr lang="en-US" altLang="zh-CN" sz="3000" b="1" dirty="0">
                <a:solidFill>
                  <a:srgbClr val="FFFF00"/>
                </a:solidFill>
                <a:effectLst>
                  <a:outerShdw blurRad="38100" dist="38100" dir="2700000" algn="tl">
                    <a:srgbClr val="000000">
                      <a:alpha val="43137"/>
                    </a:srgbClr>
                  </a:outerShdw>
                </a:effectLst>
              </a:rPr>
              <a:t>Cache</a:t>
            </a:r>
            <a:r>
              <a:rPr lang="zh-CN" altLang="zh-CN" sz="3000" b="1" dirty="0">
                <a:solidFill>
                  <a:srgbClr val="FFFF00"/>
                </a:solidFill>
                <a:effectLst>
                  <a:outerShdw blurRad="38100" dist="38100" dir="2700000" algn="tl">
                    <a:srgbClr val="000000">
                      <a:alpha val="43137"/>
                    </a:srgbClr>
                  </a:outerShdw>
                </a:effectLst>
              </a:rPr>
              <a:t>的问题：（</a:t>
            </a:r>
            <a:r>
              <a:rPr lang="en-US" altLang="zh-CN" sz="3000" b="1" dirty="0">
                <a:solidFill>
                  <a:srgbClr val="FFFF00"/>
                </a:solidFill>
                <a:effectLst>
                  <a:outerShdw blurRad="38100" dist="38100" dir="2700000" algn="tl">
                    <a:srgbClr val="000000">
                      <a:alpha val="43137"/>
                    </a:srgbClr>
                  </a:outerShdw>
                </a:effectLst>
              </a:rPr>
              <a:t>3</a:t>
            </a:r>
            <a:r>
              <a:rPr lang="zh-CN" altLang="zh-CN" sz="3000" b="1" dirty="0">
                <a:solidFill>
                  <a:srgbClr val="FFFF00"/>
                </a:solidFill>
                <a:effectLst>
                  <a:outerShdw blurRad="38100" dist="38100" dir="2700000" algn="tl">
                    <a:srgbClr val="000000">
                      <a:alpha val="43137"/>
                    </a:srgbClr>
                  </a:outerShdw>
                </a:effectLst>
              </a:rPr>
              <a:t>）若采用</a:t>
            </a:r>
            <a:r>
              <a:rPr lang="en-US" altLang="zh-CN" sz="3000" b="1" dirty="0">
                <a:solidFill>
                  <a:srgbClr val="FFFF00"/>
                </a:solidFill>
                <a:effectLst>
                  <a:outerShdw blurRad="38100" dist="38100" dir="2700000" algn="tl">
                    <a:srgbClr val="000000">
                      <a:alpha val="43137"/>
                    </a:srgbClr>
                  </a:outerShdw>
                </a:effectLst>
              </a:rPr>
              <a:t>2</a:t>
            </a:r>
            <a:r>
              <a:rPr lang="zh-CN" altLang="zh-CN" sz="3000" b="1" dirty="0">
                <a:solidFill>
                  <a:srgbClr val="FFFF00"/>
                </a:solidFill>
                <a:effectLst>
                  <a:outerShdw blurRad="38100" dist="38100" dir="2700000" algn="tl">
                    <a:srgbClr val="000000">
                      <a:alpha val="43137"/>
                    </a:srgbClr>
                  </a:outerShdw>
                </a:effectLst>
              </a:rPr>
              <a:t>路组相联映射（即每组</a:t>
            </a:r>
            <a:r>
              <a:rPr lang="en-US" altLang="zh-CN" sz="3000" b="1" dirty="0">
                <a:solidFill>
                  <a:srgbClr val="FFFF00"/>
                </a:solidFill>
                <a:effectLst>
                  <a:outerShdw blurRad="38100" dist="38100" dir="2700000" algn="tl">
                    <a:srgbClr val="000000">
                      <a:alpha val="43137"/>
                    </a:srgbClr>
                  </a:outerShdw>
                </a:effectLst>
              </a:rPr>
              <a:t>2</a:t>
            </a:r>
            <a:r>
              <a:rPr lang="zh-CN" altLang="zh-CN" sz="3000" b="1" dirty="0">
                <a:solidFill>
                  <a:srgbClr val="FFFF00"/>
                </a:solidFill>
                <a:effectLst>
                  <a:outerShdw blurRad="38100" dist="38100" dir="2700000" algn="tl">
                    <a:srgbClr val="000000">
                      <a:alpha val="43137"/>
                    </a:srgbClr>
                  </a:outerShdw>
                </a:effectLst>
              </a:rPr>
              <a:t>块），那么对应的组号和块标记分别是什么？</a:t>
            </a:r>
          </a:p>
        </p:txBody>
      </p:sp>
      <p:sp>
        <p:nvSpPr>
          <p:cNvPr id="4" name="矩形 3">
            <a:extLst>
              <a:ext uri="{FF2B5EF4-FFF2-40B4-BE49-F238E27FC236}">
                <a16:creationId xmlns:a16="http://schemas.microsoft.com/office/drawing/2014/main" id="{1DC5A140-46DB-4952-A6B0-9BB1252B482A}"/>
              </a:ext>
            </a:extLst>
          </p:cNvPr>
          <p:cNvSpPr/>
          <p:nvPr/>
        </p:nvSpPr>
        <p:spPr>
          <a:xfrm>
            <a:off x="0" y="2707633"/>
            <a:ext cx="914400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路组相联映射主存分组，组内的块数等于</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分组的组数。</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分成</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组，每组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块，则对应的主存应分成若干组，每组</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块；</a:t>
            </a:r>
            <a:r>
              <a:rPr lang="en-US" altLang="zh-CN" sz="3200" dirty="0">
                <a:latin typeface="黑体" panose="02010609060101010101" pitchFamily="49" charset="-122"/>
                <a:ea typeface="黑体" panose="02010609060101010101" pitchFamily="49" charset="-122"/>
              </a:rPr>
              <a:t>(268)</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=(100001100)</a:t>
            </a:r>
            <a:r>
              <a:rPr lang="en-US" altLang="zh-CN" sz="3200" baseline="-250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，低</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位对应块内的字节序号，依次往左</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位是组内的块序号，最高若干位是组号。对应</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中的组号</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主存组内的块序号</a:t>
            </a:r>
            <a:r>
              <a:rPr lang="en-US" altLang="zh-CN" sz="3200" dirty="0">
                <a:latin typeface="黑体" panose="02010609060101010101" pitchFamily="49" charset="-122"/>
                <a:ea typeface="黑体" panose="02010609060101010101" pitchFamily="49" charset="-122"/>
              </a:rPr>
              <a:t>=100</a:t>
            </a:r>
            <a:r>
              <a:rPr lang="zh-CN" altLang="en-US" sz="3200" dirty="0">
                <a:latin typeface="黑体" panose="02010609060101010101" pitchFamily="49" charset="-122"/>
                <a:ea typeface="黑体" panose="02010609060101010101" pitchFamily="49" charset="-122"/>
              </a:rPr>
              <a:t>，标记字段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主存的组号为全</a:t>
            </a:r>
            <a:r>
              <a:rPr lang="en-US" altLang="zh-CN" sz="3200" dirty="0">
                <a:latin typeface="黑体" panose="02010609060101010101" pitchFamily="49" charset="-122"/>
                <a:ea typeface="黑体" panose="02010609060101010101" pitchFamily="49" charset="-122"/>
              </a:rPr>
              <a:t>0=0</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2E370554-3619-4905-AE44-87838FFD2311}"/>
              </a:ext>
            </a:extLst>
          </p:cNvPr>
          <p:cNvSpPr>
            <a:spLocks noGrp="1"/>
          </p:cNvSpPr>
          <p:nvPr>
            <p:ph type="sldNum" sz="quarter" idx="12"/>
          </p:nvPr>
        </p:nvSpPr>
        <p:spPr/>
        <p:txBody>
          <a:bodyPr/>
          <a:lstStyle/>
          <a:p>
            <a:fld id="{6F02EFF4-F969-41B5-BB2C-79CFA90C3E21}" type="slidenum">
              <a:rPr lang="en-US" altLang="zh-CN" smtClean="0"/>
              <a:pPr/>
              <a:t>88</a:t>
            </a:fld>
            <a:r>
              <a:rPr lang="en-US" altLang="zh-CN"/>
              <a:t>/112</a:t>
            </a:r>
            <a:endParaRPr lang="en-US" altLang="zh-CN" dirty="0"/>
          </a:p>
        </p:txBody>
      </p:sp>
    </p:spTree>
    <p:extLst>
      <p:ext uri="{BB962C8B-B14F-4D97-AF65-F5344CB8AC3E}">
        <p14:creationId xmlns:p14="http://schemas.microsoft.com/office/powerpoint/2010/main" val="5017658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E95F03-48E0-437E-8C77-A1CFC0AE07B6}"/>
              </a:ext>
            </a:extLst>
          </p:cNvPr>
          <p:cNvSpPr/>
          <p:nvPr/>
        </p:nvSpPr>
        <p:spPr>
          <a:xfrm>
            <a:off x="0" y="38100"/>
            <a:ext cx="9144000" cy="304698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25.</a:t>
            </a:r>
            <a:r>
              <a:rPr lang="zh-CN" altLang="zh-CN" sz="3200" b="1" dirty="0">
                <a:solidFill>
                  <a:srgbClr val="FFFF00"/>
                </a:solidFill>
                <a:effectLst>
                  <a:outerShdw blurRad="38100" dist="38100" dir="2700000" algn="tl">
                    <a:srgbClr val="000000">
                      <a:alpha val="43137"/>
                    </a:srgbClr>
                  </a:outerShdw>
                </a:effectLst>
              </a:rPr>
              <a:t>计算机存储系统按字节编址，其中</a:t>
            </a:r>
            <a:r>
              <a:rPr lang="en-US" altLang="zh-CN" sz="3200" b="1" dirty="0">
                <a:solidFill>
                  <a:srgbClr val="FFFF00"/>
                </a:solidFill>
                <a:effectLst>
                  <a:outerShdw blurRad="38100" dist="38100" dir="2700000" algn="tl">
                    <a:srgbClr val="000000">
                      <a:alpha val="43137"/>
                    </a:srgbClr>
                  </a:outerShdw>
                </a:effectLst>
              </a:rPr>
              <a:t>Cache</a:t>
            </a:r>
            <a:r>
              <a:rPr lang="zh-CN" altLang="zh-CN" sz="3200" b="1" dirty="0">
                <a:solidFill>
                  <a:srgbClr val="FFFF00"/>
                </a:solidFill>
                <a:effectLst>
                  <a:outerShdw blurRad="38100" dist="38100" dir="2700000" algn="tl">
                    <a:srgbClr val="000000">
                      <a:alpha val="43137"/>
                    </a:srgbClr>
                  </a:outerShdw>
                </a:effectLst>
              </a:rPr>
              <a:t>可以分成</a:t>
            </a:r>
            <a:r>
              <a:rPr lang="en-US" altLang="zh-CN" sz="3200" b="1" dirty="0">
                <a:solidFill>
                  <a:srgbClr val="FFFF00"/>
                </a:solidFill>
                <a:effectLst>
                  <a:outerShdw blurRad="38100" dist="38100" dir="2700000" algn="tl">
                    <a:srgbClr val="000000">
                      <a:alpha val="43137"/>
                    </a:srgbClr>
                  </a:outerShdw>
                </a:effectLst>
              </a:rPr>
              <a:t>16</a:t>
            </a:r>
            <a:r>
              <a:rPr lang="zh-CN" altLang="zh-CN" sz="3200" b="1" dirty="0">
                <a:solidFill>
                  <a:srgbClr val="FFFF00"/>
                </a:solidFill>
                <a:effectLst>
                  <a:outerShdw blurRad="38100" dist="38100" dir="2700000" algn="tl">
                    <a:srgbClr val="000000">
                      <a:alpha val="43137"/>
                    </a:srgbClr>
                  </a:outerShdw>
                </a:effectLst>
              </a:rPr>
              <a:t>块，每块的大小固定为</a:t>
            </a:r>
            <a:r>
              <a:rPr lang="en-US" altLang="zh-CN" sz="3200" b="1" dirty="0">
                <a:solidFill>
                  <a:srgbClr val="FFFF00"/>
                </a:solidFill>
                <a:effectLst>
                  <a:outerShdw blurRad="38100" dist="38100" dir="2700000" algn="tl">
                    <a:srgbClr val="000000">
                      <a:alpha val="43137"/>
                    </a:srgbClr>
                  </a:outerShdw>
                </a:effectLst>
              </a:rPr>
              <a:t>64</a:t>
            </a:r>
            <a:r>
              <a:rPr lang="zh-CN" altLang="zh-CN" sz="3200" b="1" dirty="0">
                <a:solidFill>
                  <a:srgbClr val="FFFF00"/>
                </a:solidFill>
                <a:effectLst>
                  <a:outerShdw blurRad="38100" dist="38100" dir="2700000" algn="tl">
                    <a:srgbClr val="000000">
                      <a:alpha val="43137"/>
                    </a:srgbClr>
                  </a:outerShdw>
                </a:effectLst>
              </a:rPr>
              <a:t>字节。在主存和</a:t>
            </a:r>
            <a:r>
              <a:rPr lang="en-US" altLang="zh-CN" sz="3200" b="1" dirty="0">
                <a:solidFill>
                  <a:srgbClr val="FFFF00"/>
                </a:solidFill>
                <a:effectLst>
                  <a:outerShdw blurRad="38100" dist="38100" dir="2700000" algn="tl">
                    <a:srgbClr val="000000">
                      <a:alpha val="43137"/>
                    </a:srgbClr>
                  </a:outerShdw>
                </a:effectLst>
              </a:rPr>
              <a:t>Cache</a:t>
            </a:r>
            <a:r>
              <a:rPr lang="zh-CN" altLang="zh-CN" sz="3200" b="1" dirty="0">
                <a:solidFill>
                  <a:srgbClr val="FFFF00"/>
                </a:solidFill>
                <a:effectLst>
                  <a:outerShdw blurRad="38100" dist="38100" dir="2700000" algn="tl">
                    <a:srgbClr val="000000">
                      <a:alpha val="43137"/>
                    </a:srgbClr>
                  </a:outerShdw>
                </a:effectLst>
              </a:rPr>
              <a:t>之间可以采用三种映射方式，请针对主存的第</a:t>
            </a:r>
            <a:r>
              <a:rPr lang="en-US" altLang="zh-CN" sz="3200" b="1" dirty="0">
                <a:solidFill>
                  <a:srgbClr val="FFFF00"/>
                </a:solidFill>
                <a:effectLst>
                  <a:outerShdw blurRad="38100" dist="38100" dir="2700000" algn="tl">
                    <a:srgbClr val="000000">
                      <a:alpha val="43137"/>
                    </a:srgbClr>
                  </a:outerShdw>
                </a:effectLst>
              </a:rPr>
              <a:t>268</a:t>
            </a:r>
            <a:r>
              <a:rPr lang="zh-CN" altLang="zh-CN" sz="3200" b="1" dirty="0">
                <a:solidFill>
                  <a:srgbClr val="FFFF00"/>
                </a:solidFill>
                <a:effectLst>
                  <a:outerShdw blurRad="38100" dist="38100" dir="2700000" algn="tl">
                    <a:srgbClr val="000000">
                      <a:alpha val="43137"/>
                    </a:srgbClr>
                  </a:outerShdw>
                </a:effectLst>
              </a:rPr>
              <a:t>号单元回答下列关于</a:t>
            </a:r>
            <a:r>
              <a:rPr lang="en-US" altLang="zh-CN" sz="3200" b="1" dirty="0">
                <a:solidFill>
                  <a:srgbClr val="FFFF00"/>
                </a:solidFill>
                <a:effectLst>
                  <a:outerShdw blurRad="38100" dist="38100" dir="2700000" algn="tl">
                    <a:srgbClr val="000000">
                      <a:alpha val="43137"/>
                    </a:srgbClr>
                  </a:outerShdw>
                </a:effectLst>
              </a:rPr>
              <a:t>Cache</a:t>
            </a:r>
            <a:r>
              <a:rPr lang="zh-CN" altLang="zh-CN" sz="3200" b="1" dirty="0">
                <a:solidFill>
                  <a:srgbClr val="FFFF00"/>
                </a:solidFill>
                <a:effectLst>
                  <a:outerShdw blurRad="38100" dist="38100" dir="2700000" algn="tl">
                    <a:srgbClr val="000000">
                      <a:alpha val="43137"/>
                    </a:srgbClr>
                  </a:outerShdw>
                </a:effectLst>
              </a:rPr>
              <a:t>的问题：</a:t>
            </a:r>
          </a:p>
          <a:p>
            <a:pPr eaLnBrk="0" hangingPunct="0"/>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）若采用</a:t>
            </a:r>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路组相联映射（即每组</a:t>
            </a:r>
            <a:r>
              <a:rPr lang="en-US" altLang="zh-CN" sz="3200" b="1" dirty="0">
                <a:solidFill>
                  <a:srgbClr val="FFFF00"/>
                </a:solidFill>
                <a:effectLst>
                  <a:outerShdw blurRad="38100" dist="38100" dir="2700000" algn="tl">
                    <a:srgbClr val="000000">
                      <a:alpha val="43137"/>
                    </a:srgbClr>
                  </a:outerShdw>
                </a:effectLst>
              </a:rPr>
              <a:t>4</a:t>
            </a:r>
            <a:r>
              <a:rPr lang="zh-CN" altLang="zh-CN" sz="3200" b="1" dirty="0">
                <a:solidFill>
                  <a:srgbClr val="FFFF00"/>
                </a:solidFill>
                <a:effectLst>
                  <a:outerShdw blurRad="38100" dist="38100" dir="2700000" algn="tl">
                    <a:srgbClr val="000000">
                      <a:alpha val="43137"/>
                    </a:srgbClr>
                  </a:outerShdw>
                </a:effectLst>
              </a:rPr>
              <a:t>块），那么对应的组号和块标记分别是什么？</a:t>
            </a:r>
          </a:p>
        </p:txBody>
      </p:sp>
      <p:sp>
        <p:nvSpPr>
          <p:cNvPr id="4" name="矩形 3">
            <a:extLst>
              <a:ext uri="{FF2B5EF4-FFF2-40B4-BE49-F238E27FC236}">
                <a16:creationId xmlns:a16="http://schemas.microsoft.com/office/drawing/2014/main" id="{91779972-6380-447F-91FF-0A07BD01B214}"/>
              </a:ext>
            </a:extLst>
          </p:cNvPr>
          <p:cNvSpPr/>
          <p:nvPr/>
        </p:nvSpPr>
        <p:spPr>
          <a:xfrm>
            <a:off x="-9525" y="2895600"/>
            <a:ext cx="9144000"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采用</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路组相联映射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分成</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组，每组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块；主存分成若干组，每组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块。</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(268)</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=(100001100)</a:t>
            </a:r>
            <a:r>
              <a:rPr lang="en-US" altLang="zh-CN" sz="3200" baseline="-25000" dirty="0">
                <a:latin typeface="黑体" panose="02010609060101010101" pitchFamily="49" charset="-122"/>
                <a:ea typeface="黑体" panose="02010609060101010101" pitchFamily="49" charset="-122"/>
              </a:rPr>
              <a:t>2 </a:t>
            </a:r>
            <a:r>
              <a:rPr lang="zh-CN" altLang="en-US" sz="3200" dirty="0">
                <a:latin typeface="黑体" panose="02010609060101010101" pitchFamily="49" charset="-122"/>
                <a:ea typeface="黑体" panose="02010609060101010101" pitchFamily="49" charset="-122"/>
              </a:rPr>
              <a:t>，低</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位对应块内的字节序号，依次往左</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位是组内的块序号，最高位是组号。对应</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中的组号</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主存组内的块序号</a:t>
            </a:r>
            <a:r>
              <a:rPr lang="en-US" altLang="zh-CN" sz="3200" dirty="0">
                <a:latin typeface="黑体" panose="02010609060101010101" pitchFamily="49" charset="-122"/>
                <a:ea typeface="黑体" panose="02010609060101010101" pitchFamily="49" charset="-122"/>
              </a:rPr>
              <a:t>=00</a:t>
            </a:r>
            <a:r>
              <a:rPr lang="zh-CN" altLang="en-US" sz="3200" dirty="0">
                <a:latin typeface="黑体" panose="02010609060101010101" pitchFamily="49" charset="-122"/>
                <a:ea typeface="黑体" panose="02010609060101010101" pitchFamily="49" charset="-122"/>
              </a:rPr>
              <a:t>，标记字段是</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1A3C3C22-2CA5-4383-8C9A-2B2EA1083A90}"/>
              </a:ext>
            </a:extLst>
          </p:cNvPr>
          <p:cNvSpPr>
            <a:spLocks noGrp="1"/>
          </p:cNvSpPr>
          <p:nvPr>
            <p:ph type="sldNum" sz="quarter" idx="12"/>
          </p:nvPr>
        </p:nvSpPr>
        <p:spPr/>
        <p:txBody>
          <a:bodyPr/>
          <a:lstStyle/>
          <a:p>
            <a:fld id="{6F02EFF4-F969-41B5-BB2C-79CFA90C3E21}" type="slidenum">
              <a:rPr lang="en-US" altLang="zh-CN" smtClean="0"/>
              <a:pPr/>
              <a:t>89</a:t>
            </a:fld>
            <a:r>
              <a:rPr lang="en-US" altLang="zh-CN"/>
              <a:t>/112</a:t>
            </a:r>
            <a:endParaRPr lang="en-US" altLang="zh-CN" dirty="0"/>
          </a:p>
        </p:txBody>
      </p:sp>
    </p:spTree>
    <p:extLst>
      <p:ext uri="{BB962C8B-B14F-4D97-AF65-F5344CB8AC3E}">
        <p14:creationId xmlns:p14="http://schemas.microsoft.com/office/powerpoint/2010/main" val="187324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807D00-0BD6-4E84-B101-82A780170056}"/>
              </a:ext>
            </a:extLst>
          </p:cNvPr>
          <p:cNvSpPr/>
          <p:nvPr/>
        </p:nvSpPr>
        <p:spPr>
          <a:xfrm>
            <a:off x="0" y="2828835"/>
            <a:ext cx="9144000" cy="1200329"/>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3.</a:t>
            </a:r>
            <a:r>
              <a:rPr lang="zh-CN" altLang="zh-CN" sz="3600" b="1" dirty="0">
                <a:solidFill>
                  <a:srgbClr val="FFFF00"/>
                </a:solidFill>
                <a:effectLst>
                  <a:outerShdw blurRad="38100" dist="38100" dir="2700000" algn="tl">
                    <a:srgbClr val="000000">
                      <a:alpha val="43137"/>
                    </a:srgbClr>
                  </a:outerShdw>
                </a:effectLst>
              </a:rPr>
              <a:t>何谓随机存取？何谓顺序存取？何谓直接存取？请各举一例进行说明</a:t>
            </a:r>
          </a:p>
        </p:txBody>
      </p:sp>
      <p:sp>
        <p:nvSpPr>
          <p:cNvPr id="3" name="灯片编号占位符 2">
            <a:extLst>
              <a:ext uri="{FF2B5EF4-FFF2-40B4-BE49-F238E27FC236}">
                <a16:creationId xmlns:a16="http://schemas.microsoft.com/office/drawing/2014/main" id="{5CE4E32C-1425-41C3-A322-E8BCDB494ACA}"/>
              </a:ext>
            </a:extLst>
          </p:cNvPr>
          <p:cNvSpPr>
            <a:spLocks noGrp="1"/>
          </p:cNvSpPr>
          <p:nvPr>
            <p:ph type="sldNum" sz="quarter" idx="12"/>
          </p:nvPr>
        </p:nvSpPr>
        <p:spPr/>
        <p:txBody>
          <a:bodyPr/>
          <a:lstStyle/>
          <a:p>
            <a:fld id="{6F02EFF4-F969-41B5-BB2C-79CFA90C3E21}" type="slidenum">
              <a:rPr lang="en-US" altLang="zh-CN" smtClean="0"/>
              <a:pPr/>
              <a:t>9</a:t>
            </a:fld>
            <a:r>
              <a:rPr lang="en-US" altLang="zh-CN"/>
              <a:t>/112</a:t>
            </a:r>
            <a:endParaRPr lang="en-US" altLang="zh-CN" dirty="0"/>
          </a:p>
        </p:txBody>
      </p:sp>
    </p:spTree>
    <p:extLst>
      <p:ext uri="{BB962C8B-B14F-4D97-AF65-F5344CB8AC3E}">
        <p14:creationId xmlns:p14="http://schemas.microsoft.com/office/powerpoint/2010/main" val="66236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224B38-3C9E-4CF1-9267-FA5A4C423878}"/>
              </a:ext>
            </a:extLst>
          </p:cNvPr>
          <p:cNvSpPr/>
          <p:nvPr/>
        </p:nvSpPr>
        <p:spPr>
          <a:xfrm>
            <a:off x="0" y="2551837"/>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26.</a:t>
            </a:r>
            <a:r>
              <a:rPr lang="zh-CN" altLang="zh-CN" sz="3600" b="1" dirty="0">
                <a:solidFill>
                  <a:srgbClr val="FFFF00"/>
                </a:solidFill>
                <a:effectLst>
                  <a:outerShdw blurRad="38100" dist="38100" dir="2700000" algn="tl">
                    <a:srgbClr val="000000">
                      <a:alpha val="43137"/>
                    </a:srgbClr>
                  </a:outerShdw>
                </a:effectLst>
              </a:rPr>
              <a:t>什么是</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？它和页表之间是什么关系？试分析</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和页表之间的直接映射、全相联映射、组相联映射的异同点。</a:t>
            </a:r>
          </a:p>
        </p:txBody>
      </p:sp>
      <p:sp>
        <p:nvSpPr>
          <p:cNvPr id="3" name="灯片编号占位符 2">
            <a:extLst>
              <a:ext uri="{FF2B5EF4-FFF2-40B4-BE49-F238E27FC236}">
                <a16:creationId xmlns:a16="http://schemas.microsoft.com/office/drawing/2014/main" id="{8003F882-83BB-4B94-872B-DBFB1A220041}"/>
              </a:ext>
            </a:extLst>
          </p:cNvPr>
          <p:cNvSpPr>
            <a:spLocks noGrp="1"/>
          </p:cNvSpPr>
          <p:nvPr>
            <p:ph type="sldNum" sz="quarter" idx="12"/>
          </p:nvPr>
        </p:nvSpPr>
        <p:spPr/>
        <p:txBody>
          <a:bodyPr/>
          <a:lstStyle/>
          <a:p>
            <a:fld id="{6F02EFF4-F969-41B5-BB2C-79CFA90C3E21}" type="slidenum">
              <a:rPr lang="en-US" altLang="zh-CN" smtClean="0"/>
              <a:pPr/>
              <a:t>90</a:t>
            </a:fld>
            <a:r>
              <a:rPr lang="en-US" altLang="zh-CN"/>
              <a:t>/112</a:t>
            </a:r>
            <a:endParaRPr lang="en-US" altLang="zh-CN" dirty="0"/>
          </a:p>
        </p:txBody>
      </p:sp>
    </p:spTree>
    <p:extLst>
      <p:ext uri="{BB962C8B-B14F-4D97-AF65-F5344CB8AC3E}">
        <p14:creationId xmlns:p14="http://schemas.microsoft.com/office/powerpoint/2010/main" val="3370309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B8B504-B0FA-47D1-9D45-F586D1534D88}"/>
              </a:ext>
            </a:extLst>
          </p:cNvPr>
          <p:cNvSpPr/>
          <p:nvPr/>
        </p:nvSpPr>
        <p:spPr>
          <a:xfrm>
            <a:off x="228600" y="1524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26.</a:t>
            </a:r>
            <a:r>
              <a:rPr lang="zh-CN" altLang="zh-CN" sz="3600" b="1" dirty="0">
                <a:solidFill>
                  <a:srgbClr val="FFFF00"/>
                </a:solidFill>
                <a:effectLst>
                  <a:outerShdw blurRad="38100" dist="38100" dir="2700000" algn="tl">
                    <a:srgbClr val="000000">
                      <a:alpha val="43137"/>
                    </a:srgbClr>
                  </a:outerShdw>
                </a:effectLst>
              </a:rPr>
              <a:t>什么是</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？它和页表之间是什么关系？试分析</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和页表之间的直接映射、全相联映射、组相联映射的异同点。</a:t>
            </a:r>
          </a:p>
        </p:txBody>
      </p:sp>
      <p:sp>
        <p:nvSpPr>
          <p:cNvPr id="4" name="矩形 3">
            <a:extLst>
              <a:ext uri="{FF2B5EF4-FFF2-40B4-BE49-F238E27FC236}">
                <a16:creationId xmlns:a16="http://schemas.microsoft.com/office/drawing/2014/main" id="{23FE9762-C046-4A2E-9FAD-80896EABDCA7}"/>
              </a:ext>
            </a:extLst>
          </p:cNvPr>
          <p:cNvSpPr/>
          <p:nvPr/>
        </p:nvSpPr>
        <p:spPr>
          <a:xfrm>
            <a:off x="0" y="2209800"/>
            <a:ext cx="9144000" cy="3559436"/>
          </a:xfrm>
          <a:prstGeom prst="rect">
            <a:avLst/>
          </a:prstGeom>
        </p:spPr>
        <p:txBody>
          <a:bodyPr wrap="square">
            <a:spAutoFit/>
          </a:bodyPr>
          <a:lstStyle/>
          <a:p>
            <a:pPr indent="457200">
              <a:lnSpc>
                <a:spcPct val="120000"/>
              </a:lnSpc>
            </a:pP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即</a:t>
            </a:r>
            <a:r>
              <a:rPr lang="en-US" altLang="zh-CN" sz="3200" dirty="0">
                <a:latin typeface="黑体" panose="02010609060101010101" pitchFamily="49" charset="-122"/>
                <a:ea typeface="黑体" panose="02010609060101010101" pitchFamily="49" charset="-122"/>
              </a:rPr>
              <a:t>Translation Lookaside Buffer</a:t>
            </a:r>
            <a:r>
              <a:rPr lang="zh-CN" altLang="en-US" sz="3200" dirty="0">
                <a:latin typeface="黑体" panose="02010609060101010101" pitchFamily="49" charset="-122"/>
                <a:ea typeface="黑体" panose="02010609060101010101" pitchFamily="49" charset="-122"/>
              </a:rPr>
              <a:t>，简称快表。</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用来专门存储页表中的热点项，也可以认为，</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的内容是页表中一部分内容的子集副本。</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和页表之间的直接映射：页表分组、每组的页表行</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行数，映射时页表各组内某行只能映射到</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中对应行序号位置。</a:t>
            </a: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B2AD2CC4-21EA-41D9-8E34-61EDB45CE315}"/>
              </a:ext>
            </a:extLst>
          </p:cNvPr>
          <p:cNvSpPr>
            <a:spLocks noGrp="1"/>
          </p:cNvSpPr>
          <p:nvPr>
            <p:ph type="sldNum" sz="quarter" idx="12"/>
          </p:nvPr>
        </p:nvSpPr>
        <p:spPr/>
        <p:txBody>
          <a:bodyPr/>
          <a:lstStyle/>
          <a:p>
            <a:fld id="{6F02EFF4-F969-41B5-BB2C-79CFA90C3E21}" type="slidenum">
              <a:rPr lang="en-US" altLang="zh-CN" smtClean="0"/>
              <a:pPr/>
              <a:t>91</a:t>
            </a:fld>
            <a:r>
              <a:rPr lang="en-US" altLang="zh-CN"/>
              <a:t>/112</a:t>
            </a:r>
            <a:endParaRPr lang="en-US" altLang="zh-CN" dirty="0"/>
          </a:p>
        </p:txBody>
      </p:sp>
    </p:spTree>
    <p:extLst>
      <p:ext uri="{BB962C8B-B14F-4D97-AF65-F5344CB8AC3E}">
        <p14:creationId xmlns:p14="http://schemas.microsoft.com/office/powerpoint/2010/main" val="20230284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1F31026-FC16-484B-B319-C9AE779E8BDE}"/>
              </a:ext>
            </a:extLst>
          </p:cNvPr>
          <p:cNvSpPr/>
          <p:nvPr/>
        </p:nvSpPr>
        <p:spPr>
          <a:xfrm>
            <a:off x="-12700" y="2133600"/>
            <a:ext cx="9144000"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全相联映射：页表不分组，页表项可以映射到</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的任何一行。</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组相联映射：</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分组，页表分组、每组页表行</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分组数，映射时页表各组内第</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行可以映射到</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中第</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组内的任何一行。</a:t>
            </a:r>
          </a:p>
        </p:txBody>
      </p:sp>
      <p:sp>
        <p:nvSpPr>
          <p:cNvPr id="4" name="矩形 3">
            <a:extLst>
              <a:ext uri="{FF2B5EF4-FFF2-40B4-BE49-F238E27FC236}">
                <a16:creationId xmlns:a16="http://schemas.microsoft.com/office/drawing/2014/main" id="{677C4A9D-A1D2-480C-AEE3-84D6F284EC4D}"/>
              </a:ext>
            </a:extLst>
          </p:cNvPr>
          <p:cNvSpPr/>
          <p:nvPr/>
        </p:nvSpPr>
        <p:spPr>
          <a:xfrm>
            <a:off x="228600" y="152400"/>
            <a:ext cx="9144000" cy="1754326"/>
          </a:xfrm>
          <a:prstGeom prst="rect">
            <a:avLst/>
          </a:prstGeom>
        </p:spPr>
        <p:txBody>
          <a:bodyPr wrap="square">
            <a:spAutoFit/>
          </a:bodyPr>
          <a:lstStyle/>
          <a:p>
            <a:pPr eaLnBrk="0" hangingPunct="0"/>
            <a:r>
              <a:rPr lang="en-US" altLang="zh-CN" sz="3600" b="1" dirty="0">
                <a:solidFill>
                  <a:srgbClr val="FFFF00"/>
                </a:solidFill>
                <a:effectLst>
                  <a:outerShdw blurRad="38100" dist="38100" dir="2700000" algn="tl">
                    <a:srgbClr val="000000">
                      <a:alpha val="43137"/>
                    </a:srgbClr>
                  </a:outerShdw>
                </a:effectLst>
              </a:rPr>
              <a:t>26.</a:t>
            </a:r>
            <a:r>
              <a:rPr lang="zh-CN" altLang="zh-CN" sz="3600" b="1" dirty="0">
                <a:solidFill>
                  <a:srgbClr val="FFFF00"/>
                </a:solidFill>
                <a:effectLst>
                  <a:outerShdw blurRad="38100" dist="38100" dir="2700000" algn="tl">
                    <a:srgbClr val="000000">
                      <a:alpha val="43137"/>
                    </a:srgbClr>
                  </a:outerShdw>
                </a:effectLst>
              </a:rPr>
              <a:t>什么是</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？它和页表之间是什么关系？试分析</a:t>
            </a:r>
            <a:r>
              <a:rPr lang="en-US" altLang="zh-CN" sz="3600" b="1" dirty="0">
                <a:solidFill>
                  <a:srgbClr val="FFFF00"/>
                </a:solidFill>
                <a:effectLst>
                  <a:outerShdw blurRad="38100" dist="38100" dir="2700000" algn="tl">
                    <a:srgbClr val="000000">
                      <a:alpha val="43137"/>
                    </a:srgbClr>
                  </a:outerShdw>
                </a:effectLst>
              </a:rPr>
              <a:t>TLB</a:t>
            </a:r>
            <a:r>
              <a:rPr lang="zh-CN" altLang="zh-CN" sz="3600" b="1" dirty="0">
                <a:solidFill>
                  <a:srgbClr val="FFFF00"/>
                </a:solidFill>
                <a:effectLst>
                  <a:outerShdw blurRad="38100" dist="38100" dir="2700000" algn="tl">
                    <a:srgbClr val="000000">
                      <a:alpha val="43137"/>
                    </a:srgbClr>
                  </a:outerShdw>
                </a:effectLst>
              </a:rPr>
              <a:t>和页表之间的直接映射、全相联映射、组相联映射的异同点。</a:t>
            </a:r>
          </a:p>
        </p:txBody>
      </p:sp>
      <p:sp>
        <p:nvSpPr>
          <p:cNvPr id="5" name="灯片编号占位符 4">
            <a:extLst>
              <a:ext uri="{FF2B5EF4-FFF2-40B4-BE49-F238E27FC236}">
                <a16:creationId xmlns:a16="http://schemas.microsoft.com/office/drawing/2014/main" id="{78B5C2AA-45F9-4F1C-8348-E9F8B0074D21}"/>
              </a:ext>
            </a:extLst>
          </p:cNvPr>
          <p:cNvSpPr>
            <a:spLocks noGrp="1"/>
          </p:cNvSpPr>
          <p:nvPr>
            <p:ph type="sldNum" sz="quarter" idx="12"/>
          </p:nvPr>
        </p:nvSpPr>
        <p:spPr/>
        <p:txBody>
          <a:bodyPr/>
          <a:lstStyle/>
          <a:p>
            <a:fld id="{6F02EFF4-F969-41B5-BB2C-79CFA90C3E21}" type="slidenum">
              <a:rPr lang="en-US" altLang="zh-CN" smtClean="0"/>
              <a:pPr/>
              <a:t>92</a:t>
            </a:fld>
            <a:r>
              <a:rPr lang="en-US" altLang="zh-CN"/>
              <a:t>/112</a:t>
            </a:r>
            <a:endParaRPr lang="en-US" altLang="zh-CN" dirty="0"/>
          </a:p>
        </p:txBody>
      </p:sp>
    </p:spTree>
    <p:extLst>
      <p:ext uri="{BB962C8B-B14F-4D97-AF65-F5344CB8AC3E}">
        <p14:creationId xmlns:p14="http://schemas.microsoft.com/office/powerpoint/2010/main" val="25782430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1266BF6-9B27-495E-98F8-23D38F6CBF66}"/>
              </a:ext>
            </a:extLst>
          </p:cNvPr>
          <p:cNvSpPr/>
          <p:nvPr/>
        </p:nvSpPr>
        <p:spPr>
          <a:xfrm>
            <a:off x="0" y="0"/>
            <a:ext cx="9144000" cy="5016758"/>
          </a:xfrm>
          <a:prstGeom prst="rect">
            <a:avLst/>
          </a:prstGeom>
        </p:spPr>
        <p:txBody>
          <a:bodyPr wrap="square">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27.</a:t>
            </a:r>
            <a:r>
              <a:rPr lang="zh-CN" altLang="zh-CN" sz="3200" b="1" dirty="0">
                <a:solidFill>
                  <a:srgbClr val="FFFF00"/>
                </a:solidFill>
                <a:effectLst>
                  <a:outerShdw blurRad="38100" dist="38100" dir="2700000" algn="tl">
                    <a:srgbClr val="000000">
                      <a:alpha val="43137"/>
                    </a:srgbClr>
                  </a:outerShdw>
                </a:effectLst>
              </a:rPr>
              <a:t>某计算机存储器系统参数如下：</a:t>
            </a:r>
          </a:p>
          <a:p>
            <a:pPr eaLnBrk="0" hangingPunct="0"/>
            <a:r>
              <a:rPr lang="en-US" altLang="zh-CN" sz="3200" b="1" dirty="0">
                <a:solidFill>
                  <a:srgbClr val="FFFF00"/>
                </a:solidFill>
                <a:effectLst>
                  <a:outerShdw blurRad="38100" dist="38100" dir="2700000" algn="tl">
                    <a:srgbClr val="000000">
                      <a:alpha val="43137"/>
                    </a:srgbClr>
                  </a:outerShdw>
                </a:effectLst>
              </a:rPr>
              <a:t>① TLB</a:t>
            </a:r>
            <a:r>
              <a:rPr lang="zh-CN" altLang="zh-CN" sz="3200" b="1" dirty="0">
                <a:solidFill>
                  <a:srgbClr val="FFFF00"/>
                </a:solidFill>
                <a:effectLst>
                  <a:outerShdw blurRad="38100" dist="38100" dir="2700000" algn="tl">
                    <a:srgbClr val="000000">
                      <a:alpha val="43137"/>
                    </a:srgbClr>
                  </a:outerShdw>
                </a:effectLst>
              </a:rPr>
              <a:t>共有</a:t>
            </a:r>
            <a:r>
              <a:rPr lang="en-US" altLang="zh-CN" sz="3200" b="1" dirty="0">
                <a:solidFill>
                  <a:srgbClr val="FFFF00"/>
                </a:solidFill>
                <a:effectLst>
                  <a:outerShdw blurRad="38100" dist="38100" dir="2700000" algn="tl">
                    <a:srgbClr val="000000">
                      <a:alpha val="43137"/>
                    </a:srgbClr>
                  </a:outerShdw>
                </a:effectLst>
              </a:rPr>
              <a:t>256</a:t>
            </a:r>
            <a:r>
              <a:rPr lang="zh-CN" altLang="zh-CN" sz="3200" b="1" dirty="0">
                <a:solidFill>
                  <a:srgbClr val="FFFF00"/>
                </a:solidFill>
                <a:effectLst>
                  <a:outerShdw blurRad="38100" dist="38100" dir="2700000" algn="tl">
                    <a:srgbClr val="000000">
                      <a:alpha val="43137"/>
                    </a:srgbClr>
                  </a:outerShdw>
                </a:effectLst>
              </a:rPr>
              <a:t>项，和页表之间按</a:t>
            </a:r>
            <a:r>
              <a:rPr lang="en-US" altLang="zh-CN" sz="3200" b="1" dirty="0">
                <a:solidFill>
                  <a:srgbClr val="FFFF00"/>
                </a:solidFill>
                <a:effectLst>
                  <a:outerShdw blurRad="38100" dist="38100" dir="2700000" algn="tl">
                    <a:srgbClr val="000000">
                      <a:alpha val="43137"/>
                    </a:srgbClr>
                  </a:outerShdw>
                </a:effectLst>
              </a:rPr>
              <a:t>2</a:t>
            </a:r>
            <a:r>
              <a:rPr lang="zh-CN" altLang="zh-CN" sz="3200" b="1" dirty="0">
                <a:solidFill>
                  <a:srgbClr val="FFFF00"/>
                </a:solidFill>
                <a:effectLst>
                  <a:outerShdw blurRad="38100" dist="38100" dir="2700000" algn="tl">
                    <a:srgbClr val="000000">
                      <a:alpha val="43137"/>
                    </a:srgbClr>
                  </a:outerShdw>
                </a:effectLst>
              </a:rPr>
              <a:t>路组相联方式组织映射；</a:t>
            </a:r>
          </a:p>
          <a:p>
            <a:pPr eaLnBrk="0" hangingPunct="0"/>
            <a:r>
              <a:rPr lang="en-US" altLang="zh-CN" sz="3200" b="1" dirty="0">
                <a:solidFill>
                  <a:srgbClr val="FFFF00"/>
                </a:solidFill>
                <a:effectLst>
                  <a:outerShdw blurRad="38100" dist="38100" dir="2700000" algn="tl">
                    <a:srgbClr val="000000">
                      <a:alpha val="43137"/>
                    </a:srgbClr>
                  </a:outerShdw>
                </a:effectLst>
              </a:rPr>
              <a:t>② 64 KB</a:t>
            </a:r>
            <a:r>
              <a:rPr lang="zh-CN" altLang="zh-CN" sz="3200" b="1" dirty="0">
                <a:solidFill>
                  <a:srgbClr val="FFFF00"/>
                </a:solidFill>
                <a:effectLst>
                  <a:outerShdw blurRad="38100" dist="38100" dir="2700000" algn="tl">
                    <a:srgbClr val="000000">
                      <a:alpha val="43137"/>
                    </a:srgbClr>
                  </a:outerShdw>
                </a:effectLst>
              </a:rPr>
              <a:t>的数据</a:t>
            </a:r>
            <a:r>
              <a:rPr lang="en-US" altLang="zh-CN" sz="3200" b="1" dirty="0">
                <a:solidFill>
                  <a:srgbClr val="FFFF00"/>
                </a:solidFill>
                <a:effectLst>
                  <a:outerShdw blurRad="38100" dist="38100" dir="2700000" algn="tl">
                    <a:srgbClr val="000000">
                      <a:alpha val="43137"/>
                    </a:srgbClr>
                  </a:outerShdw>
                </a:effectLst>
              </a:rPr>
              <a:t>Cache</a:t>
            </a:r>
            <a:r>
              <a:rPr lang="zh-CN" altLang="zh-CN" sz="3200" b="1" dirty="0">
                <a:solidFill>
                  <a:srgbClr val="FFFF00"/>
                </a:solidFill>
                <a:effectLst>
                  <a:outerShdw blurRad="38100" dist="38100" dir="2700000" algn="tl">
                    <a:srgbClr val="000000">
                      <a:alpha val="43137"/>
                    </a:srgbClr>
                  </a:outerShdw>
                </a:effectLst>
              </a:rPr>
              <a:t>，块大小为</a:t>
            </a:r>
            <a:r>
              <a:rPr lang="en-US" altLang="zh-CN" sz="3200" b="1" dirty="0">
                <a:solidFill>
                  <a:srgbClr val="FFFF00"/>
                </a:solidFill>
                <a:effectLst>
                  <a:outerShdw blurRad="38100" dist="38100" dir="2700000" algn="tl">
                    <a:srgbClr val="000000">
                      <a:alpha val="43137"/>
                    </a:srgbClr>
                  </a:outerShdw>
                </a:effectLst>
              </a:rPr>
              <a:t>64 B</a:t>
            </a:r>
            <a:r>
              <a:rPr lang="zh-CN" altLang="zh-CN" sz="3200" b="1" dirty="0">
                <a:solidFill>
                  <a:srgbClr val="FFFF00"/>
                </a:solidFill>
                <a:effectLst>
                  <a:outerShdw blurRad="38100" dist="38100" dir="2700000" algn="tl">
                    <a:srgbClr val="000000">
                      <a:alpha val="43137"/>
                    </a:srgbClr>
                  </a:outerShdw>
                </a:effectLst>
              </a:rPr>
              <a:t>，组织方式也是</a:t>
            </a:r>
            <a:r>
              <a:rPr lang="en-US" altLang="zh-CN" sz="3200" b="1" dirty="0">
                <a:solidFill>
                  <a:srgbClr val="FFFF00"/>
                </a:solidFill>
                <a:effectLst>
                  <a:outerShdw blurRad="38100" dist="38100" dir="2700000" algn="tl">
                    <a:srgbClr val="000000">
                      <a:alpha val="43137"/>
                    </a:srgbClr>
                  </a:outerShdw>
                </a:effectLst>
              </a:rPr>
              <a:t>2</a:t>
            </a:r>
            <a:r>
              <a:rPr lang="zh-CN" altLang="zh-CN" sz="3200" b="1" dirty="0">
                <a:solidFill>
                  <a:srgbClr val="FFFF00"/>
                </a:solidFill>
                <a:effectLst>
                  <a:outerShdw blurRad="38100" dist="38100" dir="2700000" algn="tl">
                    <a:srgbClr val="000000">
                      <a:alpha val="43137"/>
                    </a:srgbClr>
                  </a:outerShdw>
                </a:effectLst>
              </a:rPr>
              <a:t>路组相联；</a:t>
            </a:r>
          </a:p>
          <a:p>
            <a:pPr eaLnBrk="0" hangingPunct="0"/>
            <a:r>
              <a:rPr lang="en-US" altLang="zh-CN" sz="3200" b="1" dirty="0">
                <a:solidFill>
                  <a:srgbClr val="FFFF00"/>
                </a:solidFill>
                <a:effectLst>
                  <a:outerShdw blurRad="38100" dist="38100" dir="2700000" algn="tl">
                    <a:srgbClr val="000000">
                      <a:alpha val="43137"/>
                    </a:srgbClr>
                  </a:outerShdw>
                </a:effectLst>
              </a:rPr>
              <a:t>③</a:t>
            </a:r>
            <a:r>
              <a:rPr lang="zh-CN" altLang="zh-CN" sz="3200" b="1" dirty="0">
                <a:solidFill>
                  <a:srgbClr val="FFFF00"/>
                </a:solidFill>
                <a:effectLst>
                  <a:outerShdw blurRad="38100" dist="38100" dir="2700000" algn="tl">
                    <a:srgbClr val="000000">
                      <a:alpha val="43137"/>
                    </a:srgbClr>
                  </a:outerShdw>
                </a:effectLst>
              </a:rPr>
              <a:t>虚拟地址</a:t>
            </a:r>
            <a:r>
              <a:rPr lang="en-US" altLang="zh-CN" sz="3200" b="1" dirty="0">
                <a:solidFill>
                  <a:srgbClr val="FFFF00"/>
                </a:solidFill>
                <a:effectLst>
                  <a:outerShdw blurRad="38100" dist="38100" dir="2700000" algn="tl">
                    <a:srgbClr val="000000">
                      <a:alpha val="43137"/>
                    </a:srgbClr>
                  </a:outerShdw>
                </a:effectLst>
              </a:rPr>
              <a:t>32</a:t>
            </a:r>
            <a:r>
              <a:rPr lang="zh-CN" altLang="zh-CN" sz="3200" b="1" dirty="0">
                <a:solidFill>
                  <a:srgbClr val="FFFF00"/>
                </a:solidFill>
                <a:effectLst>
                  <a:outerShdw blurRad="38100" dist="38100" dir="2700000" algn="tl">
                    <a:srgbClr val="000000">
                      <a:alpha val="43137"/>
                    </a:srgbClr>
                  </a:outerShdw>
                </a:effectLst>
              </a:rPr>
              <a:t>位，物理地址</a:t>
            </a:r>
            <a:r>
              <a:rPr lang="en-US" altLang="zh-CN" sz="3200" b="1" dirty="0">
                <a:solidFill>
                  <a:srgbClr val="FFFF00"/>
                </a:solidFill>
                <a:effectLst>
                  <a:outerShdw blurRad="38100" dist="38100" dir="2700000" algn="tl">
                    <a:srgbClr val="000000">
                      <a:alpha val="43137"/>
                    </a:srgbClr>
                  </a:outerShdw>
                </a:effectLst>
              </a:rPr>
              <a:t>24</a:t>
            </a:r>
            <a:r>
              <a:rPr lang="zh-CN" altLang="zh-CN" sz="3200" b="1" dirty="0">
                <a:solidFill>
                  <a:srgbClr val="FFFF00"/>
                </a:solidFill>
                <a:effectLst>
                  <a:outerShdw blurRad="38100" dist="38100" dir="2700000" algn="tl">
                    <a:srgbClr val="000000">
                      <a:alpha val="43137"/>
                    </a:srgbClr>
                  </a:outerShdw>
                </a:effectLst>
              </a:rPr>
              <a:t>位；</a:t>
            </a:r>
          </a:p>
          <a:p>
            <a:pPr eaLnBrk="0" hangingPunct="0"/>
            <a:r>
              <a:rPr lang="en-US" altLang="zh-CN" sz="3200" b="1" dirty="0">
                <a:solidFill>
                  <a:srgbClr val="FFFF00"/>
                </a:solidFill>
                <a:effectLst>
                  <a:outerShdw blurRad="38100" dist="38100" dir="2700000" algn="tl">
                    <a:srgbClr val="000000">
                      <a:alpha val="43137"/>
                    </a:srgbClr>
                  </a:outerShdw>
                </a:effectLst>
              </a:rPr>
              <a:t>④</a:t>
            </a:r>
            <a:r>
              <a:rPr lang="zh-CN" altLang="zh-CN" sz="3200" b="1" dirty="0">
                <a:solidFill>
                  <a:srgbClr val="FFFF00"/>
                </a:solidFill>
                <a:effectLst>
                  <a:outerShdw blurRad="38100" dist="38100" dir="2700000" algn="tl">
                    <a:srgbClr val="000000">
                      <a:alpha val="43137"/>
                    </a:srgbClr>
                  </a:outerShdw>
                </a:effectLst>
              </a:rPr>
              <a:t>页面大小固定为</a:t>
            </a:r>
            <a:r>
              <a:rPr lang="en-US" altLang="zh-CN" sz="3200" b="1" dirty="0">
                <a:solidFill>
                  <a:srgbClr val="FFFF00"/>
                </a:solidFill>
                <a:effectLst>
                  <a:outerShdw blurRad="38100" dist="38100" dir="2700000" algn="tl">
                    <a:srgbClr val="000000">
                      <a:alpha val="43137"/>
                    </a:srgbClr>
                  </a:outerShdw>
                </a:effectLst>
              </a:rPr>
              <a:t>4 KB</a:t>
            </a:r>
            <a:r>
              <a:rPr lang="zh-CN" altLang="zh-CN" sz="3200" b="1" dirty="0">
                <a:solidFill>
                  <a:srgbClr val="FFFF00"/>
                </a:solidFill>
                <a:effectLst>
                  <a:outerShdw blurRad="38100" dist="38100" dir="2700000" algn="tl">
                    <a:srgbClr val="000000">
                      <a:alpha val="43137"/>
                    </a:srgbClr>
                  </a:outerShdw>
                </a:effectLst>
              </a:rPr>
              <a:t>。</a:t>
            </a:r>
            <a:endParaRPr lang="en-US" altLang="zh-CN" sz="3200" b="1" dirty="0">
              <a:solidFill>
                <a:srgbClr val="FFFF00"/>
              </a:solidFill>
              <a:effectLst>
                <a:outerShdw blurRad="38100" dist="38100" dir="2700000" algn="tl">
                  <a:srgbClr val="000000">
                    <a:alpha val="43137"/>
                  </a:srgbClr>
                </a:outerShdw>
              </a:effectLst>
            </a:endParaRPr>
          </a:p>
          <a:p>
            <a:pPr eaLnBrk="0" hangingPunct="0"/>
            <a:r>
              <a:rPr lang="zh-CN" altLang="en-US" sz="3200" b="1" dirty="0">
                <a:solidFill>
                  <a:srgbClr val="FFFF00"/>
                </a:solidFill>
                <a:effectLst>
                  <a:outerShdw blurRad="38100" dist="38100" dir="2700000" algn="tl">
                    <a:srgbClr val="000000">
                      <a:alpha val="43137"/>
                    </a:srgbClr>
                  </a:outerShdw>
                </a:effectLst>
              </a:rPr>
              <a:t>下</a:t>
            </a:r>
            <a:r>
              <a:rPr lang="zh-CN" altLang="zh-CN" sz="3200" b="1" dirty="0">
                <a:solidFill>
                  <a:srgbClr val="FFFF00"/>
                </a:solidFill>
                <a:effectLst>
                  <a:outerShdw blurRad="38100" dist="38100" dir="2700000" algn="tl">
                    <a:srgbClr val="000000">
                      <a:alpha val="43137"/>
                    </a:srgbClr>
                  </a:outerShdw>
                </a:effectLst>
              </a:rPr>
              <a:t>图给出了系统的简单示意，请分别计算其中各字段</a:t>
            </a:r>
            <a:r>
              <a:rPr lang="en-US" altLang="zh-CN" sz="3200" b="1" dirty="0">
                <a:solidFill>
                  <a:srgbClr val="FFFF00"/>
                </a:solidFill>
                <a:effectLst>
                  <a:outerShdw blurRad="38100" dist="38100" dir="2700000" algn="tl">
                    <a:srgbClr val="000000">
                      <a:alpha val="43137"/>
                    </a:srgbClr>
                  </a:outerShdw>
                </a:effectLst>
              </a:rPr>
              <a:t>A</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B</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C</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D</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E</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F</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G</a:t>
            </a:r>
            <a:r>
              <a:rPr lang="zh-CN" altLang="zh-CN" sz="3200" b="1" dirty="0">
                <a:solidFill>
                  <a:srgbClr val="FFFF00"/>
                </a:solidFill>
                <a:effectLst>
                  <a:outerShdw blurRad="38100" dist="38100" dir="2700000" algn="tl">
                    <a:srgbClr val="000000">
                      <a:alpha val="43137"/>
                    </a:srgbClr>
                  </a:outerShdw>
                </a:effectLst>
              </a:rPr>
              <a:t>、</a:t>
            </a:r>
            <a:r>
              <a:rPr lang="en-US" altLang="zh-CN" sz="3200" b="1" dirty="0">
                <a:solidFill>
                  <a:srgbClr val="FFFF00"/>
                </a:solidFill>
                <a:effectLst>
                  <a:outerShdw blurRad="38100" dist="38100" dir="2700000" algn="tl">
                    <a:srgbClr val="000000">
                      <a:alpha val="43137"/>
                    </a:srgbClr>
                  </a:outerShdw>
                </a:effectLst>
              </a:rPr>
              <a:t>H</a:t>
            </a:r>
            <a:r>
              <a:rPr lang="zh-CN" altLang="zh-CN" sz="3200" b="1" dirty="0">
                <a:solidFill>
                  <a:srgbClr val="FFFF00"/>
                </a:solidFill>
                <a:effectLst>
                  <a:outerShdw blurRad="38100" dist="38100" dir="2700000" algn="tl">
                    <a:srgbClr val="000000">
                      <a:alpha val="43137"/>
                    </a:srgbClr>
                  </a:outerShdw>
                </a:effectLst>
              </a:rPr>
              <a:t>和</a:t>
            </a:r>
            <a:r>
              <a:rPr lang="en-US" altLang="zh-CN" sz="3200" b="1" dirty="0">
                <a:solidFill>
                  <a:srgbClr val="FFFF00"/>
                </a:solidFill>
                <a:effectLst>
                  <a:outerShdw blurRad="38100" dist="38100" dir="2700000" algn="tl">
                    <a:srgbClr val="000000">
                      <a:alpha val="43137"/>
                    </a:srgbClr>
                  </a:outerShdw>
                </a:effectLst>
              </a:rPr>
              <a:t>I</a:t>
            </a:r>
            <a:r>
              <a:rPr lang="zh-CN" altLang="zh-CN" sz="3200" b="1" dirty="0">
                <a:solidFill>
                  <a:srgbClr val="FFFF00"/>
                </a:solidFill>
                <a:effectLst>
                  <a:outerShdw blurRad="38100" dist="38100" dir="2700000" algn="tl">
                    <a:srgbClr val="000000">
                      <a:alpha val="43137"/>
                    </a:srgbClr>
                  </a:outerShdw>
                </a:effectLst>
              </a:rPr>
              <a:t>各段所占的位数，并给出计算过程。</a:t>
            </a:r>
          </a:p>
        </p:txBody>
      </p:sp>
      <p:sp>
        <p:nvSpPr>
          <p:cNvPr id="3" name="灯片编号占位符 2">
            <a:extLst>
              <a:ext uri="{FF2B5EF4-FFF2-40B4-BE49-F238E27FC236}">
                <a16:creationId xmlns:a16="http://schemas.microsoft.com/office/drawing/2014/main" id="{789F73E5-7BF0-455A-A73A-9ACA15829477}"/>
              </a:ext>
            </a:extLst>
          </p:cNvPr>
          <p:cNvSpPr>
            <a:spLocks noGrp="1"/>
          </p:cNvSpPr>
          <p:nvPr>
            <p:ph type="sldNum" sz="quarter" idx="12"/>
          </p:nvPr>
        </p:nvSpPr>
        <p:spPr/>
        <p:txBody>
          <a:bodyPr/>
          <a:lstStyle/>
          <a:p>
            <a:fld id="{6F02EFF4-F969-41B5-BB2C-79CFA90C3E21}" type="slidenum">
              <a:rPr lang="en-US" altLang="zh-CN" smtClean="0"/>
              <a:pPr/>
              <a:t>93</a:t>
            </a:fld>
            <a:r>
              <a:rPr lang="en-US" altLang="zh-CN"/>
              <a:t>/112</a:t>
            </a:r>
            <a:endParaRPr lang="en-US" altLang="zh-CN" dirty="0"/>
          </a:p>
        </p:txBody>
      </p:sp>
    </p:spTree>
    <p:extLst>
      <p:ext uri="{BB962C8B-B14F-4D97-AF65-F5344CB8AC3E}">
        <p14:creationId xmlns:p14="http://schemas.microsoft.com/office/powerpoint/2010/main" val="20282410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1762A9-29C0-4AB0-AFF4-C369652D824A}"/>
              </a:ext>
            </a:extLst>
          </p:cNvPr>
          <p:cNvPicPr>
            <a:picLocks noChangeAspect="1"/>
          </p:cNvPicPr>
          <p:nvPr/>
        </p:nvPicPr>
        <p:blipFill>
          <a:blip r:embed="rId2"/>
          <a:stretch>
            <a:fillRect/>
          </a:stretch>
        </p:blipFill>
        <p:spPr>
          <a:xfrm>
            <a:off x="2801179" y="175591"/>
            <a:ext cx="5390321" cy="3124200"/>
          </a:xfrm>
          <a:prstGeom prst="rect">
            <a:avLst/>
          </a:prstGeom>
        </p:spPr>
      </p:pic>
      <p:pic>
        <p:nvPicPr>
          <p:cNvPr id="6" name="图片 5">
            <a:extLst>
              <a:ext uri="{FF2B5EF4-FFF2-40B4-BE49-F238E27FC236}">
                <a16:creationId xmlns:a16="http://schemas.microsoft.com/office/drawing/2014/main" id="{95A93305-2D21-47D8-BC72-FC5749BB3A1A}"/>
              </a:ext>
            </a:extLst>
          </p:cNvPr>
          <p:cNvPicPr>
            <a:picLocks noChangeAspect="1"/>
          </p:cNvPicPr>
          <p:nvPr/>
        </p:nvPicPr>
        <p:blipFill>
          <a:blip r:embed="rId3"/>
          <a:stretch>
            <a:fillRect/>
          </a:stretch>
        </p:blipFill>
        <p:spPr>
          <a:xfrm>
            <a:off x="2915478" y="3569806"/>
            <a:ext cx="5161721" cy="3124200"/>
          </a:xfrm>
          <a:prstGeom prst="rect">
            <a:avLst/>
          </a:prstGeom>
        </p:spPr>
      </p:pic>
      <p:sp>
        <p:nvSpPr>
          <p:cNvPr id="3" name="文本框 2">
            <a:extLst>
              <a:ext uri="{FF2B5EF4-FFF2-40B4-BE49-F238E27FC236}">
                <a16:creationId xmlns:a16="http://schemas.microsoft.com/office/drawing/2014/main" id="{9C06D014-11A0-45A1-8AD7-09D22928C996}"/>
              </a:ext>
            </a:extLst>
          </p:cNvPr>
          <p:cNvSpPr txBox="1"/>
          <p:nvPr/>
        </p:nvSpPr>
        <p:spPr>
          <a:xfrm>
            <a:off x="76200" y="165652"/>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(a)Cache</a:t>
            </a:r>
            <a:endParaRPr lang="zh-CN" altLang="en-US" sz="3200" b="1" dirty="0">
              <a:solidFill>
                <a:srgbClr val="FFFF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08FD52E4-CB49-4002-8E25-C36F22BEB659}"/>
              </a:ext>
            </a:extLst>
          </p:cNvPr>
          <p:cNvSpPr txBox="1"/>
          <p:nvPr/>
        </p:nvSpPr>
        <p:spPr>
          <a:xfrm>
            <a:off x="59635" y="342900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(b)TLB</a:t>
            </a:r>
            <a:endParaRPr lang="zh-CN" altLang="en-US" sz="3200" b="1" dirty="0">
              <a:solidFill>
                <a:srgbClr val="FFFF00"/>
              </a:solidFill>
              <a:effectLst>
                <a:outerShdw blurRad="38100" dist="38100" dir="2700000" algn="tl">
                  <a:srgbClr val="000000">
                    <a:alpha val="43137"/>
                  </a:srgbClr>
                </a:outerShdw>
              </a:effectLst>
            </a:endParaRPr>
          </a:p>
        </p:txBody>
      </p:sp>
      <p:sp>
        <p:nvSpPr>
          <p:cNvPr id="4" name="灯片编号占位符 3">
            <a:extLst>
              <a:ext uri="{FF2B5EF4-FFF2-40B4-BE49-F238E27FC236}">
                <a16:creationId xmlns:a16="http://schemas.microsoft.com/office/drawing/2014/main" id="{E287E631-A68D-4432-AE40-B81C5C82633E}"/>
              </a:ext>
            </a:extLst>
          </p:cNvPr>
          <p:cNvSpPr>
            <a:spLocks noGrp="1"/>
          </p:cNvSpPr>
          <p:nvPr>
            <p:ph type="sldNum" sz="quarter" idx="12"/>
          </p:nvPr>
        </p:nvSpPr>
        <p:spPr/>
        <p:txBody>
          <a:bodyPr/>
          <a:lstStyle/>
          <a:p>
            <a:fld id="{6F02EFF4-F969-41B5-BB2C-79CFA90C3E21}" type="slidenum">
              <a:rPr lang="en-US" altLang="zh-CN" smtClean="0"/>
              <a:pPr/>
              <a:t>94</a:t>
            </a:fld>
            <a:r>
              <a:rPr lang="en-US" altLang="zh-CN"/>
              <a:t>/112</a:t>
            </a:r>
            <a:endParaRPr lang="en-US" altLang="zh-CN" dirty="0"/>
          </a:p>
        </p:txBody>
      </p:sp>
    </p:spTree>
    <p:extLst>
      <p:ext uri="{BB962C8B-B14F-4D97-AF65-F5344CB8AC3E}">
        <p14:creationId xmlns:p14="http://schemas.microsoft.com/office/powerpoint/2010/main" val="17591920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6230B5-9693-45DB-A95B-C78DDE9B3B03}"/>
              </a:ext>
            </a:extLst>
          </p:cNvPr>
          <p:cNvPicPr>
            <a:picLocks noChangeAspect="1"/>
          </p:cNvPicPr>
          <p:nvPr/>
        </p:nvPicPr>
        <p:blipFill>
          <a:blip r:embed="rId2"/>
          <a:stretch>
            <a:fillRect/>
          </a:stretch>
        </p:blipFill>
        <p:spPr>
          <a:xfrm>
            <a:off x="1676400" y="1157084"/>
            <a:ext cx="5334000" cy="3091557"/>
          </a:xfrm>
          <a:prstGeom prst="rect">
            <a:avLst/>
          </a:prstGeom>
        </p:spPr>
      </p:pic>
      <p:sp>
        <p:nvSpPr>
          <p:cNvPr id="4" name="文本框 3">
            <a:extLst>
              <a:ext uri="{FF2B5EF4-FFF2-40B4-BE49-F238E27FC236}">
                <a16:creationId xmlns:a16="http://schemas.microsoft.com/office/drawing/2014/main" id="{D56650C1-D5C9-4C21-8860-4A3D381C35E2}"/>
              </a:ext>
            </a:extLst>
          </p:cNvPr>
          <p:cNvSpPr txBox="1"/>
          <p:nvPr/>
        </p:nvSpPr>
        <p:spPr>
          <a:xfrm>
            <a:off x="7620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(a)Cache</a:t>
            </a:r>
            <a:endParaRPr lang="zh-CN" altLang="en-US" sz="3200" b="1" dirty="0">
              <a:solidFill>
                <a:srgbClr val="FFFF00"/>
              </a:solidFill>
              <a:effectLst>
                <a:outerShdw blurRad="38100" dist="38100" dir="2700000" algn="tl">
                  <a:srgbClr val="000000">
                    <a:alpha val="43137"/>
                  </a:srgbClr>
                </a:outerShdw>
              </a:effectLst>
            </a:endParaRPr>
          </a:p>
        </p:txBody>
      </p:sp>
      <p:sp>
        <p:nvSpPr>
          <p:cNvPr id="5" name="文本框 4">
            <a:extLst>
              <a:ext uri="{FF2B5EF4-FFF2-40B4-BE49-F238E27FC236}">
                <a16:creationId xmlns:a16="http://schemas.microsoft.com/office/drawing/2014/main" id="{AFF9EBEE-90DF-4F4D-9A68-ED00A8E27E2D}"/>
              </a:ext>
            </a:extLst>
          </p:cNvPr>
          <p:cNvSpPr txBox="1"/>
          <p:nvPr/>
        </p:nvSpPr>
        <p:spPr>
          <a:xfrm>
            <a:off x="76200" y="4486372"/>
            <a:ext cx="9067800" cy="1815882"/>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由</a:t>
            </a:r>
            <a:r>
              <a:rPr lang="en-US" altLang="zh-CN" sz="2800" dirty="0">
                <a:latin typeface="黑体" panose="02010609060101010101" pitchFamily="49" charset="-122"/>
                <a:ea typeface="黑体" panose="02010609060101010101" pitchFamily="49" charset="-122"/>
              </a:rPr>
              <a:t>P301 </a:t>
            </a:r>
            <a:r>
              <a:rPr lang="zh-CN" altLang="en-US" sz="2800" dirty="0">
                <a:latin typeface="黑体" panose="02010609060101010101" pitchFamily="49" charset="-122"/>
                <a:ea typeface="黑体" panose="02010609060101010101" pitchFamily="49" charset="-122"/>
              </a:rPr>
              <a:t>图</a:t>
            </a:r>
            <a:r>
              <a:rPr lang="en-US" altLang="zh-CN" sz="2800" dirty="0">
                <a:latin typeface="黑体" panose="02010609060101010101" pitchFamily="49" charset="-122"/>
                <a:ea typeface="黑体" panose="02010609060101010101" pitchFamily="49" charset="-122"/>
              </a:rPr>
              <a:t>4-44 </a:t>
            </a:r>
            <a:r>
              <a:rPr lang="zh-CN" altLang="en-US" sz="2800" dirty="0">
                <a:latin typeface="黑体" panose="02010609060101010101" pitchFamily="49" charset="-122"/>
                <a:ea typeface="黑体" panose="02010609060101010101" pitchFamily="49" charset="-122"/>
              </a:rPr>
              <a:t>主存</a:t>
            </a:r>
            <a:r>
              <a:rPr lang="en-US" altLang="zh-CN" sz="2800" dirty="0">
                <a:latin typeface="黑体" panose="02010609060101010101" pitchFamily="49" charset="-122"/>
                <a:ea typeface="黑体" panose="02010609060101010101" pitchFamily="49" charset="-122"/>
              </a:rPr>
              <a:t>-cache</a:t>
            </a:r>
            <a:r>
              <a:rPr lang="zh-CN" altLang="en-US" sz="2800" dirty="0">
                <a:latin typeface="黑体" panose="02010609060101010101" pitchFamily="49" charset="-122"/>
                <a:ea typeface="黑体" panose="02010609060101010101" pitchFamily="49" charset="-122"/>
              </a:rPr>
              <a:t>组相联映射 示意图可知：</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为主存组号的</a:t>
            </a:r>
            <a:r>
              <a:rPr lang="zh-CN" altLang="en-US" sz="2800" b="1" dirty="0">
                <a:latin typeface="黑体" panose="02010609060101010101" pitchFamily="49" charset="-122"/>
                <a:ea typeface="黑体" panose="02010609060101010101" pitchFamily="49" charset="-122"/>
              </a:rPr>
              <a:t>长度</a:t>
            </a:r>
            <a:r>
              <a:rPr lang="en-US" altLang="zh-CN" sz="2800" dirty="0">
                <a:latin typeface="黑体" panose="02010609060101010101" pitchFamily="49" charset="-122"/>
                <a:ea typeface="黑体" panose="02010609060101010101" pitchFamily="49" charset="-122"/>
              </a:rPr>
              <a:t>        B</a:t>
            </a:r>
            <a:r>
              <a:rPr lang="zh-CN" altLang="en-US" sz="2800" dirty="0">
                <a:latin typeface="黑体" panose="02010609060101010101" pitchFamily="49" charset="-122"/>
                <a:ea typeface="黑体" panose="02010609060101010101" pitchFamily="49" charset="-122"/>
              </a:rPr>
              <a:t>为组内块序号的</a:t>
            </a:r>
            <a:r>
              <a:rPr lang="zh-CN" altLang="en-US" sz="2800" b="1" dirty="0">
                <a:latin typeface="黑体" panose="02010609060101010101" pitchFamily="49" charset="-122"/>
                <a:ea typeface="黑体" panose="02010609060101010101" pitchFamily="49" charset="-122"/>
              </a:rPr>
              <a:t>长度</a:t>
            </a:r>
            <a:endParaRPr lang="en-US" altLang="zh-CN" sz="2800" b="1"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为块内字节数的</a:t>
            </a:r>
            <a:r>
              <a:rPr lang="zh-CN" altLang="en-US" sz="2800" b="1" dirty="0">
                <a:latin typeface="黑体" panose="02010609060101010101" pitchFamily="49" charset="-122"/>
                <a:ea typeface="黑体" panose="02010609060101010101" pitchFamily="49" charset="-122"/>
              </a:rPr>
              <a:t>长度</a:t>
            </a:r>
            <a:r>
              <a:rPr lang="en-US" altLang="zh-CN" sz="2800" dirty="0">
                <a:latin typeface="黑体" panose="02010609060101010101" pitchFamily="49" charset="-122"/>
                <a:ea typeface="黑体" panose="02010609060101010101" pitchFamily="49" charset="-122"/>
              </a:rPr>
              <a:t>      E</a:t>
            </a:r>
            <a:r>
              <a:rPr lang="zh-CN" altLang="en-US" sz="2800" dirty="0">
                <a:latin typeface="黑体" panose="02010609060101010101" pitchFamily="49" charset="-122"/>
                <a:ea typeface="黑体" panose="02010609060101010101" pitchFamily="49" charset="-122"/>
              </a:rPr>
              <a:t>为</a:t>
            </a:r>
            <a:r>
              <a:rPr lang="en-US" altLang="zh-CN" sz="2800" dirty="0">
                <a:latin typeface="黑体" panose="02010609060101010101" pitchFamily="49" charset="-122"/>
                <a:ea typeface="黑体" panose="02010609060101010101" pitchFamily="49" charset="-122"/>
              </a:rPr>
              <a:t>cache</a:t>
            </a:r>
            <a:r>
              <a:rPr lang="zh-CN" altLang="en-US" sz="2800" dirty="0">
                <a:latin typeface="黑体" panose="02010609060101010101" pitchFamily="49" charset="-122"/>
                <a:ea typeface="黑体" panose="02010609060101010101" pitchFamily="49" charset="-122"/>
              </a:rPr>
              <a:t>中标记字段的</a:t>
            </a:r>
            <a:r>
              <a:rPr lang="zh-CN" altLang="en-US" sz="2800" b="1" dirty="0">
                <a:latin typeface="黑体" panose="02010609060101010101" pitchFamily="49" charset="-122"/>
                <a:ea typeface="黑体" panose="02010609060101010101" pitchFamily="49" charset="-122"/>
              </a:rPr>
              <a:t>长度</a:t>
            </a:r>
            <a:endParaRPr lang="en-US" altLang="zh-CN" sz="2800" b="1"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D</a:t>
            </a:r>
            <a:r>
              <a:rPr lang="zh-CN" altLang="en-US" sz="2800" dirty="0">
                <a:latin typeface="黑体" panose="02010609060101010101" pitchFamily="49" charset="-122"/>
                <a:ea typeface="黑体" panose="02010609060101010101" pitchFamily="49" charset="-122"/>
              </a:rPr>
              <a:t>为</a:t>
            </a:r>
            <a:r>
              <a:rPr lang="en-US" altLang="zh-CN" sz="2800" dirty="0">
                <a:latin typeface="黑体" panose="02010609060101010101" pitchFamily="49" charset="-122"/>
                <a:ea typeface="黑体" panose="02010609060101010101" pitchFamily="49" charset="-122"/>
              </a:rPr>
              <a:t>cache </a:t>
            </a:r>
            <a:r>
              <a:rPr lang="zh-CN" altLang="en-US" sz="2800" dirty="0">
                <a:latin typeface="黑体" panose="02010609060101010101" pitchFamily="49" charset="-122"/>
                <a:ea typeface="黑体" panose="02010609060101010101" pitchFamily="49" charset="-122"/>
              </a:rPr>
              <a:t>块中存储数据的</a:t>
            </a:r>
            <a:r>
              <a:rPr lang="zh-CN" altLang="en-US" sz="2800" b="1" dirty="0">
                <a:latin typeface="黑体" panose="02010609060101010101" pitchFamily="49" charset="-122"/>
                <a:ea typeface="黑体" panose="02010609060101010101" pitchFamily="49" charset="-122"/>
              </a:rPr>
              <a:t>长度</a:t>
            </a:r>
            <a:endParaRPr lang="en-US" altLang="zh-CN"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CDCB03B4-5CE5-4DA7-BACD-E460D7DD5720}"/>
              </a:ext>
            </a:extLst>
          </p:cNvPr>
          <p:cNvSpPr txBox="1"/>
          <p:nvPr/>
        </p:nvSpPr>
        <p:spPr>
          <a:xfrm>
            <a:off x="0" y="555746"/>
            <a:ext cx="9067800" cy="954107"/>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首先分析图</a:t>
            </a: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，即</a:t>
            </a:r>
            <a:r>
              <a:rPr lang="en-US" altLang="zh-CN" sz="2800" dirty="0">
                <a:latin typeface="黑体" panose="02010609060101010101" pitchFamily="49" charset="-122"/>
                <a:ea typeface="黑体" panose="02010609060101010101" pitchFamily="49" charset="-122"/>
              </a:rPr>
              <a:t>Cache</a:t>
            </a:r>
            <a:r>
              <a:rPr lang="zh-CN" altLang="en-US" sz="2800" dirty="0">
                <a:latin typeface="黑体" panose="02010609060101010101" pitchFamily="49" charset="-122"/>
                <a:ea typeface="黑体" panose="02010609060101010101" pitchFamily="49" charset="-122"/>
              </a:rPr>
              <a:t>与主存之间的</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路组相联映射关系。</a:t>
            </a:r>
          </a:p>
        </p:txBody>
      </p:sp>
      <p:sp>
        <p:nvSpPr>
          <p:cNvPr id="2" name="灯片编号占位符 1">
            <a:extLst>
              <a:ext uri="{FF2B5EF4-FFF2-40B4-BE49-F238E27FC236}">
                <a16:creationId xmlns:a16="http://schemas.microsoft.com/office/drawing/2014/main" id="{845BA3E0-9C34-4210-B313-9A5A5F74901B}"/>
              </a:ext>
            </a:extLst>
          </p:cNvPr>
          <p:cNvSpPr>
            <a:spLocks noGrp="1"/>
          </p:cNvSpPr>
          <p:nvPr>
            <p:ph type="sldNum" sz="quarter" idx="12"/>
          </p:nvPr>
        </p:nvSpPr>
        <p:spPr/>
        <p:txBody>
          <a:bodyPr/>
          <a:lstStyle/>
          <a:p>
            <a:fld id="{6F02EFF4-F969-41B5-BB2C-79CFA90C3E21}" type="slidenum">
              <a:rPr lang="en-US" altLang="zh-CN" smtClean="0"/>
              <a:pPr/>
              <a:t>95</a:t>
            </a:fld>
            <a:r>
              <a:rPr lang="en-US" altLang="zh-CN"/>
              <a:t>/112</a:t>
            </a:r>
            <a:endParaRPr lang="en-US" altLang="zh-CN" dirty="0"/>
          </a:p>
        </p:txBody>
      </p:sp>
    </p:spTree>
    <p:extLst>
      <p:ext uri="{BB962C8B-B14F-4D97-AF65-F5344CB8AC3E}">
        <p14:creationId xmlns:p14="http://schemas.microsoft.com/office/powerpoint/2010/main" val="24592208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096FB3-08BC-4372-A399-5736E0374F56}"/>
              </a:ext>
            </a:extLst>
          </p:cNvPr>
          <p:cNvSpPr txBox="1"/>
          <p:nvPr/>
        </p:nvSpPr>
        <p:spPr>
          <a:xfrm>
            <a:off x="7620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(a)Cache</a:t>
            </a:r>
            <a:endParaRPr lang="zh-CN" altLang="en-US" sz="3200" b="1" dirty="0">
              <a:solidFill>
                <a:srgbClr val="FFFF00"/>
              </a:solidFill>
              <a:effectLst>
                <a:outerShdw blurRad="38100" dist="38100" dir="2700000" algn="tl">
                  <a:srgbClr val="000000">
                    <a:alpha val="43137"/>
                  </a:srgbClr>
                </a:outerShdw>
              </a:effectLst>
            </a:endParaRPr>
          </a:p>
        </p:txBody>
      </p:sp>
      <p:sp>
        <p:nvSpPr>
          <p:cNvPr id="5" name="文本框 4">
            <a:extLst>
              <a:ext uri="{FF2B5EF4-FFF2-40B4-BE49-F238E27FC236}">
                <a16:creationId xmlns:a16="http://schemas.microsoft.com/office/drawing/2014/main" id="{99F5459F-39D3-44C3-923E-2A352D4729CD}"/>
              </a:ext>
            </a:extLst>
          </p:cNvPr>
          <p:cNvSpPr txBox="1"/>
          <p:nvPr/>
        </p:nvSpPr>
        <p:spPr>
          <a:xfrm>
            <a:off x="0" y="762000"/>
            <a:ext cx="9136743" cy="5016758"/>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题干中给出的关于主存</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映射的信息如下：</a:t>
            </a:r>
            <a:endParaRPr lang="en-US" altLang="zh-CN" sz="3200" dirty="0">
              <a:latin typeface="黑体" panose="02010609060101010101" pitchFamily="49" charset="-122"/>
              <a:ea typeface="黑体" panose="02010609060101010101" pitchFamily="49" charset="-122"/>
            </a:endParaRPr>
          </a:p>
          <a:p>
            <a:pPr indent="457200"/>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(1)64 KB</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的数据</a:t>
            </a:r>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Cache</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，块大小为</a:t>
            </a:r>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64 B</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，组织方式是</a:t>
            </a:r>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路组相联</a:t>
            </a:r>
            <a:r>
              <a:rPr lang="zh-CN" altLang="en-US"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indent="457200"/>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物理地址</a:t>
            </a:r>
            <a:r>
              <a:rPr lang="en-US"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24</a:t>
            </a:r>
            <a:r>
              <a:rPr lang="zh-CN" altLang="zh-CN"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a:t>
            </a:r>
            <a:r>
              <a:rPr lang="zh-CN" altLang="en-US" sz="3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indent="457200"/>
            <a:r>
              <a:rPr lang="zh-CN" altLang="en-US" sz="3200" dirty="0">
                <a:latin typeface="黑体" panose="02010609060101010101" pitchFamily="49" charset="-122"/>
                <a:ea typeface="黑体" panose="02010609060101010101" pitchFamily="49" charset="-122"/>
              </a:rPr>
              <a:t>由</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可知，</a:t>
            </a:r>
            <a:r>
              <a:rPr lang="en-US" altLang="zh-CN" sz="3200" dirty="0">
                <a:latin typeface="黑体" panose="02010609060101010101" pitchFamily="49" charset="-122"/>
                <a:ea typeface="黑体" panose="02010609060101010101" pitchFamily="49" charset="-122"/>
              </a:rPr>
              <a:t>64KB</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按每块</a:t>
            </a:r>
            <a:r>
              <a:rPr lang="en-US" altLang="zh-CN" sz="3200" dirty="0">
                <a:latin typeface="黑体" panose="02010609060101010101" pitchFamily="49" charset="-122"/>
                <a:ea typeface="黑体" panose="02010609060101010101" pitchFamily="49" charset="-122"/>
              </a:rPr>
              <a:t>64B</a:t>
            </a:r>
            <a:r>
              <a:rPr lang="zh-CN" altLang="en-US" sz="3200" dirty="0">
                <a:latin typeface="黑体" panose="02010609060101010101" pitchFamily="49" charset="-122"/>
                <a:ea typeface="黑体" panose="02010609060101010101" pitchFamily="49" charset="-122"/>
              </a:rPr>
              <a:t>被划分为</a:t>
            </a:r>
            <a:r>
              <a:rPr lang="en-US" altLang="zh-CN" sz="3200" dirty="0">
                <a:latin typeface="黑体" panose="02010609060101010101" pitchFamily="49" charset="-122"/>
                <a:ea typeface="黑体" panose="02010609060101010101" pitchFamily="49" charset="-122"/>
              </a:rPr>
              <a:t>1024</a:t>
            </a:r>
            <a:r>
              <a:rPr lang="zh-CN" altLang="en-US" sz="3200" dirty="0">
                <a:latin typeface="黑体" panose="02010609060101010101" pitchFamily="49" charset="-122"/>
                <a:ea typeface="黑体" panose="02010609060101010101" pitchFamily="49" charset="-122"/>
              </a:rPr>
              <a:t>块，采用</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路组相联映射将每</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块划分为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组，则</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被划分为</a:t>
            </a:r>
            <a:r>
              <a:rPr lang="en-US" altLang="zh-CN" sz="3200" dirty="0">
                <a:latin typeface="黑体" panose="02010609060101010101" pitchFamily="49" charset="-122"/>
                <a:ea typeface="黑体" panose="02010609060101010101" pitchFamily="49" charset="-122"/>
              </a:rPr>
              <a:t>512</a:t>
            </a:r>
            <a:r>
              <a:rPr lang="zh-CN" altLang="en-US" sz="3200" dirty="0">
                <a:latin typeface="黑体" panose="02010609060101010101" pitchFamily="49" charset="-122"/>
                <a:ea typeface="黑体" panose="02010609060101010101" pitchFamily="49" charset="-122"/>
              </a:rPr>
              <a:t>组；由于采用组相联映射方式，则主存每组应包含</a:t>
            </a:r>
            <a:r>
              <a:rPr lang="en-US" altLang="zh-CN" sz="3200" dirty="0">
                <a:latin typeface="黑体" panose="02010609060101010101" pitchFamily="49" charset="-122"/>
                <a:ea typeface="黑体" panose="02010609060101010101" pitchFamily="49" charset="-122"/>
              </a:rPr>
              <a:t>512</a:t>
            </a:r>
            <a:r>
              <a:rPr lang="zh-CN" altLang="en-US" sz="3200" dirty="0">
                <a:latin typeface="黑体" panose="02010609060101010101" pitchFamily="49" charset="-122"/>
                <a:ea typeface="黑体" panose="02010609060101010101" pitchFamily="49" charset="-122"/>
              </a:rPr>
              <a:t>块。</a:t>
            </a:r>
            <a:endParaRPr lang="en-US" altLang="zh-CN" sz="3200" dirty="0">
              <a:latin typeface="黑体" panose="02010609060101010101" pitchFamily="49" charset="-122"/>
              <a:ea typeface="黑体" panose="02010609060101010101" pitchFamily="49" charset="-122"/>
            </a:endParaRPr>
          </a:p>
          <a:p>
            <a:pPr indent="457200"/>
            <a:r>
              <a:rPr lang="zh-CN" altLang="en-US" sz="3200" dirty="0">
                <a:latin typeface="黑体" panose="02010609060101010101" pitchFamily="49" charset="-122"/>
                <a:ea typeface="黑体" panose="02010609060101010101" pitchFamily="49" charset="-122"/>
              </a:rPr>
              <a:t>由</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可知，物理地址长度</a:t>
            </a:r>
            <a:r>
              <a:rPr lang="en-US" altLang="zh-CN" sz="3200" dirty="0">
                <a:latin typeface="黑体" panose="02010609060101010101" pitchFamily="49" charset="-122"/>
                <a:ea typeface="黑体" panose="02010609060101010101" pitchFamily="49" charset="-122"/>
              </a:rPr>
              <a:t>=A+B+C=24</a:t>
            </a:r>
            <a:r>
              <a:rPr lang="zh-CN" altLang="en-US" sz="3200" dirty="0">
                <a:latin typeface="黑体" panose="02010609060101010101" pitchFamily="49" charset="-122"/>
                <a:ea typeface="黑体" panose="02010609060101010101" pitchFamily="49" charset="-122"/>
              </a:rPr>
              <a:t>位。</a:t>
            </a:r>
            <a:endParaRPr lang="en-US" altLang="zh-CN" sz="3200" dirty="0">
              <a:latin typeface="黑体" panose="02010609060101010101" pitchFamily="49" charset="-122"/>
              <a:ea typeface="黑体" panose="02010609060101010101" pitchFamily="49" charset="-122"/>
            </a:endParaRPr>
          </a:p>
          <a:p>
            <a:pPr indent="457200"/>
            <a:endParaRPr lang="zh-CN" altLang="en-US" sz="3200"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985026F5-6DBC-477D-B7A5-9D83D04139BE}"/>
              </a:ext>
            </a:extLst>
          </p:cNvPr>
          <p:cNvSpPr>
            <a:spLocks noGrp="1"/>
          </p:cNvSpPr>
          <p:nvPr>
            <p:ph type="sldNum" sz="quarter" idx="12"/>
          </p:nvPr>
        </p:nvSpPr>
        <p:spPr/>
        <p:txBody>
          <a:bodyPr/>
          <a:lstStyle/>
          <a:p>
            <a:fld id="{6F02EFF4-F969-41B5-BB2C-79CFA90C3E21}" type="slidenum">
              <a:rPr lang="en-US" altLang="zh-CN" smtClean="0"/>
              <a:pPr/>
              <a:t>96</a:t>
            </a:fld>
            <a:r>
              <a:rPr lang="en-US" altLang="zh-CN"/>
              <a:t>/112</a:t>
            </a:r>
            <a:endParaRPr lang="en-US" altLang="zh-CN" dirty="0"/>
          </a:p>
        </p:txBody>
      </p:sp>
    </p:spTree>
    <p:extLst>
      <p:ext uri="{BB962C8B-B14F-4D97-AF65-F5344CB8AC3E}">
        <p14:creationId xmlns:p14="http://schemas.microsoft.com/office/powerpoint/2010/main" val="10545937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72EA42D-62B6-4D88-A15A-73D65FF9803E}"/>
              </a:ext>
            </a:extLst>
          </p:cNvPr>
          <p:cNvSpPr/>
          <p:nvPr/>
        </p:nvSpPr>
        <p:spPr>
          <a:xfrm>
            <a:off x="43543" y="584775"/>
            <a:ext cx="9144000" cy="5016758"/>
          </a:xfrm>
          <a:prstGeom prst="rect">
            <a:avLst/>
          </a:prstGeom>
        </p:spPr>
        <p:txBody>
          <a:bodyPr wrap="square">
            <a:spAutoFit/>
          </a:bodyPr>
          <a:lstStyle/>
          <a:p>
            <a:pPr indent="457200"/>
            <a:r>
              <a:rPr lang="zh-CN" altLang="en-US" sz="3200" dirty="0">
                <a:latin typeface="黑体" panose="02010609060101010101" pitchFamily="49" charset="-122"/>
                <a:ea typeface="黑体" panose="02010609060101010101" pitchFamily="49" charset="-122"/>
              </a:rPr>
              <a:t>由上分析，主存被划分为若干组，每组</a:t>
            </a:r>
            <a:r>
              <a:rPr lang="en-US" altLang="zh-CN" sz="3200" dirty="0">
                <a:latin typeface="黑体" panose="02010609060101010101" pitchFamily="49" charset="-122"/>
                <a:ea typeface="黑体" panose="02010609060101010101" pitchFamily="49" charset="-122"/>
              </a:rPr>
              <a:t>512</a:t>
            </a:r>
            <a:r>
              <a:rPr lang="zh-CN" altLang="en-US" sz="3200" dirty="0">
                <a:latin typeface="黑体" panose="02010609060101010101" pitchFamily="49" charset="-122"/>
                <a:ea typeface="黑体" panose="02010609060101010101" pitchFamily="49" charset="-122"/>
              </a:rPr>
              <a:t>块，每块大小为</a:t>
            </a:r>
            <a:r>
              <a:rPr lang="en-US" altLang="zh-CN" sz="3200" dirty="0">
                <a:latin typeface="黑体" panose="02010609060101010101" pitchFamily="49" charset="-122"/>
                <a:ea typeface="黑体" panose="02010609060101010101" pitchFamily="49" charset="-122"/>
              </a:rPr>
              <a:t>64B</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Cache</a:t>
            </a:r>
            <a:r>
              <a:rPr lang="zh-CN" altLang="en-US" sz="3200" dirty="0">
                <a:latin typeface="黑体" panose="02010609060101010101" pitchFamily="49" charset="-122"/>
                <a:ea typeface="黑体" panose="02010609060101010101" pitchFamily="49" charset="-122"/>
              </a:rPr>
              <a:t>被划分为</a:t>
            </a:r>
            <a:r>
              <a:rPr lang="en-US" altLang="zh-CN" sz="3200" dirty="0">
                <a:latin typeface="黑体" panose="02010609060101010101" pitchFamily="49" charset="-122"/>
                <a:ea typeface="黑体" panose="02010609060101010101" pitchFamily="49" charset="-122"/>
              </a:rPr>
              <a:t>512</a:t>
            </a:r>
            <a:r>
              <a:rPr lang="zh-CN" altLang="en-US" sz="3200" dirty="0">
                <a:latin typeface="黑体" panose="02010609060101010101" pitchFamily="49" charset="-122"/>
                <a:ea typeface="黑体" panose="02010609060101010101" pitchFamily="49" charset="-122"/>
              </a:rPr>
              <a:t>组，每组</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块，每块也为</a:t>
            </a:r>
            <a:r>
              <a:rPr lang="en-US" altLang="zh-CN" sz="3200" dirty="0">
                <a:latin typeface="黑体" panose="02010609060101010101" pitchFamily="49" charset="-122"/>
                <a:ea typeface="黑体" panose="02010609060101010101" pitchFamily="49" charset="-122"/>
              </a:rPr>
              <a:t>64B</a:t>
            </a:r>
            <a:r>
              <a:rPr lang="zh-CN" altLang="en-US" sz="3200" dirty="0">
                <a:latin typeface="黑体" panose="02010609060101010101" pitchFamily="49" charset="-122"/>
                <a:ea typeface="黑体" panose="02010609060101010101" pitchFamily="49" charset="-122"/>
              </a:rPr>
              <a:t>。则</a:t>
            </a:r>
            <a:endParaRPr lang="en-US" altLang="zh-CN" sz="3200" dirty="0">
              <a:latin typeface="黑体" panose="02010609060101010101" pitchFamily="49" charset="-122"/>
              <a:ea typeface="黑体" panose="02010609060101010101" pitchFamily="49" charset="-122"/>
            </a:endParaRPr>
          </a:p>
          <a:p>
            <a:pPr indent="457200"/>
            <a:r>
              <a:rPr lang="en-US" altLang="zh-CN" sz="3200" dirty="0">
                <a:latin typeface="黑体" panose="02010609060101010101" pitchFamily="49" charset="-122"/>
                <a:ea typeface="黑体" panose="02010609060101010101" pitchFamily="49" charset="-122"/>
              </a:rPr>
              <a:t>B=</a:t>
            </a:r>
            <a:r>
              <a:rPr lang="zh-CN" altLang="en-US" sz="3200" dirty="0">
                <a:latin typeface="黑体" panose="02010609060101010101" pitchFamily="49" charset="-122"/>
                <a:ea typeface="黑体" panose="02010609060101010101" pitchFamily="49" charset="-122"/>
              </a:rPr>
              <a:t>组内块序号的长度</a:t>
            </a:r>
            <a:r>
              <a:rPr lang="en-US" altLang="zh-CN" sz="3200" dirty="0">
                <a:latin typeface="黑体" panose="02010609060101010101" pitchFamily="49" charset="-122"/>
                <a:ea typeface="黑体" panose="02010609060101010101" pitchFamily="49" charset="-122"/>
              </a:rPr>
              <a:t>=9(2</a:t>
            </a:r>
            <a:r>
              <a:rPr lang="en-US" altLang="zh-CN" sz="3200" baseline="30000" dirty="0">
                <a:latin typeface="黑体" panose="02010609060101010101" pitchFamily="49" charset="-122"/>
                <a:ea typeface="黑体" panose="02010609060101010101" pitchFamily="49" charset="-122"/>
              </a:rPr>
              <a:t>9</a:t>
            </a:r>
            <a:r>
              <a:rPr lang="en-US" altLang="zh-CN" sz="3200" dirty="0">
                <a:latin typeface="黑体" panose="02010609060101010101" pitchFamily="49" charset="-122"/>
                <a:ea typeface="黑体" panose="02010609060101010101" pitchFamily="49" charset="-122"/>
              </a:rPr>
              <a:t>=512)</a:t>
            </a:r>
          </a:p>
          <a:p>
            <a:pPr indent="457200"/>
            <a:r>
              <a:rPr lang="en-US" altLang="zh-CN" sz="3200" dirty="0">
                <a:latin typeface="黑体" panose="02010609060101010101" pitchFamily="49" charset="-122"/>
                <a:ea typeface="黑体" panose="02010609060101010101" pitchFamily="49" charset="-122"/>
              </a:rPr>
              <a:t>C=</a:t>
            </a:r>
            <a:r>
              <a:rPr lang="zh-CN" altLang="en-US" sz="3200" dirty="0">
                <a:latin typeface="黑体" panose="02010609060101010101" pitchFamily="49" charset="-122"/>
                <a:ea typeface="黑体" panose="02010609060101010101" pitchFamily="49" charset="-122"/>
              </a:rPr>
              <a:t>块内字节数的长度</a:t>
            </a:r>
            <a:r>
              <a:rPr lang="en-US" altLang="zh-CN" sz="3200" dirty="0">
                <a:latin typeface="黑体" panose="02010609060101010101" pitchFamily="49" charset="-122"/>
                <a:ea typeface="黑体" panose="02010609060101010101" pitchFamily="49" charset="-122"/>
              </a:rPr>
              <a:t>=6(2</a:t>
            </a:r>
            <a:r>
              <a:rPr lang="en-US" altLang="zh-CN" sz="3200" baseline="30000" dirty="0">
                <a:latin typeface="黑体" panose="02010609060101010101" pitchFamily="49" charset="-122"/>
                <a:ea typeface="黑体" panose="02010609060101010101" pitchFamily="49" charset="-122"/>
              </a:rPr>
              <a:t>6</a:t>
            </a:r>
            <a:r>
              <a:rPr lang="en-US" altLang="zh-CN" sz="3200" dirty="0">
                <a:latin typeface="黑体" panose="02010609060101010101" pitchFamily="49" charset="-122"/>
                <a:ea typeface="黑体" panose="02010609060101010101" pitchFamily="49" charset="-122"/>
              </a:rPr>
              <a:t>=64)</a:t>
            </a:r>
          </a:p>
          <a:p>
            <a:pPr indent="457200"/>
            <a:r>
              <a:rPr lang="en-US" altLang="zh-CN" sz="3200" dirty="0">
                <a:latin typeface="黑体" panose="02010609060101010101" pitchFamily="49" charset="-122"/>
                <a:ea typeface="黑体" panose="02010609060101010101" pitchFamily="49" charset="-122"/>
              </a:rPr>
              <a:t>A=</a:t>
            </a:r>
            <a:r>
              <a:rPr lang="zh-CN" altLang="en-US" sz="3200" dirty="0">
                <a:latin typeface="黑体" panose="02010609060101010101" pitchFamily="49" charset="-122"/>
                <a:ea typeface="黑体" panose="02010609060101010101" pitchFamily="49" charset="-122"/>
              </a:rPr>
              <a:t>主存组号的长度</a:t>
            </a:r>
            <a:r>
              <a:rPr lang="en-US" altLang="zh-CN" sz="3200" dirty="0">
                <a:latin typeface="黑体" panose="02010609060101010101" pitchFamily="49" charset="-122"/>
                <a:ea typeface="黑体" panose="02010609060101010101" pitchFamily="49" charset="-122"/>
              </a:rPr>
              <a:t>=24-B-C=24-9-6=9</a:t>
            </a:r>
          </a:p>
          <a:p>
            <a:pPr indent="457200"/>
            <a:r>
              <a:rPr lang="en-US" altLang="zh-CN" sz="3200" dirty="0">
                <a:latin typeface="黑体" panose="02010609060101010101" pitchFamily="49" charset="-122"/>
                <a:ea typeface="黑体" panose="02010609060101010101" pitchFamily="49" charset="-122"/>
              </a:rPr>
              <a:t>E=Cache</a:t>
            </a:r>
            <a:r>
              <a:rPr lang="zh-CN" altLang="en-US" sz="3200" dirty="0">
                <a:latin typeface="黑体" panose="02010609060101010101" pitchFamily="49" charset="-122"/>
                <a:ea typeface="黑体" panose="02010609060101010101" pitchFamily="49" charset="-122"/>
              </a:rPr>
              <a:t>中标记字段的长度</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主存组号的长度</a:t>
            </a:r>
            <a:r>
              <a:rPr lang="en-US" altLang="zh-CN" sz="3200" dirty="0">
                <a:latin typeface="黑体" panose="02010609060101010101" pitchFamily="49" charset="-122"/>
                <a:ea typeface="黑体" panose="02010609060101010101" pitchFamily="49" charset="-122"/>
              </a:rPr>
              <a:t>=9</a:t>
            </a:r>
          </a:p>
          <a:p>
            <a:pPr indent="457200"/>
            <a:r>
              <a:rPr lang="en-US" altLang="zh-CN" sz="3200" dirty="0">
                <a:latin typeface="黑体" panose="02010609060101010101" pitchFamily="49" charset="-122"/>
                <a:ea typeface="黑体" panose="02010609060101010101" pitchFamily="49" charset="-122"/>
              </a:rPr>
              <a:t>D=Cache</a:t>
            </a:r>
            <a:r>
              <a:rPr lang="zh-CN" altLang="en-US" sz="3200" dirty="0">
                <a:latin typeface="黑体" panose="02010609060101010101" pitchFamily="49" charset="-122"/>
                <a:ea typeface="黑体" panose="02010609060101010101" pitchFamily="49" charset="-122"/>
              </a:rPr>
              <a:t>块中存储数据的长度</a:t>
            </a:r>
            <a:r>
              <a:rPr lang="en-US" altLang="zh-CN" sz="3200" dirty="0">
                <a:latin typeface="黑体" panose="02010609060101010101" pitchFamily="49" charset="-122"/>
                <a:ea typeface="黑体" panose="02010609060101010101" pitchFamily="49" charset="-122"/>
              </a:rPr>
              <a:t>=512(64B*8=512b)</a:t>
            </a:r>
          </a:p>
          <a:p>
            <a:pPr indent="457200"/>
            <a:r>
              <a:rPr lang="zh-CN" altLang="en-US" sz="3200" dirty="0">
                <a:latin typeface="黑体" panose="02010609060101010101" pitchFamily="49" charset="-122"/>
                <a:ea typeface="黑体" panose="02010609060101010101" pitchFamily="49" charset="-122"/>
              </a:rPr>
              <a:t>则有：</a:t>
            </a:r>
            <a:endParaRPr lang="en-US" altLang="zh-CN" sz="3200" dirty="0">
              <a:latin typeface="黑体" panose="02010609060101010101" pitchFamily="49" charset="-122"/>
              <a:ea typeface="黑体" panose="02010609060101010101" pitchFamily="49" charset="-122"/>
            </a:endParaRPr>
          </a:p>
          <a:p>
            <a:pPr indent="457200"/>
            <a:r>
              <a:rPr lang="en-US" altLang="zh-CN" sz="3200" b="1" dirty="0">
                <a:solidFill>
                  <a:srgbClr val="FFFF00"/>
                </a:solidFill>
                <a:latin typeface="黑体" panose="02010609060101010101" pitchFamily="49" charset="-122"/>
                <a:ea typeface="黑体" panose="02010609060101010101" pitchFamily="49" charset="-122"/>
              </a:rPr>
              <a:t>A=9 B=9 C=6 D=512 E=9</a:t>
            </a:r>
          </a:p>
        </p:txBody>
      </p:sp>
      <p:sp>
        <p:nvSpPr>
          <p:cNvPr id="4" name="文本框 3">
            <a:extLst>
              <a:ext uri="{FF2B5EF4-FFF2-40B4-BE49-F238E27FC236}">
                <a16:creationId xmlns:a16="http://schemas.microsoft.com/office/drawing/2014/main" id="{7058D1D8-BE1E-420D-8FD2-809090D9D4E8}"/>
              </a:ext>
            </a:extLst>
          </p:cNvPr>
          <p:cNvSpPr txBox="1"/>
          <p:nvPr/>
        </p:nvSpPr>
        <p:spPr>
          <a:xfrm>
            <a:off x="7620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(a)Cache</a:t>
            </a:r>
            <a:endParaRPr lang="zh-CN" altLang="en-US" sz="3200" b="1" dirty="0">
              <a:solidFill>
                <a:srgbClr val="FFFF00"/>
              </a:solidFill>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61157DD7-1BD2-47F9-8509-71E5EB5E42EA}"/>
              </a:ext>
            </a:extLst>
          </p:cNvPr>
          <p:cNvSpPr>
            <a:spLocks noGrp="1"/>
          </p:cNvSpPr>
          <p:nvPr>
            <p:ph type="sldNum" sz="quarter" idx="12"/>
          </p:nvPr>
        </p:nvSpPr>
        <p:spPr/>
        <p:txBody>
          <a:bodyPr/>
          <a:lstStyle/>
          <a:p>
            <a:fld id="{6F02EFF4-F969-41B5-BB2C-79CFA90C3E21}" type="slidenum">
              <a:rPr lang="en-US" altLang="zh-CN" smtClean="0"/>
              <a:pPr/>
              <a:t>97</a:t>
            </a:fld>
            <a:r>
              <a:rPr lang="en-US" altLang="zh-CN"/>
              <a:t>/112</a:t>
            </a:r>
            <a:endParaRPr lang="en-US" altLang="zh-CN" dirty="0"/>
          </a:p>
        </p:txBody>
      </p:sp>
    </p:spTree>
    <p:extLst>
      <p:ext uri="{BB962C8B-B14F-4D97-AF65-F5344CB8AC3E}">
        <p14:creationId xmlns:p14="http://schemas.microsoft.com/office/powerpoint/2010/main" val="33064385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EC2AC2-E044-44A5-87FE-0727F3CC19E1}"/>
              </a:ext>
            </a:extLst>
          </p:cNvPr>
          <p:cNvSpPr txBox="1"/>
          <p:nvPr/>
        </p:nvSpPr>
        <p:spPr>
          <a:xfrm>
            <a:off x="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(b)TLB</a:t>
            </a:r>
            <a:endParaRPr lang="zh-CN" altLang="en-US" sz="3200" b="1" dirty="0">
              <a:solidFill>
                <a:srgbClr val="FFFF00"/>
              </a:solidFill>
              <a:effectLst>
                <a:outerShdw blurRad="38100" dist="38100" dir="2700000" algn="tl">
                  <a:srgbClr val="000000">
                    <a:alpha val="43137"/>
                  </a:srgbClr>
                </a:outerShdw>
              </a:effectLst>
            </a:endParaRPr>
          </a:p>
        </p:txBody>
      </p:sp>
      <p:sp>
        <p:nvSpPr>
          <p:cNvPr id="4" name="文本框 3">
            <a:extLst>
              <a:ext uri="{FF2B5EF4-FFF2-40B4-BE49-F238E27FC236}">
                <a16:creationId xmlns:a16="http://schemas.microsoft.com/office/drawing/2014/main" id="{29F574B9-5CC6-4799-B44A-57C6A59CEFBE}"/>
              </a:ext>
            </a:extLst>
          </p:cNvPr>
          <p:cNvSpPr txBox="1"/>
          <p:nvPr/>
        </p:nvSpPr>
        <p:spPr>
          <a:xfrm>
            <a:off x="0" y="555746"/>
            <a:ext cx="9067800"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下面分析图</a:t>
            </a:r>
            <a:r>
              <a:rPr lang="en-US" altLang="zh-CN" sz="2800" dirty="0">
                <a:latin typeface="黑体" panose="02010609060101010101" pitchFamily="49" charset="-122"/>
                <a:ea typeface="黑体" panose="02010609060101010101" pitchFamily="49" charset="-122"/>
              </a:rPr>
              <a:t>(b)</a:t>
            </a:r>
            <a:r>
              <a:rPr lang="zh-CN" altLang="en-US" sz="2800" dirty="0">
                <a:latin typeface="黑体" panose="02010609060101010101" pitchFamily="49" charset="-122"/>
                <a:ea typeface="黑体" panose="02010609060101010101" pitchFamily="49" charset="-122"/>
              </a:rPr>
              <a:t>，即页表与</a:t>
            </a:r>
            <a:r>
              <a:rPr lang="en-US" altLang="zh-CN" sz="2800" dirty="0">
                <a:latin typeface="黑体" panose="02010609060101010101" pitchFamily="49" charset="-122"/>
                <a:ea typeface="黑体" panose="02010609060101010101" pitchFamily="49" charset="-122"/>
              </a:rPr>
              <a:t>TLB</a:t>
            </a:r>
            <a:r>
              <a:rPr lang="zh-CN" altLang="en-US" sz="2800" dirty="0">
                <a:latin typeface="黑体" panose="02010609060101010101" pitchFamily="49" charset="-122"/>
                <a:ea typeface="黑体" panose="02010609060101010101" pitchFamily="49" charset="-122"/>
              </a:rPr>
              <a:t>之间的</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路组相联映射关系。</a:t>
            </a:r>
          </a:p>
        </p:txBody>
      </p:sp>
      <p:pic>
        <p:nvPicPr>
          <p:cNvPr id="5" name="图片 4">
            <a:extLst>
              <a:ext uri="{FF2B5EF4-FFF2-40B4-BE49-F238E27FC236}">
                <a16:creationId xmlns:a16="http://schemas.microsoft.com/office/drawing/2014/main" id="{1A82C895-AEE2-437A-B830-8E4AF3900FA8}"/>
              </a:ext>
            </a:extLst>
          </p:cNvPr>
          <p:cNvPicPr>
            <a:picLocks noChangeAspect="1"/>
          </p:cNvPicPr>
          <p:nvPr/>
        </p:nvPicPr>
        <p:blipFill>
          <a:blip r:embed="rId2"/>
          <a:stretch>
            <a:fillRect/>
          </a:stretch>
        </p:blipFill>
        <p:spPr>
          <a:xfrm>
            <a:off x="1752600" y="1078966"/>
            <a:ext cx="4648200" cy="2813385"/>
          </a:xfrm>
          <a:prstGeom prst="rect">
            <a:avLst/>
          </a:prstGeom>
        </p:spPr>
      </p:pic>
      <p:sp>
        <p:nvSpPr>
          <p:cNvPr id="6" name="文本框 5">
            <a:extLst>
              <a:ext uri="{FF2B5EF4-FFF2-40B4-BE49-F238E27FC236}">
                <a16:creationId xmlns:a16="http://schemas.microsoft.com/office/drawing/2014/main" id="{4C09D9E2-9A3C-486F-82EA-7DC04D8A4813}"/>
              </a:ext>
            </a:extLst>
          </p:cNvPr>
          <p:cNvSpPr txBox="1"/>
          <p:nvPr/>
        </p:nvSpPr>
        <p:spPr>
          <a:xfrm>
            <a:off x="87086" y="3892351"/>
            <a:ext cx="9067800" cy="2677656"/>
          </a:xfrm>
          <a:prstGeom prst="rect">
            <a:avLst/>
          </a:prstGeom>
          <a:noFill/>
        </p:spPr>
        <p:txBody>
          <a:bodyPr wrap="square" rtlCol="0">
            <a:spAutoFit/>
          </a:bodyPr>
          <a:lstStyle/>
          <a:p>
            <a:pPr indent="457200"/>
            <a:r>
              <a:rPr lang="zh-CN" altLang="en-US" sz="2800" dirty="0">
                <a:latin typeface="黑体" panose="02010609060101010101" pitchFamily="49" charset="-122"/>
                <a:ea typeface="黑体" panose="02010609060101010101" pitchFamily="49" charset="-122"/>
              </a:rPr>
              <a:t>由</a:t>
            </a:r>
            <a:r>
              <a:rPr lang="en-US" altLang="zh-CN" sz="2800" dirty="0">
                <a:latin typeface="黑体" panose="02010609060101010101" pitchFamily="49" charset="-122"/>
                <a:ea typeface="黑体" panose="02010609060101010101" pitchFamily="49" charset="-122"/>
              </a:rPr>
              <a:t>P306 </a:t>
            </a:r>
            <a:r>
              <a:rPr lang="zh-CN" altLang="en-US" sz="2800" dirty="0">
                <a:latin typeface="黑体" panose="02010609060101010101" pitchFamily="49" charset="-122"/>
                <a:ea typeface="黑体" panose="02010609060101010101" pitchFamily="49" charset="-122"/>
              </a:rPr>
              <a:t>图</a:t>
            </a:r>
            <a:r>
              <a:rPr lang="en-US" altLang="zh-CN" sz="2800" dirty="0">
                <a:latin typeface="黑体" panose="02010609060101010101" pitchFamily="49" charset="-122"/>
                <a:ea typeface="黑体" panose="02010609060101010101" pitchFamily="49" charset="-122"/>
              </a:rPr>
              <a:t>4-46 </a:t>
            </a:r>
            <a:r>
              <a:rPr lang="zh-CN" altLang="en-US" sz="2800" dirty="0">
                <a:latin typeface="黑体" panose="02010609060101010101" pitchFamily="49" charset="-122"/>
                <a:ea typeface="黑体" panose="02010609060101010101" pitchFamily="49" charset="-122"/>
              </a:rPr>
              <a:t>页式虚拟存储器地址转换 示意图可知：</a:t>
            </a:r>
            <a:endParaRPr lang="en-US" altLang="zh-CN" sz="2800" dirty="0">
              <a:latin typeface="黑体" panose="02010609060101010101" pitchFamily="49" charset="-122"/>
              <a:ea typeface="黑体" panose="02010609060101010101" pitchFamily="49" charset="-122"/>
            </a:endParaRPr>
          </a:p>
          <a:p>
            <a:pPr indent="457200"/>
            <a:r>
              <a:rPr lang="zh-CN" altLang="en-US" sz="2800" dirty="0">
                <a:latin typeface="黑体" panose="02010609060101010101" pitchFamily="49" charset="-122"/>
                <a:ea typeface="黑体" panose="02010609060101010101" pitchFamily="49" charset="-122"/>
              </a:rPr>
              <a:t>虚地址由虚页号和页内地址两部分组成，在完成</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路组相联映射后，页表被划分为若干组，每组包含若干个页面。</a:t>
            </a:r>
            <a:endParaRPr lang="en-US" altLang="zh-CN" sz="2800" dirty="0">
              <a:latin typeface="黑体" panose="02010609060101010101" pitchFamily="49" charset="-122"/>
              <a:ea typeface="黑体" panose="02010609060101010101" pitchFamily="49" charset="-122"/>
            </a:endParaRPr>
          </a:p>
          <a:p>
            <a:pPr indent="457200"/>
            <a:r>
              <a:rPr lang="zh-CN" altLang="en-US" sz="2800" dirty="0">
                <a:latin typeface="黑体" panose="02010609060101010101" pitchFamily="49" charset="-122"/>
                <a:ea typeface="黑体" panose="02010609060101010101" pitchFamily="49" charset="-122"/>
              </a:rPr>
              <a:t>则页内地址长度对应页面大小长度，虚页号包含页表被划分后的组号长度及组内页面号长度。则有：</a:t>
            </a:r>
            <a:endParaRPr lang="en-US" altLang="zh-CN" sz="2800"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D4EF5D64-98CD-40D4-BB21-10E6B7D1DC05}"/>
              </a:ext>
            </a:extLst>
          </p:cNvPr>
          <p:cNvSpPr>
            <a:spLocks noGrp="1"/>
          </p:cNvSpPr>
          <p:nvPr>
            <p:ph type="sldNum" sz="quarter" idx="12"/>
          </p:nvPr>
        </p:nvSpPr>
        <p:spPr/>
        <p:txBody>
          <a:bodyPr/>
          <a:lstStyle/>
          <a:p>
            <a:fld id="{6F02EFF4-F969-41B5-BB2C-79CFA90C3E21}" type="slidenum">
              <a:rPr lang="en-US" altLang="zh-CN" smtClean="0"/>
              <a:pPr/>
              <a:t>98</a:t>
            </a:fld>
            <a:r>
              <a:rPr lang="en-US" altLang="zh-CN"/>
              <a:t>/112</a:t>
            </a:r>
            <a:endParaRPr lang="en-US" altLang="zh-CN" dirty="0"/>
          </a:p>
        </p:txBody>
      </p:sp>
    </p:spTree>
    <p:extLst>
      <p:ext uri="{BB962C8B-B14F-4D97-AF65-F5344CB8AC3E}">
        <p14:creationId xmlns:p14="http://schemas.microsoft.com/office/powerpoint/2010/main" val="42671252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34EFD3-F3EC-426D-985B-1AAC4AEDF74E}"/>
              </a:ext>
            </a:extLst>
          </p:cNvPr>
          <p:cNvSpPr/>
          <p:nvPr/>
        </p:nvSpPr>
        <p:spPr>
          <a:xfrm>
            <a:off x="114300" y="4233468"/>
            <a:ext cx="8915400" cy="2062103"/>
          </a:xfrm>
          <a:prstGeom prst="rect">
            <a:avLst/>
          </a:prstGeom>
        </p:spPr>
        <p:txBody>
          <a:bodyPr wrap="square">
            <a:spAutoFit/>
          </a:bodyPr>
          <a:lstStyle/>
          <a:p>
            <a:r>
              <a:rPr lang="en-US" altLang="zh-CN" sz="3200" dirty="0">
                <a:latin typeface="黑体" panose="02010609060101010101" pitchFamily="49" charset="-122"/>
                <a:ea typeface="黑体" panose="02010609060101010101" pitchFamily="49" charset="-122"/>
              </a:rPr>
              <a:t>F</a:t>
            </a:r>
            <a:r>
              <a:rPr lang="zh-CN" altLang="en-US" sz="3200" dirty="0">
                <a:latin typeface="黑体" panose="02010609060101010101" pitchFamily="49" charset="-122"/>
                <a:ea typeface="黑体" panose="02010609060101010101" pitchFamily="49" charset="-122"/>
              </a:rPr>
              <a:t>为页表中组号的长度</a:t>
            </a:r>
            <a:r>
              <a:rPr lang="en-US" altLang="zh-CN" sz="3200" dirty="0">
                <a:latin typeface="黑体" panose="02010609060101010101" pitchFamily="49" charset="-122"/>
                <a:ea typeface="黑体" panose="02010609060101010101" pitchFamily="49" charset="-122"/>
              </a:rPr>
              <a:t>  </a:t>
            </a:r>
          </a:p>
          <a:p>
            <a:r>
              <a:rPr lang="en-US" altLang="zh-CN" sz="3200" dirty="0">
                <a:latin typeface="黑体" panose="02010609060101010101" pitchFamily="49" charset="-122"/>
                <a:ea typeface="黑体" panose="02010609060101010101" pitchFamily="49" charset="-122"/>
              </a:rPr>
              <a:t>G</a:t>
            </a:r>
            <a:r>
              <a:rPr lang="zh-CN" altLang="en-US" sz="3200" dirty="0">
                <a:latin typeface="黑体" panose="02010609060101010101" pitchFamily="49" charset="-122"/>
                <a:ea typeface="黑体" panose="02010609060101010101" pitchFamily="49" charset="-122"/>
              </a:rPr>
              <a:t>为组内页面序号的长度</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H</a:t>
            </a:r>
            <a:r>
              <a:rPr lang="zh-CN" altLang="en-US" sz="3200" dirty="0">
                <a:latin typeface="黑体" panose="02010609060101010101" pitchFamily="49" charset="-122"/>
                <a:ea typeface="黑体" panose="02010609060101010101" pitchFamily="49" charset="-122"/>
              </a:rPr>
              <a:t>为页面内字节数的长度</a:t>
            </a:r>
            <a:r>
              <a:rPr lang="en-US" altLang="zh-CN" sz="3200" dirty="0">
                <a:latin typeface="黑体" panose="02010609060101010101" pitchFamily="49" charset="-122"/>
                <a:ea typeface="黑体" panose="02010609060101010101" pitchFamily="49" charset="-122"/>
              </a:rPr>
              <a:t>      </a:t>
            </a:r>
          </a:p>
          <a:p>
            <a:r>
              <a:rPr lang="en-US" altLang="zh-CN" sz="3200" dirty="0">
                <a:latin typeface="黑体" panose="02010609060101010101" pitchFamily="49" charset="-122"/>
                <a:ea typeface="黑体" panose="02010609060101010101" pitchFamily="49" charset="-122"/>
              </a:rPr>
              <a:t>I</a:t>
            </a:r>
            <a:r>
              <a:rPr lang="zh-CN" altLang="en-US" sz="3200" dirty="0">
                <a:latin typeface="黑体" panose="02010609060101010101" pitchFamily="49" charset="-122"/>
                <a:ea typeface="黑体" panose="02010609060101010101" pitchFamily="49" charset="-122"/>
              </a:rPr>
              <a:t>为</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中该项对应的主存</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物理</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页的长度</a:t>
            </a:r>
            <a:endParaRPr lang="en-US" altLang="zh-CN"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ED96C3B3-D7F0-4579-8C4F-B6D65D572BF6}"/>
              </a:ext>
            </a:extLst>
          </p:cNvPr>
          <p:cNvPicPr>
            <a:picLocks noChangeAspect="1"/>
          </p:cNvPicPr>
          <p:nvPr/>
        </p:nvPicPr>
        <p:blipFill>
          <a:blip r:embed="rId2"/>
          <a:stretch>
            <a:fillRect/>
          </a:stretch>
        </p:blipFill>
        <p:spPr>
          <a:xfrm>
            <a:off x="1455057" y="562429"/>
            <a:ext cx="5496492" cy="3326825"/>
          </a:xfrm>
          <a:prstGeom prst="rect">
            <a:avLst/>
          </a:prstGeom>
        </p:spPr>
      </p:pic>
      <p:sp>
        <p:nvSpPr>
          <p:cNvPr id="5" name="文本框 4">
            <a:extLst>
              <a:ext uri="{FF2B5EF4-FFF2-40B4-BE49-F238E27FC236}">
                <a16:creationId xmlns:a16="http://schemas.microsoft.com/office/drawing/2014/main" id="{91723EAA-609D-4217-A561-16DF3E20ACF0}"/>
              </a:ext>
            </a:extLst>
          </p:cNvPr>
          <p:cNvSpPr txBox="1"/>
          <p:nvPr/>
        </p:nvSpPr>
        <p:spPr>
          <a:xfrm>
            <a:off x="0" y="0"/>
            <a:ext cx="2133600" cy="584775"/>
          </a:xfrm>
          <a:prstGeom prst="rect">
            <a:avLst/>
          </a:prstGeom>
          <a:noFill/>
        </p:spPr>
        <p:txBody>
          <a:bodyPr wrap="square" rtlCol="0">
            <a:spAutoFit/>
          </a:bodyPr>
          <a:lstStyle/>
          <a:p>
            <a:pPr eaLnBrk="0" hangingPunct="0"/>
            <a:r>
              <a:rPr lang="en-US" altLang="zh-CN" sz="3200" b="1" dirty="0">
                <a:solidFill>
                  <a:srgbClr val="FFFF00"/>
                </a:solidFill>
                <a:effectLst>
                  <a:outerShdw blurRad="38100" dist="38100" dir="2700000" algn="tl">
                    <a:srgbClr val="000000">
                      <a:alpha val="43137"/>
                    </a:srgbClr>
                  </a:outerShdw>
                </a:effectLst>
              </a:rPr>
              <a:t>(b)TLB</a:t>
            </a:r>
            <a:endParaRPr lang="zh-CN" altLang="en-US" sz="3200" b="1" dirty="0">
              <a:solidFill>
                <a:srgbClr val="FFFF00"/>
              </a:solidFill>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DC14DD70-8336-474F-8553-EA04C0E03A8A}"/>
              </a:ext>
            </a:extLst>
          </p:cNvPr>
          <p:cNvSpPr>
            <a:spLocks noGrp="1"/>
          </p:cNvSpPr>
          <p:nvPr>
            <p:ph type="sldNum" sz="quarter" idx="12"/>
          </p:nvPr>
        </p:nvSpPr>
        <p:spPr/>
        <p:txBody>
          <a:bodyPr/>
          <a:lstStyle/>
          <a:p>
            <a:fld id="{6F02EFF4-F969-41B5-BB2C-79CFA90C3E21}" type="slidenum">
              <a:rPr lang="en-US" altLang="zh-CN" smtClean="0"/>
              <a:pPr/>
              <a:t>99</a:t>
            </a:fld>
            <a:r>
              <a:rPr lang="en-US" altLang="zh-CN"/>
              <a:t>/112</a:t>
            </a:r>
            <a:endParaRPr lang="en-US" altLang="zh-CN" dirty="0"/>
          </a:p>
        </p:txBody>
      </p:sp>
    </p:spTree>
    <p:extLst>
      <p:ext uri="{BB962C8B-B14F-4D97-AF65-F5344CB8AC3E}">
        <p14:creationId xmlns:p14="http://schemas.microsoft.com/office/powerpoint/2010/main" val="1156789746"/>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7320</TotalTime>
  <Words>10202</Words>
  <Application>Microsoft Office PowerPoint</Application>
  <PresentationFormat>全屏显示(4:3)</PresentationFormat>
  <Paragraphs>684</Paragraphs>
  <Slides>112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112</vt:i4>
      </vt:variant>
    </vt:vector>
  </HeadingPairs>
  <TitlesOfParts>
    <vt:vector size="119" baseType="lpstr">
      <vt:lpstr>黑体</vt:lpstr>
      <vt:lpstr>Arial</vt:lpstr>
      <vt:lpstr>Calibri</vt:lpstr>
      <vt:lpstr>Cambria Math</vt:lpstr>
      <vt:lpstr>Times New Roman</vt:lpstr>
      <vt:lpstr>Wingdings</vt:lpstr>
      <vt:lpstr>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Administrator</cp:lastModifiedBy>
  <cp:revision>712</cp:revision>
  <cp:lastPrinted>1601-01-01T00:00:00Z</cp:lastPrinted>
  <dcterms:created xsi:type="dcterms:W3CDTF">1601-01-01T00:00:00Z</dcterms:created>
  <dcterms:modified xsi:type="dcterms:W3CDTF">2021-04-28T00:56:12Z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