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34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47" r:id="rId18"/>
    <p:sldId id="307" r:id="rId19"/>
    <p:sldId id="309" r:id="rId20"/>
    <p:sldId id="308"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5" r:id="rId36"/>
    <p:sldId id="326" r:id="rId37"/>
    <p:sldId id="327" r:id="rId38"/>
    <p:sldId id="345" r:id="rId39"/>
    <p:sldId id="328" r:id="rId40"/>
    <p:sldId id="329" r:id="rId41"/>
    <p:sldId id="330" r:id="rId42"/>
    <p:sldId id="331" r:id="rId43"/>
    <p:sldId id="332" r:id="rId44"/>
    <p:sldId id="324" r:id="rId45"/>
    <p:sldId id="333" r:id="rId46"/>
    <p:sldId id="335" r:id="rId47"/>
    <p:sldId id="334" r:id="rId48"/>
    <p:sldId id="336" r:id="rId49"/>
    <p:sldId id="337" r:id="rId50"/>
    <p:sldId id="338" r:id="rId51"/>
    <p:sldId id="339" r:id="rId52"/>
    <p:sldId id="340" r:id="rId53"/>
    <p:sldId id="341" r:id="rId54"/>
    <p:sldId id="342" r:id="rId55"/>
    <p:sldId id="343" r:id="rId56"/>
    <p:sldId id="344" r:id="rId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CC99"/>
    <a:srgbClr val="FFFF00"/>
    <a:srgbClr val="CCFF99"/>
    <a:srgbClr val="FF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322" autoAdjust="0"/>
  </p:normalViewPr>
  <p:slideViewPr>
    <p:cSldViewPr>
      <p:cViewPr varScale="1">
        <p:scale>
          <a:sx n="69" d="100"/>
          <a:sy n="69" d="100"/>
        </p:scale>
        <p:origin x="1596"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63E641-A876-4F28-9DA0-191AB8AC6BB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075" name="Rectangle 3">
            <a:extLst>
              <a:ext uri="{FF2B5EF4-FFF2-40B4-BE49-F238E27FC236}">
                <a16:creationId xmlns:a16="http://schemas.microsoft.com/office/drawing/2014/main" id="{6E27850B-DCEF-439B-B1B9-6CCF6993F76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076" name="Rectangle 4">
            <a:extLst>
              <a:ext uri="{FF2B5EF4-FFF2-40B4-BE49-F238E27FC236}">
                <a16:creationId xmlns:a16="http://schemas.microsoft.com/office/drawing/2014/main" id="{9C5FBB77-D30B-49A2-88BB-894A02EFA840}"/>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7" name="Rectangle 5">
            <a:extLst>
              <a:ext uri="{FF2B5EF4-FFF2-40B4-BE49-F238E27FC236}">
                <a16:creationId xmlns:a16="http://schemas.microsoft.com/office/drawing/2014/main" id="{27A3CC5A-0912-4642-9A6E-731DE3594BA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C99A33D-E613-4AE1-9506-5395A6FAD344}"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906696F-D3E2-4DE6-BB01-CBD7EF2984A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051" name="Rectangle 3">
            <a:extLst>
              <a:ext uri="{FF2B5EF4-FFF2-40B4-BE49-F238E27FC236}">
                <a16:creationId xmlns:a16="http://schemas.microsoft.com/office/drawing/2014/main" id="{635B00CE-C346-4910-9114-6E7DD0BA672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a:extLst>
              <a:ext uri="{FF2B5EF4-FFF2-40B4-BE49-F238E27FC236}">
                <a16:creationId xmlns:a16="http://schemas.microsoft.com/office/drawing/2014/main" id="{4F8A3445-6075-4A06-B96F-7D05543995A7}"/>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B6EA3E8B-6F78-4CF2-B027-418016B657B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2D551ED9-523D-45A2-975C-1A5A45401B0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055" name="Rectangle 7">
            <a:extLst>
              <a:ext uri="{FF2B5EF4-FFF2-40B4-BE49-F238E27FC236}">
                <a16:creationId xmlns:a16="http://schemas.microsoft.com/office/drawing/2014/main" id="{6598956B-B9C6-486D-AFA2-982E5851096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43C5CD6-3722-40AF-97A1-299165C6D28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3C5CD6-3722-40AF-97A1-299165C6D280}" type="slidenum">
              <a:rPr lang="en-US" altLang="zh-CN" smtClean="0"/>
              <a:pPr/>
              <a:t>30</a:t>
            </a:fld>
            <a:endParaRPr lang="en-US" altLang="zh-CN"/>
          </a:p>
        </p:txBody>
      </p:sp>
    </p:spTree>
    <p:extLst>
      <p:ext uri="{BB962C8B-B14F-4D97-AF65-F5344CB8AC3E}">
        <p14:creationId xmlns:p14="http://schemas.microsoft.com/office/powerpoint/2010/main" val="254361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中断控制器汇集中断</a:t>
            </a:r>
            <a:r>
              <a:rPr lang="en-US" altLang="zh-CN" dirty="0"/>
              <a:t>IRQ</a:t>
            </a:r>
            <a:r>
              <a:rPr lang="zh-CN" altLang="en-US" dirty="0"/>
              <a:t>并于屏蔽字比较，若设备未被屏蔽，则发出公共的中断请求信号</a:t>
            </a:r>
            <a:r>
              <a:rPr lang="en-US" altLang="zh-CN" dirty="0"/>
              <a:t>INT</a:t>
            </a:r>
            <a:r>
              <a:rPr lang="zh-CN" altLang="en-US" dirty="0"/>
              <a:t>送到</a:t>
            </a:r>
            <a:r>
              <a:rPr lang="en-US" altLang="zh-CN" dirty="0"/>
              <a:t>CPU</a:t>
            </a:r>
            <a:endParaRPr lang="zh-CN" altLang="en-US" dirty="0"/>
          </a:p>
        </p:txBody>
      </p:sp>
      <p:sp>
        <p:nvSpPr>
          <p:cNvPr id="4" name="灯片编号占位符 3"/>
          <p:cNvSpPr>
            <a:spLocks noGrp="1"/>
          </p:cNvSpPr>
          <p:nvPr>
            <p:ph type="sldNum" sz="quarter" idx="5"/>
          </p:nvPr>
        </p:nvSpPr>
        <p:spPr/>
        <p:txBody>
          <a:bodyPr/>
          <a:lstStyle/>
          <a:p>
            <a:fld id="{143C5CD6-3722-40AF-97A1-299165C6D280}" type="slidenum">
              <a:rPr lang="en-US" altLang="zh-CN" smtClean="0"/>
              <a:pPr/>
              <a:t>36</a:t>
            </a:fld>
            <a:endParaRPr lang="en-US" altLang="zh-CN"/>
          </a:p>
        </p:txBody>
      </p:sp>
    </p:spTree>
    <p:extLst>
      <p:ext uri="{BB962C8B-B14F-4D97-AF65-F5344CB8AC3E}">
        <p14:creationId xmlns:p14="http://schemas.microsoft.com/office/powerpoint/2010/main" val="268618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D3B9BDC-FC5F-447F-BCA9-C04B07F9B316}"/>
              </a:ext>
            </a:extLst>
          </p:cNvPr>
          <p:cNvSpPr>
            <a:spLocks noGrp="1" noChangeArrowheads="1"/>
          </p:cNvSpPr>
          <p:nvPr>
            <p:ph type="dt" sz="half" idx="10"/>
          </p:nvPr>
        </p:nvSpPr>
        <p:spPr>
          <a:ln/>
        </p:spPr>
        <p:txBody>
          <a:bodyPr/>
          <a:lstStyle>
            <a:lvl1pPr>
              <a:defRPr/>
            </a:lvl1pPr>
          </a:lstStyle>
          <a:p>
            <a:pPr>
              <a:defRPr/>
            </a:pPr>
            <a:fld id="{E1A80FDA-62D3-4594-9D93-17C87CC09DDF}" type="datetime1">
              <a:rPr lang="zh-CN" altLang="en-US" smtClean="0"/>
              <a:t>2021/4/29</a:t>
            </a:fld>
            <a:endParaRPr lang="en-US" altLang="zh-CN"/>
          </a:p>
        </p:txBody>
      </p:sp>
      <p:sp>
        <p:nvSpPr>
          <p:cNvPr id="5" name="Rectangle 6">
            <a:extLst>
              <a:ext uri="{FF2B5EF4-FFF2-40B4-BE49-F238E27FC236}">
                <a16:creationId xmlns:a16="http://schemas.microsoft.com/office/drawing/2014/main" id="{160ABED5-D0A0-44CC-A537-48BCD75DE030}"/>
              </a:ext>
            </a:extLst>
          </p:cNvPr>
          <p:cNvSpPr>
            <a:spLocks noGrp="1" noChangeArrowheads="1"/>
          </p:cNvSpPr>
          <p:nvPr>
            <p:ph type="sldNum" sz="quarter" idx="11"/>
          </p:nvPr>
        </p:nvSpPr>
        <p:spPr>
          <a:ln/>
        </p:spPr>
        <p:txBody>
          <a:bodyPr/>
          <a:lstStyle>
            <a:lvl1pPr>
              <a:defRPr/>
            </a:lvl1pPr>
          </a:lstStyle>
          <a:p>
            <a:fld id="{1540C1E6-AB0E-49B6-BAE0-56897C5619F7}" type="slidenum">
              <a:rPr lang="en-US" altLang="zh-CN" smtClean="0"/>
              <a:pPr/>
              <a:t>‹#›</a:t>
            </a:fld>
            <a:r>
              <a:rPr lang="en-US" altLang="zh-CN" dirty="0"/>
              <a:t>/55</a:t>
            </a:r>
          </a:p>
        </p:txBody>
      </p:sp>
    </p:spTree>
    <p:extLst>
      <p:ext uri="{BB962C8B-B14F-4D97-AF65-F5344CB8AC3E}">
        <p14:creationId xmlns:p14="http://schemas.microsoft.com/office/powerpoint/2010/main" val="1139599469"/>
      </p:ext>
    </p:extLst>
  </p:cSld>
  <p:clrMapOvr>
    <a:masterClrMapping/>
  </p:clrMapOvr>
  <p:transition spd="med">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A9A5721-4262-4771-BE5C-F266BAD78DEE}"/>
              </a:ext>
            </a:extLst>
          </p:cNvPr>
          <p:cNvSpPr>
            <a:spLocks noGrp="1" noChangeArrowheads="1"/>
          </p:cNvSpPr>
          <p:nvPr>
            <p:ph type="dt" sz="half" idx="10"/>
          </p:nvPr>
        </p:nvSpPr>
        <p:spPr>
          <a:ln/>
        </p:spPr>
        <p:txBody>
          <a:bodyPr/>
          <a:lstStyle>
            <a:lvl1pPr>
              <a:defRPr/>
            </a:lvl1pPr>
          </a:lstStyle>
          <a:p>
            <a:pPr>
              <a:defRPr/>
            </a:pPr>
            <a:fld id="{751A1167-68FE-420C-A505-27D25CF6D592}" type="datetime1">
              <a:rPr lang="zh-CN" altLang="en-US" smtClean="0"/>
              <a:t>2021/4/29</a:t>
            </a:fld>
            <a:endParaRPr lang="en-US" altLang="zh-CN"/>
          </a:p>
        </p:txBody>
      </p:sp>
      <p:sp>
        <p:nvSpPr>
          <p:cNvPr id="3" name="Rectangle 6">
            <a:extLst>
              <a:ext uri="{FF2B5EF4-FFF2-40B4-BE49-F238E27FC236}">
                <a16:creationId xmlns:a16="http://schemas.microsoft.com/office/drawing/2014/main" id="{78478941-D189-4FEB-B2FF-2E8719715622}"/>
              </a:ext>
            </a:extLst>
          </p:cNvPr>
          <p:cNvSpPr>
            <a:spLocks noGrp="1" noChangeArrowheads="1"/>
          </p:cNvSpPr>
          <p:nvPr>
            <p:ph type="sldNum" sz="quarter" idx="11"/>
          </p:nvPr>
        </p:nvSpPr>
        <p:spPr>
          <a:ln/>
        </p:spPr>
        <p:txBody>
          <a:bodyPr/>
          <a:lstStyle>
            <a:lvl1pPr>
              <a:defRPr/>
            </a:lvl1pPr>
          </a:lstStyle>
          <a:p>
            <a:fld id="{3E9F9217-8A1C-4656-9B7D-6784671211DB}" type="slidenum">
              <a:rPr lang="en-US" altLang="zh-CN" smtClean="0"/>
              <a:pPr/>
              <a:t>‹#›</a:t>
            </a:fld>
            <a:r>
              <a:rPr lang="en-US" altLang="zh-CN" dirty="0"/>
              <a:t>/55</a:t>
            </a:r>
          </a:p>
        </p:txBody>
      </p:sp>
    </p:spTree>
    <p:extLst>
      <p:ext uri="{BB962C8B-B14F-4D97-AF65-F5344CB8AC3E}">
        <p14:creationId xmlns:p14="http://schemas.microsoft.com/office/powerpoint/2010/main" val="184383007"/>
      </p:ext>
    </p:extLst>
  </p:cSld>
  <p:clrMapOvr>
    <a:masterClrMapping/>
  </p:clrMapOvr>
  <p:transition spd="med">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a:extLst>
              <a:ext uri="{FF2B5EF4-FFF2-40B4-BE49-F238E27FC236}">
                <a16:creationId xmlns:a16="http://schemas.microsoft.com/office/drawing/2014/main" id="{2D2B70AA-7B94-48A2-98E7-0339D38F8BEB}"/>
              </a:ext>
            </a:extLst>
          </p:cNvPr>
          <p:cNvSpPr>
            <a:spLocks noGrp="1" noChangeArrowheads="1"/>
          </p:cNvSpPr>
          <p:nvPr>
            <p:ph type="dt" sz="half" idx="10"/>
          </p:nvPr>
        </p:nvSpPr>
        <p:spPr>
          <a:ln/>
        </p:spPr>
        <p:txBody>
          <a:bodyPr/>
          <a:lstStyle>
            <a:lvl1pPr>
              <a:defRPr/>
            </a:lvl1pPr>
          </a:lstStyle>
          <a:p>
            <a:pPr>
              <a:defRPr/>
            </a:pPr>
            <a:fld id="{30B740FA-0AD5-468B-BDF3-8B82318D166C}" type="datetime1">
              <a:rPr lang="zh-CN" altLang="en-US" smtClean="0"/>
              <a:t>2021/4/29</a:t>
            </a:fld>
            <a:endParaRPr lang="en-US" altLang="zh-CN"/>
          </a:p>
        </p:txBody>
      </p:sp>
      <p:sp>
        <p:nvSpPr>
          <p:cNvPr id="4" name="Rectangle 6">
            <a:extLst>
              <a:ext uri="{FF2B5EF4-FFF2-40B4-BE49-F238E27FC236}">
                <a16:creationId xmlns:a16="http://schemas.microsoft.com/office/drawing/2014/main" id="{83DA2F61-10FD-4BDB-998E-9F6F97B4DAED}"/>
              </a:ext>
            </a:extLst>
          </p:cNvPr>
          <p:cNvSpPr>
            <a:spLocks noGrp="1" noChangeArrowheads="1"/>
          </p:cNvSpPr>
          <p:nvPr>
            <p:ph type="sldNum" sz="quarter" idx="11"/>
          </p:nvPr>
        </p:nvSpPr>
        <p:spPr>
          <a:ln/>
        </p:spPr>
        <p:txBody>
          <a:bodyPr/>
          <a:lstStyle>
            <a:lvl1pPr>
              <a:defRPr/>
            </a:lvl1pPr>
          </a:lstStyle>
          <a:p>
            <a:fld id="{718771C0-6542-4184-8084-44B178EC3EF6}" type="slidenum">
              <a:rPr lang="en-US" altLang="zh-CN" smtClean="0"/>
              <a:pPr/>
              <a:t>‹#›</a:t>
            </a:fld>
            <a:r>
              <a:rPr lang="en-US" altLang="zh-CN" dirty="0"/>
              <a:t>/55</a:t>
            </a:r>
          </a:p>
        </p:txBody>
      </p:sp>
    </p:spTree>
    <p:extLst>
      <p:ext uri="{BB962C8B-B14F-4D97-AF65-F5344CB8AC3E}">
        <p14:creationId xmlns:p14="http://schemas.microsoft.com/office/powerpoint/2010/main" val="392226837"/>
      </p:ext>
    </p:extLst>
  </p:cSld>
  <p:clrMapOvr>
    <a:masterClrMapping/>
  </p:clrMapOvr>
  <p:transition spd="med">
    <p:cover dir="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1A33EC5-D8AF-4F71-AD19-D743DE526C25}"/>
              </a:ext>
            </a:extLst>
          </p:cNvPr>
          <p:cNvGrpSpPr>
            <a:grpSpLocks/>
          </p:cNvGrpSpPr>
          <p:nvPr/>
        </p:nvGrpSpPr>
        <p:grpSpPr bwMode="auto">
          <a:xfrm>
            <a:off x="0" y="1588"/>
            <a:ext cx="9132888" cy="6845300"/>
            <a:chOff x="0" y="1"/>
            <a:chExt cx="5753" cy="4312"/>
          </a:xfrm>
        </p:grpSpPr>
        <p:sp>
          <p:nvSpPr>
            <p:cNvPr id="31747" name="Freeform 3">
              <a:extLst>
                <a:ext uri="{FF2B5EF4-FFF2-40B4-BE49-F238E27FC236}">
                  <a16:creationId xmlns:a16="http://schemas.microsoft.com/office/drawing/2014/main" id="{7B568E25-C339-4F4E-BA64-9BD21DB5EFD1}"/>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31748" name="Arc 4">
              <a:extLst>
                <a:ext uri="{FF2B5EF4-FFF2-40B4-BE49-F238E27FC236}">
                  <a16:creationId xmlns:a16="http://schemas.microsoft.com/office/drawing/2014/main" id="{1F820357-941E-43E0-BC14-D5ED0E29EB8F}"/>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31749" name="Rectangle 5">
            <a:extLst>
              <a:ext uri="{FF2B5EF4-FFF2-40B4-BE49-F238E27FC236}">
                <a16:creationId xmlns:a16="http://schemas.microsoft.com/office/drawing/2014/main" id="{FF63EBA0-9E81-47A5-9428-29E7012F9B7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kumimoji="0" sz="1400"/>
            </a:lvl1pPr>
          </a:lstStyle>
          <a:p>
            <a:pPr>
              <a:defRPr/>
            </a:pPr>
            <a:fld id="{CA13ABD5-F8B6-4045-99E7-33B80758AF1C}" type="datetime1">
              <a:rPr lang="zh-CN" altLang="en-US" smtClean="0"/>
              <a:t>2021/4/29</a:t>
            </a:fld>
            <a:endParaRPr lang="en-US" altLang="zh-CN"/>
          </a:p>
        </p:txBody>
      </p:sp>
      <p:sp>
        <p:nvSpPr>
          <p:cNvPr id="31750" name="Rectangle 6">
            <a:extLst>
              <a:ext uri="{FF2B5EF4-FFF2-40B4-BE49-F238E27FC236}">
                <a16:creationId xmlns:a16="http://schemas.microsoft.com/office/drawing/2014/main" id="{6B78CD2D-8DF3-4660-8BB2-20686A0D873A}"/>
              </a:ext>
            </a:extLst>
          </p:cNvPr>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kumimoji="0" sz="1400" b="1">
                <a:solidFill>
                  <a:srgbClr val="66FFFF"/>
                </a:solidFill>
              </a:defRPr>
            </a:lvl1pPr>
          </a:lstStyle>
          <a:p>
            <a:fld id="{94E37F71-B457-4C9C-A595-91A42A10D927}" type="slidenum">
              <a:rPr lang="en-US" altLang="zh-CN" smtClean="0"/>
              <a:pPr/>
              <a:t>‹#›</a:t>
            </a:fld>
            <a:r>
              <a:rPr lang="en-US" altLang="zh-CN" dirty="0"/>
              <a:t>/55</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Lst>
  <p:transition spd="med">
    <p:cover dir="rd"/>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3B7652-4FA2-4614-BAA7-026F4B51BE48}"/>
              </a:ext>
            </a:extLst>
          </p:cNvPr>
          <p:cNvSpPr txBox="1"/>
          <p:nvPr/>
        </p:nvSpPr>
        <p:spPr>
          <a:xfrm>
            <a:off x="2051720" y="3094581"/>
            <a:ext cx="5040560" cy="668837"/>
          </a:xfrm>
          <a:prstGeom prst="rect">
            <a:avLst/>
          </a:prstGeom>
          <a:noFill/>
        </p:spPr>
        <p:txBody>
          <a:bodyPr wrap="square" rtlCol="0">
            <a:spAutoFit/>
          </a:bodyPr>
          <a:lstStyle/>
          <a:p>
            <a:pPr algn="just">
              <a:lnSpc>
                <a:spcPct val="120000"/>
              </a:lnSpc>
              <a:spcAft>
                <a:spcPts val="0"/>
              </a:spcAft>
            </a:pPr>
            <a:r>
              <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第</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章课后习题及解析</a:t>
            </a:r>
          </a:p>
        </p:txBody>
      </p:sp>
      <p:sp>
        <p:nvSpPr>
          <p:cNvPr id="4" name="灯片编号占位符 3">
            <a:extLst>
              <a:ext uri="{FF2B5EF4-FFF2-40B4-BE49-F238E27FC236}">
                <a16:creationId xmlns:a16="http://schemas.microsoft.com/office/drawing/2014/main" id="{615916BC-19B4-411C-9706-D3DABBAD6D9C}"/>
              </a:ext>
            </a:extLst>
          </p:cNvPr>
          <p:cNvSpPr>
            <a:spLocks noGrp="1"/>
          </p:cNvSpPr>
          <p:nvPr>
            <p:ph type="sldNum" sz="quarter" idx="11"/>
          </p:nvPr>
        </p:nvSpPr>
        <p:spPr/>
        <p:txBody>
          <a:bodyPr/>
          <a:lstStyle/>
          <a:p>
            <a:fld id="{3E9F9217-8A1C-4656-9B7D-6784671211DB}" type="slidenum">
              <a:rPr lang="en-US" altLang="zh-CN" smtClean="0"/>
              <a:pPr/>
              <a:t>1</a:t>
            </a:fld>
            <a:r>
              <a:rPr lang="en-US" altLang="zh-CN"/>
              <a:t>/55</a:t>
            </a:r>
            <a:endParaRPr lang="en-US" altLang="zh-CN" dirty="0"/>
          </a:p>
        </p:txBody>
      </p:sp>
    </p:spTree>
    <p:extLst>
      <p:ext uri="{BB962C8B-B14F-4D97-AF65-F5344CB8AC3E}">
        <p14:creationId xmlns:p14="http://schemas.microsoft.com/office/powerpoint/2010/main" val="3516601365"/>
      </p:ext>
    </p:extLst>
  </p:cSld>
  <p:clrMapOvr>
    <a:masterClrMapping/>
  </p:clrMapOvr>
  <p:transition spd="med">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31CE848-7F70-4467-AA36-AD5776E09A49}"/>
              </a:ext>
            </a:extLst>
          </p:cNvPr>
          <p:cNvSpPr/>
          <p:nvPr/>
        </p:nvSpPr>
        <p:spPr>
          <a:xfrm>
            <a:off x="62514" y="2100397"/>
            <a:ext cx="9090248" cy="3633302"/>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恢复现场、读取返回地址等。一系列的操作要花费一定的时间，使中断方式难适应于高速数据传送。</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程序中断方式</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的适用场合：适合处理中、低速的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操作与随机请求，所处理的对象可以是复杂的随机事态。</a:t>
            </a:r>
          </a:p>
        </p:txBody>
      </p:sp>
      <p:sp>
        <p:nvSpPr>
          <p:cNvPr id="4" name="矩形 3">
            <a:extLst>
              <a:ext uri="{FF2B5EF4-FFF2-40B4-BE49-F238E27FC236}">
                <a16:creationId xmlns:a16="http://schemas.microsoft.com/office/drawing/2014/main" id="{17A4B47A-5473-4C62-A578-1833325E5527}"/>
              </a:ext>
            </a:extLst>
          </p:cNvPr>
          <p:cNvSpPr/>
          <p:nvPr/>
        </p:nvSpPr>
        <p:spPr>
          <a:xfrm>
            <a:off x="53752" y="101965"/>
            <a:ext cx="9036496" cy="1998432"/>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比较并说明下述几种</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控制方式的优缺点及其适用场合。</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）程序中断方式</a:t>
            </a:r>
          </a:p>
        </p:txBody>
      </p:sp>
      <p:sp>
        <p:nvSpPr>
          <p:cNvPr id="5" name="灯片编号占位符 4">
            <a:extLst>
              <a:ext uri="{FF2B5EF4-FFF2-40B4-BE49-F238E27FC236}">
                <a16:creationId xmlns:a16="http://schemas.microsoft.com/office/drawing/2014/main" id="{237D0548-E7CE-4B20-8424-D066657EF9C0}"/>
              </a:ext>
            </a:extLst>
          </p:cNvPr>
          <p:cNvSpPr>
            <a:spLocks noGrp="1"/>
          </p:cNvSpPr>
          <p:nvPr>
            <p:ph type="sldNum" sz="quarter" idx="11"/>
          </p:nvPr>
        </p:nvSpPr>
        <p:spPr/>
        <p:txBody>
          <a:bodyPr/>
          <a:lstStyle/>
          <a:p>
            <a:fld id="{3E9F9217-8A1C-4656-9B7D-6784671211DB}" type="slidenum">
              <a:rPr lang="en-US" altLang="zh-CN" smtClean="0"/>
              <a:pPr/>
              <a:t>10</a:t>
            </a:fld>
            <a:r>
              <a:rPr lang="en-US" altLang="zh-CN"/>
              <a:t>/55</a:t>
            </a:r>
            <a:endParaRPr lang="en-US" altLang="zh-CN" dirty="0"/>
          </a:p>
        </p:txBody>
      </p:sp>
    </p:spTree>
    <p:extLst>
      <p:ext uri="{BB962C8B-B14F-4D97-AF65-F5344CB8AC3E}">
        <p14:creationId xmlns:p14="http://schemas.microsoft.com/office/powerpoint/2010/main" val="3320711857"/>
      </p:ext>
    </p:extLst>
  </p:cSld>
  <p:clrMapOvr>
    <a:masterClrMapping/>
  </p:clrMapOvr>
  <p:transition spd="med">
    <p:cover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C0BD153-B8C3-4165-AC92-60C8796F6B0B}"/>
              </a:ext>
            </a:extLst>
          </p:cNvPr>
          <p:cNvSpPr/>
          <p:nvPr/>
        </p:nvSpPr>
        <p:spPr>
          <a:xfrm>
            <a:off x="0" y="15174"/>
            <a:ext cx="9036496" cy="1754326"/>
          </a:xfrm>
          <a:prstGeom prst="rect">
            <a:avLst/>
          </a:prstGeom>
        </p:spPr>
        <p:txBody>
          <a:bodyPr wrap="square">
            <a:spAutoFit/>
          </a:bodyPr>
          <a:lstStyle/>
          <a:p>
            <a:pPr algn="just">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比较并说明下述几种</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控制方式的优缺点及其适用场合。</a:t>
            </a:r>
          </a:p>
          <a:p>
            <a:pPr algn="just">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DMA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方式</a:t>
            </a:r>
          </a:p>
        </p:txBody>
      </p:sp>
      <p:sp>
        <p:nvSpPr>
          <p:cNvPr id="4" name="矩形 3">
            <a:extLst>
              <a:ext uri="{FF2B5EF4-FFF2-40B4-BE49-F238E27FC236}">
                <a16:creationId xmlns:a16="http://schemas.microsoft.com/office/drawing/2014/main" id="{4E2FCAD4-B16E-4C54-A1E3-8AD19192F66B}"/>
              </a:ext>
            </a:extLst>
          </p:cNvPr>
          <p:cNvSpPr/>
          <p:nvPr/>
        </p:nvSpPr>
        <p:spPr>
          <a:xfrm>
            <a:off x="0" y="1525771"/>
            <a:ext cx="9144000" cy="5332229"/>
          </a:xfrm>
          <a:prstGeom prst="rect">
            <a:avLst/>
          </a:prstGeom>
        </p:spPr>
        <p:txBody>
          <a:bodyPr wrap="square">
            <a:spAutoFit/>
          </a:bodyPr>
          <a:lstStyle/>
          <a:p>
            <a:pPr indent="457200">
              <a:lnSpc>
                <a:spcPct val="120000"/>
              </a:lnSpc>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方式的优点：可以响应随机请求，传送的实现是直接由硬件控制，</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不必为此执行指令，其程序不受影响，</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方式仅需占用系统总线，不需切换程序，因此不存在保存断点、保护现场、恢复现场、恢复断点等操作。</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方式的缺点：仅仅依靠硬件，只能实现简单数据传送，难于识别与处理复杂事态。</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方式的适用场合：适合主存与高速</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设备间的简单数据传送。</a:t>
            </a:r>
          </a:p>
        </p:txBody>
      </p:sp>
      <p:sp>
        <p:nvSpPr>
          <p:cNvPr id="5" name="灯片编号占位符 4">
            <a:extLst>
              <a:ext uri="{FF2B5EF4-FFF2-40B4-BE49-F238E27FC236}">
                <a16:creationId xmlns:a16="http://schemas.microsoft.com/office/drawing/2014/main" id="{767D90D9-15D0-4BA9-9AF6-5DD42CE00572}"/>
              </a:ext>
            </a:extLst>
          </p:cNvPr>
          <p:cNvSpPr>
            <a:spLocks noGrp="1"/>
          </p:cNvSpPr>
          <p:nvPr>
            <p:ph type="sldNum" sz="quarter" idx="11"/>
          </p:nvPr>
        </p:nvSpPr>
        <p:spPr/>
        <p:txBody>
          <a:bodyPr/>
          <a:lstStyle/>
          <a:p>
            <a:fld id="{3E9F9217-8A1C-4656-9B7D-6784671211DB}" type="slidenum">
              <a:rPr lang="en-US" altLang="zh-CN" smtClean="0"/>
              <a:pPr/>
              <a:t>11</a:t>
            </a:fld>
            <a:r>
              <a:rPr lang="en-US" altLang="zh-CN"/>
              <a:t>/55</a:t>
            </a:r>
            <a:endParaRPr lang="en-US" altLang="zh-CN" dirty="0"/>
          </a:p>
        </p:txBody>
      </p:sp>
    </p:spTree>
    <p:extLst>
      <p:ext uri="{BB962C8B-B14F-4D97-AF65-F5344CB8AC3E}">
        <p14:creationId xmlns:p14="http://schemas.microsoft.com/office/powerpoint/2010/main" val="4134336405"/>
      </p:ext>
    </p:extLst>
  </p:cSld>
  <p:clrMapOvr>
    <a:masterClrMapping/>
  </p:clrMapOvr>
  <p:transition spd="med">
    <p:cover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AFA2DE-0FDB-4ACE-B8DC-69B083EE37FC}"/>
              </a:ext>
            </a:extLst>
          </p:cNvPr>
          <p:cNvSpPr/>
          <p:nvPr/>
        </p:nvSpPr>
        <p:spPr>
          <a:xfrm>
            <a:off x="-33288" y="1764986"/>
            <a:ext cx="9144000" cy="332802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某机连接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设备，序号为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，采用软件查询确定其中断优先级。请分别按下列两种要求拟定查询程序流程图。</a:t>
            </a:r>
          </a:p>
          <a:p>
            <a:pPr>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）固定优先级； </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）轮流优先，使机会均衡。</a:t>
            </a:r>
          </a:p>
        </p:txBody>
      </p:sp>
      <p:sp>
        <p:nvSpPr>
          <p:cNvPr id="3" name="灯片编号占位符 2">
            <a:extLst>
              <a:ext uri="{FF2B5EF4-FFF2-40B4-BE49-F238E27FC236}">
                <a16:creationId xmlns:a16="http://schemas.microsoft.com/office/drawing/2014/main" id="{E70E7857-1A4A-451E-A43A-292865504B0E}"/>
              </a:ext>
            </a:extLst>
          </p:cNvPr>
          <p:cNvSpPr>
            <a:spLocks noGrp="1"/>
          </p:cNvSpPr>
          <p:nvPr>
            <p:ph type="sldNum" sz="quarter" idx="11"/>
          </p:nvPr>
        </p:nvSpPr>
        <p:spPr/>
        <p:txBody>
          <a:bodyPr/>
          <a:lstStyle/>
          <a:p>
            <a:fld id="{3E9F9217-8A1C-4656-9B7D-6784671211DB}" type="slidenum">
              <a:rPr lang="en-US" altLang="zh-CN" smtClean="0"/>
              <a:pPr/>
              <a:t>12</a:t>
            </a:fld>
            <a:r>
              <a:rPr lang="en-US" altLang="zh-CN"/>
              <a:t>/55</a:t>
            </a:r>
            <a:endParaRPr lang="en-US" altLang="zh-CN" dirty="0"/>
          </a:p>
        </p:txBody>
      </p:sp>
    </p:spTree>
    <p:extLst>
      <p:ext uri="{BB962C8B-B14F-4D97-AF65-F5344CB8AC3E}">
        <p14:creationId xmlns:p14="http://schemas.microsoft.com/office/powerpoint/2010/main" val="3839650645"/>
      </p:ext>
    </p:extLst>
  </p:cSld>
  <p:clrMapOvr>
    <a:masterClrMapping/>
  </p:clrMapOvr>
  <p:transition spd="med">
    <p:cover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900B52E-1F7E-4841-A782-21B4F7D1FE12}"/>
              </a:ext>
            </a:extLst>
          </p:cNvPr>
          <p:cNvSpPr/>
          <p:nvPr/>
        </p:nvSpPr>
        <p:spPr>
          <a:xfrm>
            <a:off x="0" y="992"/>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某机连接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设备，序号为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，采用软件查询确定其中断优先级。请分别按下列两种要求拟定查询程序流程图。</a:t>
            </a:r>
          </a:p>
          <a:p>
            <a:pPr>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）固定优先级；</a:t>
            </a:r>
          </a:p>
        </p:txBody>
      </p:sp>
      <p:sp>
        <p:nvSpPr>
          <p:cNvPr id="4" name="矩形 3">
            <a:extLst>
              <a:ext uri="{FF2B5EF4-FFF2-40B4-BE49-F238E27FC236}">
                <a16:creationId xmlns:a16="http://schemas.microsoft.com/office/drawing/2014/main" id="{180AC990-CDD2-4E83-B3CB-BCB9E8F212B2}"/>
              </a:ext>
            </a:extLst>
          </p:cNvPr>
          <p:cNvSpPr/>
          <p:nvPr/>
        </p:nvSpPr>
        <p:spPr>
          <a:xfrm>
            <a:off x="0" y="2664222"/>
            <a:ext cx="9144000" cy="4150367"/>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在固定优先级方式中，</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响应中断请求后，先转入查询程序，按优先顺序依次询问各中断源是否提出中断请求，如果是，则转入相应的服务处理程序。假设在公共接口中设置一个中断请求寄存器，用来存放各中断源提出的请求信息，如对应位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表示该中断源提出了请求。如设置为连接在最高位的中断源的优先级最高，依次优先级逐位降低。</a:t>
            </a:r>
          </a:p>
        </p:txBody>
      </p:sp>
      <p:sp>
        <p:nvSpPr>
          <p:cNvPr id="5" name="灯片编号占位符 4">
            <a:extLst>
              <a:ext uri="{FF2B5EF4-FFF2-40B4-BE49-F238E27FC236}">
                <a16:creationId xmlns:a16="http://schemas.microsoft.com/office/drawing/2014/main" id="{AAE1D75D-ACD5-4844-9376-6B4A13B8BC99}"/>
              </a:ext>
            </a:extLst>
          </p:cNvPr>
          <p:cNvSpPr>
            <a:spLocks noGrp="1"/>
          </p:cNvSpPr>
          <p:nvPr>
            <p:ph type="sldNum" sz="quarter" idx="11"/>
          </p:nvPr>
        </p:nvSpPr>
        <p:spPr/>
        <p:txBody>
          <a:bodyPr/>
          <a:lstStyle/>
          <a:p>
            <a:fld id="{3E9F9217-8A1C-4656-9B7D-6784671211DB}" type="slidenum">
              <a:rPr lang="en-US" altLang="zh-CN" smtClean="0"/>
              <a:pPr/>
              <a:t>13</a:t>
            </a:fld>
            <a:r>
              <a:rPr lang="en-US" altLang="zh-CN"/>
              <a:t>/55</a:t>
            </a:r>
            <a:endParaRPr lang="en-US" altLang="zh-CN" dirty="0"/>
          </a:p>
        </p:txBody>
      </p:sp>
    </p:spTree>
    <p:extLst>
      <p:ext uri="{BB962C8B-B14F-4D97-AF65-F5344CB8AC3E}">
        <p14:creationId xmlns:p14="http://schemas.microsoft.com/office/powerpoint/2010/main" val="2021413470"/>
      </p:ext>
    </p:extLst>
  </p:cSld>
  <p:clrMapOvr>
    <a:masterClrMapping/>
  </p:clrMapOvr>
  <p:transition spd="med">
    <p:cover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B3039B5-E509-4F9E-B5DF-11F8D64FDF5D}"/>
              </a:ext>
            </a:extLst>
          </p:cNvPr>
          <p:cNvSpPr/>
          <p:nvPr/>
        </p:nvSpPr>
        <p:spPr>
          <a:xfrm>
            <a:off x="0" y="0"/>
            <a:ext cx="9144000" cy="1786643"/>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在进行软件查询时，先将中断请求寄存器的内容取回</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，然后依次判断，其程序流程如图</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3-5-1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所示。</a:t>
            </a:r>
          </a:p>
        </p:txBody>
      </p:sp>
      <p:sp>
        <p:nvSpPr>
          <p:cNvPr id="4" name="灯片编号占位符 3">
            <a:extLst>
              <a:ext uri="{FF2B5EF4-FFF2-40B4-BE49-F238E27FC236}">
                <a16:creationId xmlns:a16="http://schemas.microsoft.com/office/drawing/2014/main" id="{7617BE70-FE61-4CE3-A2CA-5EFD0C9655C7}"/>
              </a:ext>
            </a:extLst>
          </p:cNvPr>
          <p:cNvSpPr>
            <a:spLocks noGrp="1"/>
          </p:cNvSpPr>
          <p:nvPr>
            <p:ph type="sldNum" sz="quarter" idx="11"/>
          </p:nvPr>
        </p:nvSpPr>
        <p:spPr/>
        <p:txBody>
          <a:bodyPr/>
          <a:lstStyle/>
          <a:p>
            <a:fld id="{3E9F9217-8A1C-4656-9B7D-6784671211DB}" type="slidenum">
              <a:rPr lang="en-US" altLang="zh-CN" smtClean="0"/>
              <a:pPr/>
              <a:t>14</a:t>
            </a:fld>
            <a:r>
              <a:rPr lang="en-US" altLang="zh-CN"/>
              <a:t>/55</a:t>
            </a:r>
            <a:endParaRPr lang="en-US" altLang="zh-CN" dirty="0"/>
          </a:p>
        </p:txBody>
      </p:sp>
      <p:pic>
        <p:nvPicPr>
          <p:cNvPr id="5" name="图片 4">
            <a:extLst>
              <a:ext uri="{FF2B5EF4-FFF2-40B4-BE49-F238E27FC236}">
                <a16:creationId xmlns:a16="http://schemas.microsoft.com/office/drawing/2014/main" id="{06C0AA8B-575B-4046-8668-094DC0668E86}"/>
              </a:ext>
            </a:extLst>
          </p:cNvPr>
          <p:cNvPicPr>
            <a:picLocks noChangeAspect="1"/>
          </p:cNvPicPr>
          <p:nvPr/>
        </p:nvPicPr>
        <p:blipFill>
          <a:blip r:embed="rId2"/>
          <a:stretch>
            <a:fillRect/>
          </a:stretch>
        </p:blipFill>
        <p:spPr>
          <a:xfrm>
            <a:off x="1763688" y="1052736"/>
            <a:ext cx="6336704" cy="5742539"/>
          </a:xfrm>
          <a:prstGeom prst="rect">
            <a:avLst/>
          </a:prstGeom>
        </p:spPr>
      </p:pic>
    </p:spTree>
    <p:extLst>
      <p:ext uri="{BB962C8B-B14F-4D97-AF65-F5344CB8AC3E}">
        <p14:creationId xmlns:p14="http://schemas.microsoft.com/office/powerpoint/2010/main" val="2040311065"/>
      </p:ext>
    </p:extLst>
  </p:cSld>
  <p:clrMapOvr>
    <a:masterClrMapping/>
  </p:clrMapOvr>
  <p:transition spd="med">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69A36CD-905E-45B8-ABCB-D8892EE98442}"/>
              </a:ext>
            </a:extLst>
          </p:cNvPr>
          <p:cNvSpPr/>
          <p:nvPr/>
        </p:nvSpPr>
        <p:spPr>
          <a:xfrm>
            <a:off x="0" y="0"/>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某机连接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设备，序号为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，采用软件查询确定其中断优先级。请分别按下列两种要求拟定查询程序流程图。</a:t>
            </a:r>
          </a:p>
          <a:p>
            <a:pPr>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）轮流优先，使机会均衡。</a:t>
            </a:r>
          </a:p>
        </p:txBody>
      </p:sp>
      <p:sp>
        <p:nvSpPr>
          <p:cNvPr id="4" name="矩形 3">
            <a:extLst>
              <a:ext uri="{FF2B5EF4-FFF2-40B4-BE49-F238E27FC236}">
                <a16:creationId xmlns:a16="http://schemas.microsoft.com/office/drawing/2014/main" id="{81EBB4EA-3908-4B59-A159-07DE530DD9F0}"/>
              </a:ext>
            </a:extLst>
          </p:cNvPr>
          <p:cNvSpPr/>
          <p:nvPr/>
        </p:nvSpPr>
        <p:spPr>
          <a:xfrm>
            <a:off x="0" y="2687789"/>
            <a:ext cx="9144000" cy="4150367"/>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在轮流优先方式中，需设置中断请求寄存器，用于记忆当前有哪些中断源提出了中断请求。当某中断源提出中断请求后，中断请求寄存器的相应位设置为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。另需设置记忆中断优先级状态的寄存器，描述各中断源的优先级，设优先权的等级为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时最低，为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时最高。如</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0#~3#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设备的初始优先级状态为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5" name="灯片编号占位符 4">
            <a:extLst>
              <a:ext uri="{FF2B5EF4-FFF2-40B4-BE49-F238E27FC236}">
                <a16:creationId xmlns:a16="http://schemas.microsoft.com/office/drawing/2014/main" id="{35BF31AA-8E20-4B70-A7EC-B63E9ABFAC5A}"/>
              </a:ext>
            </a:extLst>
          </p:cNvPr>
          <p:cNvSpPr>
            <a:spLocks noGrp="1"/>
          </p:cNvSpPr>
          <p:nvPr>
            <p:ph type="sldNum" sz="quarter" idx="11"/>
          </p:nvPr>
        </p:nvSpPr>
        <p:spPr/>
        <p:txBody>
          <a:bodyPr/>
          <a:lstStyle/>
          <a:p>
            <a:fld id="{3E9F9217-8A1C-4656-9B7D-6784671211DB}" type="slidenum">
              <a:rPr lang="en-US" altLang="zh-CN" smtClean="0"/>
              <a:pPr/>
              <a:t>15</a:t>
            </a:fld>
            <a:r>
              <a:rPr lang="en-US" altLang="zh-CN"/>
              <a:t>/55</a:t>
            </a:r>
            <a:endParaRPr lang="en-US" altLang="zh-CN" dirty="0"/>
          </a:p>
        </p:txBody>
      </p:sp>
    </p:spTree>
    <p:extLst>
      <p:ext uri="{BB962C8B-B14F-4D97-AF65-F5344CB8AC3E}">
        <p14:creationId xmlns:p14="http://schemas.microsoft.com/office/powerpoint/2010/main" val="2618102742"/>
      </p:ext>
    </p:extLst>
  </p:cSld>
  <p:clrMapOvr>
    <a:masterClrMapping/>
  </p:clrMapOvr>
  <p:transition spd="med">
    <p:cover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406C254-85EC-4D50-8EDF-4C976A427EA4}"/>
              </a:ext>
            </a:extLst>
          </p:cNvPr>
          <p:cNvSpPr>
            <a:spLocks noGrp="1"/>
          </p:cNvSpPr>
          <p:nvPr>
            <p:ph type="sldNum" sz="quarter" idx="11"/>
          </p:nvPr>
        </p:nvSpPr>
        <p:spPr/>
        <p:txBody>
          <a:bodyPr/>
          <a:lstStyle/>
          <a:p>
            <a:fld id="{3E9F9217-8A1C-4656-9B7D-6784671211DB}" type="slidenum">
              <a:rPr lang="en-US" altLang="zh-CN" smtClean="0"/>
              <a:pPr/>
              <a:t>16</a:t>
            </a:fld>
            <a:r>
              <a:rPr lang="en-US" altLang="zh-CN"/>
              <a:t>/55</a:t>
            </a:r>
            <a:endParaRPr lang="en-US" altLang="zh-CN" dirty="0"/>
          </a:p>
        </p:txBody>
      </p:sp>
      <p:pic>
        <p:nvPicPr>
          <p:cNvPr id="9" name="图片 8">
            <a:extLst>
              <a:ext uri="{FF2B5EF4-FFF2-40B4-BE49-F238E27FC236}">
                <a16:creationId xmlns:a16="http://schemas.microsoft.com/office/drawing/2014/main" id="{1774FFAF-319E-46EA-A151-D526C575B2CF}"/>
              </a:ext>
            </a:extLst>
          </p:cNvPr>
          <p:cNvPicPr>
            <a:picLocks noChangeAspect="1"/>
          </p:cNvPicPr>
          <p:nvPr/>
        </p:nvPicPr>
        <p:blipFill>
          <a:blip r:embed="rId2"/>
          <a:stretch>
            <a:fillRect/>
          </a:stretch>
        </p:blipFill>
        <p:spPr>
          <a:xfrm>
            <a:off x="1475656" y="46816"/>
            <a:ext cx="7067754" cy="6813376"/>
          </a:xfrm>
          <a:prstGeom prst="rect">
            <a:avLst/>
          </a:prstGeom>
        </p:spPr>
      </p:pic>
    </p:spTree>
    <p:extLst>
      <p:ext uri="{BB962C8B-B14F-4D97-AF65-F5344CB8AC3E}">
        <p14:creationId xmlns:p14="http://schemas.microsoft.com/office/powerpoint/2010/main" val="1247325254"/>
      </p:ext>
    </p:extLst>
  </p:cSld>
  <p:clrMapOvr>
    <a:masterClrMapping/>
  </p:clrMapOvr>
  <p:transition spd="med">
    <p:cover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3CEE1B9-9E57-4323-8596-401B8F5A0ADB}"/>
              </a:ext>
            </a:extLst>
          </p:cNvPr>
          <p:cNvSpPr>
            <a:spLocks noGrp="1"/>
          </p:cNvSpPr>
          <p:nvPr>
            <p:ph type="sldNum" sz="quarter" idx="11"/>
          </p:nvPr>
        </p:nvSpPr>
        <p:spPr/>
        <p:txBody>
          <a:bodyPr/>
          <a:lstStyle/>
          <a:p>
            <a:fld id="{3E9F9217-8A1C-4656-9B7D-6784671211DB}" type="slidenum">
              <a:rPr lang="en-US" altLang="zh-CN" smtClean="0"/>
              <a:pPr/>
              <a:t>17</a:t>
            </a:fld>
            <a:r>
              <a:rPr lang="en-US" altLang="zh-CN"/>
              <a:t>/55</a:t>
            </a:r>
            <a:endParaRPr lang="en-US" altLang="zh-CN" dirty="0"/>
          </a:p>
        </p:txBody>
      </p:sp>
      <p:sp>
        <p:nvSpPr>
          <p:cNvPr id="3" name="矩形 2">
            <a:extLst>
              <a:ext uri="{FF2B5EF4-FFF2-40B4-BE49-F238E27FC236}">
                <a16:creationId xmlns:a16="http://schemas.microsoft.com/office/drawing/2014/main" id="{F80E7B71-6F5A-4800-BEE9-1B7E5172C5C5}"/>
              </a:ext>
            </a:extLst>
          </p:cNvPr>
          <p:cNvSpPr/>
          <p:nvPr/>
        </p:nvSpPr>
        <p:spPr>
          <a:xfrm>
            <a:off x="0" y="263691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分别</a:t>
            </a:r>
            <a:r>
              <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用多重查询和菊花链结构</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设计优先链排队逻辑，画出门级逻辑电路。</a:t>
            </a:r>
          </a:p>
        </p:txBody>
      </p:sp>
    </p:spTree>
    <p:extLst>
      <p:ext uri="{BB962C8B-B14F-4D97-AF65-F5344CB8AC3E}">
        <p14:creationId xmlns:p14="http://schemas.microsoft.com/office/powerpoint/2010/main" val="3239375561"/>
      </p:ext>
    </p:extLst>
  </p:cSld>
  <p:clrMapOvr>
    <a:masterClrMapping/>
  </p:clrMapOvr>
  <p:transition spd="med">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AC1601-8BE9-4B3A-A18A-DBF928D70D2D}"/>
              </a:ext>
            </a:extLst>
          </p:cNvPr>
          <p:cNvSpPr/>
          <p:nvPr/>
        </p:nvSpPr>
        <p:spPr>
          <a:xfrm>
            <a:off x="-11088" y="30088"/>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分别</a:t>
            </a:r>
            <a:r>
              <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用多重查询和菊花链结构</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设计优先链排队逻辑，画出门级逻辑电路。</a:t>
            </a:r>
          </a:p>
        </p:txBody>
      </p:sp>
      <p:sp>
        <p:nvSpPr>
          <p:cNvPr id="5" name="矩形 4">
            <a:extLst>
              <a:ext uri="{FF2B5EF4-FFF2-40B4-BE49-F238E27FC236}">
                <a16:creationId xmlns:a16="http://schemas.microsoft.com/office/drawing/2014/main" id="{4C4ECA57-FC1A-4106-ADDB-F0D010D12805}"/>
              </a:ext>
            </a:extLst>
          </p:cNvPr>
          <p:cNvSpPr/>
          <p:nvPr/>
        </p:nvSpPr>
        <p:spPr>
          <a:xfrm>
            <a:off x="-11088" y="1351508"/>
            <a:ext cx="9144000" cy="5332229"/>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）针对多重查询方式其优先链排队逻辑图如图所示，在上半部分由门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6</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组成一个串行的优先链，优先顺序从高到低为：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INTR1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INTR2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INTR3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。若要扩充中断源可根据其优先级别的高低串接于优先链的左端或右端。</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a:latin typeface="黑体" panose="02010609060101010101" pitchFamily="49" charset="-122"/>
                <a:ea typeface="黑体" panose="02010609060101010101" pitchFamily="49" charset="-122"/>
                <a:cs typeface="Times New Roman" panose="02020603050405020304" pitchFamily="18" charset="0"/>
              </a:rPr>
              <a:t>图的</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下半部分是一个编码电路，由总线向</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发出被选中的设备码以供判定中断源。以下简单说明其工作过程，</a:t>
            </a:r>
            <a:r>
              <a:rPr lang="en-US" altLang="zh-CN" sz="3200" kern="100" dirty="0" err="1">
                <a:latin typeface="黑体" panose="02010609060101010101" pitchFamily="49" charset="-122"/>
                <a:ea typeface="黑体" panose="02010609060101010101" pitchFamily="49" charset="-122"/>
                <a:cs typeface="Times New Roman" panose="02020603050405020304" pitchFamily="18" charset="0"/>
              </a:rPr>
              <a:t>INTRi</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为设备的中断请求信号，</a:t>
            </a:r>
            <a:r>
              <a:rPr lang="en-US" altLang="zh-CN" sz="3200" kern="100" dirty="0" err="1">
                <a:latin typeface="黑体" panose="02010609060101010101" pitchFamily="49" charset="-122"/>
                <a:ea typeface="黑体" panose="02010609060101010101" pitchFamily="49" charset="-122"/>
                <a:cs typeface="Times New Roman" panose="02020603050405020304" pitchFamily="18" charset="0"/>
              </a:rPr>
              <a:t>INTSi</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为设备的中断排队选中信号。</a:t>
            </a:r>
          </a:p>
        </p:txBody>
      </p:sp>
      <p:sp>
        <p:nvSpPr>
          <p:cNvPr id="3" name="灯片编号占位符 2">
            <a:extLst>
              <a:ext uri="{FF2B5EF4-FFF2-40B4-BE49-F238E27FC236}">
                <a16:creationId xmlns:a16="http://schemas.microsoft.com/office/drawing/2014/main" id="{E2BF57D3-BECD-4348-91EF-69F6C9DD01D0}"/>
              </a:ext>
            </a:extLst>
          </p:cNvPr>
          <p:cNvSpPr>
            <a:spLocks noGrp="1"/>
          </p:cNvSpPr>
          <p:nvPr>
            <p:ph type="sldNum" sz="quarter" idx="11"/>
          </p:nvPr>
        </p:nvSpPr>
        <p:spPr/>
        <p:txBody>
          <a:bodyPr/>
          <a:lstStyle/>
          <a:p>
            <a:fld id="{3E9F9217-8A1C-4656-9B7D-6784671211DB}" type="slidenum">
              <a:rPr lang="en-US" altLang="zh-CN" smtClean="0"/>
              <a:pPr/>
              <a:t>18</a:t>
            </a:fld>
            <a:r>
              <a:rPr lang="en-US" altLang="zh-CN"/>
              <a:t>/55</a:t>
            </a:r>
            <a:endParaRPr lang="en-US" altLang="zh-CN" dirty="0"/>
          </a:p>
        </p:txBody>
      </p:sp>
    </p:spTree>
    <p:extLst>
      <p:ext uri="{BB962C8B-B14F-4D97-AF65-F5344CB8AC3E}">
        <p14:creationId xmlns:p14="http://schemas.microsoft.com/office/powerpoint/2010/main" val="2291963239"/>
      </p:ext>
    </p:extLst>
  </p:cSld>
  <p:clrMapOvr>
    <a:masterClrMapping/>
  </p:clrMapOvr>
  <p:transition spd="med">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4F2CD5E-7B91-4584-95A0-0EBC52679356}"/>
              </a:ext>
            </a:extLst>
          </p:cNvPr>
          <p:cNvSpPr>
            <a:spLocks noGrp="1"/>
          </p:cNvSpPr>
          <p:nvPr>
            <p:ph type="sldNum" sz="quarter" idx="11"/>
          </p:nvPr>
        </p:nvSpPr>
        <p:spPr/>
        <p:txBody>
          <a:bodyPr/>
          <a:lstStyle/>
          <a:p>
            <a:fld id="{3E9F9217-8A1C-4656-9B7D-6784671211DB}" type="slidenum">
              <a:rPr lang="en-US" altLang="zh-CN" smtClean="0"/>
              <a:pPr/>
              <a:t>19</a:t>
            </a:fld>
            <a:r>
              <a:rPr lang="en-US" altLang="zh-CN"/>
              <a:t>/55</a:t>
            </a:r>
            <a:endParaRPr lang="en-US" altLang="zh-CN" dirty="0"/>
          </a:p>
        </p:txBody>
      </p:sp>
      <p:pic>
        <p:nvPicPr>
          <p:cNvPr id="6" name="图片 5">
            <a:extLst>
              <a:ext uri="{FF2B5EF4-FFF2-40B4-BE49-F238E27FC236}">
                <a16:creationId xmlns:a16="http://schemas.microsoft.com/office/drawing/2014/main" id="{6AA46C39-6600-49C2-BB05-525641FFA7D7}"/>
              </a:ext>
            </a:extLst>
          </p:cNvPr>
          <p:cNvPicPr>
            <a:picLocks noChangeAspect="1"/>
          </p:cNvPicPr>
          <p:nvPr/>
        </p:nvPicPr>
        <p:blipFill>
          <a:blip r:embed="rId2"/>
          <a:stretch>
            <a:fillRect/>
          </a:stretch>
        </p:blipFill>
        <p:spPr>
          <a:xfrm>
            <a:off x="194345" y="58316"/>
            <a:ext cx="8755309" cy="6741368"/>
          </a:xfrm>
          <a:prstGeom prst="rect">
            <a:avLst/>
          </a:prstGeom>
        </p:spPr>
      </p:pic>
    </p:spTree>
    <p:extLst>
      <p:ext uri="{BB962C8B-B14F-4D97-AF65-F5344CB8AC3E}">
        <p14:creationId xmlns:p14="http://schemas.microsoft.com/office/powerpoint/2010/main" val="3809616790"/>
      </p:ext>
    </p:extLst>
  </p:cSld>
  <p:clrMapOvr>
    <a:masterClrMapping/>
  </p:clrMapOvr>
  <p:transition spd="med">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4C0F099-D509-446A-9F10-99C3810E6912}"/>
              </a:ext>
            </a:extLst>
          </p:cNvPr>
          <p:cNvSpPr/>
          <p:nvPr/>
        </p:nvSpPr>
        <p:spPr>
          <a:xfrm>
            <a:off x="13846" y="27148"/>
            <a:ext cx="9130154" cy="674030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简要解释下述名词术语</a:t>
            </a:r>
            <a:endPar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fontAlgn="t">
              <a:lnSpc>
                <a:spcPct val="120000"/>
              </a:lnSpc>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总线</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总线宽度</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总线带宽</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主设备</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从设备</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a:p>
            <a:pPr fontAlgn="t">
              <a:lnSpc>
                <a:spcPct val="120000"/>
              </a:lnSpc>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直接程序传输方式</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(7)</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软中断</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(9)</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硬件中断</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a:p>
            <a:pPr fontAlgn="t">
              <a:lnSpc>
                <a:spcPct val="120000"/>
              </a:lnSpc>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可屏蔽中断</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3600" b="1"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a:t>
            </a:r>
            <a:r>
              <a:rPr lang="zh-CN" altLang="zh-CN" sz="3600" b="1"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非屏蔽中断</a:t>
            </a:r>
            <a:endParaRPr lang="en-US" altLang="zh-CN" sz="3600" b="1"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fontAlgn="t">
              <a:lnSpc>
                <a:spcPct val="120000"/>
              </a:lnSpc>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向量中断</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非向量中断</a:t>
            </a:r>
            <a:endPar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fontAlgn="t">
              <a:lnSpc>
                <a:spcPct val="120000"/>
              </a:lnSpc>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中断向量</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向量地址</a:t>
            </a:r>
            <a:endPar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fontAlgn="t">
              <a:lnSpc>
                <a:spcPct val="120000"/>
              </a:lnSpc>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(16)</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中断向量表</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(17)</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中断隐指令操作</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(18)DMA</a:t>
            </a:r>
            <a:endPar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E02F5F1B-A5F8-4A0A-98CB-9DB555E278E2}"/>
              </a:ext>
            </a:extLst>
          </p:cNvPr>
          <p:cNvSpPr>
            <a:spLocks noGrp="1"/>
          </p:cNvSpPr>
          <p:nvPr>
            <p:ph type="sldNum" sz="quarter" idx="11"/>
          </p:nvPr>
        </p:nvSpPr>
        <p:spPr/>
        <p:txBody>
          <a:bodyPr/>
          <a:lstStyle/>
          <a:p>
            <a:fld id="{3E9F9217-8A1C-4656-9B7D-6784671211DB}" type="slidenum">
              <a:rPr lang="en-US" altLang="zh-CN" smtClean="0"/>
              <a:pPr/>
              <a:t>2</a:t>
            </a:fld>
            <a:r>
              <a:rPr lang="en-US" altLang="zh-CN"/>
              <a:t>/55</a:t>
            </a:r>
            <a:endParaRPr lang="en-US" altLang="zh-CN" dirty="0"/>
          </a:p>
        </p:txBody>
      </p:sp>
    </p:spTree>
    <p:extLst>
      <p:ext uri="{BB962C8B-B14F-4D97-AF65-F5344CB8AC3E}">
        <p14:creationId xmlns:p14="http://schemas.microsoft.com/office/powerpoint/2010/main" val="2402910910"/>
      </p:ext>
    </p:extLst>
  </p:cSld>
  <p:clrMapOvr>
    <a:masterClrMapping/>
  </p:clrMapOvr>
  <p:transition spd="med">
    <p:cover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50DCA14-74F3-4395-98DD-B7221F52F7D5}"/>
              </a:ext>
            </a:extLst>
          </p:cNvPr>
          <p:cNvSpPr/>
          <p:nvPr/>
        </p:nvSpPr>
        <p:spPr>
          <a:xfrm>
            <a:off x="0" y="171954"/>
            <a:ext cx="9144000" cy="6514091"/>
          </a:xfrm>
          <a:prstGeom prst="rect">
            <a:avLst/>
          </a:prstGeom>
        </p:spPr>
        <p:txBody>
          <a:bodyPr wrap="square">
            <a:spAutoFit/>
          </a:bodyPr>
          <a:lstStyle/>
          <a:p>
            <a:pPr indent="457200">
              <a:lnSpc>
                <a:spcPct val="120000"/>
              </a:lnSpc>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INTA</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为中断许可信号。</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INTI</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为中断排队输入，</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为中断排队输出信号。当一个设备提出中断请求时，它将提供两个信号：</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INTR</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在链中以低电平封锁优先级别比它低的请求；如果请求被选中，它的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INTI</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在链中以高电平打开自己的编码门，以提供设备码。</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可以分成如下三种情况讨论线路的状态。</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①若优先级高的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设备无请求，则对优先级低的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设备请求开放。例如，没有比本优先链中更高级别的请求时，则</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INTI= 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的输出为“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（高电平），即</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INTS1 = 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，允许设备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被选中。 </a:t>
            </a:r>
          </a:p>
        </p:txBody>
      </p:sp>
      <p:sp>
        <p:nvSpPr>
          <p:cNvPr id="4" name="灯片编号占位符 3">
            <a:extLst>
              <a:ext uri="{FF2B5EF4-FFF2-40B4-BE49-F238E27FC236}">
                <a16:creationId xmlns:a16="http://schemas.microsoft.com/office/drawing/2014/main" id="{12D29BC7-327B-4FDA-82F9-54796FCA3096}"/>
              </a:ext>
            </a:extLst>
          </p:cNvPr>
          <p:cNvSpPr>
            <a:spLocks noGrp="1"/>
          </p:cNvSpPr>
          <p:nvPr>
            <p:ph type="sldNum" sz="quarter" idx="11"/>
          </p:nvPr>
        </p:nvSpPr>
        <p:spPr/>
        <p:txBody>
          <a:bodyPr/>
          <a:lstStyle/>
          <a:p>
            <a:fld id="{3E9F9217-8A1C-4656-9B7D-6784671211DB}" type="slidenum">
              <a:rPr lang="en-US" altLang="zh-CN" smtClean="0"/>
              <a:pPr/>
              <a:t>20</a:t>
            </a:fld>
            <a:r>
              <a:rPr lang="en-US" altLang="zh-CN"/>
              <a:t>/55</a:t>
            </a:r>
            <a:endParaRPr lang="en-US" altLang="zh-CN" dirty="0"/>
          </a:p>
        </p:txBody>
      </p:sp>
    </p:spTree>
    <p:extLst>
      <p:ext uri="{BB962C8B-B14F-4D97-AF65-F5344CB8AC3E}">
        <p14:creationId xmlns:p14="http://schemas.microsoft.com/office/powerpoint/2010/main" val="1435167002"/>
      </p:ext>
    </p:extLst>
  </p:cSld>
  <p:clrMapOvr>
    <a:masterClrMapping/>
  </p:clrMapOvr>
  <p:transition spd="med">
    <p:cover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B646D6-1932-4250-A9D3-399A3559BA9F}"/>
              </a:ext>
            </a:extLst>
          </p:cNvPr>
          <p:cNvSpPr/>
          <p:nvPr/>
        </p:nvSpPr>
        <p:spPr>
          <a:xfrm>
            <a:off x="13568" y="343909"/>
            <a:ext cx="9144000" cy="6514091"/>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②若设备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此刻无中断请求，</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INTR1 = 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输出为“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，则</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INTS2 = 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，就允许设备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被选中。若优先级高的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设备有请求，</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INTR1 = 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输出为“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，则</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INTS2 = 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INTS3 = 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，即设备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的请求都被封锁。</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③若有两个以上的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设备同时提出请求，则只有优先级别高的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设备被选中。如设备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和设备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同时提出请求，当</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接到请求信号并响应时，可通过程序发出一个中断询问命令查询是谁被选中，此时只有</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INTS1 = 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，而</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INTS2 = 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，所以是设备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被选中，取回该设备的设备码。</a:t>
            </a:r>
          </a:p>
        </p:txBody>
      </p:sp>
      <p:sp>
        <p:nvSpPr>
          <p:cNvPr id="4" name="灯片编号占位符 3">
            <a:extLst>
              <a:ext uri="{FF2B5EF4-FFF2-40B4-BE49-F238E27FC236}">
                <a16:creationId xmlns:a16="http://schemas.microsoft.com/office/drawing/2014/main" id="{DA5F5721-FDF0-465C-A2B1-A9B324EABC1D}"/>
              </a:ext>
            </a:extLst>
          </p:cNvPr>
          <p:cNvSpPr>
            <a:spLocks noGrp="1"/>
          </p:cNvSpPr>
          <p:nvPr>
            <p:ph type="sldNum" sz="quarter" idx="11"/>
          </p:nvPr>
        </p:nvSpPr>
        <p:spPr/>
        <p:txBody>
          <a:bodyPr/>
          <a:lstStyle/>
          <a:p>
            <a:fld id="{3E9F9217-8A1C-4656-9B7D-6784671211DB}" type="slidenum">
              <a:rPr lang="en-US" altLang="zh-CN" smtClean="0"/>
              <a:pPr/>
              <a:t>21</a:t>
            </a:fld>
            <a:r>
              <a:rPr lang="en-US" altLang="zh-CN"/>
              <a:t>/55</a:t>
            </a:r>
            <a:endParaRPr lang="en-US" altLang="zh-CN" dirty="0"/>
          </a:p>
        </p:txBody>
      </p:sp>
    </p:spTree>
    <p:extLst>
      <p:ext uri="{BB962C8B-B14F-4D97-AF65-F5344CB8AC3E}">
        <p14:creationId xmlns:p14="http://schemas.microsoft.com/office/powerpoint/2010/main" val="387565283"/>
      </p:ext>
    </p:extLst>
  </p:cSld>
  <p:clrMapOvr>
    <a:masterClrMapping/>
  </p:clrMapOvr>
  <p:transition spd="med">
    <p:cover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1593C37-0344-4957-BDA6-E8D288190BCB}"/>
              </a:ext>
            </a:extLst>
          </p:cNvPr>
          <p:cNvSpPr/>
          <p:nvPr/>
        </p:nvSpPr>
        <p:spPr>
          <a:xfrm>
            <a:off x="0" y="0"/>
            <a:ext cx="9144000" cy="1195712"/>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）若以菊花链式判优，则其连接逻辑如图所示。</a:t>
            </a:r>
          </a:p>
        </p:txBody>
      </p:sp>
      <p:pic>
        <p:nvPicPr>
          <p:cNvPr id="8" name="图片 7">
            <a:extLst>
              <a:ext uri="{FF2B5EF4-FFF2-40B4-BE49-F238E27FC236}">
                <a16:creationId xmlns:a16="http://schemas.microsoft.com/office/drawing/2014/main" id="{2DC17120-CF0D-439A-A72B-59BDC7D63039}"/>
              </a:ext>
            </a:extLst>
          </p:cNvPr>
          <p:cNvPicPr>
            <a:picLocks noChangeAspect="1"/>
          </p:cNvPicPr>
          <p:nvPr/>
        </p:nvPicPr>
        <p:blipFill>
          <a:blip r:embed="rId2"/>
          <a:stretch>
            <a:fillRect/>
          </a:stretch>
        </p:blipFill>
        <p:spPr>
          <a:xfrm>
            <a:off x="104196" y="1556792"/>
            <a:ext cx="9029894" cy="4032448"/>
          </a:xfrm>
          <a:prstGeom prst="rect">
            <a:avLst/>
          </a:prstGeom>
        </p:spPr>
      </p:pic>
      <p:sp>
        <p:nvSpPr>
          <p:cNvPr id="4" name="灯片编号占位符 3">
            <a:extLst>
              <a:ext uri="{FF2B5EF4-FFF2-40B4-BE49-F238E27FC236}">
                <a16:creationId xmlns:a16="http://schemas.microsoft.com/office/drawing/2014/main" id="{08C9F0D8-2999-471E-A4BC-7DAD7B508E18}"/>
              </a:ext>
            </a:extLst>
          </p:cNvPr>
          <p:cNvSpPr>
            <a:spLocks noGrp="1"/>
          </p:cNvSpPr>
          <p:nvPr>
            <p:ph type="sldNum" sz="quarter" idx="11"/>
          </p:nvPr>
        </p:nvSpPr>
        <p:spPr/>
        <p:txBody>
          <a:bodyPr/>
          <a:lstStyle/>
          <a:p>
            <a:fld id="{3E9F9217-8A1C-4656-9B7D-6784671211DB}" type="slidenum">
              <a:rPr lang="en-US" altLang="zh-CN" smtClean="0"/>
              <a:pPr/>
              <a:t>22</a:t>
            </a:fld>
            <a:r>
              <a:rPr lang="en-US" altLang="zh-CN"/>
              <a:t>/55</a:t>
            </a:r>
            <a:endParaRPr lang="en-US" altLang="zh-CN" dirty="0"/>
          </a:p>
        </p:txBody>
      </p:sp>
    </p:spTree>
    <p:extLst>
      <p:ext uri="{BB962C8B-B14F-4D97-AF65-F5344CB8AC3E}">
        <p14:creationId xmlns:p14="http://schemas.microsoft.com/office/powerpoint/2010/main" val="2365436343"/>
      </p:ext>
    </p:extLst>
  </p:cSld>
  <p:clrMapOvr>
    <a:masterClrMapping/>
  </p:clrMapOvr>
  <p:transition spd="med">
    <p:cover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76BFF1-DFEE-4535-9069-C96D96A7F4F5}"/>
              </a:ext>
            </a:extLst>
          </p:cNvPr>
          <p:cNvSpPr/>
          <p:nvPr/>
        </p:nvSpPr>
        <p:spPr>
          <a:xfrm>
            <a:off x="1860" y="3094581"/>
            <a:ext cx="9144000" cy="66883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串行接口和并行接口的实质区别是什么？</a:t>
            </a:r>
          </a:p>
        </p:txBody>
      </p:sp>
      <p:sp>
        <p:nvSpPr>
          <p:cNvPr id="3" name="灯片编号占位符 2">
            <a:extLst>
              <a:ext uri="{FF2B5EF4-FFF2-40B4-BE49-F238E27FC236}">
                <a16:creationId xmlns:a16="http://schemas.microsoft.com/office/drawing/2014/main" id="{8A127CB8-6E03-4370-9FDB-E39E0C6A9618}"/>
              </a:ext>
            </a:extLst>
          </p:cNvPr>
          <p:cNvSpPr>
            <a:spLocks noGrp="1"/>
          </p:cNvSpPr>
          <p:nvPr>
            <p:ph type="sldNum" sz="quarter" idx="11"/>
          </p:nvPr>
        </p:nvSpPr>
        <p:spPr/>
        <p:txBody>
          <a:bodyPr/>
          <a:lstStyle/>
          <a:p>
            <a:fld id="{3E9F9217-8A1C-4656-9B7D-6784671211DB}" type="slidenum">
              <a:rPr lang="en-US" altLang="zh-CN" smtClean="0"/>
              <a:pPr/>
              <a:t>23</a:t>
            </a:fld>
            <a:r>
              <a:rPr lang="en-US" altLang="zh-CN"/>
              <a:t>/55</a:t>
            </a:r>
            <a:endParaRPr lang="en-US" altLang="zh-CN" dirty="0"/>
          </a:p>
        </p:txBody>
      </p:sp>
    </p:spTree>
    <p:extLst>
      <p:ext uri="{BB962C8B-B14F-4D97-AF65-F5344CB8AC3E}">
        <p14:creationId xmlns:p14="http://schemas.microsoft.com/office/powerpoint/2010/main" val="1525180639"/>
      </p:ext>
    </p:extLst>
  </p:cSld>
  <p:clrMapOvr>
    <a:masterClrMapping/>
  </p:clrMapOvr>
  <p:transition spd="med">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48D878-384F-45E2-B092-FC2805B8C6CA}"/>
              </a:ext>
            </a:extLst>
          </p:cNvPr>
          <p:cNvSpPr/>
          <p:nvPr/>
        </p:nvSpPr>
        <p:spPr>
          <a:xfrm>
            <a:off x="4688" y="25648"/>
            <a:ext cx="9144000" cy="66883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串行接口和并行接口的实质区别是什么？</a:t>
            </a:r>
          </a:p>
        </p:txBody>
      </p:sp>
      <p:sp>
        <p:nvSpPr>
          <p:cNvPr id="4" name="矩形 3">
            <a:extLst>
              <a:ext uri="{FF2B5EF4-FFF2-40B4-BE49-F238E27FC236}">
                <a16:creationId xmlns:a16="http://schemas.microsoft.com/office/drawing/2014/main" id="{9C161ADB-03AC-4CD6-95FF-DBD1DDE8ECE9}"/>
              </a:ext>
            </a:extLst>
          </p:cNvPr>
          <p:cNvSpPr/>
          <p:nvPr/>
        </p:nvSpPr>
        <p:spPr>
          <a:xfrm>
            <a:off x="12700" y="838210"/>
            <a:ext cx="9144000" cy="1786643"/>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接口和总线之间数据都是并行的。但对于串行接口，在接口和外设之间的数据是串行的，而对于并行接口，在接口和外设之间的数据则是并行的。 </a:t>
            </a:r>
          </a:p>
        </p:txBody>
      </p:sp>
      <p:sp>
        <p:nvSpPr>
          <p:cNvPr id="5" name="灯片编号占位符 4">
            <a:extLst>
              <a:ext uri="{FF2B5EF4-FFF2-40B4-BE49-F238E27FC236}">
                <a16:creationId xmlns:a16="http://schemas.microsoft.com/office/drawing/2014/main" id="{B975277E-0FBA-462C-A427-5FA677D370B8}"/>
              </a:ext>
            </a:extLst>
          </p:cNvPr>
          <p:cNvSpPr>
            <a:spLocks noGrp="1"/>
          </p:cNvSpPr>
          <p:nvPr>
            <p:ph type="sldNum" sz="quarter" idx="11"/>
          </p:nvPr>
        </p:nvSpPr>
        <p:spPr/>
        <p:txBody>
          <a:bodyPr/>
          <a:lstStyle/>
          <a:p>
            <a:fld id="{3E9F9217-8A1C-4656-9B7D-6784671211DB}" type="slidenum">
              <a:rPr lang="en-US" altLang="zh-CN" smtClean="0"/>
              <a:pPr/>
              <a:t>24</a:t>
            </a:fld>
            <a:r>
              <a:rPr lang="en-US" altLang="zh-CN"/>
              <a:t>/55</a:t>
            </a:r>
            <a:endParaRPr lang="en-US" altLang="zh-CN" dirty="0"/>
          </a:p>
        </p:txBody>
      </p:sp>
    </p:spTree>
    <p:extLst>
      <p:ext uri="{BB962C8B-B14F-4D97-AF65-F5344CB8AC3E}">
        <p14:creationId xmlns:p14="http://schemas.microsoft.com/office/powerpoint/2010/main" val="3809548358"/>
      </p:ext>
    </p:extLst>
  </p:cSld>
  <p:clrMapOvr>
    <a:masterClrMapping/>
  </p:clrMapOvr>
  <p:transition spd="med">
    <p:cover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78AE5D-AB80-4A80-B0E3-5C97C09D5C48}"/>
              </a:ext>
            </a:extLst>
          </p:cNvPr>
          <p:cNvSpPr/>
          <p:nvPr/>
        </p:nvSpPr>
        <p:spPr>
          <a:xfrm>
            <a:off x="1350605" y="3094581"/>
            <a:ext cx="6442789" cy="668837"/>
          </a:xfrm>
          <a:prstGeom prst="rect">
            <a:avLst/>
          </a:prstGeom>
        </p:spPr>
        <p:txBody>
          <a:bodyPr wrap="non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6.I/O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接口的主要功能有哪些？</a:t>
            </a:r>
          </a:p>
        </p:txBody>
      </p:sp>
      <p:sp>
        <p:nvSpPr>
          <p:cNvPr id="3" name="灯片编号占位符 2">
            <a:extLst>
              <a:ext uri="{FF2B5EF4-FFF2-40B4-BE49-F238E27FC236}">
                <a16:creationId xmlns:a16="http://schemas.microsoft.com/office/drawing/2014/main" id="{DF5A7487-808B-49BE-8B2E-693CC1DF99A3}"/>
              </a:ext>
            </a:extLst>
          </p:cNvPr>
          <p:cNvSpPr>
            <a:spLocks noGrp="1"/>
          </p:cNvSpPr>
          <p:nvPr>
            <p:ph type="sldNum" sz="quarter" idx="11"/>
          </p:nvPr>
        </p:nvSpPr>
        <p:spPr/>
        <p:txBody>
          <a:bodyPr/>
          <a:lstStyle/>
          <a:p>
            <a:fld id="{3E9F9217-8A1C-4656-9B7D-6784671211DB}" type="slidenum">
              <a:rPr lang="en-US" altLang="zh-CN" smtClean="0"/>
              <a:pPr/>
              <a:t>25</a:t>
            </a:fld>
            <a:r>
              <a:rPr lang="en-US" altLang="zh-CN"/>
              <a:t>/55</a:t>
            </a:r>
            <a:endParaRPr lang="en-US" altLang="zh-CN" dirty="0"/>
          </a:p>
        </p:txBody>
      </p:sp>
    </p:spTree>
    <p:extLst>
      <p:ext uri="{BB962C8B-B14F-4D97-AF65-F5344CB8AC3E}">
        <p14:creationId xmlns:p14="http://schemas.microsoft.com/office/powerpoint/2010/main" val="834310965"/>
      </p:ext>
    </p:extLst>
  </p:cSld>
  <p:clrMapOvr>
    <a:masterClrMapping/>
  </p:clrMapOvr>
  <p:transition spd="med">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7273D92-9CAC-428F-B42F-69F3537275AB}"/>
              </a:ext>
            </a:extLst>
          </p:cNvPr>
          <p:cNvSpPr/>
          <p:nvPr/>
        </p:nvSpPr>
        <p:spPr>
          <a:xfrm>
            <a:off x="179512" y="29840"/>
            <a:ext cx="6442789" cy="668837"/>
          </a:xfrm>
          <a:prstGeom prst="rect">
            <a:avLst/>
          </a:prstGeom>
        </p:spPr>
        <p:txBody>
          <a:bodyPr wrap="non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6.I/O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接口的主要功能有哪些？</a:t>
            </a:r>
          </a:p>
        </p:txBody>
      </p:sp>
      <p:sp>
        <p:nvSpPr>
          <p:cNvPr id="4" name="矩形 3">
            <a:extLst>
              <a:ext uri="{FF2B5EF4-FFF2-40B4-BE49-F238E27FC236}">
                <a16:creationId xmlns:a16="http://schemas.microsoft.com/office/drawing/2014/main" id="{CD7559FB-336C-45B1-9AAC-BE2FB68A6901}"/>
              </a:ext>
            </a:extLst>
          </p:cNvPr>
          <p:cNvSpPr/>
          <p:nvPr/>
        </p:nvSpPr>
        <p:spPr>
          <a:xfrm>
            <a:off x="-108520" y="908720"/>
            <a:ext cx="9144000" cy="1786643"/>
          </a:xfrm>
          <a:prstGeom prst="rect">
            <a:avLst/>
          </a:prstGeom>
        </p:spPr>
        <p:txBody>
          <a:bodyPr wrap="square">
            <a:spAutoFit/>
          </a:bodyPr>
          <a:lstStyle/>
          <a:p>
            <a:pPr indent="457200">
              <a:lnSpc>
                <a:spcPct val="120000"/>
              </a:lnSpc>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接口的主要功能包括：外设寄存器寻址，数据传输和缓冲，数据格式变换等，产生中断及代码请求等控制逻辑功能。</a:t>
            </a:r>
          </a:p>
        </p:txBody>
      </p:sp>
      <p:sp>
        <p:nvSpPr>
          <p:cNvPr id="5" name="灯片编号占位符 4">
            <a:extLst>
              <a:ext uri="{FF2B5EF4-FFF2-40B4-BE49-F238E27FC236}">
                <a16:creationId xmlns:a16="http://schemas.microsoft.com/office/drawing/2014/main" id="{C73E6A7A-AAD9-48F8-B441-ACED8123E58F}"/>
              </a:ext>
            </a:extLst>
          </p:cNvPr>
          <p:cNvSpPr>
            <a:spLocks noGrp="1"/>
          </p:cNvSpPr>
          <p:nvPr>
            <p:ph type="sldNum" sz="quarter" idx="11"/>
          </p:nvPr>
        </p:nvSpPr>
        <p:spPr/>
        <p:txBody>
          <a:bodyPr/>
          <a:lstStyle/>
          <a:p>
            <a:fld id="{3E9F9217-8A1C-4656-9B7D-6784671211DB}" type="slidenum">
              <a:rPr lang="en-US" altLang="zh-CN" smtClean="0"/>
              <a:pPr/>
              <a:t>26</a:t>
            </a:fld>
            <a:r>
              <a:rPr lang="en-US" altLang="zh-CN"/>
              <a:t>/55</a:t>
            </a:r>
            <a:endParaRPr lang="en-US" altLang="zh-CN" dirty="0"/>
          </a:p>
        </p:txBody>
      </p:sp>
    </p:spTree>
    <p:extLst>
      <p:ext uri="{BB962C8B-B14F-4D97-AF65-F5344CB8AC3E}">
        <p14:creationId xmlns:p14="http://schemas.microsoft.com/office/powerpoint/2010/main" val="1871858935"/>
      </p:ext>
    </p:extLst>
  </p:cSld>
  <p:clrMapOvr>
    <a:masterClrMapping/>
  </p:clrMapOvr>
  <p:transition spd="med">
    <p:cover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95DFBB-4C57-4F30-B35A-FDE6F95AB9CB}"/>
              </a:ext>
            </a:extLst>
          </p:cNvPr>
          <p:cNvSpPr/>
          <p:nvPr/>
        </p:nvSpPr>
        <p:spPr>
          <a:xfrm>
            <a:off x="-11584" y="3094581"/>
            <a:ext cx="8964488" cy="66883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7.</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程序中断方式与一般所指的转子有何不同？</a:t>
            </a:r>
          </a:p>
        </p:txBody>
      </p:sp>
      <p:sp>
        <p:nvSpPr>
          <p:cNvPr id="3" name="灯片编号占位符 2">
            <a:extLst>
              <a:ext uri="{FF2B5EF4-FFF2-40B4-BE49-F238E27FC236}">
                <a16:creationId xmlns:a16="http://schemas.microsoft.com/office/drawing/2014/main" id="{E696F613-B7A1-4AE2-90C2-7EF0ACDE0856}"/>
              </a:ext>
            </a:extLst>
          </p:cNvPr>
          <p:cNvSpPr>
            <a:spLocks noGrp="1"/>
          </p:cNvSpPr>
          <p:nvPr>
            <p:ph type="sldNum" sz="quarter" idx="11"/>
          </p:nvPr>
        </p:nvSpPr>
        <p:spPr/>
        <p:txBody>
          <a:bodyPr/>
          <a:lstStyle/>
          <a:p>
            <a:fld id="{3E9F9217-8A1C-4656-9B7D-6784671211DB}" type="slidenum">
              <a:rPr lang="en-US" altLang="zh-CN" smtClean="0"/>
              <a:pPr/>
              <a:t>27</a:t>
            </a:fld>
            <a:r>
              <a:rPr lang="en-US" altLang="zh-CN"/>
              <a:t>/55</a:t>
            </a:r>
            <a:endParaRPr lang="en-US" altLang="zh-CN" dirty="0"/>
          </a:p>
        </p:txBody>
      </p:sp>
    </p:spTree>
    <p:extLst>
      <p:ext uri="{BB962C8B-B14F-4D97-AF65-F5344CB8AC3E}">
        <p14:creationId xmlns:p14="http://schemas.microsoft.com/office/powerpoint/2010/main" val="2229213435"/>
      </p:ext>
    </p:extLst>
  </p:cSld>
  <p:clrMapOvr>
    <a:masterClrMapping/>
  </p:clrMapOvr>
  <p:transition spd="med">
    <p:cover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4E5F1-F88B-412A-90FF-54B007A0CBED}"/>
              </a:ext>
            </a:extLst>
          </p:cNvPr>
          <p:cNvSpPr/>
          <p:nvPr/>
        </p:nvSpPr>
        <p:spPr>
          <a:xfrm>
            <a:off x="-25028" y="11956"/>
            <a:ext cx="8964488" cy="66883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7.</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程序中断方式与一般所指的转子有何不同？</a:t>
            </a:r>
          </a:p>
        </p:txBody>
      </p:sp>
      <p:sp>
        <p:nvSpPr>
          <p:cNvPr id="4" name="矩形 3">
            <a:extLst>
              <a:ext uri="{FF2B5EF4-FFF2-40B4-BE49-F238E27FC236}">
                <a16:creationId xmlns:a16="http://schemas.microsoft.com/office/drawing/2014/main" id="{32CB5F8C-6CE0-48F4-B562-4E690D1CAC43}"/>
              </a:ext>
            </a:extLst>
          </p:cNvPr>
          <p:cNvSpPr/>
          <p:nvPr/>
        </p:nvSpPr>
        <p:spPr>
          <a:xfrm>
            <a:off x="3448" y="713260"/>
            <a:ext cx="9144000" cy="5923160"/>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中断与转子程序两者的本质区别主要表现如下。</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①转子子程序的执行是由程序员事先安排好的，中断服务程序的执行则是由随机的中断事件引起的调用。</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②转子子程序的执行受到主程序或上层子程序的控制，中断服务程序一般与被中断的现行程序没有关系。</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③不存在一个程序同时调用多个转子子程序的情况，却经常可能发生多个外设同时请求</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为自己服务的情况。</a:t>
            </a:r>
          </a:p>
        </p:txBody>
      </p:sp>
      <p:sp>
        <p:nvSpPr>
          <p:cNvPr id="5" name="灯片编号占位符 4">
            <a:extLst>
              <a:ext uri="{FF2B5EF4-FFF2-40B4-BE49-F238E27FC236}">
                <a16:creationId xmlns:a16="http://schemas.microsoft.com/office/drawing/2014/main" id="{B660990C-009E-464D-8193-13C53F33EE26}"/>
              </a:ext>
            </a:extLst>
          </p:cNvPr>
          <p:cNvSpPr>
            <a:spLocks noGrp="1"/>
          </p:cNvSpPr>
          <p:nvPr>
            <p:ph type="sldNum" sz="quarter" idx="11"/>
          </p:nvPr>
        </p:nvSpPr>
        <p:spPr/>
        <p:txBody>
          <a:bodyPr/>
          <a:lstStyle/>
          <a:p>
            <a:fld id="{3E9F9217-8A1C-4656-9B7D-6784671211DB}" type="slidenum">
              <a:rPr lang="en-US" altLang="zh-CN" smtClean="0"/>
              <a:pPr/>
              <a:t>28</a:t>
            </a:fld>
            <a:r>
              <a:rPr lang="en-US" altLang="zh-CN"/>
              <a:t>/55</a:t>
            </a:r>
            <a:endParaRPr lang="en-US" altLang="zh-CN" dirty="0"/>
          </a:p>
        </p:txBody>
      </p:sp>
    </p:spTree>
    <p:extLst>
      <p:ext uri="{BB962C8B-B14F-4D97-AF65-F5344CB8AC3E}">
        <p14:creationId xmlns:p14="http://schemas.microsoft.com/office/powerpoint/2010/main" val="3043589506"/>
      </p:ext>
    </p:extLst>
  </p:cSld>
  <p:clrMapOvr>
    <a:masterClrMapping/>
  </p:clrMapOvr>
  <p:transition spd="med">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72E4412-62B3-45CB-B7E5-C45062067E5A}"/>
              </a:ext>
            </a:extLst>
          </p:cNvPr>
          <p:cNvSpPr/>
          <p:nvPr/>
        </p:nvSpPr>
        <p:spPr>
          <a:xfrm>
            <a:off x="1364" y="276218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什么是向量中断方式和非向量中断方式？各有什么优缺点？</a:t>
            </a:r>
          </a:p>
        </p:txBody>
      </p:sp>
      <p:sp>
        <p:nvSpPr>
          <p:cNvPr id="4" name="灯片编号占位符 3">
            <a:extLst>
              <a:ext uri="{FF2B5EF4-FFF2-40B4-BE49-F238E27FC236}">
                <a16:creationId xmlns:a16="http://schemas.microsoft.com/office/drawing/2014/main" id="{2546FCEF-139C-497A-A776-3E647336A642}"/>
              </a:ext>
            </a:extLst>
          </p:cNvPr>
          <p:cNvSpPr>
            <a:spLocks noGrp="1"/>
          </p:cNvSpPr>
          <p:nvPr>
            <p:ph type="sldNum" sz="quarter" idx="11"/>
          </p:nvPr>
        </p:nvSpPr>
        <p:spPr/>
        <p:txBody>
          <a:bodyPr/>
          <a:lstStyle/>
          <a:p>
            <a:fld id="{3E9F9217-8A1C-4656-9B7D-6784671211DB}" type="slidenum">
              <a:rPr lang="en-US" altLang="zh-CN" smtClean="0"/>
              <a:pPr/>
              <a:t>29</a:t>
            </a:fld>
            <a:r>
              <a:rPr lang="en-US" altLang="zh-CN"/>
              <a:t>/55</a:t>
            </a:r>
            <a:endParaRPr lang="en-US" altLang="zh-CN" dirty="0"/>
          </a:p>
        </p:txBody>
      </p:sp>
    </p:spTree>
    <p:extLst>
      <p:ext uri="{BB962C8B-B14F-4D97-AF65-F5344CB8AC3E}">
        <p14:creationId xmlns:p14="http://schemas.microsoft.com/office/powerpoint/2010/main" val="633646495"/>
      </p:ext>
    </p:extLst>
  </p:cSld>
  <p:clrMapOvr>
    <a:masterClrMapping/>
  </p:clrMapOvr>
  <p:transition spd="med">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902216-D2B1-45A8-A50B-B50AE5F00FCD}"/>
              </a:ext>
            </a:extLst>
          </p:cNvPr>
          <p:cNvSpPr/>
          <p:nvPr/>
        </p:nvSpPr>
        <p:spPr>
          <a:xfrm>
            <a:off x="0" y="874682"/>
            <a:ext cx="9144000" cy="6514091"/>
          </a:xfrm>
          <a:prstGeom prst="rect">
            <a:avLst/>
          </a:prstGeom>
        </p:spPr>
        <p:txBody>
          <a:bodyPr wrap="square">
            <a:spAutoFit/>
          </a:bodyPr>
          <a:lstStyle/>
          <a:p>
            <a:pPr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总线</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：是计算机各种功能部件之间传送消息的公共通信干线</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总线宽度</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：任何总线的线路在功能上可分为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组：数据线、地址线和控制线。所谓总线宽度，即各功能组中的信号线数。</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总线带宽</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：指这条总线在单位时间内可以传输的数据总量，等于总线位宽与工作频率的乘积</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(4)</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主设备</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：申请并得到总线控制权的设备，称为主设备。</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从设备</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：响应主设备请求的设备，称为从设备。</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86F3234D-183E-45F0-9861-DFA4D2665B27}"/>
              </a:ext>
            </a:extLst>
          </p:cNvPr>
          <p:cNvSpPr/>
          <p:nvPr/>
        </p:nvSpPr>
        <p:spPr>
          <a:xfrm>
            <a:off x="0" y="116632"/>
            <a:ext cx="5282215" cy="668837"/>
          </a:xfrm>
          <a:prstGeom prst="rect">
            <a:avLst/>
          </a:prstGeom>
        </p:spPr>
        <p:txBody>
          <a:bodyPr wrap="non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简要解释下述名词术语</a:t>
            </a:r>
            <a:endPar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67D8A9E6-53F1-4CD5-BE4E-4086301C36D4}"/>
              </a:ext>
            </a:extLst>
          </p:cNvPr>
          <p:cNvSpPr>
            <a:spLocks noGrp="1"/>
          </p:cNvSpPr>
          <p:nvPr>
            <p:ph type="sldNum" sz="quarter" idx="11"/>
          </p:nvPr>
        </p:nvSpPr>
        <p:spPr/>
        <p:txBody>
          <a:bodyPr/>
          <a:lstStyle/>
          <a:p>
            <a:fld id="{3E9F9217-8A1C-4656-9B7D-6784671211DB}" type="slidenum">
              <a:rPr lang="en-US" altLang="zh-CN" smtClean="0"/>
              <a:pPr/>
              <a:t>3</a:t>
            </a:fld>
            <a:r>
              <a:rPr lang="en-US" altLang="zh-CN"/>
              <a:t>/55</a:t>
            </a:r>
            <a:endParaRPr lang="en-US" altLang="zh-CN" dirty="0"/>
          </a:p>
        </p:txBody>
      </p:sp>
    </p:spTree>
    <p:extLst>
      <p:ext uri="{BB962C8B-B14F-4D97-AF65-F5344CB8AC3E}">
        <p14:creationId xmlns:p14="http://schemas.microsoft.com/office/powerpoint/2010/main" val="2357412550"/>
      </p:ext>
    </p:extLst>
  </p:cSld>
  <p:clrMapOvr>
    <a:masterClrMapping/>
  </p:clrMapOvr>
  <p:transition spd="med">
    <p:cover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F71012-FAFA-49FD-B46B-5F50164FFFD3}"/>
              </a:ext>
            </a:extLst>
          </p:cNvPr>
          <p:cNvSpPr/>
          <p:nvPr/>
        </p:nvSpPr>
        <p:spPr>
          <a:xfrm>
            <a:off x="0" y="0"/>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什么是向量中断方式和非向量中断方式？各有什么优缺点？</a:t>
            </a:r>
          </a:p>
        </p:txBody>
      </p:sp>
      <p:sp>
        <p:nvSpPr>
          <p:cNvPr id="4" name="矩形 3">
            <a:extLst>
              <a:ext uri="{FF2B5EF4-FFF2-40B4-BE49-F238E27FC236}">
                <a16:creationId xmlns:a16="http://schemas.microsoft.com/office/drawing/2014/main" id="{574C0B8B-388F-48BA-A94A-7FEA76628F43}"/>
              </a:ext>
            </a:extLst>
          </p:cNvPr>
          <p:cNvSpPr/>
          <p:nvPr/>
        </p:nvSpPr>
        <p:spPr>
          <a:xfrm>
            <a:off x="0" y="1333635"/>
            <a:ext cx="9144000" cy="4741298"/>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非向量中断：将所有中断源的中断服务程序入口地址组织在公共的查询程序中；</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响应时执行此查询程序，确定中断源对应的服务程序入口地址，再转入相应服务程序执行。</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向量中断：将所有中断源的中断服务程序入口地址（中断向量）组织在中断向量表中；</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响应时由硬件产生向量地址，据此查表确定服务程序入口地址，再转入相应服务程序执行。</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33B007EF-3D84-4F2E-AE0C-B2E6CDA06267}"/>
              </a:ext>
            </a:extLst>
          </p:cNvPr>
          <p:cNvSpPr>
            <a:spLocks noGrp="1"/>
          </p:cNvSpPr>
          <p:nvPr>
            <p:ph type="sldNum" sz="quarter" idx="11"/>
          </p:nvPr>
        </p:nvSpPr>
        <p:spPr/>
        <p:txBody>
          <a:bodyPr/>
          <a:lstStyle/>
          <a:p>
            <a:fld id="{3E9F9217-8A1C-4656-9B7D-6784671211DB}" type="slidenum">
              <a:rPr lang="en-US" altLang="zh-CN" smtClean="0"/>
              <a:pPr/>
              <a:t>30</a:t>
            </a:fld>
            <a:r>
              <a:rPr lang="en-US" altLang="zh-CN"/>
              <a:t>/55</a:t>
            </a:r>
            <a:endParaRPr lang="en-US" altLang="zh-CN" dirty="0"/>
          </a:p>
        </p:txBody>
      </p:sp>
    </p:spTree>
    <p:extLst>
      <p:ext uri="{BB962C8B-B14F-4D97-AF65-F5344CB8AC3E}">
        <p14:creationId xmlns:p14="http://schemas.microsoft.com/office/powerpoint/2010/main" val="927381863"/>
      </p:ext>
    </p:extLst>
  </p:cSld>
  <p:clrMapOvr>
    <a:masterClrMapping/>
  </p:clrMapOvr>
  <p:transition spd="med">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509016-4692-4DC7-9967-DFFE5609D660}"/>
              </a:ext>
            </a:extLst>
          </p:cNvPr>
          <p:cNvSpPr/>
          <p:nvPr/>
        </p:nvSpPr>
        <p:spPr>
          <a:xfrm>
            <a:off x="0" y="1484784"/>
            <a:ext cx="9144000" cy="1786643"/>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非向量中断通过软件来确定中断源，可以简化硬件逻辑，便于灵活修改中断源优先级，但非向量中断的响应速度比向量中断更慢。</a:t>
            </a:r>
          </a:p>
        </p:txBody>
      </p:sp>
      <p:sp>
        <p:nvSpPr>
          <p:cNvPr id="4" name="矩形 3">
            <a:extLst>
              <a:ext uri="{FF2B5EF4-FFF2-40B4-BE49-F238E27FC236}">
                <a16:creationId xmlns:a16="http://schemas.microsoft.com/office/drawing/2014/main" id="{8F1F2F41-E5BB-4E15-B579-480022C61F8B}"/>
              </a:ext>
            </a:extLst>
          </p:cNvPr>
          <p:cNvSpPr/>
          <p:nvPr/>
        </p:nvSpPr>
        <p:spPr>
          <a:xfrm>
            <a:off x="0" y="0"/>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什么是向量中断方式和非向量中断方式？各有什么优缺点？</a:t>
            </a:r>
          </a:p>
        </p:txBody>
      </p:sp>
      <p:sp>
        <p:nvSpPr>
          <p:cNvPr id="5" name="灯片编号占位符 4">
            <a:extLst>
              <a:ext uri="{FF2B5EF4-FFF2-40B4-BE49-F238E27FC236}">
                <a16:creationId xmlns:a16="http://schemas.microsoft.com/office/drawing/2014/main" id="{3207A9DB-632E-4364-B4A4-77A87936D5BD}"/>
              </a:ext>
            </a:extLst>
          </p:cNvPr>
          <p:cNvSpPr>
            <a:spLocks noGrp="1"/>
          </p:cNvSpPr>
          <p:nvPr>
            <p:ph type="sldNum" sz="quarter" idx="11"/>
          </p:nvPr>
        </p:nvSpPr>
        <p:spPr/>
        <p:txBody>
          <a:bodyPr/>
          <a:lstStyle/>
          <a:p>
            <a:fld id="{3E9F9217-8A1C-4656-9B7D-6784671211DB}" type="slidenum">
              <a:rPr lang="en-US" altLang="zh-CN" smtClean="0"/>
              <a:pPr/>
              <a:t>31</a:t>
            </a:fld>
            <a:r>
              <a:rPr lang="en-US" altLang="zh-CN"/>
              <a:t>/55</a:t>
            </a:r>
            <a:endParaRPr lang="en-US" altLang="zh-CN" dirty="0"/>
          </a:p>
        </p:txBody>
      </p:sp>
    </p:spTree>
    <p:extLst>
      <p:ext uri="{BB962C8B-B14F-4D97-AF65-F5344CB8AC3E}">
        <p14:creationId xmlns:p14="http://schemas.microsoft.com/office/powerpoint/2010/main" val="2665439543"/>
      </p:ext>
    </p:extLst>
  </p:cSld>
  <p:clrMapOvr>
    <a:masterClrMapping/>
  </p:clrMapOvr>
  <p:transition spd="med">
    <p:cover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C67071-53A9-4401-A5E0-114F65705242}"/>
              </a:ext>
            </a:extLst>
          </p:cNvPr>
          <p:cNvSpPr/>
          <p:nvPr/>
        </p:nvSpPr>
        <p:spPr>
          <a:xfrm>
            <a:off x="30832" y="1432588"/>
            <a:ext cx="9144000" cy="3992824"/>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9.</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某机连接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设备，序号为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，允许多重中断。</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）优先顺序为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，分别拟定响应各设备请求后应送出的屏蔽字。</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）若采取轮流优先策略，则屏蔽字应如何变化。</a:t>
            </a:r>
          </a:p>
        </p:txBody>
      </p:sp>
      <p:sp>
        <p:nvSpPr>
          <p:cNvPr id="3" name="灯片编号占位符 2">
            <a:extLst>
              <a:ext uri="{FF2B5EF4-FFF2-40B4-BE49-F238E27FC236}">
                <a16:creationId xmlns:a16="http://schemas.microsoft.com/office/drawing/2014/main" id="{3FE09BDF-5732-4FDB-AC77-7BFFD73B9B0A}"/>
              </a:ext>
            </a:extLst>
          </p:cNvPr>
          <p:cNvSpPr>
            <a:spLocks noGrp="1"/>
          </p:cNvSpPr>
          <p:nvPr>
            <p:ph type="sldNum" sz="quarter" idx="11"/>
          </p:nvPr>
        </p:nvSpPr>
        <p:spPr/>
        <p:txBody>
          <a:bodyPr/>
          <a:lstStyle/>
          <a:p>
            <a:fld id="{3E9F9217-8A1C-4656-9B7D-6784671211DB}" type="slidenum">
              <a:rPr lang="en-US" altLang="zh-CN" smtClean="0"/>
              <a:pPr/>
              <a:t>32</a:t>
            </a:fld>
            <a:r>
              <a:rPr lang="en-US" altLang="zh-CN"/>
              <a:t>/55</a:t>
            </a:r>
            <a:endParaRPr lang="en-US" altLang="zh-CN" dirty="0"/>
          </a:p>
        </p:txBody>
      </p:sp>
    </p:spTree>
    <p:extLst>
      <p:ext uri="{BB962C8B-B14F-4D97-AF65-F5344CB8AC3E}">
        <p14:creationId xmlns:p14="http://schemas.microsoft.com/office/powerpoint/2010/main" val="3255238648"/>
      </p:ext>
    </p:extLst>
  </p:cSld>
  <p:clrMapOvr>
    <a:masterClrMapping/>
  </p:clrMapOvr>
  <p:transition spd="med">
    <p:cover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AA994AA-0F43-4D1E-93CF-3572C74AAFEA}"/>
              </a:ext>
            </a:extLst>
          </p:cNvPr>
          <p:cNvSpPr/>
          <p:nvPr/>
        </p:nvSpPr>
        <p:spPr>
          <a:xfrm>
            <a:off x="-8136" y="-27474"/>
            <a:ext cx="9144000" cy="2520370"/>
          </a:xfrm>
          <a:prstGeom prst="rect">
            <a:avLst/>
          </a:prstGeom>
        </p:spPr>
        <p:txBody>
          <a:bodyPr wrap="square">
            <a:spAutoFit/>
          </a:bodyPr>
          <a:lstStyle/>
          <a:p>
            <a:pPr algn="just">
              <a:lnSpc>
                <a:spcPct val="120000"/>
              </a:lnSpc>
              <a:spcAft>
                <a:spcPts val="0"/>
              </a:spcAft>
            </a:pP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9.</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某机连接</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设备，序号为</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，允许多重中断。</a:t>
            </a:r>
          </a:p>
          <a:p>
            <a:pPr algn="just">
              <a:lnSpc>
                <a:spcPct val="120000"/>
              </a:lnSpc>
              <a:spcAft>
                <a:spcPts val="0"/>
              </a:spcAft>
            </a:pP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）优先顺序为</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4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，分别拟定响应各设备请求后应送出的屏蔽字。</a:t>
            </a:r>
          </a:p>
        </p:txBody>
      </p:sp>
      <p:sp>
        <p:nvSpPr>
          <p:cNvPr id="4" name="矩形 3">
            <a:extLst>
              <a:ext uri="{FF2B5EF4-FFF2-40B4-BE49-F238E27FC236}">
                <a16:creationId xmlns:a16="http://schemas.microsoft.com/office/drawing/2014/main" id="{53991780-2D09-4800-BF6F-7315D469F8F0}"/>
              </a:ext>
            </a:extLst>
          </p:cNvPr>
          <p:cNvSpPr/>
          <p:nvPr/>
        </p:nvSpPr>
        <p:spPr>
          <a:xfrm>
            <a:off x="-24532" y="2348880"/>
            <a:ext cx="9144000" cy="4741298"/>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在该中断系统中，由于允许多重中断，在第一种情况下，当某个设备的请求得到响应后，应屏蔽比该中断源优先级低和同级的设备中断请求，而开放比该中断源优先级高的设备的中断请求信号。根据题意，这</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台设备的优先顺序分别为</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0#</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，当要屏蔽某中断源的中断请求时，需将该中断源的屏蔽位置为“</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，所以响应各设备请求后，应送出的屏蔽字分别为</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0111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0011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0001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0000</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5" name="灯片编号占位符 4">
            <a:extLst>
              <a:ext uri="{FF2B5EF4-FFF2-40B4-BE49-F238E27FC236}">
                <a16:creationId xmlns:a16="http://schemas.microsoft.com/office/drawing/2014/main" id="{76FB0390-F75E-45EF-B0F8-80E29D688E21}"/>
              </a:ext>
            </a:extLst>
          </p:cNvPr>
          <p:cNvSpPr>
            <a:spLocks noGrp="1"/>
          </p:cNvSpPr>
          <p:nvPr>
            <p:ph type="sldNum" sz="quarter" idx="11"/>
          </p:nvPr>
        </p:nvSpPr>
        <p:spPr/>
        <p:txBody>
          <a:bodyPr/>
          <a:lstStyle/>
          <a:p>
            <a:fld id="{3E9F9217-8A1C-4656-9B7D-6784671211DB}" type="slidenum">
              <a:rPr lang="en-US" altLang="zh-CN" smtClean="0"/>
              <a:pPr/>
              <a:t>33</a:t>
            </a:fld>
            <a:r>
              <a:rPr lang="en-US" altLang="zh-CN"/>
              <a:t>/55</a:t>
            </a:r>
            <a:endParaRPr lang="en-US" altLang="zh-CN" dirty="0"/>
          </a:p>
        </p:txBody>
      </p:sp>
    </p:spTree>
    <p:extLst>
      <p:ext uri="{BB962C8B-B14F-4D97-AF65-F5344CB8AC3E}">
        <p14:creationId xmlns:p14="http://schemas.microsoft.com/office/powerpoint/2010/main" val="108628602"/>
      </p:ext>
    </p:extLst>
  </p:cSld>
  <p:clrMapOvr>
    <a:masterClrMapping/>
  </p:clrMapOvr>
  <p:transition spd="med">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A78E888-A85F-44AF-B745-ED24E22DF944}"/>
              </a:ext>
            </a:extLst>
          </p:cNvPr>
          <p:cNvSpPr/>
          <p:nvPr/>
        </p:nvSpPr>
        <p:spPr>
          <a:xfrm>
            <a:off x="0" y="0"/>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9.</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某机连接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设备，序号为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，允许多重中断。</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）若采取轮流优先策略，则屏蔽字应如何变化。</a:t>
            </a:r>
          </a:p>
        </p:txBody>
      </p:sp>
      <p:sp>
        <p:nvSpPr>
          <p:cNvPr id="4" name="矩形 3">
            <a:extLst>
              <a:ext uri="{FF2B5EF4-FFF2-40B4-BE49-F238E27FC236}">
                <a16:creationId xmlns:a16="http://schemas.microsoft.com/office/drawing/2014/main" id="{6006EC1D-CAA1-4E49-935C-0DE0890A9C05}"/>
              </a:ext>
            </a:extLst>
          </p:cNvPr>
          <p:cNvSpPr/>
          <p:nvPr/>
        </p:nvSpPr>
        <p:spPr>
          <a:xfrm>
            <a:off x="1612" y="2663230"/>
            <a:ext cx="9144000" cy="2878609"/>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若采取轮流优先的策略，则当某设备的中断请求得到响应后，将把比该设备优先级低一级的设备优先级置为最高，所以在轮流优先中响应各设备请求后，应送出的屏蔽字应分别为</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1011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1101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1110</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0111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5" name="灯片编号占位符 4">
            <a:extLst>
              <a:ext uri="{FF2B5EF4-FFF2-40B4-BE49-F238E27FC236}">
                <a16:creationId xmlns:a16="http://schemas.microsoft.com/office/drawing/2014/main" id="{AF2CC769-1E59-47D3-A0B3-5F5DD72149AE}"/>
              </a:ext>
            </a:extLst>
          </p:cNvPr>
          <p:cNvSpPr>
            <a:spLocks noGrp="1"/>
          </p:cNvSpPr>
          <p:nvPr>
            <p:ph type="sldNum" sz="quarter" idx="11"/>
          </p:nvPr>
        </p:nvSpPr>
        <p:spPr/>
        <p:txBody>
          <a:bodyPr/>
          <a:lstStyle/>
          <a:p>
            <a:fld id="{3E9F9217-8A1C-4656-9B7D-6784671211DB}" type="slidenum">
              <a:rPr lang="en-US" altLang="zh-CN" smtClean="0"/>
              <a:pPr/>
              <a:t>34</a:t>
            </a:fld>
            <a:r>
              <a:rPr lang="en-US" altLang="zh-CN"/>
              <a:t>/55</a:t>
            </a:r>
            <a:endParaRPr lang="en-US" altLang="zh-CN" dirty="0"/>
          </a:p>
        </p:txBody>
      </p:sp>
    </p:spTree>
    <p:extLst>
      <p:ext uri="{BB962C8B-B14F-4D97-AF65-F5344CB8AC3E}">
        <p14:creationId xmlns:p14="http://schemas.microsoft.com/office/powerpoint/2010/main" val="1741221587"/>
      </p:ext>
    </p:extLst>
  </p:cSld>
  <p:clrMapOvr>
    <a:masterClrMapping/>
  </p:clrMapOvr>
  <p:transition spd="med">
    <p:cover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64D9FD4-9741-463B-8DFA-C8D5242620F8}"/>
              </a:ext>
            </a:extLst>
          </p:cNvPr>
          <p:cNvSpPr/>
          <p:nvPr/>
        </p:nvSpPr>
        <p:spPr>
          <a:xfrm>
            <a:off x="-108520" y="1432588"/>
            <a:ext cx="9252520" cy="3992824"/>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10.</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设备的工作状态可抽象为空闲、忙、完成，</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CPU</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发来清除命令使其进入空闲状态，启动命令使其进入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忙</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状态，设备完成一次操作使其进入完成状态。若进入完成状态，且</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CPU</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没有对其屏蔽，则提出中断申请。试为此设计中断接口，画出逻辑图。</a:t>
            </a:r>
          </a:p>
        </p:txBody>
      </p:sp>
      <p:sp>
        <p:nvSpPr>
          <p:cNvPr id="4" name="灯片编号占位符 3">
            <a:extLst>
              <a:ext uri="{FF2B5EF4-FFF2-40B4-BE49-F238E27FC236}">
                <a16:creationId xmlns:a16="http://schemas.microsoft.com/office/drawing/2014/main" id="{2C05EFD2-9FAE-4073-8E05-D893DFD7F476}"/>
              </a:ext>
            </a:extLst>
          </p:cNvPr>
          <p:cNvSpPr>
            <a:spLocks noGrp="1"/>
          </p:cNvSpPr>
          <p:nvPr>
            <p:ph type="sldNum" sz="quarter" idx="11"/>
          </p:nvPr>
        </p:nvSpPr>
        <p:spPr/>
        <p:txBody>
          <a:bodyPr/>
          <a:lstStyle/>
          <a:p>
            <a:fld id="{3E9F9217-8A1C-4656-9B7D-6784671211DB}" type="slidenum">
              <a:rPr lang="en-US" altLang="zh-CN" smtClean="0"/>
              <a:pPr/>
              <a:t>35</a:t>
            </a:fld>
            <a:r>
              <a:rPr lang="en-US" altLang="zh-CN"/>
              <a:t>/55</a:t>
            </a:r>
            <a:endParaRPr lang="en-US" altLang="zh-CN" dirty="0"/>
          </a:p>
        </p:txBody>
      </p:sp>
    </p:spTree>
    <p:extLst>
      <p:ext uri="{BB962C8B-B14F-4D97-AF65-F5344CB8AC3E}">
        <p14:creationId xmlns:p14="http://schemas.microsoft.com/office/powerpoint/2010/main" val="1549268030"/>
      </p:ext>
    </p:extLst>
  </p:cSld>
  <p:clrMapOvr>
    <a:masterClrMapping/>
  </p:clrMapOvr>
  <p:transition spd="med">
    <p:cover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0317120-B215-4784-B58A-1A0AB4CC2CEA}"/>
              </a:ext>
            </a:extLst>
          </p:cNvPr>
          <p:cNvSpPr>
            <a:spLocks noGrp="1"/>
          </p:cNvSpPr>
          <p:nvPr>
            <p:ph type="sldNum" sz="quarter" idx="11"/>
          </p:nvPr>
        </p:nvSpPr>
        <p:spPr/>
        <p:txBody>
          <a:bodyPr/>
          <a:lstStyle/>
          <a:p>
            <a:fld id="{3E9F9217-8A1C-4656-9B7D-6784671211DB}" type="slidenum">
              <a:rPr lang="en-US" altLang="zh-CN" smtClean="0"/>
              <a:pPr/>
              <a:t>36</a:t>
            </a:fld>
            <a:r>
              <a:rPr lang="en-US" altLang="zh-CN"/>
              <a:t>/55</a:t>
            </a:r>
            <a:endParaRPr lang="en-US" altLang="zh-CN" dirty="0"/>
          </a:p>
        </p:txBody>
      </p:sp>
      <p:pic>
        <p:nvPicPr>
          <p:cNvPr id="8" name="图片 7">
            <a:extLst>
              <a:ext uri="{FF2B5EF4-FFF2-40B4-BE49-F238E27FC236}">
                <a16:creationId xmlns:a16="http://schemas.microsoft.com/office/drawing/2014/main" id="{8C87F1CF-17DF-48A0-A8F4-27FD44811140}"/>
              </a:ext>
            </a:extLst>
          </p:cNvPr>
          <p:cNvPicPr>
            <a:picLocks noChangeAspect="1"/>
          </p:cNvPicPr>
          <p:nvPr/>
        </p:nvPicPr>
        <p:blipFill>
          <a:blip r:embed="rId3"/>
          <a:stretch>
            <a:fillRect/>
          </a:stretch>
        </p:blipFill>
        <p:spPr>
          <a:xfrm>
            <a:off x="221554" y="0"/>
            <a:ext cx="8700891" cy="6858000"/>
          </a:xfrm>
          <a:prstGeom prst="rect">
            <a:avLst/>
          </a:prstGeom>
        </p:spPr>
      </p:pic>
    </p:spTree>
    <p:extLst>
      <p:ext uri="{BB962C8B-B14F-4D97-AF65-F5344CB8AC3E}">
        <p14:creationId xmlns:p14="http://schemas.microsoft.com/office/powerpoint/2010/main" val="2641349257"/>
      </p:ext>
    </p:extLst>
  </p:cSld>
  <p:clrMapOvr>
    <a:masterClrMapping/>
  </p:clrMapOvr>
  <p:transition spd="med">
    <p:cover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8024765-FA4B-4AE8-8FE7-5CB1F1820C51}"/>
              </a:ext>
            </a:extLst>
          </p:cNvPr>
          <p:cNvSpPr/>
          <p:nvPr/>
        </p:nvSpPr>
        <p:spPr>
          <a:xfrm>
            <a:off x="0" y="2097385"/>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某微机用于控制</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层楼电梯系统，请根据你对电梯运行方式的了解，设计中断接口，画出寄存器级逻辑粗框图，并拟定其命令字和状态字格式。</a:t>
            </a:r>
          </a:p>
        </p:txBody>
      </p:sp>
      <p:sp>
        <p:nvSpPr>
          <p:cNvPr id="3" name="灯片编号占位符 2">
            <a:extLst>
              <a:ext uri="{FF2B5EF4-FFF2-40B4-BE49-F238E27FC236}">
                <a16:creationId xmlns:a16="http://schemas.microsoft.com/office/drawing/2014/main" id="{E245878B-7EAE-4C4E-A308-F973136ED4C0}"/>
              </a:ext>
            </a:extLst>
          </p:cNvPr>
          <p:cNvSpPr>
            <a:spLocks noGrp="1"/>
          </p:cNvSpPr>
          <p:nvPr>
            <p:ph type="sldNum" sz="quarter" idx="11"/>
          </p:nvPr>
        </p:nvSpPr>
        <p:spPr/>
        <p:txBody>
          <a:bodyPr/>
          <a:lstStyle/>
          <a:p>
            <a:fld id="{3E9F9217-8A1C-4656-9B7D-6784671211DB}" type="slidenum">
              <a:rPr lang="en-US" altLang="zh-CN" smtClean="0"/>
              <a:pPr/>
              <a:t>37</a:t>
            </a:fld>
            <a:r>
              <a:rPr lang="en-US" altLang="zh-CN"/>
              <a:t>/55</a:t>
            </a:r>
            <a:endParaRPr lang="en-US" altLang="zh-CN" dirty="0"/>
          </a:p>
        </p:txBody>
      </p:sp>
    </p:spTree>
    <p:extLst>
      <p:ext uri="{BB962C8B-B14F-4D97-AF65-F5344CB8AC3E}">
        <p14:creationId xmlns:p14="http://schemas.microsoft.com/office/powerpoint/2010/main" val="1736653017"/>
      </p:ext>
    </p:extLst>
  </p:cSld>
  <p:clrMapOvr>
    <a:masterClrMapping/>
  </p:clrMapOvr>
  <p:transition spd="med">
    <p:cover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9D0C6AB-F427-4B32-9F7C-4FC5B1D7B041}"/>
              </a:ext>
            </a:extLst>
          </p:cNvPr>
          <p:cNvSpPr/>
          <p:nvPr/>
        </p:nvSpPr>
        <p:spPr>
          <a:xfrm>
            <a:off x="0" y="0"/>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某微机用于控制</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层楼电梯系统，请根据你对电梯运行方式的了解，设计中断接口，画出寄存器级逻辑粗框图，并拟定其命令字和状态字格式。</a:t>
            </a:r>
          </a:p>
        </p:txBody>
      </p:sp>
      <p:pic>
        <p:nvPicPr>
          <p:cNvPr id="7" name="图片 6">
            <a:extLst>
              <a:ext uri="{FF2B5EF4-FFF2-40B4-BE49-F238E27FC236}">
                <a16:creationId xmlns:a16="http://schemas.microsoft.com/office/drawing/2014/main" id="{553AA395-42B6-4630-9467-40C51AA0CFA4}"/>
              </a:ext>
            </a:extLst>
          </p:cNvPr>
          <p:cNvPicPr>
            <a:picLocks noChangeAspect="1"/>
          </p:cNvPicPr>
          <p:nvPr/>
        </p:nvPicPr>
        <p:blipFill>
          <a:blip r:embed="rId2"/>
          <a:stretch>
            <a:fillRect/>
          </a:stretch>
        </p:blipFill>
        <p:spPr>
          <a:xfrm>
            <a:off x="-76070" y="2852936"/>
            <a:ext cx="9054304" cy="3014116"/>
          </a:xfrm>
          <a:prstGeom prst="rect">
            <a:avLst/>
          </a:prstGeom>
        </p:spPr>
      </p:pic>
      <p:sp>
        <p:nvSpPr>
          <p:cNvPr id="4" name="灯片编号占位符 3">
            <a:extLst>
              <a:ext uri="{FF2B5EF4-FFF2-40B4-BE49-F238E27FC236}">
                <a16:creationId xmlns:a16="http://schemas.microsoft.com/office/drawing/2014/main" id="{1CB526CE-07B4-4A7B-B21C-40E2DAEC1269}"/>
              </a:ext>
            </a:extLst>
          </p:cNvPr>
          <p:cNvSpPr>
            <a:spLocks noGrp="1"/>
          </p:cNvSpPr>
          <p:nvPr>
            <p:ph type="sldNum" sz="quarter" idx="11"/>
          </p:nvPr>
        </p:nvSpPr>
        <p:spPr/>
        <p:txBody>
          <a:bodyPr/>
          <a:lstStyle/>
          <a:p>
            <a:fld id="{3E9F9217-8A1C-4656-9B7D-6784671211DB}" type="slidenum">
              <a:rPr lang="en-US" altLang="zh-CN" smtClean="0"/>
              <a:pPr/>
              <a:t>38</a:t>
            </a:fld>
            <a:r>
              <a:rPr lang="en-US" altLang="zh-CN"/>
              <a:t>/55</a:t>
            </a:r>
            <a:endParaRPr lang="en-US" altLang="zh-CN" dirty="0"/>
          </a:p>
        </p:txBody>
      </p:sp>
    </p:spTree>
    <p:extLst>
      <p:ext uri="{BB962C8B-B14F-4D97-AF65-F5344CB8AC3E}">
        <p14:creationId xmlns:p14="http://schemas.microsoft.com/office/powerpoint/2010/main" val="2092103763"/>
      </p:ext>
    </p:extLst>
  </p:cSld>
  <p:clrMapOvr>
    <a:masterClrMapping/>
  </p:clrMapOvr>
  <p:transition spd="med">
    <p:cover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F2F2DF3-B460-4752-A40B-3A5919AB898D}"/>
              </a:ext>
            </a:extLst>
          </p:cNvPr>
          <p:cNvSpPr/>
          <p:nvPr/>
        </p:nvSpPr>
        <p:spPr>
          <a:xfrm>
            <a:off x="0" y="0"/>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某微机用于控制</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层楼电梯系统，请根据你对电梯运行方式的了解，设计中断接口，画出寄存器级逻辑粗框图，并拟定其命令字和状态字格式。</a:t>
            </a:r>
          </a:p>
        </p:txBody>
      </p:sp>
      <p:pic>
        <p:nvPicPr>
          <p:cNvPr id="9" name="图片 8">
            <a:extLst>
              <a:ext uri="{FF2B5EF4-FFF2-40B4-BE49-F238E27FC236}">
                <a16:creationId xmlns:a16="http://schemas.microsoft.com/office/drawing/2014/main" id="{451E4E07-87F2-492E-8A54-913EC9F243BC}"/>
              </a:ext>
            </a:extLst>
          </p:cNvPr>
          <p:cNvPicPr>
            <a:picLocks noChangeAspect="1"/>
          </p:cNvPicPr>
          <p:nvPr/>
        </p:nvPicPr>
        <p:blipFill>
          <a:blip r:embed="rId2"/>
          <a:stretch>
            <a:fillRect/>
          </a:stretch>
        </p:blipFill>
        <p:spPr>
          <a:xfrm>
            <a:off x="-15642" y="2663230"/>
            <a:ext cx="9159642" cy="4083952"/>
          </a:xfrm>
          <a:prstGeom prst="rect">
            <a:avLst/>
          </a:prstGeom>
        </p:spPr>
      </p:pic>
      <p:sp>
        <p:nvSpPr>
          <p:cNvPr id="4" name="灯片编号占位符 3">
            <a:extLst>
              <a:ext uri="{FF2B5EF4-FFF2-40B4-BE49-F238E27FC236}">
                <a16:creationId xmlns:a16="http://schemas.microsoft.com/office/drawing/2014/main" id="{8A9BA812-970A-41BE-B113-B61DEB29D8A4}"/>
              </a:ext>
            </a:extLst>
          </p:cNvPr>
          <p:cNvSpPr>
            <a:spLocks noGrp="1"/>
          </p:cNvSpPr>
          <p:nvPr>
            <p:ph type="sldNum" sz="quarter" idx="11"/>
          </p:nvPr>
        </p:nvSpPr>
        <p:spPr/>
        <p:txBody>
          <a:bodyPr/>
          <a:lstStyle/>
          <a:p>
            <a:fld id="{3E9F9217-8A1C-4656-9B7D-6784671211DB}" type="slidenum">
              <a:rPr lang="en-US" altLang="zh-CN" smtClean="0"/>
              <a:pPr/>
              <a:t>39</a:t>
            </a:fld>
            <a:r>
              <a:rPr lang="en-US" altLang="zh-CN"/>
              <a:t>/55</a:t>
            </a:r>
            <a:endParaRPr lang="en-US" altLang="zh-CN" dirty="0"/>
          </a:p>
        </p:txBody>
      </p:sp>
    </p:spTree>
    <p:extLst>
      <p:ext uri="{BB962C8B-B14F-4D97-AF65-F5344CB8AC3E}">
        <p14:creationId xmlns:p14="http://schemas.microsoft.com/office/powerpoint/2010/main" val="3284136216"/>
      </p:ext>
    </p:extLst>
  </p:cSld>
  <p:clrMapOvr>
    <a:masterClrMapping/>
  </p:clrMapOvr>
  <p:transition spd="med">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CA0882E-8B51-4EEC-BFA6-0D171565EF7A}"/>
              </a:ext>
            </a:extLst>
          </p:cNvPr>
          <p:cNvSpPr/>
          <p:nvPr/>
        </p:nvSpPr>
        <p:spPr>
          <a:xfrm>
            <a:off x="-33536" y="116632"/>
            <a:ext cx="9144000" cy="6514091"/>
          </a:xfrm>
          <a:prstGeom prst="rect">
            <a:avLst/>
          </a:prstGeom>
        </p:spPr>
        <p:txBody>
          <a:bodyPr wrap="square">
            <a:spAutoFit/>
          </a:bodyPr>
          <a:lstStyle/>
          <a:p>
            <a:pPr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直接程序传输方式</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直接利用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指令编程实现数据的输入和输出的方式。</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暂时中断现行程序的执行，转去执行处理某些随机事态的中断服务程序，处理完后自动恢复原程序的执行。</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(8)</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软中断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：指由执行软中断指令所引起的中断。</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(9)</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硬件中断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：指由某个硬件中断请求信号引发的中断。</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(10)</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可屏蔽中断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可以通过送屏蔽字或开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关中断来禁止和开放中断，中断请求能否响应由</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关决定。</a:t>
            </a:r>
          </a:p>
        </p:txBody>
      </p:sp>
      <p:sp>
        <p:nvSpPr>
          <p:cNvPr id="3" name="灯片编号占位符 2">
            <a:extLst>
              <a:ext uri="{FF2B5EF4-FFF2-40B4-BE49-F238E27FC236}">
                <a16:creationId xmlns:a16="http://schemas.microsoft.com/office/drawing/2014/main" id="{BEFD4F32-0754-4C5A-85CB-84F4471A414A}"/>
              </a:ext>
            </a:extLst>
          </p:cNvPr>
          <p:cNvSpPr>
            <a:spLocks noGrp="1"/>
          </p:cNvSpPr>
          <p:nvPr>
            <p:ph type="sldNum" sz="quarter" idx="11"/>
          </p:nvPr>
        </p:nvSpPr>
        <p:spPr/>
        <p:txBody>
          <a:bodyPr/>
          <a:lstStyle/>
          <a:p>
            <a:fld id="{3E9F9217-8A1C-4656-9B7D-6784671211DB}" type="slidenum">
              <a:rPr lang="en-US" altLang="zh-CN" smtClean="0"/>
              <a:pPr/>
              <a:t>4</a:t>
            </a:fld>
            <a:r>
              <a:rPr lang="en-US" altLang="zh-CN"/>
              <a:t>/55</a:t>
            </a:r>
            <a:endParaRPr lang="en-US" altLang="zh-CN" dirty="0"/>
          </a:p>
        </p:txBody>
      </p:sp>
    </p:spTree>
    <p:extLst>
      <p:ext uri="{BB962C8B-B14F-4D97-AF65-F5344CB8AC3E}">
        <p14:creationId xmlns:p14="http://schemas.microsoft.com/office/powerpoint/2010/main" val="1798411377"/>
      </p:ext>
    </p:extLst>
  </p:cSld>
  <p:clrMapOvr>
    <a:masterClrMapping/>
  </p:clrMapOvr>
  <p:transition spd="med">
    <p:cover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9947C79-25E6-4302-A223-47134072364D}"/>
              </a:ext>
            </a:extLst>
          </p:cNvPr>
          <p:cNvPicPr>
            <a:picLocks noChangeAspect="1"/>
          </p:cNvPicPr>
          <p:nvPr/>
        </p:nvPicPr>
        <p:blipFill>
          <a:blip r:embed="rId2"/>
          <a:stretch>
            <a:fillRect/>
          </a:stretch>
        </p:blipFill>
        <p:spPr>
          <a:xfrm>
            <a:off x="0" y="44624"/>
            <a:ext cx="9144000" cy="6813375"/>
          </a:xfrm>
          <a:prstGeom prst="rect">
            <a:avLst/>
          </a:prstGeom>
        </p:spPr>
      </p:pic>
      <p:sp>
        <p:nvSpPr>
          <p:cNvPr id="3" name="灯片编号占位符 2">
            <a:extLst>
              <a:ext uri="{FF2B5EF4-FFF2-40B4-BE49-F238E27FC236}">
                <a16:creationId xmlns:a16="http://schemas.microsoft.com/office/drawing/2014/main" id="{06C41BC5-1169-400F-BF5A-89DB45417E33}"/>
              </a:ext>
            </a:extLst>
          </p:cNvPr>
          <p:cNvSpPr>
            <a:spLocks noGrp="1"/>
          </p:cNvSpPr>
          <p:nvPr>
            <p:ph type="sldNum" sz="quarter" idx="11"/>
          </p:nvPr>
        </p:nvSpPr>
        <p:spPr/>
        <p:txBody>
          <a:bodyPr/>
          <a:lstStyle/>
          <a:p>
            <a:fld id="{3E9F9217-8A1C-4656-9B7D-6784671211DB}" type="slidenum">
              <a:rPr lang="en-US" altLang="zh-CN" smtClean="0"/>
              <a:pPr/>
              <a:t>40</a:t>
            </a:fld>
            <a:r>
              <a:rPr lang="en-US" altLang="zh-CN"/>
              <a:t>/55</a:t>
            </a:r>
            <a:endParaRPr lang="en-US" altLang="zh-CN" dirty="0"/>
          </a:p>
        </p:txBody>
      </p:sp>
    </p:spTree>
    <p:extLst>
      <p:ext uri="{BB962C8B-B14F-4D97-AF65-F5344CB8AC3E}">
        <p14:creationId xmlns:p14="http://schemas.microsoft.com/office/powerpoint/2010/main" val="3582956990"/>
      </p:ext>
    </p:extLst>
  </p:cSld>
  <p:clrMapOvr>
    <a:masterClrMapping/>
  </p:clrMapOvr>
  <p:transition spd="med">
    <p:cover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E695AD-CB53-4589-B2EE-151230335722}"/>
              </a:ext>
            </a:extLst>
          </p:cNvPr>
          <p:cNvSpPr/>
          <p:nvPr/>
        </p:nvSpPr>
        <p:spPr>
          <a:xfrm>
            <a:off x="-16644" y="2698378"/>
            <a:ext cx="9144000" cy="3451073"/>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用于电梯控制的命令字状态字格式如图所示。命令字寄存器中存放</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控制电梯动作所发出的命令。当有人按下电梯按钮时，状态字寄存器中存放当前是哪一层有使用电梯的请求，及该请信号来自电梯内还是电梯外，分别用两个状态字寄存器存放电梯内和电梯外各层的请求</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4" name="矩形 3">
            <a:extLst>
              <a:ext uri="{FF2B5EF4-FFF2-40B4-BE49-F238E27FC236}">
                <a16:creationId xmlns:a16="http://schemas.microsoft.com/office/drawing/2014/main" id="{D2ADB973-D153-47E7-948D-EE7635A7E840}"/>
              </a:ext>
            </a:extLst>
          </p:cNvPr>
          <p:cNvSpPr/>
          <p:nvPr/>
        </p:nvSpPr>
        <p:spPr>
          <a:xfrm>
            <a:off x="0" y="0"/>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某微机用于控制</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层楼电梯系统，请根据你对电梯运行方式的了解，设计中断接口，画出寄存器级逻辑粗框图，并拟定其命令字和状态字格式。</a:t>
            </a:r>
          </a:p>
        </p:txBody>
      </p:sp>
      <p:sp>
        <p:nvSpPr>
          <p:cNvPr id="5" name="灯片编号占位符 4">
            <a:extLst>
              <a:ext uri="{FF2B5EF4-FFF2-40B4-BE49-F238E27FC236}">
                <a16:creationId xmlns:a16="http://schemas.microsoft.com/office/drawing/2014/main" id="{BE28EFA0-9F1C-45E8-928B-5876E52EABDE}"/>
              </a:ext>
            </a:extLst>
          </p:cNvPr>
          <p:cNvSpPr>
            <a:spLocks noGrp="1"/>
          </p:cNvSpPr>
          <p:nvPr>
            <p:ph type="sldNum" sz="quarter" idx="11"/>
          </p:nvPr>
        </p:nvSpPr>
        <p:spPr/>
        <p:txBody>
          <a:bodyPr/>
          <a:lstStyle/>
          <a:p>
            <a:fld id="{3E9F9217-8A1C-4656-9B7D-6784671211DB}" type="slidenum">
              <a:rPr lang="en-US" altLang="zh-CN" smtClean="0"/>
              <a:pPr/>
              <a:t>41</a:t>
            </a:fld>
            <a:r>
              <a:rPr lang="en-US" altLang="zh-CN"/>
              <a:t>/55</a:t>
            </a:r>
            <a:endParaRPr lang="en-US" altLang="zh-CN" dirty="0"/>
          </a:p>
        </p:txBody>
      </p:sp>
    </p:spTree>
    <p:extLst>
      <p:ext uri="{BB962C8B-B14F-4D97-AF65-F5344CB8AC3E}">
        <p14:creationId xmlns:p14="http://schemas.microsoft.com/office/powerpoint/2010/main" val="2691076143"/>
      </p:ext>
    </p:extLst>
  </p:cSld>
  <p:clrMapOvr>
    <a:masterClrMapping/>
  </p:clrMapOvr>
  <p:transition spd="med">
    <p:cover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3E53FAC-B3F0-4AE1-A220-5DD5F5F2439D}"/>
              </a:ext>
            </a:extLst>
          </p:cNvPr>
          <p:cNvSpPr/>
          <p:nvPr/>
        </p:nvSpPr>
        <p:spPr>
          <a:xfrm>
            <a:off x="-23788" y="2627939"/>
            <a:ext cx="9144000" cy="4023537"/>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分别用两个数据缓冲寄存器存放电梯运行当前到达的位置和运行的速度。</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读入数据缓冲寄存器中的数据，与状态字寄存器中的请求状态做比较，向命令字寄存器中送控制命令，以确定当前是应该启动电梯还是停止，是提速（从一层启动时）、减速（要到达有请求的楼层时）还是保持当前速度运行，是向上运动还是向下运动等。</a:t>
            </a:r>
          </a:p>
        </p:txBody>
      </p:sp>
      <p:sp>
        <p:nvSpPr>
          <p:cNvPr id="4" name="矩形 3">
            <a:extLst>
              <a:ext uri="{FF2B5EF4-FFF2-40B4-BE49-F238E27FC236}">
                <a16:creationId xmlns:a16="http://schemas.microsoft.com/office/drawing/2014/main" id="{4E849D50-CC5B-4166-A66A-027E3D33B436}"/>
              </a:ext>
            </a:extLst>
          </p:cNvPr>
          <p:cNvSpPr/>
          <p:nvPr/>
        </p:nvSpPr>
        <p:spPr>
          <a:xfrm>
            <a:off x="0" y="0"/>
            <a:ext cx="9144000" cy="2663230"/>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某微机用于控制</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层楼电梯系统，请根据你对电梯运行方式的了解，设计中断接口，画出寄存器级逻辑粗框图，并拟定其命令字和状态字格式。</a:t>
            </a:r>
          </a:p>
        </p:txBody>
      </p:sp>
      <p:sp>
        <p:nvSpPr>
          <p:cNvPr id="5" name="灯片编号占位符 4">
            <a:extLst>
              <a:ext uri="{FF2B5EF4-FFF2-40B4-BE49-F238E27FC236}">
                <a16:creationId xmlns:a16="http://schemas.microsoft.com/office/drawing/2014/main" id="{CF4FF27E-CFCC-4D20-889E-1241EFE018D0}"/>
              </a:ext>
            </a:extLst>
          </p:cNvPr>
          <p:cNvSpPr>
            <a:spLocks noGrp="1"/>
          </p:cNvSpPr>
          <p:nvPr>
            <p:ph type="sldNum" sz="quarter" idx="11"/>
          </p:nvPr>
        </p:nvSpPr>
        <p:spPr/>
        <p:txBody>
          <a:bodyPr/>
          <a:lstStyle/>
          <a:p>
            <a:fld id="{3E9F9217-8A1C-4656-9B7D-6784671211DB}" type="slidenum">
              <a:rPr lang="en-US" altLang="zh-CN" smtClean="0"/>
              <a:pPr/>
              <a:t>42</a:t>
            </a:fld>
            <a:r>
              <a:rPr lang="en-US" altLang="zh-CN"/>
              <a:t>/55</a:t>
            </a:r>
            <a:endParaRPr lang="en-US" altLang="zh-CN" dirty="0"/>
          </a:p>
        </p:txBody>
      </p:sp>
    </p:spTree>
    <p:extLst>
      <p:ext uri="{BB962C8B-B14F-4D97-AF65-F5344CB8AC3E}">
        <p14:creationId xmlns:p14="http://schemas.microsoft.com/office/powerpoint/2010/main" val="1880064153"/>
      </p:ext>
    </p:extLst>
  </p:cSld>
  <p:clrMapOvr>
    <a:masterClrMapping/>
  </p:clrMapOvr>
  <p:transition spd="med">
    <p:cover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C46D126-54CE-429E-923A-E6A9591AB9EC}"/>
              </a:ext>
            </a:extLst>
          </p:cNvPr>
          <p:cNvSpPr/>
          <p:nvPr/>
        </p:nvSpPr>
        <p:spPr>
          <a:xfrm>
            <a:off x="-2456" y="276218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DMA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的初始化阶段中，主要应完成哪些任务？</a:t>
            </a:r>
          </a:p>
        </p:txBody>
      </p:sp>
      <p:sp>
        <p:nvSpPr>
          <p:cNvPr id="3" name="灯片编号占位符 2">
            <a:extLst>
              <a:ext uri="{FF2B5EF4-FFF2-40B4-BE49-F238E27FC236}">
                <a16:creationId xmlns:a16="http://schemas.microsoft.com/office/drawing/2014/main" id="{8E9D07F0-DB5E-493D-9429-98F149A3B339}"/>
              </a:ext>
            </a:extLst>
          </p:cNvPr>
          <p:cNvSpPr>
            <a:spLocks noGrp="1"/>
          </p:cNvSpPr>
          <p:nvPr>
            <p:ph type="sldNum" sz="quarter" idx="11"/>
          </p:nvPr>
        </p:nvSpPr>
        <p:spPr/>
        <p:txBody>
          <a:bodyPr/>
          <a:lstStyle/>
          <a:p>
            <a:fld id="{3E9F9217-8A1C-4656-9B7D-6784671211DB}" type="slidenum">
              <a:rPr lang="en-US" altLang="zh-CN" smtClean="0"/>
              <a:pPr/>
              <a:t>43</a:t>
            </a:fld>
            <a:r>
              <a:rPr lang="en-US" altLang="zh-CN"/>
              <a:t>/55</a:t>
            </a:r>
            <a:endParaRPr lang="en-US" altLang="zh-CN" dirty="0"/>
          </a:p>
        </p:txBody>
      </p:sp>
    </p:spTree>
    <p:extLst>
      <p:ext uri="{BB962C8B-B14F-4D97-AF65-F5344CB8AC3E}">
        <p14:creationId xmlns:p14="http://schemas.microsoft.com/office/powerpoint/2010/main" val="4195094429"/>
      </p:ext>
    </p:extLst>
  </p:cSld>
  <p:clrMapOvr>
    <a:masterClrMapping/>
  </p:clrMapOvr>
  <p:transition spd="med">
    <p:cover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844F6C-136A-45A1-A7C6-EDB39AE1BC7B}"/>
              </a:ext>
            </a:extLst>
          </p:cNvPr>
          <p:cNvSpPr/>
          <p:nvPr/>
        </p:nvSpPr>
        <p:spPr>
          <a:xfrm>
            <a:off x="0" y="11663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DMA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的初始化阶段中，主要应完成哪些任务？</a:t>
            </a:r>
          </a:p>
        </p:txBody>
      </p:sp>
      <p:sp>
        <p:nvSpPr>
          <p:cNvPr id="4" name="矩形 3">
            <a:extLst>
              <a:ext uri="{FF2B5EF4-FFF2-40B4-BE49-F238E27FC236}">
                <a16:creationId xmlns:a16="http://schemas.microsoft.com/office/drawing/2014/main" id="{21A76279-E9C8-4839-939A-F2FB117533F5}"/>
              </a:ext>
            </a:extLst>
          </p:cNvPr>
          <p:cNvSpPr/>
          <p:nvPr/>
        </p:nvSpPr>
        <p:spPr>
          <a:xfrm>
            <a:off x="0" y="1916832"/>
            <a:ext cx="9144000" cy="3451073"/>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①向接口送出</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设备的寻址信息。例如，从磁盘中读出一个文件，则需送出该文件所在磁盘的驱动器号、圆柱面号、磁头号（记录面号）、起始扇区号（或数据块号）。</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②向</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控制器送出控制字，主要是数据的传输方向，输入主存还是从主存输出。</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04AE2B3-3F12-4E81-8AD6-CB33C04E086E}"/>
              </a:ext>
            </a:extLst>
          </p:cNvPr>
          <p:cNvSpPr>
            <a:spLocks noGrp="1"/>
          </p:cNvSpPr>
          <p:nvPr>
            <p:ph type="sldNum" sz="quarter" idx="11"/>
          </p:nvPr>
        </p:nvSpPr>
        <p:spPr/>
        <p:txBody>
          <a:bodyPr/>
          <a:lstStyle/>
          <a:p>
            <a:fld id="{3E9F9217-8A1C-4656-9B7D-6784671211DB}" type="slidenum">
              <a:rPr lang="en-US" altLang="zh-CN" smtClean="0"/>
              <a:pPr/>
              <a:t>44</a:t>
            </a:fld>
            <a:r>
              <a:rPr lang="en-US" altLang="zh-CN"/>
              <a:t>/55</a:t>
            </a:r>
            <a:endParaRPr lang="en-US" altLang="zh-CN" dirty="0"/>
          </a:p>
        </p:txBody>
      </p:sp>
    </p:spTree>
    <p:extLst>
      <p:ext uri="{BB962C8B-B14F-4D97-AF65-F5344CB8AC3E}">
        <p14:creationId xmlns:p14="http://schemas.microsoft.com/office/powerpoint/2010/main" val="200254033"/>
      </p:ext>
    </p:extLst>
  </p:cSld>
  <p:clrMapOvr>
    <a:masterClrMapping/>
  </p:clrMapOvr>
  <p:transition spd="med">
    <p:cover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62231B0-98C2-45EF-85A7-D74AABB12D4F}"/>
              </a:ext>
            </a:extLst>
          </p:cNvPr>
          <p:cNvSpPr/>
          <p:nvPr/>
        </p:nvSpPr>
        <p:spPr>
          <a:xfrm>
            <a:off x="11584" y="1476907"/>
            <a:ext cx="9144000" cy="4023537"/>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③向</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控制器送出主存缓冲区首地址。数据的输入或输出往往需在主存储器中设置相应的缓冲区，这是一段连续的存储区，为此在初始化时送出其首地址。</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④向</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DMA</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控制器送出交换量，即数据的传输量。视设备的需要，传输量可以是字节数、字数、数据块数。</a:t>
            </a:r>
          </a:p>
        </p:txBody>
      </p:sp>
      <p:sp>
        <p:nvSpPr>
          <p:cNvPr id="4" name="矩形 3">
            <a:extLst>
              <a:ext uri="{FF2B5EF4-FFF2-40B4-BE49-F238E27FC236}">
                <a16:creationId xmlns:a16="http://schemas.microsoft.com/office/drawing/2014/main" id="{DC2C9F35-C07A-42CC-A8C6-AE43AA7F9D5D}"/>
              </a:ext>
            </a:extLst>
          </p:cNvPr>
          <p:cNvSpPr/>
          <p:nvPr/>
        </p:nvSpPr>
        <p:spPr>
          <a:xfrm>
            <a:off x="0" y="11663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DMA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的初始化阶段中，主要应完成哪些任务？</a:t>
            </a:r>
          </a:p>
        </p:txBody>
      </p:sp>
      <p:sp>
        <p:nvSpPr>
          <p:cNvPr id="5" name="灯片编号占位符 4">
            <a:extLst>
              <a:ext uri="{FF2B5EF4-FFF2-40B4-BE49-F238E27FC236}">
                <a16:creationId xmlns:a16="http://schemas.microsoft.com/office/drawing/2014/main" id="{4B66884C-9D73-407B-AFED-DED83F753541}"/>
              </a:ext>
            </a:extLst>
          </p:cNvPr>
          <p:cNvSpPr>
            <a:spLocks noGrp="1"/>
          </p:cNvSpPr>
          <p:nvPr>
            <p:ph type="sldNum" sz="quarter" idx="11"/>
          </p:nvPr>
        </p:nvSpPr>
        <p:spPr/>
        <p:txBody>
          <a:bodyPr/>
          <a:lstStyle/>
          <a:p>
            <a:fld id="{3E9F9217-8A1C-4656-9B7D-6784671211DB}" type="slidenum">
              <a:rPr lang="en-US" altLang="zh-CN" smtClean="0"/>
              <a:pPr/>
              <a:t>45</a:t>
            </a:fld>
            <a:r>
              <a:rPr lang="en-US" altLang="zh-CN"/>
              <a:t>/55</a:t>
            </a:r>
            <a:endParaRPr lang="en-US" altLang="zh-CN" dirty="0"/>
          </a:p>
        </p:txBody>
      </p:sp>
    </p:spTree>
    <p:extLst>
      <p:ext uri="{BB962C8B-B14F-4D97-AF65-F5344CB8AC3E}">
        <p14:creationId xmlns:p14="http://schemas.microsoft.com/office/powerpoint/2010/main" val="2667731633"/>
      </p:ext>
    </p:extLst>
  </p:cSld>
  <p:clrMapOvr>
    <a:masterClrMapping/>
  </p:clrMapOvr>
  <p:transition spd="med">
    <p:cover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3213D2-230E-4EF2-9E90-E8A2AFFB4DBB}"/>
              </a:ext>
            </a:extLst>
          </p:cNvPr>
          <p:cNvSpPr/>
          <p:nvPr/>
        </p:nvSpPr>
        <p:spPr>
          <a:xfrm>
            <a:off x="449796" y="3094581"/>
            <a:ext cx="8244408" cy="66883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总线系统的信号类型主要有哪几种？</a:t>
            </a:r>
          </a:p>
        </p:txBody>
      </p:sp>
      <p:sp>
        <p:nvSpPr>
          <p:cNvPr id="3" name="灯片编号占位符 2">
            <a:extLst>
              <a:ext uri="{FF2B5EF4-FFF2-40B4-BE49-F238E27FC236}">
                <a16:creationId xmlns:a16="http://schemas.microsoft.com/office/drawing/2014/main" id="{02FABCBB-AE24-4178-98AC-8C929A041244}"/>
              </a:ext>
            </a:extLst>
          </p:cNvPr>
          <p:cNvSpPr>
            <a:spLocks noGrp="1"/>
          </p:cNvSpPr>
          <p:nvPr>
            <p:ph type="sldNum" sz="quarter" idx="11"/>
          </p:nvPr>
        </p:nvSpPr>
        <p:spPr/>
        <p:txBody>
          <a:bodyPr/>
          <a:lstStyle/>
          <a:p>
            <a:fld id="{3E9F9217-8A1C-4656-9B7D-6784671211DB}" type="slidenum">
              <a:rPr lang="en-US" altLang="zh-CN" smtClean="0"/>
              <a:pPr/>
              <a:t>46</a:t>
            </a:fld>
            <a:r>
              <a:rPr lang="en-US" altLang="zh-CN"/>
              <a:t>/55</a:t>
            </a:r>
            <a:endParaRPr lang="en-US" altLang="zh-CN" dirty="0"/>
          </a:p>
        </p:txBody>
      </p:sp>
    </p:spTree>
    <p:extLst>
      <p:ext uri="{BB962C8B-B14F-4D97-AF65-F5344CB8AC3E}">
        <p14:creationId xmlns:p14="http://schemas.microsoft.com/office/powerpoint/2010/main" val="2346027565"/>
      </p:ext>
    </p:extLst>
  </p:cSld>
  <p:clrMapOvr>
    <a:masterClrMapping/>
  </p:clrMapOvr>
  <p:transition spd="med">
    <p:cover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A6E9586-AE31-490E-911B-2563BC0DC4EA}"/>
              </a:ext>
            </a:extLst>
          </p:cNvPr>
          <p:cNvSpPr/>
          <p:nvPr/>
        </p:nvSpPr>
        <p:spPr>
          <a:xfrm>
            <a:off x="107504" y="116632"/>
            <a:ext cx="8244408" cy="66883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总线系统的信号类型主要有哪几种？</a:t>
            </a:r>
          </a:p>
        </p:txBody>
      </p:sp>
      <p:sp>
        <p:nvSpPr>
          <p:cNvPr id="4" name="矩形 3">
            <a:extLst>
              <a:ext uri="{FF2B5EF4-FFF2-40B4-BE49-F238E27FC236}">
                <a16:creationId xmlns:a16="http://schemas.microsoft.com/office/drawing/2014/main" id="{859A51ED-6D3A-4C37-874E-3E0B49B6C4F6}"/>
              </a:ext>
            </a:extLst>
          </p:cNvPr>
          <p:cNvSpPr/>
          <p:nvPr/>
        </p:nvSpPr>
        <p:spPr>
          <a:xfrm>
            <a:off x="0" y="1052736"/>
            <a:ext cx="9144000" cy="1161215"/>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总线系统的信号类型主要有数据信号、地址信号和控制信号。</a:t>
            </a:r>
          </a:p>
        </p:txBody>
      </p:sp>
      <p:sp>
        <p:nvSpPr>
          <p:cNvPr id="5" name="灯片编号占位符 4">
            <a:extLst>
              <a:ext uri="{FF2B5EF4-FFF2-40B4-BE49-F238E27FC236}">
                <a16:creationId xmlns:a16="http://schemas.microsoft.com/office/drawing/2014/main" id="{B812F50F-21E3-4110-B0AA-941DB9C38837}"/>
              </a:ext>
            </a:extLst>
          </p:cNvPr>
          <p:cNvSpPr>
            <a:spLocks noGrp="1"/>
          </p:cNvSpPr>
          <p:nvPr>
            <p:ph type="sldNum" sz="quarter" idx="11"/>
          </p:nvPr>
        </p:nvSpPr>
        <p:spPr/>
        <p:txBody>
          <a:bodyPr/>
          <a:lstStyle/>
          <a:p>
            <a:fld id="{3E9F9217-8A1C-4656-9B7D-6784671211DB}" type="slidenum">
              <a:rPr lang="en-US" altLang="zh-CN" smtClean="0"/>
              <a:pPr/>
              <a:t>47</a:t>
            </a:fld>
            <a:r>
              <a:rPr lang="en-US" altLang="zh-CN"/>
              <a:t>/55</a:t>
            </a:r>
            <a:endParaRPr lang="en-US" altLang="zh-CN" dirty="0"/>
          </a:p>
        </p:txBody>
      </p:sp>
    </p:spTree>
    <p:extLst>
      <p:ext uri="{BB962C8B-B14F-4D97-AF65-F5344CB8AC3E}">
        <p14:creationId xmlns:p14="http://schemas.microsoft.com/office/powerpoint/2010/main" val="3706919896"/>
      </p:ext>
    </p:extLst>
  </p:cSld>
  <p:clrMapOvr>
    <a:masterClrMapping/>
  </p:clrMapOvr>
  <p:transition spd="med">
    <p:cover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861EC8-91F6-4A8D-AF0E-FB651ACAC4F7}"/>
              </a:ext>
            </a:extLst>
          </p:cNvPr>
          <p:cNvSpPr/>
          <p:nvPr/>
        </p:nvSpPr>
        <p:spPr>
          <a:xfrm>
            <a:off x="0" y="276218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通道的类型有哪几种？分别应用在什么场合？</a:t>
            </a:r>
            <a:endPar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5260D5E3-1AC3-407E-B211-3A89401821F3}"/>
              </a:ext>
            </a:extLst>
          </p:cNvPr>
          <p:cNvSpPr>
            <a:spLocks noGrp="1"/>
          </p:cNvSpPr>
          <p:nvPr>
            <p:ph type="sldNum" sz="quarter" idx="11"/>
          </p:nvPr>
        </p:nvSpPr>
        <p:spPr/>
        <p:txBody>
          <a:bodyPr/>
          <a:lstStyle/>
          <a:p>
            <a:fld id="{3E9F9217-8A1C-4656-9B7D-6784671211DB}" type="slidenum">
              <a:rPr lang="en-US" altLang="zh-CN" smtClean="0"/>
              <a:pPr/>
              <a:t>48</a:t>
            </a:fld>
            <a:r>
              <a:rPr lang="en-US" altLang="zh-CN"/>
              <a:t>/55</a:t>
            </a:r>
            <a:endParaRPr lang="en-US" altLang="zh-CN" dirty="0"/>
          </a:p>
        </p:txBody>
      </p:sp>
    </p:spTree>
    <p:extLst>
      <p:ext uri="{BB962C8B-B14F-4D97-AF65-F5344CB8AC3E}">
        <p14:creationId xmlns:p14="http://schemas.microsoft.com/office/powerpoint/2010/main" val="2787012221"/>
      </p:ext>
    </p:extLst>
  </p:cSld>
  <p:clrMapOvr>
    <a:masterClrMapping/>
  </p:clrMapOvr>
  <p:transition spd="med">
    <p:cover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1DC686-89E0-408A-BF54-8BFF6504EF1A}"/>
              </a:ext>
            </a:extLst>
          </p:cNvPr>
          <p:cNvSpPr/>
          <p:nvPr/>
        </p:nvSpPr>
        <p:spPr>
          <a:xfrm>
            <a:off x="0" y="116632"/>
            <a:ext cx="9144000" cy="1333635"/>
          </a:xfrm>
          <a:prstGeom prst="rect">
            <a:avLst/>
          </a:prstGeom>
        </p:spPr>
        <p:txBody>
          <a:bodyPr wrap="square">
            <a:spAutoFit/>
          </a:bodyPr>
          <a:lstStyle/>
          <a:p>
            <a:pPr algn="just">
              <a:lnSpc>
                <a:spcPct val="120000"/>
              </a:lnSpc>
              <a:spcAft>
                <a:spcPts val="0"/>
              </a:spcAft>
            </a:pPr>
            <a:r>
              <a:rPr lang="en-US" altLang="zh-CN" sz="3600" b="1" kern="10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600" b="1" kern="10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通道的类型有哪几种？分别应用在什么场合？</a:t>
            </a:r>
            <a:endPar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AC2E9B05-D4A0-4DE1-A560-61F34C1C3DD9}"/>
              </a:ext>
            </a:extLst>
          </p:cNvPr>
          <p:cNvSpPr/>
          <p:nvPr/>
        </p:nvSpPr>
        <p:spPr>
          <a:xfrm>
            <a:off x="0" y="1450267"/>
            <a:ext cx="9144000" cy="5168466"/>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根据数据传输方式的不同，通道总体上可以分为两种：选择型通道和多路型通道。</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）选择型（</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Selector</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）通道</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选择型通道（只能以突发模式工作）可连接多个外设，但这些设备不能同时工作，在某个时间段内只能选通一个设备进行工作，只有当这个设备的全部通道程序执行完后，才能选择其他设备进行工作。选择通道主要用于连接高速的外部设备，例如磁盘等。</a:t>
            </a:r>
          </a:p>
        </p:txBody>
      </p:sp>
      <p:sp>
        <p:nvSpPr>
          <p:cNvPr id="5" name="灯片编号占位符 4">
            <a:extLst>
              <a:ext uri="{FF2B5EF4-FFF2-40B4-BE49-F238E27FC236}">
                <a16:creationId xmlns:a16="http://schemas.microsoft.com/office/drawing/2014/main" id="{FD969AE8-147C-4E5F-AE09-5E881C59A7B9}"/>
              </a:ext>
            </a:extLst>
          </p:cNvPr>
          <p:cNvSpPr>
            <a:spLocks noGrp="1"/>
          </p:cNvSpPr>
          <p:nvPr>
            <p:ph type="sldNum" sz="quarter" idx="11"/>
          </p:nvPr>
        </p:nvSpPr>
        <p:spPr/>
        <p:txBody>
          <a:bodyPr/>
          <a:lstStyle/>
          <a:p>
            <a:fld id="{3E9F9217-8A1C-4656-9B7D-6784671211DB}" type="slidenum">
              <a:rPr lang="en-US" altLang="zh-CN" smtClean="0"/>
              <a:pPr/>
              <a:t>49</a:t>
            </a:fld>
            <a:r>
              <a:rPr lang="en-US" altLang="zh-CN"/>
              <a:t>/55</a:t>
            </a:r>
            <a:endParaRPr lang="en-US" altLang="zh-CN" dirty="0"/>
          </a:p>
        </p:txBody>
      </p:sp>
    </p:spTree>
    <p:extLst>
      <p:ext uri="{BB962C8B-B14F-4D97-AF65-F5344CB8AC3E}">
        <p14:creationId xmlns:p14="http://schemas.microsoft.com/office/powerpoint/2010/main" val="676405992"/>
      </p:ext>
    </p:extLst>
  </p:cSld>
  <p:clrMapOvr>
    <a:masterClrMapping/>
  </p:clrMapOvr>
  <p:transition spd="med">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A40968-F396-4946-AA89-E985272C603A}"/>
              </a:ext>
            </a:extLst>
          </p:cNvPr>
          <p:cNvSpPr/>
          <p:nvPr/>
        </p:nvSpPr>
        <p:spPr>
          <a:xfrm>
            <a:off x="0" y="-38100"/>
            <a:ext cx="9144000" cy="6514091"/>
          </a:xfrm>
          <a:prstGeom prst="rect">
            <a:avLst/>
          </a:prstGeom>
        </p:spPr>
        <p:txBody>
          <a:bodyPr wrap="square">
            <a:spAutoFit/>
          </a:bodyPr>
          <a:lstStyle/>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非屏蔽中断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：中断请求的响应不受屏蔽字影响，与</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的开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关中断状态无关。</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向量中断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：将各中断服务程序的入口地址（或包括状态字）组织成中断向量表；响应中断时，由硬件直接产生对应于中断源的向量地址；据此访问中断向量表，从中读取服务程序入口地址，由此转向服务程序。</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非向量中断</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：指以软件查询的方式提供中断服务程序入口地址的中断。</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(14)</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中断向量</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：指中断服务程序入口地址和状态字在一起。</a:t>
            </a:r>
          </a:p>
        </p:txBody>
      </p:sp>
      <p:sp>
        <p:nvSpPr>
          <p:cNvPr id="3" name="灯片编号占位符 2">
            <a:extLst>
              <a:ext uri="{FF2B5EF4-FFF2-40B4-BE49-F238E27FC236}">
                <a16:creationId xmlns:a16="http://schemas.microsoft.com/office/drawing/2014/main" id="{05749EEE-C49F-4BEA-BC5F-9611349DA224}"/>
              </a:ext>
            </a:extLst>
          </p:cNvPr>
          <p:cNvSpPr>
            <a:spLocks noGrp="1"/>
          </p:cNvSpPr>
          <p:nvPr>
            <p:ph type="sldNum" sz="quarter" idx="11"/>
          </p:nvPr>
        </p:nvSpPr>
        <p:spPr/>
        <p:txBody>
          <a:bodyPr/>
          <a:lstStyle/>
          <a:p>
            <a:fld id="{3E9F9217-8A1C-4656-9B7D-6784671211DB}" type="slidenum">
              <a:rPr lang="en-US" altLang="zh-CN" smtClean="0"/>
              <a:pPr/>
              <a:t>5</a:t>
            </a:fld>
            <a:r>
              <a:rPr lang="en-US" altLang="zh-CN"/>
              <a:t>/55</a:t>
            </a:r>
            <a:endParaRPr lang="en-US" altLang="zh-CN" dirty="0"/>
          </a:p>
        </p:txBody>
      </p:sp>
    </p:spTree>
    <p:extLst>
      <p:ext uri="{BB962C8B-B14F-4D97-AF65-F5344CB8AC3E}">
        <p14:creationId xmlns:p14="http://schemas.microsoft.com/office/powerpoint/2010/main" val="2430050485"/>
      </p:ext>
    </p:extLst>
  </p:cSld>
  <p:clrMapOvr>
    <a:masterClrMapping/>
  </p:clrMapOvr>
  <p:transition spd="med">
    <p:cover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2FD607-B3D2-483B-A775-4A9BAFC35CE9}"/>
              </a:ext>
            </a:extLst>
          </p:cNvPr>
          <p:cNvSpPr/>
          <p:nvPr/>
        </p:nvSpPr>
        <p:spPr>
          <a:xfrm>
            <a:off x="0" y="11663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通道的类型有哪几种？分别应用在什么场合？</a:t>
            </a:r>
            <a:endPar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127381D7-95F6-4D41-8217-A9F1533B3104}"/>
              </a:ext>
            </a:extLst>
          </p:cNvPr>
          <p:cNvSpPr/>
          <p:nvPr/>
        </p:nvSpPr>
        <p:spPr>
          <a:xfrm>
            <a:off x="-3200" y="1797778"/>
            <a:ext cx="9144000" cy="4596002"/>
          </a:xfrm>
          <a:prstGeom prst="rect">
            <a:avLst/>
          </a:prstGeom>
        </p:spPr>
        <p:txBody>
          <a:bodyPr wrap="square">
            <a:spAutoFit/>
          </a:bodyPr>
          <a:lstStyle/>
          <a:p>
            <a:pPr indent="457200">
              <a:lnSpc>
                <a:spcPct val="120000"/>
              </a:lnSpc>
            </a:pP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）多路型（</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Multiplexer</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）通道</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多路型通道也可以连接多个外设，兼容选择型通道，在某一时段内可以同时选通多路设备进行工作，且允许这些外设按一定的单位轮流进行数据的输入、输出。根据每次数据传输单位的差异，多路型通道又分为字节多路型通道和数组多路型通道。</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①字节多路通道。字节多路通道是一种简单的分时共享通道，主要用于连接多路低速或中速设备。</a:t>
            </a:r>
          </a:p>
        </p:txBody>
      </p:sp>
      <p:sp>
        <p:nvSpPr>
          <p:cNvPr id="5" name="灯片编号占位符 4">
            <a:extLst>
              <a:ext uri="{FF2B5EF4-FFF2-40B4-BE49-F238E27FC236}">
                <a16:creationId xmlns:a16="http://schemas.microsoft.com/office/drawing/2014/main" id="{667DEE9D-3470-4D5A-82BF-AE0EF2F8C869}"/>
              </a:ext>
            </a:extLst>
          </p:cNvPr>
          <p:cNvSpPr>
            <a:spLocks noGrp="1"/>
          </p:cNvSpPr>
          <p:nvPr>
            <p:ph type="sldNum" sz="quarter" idx="11"/>
          </p:nvPr>
        </p:nvSpPr>
        <p:spPr/>
        <p:txBody>
          <a:bodyPr/>
          <a:lstStyle/>
          <a:p>
            <a:fld id="{3E9F9217-8A1C-4656-9B7D-6784671211DB}" type="slidenum">
              <a:rPr lang="en-US" altLang="zh-CN" smtClean="0"/>
              <a:pPr/>
              <a:t>50</a:t>
            </a:fld>
            <a:r>
              <a:rPr lang="en-US" altLang="zh-CN"/>
              <a:t>/55</a:t>
            </a:r>
            <a:endParaRPr lang="en-US" altLang="zh-CN" dirty="0"/>
          </a:p>
        </p:txBody>
      </p:sp>
    </p:spTree>
    <p:extLst>
      <p:ext uri="{BB962C8B-B14F-4D97-AF65-F5344CB8AC3E}">
        <p14:creationId xmlns:p14="http://schemas.microsoft.com/office/powerpoint/2010/main" val="572737959"/>
      </p:ext>
    </p:extLst>
  </p:cSld>
  <p:clrMapOvr>
    <a:masterClrMapping/>
  </p:clrMapOvr>
  <p:transition spd="med">
    <p:cover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5F71F2D-C914-4B60-844B-6F331A75E5E1}"/>
              </a:ext>
            </a:extLst>
          </p:cNvPr>
          <p:cNvSpPr/>
          <p:nvPr/>
        </p:nvSpPr>
        <p:spPr>
          <a:xfrm>
            <a:off x="0" y="11663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通道的类型有哪几种？分别应用在什么场合？</a:t>
            </a:r>
            <a:endPar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D3461F9D-CADB-41B1-AF53-F797E2D12CD0}"/>
              </a:ext>
            </a:extLst>
          </p:cNvPr>
          <p:cNvSpPr/>
          <p:nvPr/>
        </p:nvSpPr>
        <p:spPr>
          <a:xfrm>
            <a:off x="0" y="1340768"/>
            <a:ext cx="9144000" cy="4596002"/>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通道选择一路设备后，该设备开始传输数据，但只能传输</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字节，若该设备有多字节数据需要传输，则该外设需要多次请求，被通道多次选择才能完成传输。</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字节多路型将通道的可用传输时间分为若干时间片，每个时间片传输</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字节，由多个外设分时方式共享一个通道。字节多路型通道主要用于连接多种低速外设。</a:t>
            </a:r>
          </a:p>
        </p:txBody>
      </p:sp>
      <p:sp>
        <p:nvSpPr>
          <p:cNvPr id="5" name="灯片编号占位符 4">
            <a:extLst>
              <a:ext uri="{FF2B5EF4-FFF2-40B4-BE49-F238E27FC236}">
                <a16:creationId xmlns:a16="http://schemas.microsoft.com/office/drawing/2014/main" id="{F1D7435C-8111-4697-AB25-A6B5B827070D}"/>
              </a:ext>
            </a:extLst>
          </p:cNvPr>
          <p:cNvSpPr>
            <a:spLocks noGrp="1"/>
          </p:cNvSpPr>
          <p:nvPr>
            <p:ph type="sldNum" sz="quarter" idx="11"/>
          </p:nvPr>
        </p:nvSpPr>
        <p:spPr/>
        <p:txBody>
          <a:bodyPr/>
          <a:lstStyle/>
          <a:p>
            <a:fld id="{3E9F9217-8A1C-4656-9B7D-6784671211DB}" type="slidenum">
              <a:rPr lang="en-US" altLang="zh-CN" smtClean="0"/>
              <a:pPr/>
              <a:t>51</a:t>
            </a:fld>
            <a:r>
              <a:rPr lang="en-US" altLang="zh-CN"/>
              <a:t>/55</a:t>
            </a:r>
            <a:endParaRPr lang="en-US" altLang="zh-CN" dirty="0"/>
          </a:p>
        </p:txBody>
      </p:sp>
    </p:spTree>
    <p:extLst>
      <p:ext uri="{BB962C8B-B14F-4D97-AF65-F5344CB8AC3E}">
        <p14:creationId xmlns:p14="http://schemas.microsoft.com/office/powerpoint/2010/main" val="118121527"/>
      </p:ext>
    </p:extLst>
  </p:cSld>
  <p:clrMapOvr>
    <a:masterClrMapping/>
  </p:clrMapOvr>
  <p:transition spd="med">
    <p:cover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86AFD8-2BE6-49D5-A630-C7BBB411A9F4}"/>
              </a:ext>
            </a:extLst>
          </p:cNvPr>
          <p:cNvSpPr/>
          <p:nvPr/>
        </p:nvSpPr>
        <p:spPr>
          <a:xfrm>
            <a:off x="0" y="116632"/>
            <a:ext cx="9144000" cy="1333635"/>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通道的类型有哪几种？分别应用在什么场合？</a:t>
            </a:r>
            <a:endPar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8451D05F-49E3-4906-86C2-07AE45D77BBF}"/>
              </a:ext>
            </a:extLst>
          </p:cNvPr>
          <p:cNvSpPr/>
          <p:nvPr/>
        </p:nvSpPr>
        <p:spPr>
          <a:xfrm>
            <a:off x="0" y="1441495"/>
            <a:ext cx="9144000" cy="5168466"/>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②数组多路通道。</a:t>
            </a:r>
            <a:endParaRPr lang="en-US" altLang="zh-CN" sz="31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数组多路型通道在物理上可连接多路高速外设，数据以成组（块）交叉的方式进行传输。通常，一个外设在进行工作时，除了数据传输，还包括寻址等操作。数组多路通道的基本思想是：当某个设备进行数据传输时，通道只为该设备服务；当设备在执行寻址等非传输型操作时，通道暂时断开与这个设备的连接，挂起该设备的通道程序，去执行其他设备的通道程序，为该设备的输入输出服务。</a:t>
            </a:r>
          </a:p>
        </p:txBody>
      </p:sp>
      <p:sp>
        <p:nvSpPr>
          <p:cNvPr id="5" name="灯片编号占位符 4">
            <a:extLst>
              <a:ext uri="{FF2B5EF4-FFF2-40B4-BE49-F238E27FC236}">
                <a16:creationId xmlns:a16="http://schemas.microsoft.com/office/drawing/2014/main" id="{827BEE0B-3C99-4462-8DF8-2CD363623DB0}"/>
              </a:ext>
            </a:extLst>
          </p:cNvPr>
          <p:cNvSpPr>
            <a:spLocks noGrp="1"/>
          </p:cNvSpPr>
          <p:nvPr>
            <p:ph type="sldNum" sz="quarter" idx="11"/>
          </p:nvPr>
        </p:nvSpPr>
        <p:spPr/>
        <p:txBody>
          <a:bodyPr/>
          <a:lstStyle/>
          <a:p>
            <a:fld id="{3E9F9217-8A1C-4656-9B7D-6784671211DB}" type="slidenum">
              <a:rPr lang="en-US" altLang="zh-CN" smtClean="0"/>
              <a:pPr/>
              <a:t>52</a:t>
            </a:fld>
            <a:r>
              <a:rPr lang="en-US" altLang="zh-CN"/>
              <a:t>/55</a:t>
            </a:r>
            <a:endParaRPr lang="en-US" altLang="zh-CN" dirty="0"/>
          </a:p>
        </p:txBody>
      </p:sp>
    </p:spTree>
    <p:extLst>
      <p:ext uri="{BB962C8B-B14F-4D97-AF65-F5344CB8AC3E}">
        <p14:creationId xmlns:p14="http://schemas.microsoft.com/office/powerpoint/2010/main" val="2144958236"/>
      </p:ext>
    </p:extLst>
  </p:cSld>
  <p:clrMapOvr>
    <a:masterClrMapping/>
  </p:clrMapOvr>
  <p:transition spd="med">
    <p:cover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84D0F7-C396-4BDF-9EE4-FC954E2F694A}"/>
              </a:ext>
            </a:extLst>
          </p:cNvPr>
          <p:cNvSpPr/>
          <p:nvPr/>
        </p:nvSpPr>
        <p:spPr>
          <a:xfrm>
            <a:off x="0" y="0"/>
            <a:ext cx="9144000" cy="6652014"/>
          </a:xfrm>
          <a:prstGeom prst="rect">
            <a:avLst/>
          </a:prstGeom>
        </p:spPr>
        <p:txBody>
          <a:bodyPr wrap="square">
            <a:spAutoFit/>
          </a:bodyPr>
          <a:lstStyle/>
          <a:p>
            <a:pPr>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某字节多路通道连接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C</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E</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共</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台设备，这些设备分别每</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和</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75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向通道发出一次数据传输的服务请求，请回答下列问题：</a:t>
            </a:r>
          </a:p>
          <a:p>
            <a:pPr>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）这个字节多路通道的实际流量是多少？</a:t>
            </a:r>
          </a:p>
          <a:p>
            <a:pPr>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）如果设计字节多路通道的最大流量正好等于通道实际流量，并假设对于这</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台设备通道对它们的响应优先级为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A&gt;B&gt;C&gt;D&gt;E</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。试分析，计算通道能正常为这</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台设备提供传输通道吗？如果不能，那么应当如何解决这个问题？</a:t>
            </a:r>
          </a:p>
        </p:txBody>
      </p:sp>
      <p:sp>
        <p:nvSpPr>
          <p:cNvPr id="4" name="灯片编号占位符 3">
            <a:extLst>
              <a:ext uri="{FF2B5EF4-FFF2-40B4-BE49-F238E27FC236}">
                <a16:creationId xmlns:a16="http://schemas.microsoft.com/office/drawing/2014/main" id="{93185B94-60F9-4D1E-B1DD-E7EF2C76FB8C}"/>
              </a:ext>
            </a:extLst>
          </p:cNvPr>
          <p:cNvSpPr>
            <a:spLocks noGrp="1"/>
          </p:cNvSpPr>
          <p:nvPr>
            <p:ph type="sldNum" sz="quarter" idx="11"/>
          </p:nvPr>
        </p:nvSpPr>
        <p:spPr/>
        <p:txBody>
          <a:bodyPr/>
          <a:lstStyle/>
          <a:p>
            <a:fld id="{3E9F9217-8A1C-4656-9B7D-6784671211DB}" type="slidenum">
              <a:rPr lang="en-US" altLang="zh-CN" smtClean="0"/>
              <a:pPr/>
              <a:t>53</a:t>
            </a:fld>
            <a:r>
              <a:rPr lang="en-US" altLang="zh-CN"/>
              <a:t>/55</a:t>
            </a:r>
            <a:endParaRPr lang="en-US" altLang="zh-CN" dirty="0"/>
          </a:p>
        </p:txBody>
      </p:sp>
    </p:spTree>
    <p:extLst>
      <p:ext uri="{BB962C8B-B14F-4D97-AF65-F5344CB8AC3E}">
        <p14:creationId xmlns:p14="http://schemas.microsoft.com/office/powerpoint/2010/main" val="3829774133"/>
      </p:ext>
    </p:extLst>
  </p:cSld>
  <p:clrMapOvr>
    <a:masterClrMapping/>
  </p:clrMapOvr>
  <p:transition spd="med">
    <p:cover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A5FE0A-F531-470C-A8EB-169E3F7A07F5}"/>
              </a:ext>
            </a:extLst>
          </p:cNvPr>
          <p:cNvSpPr/>
          <p:nvPr/>
        </p:nvSpPr>
        <p:spPr>
          <a:xfrm>
            <a:off x="0" y="0"/>
            <a:ext cx="9163844" cy="3328027"/>
          </a:xfrm>
          <a:prstGeom prst="rect">
            <a:avLst/>
          </a:prstGeom>
        </p:spPr>
        <p:txBody>
          <a:bodyPr wrap="square">
            <a:spAutoFit/>
          </a:bodyPr>
          <a:lstStyle/>
          <a:p>
            <a:pPr>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某字节多路通道连接</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C</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E</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共</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台设备，这些设备分别每</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50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和</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75 </a:t>
            </a:r>
            <a:r>
              <a:rPr lang="en-US" altLang="zh-CN" sz="3600" b="1" kern="1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μs</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向通道发出一次数据传输的服务请求，请回答下列问题：</a:t>
            </a:r>
          </a:p>
          <a:p>
            <a:pPr>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）这个字节多路通道的实际流量是多少？</a:t>
            </a:r>
          </a:p>
        </p:txBody>
      </p:sp>
      <p:sp>
        <p:nvSpPr>
          <p:cNvPr id="4" name="矩形 3">
            <a:extLst>
              <a:ext uri="{FF2B5EF4-FFF2-40B4-BE49-F238E27FC236}">
                <a16:creationId xmlns:a16="http://schemas.microsoft.com/office/drawing/2014/main" id="{4511B5EC-B63E-4A52-BA88-0EADC6D3ED74}"/>
              </a:ext>
            </a:extLst>
          </p:cNvPr>
          <p:cNvSpPr/>
          <p:nvPr/>
        </p:nvSpPr>
        <p:spPr>
          <a:xfrm>
            <a:off x="19844" y="3328771"/>
            <a:ext cx="9144000" cy="1763881"/>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通道的实际流量为各子通道的数据传输率之和，即：</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DR = 1 B/10 μs+1 B/20 μs+1 B/30 μs+1 B/50 μs+1 B/75 us </a:t>
            </a:r>
            <a:r>
              <a:rPr lang="en-US" altLang="zh-CN" sz="3100" kern="100" dirty="0">
                <a:latin typeface="Calibri" panose="020F0502020204030204" pitchFamily="34" charset="0"/>
                <a:ea typeface="黑体" panose="02010609060101010101" pitchFamily="49" charset="-122"/>
                <a:cs typeface="Calibri" panose="020F0502020204030204" pitchFamily="34"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 216.7 KB/s </a:t>
            </a:r>
            <a:endParaRPr lang="zh-CN" altLang="en-US" sz="31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B3BF729F-0062-4F3C-8B30-2D95ADB9E899}"/>
              </a:ext>
            </a:extLst>
          </p:cNvPr>
          <p:cNvSpPr>
            <a:spLocks noGrp="1"/>
          </p:cNvSpPr>
          <p:nvPr>
            <p:ph type="sldNum" sz="quarter" idx="11"/>
          </p:nvPr>
        </p:nvSpPr>
        <p:spPr/>
        <p:txBody>
          <a:bodyPr/>
          <a:lstStyle/>
          <a:p>
            <a:fld id="{3E9F9217-8A1C-4656-9B7D-6784671211DB}" type="slidenum">
              <a:rPr lang="en-US" altLang="zh-CN" smtClean="0"/>
              <a:pPr/>
              <a:t>54</a:t>
            </a:fld>
            <a:r>
              <a:rPr lang="en-US" altLang="zh-CN"/>
              <a:t>/55</a:t>
            </a:r>
            <a:endParaRPr lang="en-US" altLang="zh-CN" dirty="0"/>
          </a:p>
        </p:txBody>
      </p:sp>
    </p:spTree>
    <p:extLst>
      <p:ext uri="{BB962C8B-B14F-4D97-AF65-F5344CB8AC3E}">
        <p14:creationId xmlns:p14="http://schemas.microsoft.com/office/powerpoint/2010/main" val="2524642318"/>
      </p:ext>
    </p:extLst>
  </p:cSld>
  <p:clrMapOvr>
    <a:masterClrMapping/>
  </p:clrMapOvr>
  <p:transition spd="med">
    <p:cover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1C25418-B1B1-45B9-82A6-3449E2EA008E}"/>
              </a:ext>
            </a:extLst>
          </p:cNvPr>
          <p:cNvSpPr/>
          <p:nvPr/>
        </p:nvSpPr>
        <p:spPr>
          <a:xfrm>
            <a:off x="0" y="0"/>
            <a:ext cx="9163844" cy="3992824"/>
          </a:xfrm>
          <a:prstGeom prst="rect">
            <a:avLst/>
          </a:prstGeom>
        </p:spPr>
        <p:txBody>
          <a:bodyPr wrap="square">
            <a:spAutoFit/>
          </a:bodyPr>
          <a:lstStyle/>
          <a:p>
            <a:pPr>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15.</a:t>
            </a:r>
            <a:r>
              <a:rPr lang="zh-CN" altLang="en-US"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）如果设计字节多路通道的最大流量正好等于通道实际流量，并假设对于这</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台设备通道对它们的响应优先级为</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A&gt;B&gt;C&gt;D&gt;E</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。试分析，计算通道能正常为这</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台设备提供传输通道吗？如果不能，那么应当如何解决这个问题？</a:t>
            </a:r>
          </a:p>
        </p:txBody>
      </p:sp>
      <p:sp>
        <p:nvSpPr>
          <p:cNvPr id="4" name="矩形 3">
            <a:extLst>
              <a:ext uri="{FF2B5EF4-FFF2-40B4-BE49-F238E27FC236}">
                <a16:creationId xmlns:a16="http://schemas.microsoft.com/office/drawing/2014/main" id="{5B182227-905B-4FCB-8F05-E1B4BF0D5343}"/>
              </a:ext>
            </a:extLst>
          </p:cNvPr>
          <p:cNvSpPr/>
          <p:nvPr/>
        </p:nvSpPr>
        <p:spPr>
          <a:xfrm>
            <a:off x="9922" y="3992824"/>
            <a:ext cx="9144000" cy="2306144"/>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通道的工作周期为：</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1 B ÷ 216.7 KB/s = 4.6 </a:t>
            </a:r>
            <a:r>
              <a:rPr lang="en-US" altLang="zh-CN" sz="3100" kern="100" dirty="0" err="1">
                <a:latin typeface="黑体" panose="02010609060101010101" pitchFamily="49" charset="-122"/>
                <a:ea typeface="黑体" panose="02010609060101010101" pitchFamily="49" charset="-122"/>
                <a:cs typeface="Times New Roman" panose="02020603050405020304" pitchFamily="18" charset="0"/>
              </a:rPr>
              <a:t>μs</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 </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各设备的请求和通道响应时间关系如图所示。设备</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D</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E</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的数据请求得不到及时响应，由此可见通道不能为这</a:t>
            </a:r>
            <a:r>
              <a:rPr lang="en-US" altLang="zh-CN" sz="3100" kern="100" dirty="0">
                <a:latin typeface="黑体" panose="02010609060101010101" pitchFamily="49" charset="-122"/>
                <a:ea typeface="黑体" panose="02010609060101010101" pitchFamily="49" charset="-122"/>
                <a:cs typeface="Times New Roman" panose="02020603050405020304" pitchFamily="18" charset="0"/>
              </a:rPr>
              <a:t>5</a:t>
            </a: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台设备提供正常的传输通道</a:t>
            </a:r>
          </a:p>
        </p:txBody>
      </p:sp>
      <p:sp>
        <p:nvSpPr>
          <p:cNvPr id="5" name="灯片编号占位符 4">
            <a:extLst>
              <a:ext uri="{FF2B5EF4-FFF2-40B4-BE49-F238E27FC236}">
                <a16:creationId xmlns:a16="http://schemas.microsoft.com/office/drawing/2014/main" id="{8DEEC500-54DB-4A8D-A130-4DD9E808C61B}"/>
              </a:ext>
            </a:extLst>
          </p:cNvPr>
          <p:cNvSpPr>
            <a:spLocks noGrp="1"/>
          </p:cNvSpPr>
          <p:nvPr>
            <p:ph type="sldNum" sz="quarter" idx="11"/>
          </p:nvPr>
        </p:nvSpPr>
        <p:spPr/>
        <p:txBody>
          <a:bodyPr/>
          <a:lstStyle/>
          <a:p>
            <a:fld id="{3E9F9217-8A1C-4656-9B7D-6784671211DB}" type="slidenum">
              <a:rPr lang="en-US" altLang="zh-CN" smtClean="0"/>
              <a:pPr/>
              <a:t>55</a:t>
            </a:fld>
            <a:r>
              <a:rPr lang="en-US" altLang="zh-CN"/>
              <a:t>/55</a:t>
            </a:r>
            <a:endParaRPr lang="en-US" altLang="zh-CN" dirty="0"/>
          </a:p>
        </p:txBody>
      </p:sp>
    </p:spTree>
    <p:extLst>
      <p:ext uri="{BB962C8B-B14F-4D97-AF65-F5344CB8AC3E}">
        <p14:creationId xmlns:p14="http://schemas.microsoft.com/office/powerpoint/2010/main" val="674867014"/>
      </p:ext>
    </p:extLst>
  </p:cSld>
  <p:clrMapOvr>
    <a:masterClrMapping/>
  </p:clrMapOvr>
  <p:transition spd="med">
    <p:cover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2DD4035-116A-4FD9-BE05-7CC7E4BAED8B}"/>
              </a:ext>
            </a:extLst>
          </p:cNvPr>
          <p:cNvSpPr/>
          <p:nvPr/>
        </p:nvSpPr>
        <p:spPr>
          <a:xfrm>
            <a:off x="22944" y="4117476"/>
            <a:ext cx="9144000" cy="2306144"/>
          </a:xfrm>
          <a:prstGeom prst="rect">
            <a:avLst/>
          </a:prstGeom>
        </p:spPr>
        <p:txBody>
          <a:bodyPr wrap="square">
            <a:spAutoFit/>
          </a:bodyPr>
          <a:lstStyle/>
          <a:p>
            <a:pPr indent="457200">
              <a:lnSpc>
                <a:spcPct val="120000"/>
              </a:lnSpc>
            </a:pPr>
            <a:r>
              <a:rPr lang="zh-CN" altLang="en-US" sz="3100" kern="100" dirty="0">
                <a:latin typeface="黑体" panose="02010609060101010101" pitchFamily="49" charset="-122"/>
                <a:ea typeface="黑体" panose="02010609060101010101" pitchFamily="49" charset="-122"/>
                <a:cs typeface="Times New Roman" panose="02020603050405020304" pitchFamily="18" charset="0"/>
              </a:rPr>
              <a:t>解决办法：提高通道的最大流量，以减小通道的工作周期。注：本题为“计算机系统结构”课程涉及的内容，超出了“计算机组成原理”课程的知识范围，仅供读者参考练习。</a:t>
            </a:r>
          </a:p>
        </p:txBody>
      </p:sp>
      <p:pic>
        <p:nvPicPr>
          <p:cNvPr id="14" name="图片 13">
            <a:extLst>
              <a:ext uri="{FF2B5EF4-FFF2-40B4-BE49-F238E27FC236}">
                <a16:creationId xmlns:a16="http://schemas.microsoft.com/office/drawing/2014/main" id="{9D5AD6CA-F3F1-4FEF-840A-456B3F63FA36}"/>
              </a:ext>
            </a:extLst>
          </p:cNvPr>
          <p:cNvPicPr>
            <a:picLocks noChangeAspect="1"/>
          </p:cNvPicPr>
          <p:nvPr/>
        </p:nvPicPr>
        <p:blipFill>
          <a:blip r:embed="rId2"/>
          <a:stretch>
            <a:fillRect/>
          </a:stretch>
        </p:blipFill>
        <p:spPr>
          <a:xfrm>
            <a:off x="-44018" y="25400"/>
            <a:ext cx="9210962" cy="4237993"/>
          </a:xfrm>
          <a:prstGeom prst="rect">
            <a:avLst/>
          </a:prstGeom>
        </p:spPr>
      </p:pic>
      <p:sp>
        <p:nvSpPr>
          <p:cNvPr id="3" name="灯片编号占位符 2">
            <a:extLst>
              <a:ext uri="{FF2B5EF4-FFF2-40B4-BE49-F238E27FC236}">
                <a16:creationId xmlns:a16="http://schemas.microsoft.com/office/drawing/2014/main" id="{C1479046-47AE-4EFB-8D48-F00F260057C3}"/>
              </a:ext>
            </a:extLst>
          </p:cNvPr>
          <p:cNvSpPr>
            <a:spLocks noGrp="1"/>
          </p:cNvSpPr>
          <p:nvPr>
            <p:ph type="sldNum" sz="quarter" idx="11"/>
          </p:nvPr>
        </p:nvSpPr>
        <p:spPr/>
        <p:txBody>
          <a:bodyPr/>
          <a:lstStyle/>
          <a:p>
            <a:fld id="{3E9F9217-8A1C-4656-9B7D-6784671211DB}" type="slidenum">
              <a:rPr lang="en-US" altLang="zh-CN" smtClean="0"/>
              <a:pPr/>
              <a:t>56</a:t>
            </a:fld>
            <a:r>
              <a:rPr lang="en-US" altLang="zh-CN"/>
              <a:t>/55</a:t>
            </a:r>
            <a:endParaRPr lang="en-US" altLang="zh-CN" dirty="0"/>
          </a:p>
        </p:txBody>
      </p:sp>
    </p:spTree>
    <p:extLst>
      <p:ext uri="{BB962C8B-B14F-4D97-AF65-F5344CB8AC3E}">
        <p14:creationId xmlns:p14="http://schemas.microsoft.com/office/powerpoint/2010/main" val="678965962"/>
      </p:ext>
    </p:extLst>
  </p:cSld>
  <p:clrMapOvr>
    <a:masterClrMapping/>
  </p:clrMapOvr>
  <p:transition spd="med">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936758-16C3-45A4-AAEA-11DB81AE931E}"/>
              </a:ext>
            </a:extLst>
          </p:cNvPr>
          <p:cNvSpPr/>
          <p:nvPr/>
        </p:nvSpPr>
        <p:spPr>
          <a:xfrm>
            <a:off x="11306" y="188640"/>
            <a:ext cx="9144000" cy="5332229"/>
          </a:xfrm>
          <a:prstGeom prst="rect">
            <a:avLst/>
          </a:prstGeom>
        </p:spPr>
        <p:txBody>
          <a:bodyPr wrap="square">
            <a:spAutoFit/>
          </a:bodyPr>
          <a:lstStyle/>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向量地址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：指访问中断向量表的地址码，即读取中断向量所需的地址。</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中断向量表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：指存放中断向量的一种表格。</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(17)</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中断隐指令操作</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：是指在中断周期中，直接依靠硬件实现关中断、保存断点、通过中断类型码计算中断程序的入口地址并转中断服务程序等操作。</a:t>
            </a:r>
          </a:p>
          <a:p>
            <a:pPr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(18)</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DMA</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：即直接存储器访问，是指直接依靠硬件实现主存储器和外部设备间进行数据传送，传输时不需要</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的干预。</a:t>
            </a:r>
          </a:p>
        </p:txBody>
      </p:sp>
      <p:sp>
        <p:nvSpPr>
          <p:cNvPr id="3" name="灯片编号占位符 2">
            <a:extLst>
              <a:ext uri="{FF2B5EF4-FFF2-40B4-BE49-F238E27FC236}">
                <a16:creationId xmlns:a16="http://schemas.microsoft.com/office/drawing/2014/main" id="{9F942A26-C49F-4A84-BDBE-C5F09FF0B6C0}"/>
              </a:ext>
            </a:extLst>
          </p:cNvPr>
          <p:cNvSpPr>
            <a:spLocks noGrp="1"/>
          </p:cNvSpPr>
          <p:nvPr>
            <p:ph type="sldNum" sz="quarter" idx="11"/>
          </p:nvPr>
        </p:nvSpPr>
        <p:spPr/>
        <p:txBody>
          <a:bodyPr/>
          <a:lstStyle/>
          <a:p>
            <a:fld id="{3E9F9217-8A1C-4656-9B7D-6784671211DB}" type="slidenum">
              <a:rPr lang="en-US" altLang="zh-CN" smtClean="0"/>
              <a:pPr/>
              <a:t>6</a:t>
            </a:fld>
            <a:r>
              <a:rPr lang="en-US" altLang="zh-CN"/>
              <a:t>/55</a:t>
            </a:r>
            <a:endParaRPr lang="en-US" altLang="zh-CN" dirty="0"/>
          </a:p>
        </p:txBody>
      </p:sp>
    </p:spTree>
    <p:extLst>
      <p:ext uri="{BB962C8B-B14F-4D97-AF65-F5344CB8AC3E}">
        <p14:creationId xmlns:p14="http://schemas.microsoft.com/office/powerpoint/2010/main" val="1080065862"/>
      </p:ext>
    </p:extLst>
  </p:cSld>
  <p:clrMapOvr>
    <a:masterClrMapping/>
  </p:clrMapOvr>
  <p:transition spd="med">
    <p:cover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CEA3E4-B8B9-4188-A178-19A66CD3C341}"/>
              </a:ext>
            </a:extLst>
          </p:cNvPr>
          <p:cNvSpPr/>
          <p:nvPr/>
        </p:nvSpPr>
        <p:spPr>
          <a:xfrm>
            <a:off x="-17839" y="1764986"/>
            <a:ext cx="9036496" cy="3328027"/>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比较并说明下述几种</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控制方式的优缺点及其适用场合。</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）直接程序传输方式（含程序查询方式）</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）程序中断方式</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DMA</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方式</a:t>
            </a:r>
          </a:p>
        </p:txBody>
      </p:sp>
      <p:sp>
        <p:nvSpPr>
          <p:cNvPr id="3" name="灯片编号占位符 2">
            <a:extLst>
              <a:ext uri="{FF2B5EF4-FFF2-40B4-BE49-F238E27FC236}">
                <a16:creationId xmlns:a16="http://schemas.microsoft.com/office/drawing/2014/main" id="{9A64F63F-242A-4605-8C8E-9DEA92A316D0}"/>
              </a:ext>
            </a:extLst>
          </p:cNvPr>
          <p:cNvSpPr>
            <a:spLocks noGrp="1"/>
          </p:cNvSpPr>
          <p:nvPr>
            <p:ph type="sldNum" sz="quarter" idx="11"/>
          </p:nvPr>
        </p:nvSpPr>
        <p:spPr/>
        <p:txBody>
          <a:bodyPr/>
          <a:lstStyle/>
          <a:p>
            <a:fld id="{3E9F9217-8A1C-4656-9B7D-6784671211DB}" type="slidenum">
              <a:rPr lang="en-US" altLang="zh-CN" smtClean="0"/>
              <a:pPr/>
              <a:t>7</a:t>
            </a:fld>
            <a:r>
              <a:rPr lang="en-US" altLang="zh-CN"/>
              <a:t>/55</a:t>
            </a:r>
            <a:endParaRPr lang="en-US" altLang="zh-CN" dirty="0"/>
          </a:p>
        </p:txBody>
      </p:sp>
    </p:spTree>
    <p:extLst>
      <p:ext uri="{BB962C8B-B14F-4D97-AF65-F5344CB8AC3E}">
        <p14:creationId xmlns:p14="http://schemas.microsoft.com/office/powerpoint/2010/main" val="3863399382"/>
      </p:ext>
    </p:extLst>
  </p:cSld>
  <p:clrMapOvr>
    <a:masterClrMapping/>
  </p:clrMapOvr>
  <p:transition spd="med">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1AB4AC-876F-4ACB-B7EF-E8951B445308}"/>
              </a:ext>
            </a:extLst>
          </p:cNvPr>
          <p:cNvSpPr/>
          <p:nvPr/>
        </p:nvSpPr>
        <p:spPr>
          <a:xfrm>
            <a:off x="0" y="120499"/>
            <a:ext cx="9036496" cy="1998432"/>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比较并说明下述几种</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控制方式的优缺点及其适用场合。</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）直接程序传输方式（含程序查询方式）</a:t>
            </a:r>
          </a:p>
        </p:txBody>
      </p:sp>
      <p:sp>
        <p:nvSpPr>
          <p:cNvPr id="4" name="矩形 3">
            <a:extLst>
              <a:ext uri="{FF2B5EF4-FFF2-40B4-BE49-F238E27FC236}">
                <a16:creationId xmlns:a16="http://schemas.microsoft.com/office/drawing/2014/main" id="{2CC7BD1D-1DC8-4AF1-99D2-CB9AF462A48C}"/>
              </a:ext>
            </a:extLst>
          </p:cNvPr>
          <p:cNvSpPr/>
          <p:nvPr/>
        </p:nvSpPr>
        <p:spPr>
          <a:xfrm>
            <a:off x="124768" y="2348880"/>
            <a:ext cx="9036496" cy="4224233"/>
          </a:xfrm>
          <a:prstGeom prst="rect">
            <a:avLst/>
          </a:prstGeom>
        </p:spPr>
        <p:txBody>
          <a:bodyPr wrap="square">
            <a:spAutoFit/>
          </a:bodyPr>
          <a:lstStyle/>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直接程序传送方式的优点：在直接程序传送方式中</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只需实现</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指令功能，不需要增加</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硬件，因此硬件简单、控制简单。</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直接程序传送方式的缺点：</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与外围设备完全不能并行地工作，</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利用率低，实时处理能力低。  </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直接程序传输方式</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的适用场合：对</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速度和效率要求不是很高的场合。</a:t>
            </a:r>
          </a:p>
        </p:txBody>
      </p:sp>
      <p:sp>
        <p:nvSpPr>
          <p:cNvPr id="5" name="灯片编号占位符 4">
            <a:extLst>
              <a:ext uri="{FF2B5EF4-FFF2-40B4-BE49-F238E27FC236}">
                <a16:creationId xmlns:a16="http://schemas.microsoft.com/office/drawing/2014/main" id="{01EB7A4C-2DCE-42A5-9935-7DE2E9E6A0AF}"/>
              </a:ext>
            </a:extLst>
          </p:cNvPr>
          <p:cNvSpPr>
            <a:spLocks noGrp="1"/>
          </p:cNvSpPr>
          <p:nvPr>
            <p:ph type="sldNum" sz="quarter" idx="11"/>
          </p:nvPr>
        </p:nvSpPr>
        <p:spPr/>
        <p:txBody>
          <a:bodyPr/>
          <a:lstStyle/>
          <a:p>
            <a:fld id="{3E9F9217-8A1C-4656-9B7D-6784671211DB}" type="slidenum">
              <a:rPr lang="en-US" altLang="zh-CN" smtClean="0"/>
              <a:pPr/>
              <a:t>8</a:t>
            </a:fld>
            <a:r>
              <a:rPr lang="en-US" altLang="zh-CN"/>
              <a:t>/55</a:t>
            </a:r>
            <a:endParaRPr lang="en-US" altLang="zh-CN" dirty="0"/>
          </a:p>
        </p:txBody>
      </p:sp>
    </p:spTree>
    <p:extLst>
      <p:ext uri="{BB962C8B-B14F-4D97-AF65-F5344CB8AC3E}">
        <p14:creationId xmlns:p14="http://schemas.microsoft.com/office/powerpoint/2010/main" val="1753025972"/>
      </p:ext>
    </p:extLst>
  </p:cSld>
  <p:clrMapOvr>
    <a:masterClrMapping/>
  </p:clrMapOvr>
  <p:transition spd="med">
    <p:cover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8C12D8C-D9F9-45D5-A532-47B5B918988B}"/>
              </a:ext>
            </a:extLst>
          </p:cNvPr>
          <p:cNvSpPr/>
          <p:nvPr/>
        </p:nvSpPr>
        <p:spPr>
          <a:xfrm>
            <a:off x="53752" y="101965"/>
            <a:ext cx="9036496" cy="1998432"/>
          </a:xfrm>
          <a:prstGeom prst="rect">
            <a:avLst/>
          </a:prstGeom>
        </p:spPr>
        <p:txBody>
          <a:bodyPr wrap="square">
            <a:spAutoFit/>
          </a:bodyPr>
          <a:lstStyle/>
          <a:p>
            <a:pPr algn="just">
              <a:lnSpc>
                <a:spcPct val="120000"/>
              </a:lnSpc>
              <a:spcAft>
                <a:spcPts val="0"/>
              </a:spcAft>
            </a:pP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比较并说明下述几种</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I/O</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控制方式的优缺点及其适用场合。</a:t>
            </a:r>
          </a:p>
          <a:p>
            <a:pPr algn="just">
              <a:lnSpc>
                <a:spcPct val="120000"/>
              </a:lnSpc>
              <a:spcAft>
                <a:spcPts val="0"/>
              </a:spcAft>
            </a:pP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kern="1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）程序中断方式</a:t>
            </a:r>
          </a:p>
        </p:txBody>
      </p:sp>
      <p:sp>
        <p:nvSpPr>
          <p:cNvPr id="4" name="矩形 3">
            <a:extLst>
              <a:ext uri="{FF2B5EF4-FFF2-40B4-BE49-F238E27FC236}">
                <a16:creationId xmlns:a16="http://schemas.microsoft.com/office/drawing/2014/main" id="{CA7CD268-7B51-4C74-B314-E1E028C80374}"/>
              </a:ext>
            </a:extLst>
          </p:cNvPr>
          <p:cNvSpPr/>
          <p:nvPr/>
        </p:nvSpPr>
        <p:spPr>
          <a:xfrm>
            <a:off x="53752" y="2100397"/>
            <a:ext cx="9144000" cy="4741298"/>
          </a:xfrm>
          <a:prstGeom prst="rect">
            <a:avLst/>
          </a:prstGeom>
        </p:spPr>
        <p:txBody>
          <a:bodyPr wrap="square">
            <a:spAutoFit/>
          </a:bodyPr>
          <a:lstStyle/>
          <a:p>
            <a:pPr indent="457200">
              <a:lnSpc>
                <a:spcPct val="120000"/>
              </a:lnSpc>
            </a:pP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程序中断方式的优点：</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程序中断是通过执行中断服务程序对事件的中断请求进行处理，处理程序可以根据需要进行扩展，所以程序中断方式的处理能力很强，可以处理复杂事态，随机性和实时性强。</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程序中断方式的缺点：</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为了实现程序切换，决定</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在中断周期中要执行隐指令操作：保存断点、读取服务程序入口地址，以及在转入服务程序后首先应执行现场保护等操作；在返回原程序前，还需</a:t>
            </a:r>
          </a:p>
        </p:txBody>
      </p:sp>
      <p:sp>
        <p:nvSpPr>
          <p:cNvPr id="5" name="灯片编号占位符 4">
            <a:extLst>
              <a:ext uri="{FF2B5EF4-FFF2-40B4-BE49-F238E27FC236}">
                <a16:creationId xmlns:a16="http://schemas.microsoft.com/office/drawing/2014/main" id="{7DD89B85-2B90-45B4-A8C8-89477F143E0A}"/>
              </a:ext>
            </a:extLst>
          </p:cNvPr>
          <p:cNvSpPr>
            <a:spLocks noGrp="1"/>
          </p:cNvSpPr>
          <p:nvPr>
            <p:ph type="sldNum" sz="quarter" idx="11"/>
          </p:nvPr>
        </p:nvSpPr>
        <p:spPr/>
        <p:txBody>
          <a:bodyPr/>
          <a:lstStyle/>
          <a:p>
            <a:fld id="{3E9F9217-8A1C-4656-9B7D-6784671211DB}" type="slidenum">
              <a:rPr lang="en-US" altLang="zh-CN" smtClean="0"/>
              <a:pPr/>
              <a:t>9</a:t>
            </a:fld>
            <a:r>
              <a:rPr lang="en-US" altLang="zh-CN" dirty="0"/>
              <a:t>/55</a:t>
            </a:r>
          </a:p>
        </p:txBody>
      </p:sp>
    </p:spTree>
    <p:extLst>
      <p:ext uri="{BB962C8B-B14F-4D97-AF65-F5344CB8AC3E}">
        <p14:creationId xmlns:p14="http://schemas.microsoft.com/office/powerpoint/2010/main" val="4230917931"/>
      </p:ext>
    </p:extLst>
  </p:cSld>
  <p:clrMapOvr>
    <a:masterClrMapping/>
  </p:clrMapOvr>
  <p:transition spd="med">
    <p:cover dir="rd"/>
  </p:transition>
</p:sld>
</file>

<file path=ppt/theme/theme1.xml><?xml version="1.0" encoding="utf-8"?>
<a:theme xmlns:a="http://schemas.openxmlformats.org/drawingml/2006/main" name="2计算机组成原理-2(1)">
  <a:themeElements>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2计算机组成原理-2(1)">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2计算机组成原理-2(1)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计算机组成原理-2(1)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C:\Users\JLP\AppData\Roaming\Microsoft\Templates\2计算机组成原理-2(1).pot</Template>
  <TotalTime>5243</TotalTime>
  <Words>4330</Words>
  <Application>Microsoft Office PowerPoint</Application>
  <PresentationFormat>全屏显示(4:3)</PresentationFormat>
  <Paragraphs>196</Paragraphs>
  <Slides>56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黑体</vt:lpstr>
      <vt:lpstr>宋体</vt:lpstr>
      <vt:lpstr>Arial</vt:lpstr>
      <vt:lpstr>Calibri</vt:lpstr>
      <vt:lpstr>Times New Roman</vt:lpstr>
      <vt:lpstr>Wingdings</vt:lpstr>
      <vt:lpstr>2计算机组成原理-2(1)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Fred zh</dc:creator>
  <cp:lastModifiedBy>Fred zh</cp:lastModifiedBy>
  <cp:revision>533</cp:revision>
  <dcterms:modified xsi:type="dcterms:W3CDTF">2021-04-29T08:46:52Z</dcterms:modified>
</cp:coreProperties>
</file>