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Lst>
  <p:sldSz cx="9906000" cy="6858000" type="A4"/>
  <p:notesSz cx="6858000" cy="9144000"/>
  <p:defaultTextStyle>
    <a:defPPr>
      <a:defRPr lang="zh-CN"/>
    </a:defPPr>
    <a:lvl1pPr algn="l" rtl="0" fontAlgn="base">
      <a:spcBef>
        <a:spcPct val="0"/>
      </a:spcBef>
      <a:spcAft>
        <a:spcPct val="0"/>
      </a:spcAft>
      <a:defRPr sz="2400" kern="1200">
        <a:solidFill>
          <a:schemeClr val="tx1"/>
        </a:solidFill>
        <a:latin typeface="Tahoma" pitchFamily="34" charset="0"/>
        <a:ea typeface="宋体" charset="-122"/>
        <a:cs typeface="+mn-cs"/>
      </a:defRPr>
    </a:lvl1pPr>
    <a:lvl2pPr marL="457200" algn="l" rtl="0" fontAlgn="base">
      <a:spcBef>
        <a:spcPct val="0"/>
      </a:spcBef>
      <a:spcAft>
        <a:spcPct val="0"/>
      </a:spcAft>
      <a:defRPr sz="2400" kern="1200">
        <a:solidFill>
          <a:schemeClr val="tx1"/>
        </a:solidFill>
        <a:latin typeface="Tahoma" pitchFamily="34" charset="0"/>
        <a:ea typeface="宋体" charset="-122"/>
        <a:cs typeface="+mn-cs"/>
      </a:defRPr>
    </a:lvl2pPr>
    <a:lvl3pPr marL="914400" algn="l" rtl="0" fontAlgn="base">
      <a:spcBef>
        <a:spcPct val="0"/>
      </a:spcBef>
      <a:spcAft>
        <a:spcPct val="0"/>
      </a:spcAft>
      <a:defRPr sz="2400" kern="1200">
        <a:solidFill>
          <a:schemeClr val="tx1"/>
        </a:solidFill>
        <a:latin typeface="Tahoma" pitchFamily="34" charset="0"/>
        <a:ea typeface="宋体" charset="-122"/>
        <a:cs typeface="+mn-cs"/>
      </a:defRPr>
    </a:lvl3pPr>
    <a:lvl4pPr marL="1371600" algn="l" rtl="0" fontAlgn="base">
      <a:spcBef>
        <a:spcPct val="0"/>
      </a:spcBef>
      <a:spcAft>
        <a:spcPct val="0"/>
      </a:spcAft>
      <a:defRPr sz="2400" kern="1200">
        <a:solidFill>
          <a:schemeClr val="tx1"/>
        </a:solidFill>
        <a:latin typeface="Tahoma" pitchFamily="34" charset="0"/>
        <a:ea typeface="宋体" charset="-122"/>
        <a:cs typeface="+mn-cs"/>
      </a:defRPr>
    </a:lvl4pPr>
    <a:lvl5pPr marL="1828800" algn="l" rtl="0" fontAlgn="base">
      <a:spcBef>
        <a:spcPct val="0"/>
      </a:spcBef>
      <a:spcAft>
        <a:spcPct val="0"/>
      </a:spcAft>
      <a:defRPr sz="2400" kern="1200">
        <a:solidFill>
          <a:schemeClr val="tx1"/>
        </a:solidFill>
        <a:latin typeface="Tahoma" pitchFamily="34" charset="0"/>
        <a:ea typeface="宋体" charset="-122"/>
        <a:cs typeface="+mn-cs"/>
      </a:defRPr>
    </a:lvl5pPr>
    <a:lvl6pPr marL="2286000" algn="l" defTabSz="914400" rtl="0" eaLnBrk="1" latinLnBrk="0" hangingPunct="1">
      <a:defRPr sz="2400" kern="1200">
        <a:solidFill>
          <a:schemeClr val="tx1"/>
        </a:solidFill>
        <a:latin typeface="Tahoma" pitchFamily="34" charset="0"/>
        <a:ea typeface="宋体" charset="-122"/>
        <a:cs typeface="+mn-cs"/>
      </a:defRPr>
    </a:lvl6pPr>
    <a:lvl7pPr marL="2743200" algn="l" defTabSz="914400" rtl="0" eaLnBrk="1" latinLnBrk="0" hangingPunct="1">
      <a:defRPr sz="2400" kern="1200">
        <a:solidFill>
          <a:schemeClr val="tx1"/>
        </a:solidFill>
        <a:latin typeface="Tahoma" pitchFamily="34" charset="0"/>
        <a:ea typeface="宋体" charset="-122"/>
        <a:cs typeface="+mn-cs"/>
      </a:defRPr>
    </a:lvl7pPr>
    <a:lvl8pPr marL="3200400" algn="l" defTabSz="914400" rtl="0" eaLnBrk="1" latinLnBrk="0" hangingPunct="1">
      <a:defRPr sz="2400" kern="1200">
        <a:solidFill>
          <a:schemeClr val="tx1"/>
        </a:solidFill>
        <a:latin typeface="Tahoma" pitchFamily="34" charset="0"/>
        <a:ea typeface="宋体" charset="-122"/>
        <a:cs typeface="+mn-cs"/>
      </a:defRPr>
    </a:lvl8pPr>
    <a:lvl9pPr marL="3657600" algn="l" defTabSz="914400" rtl="0" eaLnBrk="1" latinLnBrk="0" hangingPunct="1">
      <a:defRPr sz="2400" kern="1200">
        <a:solidFill>
          <a:schemeClr val="tx1"/>
        </a:solidFill>
        <a:latin typeface="Tahom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99"/>
    <a:srgbClr val="FFFF99"/>
    <a:srgbClr val="FFFF66"/>
    <a:srgbClr val="000066"/>
    <a:srgbClr val="66FF66"/>
    <a:srgbClr val="66CCFF"/>
    <a:srgbClr val="66FF33"/>
    <a:srgbClr val="FF9900"/>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9" autoAdjust="0"/>
    <p:restoredTop sz="94555" autoAdjust="0"/>
  </p:normalViewPr>
  <p:slideViewPr>
    <p:cSldViewPr>
      <p:cViewPr>
        <p:scale>
          <a:sx n="59" d="100"/>
          <a:sy n="59" d="100"/>
        </p:scale>
        <p:origin x="-1074" y="-198"/>
      </p:cViewPr>
      <p:guideLst>
        <p:guide orient="horz" pos="2160"/>
        <p:guide pos="3120"/>
      </p:guideLst>
    </p:cSldViewPr>
  </p:slideViewPr>
  <p:outlineViewPr>
    <p:cViewPr>
      <p:scale>
        <a:sx n="33" d="100"/>
        <a:sy n="33" d="100"/>
      </p:scale>
      <p:origin x="0" y="19638"/>
    </p:cViewPr>
  </p:outlineViewPr>
  <p:notesTextViewPr>
    <p:cViewPr>
      <p:scale>
        <a:sx n="100" d="100"/>
        <a:sy n="100" d="100"/>
      </p:scale>
      <p:origin x="0" y="0"/>
    </p:cViewPr>
  </p:notesTextViewPr>
  <p:sorterViewPr>
    <p:cViewPr>
      <p:scale>
        <a:sx n="66" d="100"/>
        <a:sy n="66" d="100"/>
      </p:scale>
      <p:origin x="0" y="2292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F797B3-7A9E-4990-BEBC-03E47D2463A8}" type="datetimeFigureOut">
              <a:rPr lang="zh-CN" altLang="en-US" smtClean="0"/>
              <a:pPr/>
              <a:t>2016-11-6</a:t>
            </a:fld>
            <a:endParaRPr lang="zh-CN" altLang="en-US"/>
          </a:p>
        </p:txBody>
      </p:sp>
      <p:sp>
        <p:nvSpPr>
          <p:cNvPr id="4" name="幻灯片图像占位符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3C4F92-4541-43E9-8217-3E05D91D9193}" type="slidenum">
              <a:rPr lang="zh-CN" altLang="en-US" smtClean="0"/>
              <a:pPr/>
              <a:t>‹#›</a:t>
            </a:fld>
            <a:endParaRPr lang="zh-CN" altLang="en-US"/>
          </a:p>
        </p:txBody>
      </p:sp>
    </p:spTree>
    <p:extLst>
      <p:ext uri="{BB962C8B-B14F-4D97-AF65-F5344CB8AC3E}">
        <p14:creationId xmlns:p14="http://schemas.microsoft.com/office/powerpoint/2010/main" val="4194604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4</a:t>
            </a:fld>
            <a:endParaRPr lang="zh-CN" altLang="en-US"/>
          </a:p>
        </p:txBody>
      </p:sp>
    </p:spTree>
    <p:extLst>
      <p:ext uri="{BB962C8B-B14F-4D97-AF65-F5344CB8AC3E}">
        <p14:creationId xmlns:p14="http://schemas.microsoft.com/office/powerpoint/2010/main" val="1880278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14</a:t>
            </a:fld>
            <a:endParaRPr lang="zh-CN" altLang="en-US"/>
          </a:p>
        </p:txBody>
      </p:sp>
    </p:spTree>
    <p:extLst>
      <p:ext uri="{BB962C8B-B14F-4D97-AF65-F5344CB8AC3E}">
        <p14:creationId xmlns:p14="http://schemas.microsoft.com/office/powerpoint/2010/main" val="3773737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16</a:t>
            </a:fld>
            <a:endParaRPr lang="zh-CN" altLang="en-US"/>
          </a:p>
        </p:txBody>
      </p:sp>
    </p:spTree>
    <p:extLst>
      <p:ext uri="{BB962C8B-B14F-4D97-AF65-F5344CB8AC3E}">
        <p14:creationId xmlns:p14="http://schemas.microsoft.com/office/powerpoint/2010/main" val="3755744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20</a:t>
            </a:fld>
            <a:endParaRPr lang="zh-CN" altLang="en-US"/>
          </a:p>
        </p:txBody>
      </p:sp>
    </p:spTree>
    <p:extLst>
      <p:ext uri="{BB962C8B-B14F-4D97-AF65-F5344CB8AC3E}">
        <p14:creationId xmlns:p14="http://schemas.microsoft.com/office/powerpoint/2010/main" val="3122952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24</a:t>
            </a:fld>
            <a:endParaRPr lang="zh-CN" altLang="en-US"/>
          </a:p>
        </p:txBody>
      </p:sp>
    </p:spTree>
    <p:extLst>
      <p:ext uri="{BB962C8B-B14F-4D97-AF65-F5344CB8AC3E}">
        <p14:creationId xmlns:p14="http://schemas.microsoft.com/office/powerpoint/2010/main" val="4043913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26</a:t>
            </a:fld>
            <a:endParaRPr lang="zh-CN" altLang="en-US"/>
          </a:p>
        </p:txBody>
      </p:sp>
    </p:spTree>
    <p:extLst>
      <p:ext uri="{BB962C8B-B14F-4D97-AF65-F5344CB8AC3E}">
        <p14:creationId xmlns:p14="http://schemas.microsoft.com/office/powerpoint/2010/main" val="1469104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27</a:t>
            </a:fld>
            <a:endParaRPr lang="zh-CN" altLang="en-US"/>
          </a:p>
        </p:txBody>
      </p:sp>
    </p:spTree>
    <p:extLst>
      <p:ext uri="{BB962C8B-B14F-4D97-AF65-F5344CB8AC3E}">
        <p14:creationId xmlns:p14="http://schemas.microsoft.com/office/powerpoint/2010/main" val="100916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34</a:t>
            </a:fld>
            <a:endParaRPr lang="zh-CN" altLang="en-US"/>
          </a:p>
        </p:txBody>
      </p:sp>
    </p:spTree>
    <p:extLst>
      <p:ext uri="{BB962C8B-B14F-4D97-AF65-F5344CB8AC3E}">
        <p14:creationId xmlns:p14="http://schemas.microsoft.com/office/powerpoint/2010/main" val="825470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42</a:t>
            </a:fld>
            <a:endParaRPr lang="zh-CN" altLang="en-US"/>
          </a:p>
        </p:txBody>
      </p:sp>
    </p:spTree>
    <p:extLst>
      <p:ext uri="{BB962C8B-B14F-4D97-AF65-F5344CB8AC3E}">
        <p14:creationId xmlns:p14="http://schemas.microsoft.com/office/powerpoint/2010/main" val="2367316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43</a:t>
            </a:fld>
            <a:endParaRPr lang="zh-CN" altLang="en-US"/>
          </a:p>
        </p:txBody>
      </p:sp>
    </p:spTree>
    <p:extLst>
      <p:ext uri="{BB962C8B-B14F-4D97-AF65-F5344CB8AC3E}">
        <p14:creationId xmlns:p14="http://schemas.microsoft.com/office/powerpoint/2010/main" val="2134360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44</a:t>
            </a:fld>
            <a:endParaRPr lang="zh-CN" altLang="en-US"/>
          </a:p>
        </p:txBody>
      </p:sp>
    </p:spTree>
    <p:extLst>
      <p:ext uri="{BB962C8B-B14F-4D97-AF65-F5344CB8AC3E}">
        <p14:creationId xmlns:p14="http://schemas.microsoft.com/office/powerpoint/2010/main" val="496936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6</a:t>
            </a:fld>
            <a:endParaRPr lang="zh-CN" altLang="en-US"/>
          </a:p>
        </p:txBody>
      </p:sp>
    </p:spTree>
    <p:extLst>
      <p:ext uri="{BB962C8B-B14F-4D97-AF65-F5344CB8AC3E}">
        <p14:creationId xmlns:p14="http://schemas.microsoft.com/office/powerpoint/2010/main" val="24585349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46</a:t>
            </a:fld>
            <a:endParaRPr lang="zh-CN" altLang="en-US"/>
          </a:p>
        </p:txBody>
      </p:sp>
    </p:spTree>
    <p:extLst>
      <p:ext uri="{BB962C8B-B14F-4D97-AF65-F5344CB8AC3E}">
        <p14:creationId xmlns:p14="http://schemas.microsoft.com/office/powerpoint/2010/main" val="24877601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47</a:t>
            </a:fld>
            <a:endParaRPr lang="zh-CN" altLang="en-US"/>
          </a:p>
        </p:txBody>
      </p:sp>
    </p:spTree>
    <p:extLst>
      <p:ext uri="{BB962C8B-B14F-4D97-AF65-F5344CB8AC3E}">
        <p14:creationId xmlns:p14="http://schemas.microsoft.com/office/powerpoint/2010/main" val="42822619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48</a:t>
            </a:fld>
            <a:endParaRPr lang="zh-CN" altLang="en-US"/>
          </a:p>
        </p:txBody>
      </p:sp>
    </p:spTree>
    <p:extLst>
      <p:ext uri="{BB962C8B-B14F-4D97-AF65-F5344CB8AC3E}">
        <p14:creationId xmlns:p14="http://schemas.microsoft.com/office/powerpoint/2010/main" val="14835744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49</a:t>
            </a:fld>
            <a:endParaRPr lang="zh-CN" altLang="en-US"/>
          </a:p>
        </p:txBody>
      </p:sp>
    </p:spTree>
    <p:extLst>
      <p:ext uri="{BB962C8B-B14F-4D97-AF65-F5344CB8AC3E}">
        <p14:creationId xmlns:p14="http://schemas.microsoft.com/office/powerpoint/2010/main" val="494411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50</a:t>
            </a:fld>
            <a:endParaRPr lang="zh-CN" altLang="en-US"/>
          </a:p>
        </p:txBody>
      </p:sp>
    </p:spTree>
    <p:extLst>
      <p:ext uri="{BB962C8B-B14F-4D97-AF65-F5344CB8AC3E}">
        <p14:creationId xmlns:p14="http://schemas.microsoft.com/office/powerpoint/2010/main" val="22084551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52</a:t>
            </a:fld>
            <a:endParaRPr lang="zh-CN" altLang="en-US"/>
          </a:p>
        </p:txBody>
      </p:sp>
    </p:spTree>
    <p:extLst>
      <p:ext uri="{BB962C8B-B14F-4D97-AF65-F5344CB8AC3E}">
        <p14:creationId xmlns:p14="http://schemas.microsoft.com/office/powerpoint/2010/main" val="18058084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55</a:t>
            </a:fld>
            <a:endParaRPr lang="zh-CN" altLang="en-US"/>
          </a:p>
        </p:txBody>
      </p:sp>
    </p:spTree>
    <p:extLst>
      <p:ext uri="{BB962C8B-B14F-4D97-AF65-F5344CB8AC3E}">
        <p14:creationId xmlns:p14="http://schemas.microsoft.com/office/powerpoint/2010/main" val="15103873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56</a:t>
            </a:fld>
            <a:endParaRPr lang="zh-CN" altLang="en-US"/>
          </a:p>
        </p:txBody>
      </p:sp>
    </p:spTree>
    <p:extLst>
      <p:ext uri="{BB962C8B-B14F-4D97-AF65-F5344CB8AC3E}">
        <p14:creationId xmlns:p14="http://schemas.microsoft.com/office/powerpoint/2010/main" val="2125083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58</a:t>
            </a:fld>
            <a:endParaRPr lang="zh-CN" altLang="en-US"/>
          </a:p>
        </p:txBody>
      </p:sp>
    </p:spTree>
    <p:extLst>
      <p:ext uri="{BB962C8B-B14F-4D97-AF65-F5344CB8AC3E}">
        <p14:creationId xmlns:p14="http://schemas.microsoft.com/office/powerpoint/2010/main" val="32612455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t>69</a:t>
            </a:fld>
            <a:endParaRPr lang="zh-CN" altLang="en-US"/>
          </a:p>
        </p:txBody>
      </p:sp>
    </p:spTree>
    <p:extLst>
      <p:ext uri="{BB962C8B-B14F-4D97-AF65-F5344CB8AC3E}">
        <p14:creationId xmlns:p14="http://schemas.microsoft.com/office/powerpoint/2010/main" val="2527981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7</a:t>
            </a:fld>
            <a:endParaRPr lang="zh-CN" altLang="en-US"/>
          </a:p>
        </p:txBody>
      </p:sp>
    </p:spTree>
    <p:extLst>
      <p:ext uri="{BB962C8B-B14F-4D97-AF65-F5344CB8AC3E}">
        <p14:creationId xmlns:p14="http://schemas.microsoft.com/office/powerpoint/2010/main" val="1103385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t>70</a:t>
            </a:fld>
            <a:endParaRPr lang="zh-CN" altLang="en-US"/>
          </a:p>
        </p:txBody>
      </p:sp>
    </p:spTree>
    <p:extLst>
      <p:ext uri="{BB962C8B-B14F-4D97-AF65-F5344CB8AC3E}">
        <p14:creationId xmlns:p14="http://schemas.microsoft.com/office/powerpoint/2010/main" val="41931317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t>71</a:t>
            </a:fld>
            <a:endParaRPr lang="zh-CN" altLang="en-US"/>
          </a:p>
        </p:txBody>
      </p:sp>
    </p:spTree>
    <p:extLst>
      <p:ext uri="{BB962C8B-B14F-4D97-AF65-F5344CB8AC3E}">
        <p14:creationId xmlns:p14="http://schemas.microsoft.com/office/powerpoint/2010/main" val="35831092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t>80</a:t>
            </a:fld>
            <a:endParaRPr lang="zh-CN" altLang="en-US"/>
          </a:p>
        </p:txBody>
      </p:sp>
    </p:spTree>
    <p:extLst>
      <p:ext uri="{BB962C8B-B14F-4D97-AF65-F5344CB8AC3E}">
        <p14:creationId xmlns:p14="http://schemas.microsoft.com/office/powerpoint/2010/main" val="15983230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t>81</a:t>
            </a:fld>
            <a:endParaRPr lang="zh-CN" altLang="en-US"/>
          </a:p>
        </p:txBody>
      </p:sp>
    </p:spTree>
    <p:extLst>
      <p:ext uri="{BB962C8B-B14F-4D97-AF65-F5344CB8AC3E}">
        <p14:creationId xmlns:p14="http://schemas.microsoft.com/office/powerpoint/2010/main" val="20370558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t>82</a:t>
            </a:fld>
            <a:endParaRPr lang="zh-CN" altLang="en-US"/>
          </a:p>
        </p:txBody>
      </p:sp>
    </p:spTree>
    <p:extLst>
      <p:ext uri="{BB962C8B-B14F-4D97-AF65-F5344CB8AC3E}">
        <p14:creationId xmlns:p14="http://schemas.microsoft.com/office/powerpoint/2010/main" val="19703937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t>84</a:t>
            </a:fld>
            <a:endParaRPr lang="zh-CN" altLang="en-US"/>
          </a:p>
        </p:txBody>
      </p:sp>
    </p:spTree>
    <p:extLst>
      <p:ext uri="{BB962C8B-B14F-4D97-AF65-F5344CB8AC3E}">
        <p14:creationId xmlns:p14="http://schemas.microsoft.com/office/powerpoint/2010/main" val="6156334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t>85</a:t>
            </a:fld>
            <a:endParaRPr lang="zh-CN" altLang="en-US"/>
          </a:p>
        </p:txBody>
      </p:sp>
    </p:spTree>
    <p:extLst>
      <p:ext uri="{BB962C8B-B14F-4D97-AF65-F5344CB8AC3E}">
        <p14:creationId xmlns:p14="http://schemas.microsoft.com/office/powerpoint/2010/main" val="6509612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t>86</a:t>
            </a:fld>
            <a:endParaRPr lang="zh-CN" altLang="en-US"/>
          </a:p>
        </p:txBody>
      </p:sp>
    </p:spTree>
    <p:extLst>
      <p:ext uri="{BB962C8B-B14F-4D97-AF65-F5344CB8AC3E}">
        <p14:creationId xmlns:p14="http://schemas.microsoft.com/office/powerpoint/2010/main" val="24642480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t>87</a:t>
            </a:fld>
            <a:endParaRPr lang="zh-CN" altLang="en-US"/>
          </a:p>
        </p:txBody>
      </p:sp>
    </p:spTree>
    <p:extLst>
      <p:ext uri="{BB962C8B-B14F-4D97-AF65-F5344CB8AC3E}">
        <p14:creationId xmlns:p14="http://schemas.microsoft.com/office/powerpoint/2010/main" val="1389340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t>88</a:t>
            </a:fld>
            <a:endParaRPr lang="zh-CN" altLang="en-US"/>
          </a:p>
        </p:txBody>
      </p:sp>
    </p:spTree>
    <p:extLst>
      <p:ext uri="{BB962C8B-B14F-4D97-AF65-F5344CB8AC3E}">
        <p14:creationId xmlns:p14="http://schemas.microsoft.com/office/powerpoint/2010/main" val="2036059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8</a:t>
            </a:fld>
            <a:endParaRPr lang="zh-CN" altLang="en-US"/>
          </a:p>
        </p:txBody>
      </p:sp>
    </p:spTree>
    <p:extLst>
      <p:ext uri="{BB962C8B-B14F-4D97-AF65-F5344CB8AC3E}">
        <p14:creationId xmlns:p14="http://schemas.microsoft.com/office/powerpoint/2010/main" val="7692174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t>89</a:t>
            </a:fld>
            <a:endParaRPr lang="zh-CN" altLang="en-US"/>
          </a:p>
        </p:txBody>
      </p:sp>
    </p:spTree>
    <p:extLst>
      <p:ext uri="{BB962C8B-B14F-4D97-AF65-F5344CB8AC3E}">
        <p14:creationId xmlns:p14="http://schemas.microsoft.com/office/powerpoint/2010/main" val="12771899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t>91</a:t>
            </a:fld>
            <a:endParaRPr lang="zh-CN" altLang="en-US"/>
          </a:p>
        </p:txBody>
      </p:sp>
    </p:spTree>
    <p:extLst>
      <p:ext uri="{BB962C8B-B14F-4D97-AF65-F5344CB8AC3E}">
        <p14:creationId xmlns:p14="http://schemas.microsoft.com/office/powerpoint/2010/main" val="42233185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t>96</a:t>
            </a:fld>
            <a:endParaRPr lang="zh-CN" altLang="en-US"/>
          </a:p>
        </p:txBody>
      </p:sp>
    </p:spTree>
    <p:extLst>
      <p:ext uri="{BB962C8B-B14F-4D97-AF65-F5344CB8AC3E}">
        <p14:creationId xmlns:p14="http://schemas.microsoft.com/office/powerpoint/2010/main" val="24017812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n</a:t>
            </a:r>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t>97</a:t>
            </a:fld>
            <a:endParaRPr lang="zh-CN" altLang="en-US"/>
          </a:p>
        </p:txBody>
      </p:sp>
    </p:spTree>
    <p:extLst>
      <p:ext uri="{BB962C8B-B14F-4D97-AF65-F5344CB8AC3E}">
        <p14:creationId xmlns:p14="http://schemas.microsoft.com/office/powerpoint/2010/main" val="3816715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9</a:t>
            </a:fld>
            <a:endParaRPr lang="zh-CN" altLang="en-US"/>
          </a:p>
        </p:txBody>
      </p:sp>
    </p:spTree>
    <p:extLst>
      <p:ext uri="{BB962C8B-B14F-4D97-AF65-F5344CB8AC3E}">
        <p14:creationId xmlns:p14="http://schemas.microsoft.com/office/powerpoint/2010/main" val="1123468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10</a:t>
            </a:fld>
            <a:endParaRPr lang="zh-CN" altLang="en-US"/>
          </a:p>
        </p:txBody>
      </p:sp>
    </p:spTree>
    <p:extLst>
      <p:ext uri="{BB962C8B-B14F-4D97-AF65-F5344CB8AC3E}">
        <p14:creationId xmlns:p14="http://schemas.microsoft.com/office/powerpoint/2010/main" val="1352720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11</a:t>
            </a:fld>
            <a:endParaRPr lang="zh-CN" altLang="en-US"/>
          </a:p>
        </p:txBody>
      </p:sp>
    </p:spTree>
    <p:extLst>
      <p:ext uri="{BB962C8B-B14F-4D97-AF65-F5344CB8AC3E}">
        <p14:creationId xmlns:p14="http://schemas.microsoft.com/office/powerpoint/2010/main" val="2047481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12</a:t>
            </a:fld>
            <a:endParaRPr lang="zh-CN" altLang="en-US"/>
          </a:p>
        </p:txBody>
      </p:sp>
    </p:spTree>
    <p:extLst>
      <p:ext uri="{BB962C8B-B14F-4D97-AF65-F5344CB8AC3E}">
        <p14:creationId xmlns:p14="http://schemas.microsoft.com/office/powerpoint/2010/main" val="3960912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13</a:t>
            </a:fld>
            <a:endParaRPr lang="zh-CN" altLang="en-US"/>
          </a:p>
        </p:txBody>
      </p:sp>
    </p:spTree>
    <p:extLst>
      <p:ext uri="{BB962C8B-B14F-4D97-AF65-F5344CB8AC3E}">
        <p14:creationId xmlns:p14="http://schemas.microsoft.com/office/powerpoint/2010/main" val="840112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5612" name="Rectangle 12"/>
          <p:cNvSpPr>
            <a:spLocks noGrp="1" noChangeArrowheads="1"/>
          </p:cNvSpPr>
          <p:nvPr>
            <p:ph type="ctrTitle"/>
          </p:nvPr>
        </p:nvSpPr>
        <p:spPr>
          <a:xfrm>
            <a:off x="741600" y="620689"/>
            <a:ext cx="8424936" cy="2160240"/>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lang="zh-CN" altLang="en-US" sz="5400" noProof="0" smtClean="0">
                <a:latin typeface="+mj-lt"/>
                <a:ea typeface="黑体" pitchFamily="2" charset="-122"/>
              </a:defRPr>
            </a:lvl1pPr>
          </a:lstStyle>
          <a:p>
            <a:pPr lvl="0" algn="ctr" eaLnBrk="1" hangingPunct="1"/>
            <a:r>
              <a:rPr lang="zh-CN" altLang="en-US" noProof="0" smtClean="0"/>
              <a:t>单击此处编辑母版标题样式</a:t>
            </a:r>
            <a:endParaRPr lang="zh-CN" altLang="en-US" noProof="0" dirty="0" smtClean="0"/>
          </a:p>
        </p:txBody>
      </p:sp>
      <p:sp>
        <p:nvSpPr>
          <p:cNvPr id="25613" name="Rectangle 13"/>
          <p:cNvSpPr>
            <a:spLocks noGrp="1" noChangeArrowheads="1"/>
          </p:cNvSpPr>
          <p:nvPr>
            <p:ph type="subTitle" idx="1"/>
          </p:nvPr>
        </p:nvSpPr>
        <p:spPr>
          <a:xfrm>
            <a:off x="1486800" y="3268800"/>
            <a:ext cx="6922800" cy="2210400"/>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lang="zh-CN" altLang="en-US" sz="3600" noProof="0" smtClean="0">
                <a:solidFill>
                  <a:schemeClr val="tx1"/>
                </a:solidFill>
                <a:latin typeface="+mj-lt"/>
                <a:ea typeface="黑体" pitchFamily="2" charset="-122"/>
              </a:defRPr>
            </a:lvl1pPr>
          </a:lstStyle>
          <a:p>
            <a:pPr marL="0" lvl="0" indent="0" algn="ctr" eaLnBrk="1" hangingPunct="1">
              <a:lnSpc>
                <a:spcPct val="110000"/>
              </a:lnSpc>
              <a:spcBef>
                <a:spcPts val="600"/>
              </a:spcBef>
              <a:buNone/>
            </a:pPr>
            <a:r>
              <a:rPr lang="zh-CN" altLang="en-US" noProof="0" smtClean="0"/>
              <a:t>单击此处编辑母版副标题样式</a:t>
            </a:r>
            <a:endParaRPr lang="zh-CN" altLang="en-US" noProof="0" dirty="0" smtClean="0"/>
          </a:p>
        </p:txBody>
      </p:sp>
      <p:sp>
        <p:nvSpPr>
          <p:cNvPr id="20" name="Rectangle 8" descr="Gold bar"/>
          <p:cNvSpPr>
            <a:spLocks noChangeArrowheads="1"/>
          </p:cNvSpPr>
          <p:nvPr userDrawn="1"/>
        </p:nvSpPr>
        <p:spPr bwMode="auto">
          <a:xfrm>
            <a:off x="247650" y="2889250"/>
            <a:ext cx="3109913" cy="201613"/>
          </a:xfrm>
          <a:prstGeom prst="rect">
            <a:avLst/>
          </a:prstGeom>
          <a:solidFill>
            <a:srgbClr val="FFCC00"/>
          </a:solidFill>
          <a:ln>
            <a:noFill/>
          </a:ln>
          <a:effectLst/>
          <a:extLst/>
        </p:spPr>
        <p:txBody>
          <a:bodyPr wrap="none" anchor="ctr"/>
          <a:lstStyle/>
          <a:p>
            <a:endParaRPr lang="zh-CN" altLang="en-US"/>
          </a:p>
        </p:txBody>
      </p:sp>
      <p:sp>
        <p:nvSpPr>
          <p:cNvPr id="21" name="Rectangle 9" descr="Orange bar"/>
          <p:cNvSpPr>
            <a:spLocks noChangeArrowheads="1"/>
          </p:cNvSpPr>
          <p:nvPr userDrawn="1"/>
        </p:nvSpPr>
        <p:spPr bwMode="auto">
          <a:xfrm>
            <a:off x="3357563" y="2889250"/>
            <a:ext cx="3108325" cy="201613"/>
          </a:xfrm>
          <a:prstGeom prst="rect">
            <a:avLst/>
          </a:prstGeom>
          <a:solidFill>
            <a:srgbClr val="FF9900"/>
          </a:solidFill>
          <a:ln>
            <a:noFill/>
          </a:ln>
          <a:effectLst/>
          <a:extLst/>
        </p:spPr>
        <p:txBody>
          <a:bodyPr wrap="none" anchor="ctr"/>
          <a:lstStyle/>
          <a:p>
            <a:endParaRPr lang="zh-CN" altLang="en-US"/>
          </a:p>
        </p:txBody>
      </p:sp>
      <p:sp>
        <p:nvSpPr>
          <p:cNvPr id="22" name="Rectangle 10" descr="Slate bar"/>
          <p:cNvSpPr>
            <a:spLocks noChangeArrowheads="1"/>
          </p:cNvSpPr>
          <p:nvPr userDrawn="1"/>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
        <p:nvSpPr>
          <p:cNvPr id="23" name="Rectangle 4"/>
          <p:cNvSpPr>
            <a:spLocks noGrp="1" noChangeArrowheads="1"/>
          </p:cNvSpPr>
          <p:nvPr>
            <p:ph type="dt" sz="half" idx="2"/>
          </p:nvPr>
        </p:nvSpPr>
        <p:spPr>
          <a:xfrm>
            <a:off x="495300" y="6356176"/>
            <a:ext cx="2311400" cy="457200"/>
          </a:xfrm>
          <a:prstGeom prst="rect">
            <a:avLst/>
          </a:prstGeom>
        </p:spPr>
        <p:txBody>
          <a:bodyPr/>
          <a:lstStyle>
            <a:lvl1pPr>
              <a:defRPr/>
            </a:lvl1pPr>
          </a:lstStyle>
          <a:p>
            <a:endParaRPr lang="en-US" altLang="zh-CN"/>
          </a:p>
        </p:txBody>
      </p:sp>
      <p:sp>
        <p:nvSpPr>
          <p:cNvPr id="24" name="Rectangle 5"/>
          <p:cNvSpPr>
            <a:spLocks noGrp="1" noChangeArrowheads="1"/>
          </p:cNvSpPr>
          <p:nvPr>
            <p:ph type="ftr" sz="quarter" idx="3"/>
          </p:nvPr>
        </p:nvSpPr>
        <p:spPr>
          <a:xfrm>
            <a:off x="3384550" y="6356176"/>
            <a:ext cx="3136900" cy="457200"/>
          </a:xfrm>
          <a:prstGeom prst="rect">
            <a:avLst/>
          </a:prstGeom>
        </p:spPr>
        <p:txBody>
          <a:bodyPr/>
          <a:lstStyle>
            <a:lvl1pPr>
              <a:defRPr/>
            </a:lvl1pPr>
          </a:lstStyle>
          <a:p>
            <a:endParaRPr lang="en-US" altLang="zh-CN"/>
          </a:p>
        </p:txBody>
      </p:sp>
      <p:sp>
        <p:nvSpPr>
          <p:cNvPr id="25" name="Rectangle 6"/>
          <p:cNvSpPr>
            <a:spLocks noGrp="1" noChangeArrowheads="1"/>
          </p:cNvSpPr>
          <p:nvPr>
            <p:ph type="sldNum" sz="quarter" idx="4"/>
          </p:nvPr>
        </p:nvSpPr>
        <p:spPr>
          <a:xfrm>
            <a:off x="7099300" y="6356176"/>
            <a:ext cx="2311400" cy="457200"/>
          </a:xfrm>
          <a:prstGeom prst="rect">
            <a:avLst/>
          </a:prstGeom>
        </p:spPr>
        <p:txBody>
          <a:bodyPr/>
          <a:lstStyle>
            <a:lvl1pPr>
              <a:defRPr/>
            </a:lvl1pPr>
          </a:lstStyle>
          <a:p>
            <a:fld id="{AC80574E-8B94-4515-ADE1-BF6C35829DF0}" type="slidenum">
              <a:rPr lang="zh-CN" altLang="en-US"/>
              <a:pPr/>
              <a:t>‹#›</a:t>
            </a:fld>
            <a:endParaRPr lang="en-US" altLang="zh-C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6" name="灯片编号占位符 5"/>
          <p:cNvSpPr>
            <a:spLocks noGrp="1"/>
          </p:cNvSpPr>
          <p:nvPr>
            <p:ph type="sldNum" sz="quarter" idx="12"/>
          </p:nvPr>
        </p:nvSpPr>
        <p:spPr>
          <a:xfrm>
            <a:off x="7628996" y="6243638"/>
            <a:ext cx="2063750" cy="457200"/>
          </a:xfrm>
          <a:prstGeom prst="rect">
            <a:avLst/>
          </a:prstGeom>
        </p:spPr>
        <p:txBody>
          <a:bodyPr/>
          <a:lstStyle>
            <a:lvl1pPr>
              <a:defRPr/>
            </a:lvl1pPr>
          </a:lstStyle>
          <a:p>
            <a:fld id="{81941DFB-0DC7-4247-A055-DA5B724D952B}" type="slidenum">
              <a:rPr lang="en-US" altLang="zh-CN"/>
              <a:pPr/>
              <a:t>‹#›</a:t>
            </a:fld>
            <a:endParaRPr lang="en-US" altLang="zh-CN"/>
          </a:p>
        </p:txBody>
      </p:sp>
    </p:spTree>
    <p:extLst>
      <p:ext uri="{BB962C8B-B14F-4D97-AF65-F5344CB8AC3E}">
        <p14:creationId xmlns:p14="http://schemas.microsoft.com/office/powerpoint/2010/main" val="329211682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549885" y="214314"/>
            <a:ext cx="2139421" cy="5673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29904" y="214314"/>
            <a:ext cx="6254882" cy="5673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6" name="灯片编号占位符 5"/>
          <p:cNvSpPr>
            <a:spLocks noGrp="1"/>
          </p:cNvSpPr>
          <p:nvPr>
            <p:ph type="sldNum" sz="quarter" idx="12"/>
          </p:nvPr>
        </p:nvSpPr>
        <p:spPr>
          <a:xfrm>
            <a:off x="7628996" y="6243638"/>
            <a:ext cx="2063750" cy="457200"/>
          </a:xfrm>
          <a:prstGeom prst="rect">
            <a:avLst/>
          </a:prstGeom>
        </p:spPr>
        <p:txBody>
          <a:bodyPr/>
          <a:lstStyle>
            <a:lvl1pPr>
              <a:defRPr/>
            </a:lvl1pPr>
          </a:lstStyle>
          <a:p>
            <a:fld id="{0EC116B4-4516-4E04-856D-1B650B77BF68}" type="slidenum">
              <a:rPr lang="en-US" altLang="zh-CN"/>
              <a:pPr/>
              <a:t>‹#›</a:t>
            </a:fld>
            <a:endParaRPr lang="en-US" altLang="zh-CN"/>
          </a:p>
        </p:txBody>
      </p:sp>
    </p:spTree>
    <p:extLst>
      <p:ext uri="{BB962C8B-B14F-4D97-AF65-F5344CB8AC3E}">
        <p14:creationId xmlns:p14="http://schemas.microsoft.com/office/powerpoint/2010/main" val="360331922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246850" y="214314"/>
            <a:ext cx="8442457" cy="146208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29904" y="1773238"/>
            <a:ext cx="8420100" cy="4114800"/>
          </a:xfrm>
        </p:spPr>
        <p:txBody>
          <a:bodyPr/>
          <a:lstStyle/>
          <a:p>
            <a:endParaRPr lang="zh-CN" altLang="en-US"/>
          </a:p>
        </p:txBody>
      </p:sp>
      <p:sp>
        <p:nvSpPr>
          <p:cNvPr id="4" name="日期占位符 3"/>
          <p:cNvSpPr>
            <a:spLocks noGrp="1"/>
          </p:cNvSpPr>
          <p:nvPr>
            <p:ph type="dt" sz="half" idx="10"/>
          </p:nvPr>
        </p:nvSpPr>
        <p:spPr>
          <a:xfrm>
            <a:off x="1258888" y="6243638"/>
            <a:ext cx="2063750" cy="457200"/>
          </a:xfrm>
        </p:spPr>
        <p:txBody>
          <a:bodyPr/>
          <a:lstStyle>
            <a:lvl1pPr>
              <a:defRPr/>
            </a:lvl1pPr>
          </a:lstStyle>
          <a:p>
            <a:endParaRPr lang="en-US" altLang="zh-CN"/>
          </a:p>
        </p:txBody>
      </p:sp>
      <p:sp>
        <p:nvSpPr>
          <p:cNvPr id="5" name="页脚占位符 4"/>
          <p:cNvSpPr>
            <a:spLocks noGrp="1"/>
          </p:cNvSpPr>
          <p:nvPr>
            <p:ph type="ftr" sz="quarter" idx="11"/>
          </p:nvPr>
        </p:nvSpPr>
        <p:spPr>
          <a:xfrm>
            <a:off x="6769100" y="6237288"/>
            <a:ext cx="3136900" cy="457200"/>
          </a:xfrm>
        </p:spPr>
        <p:txBody>
          <a:bodyPr/>
          <a:lstStyle>
            <a:lvl1pPr>
              <a:defRPr/>
            </a:lvl1pPr>
          </a:lstStyle>
          <a:p>
            <a:r>
              <a:rPr lang="zh-CN" altLang="en-US"/>
              <a:t>课件制作人：谢希仁</a:t>
            </a:r>
          </a:p>
        </p:txBody>
      </p:sp>
      <p:sp>
        <p:nvSpPr>
          <p:cNvPr id="6" name="灯片编号占位符 5"/>
          <p:cNvSpPr>
            <a:spLocks noGrp="1"/>
          </p:cNvSpPr>
          <p:nvPr>
            <p:ph type="sldNum" sz="quarter" idx="12"/>
          </p:nvPr>
        </p:nvSpPr>
        <p:spPr>
          <a:xfrm>
            <a:off x="7628996" y="6243638"/>
            <a:ext cx="2063750" cy="457200"/>
          </a:xfrm>
        </p:spPr>
        <p:txBody>
          <a:bodyPr/>
          <a:lstStyle>
            <a:lvl1pPr>
              <a:defRPr/>
            </a:lvl1pPr>
          </a:lstStyle>
          <a:p>
            <a:fld id="{E4F49095-1FBA-4213-977E-5B38F9240781}" type="slidenum">
              <a:rPr lang="en-US" altLang="zh-CN"/>
              <a:pPr/>
              <a:t>‹#›</a:t>
            </a:fld>
            <a:endParaRPr lang="en-US" altLang="zh-CN"/>
          </a:p>
        </p:txBody>
      </p:sp>
    </p:spTree>
    <p:extLst>
      <p:ext uri="{BB962C8B-B14F-4D97-AF65-F5344CB8AC3E}">
        <p14:creationId xmlns:p14="http://schemas.microsoft.com/office/powerpoint/2010/main" val="4048176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46850" y="214314"/>
            <a:ext cx="844245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29904" y="1773238"/>
            <a:ext cx="41275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422504" y="1773238"/>
            <a:ext cx="41275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258888" y="6243638"/>
            <a:ext cx="206375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6769100" y="6237288"/>
            <a:ext cx="3136900" cy="457200"/>
          </a:xfrm>
        </p:spPr>
        <p:txBody>
          <a:bodyPr/>
          <a:lstStyle>
            <a:lvl1pPr>
              <a:defRPr/>
            </a:lvl1pPr>
          </a:lstStyle>
          <a:p>
            <a:r>
              <a:rPr lang="zh-CN" altLang="en-US"/>
              <a:t>课件制作人：谢希仁</a:t>
            </a:r>
          </a:p>
        </p:txBody>
      </p:sp>
      <p:sp>
        <p:nvSpPr>
          <p:cNvPr id="7" name="灯片编号占位符 6"/>
          <p:cNvSpPr>
            <a:spLocks noGrp="1"/>
          </p:cNvSpPr>
          <p:nvPr>
            <p:ph type="sldNum" sz="quarter" idx="12"/>
          </p:nvPr>
        </p:nvSpPr>
        <p:spPr>
          <a:xfrm>
            <a:off x="7628996" y="6243638"/>
            <a:ext cx="2063750" cy="457200"/>
          </a:xfrm>
        </p:spPr>
        <p:txBody>
          <a:bodyPr/>
          <a:lstStyle>
            <a:lvl1pPr>
              <a:defRPr/>
            </a:lvl1pPr>
          </a:lstStyle>
          <a:p>
            <a:fld id="{072A0C6F-7667-47BF-845F-FE906E7B92ED}" type="slidenum">
              <a:rPr lang="en-US" altLang="zh-CN"/>
              <a:pPr/>
              <a:t>‹#›</a:t>
            </a:fld>
            <a:endParaRPr lang="en-US" altLang="zh-CN"/>
          </a:p>
        </p:txBody>
      </p:sp>
    </p:spTree>
    <p:extLst>
      <p:ext uri="{BB962C8B-B14F-4D97-AF65-F5344CB8AC3E}">
        <p14:creationId xmlns:p14="http://schemas.microsoft.com/office/powerpoint/2010/main" val="2881859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6800" y="188640"/>
            <a:ext cx="9064800" cy="792000"/>
          </a:xfrm>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6800" y="1195200"/>
            <a:ext cx="9064800" cy="4935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Line 8"/>
          <p:cNvSpPr>
            <a:spLocks noChangeShapeType="1"/>
          </p:cNvSpPr>
          <p:nvPr userDrawn="1"/>
        </p:nvSpPr>
        <p:spPr bwMode="auto">
          <a:xfrm>
            <a:off x="495300" y="1051200"/>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日期占位符 3"/>
          <p:cNvSpPr>
            <a:spLocks noGrp="1"/>
          </p:cNvSpPr>
          <p:nvPr>
            <p:ph type="dt" sz="half" idx="10"/>
          </p:nvPr>
        </p:nvSpPr>
        <p:spPr>
          <a:xfrm>
            <a:off x="495300" y="6356176"/>
            <a:ext cx="2311400" cy="457200"/>
          </a:xfrm>
          <a:prstGeom prst="rect">
            <a:avLst/>
          </a:prstGeom>
        </p:spPr>
        <p:txBody>
          <a:bodyPr/>
          <a:lstStyle>
            <a:lvl1pPr>
              <a:defRPr/>
            </a:lvl1pPr>
          </a:lstStyle>
          <a:p>
            <a:endParaRPr lang="en-US" altLang="zh-CN" dirty="0"/>
          </a:p>
        </p:txBody>
      </p:sp>
      <p:sp>
        <p:nvSpPr>
          <p:cNvPr id="9" name="页脚占位符 4"/>
          <p:cNvSpPr>
            <a:spLocks noGrp="1"/>
          </p:cNvSpPr>
          <p:nvPr>
            <p:ph type="ftr" sz="quarter" idx="11"/>
          </p:nvPr>
        </p:nvSpPr>
        <p:spPr>
          <a:xfrm>
            <a:off x="3384550" y="6356176"/>
            <a:ext cx="3136900" cy="457200"/>
          </a:xfrm>
          <a:prstGeom prst="rect">
            <a:avLst/>
          </a:prstGeom>
        </p:spPr>
        <p:txBody>
          <a:bodyPr/>
          <a:lstStyle>
            <a:lvl1pPr>
              <a:defRPr/>
            </a:lvl1pPr>
          </a:lstStyle>
          <a:p>
            <a:endParaRPr lang="en-US" altLang="zh-CN"/>
          </a:p>
        </p:txBody>
      </p:sp>
      <p:sp>
        <p:nvSpPr>
          <p:cNvPr id="10" name="灯片编号占位符 5"/>
          <p:cNvSpPr>
            <a:spLocks noGrp="1"/>
          </p:cNvSpPr>
          <p:nvPr>
            <p:ph type="sldNum" sz="quarter" idx="12"/>
          </p:nvPr>
        </p:nvSpPr>
        <p:spPr>
          <a:xfrm>
            <a:off x="7099300" y="6356176"/>
            <a:ext cx="2311400" cy="457200"/>
          </a:xfrm>
          <a:prstGeom prst="rect">
            <a:avLst/>
          </a:prstGeom>
        </p:spPr>
        <p:txBody>
          <a:bodyPr/>
          <a:lstStyle>
            <a:lvl1pPr>
              <a:defRPr/>
            </a:lvl1pPr>
          </a:lstStyle>
          <a:p>
            <a:fld id="{7AC79822-BC0D-4DE8-A7E5-90A3732A2B82}" type="slidenum">
              <a:rPr lang="zh-CN" altLang="en-US"/>
              <a:pPr/>
              <a:t>‹#›</a:t>
            </a:fld>
            <a:endParaRPr lang="en-US" altLang="zh-CN"/>
          </a:p>
        </p:txBody>
      </p:sp>
    </p:spTree>
    <p:extLst>
      <p:ext uri="{BB962C8B-B14F-4D97-AF65-F5344CB8AC3E}">
        <p14:creationId xmlns:p14="http://schemas.microsoft.com/office/powerpoint/2010/main" val="7612922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4406901"/>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6" name="灯片编号占位符 5"/>
          <p:cNvSpPr>
            <a:spLocks noGrp="1"/>
          </p:cNvSpPr>
          <p:nvPr>
            <p:ph type="sldNum" sz="quarter" idx="12"/>
          </p:nvPr>
        </p:nvSpPr>
        <p:spPr>
          <a:xfrm>
            <a:off x="7628996" y="6243638"/>
            <a:ext cx="2063750" cy="457200"/>
          </a:xfrm>
          <a:prstGeom prst="rect">
            <a:avLst/>
          </a:prstGeom>
        </p:spPr>
        <p:txBody>
          <a:bodyPr/>
          <a:lstStyle>
            <a:lvl1pPr>
              <a:defRPr/>
            </a:lvl1pPr>
          </a:lstStyle>
          <a:p>
            <a:fld id="{DB64909C-A723-4592-96C4-A002F19CFC87}" type="slidenum">
              <a:rPr lang="en-US" altLang="zh-CN"/>
              <a:pPr/>
              <a:t>‹#›</a:t>
            </a:fld>
            <a:endParaRPr lang="en-US" altLang="zh-CN"/>
          </a:p>
        </p:txBody>
      </p:sp>
    </p:spTree>
    <p:extLst>
      <p:ext uri="{BB962C8B-B14F-4D97-AF65-F5344CB8AC3E}">
        <p14:creationId xmlns:p14="http://schemas.microsoft.com/office/powerpoint/2010/main" val="36199911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6800" y="188640"/>
            <a:ext cx="9064800" cy="792000"/>
          </a:xfrm>
        </p:spPr>
        <p:txBody>
          <a:body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495300" y="1196752"/>
            <a:ext cx="4460400" cy="4935600"/>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5101200" y="1196752"/>
            <a:ext cx="4460400" cy="4935600"/>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8" name="日期占位符 4"/>
          <p:cNvSpPr>
            <a:spLocks noGrp="1"/>
          </p:cNvSpPr>
          <p:nvPr>
            <p:ph type="dt" sz="half" idx="10"/>
          </p:nvPr>
        </p:nvSpPr>
        <p:spPr>
          <a:xfrm>
            <a:off x="495300" y="6356176"/>
            <a:ext cx="2311400" cy="457200"/>
          </a:xfrm>
        </p:spPr>
        <p:txBody>
          <a:bodyPr/>
          <a:lstStyle>
            <a:lvl1pPr>
              <a:defRPr/>
            </a:lvl1pPr>
          </a:lstStyle>
          <a:p>
            <a:endParaRPr lang="en-US" altLang="zh-CN"/>
          </a:p>
        </p:txBody>
      </p:sp>
      <p:sp>
        <p:nvSpPr>
          <p:cNvPr id="9" name="页脚占位符 5"/>
          <p:cNvSpPr>
            <a:spLocks noGrp="1"/>
          </p:cNvSpPr>
          <p:nvPr>
            <p:ph type="ftr" sz="quarter" idx="11"/>
          </p:nvPr>
        </p:nvSpPr>
        <p:spPr>
          <a:xfrm>
            <a:off x="3384550" y="6356176"/>
            <a:ext cx="3136900" cy="457200"/>
          </a:xfrm>
        </p:spPr>
        <p:txBody>
          <a:bodyPr/>
          <a:lstStyle>
            <a:lvl1pPr>
              <a:defRPr/>
            </a:lvl1pPr>
          </a:lstStyle>
          <a:p>
            <a:endParaRPr lang="en-US" altLang="zh-CN"/>
          </a:p>
        </p:txBody>
      </p:sp>
      <p:sp>
        <p:nvSpPr>
          <p:cNvPr id="10" name="灯片编号占位符 6"/>
          <p:cNvSpPr>
            <a:spLocks noGrp="1"/>
          </p:cNvSpPr>
          <p:nvPr>
            <p:ph type="sldNum" sz="quarter" idx="12"/>
          </p:nvPr>
        </p:nvSpPr>
        <p:spPr>
          <a:xfrm>
            <a:off x="7099300" y="6356176"/>
            <a:ext cx="2311400" cy="457200"/>
          </a:xfrm>
        </p:spPr>
        <p:txBody>
          <a:bodyPr/>
          <a:lstStyle>
            <a:lvl1pPr>
              <a:defRPr/>
            </a:lvl1pPr>
          </a:lstStyle>
          <a:p>
            <a:fld id="{40B52295-AD8D-47A8-A4D5-D2F6B9F48E3F}" type="slidenum">
              <a:rPr lang="zh-CN" altLang="en-US"/>
              <a:pPr/>
              <a:t>‹#›</a:t>
            </a:fld>
            <a:endParaRPr lang="en-US" altLang="zh-CN"/>
          </a:p>
        </p:txBody>
      </p:sp>
      <p:sp>
        <p:nvSpPr>
          <p:cNvPr id="11"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5435345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8" name="页脚占位符 7"/>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9" name="灯片编号占位符 8"/>
          <p:cNvSpPr>
            <a:spLocks noGrp="1"/>
          </p:cNvSpPr>
          <p:nvPr>
            <p:ph type="sldNum" sz="quarter" idx="12"/>
          </p:nvPr>
        </p:nvSpPr>
        <p:spPr>
          <a:xfrm>
            <a:off x="7628996" y="6243638"/>
            <a:ext cx="2063750" cy="457200"/>
          </a:xfrm>
          <a:prstGeom prst="rect">
            <a:avLst/>
          </a:prstGeom>
        </p:spPr>
        <p:txBody>
          <a:bodyPr/>
          <a:lstStyle>
            <a:lvl1pPr>
              <a:defRPr/>
            </a:lvl1pPr>
          </a:lstStyle>
          <a:p>
            <a:fld id="{03C3AFE9-B973-41B6-92DA-FDC8626D61B1}" type="slidenum">
              <a:rPr lang="en-US" altLang="zh-CN"/>
              <a:pPr/>
              <a:t>‹#›</a:t>
            </a:fld>
            <a:endParaRPr lang="en-US" altLang="zh-CN"/>
          </a:p>
        </p:txBody>
      </p:sp>
    </p:spTree>
    <p:extLst>
      <p:ext uri="{BB962C8B-B14F-4D97-AF65-F5344CB8AC3E}">
        <p14:creationId xmlns:p14="http://schemas.microsoft.com/office/powerpoint/2010/main" val="213189358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8"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9"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Tree>
    <p:extLst>
      <p:ext uri="{BB962C8B-B14F-4D97-AF65-F5344CB8AC3E}">
        <p14:creationId xmlns:p14="http://schemas.microsoft.com/office/powerpoint/2010/main" val="50330463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6"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7"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Tree>
    <p:extLst>
      <p:ext uri="{BB962C8B-B14F-4D97-AF65-F5344CB8AC3E}">
        <p14:creationId xmlns:p14="http://schemas.microsoft.com/office/powerpoint/2010/main" val="26700249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006"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7" name="灯片编号占位符 6"/>
          <p:cNvSpPr>
            <a:spLocks noGrp="1"/>
          </p:cNvSpPr>
          <p:nvPr>
            <p:ph type="sldNum" sz="quarter" idx="12"/>
          </p:nvPr>
        </p:nvSpPr>
        <p:spPr>
          <a:xfrm>
            <a:off x="7628996" y="6243638"/>
            <a:ext cx="2063750" cy="457200"/>
          </a:xfrm>
          <a:prstGeom prst="rect">
            <a:avLst/>
          </a:prstGeom>
        </p:spPr>
        <p:txBody>
          <a:bodyPr/>
          <a:lstStyle>
            <a:lvl1pPr>
              <a:defRPr/>
            </a:lvl1pPr>
          </a:lstStyle>
          <a:p>
            <a:fld id="{A14D14F2-2223-435E-8478-3AA8EA550D60}" type="slidenum">
              <a:rPr lang="en-US" altLang="zh-CN"/>
              <a:pPr/>
              <a:t>‹#›</a:t>
            </a:fld>
            <a:endParaRPr lang="en-US" altLang="zh-CN"/>
          </a:p>
        </p:txBody>
      </p:sp>
    </p:spTree>
    <p:extLst>
      <p:ext uri="{BB962C8B-B14F-4D97-AF65-F5344CB8AC3E}">
        <p14:creationId xmlns:p14="http://schemas.microsoft.com/office/powerpoint/2010/main" val="330954502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7" name="灯片编号占位符 6"/>
          <p:cNvSpPr>
            <a:spLocks noGrp="1"/>
          </p:cNvSpPr>
          <p:nvPr>
            <p:ph type="sldNum" sz="quarter" idx="12"/>
          </p:nvPr>
        </p:nvSpPr>
        <p:spPr>
          <a:xfrm>
            <a:off x="7628996" y="6243638"/>
            <a:ext cx="2063750" cy="457200"/>
          </a:xfrm>
          <a:prstGeom prst="rect">
            <a:avLst/>
          </a:prstGeom>
        </p:spPr>
        <p:txBody>
          <a:bodyPr/>
          <a:lstStyle>
            <a:lvl1pPr>
              <a:defRPr/>
            </a:lvl1pPr>
          </a:lstStyle>
          <a:p>
            <a:fld id="{BF4D1B2F-1A08-44D8-8AC4-BBE6BFB00621}" type="slidenum">
              <a:rPr lang="en-US" altLang="zh-CN"/>
              <a:pPr/>
              <a:t>‹#›</a:t>
            </a:fld>
            <a:endParaRPr lang="en-US" altLang="zh-CN"/>
          </a:p>
        </p:txBody>
      </p:sp>
    </p:spTree>
    <p:extLst>
      <p:ext uri="{BB962C8B-B14F-4D97-AF65-F5344CB8AC3E}">
        <p14:creationId xmlns:p14="http://schemas.microsoft.com/office/powerpoint/2010/main" val="33472104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85" name="Rectangle 9"/>
          <p:cNvSpPr>
            <a:spLocks noGrp="1" noChangeArrowheads="1"/>
          </p:cNvSpPr>
          <p:nvPr>
            <p:ph type="title"/>
          </p:nvPr>
        </p:nvSpPr>
        <p:spPr bwMode="auto">
          <a:xfrm>
            <a:off x="506507" y="188640"/>
            <a:ext cx="9049005" cy="81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eaLnBrk="1" hangingPunct="1"/>
            <a:r>
              <a:rPr lang="zh-CN" altLang="en-US" dirty="0" smtClean="0"/>
              <a:t>单击此处编辑母版标题样式</a:t>
            </a:r>
          </a:p>
        </p:txBody>
      </p:sp>
      <p:sp>
        <p:nvSpPr>
          <p:cNvPr id="24586" name="Rectangle 10"/>
          <p:cNvSpPr>
            <a:spLocks noGrp="1" noChangeArrowheads="1"/>
          </p:cNvSpPr>
          <p:nvPr>
            <p:ph type="body" idx="1"/>
          </p:nvPr>
        </p:nvSpPr>
        <p:spPr bwMode="auto">
          <a:xfrm>
            <a:off x="496800" y="1195200"/>
            <a:ext cx="9049005" cy="493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4" name="Rectangle 7" descr="Gold bar"/>
          <p:cNvSpPr>
            <a:spLocks noChangeArrowheads="1"/>
          </p:cNvSpPr>
          <p:nvPr/>
        </p:nvSpPr>
        <p:spPr bwMode="auto">
          <a:xfrm>
            <a:off x="0" y="0"/>
            <a:ext cx="248400" cy="2286000"/>
          </a:xfrm>
          <a:prstGeom prst="rect">
            <a:avLst/>
          </a:prstGeom>
          <a:solidFill>
            <a:srgbClr val="FFCC00"/>
          </a:solidFill>
          <a:ln>
            <a:noFill/>
          </a:ln>
          <a:effectLst/>
          <a:extLst/>
        </p:spPr>
        <p:txBody>
          <a:bodyPr wrap="none" anchor="ctr"/>
          <a:lstStyle/>
          <a:p>
            <a:pPr lvl="0" algn="ctr" eaLnBrk="1" hangingPunct="1"/>
            <a:endParaRPr lang="zh-CN" altLang="en-US">
              <a:latin typeface="Times New Roman" pitchFamily="18" charset="0"/>
              <a:ea typeface="宋体" pitchFamily="2" charset="-122"/>
            </a:endParaRPr>
          </a:p>
        </p:txBody>
      </p:sp>
      <p:sp>
        <p:nvSpPr>
          <p:cNvPr id="15" name="Rectangle 9" descr="Orange bar"/>
          <p:cNvSpPr>
            <a:spLocks noChangeArrowheads="1"/>
          </p:cNvSpPr>
          <p:nvPr/>
        </p:nvSpPr>
        <p:spPr bwMode="auto">
          <a:xfrm>
            <a:off x="0" y="2286000"/>
            <a:ext cx="248400" cy="2286000"/>
          </a:xfrm>
          <a:prstGeom prst="rect">
            <a:avLst/>
          </a:prstGeom>
          <a:solidFill>
            <a:srgbClr val="FF9900"/>
          </a:solidFill>
          <a:ln>
            <a:noFill/>
          </a:ln>
          <a:effectLs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6" name="Rectangle 10" descr="Slate bar"/>
          <p:cNvSpPr>
            <a:spLocks noChangeArrowheads="1"/>
          </p:cNvSpPr>
          <p:nvPr/>
        </p:nvSpPr>
        <p:spPr bwMode="auto">
          <a:xfrm>
            <a:off x="0" y="4572000"/>
            <a:ext cx="24840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21" name="Picture 2" descr="computer networking 的图像结果"/>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23"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24"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2" r:id="rId12"/>
    <p:sldLayoutId id="2147483663" r:id="rId13"/>
  </p:sldLayoutIdLst>
  <p:timing>
    <p:tnLst>
      <p:par>
        <p:cTn id="1" dur="indefinite" restart="never" nodeType="tmRoot"/>
      </p:par>
    </p:tnLst>
  </p:timing>
  <p:hf sldNum="0" hdr="0" dt="0"/>
  <p:txStyles>
    <p:titleStyle>
      <a:lvl1pPr algn="l" rtl="0" eaLnBrk="1" fontAlgn="base" hangingPunct="1">
        <a:spcBef>
          <a:spcPct val="0"/>
        </a:spcBef>
        <a:spcAft>
          <a:spcPct val="0"/>
        </a:spcAft>
        <a:defRPr lang="zh-CN" altLang="en-US" sz="4400" b="1" smtClean="0">
          <a:solidFill>
            <a:srgbClr val="333399"/>
          </a:solidFill>
          <a:latin typeface="+mj-lt"/>
          <a:ea typeface="+mj-ea"/>
          <a:cs typeface="+mj-cs"/>
        </a:defRPr>
      </a:lvl1pPr>
      <a:lvl2pPr algn="l" rtl="0" eaLnBrk="1" fontAlgn="base" hangingPunct="1">
        <a:spcBef>
          <a:spcPct val="0"/>
        </a:spcBef>
        <a:spcAft>
          <a:spcPct val="0"/>
        </a:spcAft>
        <a:defRPr sz="4400">
          <a:solidFill>
            <a:srgbClr val="333399"/>
          </a:solidFill>
          <a:latin typeface="Arial" charset="0"/>
          <a:ea typeface="黑体" pitchFamily="2" charset="-122"/>
        </a:defRPr>
      </a:lvl2pPr>
      <a:lvl3pPr algn="l" rtl="0" eaLnBrk="1" fontAlgn="base" hangingPunct="1">
        <a:spcBef>
          <a:spcPct val="0"/>
        </a:spcBef>
        <a:spcAft>
          <a:spcPct val="0"/>
        </a:spcAft>
        <a:defRPr sz="4400">
          <a:solidFill>
            <a:srgbClr val="333399"/>
          </a:solidFill>
          <a:latin typeface="Arial" charset="0"/>
          <a:ea typeface="黑体" pitchFamily="2" charset="-122"/>
        </a:defRPr>
      </a:lvl3pPr>
      <a:lvl4pPr algn="l" rtl="0" eaLnBrk="1" fontAlgn="base" hangingPunct="1">
        <a:spcBef>
          <a:spcPct val="0"/>
        </a:spcBef>
        <a:spcAft>
          <a:spcPct val="0"/>
        </a:spcAft>
        <a:defRPr sz="4400">
          <a:solidFill>
            <a:srgbClr val="333399"/>
          </a:solidFill>
          <a:latin typeface="Arial" charset="0"/>
          <a:ea typeface="黑体" pitchFamily="2" charset="-122"/>
        </a:defRPr>
      </a:lvl4pPr>
      <a:lvl5pPr algn="l" rtl="0" eaLnBrk="1" fontAlgn="base" hangingPunct="1">
        <a:spcBef>
          <a:spcPct val="0"/>
        </a:spcBef>
        <a:spcAft>
          <a:spcPct val="0"/>
        </a:spcAft>
        <a:defRPr sz="4400">
          <a:solidFill>
            <a:srgbClr val="333399"/>
          </a:solidFill>
          <a:latin typeface="Arial" charset="0"/>
          <a:ea typeface="黑体" pitchFamily="2" charset="-122"/>
        </a:defRPr>
      </a:lvl5pPr>
      <a:lvl6pPr marL="457200" algn="l" rtl="0" eaLnBrk="1" fontAlgn="base" hangingPunct="1">
        <a:spcBef>
          <a:spcPct val="0"/>
        </a:spcBef>
        <a:spcAft>
          <a:spcPct val="0"/>
        </a:spcAft>
        <a:defRPr sz="4400">
          <a:solidFill>
            <a:srgbClr val="333399"/>
          </a:solidFill>
          <a:latin typeface="Arial" charset="0"/>
          <a:ea typeface="黑体" pitchFamily="2" charset="-122"/>
        </a:defRPr>
      </a:lvl6pPr>
      <a:lvl7pPr marL="914400" algn="l" rtl="0" eaLnBrk="1" fontAlgn="base" hangingPunct="1">
        <a:spcBef>
          <a:spcPct val="0"/>
        </a:spcBef>
        <a:spcAft>
          <a:spcPct val="0"/>
        </a:spcAft>
        <a:defRPr sz="4400">
          <a:solidFill>
            <a:srgbClr val="333399"/>
          </a:solidFill>
          <a:latin typeface="Arial" charset="0"/>
          <a:ea typeface="黑体" pitchFamily="2" charset="-122"/>
        </a:defRPr>
      </a:lvl7pPr>
      <a:lvl8pPr marL="1371600" algn="l" rtl="0" eaLnBrk="1" fontAlgn="base" hangingPunct="1">
        <a:spcBef>
          <a:spcPct val="0"/>
        </a:spcBef>
        <a:spcAft>
          <a:spcPct val="0"/>
        </a:spcAft>
        <a:defRPr sz="4400">
          <a:solidFill>
            <a:srgbClr val="333399"/>
          </a:solidFill>
          <a:latin typeface="Arial" charset="0"/>
          <a:ea typeface="黑体" pitchFamily="2" charset="-122"/>
        </a:defRPr>
      </a:lvl8pPr>
      <a:lvl9pPr marL="1828800" algn="l" rtl="0" eaLnBrk="1" fontAlgn="base" hangingPunct="1">
        <a:spcBef>
          <a:spcPct val="0"/>
        </a:spcBef>
        <a:spcAft>
          <a:spcPct val="0"/>
        </a:spcAft>
        <a:defRPr sz="4400">
          <a:solidFill>
            <a:srgbClr val="333399"/>
          </a:solidFill>
          <a:latin typeface="Arial" charset="0"/>
          <a:ea typeface="黑体" pitchFamily="2" charset="-122"/>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rgbClr val="000000"/>
          </a:solidFill>
          <a:latin typeface="+mn-lt"/>
          <a:ea typeface="+mn-ea"/>
          <a:cs typeface="+mn-cs"/>
        </a:defRPr>
      </a:lvl1pPr>
      <a:lvl2pPr marL="742950" indent="-285750" algn="l" rtl="0" eaLnBrk="1" fontAlgn="base" hangingPunct="1">
        <a:lnSpc>
          <a:spcPct val="110000"/>
        </a:lnSpc>
        <a:spcBef>
          <a:spcPts val="600"/>
        </a:spcBef>
        <a:spcAft>
          <a:spcPct val="0"/>
        </a:spcAft>
        <a:buClr>
          <a:srgbClr val="FF9933"/>
        </a:buClr>
        <a:buSzPct val="70000"/>
        <a:buFont typeface="Wingdings" pitchFamily="2" charset="2"/>
        <a:buChar char="n"/>
        <a:defRPr sz="2800" b="1">
          <a:solidFill>
            <a:srgbClr val="000000"/>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rgbClr val="000000"/>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accent2"/>
        </a:buClr>
        <a:buSzPct val="65000"/>
        <a:buFont typeface="Wingdings" pitchFamily="2" charset="2"/>
        <a:buChar char="n"/>
        <a:defRPr sz="2000" b="1">
          <a:solidFill>
            <a:srgbClr val="000000"/>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rgbClr val="000000"/>
          </a:solidFill>
          <a:latin typeface="+mn-lt"/>
          <a:ea typeface="黑体" pitchFamily="2" charset="-122"/>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6.xml"/><Relationship Id="rId7" Type="http://schemas.openxmlformats.org/officeDocument/2006/relationships/image" Target="../media/image2.wmf"/><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image" Target="../media/image4.pn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7.xml"/><Relationship Id="rId7" Type="http://schemas.openxmlformats.org/officeDocument/2006/relationships/image" Target="../media/image2.wmf"/><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image" Target="../media/image4.pn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notesSlide" Target="../notesSlides/notesSlide26.xml"/><Relationship Id="rId7" Type="http://schemas.openxmlformats.org/officeDocument/2006/relationships/image" Target="../media/image2.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image" Target="../media/image10.png"/><Relationship Id="rId4" Type="http://schemas.openxmlformats.org/officeDocument/2006/relationships/image" Target="../media/image3.jpe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2.xml"/><Relationship Id="rId7" Type="http://schemas.openxmlformats.org/officeDocument/2006/relationships/image" Target="../media/image2.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4.png"/><Relationship Id="rId4" Type="http://schemas.openxmlformats.org/officeDocument/2006/relationships/image" Target="../media/image3.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3.xml"/><Relationship Id="rId7" Type="http://schemas.openxmlformats.org/officeDocument/2006/relationships/image" Target="../media/image2.wmf"/><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4.png"/><Relationship Id="rId4" Type="http://schemas.openxmlformats.org/officeDocument/2006/relationships/image" Target="../media/image3.jpe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2.wmf"/><Relationship Id="rId7" Type="http://schemas.openxmlformats.org/officeDocument/2006/relationships/image" Target="../media/image2.wmf"/><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image" Target="../media/image14.wmf"/><Relationship Id="rId4" Type="http://schemas.openxmlformats.org/officeDocument/2006/relationships/image" Target="../media/image13.wmf"/><Relationship Id="rId9" Type="http://schemas.openxmlformats.org/officeDocument/2006/relationships/image" Target="../media/image16.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4.xml"/><Relationship Id="rId7" Type="http://schemas.openxmlformats.org/officeDocument/2006/relationships/image" Target="../media/image2.wmf"/><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4.png"/><Relationship Id="rId4" Type="http://schemas.openxmlformats.org/officeDocument/2006/relationships/image" Target="../media/image3.jpe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34.xml"/><Relationship Id="rId7"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17.wmf"/><Relationship Id="rId5" Type="http://schemas.openxmlformats.org/officeDocument/2006/relationships/oleObject" Target="../embeddings/oleObject9.bin"/><Relationship Id="rId4" Type="http://schemas.openxmlformats.org/officeDocument/2006/relationships/image" Target="../media/image18.jpeg"/><Relationship Id="rId9" Type="http://schemas.openxmlformats.org/officeDocument/2006/relationships/image" Target="../media/image2.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11.wmf"/></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5.xml"/><Relationship Id="rId7" Type="http://schemas.openxmlformats.org/officeDocument/2006/relationships/image" Target="../media/image2.wmf"/><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4.png"/><Relationship Id="rId4" Type="http://schemas.openxmlformats.org/officeDocument/2006/relationships/image" Target="../media/image3.jpeg"/></Relationships>
</file>

<file path=ppt/slides/_rels/slide90.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19.wmf"/><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oleObject" Target="../embeddings/oleObject12.bin"/><Relationship Id="rId5" Type="http://schemas.openxmlformats.org/officeDocument/2006/relationships/image" Target="../media/image17.wmf"/><Relationship Id="rId4" Type="http://schemas.openxmlformats.org/officeDocument/2006/relationships/oleObject" Target="../embeddings/oleObject11.bin"/></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14.bin"/><Relationship Id="rId5" Type="http://schemas.openxmlformats.org/officeDocument/2006/relationships/image" Target="../media/image19.wmf"/><Relationship Id="rId4" Type="http://schemas.openxmlformats.org/officeDocument/2006/relationships/oleObject" Target="../embeddings/oleObject13.bin"/></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第 </a:t>
            </a:r>
            <a:r>
              <a:rPr lang="en-US" altLang="zh-CN" dirty="0" smtClean="0"/>
              <a:t>9 </a:t>
            </a:r>
            <a:r>
              <a:rPr lang="zh-CN" altLang="en-US" dirty="0" smtClean="0"/>
              <a:t>章  </a:t>
            </a:r>
            <a:r>
              <a:rPr lang="en-US" altLang="zh-CN" dirty="0" smtClean="0"/>
              <a:t/>
            </a:r>
            <a:br>
              <a:rPr lang="en-US" altLang="zh-CN" dirty="0" smtClean="0"/>
            </a:br>
            <a:r>
              <a:rPr lang="zh-CN" altLang="zh-CN" dirty="0" smtClean="0"/>
              <a:t>无线网络和移动网络</a:t>
            </a:r>
            <a:endParaRPr lang="zh-CN" altLang="en-US" dirty="0"/>
          </a:p>
        </p:txBody>
      </p:sp>
      <p:sp>
        <p:nvSpPr>
          <p:cNvPr id="6" name="副标题 5"/>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86011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25" name="Text Box 13"/>
          <p:cNvSpPr txBox="1">
            <a:spLocks noChangeArrowheads="1"/>
          </p:cNvSpPr>
          <p:nvPr/>
        </p:nvSpPr>
        <p:spPr bwMode="auto">
          <a:xfrm>
            <a:off x="428229" y="260648"/>
            <a:ext cx="9087379" cy="1384995"/>
          </a:xfrm>
          <a:prstGeom prst="rect">
            <a:avLst/>
          </a:prstGeom>
          <a:solidFill>
            <a:srgbClr val="66FF66"/>
          </a:solidFill>
          <a:ln>
            <a:solidFill>
              <a:srgbClr val="000099"/>
            </a:solidFill>
          </a:ln>
          <a:extLst/>
        </p:spPr>
        <p:txBody>
          <a:bodyPr wrap="square">
            <a:spAutoFit/>
          </a:bodyPr>
          <a:lstStyle>
            <a:defPPr>
              <a:defRPr lang="zh-CN"/>
            </a:defPPr>
            <a:lvl1pPr algn="ctr">
              <a:defRPr sz="2800" b="1">
                <a:solidFill>
                  <a:schemeClr val="tx2"/>
                </a:solidFill>
                <a:latin typeface="+mn-lt"/>
                <a:ea typeface="+mn-ea"/>
              </a:defRPr>
            </a:lvl1pPr>
          </a:lstStyle>
          <a:p>
            <a:r>
              <a:rPr lang="en-US" altLang="zh-CN" dirty="0"/>
              <a:t>ESS </a:t>
            </a:r>
            <a:r>
              <a:rPr lang="zh-CN" altLang="en-US" dirty="0"/>
              <a:t>还可通过叫做</a:t>
            </a:r>
            <a:r>
              <a:rPr lang="zh-CN" altLang="en-US" dirty="0" smtClean="0">
                <a:solidFill>
                  <a:srgbClr val="C00000"/>
                </a:solidFill>
              </a:rPr>
              <a:t>门户 </a:t>
            </a:r>
            <a:r>
              <a:rPr lang="en-US" altLang="zh-CN" dirty="0" smtClean="0"/>
              <a:t>(</a:t>
            </a:r>
            <a:r>
              <a:rPr lang="en-US" altLang="zh-CN" dirty="0"/>
              <a:t>portal</a:t>
            </a:r>
            <a:r>
              <a:rPr lang="en-US" altLang="zh-CN" dirty="0" smtClean="0"/>
              <a:t>) </a:t>
            </a:r>
            <a:r>
              <a:rPr lang="zh-CN" altLang="en-US" dirty="0" smtClean="0"/>
              <a:t>为</a:t>
            </a:r>
            <a:r>
              <a:rPr lang="zh-CN" altLang="en-US" dirty="0"/>
              <a:t>无线用户提供</a:t>
            </a:r>
          </a:p>
          <a:p>
            <a:r>
              <a:rPr lang="zh-CN" altLang="en-US" dirty="0"/>
              <a:t>到非 </a:t>
            </a:r>
            <a:r>
              <a:rPr lang="en-US" altLang="zh-CN" dirty="0"/>
              <a:t>802.11 </a:t>
            </a:r>
            <a:r>
              <a:rPr lang="zh-CN" altLang="en-US" dirty="0"/>
              <a:t>无线局域网（例如，到有线连接</a:t>
            </a:r>
          </a:p>
          <a:p>
            <a:r>
              <a:rPr lang="zh-CN" altLang="en-US" dirty="0" smtClean="0"/>
              <a:t>的互联网）</a:t>
            </a:r>
            <a:r>
              <a:rPr lang="zh-CN" altLang="en-US" dirty="0"/>
              <a:t>的接入。</a:t>
            </a:r>
            <a:r>
              <a:rPr lang="zh-CN" altLang="en-US" dirty="0">
                <a:solidFill>
                  <a:srgbClr val="C00000"/>
                </a:solidFill>
              </a:rPr>
              <a:t>门户的作用就相当于一个网桥。</a:t>
            </a:r>
            <a:r>
              <a:rPr lang="zh-CN" altLang="en-US" dirty="0"/>
              <a:t> </a:t>
            </a:r>
          </a:p>
        </p:txBody>
      </p:sp>
      <p:grpSp>
        <p:nvGrpSpPr>
          <p:cNvPr id="15" name="组合 14"/>
          <p:cNvGrpSpPr/>
          <p:nvPr/>
        </p:nvGrpSpPr>
        <p:grpSpPr>
          <a:xfrm>
            <a:off x="344487" y="2299484"/>
            <a:ext cx="9505057" cy="4009836"/>
            <a:chOff x="344487" y="1484784"/>
            <a:chExt cx="9505057" cy="4009836"/>
          </a:xfrm>
        </p:grpSpPr>
        <p:sp>
          <p:nvSpPr>
            <p:cNvPr id="16" name="AutoShape 519"/>
            <p:cNvSpPr>
              <a:spLocks noChangeArrowheads="1"/>
            </p:cNvSpPr>
            <p:nvPr/>
          </p:nvSpPr>
          <p:spPr bwMode="auto">
            <a:xfrm>
              <a:off x="344487" y="2403046"/>
              <a:ext cx="9321717" cy="3091574"/>
            </a:xfrm>
            <a:prstGeom prst="roundRect">
              <a:avLst>
                <a:gd name="adj" fmla="val 13253"/>
              </a:avLst>
            </a:prstGeom>
            <a:solidFill>
              <a:srgbClr val="FFFF66"/>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sp>
          <p:nvSpPr>
            <p:cNvPr id="17" name="Oval 19"/>
            <p:cNvSpPr>
              <a:spLocks noChangeArrowheads="1"/>
            </p:cNvSpPr>
            <p:nvPr/>
          </p:nvSpPr>
          <p:spPr bwMode="auto">
            <a:xfrm>
              <a:off x="582272" y="2921003"/>
              <a:ext cx="4685842" cy="2325636"/>
            </a:xfrm>
            <a:prstGeom prst="ellipse">
              <a:avLst/>
            </a:prstGeom>
            <a:solidFill>
              <a:srgbClr val="66FF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pic>
          <p:nvPicPr>
            <p:cNvPr id="18" name="Picture 222" descr="D-Link%20DI-713P%20Wireless%20Broadband%20rou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4704" y="2605955"/>
              <a:ext cx="792718" cy="742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Oval 21"/>
            <p:cNvSpPr>
              <a:spLocks noChangeArrowheads="1"/>
            </p:cNvSpPr>
            <p:nvPr/>
          </p:nvSpPr>
          <p:spPr bwMode="auto">
            <a:xfrm>
              <a:off x="5127036" y="2943364"/>
              <a:ext cx="4362468" cy="2303275"/>
            </a:xfrm>
            <a:prstGeom prst="ellipse">
              <a:avLst/>
            </a:prstGeom>
            <a:solidFill>
              <a:srgbClr val="FF99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grpSp>
          <p:nvGrpSpPr>
            <p:cNvPr id="20" name="Group 425"/>
            <p:cNvGrpSpPr>
              <a:grpSpLocks/>
            </p:cNvGrpSpPr>
            <p:nvPr/>
          </p:nvGrpSpPr>
          <p:grpSpPr bwMode="auto">
            <a:xfrm>
              <a:off x="941756" y="3721205"/>
              <a:ext cx="710422" cy="589759"/>
              <a:chOff x="762" y="2391"/>
              <a:chExt cx="423" cy="312"/>
            </a:xfrm>
          </p:grpSpPr>
          <p:grpSp>
            <p:nvGrpSpPr>
              <p:cNvPr id="148" name="Group 316"/>
              <p:cNvGrpSpPr>
                <a:grpSpLocks/>
              </p:cNvGrpSpPr>
              <p:nvPr/>
            </p:nvGrpSpPr>
            <p:grpSpPr bwMode="auto">
              <a:xfrm>
                <a:off x="867" y="2432"/>
                <a:ext cx="318" cy="271"/>
                <a:chOff x="657" y="1570"/>
                <a:chExt cx="318" cy="311"/>
              </a:xfrm>
            </p:grpSpPr>
            <p:sp>
              <p:nvSpPr>
                <p:cNvPr id="156" name="Line 31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57" name="Picture 315"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9" name="Group 424"/>
              <p:cNvGrpSpPr>
                <a:grpSpLocks/>
              </p:cNvGrpSpPr>
              <p:nvPr/>
            </p:nvGrpSpPr>
            <p:grpSpPr bwMode="auto">
              <a:xfrm>
                <a:off x="762" y="2391"/>
                <a:ext cx="306" cy="90"/>
                <a:chOff x="748" y="2251"/>
                <a:chExt cx="306" cy="90"/>
              </a:xfrm>
            </p:grpSpPr>
            <p:sp>
              <p:nvSpPr>
                <p:cNvPr id="150"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1"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2"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3"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4"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5"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21" name="Text Box 45"/>
            <p:cNvSpPr txBox="1">
              <a:spLocks noChangeArrowheads="1"/>
            </p:cNvSpPr>
            <p:nvPr/>
          </p:nvSpPr>
          <p:spPr bwMode="auto">
            <a:xfrm>
              <a:off x="7282725" y="3230770"/>
              <a:ext cx="1486699" cy="679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dirty="0">
                  <a:solidFill>
                    <a:srgbClr val="000099"/>
                  </a:solidFill>
                  <a:latin typeface="+mn-lt"/>
                  <a:ea typeface="+mn-ea"/>
                </a:rPr>
                <a:t>基本服务集</a:t>
              </a:r>
            </a:p>
            <a:p>
              <a:pPr eaLnBrk="1" hangingPunct="1">
                <a:lnSpc>
                  <a:spcPct val="85000"/>
                </a:lnSpc>
              </a:pPr>
              <a:r>
                <a:rPr lang="zh-CN" altLang="en-US" sz="2000" b="1" dirty="0">
                  <a:solidFill>
                    <a:srgbClr val="000099"/>
                  </a:solidFill>
                  <a:latin typeface="+mn-lt"/>
                  <a:ea typeface="+mn-ea"/>
                </a:rPr>
                <a:t>       </a:t>
              </a:r>
              <a:r>
                <a:rPr lang="en-US" altLang="zh-CN" sz="2000" b="1" dirty="0">
                  <a:solidFill>
                    <a:srgbClr val="000099"/>
                  </a:solidFill>
                  <a:latin typeface="+mn-lt"/>
                  <a:ea typeface="+mn-ea"/>
                </a:rPr>
                <a:t>BSS</a:t>
              </a:r>
            </a:p>
          </p:txBody>
        </p:sp>
        <p:sp>
          <p:nvSpPr>
            <p:cNvPr id="22" name="Text Box 46"/>
            <p:cNvSpPr txBox="1">
              <a:spLocks noChangeArrowheads="1"/>
            </p:cNvSpPr>
            <p:nvPr/>
          </p:nvSpPr>
          <p:spPr bwMode="auto">
            <a:xfrm>
              <a:off x="582272" y="2408739"/>
              <a:ext cx="1746814" cy="7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a:solidFill>
                    <a:srgbClr val="000099"/>
                  </a:solidFill>
                  <a:latin typeface="+mn-lt"/>
                  <a:ea typeface="+mn-ea"/>
                </a:rPr>
                <a:t>扩展的服务集</a:t>
              </a:r>
            </a:p>
            <a:p>
              <a:pPr algn="ctr" eaLnBrk="1" hangingPunct="1"/>
              <a:r>
                <a:rPr lang="en-US" altLang="zh-CN" sz="2000" b="1" dirty="0">
                  <a:solidFill>
                    <a:srgbClr val="000099"/>
                  </a:solidFill>
                  <a:latin typeface="+mn-lt"/>
                  <a:ea typeface="+mn-ea"/>
                </a:rPr>
                <a:t>ESS</a:t>
              </a:r>
            </a:p>
          </p:txBody>
        </p:sp>
        <p:sp>
          <p:nvSpPr>
            <p:cNvPr id="23" name="Text Box 175"/>
            <p:cNvSpPr txBox="1">
              <a:spLocks noChangeArrowheads="1"/>
            </p:cNvSpPr>
            <p:nvPr/>
          </p:nvSpPr>
          <p:spPr bwMode="auto">
            <a:xfrm>
              <a:off x="776536" y="3834620"/>
              <a:ext cx="370614"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p>
          </p:txBody>
        </p:sp>
        <p:sp>
          <p:nvSpPr>
            <p:cNvPr id="24" name="Text Box 176"/>
            <p:cNvSpPr txBox="1">
              <a:spLocks noChangeArrowheads="1"/>
            </p:cNvSpPr>
            <p:nvPr/>
          </p:nvSpPr>
          <p:spPr bwMode="auto">
            <a:xfrm>
              <a:off x="8450741" y="4091695"/>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FF0000"/>
                  </a:solidFill>
                  <a:latin typeface="+mn-lt"/>
                  <a:ea typeface="+mn-ea"/>
                </a:rPr>
                <a:t>B</a:t>
              </a:r>
            </a:p>
          </p:txBody>
        </p:sp>
        <p:sp>
          <p:nvSpPr>
            <p:cNvPr id="25" name="Line 177"/>
            <p:cNvSpPr>
              <a:spLocks noChangeShapeType="1"/>
            </p:cNvSpPr>
            <p:nvPr/>
          </p:nvSpPr>
          <p:spPr bwMode="auto">
            <a:xfrm>
              <a:off x="1398576" y="4150292"/>
              <a:ext cx="5330691" cy="599211"/>
            </a:xfrm>
            <a:prstGeom prst="line">
              <a:avLst/>
            </a:prstGeom>
            <a:noFill/>
            <a:ln w="76200">
              <a:solidFill>
                <a:srgbClr val="0000FF"/>
              </a:solidFill>
              <a:prstDash val="sysDot"/>
              <a:round/>
              <a:headEn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26" name="AutoShape 180"/>
            <p:cNvSpPr>
              <a:spLocks noChangeArrowheads="1"/>
            </p:cNvSpPr>
            <p:nvPr/>
          </p:nvSpPr>
          <p:spPr bwMode="auto">
            <a:xfrm>
              <a:off x="4676934" y="4893162"/>
              <a:ext cx="713783" cy="457442"/>
            </a:xfrm>
            <a:prstGeom prst="wedgeRoundRectCallout">
              <a:avLst>
                <a:gd name="adj1" fmla="val 131898"/>
                <a:gd name="adj2" fmla="val -108287"/>
                <a:gd name="adj3" fmla="val 16667"/>
              </a:avLst>
            </a:prstGeom>
            <a:solidFill>
              <a:srgbClr val="00FF99"/>
            </a:solidFill>
            <a:ln w="9525">
              <a:solidFill>
                <a:schemeClr val="tx1"/>
              </a:solidFill>
              <a:miter lim="800000"/>
              <a:headEnd/>
              <a:tailEnd/>
            </a:ln>
            <a:effectLst>
              <a:outerShdw dist="28398" dir="3806097" algn="ctr" rotWithShape="0">
                <a:schemeClr val="bg2"/>
              </a:outerShdw>
            </a:effectLst>
          </p:spPr>
          <p:txBody>
            <a:bodyPr/>
            <a:lstStyle/>
            <a:p>
              <a:pPr algn="ctr">
                <a:defRPr/>
              </a:pPr>
              <a:endParaRPr lang="zh-CN" altLang="zh-CN" sz="2000" b="1">
                <a:solidFill>
                  <a:srgbClr val="000099"/>
                </a:solidFill>
                <a:latin typeface="+mn-lt"/>
                <a:ea typeface="+mn-ea"/>
              </a:endParaRPr>
            </a:p>
          </p:txBody>
        </p:sp>
        <p:sp>
          <p:nvSpPr>
            <p:cNvPr id="27" name="Text Box 178"/>
            <p:cNvSpPr txBox="1">
              <a:spLocks noChangeArrowheads="1"/>
            </p:cNvSpPr>
            <p:nvPr/>
          </p:nvSpPr>
          <p:spPr bwMode="auto">
            <a:xfrm>
              <a:off x="4664968" y="4908816"/>
              <a:ext cx="706351" cy="4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000099"/>
                  </a:solidFill>
                  <a:latin typeface="+mn-lt"/>
                  <a:ea typeface="+mn-ea"/>
                </a:rPr>
                <a:t>漫游</a:t>
              </a:r>
            </a:p>
          </p:txBody>
        </p:sp>
        <p:sp>
          <p:nvSpPr>
            <p:cNvPr id="28" name="Line 187"/>
            <p:cNvSpPr>
              <a:spLocks noChangeShapeType="1"/>
            </p:cNvSpPr>
            <p:nvPr/>
          </p:nvSpPr>
          <p:spPr bwMode="auto">
            <a:xfrm flipV="1">
              <a:off x="2844614" y="2029356"/>
              <a:ext cx="5789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29" name="Text Box 50"/>
            <p:cNvSpPr txBox="1">
              <a:spLocks noChangeArrowheads="1"/>
            </p:cNvSpPr>
            <p:nvPr/>
          </p:nvSpPr>
          <p:spPr bwMode="auto">
            <a:xfrm>
              <a:off x="3607101" y="2520893"/>
              <a:ext cx="1472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smtClean="0">
                  <a:solidFill>
                    <a:srgbClr val="FF0000"/>
                  </a:solidFill>
                  <a:latin typeface="+mn-lt"/>
                  <a:ea typeface="+mn-ea"/>
                </a:rPr>
                <a:t>接入点 </a:t>
              </a:r>
              <a:r>
                <a:rPr lang="en-US" altLang="zh-CN" sz="2000" b="1" dirty="0" smtClean="0">
                  <a:solidFill>
                    <a:srgbClr val="FF0000"/>
                  </a:solidFill>
                  <a:latin typeface="+mn-lt"/>
                  <a:ea typeface="+mn-ea"/>
                </a:rPr>
                <a:t>AP</a:t>
              </a:r>
              <a:r>
                <a:rPr lang="en-US" altLang="zh-CN" sz="2000" b="1" baseline="-25000" dirty="0" smtClean="0">
                  <a:solidFill>
                    <a:srgbClr val="FF0000"/>
                  </a:solidFill>
                  <a:latin typeface="+mn-lt"/>
                  <a:ea typeface="+mn-ea"/>
                </a:rPr>
                <a:t>1</a:t>
              </a:r>
              <a:endParaRPr lang="en-US" altLang="zh-CN" sz="2000" b="1" baseline="-25000" dirty="0">
                <a:solidFill>
                  <a:srgbClr val="FF0000"/>
                </a:solidFill>
                <a:latin typeface="+mn-lt"/>
                <a:ea typeface="+mn-ea"/>
              </a:endParaRPr>
            </a:p>
          </p:txBody>
        </p:sp>
        <p:sp>
          <p:nvSpPr>
            <p:cNvPr id="30" name="Freeform 288"/>
            <p:cNvSpPr>
              <a:spLocks/>
            </p:cNvSpPr>
            <p:nvPr/>
          </p:nvSpPr>
          <p:spPr bwMode="auto">
            <a:xfrm>
              <a:off x="2846294" y="2348880"/>
              <a:ext cx="214974" cy="357257"/>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1" name="Freeform 291"/>
            <p:cNvSpPr>
              <a:spLocks/>
            </p:cNvSpPr>
            <p:nvPr/>
          </p:nvSpPr>
          <p:spPr bwMode="auto">
            <a:xfrm>
              <a:off x="3607101"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2" name="Freeform 293"/>
            <p:cNvSpPr>
              <a:spLocks/>
            </p:cNvSpPr>
            <p:nvPr/>
          </p:nvSpPr>
          <p:spPr bwMode="auto">
            <a:xfrm>
              <a:off x="2846294" y="2764736"/>
              <a:ext cx="214974" cy="357257"/>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3" name="Freeform 294"/>
            <p:cNvSpPr>
              <a:spLocks/>
            </p:cNvSpPr>
            <p:nvPr/>
          </p:nvSpPr>
          <p:spPr bwMode="auto">
            <a:xfrm>
              <a:off x="3607101"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graphicFrame>
          <p:nvGraphicFramePr>
            <p:cNvPr id="34" name="Object 295"/>
            <p:cNvGraphicFramePr>
              <a:graphicFrameLocks noChangeAspect="1"/>
            </p:cNvGraphicFramePr>
            <p:nvPr>
              <p:extLst>
                <p:ext uri="{D42A27DB-BD31-4B8C-83A1-F6EECF244321}">
                  <p14:modId xmlns:p14="http://schemas.microsoft.com/office/powerpoint/2010/main" val="3027361073"/>
                </p:ext>
              </p:extLst>
            </p:nvPr>
          </p:nvGraphicFramePr>
          <p:xfrm>
            <a:off x="8405396" y="1484784"/>
            <a:ext cx="1444148" cy="847341"/>
          </p:xfrm>
          <a:graphic>
            <a:graphicData uri="http://schemas.openxmlformats.org/presentationml/2006/ole">
              <mc:AlternateContent xmlns:mc="http://schemas.openxmlformats.org/markup-compatibility/2006">
                <mc:Choice xmlns:v="urn:schemas-microsoft-com:vml" Requires="v">
                  <p:oleObj spid="_x0000_s29698" name="VISIO" r:id="rId6" imgW="1689840" imgH="964440" progId="Visio.Drawing.6">
                    <p:embed/>
                  </p:oleObj>
                </mc:Choice>
                <mc:Fallback>
                  <p:oleObj name="VISIO" r:id="rId6" imgW="1689840" imgH="96444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05396" y="1484784"/>
                          <a:ext cx="1444148" cy="847341"/>
                        </a:xfrm>
                        <a:prstGeom prst="rect">
                          <a:avLst/>
                        </a:prstGeom>
                        <a:noFill/>
                        <a:ln>
                          <a:noFill/>
                        </a:ln>
                        <a:effectLst>
                          <a:outerShdw dist="25400" dir="5400000" algn="ctr" rotWithShape="0">
                            <a:schemeClr val="bg2"/>
                          </a:outerShdw>
                        </a:effectLst>
                      </p:spPr>
                    </p:pic>
                  </p:oleObj>
                </mc:Fallback>
              </mc:AlternateContent>
            </a:graphicData>
          </a:graphic>
        </p:graphicFrame>
        <p:pic>
          <p:nvPicPr>
            <p:cNvPr id="35" name="Picture 297" descr="D-Link%20DI-713P%20Wireless%20Broadband%20rou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9704" y="2692906"/>
              <a:ext cx="792718" cy="742869"/>
            </a:xfrm>
            <a:prstGeom prst="rect">
              <a:avLst/>
            </a:prstGeom>
            <a:noFill/>
            <a:ln>
              <a:noFill/>
            </a:ln>
          </p:spPr>
        </p:pic>
        <p:sp>
          <p:nvSpPr>
            <p:cNvPr id="36" name="Text Box 300"/>
            <p:cNvSpPr txBox="1">
              <a:spLocks noChangeArrowheads="1"/>
            </p:cNvSpPr>
            <p:nvPr/>
          </p:nvSpPr>
          <p:spPr bwMode="auto">
            <a:xfrm>
              <a:off x="6873704" y="2542292"/>
              <a:ext cx="1472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smtClean="0">
                  <a:solidFill>
                    <a:srgbClr val="FF0000"/>
                  </a:solidFill>
                  <a:latin typeface="+mn-lt"/>
                  <a:ea typeface="+mn-ea"/>
                </a:rPr>
                <a:t>接入点 </a:t>
              </a:r>
              <a:r>
                <a:rPr lang="en-US" altLang="zh-CN" sz="2000" b="1" dirty="0" smtClean="0">
                  <a:solidFill>
                    <a:srgbClr val="FF0000"/>
                  </a:solidFill>
                  <a:latin typeface="+mn-lt"/>
                  <a:ea typeface="+mn-ea"/>
                </a:rPr>
                <a:t>AP</a:t>
              </a:r>
              <a:r>
                <a:rPr lang="en-US" altLang="zh-CN" sz="2000" b="1" baseline="-25000" dirty="0" smtClean="0">
                  <a:solidFill>
                    <a:srgbClr val="FF0000"/>
                  </a:solidFill>
                  <a:latin typeface="+mn-lt"/>
                  <a:ea typeface="+mn-ea"/>
                </a:rPr>
                <a:t>2</a:t>
              </a:r>
              <a:endParaRPr lang="en-US" altLang="zh-CN" sz="2000" b="1" baseline="-25000" dirty="0">
                <a:solidFill>
                  <a:srgbClr val="FF0000"/>
                </a:solidFill>
                <a:latin typeface="+mn-lt"/>
                <a:ea typeface="+mn-ea"/>
              </a:endParaRPr>
            </a:p>
          </p:txBody>
        </p:sp>
        <p:sp>
          <p:nvSpPr>
            <p:cNvPr id="37" name="Line 49"/>
            <p:cNvSpPr>
              <a:spLocks noChangeShapeType="1"/>
            </p:cNvSpPr>
            <p:nvPr/>
          </p:nvSpPr>
          <p:spPr bwMode="auto">
            <a:xfrm flipV="1">
              <a:off x="6578114" y="2029356"/>
              <a:ext cx="0" cy="10349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38" name="Text Box 190"/>
            <p:cNvSpPr txBox="1">
              <a:spLocks noChangeArrowheads="1"/>
            </p:cNvSpPr>
            <p:nvPr/>
          </p:nvSpPr>
          <p:spPr bwMode="auto">
            <a:xfrm>
              <a:off x="8553400" y="1671191"/>
              <a:ext cx="11128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dirty="0">
                  <a:solidFill>
                    <a:srgbClr val="000099"/>
                  </a:solidFill>
                  <a:latin typeface="+mn-lt"/>
                  <a:ea typeface="+mn-ea"/>
                </a:rPr>
                <a:t>互联网</a:t>
              </a:r>
            </a:p>
          </p:txBody>
        </p:sp>
        <p:sp>
          <p:nvSpPr>
            <p:cNvPr id="39" name="Freeform 301"/>
            <p:cNvSpPr>
              <a:spLocks/>
            </p:cNvSpPr>
            <p:nvPr/>
          </p:nvSpPr>
          <p:spPr bwMode="auto">
            <a:xfrm>
              <a:off x="6121294" y="2433941"/>
              <a:ext cx="214974" cy="357259"/>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0" name="Freeform 302"/>
            <p:cNvSpPr>
              <a:spLocks/>
            </p:cNvSpPr>
            <p:nvPr/>
          </p:nvSpPr>
          <p:spPr bwMode="auto">
            <a:xfrm>
              <a:off x="6819960"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1" name="Freeform 303"/>
            <p:cNvSpPr>
              <a:spLocks/>
            </p:cNvSpPr>
            <p:nvPr/>
          </p:nvSpPr>
          <p:spPr bwMode="auto">
            <a:xfrm>
              <a:off x="6121294" y="2849797"/>
              <a:ext cx="214974" cy="357259"/>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2" name="Freeform 304"/>
            <p:cNvSpPr>
              <a:spLocks/>
            </p:cNvSpPr>
            <p:nvPr/>
          </p:nvSpPr>
          <p:spPr bwMode="auto">
            <a:xfrm>
              <a:off x="6819960"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3" name="Text Box 305"/>
            <p:cNvSpPr txBox="1">
              <a:spLocks noChangeArrowheads="1"/>
            </p:cNvSpPr>
            <p:nvPr/>
          </p:nvSpPr>
          <p:spPr bwMode="auto">
            <a:xfrm>
              <a:off x="4651742" y="1628622"/>
              <a:ext cx="1657955" cy="4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000099"/>
                  </a:solidFill>
                  <a:latin typeface="+mn-lt"/>
                  <a:ea typeface="+mn-ea"/>
                </a:rPr>
                <a:t>分配系统 </a:t>
              </a:r>
              <a:r>
                <a:rPr lang="en-US" altLang="zh-CN" sz="2000" b="1" dirty="0">
                  <a:solidFill>
                    <a:srgbClr val="000099"/>
                  </a:solidFill>
                  <a:latin typeface="+mn-lt"/>
                  <a:ea typeface="+mn-ea"/>
                </a:rPr>
                <a:t>DS</a:t>
              </a:r>
            </a:p>
          </p:txBody>
        </p:sp>
        <p:pic>
          <p:nvPicPr>
            <p:cNvPr id="44" name="Picture 306"/>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91755" y="1870574"/>
              <a:ext cx="634846" cy="325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45" name="Line 403"/>
            <p:cNvSpPr>
              <a:spLocks noChangeShapeType="1"/>
            </p:cNvSpPr>
            <p:nvPr/>
          </p:nvSpPr>
          <p:spPr bwMode="auto">
            <a:xfrm flipV="1">
              <a:off x="1474153" y="3292116"/>
              <a:ext cx="1751705" cy="68616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6" name="Line 404"/>
            <p:cNvSpPr>
              <a:spLocks noChangeShapeType="1"/>
            </p:cNvSpPr>
            <p:nvPr/>
          </p:nvSpPr>
          <p:spPr bwMode="auto">
            <a:xfrm flipV="1">
              <a:off x="2463371" y="3292116"/>
              <a:ext cx="915320" cy="1372325"/>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7" name="Line 405"/>
            <p:cNvSpPr>
              <a:spLocks noChangeShapeType="1"/>
            </p:cNvSpPr>
            <p:nvPr/>
          </p:nvSpPr>
          <p:spPr bwMode="auto">
            <a:xfrm flipV="1">
              <a:off x="5740050" y="3207056"/>
              <a:ext cx="68523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8" name="Line 406"/>
            <p:cNvSpPr>
              <a:spLocks noChangeShapeType="1"/>
            </p:cNvSpPr>
            <p:nvPr/>
          </p:nvSpPr>
          <p:spPr bwMode="auto">
            <a:xfrm>
              <a:off x="3607101" y="3207056"/>
              <a:ext cx="114205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9" name="Line 407"/>
            <p:cNvSpPr>
              <a:spLocks noChangeShapeType="1"/>
            </p:cNvSpPr>
            <p:nvPr/>
          </p:nvSpPr>
          <p:spPr bwMode="auto">
            <a:xfrm flipV="1">
              <a:off x="3454268" y="3292116"/>
              <a:ext cx="77256" cy="154433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0" name="Line 408"/>
            <p:cNvSpPr>
              <a:spLocks noChangeShapeType="1"/>
            </p:cNvSpPr>
            <p:nvPr/>
          </p:nvSpPr>
          <p:spPr bwMode="auto">
            <a:xfrm flipV="1">
              <a:off x="6272447" y="3292116"/>
              <a:ext cx="305667" cy="1200312"/>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1" name="Line 409"/>
            <p:cNvSpPr>
              <a:spLocks noChangeShapeType="1"/>
            </p:cNvSpPr>
            <p:nvPr/>
          </p:nvSpPr>
          <p:spPr bwMode="auto">
            <a:xfrm flipH="1" flipV="1">
              <a:off x="6883781" y="3292116"/>
              <a:ext cx="1294884" cy="102829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2" name="Line 410"/>
            <p:cNvSpPr>
              <a:spLocks noChangeShapeType="1"/>
            </p:cNvSpPr>
            <p:nvPr/>
          </p:nvSpPr>
          <p:spPr bwMode="auto">
            <a:xfrm flipH="1" flipV="1">
              <a:off x="6729268" y="3292116"/>
              <a:ext cx="686910" cy="1115250"/>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3" name="Line 422"/>
            <p:cNvSpPr>
              <a:spLocks noChangeShapeType="1"/>
            </p:cNvSpPr>
            <p:nvPr/>
          </p:nvSpPr>
          <p:spPr bwMode="auto">
            <a:xfrm flipH="1" flipV="1">
              <a:off x="6653690" y="3292116"/>
              <a:ext cx="152834" cy="128537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4" name="Text Box 423"/>
            <p:cNvSpPr txBox="1">
              <a:spLocks noChangeArrowheads="1"/>
            </p:cNvSpPr>
            <p:nvPr/>
          </p:nvSpPr>
          <p:spPr bwMode="auto">
            <a:xfrm>
              <a:off x="7105473" y="4577489"/>
              <a:ext cx="4315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r>
                <a:rPr lang="en-US" altLang="zh-CN" sz="2000" b="1" dirty="0">
                  <a:solidFill>
                    <a:srgbClr val="FF0000"/>
                  </a:solidFill>
                  <a:latin typeface="+mn-lt"/>
                  <a:ea typeface="+mn-ea"/>
                  <a:cs typeface="Times New Roman" pitchFamily="18" charset="0"/>
                </a:rPr>
                <a:t>'</a:t>
              </a:r>
            </a:p>
          </p:txBody>
        </p:sp>
        <p:grpSp>
          <p:nvGrpSpPr>
            <p:cNvPr id="55" name="Group 426"/>
            <p:cNvGrpSpPr>
              <a:grpSpLocks/>
            </p:cNvGrpSpPr>
            <p:nvPr/>
          </p:nvGrpSpPr>
          <p:grpSpPr bwMode="auto">
            <a:xfrm>
              <a:off x="1930973" y="4331756"/>
              <a:ext cx="710423" cy="589759"/>
              <a:chOff x="762" y="2391"/>
              <a:chExt cx="423" cy="312"/>
            </a:xfrm>
          </p:grpSpPr>
          <p:grpSp>
            <p:nvGrpSpPr>
              <p:cNvPr id="138" name="Group 427"/>
              <p:cNvGrpSpPr>
                <a:grpSpLocks/>
              </p:cNvGrpSpPr>
              <p:nvPr/>
            </p:nvGrpSpPr>
            <p:grpSpPr bwMode="auto">
              <a:xfrm>
                <a:off x="867" y="2432"/>
                <a:ext cx="318" cy="271"/>
                <a:chOff x="657" y="1570"/>
                <a:chExt cx="318" cy="311"/>
              </a:xfrm>
            </p:grpSpPr>
            <p:sp>
              <p:nvSpPr>
                <p:cNvPr id="146" name="Line 428"/>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47" name="Picture 429"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9" name="Group 430"/>
              <p:cNvGrpSpPr>
                <a:grpSpLocks/>
              </p:cNvGrpSpPr>
              <p:nvPr/>
            </p:nvGrpSpPr>
            <p:grpSpPr bwMode="auto">
              <a:xfrm>
                <a:off x="762" y="2391"/>
                <a:ext cx="306" cy="90"/>
                <a:chOff x="748" y="2251"/>
                <a:chExt cx="306" cy="90"/>
              </a:xfrm>
            </p:grpSpPr>
            <p:sp>
              <p:nvSpPr>
                <p:cNvPr id="140" name="AutoShape 431"/>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1" name="AutoShape 432"/>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2" name="AutoShape 433"/>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3" name="AutoShape 434"/>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4" name="AutoShape 435"/>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5" name="AutoShape 436"/>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6" name="Group 437"/>
            <p:cNvGrpSpPr>
              <a:grpSpLocks/>
            </p:cNvGrpSpPr>
            <p:nvPr/>
          </p:nvGrpSpPr>
          <p:grpSpPr bwMode="auto">
            <a:xfrm>
              <a:off x="5283229" y="3207056"/>
              <a:ext cx="710423" cy="589759"/>
              <a:chOff x="762" y="2391"/>
              <a:chExt cx="423" cy="312"/>
            </a:xfrm>
          </p:grpSpPr>
          <p:grpSp>
            <p:nvGrpSpPr>
              <p:cNvPr id="128" name="Group 438"/>
              <p:cNvGrpSpPr>
                <a:grpSpLocks/>
              </p:cNvGrpSpPr>
              <p:nvPr/>
            </p:nvGrpSpPr>
            <p:grpSpPr bwMode="auto">
              <a:xfrm>
                <a:off x="867" y="2432"/>
                <a:ext cx="318" cy="271"/>
                <a:chOff x="657" y="1570"/>
                <a:chExt cx="318" cy="311"/>
              </a:xfrm>
            </p:grpSpPr>
            <p:sp>
              <p:nvSpPr>
                <p:cNvPr id="136" name="Line 439"/>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37" name="Picture 440"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9" name="Group 441"/>
              <p:cNvGrpSpPr>
                <a:grpSpLocks/>
              </p:cNvGrpSpPr>
              <p:nvPr/>
            </p:nvGrpSpPr>
            <p:grpSpPr bwMode="auto">
              <a:xfrm>
                <a:off x="762" y="2391"/>
                <a:ext cx="306" cy="90"/>
                <a:chOff x="748" y="2251"/>
                <a:chExt cx="306" cy="90"/>
              </a:xfrm>
            </p:grpSpPr>
            <p:sp>
              <p:nvSpPr>
                <p:cNvPr id="130" name="AutoShape 442"/>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1" name="AutoShape 443"/>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2" name="AutoShape 444"/>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3" name="AutoShape 445"/>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4" name="AutoShape 446"/>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5" name="AutoShape 447"/>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7" name="Group 448"/>
            <p:cNvGrpSpPr>
              <a:grpSpLocks/>
            </p:cNvGrpSpPr>
            <p:nvPr/>
          </p:nvGrpSpPr>
          <p:grpSpPr bwMode="auto">
            <a:xfrm>
              <a:off x="2921871" y="4407367"/>
              <a:ext cx="710423" cy="589759"/>
              <a:chOff x="762" y="2391"/>
              <a:chExt cx="423" cy="312"/>
            </a:xfrm>
          </p:grpSpPr>
          <p:grpSp>
            <p:nvGrpSpPr>
              <p:cNvPr id="118" name="Group 449"/>
              <p:cNvGrpSpPr>
                <a:grpSpLocks/>
              </p:cNvGrpSpPr>
              <p:nvPr/>
            </p:nvGrpSpPr>
            <p:grpSpPr bwMode="auto">
              <a:xfrm>
                <a:off x="867" y="2432"/>
                <a:ext cx="318" cy="271"/>
                <a:chOff x="657" y="1570"/>
                <a:chExt cx="318" cy="311"/>
              </a:xfrm>
            </p:grpSpPr>
            <p:sp>
              <p:nvSpPr>
                <p:cNvPr id="126" name="Line 450"/>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27" name="Picture 451"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9" name="Group 452"/>
              <p:cNvGrpSpPr>
                <a:grpSpLocks/>
              </p:cNvGrpSpPr>
              <p:nvPr/>
            </p:nvGrpSpPr>
            <p:grpSpPr bwMode="auto">
              <a:xfrm>
                <a:off x="762" y="2391"/>
                <a:ext cx="306" cy="90"/>
                <a:chOff x="748" y="2251"/>
                <a:chExt cx="306" cy="90"/>
              </a:xfrm>
            </p:grpSpPr>
            <p:sp>
              <p:nvSpPr>
                <p:cNvPr id="120" name="AutoShape 45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1" name="AutoShape 45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2" name="AutoShape 45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3" name="AutoShape 45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4" name="AutoShape 45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5" name="AutoShape 45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8" name="Group 459"/>
            <p:cNvGrpSpPr>
              <a:grpSpLocks/>
            </p:cNvGrpSpPr>
            <p:nvPr/>
          </p:nvGrpSpPr>
          <p:grpSpPr bwMode="auto">
            <a:xfrm>
              <a:off x="4520742" y="3292116"/>
              <a:ext cx="710423" cy="589759"/>
              <a:chOff x="762" y="2391"/>
              <a:chExt cx="423" cy="312"/>
            </a:xfrm>
          </p:grpSpPr>
          <p:grpSp>
            <p:nvGrpSpPr>
              <p:cNvPr id="108" name="Group 460"/>
              <p:cNvGrpSpPr>
                <a:grpSpLocks/>
              </p:cNvGrpSpPr>
              <p:nvPr/>
            </p:nvGrpSpPr>
            <p:grpSpPr bwMode="auto">
              <a:xfrm>
                <a:off x="867" y="2432"/>
                <a:ext cx="318" cy="271"/>
                <a:chOff x="657" y="1570"/>
                <a:chExt cx="318" cy="311"/>
              </a:xfrm>
            </p:grpSpPr>
            <p:sp>
              <p:nvSpPr>
                <p:cNvPr id="116" name="Line 461"/>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17" name="Picture 462"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9" name="Group 463"/>
              <p:cNvGrpSpPr>
                <a:grpSpLocks/>
              </p:cNvGrpSpPr>
              <p:nvPr/>
            </p:nvGrpSpPr>
            <p:grpSpPr bwMode="auto">
              <a:xfrm>
                <a:off x="762" y="2391"/>
                <a:ext cx="306" cy="90"/>
                <a:chOff x="748" y="2251"/>
                <a:chExt cx="306" cy="90"/>
              </a:xfrm>
            </p:grpSpPr>
            <p:sp>
              <p:nvSpPr>
                <p:cNvPr id="110" name="AutoShape 464"/>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1" name="AutoShape 465"/>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2" name="AutoShape 466"/>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3" name="AutoShape 467"/>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4" name="AutoShape 468"/>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5" name="AutoShape 469"/>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9" name="Group 470"/>
            <p:cNvGrpSpPr>
              <a:grpSpLocks/>
            </p:cNvGrpSpPr>
            <p:nvPr/>
          </p:nvGrpSpPr>
          <p:grpSpPr bwMode="auto">
            <a:xfrm>
              <a:off x="6653690" y="4492429"/>
              <a:ext cx="710423" cy="589759"/>
              <a:chOff x="762" y="2391"/>
              <a:chExt cx="423" cy="312"/>
            </a:xfrm>
          </p:grpSpPr>
          <p:grpSp>
            <p:nvGrpSpPr>
              <p:cNvPr id="98" name="Group 471"/>
              <p:cNvGrpSpPr>
                <a:grpSpLocks/>
              </p:cNvGrpSpPr>
              <p:nvPr/>
            </p:nvGrpSpPr>
            <p:grpSpPr bwMode="auto">
              <a:xfrm>
                <a:off x="867" y="2432"/>
                <a:ext cx="318" cy="271"/>
                <a:chOff x="657" y="1570"/>
                <a:chExt cx="318" cy="311"/>
              </a:xfrm>
            </p:grpSpPr>
            <p:sp>
              <p:nvSpPr>
                <p:cNvPr id="106" name="Line 472"/>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07" name="Picture 473"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9" name="Group 474"/>
              <p:cNvGrpSpPr>
                <a:grpSpLocks/>
              </p:cNvGrpSpPr>
              <p:nvPr/>
            </p:nvGrpSpPr>
            <p:grpSpPr bwMode="auto">
              <a:xfrm>
                <a:off x="762" y="2391"/>
                <a:ext cx="306" cy="90"/>
                <a:chOff x="748" y="2251"/>
                <a:chExt cx="306" cy="90"/>
              </a:xfrm>
            </p:grpSpPr>
            <p:sp>
              <p:nvSpPr>
                <p:cNvPr id="100" name="AutoShape 475"/>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1" name="AutoShape 476"/>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2" name="AutoShape 477"/>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3" name="AutoShape 478"/>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4" name="AutoShape 479"/>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5" name="AutoShape 480"/>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0" name="Group 481"/>
            <p:cNvGrpSpPr>
              <a:grpSpLocks/>
            </p:cNvGrpSpPr>
            <p:nvPr/>
          </p:nvGrpSpPr>
          <p:grpSpPr bwMode="auto">
            <a:xfrm>
              <a:off x="5740050" y="3978279"/>
              <a:ext cx="710423" cy="589759"/>
              <a:chOff x="762" y="2391"/>
              <a:chExt cx="423" cy="312"/>
            </a:xfrm>
          </p:grpSpPr>
          <p:grpSp>
            <p:nvGrpSpPr>
              <p:cNvPr id="88" name="Group 482"/>
              <p:cNvGrpSpPr>
                <a:grpSpLocks/>
              </p:cNvGrpSpPr>
              <p:nvPr/>
            </p:nvGrpSpPr>
            <p:grpSpPr bwMode="auto">
              <a:xfrm>
                <a:off x="867" y="2432"/>
                <a:ext cx="318" cy="271"/>
                <a:chOff x="657" y="1570"/>
                <a:chExt cx="318" cy="311"/>
              </a:xfrm>
            </p:grpSpPr>
            <p:sp>
              <p:nvSpPr>
                <p:cNvPr id="96" name="Line 48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97" name="Picture 484"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9" name="Group 485"/>
              <p:cNvGrpSpPr>
                <a:grpSpLocks/>
              </p:cNvGrpSpPr>
              <p:nvPr/>
            </p:nvGrpSpPr>
            <p:grpSpPr bwMode="auto">
              <a:xfrm>
                <a:off x="762" y="2391"/>
                <a:ext cx="306" cy="90"/>
                <a:chOff x="748" y="2251"/>
                <a:chExt cx="306" cy="90"/>
              </a:xfrm>
            </p:grpSpPr>
            <p:sp>
              <p:nvSpPr>
                <p:cNvPr id="90" name="AutoShape 486"/>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1" name="AutoShape 487"/>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2" name="AutoShape 488"/>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3" name="AutoShape 489"/>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4" name="AutoShape 490"/>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5" name="AutoShape 491"/>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1" name="Group 492"/>
            <p:cNvGrpSpPr>
              <a:grpSpLocks/>
            </p:cNvGrpSpPr>
            <p:nvPr/>
          </p:nvGrpSpPr>
          <p:grpSpPr bwMode="auto">
            <a:xfrm>
              <a:off x="7263345" y="4150292"/>
              <a:ext cx="710422" cy="589759"/>
              <a:chOff x="762" y="2391"/>
              <a:chExt cx="423" cy="312"/>
            </a:xfrm>
          </p:grpSpPr>
          <p:grpSp>
            <p:nvGrpSpPr>
              <p:cNvPr id="78" name="Group 493"/>
              <p:cNvGrpSpPr>
                <a:grpSpLocks/>
              </p:cNvGrpSpPr>
              <p:nvPr/>
            </p:nvGrpSpPr>
            <p:grpSpPr bwMode="auto">
              <a:xfrm>
                <a:off x="867" y="2432"/>
                <a:ext cx="318" cy="271"/>
                <a:chOff x="657" y="1570"/>
                <a:chExt cx="318" cy="311"/>
              </a:xfrm>
            </p:grpSpPr>
            <p:sp>
              <p:nvSpPr>
                <p:cNvPr id="86" name="Line 494"/>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87" name="Picture 495"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9" name="Group 496"/>
              <p:cNvGrpSpPr>
                <a:grpSpLocks/>
              </p:cNvGrpSpPr>
              <p:nvPr/>
            </p:nvGrpSpPr>
            <p:grpSpPr bwMode="auto">
              <a:xfrm>
                <a:off x="762" y="2391"/>
                <a:ext cx="306" cy="90"/>
                <a:chOff x="748" y="2251"/>
                <a:chExt cx="306" cy="90"/>
              </a:xfrm>
            </p:grpSpPr>
            <p:sp>
              <p:nvSpPr>
                <p:cNvPr id="80" name="AutoShape 49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1" name="AutoShape 49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2" name="AutoShape 49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3" name="AutoShape 50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4" name="AutoShape 50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5" name="AutoShape 50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2" name="Group 503"/>
            <p:cNvGrpSpPr>
              <a:grpSpLocks/>
            </p:cNvGrpSpPr>
            <p:nvPr/>
          </p:nvGrpSpPr>
          <p:grpSpPr bwMode="auto">
            <a:xfrm>
              <a:off x="8000639" y="3987730"/>
              <a:ext cx="710423" cy="589759"/>
              <a:chOff x="762" y="2391"/>
              <a:chExt cx="423" cy="312"/>
            </a:xfrm>
          </p:grpSpPr>
          <p:grpSp>
            <p:nvGrpSpPr>
              <p:cNvPr id="68" name="Group 504"/>
              <p:cNvGrpSpPr>
                <a:grpSpLocks/>
              </p:cNvGrpSpPr>
              <p:nvPr/>
            </p:nvGrpSpPr>
            <p:grpSpPr bwMode="auto">
              <a:xfrm>
                <a:off x="867" y="2432"/>
                <a:ext cx="318" cy="271"/>
                <a:chOff x="657" y="1570"/>
                <a:chExt cx="318" cy="311"/>
              </a:xfrm>
            </p:grpSpPr>
            <p:sp>
              <p:nvSpPr>
                <p:cNvPr id="76" name="Line 505"/>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77" name="Picture 506"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9" name="Group 507"/>
              <p:cNvGrpSpPr>
                <a:grpSpLocks/>
              </p:cNvGrpSpPr>
              <p:nvPr/>
            </p:nvGrpSpPr>
            <p:grpSpPr bwMode="auto">
              <a:xfrm>
                <a:off x="762" y="2391"/>
                <a:ext cx="306" cy="90"/>
                <a:chOff x="748" y="2251"/>
                <a:chExt cx="306" cy="90"/>
              </a:xfrm>
            </p:grpSpPr>
            <p:sp>
              <p:nvSpPr>
                <p:cNvPr id="70" name="AutoShape 50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1" name="AutoShape 50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2" name="AutoShape 51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3" name="AutoShape 51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4" name="AutoShape 51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5" name="AutoShape 51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63" name="Line 517"/>
            <p:cNvSpPr>
              <a:spLocks noChangeShapeType="1"/>
            </p:cNvSpPr>
            <p:nvPr/>
          </p:nvSpPr>
          <p:spPr bwMode="auto">
            <a:xfrm flipH="1">
              <a:off x="1930973" y="1988840"/>
              <a:ext cx="744013" cy="0"/>
            </a:xfrm>
            <a:prstGeom prst="line">
              <a:avLst/>
            </a:prstGeom>
            <a:noFill/>
            <a:ln w="38100">
              <a:solidFill>
                <a:srgbClr val="C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64" name="Text Box 44"/>
            <p:cNvSpPr txBox="1">
              <a:spLocks noChangeArrowheads="1"/>
            </p:cNvSpPr>
            <p:nvPr/>
          </p:nvSpPr>
          <p:spPr bwMode="auto">
            <a:xfrm>
              <a:off x="1474153" y="3116323"/>
              <a:ext cx="1486699" cy="679674"/>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a:solidFill>
                    <a:srgbClr val="000099"/>
                  </a:solidFill>
                  <a:latin typeface="+mn-lt"/>
                  <a:ea typeface="+mn-ea"/>
                </a:rPr>
                <a:t>基本服务集</a:t>
              </a:r>
            </a:p>
            <a:p>
              <a:pPr eaLnBrk="1" hangingPunct="1">
                <a:lnSpc>
                  <a:spcPct val="85000"/>
                </a:lnSpc>
              </a:pPr>
              <a:r>
                <a:rPr lang="zh-CN" altLang="en-US" sz="2000" b="1">
                  <a:solidFill>
                    <a:srgbClr val="000099"/>
                  </a:solidFill>
                  <a:latin typeface="+mn-lt"/>
                  <a:ea typeface="+mn-ea"/>
                </a:rPr>
                <a:t>       </a:t>
              </a:r>
              <a:r>
                <a:rPr lang="en-US" altLang="zh-CN" sz="2000" b="1">
                  <a:solidFill>
                    <a:srgbClr val="000099"/>
                  </a:solidFill>
                  <a:latin typeface="+mn-lt"/>
                  <a:ea typeface="+mn-ea"/>
                </a:rPr>
                <a:t>BSS</a:t>
              </a:r>
            </a:p>
          </p:txBody>
        </p:sp>
        <p:sp>
          <p:nvSpPr>
            <p:cNvPr id="65" name="Line 48"/>
            <p:cNvSpPr>
              <a:spLocks noChangeShapeType="1"/>
            </p:cNvSpPr>
            <p:nvPr/>
          </p:nvSpPr>
          <p:spPr bwMode="auto">
            <a:xfrm flipH="1">
              <a:off x="3342582" y="2029356"/>
              <a:ext cx="0" cy="89164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66" name="Rectangle 515"/>
            <p:cNvSpPr>
              <a:spLocks noChangeArrowheads="1"/>
            </p:cNvSpPr>
            <p:nvPr/>
          </p:nvSpPr>
          <p:spPr bwMode="auto">
            <a:xfrm>
              <a:off x="2465050" y="1793019"/>
              <a:ext cx="607974" cy="406459"/>
            </a:xfrm>
            <a:prstGeom prst="rect">
              <a:avLst/>
            </a:prstGeom>
            <a:solidFill>
              <a:srgbClr val="66FFFF"/>
            </a:solidFill>
            <a:ln w="9525">
              <a:solidFill>
                <a:schemeClr val="tx1"/>
              </a:solidFill>
              <a:miter lim="800000"/>
              <a:headEnd/>
              <a:tailEnd/>
            </a:ln>
          </p:spPr>
          <p:txBody>
            <a:bodyPr wrap="none" anchor="ctr"/>
            <a:lstStyle/>
            <a:p>
              <a:pPr algn="ctr"/>
              <a:r>
                <a:rPr lang="zh-CN" altLang="en-US" sz="2000" b="1" dirty="0">
                  <a:solidFill>
                    <a:srgbClr val="000099"/>
                  </a:solidFill>
                  <a:latin typeface="+mn-lt"/>
                  <a:ea typeface="+mn-ea"/>
                </a:rPr>
                <a:t>门户</a:t>
              </a:r>
              <a:endParaRPr lang="en-US" altLang="zh-CN" sz="2000" b="1" dirty="0">
                <a:solidFill>
                  <a:srgbClr val="000099"/>
                </a:solidFill>
                <a:latin typeface="+mn-lt"/>
                <a:ea typeface="+mn-ea"/>
              </a:endParaRPr>
            </a:p>
          </p:txBody>
        </p:sp>
        <p:sp>
          <p:nvSpPr>
            <p:cNvPr id="67" name="Text Box 518"/>
            <p:cNvSpPr txBox="1">
              <a:spLocks noChangeArrowheads="1"/>
            </p:cNvSpPr>
            <p:nvPr/>
          </p:nvSpPr>
          <p:spPr bwMode="auto">
            <a:xfrm>
              <a:off x="488504" y="1628800"/>
              <a:ext cx="1683804" cy="679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2000" b="1" dirty="0">
                  <a:solidFill>
                    <a:srgbClr val="000099"/>
                  </a:solidFill>
                  <a:latin typeface="+mn-lt"/>
                  <a:ea typeface="+mn-ea"/>
                </a:rPr>
                <a:t>至其他 </a:t>
              </a:r>
              <a:r>
                <a:rPr lang="en-US" altLang="zh-CN" sz="2000" b="1" dirty="0">
                  <a:solidFill>
                    <a:srgbClr val="000099"/>
                  </a:solidFill>
                  <a:latin typeface="+mn-lt"/>
                  <a:ea typeface="+mn-ea"/>
                </a:rPr>
                <a:t>802.x</a:t>
              </a:r>
            </a:p>
            <a:p>
              <a:pPr algn="ctr" eaLnBrk="1" hangingPunct="1">
                <a:lnSpc>
                  <a:spcPct val="85000"/>
                </a:lnSpc>
              </a:pPr>
              <a:r>
                <a:rPr lang="zh-CN" altLang="en-US" sz="2000" b="1" dirty="0">
                  <a:solidFill>
                    <a:srgbClr val="000099"/>
                  </a:solidFill>
                  <a:latin typeface="+mn-lt"/>
                  <a:ea typeface="+mn-ea"/>
                </a:rPr>
                <a:t>局域网</a:t>
              </a:r>
            </a:p>
          </p:txBody>
        </p:sp>
      </p:grpSp>
      <p:sp>
        <p:nvSpPr>
          <p:cNvPr id="346126" name="Rectangle 14"/>
          <p:cNvSpPr>
            <a:spLocks noChangeArrowheads="1"/>
          </p:cNvSpPr>
          <p:nvPr/>
        </p:nvSpPr>
        <p:spPr bwMode="auto">
          <a:xfrm>
            <a:off x="2406441" y="2550614"/>
            <a:ext cx="759217" cy="540476"/>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755692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500"/>
                                  </p:stCondLst>
                                  <p:childTnLst>
                                    <p:set>
                                      <p:cBhvr>
                                        <p:cTn id="6" dur="1" fill="hold">
                                          <p:stCondLst>
                                            <p:cond delay="0"/>
                                          </p:stCondLst>
                                        </p:cTn>
                                        <p:tgtEl>
                                          <p:spTgt spid="346126"/>
                                        </p:tgtEl>
                                        <p:attrNameLst>
                                          <p:attrName>style.visibility</p:attrName>
                                        </p:attrNameLst>
                                      </p:cBhvr>
                                      <p:to>
                                        <p:strVal val="visible"/>
                                      </p:to>
                                    </p:set>
                                    <p:animEffect transition="in" filter="checkerboard(across)">
                                      <p:cBhvr>
                                        <p:cTn id="7" dur="1000"/>
                                        <p:tgtEl>
                                          <p:spTgt spid="346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50" name="Text Box 14"/>
          <p:cNvSpPr txBox="1">
            <a:spLocks noChangeArrowheads="1"/>
          </p:cNvSpPr>
          <p:nvPr/>
        </p:nvSpPr>
        <p:spPr bwMode="auto">
          <a:xfrm>
            <a:off x="961843" y="315813"/>
            <a:ext cx="8527661" cy="1384995"/>
          </a:xfrm>
          <a:prstGeom prst="rect">
            <a:avLst/>
          </a:prstGeom>
          <a:solidFill>
            <a:srgbClr val="66FF66"/>
          </a:solidFill>
          <a:ln>
            <a:solidFill>
              <a:srgbClr val="000099"/>
            </a:solidFill>
          </a:ln>
          <a:extLst/>
        </p:spPr>
        <p:txBody>
          <a:bodyPr wrap="square">
            <a:spAutoFit/>
          </a:bodyPr>
          <a:lstStyle>
            <a:defPPr>
              <a:defRPr lang="zh-CN"/>
            </a:defPPr>
            <a:lvl1pPr algn="ctr">
              <a:defRPr sz="2800" b="1">
                <a:solidFill>
                  <a:schemeClr val="tx2"/>
                </a:solidFill>
                <a:latin typeface="+mn-lt"/>
                <a:ea typeface="+mn-ea"/>
              </a:defRPr>
            </a:lvl1pPr>
          </a:lstStyle>
          <a:p>
            <a:r>
              <a:rPr lang="zh-CN" altLang="en-US" dirty="0"/>
              <a:t>移动站 </a:t>
            </a:r>
            <a:r>
              <a:rPr lang="en-US" altLang="zh-CN" dirty="0"/>
              <a:t>A </a:t>
            </a:r>
            <a:r>
              <a:rPr lang="zh-CN" altLang="en-US" dirty="0"/>
              <a:t>从某一个基本服务集</a:t>
            </a:r>
            <a:r>
              <a:rPr lang="zh-CN" altLang="en-US" dirty="0">
                <a:solidFill>
                  <a:srgbClr val="C00000"/>
                </a:solidFill>
              </a:rPr>
              <a:t>漫游</a:t>
            </a:r>
            <a:r>
              <a:rPr lang="zh-CN" altLang="en-US" dirty="0"/>
              <a:t>到</a:t>
            </a:r>
          </a:p>
          <a:p>
            <a:r>
              <a:rPr lang="zh-CN" altLang="en-US" dirty="0"/>
              <a:t>另一个基本服务集（到 </a:t>
            </a:r>
            <a:r>
              <a:rPr lang="en-US" altLang="zh-CN" dirty="0"/>
              <a:t>A</a:t>
            </a:r>
            <a:r>
              <a:rPr lang="en-US" altLang="zh-CN" dirty="0">
                <a:sym typeface="Symbol" pitchFamily="18" charset="2"/>
              </a:rPr>
              <a:t> </a:t>
            </a:r>
            <a:r>
              <a:rPr lang="zh-CN" altLang="en-US" dirty="0">
                <a:sym typeface="Symbol" pitchFamily="18" charset="2"/>
              </a:rPr>
              <a:t>的位置）</a:t>
            </a:r>
            <a:r>
              <a:rPr lang="zh-CN" altLang="en-US" dirty="0"/>
              <a:t>，</a:t>
            </a:r>
          </a:p>
          <a:p>
            <a:r>
              <a:rPr lang="zh-CN" altLang="en-US" dirty="0"/>
              <a:t>仍可保持与另一个移动站 </a:t>
            </a:r>
            <a:r>
              <a:rPr lang="en-US" altLang="zh-CN" dirty="0"/>
              <a:t>B </a:t>
            </a:r>
            <a:r>
              <a:rPr lang="zh-CN" altLang="en-US" dirty="0"/>
              <a:t>进行通信。 </a:t>
            </a:r>
          </a:p>
        </p:txBody>
      </p:sp>
      <p:grpSp>
        <p:nvGrpSpPr>
          <p:cNvPr id="17" name="组合 16"/>
          <p:cNvGrpSpPr/>
          <p:nvPr/>
        </p:nvGrpSpPr>
        <p:grpSpPr>
          <a:xfrm>
            <a:off x="344487" y="2299484"/>
            <a:ext cx="9505057" cy="4009836"/>
            <a:chOff x="344487" y="1484784"/>
            <a:chExt cx="9505057" cy="4009836"/>
          </a:xfrm>
        </p:grpSpPr>
        <p:sp>
          <p:nvSpPr>
            <p:cNvPr id="18" name="AutoShape 519"/>
            <p:cNvSpPr>
              <a:spLocks noChangeArrowheads="1"/>
            </p:cNvSpPr>
            <p:nvPr/>
          </p:nvSpPr>
          <p:spPr bwMode="auto">
            <a:xfrm>
              <a:off x="344487" y="2403046"/>
              <a:ext cx="9321717" cy="3091574"/>
            </a:xfrm>
            <a:prstGeom prst="roundRect">
              <a:avLst>
                <a:gd name="adj" fmla="val 13253"/>
              </a:avLst>
            </a:prstGeom>
            <a:solidFill>
              <a:srgbClr val="FFFF66"/>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sp>
          <p:nvSpPr>
            <p:cNvPr id="19" name="Oval 19"/>
            <p:cNvSpPr>
              <a:spLocks noChangeArrowheads="1"/>
            </p:cNvSpPr>
            <p:nvPr/>
          </p:nvSpPr>
          <p:spPr bwMode="auto">
            <a:xfrm>
              <a:off x="582272" y="2921003"/>
              <a:ext cx="4685842" cy="2325636"/>
            </a:xfrm>
            <a:prstGeom prst="ellipse">
              <a:avLst/>
            </a:prstGeom>
            <a:solidFill>
              <a:srgbClr val="66FF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pic>
          <p:nvPicPr>
            <p:cNvPr id="20" name="Picture 222" descr="D-Link%20DI-713P%20Wireless%20Broadband%20rou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4704" y="2605955"/>
              <a:ext cx="792718" cy="742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Oval 21"/>
            <p:cNvSpPr>
              <a:spLocks noChangeArrowheads="1"/>
            </p:cNvSpPr>
            <p:nvPr/>
          </p:nvSpPr>
          <p:spPr bwMode="auto">
            <a:xfrm>
              <a:off x="5127036" y="2943364"/>
              <a:ext cx="4362468" cy="2303275"/>
            </a:xfrm>
            <a:prstGeom prst="ellipse">
              <a:avLst/>
            </a:prstGeom>
            <a:solidFill>
              <a:srgbClr val="FF99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grpSp>
          <p:nvGrpSpPr>
            <p:cNvPr id="22" name="Group 425"/>
            <p:cNvGrpSpPr>
              <a:grpSpLocks/>
            </p:cNvGrpSpPr>
            <p:nvPr/>
          </p:nvGrpSpPr>
          <p:grpSpPr bwMode="auto">
            <a:xfrm>
              <a:off x="941756" y="3721205"/>
              <a:ext cx="710422" cy="589759"/>
              <a:chOff x="762" y="2391"/>
              <a:chExt cx="423" cy="312"/>
            </a:xfrm>
          </p:grpSpPr>
          <p:grpSp>
            <p:nvGrpSpPr>
              <p:cNvPr id="150" name="Group 316"/>
              <p:cNvGrpSpPr>
                <a:grpSpLocks/>
              </p:cNvGrpSpPr>
              <p:nvPr/>
            </p:nvGrpSpPr>
            <p:grpSpPr bwMode="auto">
              <a:xfrm>
                <a:off x="867" y="2432"/>
                <a:ext cx="318" cy="271"/>
                <a:chOff x="657" y="1570"/>
                <a:chExt cx="318" cy="311"/>
              </a:xfrm>
            </p:grpSpPr>
            <p:sp>
              <p:nvSpPr>
                <p:cNvPr id="158" name="Line 31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59" name="Picture 315"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1" name="Group 424"/>
              <p:cNvGrpSpPr>
                <a:grpSpLocks/>
              </p:cNvGrpSpPr>
              <p:nvPr/>
            </p:nvGrpSpPr>
            <p:grpSpPr bwMode="auto">
              <a:xfrm>
                <a:off x="762" y="2391"/>
                <a:ext cx="306" cy="90"/>
                <a:chOff x="748" y="2251"/>
                <a:chExt cx="306" cy="90"/>
              </a:xfrm>
            </p:grpSpPr>
            <p:sp>
              <p:nvSpPr>
                <p:cNvPr id="152"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3"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4"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5"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6"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7"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23" name="Text Box 45"/>
            <p:cNvSpPr txBox="1">
              <a:spLocks noChangeArrowheads="1"/>
            </p:cNvSpPr>
            <p:nvPr/>
          </p:nvSpPr>
          <p:spPr bwMode="auto">
            <a:xfrm>
              <a:off x="7282725" y="3230770"/>
              <a:ext cx="1486699" cy="679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dirty="0">
                  <a:solidFill>
                    <a:srgbClr val="000099"/>
                  </a:solidFill>
                  <a:latin typeface="+mn-lt"/>
                  <a:ea typeface="+mn-ea"/>
                </a:rPr>
                <a:t>基本服务集</a:t>
              </a:r>
            </a:p>
            <a:p>
              <a:pPr eaLnBrk="1" hangingPunct="1">
                <a:lnSpc>
                  <a:spcPct val="85000"/>
                </a:lnSpc>
              </a:pPr>
              <a:r>
                <a:rPr lang="zh-CN" altLang="en-US" sz="2000" b="1" dirty="0">
                  <a:solidFill>
                    <a:srgbClr val="000099"/>
                  </a:solidFill>
                  <a:latin typeface="+mn-lt"/>
                  <a:ea typeface="+mn-ea"/>
                </a:rPr>
                <a:t>       </a:t>
              </a:r>
              <a:r>
                <a:rPr lang="en-US" altLang="zh-CN" sz="2000" b="1" dirty="0">
                  <a:solidFill>
                    <a:srgbClr val="000099"/>
                  </a:solidFill>
                  <a:latin typeface="+mn-lt"/>
                  <a:ea typeface="+mn-ea"/>
                </a:rPr>
                <a:t>BSS</a:t>
              </a:r>
            </a:p>
          </p:txBody>
        </p:sp>
        <p:sp>
          <p:nvSpPr>
            <p:cNvPr id="24" name="Text Box 46"/>
            <p:cNvSpPr txBox="1">
              <a:spLocks noChangeArrowheads="1"/>
            </p:cNvSpPr>
            <p:nvPr/>
          </p:nvSpPr>
          <p:spPr bwMode="auto">
            <a:xfrm>
              <a:off x="582272" y="2408739"/>
              <a:ext cx="1746814" cy="7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a:solidFill>
                    <a:srgbClr val="000099"/>
                  </a:solidFill>
                  <a:latin typeface="+mn-lt"/>
                  <a:ea typeface="+mn-ea"/>
                </a:rPr>
                <a:t>扩展的服务集</a:t>
              </a:r>
            </a:p>
            <a:p>
              <a:pPr algn="ctr" eaLnBrk="1" hangingPunct="1"/>
              <a:r>
                <a:rPr lang="en-US" altLang="zh-CN" sz="2000" b="1" dirty="0">
                  <a:solidFill>
                    <a:srgbClr val="000099"/>
                  </a:solidFill>
                  <a:latin typeface="+mn-lt"/>
                  <a:ea typeface="+mn-ea"/>
                </a:rPr>
                <a:t>ESS</a:t>
              </a:r>
            </a:p>
          </p:txBody>
        </p:sp>
        <p:sp>
          <p:nvSpPr>
            <p:cNvPr id="25" name="Text Box 175"/>
            <p:cNvSpPr txBox="1">
              <a:spLocks noChangeArrowheads="1"/>
            </p:cNvSpPr>
            <p:nvPr/>
          </p:nvSpPr>
          <p:spPr bwMode="auto">
            <a:xfrm>
              <a:off x="776536" y="3834620"/>
              <a:ext cx="370614"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p>
          </p:txBody>
        </p:sp>
        <p:sp>
          <p:nvSpPr>
            <p:cNvPr id="26" name="Text Box 176"/>
            <p:cNvSpPr txBox="1">
              <a:spLocks noChangeArrowheads="1"/>
            </p:cNvSpPr>
            <p:nvPr/>
          </p:nvSpPr>
          <p:spPr bwMode="auto">
            <a:xfrm>
              <a:off x="8450741" y="4091695"/>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FF0000"/>
                  </a:solidFill>
                  <a:latin typeface="+mn-lt"/>
                  <a:ea typeface="+mn-ea"/>
                </a:rPr>
                <a:t>B</a:t>
              </a:r>
            </a:p>
          </p:txBody>
        </p:sp>
        <p:sp>
          <p:nvSpPr>
            <p:cNvPr id="27" name="Line 177"/>
            <p:cNvSpPr>
              <a:spLocks noChangeShapeType="1"/>
            </p:cNvSpPr>
            <p:nvPr/>
          </p:nvSpPr>
          <p:spPr bwMode="auto">
            <a:xfrm>
              <a:off x="1398576" y="4150292"/>
              <a:ext cx="5330691" cy="599211"/>
            </a:xfrm>
            <a:prstGeom prst="line">
              <a:avLst/>
            </a:prstGeom>
            <a:noFill/>
            <a:ln w="76200">
              <a:solidFill>
                <a:srgbClr val="0000FF"/>
              </a:solidFill>
              <a:prstDash val="sysDot"/>
              <a:round/>
              <a:headEn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28" name="AutoShape 180"/>
            <p:cNvSpPr>
              <a:spLocks noChangeArrowheads="1"/>
            </p:cNvSpPr>
            <p:nvPr/>
          </p:nvSpPr>
          <p:spPr bwMode="auto">
            <a:xfrm>
              <a:off x="4676934" y="4893162"/>
              <a:ext cx="713783" cy="457442"/>
            </a:xfrm>
            <a:prstGeom prst="wedgeRoundRectCallout">
              <a:avLst>
                <a:gd name="adj1" fmla="val 131898"/>
                <a:gd name="adj2" fmla="val -108287"/>
                <a:gd name="adj3" fmla="val 16667"/>
              </a:avLst>
            </a:prstGeom>
            <a:solidFill>
              <a:srgbClr val="00FF99"/>
            </a:solidFill>
            <a:ln w="9525">
              <a:solidFill>
                <a:schemeClr val="tx1"/>
              </a:solidFill>
              <a:miter lim="800000"/>
              <a:headEnd/>
              <a:tailEnd/>
            </a:ln>
            <a:effectLst>
              <a:outerShdw dist="28398" dir="3806097" algn="ctr" rotWithShape="0">
                <a:schemeClr val="bg2"/>
              </a:outerShdw>
            </a:effectLst>
          </p:spPr>
          <p:txBody>
            <a:bodyPr/>
            <a:lstStyle/>
            <a:p>
              <a:pPr algn="ctr">
                <a:defRPr/>
              </a:pPr>
              <a:endParaRPr lang="zh-CN" altLang="zh-CN" sz="2000" b="1">
                <a:solidFill>
                  <a:srgbClr val="000099"/>
                </a:solidFill>
                <a:latin typeface="+mn-lt"/>
                <a:ea typeface="+mn-ea"/>
              </a:endParaRPr>
            </a:p>
          </p:txBody>
        </p:sp>
        <p:sp>
          <p:nvSpPr>
            <p:cNvPr id="29" name="Text Box 178"/>
            <p:cNvSpPr txBox="1">
              <a:spLocks noChangeArrowheads="1"/>
            </p:cNvSpPr>
            <p:nvPr/>
          </p:nvSpPr>
          <p:spPr bwMode="auto">
            <a:xfrm>
              <a:off x="4664968" y="4908816"/>
              <a:ext cx="706351" cy="4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000099"/>
                  </a:solidFill>
                  <a:latin typeface="+mn-lt"/>
                  <a:ea typeface="+mn-ea"/>
                </a:rPr>
                <a:t>漫游</a:t>
              </a:r>
            </a:p>
          </p:txBody>
        </p:sp>
        <p:sp>
          <p:nvSpPr>
            <p:cNvPr id="30" name="Line 187"/>
            <p:cNvSpPr>
              <a:spLocks noChangeShapeType="1"/>
            </p:cNvSpPr>
            <p:nvPr/>
          </p:nvSpPr>
          <p:spPr bwMode="auto">
            <a:xfrm flipV="1">
              <a:off x="2844614" y="2029356"/>
              <a:ext cx="5789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31" name="Text Box 50"/>
            <p:cNvSpPr txBox="1">
              <a:spLocks noChangeArrowheads="1"/>
            </p:cNvSpPr>
            <p:nvPr/>
          </p:nvSpPr>
          <p:spPr bwMode="auto">
            <a:xfrm>
              <a:off x="3607101" y="2520893"/>
              <a:ext cx="1472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smtClean="0">
                  <a:solidFill>
                    <a:srgbClr val="FF0000"/>
                  </a:solidFill>
                  <a:latin typeface="+mn-lt"/>
                  <a:ea typeface="+mn-ea"/>
                </a:rPr>
                <a:t>接入点 </a:t>
              </a:r>
              <a:r>
                <a:rPr lang="en-US" altLang="zh-CN" sz="2000" b="1" dirty="0" smtClean="0">
                  <a:solidFill>
                    <a:srgbClr val="FF0000"/>
                  </a:solidFill>
                  <a:latin typeface="+mn-lt"/>
                  <a:ea typeface="+mn-ea"/>
                </a:rPr>
                <a:t>AP</a:t>
              </a:r>
              <a:r>
                <a:rPr lang="en-US" altLang="zh-CN" sz="2000" b="1" baseline="-25000" dirty="0" smtClean="0">
                  <a:solidFill>
                    <a:srgbClr val="FF0000"/>
                  </a:solidFill>
                  <a:latin typeface="+mn-lt"/>
                  <a:ea typeface="+mn-ea"/>
                </a:rPr>
                <a:t>1</a:t>
              </a:r>
              <a:endParaRPr lang="en-US" altLang="zh-CN" sz="2000" b="1" baseline="-25000" dirty="0">
                <a:solidFill>
                  <a:srgbClr val="FF0000"/>
                </a:solidFill>
                <a:latin typeface="+mn-lt"/>
                <a:ea typeface="+mn-ea"/>
              </a:endParaRPr>
            </a:p>
          </p:txBody>
        </p:sp>
        <p:sp>
          <p:nvSpPr>
            <p:cNvPr id="32" name="Freeform 288"/>
            <p:cNvSpPr>
              <a:spLocks/>
            </p:cNvSpPr>
            <p:nvPr/>
          </p:nvSpPr>
          <p:spPr bwMode="auto">
            <a:xfrm>
              <a:off x="2846294" y="2348880"/>
              <a:ext cx="214974" cy="357257"/>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3" name="Freeform 291"/>
            <p:cNvSpPr>
              <a:spLocks/>
            </p:cNvSpPr>
            <p:nvPr/>
          </p:nvSpPr>
          <p:spPr bwMode="auto">
            <a:xfrm>
              <a:off x="3607101"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4" name="Freeform 293"/>
            <p:cNvSpPr>
              <a:spLocks/>
            </p:cNvSpPr>
            <p:nvPr/>
          </p:nvSpPr>
          <p:spPr bwMode="auto">
            <a:xfrm>
              <a:off x="2846294" y="2764736"/>
              <a:ext cx="214974" cy="357257"/>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5" name="Freeform 294"/>
            <p:cNvSpPr>
              <a:spLocks/>
            </p:cNvSpPr>
            <p:nvPr/>
          </p:nvSpPr>
          <p:spPr bwMode="auto">
            <a:xfrm>
              <a:off x="3607101"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graphicFrame>
          <p:nvGraphicFramePr>
            <p:cNvPr id="36" name="Object 295"/>
            <p:cNvGraphicFramePr>
              <a:graphicFrameLocks noChangeAspect="1"/>
            </p:cNvGraphicFramePr>
            <p:nvPr>
              <p:extLst>
                <p:ext uri="{D42A27DB-BD31-4B8C-83A1-F6EECF244321}">
                  <p14:modId xmlns:p14="http://schemas.microsoft.com/office/powerpoint/2010/main" val="2947070482"/>
                </p:ext>
              </p:extLst>
            </p:nvPr>
          </p:nvGraphicFramePr>
          <p:xfrm>
            <a:off x="8405396" y="1484784"/>
            <a:ext cx="1444148" cy="847341"/>
          </p:xfrm>
          <a:graphic>
            <a:graphicData uri="http://schemas.openxmlformats.org/presentationml/2006/ole">
              <mc:AlternateContent xmlns:mc="http://schemas.openxmlformats.org/markup-compatibility/2006">
                <mc:Choice xmlns:v="urn:schemas-microsoft-com:vml" Requires="v">
                  <p:oleObj spid="_x0000_s30722" name="VISIO" r:id="rId6" imgW="1689840" imgH="964440" progId="Visio.Drawing.6">
                    <p:embed/>
                  </p:oleObj>
                </mc:Choice>
                <mc:Fallback>
                  <p:oleObj name="VISIO" r:id="rId6" imgW="1689840" imgH="96444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05396" y="1484784"/>
                          <a:ext cx="1444148" cy="847341"/>
                        </a:xfrm>
                        <a:prstGeom prst="rect">
                          <a:avLst/>
                        </a:prstGeom>
                        <a:noFill/>
                        <a:ln>
                          <a:noFill/>
                        </a:ln>
                        <a:effectLst>
                          <a:outerShdw dist="25400" dir="5400000" algn="ctr" rotWithShape="0">
                            <a:schemeClr val="bg2"/>
                          </a:outerShdw>
                        </a:effectLst>
                      </p:spPr>
                    </p:pic>
                  </p:oleObj>
                </mc:Fallback>
              </mc:AlternateContent>
            </a:graphicData>
          </a:graphic>
        </p:graphicFrame>
        <p:pic>
          <p:nvPicPr>
            <p:cNvPr id="37" name="Picture 297" descr="D-Link%20DI-713P%20Wireless%20Broadband%20rou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9704" y="2692906"/>
              <a:ext cx="792718" cy="742869"/>
            </a:xfrm>
            <a:prstGeom prst="rect">
              <a:avLst/>
            </a:prstGeom>
            <a:noFill/>
            <a:ln>
              <a:noFill/>
            </a:ln>
          </p:spPr>
        </p:pic>
        <p:sp>
          <p:nvSpPr>
            <p:cNvPr id="38" name="Text Box 300"/>
            <p:cNvSpPr txBox="1">
              <a:spLocks noChangeArrowheads="1"/>
            </p:cNvSpPr>
            <p:nvPr/>
          </p:nvSpPr>
          <p:spPr bwMode="auto">
            <a:xfrm>
              <a:off x="6873704" y="2542292"/>
              <a:ext cx="1472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smtClean="0">
                  <a:solidFill>
                    <a:srgbClr val="FF0000"/>
                  </a:solidFill>
                  <a:latin typeface="+mn-lt"/>
                  <a:ea typeface="+mn-ea"/>
                </a:rPr>
                <a:t>接入点 </a:t>
              </a:r>
              <a:r>
                <a:rPr lang="en-US" altLang="zh-CN" sz="2000" b="1" dirty="0" smtClean="0">
                  <a:solidFill>
                    <a:srgbClr val="FF0000"/>
                  </a:solidFill>
                  <a:latin typeface="+mn-lt"/>
                  <a:ea typeface="+mn-ea"/>
                </a:rPr>
                <a:t>AP</a:t>
              </a:r>
              <a:r>
                <a:rPr lang="en-US" altLang="zh-CN" sz="2000" b="1" baseline="-25000" dirty="0" smtClean="0">
                  <a:solidFill>
                    <a:srgbClr val="FF0000"/>
                  </a:solidFill>
                  <a:latin typeface="+mn-lt"/>
                  <a:ea typeface="+mn-ea"/>
                </a:rPr>
                <a:t>2</a:t>
              </a:r>
              <a:endParaRPr lang="en-US" altLang="zh-CN" sz="2000" b="1" baseline="-25000" dirty="0">
                <a:solidFill>
                  <a:srgbClr val="FF0000"/>
                </a:solidFill>
                <a:latin typeface="+mn-lt"/>
                <a:ea typeface="+mn-ea"/>
              </a:endParaRPr>
            </a:p>
          </p:txBody>
        </p:sp>
        <p:sp>
          <p:nvSpPr>
            <p:cNvPr id="39" name="Line 49"/>
            <p:cNvSpPr>
              <a:spLocks noChangeShapeType="1"/>
            </p:cNvSpPr>
            <p:nvPr/>
          </p:nvSpPr>
          <p:spPr bwMode="auto">
            <a:xfrm flipV="1">
              <a:off x="6578114" y="2029356"/>
              <a:ext cx="0" cy="10349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40" name="Text Box 190"/>
            <p:cNvSpPr txBox="1">
              <a:spLocks noChangeArrowheads="1"/>
            </p:cNvSpPr>
            <p:nvPr/>
          </p:nvSpPr>
          <p:spPr bwMode="auto">
            <a:xfrm>
              <a:off x="8553400" y="1671191"/>
              <a:ext cx="11128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dirty="0">
                  <a:solidFill>
                    <a:srgbClr val="000099"/>
                  </a:solidFill>
                  <a:latin typeface="+mn-lt"/>
                  <a:ea typeface="+mn-ea"/>
                </a:rPr>
                <a:t>互联网</a:t>
              </a:r>
            </a:p>
          </p:txBody>
        </p:sp>
        <p:sp>
          <p:nvSpPr>
            <p:cNvPr id="41" name="Freeform 301"/>
            <p:cNvSpPr>
              <a:spLocks/>
            </p:cNvSpPr>
            <p:nvPr/>
          </p:nvSpPr>
          <p:spPr bwMode="auto">
            <a:xfrm>
              <a:off x="6121294" y="2433941"/>
              <a:ext cx="214974" cy="357259"/>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2" name="Freeform 302"/>
            <p:cNvSpPr>
              <a:spLocks/>
            </p:cNvSpPr>
            <p:nvPr/>
          </p:nvSpPr>
          <p:spPr bwMode="auto">
            <a:xfrm>
              <a:off x="6819960"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3" name="Freeform 303"/>
            <p:cNvSpPr>
              <a:spLocks/>
            </p:cNvSpPr>
            <p:nvPr/>
          </p:nvSpPr>
          <p:spPr bwMode="auto">
            <a:xfrm>
              <a:off x="6121294" y="2849797"/>
              <a:ext cx="214974" cy="357259"/>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4" name="Freeform 304"/>
            <p:cNvSpPr>
              <a:spLocks/>
            </p:cNvSpPr>
            <p:nvPr/>
          </p:nvSpPr>
          <p:spPr bwMode="auto">
            <a:xfrm>
              <a:off x="6819960"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5" name="Text Box 305"/>
            <p:cNvSpPr txBox="1">
              <a:spLocks noChangeArrowheads="1"/>
            </p:cNvSpPr>
            <p:nvPr/>
          </p:nvSpPr>
          <p:spPr bwMode="auto">
            <a:xfrm>
              <a:off x="4651742" y="1628622"/>
              <a:ext cx="1657955" cy="4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000099"/>
                  </a:solidFill>
                  <a:latin typeface="+mn-lt"/>
                  <a:ea typeface="+mn-ea"/>
                </a:rPr>
                <a:t>分配系统 </a:t>
              </a:r>
              <a:r>
                <a:rPr lang="en-US" altLang="zh-CN" sz="2000" b="1" dirty="0">
                  <a:solidFill>
                    <a:srgbClr val="000099"/>
                  </a:solidFill>
                  <a:latin typeface="+mn-lt"/>
                  <a:ea typeface="+mn-ea"/>
                </a:rPr>
                <a:t>DS</a:t>
              </a:r>
            </a:p>
          </p:txBody>
        </p:sp>
        <p:pic>
          <p:nvPicPr>
            <p:cNvPr id="46" name="Picture 306"/>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91755" y="1870574"/>
              <a:ext cx="634846" cy="325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47" name="Line 403"/>
            <p:cNvSpPr>
              <a:spLocks noChangeShapeType="1"/>
            </p:cNvSpPr>
            <p:nvPr/>
          </p:nvSpPr>
          <p:spPr bwMode="auto">
            <a:xfrm flipV="1">
              <a:off x="1474153" y="3292116"/>
              <a:ext cx="1751705" cy="68616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8" name="Line 404"/>
            <p:cNvSpPr>
              <a:spLocks noChangeShapeType="1"/>
            </p:cNvSpPr>
            <p:nvPr/>
          </p:nvSpPr>
          <p:spPr bwMode="auto">
            <a:xfrm flipV="1">
              <a:off x="2463371" y="3292116"/>
              <a:ext cx="915320" cy="1372325"/>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9" name="Line 405"/>
            <p:cNvSpPr>
              <a:spLocks noChangeShapeType="1"/>
            </p:cNvSpPr>
            <p:nvPr/>
          </p:nvSpPr>
          <p:spPr bwMode="auto">
            <a:xfrm flipV="1">
              <a:off x="5740050" y="3207056"/>
              <a:ext cx="68523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0" name="Line 406"/>
            <p:cNvSpPr>
              <a:spLocks noChangeShapeType="1"/>
            </p:cNvSpPr>
            <p:nvPr/>
          </p:nvSpPr>
          <p:spPr bwMode="auto">
            <a:xfrm>
              <a:off x="3607101" y="3207056"/>
              <a:ext cx="114205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1" name="Line 407"/>
            <p:cNvSpPr>
              <a:spLocks noChangeShapeType="1"/>
            </p:cNvSpPr>
            <p:nvPr/>
          </p:nvSpPr>
          <p:spPr bwMode="auto">
            <a:xfrm flipV="1">
              <a:off x="3454268" y="3292116"/>
              <a:ext cx="77256" cy="154433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2" name="Line 408"/>
            <p:cNvSpPr>
              <a:spLocks noChangeShapeType="1"/>
            </p:cNvSpPr>
            <p:nvPr/>
          </p:nvSpPr>
          <p:spPr bwMode="auto">
            <a:xfrm flipV="1">
              <a:off x="6272447" y="3292116"/>
              <a:ext cx="305667" cy="1200312"/>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3" name="Line 409"/>
            <p:cNvSpPr>
              <a:spLocks noChangeShapeType="1"/>
            </p:cNvSpPr>
            <p:nvPr/>
          </p:nvSpPr>
          <p:spPr bwMode="auto">
            <a:xfrm flipH="1" flipV="1">
              <a:off x="6883781" y="3292116"/>
              <a:ext cx="1294884" cy="102829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4" name="Line 410"/>
            <p:cNvSpPr>
              <a:spLocks noChangeShapeType="1"/>
            </p:cNvSpPr>
            <p:nvPr/>
          </p:nvSpPr>
          <p:spPr bwMode="auto">
            <a:xfrm flipH="1" flipV="1">
              <a:off x="6729268" y="3292116"/>
              <a:ext cx="686910" cy="1115250"/>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5" name="Line 422"/>
            <p:cNvSpPr>
              <a:spLocks noChangeShapeType="1"/>
            </p:cNvSpPr>
            <p:nvPr/>
          </p:nvSpPr>
          <p:spPr bwMode="auto">
            <a:xfrm flipH="1" flipV="1">
              <a:off x="6653690" y="3292116"/>
              <a:ext cx="152834" cy="128537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6" name="Text Box 423"/>
            <p:cNvSpPr txBox="1">
              <a:spLocks noChangeArrowheads="1"/>
            </p:cNvSpPr>
            <p:nvPr/>
          </p:nvSpPr>
          <p:spPr bwMode="auto">
            <a:xfrm>
              <a:off x="7105473" y="4577489"/>
              <a:ext cx="4315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r>
                <a:rPr lang="en-US" altLang="zh-CN" sz="2000" b="1" dirty="0">
                  <a:solidFill>
                    <a:srgbClr val="FF0000"/>
                  </a:solidFill>
                  <a:latin typeface="+mn-lt"/>
                  <a:ea typeface="+mn-ea"/>
                  <a:cs typeface="Times New Roman" pitchFamily="18" charset="0"/>
                </a:rPr>
                <a:t>'</a:t>
              </a:r>
            </a:p>
          </p:txBody>
        </p:sp>
        <p:grpSp>
          <p:nvGrpSpPr>
            <p:cNvPr id="57" name="Group 426"/>
            <p:cNvGrpSpPr>
              <a:grpSpLocks/>
            </p:cNvGrpSpPr>
            <p:nvPr/>
          </p:nvGrpSpPr>
          <p:grpSpPr bwMode="auto">
            <a:xfrm>
              <a:off x="1930973" y="4331756"/>
              <a:ext cx="710423" cy="589759"/>
              <a:chOff x="762" y="2391"/>
              <a:chExt cx="423" cy="312"/>
            </a:xfrm>
          </p:grpSpPr>
          <p:grpSp>
            <p:nvGrpSpPr>
              <p:cNvPr id="140" name="Group 427"/>
              <p:cNvGrpSpPr>
                <a:grpSpLocks/>
              </p:cNvGrpSpPr>
              <p:nvPr/>
            </p:nvGrpSpPr>
            <p:grpSpPr bwMode="auto">
              <a:xfrm>
                <a:off x="867" y="2432"/>
                <a:ext cx="318" cy="271"/>
                <a:chOff x="657" y="1570"/>
                <a:chExt cx="318" cy="311"/>
              </a:xfrm>
            </p:grpSpPr>
            <p:sp>
              <p:nvSpPr>
                <p:cNvPr id="148" name="Line 428"/>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49" name="Picture 429"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1" name="Group 430"/>
              <p:cNvGrpSpPr>
                <a:grpSpLocks/>
              </p:cNvGrpSpPr>
              <p:nvPr/>
            </p:nvGrpSpPr>
            <p:grpSpPr bwMode="auto">
              <a:xfrm>
                <a:off x="762" y="2391"/>
                <a:ext cx="306" cy="90"/>
                <a:chOff x="748" y="2251"/>
                <a:chExt cx="306" cy="90"/>
              </a:xfrm>
            </p:grpSpPr>
            <p:sp>
              <p:nvSpPr>
                <p:cNvPr id="142" name="AutoShape 431"/>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3" name="AutoShape 432"/>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4" name="AutoShape 433"/>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5" name="AutoShape 434"/>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6" name="AutoShape 435"/>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7" name="AutoShape 436"/>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8" name="Group 437"/>
            <p:cNvGrpSpPr>
              <a:grpSpLocks/>
            </p:cNvGrpSpPr>
            <p:nvPr/>
          </p:nvGrpSpPr>
          <p:grpSpPr bwMode="auto">
            <a:xfrm>
              <a:off x="5283229" y="3207056"/>
              <a:ext cx="710423" cy="589759"/>
              <a:chOff x="762" y="2391"/>
              <a:chExt cx="423" cy="312"/>
            </a:xfrm>
          </p:grpSpPr>
          <p:grpSp>
            <p:nvGrpSpPr>
              <p:cNvPr id="130" name="Group 438"/>
              <p:cNvGrpSpPr>
                <a:grpSpLocks/>
              </p:cNvGrpSpPr>
              <p:nvPr/>
            </p:nvGrpSpPr>
            <p:grpSpPr bwMode="auto">
              <a:xfrm>
                <a:off x="867" y="2432"/>
                <a:ext cx="318" cy="271"/>
                <a:chOff x="657" y="1570"/>
                <a:chExt cx="318" cy="311"/>
              </a:xfrm>
            </p:grpSpPr>
            <p:sp>
              <p:nvSpPr>
                <p:cNvPr id="138" name="Line 439"/>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39" name="Picture 440"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1" name="Group 441"/>
              <p:cNvGrpSpPr>
                <a:grpSpLocks/>
              </p:cNvGrpSpPr>
              <p:nvPr/>
            </p:nvGrpSpPr>
            <p:grpSpPr bwMode="auto">
              <a:xfrm>
                <a:off x="762" y="2391"/>
                <a:ext cx="306" cy="90"/>
                <a:chOff x="748" y="2251"/>
                <a:chExt cx="306" cy="90"/>
              </a:xfrm>
            </p:grpSpPr>
            <p:sp>
              <p:nvSpPr>
                <p:cNvPr id="132" name="AutoShape 442"/>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3" name="AutoShape 443"/>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4" name="AutoShape 444"/>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5" name="AutoShape 445"/>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6" name="AutoShape 446"/>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7" name="AutoShape 447"/>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9" name="Group 448"/>
            <p:cNvGrpSpPr>
              <a:grpSpLocks/>
            </p:cNvGrpSpPr>
            <p:nvPr/>
          </p:nvGrpSpPr>
          <p:grpSpPr bwMode="auto">
            <a:xfrm>
              <a:off x="2921871" y="4407367"/>
              <a:ext cx="710423" cy="589759"/>
              <a:chOff x="762" y="2391"/>
              <a:chExt cx="423" cy="312"/>
            </a:xfrm>
          </p:grpSpPr>
          <p:grpSp>
            <p:nvGrpSpPr>
              <p:cNvPr id="120" name="Group 449"/>
              <p:cNvGrpSpPr>
                <a:grpSpLocks/>
              </p:cNvGrpSpPr>
              <p:nvPr/>
            </p:nvGrpSpPr>
            <p:grpSpPr bwMode="auto">
              <a:xfrm>
                <a:off x="867" y="2432"/>
                <a:ext cx="318" cy="271"/>
                <a:chOff x="657" y="1570"/>
                <a:chExt cx="318" cy="311"/>
              </a:xfrm>
            </p:grpSpPr>
            <p:sp>
              <p:nvSpPr>
                <p:cNvPr id="128" name="Line 450"/>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29" name="Picture 451"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1" name="Group 452"/>
              <p:cNvGrpSpPr>
                <a:grpSpLocks/>
              </p:cNvGrpSpPr>
              <p:nvPr/>
            </p:nvGrpSpPr>
            <p:grpSpPr bwMode="auto">
              <a:xfrm>
                <a:off x="762" y="2391"/>
                <a:ext cx="306" cy="90"/>
                <a:chOff x="748" y="2251"/>
                <a:chExt cx="306" cy="90"/>
              </a:xfrm>
            </p:grpSpPr>
            <p:sp>
              <p:nvSpPr>
                <p:cNvPr id="122" name="AutoShape 45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3" name="AutoShape 45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4" name="AutoShape 45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5" name="AutoShape 45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6" name="AutoShape 45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7" name="AutoShape 45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0" name="Group 459"/>
            <p:cNvGrpSpPr>
              <a:grpSpLocks/>
            </p:cNvGrpSpPr>
            <p:nvPr/>
          </p:nvGrpSpPr>
          <p:grpSpPr bwMode="auto">
            <a:xfrm>
              <a:off x="4520742" y="3292116"/>
              <a:ext cx="710423" cy="589759"/>
              <a:chOff x="762" y="2391"/>
              <a:chExt cx="423" cy="312"/>
            </a:xfrm>
          </p:grpSpPr>
          <p:grpSp>
            <p:nvGrpSpPr>
              <p:cNvPr id="110" name="Group 460"/>
              <p:cNvGrpSpPr>
                <a:grpSpLocks/>
              </p:cNvGrpSpPr>
              <p:nvPr/>
            </p:nvGrpSpPr>
            <p:grpSpPr bwMode="auto">
              <a:xfrm>
                <a:off x="867" y="2432"/>
                <a:ext cx="318" cy="271"/>
                <a:chOff x="657" y="1570"/>
                <a:chExt cx="318" cy="311"/>
              </a:xfrm>
            </p:grpSpPr>
            <p:sp>
              <p:nvSpPr>
                <p:cNvPr id="118" name="Line 461"/>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19" name="Picture 462"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1" name="Group 463"/>
              <p:cNvGrpSpPr>
                <a:grpSpLocks/>
              </p:cNvGrpSpPr>
              <p:nvPr/>
            </p:nvGrpSpPr>
            <p:grpSpPr bwMode="auto">
              <a:xfrm>
                <a:off x="762" y="2391"/>
                <a:ext cx="306" cy="90"/>
                <a:chOff x="748" y="2251"/>
                <a:chExt cx="306" cy="90"/>
              </a:xfrm>
            </p:grpSpPr>
            <p:sp>
              <p:nvSpPr>
                <p:cNvPr id="112" name="AutoShape 464"/>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3" name="AutoShape 465"/>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4" name="AutoShape 466"/>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5" name="AutoShape 467"/>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6" name="AutoShape 468"/>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7" name="AutoShape 469"/>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1" name="Group 470"/>
            <p:cNvGrpSpPr>
              <a:grpSpLocks/>
            </p:cNvGrpSpPr>
            <p:nvPr/>
          </p:nvGrpSpPr>
          <p:grpSpPr bwMode="auto">
            <a:xfrm>
              <a:off x="6653690" y="4492429"/>
              <a:ext cx="710423" cy="589759"/>
              <a:chOff x="762" y="2391"/>
              <a:chExt cx="423" cy="312"/>
            </a:xfrm>
          </p:grpSpPr>
          <p:grpSp>
            <p:nvGrpSpPr>
              <p:cNvPr id="100" name="Group 471"/>
              <p:cNvGrpSpPr>
                <a:grpSpLocks/>
              </p:cNvGrpSpPr>
              <p:nvPr/>
            </p:nvGrpSpPr>
            <p:grpSpPr bwMode="auto">
              <a:xfrm>
                <a:off x="867" y="2432"/>
                <a:ext cx="318" cy="271"/>
                <a:chOff x="657" y="1570"/>
                <a:chExt cx="318" cy="311"/>
              </a:xfrm>
            </p:grpSpPr>
            <p:sp>
              <p:nvSpPr>
                <p:cNvPr id="108" name="Line 472"/>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09" name="Picture 473"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1" name="Group 474"/>
              <p:cNvGrpSpPr>
                <a:grpSpLocks/>
              </p:cNvGrpSpPr>
              <p:nvPr/>
            </p:nvGrpSpPr>
            <p:grpSpPr bwMode="auto">
              <a:xfrm>
                <a:off x="762" y="2391"/>
                <a:ext cx="306" cy="90"/>
                <a:chOff x="748" y="2251"/>
                <a:chExt cx="306" cy="90"/>
              </a:xfrm>
            </p:grpSpPr>
            <p:sp>
              <p:nvSpPr>
                <p:cNvPr id="102" name="AutoShape 475"/>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3" name="AutoShape 476"/>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4" name="AutoShape 477"/>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5" name="AutoShape 478"/>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6" name="AutoShape 479"/>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7" name="AutoShape 480"/>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2" name="Group 481"/>
            <p:cNvGrpSpPr>
              <a:grpSpLocks/>
            </p:cNvGrpSpPr>
            <p:nvPr/>
          </p:nvGrpSpPr>
          <p:grpSpPr bwMode="auto">
            <a:xfrm>
              <a:off x="5740050" y="3978279"/>
              <a:ext cx="710423" cy="589759"/>
              <a:chOff x="762" y="2391"/>
              <a:chExt cx="423" cy="312"/>
            </a:xfrm>
          </p:grpSpPr>
          <p:grpSp>
            <p:nvGrpSpPr>
              <p:cNvPr id="90" name="Group 482"/>
              <p:cNvGrpSpPr>
                <a:grpSpLocks/>
              </p:cNvGrpSpPr>
              <p:nvPr/>
            </p:nvGrpSpPr>
            <p:grpSpPr bwMode="auto">
              <a:xfrm>
                <a:off x="867" y="2432"/>
                <a:ext cx="318" cy="271"/>
                <a:chOff x="657" y="1570"/>
                <a:chExt cx="318" cy="311"/>
              </a:xfrm>
            </p:grpSpPr>
            <p:sp>
              <p:nvSpPr>
                <p:cNvPr id="98" name="Line 48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99" name="Picture 484"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1" name="Group 485"/>
              <p:cNvGrpSpPr>
                <a:grpSpLocks/>
              </p:cNvGrpSpPr>
              <p:nvPr/>
            </p:nvGrpSpPr>
            <p:grpSpPr bwMode="auto">
              <a:xfrm>
                <a:off x="762" y="2391"/>
                <a:ext cx="306" cy="90"/>
                <a:chOff x="748" y="2251"/>
                <a:chExt cx="306" cy="90"/>
              </a:xfrm>
            </p:grpSpPr>
            <p:sp>
              <p:nvSpPr>
                <p:cNvPr id="92" name="AutoShape 486"/>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3" name="AutoShape 487"/>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4" name="AutoShape 488"/>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5" name="AutoShape 489"/>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6" name="AutoShape 490"/>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7" name="AutoShape 491"/>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3" name="Group 492"/>
            <p:cNvGrpSpPr>
              <a:grpSpLocks/>
            </p:cNvGrpSpPr>
            <p:nvPr/>
          </p:nvGrpSpPr>
          <p:grpSpPr bwMode="auto">
            <a:xfrm>
              <a:off x="7263345" y="4150292"/>
              <a:ext cx="710422" cy="589759"/>
              <a:chOff x="762" y="2391"/>
              <a:chExt cx="423" cy="312"/>
            </a:xfrm>
          </p:grpSpPr>
          <p:grpSp>
            <p:nvGrpSpPr>
              <p:cNvPr id="80" name="Group 493"/>
              <p:cNvGrpSpPr>
                <a:grpSpLocks/>
              </p:cNvGrpSpPr>
              <p:nvPr/>
            </p:nvGrpSpPr>
            <p:grpSpPr bwMode="auto">
              <a:xfrm>
                <a:off x="867" y="2432"/>
                <a:ext cx="318" cy="271"/>
                <a:chOff x="657" y="1570"/>
                <a:chExt cx="318" cy="311"/>
              </a:xfrm>
            </p:grpSpPr>
            <p:sp>
              <p:nvSpPr>
                <p:cNvPr id="88" name="Line 494"/>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89" name="Picture 495"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1" name="Group 496"/>
              <p:cNvGrpSpPr>
                <a:grpSpLocks/>
              </p:cNvGrpSpPr>
              <p:nvPr/>
            </p:nvGrpSpPr>
            <p:grpSpPr bwMode="auto">
              <a:xfrm>
                <a:off x="762" y="2391"/>
                <a:ext cx="306" cy="90"/>
                <a:chOff x="748" y="2251"/>
                <a:chExt cx="306" cy="90"/>
              </a:xfrm>
            </p:grpSpPr>
            <p:sp>
              <p:nvSpPr>
                <p:cNvPr id="82" name="AutoShape 49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3" name="AutoShape 49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4" name="AutoShape 49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5" name="AutoShape 50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6" name="AutoShape 50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7" name="AutoShape 50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4" name="Group 503"/>
            <p:cNvGrpSpPr>
              <a:grpSpLocks/>
            </p:cNvGrpSpPr>
            <p:nvPr/>
          </p:nvGrpSpPr>
          <p:grpSpPr bwMode="auto">
            <a:xfrm>
              <a:off x="8000639" y="3987730"/>
              <a:ext cx="710423" cy="589759"/>
              <a:chOff x="762" y="2391"/>
              <a:chExt cx="423" cy="312"/>
            </a:xfrm>
          </p:grpSpPr>
          <p:grpSp>
            <p:nvGrpSpPr>
              <p:cNvPr id="70" name="Group 504"/>
              <p:cNvGrpSpPr>
                <a:grpSpLocks/>
              </p:cNvGrpSpPr>
              <p:nvPr/>
            </p:nvGrpSpPr>
            <p:grpSpPr bwMode="auto">
              <a:xfrm>
                <a:off x="867" y="2432"/>
                <a:ext cx="318" cy="271"/>
                <a:chOff x="657" y="1570"/>
                <a:chExt cx="318" cy="311"/>
              </a:xfrm>
            </p:grpSpPr>
            <p:sp>
              <p:nvSpPr>
                <p:cNvPr id="78" name="Line 505"/>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79" name="Picture 506"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 name="Group 507"/>
              <p:cNvGrpSpPr>
                <a:grpSpLocks/>
              </p:cNvGrpSpPr>
              <p:nvPr/>
            </p:nvGrpSpPr>
            <p:grpSpPr bwMode="auto">
              <a:xfrm>
                <a:off x="762" y="2391"/>
                <a:ext cx="306" cy="90"/>
                <a:chOff x="748" y="2251"/>
                <a:chExt cx="306" cy="90"/>
              </a:xfrm>
            </p:grpSpPr>
            <p:sp>
              <p:nvSpPr>
                <p:cNvPr id="72" name="AutoShape 50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3" name="AutoShape 50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4" name="AutoShape 51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5" name="AutoShape 51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6" name="AutoShape 51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7" name="AutoShape 51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65" name="Line 517"/>
            <p:cNvSpPr>
              <a:spLocks noChangeShapeType="1"/>
            </p:cNvSpPr>
            <p:nvPr/>
          </p:nvSpPr>
          <p:spPr bwMode="auto">
            <a:xfrm flipH="1">
              <a:off x="1930973" y="1988840"/>
              <a:ext cx="744013" cy="0"/>
            </a:xfrm>
            <a:prstGeom prst="line">
              <a:avLst/>
            </a:prstGeom>
            <a:noFill/>
            <a:ln w="38100">
              <a:solidFill>
                <a:srgbClr val="C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66" name="Text Box 44"/>
            <p:cNvSpPr txBox="1">
              <a:spLocks noChangeArrowheads="1"/>
            </p:cNvSpPr>
            <p:nvPr/>
          </p:nvSpPr>
          <p:spPr bwMode="auto">
            <a:xfrm>
              <a:off x="1474153" y="3116323"/>
              <a:ext cx="1486699" cy="679674"/>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a:solidFill>
                    <a:srgbClr val="000099"/>
                  </a:solidFill>
                  <a:latin typeface="+mn-lt"/>
                  <a:ea typeface="+mn-ea"/>
                </a:rPr>
                <a:t>基本服务集</a:t>
              </a:r>
            </a:p>
            <a:p>
              <a:pPr eaLnBrk="1" hangingPunct="1">
                <a:lnSpc>
                  <a:spcPct val="85000"/>
                </a:lnSpc>
              </a:pPr>
              <a:r>
                <a:rPr lang="zh-CN" altLang="en-US" sz="2000" b="1">
                  <a:solidFill>
                    <a:srgbClr val="000099"/>
                  </a:solidFill>
                  <a:latin typeface="+mn-lt"/>
                  <a:ea typeface="+mn-ea"/>
                </a:rPr>
                <a:t>       </a:t>
              </a:r>
              <a:r>
                <a:rPr lang="en-US" altLang="zh-CN" sz="2000" b="1">
                  <a:solidFill>
                    <a:srgbClr val="000099"/>
                  </a:solidFill>
                  <a:latin typeface="+mn-lt"/>
                  <a:ea typeface="+mn-ea"/>
                </a:rPr>
                <a:t>BSS</a:t>
              </a:r>
            </a:p>
          </p:txBody>
        </p:sp>
        <p:sp>
          <p:nvSpPr>
            <p:cNvPr id="67" name="Line 48"/>
            <p:cNvSpPr>
              <a:spLocks noChangeShapeType="1"/>
            </p:cNvSpPr>
            <p:nvPr/>
          </p:nvSpPr>
          <p:spPr bwMode="auto">
            <a:xfrm flipH="1">
              <a:off x="3342582" y="2029356"/>
              <a:ext cx="0" cy="89164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68" name="Rectangle 515"/>
            <p:cNvSpPr>
              <a:spLocks noChangeArrowheads="1"/>
            </p:cNvSpPr>
            <p:nvPr/>
          </p:nvSpPr>
          <p:spPr bwMode="auto">
            <a:xfrm>
              <a:off x="2465050" y="1793019"/>
              <a:ext cx="607974" cy="406459"/>
            </a:xfrm>
            <a:prstGeom prst="rect">
              <a:avLst/>
            </a:prstGeom>
            <a:solidFill>
              <a:srgbClr val="66FFFF"/>
            </a:solidFill>
            <a:ln w="9525">
              <a:solidFill>
                <a:schemeClr val="tx1"/>
              </a:solidFill>
              <a:miter lim="800000"/>
              <a:headEnd/>
              <a:tailEnd/>
            </a:ln>
          </p:spPr>
          <p:txBody>
            <a:bodyPr wrap="none" anchor="ctr"/>
            <a:lstStyle/>
            <a:p>
              <a:pPr algn="ctr"/>
              <a:r>
                <a:rPr lang="zh-CN" altLang="en-US" sz="2000" b="1" dirty="0">
                  <a:solidFill>
                    <a:srgbClr val="000099"/>
                  </a:solidFill>
                  <a:latin typeface="+mn-lt"/>
                  <a:ea typeface="+mn-ea"/>
                </a:rPr>
                <a:t>门户</a:t>
              </a:r>
              <a:endParaRPr lang="en-US" altLang="zh-CN" sz="2000" b="1" dirty="0">
                <a:solidFill>
                  <a:srgbClr val="000099"/>
                </a:solidFill>
                <a:latin typeface="+mn-lt"/>
                <a:ea typeface="+mn-ea"/>
              </a:endParaRPr>
            </a:p>
          </p:txBody>
        </p:sp>
        <p:sp>
          <p:nvSpPr>
            <p:cNvPr id="69" name="Text Box 518"/>
            <p:cNvSpPr txBox="1">
              <a:spLocks noChangeArrowheads="1"/>
            </p:cNvSpPr>
            <p:nvPr/>
          </p:nvSpPr>
          <p:spPr bwMode="auto">
            <a:xfrm>
              <a:off x="488504" y="1628800"/>
              <a:ext cx="1683804" cy="679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2000" b="1" dirty="0">
                  <a:solidFill>
                    <a:srgbClr val="000099"/>
                  </a:solidFill>
                  <a:latin typeface="+mn-lt"/>
                  <a:ea typeface="+mn-ea"/>
                </a:rPr>
                <a:t>至其他 </a:t>
              </a:r>
              <a:r>
                <a:rPr lang="en-US" altLang="zh-CN" sz="2000" b="1" dirty="0">
                  <a:solidFill>
                    <a:srgbClr val="000099"/>
                  </a:solidFill>
                  <a:latin typeface="+mn-lt"/>
                  <a:ea typeface="+mn-ea"/>
                </a:rPr>
                <a:t>802.x</a:t>
              </a:r>
            </a:p>
            <a:p>
              <a:pPr algn="ctr" eaLnBrk="1" hangingPunct="1">
                <a:lnSpc>
                  <a:spcPct val="85000"/>
                </a:lnSpc>
              </a:pPr>
              <a:r>
                <a:rPr lang="zh-CN" altLang="en-US" sz="2000" b="1" dirty="0">
                  <a:solidFill>
                    <a:srgbClr val="000099"/>
                  </a:solidFill>
                  <a:latin typeface="+mn-lt"/>
                  <a:ea typeface="+mn-ea"/>
                </a:rPr>
                <a:t>局域网</a:t>
              </a:r>
            </a:p>
          </p:txBody>
        </p:sp>
      </p:grpSp>
      <p:sp>
        <p:nvSpPr>
          <p:cNvPr id="347149" name="Line 13"/>
          <p:cNvSpPr>
            <a:spLocks noChangeShapeType="1"/>
          </p:cNvSpPr>
          <p:nvPr/>
        </p:nvSpPr>
        <p:spPr bwMode="auto">
          <a:xfrm>
            <a:off x="1131624" y="5286375"/>
            <a:ext cx="6086343" cy="635000"/>
          </a:xfrm>
          <a:prstGeom prst="line">
            <a:avLst/>
          </a:prstGeom>
          <a:noFill/>
          <a:ln w="762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7152" name="Line 16"/>
          <p:cNvSpPr>
            <a:spLocks noChangeShapeType="1"/>
          </p:cNvSpPr>
          <p:nvPr/>
        </p:nvSpPr>
        <p:spPr bwMode="auto">
          <a:xfrm>
            <a:off x="1362466" y="5203164"/>
            <a:ext cx="7229630" cy="242060"/>
          </a:xfrm>
          <a:prstGeom prst="line">
            <a:avLst/>
          </a:prstGeom>
          <a:noFill/>
          <a:ln w="57150">
            <a:solidFill>
              <a:srgbClr val="FF660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7153" name="Line 17"/>
          <p:cNvSpPr>
            <a:spLocks noChangeShapeType="1"/>
          </p:cNvSpPr>
          <p:nvPr/>
        </p:nvSpPr>
        <p:spPr bwMode="auto">
          <a:xfrm flipV="1">
            <a:off x="7329264" y="5517232"/>
            <a:ext cx="1325960" cy="431800"/>
          </a:xfrm>
          <a:prstGeom prst="line">
            <a:avLst/>
          </a:prstGeom>
          <a:noFill/>
          <a:ln w="57150">
            <a:solidFill>
              <a:srgbClr val="FF660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7890674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347149"/>
                                        </p:tgtEl>
                                        <p:attrNameLst>
                                          <p:attrName>style.visibility</p:attrName>
                                        </p:attrNameLst>
                                      </p:cBhvr>
                                      <p:to>
                                        <p:strVal val="visible"/>
                                      </p:to>
                                    </p:set>
                                    <p:animEffect transition="in" filter="wipe(left)">
                                      <p:cBhvr>
                                        <p:cTn id="7" dur="3000"/>
                                        <p:tgtEl>
                                          <p:spTgt spid="347149"/>
                                        </p:tgtEl>
                                      </p:cBhvr>
                                    </p:animEffect>
                                  </p:childTnLst>
                                </p:cTn>
                              </p:par>
                              <p:par>
                                <p:cTn id="8" presetID="1" presetClass="entr" presetSubtype="0" fill="hold" grpId="0" nodeType="withEffect">
                                  <p:stCondLst>
                                    <p:cond delay="500"/>
                                  </p:stCondLst>
                                  <p:childTnLst>
                                    <p:set>
                                      <p:cBhvr>
                                        <p:cTn id="9" dur="1" fill="hold">
                                          <p:stCondLst>
                                            <p:cond delay="0"/>
                                          </p:stCondLst>
                                        </p:cTn>
                                        <p:tgtEl>
                                          <p:spTgt spid="347152"/>
                                        </p:tgtEl>
                                        <p:attrNameLst>
                                          <p:attrName>style.visibility</p:attrName>
                                        </p:attrNameLst>
                                      </p:cBhvr>
                                      <p:to>
                                        <p:strVal val="visible"/>
                                      </p:to>
                                    </p:set>
                                  </p:childTnLst>
                                </p:cTn>
                              </p:par>
                              <p:par>
                                <p:cTn id="10" presetID="1" presetClass="exit" presetSubtype="0" fill="hold" grpId="1" nodeType="withEffect">
                                  <p:stCondLst>
                                    <p:cond delay="2500"/>
                                  </p:stCondLst>
                                  <p:childTnLst>
                                    <p:set>
                                      <p:cBhvr>
                                        <p:cTn id="11" dur="1" fill="hold">
                                          <p:stCondLst>
                                            <p:cond delay="0"/>
                                          </p:stCondLst>
                                        </p:cTn>
                                        <p:tgtEl>
                                          <p:spTgt spid="347152"/>
                                        </p:tgtEl>
                                        <p:attrNameLst>
                                          <p:attrName>style.visibility</p:attrName>
                                        </p:attrNameLst>
                                      </p:cBhvr>
                                      <p:to>
                                        <p:strVal val="hidden"/>
                                      </p:to>
                                    </p:set>
                                  </p:childTnLst>
                                </p:cTn>
                              </p:par>
                              <p:par>
                                <p:cTn id="12" presetID="1" presetClass="entr" presetSubtype="0" fill="hold" grpId="0" nodeType="withEffect">
                                  <p:stCondLst>
                                    <p:cond delay="2500"/>
                                  </p:stCondLst>
                                  <p:childTnLst>
                                    <p:set>
                                      <p:cBhvr>
                                        <p:cTn id="13" dur="1" fill="hold">
                                          <p:stCondLst>
                                            <p:cond delay="0"/>
                                          </p:stCondLst>
                                        </p:cTn>
                                        <p:tgtEl>
                                          <p:spTgt spid="347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49" grpId="0" animBg="1"/>
      <p:bldP spid="347152" grpId="0" animBg="1"/>
      <p:bldP spid="347152" grpId="1" animBg="1"/>
      <p:bldP spid="34715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pPr algn="ctr"/>
            <a:r>
              <a:rPr lang="zh-CN" altLang="en-US" dirty="0" smtClean="0"/>
              <a:t>建立</a:t>
            </a:r>
            <a:r>
              <a:rPr lang="zh-CN" altLang="en-US" dirty="0">
                <a:solidFill>
                  <a:schemeClr val="hlink"/>
                </a:solidFill>
              </a:rPr>
              <a:t>关联</a:t>
            </a:r>
            <a:r>
              <a:rPr lang="en-US" altLang="zh-CN" dirty="0" smtClean="0"/>
              <a:t>(association</a:t>
            </a:r>
            <a:r>
              <a:rPr lang="en-US" altLang="zh-CN" dirty="0"/>
              <a:t>)</a:t>
            </a:r>
          </a:p>
        </p:txBody>
      </p:sp>
      <p:sp>
        <p:nvSpPr>
          <p:cNvPr id="349187" name="Rectangle 3"/>
          <p:cNvSpPr>
            <a:spLocks noGrp="1" noChangeArrowheads="1"/>
          </p:cNvSpPr>
          <p:nvPr>
            <p:ph idx="1"/>
          </p:nvPr>
        </p:nvSpPr>
        <p:spPr/>
        <p:txBody>
          <a:bodyPr/>
          <a:lstStyle/>
          <a:p>
            <a:r>
              <a:rPr lang="zh-CN" altLang="en-US" dirty="0"/>
              <a:t>一个移动站若要加入到一个基本服务集 </a:t>
            </a:r>
            <a:r>
              <a:rPr lang="en-US" altLang="zh-CN" dirty="0"/>
              <a:t>BSS</a:t>
            </a:r>
            <a:r>
              <a:rPr lang="zh-CN" altLang="en-US" dirty="0"/>
              <a:t>，就必须先选择一个接入点 </a:t>
            </a:r>
            <a:r>
              <a:rPr lang="en-US" altLang="zh-CN" dirty="0"/>
              <a:t>AP</a:t>
            </a:r>
            <a:r>
              <a:rPr lang="zh-CN" altLang="en-US" dirty="0"/>
              <a:t>，并与此接入点</a:t>
            </a:r>
            <a:r>
              <a:rPr lang="zh-CN" altLang="en-US" dirty="0">
                <a:solidFill>
                  <a:schemeClr val="hlink"/>
                </a:solidFill>
              </a:rPr>
              <a:t>建立</a:t>
            </a:r>
            <a:r>
              <a:rPr lang="zh-CN" altLang="en-US" dirty="0" smtClean="0">
                <a:solidFill>
                  <a:schemeClr val="hlink"/>
                </a:solidFill>
              </a:rPr>
              <a:t>关联 </a:t>
            </a:r>
            <a:r>
              <a:rPr lang="en-US" altLang="zh-CN" dirty="0" smtClean="0"/>
              <a:t>(</a:t>
            </a:r>
            <a:r>
              <a:rPr lang="en-US" altLang="zh-CN" dirty="0" smtClean="0"/>
              <a:t>association</a:t>
            </a:r>
            <a:r>
              <a:rPr lang="en-US" altLang="zh-CN" dirty="0"/>
              <a:t>) </a:t>
            </a:r>
            <a:r>
              <a:rPr lang="zh-CN" altLang="en-US" dirty="0" smtClean="0"/>
              <a:t>。</a:t>
            </a:r>
            <a:endParaRPr lang="zh-CN" altLang="en-US" dirty="0"/>
          </a:p>
          <a:p>
            <a:r>
              <a:rPr lang="zh-CN" altLang="en-US" dirty="0"/>
              <a:t>建立关联就表示这个移动站加入了选定的 </a:t>
            </a:r>
            <a:r>
              <a:rPr lang="en-US" altLang="zh-CN" dirty="0"/>
              <a:t>AP </a:t>
            </a:r>
            <a:r>
              <a:rPr lang="zh-CN" altLang="en-US" dirty="0"/>
              <a:t>所属的子网，并和这个 </a:t>
            </a:r>
            <a:r>
              <a:rPr lang="en-US" altLang="zh-CN" dirty="0"/>
              <a:t>AP </a:t>
            </a:r>
            <a:r>
              <a:rPr lang="zh-CN" altLang="en-US" dirty="0"/>
              <a:t>之间创建了一个虚拟线路。</a:t>
            </a:r>
          </a:p>
          <a:p>
            <a:r>
              <a:rPr lang="zh-CN" altLang="en-US" dirty="0"/>
              <a:t>只有关联的 </a:t>
            </a:r>
            <a:r>
              <a:rPr lang="en-US" altLang="zh-CN" dirty="0"/>
              <a:t>AP </a:t>
            </a:r>
            <a:r>
              <a:rPr lang="zh-CN" altLang="en-US" dirty="0"/>
              <a:t>才向这个移动站发送数据帧，而这个移动站也只有通过关联的 </a:t>
            </a:r>
            <a:r>
              <a:rPr lang="en-US" altLang="zh-CN" dirty="0"/>
              <a:t>AP </a:t>
            </a:r>
            <a:r>
              <a:rPr lang="zh-CN" altLang="en-US" dirty="0"/>
              <a:t>才能向其他站点发送数据帧。</a:t>
            </a:r>
          </a:p>
        </p:txBody>
      </p:sp>
    </p:spTree>
    <p:extLst>
      <p:ext uri="{BB962C8B-B14F-4D97-AF65-F5344CB8AC3E}">
        <p14:creationId xmlns:p14="http://schemas.microsoft.com/office/powerpoint/2010/main" val="32576695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lstStyle/>
          <a:p>
            <a:pPr algn="ctr"/>
            <a:r>
              <a:rPr lang="zh-CN" altLang="en-US" dirty="0"/>
              <a:t>移动站与 </a:t>
            </a:r>
            <a:r>
              <a:rPr lang="en-US" altLang="zh-CN" dirty="0"/>
              <a:t>AP </a:t>
            </a:r>
            <a:r>
              <a:rPr lang="zh-CN" altLang="en-US" dirty="0"/>
              <a:t>建立关联的方法</a:t>
            </a:r>
          </a:p>
        </p:txBody>
      </p:sp>
      <p:sp>
        <p:nvSpPr>
          <p:cNvPr id="350211" name="Rectangle 3"/>
          <p:cNvSpPr>
            <a:spLocks noGrp="1" noChangeArrowheads="1"/>
          </p:cNvSpPr>
          <p:nvPr>
            <p:ph type="body" idx="1"/>
          </p:nvPr>
        </p:nvSpPr>
        <p:spPr/>
        <p:txBody>
          <a:bodyPr/>
          <a:lstStyle/>
          <a:p>
            <a:r>
              <a:rPr lang="zh-CN" altLang="en-US" dirty="0">
                <a:solidFill>
                  <a:schemeClr val="hlink"/>
                </a:solidFill>
              </a:rPr>
              <a:t>被动</a:t>
            </a:r>
            <a:r>
              <a:rPr lang="zh-CN" altLang="en-US" dirty="0" smtClean="0">
                <a:solidFill>
                  <a:schemeClr val="hlink"/>
                </a:solidFill>
              </a:rPr>
              <a:t>扫描</a:t>
            </a:r>
            <a:endParaRPr lang="en-US" altLang="zh-CN" dirty="0" smtClean="0">
              <a:solidFill>
                <a:schemeClr val="hlink"/>
              </a:solidFill>
            </a:endParaRPr>
          </a:p>
          <a:p>
            <a:pPr lvl="1"/>
            <a:r>
              <a:rPr lang="zh-CN" altLang="en-US" dirty="0" smtClean="0"/>
              <a:t>移动站</a:t>
            </a:r>
            <a:r>
              <a:rPr lang="zh-CN" altLang="en-US" dirty="0"/>
              <a:t>等待接收接入站周期性发出的</a:t>
            </a:r>
            <a:r>
              <a:rPr lang="zh-CN" altLang="en-US" dirty="0">
                <a:solidFill>
                  <a:schemeClr val="hlink"/>
                </a:solidFill>
              </a:rPr>
              <a:t>信标帧</a:t>
            </a:r>
            <a:r>
              <a:rPr lang="en-US" altLang="zh-CN" dirty="0"/>
              <a:t>(beacon frame)</a:t>
            </a:r>
            <a:r>
              <a:rPr lang="zh-CN" altLang="en-US" dirty="0"/>
              <a:t>。</a:t>
            </a:r>
          </a:p>
          <a:p>
            <a:pPr lvl="1"/>
            <a:r>
              <a:rPr lang="zh-CN" altLang="en-US" dirty="0"/>
              <a:t>信标帧中包含有若干系统参数（如服务集标识符 </a:t>
            </a:r>
            <a:r>
              <a:rPr lang="en-US" altLang="zh-CN" dirty="0"/>
              <a:t>SSID </a:t>
            </a:r>
            <a:r>
              <a:rPr lang="zh-CN" altLang="en-US" dirty="0"/>
              <a:t>以及支持的速率等）。</a:t>
            </a:r>
          </a:p>
          <a:p>
            <a:r>
              <a:rPr lang="zh-CN" altLang="en-US" dirty="0">
                <a:solidFill>
                  <a:schemeClr val="hlink"/>
                </a:solidFill>
              </a:rPr>
              <a:t>主动</a:t>
            </a:r>
            <a:r>
              <a:rPr lang="zh-CN" altLang="en-US" dirty="0" smtClean="0">
                <a:solidFill>
                  <a:schemeClr val="hlink"/>
                </a:solidFill>
              </a:rPr>
              <a:t>扫描</a:t>
            </a:r>
            <a:endParaRPr lang="en-US" altLang="zh-CN" dirty="0" smtClean="0">
              <a:solidFill>
                <a:schemeClr val="hlink"/>
              </a:solidFill>
            </a:endParaRPr>
          </a:p>
          <a:p>
            <a:pPr lvl="1"/>
            <a:r>
              <a:rPr lang="zh-CN" altLang="en-US" dirty="0" smtClean="0"/>
              <a:t>移动站</a:t>
            </a:r>
            <a:r>
              <a:rPr lang="zh-CN" altLang="en-US" dirty="0"/>
              <a:t>主动发出</a:t>
            </a:r>
            <a:r>
              <a:rPr lang="zh-CN" altLang="en-US" dirty="0">
                <a:solidFill>
                  <a:schemeClr val="hlink"/>
                </a:solidFill>
              </a:rPr>
              <a:t>探测请求帧</a:t>
            </a:r>
            <a:r>
              <a:rPr lang="en-US" altLang="zh-CN" dirty="0"/>
              <a:t>(probe request frame)</a:t>
            </a:r>
            <a:r>
              <a:rPr lang="zh-CN" altLang="en-US" dirty="0"/>
              <a:t>，然后等待从 </a:t>
            </a:r>
            <a:r>
              <a:rPr lang="en-US" altLang="zh-CN" dirty="0"/>
              <a:t>AP </a:t>
            </a:r>
            <a:r>
              <a:rPr lang="zh-CN" altLang="en-US" dirty="0"/>
              <a:t>发回的</a:t>
            </a:r>
            <a:r>
              <a:rPr lang="zh-CN" altLang="en-US" dirty="0">
                <a:solidFill>
                  <a:schemeClr val="hlink"/>
                </a:solidFill>
              </a:rPr>
              <a:t>探测响应帧</a:t>
            </a:r>
            <a:r>
              <a:rPr lang="en-US" altLang="zh-CN" dirty="0"/>
              <a:t>(probe response frame)</a:t>
            </a:r>
            <a:r>
              <a:rPr lang="zh-CN" altLang="en-US" dirty="0"/>
              <a:t>。</a:t>
            </a:r>
          </a:p>
        </p:txBody>
      </p:sp>
    </p:spTree>
    <p:extLst>
      <p:ext uri="{BB962C8B-B14F-4D97-AF65-F5344CB8AC3E}">
        <p14:creationId xmlns:p14="http://schemas.microsoft.com/office/powerpoint/2010/main" val="2152395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pPr algn="ctr"/>
            <a:r>
              <a:rPr lang="zh-CN" altLang="en-US" dirty="0" smtClean="0"/>
              <a:t>热点 </a:t>
            </a:r>
            <a:r>
              <a:rPr lang="en-US" altLang="zh-CN" dirty="0" smtClean="0"/>
              <a:t>(</a:t>
            </a:r>
            <a:r>
              <a:rPr lang="en-US" altLang="zh-CN" dirty="0"/>
              <a:t>hot spot)</a:t>
            </a:r>
          </a:p>
        </p:txBody>
      </p:sp>
      <p:sp>
        <p:nvSpPr>
          <p:cNvPr id="351235" name="Rectangle 3"/>
          <p:cNvSpPr>
            <a:spLocks noGrp="1" noChangeArrowheads="1"/>
          </p:cNvSpPr>
          <p:nvPr>
            <p:ph idx="1"/>
          </p:nvPr>
        </p:nvSpPr>
        <p:spPr/>
        <p:txBody>
          <a:bodyPr/>
          <a:lstStyle/>
          <a:p>
            <a:r>
              <a:rPr lang="zh-CN" altLang="en-US" dirty="0"/>
              <a:t>现在许多地方，如办公室、机场、快餐店、旅馆、购物中心等都能够向公众提供有偿或无偿接入 </a:t>
            </a:r>
            <a:r>
              <a:rPr lang="en-US" altLang="zh-CN" dirty="0"/>
              <a:t>Wi-Fi </a:t>
            </a:r>
            <a:r>
              <a:rPr lang="zh-CN" altLang="en-US" dirty="0"/>
              <a:t>的服务。这样的地点就叫做</a:t>
            </a:r>
            <a:r>
              <a:rPr lang="zh-CN" altLang="en-US" dirty="0">
                <a:solidFill>
                  <a:schemeClr val="hlink"/>
                </a:solidFill>
              </a:rPr>
              <a:t>热点</a:t>
            </a:r>
            <a:r>
              <a:rPr lang="zh-CN" altLang="en-US" dirty="0"/>
              <a:t>。</a:t>
            </a:r>
          </a:p>
          <a:p>
            <a:r>
              <a:rPr lang="zh-CN" altLang="en-US" dirty="0"/>
              <a:t>由许多热点和 </a:t>
            </a:r>
            <a:r>
              <a:rPr lang="en-US" altLang="zh-CN" dirty="0"/>
              <a:t>AP </a:t>
            </a:r>
            <a:r>
              <a:rPr lang="zh-CN" altLang="en-US" dirty="0"/>
              <a:t>连接起来的区域叫做</a:t>
            </a:r>
            <a:r>
              <a:rPr lang="zh-CN" altLang="en-US" dirty="0">
                <a:solidFill>
                  <a:schemeClr val="hlink"/>
                </a:solidFill>
              </a:rPr>
              <a:t>热</a:t>
            </a:r>
            <a:r>
              <a:rPr lang="zh-CN" altLang="en-US" dirty="0" smtClean="0">
                <a:solidFill>
                  <a:schemeClr val="hlink"/>
                </a:solidFill>
              </a:rPr>
              <a:t>区 </a:t>
            </a:r>
            <a:r>
              <a:rPr lang="en-US" altLang="zh-CN" dirty="0" smtClean="0"/>
              <a:t>(</a:t>
            </a:r>
            <a:r>
              <a:rPr lang="en-US" altLang="zh-CN" dirty="0"/>
              <a:t>hot zone)</a:t>
            </a:r>
            <a:r>
              <a:rPr lang="zh-CN" altLang="en-US" dirty="0"/>
              <a:t>。热点也就是公众无线入网点。</a:t>
            </a:r>
          </a:p>
          <a:p>
            <a:r>
              <a:rPr lang="zh-CN" altLang="en-US" dirty="0"/>
              <a:t>现在也出现了</a:t>
            </a:r>
            <a:r>
              <a:rPr lang="zh-CN" altLang="en-US" dirty="0">
                <a:solidFill>
                  <a:schemeClr val="hlink"/>
                </a:solidFill>
              </a:rPr>
              <a:t>无</a:t>
            </a:r>
            <a:r>
              <a:rPr lang="zh-CN" altLang="en-US" dirty="0" smtClean="0">
                <a:solidFill>
                  <a:schemeClr val="hlink"/>
                </a:solidFill>
              </a:rPr>
              <a:t>线互联网服务</a:t>
            </a:r>
            <a:r>
              <a:rPr lang="zh-CN" altLang="en-US" dirty="0">
                <a:solidFill>
                  <a:schemeClr val="hlink"/>
                </a:solidFill>
              </a:rPr>
              <a:t>提供者</a:t>
            </a:r>
            <a:r>
              <a:rPr lang="zh-CN" altLang="en-US" dirty="0"/>
              <a:t> </a:t>
            </a:r>
            <a:r>
              <a:rPr lang="en-US" altLang="zh-CN" dirty="0"/>
              <a:t>WISP (Wireless Internet Service Provider</a:t>
            </a:r>
            <a:r>
              <a:rPr lang="en-US" altLang="zh-CN" dirty="0" smtClean="0"/>
              <a:t>) </a:t>
            </a:r>
            <a:r>
              <a:rPr lang="zh-CN" altLang="en-US" dirty="0" smtClean="0"/>
              <a:t>这</a:t>
            </a:r>
            <a:r>
              <a:rPr lang="zh-CN" altLang="en-US" dirty="0"/>
              <a:t>一名词。用户可以通过无线信道接入到 </a:t>
            </a:r>
            <a:r>
              <a:rPr lang="en-US" altLang="zh-CN" dirty="0"/>
              <a:t>WISP</a:t>
            </a:r>
            <a:r>
              <a:rPr lang="zh-CN" altLang="en-US" dirty="0"/>
              <a:t>，然后再经过无线信道接入</a:t>
            </a:r>
            <a:r>
              <a:rPr lang="zh-CN" altLang="en-US" dirty="0" smtClean="0"/>
              <a:t>到互联网。</a:t>
            </a:r>
            <a:endParaRPr lang="zh-CN" altLang="en-US" dirty="0"/>
          </a:p>
        </p:txBody>
      </p:sp>
    </p:spTree>
    <p:extLst>
      <p:ext uri="{BB962C8B-B14F-4D97-AF65-F5344CB8AC3E}">
        <p14:creationId xmlns:p14="http://schemas.microsoft.com/office/powerpoint/2010/main" val="10741089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10" name="Rectangle 6"/>
          <p:cNvSpPr>
            <a:spLocks noGrp="1" noChangeArrowheads="1"/>
          </p:cNvSpPr>
          <p:nvPr>
            <p:ph type="title"/>
          </p:nvPr>
        </p:nvSpPr>
        <p:spPr/>
        <p:txBody>
          <a:bodyPr/>
          <a:lstStyle/>
          <a:p>
            <a:r>
              <a:rPr lang="en-US" altLang="zh-CN" dirty="0"/>
              <a:t>2. </a:t>
            </a:r>
            <a:r>
              <a:rPr lang="zh-CN" altLang="en-US" dirty="0"/>
              <a:t>移动自组</a:t>
            </a:r>
            <a:r>
              <a:rPr lang="zh-CN" altLang="en-US" dirty="0" smtClean="0"/>
              <a:t>网络</a:t>
            </a:r>
            <a:endParaRPr lang="en-US" altLang="zh-CN" dirty="0"/>
          </a:p>
        </p:txBody>
      </p:sp>
      <p:sp>
        <p:nvSpPr>
          <p:cNvPr id="303257" name="Rectangle 153"/>
          <p:cNvSpPr>
            <a:spLocks noGrp="1" noChangeArrowheads="1"/>
          </p:cNvSpPr>
          <p:nvPr>
            <p:ph idx="1"/>
          </p:nvPr>
        </p:nvSpPr>
        <p:spPr/>
        <p:txBody>
          <a:bodyPr/>
          <a:lstStyle/>
          <a:p>
            <a:r>
              <a:rPr lang="zh-CN" altLang="en-US" sz="3000" dirty="0"/>
              <a:t>移动自组网络</a:t>
            </a:r>
            <a:r>
              <a:rPr lang="zh-CN" altLang="en-US" sz="3000" dirty="0" smtClean="0"/>
              <a:t>又称为</a:t>
            </a:r>
            <a:r>
              <a:rPr lang="zh-CN" altLang="en-US" sz="3000" dirty="0" smtClean="0">
                <a:solidFill>
                  <a:schemeClr val="hlink"/>
                </a:solidFill>
              </a:rPr>
              <a:t>自</a:t>
            </a:r>
            <a:r>
              <a:rPr lang="zh-CN" altLang="en-US" sz="3000" dirty="0">
                <a:solidFill>
                  <a:schemeClr val="hlink"/>
                </a:solidFill>
              </a:rPr>
              <a:t>组</a:t>
            </a:r>
            <a:r>
              <a:rPr lang="zh-CN" altLang="en-US" sz="3000" dirty="0" smtClean="0">
                <a:solidFill>
                  <a:schemeClr val="hlink"/>
                </a:solidFill>
              </a:rPr>
              <a:t>网络 </a:t>
            </a:r>
            <a:r>
              <a:rPr lang="en-US" altLang="zh-CN" sz="3000" dirty="0" smtClean="0"/>
              <a:t>(</a:t>
            </a:r>
            <a:r>
              <a:rPr lang="en-US" altLang="zh-CN" sz="3000" dirty="0"/>
              <a:t>ad hoc network) </a:t>
            </a:r>
            <a:r>
              <a:rPr lang="zh-CN" altLang="en-US" sz="3000" dirty="0" smtClean="0"/>
              <a:t>。</a:t>
            </a:r>
            <a:endParaRPr lang="en-US" altLang="zh-CN" sz="3000" dirty="0"/>
          </a:p>
          <a:p>
            <a:r>
              <a:rPr lang="zh-CN" altLang="en-US" sz="3000" dirty="0" smtClean="0"/>
              <a:t>自</a:t>
            </a:r>
            <a:r>
              <a:rPr lang="zh-CN" altLang="en-US" sz="3000" dirty="0"/>
              <a:t>组网络是没有固定基础设施（即没有 </a:t>
            </a:r>
            <a:r>
              <a:rPr lang="en-US" altLang="zh-CN" sz="3000" dirty="0"/>
              <a:t>AP</a:t>
            </a:r>
            <a:r>
              <a:rPr lang="zh-CN" altLang="en-US" sz="3000" dirty="0"/>
              <a:t>）的无线局域网</a:t>
            </a:r>
            <a:r>
              <a:rPr lang="zh-CN" altLang="en-US" sz="3000" dirty="0" smtClean="0"/>
              <a:t>。</a:t>
            </a:r>
            <a:endParaRPr lang="en-US" altLang="zh-CN" sz="3000" dirty="0" smtClean="0"/>
          </a:p>
          <a:p>
            <a:r>
              <a:rPr lang="zh-CN" altLang="en-US" sz="3000" dirty="0" smtClean="0"/>
              <a:t>这种网络是由</a:t>
            </a:r>
            <a:r>
              <a:rPr lang="zh-CN" altLang="en-US" sz="3000" dirty="0"/>
              <a:t>一些处于平等状态的移动站之间相互通信组成的临时网络</a:t>
            </a:r>
            <a:r>
              <a:rPr lang="zh-CN" altLang="en-US" sz="3000" dirty="0" smtClean="0"/>
              <a:t>。</a:t>
            </a:r>
            <a:endParaRPr lang="en-US" altLang="zh-CN" sz="3000" dirty="0" smtClean="0"/>
          </a:p>
          <a:p>
            <a:r>
              <a:rPr lang="zh-CN" altLang="zh-CN" sz="3000" dirty="0" smtClean="0"/>
              <a:t>自</a:t>
            </a:r>
            <a:r>
              <a:rPr lang="zh-CN" altLang="zh-CN" sz="3000" dirty="0"/>
              <a:t>组网络的服务范围通常是受限的，</a:t>
            </a:r>
            <a:r>
              <a:rPr lang="zh-CN" altLang="zh-CN" sz="3000" dirty="0" smtClean="0"/>
              <a:t>而且一般</a:t>
            </a:r>
            <a:r>
              <a:rPr lang="zh-CN" altLang="zh-CN" sz="3000" dirty="0"/>
              <a:t>也不和外界的其他网络相连接</a:t>
            </a:r>
            <a:r>
              <a:rPr lang="zh-CN" altLang="zh-CN" sz="3000" dirty="0" smtClean="0"/>
              <a:t>。</a:t>
            </a:r>
            <a:endParaRPr lang="en-US" altLang="zh-CN" sz="3000" dirty="0" smtClean="0"/>
          </a:p>
          <a:p>
            <a:r>
              <a:rPr lang="zh-CN" altLang="zh-CN" sz="3000" dirty="0" smtClean="0"/>
              <a:t>移动</a:t>
            </a:r>
            <a:r>
              <a:rPr lang="zh-CN" altLang="zh-CN" sz="3000" dirty="0"/>
              <a:t>自组网络也就是</a:t>
            </a:r>
            <a:r>
              <a:rPr lang="zh-CN" altLang="zh-CN" sz="3000" dirty="0">
                <a:solidFill>
                  <a:srgbClr val="FF0000"/>
                </a:solidFill>
              </a:rPr>
              <a:t>移动分组无线网络。</a:t>
            </a:r>
            <a:endParaRPr lang="zh-CN" altLang="en-US" sz="3000" dirty="0">
              <a:solidFill>
                <a:srgbClr val="FF0000"/>
              </a:solidFill>
            </a:endParaRPr>
          </a:p>
        </p:txBody>
      </p:sp>
      <p:sp>
        <p:nvSpPr>
          <p:cNvPr id="303208" name="Text Box 104"/>
          <p:cNvSpPr txBox="1">
            <a:spLocks noChangeArrowheads="1"/>
          </p:cNvSpPr>
          <p:nvPr/>
        </p:nvSpPr>
        <p:spPr bwMode="auto">
          <a:xfrm>
            <a:off x="8619596" y="170021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p>
        </p:txBody>
      </p:sp>
    </p:spTree>
    <p:extLst>
      <p:ext uri="{BB962C8B-B14F-4D97-AF65-F5344CB8AC3E}">
        <p14:creationId xmlns:p14="http://schemas.microsoft.com/office/powerpoint/2010/main" val="42211279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10" name="Rectangle 6"/>
          <p:cNvSpPr>
            <a:spLocks noGrp="1" noChangeArrowheads="1"/>
          </p:cNvSpPr>
          <p:nvPr>
            <p:ph type="title"/>
          </p:nvPr>
        </p:nvSpPr>
        <p:spPr/>
        <p:txBody>
          <a:bodyPr/>
          <a:lstStyle/>
          <a:p>
            <a:r>
              <a:rPr lang="en-US" altLang="zh-CN" dirty="0"/>
              <a:t>2. </a:t>
            </a:r>
            <a:r>
              <a:rPr lang="zh-CN" altLang="en-US" dirty="0"/>
              <a:t>移动自组</a:t>
            </a:r>
            <a:r>
              <a:rPr lang="zh-CN" altLang="en-US" dirty="0" smtClean="0"/>
              <a:t>网络</a:t>
            </a:r>
            <a:endParaRPr lang="en-US" altLang="zh-CN" dirty="0"/>
          </a:p>
        </p:txBody>
      </p:sp>
      <p:grpSp>
        <p:nvGrpSpPr>
          <p:cNvPr id="3" name="组合 2"/>
          <p:cNvGrpSpPr/>
          <p:nvPr/>
        </p:nvGrpSpPr>
        <p:grpSpPr>
          <a:xfrm>
            <a:off x="704528" y="1268760"/>
            <a:ext cx="8099799" cy="3126373"/>
            <a:chOff x="704528" y="1700214"/>
            <a:chExt cx="8099799" cy="3126373"/>
          </a:xfrm>
        </p:grpSpPr>
        <p:sp>
          <p:nvSpPr>
            <p:cNvPr id="303208" name="Text Box 104"/>
            <p:cNvSpPr txBox="1">
              <a:spLocks noChangeArrowheads="1"/>
            </p:cNvSpPr>
            <p:nvPr/>
          </p:nvSpPr>
          <p:spPr bwMode="auto">
            <a:xfrm>
              <a:off x="8619596" y="170021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b="1">
                <a:solidFill>
                  <a:srgbClr val="000099"/>
                </a:solidFill>
                <a:latin typeface="+mn-lt"/>
                <a:ea typeface="+mn-ea"/>
              </a:endParaRPr>
            </a:p>
          </p:txBody>
        </p:sp>
        <p:sp>
          <p:nvSpPr>
            <p:cNvPr id="303210" name="Oval 106"/>
            <p:cNvSpPr>
              <a:spLocks noChangeArrowheads="1"/>
            </p:cNvSpPr>
            <p:nvPr/>
          </p:nvSpPr>
          <p:spPr bwMode="auto">
            <a:xfrm>
              <a:off x="1814381" y="2319925"/>
              <a:ext cx="6507692" cy="2506662"/>
            </a:xfrm>
            <a:prstGeom prst="ellipse">
              <a:avLst/>
            </a:prstGeom>
            <a:solidFill>
              <a:srgbClr val="FF99FF"/>
            </a:solidFill>
            <a:ln w="9525">
              <a:solidFill>
                <a:schemeClr val="tx1"/>
              </a:solidFill>
              <a:round/>
              <a:headEnd/>
              <a:tailEnd/>
            </a:ln>
            <a:effectLst/>
            <a:extLst/>
          </p:spPr>
          <p:txBody>
            <a:bodyPr wrap="none" anchor="ctr"/>
            <a:lstStyle/>
            <a:p>
              <a:endParaRPr lang="zh-CN" altLang="en-US" b="1">
                <a:solidFill>
                  <a:srgbClr val="000099"/>
                </a:solidFill>
                <a:latin typeface="+mn-lt"/>
                <a:ea typeface="+mn-ea"/>
              </a:endParaRPr>
            </a:p>
          </p:txBody>
        </p:sp>
        <p:sp>
          <p:nvSpPr>
            <p:cNvPr id="303211" name="Text Box 107"/>
            <p:cNvSpPr txBox="1">
              <a:spLocks noChangeArrowheads="1"/>
            </p:cNvSpPr>
            <p:nvPr/>
          </p:nvSpPr>
          <p:spPr bwMode="auto">
            <a:xfrm>
              <a:off x="4261735" y="3265820"/>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latin typeface="+mn-lt"/>
                  <a:ea typeface="+mn-ea"/>
                </a:rPr>
                <a:t>自组网络</a:t>
              </a:r>
            </a:p>
          </p:txBody>
        </p:sp>
        <p:sp>
          <p:nvSpPr>
            <p:cNvPr id="303212" name="Freeform 108"/>
            <p:cNvSpPr>
              <a:spLocks/>
            </p:cNvSpPr>
            <p:nvPr/>
          </p:nvSpPr>
          <p:spPr bwMode="auto">
            <a:xfrm rot="-2939644">
              <a:off x="4482704" y="2261982"/>
              <a:ext cx="352425" cy="61913"/>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13" name="Freeform 109"/>
            <p:cNvSpPr>
              <a:spLocks/>
            </p:cNvSpPr>
            <p:nvPr/>
          </p:nvSpPr>
          <p:spPr bwMode="auto">
            <a:xfrm rot="-2939644">
              <a:off x="5677033" y="4123325"/>
              <a:ext cx="350838" cy="61913"/>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14" name="Freeform 110"/>
            <p:cNvSpPr>
              <a:spLocks/>
            </p:cNvSpPr>
            <p:nvPr/>
          </p:nvSpPr>
          <p:spPr bwMode="auto">
            <a:xfrm rot="-2939644">
              <a:off x="2591727" y="2664413"/>
              <a:ext cx="350837" cy="61913"/>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15" name="Freeform 111"/>
            <p:cNvSpPr>
              <a:spLocks/>
            </p:cNvSpPr>
            <p:nvPr/>
          </p:nvSpPr>
          <p:spPr bwMode="auto">
            <a:xfrm rot="-2939644">
              <a:off x="3235789" y="3893865"/>
              <a:ext cx="350838" cy="63632"/>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16" name="Freeform 112"/>
            <p:cNvSpPr>
              <a:spLocks/>
            </p:cNvSpPr>
            <p:nvPr/>
          </p:nvSpPr>
          <p:spPr bwMode="auto">
            <a:xfrm rot="2939644" flipH="1">
              <a:off x="2191875" y="2663553"/>
              <a:ext cx="350837" cy="63633"/>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17" name="Freeform 113"/>
            <p:cNvSpPr>
              <a:spLocks/>
            </p:cNvSpPr>
            <p:nvPr/>
          </p:nvSpPr>
          <p:spPr bwMode="auto">
            <a:xfrm rot="2939644" flipH="1">
              <a:off x="4076767" y="2287448"/>
              <a:ext cx="350837" cy="60192"/>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18" name="Freeform 114"/>
            <p:cNvSpPr>
              <a:spLocks/>
            </p:cNvSpPr>
            <p:nvPr/>
          </p:nvSpPr>
          <p:spPr bwMode="auto">
            <a:xfrm rot="2939644" flipH="1">
              <a:off x="2910747" y="3882885"/>
              <a:ext cx="350838" cy="60192"/>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19" name="Freeform 115"/>
            <p:cNvSpPr>
              <a:spLocks/>
            </p:cNvSpPr>
            <p:nvPr/>
          </p:nvSpPr>
          <p:spPr bwMode="auto">
            <a:xfrm rot="2939644" flipH="1">
              <a:off x="5259123" y="4110625"/>
              <a:ext cx="350838" cy="61913"/>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303220" name="Group 116"/>
            <p:cNvGrpSpPr>
              <a:grpSpLocks/>
            </p:cNvGrpSpPr>
            <p:nvPr/>
          </p:nvGrpSpPr>
          <p:grpSpPr bwMode="auto">
            <a:xfrm>
              <a:off x="5248805" y="4145551"/>
              <a:ext cx="486702" cy="579437"/>
              <a:chOff x="2352" y="2061"/>
              <a:chExt cx="246" cy="237"/>
            </a:xfrm>
          </p:grpSpPr>
          <p:pic>
            <p:nvPicPr>
              <p:cNvPr id="303221" name="Picture 117" descr="notebook"/>
              <p:cNvPicPr>
                <a:picLocks noChangeAspect="1" noChangeArrowheads="1"/>
              </p:cNvPicPr>
              <p:nvPr/>
            </p:nvPicPr>
            <p:blipFill>
              <a:blip r:embed="rId3">
                <a:extLst>
                  <a:ext uri="{28A0092B-C50C-407E-A947-70E740481C1C}">
                    <a14:useLocalDpi xmlns:a14="http://schemas.microsoft.com/office/drawing/2010/main" val="0"/>
                  </a:ext>
                </a:extLst>
              </a:blip>
              <a:srcRect l="13889" t="32260" r="1389" b="4477"/>
              <a:stretch>
                <a:fillRect/>
              </a:stretch>
            </p:blipFill>
            <p:spPr bwMode="auto">
              <a:xfrm>
                <a:off x="2352" y="2127"/>
                <a:ext cx="246" cy="171"/>
              </a:xfrm>
              <a:prstGeom prst="rect">
                <a:avLst/>
              </a:prstGeom>
              <a:noFill/>
              <a:extLst>
                <a:ext uri="{909E8E84-426E-40DD-AFC4-6F175D3DCCD1}">
                  <a14:hiddenFill xmlns:a14="http://schemas.microsoft.com/office/drawing/2010/main">
                    <a:solidFill>
                      <a:srgbClr val="FFFFFF"/>
                    </a:solidFill>
                  </a14:hiddenFill>
                </a:ext>
              </a:extLst>
            </p:spPr>
          </p:pic>
          <p:sp>
            <p:nvSpPr>
              <p:cNvPr id="303222" name="Line 118"/>
              <p:cNvSpPr>
                <a:spLocks noChangeShapeType="1"/>
              </p:cNvSpPr>
              <p:nvPr/>
            </p:nvSpPr>
            <p:spPr bwMode="auto">
              <a:xfrm flipH="1">
                <a:off x="2556" y="2061"/>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303223" name="Group 119"/>
            <p:cNvGrpSpPr>
              <a:grpSpLocks/>
            </p:cNvGrpSpPr>
            <p:nvPr/>
          </p:nvGrpSpPr>
          <p:grpSpPr bwMode="auto">
            <a:xfrm>
              <a:off x="2858294" y="3945526"/>
              <a:ext cx="488421" cy="579437"/>
              <a:chOff x="2352" y="2061"/>
              <a:chExt cx="246" cy="237"/>
            </a:xfrm>
          </p:grpSpPr>
          <p:pic>
            <p:nvPicPr>
              <p:cNvPr id="303224" name="Picture 120" descr="notebook"/>
              <p:cNvPicPr>
                <a:picLocks noChangeAspect="1" noChangeArrowheads="1"/>
              </p:cNvPicPr>
              <p:nvPr/>
            </p:nvPicPr>
            <p:blipFill>
              <a:blip r:embed="rId3">
                <a:extLst>
                  <a:ext uri="{28A0092B-C50C-407E-A947-70E740481C1C}">
                    <a14:useLocalDpi xmlns:a14="http://schemas.microsoft.com/office/drawing/2010/main" val="0"/>
                  </a:ext>
                </a:extLst>
              </a:blip>
              <a:srcRect l="13889" t="32260" r="1389" b="4477"/>
              <a:stretch>
                <a:fillRect/>
              </a:stretch>
            </p:blipFill>
            <p:spPr bwMode="auto">
              <a:xfrm>
                <a:off x="2352" y="2127"/>
                <a:ext cx="246" cy="171"/>
              </a:xfrm>
              <a:prstGeom prst="rect">
                <a:avLst/>
              </a:prstGeom>
              <a:noFill/>
              <a:extLst>
                <a:ext uri="{909E8E84-426E-40DD-AFC4-6F175D3DCCD1}">
                  <a14:hiddenFill xmlns:a14="http://schemas.microsoft.com/office/drawing/2010/main">
                    <a:solidFill>
                      <a:srgbClr val="FFFFFF"/>
                    </a:solidFill>
                  </a14:hiddenFill>
                </a:ext>
              </a:extLst>
            </p:spPr>
          </p:pic>
          <p:sp>
            <p:nvSpPr>
              <p:cNvPr id="303225" name="Line 121"/>
              <p:cNvSpPr>
                <a:spLocks noChangeShapeType="1"/>
              </p:cNvSpPr>
              <p:nvPr/>
            </p:nvSpPr>
            <p:spPr bwMode="auto">
              <a:xfrm flipH="1">
                <a:off x="2556" y="2061"/>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303226" name="Group 122"/>
            <p:cNvGrpSpPr>
              <a:grpSpLocks/>
            </p:cNvGrpSpPr>
            <p:nvPr/>
          </p:nvGrpSpPr>
          <p:grpSpPr bwMode="auto">
            <a:xfrm>
              <a:off x="2302801" y="2799350"/>
              <a:ext cx="486701" cy="577850"/>
              <a:chOff x="2352" y="2061"/>
              <a:chExt cx="246" cy="237"/>
            </a:xfrm>
          </p:grpSpPr>
          <p:pic>
            <p:nvPicPr>
              <p:cNvPr id="303227" name="Picture 123" descr="notebook"/>
              <p:cNvPicPr>
                <a:picLocks noChangeAspect="1" noChangeArrowheads="1"/>
              </p:cNvPicPr>
              <p:nvPr/>
            </p:nvPicPr>
            <p:blipFill>
              <a:blip r:embed="rId3">
                <a:extLst>
                  <a:ext uri="{28A0092B-C50C-407E-A947-70E740481C1C}">
                    <a14:useLocalDpi xmlns:a14="http://schemas.microsoft.com/office/drawing/2010/main" val="0"/>
                  </a:ext>
                </a:extLst>
              </a:blip>
              <a:srcRect l="13889" t="32260" r="1389" b="4477"/>
              <a:stretch>
                <a:fillRect/>
              </a:stretch>
            </p:blipFill>
            <p:spPr bwMode="auto">
              <a:xfrm>
                <a:off x="2352" y="2127"/>
                <a:ext cx="246" cy="171"/>
              </a:xfrm>
              <a:prstGeom prst="rect">
                <a:avLst/>
              </a:prstGeom>
              <a:noFill/>
              <a:extLst>
                <a:ext uri="{909E8E84-426E-40DD-AFC4-6F175D3DCCD1}">
                  <a14:hiddenFill xmlns:a14="http://schemas.microsoft.com/office/drawing/2010/main">
                    <a:solidFill>
                      <a:srgbClr val="FFFFFF"/>
                    </a:solidFill>
                  </a14:hiddenFill>
                </a:ext>
              </a:extLst>
            </p:spPr>
          </p:pic>
          <p:sp>
            <p:nvSpPr>
              <p:cNvPr id="303228" name="Line 124"/>
              <p:cNvSpPr>
                <a:spLocks noChangeShapeType="1"/>
              </p:cNvSpPr>
              <p:nvPr/>
            </p:nvSpPr>
            <p:spPr bwMode="auto">
              <a:xfrm flipH="1">
                <a:off x="2556" y="2061"/>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303229" name="Group 125"/>
            <p:cNvGrpSpPr>
              <a:grpSpLocks/>
            </p:cNvGrpSpPr>
            <p:nvPr/>
          </p:nvGrpSpPr>
          <p:grpSpPr bwMode="auto">
            <a:xfrm>
              <a:off x="4093104" y="2361201"/>
              <a:ext cx="488421" cy="579437"/>
              <a:chOff x="2352" y="2061"/>
              <a:chExt cx="246" cy="237"/>
            </a:xfrm>
          </p:grpSpPr>
          <p:pic>
            <p:nvPicPr>
              <p:cNvPr id="303230" name="Picture 126" descr="notebook"/>
              <p:cNvPicPr>
                <a:picLocks noChangeAspect="1" noChangeArrowheads="1"/>
              </p:cNvPicPr>
              <p:nvPr/>
            </p:nvPicPr>
            <p:blipFill>
              <a:blip r:embed="rId3">
                <a:extLst>
                  <a:ext uri="{28A0092B-C50C-407E-A947-70E740481C1C}">
                    <a14:useLocalDpi xmlns:a14="http://schemas.microsoft.com/office/drawing/2010/main" val="0"/>
                  </a:ext>
                </a:extLst>
              </a:blip>
              <a:srcRect l="13889" t="32260" r="1389" b="4477"/>
              <a:stretch>
                <a:fillRect/>
              </a:stretch>
            </p:blipFill>
            <p:spPr bwMode="auto">
              <a:xfrm>
                <a:off x="2352" y="2127"/>
                <a:ext cx="246" cy="171"/>
              </a:xfrm>
              <a:prstGeom prst="rect">
                <a:avLst/>
              </a:prstGeom>
              <a:noFill/>
              <a:extLst>
                <a:ext uri="{909E8E84-426E-40DD-AFC4-6F175D3DCCD1}">
                  <a14:hiddenFill xmlns:a14="http://schemas.microsoft.com/office/drawing/2010/main">
                    <a:solidFill>
                      <a:srgbClr val="FFFFFF"/>
                    </a:solidFill>
                  </a14:hiddenFill>
                </a:ext>
              </a:extLst>
            </p:spPr>
          </p:pic>
          <p:sp>
            <p:nvSpPr>
              <p:cNvPr id="303231" name="Line 127"/>
              <p:cNvSpPr>
                <a:spLocks noChangeShapeType="1"/>
              </p:cNvSpPr>
              <p:nvPr/>
            </p:nvSpPr>
            <p:spPr bwMode="auto">
              <a:xfrm flipH="1">
                <a:off x="2556" y="2061"/>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303232" name="Freeform 128"/>
            <p:cNvSpPr>
              <a:spLocks/>
            </p:cNvSpPr>
            <p:nvPr/>
          </p:nvSpPr>
          <p:spPr bwMode="auto">
            <a:xfrm rot="-2939644">
              <a:off x="6443200" y="2363648"/>
              <a:ext cx="350837" cy="60192"/>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33" name="Freeform 129"/>
            <p:cNvSpPr>
              <a:spLocks/>
            </p:cNvSpPr>
            <p:nvPr/>
          </p:nvSpPr>
          <p:spPr bwMode="auto">
            <a:xfrm rot="2939644" flipH="1">
              <a:off x="6036469" y="2388188"/>
              <a:ext cx="350837" cy="61913"/>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303234" name="Group 130"/>
            <p:cNvGrpSpPr>
              <a:grpSpLocks/>
            </p:cNvGrpSpPr>
            <p:nvPr/>
          </p:nvGrpSpPr>
          <p:grpSpPr bwMode="auto">
            <a:xfrm>
              <a:off x="6051947" y="2459626"/>
              <a:ext cx="486701" cy="579437"/>
              <a:chOff x="2352" y="2061"/>
              <a:chExt cx="246" cy="237"/>
            </a:xfrm>
          </p:grpSpPr>
          <p:pic>
            <p:nvPicPr>
              <p:cNvPr id="303235" name="Picture 131" descr="notebook"/>
              <p:cNvPicPr>
                <a:picLocks noChangeAspect="1" noChangeArrowheads="1"/>
              </p:cNvPicPr>
              <p:nvPr/>
            </p:nvPicPr>
            <p:blipFill>
              <a:blip r:embed="rId3">
                <a:extLst>
                  <a:ext uri="{28A0092B-C50C-407E-A947-70E740481C1C}">
                    <a14:useLocalDpi xmlns:a14="http://schemas.microsoft.com/office/drawing/2010/main" val="0"/>
                  </a:ext>
                </a:extLst>
              </a:blip>
              <a:srcRect l="13889" t="32260" r="1389" b="4477"/>
              <a:stretch>
                <a:fillRect/>
              </a:stretch>
            </p:blipFill>
            <p:spPr bwMode="auto">
              <a:xfrm>
                <a:off x="2352" y="2127"/>
                <a:ext cx="246" cy="171"/>
              </a:xfrm>
              <a:prstGeom prst="rect">
                <a:avLst/>
              </a:prstGeom>
              <a:noFill/>
              <a:extLst>
                <a:ext uri="{909E8E84-426E-40DD-AFC4-6F175D3DCCD1}">
                  <a14:hiddenFill xmlns:a14="http://schemas.microsoft.com/office/drawing/2010/main">
                    <a:solidFill>
                      <a:srgbClr val="FFFFFF"/>
                    </a:solidFill>
                  </a14:hiddenFill>
                </a:ext>
              </a:extLst>
            </p:spPr>
          </p:pic>
          <p:sp>
            <p:nvSpPr>
              <p:cNvPr id="303236" name="Line 132"/>
              <p:cNvSpPr>
                <a:spLocks noChangeShapeType="1"/>
              </p:cNvSpPr>
              <p:nvPr/>
            </p:nvSpPr>
            <p:spPr bwMode="auto">
              <a:xfrm flipH="1">
                <a:off x="2556" y="2061"/>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303237" name="Freeform 133"/>
            <p:cNvSpPr>
              <a:spLocks/>
            </p:cNvSpPr>
            <p:nvPr/>
          </p:nvSpPr>
          <p:spPr bwMode="auto">
            <a:xfrm rot="-2939644">
              <a:off x="8116557" y="2965310"/>
              <a:ext cx="350838" cy="60193"/>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38" name="Freeform 134"/>
            <p:cNvSpPr>
              <a:spLocks/>
            </p:cNvSpPr>
            <p:nvPr/>
          </p:nvSpPr>
          <p:spPr bwMode="auto">
            <a:xfrm rot="2939644" flipH="1">
              <a:off x="7709826" y="2964450"/>
              <a:ext cx="350838" cy="61913"/>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303239" name="Group 135"/>
            <p:cNvGrpSpPr>
              <a:grpSpLocks/>
            </p:cNvGrpSpPr>
            <p:nvPr/>
          </p:nvGrpSpPr>
          <p:grpSpPr bwMode="auto">
            <a:xfrm>
              <a:off x="7671992" y="3070812"/>
              <a:ext cx="490140" cy="577850"/>
              <a:chOff x="2352" y="2061"/>
              <a:chExt cx="246" cy="237"/>
            </a:xfrm>
          </p:grpSpPr>
          <p:pic>
            <p:nvPicPr>
              <p:cNvPr id="303240" name="Picture 136" descr="notebook"/>
              <p:cNvPicPr>
                <a:picLocks noChangeAspect="1" noChangeArrowheads="1"/>
              </p:cNvPicPr>
              <p:nvPr/>
            </p:nvPicPr>
            <p:blipFill>
              <a:blip r:embed="rId3">
                <a:extLst>
                  <a:ext uri="{28A0092B-C50C-407E-A947-70E740481C1C}">
                    <a14:useLocalDpi xmlns:a14="http://schemas.microsoft.com/office/drawing/2010/main" val="0"/>
                  </a:ext>
                </a:extLst>
              </a:blip>
              <a:srcRect l="13889" t="32260" r="1389" b="4477"/>
              <a:stretch>
                <a:fillRect/>
              </a:stretch>
            </p:blipFill>
            <p:spPr bwMode="auto">
              <a:xfrm>
                <a:off x="2352" y="2127"/>
                <a:ext cx="246" cy="171"/>
              </a:xfrm>
              <a:prstGeom prst="rect">
                <a:avLst/>
              </a:prstGeom>
              <a:noFill/>
              <a:extLst>
                <a:ext uri="{909E8E84-426E-40DD-AFC4-6F175D3DCCD1}">
                  <a14:hiddenFill xmlns:a14="http://schemas.microsoft.com/office/drawing/2010/main">
                    <a:solidFill>
                      <a:srgbClr val="FFFFFF"/>
                    </a:solidFill>
                  </a14:hiddenFill>
                </a:ext>
              </a:extLst>
            </p:spPr>
          </p:pic>
          <p:sp>
            <p:nvSpPr>
              <p:cNvPr id="303241" name="Line 137"/>
              <p:cNvSpPr>
                <a:spLocks noChangeShapeType="1"/>
              </p:cNvSpPr>
              <p:nvPr/>
            </p:nvSpPr>
            <p:spPr bwMode="auto">
              <a:xfrm flipH="1">
                <a:off x="2556" y="2061"/>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303242" name="Text Box 138"/>
            <p:cNvSpPr txBox="1">
              <a:spLocks noChangeArrowheads="1"/>
            </p:cNvSpPr>
            <p:nvPr/>
          </p:nvSpPr>
          <p:spPr bwMode="auto">
            <a:xfrm>
              <a:off x="2543573" y="4010613"/>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rPr>
                <a:t>A</a:t>
              </a:r>
            </a:p>
          </p:txBody>
        </p:sp>
        <p:sp>
          <p:nvSpPr>
            <p:cNvPr id="303243" name="Text Box 139"/>
            <p:cNvSpPr txBox="1">
              <a:spLocks noChangeArrowheads="1"/>
            </p:cNvSpPr>
            <p:nvPr/>
          </p:nvSpPr>
          <p:spPr bwMode="auto">
            <a:xfrm>
              <a:off x="7754541" y="3599450"/>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rPr>
                <a:t>E</a:t>
              </a:r>
            </a:p>
          </p:txBody>
        </p:sp>
        <p:sp>
          <p:nvSpPr>
            <p:cNvPr id="303244" name="Text Box 140"/>
            <p:cNvSpPr txBox="1">
              <a:spLocks noChangeArrowheads="1"/>
            </p:cNvSpPr>
            <p:nvPr/>
          </p:nvSpPr>
          <p:spPr bwMode="auto">
            <a:xfrm>
              <a:off x="6079464" y="3002551"/>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rPr>
                <a:t>D</a:t>
              </a:r>
            </a:p>
          </p:txBody>
        </p:sp>
        <p:sp>
          <p:nvSpPr>
            <p:cNvPr id="303245" name="Text Box 141"/>
            <p:cNvSpPr txBox="1">
              <a:spLocks noChangeArrowheads="1"/>
            </p:cNvSpPr>
            <p:nvPr/>
          </p:nvSpPr>
          <p:spPr bwMode="auto">
            <a:xfrm>
              <a:off x="4093104" y="2931113"/>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rPr>
                <a:t>C</a:t>
              </a:r>
            </a:p>
          </p:txBody>
        </p:sp>
        <p:sp>
          <p:nvSpPr>
            <p:cNvPr id="303246" name="Text Box 142"/>
            <p:cNvSpPr txBox="1">
              <a:spLocks noChangeArrowheads="1"/>
            </p:cNvSpPr>
            <p:nvPr/>
          </p:nvSpPr>
          <p:spPr bwMode="auto">
            <a:xfrm>
              <a:off x="1988080" y="2929525"/>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rPr>
                <a:t>B</a:t>
              </a:r>
            </a:p>
          </p:txBody>
        </p:sp>
        <p:sp>
          <p:nvSpPr>
            <p:cNvPr id="303247" name="Text Box 143"/>
            <p:cNvSpPr txBox="1">
              <a:spLocks noChangeArrowheads="1"/>
            </p:cNvSpPr>
            <p:nvPr/>
          </p:nvSpPr>
          <p:spPr bwMode="auto">
            <a:xfrm>
              <a:off x="4920325" y="4185238"/>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rPr>
                <a:t>F</a:t>
              </a:r>
            </a:p>
          </p:txBody>
        </p:sp>
        <p:sp>
          <p:nvSpPr>
            <p:cNvPr id="303254" name="Text Box 150"/>
            <p:cNvSpPr txBox="1">
              <a:spLocks noChangeArrowheads="1"/>
            </p:cNvSpPr>
            <p:nvPr/>
          </p:nvSpPr>
          <p:spPr bwMode="auto">
            <a:xfrm>
              <a:off x="704528" y="2492896"/>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mn-ea"/>
                </a:rPr>
                <a:t>转发结点</a:t>
              </a:r>
            </a:p>
          </p:txBody>
        </p:sp>
        <p:sp>
          <p:nvSpPr>
            <p:cNvPr id="303255" name="Text Box 151"/>
            <p:cNvSpPr txBox="1">
              <a:spLocks noChangeArrowheads="1"/>
            </p:cNvSpPr>
            <p:nvPr/>
          </p:nvSpPr>
          <p:spPr bwMode="auto">
            <a:xfrm>
              <a:off x="3783541" y="1708737"/>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mn-ea"/>
                </a:rPr>
                <a:t>转发结点</a:t>
              </a:r>
            </a:p>
          </p:txBody>
        </p:sp>
        <p:sp>
          <p:nvSpPr>
            <p:cNvPr id="303256" name="Text Box 152"/>
            <p:cNvSpPr txBox="1">
              <a:spLocks noChangeArrowheads="1"/>
            </p:cNvSpPr>
            <p:nvPr/>
          </p:nvSpPr>
          <p:spPr bwMode="auto">
            <a:xfrm>
              <a:off x="5744104" y="1769063"/>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mn-ea"/>
                </a:rPr>
                <a:t>转发结点</a:t>
              </a:r>
            </a:p>
          </p:txBody>
        </p:sp>
      </p:grpSp>
      <p:sp>
        <p:nvSpPr>
          <p:cNvPr id="303248" name="AutoShape 144"/>
          <p:cNvSpPr>
            <a:spLocks noChangeArrowheads="1"/>
          </p:cNvSpPr>
          <p:nvPr/>
        </p:nvSpPr>
        <p:spPr bwMode="auto">
          <a:xfrm rot="114164">
            <a:off x="4562609" y="2175809"/>
            <a:ext cx="1475581" cy="207963"/>
          </a:xfrm>
          <a:prstGeom prst="rightArrow">
            <a:avLst>
              <a:gd name="adj1" fmla="val 50000"/>
              <a:gd name="adj2" fmla="val 133964"/>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49" name="AutoShape 145"/>
          <p:cNvSpPr>
            <a:spLocks noChangeArrowheads="1"/>
          </p:cNvSpPr>
          <p:nvPr/>
        </p:nvSpPr>
        <p:spPr bwMode="auto">
          <a:xfrm rot="1262345">
            <a:off x="6574764" y="2523471"/>
            <a:ext cx="1135063" cy="247650"/>
          </a:xfrm>
          <a:prstGeom prst="rightArrow">
            <a:avLst>
              <a:gd name="adj1" fmla="val 50000"/>
              <a:gd name="adj2" fmla="val 86535"/>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50" name="AutoShape 146"/>
          <p:cNvSpPr>
            <a:spLocks noChangeArrowheads="1"/>
          </p:cNvSpPr>
          <p:nvPr/>
        </p:nvSpPr>
        <p:spPr bwMode="auto">
          <a:xfrm rot="-692809">
            <a:off x="2822179" y="2313921"/>
            <a:ext cx="1252008" cy="241300"/>
          </a:xfrm>
          <a:prstGeom prst="rightArrow">
            <a:avLst>
              <a:gd name="adj1" fmla="val 50000"/>
              <a:gd name="adj2" fmla="val 97962"/>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51" name="AutoShape 147"/>
          <p:cNvSpPr>
            <a:spLocks noChangeArrowheads="1"/>
          </p:cNvSpPr>
          <p:nvPr/>
        </p:nvSpPr>
        <p:spPr bwMode="auto">
          <a:xfrm rot="-7231871">
            <a:off x="2379266" y="3148285"/>
            <a:ext cx="803275" cy="306123"/>
          </a:xfrm>
          <a:prstGeom prst="rightArrow">
            <a:avLst>
              <a:gd name="adj1" fmla="val 50000"/>
              <a:gd name="adj2" fmla="val 58144"/>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52" name="Text Box 148"/>
          <p:cNvSpPr txBox="1">
            <a:spLocks noChangeArrowheads="1"/>
          </p:cNvSpPr>
          <p:nvPr/>
        </p:nvSpPr>
        <p:spPr bwMode="auto">
          <a:xfrm>
            <a:off x="2547013" y="4155422"/>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C00000"/>
                </a:solidFill>
                <a:latin typeface="+mn-lt"/>
                <a:ea typeface="+mn-ea"/>
              </a:rPr>
              <a:t>源结点</a:t>
            </a:r>
          </a:p>
        </p:txBody>
      </p:sp>
      <p:sp>
        <p:nvSpPr>
          <p:cNvPr id="303253" name="Text Box 149"/>
          <p:cNvSpPr txBox="1">
            <a:spLocks noChangeArrowheads="1"/>
          </p:cNvSpPr>
          <p:nvPr/>
        </p:nvSpPr>
        <p:spPr bwMode="auto">
          <a:xfrm>
            <a:off x="8258439" y="2790172"/>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C00000"/>
                </a:solidFill>
                <a:latin typeface="+mn-lt"/>
                <a:ea typeface="+mn-ea"/>
              </a:rPr>
              <a:t>目的结点</a:t>
            </a:r>
          </a:p>
        </p:txBody>
      </p:sp>
      <p:sp>
        <p:nvSpPr>
          <p:cNvPr id="4" name="矩形 3"/>
          <p:cNvSpPr/>
          <p:nvPr/>
        </p:nvSpPr>
        <p:spPr>
          <a:xfrm>
            <a:off x="488503" y="4839543"/>
            <a:ext cx="9185707" cy="584775"/>
          </a:xfrm>
          <a:prstGeom prst="rect">
            <a:avLst/>
          </a:prstGeom>
          <a:solidFill>
            <a:srgbClr val="FFFF66"/>
          </a:solidFill>
          <a:ln>
            <a:solidFill>
              <a:srgbClr val="000099"/>
            </a:solidFill>
          </a:ln>
        </p:spPr>
        <p:txBody>
          <a:bodyPr wrap="square">
            <a:spAutoFit/>
          </a:bodyPr>
          <a:lstStyle/>
          <a:p>
            <a:pPr algn="ctr"/>
            <a:r>
              <a:rPr lang="zh-CN" altLang="en-US" sz="3200" b="1" dirty="0">
                <a:solidFill>
                  <a:srgbClr val="000066"/>
                </a:solidFill>
                <a:latin typeface="+mn-lt"/>
                <a:ea typeface="+mn-ea"/>
              </a:rPr>
              <a:t>三个主要问题：</a:t>
            </a:r>
            <a:r>
              <a:rPr lang="zh-CN" altLang="zh-CN" sz="3200" b="1" dirty="0">
                <a:solidFill>
                  <a:srgbClr val="000066"/>
                </a:solidFill>
                <a:latin typeface="+mn-lt"/>
                <a:ea typeface="+mn-ea"/>
              </a:rPr>
              <a:t>路由选择协议</a:t>
            </a:r>
            <a:r>
              <a:rPr lang="zh-CN" altLang="en-US" sz="3200" b="1" dirty="0">
                <a:solidFill>
                  <a:srgbClr val="000066"/>
                </a:solidFill>
                <a:latin typeface="+mn-lt"/>
                <a:ea typeface="+mn-ea"/>
              </a:rPr>
              <a:t>，</a:t>
            </a:r>
            <a:r>
              <a:rPr lang="zh-CN" altLang="zh-CN" sz="3200" b="1" dirty="0">
                <a:solidFill>
                  <a:srgbClr val="000066"/>
                </a:solidFill>
                <a:latin typeface="+mn-lt"/>
                <a:ea typeface="+mn-ea"/>
              </a:rPr>
              <a:t>多播</a:t>
            </a:r>
            <a:r>
              <a:rPr lang="zh-CN" altLang="en-US" sz="3200" b="1" dirty="0">
                <a:solidFill>
                  <a:srgbClr val="000066"/>
                </a:solidFill>
                <a:latin typeface="+mn-lt"/>
                <a:ea typeface="+mn-ea"/>
              </a:rPr>
              <a:t>，</a:t>
            </a:r>
            <a:r>
              <a:rPr lang="zh-CN" altLang="zh-CN" sz="3200" b="1" dirty="0">
                <a:solidFill>
                  <a:srgbClr val="000066"/>
                </a:solidFill>
                <a:latin typeface="+mn-lt"/>
                <a:ea typeface="+mn-ea"/>
              </a:rPr>
              <a:t>安全</a:t>
            </a:r>
            <a:r>
              <a:rPr lang="zh-CN" altLang="en-US" sz="3200" b="1" dirty="0">
                <a:solidFill>
                  <a:srgbClr val="000066"/>
                </a:solidFill>
                <a:latin typeface="+mn-lt"/>
                <a:ea typeface="+mn-ea"/>
              </a:rPr>
              <a:t>。</a:t>
            </a:r>
          </a:p>
        </p:txBody>
      </p:sp>
    </p:spTree>
    <p:extLst>
      <p:ext uri="{BB962C8B-B14F-4D97-AF65-F5344CB8AC3E}">
        <p14:creationId xmlns:p14="http://schemas.microsoft.com/office/powerpoint/2010/main" val="33732068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303252"/>
                                        </p:tgtEl>
                                        <p:attrNameLst>
                                          <p:attrName>style.visibility</p:attrName>
                                        </p:attrNameLst>
                                      </p:cBhvr>
                                      <p:tavLst>
                                        <p:tav tm="0">
                                          <p:val>
                                            <p:strVal val="hidden"/>
                                          </p:val>
                                        </p:tav>
                                        <p:tav tm="50000">
                                          <p:val>
                                            <p:strVal val="visible"/>
                                          </p:val>
                                        </p:tav>
                                      </p:tavLst>
                                    </p:anim>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3000" fill="hold" grpId="0" nodeType="clickEffect">
                                  <p:stCondLst>
                                    <p:cond delay="0"/>
                                  </p:stCondLst>
                                  <p:childTnLst>
                                    <p:anim calcmode="discrete" valueType="str">
                                      <p:cBhvr>
                                        <p:cTn id="10" dur="1000" fill="hold"/>
                                        <p:tgtEl>
                                          <p:spTgt spid="303253"/>
                                        </p:tgtEl>
                                        <p:attrNameLst>
                                          <p:attrName>style.visibility</p:attrName>
                                        </p:attrNameLst>
                                      </p:cBhvr>
                                      <p:tavLst>
                                        <p:tav tm="0">
                                          <p:val>
                                            <p:strVal val="hidden"/>
                                          </p:val>
                                        </p:tav>
                                        <p:tav tm="50000">
                                          <p:val>
                                            <p:strVal val="visible"/>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03251"/>
                                        </p:tgtEl>
                                        <p:attrNameLst>
                                          <p:attrName>style.visibility</p:attrName>
                                        </p:attrNameLst>
                                      </p:cBhvr>
                                      <p:to>
                                        <p:strVal val="visible"/>
                                      </p:to>
                                    </p:set>
                                    <p:animEffect transition="in" filter="wipe(down)">
                                      <p:cBhvr>
                                        <p:cTn id="15" dur="500"/>
                                        <p:tgtEl>
                                          <p:spTgt spid="303251"/>
                                        </p:tgtEl>
                                      </p:cBhvr>
                                    </p:animEffect>
                                  </p:childTnLst>
                                </p:cTn>
                              </p:par>
                            </p:childTnLst>
                          </p:cTn>
                        </p:par>
                        <p:par>
                          <p:cTn id="16" fill="hold" nodeType="afterGroup">
                            <p:stCondLst>
                              <p:cond delay="500"/>
                            </p:stCondLst>
                            <p:childTnLst>
                              <p:par>
                                <p:cTn id="17" presetID="22" presetClass="entr" presetSubtype="8" fill="hold" grpId="0" nodeType="afterEffect">
                                  <p:stCondLst>
                                    <p:cond delay="500"/>
                                  </p:stCondLst>
                                  <p:childTnLst>
                                    <p:set>
                                      <p:cBhvr>
                                        <p:cTn id="18" dur="1" fill="hold">
                                          <p:stCondLst>
                                            <p:cond delay="0"/>
                                          </p:stCondLst>
                                        </p:cTn>
                                        <p:tgtEl>
                                          <p:spTgt spid="303250"/>
                                        </p:tgtEl>
                                        <p:attrNameLst>
                                          <p:attrName>style.visibility</p:attrName>
                                        </p:attrNameLst>
                                      </p:cBhvr>
                                      <p:to>
                                        <p:strVal val="visible"/>
                                      </p:to>
                                    </p:set>
                                    <p:animEffect transition="in" filter="wipe(left)">
                                      <p:cBhvr>
                                        <p:cTn id="19" dur="500"/>
                                        <p:tgtEl>
                                          <p:spTgt spid="303250"/>
                                        </p:tgtEl>
                                      </p:cBhvr>
                                    </p:animEffect>
                                  </p:childTnLst>
                                </p:cTn>
                              </p:par>
                            </p:childTnLst>
                          </p:cTn>
                        </p:par>
                        <p:par>
                          <p:cTn id="20" fill="hold" nodeType="afterGroup">
                            <p:stCondLst>
                              <p:cond delay="1500"/>
                            </p:stCondLst>
                            <p:childTnLst>
                              <p:par>
                                <p:cTn id="21" presetID="22" presetClass="entr" presetSubtype="8" fill="hold" grpId="0" nodeType="afterEffect">
                                  <p:stCondLst>
                                    <p:cond delay="500"/>
                                  </p:stCondLst>
                                  <p:childTnLst>
                                    <p:set>
                                      <p:cBhvr>
                                        <p:cTn id="22" dur="1" fill="hold">
                                          <p:stCondLst>
                                            <p:cond delay="0"/>
                                          </p:stCondLst>
                                        </p:cTn>
                                        <p:tgtEl>
                                          <p:spTgt spid="303248"/>
                                        </p:tgtEl>
                                        <p:attrNameLst>
                                          <p:attrName>style.visibility</p:attrName>
                                        </p:attrNameLst>
                                      </p:cBhvr>
                                      <p:to>
                                        <p:strVal val="visible"/>
                                      </p:to>
                                    </p:set>
                                    <p:animEffect transition="in" filter="wipe(left)">
                                      <p:cBhvr>
                                        <p:cTn id="23" dur="500"/>
                                        <p:tgtEl>
                                          <p:spTgt spid="303248"/>
                                        </p:tgtEl>
                                      </p:cBhvr>
                                    </p:animEffect>
                                  </p:childTnLst>
                                </p:cTn>
                              </p:par>
                            </p:childTnLst>
                          </p:cTn>
                        </p:par>
                        <p:par>
                          <p:cTn id="24" fill="hold" nodeType="afterGroup">
                            <p:stCondLst>
                              <p:cond delay="2500"/>
                            </p:stCondLst>
                            <p:childTnLst>
                              <p:par>
                                <p:cTn id="25" presetID="22" presetClass="entr" presetSubtype="8" fill="hold" grpId="0" nodeType="afterEffect">
                                  <p:stCondLst>
                                    <p:cond delay="500"/>
                                  </p:stCondLst>
                                  <p:childTnLst>
                                    <p:set>
                                      <p:cBhvr>
                                        <p:cTn id="26" dur="1" fill="hold">
                                          <p:stCondLst>
                                            <p:cond delay="0"/>
                                          </p:stCondLst>
                                        </p:cTn>
                                        <p:tgtEl>
                                          <p:spTgt spid="303249"/>
                                        </p:tgtEl>
                                        <p:attrNameLst>
                                          <p:attrName>style.visibility</p:attrName>
                                        </p:attrNameLst>
                                      </p:cBhvr>
                                      <p:to>
                                        <p:strVal val="visible"/>
                                      </p:to>
                                    </p:set>
                                    <p:animEffect transition="in" filter="wipe(left)">
                                      <p:cBhvr>
                                        <p:cTn id="27" dur="500"/>
                                        <p:tgtEl>
                                          <p:spTgt spid="303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248" grpId="0" animBg="1"/>
      <p:bldP spid="303249" grpId="0" animBg="1"/>
      <p:bldP spid="303250" grpId="0" animBg="1"/>
      <p:bldP spid="303251" grpId="0" animBg="1"/>
      <p:bldP spid="303252" grpId="0"/>
      <p:bldP spid="30325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8" name="Rectangle 6"/>
          <p:cNvSpPr>
            <a:spLocks noGrp="1" noChangeArrowheads="1"/>
          </p:cNvSpPr>
          <p:nvPr>
            <p:ph type="title"/>
          </p:nvPr>
        </p:nvSpPr>
        <p:spPr/>
        <p:txBody>
          <a:bodyPr/>
          <a:lstStyle/>
          <a:p>
            <a:pPr algn="ctr"/>
            <a:r>
              <a:rPr lang="zh-CN" altLang="en-US"/>
              <a:t>移动自组网络的应用前景 </a:t>
            </a:r>
          </a:p>
        </p:txBody>
      </p:sp>
      <p:sp>
        <p:nvSpPr>
          <p:cNvPr id="305161" name="Rectangle 9"/>
          <p:cNvSpPr>
            <a:spLocks noGrp="1" noChangeArrowheads="1"/>
          </p:cNvSpPr>
          <p:nvPr>
            <p:ph idx="1"/>
          </p:nvPr>
        </p:nvSpPr>
        <p:spPr/>
        <p:txBody>
          <a:bodyPr/>
          <a:lstStyle/>
          <a:p>
            <a:r>
              <a:rPr lang="zh-CN" altLang="en-US" dirty="0"/>
              <a:t>在军事领域中，携带了移动站的战士可利用临时建立的移动自组网络进行通信。</a:t>
            </a:r>
          </a:p>
          <a:p>
            <a:r>
              <a:rPr lang="zh-CN" altLang="en-US" dirty="0"/>
              <a:t>这种组网方式也能够应用到作战的地面车辆群和坦克群，以及海上的舰艇群、空中的机群。 </a:t>
            </a:r>
          </a:p>
          <a:p>
            <a:r>
              <a:rPr lang="zh-CN" altLang="en-US" dirty="0"/>
              <a:t>当出现自然灾害时，在抢险救灾时利用移动自组网络进行及时的通信往往很有效的，  </a:t>
            </a:r>
          </a:p>
        </p:txBody>
      </p:sp>
    </p:spTree>
    <p:extLst>
      <p:ext uri="{BB962C8B-B14F-4D97-AF65-F5344CB8AC3E}">
        <p14:creationId xmlns:p14="http://schemas.microsoft.com/office/powerpoint/2010/main" val="5096919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516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516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6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pPr algn="ctr"/>
            <a:r>
              <a:rPr lang="zh-CN" altLang="en-US" dirty="0"/>
              <a:t>无线传感器网络 </a:t>
            </a:r>
            <a:r>
              <a:rPr lang="en-US" altLang="zh-CN" dirty="0" smtClean="0"/>
              <a:t>WSN</a:t>
            </a:r>
            <a:endParaRPr lang="en-US" altLang="zh-CN" dirty="0"/>
          </a:p>
        </p:txBody>
      </p:sp>
      <p:sp>
        <p:nvSpPr>
          <p:cNvPr id="356355" name="Rectangle 3"/>
          <p:cNvSpPr>
            <a:spLocks noGrp="1" noChangeArrowheads="1"/>
          </p:cNvSpPr>
          <p:nvPr>
            <p:ph idx="1"/>
          </p:nvPr>
        </p:nvSpPr>
        <p:spPr/>
        <p:txBody>
          <a:bodyPr/>
          <a:lstStyle/>
          <a:p>
            <a:r>
              <a:rPr lang="zh-CN" altLang="zh-CN" sz="2800" dirty="0">
                <a:solidFill>
                  <a:srgbClr val="FF0000"/>
                </a:solidFill>
              </a:rPr>
              <a:t>无线传感器</a:t>
            </a:r>
            <a:r>
              <a:rPr lang="zh-CN" altLang="zh-CN" sz="2800" dirty="0" smtClean="0">
                <a:solidFill>
                  <a:srgbClr val="FF0000"/>
                </a:solidFill>
              </a:rPr>
              <a:t>网络</a:t>
            </a:r>
            <a:r>
              <a:rPr lang="en-US" altLang="zh-CN" sz="2800" dirty="0" smtClean="0">
                <a:solidFill>
                  <a:srgbClr val="FF0000"/>
                </a:solidFill>
              </a:rPr>
              <a:t> WSN</a:t>
            </a:r>
            <a:r>
              <a:rPr lang="en-US" altLang="zh-CN" sz="2800" dirty="0" smtClean="0"/>
              <a:t> </a:t>
            </a:r>
            <a:r>
              <a:rPr lang="en-US" altLang="zh-CN" sz="2800" dirty="0"/>
              <a:t>(Wireless Sensor Network</a:t>
            </a:r>
            <a:r>
              <a:rPr lang="en-US" altLang="zh-CN" sz="2800" dirty="0" smtClean="0"/>
              <a:t>) </a:t>
            </a:r>
            <a:r>
              <a:rPr lang="zh-CN" altLang="en-US" sz="2800" dirty="0" smtClean="0"/>
              <a:t>是由大量</a:t>
            </a:r>
            <a:r>
              <a:rPr lang="zh-CN" altLang="en-US" sz="2800" dirty="0">
                <a:solidFill>
                  <a:schemeClr val="hlink"/>
                </a:solidFill>
              </a:rPr>
              <a:t>传感器</a:t>
            </a:r>
            <a:r>
              <a:rPr lang="zh-CN" altLang="en-US" sz="2800" dirty="0"/>
              <a:t>结点通过无线通信技术构成的</a:t>
            </a:r>
            <a:r>
              <a:rPr lang="zh-CN" altLang="en-US" sz="2800" dirty="0">
                <a:solidFill>
                  <a:srgbClr val="FF0000"/>
                </a:solidFill>
              </a:rPr>
              <a:t>自组网络。</a:t>
            </a:r>
          </a:p>
          <a:p>
            <a:r>
              <a:rPr lang="zh-CN" altLang="en-US" sz="2800" dirty="0"/>
              <a:t>无线传感器网络的应用是进行各种数据的采集、处理和传输，一般并不需要很高的带宽，但是在大部分时间必须</a:t>
            </a:r>
            <a:r>
              <a:rPr lang="zh-CN" altLang="en-US" sz="2800" dirty="0">
                <a:solidFill>
                  <a:srgbClr val="FF0000"/>
                </a:solidFill>
              </a:rPr>
              <a:t>保持低功耗，</a:t>
            </a:r>
            <a:r>
              <a:rPr lang="zh-CN" altLang="en-US" sz="2800" dirty="0"/>
              <a:t>以节省电池的消耗。</a:t>
            </a:r>
          </a:p>
          <a:p>
            <a:r>
              <a:rPr lang="zh-CN" altLang="en-US" sz="2800" dirty="0"/>
              <a:t>由于无线传感结点的存储容量受限，因此对协议栈的大小有严格的限制。</a:t>
            </a:r>
          </a:p>
          <a:p>
            <a:r>
              <a:rPr lang="zh-CN" altLang="en-US" sz="2800" dirty="0"/>
              <a:t>无线传感器网络还对网络安全性、结点自动配置、网络动态重组等方面有一定的要求。 </a:t>
            </a:r>
          </a:p>
        </p:txBody>
      </p:sp>
    </p:spTree>
    <p:extLst>
      <p:ext uri="{BB962C8B-B14F-4D97-AF65-F5344CB8AC3E}">
        <p14:creationId xmlns:p14="http://schemas.microsoft.com/office/powerpoint/2010/main" val="39701118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80" name="Rectangle 4"/>
          <p:cNvSpPr>
            <a:spLocks noGrp="1" noChangeArrowheads="1"/>
          </p:cNvSpPr>
          <p:nvPr>
            <p:ph type="title"/>
          </p:nvPr>
        </p:nvSpPr>
        <p:spPr/>
        <p:txBody>
          <a:bodyPr/>
          <a:lstStyle/>
          <a:p>
            <a:pPr algn="ctr"/>
            <a:r>
              <a:rPr lang="zh-CN" altLang="en-US" dirty="0"/>
              <a:t>传感器结点的</a:t>
            </a:r>
            <a:r>
              <a:rPr lang="zh-CN" altLang="en-US" dirty="0" smtClean="0"/>
              <a:t>形状和组成</a:t>
            </a:r>
            <a:endParaRPr lang="en-US" altLang="zh-CN" dirty="0"/>
          </a:p>
        </p:txBody>
      </p:sp>
      <p:sp>
        <p:nvSpPr>
          <p:cNvPr id="357382" name="Rectangle 6"/>
          <p:cNvSpPr>
            <a:spLocks noChangeArrowheads="1"/>
          </p:cNvSpPr>
          <p:nvPr/>
        </p:nvSpPr>
        <p:spPr bwMode="auto">
          <a:xfrm>
            <a:off x="5420783" y="1760539"/>
            <a:ext cx="3903927" cy="2433638"/>
          </a:xfrm>
          <a:prstGeom prst="rect">
            <a:avLst/>
          </a:prstGeom>
          <a:solidFill>
            <a:srgbClr val="CCECFF"/>
          </a:solidFill>
          <a:ln w="12700" cap="sq">
            <a:solidFill>
              <a:srgbClr val="333399"/>
            </a:solidFill>
            <a:miter lim="800000"/>
            <a:headEnd type="none" w="sm" len="sm"/>
            <a:tailEnd type="none" w="sm" len="sm"/>
          </a:ln>
          <a:effectLst>
            <a:outerShdw dist="35921" dir="2700000" algn="ctr" rotWithShape="0">
              <a:schemeClr val="bg2"/>
            </a:outerShdw>
          </a:effectLst>
        </p:spPr>
        <p:txBody>
          <a:bodyPr wrap="none" anchor="ctr"/>
          <a:lstStyle/>
          <a:p>
            <a:pPr algn="ctr" eaLnBrk="0" hangingPunct="0"/>
            <a:endParaRPr lang="zh-CN" altLang="zh-CN" b="1">
              <a:solidFill>
                <a:srgbClr val="000099"/>
              </a:solidFill>
              <a:latin typeface="+mn-lt"/>
              <a:ea typeface="+mn-ea"/>
            </a:endParaRPr>
          </a:p>
        </p:txBody>
      </p:sp>
      <p:sp>
        <p:nvSpPr>
          <p:cNvPr id="357383" name="AutoShape 7"/>
          <p:cNvSpPr>
            <a:spLocks noChangeArrowheads="1"/>
          </p:cNvSpPr>
          <p:nvPr/>
        </p:nvSpPr>
        <p:spPr bwMode="auto">
          <a:xfrm>
            <a:off x="5627157" y="2930528"/>
            <a:ext cx="902891" cy="1125537"/>
          </a:xfrm>
          <a:prstGeom prst="roundRect">
            <a:avLst>
              <a:gd name="adj" fmla="val 16667"/>
            </a:avLst>
          </a:prstGeom>
          <a:solidFill>
            <a:srgbClr val="99FF99">
              <a:alpha val="50000"/>
            </a:srgbClr>
          </a:solidFill>
          <a:ln w="12700" cap="sq">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b="1">
                <a:solidFill>
                  <a:srgbClr val="000099"/>
                </a:solidFill>
                <a:latin typeface="+mn-lt"/>
                <a:ea typeface="+mn-ea"/>
              </a:rPr>
              <a:t>存储器</a:t>
            </a:r>
          </a:p>
        </p:txBody>
      </p:sp>
      <p:sp>
        <p:nvSpPr>
          <p:cNvPr id="357384" name="AutoShape 8"/>
          <p:cNvSpPr>
            <a:spLocks noChangeArrowheads="1"/>
          </p:cNvSpPr>
          <p:nvPr/>
        </p:nvSpPr>
        <p:spPr bwMode="auto">
          <a:xfrm>
            <a:off x="6655593" y="1955803"/>
            <a:ext cx="1024996" cy="720725"/>
          </a:xfrm>
          <a:prstGeom prst="roundRect">
            <a:avLst>
              <a:gd name="adj" fmla="val 16667"/>
            </a:avLst>
          </a:prstGeom>
          <a:solidFill>
            <a:srgbClr val="FFCC00">
              <a:alpha val="50000"/>
            </a:srgbClr>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b="1">
                <a:solidFill>
                  <a:srgbClr val="000099"/>
                </a:solidFill>
                <a:latin typeface="+mn-lt"/>
                <a:ea typeface="+mn-ea"/>
              </a:rPr>
              <a:t>CPU</a:t>
            </a:r>
          </a:p>
        </p:txBody>
      </p:sp>
      <p:grpSp>
        <p:nvGrpSpPr>
          <p:cNvPr id="357385" name="Group 9"/>
          <p:cNvGrpSpPr>
            <a:grpSpLocks/>
          </p:cNvGrpSpPr>
          <p:nvPr/>
        </p:nvGrpSpPr>
        <p:grpSpPr bwMode="auto">
          <a:xfrm>
            <a:off x="6858528" y="2930528"/>
            <a:ext cx="1129904" cy="1119187"/>
            <a:chOff x="1296" y="2064"/>
            <a:chExt cx="768" cy="1344"/>
          </a:xfrm>
        </p:grpSpPr>
        <p:sp>
          <p:nvSpPr>
            <p:cNvPr id="357386" name="AutoShape 10"/>
            <p:cNvSpPr>
              <a:spLocks noChangeArrowheads="1"/>
            </p:cNvSpPr>
            <p:nvPr/>
          </p:nvSpPr>
          <p:spPr bwMode="auto">
            <a:xfrm>
              <a:off x="1296" y="2064"/>
              <a:ext cx="192" cy="1344"/>
            </a:xfrm>
            <a:prstGeom prst="roundRect">
              <a:avLst>
                <a:gd name="adj" fmla="val 16667"/>
              </a:avLst>
            </a:prstGeom>
            <a:solidFill>
              <a:srgbClr val="CC3399">
                <a:alpha val="50000"/>
              </a:srgbClr>
            </a:solidFill>
            <a:ln w="12700" cap="sq">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57387" name="AutoShape 11"/>
            <p:cNvSpPr>
              <a:spLocks noChangeArrowheads="1"/>
            </p:cNvSpPr>
            <p:nvPr/>
          </p:nvSpPr>
          <p:spPr bwMode="auto">
            <a:xfrm>
              <a:off x="1872" y="2064"/>
              <a:ext cx="192" cy="1344"/>
            </a:xfrm>
            <a:prstGeom prst="roundRect">
              <a:avLst>
                <a:gd name="adj" fmla="val 16667"/>
              </a:avLst>
            </a:prstGeom>
            <a:solidFill>
              <a:srgbClr val="CC3399">
                <a:alpha val="50000"/>
              </a:srgbClr>
            </a:solidFill>
            <a:ln w="12700" cap="sq">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57388" name="AutoShape 12"/>
            <p:cNvSpPr>
              <a:spLocks noChangeArrowheads="1"/>
            </p:cNvSpPr>
            <p:nvPr/>
          </p:nvSpPr>
          <p:spPr bwMode="auto">
            <a:xfrm>
              <a:off x="1584" y="2064"/>
              <a:ext cx="192" cy="1344"/>
            </a:xfrm>
            <a:prstGeom prst="roundRect">
              <a:avLst>
                <a:gd name="adj" fmla="val 16667"/>
              </a:avLst>
            </a:prstGeom>
            <a:solidFill>
              <a:srgbClr val="CC3399">
                <a:alpha val="50000"/>
              </a:srgbClr>
            </a:solidFill>
            <a:ln w="12700" cap="sq">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sp>
        <p:nvSpPr>
          <p:cNvPr id="357389" name="AutoShape 13"/>
          <p:cNvSpPr>
            <a:spLocks noChangeArrowheads="1"/>
          </p:cNvSpPr>
          <p:nvPr/>
        </p:nvSpPr>
        <p:spPr bwMode="auto">
          <a:xfrm rot="5400000">
            <a:off x="7795155" y="2149080"/>
            <a:ext cx="665162" cy="27860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99CC00"/>
          </a:solidFill>
          <a:ln w="12700" cap="sq">
            <a:solidFill>
              <a:srgbClr val="3333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eaLnBrk="0" hangingPunct="0"/>
            <a:endParaRPr lang="zh-CN" altLang="zh-CN" b="1">
              <a:solidFill>
                <a:srgbClr val="000099"/>
              </a:solidFill>
              <a:latin typeface="+mn-lt"/>
              <a:ea typeface="+mn-ea"/>
            </a:endParaRPr>
          </a:p>
        </p:txBody>
      </p:sp>
      <p:sp>
        <p:nvSpPr>
          <p:cNvPr id="357390" name="Rectangle 14"/>
          <p:cNvSpPr>
            <a:spLocks noChangeArrowheads="1"/>
          </p:cNvSpPr>
          <p:nvPr/>
        </p:nvSpPr>
        <p:spPr bwMode="auto">
          <a:xfrm>
            <a:off x="7900497" y="3071814"/>
            <a:ext cx="1107997"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3333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b="1">
                <a:solidFill>
                  <a:srgbClr val="000099"/>
                </a:solidFill>
                <a:latin typeface="+mn-lt"/>
                <a:ea typeface="+mn-ea"/>
              </a:rPr>
              <a:t>传感器</a:t>
            </a:r>
          </a:p>
          <a:p>
            <a:pPr algn="ctr" eaLnBrk="0" hangingPunct="0">
              <a:lnSpc>
                <a:spcPct val="85000"/>
              </a:lnSpc>
            </a:pPr>
            <a:r>
              <a:rPr lang="zh-CN" altLang="en-US" b="1">
                <a:solidFill>
                  <a:srgbClr val="000099"/>
                </a:solidFill>
                <a:latin typeface="+mn-lt"/>
                <a:ea typeface="+mn-ea"/>
              </a:rPr>
              <a:t>硬件</a:t>
            </a:r>
          </a:p>
        </p:txBody>
      </p:sp>
      <p:sp>
        <p:nvSpPr>
          <p:cNvPr id="357391" name="Oval 15"/>
          <p:cNvSpPr>
            <a:spLocks noChangeArrowheads="1"/>
          </p:cNvSpPr>
          <p:nvPr/>
        </p:nvSpPr>
        <p:spPr bwMode="auto">
          <a:xfrm>
            <a:off x="5728626" y="1954215"/>
            <a:ext cx="720592" cy="682625"/>
          </a:xfrm>
          <a:prstGeom prst="ellipse">
            <a:avLst/>
          </a:prstGeom>
          <a:solidFill>
            <a:srgbClr val="FFCCFF"/>
          </a:solidFill>
          <a:ln w="952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0099"/>
                </a:solidFill>
                <a:latin typeface="+mn-lt"/>
                <a:ea typeface="+mn-ea"/>
              </a:rPr>
              <a:t>电池</a:t>
            </a:r>
          </a:p>
        </p:txBody>
      </p:sp>
      <p:sp>
        <p:nvSpPr>
          <p:cNvPr id="357392" name="Rectangle 16"/>
          <p:cNvSpPr>
            <a:spLocks noChangeArrowheads="1"/>
          </p:cNvSpPr>
          <p:nvPr/>
        </p:nvSpPr>
        <p:spPr bwMode="auto">
          <a:xfrm>
            <a:off x="8208340" y="1911352"/>
            <a:ext cx="1107997"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3333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5000"/>
              </a:lnSpc>
            </a:pPr>
            <a:r>
              <a:rPr lang="zh-CN" altLang="en-US" b="1">
                <a:solidFill>
                  <a:srgbClr val="000099"/>
                </a:solidFill>
                <a:latin typeface="+mn-lt"/>
                <a:ea typeface="+mn-ea"/>
              </a:rPr>
              <a:t>无线</a:t>
            </a:r>
          </a:p>
          <a:p>
            <a:pPr algn="ctr" eaLnBrk="0" hangingPunct="0">
              <a:lnSpc>
                <a:spcPct val="85000"/>
              </a:lnSpc>
            </a:pPr>
            <a:r>
              <a:rPr lang="zh-CN" altLang="en-US" b="1">
                <a:solidFill>
                  <a:srgbClr val="000099"/>
                </a:solidFill>
                <a:latin typeface="+mn-lt"/>
                <a:ea typeface="+mn-ea"/>
              </a:rPr>
              <a:t>收发器</a:t>
            </a:r>
          </a:p>
        </p:txBody>
      </p:sp>
      <p:pic>
        <p:nvPicPr>
          <p:cNvPr id="357393" name="Picture 17" descr="UCB-sensor-dots"/>
          <p:cNvPicPr>
            <a:picLocks noChangeAspect="1" noChangeArrowheads="1"/>
          </p:cNvPicPr>
          <p:nvPr/>
        </p:nvPicPr>
        <p:blipFill>
          <a:blip r:embed="rId2" cstate="print">
            <a:extLst>
              <a:ext uri="{28A0092B-C50C-407E-A947-70E740481C1C}">
                <a14:useLocalDpi xmlns:a14="http://schemas.microsoft.com/office/drawing/2010/main" val="0"/>
              </a:ext>
            </a:extLst>
          </a:blip>
          <a:srcRect l="2850" t="11598" r="7932" b="12183"/>
          <a:stretch>
            <a:fillRect/>
          </a:stretch>
        </p:blipFill>
        <p:spPr bwMode="auto">
          <a:xfrm>
            <a:off x="896011" y="1760539"/>
            <a:ext cx="4003675"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7397" name="Text Box 21"/>
          <p:cNvSpPr txBox="1">
            <a:spLocks noChangeArrowheads="1"/>
          </p:cNvSpPr>
          <p:nvPr/>
        </p:nvSpPr>
        <p:spPr bwMode="auto">
          <a:xfrm>
            <a:off x="2432720" y="4271964"/>
            <a:ext cx="12650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latin typeface="+mn-lt"/>
                <a:ea typeface="+mn-ea"/>
              </a:rPr>
              <a:t>(a</a:t>
            </a:r>
            <a:r>
              <a:rPr lang="en-US" altLang="zh-CN" b="1" dirty="0" smtClean="0">
                <a:latin typeface="+mn-lt"/>
                <a:ea typeface="+mn-ea"/>
              </a:rPr>
              <a:t>) </a:t>
            </a:r>
            <a:r>
              <a:rPr lang="zh-CN" altLang="en-US" b="1" dirty="0" smtClean="0">
                <a:latin typeface="+mn-lt"/>
                <a:ea typeface="+mn-ea"/>
              </a:rPr>
              <a:t>形状</a:t>
            </a:r>
            <a:endParaRPr lang="en-US" altLang="zh-CN" b="1" dirty="0">
              <a:latin typeface="+mn-lt"/>
              <a:ea typeface="+mn-ea"/>
            </a:endParaRPr>
          </a:p>
        </p:txBody>
      </p:sp>
      <p:sp>
        <p:nvSpPr>
          <p:cNvPr id="357398" name="Text Box 22"/>
          <p:cNvSpPr txBox="1">
            <a:spLocks noChangeArrowheads="1"/>
          </p:cNvSpPr>
          <p:nvPr/>
        </p:nvSpPr>
        <p:spPr bwMode="auto">
          <a:xfrm>
            <a:off x="6866343" y="4279903"/>
            <a:ext cx="12811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latin typeface="+mn-lt"/>
                <a:ea typeface="+mn-ea"/>
              </a:rPr>
              <a:t>(b</a:t>
            </a:r>
            <a:r>
              <a:rPr lang="en-US" altLang="zh-CN" b="1" dirty="0" smtClean="0">
                <a:latin typeface="+mn-lt"/>
                <a:ea typeface="+mn-ea"/>
              </a:rPr>
              <a:t>) </a:t>
            </a:r>
            <a:r>
              <a:rPr lang="zh-CN" altLang="en-US" b="1" dirty="0" smtClean="0">
                <a:latin typeface="+mn-lt"/>
                <a:ea typeface="+mn-ea"/>
              </a:rPr>
              <a:t>组成</a:t>
            </a:r>
            <a:endParaRPr lang="en-US" altLang="zh-CN" b="1" dirty="0">
              <a:latin typeface="+mn-lt"/>
              <a:ea typeface="+mn-ea"/>
            </a:endParaRPr>
          </a:p>
        </p:txBody>
      </p:sp>
    </p:spTree>
    <p:extLst>
      <p:ext uri="{BB962C8B-B14F-4D97-AF65-F5344CB8AC3E}">
        <p14:creationId xmlns:p14="http://schemas.microsoft.com/office/powerpoint/2010/main" val="37907942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zh-CN" altLang="en-US" dirty="0"/>
              <a:t>第 </a:t>
            </a:r>
            <a:r>
              <a:rPr lang="en-US" altLang="zh-CN" dirty="0" smtClean="0"/>
              <a:t>9 </a:t>
            </a:r>
            <a:r>
              <a:rPr lang="zh-CN" altLang="en-US" dirty="0" smtClean="0"/>
              <a:t>章  </a:t>
            </a:r>
            <a:r>
              <a:rPr lang="zh-CN" altLang="zh-CN" dirty="0" smtClean="0"/>
              <a:t>无线</a:t>
            </a:r>
            <a:r>
              <a:rPr lang="zh-CN" altLang="zh-CN" dirty="0"/>
              <a:t>网络和移动网络</a:t>
            </a:r>
            <a:endParaRPr lang="zh-CN" altLang="en-US" dirty="0"/>
          </a:p>
        </p:txBody>
      </p:sp>
      <p:sp>
        <p:nvSpPr>
          <p:cNvPr id="2" name="内容占位符 1"/>
          <p:cNvSpPr>
            <a:spLocks noGrp="1"/>
          </p:cNvSpPr>
          <p:nvPr>
            <p:ph idx="1"/>
          </p:nvPr>
        </p:nvSpPr>
        <p:spPr/>
        <p:txBody>
          <a:bodyPr/>
          <a:lstStyle/>
          <a:p>
            <a:r>
              <a:rPr lang="en-US" altLang="zh-CN" dirty="0"/>
              <a:t>9.1  </a:t>
            </a:r>
            <a:r>
              <a:rPr lang="zh-CN" altLang="zh-CN" dirty="0"/>
              <a:t>无线</a:t>
            </a:r>
            <a:r>
              <a:rPr lang="zh-CN" altLang="zh-CN" dirty="0" smtClean="0"/>
              <a:t>局域网</a:t>
            </a:r>
            <a:r>
              <a:rPr lang="en-US" altLang="zh-CN" dirty="0" smtClean="0"/>
              <a:t> WLAN</a:t>
            </a:r>
            <a:endParaRPr lang="zh-CN" altLang="zh-CN" dirty="0"/>
          </a:p>
          <a:p>
            <a:r>
              <a:rPr lang="en-US" altLang="zh-CN" dirty="0" smtClean="0"/>
              <a:t>9.2  </a:t>
            </a:r>
            <a:r>
              <a:rPr lang="zh-CN" altLang="zh-CN" dirty="0"/>
              <a:t>无线个人区域</a:t>
            </a:r>
            <a:r>
              <a:rPr lang="zh-CN" altLang="zh-CN" dirty="0" smtClean="0"/>
              <a:t>网</a:t>
            </a:r>
            <a:r>
              <a:rPr lang="en-US" altLang="zh-CN" dirty="0" smtClean="0"/>
              <a:t> WPAN</a:t>
            </a:r>
            <a:endParaRPr lang="zh-CN" altLang="zh-CN" dirty="0"/>
          </a:p>
          <a:p>
            <a:r>
              <a:rPr lang="en-US" altLang="zh-CN" dirty="0"/>
              <a:t>9.3  </a:t>
            </a:r>
            <a:r>
              <a:rPr lang="zh-CN" altLang="zh-CN" dirty="0"/>
              <a:t>无线</a:t>
            </a:r>
            <a:r>
              <a:rPr lang="zh-CN" altLang="zh-CN" dirty="0" smtClean="0"/>
              <a:t>城域网</a:t>
            </a:r>
            <a:r>
              <a:rPr lang="en-US" altLang="zh-CN" dirty="0" smtClean="0"/>
              <a:t> WMAN</a:t>
            </a:r>
            <a:endParaRPr lang="zh-CN" altLang="zh-CN" dirty="0"/>
          </a:p>
          <a:p>
            <a:r>
              <a:rPr lang="en-US" altLang="zh-CN" dirty="0" smtClean="0"/>
              <a:t>9.4  </a:t>
            </a:r>
            <a:r>
              <a:rPr lang="zh-CN" altLang="zh-CN" dirty="0" smtClean="0"/>
              <a:t>蜂窝</a:t>
            </a:r>
            <a:r>
              <a:rPr lang="zh-CN" altLang="zh-CN" dirty="0"/>
              <a:t>移动通信网</a:t>
            </a:r>
          </a:p>
          <a:p>
            <a:r>
              <a:rPr lang="en-US" altLang="zh-CN" dirty="0" smtClean="0"/>
              <a:t>9.5  </a:t>
            </a:r>
            <a:r>
              <a:rPr lang="zh-CN" altLang="zh-CN" dirty="0"/>
              <a:t>两种不同无线上网</a:t>
            </a:r>
            <a:endParaRPr lang="zh-CN" altLang="en-US" dirty="0"/>
          </a:p>
        </p:txBody>
      </p:sp>
    </p:spTree>
    <p:extLst>
      <p:ext uri="{BB962C8B-B14F-4D97-AF65-F5344CB8AC3E}">
        <p14:creationId xmlns:p14="http://schemas.microsoft.com/office/powerpoint/2010/main" val="385607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pPr algn="ctr"/>
            <a:r>
              <a:rPr lang="zh-CN" altLang="en-US" sz="4000" dirty="0"/>
              <a:t>无线传感器网络主要的应用领域 </a:t>
            </a:r>
          </a:p>
        </p:txBody>
      </p:sp>
      <p:sp>
        <p:nvSpPr>
          <p:cNvPr id="359427" name="Rectangle 3"/>
          <p:cNvSpPr>
            <a:spLocks noGrp="1" noChangeArrowheads="1"/>
          </p:cNvSpPr>
          <p:nvPr>
            <p:ph idx="1"/>
          </p:nvPr>
        </p:nvSpPr>
        <p:spPr/>
        <p:txBody>
          <a:bodyPr/>
          <a:lstStyle/>
          <a:p>
            <a:r>
              <a:rPr lang="zh-CN" altLang="zh-CN" dirty="0"/>
              <a:t>无线传感器网络主要的应用领域就是组成各种的</a:t>
            </a:r>
            <a:r>
              <a:rPr lang="zh-CN" altLang="zh-CN" dirty="0">
                <a:solidFill>
                  <a:srgbClr val="FF0000"/>
                </a:solidFill>
              </a:rPr>
              <a:t>物</a:t>
            </a:r>
            <a:r>
              <a:rPr lang="zh-CN" altLang="zh-CN" dirty="0" smtClean="0">
                <a:solidFill>
                  <a:srgbClr val="FF0000"/>
                </a:solidFill>
              </a:rPr>
              <a:t>联网</a:t>
            </a:r>
            <a:r>
              <a:rPr lang="en-US" altLang="zh-CN" dirty="0" smtClean="0">
                <a:solidFill>
                  <a:srgbClr val="FF0000"/>
                </a:solidFill>
              </a:rPr>
              <a:t> </a:t>
            </a:r>
            <a:r>
              <a:rPr lang="en-US" altLang="zh-CN" dirty="0" err="1" smtClean="0"/>
              <a:t>IoT</a:t>
            </a:r>
            <a:r>
              <a:rPr lang="en-US" altLang="zh-CN" dirty="0" smtClean="0"/>
              <a:t> </a:t>
            </a:r>
            <a:r>
              <a:rPr lang="en-US" altLang="zh-CN" dirty="0"/>
              <a:t>(Internet of Things</a:t>
            </a:r>
            <a:r>
              <a:rPr lang="en-US" altLang="zh-CN" dirty="0" smtClean="0"/>
              <a:t>) </a:t>
            </a:r>
            <a:r>
              <a:rPr lang="zh-CN" altLang="en-US" dirty="0" smtClean="0"/>
              <a:t>，例如：</a:t>
            </a:r>
            <a:endParaRPr lang="en-US" altLang="zh-CN" dirty="0" smtClean="0"/>
          </a:p>
          <a:p>
            <a:pPr lvl="1"/>
            <a:r>
              <a:rPr lang="zh-CN" altLang="en-US" dirty="0" smtClean="0"/>
              <a:t>环境监测</a:t>
            </a:r>
            <a:r>
              <a:rPr lang="zh-CN" altLang="en-US" dirty="0"/>
              <a:t>与保护（如洪水预报、动物栖息的监控）；</a:t>
            </a:r>
          </a:p>
          <a:p>
            <a:pPr lvl="1"/>
            <a:r>
              <a:rPr lang="zh-CN" altLang="en-US" dirty="0"/>
              <a:t>战争中对敌情的侦查和对兵力、装备、物资等的监控；</a:t>
            </a:r>
          </a:p>
          <a:p>
            <a:pPr lvl="1"/>
            <a:r>
              <a:rPr lang="zh-CN" altLang="en-US" dirty="0"/>
              <a:t>医疗中对病房的监测和对患者的护理；</a:t>
            </a:r>
          </a:p>
          <a:p>
            <a:pPr lvl="1"/>
            <a:r>
              <a:rPr lang="zh-CN" altLang="en-US" dirty="0"/>
              <a:t>在危险的工业环境（如矿井、核电站等）中的安全监测；</a:t>
            </a:r>
          </a:p>
          <a:p>
            <a:pPr lvl="1"/>
            <a:r>
              <a:rPr lang="zh-CN" altLang="en-US" dirty="0"/>
              <a:t>城市交通管理、建筑内的温度</a:t>
            </a:r>
            <a:r>
              <a:rPr lang="en-US" altLang="zh-CN" dirty="0"/>
              <a:t>/</a:t>
            </a:r>
            <a:r>
              <a:rPr lang="zh-CN" altLang="en-US" dirty="0"/>
              <a:t>照明</a:t>
            </a:r>
            <a:r>
              <a:rPr lang="en-US" altLang="zh-CN" dirty="0"/>
              <a:t>/</a:t>
            </a:r>
            <a:r>
              <a:rPr lang="zh-CN" altLang="en-US" dirty="0"/>
              <a:t>安全控制等。 </a:t>
            </a:r>
          </a:p>
        </p:txBody>
      </p:sp>
    </p:spTree>
    <p:extLst>
      <p:ext uri="{BB962C8B-B14F-4D97-AF65-F5344CB8AC3E}">
        <p14:creationId xmlns:p14="http://schemas.microsoft.com/office/powerpoint/2010/main" val="32431957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4" name="Rectangle 6"/>
          <p:cNvSpPr>
            <a:spLocks noGrp="1" noChangeArrowheads="1"/>
          </p:cNvSpPr>
          <p:nvPr>
            <p:ph type="title"/>
          </p:nvPr>
        </p:nvSpPr>
        <p:spPr/>
        <p:txBody>
          <a:bodyPr/>
          <a:lstStyle/>
          <a:p>
            <a:pPr algn="ctr"/>
            <a:r>
              <a:rPr lang="zh-CN" altLang="en-US" dirty="0"/>
              <a:t>移动自组</a:t>
            </a:r>
            <a:r>
              <a:rPr lang="zh-CN" altLang="en-US" dirty="0" smtClean="0"/>
              <a:t>网络</a:t>
            </a:r>
            <a:r>
              <a:rPr lang="zh-CN" altLang="en-US" dirty="0" smtClean="0">
                <a:solidFill>
                  <a:srgbClr val="FF0000"/>
                </a:solidFill>
              </a:rPr>
              <a:t>不同于</a:t>
            </a:r>
            <a:r>
              <a:rPr lang="zh-CN" altLang="en-US" dirty="0" smtClean="0"/>
              <a:t>移动 </a:t>
            </a:r>
            <a:r>
              <a:rPr lang="en-US" altLang="zh-CN" dirty="0" smtClean="0"/>
              <a:t>IP</a:t>
            </a:r>
            <a:endParaRPr lang="zh-CN" altLang="en-US" dirty="0"/>
          </a:p>
        </p:txBody>
      </p:sp>
      <p:sp>
        <p:nvSpPr>
          <p:cNvPr id="304137" name="Rectangle 9"/>
          <p:cNvSpPr>
            <a:spLocks noGrp="1" noChangeArrowheads="1"/>
          </p:cNvSpPr>
          <p:nvPr>
            <p:ph idx="1"/>
          </p:nvPr>
        </p:nvSpPr>
        <p:spPr/>
        <p:txBody>
          <a:bodyPr/>
          <a:lstStyle/>
          <a:p>
            <a:r>
              <a:rPr lang="zh-CN" altLang="en-US" dirty="0">
                <a:solidFill>
                  <a:srgbClr val="FF0000"/>
                </a:solidFill>
              </a:rPr>
              <a:t>移动 </a:t>
            </a:r>
            <a:r>
              <a:rPr lang="en-US" altLang="zh-CN" dirty="0">
                <a:solidFill>
                  <a:srgbClr val="FF0000"/>
                </a:solidFill>
              </a:rPr>
              <a:t>IP</a:t>
            </a:r>
            <a:r>
              <a:rPr lang="en-US" altLang="zh-CN" dirty="0"/>
              <a:t> </a:t>
            </a:r>
            <a:r>
              <a:rPr lang="zh-CN" altLang="en-US" dirty="0"/>
              <a:t>技术使漫游的主机可以用多种方式连接</a:t>
            </a:r>
            <a:r>
              <a:rPr lang="zh-CN" altLang="en-US" dirty="0" smtClean="0"/>
              <a:t>到互联网</a:t>
            </a:r>
            <a:r>
              <a:rPr lang="zh-CN" altLang="en-US" dirty="0"/>
              <a:t>。</a:t>
            </a:r>
          </a:p>
          <a:p>
            <a:r>
              <a:rPr lang="zh-CN" altLang="en-US" dirty="0">
                <a:solidFill>
                  <a:srgbClr val="FF0000"/>
                </a:solidFill>
              </a:rPr>
              <a:t>移动 </a:t>
            </a:r>
            <a:r>
              <a:rPr lang="en-US" altLang="zh-CN" dirty="0">
                <a:solidFill>
                  <a:srgbClr val="FF0000"/>
                </a:solidFill>
              </a:rPr>
              <a:t>IP </a:t>
            </a:r>
            <a:r>
              <a:rPr lang="zh-CN" altLang="en-US" dirty="0"/>
              <a:t>的核心网络功能仍然是基于在固定互联网中一直在使用的各种路由选择协议。</a:t>
            </a:r>
          </a:p>
          <a:p>
            <a:r>
              <a:rPr lang="zh-CN" altLang="en-US" dirty="0">
                <a:solidFill>
                  <a:srgbClr val="FF0000"/>
                </a:solidFill>
              </a:rPr>
              <a:t>移动自组网络</a:t>
            </a:r>
            <a:r>
              <a:rPr lang="zh-CN" altLang="en-US" dirty="0"/>
              <a:t>是将移动性扩展到无线领域中的自治系统，它具有自己特定的路由选择协议，并且可以</a:t>
            </a:r>
            <a:r>
              <a:rPr lang="zh-CN" altLang="en-US" dirty="0" smtClean="0"/>
              <a:t>不和互联网</a:t>
            </a:r>
            <a:r>
              <a:rPr lang="zh-CN" altLang="en-US" dirty="0"/>
              <a:t>相连。  </a:t>
            </a:r>
          </a:p>
        </p:txBody>
      </p:sp>
    </p:spTree>
    <p:extLst>
      <p:ext uri="{BB962C8B-B14F-4D97-AF65-F5344CB8AC3E}">
        <p14:creationId xmlns:p14="http://schemas.microsoft.com/office/powerpoint/2010/main" val="10222614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413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413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pPr algn="ctr"/>
            <a:r>
              <a:rPr lang="zh-CN" altLang="en-US" sz="4000" dirty="0"/>
              <a:t>几种不同的接入</a:t>
            </a:r>
          </a:p>
        </p:txBody>
      </p:sp>
      <p:sp>
        <p:nvSpPr>
          <p:cNvPr id="352259" name="Rectangle 3"/>
          <p:cNvSpPr>
            <a:spLocks noGrp="1" noChangeArrowheads="1"/>
          </p:cNvSpPr>
          <p:nvPr>
            <p:ph idx="1"/>
          </p:nvPr>
        </p:nvSpPr>
        <p:spPr/>
        <p:txBody>
          <a:bodyPr/>
          <a:lstStyle/>
          <a:p>
            <a:pPr>
              <a:lnSpc>
                <a:spcPct val="100000"/>
              </a:lnSpc>
            </a:pPr>
            <a:r>
              <a:rPr lang="zh-CN" altLang="en-US" sz="2800" dirty="0">
                <a:solidFill>
                  <a:schemeClr val="hlink"/>
                </a:solidFill>
              </a:rPr>
              <a:t>固定</a:t>
            </a:r>
            <a:r>
              <a:rPr lang="zh-CN" altLang="en-US" sz="2800" dirty="0" smtClean="0">
                <a:solidFill>
                  <a:schemeClr val="hlink"/>
                </a:solidFill>
              </a:rPr>
              <a:t>接入 </a:t>
            </a:r>
            <a:r>
              <a:rPr lang="en-US" altLang="zh-CN" sz="2800" dirty="0" smtClean="0"/>
              <a:t>(</a:t>
            </a:r>
            <a:r>
              <a:rPr lang="en-US" altLang="zh-CN" sz="2800" dirty="0"/>
              <a:t>fixed access)——</a:t>
            </a:r>
            <a:r>
              <a:rPr lang="zh-CN" altLang="en-US" sz="2800" dirty="0"/>
              <a:t>在作为网络用户期间，用户设置的地理位置保持不变。</a:t>
            </a:r>
          </a:p>
          <a:p>
            <a:pPr>
              <a:lnSpc>
                <a:spcPct val="100000"/>
              </a:lnSpc>
            </a:pPr>
            <a:r>
              <a:rPr lang="zh-CN" altLang="en-US" sz="2800" dirty="0">
                <a:solidFill>
                  <a:schemeClr val="hlink"/>
                </a:solidFill>
              </a:rPr>
              <a:t>移动</a:t>
            </a:r>
            <a:r>
              <a:rPr lang="zh-CN" altLang="en-US" sz="2800" dirty="0" smtClean="0">
                <a:solidFill>
                  <a:schemeClr val="hlink"/>
                </a:solidFill>
              </a:rPr>
              <a:t>接入 </a:t>
            </a:r>
            <a:r>
              <a:rPr lang="en-US" altLang="zh-CN" sz="2800" dirty="0" smtClean="0"/>
              <a:t>(</a:t>
            </a:r>
            <a:r>
              <a:rPr lang="en-US" altLang="zh-CN" sz="2800" dirty="0"/>
              <a:t>mobility access)——</a:t>
            </a:r>
            <a:r>
              <a:rPr lang="zh-CN" altLang="en-US" sz="2800" dirty="0"/>
              <a:t>用户设置能够以车辆速度移动时进行网络通信。当发生切换时，通信仍然是连续的。</a:t>
            </a:r>
          </a:p>
          <a:p>
            <a:pPr>
              <a:lnSpc>
                <a:spcPct val="100000"/>
              </a:lnSpc>
            </a:pPr>
            <a:r>
              <a:rPr lang="zh-CN" altLang="en-US" sz="2800" dirty="0">
                <a:solidFill>
                  <a:schemeClr val="hlink"/>
                </a:solidFill>
              </a:rPr>
              <a:t>便携</a:t>
            </a:r>
            <a:r>
              <a:rPr lang="zh-CN" altLang="en-US" sz="2800" dirty="0" smtClean="0">
                <a:solidFill>
                  <a:schemeClr val="hlink"/>
                </a:solidFill>
              </a:rPr>
              <a:t>接入 </a:t>
            </a:r>
            <a:r>
              <a:rPr lang="en-US" altLang="zh-CN" sz="2800" dirty="0" smtClean="0"/>
              <a:t>(</a:t>
            </a:r>
            <a:r>
              <a:rPr lang="en-US" altLang="zh-CN" sz="2800" dirty="0"/>
              <a:t>portable access)——</a:t>
            </a:r>
            <a:r>
              <a:rPr lang="zh-CN" altLang="en-US" sz="2800" dirty="0"/>
              <a:t>在受限的网络覆盖面积中，用户设备能够在以步行速度移动时进行网络通信，提供有限的切换能力。</a:t>
            </a:r>
          </a:p>
          <a:p>
            <a:pPr>
              <a:lnSpc>
                <a:spcPct val="100000"/>
              </a:lnSpc>
            </a:pPr>
            <a:r>
              <a:rPr lang="zh-CN" altLang="en-US" sz="2800" dirty="0">
                <a:solidFill>
                  <a:schemeClr val="hlink"/>
                </a:solidFill>
              </a:rPr>
              <a:t>游牧</a:t>
            </a:r>
            <a:r>
              <a:rPr lang="zh-CN" altLang="en-US" sz="2800" dirty="0" smtClean="0">
                <a:solidFill>
                  <a:schemeClr val="hlink"/>
                </a:solidFill>
              </a:rPr>
              <a:t>接入 </a:t>
            </a:r>
            <a:r>
              <a:rPr lang="en-US" altLang="zh-CN" sz="2800" dirty="0" smtClean="0"/>
              <a:t>(</a:t>
            </a:r>
            <a:r>
              <a:rPr lang="en-US" altLang="zh-CN" sz="2800" dirty="0"/>
              <a:t>nomadic access)——</a:t>
            </a:r>
            <a:r>
              <a:rPr lang="zh-CN" altLang="en-US" sz="2800" dirty="0"/>
              <a:t>用户设备的地理位置至少在进行网络通信时保持不变。如用户设备移动了位置，则再次进行通信时可能还要寻找最佳的基</a:t>
            </a:r>
            <a:r>
              <a:rPr lang="zh-CN" altLang="en-US" sz="2800" dirty="0" smtClean="0"/>
              <a:t>站。</a:t>
            </a:r>
            <a:endParaRPr lang="zh-CN" altLang="en-US" sz="2800" dirty="0"/>
          </a:p>
        </p:txBody>
      </p:sp>
    </p:spTree>
    <p:extLst>
      <p:ext uri="{BB962C8B-B14F-4D97-AF65-F5344CB8AC3E}">
        <p14:creationId xmlns:p14="http://schemas.microsoft.com/office/powerpoint/2010/main" val="13107637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82" name="Rectangle 6"/>
          <p:cNvSpPr>
            <a:spLocks noGrp="1" noChangeArrowheads="1"/>
          </p:cNvSpPr>
          <p:nvPr>
            <p:ph type="title"/>
          </p:nvPr>
        </p:nvSpPr>
        <p:spPr/>
        <p:txBody>
          <a:bodyPr/>
          <a:lstStyle/>
          <a:p>
            <a:r>
              <a:rPr lang="en-US" altLang="zh-CN" dirty="0"/>
              <a:t>9.1.2   802.11 </a:t>
            </a:r>
            <a:r>
              <a:rPr lang="zh-CN" altLang="en-US" dirty="0"/>
              <a:t>局域网的物理层</a:t>
            </a:r>
          </a:p>
        </p:txBody>
      </p:sp>
      <p:sp>
        <p:nvSpPr>
          <p:cNvPr id="306185" name="Rectangle 9"/>
          <p:cNvSpPr>
            <a:spLocks noGrp="1" noChangeArrowheads="1"/>
          </p:cNvSpPr>
          <p:nvPr>
            <p:ph idx="1"/>
          </p:nvPr>
        </p:nvSpPr>
        <p:spPr/>
        <p:txBody>
          <a:bodyPr/>
          <a:lstStyle/>
          <a:p>
            <a:pPr>
              <a:lnSpc>
                <a:spcPct val="100000"/>
              </a:lnSpc>
            </a:pPr>
            <a:r>
              <a:rPr lang="en-US" altLang="zh-CN" sz="2800" dirty="0" smtClean="0"/>
              <a:t>802.11 </a:t>
            </a:r>
            <a:r>
              <a:rPr lang="zh-CN" altLang="zh-CN" sz="2800" dirty="0" smtClean="0"/>
              <a:t>标准</a:t>
            </a:r>
            <a:r>
              <a:rPr lang="zh-CN" altLang="zh-CN" sz="2800" dirty="0"/>
              <a:t>中物理层相当复杂</a:t>
            </a:r>
            <a:r>
              <a:rPr lang="zh-CN" altLang="zh-CN" sz="2800" dirty="0" smtClean="0"/>
              <a:t>。根据</a:t>
            </a:r>
            <a:r>
              <a:rPr lang="zh-CN" altLang="zh-CN" sz="2800" dirty="0"/>
              <a:t>物理层的不同（如工作频段、数据率、调制方法等），对应的标准也不同</a:t>
            </a:r>
            <a:r>
              <a:rPr lang="zh-CN" altLang="zh-CN" sz="2800" dirty="0" smtClean="0"/>
              <a:t>。</a:t>
            </a:r>
            <a:endParaRPr lang="en-US" altLang="zh-CN" sz="2800" dirty="0" smtClean="0"/>
          </a:p>
          <a:p>
            <a:pPr>
              <a:lnSpc>
                <a:spcPct val="100000"/>
              </a:lnSpc>
            </a:pPr>
            <a:r>
              <a:rPr lang="zh-CN" altLang="zh-CN" sz="2800" dirty="0" smtClean="0"/>
              <a:t>最早</a:t>
            </a:r>
            <a:r>
              <a:rPr lang="zh-CN" altLang="zh-CN" sz="2800" dirty="0"/>
              <a:t>流行的无线局域网</a:t>
            </a:r>
            <a:r>
              <a:rPr lang="zh-CN" altLang="zh-CN" sz="2800" dirty="0" smtClean="0"/>
              <a:t>是</a:t>
            </a:r>
            <a:r>
              <a:rPr lang="en-US" altLang="zh-CN" sz="2800" dirty="0" smtClean="0"/>
              <a:t> 802.11b</a:t>
            </a:r>
            <a:r>
              <a:rPr lang="zh-CN" altLang="zh-CN" sz="2800" dirty="0"/>
              <a:t>，</a:t>
            </a:r>
            <a:r>
              <a:rPr lang="en-US" altLang="zh-CN" sz="2800" dirty="0" smtClean="0"/>
              <a:t>802.11a </a:t>
            </a:r>
            <a:r>
              <a:rPr lang="zh-CN" altLang="zh-CN" sz="2800" dirty="0" smtClean="0"/>
              <a:t>和</a:t>
            </a:r>
            <a:r>
              <a:rPr lang="en-US" altLang="zh-CN" sz="2800" dirty="0"/>
              <a:t>802.11g</a:t>
            </a:r>
            <a:r>
              <a:rPr lang="zh-CN" altLang="zh-CN" sz="2800" dirty="0"/>
              <a:t>。</a:t>
            </a:r>
            <a:r>
              <a:rPr lang="en-US" altLang="zh-CN" sz="2800" dirty="0"/>
              <a:t>2009</a:t>
            </a:r>
            <a:r>
              <a:rPr lang="zh-CN" altLang="zh-CN" sz="2800" dirty="0"/>
              <a:t>年颁布了</a:t>
            </a:r>
            <a:r>
              <a:rPr lang="zh-CN" altLang="zh-CN" sz="2800" dirty="0" smtClean="0"/>
              <a:t>标准</a:t>
            </a:r>
            <a:r>
              <a:rPr lang="en-US" altLang="zh-CN" sz="2800" dirty="0" smtClean="0"/>
              <a:t> 802.11n</a:t>
            </a:r>
            <a:endParaRPr lang="en-US" altLang="zh-CN" sz="2800" dirty="0" smtClean="0"/>
          </a:p>
          <a:p>
            <a:pPr>
              <a:lnSpc>
                <a:spcPct val="100000"/>
              </a:lnSpc>
            </a:pPr>
            <a:r>
              <a:rPr lang="en-US" altLang="zh-CN" sz="2800" dirty="0" smtClean="0"/>
              <a:t>802.11 </a:t>
            </a:r>
            <a:r>
              <a:rPr lang="zh-CN" altLang="en-US" sz="2800" dirty="0"/>
              <a:t>的物理层有以下几种实现方法：</a:t>
            </a:r>
          </a:p>
          <a:p>
            <a:pPr lvl="1">
              <a:lnSpc>
                <a:spcPct val="100000"/>
              </a:lnSpc>
            </a:pPr>
            <a:r>
              <a:rPr lang="zh-CN" altLang="en-US" dirty="0">
                <a:solidFill>
                  <a:srgbClr val="0000FF"/>
                </a:solidFill>
                <a:latin typeface="Arial" charset="0"/>
                <a:ea typeface="黑体" pitchFamily="2" charset="-122"/>
              </a:rPr>
              <a:t>直接序列扩频 </a:t>
            </a:r>
            <a:r>
              <a:rPr lang="en-US" altLang="zh-CN" dirty="0">
                <a:solidFill>
                  <a:srgbClr val="0000FF"/>
                </a:solidFill>
                <a:latin typeface="Arial" charset="0"/>
                <a:ea typeface="黑体" pitchFamily="2" charset="-122"/>
              </a:rPr>
              <a:t>DSSS</a:t>
            </a:r>
          </a:p>
          <a:p>
            <a:pPr lvl="1">
              <a:lnSpc>
                <a:spcPct val="100000"/>
              </a:lnSpc>
            </a:pPr>
            <a:r>
              <a:rPr lang="zh-CN" altLang="en-US" dirty="0">
                <a:solidFill>
                  <a:srgbClr val="0000FF"/>
                </a:solidFill>
                <a:ea typeface="黑体" pitchFamily="2" charset="-122"/>
              </a:rPr>
              <a:t>正交频分复用 </a:t>
            </a:r>
            <a:r>
              <a:rPr lang="en-US" altLang="zh-CN" dirty="0">
                <a:solidFill>
                  <a:srgbClr val="0000FF"/>
                </a:solidFill>
                <a:latin typeface="Arial" charset="0"/>
                <a:ea typeface="黑体" pitchFamily="2" charset="-122"/>
              </a:rPr>
              <a:t>OFDM</a:t>
            </a:r>
            <a:r>
              <a:rPr lang="en-US" altLang="zh-CN" dirty="0">
                <a:solidFill>
                  <a:srgbClr val="0000FF"/>
                </a:solidFill>
              </a:rPr>
              <a:t> </a:t>
            </a:r>
            <a:endParaRPr lang="en-US" altLang="zh-CN" dirty="0">
              <a:solidFill>
                <a:srgbClr val="0000FF"/>
              </a:solidFill>
              <a:latin typeface="Arial" charset="0"/>
            </a:endParaRPr>
          </a:p>
          <a:p>
            <a:pPr lvl="1">
              <a:lnSpc>
                <a:spcPct val="100000"/>
              </a:lnSpc>
            </a:pPr>
            <a:r>
              <a:rPr lang="zh-CN" altLang="en-US" dirty="0">
                <a:solidFill>
                  <a:srgbClr val="0000FF"/>
                </a:solidFill>
                <a:latin typeface="Arial" charset="0"/>
                <a:ea typeface="黑体" pitchFamily="2" charset="-122"/>
              </a:rPr>
              <a:t>跳频扩频 </a:t>
            </a:r>
            <a:r>
              <a:rPr lang="en-US" altLang="zh-CN" dirty="0">
                <a:solidFill>
                  <a:srgbClr val="0000FF"/>
                </a:solidFill>
                <a:latin typeface="Arial" charset="0"/>
                <a:ea typeface="黑体" pitchFamily="2" charset="-122"/>
              </a:rPr>
              <a:t>FHSS </a:t>
            </a:r>
            <a:r>
              <a:rPr lang="zh-CN" altLang="en-US" dirty="0">
                <a:solidFill>
                  <a:srgbClr val="0000FF"/>
                </a:solidFill>
                <a:latin typeface="Arial" charset="0"/>
                <a:ea typeface="黑体" pitchFamily="2" charset="-122"/>
              </a:rPr>
              <a:t>（已很少用）</a:t>
            </a:r>
          </a:p>
          <a:p>
            <a:pPr lvl="1">
              <a:lnSpc>
                <a:spcPct val="100000"/>
              </a:lnSpc>
            </a:pPr>
            <a:r>
              <a:rPr lang="zh-CN" altLang="en-US" dirty="0">
                <a:solidFill>
                  <a:srgbClr val="0000FF"/>
                </a:solidFill>
                <a:latin typeface="Arial" charset="0"/>
                <a:ea typeface="黑体" pitchFamily="2" charset="-122"/>
              </a:rPr>
              <a:t>红外线</a:t>
            </a:r>
            <a:r>
              <a:rPr lang="zh-CN" altLang="en-US" b="1" dirty="0">
                <a:solidFill>
                  <a:srgbClr val="0000FF"/>
                </a:solidFill>
                <a:latin typeface="Arial" charset="0"/>
                <a:ea typeface="黑体" pitchFamily="2" charset="-122"/>
              </a:rPr>
              <a:t> </a:t>
            </a:r>
            <a:r>
              <a:rPr lang="en-US" altLang="zh-CN" dirty="0">
                <a:solidFill>
                  <a:srgbClr val="0000FF"/>
                </a:solidFill>
                <a:latin typeface="Arial" charset="0"/>
                <a:ea typeface="黑体" pitchFamily="2" charset="-122"/>
              </a:rPr>
              <a:t>IR </a:t>
            </a:r>
            <a:r>
              <a:rPr lang="zh-CN" altLang="en-US" dirty="0">
                <a:solidFill>
                  <a:srgbClr val="0000FF"/>
                </a:solidFill>
                <a:latin typeface="Arial" charset="0"/>
                <a:ea typeface="黑体" pitchFamily="2" charset="-122"/>
              </a:rPr>
              <a:t>（已很少用）</a:t>
            </a:r>
            <a:r>
              <a:rPr lang="zh-CN" altLang="en-US" sz="2400" dirty="0"/>
              <a:t> </a:t>
            </a:r>
          </a:p>
        </p:txBody>
      </p:sp>
    </p:spTree>
    <p:extLst>
      <p:ext uri="{BB962C8B-B14F-4D97-AF65-F5344CB8AC3E}">
        <p14:creationId xmlns:p14="http://schemas.microsoft.com/office/powerpoint/2010/main" val="21205598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413" name="Rectangle 133"/>
          <p:cNvSpPr>
            <a:spLocks noGrp="1" noChangeArrowheads="1"/>
          </p:cNvSpPr>
          <p:nvPr>
            <p:ph type="title"/>
          </p:nvPr>
        </p:nvSpPr>
        <p:spPr/>
        <p:txBody>
          <a:bodyPr/>
          <a:lstStyle/>
          <a:p>
            <a:pPr algn="ctr"/>
            <a:r>
              <a:rPr lang="zh-CN" altLang="en-US" sz="4000" dirty="0"/>
              <a:t>几种常用的 </a:t>
            </a:r>
            <a:r>
              <a:rPr lang="en-US" altLang="zh-CN" sz="4000" dirty="0"/>
              <a:t>802.11 </a:t>
            </a:r>
            <a:r>
              <a:rPr lang="zh-CN" altLang="en-US" sz="4000" dirty="0"/>
              <a:t>无线局域网 </a:t>
            </a:r>
          </a:p>
        </p:txBody>
      </p:sp>
      <p:graphicFrame>
        <p:nvGraphicFramePr>
          <p:cNvPr id="2" name="表格 1"/>
          <p:cNvGraphicFramePr>
            <a:graphicFrameLocks noGrp="1"/>
          </p:cNvGraphicFramePr>
          <p:nvPr>
            <p:extLst>
              <p:ext uri="{D42A27DB-BD31-4B8C-83A1-F6EECF244321}">
                <p14:modId xmlns:p14="http://schemas.microsoft.com/office/powerpoint/2010/main" val="2955105459"/>
              </p:ext>
            </p:extLst>
          </p:nvPr>
        </p:nvGraphicFramePr>
        <p:xfrm>
          <a:off x="488506" y="1268760"/>
          <a:ext cx="9217022" cy="4680520"/>
        </p:xfrm>
        <a:graphic>
          <a:graphicData uri="http://schemas.openxmlformats.org/drawingml/2006/table">
            <a:tbl>
              <a:tblPr firstRow="1" firstCol="1" lastRow="1" lastCol="1" bandRow="1" bandCol="1">
                <a:tableStyleId>{5C22544A-7EE6-4342-B048-85BDC9FD1C3A}</a:tableStyleId>
              </a:tblPr>
              <a:tblGrid>
                <a:gridCol w="1296142"/>
                <a:gridCol w="1152128"/>
                <a:gridCol w="1296144"/>
                <a:gridCol w="1152128"/>
                <a:gridCol w="4320480"/>
              </a:tblGrid>
              <a:tr h="704493">
                <a:tc>
                  <a:txBody>
                    <a:bodyPr/>
                    <a:lstStyle/>
                    <a:p>
                      <a:pPr algn="ctr">
                        <a:lnSpc>
                          <a:spcPct val="100000"/>
                        </a:lnSpc>
                        <a:spcBef>
                          <a:spcPts val="0"/>
                        </a:spcBef>
                        <a:spcAft>
                          <a:spcPts val="0"/>
                        </a:spcAft>
                        <a:tabLst>
                          <a:tab pos="1752600" algn="l"/>
                        </a:tabLst>
                      </a:pPr>
                      <a:r>
                        <a:rPr lang="zh-CN" sz="2200" b="1" dirty="0">
                          <a:solidFill>
                            <a:schemeClr val="tx1"/>
                          </a:solidFill>
                          <a:effectLst/>
                          <a:latin typeface="+mn-lt"/>
                          <a:ea typeface="+mn-ea"/>
                        </a:rPr>
                        <a:t>标准</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lnSpc>
                          <a:spcPct val="100000"/>
                        </a:lnSpc>
                        <a:spcBef>
                          <a:spcPts val="0"/>
                        </a:spcBef>
                        <a:spcAft>
                          <a:spcPts val="0"/>
                        </a:spcAft>
                        <a:tabLst>
                          <a:tab pos="1752600" algn="l"/>
                        </a:tabLst>
                      </a:pPr>
                      <a:r>
                        <a:rPr lang="zh-CN" sz="2200" b="1">
                          <a:solidFill>
                            <a:schemeClr val="tx1"/>
                          </a:solidFill>
                          <a:effectLst/>
                          <a:latin typeface="+mn-lt"/>
                          <a:ea typeface="+mn-ea"/>
                        </a:rPr>
                        <a:t>频段</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lnSpc>
                          <a:spcPct val="100000"/>
                        </a:lnSpc>
                        <a:spcBef>
                          <a:spcPts val="0"/>
                        </a:spcBef>
                        <a:spcAft>
                          <a:spcPts val="0"/>
                        </a:spcAft>
                        <a:tabLst>
                          <a:tab pos="1752600" algn="l"/>
                        </a:tabLst>
                      </a:pPr>
                      <a:r>
                        <a:rPr lang="zh-CN" sz="2200" b="1">
                          <a:solidFill>
                            <a:schemeClr val="tx1"/>
                          </a:solidFill>
                          <a:effectLst/>
                          <a:latin typeface="+mn-lt"/>
                          <a:ea typeface="+mn-ea"/>
                        </a:rPr>
                        <a:t>数据速率</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lnSpc>
                          <a:spcPct val="100000"/>
                        </a:lnSpc>
                        <a:spcBef>
                          <a:spcPts val="0"/>
                        </a:spcBef>
                        <a:spcAft>
                          <a:spcPts val="0"/>
                        </a:spcAft>
                        <a:tabLst>
                          <a:tab pos="1752600" algn="l"/>
                        </a:tabLst>
                      </a:pPr>
                      <a:r>
                        <a:rPr lang="zh-CN" sz="2200" b="1">
                          <a:solidFill>
                            <a:schemeClr val="tx1"/>
                          </a:solidFill>
                          <a:effectLst/>
                          <a:latin typeface="+mn-lt"/>
                          <a:ea typeface="+mn-ea"/>
                        </a:rPr>
                        <a:t>物理层</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lnSpc>
                          <a:spcPct val="100000"/>
                        </a:lnSpc>
                        <a:spcBef>
                          <a:spcPts val="0"/>
                        </a:spcBef>
                        <a:spcAft>
                          <a:spcPts val="0"/>
                        </a:spcAft>
                        <a:tabLst>
                          <a:tab pos="1752600" algn="l"/>
                        </a:tabLst>
                      </a:pPr>
                      <a:r>
                        <a:rPr lang="zh-CN" sz="2200" b="1" dirty="0">
                          <a:solidFill>
                            <a:schemeClr val="tx1"/>
                          </a:solidFill>
                          <a:effectLst/>
                          <a:latin typeface="+mn-lt"/>
                          <a:ea typeface="+mn-ea"/>
                        </a:rPr>
                        <a:t>优缺点</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r>
              <a:tr h="662671">
                <a:tc>
                  <a:txBody>
                    <a:bodyPr/>
                    <a:lstStyle/>
                    <a:p>
                      <a:pPr algn="l">
                        <a:lnSpc>
                          <a:spcPct val="100000"/>
                        </a:lnSpc>
                        <a:spcBef>
                          <a:spcPts val="0"/>
                        </a:spcBef>
                        <a:spcAft>
                          <a:spcPts val="0"/>
                        </a:spcAft>
                        <a:tabLst>
                          <a:tab pos="1752600" algn="l"/>
                        </a:tabLst>
                      </a:pPr>
                      <a:r>
                        <a:rPr lang="en-US" sz="2000" b="1" dirty="0">
                          <a:solidFill>
                            <a:srgbClr val="000099"/>
                          </a:solidFill>
                          <a:effectLst/>
                          <a:latin typeface="+mn-lt"/>
                          <a:ea typeface="+mn-ea"/>
                        </a:rPr>
                        <a:t>802.11b</a:t>
                      </a:r>
                      <a:endParaRPr lang="zh-CN" sz="2000" b="1" dirty="0">
                        <a:solidFill>
                          <a:srgbClr val="000099"/>
                        </a:solidFill>
                        <a:effectLst/>
                        <a:latin typeface="+mn-lt"/>
                        <a:ea typeface="+mn-ea"/>
                      </a:endParaRPr>
                    </a:p>
                    <a:p>
                      <a:pPr algn="l">
                        <a:lnSpc>
                          <a:spcPct val="100000"/>
                        </a:lnSpc>
                        <a:spcBef>
                          <a:spcPts val="0"/>
                        </a:spcBef>
                        <a:spcAft>
                          <a:spcPts val="0"/>
                        </a:spcAft>
                        <a:tabLst>
                          <a:tab pos="1752600" algn="l"/>
                        </a:tabLst>
                      </a:pPr>
                      <a:r>
                        <a:rPr lang="en-US" sz="2000" b="1" dirty="0">
                          <a:solidFill>
                            <a:srgbClr val="000099"/>
                          </a:solidFill>
                          <a:effectLst/>
                          <a:latin typeface="+mn-lt"/>
                          <a:ea typeface="+mn-ea"/>
                        </a:rPr>
                        <a:t>(1999</a:t>
                      </a:r>
                      <a:r>
                        <a:rPr lang="zh-CN" sz="2000" b="1" dirty="0">
                          <a:solidFill>
                            <a:srgbClr val="000099"/>
                          </a:solidFill>
                          <a:effectLst/>
                          <a:latin typeface="+mn-lt"/>
                          <a:ea typeface="+mn-ea"/>
                        </a:rPr>
                        <a:t>年</a:t>
                      </a:r>
                      <a:r>
                        <a:rPr lang="en-US" sz="2000" b="1" dirty="0">
                          <a:solidFill>
                            <a:srgbClr val="000099"/>
                          </a:solidFill>
                          <a:effectLst/>
                          <a:latin typeface="+mn-lt"/>
                          <a:ea typeface="+mn-ea"/>
                        </a:rPr>
                        <a:t>)</a:t>
                      </a:r>
                      <a:endParaRPr lang="zh-CN" sz="2000" b="1" dirty="0">
                        <a:solidFill>
                          <a:srgbClr val="000099"/>
                        </a:solidFill>
                        <a:effectLst/>
                        <a:latin typeface="+mn-lt"/>
                        <a:ea typeface="+mn-ea"/>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en-US" sz="2000" b="1">
                          <a:solidFill>
                            <a:schemeClr val="tx1"/>
                          </a:solidFill>
                          <a:effectLst/>
                          <a:latin typeface="+mn-lt"/>
                          <a:ea typeface="+mn-ea"/>
                        </a:rPr>
                        <a:t>2.4 GHz</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zh-CN" sz="2000" b="1">
                          <a:solidFill>
                            <a:schemeClr val="tx1"/>
                          </a:solidFill>
                          <a:effectLst/>
                          <a:latin typeface="+mn-lt"/>
                          <a:ea typeface="+mn-ea"/>
                        </a:rPr>
                        <a:t>最高</a:t>
                      </a:r>
                      <a:r>
                        <a:rPr lang="en-US" sz="2000" b="1">
                          <a:solidFill>
                            <a:schemeClr val="tx1"/>
                          </a:solidFill>
                          <a:effectLst/>
                          <a:latin typeface="+mn-lt"/>
                          <a:ea typeface="+mn-ea"/>
                        </a:rPr>
                        <a:t>11 Mbit/s</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zh-CN" sz="2000" b="1">
                          <a:solidFill>
                            <a:schemeClr val="tx1"/>
                          </a:solidFill>
                          <a:effectLst/>
                          <a:latin typeface="+mn-lt"/>
                          <a:ea typeface="+mn-ea"/>
                        </a:rPr>
                        <a:t>扩频</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zh-CN" sz="2000" b="1" dirty="0" smtClean="0">
                          <a:solidFill>
                            <a:schemeClr val="tx1"/>
                          </a:solidFill>
                          <a:effectLst/>
                          <a:latin typeface="+mn-lt"/>
                          <a:ea typeface="+mn-ea"/>
                        </a:rPr>
                        <a:t>最高</a:t>
                      </a:r>
                      <a:r>
                        <a:rPr lang="zh-CN" sz="2000" b="1" dirty="0">
                          <a:solidFill>
                            <a:schemeClr val="tx1"/>
                          </a:solidFill>
                          <a:effectLst/>
                          <a:latin typeface="+mn-lt"/>
                          <a:ea typeface="+mn-ea"/>
                        </a:rPr>
                        <a:t>数据率较低，价格最低，信号传播距离最远，且不易受</a:t>
                      </a:r>
                      <a:r>
                        <a:rPr lang="zh-CN" sz="2000" b="1" dirty="0" smtClean="0">
                          <a:solidFill>
                            <a:schemeClr val="tx1"/>
                          </a:solidFill>
                          <a:effectLst/>
                          <a:latin typeface="+mn-lt"/>
                          <a:ea typeface="+mn-ea"/>
                        </a:rPr>
                        <a:t>阻碍</a:t>
                      </a:r>
                      <a:r>
                        <a:rPr lang="zh-CN" altLang="en-US" sz="2000" b="1" dirty="0" smtClean="0">
                          <a:solidFill>
                            <a:schemeClr val="tx1"/>
                          </a:solidFill>
                          <a:effectLst/>
                          <a:latin typeface="+mn-lt"/>
                          <a:ea typeface="+mn-ea"/>
                        </a:rPr>
                        <a:t>。</a:t>
                      </a:r>
                      <a:endParaRPr lang="zh-CN" sz="2000" b="1" dirty="0">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94007">
                <a:tc>
                  <a:txBody>
                    <a:bodyPr/>
                    <a:lstStyle/>
                    <a:p>
                      <a:pPr algn="l">
                        <a:lnSpc>
                          <a:spcPct val="100000"/>
                        </a:lnSpc>
                        <a:spcBef>
                          <a:spcPts val="0"/>
                        </a:spcBef>
                        <a:spcAft>
                          <a:spcPts val="0"/>
                        </a:spcAft>
                        <a:tabLst>
                          <a:tab pos="1752600" algn="l"/>
                        </a:tabLst>
                      </a:pPr>
                      <a:r>
                        <a:rPr lang="en-US" sz="2000" b="1" dirty="0">
                          <a:solidFill>
                            <a:srgbClr val="000099"/>
                          </a:solidFill>
                          <a:effectLst/>
                          <a:latin typeface="+mn-lt"/>
                          <a:ea typeface="+mn-ea"/>
                        </a:rPr>
                        <a:t>802.11a</a:t>
                      </a:r>
                      <a:endParaRPr lang="zh-CN" sz="2000" b="1" dirty="0">
                        <a:solidFill>
                          <a:srgbClr val="000099"/>
                        </a:solidFill>
                        <a:effectLst/>
                        <a:latin typeface="+mn-lt"/>
                        <a:ea typeface="+mn-ea"/>
                      </a:endParaRPr>
                    </a:p>
                    <a:p>
                      <a:pPr algn="l">
                        <a:lnSpc>
                          <a:spcPct val="100000"/>
                        </a:lnSpc>
                        <a:spcBef>
                          <a:spcPts val="0"/>
                        </a:spcBef>
                        <a:spcAft>
                          <a:spcPts val="0"/>
                        </a:spcAft>
                        <a:tabLst>
                          <a:tab pos="1752600" algn="l"/>
                        </a:tabLst>
                      </a:pPr>
                      <a:r>
                        <a:rPr lang="en-US" sz="2000" b="1" dirty="0">
                          <a:solidFill>
                            <a:srgbClr val="000099"/>
                          </a:solidFill>
                          <a:effectLst/>
                          <a:latin typeface="+mn-lt"/>
                          <a:ea typeface="+mn-ea"/>
                        </a:rPr>
                        <a:t>(1999</a:t>
                      </a:r>
                      <a:r>
                        <a:rPr lang="zh-CN" sz="2000" b="1" dirty="0">
                          <a:solidFill>
                            <a:srgbClr val="000099"/>
                          </a:solidFill>
                          <a:effectLst/>
                          <a:latin typeface="+mn-lt"/>
                          <a:ea typeface="+mn-ea"/>
                        </a:rPr>
                        <a:t>年</a:t>
                      </a:r>
                      <a:r>
                        <a:rPr lang="en-US" sz="2000" b="1" dirty="0">
                          <a:solidFill>
                            <a:srgbClr val="000099"/>
                          </a:solidFill>
                          <a:effectLst/>
                          <a:latin typeface="+mn-lt"/>
                          <a:ea typeface="+mn-ea"/>
                        </a:rPr>
                        <a:t>)</a:t>
                      </a:r>
                      <a:endParaRPr lang="zh-CN" sz="2000" b="1" dirty="0">
                        <a:solidFill>
                          <a:srgbClr val="000099"/>
                        </a:solidFill>
                        <a:effectLst/>
                        <a:latin typeface="+mn-lt"/>
                        <a:ea typeface="+mn-ea"/>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en-US" sz="2000" b="1">
                          <a:solidFill>
                            <a:schemeClr val="tx1"/>
                          </a:solidFill>
                          <a:effectLst/>
                          <a:latin typeface="+mn-lt"/>
                          <a:ea typeface="+mn-ea"/>
                        </a:rPr>
                        <a:t>5 GHz</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zh-CN" sz="2000" b="1" dirty="0">
                          <a:solidFill>
                            <a:schemeClr val="tx1"/>
                          </a:solidFill>
                          <a:effectLst/>
                          <a:latin typeface="+mn-lt"/>
                          <a:ea typeface="+mn-ea"/>
                        </a:rPr>
                        <a:t>最高</a:t>
                      </a:r>
                      <a:r>
                        <a:rPr lang="en-US" sz="2000" b="1" dirty="0">
                          <a:solidFill>
                            <a:schemeClr val="tx1"/>
                          </a:solidFill>
                          <a:effectLst/>
                          <a:latin typeface="+mn-lt"/>
                          <a:ea typeface="+mn-ea"/>
                        </a:rPr>
                        <a:t>54 Mbit/s</a:t>
                      </a:r>
                      <a:endParaRPr lang="zh-CN" sz="2000" b="1" dirty="0">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en-US" sz="2000" b="1" dirty="0" smtClean="0">
                          <a:solidFill>
                            <a:schemeClr val="tx1"/>
                          </a:solidFill>
                          <a:effectLst/>
                          <a:latin typeface="+mn-lt"/>
                          <a:ea typeface="+mn-ea"/>
                        </a:rPr>
                        <a:t>OFDM</a:t>
                      </a:r>
                      <a:endParaRPr lang="zh-CN" sz="2000" b="1" dirty="0">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zh-CN" sz="2000" b="1">
                          <a:solidFill>
                            <a:schemeClr val="tx1"/>
                          </a:solidFill>
                          <a:effectLst/>
                          <a:latin typeface="+mn-lt"/>
                          <a:ea typeface="+mn-ea"/>
                        </a:rPr>
                        <a:t>最高数据率较高，支持更多用户同时上网，价格最高，信号传播距离较短，且易受阻碍。</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94007">
                <a:tc>
                  <a:txBody>
                    <a:bodyPr/>
                    <a:lstStyle/>
                    <a:p>
                      <a:pPr algn="l">
                        <a:lnSpc>
                          <a:spcPct val="100000"/>
                        </a:lnSpc>
                        <a:spcBef>
                          <a:spcPts val="0"/>
                        </a:spcBef>
                        <a:spcAft>
                          <a:spcPts val="0"/>
                        </a:spcAft>
                        <a:tabLst>
                          <a:tab pos="1752600" algn="l"/>
                        </a:tabLst>
                      </a:pPr>
                      <a:r>
                        <a:rPr lang="en-US" sz="2000" b="1" dirty="0">
                          <a:solidFill>
                            <a:srgbClr val="000099"/>
                          </a:solidFill>
                          <a:effectLst/>
                          <a:latin typeface="+mn-lt"/>
                          <a:ea typeface="+mn-ea"/>
                        </a:rPr>
                        <a:t>802.11g</a:t>
                      </a:r>
                      <a:endParaRPr lang="zh-CN" sz="2000" b="1" dirty="0">
                        <a:solidFill>
                          <a:srgbClr val="000099"/>
                        </a:solidFill>
                        <a:effectLst/>
                        <a:latin typeface="+mn-lt"/>
                        <a:ea typeface="+mn-ea"/>
                      </a:endParaRPr>
                    </a:p>
                    <a:p>
                      <a:pPr algn="l">
                        <a:lnSpc>
                          <a:spcPct val="100000"/>
                        </a:lnSpc>
                        <a:spcBef>
                          <a:spcPts val="0"/>
                        </a:spcBef>
                        <a:spcAft>
                          <a:spcPts val="0"/>
                        </a:spcAft>
                        <a:tabLst>
                          <a:tab pos="1752600" algn="l"/>
                        </a:tabLst>
                      </a:pPr>
                      <a:r>
                        <a:rPr lang="en-US" sz="2000" b="1" dirty="0">
                          <a:solidFill>
                            <a:srgbClr val="000099"/>
                          </a:solidFill>
                          <a:effectLst/>
                          <a:latin typeface="+mn-lt"/>
                          <a:ea typeface="+mn-ea"/>
                        </a:rPr>
                        <a:t>(2003</a:t>
                      </a:r>
                      <a:r>
                        <a:rPr lang="zh-CN" sz="2000" b="1" dirty="0">
                          <a:solidFill>
                            <a:srgbClr val="000099"/>
                          </a:solidFill>
                          <a:effectLst/>
                          <a:latin typeface="+mn-lt"/>
                          <a:ea typeface="+mn-ea"/>
                        </a:rPr>
                        <a:t>年</a:t>
                      </a:r>
                      <a:r>
                        <a:rPr lang="en-US" sz="2000" b="1" dirty="0">
                          <a:solidFill>
                            <a:srgbClr val="000099"/>
                          </a:solidFill>
                          <a:effectLst/>
                          <a:latin typeface="+mn-lt"/>
                          <a:ea typeface="+mn-ea"/>
                        </a:rPr>
                        <a:t>)</a:t>
                      </a:r>
                      <a:endParaRPr lang="zh-CN" sz="2000" b="1" dirty="0">
                        <a:solidFill>
                          <a:srgbClr val="000099"/>
                        </a:solidFill>
                        <a:effectLst/>
                        <a:latin typeface="+mn-lt"/>
                        <a:ea typeface="+mn-ea"/>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en-US" sz="2000" b="1">
                          <a:solidFill>
                            <a:schemeClr val="tx1"/>
                          </a:solidFill>
                          <a:effectLst/>
                          <a:latin typeface="+mn-lt"/>
                          <a:ea typeface="+mn-ea"/>
                        </a:rPr>
                        <a:t>2.4 GHz</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zh-CN" sz="2000" b="1">
                          <a:solidFill>
                            <a:schemeClr val="tx1"/>
                          </a:solidFill>
                          <a:effectLst/>
                          <a:latin typeface="+mn-lt"/>
                          <a:ea typeface="+mn-ea"/>
                        </a:rPr>
                        <a:t>最高</a:t>
                      </a:r>
                      <a:r>
                        <a:rPr lang="en-US" sz="2000" b="1">
                          <a:solidFill>
                            <a:schemeClr val="tx1"/>
                          </a:solidFill>
                          <a:effectLst/>
                          <a:latin typeface="+mn-lt"/>
                          <a:ea typeface="+mn-ea"/>
                        </a:rPr>
                        <a:t>54 Mbit/s</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en-US" sz="2000" b="1">
                          <a:solidFill>
                            <a:schemeClr val="tx1"/>
                          </a:solidFill>
                          <a:effectLst/>
                          <a:latin typeface="+mn-lt"/>
                          <a:ea typeface="+mn-ea"/>
                        </a:rPr>
                        <a:t>OFDM</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zh-CN" sz="2000" b="1">
                          <a:solidFill>
                            <a:schemeClr val="tx1"/>
                          </a:solidFill>
                          <a:effectLst/>
                          <a:latin typeface="+mn-lt"/>
                          <a:ea typeface="+mn-ea"/>
                        </a:rPr>
                        <a:t>最高数据率较高，支持更多用户同时上网，信号传播距离最远，且不易受阻碍，价格比</a:t>
                      </a:r>
                      <a:r>
                        <a:rPr lang="en-US" sz="2000" b="1">
                          <a:solidFill>
                            <a:schemeClr val="tx1"/>
                          </a:solidFill>
                          <a:effectLst/>
                          <a:latin typeface="+mn-lt"/>
                          <a:ea typeface="+mn-ea"/>
                        </a:rPr>
                        <a:t>802.11b</a:t>
                      </a:r>
                      <a:r>
                        <a:rPr lang="zh-CN" sz="2000" b="1">
                          <a:solidFill>
                            <a:schemeClr val="tx1"/>
                          </a:solidFill>
                          <a:effectLst/>
                          <a:latin typeface="+mn-lt"/>
                          <a:ea typeface="+mn-ea"/>
                        </a:rPr>
                        <a:t>贵。</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25342">
                <a:tc>
                  <a:txBody>
                    <a:bodyPr/>
                    <a:lstStyle/>
                    <a:p>
                      <a:pPr algn="l">
                        <a:lnSpc>
                          <a:spcPct val="100000"/>
                        </a:lnSpc>
                        <a:spcBef>
                          <a:spcPts val="0"/>
                        </a:spcBef>
                        <a:spcAft>
                          <a:spcPts val="0"/>
                        </a:spcAft>
                        <a:tabLst>
                          <a:tab pos="1752600" algn="l"/>
                        </a:tabLst>
                      </a:pPr>
                      <a:r>
                        <a:rPr lang="en-US" sz="2000" b="1" dirty="0">
                          <a:solidFill>
                            <a:srgbClr val="000099"/>
                          </a:solidFill>
                          <a:effectLst/>
                          <a:latin typeface="+mn-lt"/>
                          <a:ea typeface="+mn-ea"/>
                        </a:rPr>
                        <a:t>802.11n</a:t>
                      </a:r>
                      <a:endParaRPr lang="zh-CN" sz="2000" b="1" dirty="0">
                        <a:solidFill>
                          <a:srgbClr val="000099"/>
                        </a:solidFill>
                        <a:effectLst/>
                        <a:latin typeface="+mn-lt"/>
                        <a:ea typeface="+mn-ea"/>
                      </a:endParaRPr>
                    </a:p>
                    <a:p>
                      <a:pPr algn="l">
                        <a:lnSpc>
                          <a:spcPct val="100000"/>
                        </a:lnSpc>
                        <a:spcBef>
                          <a:spcPts val="0"/>
                        </a:spcBef>
                        <a:spcAft>
                          <a:spcPts val="0"/>
                        </a:spcAft>
                        <a:tabLst>
                          <a:tab pos="1752600" algn="l"/>
                        </a:tabLst>
                      </a:pPr>
                      <a:r>
                        <a:rPr lang="en-US" sz="2000" b="1" dirty="0">
                          <a:solidFill>
                            <a:srgbClr val="000099"/>
                          </a:solidFill>
                          <a:effectLst/>
                          <a:latin typeface="+mn-lt"/>
                          <a:ea typeface="+mn-ea"/>
                        </a:rPr>
                        <a:t>(2009</a:t>
                      </a:r>
                      <a:r>
                        <a:rPr lang="zh-CN" sz="2000" b="1" dirty="0">
                          <a:solidFill>
                            <a:srgbClr val="000099"/>
                          </a:solidFill>
                          <a:effectLst/>
                          <a:latin typeface="+mn-lt"/>
                          <a:ea typeface="+mn-ea"/>
                        </a:rPr>
                        <a:t>年</a:t>
                      </a:r>
                      <a:r>
                        <a:rPr lang="en-US" sz="2000" b="1" dirty="0">
                          <a:solidFill>
                            <a:srgbClr val="000099"/>
                          </a:solidFill>
                          <a:effectLst/>
                          <a:latin typeface="+mn-lt"/>
                          <a:ea typeface="+mn-ea"/>
                        </a:rPr>
                        <a:t>)</a:t>
                      </a:r>
                      <a:endParaRPr lang="zh-CN" sz="2000" b="1" dirty="0">
                        <a:solidFill>
                          <a:srgbClr val="000099"/>
                        </a:solidFill>
                        <a:effectLst/>
                        <a:latin typeface="+mn-lt"/>
                        <a:ea typeface="+mn-ea"/>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pPr>
                      <a:r>
                        <a:rPr lang="en-US" sz="2000" b="1" kern="100">
                          <a:solidFill>
                            <a:schemeClr val="tx1"/>
                          </a:solidFill>
                          <a:effectLst/>
                          <a:latin typeface="+mn-lt"/>
                          <a:ea typeface="+mn-ea"/>
                        </a:rPr>
                        <a:t>2.4 / 5 GHz</a:t>
                      </a:r>
                      <a:endParaRPr lang="zh-CN" sz="2000" b="1" kern="1050">
                        <a:solidFill>
                          <a:schemeClr val="tx1"/>
                        </a:solidFill>
                        <a:effectLst/>
                        <a:latin typeface="+mn-lt"/>
                        <a:ea typeface="+mn-ea"/>
                      </a:endParaRPr>
                    </a:p>
                    <a:p>
                      <a:pPr algn="l">
                        <a:lnSpc>
                          <a:spcPct val="100000"/>
                        </a:lnSpc>
                        <a:spcBef>
                          <a:spcPts val="0"/>
                        </a:spcBef>
                        <a:spcAft>
                          <a:spcPts val="0"/>
                        </a:spcAft>
                        <a:tabLst>
                          <a:tab pos="1752600" algn="l"/>
                        </a:tabLst>
                      </a:pPr>
                      <a:r>
                        <a:rPr lang="en-US" sz="2000" b="1">
                          <a:solidFill>
                            <a:schemeClr val="tx1"/>
                          </a:solidFill>
                          <a:effectLst/>
                          <a:latin typeface="+mn-lt"/>
                          <a:ea typeface="+mn-ea"/>
                        </a:rPr>
                        <a:t> </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zh-CN" sz="2000" b="1" kern="100" spc="-10">
                          <a:solidFill>
                            <a:schemeClr val="tx1"/>
                          </a:solidFill>
                          <a:effectLst/>
                          <a:latin typeface="+mn-lt"/>
                          <a:ea typeface="+mn-ea"/>
                        </a:rPr>
                        <a:t>最高</a:t>
                      </a:r>
                      <a:r>
                        <a:rPr lang="en-US" sz="2000" b="1" kern="100" spc="-10">
                          <a:solidFill>
                            <a:schemeClr val="tx1"/>
                          </a:solidFill>
                          <a:effectLst/>
                          <a:latin typeface="+mn-lt"/>
                          <a:ea typeface="+mn-ea"/>
                        </a:rPr>
                        <a:t>600 Mbit/s</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pPr>
                      <a:r>
                        <a:rPr lang="en-US" sz="2000" b="1" kern="100" dirty="0" smtClean="0">
                          <a:solidFill>
                            <a:schemeClr val="tx1"/>
                          </a:solidFill>
                          <a:effectLst/>
                          <a:latin typeface="+mn-lt"/>
                          <a:ea typeface="+mn-ea"/>
                        </a:rPr>
                        <a:t>MIMO</a:t>
                      </a:r>
                      <a:endParaRPr lang="zh-CN" sz="2000" b="1" kern="1050" dirty="0">
                        <a:solidFill>
                          <a:schemeClr val="tx1"/>
                        </a:solidFill>
                        <a:effectLst/>
                        <a:latin typeface="+mn-lt"/>
                        <a:ea typeface="+mn-ea"/>
                      </a:endParaRPr>
                    </a:p>
                    <a:p>
                      <a:pPr algn="l">
                        <a:lnSpc>
                          <a:spcPct val="100000"/>
                        </a:lnSpc>
                        <a:spcBef>
                          <a:spcPts val="0"/>
                        </a:spcBef>
                        <a:spcAft>
                          <a:spcPts val="0"/>
                        </a:spcAft>
                        <a:tabLst>
                          <a:tab pos="1752600" algn="l"/>
                        </a:tabLst>
                      </a:pPr>
                      <a:r>
                        <a:rPr lang="en-US" sz="2000" b="1" dirty="0">
                          <a:solidFill>
                            <a:schemeClr val="tx1"/>
                          </a:solidFill>
                          <a:effectLst/>
                          <a:latin typeface="+mn-lt"/>
                          <a:ea typeface="+mn-ea"/>
                        </a:rPr>
                        <a:t>OFDM</a:t>
                      </a:r>
                      <a:endParaRPr lang="zh-CN" sz="2000" b="1" dirty="0">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pPr>
                      <a:r>
                        <a:rPr lang="zh-CN" sz="2000" b="1" kern="1050" dirty="0">
                          <a:solidFill>
                            <a:schemeClr val="tx1"/>
                          </a:solidFill>
                          <a:effectLst/>
                          <a:latin typeface="+mn-lt"/>
                          <a:ea typeface="+mn-ea"/>
                        </a:rPr>
                        <a:t>使用多个发射和接收天线达到更高的数据</a:t>
                      </a:r>
                      <a:r>
                        <a:rPr lang="zh-CN" sz="2000" b="1" kern="1050" dirty="0" smtClean="0">
                          <a:solidFill>
                            <a:schemeClr val="tx1"/>
                          </a:solidFill>
                          <a:effectLst/>
                          <a:latin typeface="+mn-lt"/>
                          <a:ea typeface="+mn-ea"/>
                        </a:rPr>
                        <a:t>传输率</a:t>
                      </a:r>
                      <a:r>
                        <a:rPr lang="zh-CN" altLang="en-US" sz="2000" b="1" kern="1050" dirty="0" smtClean="0">
                          <a:solidFill>
                            <a:schemeClr val="tx1"/>
                          </a:solidFill>
                          <a:effectLst/>
                          <a:latin typeface="+mn-lt"/>
                          <a:ea typeface="+mn-ea"/>
                        </a:rPr>
                        <a:t>。</a:t>
                      </a:r>
                      <a:r>
                        <a:rPr lang="zh-CN" sz="2000" b="1" dirty="0" smtClean="0">
                          <a:solidFill>
                            <a:schemeClr val="tx1"/>
                          </a:solidFill>
                          <a:effectLst/>
                          <a:latin typeface="+mn-lt"/>
                          <a:ea typeface="+mn-ea"/>
                        </a:rPr>
                        <a:t>当</a:t>
                      </a:r>
                      <a:r>
                        <a:rPr lang="zh-CN" sz="2000" b="1" dirty="0">
                          <a:solidFill>
                            <a:schemeClr val="tx1"/>
                          </a:solidFill>
                          <a:effectLst/>
                          <a:latin typeface="+mn-lt"/>
                          <a:ea typeface="+mn-ea"/>
                        </a:rPr>
                        <a:t>使用双倍带宽</a:t>
                      </a:r>
                      <a:r>
                        <a:rPr lang="en-US" sz="2000" b="1" dirty="0">
                          <a:solidFill>
                            <a:schemeClr val="tx1"/>
                          </a:solidFill>
                          <a:effectLst/>
                          <a:latin typeface="+mn-lt"/>
                          <a:ea typeface="+mn-ea"/>
                        </a:rPr>
                        <a:t>(40 MHz)</a:t>
                      </a:r>
                      <a:r>
                        <a:rPr lang="zh-CN" sz="2000" b="1" dirty="0">
                          <a:solidFill>
                            <a:schemeClr val="tx1"/>
                          </a:solidFill>
                          <a:effectLst/>
                          <a:latin typeface="+mn-lt"/>
                          <a:ea typeface="+mn-ea"/>
                        </a:rPr>
                        <a:t>时速率可达</a:t>
                      </a:r>
                      <a:r>
                        <a:rPr lang="en-US" sz="2000" b="1" dirty="0">
                          <a:solidFill>
                            <a:schemeClr val="tx1"/>
                          </a:solidFill>
                          <a:effectLst/>
                          <a:latin typeface="+mn-lt"/>
                          <a:ea typeface="+mn-ea"/>
                        </a:rPr>
                        <a:t>600 Mbit/s</a:t>
                      </a:r>
                      <a:r>
                        <a:rPr lang="zh-CN" sz="2000" b="1" dirty="0">
                          <a:solidFill>
                            <a:schemeClr val="tx1"/>
                          </a:solidFill>
                          <a:effectLst/>
                          <a:latin typeface="+mn-lt"/>
                          <a:ea typeface="+mn-ea"/>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1303201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6" name="Rectangle 6"/>
          <p:cNvSpPr>
            <a:spLocks noGrp="1" noChangeArrowheads="1"/>
          </p:cNvSpPr>
          <p:nvPr>
            <p:ph type="title"/>
          </p:nvPr>
        </p:nvSpPr>
        <p:spPr/>
        <p:txBody>
          <a:bodyPr/>
          <a:lstStyle/>
          <a:p>
            <a:r>
              <a:rPr lang="en-US" altLang="zh-CN" sz="4000" dirty="0"/>
              <a:t>9.1.3  </a:t>
            </a:r>
            <a:r>
              <a:rPr lang="en-US" altLang="zh-CN" sz="4000" dirty="0" smtClean="0"/>
              <a:t>802.11 </a:t>
            </a:r>
            <a:r>
              <a:rPr lang="zh-CN" altLang="en-US" sz="4000" dirty="0" smtClean="0"/>
              <a:t>局域网</a:t>
            </a:r>
            <a:r>
              <a:rPr lang="zh-CN" altLang="en-US" sz="4000" dirty="0"/>
              <a:t>的 </a:t>
            </a:r>
            <a:r>
              <a:rPr lang="en-US" altLang="zh-CN" sz="4000" dirty="0"/>
              <a:t>MAC </a:t>
            </a:r>
            <a:r>
              <a:rPr lang="zh-CN" altLang="en-US" sz="4000" dirty="0"/>
              <a:t>层</a:t>
            </a:r>
            <a:r>
              <a:rPr lang="zh-CN" altLang="en-US" sz="4000" dirty="0" smtClean="0"/>
              <a:t>协议</a:t>
            </a:r>
            <a:endParaRPr lang="zh-CN" altLang="en-US" sz="4000" dirty="0"/>
          </a:p>
        </p:txBody>
      </p:sp>
      <p:sp>
        <p:nvSpPr>
          <p:cNvPr id="307209" name="Rectangle 9"/>
          <p:cNvSpPr>
            <a:spLocks noGrp="1" noChangeArrowheads="1"/>
          </p:cNvSpPr>
          <p:nvPr>
            <p:ph idx="1"/>
          </p:nvPr>
        </p:nvSpPr>
        <p:spPr/>
        <p:txBody>
          <a:bodyPr/>
          <a:lstStyle/>
          <a:p>
            <a:pPr>
              <a:buNone/>
            </a:pPr>
            <a:r>
              <a:rPr lang="en-US" altLang="zh-CN" sz="4000" dirty="0">
                <a:solidFill>
                  <a:srgbClr val="333399"/>
                </a:solidFill>
                <a:latin typeface="+mj-lt"/>
                <a:ea typeface="+mj-ea"/>
                <a:cs typeface="+mj-cs"/>
              </a:rPr>
              <a:t>1. CSMA/CA </a:t>
            </a:r>
            <a:r>
              <a:rPr lang="zh-CN" altLang="en-US" sz="4000" dirty="0">
                <a:solidFill>
                  <a:srgbClr val="333399"/>
                </a:solidFill>
                <a:latin typeface="+mj-lt"/>
                <a:ea typeface="+mj-ea"/>
                <a:cs typeface="+mj-cs"/>
              </a:rPr>
              <a:t>协议 </a:t>
            </a:r>
            <a:endParaRPr lang="en-US" altLang="zh-CN" sz="4000" dirty="0">
              <a:solidFill>
                <a:srgbClr val="333399"/>
              </a:solidFill>
              <a:latin typeface="+mj-lt"/>
              <a:ea typeface="+mj-ea"/>
              <a:cs typeface="+mj-cs"/>
            </a:endParaRPr>
          </a:p>
          <a:p>
            <a:pPr>
              <a:lnSpc>
                <a:spcPct val="120000"/>
              </a:lnSpc>
            </a:pPr>
            <a:r>
              <a:rPr lang="zh-CN" altLang="en-US" sz="2800" dirty="0" smtClean="0"/>
              <a:t>无线局域网不能</a:t>
            </a:r>
            <a:r>
              <a:rPr lang="zh-CN" altLang="en-US" sz="2800" dirty="0"/>
              <a:t>简单地搬用 </a:t>
            </a:r>
            <a:r>
              <a:rPr lang="en-US" altLang="zh-CN" sz="2800" dirty="0"/>
              <a:t>CSMA/CD </a:t>
            </a:r>
            <a:r>
              <a:rPr lang="zh-CN" altLang="en-US" sz="2800" dirty="0" smtClean="0"/>
              <a:t>协议</a:t>
            </a:r>
            <a:r>
              <a:rPr lang="zh-CN" altLang="en-US" sz="2800" dirty="0"/>
              <a:t>。这里主要有两个</a:t>
            </a:r>
            <a:r>
              <a:rPr lang="zh-CN" altLang="en-US" sz="2800" dirty="0" smtClean="0"/>
              <a:t>原因：</a:t>
            </a:r>
            <a:endParaRPr lang="zh-CN" altLang="en-US" sz="2800" dirty="0"/>
          </a:p>
          <a:p>
            <a:pPr lvl="1">
              <a:lnSpc>
                <a:spcPct val="120000"/>
              </a:lnSpc>
            </a:pPr>
            <a:r>
              <a:rPr lang="zh-CN" altLang="zh-CN" sz="2400" dirty="0"/>
              <a:t>“碰撞检测”</a:t>
            </a:r>
            <a:r>
              <a:rPr lang="zh-CN" altLang="en-US" sz="2400" dirty="0" smtClean="0"/>
              <a:t>要求</a:t>
            </a:r>
            <a:r>
              <a:rPr lang="zh-CN" altLang="en-US" sz="2400" dirty="0"/>
              <a:t>一个站点在发送本站数据的同时，还必须不间断地检测信道</a:t>
            </a:r>
            <a:r>
              <a:rPr lang="zh-CN" altLang="en-US" sz="2400" dirty="0" smtClean="0"/>
              <a:t>，但</a:t>
            </a:r>
            <a:r>
              <a:rPr lang="zh-CN" altLang="zh-CN" sz="2400" dirty="0" smtClean="0"/>
              <a:t>接收</a:t>
            </a:r>
            <a:r>
              <a:rPr lang="zh-CN" altLang="zh-CN" sz="2400" dirty="0"/>
              <a:t>到的信号强度往往会远远小于发送信号的</a:t>
            </a:r>
            <a:r>
              <a:rPr lang="zh-CN" altLang="zh-CN" sz="2400" dirty="0" smtClean="0"/>
              <a:t>强度</a:t>
            </a:r>
            <a:r>
              <a:rPr lang="zh-CN" altLang="en-US" sz="2400" dirty="0" smtClean="0"/>
              <a:t>，在</a:t>
            </a:r>
            <a:r>
              <a:rPr lang="zh-CN" altLang="en-US" sz="2400" dirty="0"/>
              <a:t>无线局域网的设备中要实现这种功能就</a:t>
            </a:r>
            <a:r>
              <a:rPr lang="zh-CN" altLang="en-US" sz="2400" dirty="0">
                <a:solidFill>
                  <a:srgbClr val="FF0000"/>
                </a:solidFill>
              </a:rPr>
              <a:t>花费过大。</a:t>
            </a:r>
          </a:p>
          <a:p>
            <a:pPr lvl="1">
              <a:lnSpc>
                <a:spcPct val="120000"/>
              </a:lnSpc>
            </a:pPr>
            <a:r>
              <a:rPr lang="zh-CN" altLang="en-US" sz="2400" dirty="0" smtClean="0"/>
              <a:t>即使能够</a:t>
            </a:r>
            <a:r>
              <a:rPr lang="zh-CN" altLang="en-US" sz="2400" dirty="0"/>
              <a:t>实现碰撞检测的功能，</a:t>
            </a:r>
            <a:r>
              <a:rPr lang="zh-CN" altLang="en-US" sz="2400" dirty="0" smtClean="0"/>
              <a:t>并且在</a:t>
            </a:r>
            <a:r>
              <a:rPr lang="zh-CN" altLang="en-US" sz="2400" dirty="0"/>
              <a:t>发送数据时检测到信道是空闲</a:t>
            </a:r>
            <a:r>
              <a:rPr lang="zh-CN" altLang="en-US" sz="2400" dirty="0" smtClean="0"/>
              <a:t>的时候，</a:t>
            </a:r>
            <a:r>
              <a:rPr lang="zh-CN" altLang="en-US" sz="2400" dirty="0"/>
              <a:t>在接收端仍然有</a:t>
            </a:r>
            <a:r>
              <a:rPr lang="zh-CN" altLang="en-US" sz="2400" dirty="0">
                <a:solidFill>
                  <a:srgbClr val="FF0000"/>
                </a:solidFill>
              </a:rPr>
              <a:t>可能发生碰撞。  </a:t>
            </a:r>
          </a:p>
        </p:txBody>
      </p:sp>
    </p:spTree>
    <p:extLst>
      <p:ext uri="{BB962C8B-B14F-4D97-AF65-F5344CB8AC3E}">
        <p14:creationId xmlns:p14="http://schemas.microsoft.com/office/powerpoint/2010/main" val="3196440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0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0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4" name="Rectangle 6"/>
          <p:cNvSpPr>
            <a:spLocks noGrp="1" noChangeArrowheads="1"/>
          </p:cNvSpPr>
          <p:nvPr>
            <p:ph type="title"/>
          </p:nvPr>
        </p:nvSpPr>
        <p:spPr/>
        <p:txBody>
          <a:bodyPr/>
          <a:lstStyle/>
          <a:p>
            <a:pPr algn="ctr"/>
            <a:r>
              <a:rPr lang="zh-CN" altLang="en-US"/>
              <a:t>无线局域网的特殊问题 </a:t>
            </a:r>
          </a:p>
        </p:txBody>
      </p:sp>
      <p:sp>
        <p:nvSpPr>
          <p:cNvPr id="309327" name="Text Box 79"/>
          <p:cNvSpPr txBox="1">
            <a:spLocks noChangeArrowheads="1"/>
          </p:cNvSpPr>
          <p:nvPr/>
        </p:nvSpPr>
        <p:spPr bwMode="auto">
          <a:xfrm>
            <a:off x="573184" y="5455246"/>
            <a:ext cx="9028434" cy="954107"/>
          </a:xfrm>
          <a:prstGeom prst="rect">
            <a:avLst/>
          </a:prstGeom>
          <a:solidFill>
            <a:srgbClr val="FFFF66"/>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000099"/>
                </a:solidFill>
                <a:latin typeface="+mn-lt"/>
                <a:ea typeface="+mn-ea"/>
              </a:rPr>
              <a:t>当 </a:t>
            </a:r>
            <a:r>
              <a:rPr kumimoji="1" lang="en-US" altLang="zh-CN" sz="2800" b="1" dirty="0">
                <a:solidFill>
                  <a:srgbClr val="000099"/>
                </a:solidFill>
                <a:latin typeface="+mn-lt"/>
                <a:ea typeface="+mn-ea"/>
              </a:rPr>
              <a:t>A </a:t>
            </a:r>
            <a:r>
              <a:rPr kumimoji="1" lang="zh-CN" altLang="en-US" sz="2800" b="1" dirty="0">
                <a:solidFill>
                  <a:srgbClr val="000099"/>
                </a:solidFill>
                <a:latin typeface="+mn-lt"/>
                <a:ea typeface="+mn-ea"/>
              </a:rPr>
              <a:t>和 </a:t>
            </a:r>
            <a:r>
              <a:rPr kumimoji="1" lang="en-US" altLang="zh-CN" sz="2800" b="1" dirty="0">
                <a:solidFill>
                  <a:srgbClr val="000099"/>
                </a:solidFill>
                <a:latin typeface="+mn-lt"/>
                <a:ea typeface="+mn-ea"/>
              </a:rPr>
              <a:t>C </a:t>
            </a:r>
            <a:r>
              <a:rPr kumimoji="1" lang="zh-CN" altLang="en-US" sz="2800" b="1" dirty="0">
                <a:solidFill>
                  <a:srgbClr val="000099"/>
                </a:solidFill>
                <a:latin typeface="+mn-lt"/>
                <a:ea typeface="+mn-ea"/>
              </a:rPr>
              <a:t>检测不到无线信号时，都以为 </a:t>
            </a:r>
            <a:r>
              <a:rPr kumimoji="1" lang="en-US" altLang="zh-CN" sz="2800" b="1" dirty="0">
                <a:solidFill>
                  <a:srgbClr val="000099"/>
                </a:solidFill>
                <a:latin typeface="+mn-lt"/>
                <a:ea typeface="+mn-ea"/>
              </a:rPr>
              <a:t>B </a:t>
            </a:r>
            <a:r>
              <a:rPr kumimoji="1" lang="zh-CN" altLang="en-US" sz="2800" b="1" dirty="0">
                <a:solidFill>
                  <a:srgbClr val="000099"/>
                </a:solidFill>
                <a:latin typeface="+mn-lt"/>
                <a:ea typeface="+mn-ea"/>
              </a:rPr>
              <a:t>是空闲的，</a:t>
            </a:r>
          </a:p>
          <a:p>
            <a:pPr algn="ctr"/>
            <a:r>
              <a:rPr kumimoji="1" lang="zh-CN" altLang="en-US" sz="2800" b="1" dirty="0">
                <a:solidFill>
                  <a:srgbClr val="000099"/>
                </a:solidFill>
                <a:latin typeface="+mn-lt"/>
                <a:ea typeface="+mn-ea"/>
              </a:rPr>
              <a:t>因而都向 </a:t>
            </a:r>
            <a:r>
              <a:rPr kumimoji="1" lang="en-US" altLang="zh-CN" sz="2800" b="1" dirty="0">
                <a:solidFill>
                  <a:srgbClr val="000099"/>
                </a:solidFill>
                <a:latin typeface="+mn-lt"/>
                <a:ea typeface="+mn-ea"/>
              </a:rPr>
              <a:t>B </a:t>
            </a:r>
            <a:r>
              <a:rPr kumimoji="1" lang="zh-CN" altLang="en-US" sz="2800" b="1" dirty="0">
                <a:solidFill>
                  <a:srgbClr val="000099"/>
                </a:solidFill>
                <a:latin typeface="+mn-lt"/>
                <a:ea typeface="+mn-ea"/>
              </a:rPr>
              <a:t>发送数据，结果发生碰撞。</a:t>
            </a:r>
          </a:p>
        </p:txBody>
      </p:sp>
      <p:sp>
        <p:nvSpPr>
          <p:cNvPr id="309333" name="Text Box 85"/>
          <p:cNvSpPr txBox="1">
            <a:spLocks noChangeArrowheads="1"/>
          </p:cNvSpPr>
          <p:nvPr/>
        </p:nvSpPr>
        <p:spPr bwMode="auto">
          <a:xfrm>
            <a:off x="573184" y="188640"/>
            <a:ext cx="8844312" cy="1077218"/>
          </a:xfrm>
          <a:prstGeom prst="rect">
            <a:avLst/>
          </a:prstGeom>
          <a:solidFill>
            <a:srgbClr val="00FFFF"/>
          </a:solidFill>
          <a:ln w="9525">
            <a:solidFill>
              <a:srgbClr val="333399"/>
            </a:solidFill>
            <a:miter lim="800000"/>
            <a:headEnd/>
            <a:tailEnd/>
          </a:ln>
          <a:effectLst/>
          <a:extLst/>
        </p:spPr>
        <p:txBody>
          <a:bodyPr wrap="square">
            <a:spAutoFit/>
          </a:bodyPr>
          <a:lstStyle/>
          <a:p>
            <a:pPr algn="ctr"/>
            <a:r>
              <a:rPr lang="zh-CN" altLang="en-US" sz="3200" b="1" dirty="0">
                <a:solidFill>
                  <a:srgbClr val="333399"/>
                </a:solidFill>
                <a:latin typeface="+mn-lt"/>
                <a:ea typeface="+mn-ea"/>
              </a:rPr>
              <a:t>这种未能检测出媒体上已存在的信号的问题</a:t>
            </a:r>
          </a:p>
          <a:p>
            <a:pPr algn="ctr"/>
            <a:r>
              <a:rPr lang="zh-CN" altLang="en-US" sz="3200" b="1" dirty="0">
                <a:solidFill>
                  <a:srgbClr val="333399"/>
                </a:solidFill>
                <a:latin typeface="+mn-lt"/>
                <a:ea typeface="+mn-ea"/>
              </a:rPr>
              <a:t>叫做</a:t>
            </a:r>
            <a:r>
              <a:rPr lang="zh-CN" altLang="en-US" sz="3200" b="1" dirty="0">
                <a:solidFill>
                  <a:srgbClr val="FF0000"/>
                </a:solidFill>
                <a:latin typeface="+mn-lt"/>
                <a:ea typeface="+mn-ea"/>
              </a:rPr>
              <a:t>隐蔽站问题</a:t>
            </a:r>
            <a:r>
              <a:rPr lang="en-US" altLang="zh-CN" sz="3200" b="1" dirty="0">
                <a:solidFill>
                  <a:srgbClr val="333399"/>
                </a:solidFill>
                <a:latin typeface="+mn-lt"/>
                <a:ea typeface="+mn-ea"/>
              </a:rPr>
              <a:t>(hidden station problem) </a:t>
            </a:r>
          </a:p>
        </p:txBody>
      </p:sp>
      <p:grpSp>
        <p:nvGrpSpPr>
          <p:cNvPr id="3" name="组合 2"/>
          <p:cNvGrpSpPr/>
          <p:nvPr/>
        </p:nvGrpSpPr>
        <p:grpSpPr>
          <a:xfrm>
            <a:off x="4675271" y="1628800"/>
            <a:ext cx="3707870" cy="3696270"/>
            <a:chOff x="4648728" y="1628800"/>
            <a:chExt cx="3580732" cy="3696270"/>
          </a:xfrm>
        </p:grpSpPr>
        <p:sp>
          <p:nvSpPr>
            <p:cNvPr id="309334" name="Oval 86"/>
            <p:cNvSpPr>
              <a:spLocks noChangeArrowheads="1"/>
            </p:cNvSpPr>
            <p:nvPr/>
          </p:nvSpPr>
          <p:spPr bwMode="auto">
            <a:xfrm>
              <a:off x="4772679" y="2310408"/>
              <a:ext cx="3456781" cy="3014662"/>
            </a:xfrm>
            <a:prstGeom prst="ellipse">
              <a:avLst/>
            </a:prstGeom>
            <a:solidFill>
              <a:srgbClr val="FFFF99"/>
            </a:solidFill>
            <a:ln w="19050">
              <a:solidFill>
                <a:schemeClr val="tx2"/>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37" name="Text Box 89"/>
            <p:cNvSpPr txBox="1">
              <a:spLocks noChangeArrowheads="1"/>
            </p:cNvSpPr>
            <p:nvPr/>
          </p:nvSpPr>
          <p:spPr bwMode="auto">
            <a:xfrm>
              <a:off x="4648728" y="1628800"/>
              <a:ext cx="2031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400" b="1" dirty="0">
                  <a:solidFill>
                    <a:srgbClr val="000099"/>
                  </a:solidFill>
                  <a:latin typeface="+mn-lt"/>
                  <a:ea typeface="+mn-ea"/>
                </a:rPr>
                <a:t>C </a:t>
              </a:r>
              <a:r>
                <a:rPr kumimoji="1" lang="zh-CN" altLang="en-US" sz="2400" b="1" dirty="0">
                  <a:solidFill>
                    <a:srgbClr val="000099"/>
                  </a:solidFill>
                  <a:latin typeface="+mn-lt"/>
                  <a:ea typeface="+mn-ea"/>
                </a:rPr>
                <a:t>的作用范围</a:t>
              </a:r>
            </a:p>
          </p:txBody>
        </p:sp>
        <p:sp>
          <p:nvSpPr>
            <p:cNvPr id="309387" name="Line 139"/>
            <p:cNvSpPr>
              <a:spLocks noChangeShapeType="1"/>
            </p:cNvSpPr>
            <p:nvPr/>
          </p:nvSpPr>
          <p:spPr bwMode="auto">
            <a:xfrm>
              <a:off x="5169024" y="2060848"/>
              <a:ext cx="424788" cy="390525"/>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309340" name="Text Box 92"/>
          <p:cNvSpPr txBox="1">
            <a:spLocks noChangeArrowheads="1"/>
          </p:cNvSpPr>
          <p:nvPr/>
        </p:nvSpPr>
        <p:spPr bwMode="auto">
          <a:xfrm>
            <a:off x="6436337" y="4077295"/>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mn-ea"/>
              </a:rPr>
              <a:t>C</a:t>
            </a:r>
          </a:p>
        </p:txBody>
      </p:sp>
      <p:sp>
        <p:nvSpPr>
          <p:cNvPr id="309341" name="Text Box 93"/>
          <p:cNvSpPr txBox="1">
            <a:spLocks noChangeArrowheads="1"/>
          </p:cNvSpPr>
          <p:nvPr/>
        </p:nvSpPr>
        <p:spPr bwMode="auto">
          <a:xfrm>
            <a:off x="7960072" y="4077295"/>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mn-ea"/>
              </a:rPr>
              <a:t>D</a:t>
            </a:r>
          </a:p>
        </p:txBody>
      </p:sp>
      <p:grpSp>
        <p:nvGrpSpPr>
          <p:cNvPr id="309364" name="Group 116"/>
          <p:cNvGrpSpPr>
            <a:grpSpLocks/>
          </p:cNvGrpSpPr>
          <p:nvPr/>
        </p:nvGrpSpPr>
        <p:grpSpPr bwMode="auto">
          <a:xfrm>
            <a:off x="7676306" y="3535959"/>
            <a:ext cx="877094" cy="547687"/>
            <a:chOff x="762" y="2391"/>
            <a:chExt cx="423" cy="312"/>
          </a:xfrm>
        </p:grpSpPr>
        <p:grpSp>
          <p:nvGrpSpPr>
            <p:cNvPr id="309365" name="Group 117"/>
            <p:cNvGrpSpPr>
              <a:grpSpLocks/>
            </p:cNvGrpSpPr>
            <p:nvPr/>
          </p:nvGrpSpPr>
          <p:grpSpPr bwMode="auto">
            <a:xfrm>
              <a:off x="867" y="2432"/>
              <a:ext cx="318" cy="271"/>
              <a:chOff x="657" y="1570"/>
              <a:chExt cx="318" cy="311"/>
            </a:xfrm>
          </p:grpSpPr>
          <p:sp>
            <p:nvSpPr>
              <p:cNvPr id="309366" name="Line 118"/>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09367" name="Picture 119" descr="laptop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9368" name="Group 120"/>
            <p:cNvGrpSpPr>
              <a:grpSpLocks/>
            </p:cNvGrpSpPr>
            <p:nvPr/>
          </p:nvGrpSpPr>
          <p:grpSpPr bwMode="auto">
            <a:xfrm>
              <a:off x="762" y="2391"/>
              <a:ext cx="306" cy="90"/>
              <a:chOff x="748" y="2251"/>
              <a:chExt cx="306" cy="90"/>
            </a:xfrm>
          </p:grpSpPr>
          <p:sp>
            <p:nvSpPr>
              <p:cNvPr id="309369" name="AutoShape 12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70" name="AutoShape 12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71" name="AutoShape 12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72" name="AutoShape 12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73" name="AutoShape 12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74" name="AutoShape 12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309375" name="Group 127"/>
          <p:cNvGrpSpPr>
            <a:grpSpLocks/>
          </p:cNvGrpSpPr>
          <p:nvPr/>
        </p:nvGrpSpPr>
        <p:grpSpPr bwMode="auto">
          <a:xfrm>
            <a:off x="6174929" y="3535959"/>
            <a:ext cx="877094" cy="547687"/>
            <a:chOff x="762" y="2391"/>
            <a:chExt cx="423" cy="312"/>
          </a:xfrm>
        </p:grpSpPr>
        <p:grpSp>
          <p:nvGrpSpPr>
            <p:cNvPr id="309376" name="Group 128"/>
            <p:cNvGrpSpPr>
              <a:grpSpLocks/>
            </p:cNvGrpSpPr>
            <p:nvPr/>
          </p:nvGrpSpPr>
          <p:grpSpPr bwMode="auto">
            <a:xfrm>
              <a:off x="867" y="2432"/>
              <a:ext cx="318" cy="271"/>
              <a:chOff x="657" y="1570"/>
              <a:chExt cx="318" cy="311"/>
            </a:xfrm>
          </p:grpSpPr>
          <p:sp>
            <p:nvSpPr>
              <p:cNvPr id="309377" name="Line 129"/>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09378" name="Picture 130" descr="laptop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9379" name="Group 131"/>
            <p:cNvGrpSpPr>
              <a:grpSpLocks/>
            </p:cNvGrpSpPr>
            <p:nvPr/>
          </p:nvGrpSpPr>
          <p:grpSpPr bwMode="auto">
            <a:xfrm>
              <a:off x="762" y="2391"/>
              <a:ext cx="306" cy="90"/>
              <a:chOff x="748" y="2251"/>
              <a:chExt cx="306" cy="90"/>
            </a:xfrm>
          </p:grpSpPr>
          <p:sp>
            <p:nvSpPr>
              <p:cNvPr id="309380" name="AutoShape 132"/>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81" name="AutoShape 133"/>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82" name="AutoShape 134"/>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83" name="AutoShape 135"/>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84" name="AutoShape 136"/>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85" name="AutoShape 137"/>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2" name="组合 1"/>
          <p:cNvGrpSpPr/>
          <p:nvPr/>
        </p:nvGrpSpPr>
        <p:grpSpPr>
          <a:xfrm>
            <a:off x="1635393" y="1628800"/>
            <a:ext cx="3830983" cy="3696270"/>
            <a:chOff x="1481712" y="1628800"/>
            <a:chExt cx="3830983" cy="3696270"/>
          </a:xfrm>
        </p:grpSpPr>
        <p:sp>
          <p:nvSpPr>
            <p:cNvPr id="309335" name="Text Box 87"/>
            <p:cNvSpPr txBox="1">
              <a:spLocks noChangeArrowheads="1"/>
            </p:cNvSpPr>
            <p:nvPr/>
          </p:nvSpPr>
          <p:spPr bwMode="auto">
            <a:xfrm>
              <a:off x="1481712" y="1628800"/>
              <a:ext cx="20279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400" b="1" dirty="0">
                  <a:solidFill>
                    <a:srgbClr val="000099"/>
                  </a:solidFill>
                  <a:latin typeface="+mn-lt"/>
                  <a:ea typeface="+mn-ea"/>
                </a:rPr>
                <a:t>A </a:t>
              </a:r>
              <a:r>
                <a:rPr kumimoji="1" lang="zh-CN" altLang="en-US" sz="2400" b="1" dirty="0">
                  <a:solidFill>
                    <a:srgbClr val="000099"/>
                  </a:solidFill>
                  <a:latin typeface="+mn-lt"/>
                  <a:ea typeface="+mn-ea"/>
                </a:rPr>
                <a:t>的作用范围</a:t>
              </a:r>
            </a:p>
          </p:txBody>
        </p:sp>
        <p:sp>
          <p:nvSpPr>
            <p:cNvPr id="309336" name="Oval 88"/>
            <p:cNvSpPr>
              <a:spLocks noChangeArrowheads="1"/>
            </p:cNvSpPr>
            <p:nvPr/>
          </p:nvSpPr>
          <p:spPr bwMode="auto">
            <a:xfrm>
              <a:off x="1712641" y="2310408"/>
              <a:ext cx="3600054" cy="3014662"/>
            </a:xfrm>
            <a:prstGeom prst="ellipse">
              <a:avLst/>
            </a:prstGeom>
            <a:solidFill>
              <a:srgbClr val="FF99FF">
                <a:alpha val="50000"/>
              </a:srgbClr>
            </a:solidFill>
            <a:ln w="19050">
              <a:solidFill>
                <a:schemeClr val="tx2"/>
              </a:solidFill>
              <a:prstDash val="dash"/>
              <a:round/>
              <a:headEnd/>
              <a:tailEnd/>
            </a:ln>
            <a:effectLst/>
            <a:extLst/>
          </p:spPr>
          <p:txBody>
            <a:bodyPr wrap="none" anchor="ctr"/>
            <a:lstStyle/>
            <a:p>
              <a:endParaRPr lang="zh-CN" altLang="en-US" b="1">
                <a:solidFill>
                  <a:srgbClr val="000099"/>
                </a:solidFill>
                <a:latin typeface="+mn-lt"/>
                <a:ea typeface="+mn-ea"/>
              </a:endParaRPr>
            </a:p>
          </p:txBody>
        </p:sp>
        <p:sp>
          <p:nvSpPr>
            <p:cNvPr id="309386" name="Line 138"/>
            <p:cNvSpPr>
              <a:spLocks noChangeShapeType="1"/>
            </p:cNvSpPr>
            <p:nvPr/>
          </p:nvSpPr>
          <p:spPr bwMode="auto">
            <a:xfrm>
              <a:off x="2144688" y="2060848"/>
              <a:ext cx="498740" cy="436562"/>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309338" name="Text Box 90"/>
          <p:cNvSpPr txBox="1">
            <a:spLocks noChangeArrowheads="1"/>
          </p:cNvSpPr>
          <p:nvPr/>
        </p:nvSpPr>
        <p:spPr bwMode="auto">
          <a:xfrm>
            <a:off x="3533329" y="4075708"/>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mn-ea"/>
              </a:rPr>
              <a:t>A</a:t>
            </a:r>
          </a:p>
        </p:txBody>
      </p:sp>
      <p:sp>
        <p:nvSpPr>
          <p:cNvPr id="309339" name="Text Box 91"/>
          <p:cNvSpPr txBox="1">
            <a:spLocks noChangeArrowheads="1"/>
          </p:cNvSpPr>
          <p:nvPr/>
        </p:nvSpPr>
        <p:spPr bwMode="auto">
          <a:xfrm>
            <a:off x="4964195" y="4077295"/>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mn-ea"/>
              </a:rPr>
              <a:t>B</a:t>
            </a:r>
          </a:p>
        </p:txBody>
      </p:sp>
      <p:grpSp>
        <p:nvGrpSpPr>
          <p:cNvPr id="309342" name="Group 94"/>
          <p:cNvGrpSpPr>
            <a:grpSpLocks/>
          </p:cNvGrpSpPr>
          <p:nvPr/>
        </p:nvGrpSpPr>
        <p:grpSpPr bwMode="auto">
          <a:xfrm>
            <a:off x="4675271" y="3535959"/>
            <a:ext cx="877094" cy="547687"/>
            <a:chOff x="762" y="2391"/>
            <a:chExt cx="423" cy="312"/>
          </a:xfrm>
        </p:grpSpPr>
        <p:grpSp>
          <p:nvGrpSpPr>
            <p:cNvPr id="309343" name="Group 95"/>
            <p:cNvGrpSpPr>
              <a:grpSpLocks/>
            </p:cNvGrpSpPr>
            <p:nvPr/>
          </p:nvGrpSpPr>
          <p:grpSpPr bwMode="auto">
            <a:xfrm>
              <a:off x="867" y="2432"/>
              <a:ext cx="318" cy="271"/>
              <a:chOff x="657" y="1570"/>
              <a:chExt cx="318" cy="311"/>
            </a:xfrm>
          </p:grpSpPr>
          <p:sp>
            <p:nvSpPr>
              <p:cNvPr id="309344" name="Line 96"/>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09345" name="Picture 97" descr="laptop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9346" name="Group 98"/>
            <p:cNvGrpSpPr>
              <a:grpSpLocks/>
            </p:cNvGrpSpPr>
            <p:nvPr/>
          </p:nvGrpSpPr>
          <p:grpSpPr bwMode="auto">
            <a:xfrm>
              <a:off x="762" y="2391"/>
              <a:ext cx="306" cy="90"/>
              <a:chOff x="748" y="2251"/>
              <a:chExt cx="306" cy="90"/>
            </a:xfrm>
          </p:grpSpPr>
          <p:sp>
            <p:nvSpPr>
              <p:cNvPr id="309347" name="AutoShape 99"/>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48" name="AutoShape 100"/>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49" name="AutoShape 101"/>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50" name="AutoShape 102"/>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51" name="AutoShape 103"/>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52" name="AutoShape 104"/>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309353" name="Group 105"/>
          <p:cNvGrpSpPr>
            <a:grpSpLocks/>
          </p:cNvGrpSpPr>
          <p:nvPr/>
        </p:nvGrpSpPr>
        <p:grpSpPr bwMode="auto">
          <a:xfrm>
            <a:off x="3299437" y="3535959"/>
            <a:ext cx="877094" cy="547687"/>
            <a:chOff x="762" y="2391"/>
            <a:chExt cx="423" cy="312"/>
          </a:xfrm>
        </p:grpSpPr>
        <p:grpSp>
          <p:nvGrpSpPr>
            <p:cNvPr id="309354" name="Group 106"/>
            <p:cNvGrpSpPr>
              <a:grpSpLocks/>
            </p:cNvGrpSpPr>
            <p:nvPr/>
          </p:nvGrpSpPr>
          <p:grpSpPr bwMode="auto">
            <a:xfrm>
              <a:off x="867" y="2432"/>
              <a:ext cx="318" cy="271"/>
              <a:chOff x="657" y="1570"/>
              <a:chExt cx="318" cy="311"/>
            </a:xfrm>
          </p:grpSpPr>
          <p:sp>
            <p:nvSpPr>
              <p:cNvPr id="309355" name="Line 107"/>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09356" name="Picture 108" descr="laptop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9357" name="Group 109"/>
            <p:cNvGrpSpPr>
              <a:grpSpLocks/>
            </p:cNvGrpSpPr>
            <p:nvPr/>
          </p:nvGrpSpPr>
          <p:grpSpPr bwMode="auto">
            <a:xfrm>
              <a:off x="762" y="2391"/>
              <a:ext cx="306" cy="90"/>
              <a:chOff x="748" y="2251"/>
              <a:chExt cx="306" cy="90"/>
            </a:xfrm>
          </p:grpSpPr>
          <p:sp>
            <p:nvSpPr>
              <p:cNvPr id="309358" name="AutoShape 11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59" name="AutoShape 11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60" name="AutoShape 11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61" name="AutoShape 11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62" name="AutoShape 11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63" name="AutoShape 11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Tree>
    <p:extLst>
      <p:ext uri="{BB962C8B-B14F-4D97-AF65-F5344CB8AC3E}">
        <p14:creationId xmlns:p14="http://schemas.microsoft.com/office/powerpoint/2010/main" val="33802782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35" presetClass="emph" presetSubtype="0" repeatCount="4000" fill="hold" nodeType="withEffect">
                                  <p:stCondLst>
                                    <p:cond delay="0"/>
                                  </p:stCondLst>
                                  <p:childTnLst>
                                    <p:anim calcmode="discrete" valueType="str">
                                      <p:cBhvr>
                                        <p:cTn id="8"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35" presetClass="emph" presetSubtype="0" repeatCount="4000" fill="hold" nodeType="clickEffect">
                                  <p:stCondLst>
                                    <p:cond delay="0"/>
                                  </p:stCondLst>
                                  <p:childTnLst>
                                    <p:anim calcmode="discrete" valueType="str">
                                      <p:cBhvr>
                                        <p:cTn id="12" dur="1000" fill="hold"/>
                                        <p:tgtEl>
                                          <p:spTgt spid="3"/>
                                        </p:tgtEl>
                                        <p:attrNameLst>
                                          <p:attrName>style.visibility</p:attrName>
                                        </p:attrNameLst>
                                      </p:cBhvr>
                                      <p:tavLst>
                                        <p:tav tm="0">
                                          <p:val>
                                            <p:strVal val="hidden"/>
                                          </p:val>
                                        </p:tav>
                                        <p:tav tm="50000">
                                          <p:val>
                                            <p:strVal val="visible"/>
                                          </p:val>
                                        </p:tav>
                                      </p:tavLst>
                                    </p:anim>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309327"/>
                                        </p:tgtEl>
                                        <p:attrNameLst>
                                          <p:attrName>style.visibility</p:attrName>
                                        </p:attrNameLst>
                                      </p:cBhvr>
                                      <p:to>
                                        <p:strVal val="visible"/>
                                      </p:to>
                                    </p:set>
                                  </p:childTnLst>
                                </p:cTn>
                              </p:par>
                            </p:childTnLst>
                          </p:cTn>
                        </p:par>
                        <p:par>
                          <p:cTn id="19" fill="hold" nodeType="afterGroup">
                            <p:stCondLst>
                              <p:cond delay="0"/>
                            </p:stCondLst>
                            <p:childTnLst>
                              <p:par>
                                <p:cTn id="20" presetID="35" presetClass="emph" presetSubtype="0" repeatCount="4000" fill="hold" grpId="0" nodeType="afterEffect">
                                  <p:stCondLst>
                                    <p:cond delay="500"/>
                                  </p:stCondLst>
                                  <p:childTnLst>
                                    <p:anim calcmode="discrete" valueType="str">
                                      <p:cBhvr>
                                        <p:cTn id="21" dur="1000" fill="hold"/>
                                        <p:tgtEl>
                                          <p:spTgt spid="309327"/>
                                        </p:tgtEl>
                                        <p:attrNameLst>
                                          <p:attrName>style.visibility</p:attrName>
                                        </p:attrNameLst>
                                      </p:cBhvr>
                                      <p:tavLst>
                                        <p:tav tm="0">
                                          <p:val>
                                            <p:strVal val="hidden"/>
                                          </p:val>
                                        </p:tav>
                                        <p:tav tm="50000">
                                          <p:val>
                                            <p:strVal val="visible"/>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093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27" grpId="0" animBg="1"/>
      <p:bldP spid="309327" grpId="1" animBg="1"/>
      <p:bldP spid="30933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8" name="Rectangle 6"/>
          <p:cNvSpPr>
            <a:spLocks noGrp="1" noChangeArrowheads="1"/>
          </p:cNvSpPr>
          <p:nvPr>
            <p:ph type="title"/>
          </p:nvPr>
        </p:nvSpPr>
        <p:spPr/>
        <p:txBody>
          <a:bodyPr/>
          <a:lstStyle/>
          <a:p>
            <a:pPr algn="ctr"/>
            <a:r>
              <a:rPr lang="zh-CN" altLang="en-US"/>
              <a:t>无线局域网的特殊问题 </a:t>
            </a:r>
          </a:p>
        </p:txBody>
      </p:sp>
      <p:sp>
        <p:nvSpPr>
          <p:cNvPr id="310274" name="Rectangle 2"/>
          <p:cNvSpPr>
            <a:spLocks noChangeArrowheads="1"/>
          </p:cNvSpPr>
          <p:nvPr/>
        </p:nvSpPr>
        <p:spPr bwMode="auto">
          <a:xfrm>
            <a:off x="-507339"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0276" name="Rectangle 4"/>
          <p:cNvSpPr>
            <a:spLocks noChangeArrowheads="1"/>
          </p:cNvSpPr>
          <p:nvPr/>
        </p:nvSpPr>
        <p:spPr bwMode="auto">
          <a:xfrm>
            <a:off x="-507339"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0280" name="Rectangle 8"/>
          <p:cNvSpPr>
            <a:spLocks noChangeArrowheads="1"/>
          </p:cNvSpPr>
          <p:nvPr/>
        </p:nvSpPr>
        <p:spPr bwMode="auto">
          <a:xfrm>
            <a:off x="-507339"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0353" name="Text Box 81"/>
          <p:cNvSpPr txBox="1">
            <a:spLocks noChangeArrowheads="1"/>
          </p:cNvSpPr>
          <p:nvPr/>
        </p:nvSpPr>
        <p:spPr bwMode="auto">
          <a:xfrm>
            <a:off x="847395" y="5516564"/>
            <a:ext cx="8642109" cy="954107"/>
          </a:xfrm>
          <a:prstGeom prst="rect">
            <a:avLst/>
          </a:prstGeom>
          <a:solidFill>
            <a:srgbClr val="FFFF66"/>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a:defRPr kumimoji="1" sz="2800" b="1">
                <a:solidFill>
                  <a:srgbClr val="000099"/>
                </a:solidFill>
                <a:latin typeface="+mn-lt"/>
                <a:ea typeface="+mn-ea"/>
              </a:defRPr>
            </a:lvl1pPr>
          </a:lstStyle>
          <a:p>
            <a:r>
              <a:rPr lang="en-US" altLang="zh-CN" dirty="0"/>
              <a:t>B </a:t>
            </a:r>
            <a:r>
              <a:rPr lang="zh-CN" altLang="en-US" dirty="0"/>
              <a:t>向 </a:t>
            </a:r>
            <a:r>
              <a:rPr lang="en-US" altLang="zh-CN" dirty="0"/>
              <a:t>A </a:t>
            </a:r>
            <a:r>
              <a:rPr lang="zh-CN" altLang="en-US" dirty="0"/>
              <a:t>发送数据，而 </a:t>
            </a:r>
            <a:r>
              <a:rPr lang="en-US" altLang="zh-CN" dirty="0"/>
              <a:t>C </a:t>
            </a:r>
            <a:r>
              <a:rPr lang="zh-CN" altLang="en-US" dirty="0"/>
              <a:t>又想和 </a:t>
            </a:r>
            <a:r>
              <a:rPr lang="en-US" altLang="zh-CN" dirty="0"/>
              <a:t>D </a:t>
            </a:r>
            <a:r>
              <a:rPr lang="zh-CN" altLang="en-US" dirty="0"/>
              <a:t>通信。</a:t>
            </a:r>
          </a:p>
          <a:p>
            <a:r>
              <a:rPr lang="en-US" altLang="zh-CN" dirty="0"/>
              <a:t>C </a:t>
            </a:r>
            <a:r>
              <a:rPr lang="zh-CN" altLang="en-US" dirty="0"/>
              <a:t>检测到媒体上有信号，于是就不敢向 </a:t>
            </a:r>
            <a:r>
              <a:rPr lang="en-US" altLang="zh-CN" dirty="0"/>
              <a:t>D </a:t>
            </a:r>
            <a:r>
              <a:rPr lang="zh-CN" altLang="en-US" dirty="0"/>
              <a:t>发送数据。 </a:t>
            </a:r>
          </a:p>
        </p:txBody>
      </p:sp>
      <p:sp>
        <p:nvSpPr>
          <p:cNvPr id="310354" name="Text Box 82"/>
          <p:cNvSpPr txBox="1">
            <a:spLocks noChangeArrowheads="1"/>
          </p:cNvSpPr>
          <p:nvPr/>
        </p:nvSpPr>
        <p:spPr bwMode="auto">
          <a:xfrm>
            <a:off x="578224" y="188640"/>
            <a:ext cx="8842421" cy="1077218"/>
          </a:xfrm>
          <a:prstGeom prst="rect">
            <a:avLst/>
          </a:prstGeom>
          <a:solidFill>
            <a:srgbClr val="00FFFF"/>
          </a:solidFill>
          <a:ln w="9525">
            <a:solidFill>
              <a:srgbClr val="333399"/>
            </a:solidFill>
            <a:miter lim="800000"/>
            <a:headEnd/>
            <a:tailEnd/>
          </a:ln>
          <a:effectLst/>
          <a:extLst/>
        </p:spPr>
        <p:txBody>
          <a:bodyPr wrap="none">
            <a:spAutoFit/>
          </a:bodyPr>
          <a:lstStyle/>
          <a:p>
            <a:pPr algn="ctr"/>
            <a:r>
              <a:rPr lang="zh-CN" altLang="en-US" sz="3200" b="1">
                <a:solidFill>
                  <a:srgbClr val="333399"/>
                </a:solidFill>
                <a:latin typeface="+mn-lt"/>
                <a:ea typeface="+mn-ea"/>
              </a:rPr>
              <a:t>其实 </a:t>
            </a:r>
            <a:r>
              <a:rPr lang="en-US" altLang="zh-CN" sz="3200" b="1">
                <a:solidFill>
                  <a:srgbClr val="333399"/>
                </a:solidFill>
                <a:latin typeface="+mn-lt"/>
                <a:ea typeface="+mn-ea"/>
              </a:rPr>
              <a:t>B </a:t>
            </a:r>
            <a:r>
              <a:rPr lang="zh-CN" altLang="en-US" sz="3200" b="1">
                <a:solidFill>
                  <a:srgbClr val="333399"/>
                </a:solidFill>
                <a:latin typeface="+mn-lt"/>
                <a:ea typeface="+mn-ea"/>
              </a:rPr>
              <a:t>向 </a:t>
            </a:r>
            <a:r>
              <a:rPr lang="en-US" altLang="zh-CN" sz="3200" b="1">
                <a:solidFill>
                  <a:srgbClr val="333399"/>
                </a:solidFill>
                <a:latin typeface="+mn-lt"/>
                <a:ea typeface="+mn-ea"/>
              </a:rPr>
              <a:t>A </a:t>
            </a:r>
            <a:r>
              <a:rPr lang="zh-CN" altLang="en-US" sz="3200" b="1">
                <a:solidFill>
                  <a:srgbClr val="333399"/>
                </a:solidFill>
                <a:latin typeface="+mn-lt"/>
                <a:ea typeface="+mn-ea"/>
              </a:rPr>
              <a:t>发送数据并不影响 </a:t>
            </a:r>
            <a:r>
              <a:rPr lang="en-US" altLang="zh-CN" sz="3200" b="1">
                <a:solidFill>
                  <a:srgbClr val="333399"/>
                </a:solidFill>
                <a:latin typeface="+mn-lt"/>
                <a:ea typeface="+mn-ea"/>
              </a:rPr>
              <a:t>C </a:t>
            </a:r>
            <a:r>
              <a:rPr lang="zh-CN" altLang="en-US" sz="3200" b="1">
                <a:solidFill>
                  <a:srgbClr val="333399"/>
                </a:solidFill>
                <a:latin typeface="+mn-lt"/>
                <a:ea typeface="+mn-ea"/>
              </a:rPr>
              <a:t>向 </a:t>
            </a:r>
            <a:r>
              <a:rPr lang="en-US" altLang="zh-CN" sz="3200" b="1">
                <a:solidFill>
                  <a:srgbClr val="333399"/>
                </a:solidFill>
                <a:latin typeface="+mn-lt"/>
                <a:ea typeface="+mn-ea"/>
              </a:rPr>
              <a:t>D </a:t>
            </a:r>
            <a:r>
              <a:rPr lang="zh-CN" altLang="en-US" sz="3200" b="1">
                <a:solidFill>
                  <a:srgbClr val="333399"/>
                </a:solidFill>
                <a:latin typeface="+mn-lt"/>
                <a:ea typeface="+mn-ea"/>
              </a:rPr>
              <a:t>发送数据</a:t>
            </a:r>
          </a:p>
          <a:p>
            <a:pPr algn="ctr"/>
            <a:r>
              <a:rPr lang="zh-CN" altLang="en-US" sz="3200" b="1">
                <a:solidFill>
                  <a:srgbClr val="333399"/>
                </a:solidFill>
                <a:latin typeface="+mn-lt"/>
                <a:ea typeface="+mn-ea"/>
              </a:rPr>
              <a:t>这就是</a:t>
            </a:r>
            <a:r>
              <a:rPr lang="zh-CN" altLang="en-US" sz="3200" b="1">
                <a:solidFill>
                  <a:schemeClr val="hlink"/>
                </a:solidFill>
                <a:latin typeface="+mn-lt"/>
                <a:ea typeface="+mn-ea"/>
              </a:rPr>
              <a:t>暴露站问题</a:t>
            </a:r>
            <a:r>
              <a:rPr lang="en-US" altLang="zh-CN" sz="3200" b="1">
                <a:solidFill>
                  <a:srgbClr val="333399"/>
                </a:solidFill>
                <a:latin typeface="+mn-lt"/>
                <a:ea typeface="+mn-ea"/>
              </a:rPr>
              <a:t>(exposed station problem) </a:t>
            </a:r>
          </a:p>
        </p:txBody>
      </p:sp>
      <p:grpSp>
        <p:nvGrpSpPr>
          <p:cNvPr id="3" name="组合 2"/>
          <p:cNvGrpSpPr/>
          <p:nvPr/>
        </p:nvGrpSpPr>
        <p:grpSpPr>
          <a:xfrm>
            <a:off x="4138719" y="1678286"/>
            <a:ext cx="5199437" cy="3695403"/>
            <a:chOff x="4138719" y="1678286"/>
            <a:chExt cx="5199437" cy="3695403"/>
          </a:xfrm>
        </p:grpSpPr>
        <p:sp>
          <p:nvSpPr>
            <p:cNvPr id="310357" name="Oval 85"/>
            <p:cNvSpPr>
              <a:spLocks noChangeArrowheads="1"/>
            </p:cNvSpPr>
            <p:nvPr/>
          </p:nvSpPr>
          <p:spPr bwMode="auto">
            <a:xfrm>
              <a:off x="4138719" y="2149476"/>
              <a:ext cx="3684819" cy="3224213"/>
            </a:xfrm>
            <a:prstGeom prst="ellipse">
              <a:avLst/>
            </a:prstGeom>
            <a:solidFill>
              <a:srgbClr val="FFFF99"/>
            </a:solidFill>
            <a:ln w="9525">
              <a:solidFill>
                <a:schemeClr val="tx2"/>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410" name="Text Box 138"/>
            <p:cNvSpPr txBox="1">
              <a:spLocks noChangeArrowheads="1"/>
            </p:cNvSpPr>
            <p:nvPr/>
          </p:nvSpPr>
          <p:spPr bwMode="auto">
            <a:xfrm>
              <a:off x="7306831" y="1678286"/>
              <a:ext cx="2031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400" b="1" dirty="0">
                  <a:solidFill>
                    <a:srgbClr val="000099"/>
                  </a:solidFill>
                  <a:latin typeface="+mn-lt"/>
                  <a:ea typeface="+mn-ea"/>
                </a:rPr>
                <a:t>C </a:t>
              </a:r>
              <a:r>
                <a:rPr kumimoji="1" lang="zh-CN" altLang="en-US" sz="2400" b="1" dirty="0">
                  <a:solidFill>
                    <a:srgbClr val="000099"/>
                  </a:solidFill>
                  <a:latin typeface="+mn-lt"/>
                  <a:ea typeface="+mn-ea"/>
                </a:rPr>
                <a:t>的作用范围</a:t>
              </a:r>
            </a:p>
          </p:txBody>
        </p:sp>
        <p:sp>
          <p:nvSpPr>
            <p:cNvPr id="310412" name="Line 140"/>
            <p:cNvSpPr>
              <a:spLocks noChangeShapeType="1"/>
            </p:cNvSpPr>
            <p:nvPr/>
          </p:nvSpPr>
          <p:spPr bwMode="auto">
            <a:xfrm flipH="1">
              <a:off x="7275435" y="2139952"/>
              <a:ext cx="467783" cy="41618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310359" name="Line 87"/>
          <p:cNvSpPr>
            <a:spLocks noChangeShapeType="1"/>
          </p:cNvSpPr>
          <p:nvPr/>
        </p:nvSpPr>
        <p:spPr bwMode="auto">
          <a:xfrm flipV="1">
            <a:off x="6310121" y="3789363"/>
            <a:ext cx="1062831" cy="23812"/>
          </a:xfrm>
          <a:prstGeom prst="line">
            <a:avLst/>
          </a:prstGeom>
          <a:noFill/>
          <a:ln w="57150">
            <a:solidFill>
              <a:schemeClr val="hlink"/>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0360" name="Text Box 88"/>
          <p:cNvSpPr txBox="1">
            <a:spLocks noChangeArrowheads="1"/>
          </p:cNvSpPr>
          <p:nvPr/>
        </p:nvSpPr>
        <p:spPr bwMode="auto">
          <a:xfrm>
            <a:off x="2805185" y="3979863"/>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mn-ea"/>
              </a:rPr>
              <a:t>A</a:t>
            </a:r>
          </a:p>
        </p:txBody>
      </p:sp>
      <p:sp>
        <p:nvSpPr>
          <p:cNvPr id="310361" name="Text Box 89"/>
          <p:cNvSpPr txBox="1">
            <a:spLocks noChangeArrowheads="1"/>
          </p:cNvSpPr>
          <p:nvPr/>
        </p:nvSpPr>
        <p:spPr bwMode="auto">
          <a:xfrm>
            <a:off x="7403908" y="3979863"/>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mn-ea"/>
              </a:rPr>
              <a:t>D</a:t>
            </a:r>
          </a:p>
        </p:txBody>
      </p:sp>
      <p:sp>
        <p:nvSpPr>
          <p:cNvPr id="310362" name="Text Box 90"/>
          <p:cNvSpPr txBox="1">
            <a:spLocks noChangeArrowheads="1"/>
          </p:cNvSpPr>
          <p:nvPr/>
        </p:nvSpPr>
        <p:spPr bwMode="auto">
          <a:xfrm>
            <a:off x="5885332" y="3979863"/>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mn-ea"/>
              </a:rPr>
              <a:t>C</a:t>
            </a:r>
          </a:p>
        </p:txBody>
      </p:sp>
      <p:sp>
        <p:nvSpPr>
          <p:cNvPr id="310363" name="Text Box 91"/>
          <p:cNvSpPr txBox="1">
            <a:spLocks noChangeArrowheads="1"/>
          </p:cNvSpPr>
          <p:nvPr/>
        </p:nvSpPr>
        <p:spPr bwMode="auto">
          <a:xfrm>
            <a:off x="4273887" y="3979863"/>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mn-ea"/>
              </a:rPr>
              <a:t>B</a:t>
            </a:r>
          </a:p>
        </p:txBody>
      </p:sp>
      <p:sp>
        <p:nvSpPr>
          <p:cNvPr id="310364" name="Text Box 92"/>
          <p:cNvSpPr txBox="1">
            <a:spLocks noChangeArrowheads="1"/>
          </p:cNvSpPr>
          <p:nvPr/>
        </p:nvSpPr>
        <p:spPr bwMode="auto">
          <a:xfrm>
            <a:off x="6435665" y="3035300"/>
            <a:ext cx="80021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4800" b="1">
                <a:solidFill>
                  <a:srgbClr val="000099"/>
                </a:solidFill>
                <a:latin typeface="+mn-lt"/>
                <a:ea typeface="+mn-ea"/>
              </a:rPr>
              <a:t>？</a:t>
            </a:r>
          </a:p>
        </p:txBody>
      </p:sp>
      <p:grpSp>
        <p:nvGrpSpPr>
          <p:cNvPr id="310365" name="Group 93"/>
          <p:cNvGrpSpPr>
            <a:grpSpLocks/>
          </p:cNvGrpSpPr>
          <p:nvPr/>
        </p:nvGrpSpPr>
        <p:grpSpPr bwMode="auto">
          <a:xfrm>
            <a:off x="7078867" y="3417889"/>
            <a:ext cx="918369" cy="585787"/>
            <a:chOff x="762" y="2391"/>
            <a:chExt cx="423" cy="312"/>
          </a:xfrm>
        </p:grpSpPr>
        <p:grpSp>
          <p:nvGrpSpPr>
            <p:cNvPr id="310366" name="Group 94"/>
            <p:cNvGrpSpPr>
              <a:grpSpLocks/>
            </p:cNvGrpSpPr>
            <p:nvPr/>
          </p:nvGrpSpPr>
          <p:grpSpPr bwMode="auto">
            <a:xfrm>
              <a:off x="867" y="2432"/>
              <a:ext cx="318" cy="271"/>
              <a:chOff x="657" y="1570"/>
              <a:chExt cx="318" cy="311"/>
            </a:xfrm>
          </p:grpSpPr>
          <p:sp>
            <p:nvSpPr>
              <p:cNvPr id="310367" name="Line 95"/>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10368" name="Picture 96" descr="laptop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0369" name="Group 97"/>
            <p:cNvGrpSpPr>
              <a:grpSpLocks/>
            </p:cNvGrpSpPr>
            <p:nvPr/>
          </p:nvGrpSpPr>
          <p:grpSpPr bwMode="auto">
            <a:xfrm>
              <a:off x="762" y="2391"/>
              <a:ext cx="306" cy="90"/>
              <a:chOff x="748" y="2251"/>
              <a:chExt cx="306" cy="90"/>
            </a:xfrm>
          </p:grpSpPr>
          <p:sp>
            <p:nvSpPr>
              <p:cNvPr id="310370" name="AutoShape 98"/>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71" name="AutoShape 99"/>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72" name="AutoShape 100"/>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73" name="AutoShape 101"/>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74" name="AutoShape 102"/>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75" name="AutoShape 103"/>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310376" name="Group 104"/>
          <p:cNvGrpSpPr>
            <a:grpSpLocks/>
          </p:cNvGrpSpPr>
          <p:nvPr/>
        </p:nvGrpSpPr>
        <p:grpSpPr bwMode="auto">
          <a:xfrm>
            <a:off x="2368359" y="3421064"/>
            <a:ext cx="916648" cy="585787"/>
            <a:chOff x="762" y="2391"/>
            <a:chExt cx="423" cy="312"/>
          </a:xfrm>
        </p:grpSpPr>
        <p:grpSp>
          <p:nvGrpSpPr>
            <p:cNvPr id="310377" name="Group 105"/>
            <p:cNvGrpSpPr>
              <a:grpSpLocks/>
            </p:cNvGrpSpPr>
            <p:nvPr/>
          </p:nvGrpSpPr>
          <p:grpSpPr bwMode="auto">
            <a:xfrm>
              <a:off x="867" y="2432"/>
              <a:ext cx="318" cy="271"/>
              <a:chOff x="657" y="1570"/>
              <a:chExt cx="318" cy="311"/>
            </a:xfrm>
          </p:grpSpPr>
          <p:sp>
            <p:nvSpPr>
              <p:cNvPr id="310378" name="Line 106"/>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10379" name="Picture 107" descr="laptop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0380" name="Group 108"/>
            <p:cNvGrpSpPr>
              <a:grpSpLocks/>
            </p:cNvGrpSpPr>
            <p:nvPr/>
          </p:nvGrpSpPr>
          <p:grpSpPr bwMode="auto">
            <a:xfrm>
              <a:off x="762" y="2391"/>
              <a:ext cx="306" cy="90"/>
              <a:chOff x="748" y="2251"/>
              <a:chExt cx="306" cy="90"/>
            </a:xfrm>
          </p:grpSpPr>
          <p:sp>
            <p:nvSpPr>
              <p:cNvPr id="310381" name="AutoShape 109"/>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82" name="AutoShape 110"/>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83" name="AutoShape 111"/>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84" name="AutoShape 112"/>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85" name="AutoShape 113"/>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86" name="AutoShape 114"/>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310387" name="Group 115"/>
          <p:cNvGrpSpPr>
            <a:grpSpLocks/>
          </p:cNvGrpSpPr>
          <p:nvPr/>
        </p:nvGrpSpPr>
        <p:grpSpPr bwMode="auto">
          <a:xfrm>
            <a:off x="5506978" y="3421064"/>
            <a:ext cx="918369" cy="585787"/>
            <a:chOff x="762" y="2391"/>
            <a:chExt cx="423" cy="312"/>
          </a:xfrm>
        </p:grpSpPr>
        <p:grpSp>
          <p:nvGrpSpPr>
            <p:cNvPr id="310388" name="Group 116"/>
            <p:cNvGrpSpPr>
              <a:grpSpLocks/>
            </p:cNvGrpSpPr>
            <p:nvPr/>
          </p:nvGrpSpPr>
          <p:grpSpPr bwMode="auto">
            <a:xfrm>
              <a:off x="867" y="2432"/>
              <a:ext cx="318" cy="271"/>
              <a:chOff x="657" y="1570"/>
              <a:chExt cx="318" cy="311"/>
            </a:xfrm>
          </p:grpSpPr>
          <p:sp>
            <p:nvSpPr>
              <p:cNvPr id="310389" name="Line 117"/>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10390" name="Picture 118" descr="laptop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0391" name="Group 119"/>
            <p:cNvGrpSpPr>
              <a:grpSpLocks/>
            </p:cNvGrpSpPr>
            <p:nvPr/>
          </p:nvGrpSpPr>
          <p:grpSpPr bwMode="auto">
            <a:xfrm>
              <a:off x="762" y="2391"/>
              <a:ext cx="306" cy="90"/>
              <a:chOff x="748" y="2251"/>
              <a:chExt cx="306" cy="90"/>
            </a:xfrm>
          </p:grpSpPr>
          <p:sp>
            <p:nvSpPr>
              <p:cNvPr id="310392" name="AutoShape 12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93" name="AutoShape 12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94" name="AutoShape 12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95" name="AutoShape 12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96" name="AutoShape 12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97" name="AutoShape 12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310398" name="Group 126"/>
          <p:cNvGrpSpPr>
            <a:grpSpLocks/>
          </p:cNvGrpSpPr>
          <p:nvPr/>
        </p:nvGrpSpPr>
        <p:grpSpPr bwMode="auto">
          <a:xfrm>
            <a:off x="3936808" y="3421064"/>
            <a:ext cx="918369" cy="585787"/>
            <a:chOff x="762" y="2391"/>
            <a:chExt cx="423" cy="312"/>
          </a:xfrm>
        </p:grpSpPr>
        <p:grpSp>
          <p:nvGrpSpPr>
            <p:cNvPr id="310399" name="Group 127"/>
            <p:cNvGrpSpPr>
              <a:grpSpLocks/>
            </p:cNvGrpSpPr>
            <p:nvPr/>
          </p:nvGrpSpPr>
          <p:grpSpPr bwMode="auto">
            <a:xfrm>
              <a:off x="867" y="2432"/>
              <a:ext cx="318" cy="271"/>
              <a:chOff x="657" y="1570"/>
              <a:chExt cx="318" cy="311"/>
            </a:xfrm>
          </p:grpSpPr>
          <p:sp>
            <p:nvSpPr>
              <p:cNvPr id="310400" name="Line 128"/>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10401" name="Picture 129" descr="laptop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0402" name="Group 130"/>
            <p:cNvGrpSpPr>
              <a:grpSpLocks/>
            </p:cNvGrpSpPr>
            <p:nvPr/>
          </p:nvGrpSpPr>
          <p:grpSpPr bwMode="auto">
            <a:xfrm>
              <a:off x="762" y="2391"/>
              <a:ext cx="306" cy="90"/>
              <a:chOff x="748" y="2251"/>
              <a:chExt cx="306" cy="90"/>
            </a:xfrm>
          </p:grpSpPr>
          <p:sp>
            <p:nvSpPr>
              <p:cNvPr id="310403" name="AutoShape 13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404" name="AutoShape 13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405" name="AutoShape 13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406" name="AutoShape 13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407" name="AutoShape 13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408" name="AutoShape 13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2" name="组合 1"/>
          <p:cNvGrpSpPr/>
          <p:nvPr/>
        </p:nvGrpSpPr>
        <p:grpSpPr>
          <a:xfrm>
            <a:off x="901110" y="1687811"/>
            <a:ext cx="5409011" cy="3685878"/>
            <a:chOff x="901110" y="1687811"/>
            <a:chExt cx="5409011" cy="3685878"/>
          </a:xfrm>
        </p:grpSpPr>
        <p:sp>
          <p:nvSpPr>
            <p:cNvPr id="310358" name="Oval 86"/>
            <p:cNvSpPr>
              <a:spLocks noChangeArrowheads="1"/>
            </p:cNvSpPr>
            <p:nvPr/>
          </p:nvSpPr>
          <p:spPr bwMode="auto">
            <a:xfrm>
              <a:off x="2595896" y="2149476"/>
              <a:ext cx="3714225" cy="3224213"/>
            </a:xfrm>
            <a:prstGeom prst="ellipse">
              <a:avLst/>
            </a:prstGeom>
            <a:solidFill>
              <a:srgbClr val="FF66FF">
                <a:alpha val="30000"/>
              </a:srgbClr>
            </a:solidFill>
            <a:ln w="9525">
              <a:solidFill>
                <a:schemeClr val="tx2"/>
              </a:solidFill>
              <a:prstDash val="dash"/>
              <a:round/>
              <a:headEnd/>
              <a:tailEnd/>
            </a:ln>
            <a:effectLst/>
            <a:extLst/>
          </p:spPr>
          <p:txBody>
            <a:bodyPr wrap="none" anchor="ctr"/>
            <a:lstStyle/>
            <a:p>
              <a:endParaRPr lang="zh-CN" altLang="en-US" b="1">
                <a:solidFill>
                  <a:srgbClr val="000099"/>
                </a:solidFill>
                <a:latin typeface="+mn-lt"/>
                <a:ea typeface="+mn-ea"/>
              </a:endParaRPr>
            </a:p>
          </p:txBody>
        </p:sp>
        <p:sp>
          <p:nvSpPr>
            <p:cNvPr id="310409" name="Text Box 137"/>
            <p:cNvSpPr txBox="1">
              <a:spLocks noChangeArrowheads="1"/>
            </p:cNvSpPr>
            <p:nvPr/>
          </p:nvSpPr>
          <p:spPr bwMode="auto">
            <a:xfrm>
              <a:off x="901110" y="1687811"/>
              <a:ext cx="20393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400" b="1" dirty="0">
                  <a:solidFill>
                    <a:srgbClr val="000099"/>
                  </a:solidFill>
                  <a:latin typeface="+mn-lt"/>
                  <a:ea typeface="+mn-ea"/>
                </a:rPr>
                <a:t>B </a:t>
              </a:r>
              <a:r>
                <a:rPr kumimoji="1" lang="zh-CN" altLang="en-US" sz="2400" b="1" dirty="0">
                  <a:solidFill>
                    <a:srgbClr val="000099"/>
                  </a:solidFill>
                  <a:latin typeface="+mn-lt"/>
                  <a:ea typeface="+mn-ea"/>
                </a:rPr>
                <a:t>的作用范围</a:t>
              </a:r>
            </a:p>
          </p:txBody>
        </p:sp>
        <p:sp>
          <p:nvSpPr>
            <p:cNvPr id="310411" name="Line 139"/>
            <p:cNvSpPr>
              <a:spLocks noChangeShapeType="1"/>
            </p:cNvSpPr>
            <p:nvPr/>
          </p:nvSpPr>
          <p:spPr bwMode="auto">
            <a:xfrm>
              <a:off x="2568716" y="2172990"/>
              <a:ext cx="643954" cy="391914"/>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Tree>
    <p:extLst>
      <p:ext uri="{BB962C8B-B14F-4D97-AF65-F5344CB8AC3E}">
        <p14:creationId xmlns:p14="http://schemas.microsoft.com/office/powerpoint/2010/main" val="31186561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03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0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353" grpId="0" animBg="1"/>
      <p:bldP spid="31035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6" name="Rectangle 6"/>
          <p:cNvSpPr>
            <a:spLocks noGrp="1" noChangeArrowheads="1"/>
          </p:cNvSpPr>
          <p:nvPr>
            <p:ph type="title"/>
          </p:nvPr>
        </p:nvSpPr>
        <p:spPr/>
        <p:txBody>
          <a:bodyPr/>
          <a:lstStyle/>
          <a:p>
            <a:pPr algn="ctr"/>
            <a:r>
              <a:rPr lang="en-US" altLang="zh-CN" dirty="0"/>
              <a:t>CSMA/CA </a:t>
            </a:r>
            <a:r>
              <a:rPr lang="zh-CN" altLang="en-US" dirty="0"/>
              <a:t>协议 </a:t>
            </a:r>
          </a:p>
        </p:txBody>
      </p:sp>
      <p:sp>
        <p:nvSpPr>
          <p:cNvPr id="312329" name="Rectangle 9"/>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solidFill>
                  <a:srgbClr val="FF0000"/>
                </a:solidFill>
              </a:rPr>
              <a:t>无线局域网不能使用 </a:t>
            </a:r>
            <a:r>
              <a:rPr lang="en-US" altLang="zh-CN" dirty="0">
                <a:solidFill>
                  <a:srgbClr val="FF0000"/>
                </a:solidFill>
              </a:rPr>
              <a:t>CSMA/CD</a:t>
            </a:r>
            <a:r>
              <a:rPr lang="zh-CN" altLang="en-US" dirty="0">
                <a:solidFill>
                  <a:srgbClr val="FF0000"/>
                </a:solidFill>
              </a:rPr>
              <a:t>，</a:t>
            </a:r>
            <a:r>
              <a:rPr lang="zh-CN" altLang="en-US" dirty="0"/>
              <a:t>而只能使用改进的 </a:t>
            </a:r>
            <a:r>
              <a:rPr lang="en-US" altLang="zh-CN" dirty="0"/>
              <a:t>CSMA </a:t>
            </a:r>
            <a:r>
              <a:rPr lang="zh-CN" altLang="en-US" dirty="0"/>
              <a:t>协议。</a:t>
            </a:r>
          </a:p>
          <a:p>
            <a:r>
              <a:rPr lang="zh-CN" altLang="en-US" dirty="0"/>
              <a:t>改进的办法是把 </a:t>
            </a:r>
            <a:r>
              <a:rPr lang="en-US" altLang="zh-CN" dirty="0"/>
              <a:t>CSMA </a:t>
            </a:r>
            <a:r>
              <a:rPr lang="zh-CN" altLang="en-US" dirty="0"/>
              <a:t>增加一个</a:t>
            </a:r>
            <a:r>
              <a:rPr lang="zh-CN" altLang="en-US" dirty="0">
                <a:solidFill>
                  <a:srgbClr val="FF0000"/>
                </a:solidFill>
              </a:rPr>
              <a:t>碰撞</a:t>
            </a:r>
            <a:r>
              <a:rPr lang="zh-CN" altLang="en-US" dirty="0" smtClean="0">
                <a:solidFill>
                  <a:srgbClr val="FF0000"/>
                </a:solidFill>
              </a:rPr>
              <a:t>避免</a:t>
            </a:r>
            <a:r>
              <a:rPr lang="en-US" altLang="zh-CN" dirty="0" smtClean="0"/>
              <a:t>CA (Collision </a:t>
            </a:r>
            <a:r>
              <a:rPr lang="en-US" altLang="zh-CN" dirty="0"/>
              <a:t>Avoidance)</a:t>
            </a:r>
            <a:r>
              <a:rPr lang="zh-CN" altLang="en-US" dirty="0"/>
              <a:t>功能。</a:t>
            </a:r>
          </a:p>
          <a:p>
            <a:r>
              <a:rPr lang="en-US" altLang="zh-CN" dirty="0">
                <a:solidFill>
                  <a:srgbClr val="FF0000"/>
                </a:solidFill>
              </a:rPr>
              <a:t>802.11 </a:t>
            </a:r>
            <a:r>
              <a:rPr lang="zh-CN" altLang="en-US" dirty="0">
                <a:solidFill>
                  <a:srgbClr val="FF0000"/>
                </a:solidFill>
              </a:rPr>
              <a:t>就使用 </a:t>
            </a:r>
            <a:r>
              <a:rPr lang="en-US" altLang="zh-CN" dirty="0">
                <a:solidFill>
                  <a:srgbClr val="FF0000"/>
                </a:solidFill>
              </a:rPr>
              <a:t>CSMA/CA </a:t>
            </a:r>
            <a:r>
              <a:rPr lang="zh-CN" altLang="en-US" dirty="0">
                <a:solidFill>
                  <a:srgbClr val="FF0000"/>
                </a:solidFill>
              </a:rPr>
              <a:t>协议。</a:t>
            </a:r>
            <a:r>
              <a:rPr lang="zh-CN" altLang="en-US" dirty="0"/>
              <a:t>而在使用 </a:t>
            </a:r>
            <a:r>
              <a:rPr lang="en-US" altLang="zh-CN" dirty="0"/>
              <a:t>CSMA/CA </a:t>
            </a:r>
            <a:r>
              <a:rPr lang="zh-CN" altLang="en-US" dirty="0"/>
              <a:t>的同时，</a:t>
            </a:r>
            <a:r>
              <a:rPr lang="zh-CN" altLang="en-US" dirty="0">
                <a:solidFill>
                  <a:srgbClr val="FF0000"/>
                </a:solidFill>
              </a:rPr>
              <a:t>还增加使用停止等待协议。</a:t>
            </a:r>
          </a:p>
          <a:p>
            <a:r>
              <a:rPr lang="zh-CN" altLang="en-US" dirty="0"/>
              <a:t>下面先介绍 </a:t>
            </a:r>
            <a:r>
              <a:rPr lang="en-US" altLang="zh-CN" dirty="0"/>
              <a:t>802.11 </a:t>
            </a:r>
            <a:r>
              <a:rPr lang="zh-CN" altLang="en-US" dirty="0"/>
              <a:t>的 </a:t>
            </a:r>
            <a:r>
              <a:rPr lang="en-US" altLang="zh-CN" dirty="0"/>
              <a:t>MAC </a:t>
            </a:r>
            <a:r>
              <a:rPr lang="zh-CN" altLang="en-US" dirty="0"/>
              <a:t>层。    </a:t>
            </a:r>
          </a:p>
        </p:txBody>
      </p:sp>
    </p:spTree>
    <p:extLst>
      <p:ext uri="{BB962C8B-B14F-4D97-AF65-F5344CB8AC3E}">
        <p14:creationId xmlns:p14="http://schemas.microsoft.com/office/powerpoint/2010/main" val="11782749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232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232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232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50" name="Rectangle 6"/>
          <p:cNvSpPr>
            <a:spLocks noGrp="1" noChangeArrowheads="1"/>
          </p:cNvSpPr>
          <p:nvPr>
            <p:ph type="title"/>
          </p:nvPr>
        </p:nvSpPr>
        <p:spPr/>
        <p:txBody>
          <a:bodyPr/>
          <a:lstStyle/>
          <a:p>
            <a:pPr algn="ctr"/>
            <a:r>
              <a:rPr lang="en-US" altLang="zh-CN" dirty="0"/>
              <a:t>802.11 </a:t>
            </a:r>
            <a:r>
              <a:rPr lang="zh-CN" altLang="en-US" dirty="0"/>
              <a:t>的 </a:t>
            </a:r>
            <a:r>
              <a:rPr lang="en-US" altLang="zh-CN" dirty="0"/>
              <a:t>MAC </a:t>
            </a:r>
            <a:r>
              <a:rPr lang="zh-CN" altLang="en-US" dirty="0"/>
              <a:t>层 </a:t>
            </a:r>
          </a:p>
        </p:txBody>
      </p:sp>
      <p:sp>
        <p:nvSpPr>
          <p:cNvPr id="313390" name="Text Box 46"/>
          <p:cNvSpPr txBox="1">
            <a:spLocks noChangeArrowheads="1"/>
          </p:cNvSpPr>
          <p:nvPr/>
        </p:nvSpPr>
        <p:spPr bwMode="auto">
          <a:xfrm>
            <a:off x="1027566" y="1124744"/>
            <a:ext cx="8101898" cy="954107"/>
          </a:xfrm>
          <a:prstGeom prst="rect">
            <a:avLst/>
          </a:prstGeom>
          <a:solidFill>
            <a:srgbClr val="FFFF66"/>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a:defRPr kumimoji="1" sz="2800" b="1">
                <a:solidFill>
                  <a:srgbClr val="000099"/>
                </a:solidFill>
                <a:latin typeface="+mn-lt"/>
                <a:ea typeface="+mn-ea"/>
              </a:defRPr>
            </a:lvl1pPr>
          </a:lstStyle>
          <a:p>
            <a:r>
              <a:rPr lang="en-US" altLang="zh-CN" dirty="0"/>
              <a:t>MAC </a:t>
            </a:r>
            <a:r>
              <a:rPr lang="zh-CN" altLang="en-US" dirty="0"/>
              <a:t>层通过</a:t>
            </a:r>
            <a:r>
              <a:rPr lang="zh-CN" altLang="en-US" dirty="0">
                <a:solidFill>
                  <a:srgbClr val="C00000"/>
                </a:solidFill>
              </a:rPr>
              <a:t>协调功能</a:t>
            </a:r>
            <a:r>
              <a:rPr lang="zh-CN" altLang="en-US" dirty="0"/>
              <a:t>来确定在基本服务集 </a:t>
            </a:r>
            <a:r>
              <a:rPr lang="en-US" altLang="zh-CN" dirty="0"/>
              <a:t>BSS </a:t>
            </a:r>
            <a:r>
              <a:rPr lang="zh-CN" altLang="en-US" dirty="0"/>
              <a:t>中</a:t>
            </a:r>
          </a:p>
          <a:p>
            <a:r>
              <a:rPr lang="zh-CN" altLang="en-US" dirty="0"/>
              <a:t>的移动站在什么时间能发送数据或接收数据。 </a:t>
            </a:r>
          </a:p>
        </p:txBody>
      </p:sp>
      <p:grpSp>
        <p:nvGrpSpPr>
          <p:cNvPr id="3" name="组合 2"/>
          <p:cNvGrpSpPr/>
          <p:nvPr/>
        </p:nvGrpSpPr>
        <p:grpSpPr>
          <a:xfrm>
            <a:off x="249795" y="2117800"/>
            <a:ext cx="9305368" cy="4191520"/>
            <a:chOff x="249795" y="2117800"/>
            <a:chExt cx="9305368" cy="4191520"/>
          </a:xfrm>
        </p:grpSpPr>
        <p:sp>
          <p:nvSpPr>
            <p:cNvPr id="313357" name="Line 13"/>
            <p:cNvSpPr>
              <a:spLocks noChangeShapeType="1"/>
            </p:cNvSpPr>
            <p:nvPr/>
          </p:nvSpPr>
          <p:spPr bwMode="auto">
            <a:xfrm>
              <a:off x="673953" y="2951946"/>
              <a:ext cx="0" cy="2710171"/>
            </a:xfrm>
            <a:prstGeom prst="line">
              <a:avLst/>
            </a:prstGeom>
            <a:noFill/>
            <a:ln w="2857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3358" name="Text Box 14"/>
            <p:cNvSpPr txBox="1">
              <a:spLocks noChangeArrowheads="1"/>
            </p:cNvSpPr>
            <p:nvPr/>
          </p:nvSpPr>
          <p:spPr bwMode="auto">
            <a:xfrm>
              <a:off x="249795" y="3933056"/>
              <a:ext cx="886781"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smtClean="0">
                  <a:solidFill>
                    <a:srgbClr val="000099"/>
                  </a:solidFill>
                  <a:latin typeface="+mn-lt"/>
                  <a:ea typeface="+mn-ea"/>
                </a:rPr>
                <a:t>MAC</a:t>
              </a:r>
            </a:p>
            <a:p>
              <a:pPr algn="ctr"/>
              <a:r>
                <a:rPr kumimoji="1" lang="en-US" altLang="zh-CN" b="1" dirty="0" smtClean="0">
                  <a:solidFill>
                    <a:srgbClr val="000099"/>
                  </a:solidFill>
                  <a:latin typeface="+mn-lt"/>
                  <a:ea typeface="+mn-ea"/>
                </a:rPr>
                <a:t> </a:t>
              </a:r>
              <a:r>
                <a:rPr kumimoji="1" lang="zh-CN" altLang="en-US" b="1" dirty="0">
                  <a:solidFill>
                    <a:srgbClr val="000099"/>
                  </a:solidFill>
                  <a:latin typeface="+mn-lt"/>
                  <a:ea typeface="+mn-ea"/>
                </a:rPr>
                <a:t>层</a:t>
              </a:r>
            </a:p>
          </p:txBody>
        </p:sp>
        <p:sp>
          <p:nvSpPr>
            <p:cNvPr id="313359" name="Text Box 15"/>
            <p:cNvSpPr txBox="1">
              <a:spLocks noChangeArrowheads="1"/>
            </p:cNvSpPr>
            <p:nvPr/>
          </p:nvSpPr>
          <p:spPr bwMode="auto">
            <a:xfrm>
              <a:off x="2144581" y="2117800"/>
              <a:ext cx="39004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FF0000"/>
                  </a:solidFill>
                  <a:latin typeface="+mn-lt"/>
                  <a:ea typeface="+mn-ea"/>
                </a:rPr>
                <a:t>无争用服务（选用）</a:t>
              </a:r>
            </a:p>
          </p:txBody>
        </p:sp>
        <p:sp>
          <p:nvSpPr>
            <p:cNvPr id="313360" name="Rectangle 16"/>
            <p:cNvSpPr>
              <a:spLocks noChangeArrowheads="1"/>
            </p:cNvSpPr>
            <p:nvPr/>
          </p:nvSpPr>
          <p:spPr bwMode="auto">
            <a:xfrm>
              <a:off x="1209015" y="4160838"/>
              <a:ext cx="8346148" cy="2148482"/>
            </a:xfrm>
            <a:prstGeom prst="rect">
              <a:avLst/>
            </a:prstGeom>
            <a:solidFill>
              <a:srgbClr val="FFFF99"/>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3362" name="Rectangle 18"/>
            <p:cNvSpPr>
              <a:spLocks noChangeArrowheads="1"/>
            </p:cNvSpPr>
            <p:nvPr/>
          </p:nvSpPr>
          <p:spPr bwMode="auto">
            <a:xfrm>
              <a:off x="1246850" y="4181475"/>
              <a:ext cx="8308313" cy="1496616"/>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3363" name="Rectangle 19"/>
            <p:cNvSpPr>
              <a:spLocks noChangeArrowheads="1"/>
            </p:cNvSpPr>
            <p:nvPr/>
          </p:nvSpPr>
          <p:spPr bwMode="auto">
            <a:xfrm>
              <a:off x="1234811" y="2951946"/>
              <a:ext cx="5107781" cy="1186668"/>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3364" name="Text Box 20"/>
            <p:cNvSpPr txBox="1">
              <a:spLocks noChangeArrowheads="1"/>
            </p:cNvSpPr>
            <p:nvPr/>
          </p:nvSpPr>
          <p:spPr bwMode="auto">
            <a:xfrm>
              <a:off x="6790362" y="2546901"/>
              <a:ext cx="233910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FF0000"/>
                  </a:solidFill>
                  <a:latin typeface="+mn-lt"/>
                  <a:ea typeface="+mn-ea"/>
                </a:rPr>
                <a:t>争用服务</a:t>
              </a:r>
            </a:p>
            <a:p>
              <a:pPr algn="ctr"/>
              <a:r>
                <a:rPr kumimoji="1" lang="zh-CN" altLang="en-US" sz="2800" b="1" dirty="0">
                  <a:solidFill>
                    <a:srgbClr val="FF0000"/>
                  </a:solidFill>
                  <a:latin typeface="+mn-lt"/>
                  <a:ea typeface="+mn-ea"/>
                </a:rPr>
                <a:t>（必须实现）</a:t>
              </a:r>
            </a:p>
          </p:txBody>
        </p:sp>
        <p:sp>
          <p:nvSpPr>
            <p:cNvPr id="313367" name="Text Box 23"/>
            <p:cNvSpPr txBox="1">
              <a:spLocks noChangeArrowheads="1"/>
            </p:cNvSpPr>
            <p:nvPr/>
          </p:nvSpPr>
          <p:spPr bwMode="auto">
            <a:xfrm>
              <a:off x="2186030" y="4293096"/>
              <a:ext cx="652454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0000FF"/>
                  </a:solidFill>
                  <a:latin typeface="+mn-lt"/>
                  <a:ea typeface="+mn-ea"/>
                </a:rPr>
                <a:t>分布协调功能 </a:t>
              </a:r>
              <a:r>
                <a:rPr kumimoji="1" lang="en-US" altLang="zh-CN" sz="2800" b="1" dirty="0">
                  <a:solidFill>
                    <a:srgbClr val="000099"/>
                  </a:solidFill>
                  <a:latin typeface="+mn-lt"/>
                  <a:ea typeface="+mn-ea"/>
                </a:rPr>
                <a:t>DCF</a:t>
              </a:r>
            </a:p>
            <a:p>
              <a:pPr algn="ctr"/>
              <a:r>
                <a:rPr kumimoji="1" lang="en-US" altLang="zh-CN" sz="2800" b="1" dirty="0">
                  <a:solidFill>
                    <a:srgbClr val="000099"/>
                  </a:solidFill>
                  <a:latin typeface="+mn-lt"/>
                  <a:ea typeface="+mn-ea"/>
                </a:rPr>
                <a:t>(Distributed Coordination Function)</a:t>
              </a:r>
            </a:p>
            <a:p>
              <a:pPr algn="ctr"/>
              <a:r>
                <a:rPr kumimoji="1" lang="en-US" altLang="zh-CN" sz="2800" b="1" dirty="0">
                  <a:solidFill>
                    <a:srgbClr val="000099"/>
                  </a:solidFill>
                  <a:latin typeface="+mn-lt"/>
                  <a:ea typeface="+mn-ea"/>
                </a:rPr>
                <a:t>(CSMA/CA)</a:t>
              </a:r>
            </a:p>
          </p:txBody>
        </p:sp>
        <p:sp>
          <p:nvSpPr>
            <p:cNvPr id="313368" name="Text Box 24"/>
            <p:cNvSpPr txBox="1">
              <a:spLocks noChangeArrowheads="1"/>
            </p:cNvSpPr>
            <p:nvPr/>
          </p:nvSpPr>
          <p:spPr bwMode="auto">
            <a:xfrm>
              <a:off x="1014815" y="2997200"/>
              <a:ext cx="543770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0000FF"/>
                  </a:solidFill>
                  <a:latin typeface="+mn-lt"/>
                  <a:ea typeface="+mn-ea"/>
                </a:rPr>
                <a:t>点协调功能 </a:t>
              </a:r>
              <a:r>
                <a:rPr kumimoji="1" lang="en-US" altLang="zh-CN" sz="2800" b="1" dirty="0">
                  <a:solidFill>
                    <a:srgbClr val="000099"/>
                  </a:solidFill>
                  <a:latin typeface="+mn-lt"/>
                  <a:ea typeface="+mn-ea"/>
                </a:rPr>
                <a:t>PCF</a:t>
              </a:r>
            </a:p>
            <a:p>
              <a:pPr algn="ctr"/>
              <a:r>
                <a:rPr kumimoji="1" lang="en-US" altLang="zh-CN" sz="2800" b="1" dirty="0">
                  <a:solidFill>
                    <a:srgbClr val="000099"/>
                  </a:solidFill>
                  <a:latin typeface="+mn-lt"/>
                  <a:ea typeface="+mn-ea"/>
                </a:rPr>
                <a:t>(Point Coordination Function)</a:t>
              </a:r>
            </a:p>
          </p:txBody>
        </p:sp>
        <p:sp>
          <p:nvSpPr>
            <p:cNvPr id="313369" name="Rectangle 25"/>
            <p:cNvSpPr>
              <a:spLocks noChangeArrowheads="1"/>
            </p:cNvSpPr>
            <p:nvPr/>
          </p:nvSpPr>
          <p:spPr bwMode="auto">
            <a:xfrm>
              <a:off x="1209015" y="2924174"/>
              <a:ext cx="5140457" cy="1236663"/>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3381" name="Line 37"/>
            <p:cNvSpPr>
              <a:spLocks noChangeShapeType="1"/>
            </p:cNvSpPr>
            <p:nvPr/>
          </p:nvSpPr>
          <p:spPr bwMode="auto">
            <a:xfrm>
              <a:off x="256043" y="2924944"/>
              <a:ext cx="880533"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3356" name="Text Box 12"/>
            <p:cNvSpPr txBox="1">
              <a:spLocks noChangeArrowheads="1"/>
            </p:cNvSpPr>
            <p:nvPr/>
          </p:nvSpPr>
          <p:spPr bwMode="auto">
            <a:xfrm>
              <a:off x="4736976" y="5733256"/>
              <a:ext cx="1261884" cy="523220"/>
            </a:xfrm>
            <a:prstGeom prst="rect">
              <a:avLst/>
            </a:prstGeom>
            <a:noFill/>
            <a:ln>
              <a:noFill/>
            </a:ln>
            <a:effectLst/>
            <a:extLst/>
          </p:spPr>
          <p:txBody>
            <a:bodyPr wrap="none">
              <a:spAutoFit/>
            </a:bodyPr>
            <a:lstStyle/>
            <a:p>
              <a:r>
                <a:rPr kumimoji="1" lang="zh-CN" altLang="en-US" sz="2800" b="1" dirty="0">
                  <a:solidFill>
                    <a:srgbClr val="000099"/>
                  </a:solidFill>
                  <a:latin typeface="+mn-lt"/>
                  <a:ea typeface="+mn-ea"/>
                </a:rPr>
                <a:t>物理层</a:t>
              </a:r>
            </a:p>
          </p:txBody>
        </p:sp>
        <p:sp>
          <p:nvSpPr>
            <p:cNvPr id="313380" name="Line 36"/>
            <p:cNvSpPr>
              <a:spLocks noChangeShapeType="1"/>
            </p:cNvSpPr>
            <p:nvPr/>
          </p:nvSpPr>
          <p:spPr bwMode="auto">
            <a:xfrm>
              <a:off x="256043" y="5662116"/>
              <a:ext cx="880533"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3393" name="Line 49"/>
            <p:cNvSpPr>
              <a:spLocks noChangeShapeType="1"/>
            </p:cNvSpPr>
            <p:nvPr/>
          </p:nvSpPr>
          <p:spPr bwMode="auto">
            <a:xfrm flipV="1">
              <a:off x="1200415" y="5659660"/>
              <a:ext cx="8354748" cy="158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3394" name="AutoShape 50"/>
            <p:cNvSpPr>
              <a:spLocks noChangeArrowheads="1"/>
            </p:cNvSpPr>
            <p:nvPr/>
          </p:nvSpPr>
          <p:spPr bwMode="auto">
            <a:xfrm>
              <a:off x="7684030" y="3474253"/>
              <a:ext cx="624285" cy="818348"/>
            </a:xfrm>
            <a:prstGeom prst="upArrow">
              <a:avLst>
                <a:gd name="adj1" fmla="val 50000"/>
                <a:gd name="adj2" fmla="val 4056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mn-ea"/>
              </a:endParaRPr>
            </a:p>
          </p:txBody>
        </p:sp>
        <p:sp>
          <p:nvSpPr>
            <p:cNvPr id="313395" name="AutoShape 51"/>
            <p:cNvSpPr>
              <a:spLocks noChangeArrowheads="1"/>
            </p:cNvSpPr>
            <p:nvPr/>
          </p:nvSpPr>
          <p:spPr bwMode="auto">
            <a:xfrm>
              <a:off x="3470540" y="2636391"/>
              <a:ext cx="624285" cy="4318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mn-ea"/>
              </a:endParaRPr>
            </a:p>
          </p:txBody>
        </p:sp>
      </p:grpSp>
    </p:spTree>
    <p:extLst>
      <p:ext uri="{BB962C8B-B14F-4D97-AF65-F5344CB8AC3E}">
        <p14:creationId xmlns:p14="http://schemas.microsoft.com/office/powerpoint/2010/main" val="407022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3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9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9.1  </a:t>
            </a:r>
            <a:r>
              <a:rPr lang="zh-CN" altLang="zh-CN" dirty="0"/>
              <a:t>无线</a:t>
            </a:r>
            <a:r>
              <a:rPr lang="zh-CN" altLang="zh-CN" dirty="0" smtClean="0"/>
              <a:t>局域网</a:t>
            </a:r>
            <a:r>
              <a:rPr lang="en-US" altLang="zh-CN" dirty="0" smtClean="0"/>
              <a:t> WLAN</a:t>
            </a:r>
            <a:endParaRPr lang="zh-CN" altLang="en-US" dirty="0"/>
          </a:p>
        </p:txBody>
      </p:sp>
      <p:sp>
        <p:nvSpPr>
          <p:cNvPr id="2" name="内容占位符 1"/>
          <p:cNvSpPr>
            <a:spLocks noGrp="1"/>
          </p:cNvSpPr>
          <p:nvPr>
            <p:ph idx="1"/>
          </p:nvPr>
        </p:nvSpPr>
        <p:spPr/>
        <p:txBody>
          <a:bodyPr/>
          <a:lstStyle/>
          <a:p>
            <a:r>
              <a:rPr lang="en-US" altLang="zh-CN" dirty="0" smtClean="0"/>
              <a:t>9.1.1  </a:t>
            </a:r>
            <a:r>
              <a:rPr lang="zh-CN" altLang="zh-CN" dirty="0"/>
              <a:t>无线局域网的组成</a:t>
            </a:r>
          </a:p>
          <a:p>
            <a:r>
              <a:rPr lang="en-US" altLang="zh-CN" dirty="0"/>
              <a:t>9.1.2  </a:t>
            </a:r>
            <a:r>
              <a:rPr lang="en-US" altLang="zh-CN" dirty="0" smtClean="0"/>
              <a:t>802.11 </a:t>
            </a:r>
            <a:r>
              <a:rPr lang="zh-CN" altLang="zh-CN" dirty="0" smtClean="0"/>
              <a:t>局域网</a:t>
            </a:r>
            <a:r>
              <a:rPr lang="zh-CN" altLang="zh-CN" dirty="0"/>
              <a:t>的物理层</a:t>
            </a:r>
          </a:p>
          <a:p>
            <a:r>
              <a:rPr lang="en-US" altLang="zh-CN" dirty="0" smtClean="0"/>
              <a:t>9.1.3  </a:t>
            </a:r>
            <a:r>
              <a:rPr lang="en-US" altLang="zh-CN" dirty="0" smtClean="0"/>
              <a:t>802.11 </a:t>
            </a:r>
            <a:r>
              <a:rPr lang="zh-CN" altLang="zh-CN" dirty="0" smtClean="0"/>
              <a:t>局域网的</a:t>
            </a:r>
            <a:r>
              <a:rPr lang="en-US" altLang="zh-CN" dirty="0" smtClean="0"/>
              <a:t> MAC </a:t>
            </a:r>
            <a:r>
              <a:rPr lang="zh-CN" altLang="zh-CN" dirty="0" smtClean="0"/>
              <a:t>层</a:t>
            </a:r>
            <a:r>
              <a:rPr lang="zh-CN" altLang="zh-CN" dirty="0"/>
              <a:t>协议</a:t>
            </a:r>
          </a:p>
          <a:p>
            <a:r>
              <a:rPr lang="en-US" altLang="zh-CN" dirty="0" smtClean="0"/>
              <a:t>9.1.4  </a:t>
            </a:r>
            <a:r>
              <a:rPr lang="en-US" altLang="zh-CN" dirty="0" smtClean="0"/>
              <a:t>802.11 </a:t>
            </a:r>
            <a:r>
              <a:rPr lang="zh-CN" altLang="zh-CN" dirty="0" smtClean="0"/>
              <a:t>局域网的</a:t>
            </a:r>
            <a:r>
              <a:rPr lang="en-US" altLang="zh-CN" dirty="0" smtClean="0"/>
              <a:t> MAC </a:t>
            </a:r>
            <a:r>
              <a:rPr lang="zh-CN" altLang="zh-CN" dirty="0" smtClean="0"/>
              <a:t>帧</a:t>
            </a:r>
            <a:endParaRPr lang="zh-CN" altLang="en-US" dirty="0"/>
          </a:p>
        </p:txBody>
      </p:sp>
    </p:spTree>
    <p:extLst>
      <p:ext uri="{BB962C8B-B14F-4D97-AF65-F5344CB8AC3E}">
        <p14:creationId xmlns:p14="http://schemas.microsoft.com/office/powerpoint/2010/main" val="36117032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70" name="Line 22"/>
          <p:cNvSpPr>
            <a:spLocks noChangeShapeType="1"/>
          </p:cNvSpPr>
          <p:nvPr/>
        </p:nvSpPr>
        <p:spPr bwMode="auto">
          <a:xfrm>
            <a:off x="6901525" y="1725614"/>
            <a:ext cx="1719" cy="2566987"/>
          </a:xfrm>
          <a:prstGeom prst="line">
            <a:avLst/>
          </a:prstGeom>
          <a:noFill/>
          <a:ln w="762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1" name="组合 20"/>
          <p:cNvGrpSpPr/>
          <p:nvPr/>
        </p:nvGrpSpPr>
        <p:grpSpPr>
          <a:xfrm>
            <a:off x="249795" y="2117800"/>
            <a:ext cx="9305368" cy="4191520"/>
            <a:chOff x="249795" y="2117800"/>
            <a:chExt cx="9305368" cy="4191520"/>
          </a:xfrm>
        </p:grpSpPr>
        <p:sp>
          <p:nvSpPr>
            <p:cNvPr id="22" name="Line 13"/>
            <p:cNvSpPr>
              <a:spLocks noChangeShapeType="1"/>
            </p:cNvSpPr>
            <p:nvPr/>
          </p:nvSpPr>
          <p:spPr bwMode="auto">
            <a:xfrm>
              <a:off x="673953" y="2951946"/>
              <a:ext cx="0" cy="2710171"/>
            </a:xfrm>
            <a:prstGeom prst="line">
              <a:avLst/>
            </a:prstGeom>
            <a:noFill/>
            <a:ln w="2857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23" name="Text Box 14"/>
            <p:cNvSpPr txBox="1">
              <a:spLocks noChangeArrowheads="1"/>
            </p:cNvSpPr>
            <p:nvPr/>
          </p:nvSpPr>
          <p:spPr bwMode="auto">
            <a:xfrm>
              <a:off x="249795" y="3933056"/>
              <a:ext cx="886781"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smtClean="0">
                  <a:solidFill>
                    <a:srgbClr val="000099"/>
                  </a:solidFill>
                  <a:latin typeface="+mn-lt"/>
                  <a:ea typeface="+mn-ea"/>
                </a:rPr>
                <a:t>MAC</a:t>
              </a:r>
            </a:p>
            <a:p>
              <a:pPr algn="ctr"/>
              <a:r>
                <a:rPr kumimoji="1" lang="en-US" altLang="zh-CN" b="1" dirty="0" smtClean="0">
                  <a:solidFill>
                    <a:srgbClr val="000099"/>
                  </a:solidFill>
                  <a:latin typeface="+mn-lt"/>
                  <a:ea typeface="+mn-ea"/>
                </a:rPr>
                <a:t> </a:t>
              </a:r>
              <a:r>
                <a:rPr kumimoji="1" lang="zh-CN" altLang="en-US" b="1" dirty="0">
                  <a:solidFill>
                    <a:srgbClr val="000099"/>
                  </a:solidFill>
                  <a:latin typeface="+mn-lt"/>
                  <a:ea typeface="+mn-ea"/>
                </a:rPr>
                <a:t>层</a:t>
              </a:r>
            </a:p>
          </p:txBody>
        </p:sp>
        <p:sp>
          <p:nvSpPr>
            <p:cNvPr id="24" name="Text Box 15"/>
            <p:cNvSpPr txBox="1">
              <a:spLocks noChangeArrowheads="1"/>
            </p:cNvSpPr>
            <p:nvPr/>
          </p:nvSpPr>
          <p:spPr bwMode="auto">
            <a:xfrm>
              <a:off x="2144581" y="2117800"/>
              <a:ext cx="39004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FF0000"/>
                  </a:solidFill>
                  <a:latin typeface="+mn-lt"/>
                  <a:ea typeface="+mn-ea"/>
                </a:rPr>
                <a:t>无争用服务（选用）</a:t>
              </a:r>
            </a:p>
          </p:txBody>
        </p:sp>
        <p:sp>
          <p:nvSpPr>
            <p:cNvPr id="25" name="Rectangle 16"/>
            <p:cNvSpPr>
              <a:spLocks noChangeArrowheads="1"/>
            </p:cNvSpPr>
            <p:nvPr/>
          </p:nvSpPr>
          <p:spPr bwMode="auto">
            <a:xfrm>
              <a:off x="1209015" y="4160838"/>
              <a:ext cx="8346148" cy="2148482"/>
            </a:xfrm>
            <a:prstGeom prst="rect">
              <a:avLst/>
            </a:prstGeom>
            <a:solidFill>
              <a:srgbClr val="FFFF99"/>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26" name="Rectangle 18"/>
            <p:cNvSpPr>
              <a:spLocks noChangeArrowheads="1"/>
            </p:cNvSpPr>
            <p:nvPr/>
          </p:nvSpPr>
          <p:spPr bwMode="auto">
            <a:xfrm>
              <a:off x="1246850" y="4181475"/>
              <a:ext cx="8308313" cy="1496616"/>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27" name="Rectangle 19"/>
            <p:cNvSpPr>
              <a:spLocks noChangeArrowheads="1"/>
            </p:cNvSpPr>
            <p:nvPr/>
          </p:nvSpPr>
          <p:spPr bwMode="auto">
            <a:xfrm>
              <a:off x="1234811" y="2951946"/>
              <a:ext cx="5107781" cy="1186668"/>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28" name="Text Box 20"/>
            <p:cNvSpPr txBox="1">
              <a:spLocks noChangeArrowheads="1"/>
            </p:cNvSpPr>
            <p:nvPr/>
          </p:nvSpPr>
          <p:spPr bwMode="auto">
            <a:xfrm>
              <a:off x="6790362" y="2546901"/>
              <a:ext cx="233910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FF0000"/>
                  </a:solidFill>
                  <a:latin typeface="+mn-lt"/>
                  <a:ea typeface="+mn-ea"/>
                </a:rPr>
                <a:t>争用服务</a:t>
              </a:r>
            </a:p>
            <a:p>
              <a:pPr algn="ctr"/>
              <a:r>
                <a:rPr kumimoji="1" lang="zh-CN" altLang="en-US" sz="2800" b="1" dirty="0">
                  <a:solidFill>
                    <a:srgbClr val="FF0000"/>
                  </a:solidFill>
                  <a:latin typeface="+mn-lt"/>
                  <a:ea typeface="+mn-ea"/>
                </a:rPr>
                <a:t>（必须实现）</a:t>
              </a:r>
            </a:p>
          </p:txBody>
        </p:sp>
        <p:sp>
          <p:nvSpPr>
            <p:cNvPr id="29" name="Text Box 23"/>
            <p:cNvSpPr txBox="1">
              <a:spLocks noChangeArrowheads="1"/>
            </p:cNvSpPr>
            <p:nvPr/>
          </p:nvSpPr>
          <p:spPr bwMode="auto">
            <a:xfrm>
              <a:off x="2186030" y="4293096"/>
              <a:ext cx="652454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0000FF"/>
                  </a:solidFill>
                  <a:latin typeface="+mn-lt"/>
                  <a:ea typeface="+mn-ea"/>
                </a:rPr>
                <a:t>分布协调功能 </a:t>
              </a:r>
              <a:r>
                <a:rPr kumimoji="1" lang="en-US" altLang="zh-CN" sz="2800" b="1" dirty="0">
                  <a:solidFill>
                    <a:srgbClr val="000099"/>
                  </a:solidFill>
                  <a:latin typeface="+mn-lt"/>
                  <a:ea typeface="+mn-ea"/>
                </a:rPr>
                <a:t>DCF</a:t>
              </a:r>
            </a:p>
            <a:p>
              <a:pPr algn="ctr"/>
              <a:r>
                <a:rPr kumimoji="1" lang="en-US" altLang="zh-CN" sz="2800" b="1" dirty="0">
                  <a:solidFill>
                    <a:srgbClr val="000099"/>
                  </a:solidFill>
                  <a:latin typeface="+mn-lt"/>
                  <a:ea typeface="+mn-ea"/>
                </a:rPr>
                <a:t>(Distributed Coordination Function)</a:t>
              </a:r>
            </a:p>
            <a:p>
              <a:pPr algn="ctr"/>
              <a:r>
                <a:rPr kumimoji="1" lang="en-US" altLang="zh-CN" sz="2800" b="1" dirty="0">
                  <a:solidFill>
                    <a:srgbClr val="000099"/>
                  </a:solidFill>
                  <a:latin typeface="+mn-lt"/>
                  <a:ea typeface="+mn-ea"/>
                </a:rPr>
                <a:t>(CSMA/CA)</a:t>
              </a:r>
            </a:p>
          </p:txBody>
        </p:sp>
        <p:sp>
          <p:nvSpPr>
            <p:cNvPr id="30" name="Text Box 24"/>
            <p:cNvSpPr txBox="1">
              <a:spLocks noChangeArrowheads="1"/>
            </p:cNvSpPr>
            <p:nvPr/>
          </p:nvSpPr>
          <p:spPr bwMode="auto">
            <a:xfrm>
              <a:off x="1014815" y="2997200"/>
              <a:ext cx="543770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0000FF"/>
                  </a:solidFill>
                  <a:latin typeface="+mn-lt"/>
                  <a:ea typeface="+mn-ea"/>
                </a:rPr>
                <a:t>点协调功能 </a:t>
              </a:r>
              <a:r>
                <a:rPr kumimoji="1" lang="en-US" altLang="zh-CN" sz="2800" b="1" dirty="0">
                  <a:solidFill>
                    <a:srgbClr val="000099"/>
                  </a:solidFill>
                  <a:latin typeface="+mn-lt"/>
                  <a:ea typeface="+mn-ea"/>
                </a:rPr>
                <a:t>PCF</a:t>
              </a:r>
            </a:p>
            <a:p>
              <a:pPr algn="ctr"/>
              <a:r>
                <a:rPr kumimoji="1" lang="en-US" altLang="zh-CN" sz="2800" b="1" dirty="0">
                  <a:solidFill>
                    <a:srgbClr val="000099"/>
                  </a:solidFill>
                  <a:latin typeface="+mn-lt"/>
                  <a:ea typeface="+mn-ea"/>
                </a:rPr>
                <a:t>(Point Coordination Function)</a:t>
              </a:r>
            </a:p>
          </p:txBody>
        </p:sp>
        <p:sp>
          <p:nvSpPr>
            <p:cNvPr id="31" name="Rectangle 25"/>
            <p:cNvSpPr>
              <a:spLocks noChangeArrowheads="1"/>
            </p:cNvSpPr>
            <p:nvPr/>
          </p:nvSpPr>
          <p:spPr bwMode="auto">
            <a:xfrm>
              <a:off x="1209015" y="2924174"/>
              <a:ext cx="5140457" cy="1236663"/>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2" name="Line 37"/>
            <p:cNvSpPr>
              <a:spLocks noChangeShapeType="1"/>
            </p:cNvSpPr>
            <p:nvPr/>
          </p:nvSpPr>
          <p:spPr bwMode="auto">
            <a:xfrm>
              <a:off x="256043" y="2924944"/>
              <a:ext cx="880533"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3" name="Text Box 12"/>
            <p:cNvSpPr txBox="1">
              <a:spLocks noChangeArrowheads="1"/>
            </p:cNvSpPr>
            <p:nvPr/>
          </p:nvSpPr>
          <p:spPr bwMode="auto">
            <a:xfrm>
              <a:off x="4736976" y="5733256"/>
              <a:ext cx="1261884" cy="523220"/>
            </a:xfrm>
            <a:prstGeom prst="rect">
              <a:avLst/>
            </a:prstGeom>
            <a:noFill/>
            <a:ln>
              <a:noFill/>
            </a:ln>
            <a:effectLst/>
            <a:extLst/>
          </p:spPr>
          <p:txBody>
            <a:bodyPr wrap="none">
              <a:spAutoFit/>
            </a:bodyPr>
            <a:lstStyle/>
            <a:p>
              <a:r>
                <a:rPr kumimoji="1" lang="zh-CN" altLang="en-US" sz="2800" b="1" dirty="0">
                  <a:solidFill>
                    <a:srgbClr val="000099"/>
                  </a:solidFill>
                  <a:latin typeface="+mn-lt"/>
                  <a:ea typeface="+mn-ea"/>
                </a:rPr>
                <a:t>物理层</a:t>
              </a:r>
            </a:p>
          </p:txBody>
        </p:sp>
        <p:sp>
          <p:nvSpPr>
            <p:cNvPr id="34" name="Line 36"/>
            <p:cNvSpPr>
              <a:spLocks noChangeShapeType="1"/>
            </p:cNvSpPr>
            <p:nvPr/>
          </p:nvSpPr>
          <p:spPr bwMode="auto">
            <a:xfrm>
              <a:off x="256043" y="5662116"/>
              <a:ext cx="880533"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5" name="Line 49"/>
            <p:cNvSpPr>
              <a:spLocks noChangeShapeType="1"/>
            </p:cNvSpPr>
            <p:nvPr/>
          </p:nvSpPr>
          <p:spPr bwMode="auto">
            <a:xfrm flipV="1">
              <a:off x="1200415" y="5659660"/>
              <a:ext cx="8354748" cy="158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 name="AutoShape 50"/>
            <p:cNvSpPr>
              <a:spLocks noChangeArrowheads="1"/>
            </p:cNvSpPr>
            <p:nvPr/>
          </p:nvSpPr>
          <p:spPr bwMode="auto">
            <a:xfrm>
              <a:off x="7684030" y="3474253"/>
              <a:ext cx="624285" cy="818348"/>
            </a:xfrm>
            <a:prstGeom prst="upArrow">
              <a:avLst>
                <a:gd name="adj1" fmla="val 50000"/>
                <a:gd name="adj2" fmla="val 4056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mn-ea"/>
              </a:endParaRPr>
            </a:p>
          </p:txBody>
        </p:sp>
        <p:sp>
          <p:nvSpPr>
            <p:cNvPr id="37" name="AutoShape 51"/>
            <p:cNvSpPr>
              <a:spLocks noChangeArrowheads="1"/>
            </p:cNvSpPr>
            <p:nvPr/>
          </p:nvSpPr>
          <p:spPr bwMode="auto">
            <a:xfrm>
              <a:off x="3470540" y="2636391"/>
              <a:ext cx="624285" cy="4318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mn-ea"/>
              </a:endParaRPr>
            </a:p>
          </p:txBody>
        </p:sp>
      </p:grpSp>
      <p:sp>
        <p:nvSpPr>
          <p:cNvPr id="3" name="标题 2"/>
          <p:cNvSpPr>
            <a:spLocks noGrp="1"/>
          </p:cNvSpPr>
          <p:nvPr>
            <p:ph type="title"/>
          </p:nvPr>
        </p:nvSpPr>
        <p:spPr/>
        <p:txBody>
          <a:bodyPr/>
          <a:lstStyle/>
          <a:p>
            <a:pPr algn="ctr"/>
            <a:r>
              <a:rPr lang="en-US" altLang="zh-CN" dirty="0"/>
              <a:t>802.11 </a:t>
            </a:r>
            <a:r>
              <a:rPr lang="zh-CN" altLang="en-US" dirty="0"/>
              <a:t>的 </a:t>
            </a:r>
            <a:r>
              <a:rPr lang="en-US" altLang="zh-CN" dirty="0"/>
              <a:t>MAC </a:t>
            </a:r>
            <a:r>
              <a:rPr lang="zh-CN" altLang="en-US" dirty="0"/>
              <a:t>层 </a:t>
            </a:r>
          </a:p>
        </p:txBody>
      </p:sp>
      <p:sp>
        <p:nvSpPr>
          <p:cNvPr id="4" name="矩形 3"/>
          <p:cNvSpPr/>
          <p:nvPr/>
        </p:nvSpPr>
        <p:spPr>
          <a:xfrm>
            <a:off x="488504" y="188640"/>
            <a:ext cx="9217023" cy="1569660"/>
          </a:xfrm>
          <a:prstGeom prst="rect">
            <a:avLst/>
          </a:prstGeom>
          <a:solidFill>
            <a:srgbClr val="FFFF66"/>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en-US" altLang="zh-CN" sz="3200" b="1" dirty="0">
                <a:solidFill>
                  <a:srgbClr val="000099"/>
                </a:solidFill>
                <a:latin typeface="+mn-lt"/>
                <a:ea typeface="+mn-ea"/>
              </a:rPr>
              <a:t>DCF </a:t>
            </a:r>
            <a:r>
              <a:rPr kumimoji="1" lang="zh-CN" altLang="en-US" sz="3200" b="1" dirty="0">
                <a:solidFill>
                  <a:srgbClr val="000099"/>
                </a:solidFill>
                <a:latin typeface="+mn-lt"/>
                <a:ea typeface="+mn-ea"/>
              </a:rPr>
              <a:t>子层在每一个结点使用 </a:t>
            </a:r>
            <a:r>
              <a:rPr kumimoji="1" lang="en-US" altLang="zh-CN" sz="3200" b="1" dirty="0">
                <a:solidFill>
                  <a:srgbClr val="000099"/>
                </a:solidFill>
                <a:latin typeface="+mn-lt"/>
                <a:ea typeface="+mn-ea"/>
              </a:rPr>
              <a:t>CSMA </a:t>
            </a:r>
            <a:r>
              <a:rPr kumimoji="1" lang="zh-CN" altLang="en-US" sz="3200" b="1" dirty="0">
                <a:solidFill>
                  <a:srgbClr val="000099"/>
                </a:solidFill>
                <a:latin typeface="+mn-lt"/>
                <a:ea typeface="+mn-ea"/>
              </a:rPr>
              <a:t>机制的</a:t>
            </a:r>
            <a:r>
              <a:rPr kumimoji="1" lang="zh-CN" altLang="en-US" sz="3200" b="1" dirty="0">
                <a:solidFill>
                  <a:srgbClr val="C00000"/>
                </a:solidFill>
                <a:latin typeface="+mn-lt"/>
                <a:ea typeface="+mn-ea"/>
              </a:rPr>
              <a:t>分布式接入</a:t>
            </a:r>
            <a:r>
              <a:rPr kumimoji="1" lang="zh-CN" altLang="en-US" sz="3200" b="1" dirty="0">
                <a:solidFill>
                  <a:srgbClr val="000099"/>
                </a:solidFill>
                <a:latin typeface="+mn-lt"/>
                <a:ea typeface="+mn-ea"/>
              </a:rPr>
              <a:t>算法，让各个站通过</a:t>
            </a:r>
            <a:r>
              <a:rPr kumimoji="1" lang="zh-CN" altLang="en-US" sz="3200" b="1" dirty="0">
                <a:solidFill>
                  <a:srgbClr val="C00000"/>
                </a:solidFill>
                <a:latin typeface="+mn-lt"/>
                <a:ea typeface="+mn-ea"/>
              </a:rPr>
              <a:t>争用</a:t>
            </a:r>
            <a:r>
              <a:rPr kumimoji="1" lang="zh-CN" altLang="en-US" sz="3200" b="1" dirty="0">
                <a:solidFill>
                  <a:srgbClr val="000099"/>
                </a:solidFill>
                <a:latin typeface="+mn-lt"/>
                <a:ea typeface="+mn-ea"/>
              </a:rPr>
              <a:t>信道来获取发送权</a:t>
            </a:r>
            <a:r>
              <a:rPr kumimoji="1" lang="zh-CN" altLang="en-US" sz="3200" b="1" dirty="0" smtClean="0">
                <a:solidFill>
                  <a:srgbClr val="000099"/>
                </a:solidFill>
                <a:latin typeface="+mn-lt"/>
                <a:ea typeface="+mn-ea"/>
              </a:rPr>
              <a:t>。</a:t>
            </a:r>
            <a:endParaRPr kumimoji="1" lang="en-US" altLang="zh-CN" sz="3200" b="1" dirty="0" smtClean="0">
              <a:solidFill>
                <a:srgbClr val="000099"/>
              </a:solidFill>
              <a:latin typeface="+mn-lt"/>
              <a:ea typeface="+mn-ea"/>
            </a:endParaRPr>
          </a:p>
          <a:p>
            <a:pPr algn="ctr"/>
            <a:r>
              <a:rPr kumimoji="1" lang="zh-CN" altLang="en-US" sz="3200" b="1" dirty="0" smtClean="0">
                <a:solidFill>
                  <a:srgbClr val="000099"/>
                </a:solidFill>
                <a:latin typeface="+mn-lt"/>
                <a:ea typeface="+mn-ea"/>
              </a:rPr>
              <a:t>因此 </a:t>
            </a:r>
            <a:r>
              <a:rPr kumimoji="1" lang="en-US" altLang="zh-CN" sz="3200" b="1" dirty="0">
                <a:solidFill>
                  <a:srgbClr val="000099"/>
                </a:solidFill>
                <a:latin typeface="+mn-lt"/>
                <a:ea typeface="+mn-ea"/>
              </a:rPr>
              <a:t>DCF </a:t>
            </a:r>
            <a:r>
              <a:rPr kumimoji="1" lang="zh-CN" altLang="en-US" sz="3200" b="1" dirty="0">
                <a:solidFill>
                  <a:srgbClr val="000099"/>
                </a:solidFill>
                <a:latin typeface="+mn-lt"/>
                <a:ea typeface="+mn-ea"/>
              </a:rPr>
              <a:t>向上提供争用服务。</a:t>
            </a:r>
          </a:p>
        </p:txBody>
      </p:sp>
    </p:spTree>
    <p:extLst>
      <p:ext uri="{BB962C8B-B14F-4D97-AF65-F5344CB8AC3E}">
        <p14:creationId xmlns:p14="http://schemas.microsoft.com/office/powerpoint/2010/main" val="38769821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0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7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94" name="Line 22"/>
          <p:cNvSpPr>
            <a:spLocks noChangeShapeType="1"/>
          </p:cNvSpPr>
          <p:nvPr/>
        </p:nvSpPr>
        <p:spPr bwMode="auto">
          <a:xfrm>
            <a:off x="5457056" y="1237422"/>
            <a:ext cx="0" cy="1759779"/>
          </a:xfrm>
          <a:prstGeom prst="line">
            <a:avLst/>
          </a:prstGeom>
          <a:noFill/>
          <a:ln w="762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 name="组合 19"/>
          <p:cNvGrpSpPr/>
          <p:nvPr/>
        </p:nvGrpSpPr>
        <p:grpSpPr>
          <a:xfrm>
            <a:off x="249795" y="2117800"/>
            <a:ext cx="9305368" cy="4191520"/>
            <a:chOff x="249795" y="2117800"/>
            <a:chExt cx="9305368" cy="4191520"/>
          </a:xfrm>
        </p:grpSpPr>
        <p:sp>
          <p:nvSpPr>
            <p:cNvPr id="21" name="Line 13"/>
            <p:cNvSpPr>
              <a:spLocks noChangeShapeType="1"/>
            </p:cNvSpPr>
            <p:nvPr/>
          </p:nvSpPr>
          <p:spPr bwMode="auto">
            <a:xfrm>
              <a:off x="673953" y="2951946"/>
              <a:ext cx="0" cy="2710171"/>
            </a:xfrm>
            <a:prstGeom prst="line">
              <a:avLst/>
            </a:prstGeom>
            <a:noFill/>
            <a:ln w="2857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22" name="Text Box 14"/>
            <p:cNvSpPr txBox="1">
              <a:spLocks noChangeArrowheads="1"/>
            </p:cNvSpPr>
            <p:nvPr/>
          </p:nvSpPr>
          <p:spPr bwMode="auto">
            <a:xfrm>
              <a:off x="249795" y="3933056"/>
              <a:ext cx="886781"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smtClean="0">
                  <a:solidFill>
                    <a:srgbClr val="000099"/>
                  </a:solidFill>
                  <a:latin typeface="+mn-lt"/>
                  <a:ea typeface="+mn-ea"/>
                </a:rPr>
                <a:t>MAC</a:t>
              </a:r>
            </a:p>
            <a:p>
              <a:pPr algn="ctr"/>
              <a:r>
                <a:rPr kumimoji="1" lang="en-US" altLang="zh-CN" b="1" dirty="0" smtClean="0">
                  <a:solidFill>
                    <a:srgbClr val="000099"/>
                  </a:solidFill>
                  <a:latin typeface="+mn-lt"/>
                  <a:ea typeface="+mn-ea"/>
                </a:rPr>
                <a:t> </a:t>
              </a:r>
              <a:r>
                <a:rPr kumimoji="1" lang="zh-CN" altLang="en-US" b="1" dirty="0">
                  <a:solidFill>
                    <a:srgbClr val="000099"/>
                  </a:solidFill>
                  <a:latin typeface="+mn-lt"/>
                  <a:ea typeface="+mn-ea"/>
                </a:rPr>
                <a:t>层</a:t>
              </a:r>
            </a:p>
          </p:txBody>
        </p:sp>
        <p:sp>
          <p:nvSpPr>
            <p:cNvPr id="23" name="Text Box 15"/>
            <p:cNvSpPr txBox="1">
              <a:spLocks noChangeArrowheads="1"/>
            </p:cNvSpPr>
            <p:nvPr/>
          </p:nvSpPr>
          <p:spPr bwMode="auto">
            <a:xfrm>
              <a:off x="2144581" y="2117800"/>
              <a:ext cx="39004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FF0000"/>
                  </a:solidFill>
                  <a:latin typeface="+mn-lt"/>
                  <a:ea typeface="+mn-ea"/>
                </a:rPr>
                <a:t>无争用服务（选用）</a:t>
              </a:r>
            </a:p>
          </p:txBody>
        </p:sp>
        <p:sp>
          <p:nvSpPr>
            <p:cNvPr id="24" name="Rectangle 16"/>
            <p:cNvSpPr>
              <a:spLocks noChangeArrowheads="1"/>
            </p:cNvSpPr>
            <p:nvPr/>
          </p:nvSpPr>
          <p:spPr bwMode="auto">
            <a:xfrm>
              <a:off x="1209015" y="4160838"/>
              <a:ext cx="8346148" cy="2148482"/>
            </a:xfrm>
            <a:prstGeom prst="rect">
              <a:avLst/>
            </a:prstGeom>
            <a:solidFill>
              <a:srgbClr val="FFFF99"/>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25" name="Rectangle 18"/>
            <p:cNvSpPr>
              <a:spLocks noChangeArrowheads="1"/>
            </p:cNvSpPr>
            <p:nvPr/>
          </p:nvSpPr>
          <p:spPr bwMode="auto">
            <a:xfrm>
              <a:off x="1246850" y="4181475"/>
              <a:ext cx="8308313" cy="1496616"/>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26" name="Rectangle 19"/>
            <p:cNvSpPr>
              <a:spLocks noChangeArrowheads="1"/>
            </p:cNvSpPr>
            <p:nvPr/>
          </p:nvSpPr>
          <p:spPr bwMode="auto">
            <a:xfrm>
              <a:off x="1234811" y="2951946"/>
              <a:ext cx="5107781" cy="1186668"/>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27" name="Text Box 20"/>
            <p:cNvSpPr txBox="1">
              <a:spLocks noChangeArrowheads="1"/>
            </p:cNvSpPr>
            <p:nvPr/>
          </p:nvSpPr>
          <p:spPr bwMode="auto">
            <a:xfrm>
              <a:off x="6790362" y="2546901"/>
              <a:ext cx="233910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FF0000"/>
                  </a:solidFill>
                  <a:latin typeface="+mn-lt"/>
                  <a:ea typeface="+mn-ea"/>
                </a:rPr>
                <a:t>争用服务</a:t>
              </a:r>
            </a:p>
            <a:p>
              <a:pPr algn="ctr"/>
              <a:r>
                <a:rPr kumimoji="1" lang="zh-CN" altLang="en-US" sz="2800" b="1" dirty="0">
                  <a:solidFill>
                    <a:srgbClr val="FF0000"/>
                  </a:solidFill>
                  <a:latin typeface="+mn-lt"/>
                  <a:ea typeface="+mn-ea"/>
                </a:rPr>
                <a:t>（必须实现）</a:t>
              </a:r>
            </a:p>
          </p:txBody>
        </p:sp>
        <p:sp>
          <p:nvSpPr>
            <p:cNvPr id="28" name="Text Box 23"/>
            <p:cNvSpPr txBox="1">
              <a:spLocks noChangeArrowheads="1"/>
            </p:cNvSpPr>
            <p:nvPr/>
          </p:nvSpPr>
          <p:spPr bwMode="auto">
            <a:xfrm>
              <a:off x="2186030" y="4293096"/>
              <a:ext cx="652454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0000FF"/>
                  </a:solidFill>
                  <a:latin typeface="+mn-lt"/>
                  <a:ea typeface="+mn-ea"/>
                </a:rPr>
                <a:t>分布协调功能 </a:t>
              </a:r>
              <a:r>
                <a:rPr kumimoji="1" lang="en-US" altLang="zh-CN" sz="2800" b="1" dirty="0">
                  <a:solidFill>
                    <a:srgbClr val="000099"/>
                  </a:solidFill>
                  <a:latin typeface="+mn-lt"/>
                  <a:ea typeface="+mn-ea"/>
                </a:rPr>
                <a:t>DCF</a:t>
              </a:r>
            </a:p>
            <a:p>
              <a:pPr algn="ctr"/>
              <a:r>
                <a:rPr kumimoji="1" lang="en-US" altLang="zh-CN" sz="2800" b="1" dirty="0">
                  <a:solidFill>
                    <a:srgbClr val="000099"/>
                  </a:solidFill>
                  <a:latin typeface="+mn-lt"/>
                  <a:ea typeface="+mn-ea"/>
                </a:rPr>
                <a:t>(Distributed Coordination Function)</a:t>
              </a:r>
            </a:p>
            <a:p>
              <a:pPr algn="ctr"/>
              <a:r>
                <a:rPr kumimoji="1" lang="en-US" altLang="zh-CN" sz="2800" b="1" dirty="0">
                  <a:solidFill>
                    <a:srgbClr val="000099"/>
                  </a:solidFill>
                  <a:latin typeface="+mn-lt"/>
                  <a:ea typeface="+mn-ea"/>
                </a:rPr>
                <a:t>(CSMA/CA)</a:t>
              </a:r>
            </a:p>
          </p:txBody>
        </p:sp>
        <p:sp>
          <p:nvSpPr>
            <p:cNvPr id="29" name="Text Box 24"/>
            <p:cNvSpPr txBox="1">
              <a:spLocks noChangeArrowheads="1"/>
            </p:cNvSpPr>
            <p:nvPr/>
          </p:nvSpPr>
          <p:spPr bwMode="auto">
            <a:xfrm>
              <a:off x="1014815" y="2997200"/>
              <a:ext cx="543770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0000FF"/>
                  </a:solidFill>
                  <a:latin typeface="+mn-lt"/>
                  <a:ea typeface="+mn-ea"/>
                </a:rPr>
                <a:t>点协调功能 </a:t>
              </a:r>
              <a:r>
                <a:rPr kumimoji="1" lang="en-US" altLang="zh-CN" sz="2800" b="1" dirty="0">
                  <a:solidFill>
                    <a:srgbClr val="000099"/>
                  </a:solidFill>
                  <a:latin typeface="+mn-lt"/>
                  <a:ea typeface="+mn-ea"/>
                </a:rPr>
                <a:t>PCF</a:t>
              </a:r>
            </a:p>
            <a:p>
              <a:pPr algn="ctr"/>
              <a:r>
                <a:rPr kumimoji="1" lang="en-US" altLang="zh-CN" sz="2800" b="1" dirty="0">
                  <a:solidFill>
                    <a:srgbClr val="000099"/>
                  </a:solidFill>
                  <a:latin typeface="+mn-lt"/>
                  <a:ea typeface="+mn-ea"/>
                </a:rPr>
                <a:t>(Point Coordination Function)</a:t>
              </a:r>
            </a:p>
          </p:txBody>
        </p:sp>
        <p:sp>
          <p:nvSpPr>
            <p:cNvPr id="30" name="Rectangle 25"/>
            <p:cNvSpPr>
              <a:spLocks noChangeArrowheads="1"/>
            </p:cNvSpPr>
            <p:nvPr/>
          </p:nvSpPr>
          <p:spPr bwMode="auto">
            <a:xfrm>
              <a:off x="1209015" y="2924174"/>
              <a:ext cx="5140457" cy="1236663"/>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 name="Line 37"/>
            <p:cNvSpPr>
              <a:spLocks noChangeShapeType="1"/>
            </p:cNvSpPr>
            <p:nvPr/>
          </p:nvSpPr>
          <p:spPr bwMode="auto">
            <a:xfrm>
              <a:off x="256043" y="2924944"/>
              <a:ext cx="880533"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2" name="Text Box 12"/>
            <p:cNvSpPr txBox="1">
              <a:spLocks noChangeArrowheads="1"/>
            </p:cNvSpPr>
            <p:nvPr/>
          </p:nvSpPr>
          <p:spPr bwMode="auto">
            <a:xfrm>
              <a:off x="4736976" y="5733256"/>
              <a:ext cx="1261884" cy="523220"/>
            </a:xfrm>
            <a:prstGeom prst="rect">
              <a:avLst/>
            </a:prstGeom>
            <a:noFill/>
            <a:ln>
              <a:noFill/>
            </a:ln>
            <a:effectLst/>
            <a:extLst/>
          </p:spPr>
          <p:txBody>
            <a:bodyPr wrap="none">
              <a:spAutoFit/>
            </a:bodyPr>
            <a:lstStyle/>
            <a:p>
              <a:r>
                <a:rPr kumimoji="1" lang="zh-CN" altLang="en-US" sz="2800" b="1" dirty="0">
                  <a:solidFill>
                    <a:srgbClr val="000099"/>
                  </a:solidFill>
                  <a:latin typeface="+mn-lt"/>
                  <a:ea typeface="+mn-ea"/>
                </a:rPr>
                <a:t>物理层</a:t>
              </a:r>
            </a:p>
          </p:txBody>
        </p:sp>
        <p:sp>
          <p:nvSpPr>
            <p:cNvPr id="33" name="Line 36"/>
            <p:cNvSpPr>
              <a:spLocks noChangeShapeType="1"/>
            </p:cNvSpPr>
            <p:nvPr/>
          </p:nvSpPr>
          <p:spPr bwMode="auto">
            <a:xfrm>
              <a:off x="256043" y="5662116"/>
              <a:ext cx="880533"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4" name="Line 49"/>
            <p:cNvSpPr>
              <a:spLocks noChangeShapeType="1"/>
            </p:cNvSpPr>
            <p:nvPr/>
          </p:nvSpPr>
          <p:spPr bwMode="auto">
            <a:xfrm flipV="1">
              <a:off x="1200415" y="5659660"/>
              <a:ext cx="8354748" cy="158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5" name="AutoShape 50"/>
            <p:cNvSpPr>
              <a:spLocks noChangeArrowheads="1"/>
            </p:cNvSpPr>
            <p:nvPr/>
          </p:nvSpPr>
          <p:spPr bwMode="auto">
            <a:xfrm>
              <a:off x="7684030" y="3474253"/>
              <a:ext cx="624285" cy="818348"/>
            </a:xfrm>
            <a:prstGeom prst="upArrow">
              <a:avLst>
                <a:gd name="adj1" fmla="val 50000"/>
                <a:gd name="adj2" fmla="val 4056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mn-ea"/>
              </a:endParaRPr>
            </a:p>
          </p:txBody>
        </p:sp>
        <p:sp>
          <p:nvSpPr>
            <p:cNvPr id="36" name="AutoShape 51"/>
            <p:cNvSpPr>
              <a:spLocks noChangeArrowheads="1"/>
            </p:cNvSpPr>
            <p:nvPr/>
          </p:nvSpPr>
          <p:spPr bwMode="auto">
            <a:xfrm>
              <a:off x="3470540" y="2636391"/>
              <a:ext cx="624285" cy="4318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mn-ea"/>
              </a:endParaRPr>
            </a:p>
          </p:txBody>
        </p:sp>
      </p:grpSp>
      <p:sp>
        <p:nvSpPr>
          <p:cNvPr id="2" name="标题 1"/>
          <p:cNvSpPr>
            <a:spLocks noGrp="1"/>
          </p:cNvSpPr>
          <p:nvPr>
            <p:ph type="title"/>
          </p:nvPr>
        </p:nvSpPr>
        <p:spPr/>
        <p:txBody>
          <a:bodyPr/>
          <a:lstStyle/>
          <a:p>
            <a:pPr algn="ctr"/>
            <a:r>
              <a:rPr lang="en-US" altLang="zh-CN" dirty="0"/>
              <a:t>802.11 </a:t>
            </a:r>
            <a:r>
              <a:rPr lang="zh-CN" altLang="en-US" dirty="0"/>
              <a:t>的 </a:t>
            </a:r>
            <a:r>
              <a:rPr lang="en-US" altLang="zh-CN" dirty="0"/>
              <a:t>MAC </a:t>
            </a:r>
            <a:r>
              <a:rPr lang="zh-CN" altLang="en-US" dirty="0"/>
              <a:t>层 </a:t>
            </a:r>
          </a:p>
        </p:txBody>
      </p:sp>
      <p:sp>
        <p:nvSpPr>
          <p:cNvPr id="3" name="矩形 2"/>
          <p:cNvSpPr/>
          <p:nvPr/>
        </p:nvSpPr>
        <p:spPr>
          <a:xfrm>
            <a:off x="488504" y="188640"/>
            <a:ext cx="9217024" cy="1569660"/>
          </a:xfrm>
          <a:prstGeom prst="rect">
            <a:avLst/>
          </a:prstGeom>
          <a:solidFill>
            <a:srgbClr val="FFFF66"/>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en-US" altLang="zh-CN" sz="3200" b="1" dirty="0">
                <a:solidFill>
                  <a:srgbClr val="000099"/>
                </a:solidFill>
                <a:latin typeface="+mn-lt"/>
                <a:ea typeface="+mn-ea"/>
              </a:rPr>
              <a:t>PCF </a:t>
            </a:r>
            <a:r>
              <a:rPr kumimoji="1" lang="zh-CN" altLang="en-US" sz="3200" b="1" dirty="0">
                <a:solidFill>
                  <a:srgbClr val="000099"/>
                </a:solidFill>
                <a:latin typeface="+mn-lt"/>
                <a:ea typeface="+mn-ea"/>
              </a:rPr>
              <a:t>子层使用</a:t>
            </a:r>
            <a:r>
              <a:rPr kumimoji="1" lang="zh-CN" altLang="en-US" sz="3200" b="1" dirty="0">
                <a:solidFill>
                  <a:srgbClr val="C00000"/>
                </a:solidFill>
                <a:latin typeface="+mn-lt"/>
                <a:ea typeface="+mn-ea"/>
              </a:rPr>
              <a:t>集中控制</a:t>
            </a:r>
            <a:r>
              <a:rPr kumimoji="1" lang="zh-CN" altLang="en-US" sz="3200" b="1" dirty="0">
                <a:solidFill>
                  <a:srgbClr val="000099"/>
                </a:solidFill>
                <a:latin typeface="+mn-lt"/>
                <a:ea typeface="+mn-ea"/>
              </a:rPr>
              <a:t>的接入算法把发送数据权</a:t>
            </a:r>
            <a:br>
              <a:rPr kumimoji="1" lang="zh-CN" altLang="en-US" sz="3200" b="1" dirty="0">
                <a:solidFill>
                  <a:srgbClr val="000099"/>
                </a:solidFill>
                <a:latin typeface="+mn-lt"/>
                <a:ea typeface="+mn-ea"/>
              </a:rPr>
            </a:br>
            <a:r>
              <a:rPr kumimoji="1" lang="zh-CN" altLang="en-US" sz="3200" b="1" dirty="0">
                <a:solidFill>
                  <a:srgbClr val="C00000"/>
                </a:solidFill>
                <a:latin typeface="+mn-lt"/>
                <a:ea typeface="+mn-ea"/>
              </a:rPr>
              <a:t>轮流</a:t>
            </a:r>
            <a:r>
              <a:rPr kumimoji="1" lang="zh-CN" altLang="en-US" sz="3200" b="1" dirty="0">
                <a:solidFill>
                  <a:srgbClr val="000099"/>
                </a:solidFill>
                <a:latin typeface="+mn-lt"/>
                <a:ea typeface="+mn-ea"/>
              </a:rPr>
              <a:t>交给各个站从而避免了碰撞的</a:t>
            </a:r>
            <a:r>
              <a:rPr kumimoji="1" lang="zh-CN" altLang="en-US" sz="3200" b="1" dirty="0" smtClean="0">
                <a:solidFill>
                  <a:srgbClr val="000099"/>
                </a:solidFill>
                <a:latin typeface="+mn-lt"/>
                <a:ea typeface="+mn-ea"/>
              </a:rPr>
              <a:t>产生。</a:t>
            </a:r>
            <a:endParaRPr kumimoji="1" lang="en-US" altLang="zh-CN" sz="3200" b="1" dirty="0" smtClean="0">
              <a:solidFill>
                <a:srgbClr val="000099"/>
              </a:solidFill>
              <a:latin typeface="+mn-lt"/>
              <a:ea typeface="+mn-ea"/>
            </a:endParaRPr>
          </a:p>
          <a:p>
            <a:pPr algn="ctr"/>
            <a:r>
              <a:rPr kumimoji="1" lang="zh-CN" altLang="zh-CN" sz="3200" b="1" dirty="0">
                <a:solidFill>
                  <a:srgbClr val="000099"/>
                </a:solidFill>
                <a:latin typeface="+mn-lt"/>
                <a:ea typeface="+mn-ea"/>
              </a:rPr>
              <a:t>自组网络就没有</a:t>
            </a:r>
            <a:r>
              <a:rPr kumimoji="1" lang="en-US" altLang="zh-CN" sz="3200" b="1" dirty="0">
                <a:solidFill>
                  <a:srgbClr val="000099"/>
                </a:solidFill>
                <a:latin typeface="+mn-lt"/>
                <a:ea typeface="+mn-ea"/>
              </a:rPr>
              <a:t>PCF</a:t>
            </a:r>
            <a:r>
              <a:rPr kumimoji="1" lang="zh-CN" altLang="zh-CN" sz="3200" b="1" dirty="0">
                <a:solidFill>
                  <a:srgbClr val="000099"/>
                </a:solidFill>
                <a:latin typeface="+mn-lt"/>
                <a:ea typeface="+mn-ea"/>
              </a:rPr>
              <a:t>子层。</a:t>
            </a:r>
            <a:r>
              <a:rPr kumimoji="1" lang="zh-CN" altLang="en-US" sz="3200" b="1" dirty="0">
                <a:solidFill>
                  <a:srgbClr val="000099"/>
                </a:solidFill>
                <a:latin typeface="+mn-lt"/>
                <a:ea typeface="+mn-ea"/>
              </a:rPr>
              <a:t> </a:t>
            </a:r>
          </a:p>
        </p:txBody>
      </p:sp>
    </p:spTree>
    <p:extLst>
      <p:ext uri="{BB962C8B-B14F-4D97-AF65-F5344CB8AC3E}">
        <p14:creationId xmlns:p14="http://schemas.microsoft.com/office/powerpoint/2010/main" val="40214745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14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9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70" name="Rectangle 6"/>
          <p:cNvSpPr>
            <a:spLocks noGrp="1" noChangeArrowheads="1"/>
          </p:cNvSpPr>
          <p:nvPr>
            <p:ph type="title"/>
          </p:nvPr>
        </p:nvSpPr>
        <p:spPr/>
        <p:txBody>
          <a:bodyPr/>
          <a:lstStyle/>
          <a:p>
            <a:pPr algn="ctr"/>
            <a:r>
              <a:rPr lang="zh-CN" altLang="en-US"/>
              <a:t>帧间间隔 </a:t>
            </a:r>
            <a:r>
              <a:rPr lang="en-US" altLang="zh-CN"/>
              <a:t>IFS </a:t>
            </a:r>
          </a:p>
        </p:txBody>
      </p:sp>
      <p:sp>
        <p:nvSpPr>
          <p:cNvPr id="318473" name="Rectangle 9"/>
          <p:cNvSpPr>
            <a:spLocks noGrp="1" noChangeArrowheads="1"/>
          </p:cNvSpPr>
          <p:nvPr>
            <p:ph idx="1"/>
          </p:nvPr>
        </p:nvSpPr>
        <p:spPr/>
        <p:txBody>
          <a:bodyPr/>
          <a:lstStyle/>
          <a:p>
            <a:r>
              <a:rPr lang="zh-CN" altLang="en-US" sz="3000" dirty="0"/>
              <a:t>所有的站在完成发送后，必须再等待一段很短的时间（继续监听）才能发送下一帧。这段时间的通称是</a:t>
            </a:r>
            <a:r>
              <a:rPr lang="zh-CN" altLang="en-US" sz="3000" dirty="0">
                <a:solidFill>
                  <a:schemeClr val="hlink"/>
                </a:solidFill>
              </a:rPr>
              <a:t>帧间间隔</a:t>
            </a:r>
            <a:r>
              <a:rPr lang="zh-CN" altLang="en-US" sz="3000" dirty="0"/>
              <a:t> </a:t>
            </a:r>
            <a:r>
              <a:rPr lang="en-US" altLang="zh-CN" sz="3000" dirty="0"/>
              <a:t>IFS (</a:t>
            </a:r>
            <a:r>
              <a:rPr lang="en-US" altLang="zh-CN" sz="3000" dirty="0" err="1"/>
              <a:t>InterFrame</a:t>
            </a:r>
            <a:r>
              <a:rPr lang="en-US" altLang="zh-CN" sz="3000" dirty="0"/>
              <a:t> Space)</a:t>
            </a:r>
            <a:r>
              <a:rPr lang="zh-CN" altLang="en-US" sz="3000" dirty="0"/>
              <a:t>。</a:t>
            </a:r>
          </a:p>
          <a:p>
            <a:r>
              <a:rPr lang="zh-CN" altLang="en-US" sz="3000" dirty="0"/>
              <a:t>帧间间隔长度取决于该站欲发送的帧的类型。高优先级帧需要等待的时间较短，因此可优先获得发送权。</a:t>
            </a:r>
          </a:p>
          <a:p>
            <a:r>
              <a:rPr lang="zh-CN" altLang="en-US" sz="3000" dirty="0"/>
              <a:t>若低优先级帧还没来得及发送而其他站的高优先级帧已发送到媒体，则媒体变为忙</a:t>
            </a:r>
            <a:r>
              <a:rPr lang="zh-CN" altLang="en-US" sz="3000" dirty="0" smtClean="0"/>
              <a:t>态，因而</a:t>
            </a:r>
            <a:r>
              <a:rPr lang="zh-CN" altLang="en-US" sz="3000" dirty="0"/>
              <a:t>低优先级帧就只能再推迟发送了。这样就减少了发生碰撞的机会。   </a:t>
            </a:r>
          </a:p>
        </p:txBody>
      </p:sp>
    </p:spTree>
    <p:extLst>
      <p:ext uri="{BB962C8B-B14F-4D97-AF65-F5344CB8AC3E}">
        <p14:creationId xmlns:p14="http://schemas.microsoft.com/office/powerpoint/2010/main" val="26038104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847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847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7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30" name="Text Box 90"/>
          <p:cNvSpPr txBox="1">
            <a:spLocks noChangeArrowheads="1"/>
          </p:cNvSpPr>
          <p:nvPr/>
        </p:nvSpPr>
        <p:spPr bwMode="auto">
          <a:xfrm rot="-4974934">
            <a:off x="4544388" y="3714977"/>
            <a:ext cx="684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ACK</a:t>
            </a:r>
          </a:p>
        </p:txBody>
      </p:sp>
      <p:sp>
        <p:nvSpPr>
          <p:cNvPr id="317446" name="Rectangle 6"/>
          <p:cNvSpPr>
            <a:spLocks noGrp="1" noChangeArrowheads="1"/>
          </p:cNvSpPr>
          <p:nvPr>
            <p:ph type="title"/>
          </p:nvPr>
        </p:nvSpPr>
        <p:spPr/>
        <p:txBody>
          <a:bodyPr/>
          <a:lstStyle/>
          <a:p>
            <a:pPr algn="ctr"/>
            <a:r>
              <a:rPr lang="zh-CN" altLang="en-US" dirty="0" smtClean="0">
                <a:solidFill>
                  <a:srgbClr val="000099"/>
                </a:solidFill>
                <a:latin typeface="+mn-lt"/>
                <a:ea typeface="+mn-ea"/>
              </a:rPr>
              <a:t>两种常用种</a:t>
            </a:r>
            <a:r>
              <a:rPr lang="zh-CN" altLang="en-US" dirty="0">
                <a:solidFill>
                  <a:srgbClr val="000099"/>
                </a:solidFill>
                <a:latin typeface="+mn-lt"/>
                <a:ea typeface="+mn-ea"/>
              </a:rPr>
              <a:t>帧间间隔 </a:t>
            </a:r>
          </a:p>
        </p:txBody>
      </p:sp>
      <p:sp>
        <p:nvSpPr>
          <p:cNvPr id="317452" name="Text Box 12"/>
          <p:cNvSpPr txBox="1">
            <a:spLocks noChangeArrowheads="1"/>
          </p:cNvSpPr>
          <p:nvPr/>
        </p:nvSpPr>
        <p:spPr bwMode="auto">
          <a:xfrm>
            <a:off x="9087379" y="302334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时间</a:t>
            </a:r>
          </a:p>
        </p:txBody>
      </p:sp>
      <p:sp>
        <p:nvSpPr>
          <p:cNvPr id="317455" name="Text Box 15"/>
          <p:cNvSpPr txBox="1">
            <a:spLocks noChangeArrowheads="1"/>
          </p:cNvSpPr>
          <p:nvPr/>
        </p:nvSpPr>
        <p:spPr bwMode="auto">
          <a:xfrm>
            <a:off x="1697435" y="2916981"/>
            <a:ext cx="7104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DIFS</a:t>
            </a:r>
          </a:p>
        </p:txBody>
      </p:sp>
      <p:sp>
        <p:nvSpPr>
          <p:cNvPr id="317458" name="Line 18"/>
          <p:cNvSpPr>
            <a:spLocks noChangeShapeType="1"/>
          </p:cNvSpPr>
          <p:nvPr/>
        </p:nvSpPr>
        <p:spPr bwMode="auto">
          <a:xfrm>
            <a:off x="1697435" y="3258293"/>
            <a:ext cx="76874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59" name="Freeform 19"/>
          <p:cNvSpPr>
            <a:spLocks/>
          </p:cNvSpPr>
          <p:nvPr/>
        </p:nvSpPr>
        <p:spPr bwMode="auto">
          <a:xfrm>
            <a:off x="589889" y="3048743"/>
            <a:ext cx="1107546" cy="374650"/>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60" name="Text Box 20"/>
          <p:cNvSpPr txBox="1">
            <a:spLocks noChangeArrowheads="1"/>
          </p:cNvSpPr>
          <p:nvPr/>
        </p:nvSpPr>
        <p:spPr bwMode="auto">
          <a:xfrm>
            <a:off x="541735" y="3045569"/>
            <a:ext cx="125544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b="1">
                <a:solidFill>
                  <a:srgbClr val="000099"/>
                </a:solidFill>
                <a:latin typeface="+mn-lt"/>
                <a:ea typeface="+mn-ea"/>
              </a:rPr>
              <a:t>媒体空闲                                    </a:t>
            </a:r>
          </a:p>
        </p:txBody>
      </p:sp>
      <p:sp>
        <p:nvSpPr>
          <p:cNvPr id="317462" name="Line 22"/>
          <p:cNvSpPr>
            <a:spLocks noChangeShapeType="1"/>
          </p:cNvSpPr>
          <p:nvPr/>
        </p:nvSpPr>
        <p:spPr bwMode="auto">
          <a:xfrm>
            <a:off x="1697435" y="3009056"/>
            <a:ext cx="0" cy="203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63" name="Line 23"/>
          <p:cNvSpPr>
            <a:spLocks noChangeShapeType="1"/>
          </p:cNvSpPr>
          <p:nvPr/>
        </p:nvSpPr>
        <p:spPr bwMode="auto">
          <a:xfrm flipV="1">
            <a:off x="2457584" y="3009056"/>
            <a:ext cx="8598" cy="419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67" name="Text Box 27"/>
          <p:cNvSpPr txBox="1">
            <a:spLocks noChangeArrowheads="1"/>
          </p:cNvSpPr>
          <p:nvPr/>
        </p:nvSpPr>
        <p:spPr bwMode="auto">
          <a:xfrm>
            <a:off x="4278841" y="4618782"/>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SIFS</a:t>
            </a:r>
          </a:p>
        </p:txBody>
      </p:sp>
      <p:sp>
        <p:nvSpPr>
          <p:cNvPr id="317470" name="Line 30"/>
          <p:cNvSpPr>
            <a:spLocks noChangeShapeType="1"/>
          </p:cNvSpPr>
          <p:nvPr/>
        </p:nvSpPr>
        <p:spPr bwMode="auto">
          <a:xfrm flipH="1" flipV="1">
            <a:off x="4328716" y="4631481"/>
            <a:ext cx="0" cy="442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72" name="Line 32"/>
          <p:cNvSpPr>
            <a:spLocks noChangeShapeType="1"/>
          </p:cNvSpPr>
          <p:nvPr/>
        </p:nvSpPr>
        <p:spPr bwMode="auto">
          <a:xfrm>
            <a:off x="417910" y="5912593"/>
            <a:ext cx="9204325"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73" name="Text Box 33"/>
          <p:cNvSpPr txBox="1">
            <a:spLocks noChangeArrowheads="1"/>
          </p:cNvSpPr>
          <p:nvPr/>
        </p:nvSpPr>
        <p:spPr bwMode="auto">
          <a:xfrm>
            <a:off x="9087379" y="5517306"/>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时间</a:t>
            </a:r>
          </a:p>
        </p:txBody>
      </p:sp>
      <p:sp>
        <p:nvSpPr>
          <p:cNvPr id="317474" name="Freeform 34"/>
          <p:cNvSpPr>
            <a:spLocks/>
          </p:cNvSpPr>
          <p:nvPr/>
        </p:nvSpPr>
        <p:spPr bwMode="auto">
          <a:xfrm>
            <a:off x="2454143" y="5536357"/>
            <a:ext cx="2813579" cy="376237"/>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99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75" name="Text Box 35"/>
          <p:cNvSpPr txBox="1">
            <a:spLocks noChangeArrowheads="1"/>
          </p:cNvSpPr>
          <p:nvPr/>
        </p:nvSpPr>
        <p:spPr bwMode="auto">
          <a:xfrm>
            <a:off x="2949443" y="5523656"/>
            <a:ext cx="18170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NAV</a:t>
            </a:r>
            <a:r>
              <a:rPr kumimoji="1" lang="zh-CN" altLang="en-US" sz="1800" b="1">
                <a:solidFill>
                  <a:srgbClr val="000099"/>
                </a:solidFill>
                <a:latin typeface="+mn-lt"/>
                <a:ea typeface="+mn-ea"/>
              </a:rPr>
              <a:t>（媒体忙）</a:t>
            </a:r>
          </a:p>
        </p:txBody>
      </p:sp>
      <p:sp>
        <p:nvSpPr>
          <p:cNvPr id="317476" name="Text Box 36"/>
          <p:cNvSpPr txBox="1">
            <a:spLocks noChangeArrowheads="1"/>
          </p:cNvSpPr>
          <p:nvPr/>
        </p:nvSpPr>
        <p:spPr bwMode="auto">
          <a:xfrm>
            <a:off x="5236766" y="4934694"/>
            <a:ext cx="7104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DIFS</a:t>
            </a:r>
          </a:p>
        </p:txBody>
      </p:sp>
      <p:sp>
        <p:nvSpPr>
          <p:cNvPr id="317477" name="Line 37"/>
          <p:cNvSpPr>
            <a:spLocks noChangeShapeType="1"/>
          </p:cNvSpPr>
          <p:nvPr/>
        </p:nvSpPr>
        <p:spPr bwMode="auto">
          <a:xfrm flipV="1">
            <a:off x="5283201" y="5250606"/>
            <a:ext cx="72747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78" name="Line 38"/>
          <p:cNvSpPr>
            <a:spLocks noChangeShapeType="1"/>
          </p:cNvSpPr>
          <p:nvPr/>
        </p:nvSpPr>
        <p:spPr bwMode="auto">
          <a:xfrm flipH="1" flipV="1">
            <a:off x="5267722" y="4620368"/>
            <a:ext cx="0" cy="4254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79" name="Line 39"/>
          <p:cNvSpPr>
            <a:spLocks noChangeShapeType="1"/>
          </p:cNvSpPr>
          <p:nvPr/>
        </p:nvSpPr>
        <p:spPr bwMode="auto">
          <a:xfrm>
            <a:off x="6010672" y="4620368"/>
            <a:ext cx="0" cy="858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0" name="Freeform 40"/>
          <p:cNvSpPr>
            <a:spLocks/>
          </p:cNvSpPr>
          <p:nvPr/>
        </p:nvSpPr>
        <p:spPr bwMode="auto">
          <a:xfrm>
            <a:off x="7391665" y="5536357"/>
            <a:ext cx="1497939" cy="376237"/>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1" name="Freeform 41"/>
          <p:cNvSpPr>
            <a:spLocks/>
          </p:cNvSpPr>
          <p:nvPr/>
        </p:nvSpPr>
        <p:spPr bwMode="auto">
          <a:xfrm>
            <a:off x="6003793" y="5536357"/>
            <a:ext cx="1387871" cy="376237"/>
          </a:xfrm>
          <a:custGeom>
            <a:avLst/>
            <a:gdLst>
              <a:gd name="T0" fmla="*/ 0 w 780"/>
              <a:gd name="T1" fmla="*/ 240 h 240"/>
              <a:gd name="T2" fmla="*/ 0 w 780"/>
              <a:gd name="T3" fmla="*/ 0 h 240"/>
              <a:gd name="T4" fmla="*/ 780 w 780"/>
              <a:gd name="T5" fmla="*/ 0 h 240"/>
            </a:gdLst>
            <a:ahLst/>
            <a:cxnLst>
              <a:cxn ang="0">
                <a:pos x="T0" y="T1"/>
              </a:cxn>
              <a:cxn ang="0">
                <a:pos x="T2" y="T3"/>
              </a:cxn>
              <a:cxn ang="0">
                <a:pos x="T4" y="T5"/>
              </a:cxn>
            </a:cxnLst>
            <a:rect l="0" t="0" r="r" b="b"/>
            <a:pathLst>
              <a:path w="780" h="240">
                <a:moveTo>
                  <a:pt x="0" y="240"/>
                </a:moveTo>
                <a:lnTo>
                  <a:pt x="0" y="0"/>
                </a:lnTo>
                <a:lnTo>
                  <a:pt x="780" y="0"/>
                </a:lnTo>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2" name="Line 42"/>
          <p:cNvSpPr>
            <a:spLocks noChangeShapeType="1"/>
          </p:cNvSpPr>
          <p:nvPr/>
        </p:nvSpPr>
        <p:spPr bwMode="auto">
          <a:xfrm>
            <a:off x="6174052" y="5531594"/>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3" name="Line 43"/>
          <p:cNvSpPr>
            <a:spLocks noChangeShapeType="1"/>
          </p:cNvSpPr>
          <p:nvPr/>
        </p:nvSpPr>
        <p:spPr bwMode="auto">
          <a:xfrm>
            <a:off x="6344312" y="5531594"/>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4" name="Line 44"/>
          <p:cNvSpPr>
            <a:spLocks noChangeShapeType="1"/>
          </p:cNvSpPr>
          <p:nvPr/>
        </p:nvSpPr>
        <p:spPr bwMode="auto">
          <a:xfrm>
            <a:off x="6514571" y="5531594"/>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5" name="Line 45"/>
          <p:cNvSpPr>
            <a:spLocks noChangeShapeType="1"/>
          </p:cNvSpPr>
          <p:nvPr/>
        </p:nvSpPr>
        <p:spPr bwMode="auto">
          <a:xfrm>
            <a:off x="6686550" y="5531594"/>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6" name="Line 46"/>
          <p:cNvSpPr>
            <a:spLocks noChangeShapeType="1"/>
          </p:cNvSpPr>
          <p:nvPr/>
        </p:nvSpPr>
        <p:spPr bwMode="auto">
          <a:xfrm>
            <a:off x="6856810" y="5531594"/>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7" name="Line 47"/>
          <p:cNvSpPr>
            <a:spLocks noChangeShapeType="1"/>
          </p:cNvSpPr>
          <p:nvPr/>
        </p:nvSpPr>
        <p:spPr bwMode="auto">
          <a:xfrm>
            <a:off x="7027069" y="5541119"/>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8" name="Line 48"/>
          <p:cNvSpPr>
            <a:spLocks noChangeShapeType="1"/>
          </p:cNvSpPr>
          <p:nvPr/>
        </p:nvSpPr>
        <p:spPr bwMode="auto">
          <a:xfrm>
            <a:off x="7209367" y="5541119"/>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9" name="Line 49"/>
          <p:cNvSpPr>
            <a:spLocks noChangeShapeType="1"/>
          </p:cNvSpPr>
          <p:nvPr/>
        </p:nvSpPr>
        <p:spPr bwMode="auto">
          <a:xfrm>
            <a:off x="6039908" y="5258543"/>
            <a:ext cx="1384433"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90" name="Text Box 50"/>
          <p:cNvSpPr txBox="1">
            <a:spLocks noChangeArrowheads="1"/>
          </p:cNvSpPr>
          <p:nvPr/>
        </p:nvSpPr>
        <p:spPr bwMode="auto">
          <a:xfrm>
            <a:off x="6113860" y="4864844"/>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争用窗口</a:t>
            </a:r>
          </a:p>
        </p:txBody>
      </p:sp>
      <p:sp>
        <p:nvSpPr>
          <p:cNvPr id="317491" name="Text Box 51"/>
          <p:cNvSpPr txBox="1">
            <a:spLocks noChangeArrowheads="1"/>
          </p:cNvSpPr>
          <p:nvPr/>
        </p:nvSpPr>
        <p:spPr bwMode="auto">
          <a:xfrm>
            <a:off x="7355549" y="5490319"/>
            <a:ext cx="14638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发送下一 帧</a:t>
            </a:r>
          </a:p>
        </p:txBody>
      </p:sp>
      <p:sp>
        <p:nvSpPr>
          <p:cNvPr id="317492" name="AutoShape 52"/>
          <p:cNvSpPr>
            <a:spLocks/>
          </p:cNvSpPr>
          <p:nvPr/>
        </p:nvSpPr>
        <p:spPr bwMode="auto">
          <a:xfrm rot="-5400000">
            <a:off x="3803320" y="4635516"/>
            <a:ext cx="144462" cy="2784343"/>
          </a:xfrm>
          <a:prstGeom prst="leftBrace">
            <a:avLst>
              <a:gd name="adj1" fmla="val 14826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7493" name="AutoShape 53"/>
          <p:cNvSpPr>
            <a:spLocks/>
          </p:cNvSpPr>
          <p:nvPr/>
        </p:nvSpPr>
        <p:spPr bwMode="auto">
          <a:xfrm rot="-5400000">
            <a:off x="6641373" y="5325549"/>
            <a:ext cx="112712" cy="1353476"/>
          </a:xfrm>
          <a:prstGeom prst="leftBrace">
            <a:avLst>
              <a:gd name="adj1" fmla="val 9237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7494" name="Text Box 54"/>
          <p:cNvSpPr txBox="1">
            <a:spLocks noChangeArrowheads="1"/>
          </p:cNvSpPr>
          <p:nvPr/>
        </p:nvSpPr>
        <p:spPr bwMode="auto">
          <a:xfrm>
            <a:off x="3300281" y="6023718"/>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推迟接入</a:t>
            </a:r>
          </a:p>
        </p:txBody>
      </p:sp>
      <p:sp>
        <p:nvSpPr>
          <p:cNvPr id="317495" name="Text Box 55"/>
          <p:cNvSpPr txBox="1">
            <a:spLocks noChangeArrowheads="1"/>
          </p:cNvSpPr>
          <p:nvPr/>
        </p:nvSpPr>
        <p:spPr bwMode="auto">
          <a:xfrm>
            <a:off x="5876529" y="5976094"/>
            <a:ext cx="15696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等待重试时间</a:t>
            </a:r>
          </a:p>
        </p:txBody>
      </p:sp>
      <p:sp>
        <p:nvSpPr>
          <p:cNvPr id="317496" name="Line 56"/>
          <p:cNvSpPr>
            <a:spLocks noChangeShapeType="1"/>
          </p:cNvSpPr>
          <p:nvPr/>
        </p:nvSpPr>
        <p:spPr bwMode="auto">
          <a:xfrm flipV="1">
            <a:off x="1683677" y="3448793"/>
            <a:ext cx="0" cy="300038"/>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97" name="Text Box 57"/>
          <p:cNvSpPr txBox="1">
            <a:spLocks noChangeArrowheads="1"/>
          </p:cNvSpPr>
          <p:nvPr/>
        </p:nvSpPr>
        <p:spPr bwMode="auto">
          <a:xfrm>
            <a:off x="1065856" y="3648818"/>
            <a:ext cx="13388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mn-ea"/>
              </a:rPr>
              <a:t>有帧要发送</a:t>
            </a:r>
          </a:p>
        </p:txBody>
      </p:sp>
      <p:sp>
        <p:nvSpPr>
          <p:cNvPr id="317498" name="Line 58"/>
          <p:cNvSpPr>
            <a:spLocks noChangeShapeType="1"/>
          </p:cNvSpPr>
          <p:nvPr/>
        </p:nvSpPr>
        <p:spPr bwMode="auto">
          <a:xfrm>
            <a:off x="7422621" y="5098206"/>
            <a:ext cx="0" cy="368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99" name="Text Box 59"/>
          <p:cNvSpPr txBox="1">
            <a:spLocks noChangeArrowheads="1"/>
          </p:cNvSpPr>
          <p:nvPr/>
        </p:nvSpPr>
        <p:spPr bwMode="auto">
          <a:xfrm>
            <a:off x="122261" y="3409106"/>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mn-ea"/>
              </a:rPr>
              <a:t>源站</a:t>
            </a:r>
          </a:p>
        </p:txBody>
      </p:sp>
      <p:sp>
        <p:nvSpPr>
          <p:cNvPr id="317501" name="Text Box 61"/>
          <p:cNvSpPr txBox="1">
            <a:spLocks noChangeArrowheads="1"/>
          </p:cNvSpPr>
          <p:nvPr/>
        </p:nvSpPr>
        <p:spPr bwMode="auto">
          <a:xfrm>
            <a:off x="9087379" y="419809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时间</a:t>
            </a:r>
          </a:p>
        </p:txBody>
      </p:sp>
      <p:sp>
        <p:nvSpPr>
          <p:cNvPr id="317502" name="Text Box 62"/>
          <p:cNvSpPr txBox="1">
            <a:spLocks noChangeArrowheads="1"/>
          </p:cNvSpPr>
          <p:nvPr/>
        </p:nvSpPr>
        <p:spPr bwMode="auto">
          <a:xfrm>
            <a:off x="103153" y="4542582"/>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mn-ea"/>
              </a:rPr>
              <a:t>目的站</a:t>
            </a:r>
          </a:p>
        </p:txBody>
      </p:sp>
      <p:sp>
        <p:nvSpPr>
          <p:cNvPr id="317504" name="Line 64"/>
          <p:cNvSpPr>
            <a:spLocks noChangeShapeType="1"/>
          </p:cNvSpPr>
          <p:nvPr/>
        </p:nvSpPr>
        <p:spPr bwMode="auto">
          <a:xfrm flipH="1">
            <a:off x="4951281" y="4623544"/>
            <a:ext cx="1719" cy="428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05" name="Text Box 65"/>
          <p:cNvSpPr txBox="1">
            <a:spLocks noChangeArrowheads="1"/>
          </p:cNvSpPr>
          <p:nvPr/>
        </p:nvSpPr>
        <p:spPr bwMode="auto">
          <a:xfrm>
            <a:off x="5823051" y="3861544"/>
            <a:ext cx="6848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b="1">
                <a:solidFill>
                  <a:srgbClr val="000099"/>
                </a:solidFill>
                <a:latin typeface="+mn-lt"/>
                <a:ea typeface="+mn-ea"/>
              </a:rPr>
              <a:t>ACK</a:t>
            </a:r>
          </a:p>
        </p:txBody>
      </p:sp>
      <p:sp>
        <p:nvSpPr>
          <p:cNvPr id="317506" name="Line 66"/>
          <p:cNvSpPr>
            <a:spLocks noChangeShapeType="1"/>
          </p:cNvSpPr>
          <p:nvPr/>
        </p:nvSpPr>
        <p:spPr bwMode="auto">
          <a:xfrm>
            <a:off x="5264283" y="3428156"/>
            <a:ext cx="3440" cy="205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07" name="Text Box 67"/>
          <p:cNvSpPr txBox="1">
            <a:spLocks noChangeArrowheads="1"/>
          </p:cNvSpPr>
          <p:nvPr/>
        </p:nvSpPr>
        <p:spPr bwMode="auto">
          <a:xfrm>
            <a:off x="5202370" y="5301406"/>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SIFS</a:t>
            </a:r>
          </a:p>
        </p:txBody>
      </p:sp>
      <p:sp>
        <p:nvSpPr>
          <p:cNvPr id="317508" name="Line 68"/>
          <p:cNvSpPr>
            <a:spLocks noChangeShapeType="1"/>
          </p:cNvSpPr>
          <p:nvPr/>
        </p:nvSpPr>
        <p:spPr bwMode="auto">
          <a:xfrm>
            <a:off x="5866210" y="5560169"/>
            <a:ext cx="0" cy="15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09" name="Line 69"/>
          <p:cNvSpPr>
            <a:spLocks noChangeShapeType="1"/>
          </p:cNvSpPr>
          <p:nvPr/>
        </p:nvSpPr>
        <p:spPr bwMode="auto">
          <a:xfrm>
            <a:off x="2452423" y="3448794"/>
            <a:ext cx="0" cy="203676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10" name="Text Box 70"/>
          <p:cNvSpPr txBox="1">
            <a:spLocks noChangeArrowheads="1"/>
          </p:cNvSpPr>
          <p:nvPr/>
        </p:nvSpPr>
        <p:spPr bwMode="auto">
          <a:xfrm>
            <a:off x="66110" y="5877669"/>
            <a:ext cx="9460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b="1">
                <a:solidFill>
                  <a:srgbClr val="000099"/>
                </a:solidFill>
                <a:latin typeface="+mn-lt"/>
                <a:ea typeface="+mn-ea"/>
              </a:rPr>
              <a:t> </a:t>
            </a:r>
            <a:r>
              <a:rPr kumimoji="1" lang="zh-CN" altLang="en-US" sz="1800" b="1">
                <a:solidFill>
                  <a:srgbClr val="000099"/>
                </a:solidFill>
                <a:latin typeface="+mn-lt"/>
                <a:ea typeface="+mn-ea"/>
              </a:rPr>
              <a:t>其他站</a:t>
            </a:r>
          </a:p>
        </p:txBody>
      </p:sp>
      <p:sp>
        <p:nvSpPr>
          <p:cNvPr id="317511" name="Line 71"/>
          <p:cNvSpPr>
            <a:spLocks noChangeShapeType="1"/>
          </p:cNvSpPr>
          <p:nvPr/>
        </p:nvSpPr>
        <p:spPr bwMode="auto">
          <a:xfrm flipV="1">
            <a:off x="2452423" y="5937993"/>
            <a:ext cx="0" cy="300038"/>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12" name="Text Box 72"/>
          <p:cNvSpPr txBox="1">
            <a:spLocks noChangeArrowheads="1"/>
          </p:cNvSpPr>
          <p:nvPr/>
        </p:nvSpPr>
        <p:spPr bwMode="auto">
          <a:xfrm>
            <a:off x="1807946" y="6157068"/>
            <a:ext cx="13388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mn-ea"/>
              </a:rPr>
              <a:t>有帧要发送</a:t>
            </a:r>
          </a:p>
        </p:txBody>
      </p:sp>
      <p:sp>
        <p:nvSpPr>
          <p:cNvPr id="317513" name="Line 73"/>
          <p:cNvSpPr>
            <a:spLocks noChangeShapeType="1"/>
          </p:cNvSpPr>
          <p:nvPr/>
        </p:nvSpPr>
        <p:spPr bwMode="auto">
          <a:xfrm>
            <a:off x="4373431" y="4991844"/>
            <a:ext cx="579569" cy="4763"/>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14" name="Line 74"/>
          <p:cNvSpPr>
            <a:spLocks noChangeShapeType="1"/>
          </p:cNvSpPr>
          <p:nvPr/>
        </p:nvSpPr>
        <p:spPr bwMode="auto">
          <a:xfrm flipV="1">
            <a:off x="5272882" y="5633193"/>
            <a:ext cx="576131" cy="1588"/>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16" name="Text Box 76"/>
          <p:cNvSpPr txBox="1">
            <a:spLocks noChangeArrowheads="1"/>
          </p:cNvSpPr>
          <p:nvPr/>
        </p:nvSpPr>
        <p:spPr bwMode="auto">
          <a:xfrm>
            <a:off x="328481" y="169018"/>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b="1">
              <a:solidFill>
                <a:srgbClr val="000099"/>
              </a:solidFill>
              <a:latin typeface="+mn-lt"/>
              <a:ea typeface="+mn-ea"/>
            </a:endParaRPr>
          </a:p>
        </p:txBody>
      </p:sp>
      <p:sp>
        <p:nvSpPr>
          <p:cNvPr id="317517" name="Text Box 77"/>
          <p:cNvSpPr txBox="1">
            <a:spLocks noChangeArrowheads="1"/>
          </p:cNvSpPr>
          <p:nvPr/>
        </p:nvSpPr>
        <p:spPr bwMode="auto">
          <a:xfrm>
            <a:off x="294381" y="71785"/>
            <a:ext cx="9555163" cy="1196975"/>
          </a:xfrm>
          <a:prstGeom prst="rect">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000099"/>
                </a:solidFill>
                <a:latin typeface="+mn-lt"/>
                <a:ea typeface="+mn-ea"/>
              </a:rPr>
              <a:t>SIFS</a:t>
            </a:r>
            <a:r>
              <a:rPr lang="zh-CN" altLang="en-US" sz="2400" b="1" dirty="0">
                <a:solidFill>
                  <a:srgbClr val="000099"/>
                </a:solidFill>
                <a:latin typeface="+mn-lt"/>
                <a:ea typeface="+mn-ea"/>
              </a:rPr>
              <a:t>，即</a:t>
            </a:r>
            <a:r>
              <a:rPr lang="zh-CN" altLang="en-US" sz="2400" b="1" dirty="0" smtClean="0">
                <a:solidFill>
                  <a:srgbClr val="C00000"/>
                </a:solidFill>
                <a:latin typeface="+mn-lt"/>
                <a:ea typeface="+mn-ea"/>
              </a:rPr>
              <a:t>短 </a:t>
            </a:r>
            <a:r>
              <a:rPr lang="en-US" altLang="zh-CN" sz="2400" b="1" dirty="0" smtClean="0">
                <a:solidFill>
                  <a:srgbClr val="C00000"/>
                </a:solidFill>
                <a:latin typeface="+mn-lt"/>
                <a:ea typeface="+mn-ea"/>
              </a:rPr>
              <a:t>(</a:t>
            </a:r>
            <a:r>
              <a:rPr lang="en-US" altLang="zh-CN" sz="2400" b="1" dirty="0">
                <a:solidFill>
                  <a:srgbClr val="C00000"/>
                </a:solidFill>
                <a:latin typeface="+mn-lt"/>
                <a:ea typeface="+mn-ea"/>
              </a:rPr>
              <a:t>Short</a:t>
            </a:r>
            <a:r>
              <a:rPr lang="en-US" altLang="zh-CN" sz="2400" b="1" dirty="0" smtClean="0">
                <a:solidFill>
                  <a:srgbClr val="C00000"/>
                </a:solidFill>
                <a:latin typeface="+mn-lt"/>
                <a:ea typeface="+mn-ea"/>
              </a:rPr>
              <a:t>) </a:t>
            </a:r>
            <a:r>
              <a:rPr lang="zh-CN" altLang="en-US" sz="2400" b="1" dirty="0" smtClean="0">
                <a:solidFill>
                  <a:srgbClr val="C00000"/>
                </a:solidFill>
                <a:latin typeface="+mn-lt"/>
                <a:ea typeface="+mn-ea"/>
              </a:rPr>
              <a:t>帧</a:t>
            </a:r>
            <a:r>
              <a:rPr lang="zh-CN" altLang="en-US" sz="2400" b="1" dirty="0">
                <a:solidFill>
                  <a:srgbClr val="C00000"/>
                </a:solidFill>
                <a:latin typeface="+mn-lt"/>
                <a:ea typeface="+mn-ea"/>
              </a:rPr>
              <a:t>间间隔</a:t>
            </a:r>
            <a:r>
              <a:rPr lang="zh-CN" altLang="en-US" sz="2400" b="1" dirty="0" smtClean="0">
                <a:solidFill>
                  <a:srgbClr val="C00000"/>
                </a:solidFill>
                <a:latin typeface="+mn-lt"/>
                <a:ea typeface="+mn-ea"/>
              </a:rPr>
              <a:t>，</a:t>
            </a:r>
            <a:r>
              <a:rPr lang="zh-CN" altLang="zh-CN" b="1" dirty="0">
                <a:solidFill>
                  <a:srgbClr val="000099"/>
                </a:solidFill>
                <a:latin typeface="+mn-lt"/>
                <a:ea typeface="+mn-ea"/>
              </a:rPr>
              <a:t>长度</a:t>
            </a:r>
            <a:r>
              <a:rPr lang="zh-CN" altLang="zh-CN" b="1" dirty="0" smtClean="0">
                <a:solidFill>
                  <a:srgbClr val="000099"/>
                </a:solidFill>
                <a:latin typeface="+mn-lt"/>
                <a:ea typeface="+mn-ea"/>
              </a:rPr>
              <a:t>为</a:t>
            </a:r>
            <a:r>
              <a:rPr lang="en-US" altLang="zh-CN" b="1" dirty="0" smtClean="0">
                <a:solidFill>
                  <a:srgbClr val="000099"/>
                </a:solidFill>
                <a:latin typeface="+mn-lt"/>
                <a:ea typeface="+mn-ea"/>
              </a:rPr>
              <a:t> 28 </a:t>
            </a:r>
            <a:r>
              <a:rPr lang="en-US" altLang="zh-CN" b="1" dirty="0">
                <a:solidFill>
                  <a:srgbClr val="000099"/>
                </a:solidFill>
                <a:latin typeface="+mn-lt"/>
                <a:ea typeface="+mn-ea"/>
                <a:sym typeface="Symbol"/>
              </a:rPr>
              <a:t></a:t>
            </a:r>
            <a:r>
              <a:rPr lang="en-US" altLang="zh-CN" b="1" dirty="0">
                <a:solidFill>
                  <a:srgbClr val="000099"/>
                </a:solidFill>
                <a:latin typeface="+mn-lt"/>
                <a:ea typeface="+mn-ea"/>
              </a:rPr>
              <a:t>s</a:t>
            </a:r>
            <a:r>
              <a:rPr lang="zh-CN" altLang="en-US" b="1" dirty="0">
                <a:solidFill>
                  <a:srgbClr val="000099"/>
                </a:solidFill>
                <a:latin typeface="+mn-lt"/>
                <a:ea typeface="+mn-ea"/>
              </a:rPr>
              <a:t>，是</a:t>
            </a:r>
            <a:r>
              <a:rPr lang="zh-CN" altLang="en-US" sz="2400" b="1" dirty="0">
                <a:solidFill>
                  <a:srgbClr val="000099"/>
                </a:solidFill>
                <a:latin typeface="+mn-lt"/>
                <a:ea typeface="+mn-ea"/>
              </a:rPr>
              <a:t>最短的帧间间隔，用来分隔开属于一次对话的各帧。一个站应当能够在这段时间内从发送方式切换到接收方式。</a:t>
            </a:r>
          </a:p>
        </p:txBody>
      </p:sp>
      <p:sp>
        <p:nvSpPr>
          <p:cNvPr id="317518" name="Text Box 78"/>
          <p:cNvSpPr txBox="1">
            <a:spLocks noChangeArrowheads="1"/>
          </p:cNvSpPr>
          <p:nvPr/>
        </p:nvSpPr>
        <p:spPr bwMode="auto">
          <a:xfrm>
            <a:off x="3393148" y="1340023"/>
            <a:ext cx="6437477" cy="1569660"/>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1" dirty="0">
                <a:solidFill>
                  <a:srgbClr val="000099"/>
                </a:solidFill>
                <a:latin typeface="+mn-lt"/>
                <a:ea typeface="+mn-ea"/>
              </a:rPr>
              <a:t>使用 </a:t>
            </a:r>
            <a:r>
              <a:rPr lang="en-US" altLang="zh-CN" b="1" dirty="0">
                <a:solidFill>
                  <a:srgbClr val="000099"/>
                </a:solidFill>
                <a:latin typeface="+mn-lt"/>
                <a:ea typeface="+mn-ea"/>
              </a:rPr>
              <a:t>SIFS </a:t>
            </a:r>
            <a:r>
              <a:rPr lang="zh-CN" altLang="en-US" b="1" dirty="0">
                <a:solidFill>
                  <a:srgbClr val="000099"/>
                </a:solidFill>
                <a:latin typeface="+mn-lt"/>
                <a:ea typeface="+mn-ea"/>
              </a:rPr>
              <a:t>的帧类型有：</a:t>
            </a:r>
            <a:r>
              <a:rPr lang="en-US" altLang="zh-CN" b="1" dirty="0">
                <a:solidFill>
                  <a:srgbClr val="000099"/>
                </a:solidFill>
                <a:latin typeface="+mn-lt"/>
                <a:ea typeface="+mn-ea"/>
              </a:rPr>
              <a:t>ACK </a:t>
            </a:r>
            <a:r>
              <a:rPr lang="zh-CN" altLang="en-US" b="1" dirty="0">
                <a:solidFill>
                  <a:srgbClr val="000099"/>
                </a:solidFill>
                <a:latin typeface="+mn-lt"/>
                <a:ea typeface="+mn-ea"/>
              </a:rPr>
              <a:t>帧、</a:t>
            </a:r>
            <a:r>
              <a:rPr lang="en-US" altLang="zh-CN" b="1" dirty="0">
                <a:solidFill>
                  <a:srgbClr val="000099"/>
                </a:solidFill>
                <a:latin typeface="+mn-lt"/>
                <a:ea typeface="+mn-ea"/>
              </a:rPr>
              <a:t>CTS </a:t>
            </a:r>
            <a:r>
              <a:rPr lang="zh-CN" altLang="en-US" b="1" dirty="0">
                <a:solidFill>
                  <a:srgbClr val="000099"/>
                </a:solidFill>
                <a:latin typeface="+mn-lt"/>
                <a:ea typeface="+mn-ea"/>
              </a:rPr>
              <a:t>帧、由过长的 </a:t>
            </a:r>
            <a:r>
              <a:rPr lang="en-US" altLang="zh-CN" b="1" dirty="0">
                <a:solidFill>
                  <a:srgbClr val="000099"/>
                </a:solidFill>
                <a:latin typeface="+mn-lt"/>
                <a:ea typeface="+mn-ea"/>
              </a:rPr>
              <a:t>MAC </a:t>
            </a:r>
            <a:r>
              <a:rPr lang="zh-CN" altLang="en-US" b="1" dirty="0">
                <a:solidFill>
                  <a:srgbClr val="000099"/>
                </a:solidFill>
                <a:latin typeface="+mn-lt"/>
                <a:ea typeface="+mn-ea"/>
              </a:rPr>
              <a:t>帧分片后的数据帧，以及所有回答 </a:t>
            </a:r>
            <a:r>
              <a:rPr lang="en-US" altLang="zh-CN" b="1" dirty="0">
                <a:solidFill>
                  <a:srgbClr val="000099"/>
                </a:solidFill>
                <a:latin typeface="+mn-lt"/>
                <a:ea typeface="+mn-ea"/>
              </a:rPr>
              <a:t>AP </a:t>
            </a:r>
            <a:r>
              <a:rPr lang="zh-CN" altLang="en-US" b="1" dirty="0">
                <a:solidFill>
                  <a:srgbClr val="000099"/>
                </a:solidFill>
                <a:latin typeface="+mn-lt"/>
                <a:ea typeface="+mn-ea"/>
              </a:rPr>
              <a:t>探询的帧和在 </a:t>
            </a:r>
            <a:r>
              <a:rPr lang="en-US" altLang="zh-CN" b="1" dirty="0">
                <a:solidFill>
                  <a:srgbClr val="000099"/>
                </a:solidFill>
                <a:latin typeface="+mn-lt"/>
                <a:ea typeface="+mn-ea"/>
              </a:rPr>
              <a:t>PCF </a:t>
            </a:r>
            <a:r>
              <a:rPr lang="zh-CN" altLang="en-US" b="1" dirty="0">
                <a:solidFill>
                  <a:srgbClr val="000099"/>
                </a:solidFill>
                <a:latin typeface="+mn-lt"/>
                <a:ea typeface="+mn-ea"/>
              </a:rPr>
              <a:t>方式中接入点 </a:t>
            </a:r>
            <a:r>
              <a:rPr lang="en-US" altLang="zh-CN" b="1" dirty="0">
                <a:solidFill>
                  <a:srgbClr val="000099"/>
                </a:solidFill>
                <a:latin typeface="+mn-lt"/>
                <a:ea typeface="+mn-ea"/>
              </a:rPr>
              <a:t>AP </a:t>
            </a:r>
            <a:r>
              <a:rPr lang="zh-CN" altLang="en-US" b="1" dirty="0">
                <a:solidFill>
                  <a:srgbClr val="000099"/>
                </a:solidFill>
                <a:latin typeface="+mn-lt"/>
                <a:ea typeface="+mn-ea"/>
              </a:rPr>
              <a:t>发送出的任何帧。</a:t>
            </a:r>
          </a:p>
        </p:txBody>
      </p:sp>
      <p:sp>
        <p:nvSpPr>
          <p:cNvPr id="317520" name="Line 80"/>
          <p:cNvSpPr>
            <a:spLocks noChangeShapeType="1"/>
          </p:cNvSpPr>
          <p:nvPr/>
        </p:nvSpPr>
        <p:spPr bwMode="auto">
          <a:xfrm>
            <a:off x="2457584" y="3428157"/>
            <a:ext cx="154781" cy="1152525"/>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1" name="Line 81"/>
          <p:cNvSpPr>
            <a:spLocks noChangeShapeType="1"/>
          </p:cNvSpPr>
          <p:nvPr/>
        </p:nvSpPr>
        <p:spPr bwMode="auto">
          <a:xfrm>
            <a:off x="4173936" y="3428157"/>
            <a:ext cx="154781" cy="1152525"/>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2" name="Line 82"/>
          <p:cNvSpPr>
            <a:spLocks noChangeShapeType="1"/>
          </p:cNvSpPr>
          <p:nvPr/>
        </p:nvSpPr>
        <p:spPr bwMode="auto">
          <a:xfrm flipH="1">
            <a:off x="5109502" y="3428157"/>
            <a:ext cx="154781" cy="1152525"/>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3" name="Line 83"/>
          <p:cNvSpPr>
            <a:spLocks noChangeShapeType="1"/>
          </p:cNvSpPr>
          <p:nvPr/>
        </p:nvSpPr>
        <p:spPr bwMode="auto">
          <a:xfrm flipH="1">
            <a:off x="4954721" y="3428157"/>
            <a:ext cx="154781" cy="1152525"/>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6" name="Freeform 86"/>
          <p:cNvSpPr>
            <a:spLocks/>
          </p:cNvSpPr>
          <p:nvPr/>
        </p:nvSpPr>
        <p:spPr bwMode="auto">
          <a:xfrm>
            <a:off x="2457583" y="3428157"/>
            <a:ext cx="1871133" cy="1152525"/>
          </a:xfrm>
          <a:custGeom>
            <a:avLst/>
            <a:gdLst>
              <a:gd name="T0" fmla="*/ 0 w 1088"/>
              <a:gd name="T1" fmla="*/ 0 h 726"/>
              <a:gd name="T2" fmla="*/ 90 w 1088"/>
              <a:gd name="T3" fmla="*/ 726 h 726"/>
              <a:gd name="T4" fmla="*/ 1088 w 1088"/>
              <a:gd name="T5" fmla="*/ 726 h 726"/>
              <a:gd name="T6" fmla="*/ 997 w 1088"/>
              <a:gd name="T7" fmla="*/ 0 h 726"/>
              <a:gd name="T8" fmla="*/ 0 w 1088"/>
              <a:gd name="T9" fmla="*/ 0 h 726"/>
            </a:gdLst>
            <a:ahLst/>
            <a:cxnLst>
              <a:cxn ang="0">
                <a:pos x="T0" y="T1"/>
              </a:cxn>
              <a:cxn ang="0">
                <a:pos x="T2" y="T3"/>
              </a:cxn>
              <a:cxn ang="0">
                <a:pos x="T4" y="T5"/>
              </a:cxn>
              <a:cxn ang="0">
                <a:pos x="T6" y="T7"/>
              </a:cxn>
              <a:cxn ang="0">
                <a:pos x="T8" y="T9"/>
              </a:cxn>
            </a:cxnLst>
            <a:rect l="0" t="0" r="r" b="b"/>
            <a:pathLst>
              <a:path w="1088" h="726">
                <a:moveTo>
                  <a:pt x="0" y="0"/>
                </a:moveTo>
                <a:lnTo>
                  <a:pt x="90" y="726"/>
                </a:lnTo>
                <a:lnTo>
                  <a:pt x="1088" y="726"/>
                </a:lnTo>
                <a:lnTo>
                  <a:pt x="997" y="0"/>
                </a:lnTo>
                <a:lnTo>
                  <a:pt x="0" y="0"/>
                </a:ln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4" name="AutoShape 84"/>
          <p:cNvSpPr>
            <a:spLocks noChangeArrowheads="1"/>
          </p:cNvSpPr>
          <p:nvPr/>
        </p:nvSpPr>
        <p:spPr bwMode="auto">
          <a:xfrm rot="-561028">
            <a:off x="3314039" y="3788519"/>
            <a:ext cx="233892" cy="720725"/>
          </a:xfrm>
          <a:prstGeom prst="downArrow">
            <a:avLst>
              <a:gd name="adj1" fmla="val 50000"/>
              <a:gd name="adj2" fmla="val 83456"/>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mn-ea"/>
            </a:endParaRPr>
          </a:p>
        </p:txBody>
      </p:sp>
      <p:sp>
        <p:nvSpPr>
          <p:cNvPr id="317466" name="Text Box 26"/>
          <p:cNvSpPr txBox="1">
            <a:spLocks noChangeArrowheads="1"/>
          </p:cNvSpPr>
          <p:nvPr/>
        </p:nvSpPr>
        <p:spPr bwMode="auto">
          <a:xfrm>
            <a:off x="2612365" y="3428156"/>
            <a:ext cx="13708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发送第 </a:t>
            </a:r>
            <a:r>
              <a:rPr kumimoji="1" lang="en-US" altLang="zh-CN" sz="1800" b="1">
                <a:solidFill>
                  <a:srgbClr val="000099"/>
                </a:solidFill>
                <a:latin typeface="+mn-lt"/>
                <a:ea typeface="+mn-ea"/>
              </a:rPr>
              <a:t>1 </a:t>
            </a:r>
            <a:r>
              <a:rPr kumimoji="1" lang="zh-CN" altLang="en-US" sz="1800" b="1">
                <a:solidFill>
                  <a:srgbClr val="000099"/>
                </a:solidFill>
                <a:latin typeface="+mn-lt"/>
                <a:ea typeface="+mn-ea"/>
              </a:rPr>
              <a:t>帧</a:t>
            </a:r>
          </a:p>
        </p:txBody>
      </p:sp>
      <p:sp>
        <p:nvSpPr>
          <p:cNvPr id="317528" name="Freeform 88"/>
          <p:cNvSpPr>
            <a:spLocks/>
          </p:cNvSpPr>
          <p:nvPr/>
        </p:nvSpPr>
        <p:spPr bwMode="auto">
          <a:xfrm>
            <a:off x="4953000" y="3428157"/>
            <a:ext cx="311283" cy="1152525"/>
          </a:xfrm>
          <a:custGeom>
            <a:avLst/>
            <a:gdLst>
              <a:gd name="T0" fmla="*/ 91 w 181"/>
              <a:gd name="T1" fmla="*/ 0 h 726"/>
              <a:gd name="T2" fmla="*/ 0 w 181"/>
              <a:gd name="T3" fmla="*/ 726 h 726"/>
              <a:gd name="T4" fmla="*/ 91 w 181"/>
              <a:gd name="T5" fmla="*/ 726 h 726"/>
              <a:gd name="T6" fmla="*/ 181 w 181"/>
              <a:gd name="T7" fmla="*/ 0 h 726"/>
              <a:gd name="T8" fmla="*/ 91 w 181"/>
              <a:gd name="T9" fmla="*/ 0 h 726"/>
            </a:gdLst>
            <a:ahLst/>
            <a:cxnLst>
              <a:cxn ang="0">
                <a:pos x="T0" y="T1"/>
              </a:cxn>
              <a:cxn ang="0">
                <a:pos x="T2" y="T3"/>
              </a:cxn>
              <a:cxn ang="0">
                <a:pos x="T4" y="T5"/>
              </a:cxn>
              <a:cxn ang="0">
                <a:pos x="T6" y="T7"/>
              </a:cxn>
              <a:cxn ang="0">
                <a:pos x="T8" y="T9"/>
              </a:cxn>
            </a:cxnLst>
            <a:rect l="0" t="0" r="r" b="b"/>
            <a:pathLst>
              <a:path w="181" h="726">
                <a:moveTo>
                  <a:pt x="91" y="0"/>
                </a:moveTo>
                <a:lnTo>
                  <a:pt x="0" y="726"/>
                </a:lnTo>
                <a:lnTo>
                  <a:pt x="91" y="726"/>
                </a:lnTo>
                <a:lnTo>
                  <a:pt x="181" y="0"/>
                </a:lnTo>
                <a:lnTo>
                  <a:pt x="91" y="0"/>
                </a:lnTo>
                <a:close/>
              </a:path>
            </a:pathLst>
          </a:custGeom>
          <a:solidFill>
            <a:srgbClr val="CC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00" name="Line 60"/>
          <p:cNvSpPr>
            <a:spLocks noChangeShapeType="1"/>
          </p:cNvSpPr>
          <p:nvPr/>
        </p:nvSpPr>
        <p:spPr bwMode="auto">
          <a:xfrm>
            <a:off x="416190" y="4579093"/>
            <a:ext cx="9202606"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51" name="Line 11"/>
          <p:cNvSpPr>
            <a:spLocks noChangeShapeType="1"/>
          </p:cNvSpPr>
          <p:nvPr/>
        </p:nvSpPr>
        <p:spPr bwMode="auto">
          <a:xfrm>
            <a:off x="417910" y="3423393"/>
            <a:ext cx="9204325"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9" name="Line 89"/>
          <p:cNvSpPr>
            <a:spLocks noChangeShapeType="1"/>
          </p:cNvSpPr>
          <p:nvPr/>
        </p:nvSpPr>
        <p:spPr bwMode="auto">
          <a:xfrm flipV="1">
            <a:off x="5087144" y="3747243"/>
            <a:ext cx="61913" cy="479425"/>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Tree>
    <p:extLst>
      <p:ext uri="{BB962C8B-B14F-4D97-AF65-F5344CB8AC3E}">
        <p14:creationId xmlns:p14="http://schemas.microsoft.com/office/powerpoint/2010/main" val="11783174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517"/>
                                        </p:tgtEl>
                                        <p:attrNameLst>
                                          <p:attrName>style.visibility</p:attrName>
                                        </p:attrNameLst>
                                      </p:cBhvr>
                                      <p:to>
                                        <p:strVal val="visible"/>
                                      </p:to>
                                    </p:set>
                                  </p:childTnLst>
                                </p:cTn>
                              </p:par>
                              <p:par>
                                <p:cTn id="7" presetID="35" presetClass="emph" presetSubtype="0" repeatCount="4000" fill="hold" grpId="0" nodeType="withEffect">
                                  <p:stCondLst>
                                    <p:cond delay="0"/>
                                  </p:stCondLst>
                                  <p:childTnLst>
                                    <p:anim calcmode="discrete" valueType="str">
                                      <p:cBhvr>
                                        <p:cTn id="8" dur="500" fill="hold"/>
                                        <p:tgtEl>
                                          <p:spTgt spid="317467"/>
                                        </p:tgtEl>
                                        <p:attrNameLst>
                                          <p:attrName>style.visibility</p:attrName>
                                        </p:attrNameLst>
                                      </p:cBhvr>
                                      <p:tavLst>
                                        <p:tav tm="0">
                                          <p:val>
                                            <p:strVal val="hidden"/>
                                          </p:val>
                                        </p:tav>
                                        <p:tav tm="50000">
                                          <p:val>
                                            <p:strVal val="visible"/>
                                          </p:val>
                                        </p:tav>
                                      </p:tavLst>
                                    </p:anim>
                                  </p:childTnLst>
                                </p:cTn>
                              </p:par>
                              <p:par>
                                <p:cTn id="9" presetID="35" presetClass="emph" presetSubtype="0" repeatCount="4000" fill="hold" grpId="0" nodeType="withEffect">
                                  <p:stCondLst>
                                    <p:cond delay="0"/>
                                  </p:stCondLst>
                                  <p:childTnLst>
                                    <p:anim calcmode="discrete" valueType="str">
                                      <p:cBhvr>
                                        <p:cTn id="10" dur="500" fill="hold"/>
                                        <p:tgtEl>
                                          <p:spTgt spid="317507"/>
                                        </p:tgtEl>
                                        <p:attrNameLst>
                                          <p:attrName>style.visibility</p:attrName>
                                        </p:attrNameLst>
                                      </p:cBhvr>
                                      <p:tavLst>
                                        <p:tav tm="0">
                                          <p:val>
                                            <p:strVal val="hidden"/>
                                          </p:val>
                                        </p:tav>
                                        <p:tav tm="50000">
                                          <p:val>
                                            <p:strVal val="visible"/>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518"/>
                                        </p:tgtEl>
                                        <p:attrNameLst>
                                          <p:attrName>style.visibility</p:attrName>
                                        </p:attrNameLst>
                                      </p:cBhvr>
                                      <p:to>
                                        <p:strVal val="visible"/>
                                      </p:to>
                                    </p:set>
                                  </p:childTnLst>
                                </p:cTn>
                              </p:par>
                              <p:par>
                                <p:cTn id="15" presetID="35" presetClass="emph" presetSubtype="0" repeatCount="4000" fill="hold" grpId="0" nodeType="withEffect">
                                  <p:stCondLst>
                                    <p:cond delay="0"/>
                                  </p:stCondLst>
                                  <p:childTnLst>
                                    <p:anim calcmode="discrete" valueType="str">
                                      <p:cBhvr>
                                        <p:cTn id="16" dur="500" fill="hold"/>
                                        <p:tgtEl>
                                          <p:spTgt spid="31753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30" grpId="0"/>
      <p:bldP spid="317467" grpId="0"/>
      <p:bldP spid="317507" grpId="0"/>
      <p:bldP spid="317517" grpId="0" animBg="1"/>
      <p:bldP spid="31751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30" name="Text Box 90"/>
          <p:cNvSpPr txBox="1">
            <a:spLocks noChangeArrowheads="1"/>
          </p:cNvSpPr>
          <p:nvPr/>
        </p:nvSpPr>
        <p:spPr bwMode="auto">
          <a:xfrm rot="-4974934">
            <a:off x="4544388" y="3714977"/>
            <a:ext cx="684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ACK</a:t>
            </a:r>
          </a:p>
        </p:txBody>
      </p:sp>
      <p:sp>
        <p:nvSpPr>
          <p:cNvPr id="317446" name="Rectangle 6"/>
          <p:cNvSpPr>
            <a:spLocks noGrp="1" noChangeArrowheads="1"/>
          </p:cNvSpPr>
          <p:nvPr>
            <p:ph type="title"/>
          </p:nvPr>
        </p:nvSpPr>
        <p:spPr/>
        <p:txBody>
          <a:bodyPr/>
          <a:lstStyle/>
          <a:p>
            <a:pPr algn="ctr"/>
            <a:r>
              <a:rPr lang="zh-CN" altLang="zh-CN" sz="4400" b="1" dirty="0" smtClean="0">
                <a:solidFill>
                  <a:srgbClr val="333399"/>
                </a:solidFill>
                <a:effectLst/>
                <a:latin typeface="+mj-lt"/>
                <a:ea typeface="+mj-ea"/>
                <a:cs typeface="+mj-cs"/>
              </a:rPr>
              <a:t>两种常用</a:t>
            </a:r>
            <a:r>
              <a:rPr lang="zh-CN" altLang="en-US" dirty="0" smtClean="0">
                <a:solidFill>
                  <a:srgbClr val="000099"/>
                </a:solidFill>
                <a:latin typeface="+mn-lt"/>
                <a:ea typeface="+mn-ea"/>
              </a:rPr>
              <a:t>帧</a:t>
            </a:r>
            <a:r>
              <a:rPr lang="zh-CN" altLang="en-US" dirty="0">
                <a:solidFill>
                  <a:srgbClr val="000099"/>
                </a:solidFill>
                <a:latin typeface="+mn-lt"/>
                <a:ea typeface="+mn-ea"/>
              </a:rPr>
              <a:t>间间隔 </a:t>
            </a:r>
          </a:p>
        </p:txBody>
      </p:sp>
      <p:sp>
        <p:nvSpPr>
          <p:cNvPr id="317452" name="Text Box 12"/>
          <p:cNvSpPr txBox="1">
            <a:spLocks noChangeArrowheads="1"/>
          </p:cNvSpPr>
          <p:nvPr/>
        </p:nvSpPr>
        <p:spPr bwMode="auto">
          <a:xfrm>
            <a:off x="9087379" y="302334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时间</a:t>
            </a:r>
          </a:p>
        </p:txBody>
      </p:sp>
      <p:sp>
        <p:nvSpPr>
          <p:cNvPr id="317455" name="Text Box 15"/>
          <p:cNvSpPr txBox="1">
            <a:spLocks noChangeArrowheads="1"/>
          </p:cNvSpPr>
          <p:nvPr/>
        </p:nvSpPr>
        <p:spPr bwMode="auto">
          <a:xfrm>
            <a:off x="1697435" y="2916981"/>
            <a:ext cx="7104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rgbClr val="000099"/>
                </a:solidFill>
                <a:latin typeface="+mn-lt"/>
                <a:ea typeface="+mn-ea"/>
              </a:rPr>
              <a:t>DIFS</a:t>
            </a:r>
          </a:p>
        </p:txBody>
      </p:sp>
      <p:sp>
        <p:nvSpPr>
          <p:cNvPr id="317458" name="Line 18"/>
          <p:cNvSpPr>
            <a:spLocks noChangeShapeType="1"/>
          </p:cNvSpPr>
          <p:nvPr/>
        </p:nvSpPr>
        <p:spPr bwMode="auto">
          <a:xfrm>
            <a:off x="1697435" y="3258293"/>
            <a:ext cx="76874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59" name="Freeform 19"/>
          <p:cNvSpPr>
            <a:spLocks/>
          </p:cNvSpPr>
          <p:nvPr/>
        </p:nvSpPr>
        <p:spPr bwMode="auto">
          <a:xfrm>
            <a:off x="589889" y="3048743"/>
            <a:ext cx="1107546" cy="374650"/>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60" name="Text Box 20"/>
          <p:cNvSpPr txBox="1">
            <a:spLocks noChangeArrowheads="1"/>
          </p:cNvSpPr>
          <p:nvPr/>
        </p:nvSpPr>
        <p:spPr bwMode="auto">
          <a:xfrm>
            <a:off x="541735" y="3045569"/>
            <a:ext cx="125544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b="1">
                <a:solidFill>
                  <a:srgbClr val="000099"/>
                </a:solidFill>
                <a:latin typeface="+mn-lt"/>
                <a:ea typeface="+mn-ea"/>
              </a:rPr>
              <a:t>媒体空闲                                    </a:t>
            </a:r>
          </a:p>
        </p:txBody>
      </p:sp>
      <p:sp>
        <p:nvSpPr>
          <p:cNvPr id="317462" name="Line 22"/>
          <p:cNvSpPr>
            <a:spLocks noChangeShapeType="1"/>
          </p:cNvSpPr>
          <p:nvPr/>
        </p:nvSpPr>
        <p:spPr bwMode="auto">
          <a:xfrm>
            <a:off x="1697435" y="3009056"/>
            <a:ext cx="0" cy="203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63" name="Line 23"/>
          <p:cNvSpPr>
            <a:spLocks noChangeShapeType="1"/>
          </p:cNvSpPr>
          <p:nvPr/>
        </p:nvSpPr>
        <p:spPr bwMode="auto">
          <a:xfrm flipV="1">
            <a:off x="2457584" y="3009056"/>
            <a:ext cx="8598" cy="419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67" name="Text Box 27"/>
          <p:cNvSpPr txBox="1">
            <a:spLocks noChangeArrowheads="1"/>
          </p:cNvSpPr>
          <p:nvPr/>
        </p:nvSpPr>
        <p:spPr bwMode="auto">
          <a:xfrm>
            <a:off x="4278841" y="4618782"/>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SIFS</a:t>
            </a:r>
          </a:p>
        </p:txBody>
      </p:sp>
      <p:sp>
        <p:nvSpPr>
          <p:cNvPr id="317470" name="Line 30"/>
          <p:cNvSpPr>
            <a:spLocks noChangeShapeType="1"/>
          </p:cNvSpPr>
          <p:nvPr/>
        </p:nvSpPr>
        <p:spPr bwMode="auto">
          <a:xfrm flipH="1" flipV="1">
            <a:off x="4328716" y="4631481"/>
            <a:ext cx="0" cy="442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72" name="Line 32"/>
          <p:cNvSpPr>
            <a:spLocks noChangeShapeType="1"/>
          </p:cNvSpPr>
          <p:nvPr/>
        </p:nvSpPr>
        <p:spPr bwMode="auto">
          <a:xfrm>
            <a:off x="417910" y="5912593"/>
            <a:ext cx="9204325"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73" name="Text Box 33"/>
          <p:cNvSpPr txBox="1">
            <a:spLocks noChangeArrowheads="1"/>
          </p:cNvSpPr>
          <p:nvPr/>
        </p:nvSpPr>
        <p:spPr bwMode="auto">
          <a:xfrm>
            <a:off x="9087379" y="5517306"/>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时间</a:t>
            </a:r>
          </a:p>
        </p:txBody>
      </p:sp>
      <p:sp>
        <p:nvSpPr>
          <p:cNvPr id="317474" name="Freeform 34"/>
          <p:cNvSpPr>
            <a:spLocks/>
          </p:cNvSpPr>
          <p:nvPr/>
        </p:nvSpPr>
        <p:spPr bwMode="auto">
          <a:xfrm>
            <a:off x="2454143" y="5536357"/>
            <a:ext cx="2813579" cy="376237"/>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99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75" name="Text Box 35"/>
          <p:cNvSpPr txBox="1">
            <a:spLocks noChangeArrowheads="1"/>
          </p:cNvSpPr>
          <p:nvPr/>
        </p:nvSpPr>
        <p:spPr bwMode="auto">
          <a:xfrm>
            <a:off x="2949443" y="5523656"/>
            <a:ext cx="18170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NAV</a:t>
            </a:r>
            <a:r>
              <a:rPr kumimoji="1" lang="zh-CN" altLang="en-US" sz="1800" b="1">
                <a:solidFill>
                  <a:srgbClr val="000099"/>
                </a:solidFill>
                <a:latin typeface="+mn-lt"/>
                <a:ea typeface="+mn-ea"/>
              </a:rPr>
              <a:t>（媒体忙）</a:t>
            </a:r>
          </a:p>
        </p:txBody>
      </p:sp>
      <p:sp>
        <p:nvSpPr>
          <p:cNvPr id="317476" name="Text Box 36"/>
          <p:cNvSpPr txBox="1">
            <a:spLocks noChangeArrowheads="1"/>
          </p:cNvSpPr>
          <p:nvPr/>
        </p:nvSpPr>
        <p:spPr bwMode="auto">
          <a:xfrm>
            <a:off x="5236766" y="4934694"/>
            <a:ext cx="7104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DIFS</a:t>
            </a:r>
          </a:p>
        </p:txBody>
      </p:sp>
      <p:sp>
        <p:nvSpPr>
          <p:cNvPr id="317477" name="Line 37"/>
          <p:cNvSpPr>
            <a:spLocks noChangeShapeType="1"/>
          </p:cNvSpPr>
          <p:nvPr/>
        </p:nvSpPr>
        <p:spPr bwMode="auto">
          <a:xfrm flipV="1">
            <a:off x="5283201" y="5250606"/>
            <a:ext cx="72747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78" name="Line 38"/>
          <p:cNvSpPr>
            <a:spLocks noChangeShapeType="1"/>
          </p:cNvSpPr>
          <p:nvPr/>
        </p:nvSpPr>
        <p:spPr bwMode="auto">
          <a:xfrm flipH="1" flipV="1">
            <a:off x="5267722" y="4620368"/>
            <a:ext cx="0" cy="4254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79" name="Line 39"/>
          <p:cNvSpPr>
            <a:spLocks noChangeShapeType="1"/>
          </p:cNvSpPr>
          <p:nvPr/>
        </p:nvSpPr>
        <p:spPr bwMode="auto">
          <a:xfrm>
            <a:off x="6010672" y="4620368"/>
            <a:ext cx="0" cy="858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0" name="Freeform 40"/>
          <p:cNvSpPr>
            <a:spLocks/>
          </p:cNvSpPr>
          <p:nvPr/>
        </p:nvSpPr>
        <p:spPr bwMode="auto">
          <a:xfrm>
            <a:off x="7391665" y="5536357"/>
            <a:ext cx="1497939" cy="376237"/>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1" name="Freeform 41"/>
          <p:cNvSpPr>
            <a:spLocks/>
          </p:cNvSpPr>
          <p:nvPr/>
        </p:nvSpPr>
        <p:spPr bwMode="auto">
          <a:xfrm>
            <a:off x="6003793" y="5536357"/>
            <a:ext cx="1387871" cy="376237"/>
          </a:xfrm>
          <a:custGeom>
            <a:avLst/>
            <a:gdLst>
              <a:gd name="T0" fmla="*/ 0 w 780"/>
              <a:gd name="T1" fmla="*/ 240 h 240"/>
              <a:gd name="T2" fmla="*/ 0 w 780"/>
              <a:gd name="T3" fmla="*/ 0 h 240"/>
              <a:gd name="T4" fmla="*/ 780 w 780"/>
              <a:gd name="T5" fmla="*/ 0 h 240"/>
            </a:gdLst>
            <a:ahLst/>
            <a:cxnLst>
              <a:cxn ang="0">
                <a:pos x="T0" y="T1"/>
              </a:cxn>
              <a:cxn ang="0">
                <a:pos x="T2" y="T3"/>
              </a:cxn>
              <a:cxn ang="0">
                <a:pos x="T4" y="T5"/>
              </a:cxn>
            </a:cxnLst>
            <a:rect l="0" t="0" r="r" b="b"/>
            <a:pathLst>
              <a:path w="780" h="240">
                <a:moveTo>
                  <a:pt x="0" y="240"/>
                </a:moveTo>
                <a:lnTo>
                  <a:pt x="0" y="0"/>
                </a:lnTo>
                <a:lnTo>
                  <a:pt x="780" y="0"/>
                </a:lnTo>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2" name="Line 42"/>
          <p:cNvSpPr>
            <a:spLocks noChangeShapeType="1"/>
          </p:cNvSpPr>
          <p:nvPr/>
        </p:nvSpPr>
        <p:spPr bwMode="auto">
          <a:xfrm>
            <a:off x="6174052" y="5531594"/>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3" name="Line 43"/>
          <p:cNvSpPr>
            <a:spLocks noChangeShapeType="1"/>
          </p:cNvSpPr>
          <p:nvPr/>
        </p:nvSpPr>
        <p:spPr bwMode="auto">
          <a:xfrm>
            <a:off x="6344312" y="5531594"/>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4" name="Line 44"/>
          <p:cNvSpPr>
            <a:spLocks noChangeShapeType="1"/>
          </p:cNvSpPr>
          <p:nvPr/>
        </p:nvSpPr>
        <p:spPr bwMode="auto">
          <a:xfrm>
            <a:off x="6514571" y="5531594"/>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5" name="Line 45"/>
          <p:cNvSpPr>
            <a:spLocks noChangeShapeType="1"/>
          </p:cNvSpPr>
          <p:nvPr/>
        </p:nvSpPr>
        <p:spPr bwMode="auto">
          <a:xfrm>
            <a:off x="6686550" y="5531594"/>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6" name="Line 46"/>
          <p:cNvSpPr>
            <a:spLocks noChangeShapeType="1"/>
          </p:cNvSpPr>
          <p:nvPr/>
        </p:nvSpPr>
        <p:spPr bwMode="auto">
          <a:xfrm>
            <a:off x="6856810" y="5531594"/>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7" name="Line 47"/>
          <p:cNvSpPr>
            <a:spLocks noChangeShapeType="1"/>
          </p:cNvSpPr>
          <p:nvPr/>
        </p:nvSpPr>
        <p:spPr bwMode="auto">
          <a:xfrm>
            <a:off x="7027069" y="5541119"/>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8" name="Line 48"/>
          <p:cNvSpPr>
            <a:spLocks noChangeShapeType="1"/>
          </p:cNvSpPr>
          <p:nvPr/>
        </p:nvSpPr>
        <p:spPr bwMode="auto">
          <a:xfrm>
            <a:off x="7209367" y="5541119"/>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9" name="Line 49"/>
          <p:cNvSpPr>
            <a:spLocks noChangeShapeType="1"/>
          </p:cNvSpPr>
          <p:nvPr/>
        </p:nvSpPr>
        <p:spPr bwMode="auto">
          <a:xfrm>
            <a:off x="6039908" y="5258543"/>
            <a:ext cx="1384433"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90" name="Text Box 50"/>
          <p:cNvSpPr txBox="1">
            <a:spLocks noChangeArrowheads="1"/>
          </p:cNvSpPr>
          <p:nvPr/>
        </p:nvSpPr>
        <p:spPr bwMode="auto">
          <a:xfrm>
            <a:off x="6113860" y="4864844"/>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争用窗口</a:t>
            </a:r>
          </a:p>
        </p:txBody>
      </p:sp>
      <p:sp>
        <p:nvSpPr>
          <p:cNvPr id="317491" name="Text Box 51"/>
          <p:cNvSpPr txBox="1">
            <a:spLocks noChangeArrowheads="1"/>
          </p:cNvSpPr>
          <p:nvPr/>
        </p:nvSpPr>
        <p:spPr bwMode="auto">
          <a:xfrm>
            <a:off x="7355549" y="5490319"/>
            <a:ext cx="14638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发送下一 帧</a:t>
            </a:r>
          </a:p>
        </p:txBody>
      </p:sp>
      <p:sp>
        <p:nvSpPr>
          <p:cNvPr id="317492" name="AutoShape 52"/>
          <p:cNvSpPr>
            <a:spLocks/>
          </p:cNvSpPr>
          <p:nvPr/>
        </p:nvSpPr>
        <p:spPr bwMode="auto">
          <a:xfrm rot="-5400000">
            <a:off x="3803320" y="4635516"/>
            <a:ext cx="144462" cy="2784343"/>
          </a:xfrm>
          <a:prstGeom prst="leftBrace">
            <a:avLst>
              <a:gd name="adj1" fmla="val 14826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7493" name="AutoShape 53"/>
          <p:cNvSpPr>
            <a:spLocks/>
          </p:cNvSpPr>
          <p:nvPr/>
        </p:nvSpPr>
        <p:spPr bwMode="auto">
          <a:xfrm rot="-5400000">
            <a:off x="6641373" y="5325549"/>
            <a:ext cx="112712" cy="1353476"/>
          </a:xfrm>
          <a:prstGeom prst="leftBrace">
            <a:avLst>
              <a:gd name="adj1" fmla="val 9237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7494" name="Text Box 54"/>
          <p:cNvSpPr txBox="1">
            <a:spLocks noChangeArrowheads="1"/>
          </p:cNvSpPr>
          <p:nvPr/>
        </p:nvSpPr>
        <p:spPr bwMode="auto">
          <a:xfrm>
            <a:off x="3300281" y="6023718"/>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推迟接入</a:t>
            </a:r>
          </a:p>
        </p:txBody>
      </p:sp>
      <p:sp>
        <p:nvSpPr>
          <p:cNvPr id="317495" name="Text Box 55"/>
          <p:cNvSpPr txBox="1">
            <a:spLocks noChangeArrowheads="1"/>
          </p:cNvSpPr>
          <p:nvPr/>
        </p:nvSpPr>
        <p:spPr bwMode="auto">
          <a:xfrm>
            <a:off x="5876529" y="5976094"/>
            <a:ext cx="15696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等待重试时间</a:t>
            </a:r>
          </a:p>
        </p:txBody>
      </p:sp>
      <p:sp>
        <p:nvSpPr>
          <p:cNvPr id="317496" name="Line 56"/>
          <p:cNvSpPr>
            <a:spLocks noChangeShapeType="1"/>
          </p:cNvSpPr>
          <p:nvPr/>
        </p:nvSpPr>
        <p:spPr bwMode="auto">
          <a:xfrm flipV="1">
            <a:off x="1683677" y="3448793"/>
            <a:ext cx="0" cy="300038"/>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97" name="Text Box 57"/>
          <p:cNvSpPr txBox="1">
            <a:spLocks noChangeArrowheads="1"/>
          </p:cNvSpPr>
          <p:nvPr/>
        </p:nvSpPr>
        <p:spPr bwMode="auto">
          <a:xfrm>
            <a:off x="1065856" y="3648818"/>
            <a:ext cx="13388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mn-ea"/>
              </a:rPr>
              <a:t>有帧要发送</a:t>
            </a:r>
          </a:p>
        </p:txBody>
      </p:sp>
      <p:sp>
        <p:nvSpPr>
          <p:cNvPr id="317498" name="Line 58"/>
          <p:cNvSpPr>
            <a:spLocks noChangeShapeType="1"/>
          </p:cNvSpPr>
          <p:nvPr/>
        </p:nvSpPr>
        <p:spPr bwMode="auto">
          <a:xfrm>
            <a:off x="7422621" y="5098206"/>
            <a:ext cx="0" cy="368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99" name="Text Box 59"/>
          <p:cNvSpPr txBox="1">
            <a:spLocks noChangeArrowheads="1"/>
          </p:cNvSpPr>
          <p:nvPr/>
        </p:nvSpPr>
        <p:spPr bwMode="auto">
          <a:xfrm>
            <a:off x="122261" y="3409106"/>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mn-ea"/>
              </a:rPr>
              <a:t>源站</a:t>
            </a:r>
          </a:p>
        </p:txBody>
      </p:sp>
      <p:sp>
        <p:nvSpPr>
          <p:cNvPr id="317501" name="Text Box 61"/>
          <p:cNvSpPr txBox="1">
            <a:spLocks noChangeArrowheads="1"/>
          </p:cNvSpPr>
          <p:nvPr/>
        </p:nvSpPr>
        <p:spPr bwMode="auto">
          <a:xfrm>
            <a:off x="9087379" y="419809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时间</a:t>
            </a:r>
          </a:p>
        </p:txBody>
      </p:sp>
      <p:sp>
        <p:nvSpPr>
          <p:cNvPr id="317502" name="Text Box 62"/>
          <p:cNvSpPr txBox="1">
            <a:spLocks noChangeArrowheads="1"/>
          </p:cNvSpPr>
          <p:nvPr/>
        </p:nvSpPr>
        <p:spPr bwMode="auto">
          <a:xfrm>
            <a:off x="103153" y="4542582"/>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mn-ea"/>
              </a:rPr>
              <a:t>目的站</a:t>
            </a:r>
          </a:p>
        </p:txBody>
      </p:sp>
      <p:sp>
        <p:nvSpPr>
          <p:cNvPr id="317504" name="Line 64"/>
          <p:cNvSpPr>
            <a:spLocks noChangeShapeType="1"/>
          </p:cNvSpPr>
          <p:nvPr/>
        </p:nvSpPr>
        <p:spPr bwMode="auto">
          <a:xfrm flipH="1">
            <a:off x="4951281" y="4623544"/>
            <a:ext cx="1719" cy="428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05" name="Text Box 65"/>
          <p:cNvSpPr txBox="1">
            <a:spLocks noChangeArrowheads="1"/>
          </p:cNvSpPr>
          <p:nvPr/>
        </p:nvSpPr>
        <p:spPr bwMode="auto">
          <a:xfrm>
            <a:off x="5823051" y="3861544"/>
            <a:ext cx="6848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b="1">
                <a:solidFill>
                  <a:srgbClr val="000099"/>
                </a:solidFill>
                <a:latin typeface="+mn-lt"/>
                <a:ea typeface="+mn-ea"/>
              </a:rPr>
              <a:t>ACK</a:t>
            </a:r>
          </a:p>
        </p:txBody>
      </p:sp>
      <p:sp>
        <p:nvSpPr>
          <p:cNvPr id="317506" name="Line 66"/>
          <p:cNvSpPr>
            <a:spLocks noChangeShapeType="1"/>
          </p:cNvSpPr>
          <p:nvPr/>
        </p:nvSpPr>
        <p:spPr bwMode="auto">
          <a:xfrm>
            <a:off x="5264283" y="3428156"/>
            <a:ext cx="3440" cy="205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07" name="Text Box 67"/>
          <p:cNvSpPr txBox="1">
            <a:spLocks noChangeArrowheads="1"/>
          </p:cNvSpPr>
          <p:nvPr/>
        </p:nvSpPr>
        <p:spPr bwMode="auto">
          <a:xfrm>
            <a:off x="5202370" y="5301406"/>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SIFS</a:t>
            </a:r>
          </a:p>
        </p:txBody>
      </p:sp>
      <p:sp>
        <p:nvSpPr>
          <p:cNvPr id="317508" name="Line 68"/>
          <p:cNvSpPr>
            <a:spLocks noChangeShapeType="1"/>
          </p:cNvSpPr>
          <p:nvPr/>
        </p:nvSpPr>
        <p:spPr bwMode="auto">
          <a:xfrm>
            <a:off x="5866210" y="5560169"/>
            <a:ext cx="0" cy="15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09" name="Line 69"/>
          <p:cNvSpPr>
            <a:spLocks noChangeShapeType="1"/>
          </p:cNvSpPr>
          <p:nvPr/>
        </p:nvSpPr>
        <p:spPr bwMode="auto">
          <a:xfrm>
            <a:off x="2452423" y="3448794"/>
            <a:ext cx="0" cy="203676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10" name="Text Box 70"/>
          <p:cNvSpPr txBox="1">
            <a:spLocks noChangeArrowheads="1"/>
          </p:cNvSpPr>
          <p:nvPr/>
        </p:nvSpPr>
        <p:spPr bwMode="auto">
          <a:xfrm>
            <a:off x="66110" y="5877669"/>
            <a:ext cx="9460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b="1">
                <a:solidFill>
                  <a:srgbClr val="000099"/>
                </a:solidFill>
                <a:latin typeface="+mn-lt"/>
                <a:ea typeface="+mn-ea"/>
              </a:rPr>
              <a:t> </a:t>
            </a:r>
            <a:r>
              <a:rPr kumimoji="1" lang="zh-CN" altLang="en-US" sz="1800" b="1">
                <a:solidFill>
                  <a:srgbClr val="000099"/>
                </a:solidFill>
                <a:latin typeface="+mn-lt"/>
                <a:ea typeface="+mn-ea"/>
              </a:rPr>
              <a:t>其他站</a:t>
            </a:r>
          </a:p>
        </p:txBody>
      </p:sp>
      <p:sp>
        <p:nvSpPr>
          <p:cNvPr id="317511" name="Line 71"/>
          <p:cNvSpPr>
            <a:spLocks noChangeShapeType="1"/>
          </p:cNvSpPr>
          <p:nvPr/>
        </p:nvSpPr>
        <p:spPr bwMode="auto">
          <a:xfrm flipV="1">
            <a:off x="2452423" y="5937993"/>
            <a:ext cx="0" cy="300038"/>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12" name="Text Box 72"/>
          <p:cNvSpPr txBox="1">
            <a:spLocks noChangeArrowheads="1"/>
          </p:cNvSpPr>
          <p:nvPr/>
        </p:nvSpPr>
        <p:spPr bwMode="auto">
          <a:xfrm>
            <a:off x="1807946" y="6157068"/>
            <a:ext cx="13388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mn-ea"/>
              </a:rPr>
              <a:t>有帧要发送</a:t>
            </a:r>
          </a:p>
        </p:txBody>
      </p:sp>
      <p:sp>
        <p:nvSpPr>
          <p:cNvPr id="317513" name="Line 73"/>
          <p:cNvSpPr>
            <a:spLocks noChangeShapeType="1"/>
          </p:cNvSpPr>
          <p:nvPr/>
        </p:nvSpPr>
        <p:spPr bwMode="auto">
          <a:xfrm>
            <a:off x="4373431" y="4991844"/>
            <a:ext cx="579569" cy="4763"/>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14" name="Line 74"/>
          <p:cNvSpPr>
            <a:spLocks noChangeShapeType="1"/>
          </p:cNvSpPr>
          <p:nvPr/>
        </p:nvSpPr>
        <p:spPr bwMode="auto">
          <a:xfrm flipV="1">
            <a:off x="5272882" y="5633193"/>
            <a:ext cx="576131" cy="1588"/>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16" name="Text Box 76"/>
          <p:cNvSpPr txBox="1">
            <a:spLocks noChangeArrowheads="1"/>
          </p:cNvSpPr>
          <p:nvPr/>
        </p:nvSpPr>
        <p:spPr bwMode="auto">
          <a:xfrm>
            <a:off x="328481" y="169018"/>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b="1">
              <a:solidFill>
                <a:srgbClr val="000099"/>
              </a:solidFill>
              <a:latin typeface="+mn-lt"/>
              <a:ea typeface="+mn-ea"/>
            </a:endParaRPr>
          </a:p>
        </p:txBody>
      </p:sp>
      <p:sp>
        <p:nvSpPr>
          <p:cNvPr id="317517" name="Text Box 77"/>
          <p:cNvSpPr txBox="1">
            <a:spLocks noChangeArrowheads="1"/>
          </p:cNvSpPr>
          <p:nvPr/>
        </p:nvSpPr>
        <p:spPr bwMode="auto">
          <a:xfrm>
            <a:off x="294381" y="44624"/>
            <a:ext cx="9555163" cy="1384995"/>
          </a:xfrm>
          <a:prstGeom prst="rect">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solidFill>
                  <a:srgbClr val="000099"/>
                </a:solidFill>
                <a:latin typeface="+mn-lt"/>
                <a:ea typeface="+mn-ea"/>
              </a:rPr>
              <a:t>DIFS</a:t>
            </a:r>
            <a:r>
              <a:rPr lang="zh-CN" altLang="zh-CN" sz="2800" b="1" dirty="0">
                <a:solidFill>
                  <a:srgbClr val="000099"/>
                </a:solidFill>
                <a:latin typeface="+mn-lt"/>
                <a:ea typeface="+mn-ea"/>
              </a:rPr>
              <a:t>，即</a:t>
            </a:r>
            <a:r>
              <a:rPr lang="zh-CN" altLang="zh-CN" sz="2800" b="1" dirty="0">
                <a:solidFill>
                  <a:srgbClr val="C00000"/>
                </a:solidFill>
                <a:latin typeface="+mn-lt"/>
                <a:ea typeface="+mn-ea"/>
              </a:rPr>
              <a:t>分布协调功能帧间间隔，</a:t>
            </a:r>
            <a:r>
              <a:rPr lang="zh-CN" altLang="zh-CN" sz="2800" b="1" dirty="0">
                <a:solidFill>
                  <a:srgbClr val="000099"/>
                </a:solidFill>
                <a:latin typeface="+mn-lt"/>
                <a:ea typeface="+mn-ea"/>
              </a:rPr>
              <a:t>它</a:t>
            </a:r>
            <a:r>
              <a:rPr lang="zh-CN" altLang="zh-CN" sz="2800" b="1" dirty="0" smtClean="0">
                <a:solidFill>
                  <a:srgbClr val="000099"/>
                </a:solidFill>
                <a:latin typeface="+mn-lt"/>
                <a:ea typeface="+mn-ea"/>
              </a:rPr>
              <a:t>比</a:t>
            </a:r>
            <a:r>
              <a:rPr lang="en-US" altLang="zh-CN" sz="2800" b="1" dirty="0" smtClean="0">
                <a:solidFill>
                  <a:srgbClr val="000099"/>
                </a:solidFill>
                <a:latin typeface="+mn-lt"/>
                <a:ea typeface="+mn-ea"/>
              </a:rPr>
              <a:t> SIFS </a:t>
            </a:r>
            <a:r>
              <a:rPr lang="zh-CN" altLang="zh-CN" sz="2800" b="1" dirty="0" smtClean="0">
                <a:solidFill>
                  <a:srgbClr val="000099"/>
                </a:solidFill>
                <a:latin typeface="+mn-lt"/>
                <a:ea typeface="+mn-ea"/>
              </a:rPr>
              <a:t>的</a:t>
            </a:r>
            <a:r>
              <a:rPr lang="zh-CN" altLang="zh-CN" sz="2800" b="1" dirty="0">
                <a:solidFill>
                  <a:srgbClr val="000099"/>
                </a:solidFill>
                <a:latin typeface="+mn-lt"/>
                <a:ea typeface="+mn-ea"/>
              </a:rPr>
              <a:t>帧间间隔要长得多，长度</a:t>
            </a:r>
            <a:r>
              <a:rPr lang="zh-CN" altLang="zh-CN" sz="2800" b="1" dirty="0" smtClean="0">
                <a:solidFill>
                  <a:srgbClr val="000099"/>
                </a:solidFill>
                <a:latin typeface="+mn-lt"/>
                <a:ea typeface="+mn-ea"/>
              </a:rPr>
              <a:t>为</a:t>
            </a:r>
            <a:r>
              <a:rPr lang="en-US" altLang="zh-CN" sz="2800" b="1" dirty="0" smtClean="0">
                <a:solidFill>
                  <a:srgbClr val="000099"/>
                </a:solidFill>
                <a:latin typeface="+mn-lt"/>
                <a:ea typeface="+mn-ea"/>
              </a:rPr>
              <a:t> 128 </a:t>
            </a:r>
            <a:r>
              <a:rPr lang="en-US" altLang="zh-CN" sz="2800" b="1" dirty="0">
                <a:solidFill>
                  <a:srgbClr val="000099"/>
                </a:solidFill>
                <a:latin typeface="+mn-lt"/>
                <a:ea typeface="+mn-ea"/>
                <a:sym typeface="Symbol"/>
              </a:rPr>
              <a:t></a:t>
            </a:r>
            <a:r>
              <a:rPr lang="en-US" altLang="zh-CN" sz="2800" b="1" dirty="0">
                <a:solidFill>
                  <a:srgbClr val="000099"/>
                </a:solidFill>
                <a:latin typeface="+mn-lt"/>
                <a:ea typeface="+mn-ea"/>
              </a:rPr>
              <a:t>s</a:t>
            </a:r>
            <a:r>
              <a:rPr lang="zh-CN" altLang="zh-CN" sz="2800" b="1" dirty="0">
                <a:solidFill>
                  <a:srgbClr val="000099"/>
                </a:solidFill>
                <a:latin typeface="+mn-lt"/>
                <a:ea typeface="+mn-ea"/>
              </a:rPr>
              <a:t>。</a:t>
            </a:r>
            <a:r>
              <a:rPr lang="zh-CN" altLang="zh-CN" sz="2800" b="1" dirty="0" smtClean="0">
                <a:solidFill>
                  <a:srgbClr val="000099"/>
                </a:solidFill>
                <a:latin typeface="+mn-lt"/>
                <a:ea typeface="+mn-ea"/>
              </a:rPr>
              <a:t>在</a:t>
            </a:r>
            <a:r>
              <a:rPr lang="en-US" altLang="zh-CN" sz="2800" b="1" dirty="0" smtClean="0">
                <a:solidFill>
                  <a:srgbClr val="000099"/>
                </a:solidFill>
                <a:latin typeface="+mn-lt"/>
                <a:ea typeface="+mn-ea"/>
              </a:rPr>
              <a:t> DCF </a:t>
            </a:r>
            <a:r>
              <a:rPr lang="zh-CN" altLang="zh-CN" sz="2800" b="1" dirty="0" smtClean="0">
                <a:solidFill>
                  <a:srgbClr val="000099"/>
                </a:solidFill>
                <a:latin typeface="+mn-lt"/>
                <a:ea typeface="+mn-ea"/>
              </a:rPr>
              <a:t>方式</a:t>
            </a:r>
            <a:r>
              <a:rPr lang="zh-CN" altLang="zh-CN" sz="2800" b="1" dirty="0">
                <a:solidFill>
                  <a:srgbClr val="000099"/>
                </a:solidFill>
                <a:latin typeface="+mn-lt"/>
                <a:ea typeface="+mn-ea"/>
              </a:rPr>
              <a:t>中，</a:t>
            </a:r>
            <a:r>
              <a:rPr lang="en-US" altLang="zh-CN" sz="2800" b="1" dirty="0" smtClean="0">
                <a:solidFill>
                  <a:srgbClr val="000099"/>
                </a:solidFill>
                <a:latin typeface="+mn-lt"/>
                <a:ea typeface="+mn-ea"/>
              </a:rPr>
              <a:t>DIFS </a:t>
            </a:r>
            <a:r>
              <a:rPr lang="zh-CN" altLang="zh-CN" sz="2800" b="1" dirty="0" smtClean="0">
                <a:solidFill>
                  <a:srgbClr val="000099"/>
                </a:solidFill>
                <a:latin typeface="+mn-lt"/>
                <a:ea typeface="+mn-ea"/>
              </a:rPr>
              <a:t>用来</a:t>
            </a:r>
            <a:r>
              <a:rPr lang="zh-CN" altLang="zh-CN" sz="2800" b="1" dirty="0">
                <a:solidFill>
                  <a:srgbClr val="000099"/>
                </a:solidFill>
                <a:latin typeface="+mn-lt"/>
                <a:ea typeface="+mn-ea"/>
              </a:rPr>
              <a:t>发送数据帧和管理帧。</a:t>
            </a:r>
            <a:endParaRPr lang="zh-CN" altLang="en-US" sz="2800" b="1" dirty="0">
              <a:solidFill>
                <a:srgbClr val="000099"/>
              </a:solidFill>
              <a:latin typeface="+mn-lt"/>
              <a:ea typeface="+mn-ea"/>
            </a:endParaRPr>
          </a:p>
        </p:txBody>
      </p:sp>
      <p:sp>
        <p:nvSpPr>
          <p:cNvPr id="317520" name="Line 80"/>
          <p:cNvSpPr>
            <a:spLocks noChangeShapeType="1"/>
          </p:cNvSpPr>
          <p:nvPr/>
        </p:nvSpPr>
        <p:spPr bwMode="auto">
          <a:xfrm>
            <a:off x="2457584" y="3428157"/>
            <a:ext cx="154781" cy="1152525"/>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1" name="Line 81"/>
          <p:cNvSpPr>
            <a:spLocks noChangeShapeType="1"/>
          </p:cNvSpPr>
          <p:nvPr/>
        </p:nvSpPr>
        <p:spPr bwMode="auto">
          <a:xfrm>
            <a:off x="4173936" y="3428157"/>
            <a:ext cx="154781" cy="1152525"/>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2" name="Line 82"/>
          <p:cNvSpPr>
            <a:spLocks noChangeShapeType="1"/>
          </p:cNvSpPr>
          <p:nvPr/>
        </p:nvSpPr>
        <p:spPr bwMode="auto">
          <a:xfrm flipH="1">
            <a:off x="5109502" y="3428157"/>
            <a:ext cx="154781" cy="1152525"/>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3" name="Line 83"/>
          <p:cNvSpPr>
            <a:spLocks noChangeShapeType="1"/>
          </p:cNvSpPr>
          <p:nvPr/>
        </p:nvSpPr>
        <p:spPr bwMode="auto">
          <a:xfrm flipH="1">
            <a:off x="4954721" y="3428157"/>
            <a:ext cx="154781" cy="1152525"/>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6" name="Freeform 86"/>
          <p:cNvSpPr>
            <a:spLocks/>
          </p:cNvSpPr>
          <p:nvPr/>
        </p:nvSpPr>
        <p:spPr bwMode="auto">
          <a:xfrm>
            <a:off x="2457583" y="3428157"/>
            <a:ext cx="1871133" cy="1152525"/>
          </a:xfrm>
          <a:custGeom>
            <a:avLst/>
            <a:gdLst>
              <a:gd name="T0" fmla="*/ 0 w 1088"/>
              <a:gd name="T1" fmla="*/ 0 h 726"/>
              <a:gd name="T2" fmla="*/ 90 w 1088"/>
              <a:gd name="T3" fmla="*/ 726 h 726"/>
              <a:gd name="T4" fmla="*/ 1088 w 1088"/>
              <a:gd name="T5" fmla="*/ 726 h 726"/>
              <a:gd name="T6" fmla="*/ 997 w 1088"/>
              <a:gd name="T7" fmla="*/ 0 h 726"/>
              <a:gd name="T8" fmla="*/ 0 w 1088"/>
              <a:gd name="T9" fmla="*/ 0 h 726"/>
            </a:gdLst>
            <a:ahLst/>
            <a:cxnLst>
              <a:cxn ang="0">
                <a:pos x="T0" y="T1"/>
              </a:cxn>
              <a:cxn ang="0">
                <a:pos x="T2" y="T3"/>
              </a:cxn>
              <a:cxn ang="0">
                <a:pos x="T4" y="T5"/>
              </a:cxn>
              <a:cxn ang="0">
                <a:pos x="T6" y="T7"/>
              </a:cxn>
              <a:cxn ang="0">
                <a:pos x="T8" y="T9"/>
              </a:cxn>
            </a:cxnLst>
            <a:rect l="0" t="0" r="r" b="b"/>
            <a:pathLst>
              <a:path w="1088" h="726">
                <a:moveTo>
                  <a:pt x="0" y="0"/>
                </a:moveTo>
                <a:lnTo>
                  <a:pt x="90" y="726"/>
                </a:lnTo>
                <a:lnTo>
                  <a:pt x="1088" y="726"/>
                </a:lnTo>
                <a:lnTo>
                  <a:pt x="997" y="0"/>
                </a:lnTo>
                <a:lnTo>
                  <a:pt x="0" y="0"/>
                </a:ln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4" name="AutoShape 84"/>
          <p:cNvSpPr>
            <a:spLocks noChangeArrowheads="1"/>
          </p:cNvSpPr>
          <p:nvPr/>
        </p:nvSpPr>
        <p:spPr bwMode="auto">
          <a:xfrm rot="-561028">
            <a:off x="3314039" y="3788519"/>
            <a:ext cx="233892" cy="720725"/>
          </a:xfrm>
          <a:prstGeom prst="downArrow">
            <a:avLst>
              <a:gd name="adj1" fmla="val 50000"/>
              <a:gd name="adj2" fmla="val 83456"/>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mn-ea"/>
            </a:endParaRPr>
          </a:p>
        </p:txBody>
      </p:sp>
      <p:sp>
        <p:nvSpPr>
          <p:cNvPr id="317466" name="Text Box 26"/>
          <p:cNvSpPr txBox="1">
            <a:spLocks noChangeArrowheads="1"/>
          </p:cNvSpPr>
          <p:nvPr/>
        </p:nvSpPr>
        <p:spPr bwMode="auto">
          <a:xfrm>
            <a:off x="2612365" y="3428156"/>
            <a:ext cx="13708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发送第 </a:t>
            </a:r>
            <a:r>
              <a:rPr kumimoji="1" lang="en-US" altLang="zh-CN" sz="1800" b="1">
                <a:solidFill>
                  <a:srgbClr val="000099"/>
                </a:solidFill>
                <a:latin typeface="+mn-lt"/>
                <a:ea typeface="+mn-ea"/>
              </a:rPr>
              <a:t>1 </a:t>
            </a:r>
            <a:r>
              <a:rPr kumimoji="1" lang="zh-CN" altLang="en-US" sz="1800" b="1">
                <a:solidFill>
                  <a:srgbClr val="000099"/>
                </a:solidFill>
                <a:latin typeface="+mn-lt"/>
                <a:ea typeface="+mn-ea"/>
              </a:rPr>
              <a:t>帧</a:t>
            </a:r>
          </a:p>
        </p:txBody>
      </p:sp>
      <p:sp>
        <p:nvSpPr>
          <p:cNvPr id="317528" name="Freeform 88"/>
          <p:cNvSpPr>
            <a:spLocks/>
          </p:cNvSpPr>
          <p:nvPr/>
        </p:nvSpPr>
        <p:spPr bwMode="auto">
          <a:xfrm>
            <a:off x="4953000" y="3428157"/>
            <a:ext cx="311283" cy="1152525"/>
          </a:xfrm>
          <a:custGeom>
            <a:avLst/>
            <a:gdLst>
              <a:gd name="T0" fmla="*/ 91 w 181"/>
              <a:gd name="T1" fmla="*/ 0 h 726"/>
              <a:gd name="T2" fmla="*/ 0 w 181"/>
              <a:gd name="T3" fmla="*/ 726 h 726"/>
              <a:gd name="T4" fmla="*/ 91 w 181"/>
              <a:gd name="T5" fmla="*/ 726 h 726"/>
              <a:gd name="T6" fmla="*/ 181 w 181"/>
              <a:gd name="T7" fmla="*/ 0 h 726"/>
              <a:gd name="T8" fmla="*/ 91 w 181"/>
              <a:gd name="T9" fmla="*/ 0 h 726"/>
            </a:gdLst>
            <a:ahLst/>
            <a:cxnLst>
              <a:cxn ang="0">
                <a:pos x="T0" y="T1"/>
              </a:cxn>
              <a:cxn ang="0">
                <a:pos x="T2" y="T3"/>
              </a:cxn>
              <a:cxn ang="0">
                <a:pos x="T4" y="T5"/>
              </a:cxn>
              <a:cxn ang="0">
                <a:pos x="T6" y="T7"/>
              </a:cxn>
              <a:cxn ang="0">
                <a:pos x="T8" y="T9"/>
              </a:cxn>
            </a:cxnLst>
            <a:rect l="0" t="0" r="r" b="b"/>
            <a:pathLst>
              <a:path w="181" h="726">
                <a:moveTo>
                  <a:pt x="91" y="0"/>
                </a:moveTo>
                <a:lnTo>
                  <a:pt x="0" y="726"/>
                </a:lnTo>
                <a:lnTo>
                  <a:pt x="91" y="726"/>
                </a:lnTo>
                <a:lnTo>
                  <a:pt x="181" y="0"/>
                </a:lnTo>
                <a:lnTo>
                  <a:pt x="91" y="0"/>
                </a:lnTo>
                <a:close/>
              </a:path>
            </a:pathLst>
          </a:custGeom>
          <a:solidFill>
            <a:srgbClr val="CC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00" name="Line 60"/>
          <p:cNvSpPr>
            <a:spLocks noChangeShapeType="1"/>
          </p:cNvSpPr>
          <p:nvPr/>
        </p:nvSpPr>
        <p:spPr bwMode="auto">
          <a:xfrm>
            <a:off x="416190" y="4579093"/>
            <a:ext cx="9202606"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51" name="Line 11"/>
          <p:cNvSpPr>
            <a:spLocks noChangeShapeType="1"/>
          </p:cNvSpPr>
          <p:nvPr/>
        </p:nvSpPr>
        <p:spPr bwMode="auto">
          <a:xfrm>
            <a:off x="417910" y="3423393"/>
            <a:ext cx="9204325"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9" name="Line 89"/>
          <p:cNvSpPr>
            <a:spLocks noChangeShapeType="1"/>
          </p:cNvSpPr>
          <p:nvPr/>
        </p:nvSpPr>
        <p:spPr bwMode="auto">
          <a:xfrm flipV="1">
            <a:off x="5087144" y="3747243"/>
            <a:ext cx="61913" cy="479425"/>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Tree>
    <p:extLst>
      <p:ext uri="{BB962C8B-B14F-4D97-AF65-F5344CB8AC3E}">
        <p14:creationId xmlns:p14="http://schemas.microsoft.com/office/powerpoint/2010/main" val="6583644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517"/>
                                        </p:tgtEl>
                                        <p:attrNameLst>
                                          <p:attrName>style.visibility</p:attrName>
                                        </p:attrNameLst>
                                      </p:cBhvr>
                                      <p:to>
                                        <p:strVal val="visible"/>
                                      </p:to>
                                    </p:set>
                                  </p:childTnLst>
                                </p:cTn>
                              </p:par>
                              <p:par>
                                <p:cTn id="7" presetID="35" presetClass="emph" presetSubtype="0" repeatCount="4000" fill="hold" grpId="0" nodeType="withEffect">
                                  <p:stCondLst>
                                    <p:cond delay="0"/>
                                  </p:stCondLst>
                                  <p:childTnLst>
                                    <p:anim calcmode="discrete" valueType="str">
                                      <p:cBhvr>
                                        <p:cTn id="8" dur="1000" fill="hold"/>
                                        <p:tgtEl>
                                          <p:spTgt spid="317455"/>
                                        </p:tgtEl>
                                        <p:attrNameLst>
                                          <p:attrName>style.visibility</p:attrName>
                                        </p:attrNameLst>
                                      </p:cBhvr>
                                      <p:tavLst>
                                        <p:tav tm="0">
                                          <p:val>
                                            <p:strVal val="hidden"/>
                                          </p:val>
                                        </p:tav>
                                        <p:tav tm="50000">
                                          <p:val>
                                            <p:strVal val="visible"/>
                                          </p:val>
                                        </p:tav>
                                      </p:tavLst>
                                    </p:anim>
                                  </p:childTnLst>
                                </p:cTn>
                              </p:par>
                              <p:par>
                                <p:cTn id="9" presetID="35" presetClass="emph" presetSubtype="0" repeatCount="4000" fill="hold" grpId="0" nodeType="withEffect">
                                  <p:stCondLst>
                                    <p:cond delay="0"/>
                                  </p:stCondLst>
                                  <p:childTnLst>
                                    <p:anim calcmode="discrete" valueType="str">
                                      <p:cBhvr>
                                        <p:cTn id="10" dur="1000" fill="hold"/>
                                        <p:tgtEl>
                                          <p:spTgt spid="31747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55" grpId="0"/>
      <p:bldP spid="317476" grpId="0"/>
      <p:bldP spid="31751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4" name="Rectangle 6"/>
          <p:cNvSpPr>
            <a:spLocks noGrp="1" noChangeArrowheads="1"/>
          </p:cNvSpPr>
          <p:nvPr>
            <p:ph type="title"/>
          </p:nvPr>
        </p:nvSpPr>
        <p:spPr/>
        <p:txBody>
          <a:bodyPr/>
          <a:lstStyle/>
          <a:p>
            <a:pPr algn="ctr"/>
            <a:r>
              <a:rPr lang="en-US" altLang="zh-CN"/>
              <a:t>CSMA/CA </a:t>
            </a:r>
            <a:r>
              <a:rPr lang="zh-CN" altLang="en-US"/>
              <a:t>协议的原理 </a:t>
            </a:r>
          </a:p>
        </p:txBody>
      </p:sp>
      <p:sp>
        <p:nvSpPr>
          <p:cNvPr id="324617" name="Rectangle 9"/>
          <p:cNvSpPr>
            <a:spLocks noGrp="1" noChangeArrowheads="1"/>
          </p:cNvSpPr>
          <p:nvPr>
            <p:ph idx="1"/>
          </p:nvPr>
        </p:nvSpPr>
        <p:spPr/>
        <p:txBody>
          <a:bodyPr/>
          <a:lstStyle/>
          <a:p>
            <a:r>
              <a:rPr lang="zh-CN" altLang="en-US" dirty="0"/>
              <a:t>欲发送数据的站先检测信道。在 </a:t>
            </a:r>
            <a:r>
              <a:rPr lang="en-US" altLang="zh-CN" dirty="0"/>
              <a:t>802.11 </a:t>
            </a:r>
            <a:r>
              <a:rPr lang="zh-CN" altLang="en-US" dirty="0"/>
              <a:t>标准中规定了在物理层的空中接口进行物理层的载波监听。</a:t>
            </a:r>
          </a:p>
          <a:p>
            <a:r>
              <a:rPr lang="zh-CN" altLang="en-US" dirty="0"/>
              <a:t>通过收到的相对信号强度是否超过一定的门限数值就可判定是否有其他的移动站在信道上发送数据。</a:t>
            </a:r>
          </a:p>
          <a:p>
            <a:r>
              <a:rPr lang="zh-CN" altLang="en-US" dirty="0"/>
              <a:t>当源站发送它的第一个 </a:t>
            </a:r>
            <a:r>
              <a:rPr lang="en-US" altLang="zh-CN" dirty="0"/>
              <a:t>MAC </a:t>
            </a:r>
            <a:r>
              <a:rPr lang="zh-CN" altLang="en-US" dirty="0"/>
              <a:t>帧时，若检测到信道空闲，则在</a:t>
            </a:r>
            <a:r>
              <a:rPr lang="zh-CN" altLang="en-US" dirty="0">
                <a:solidFill>
                  <a:srgbClr val="FF0000"/>
                </a:solidFill>
              </a:rPr>
              <a:t>等待一段时间 </a:t>
            </a:r>
            <a:r>
              <a:rPr lang="en-US" altLang="zh-CN" dirty="0">
                <a:solidFill>
                  <a:srgbClr val="FF0000"/>
                </a:solidFill>
              </a:rPr>
              <a:t>DIFS</a:t>
            </a:r>
            <a:r>
              <a:rPr lang="en-US" altLang="zh-CN" dirty="0"/>
              <a:t> </a:t>
            </a:r>
            <a:r>
              <a:rPr lang="zh-CN" altLang="en-US" dirty="0"/>
              <a:t>后就可</a:t>
            </a:r>
            <a:r>
              <a:rPr lang="zh-CN" altLang="en-US" dirty="0" smtClean="0"/>
              <a:t>发送</a:t>
            </a:r>
            <a:r>
              <a:rPr lang="zh-CN" altLang="en-US" dirty="0"/>
              <a:t>。</a:t>
            </a:r>
          </a:p>
        </p:txBody>
      </p:sp>
    </p:spTree>
    <p:extLst>
      <p:ext uri="{BB962C8B-B14F-4D97-AF65-F5344CB8AC3E}">
        <p14:creationId xmlns:p14="http://schemas.microsoft.com/office/powerpoint/2010/main" val="30635552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461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46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62" name="Rectangle 6"/>
          <p:cNvSpPr>
            <a:spLocks noGrp="1" noChangeArrowheads="1"/>
          </p:cNvSpPr>
          <p:nvPr>
            <p:ph type="title"/>
          </p:nvPr>
        </p:nvSpPr>
        <p:spPr/>
        <p:txBody>
          <a:bodyPr/>
          <a:lstStyle/>
          <a:p>
            <a:pPr algn="ctr"/>
            <a:r>
              <a:rPr lang="zh-CN" altLang="en-US"/>
              <a:t>为什么信道空闲还要再等待 </a:t>
            </a:r>
          </a:p>
        </p:txBody>
      </p:sp>
      <p:sp>
        <p:nvSpPr>
          <p:cNvPr id="326665" name="Rectangle 9"/>
          <p:cNvSpPr>
            <a:spLocks noGrp="1" noChangeArrowheads="1"/>
          </p:cNvSpPr>
          <p:nvPr>
            <p:ph idx="1"/>
          </p:nvPr>
        </p:nvSpPr>
        <p:spPr/>
        <p:txBody>
          <a:bodyPr/>
          <a:lstStyle/>
          <a:p>
            <a:r>
              <a:rPr lang="zh-CN" altLang="en-US" dirty="0"/>
              <a:t>这是考虑到可能有其他的站有高优先级的帧要发送。</a:t>
            </a:r>
          </a:p>
          <a:p>
            <a:r>
              <a:rPr lang="zh-CN" altLang="en-US" dirty="0"/>
              <a:t>如有，就要让高优先级帧先发送。 </a:t>
            </a:r>
          </a:p>
        </p:txBody>
      </p:sp>
    </p:spTree>
    <p:extLst>
      <p:ext uri="{BB962C8B-B14F-4D97-AF65-F5344CB8AC3E}">
        <p14:creationId xmlns:p14="http://schemas.microsoft.com/office/powerpoint/2010/main" val="5218615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666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8" name="Rectangle 6"/>
          <p:cNvSpPr>
            <a:spLocks noGrp="1" noChangeArrowheads="1"/>
          </p:cNvSpPr>
          <p:nvPr>
            <p:ph type="title"/>
          </p:nvPr>
        </p:nvSpPr>
        <p:spPr/>
        <p:txBody>
          <a:bodyPr/>
          <a:lstStyle/>
          <a:p>
            <a:pPr algn="ctr"/>
            <a:r>
              <a:rPr lang="zh-CN" altLang="en-US"/>
              <a:t>假定没有高优先级帧要发送 </a:t>
            </a:r>
          </a:p>
        </p:txBody>
      </p:sp>
      <p:sp>
        <p:nvSpPr>
          <p:cNvPr id="325641" name="Rectangle 9"/>
          <p:cNvSpPr>
            <a:spLocks noGrp="1" noChangeArrowheads="1"/>
          </p:cNvSpPr>
          <p:nvPr>
            <p:ph idx="1"/>
          </p:nvPr>
        </p:nvSpPr>
        <p:spPr/>
        <p:txBody>
          <a:bodyPr/>
          <a:lstStyle/>
          <a:p>
            <a:r>
              <a:rPr lang="zh-CN" altLang="en-US" dirty="0"/>
              <a:t>源站发送了自己的数据帧。</a:t>
            </a:r>
          </a:p>
          <a:p>
            <a:r>
              <a:rPr lang="zh-CN" altLang="en-US" dirty="0" smtClean="0"/>
              <a:t>目的站</a:t>
            </a:r>
            <a:r>
              <a:rPr lang="zh-CN" altLang="en-US" dirty="0"/>
              <a:t>若正确收到此帧，则经过时间间隔 </a:t>
            </a:r>
            <a:r>
              <a:rPr lang="en-US" altLang="zh-CN" dirty="0"/>
              <a:t>SIFS </a:t>
            </a:r>
            <a:r>
              <a:rPr lang="zh-CN" altLang="en-US" dirty="0"/>
              <a:t>后，向源站发送</a:t>
            </a:r>
            <a:r>
              <a:rPr lang="zh-CN" altLang="en-US" dirty="0">
                <a:solidFill>
                  <a:srgbClr val="FF0000"/>
                </a:solidFill>
              </a:rPr>
              <a:t>确认帧</a:t>
            </a:r>
            <a:r>
              <a:rPr lang="zh-CN" altLang="en-US" dirty="0"/>
              <a:t> </a:t>
            </a:r>
            <a:r>
              <a:rPr lang="en-US" altLang="zh-CN" dirty="0"/>
              <a:t>ACK</a:t>
            </a:r>
            <a:r>
              <a:rPr lang="zh-CN" altLang="en-US" dirty="0"/>
              <a:t>。</a:t>
            </a:r>
          </a:p>
          <a:p>
            <a:r>
              <a:rPr lang="zh-CN" altLang="en-US" dirty="0"/>
              <a:t>若源站在</a:t>
            </a:r>
            <a:r>
              <a:rPr lang="zh-CN" altLang="en-US" dirty="0">
                <a:solidFill>
                  <a:srgbClr val="FF0000"/>
                </a:solidFill>
              </a:rPr>
              <a:t>规定时间</a:t>
            </a:r>
            <a:r>
              <a:rPr lang="zh-CN" altLang="en-US" dirty="0"/>
              <a:t>内没有收到确认帧 </a:t>
            </a:r>
            <a:r>
              <a:rPr lang="en-US" altLang="zh-CN" dirty="0"/>
              <a:t>ACK</a:t>
            </a:r>
            <a:r>
              <a:rPr lang="zh-CN" altLang="en-US" dirty="0"/>
              <a:t>（由重传计时器控制这段时间），就必须</a:t>
            </a:r>
            <a:r>
              <a:rPr lang="zh-CN" altLang="en-US" dirty="0">
                <a:solidFill>
                  <a:srgbClr val="FF0000"/>
                </a:solidFill>
              </a:rPr>
              <a:t>重传</a:t>
            </a:r>
            <a:r>
              <a:rPr lang="zh-CN" altLang="en-US" dirty="0"/>
              <a:t>此帧，直到收到确认为止，或者经过若干次的重传失败后放弃发送。 </a:t>
            </a:r>
          </a:p>
        </p:txBody>
      </p:sp>
    </p:spTree>
    <p:extLst>
      <p:ext uri="{BB962C8B-B14F-4D97-AF65-F5344CB8AC3E}">
        <p14:creationId xmlns:p14="http://schemas.microsoft.com/office/powerpoint/2010/main" val="19273869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564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56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4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6" name="Rectangle 6"/>
          <p:cNvSpPr>
            <a:spLocks noGrp="1" noChangeArrowheads="1"/>
          </p:cNvSpPr>
          <p:nvPr>
            <p:ph type="title"/>
          </p:nvPr>
        </p:nvSpPr>
        <p:spPr/>
        <p:txBody>
          <a:bodyPr/>
          <a:lstStyle/>
          <a:p>
            <a:pPr algn="ctr"/>
            <a:r>
              <a:rPr lang="zh-CN" altLang="en-US"/>
              <a:t>虚拟载波监听 </a:t>
            </a:r>
          </a:p>
        </p:txBody>
      </p:sp>
      <p:sp>
        <p:nvSpPr>
          <p:cNvPr id="327689" name="Rectangle 9"/>
          <p:cNvSpPr>
            <a:spLocks noGrp="1" noChangeArrowheads="1"/>
          </p:cNvSpPr>
          <p:nvPr>
            <p:ph idx="1"/>
          </p:nvPr>
        </p:nvSpPr>
        <p:spPr/>
        <p:txBody>
          <a:bodyPr/>
          <a:lstStyle/>
          <a:p>
            <a:r>
              <a:rPr lang="zh-CN" altLang="en-US" dirty="0">
                <a:solidFill>
                  <a:schemeClr val="hlink"/>
                </a:solidFill>
              </a:rPr>
              <a:t>虚拟载波</a:t>
            </a:r>
            <a:r>
              <a:rPr lang="zh-CN" altLang="en-US" dirty="0" smtClean="0">
                <a:solidFill>
                  <a:schemeClr val="hlink"/>
                </a:solidFill>
              </a:rPr>
              <a:t>监听 </a:t>
            </a:r>
            <a:r>
              <a:rPr lang="en-US" altLang="zh-CN" dirty="0" smtClean="0"/>
              <a:t>(</a:t>
            </a:r>
            <a:r>
              <a:rPr lang="en-US" altLang="zh-CN" dirty="0"/>
              <a:t>Virtual Carrier Sense</a:t>
            </a:r>
            <a:r>
              <a:rPr lang="en-US" altLang="zh-CN" dirty="0" smtClean="0"/>
              <a:t>) </a:t>
            </a:r>
            <a:r>
              <a:rPr lang="zh-CN" altLang="en-US" dirty="0" smtClean="0"/>
              <a:t>的</a:t>
            </a:r>
            <a:r>
              <a:rPr lang="zh-CN" altLang="en-US" dirty="0"/>
              <a:t>机制是让源站将它要占用信道的时间（包括目的站发回确认帧所需的时间）</a:t>
            </a:r>
            <a:r>
              <a:rPr lang="zh-CN" altLang="en-US" dirty="0">
                <a:solidFill>
                  <a:srgbClr val="FF0000"/>
                </a:solidFill>
              </a:rPr>
              <a:t>通知给所有其他站，</a:t>
            </a:r>
            <a:r>
              <a:rPr lang="zh-CN" altLang="en-US" dirty="0"/>
              <a:t>以便使其他所有站在这一段时间都停止发送数据。</a:t>
            </a:r>
          </a:p>
          <a:p>
            <a:r>
              <a:rPr lang="zh-CN" altLang="en-US" dirty="0"/>
              <a:t>这样就大大减少了碰撞的机会。 </a:t>
            </a:r>
          </a:p>
          <a:p>
            <a:r>
              <a:rPr lang="zh-CN" altLang="en-US" dirty="0">
                <a:solidFill>
                  <a:srgbClr val="0000FF"/>
                </a:solidFill>
              </a:rPr>
              <a:t>“虚拟载波监听”是表示其他站并没有监听信道，而是由于其他站收到了“源站的通知”才不发送数据。</a:t>
            </a:r>
          </a:p>
        </p:txBody>
      </p:sp>
    </p:spTree>
    <p:extLst>
      <p:ext uri="{BB962C8B-B14F-4D97-AF65-F5344CB8AC3E}">
        <p14:creationId xmlns:p14="http://schemas.microsoft.com/office/powerpoint/2010/main" val="1292987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68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68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10" name="Rectangle 6"/>
          <p:cNvSpPr>
            <a:spLocks noGrp="1" noChangeArrowheads="1"/>
          </p:cNvSpPr>
          <p:nvPr>
            <p:ph type="title"/>
          </p:nvPr>
        </p:nvSpPr>
        <p:spPr/>
        <p:txBody>
          <a:bodyPr/>
          <a:lstStyle/>
          <a:p>
            <a:pPr algn="ctr"/>
            <a:r>
              <a:rPr lang="zh-CN" altLang="en-US"/>
              <a:t>虚拟载波监听的效果 </a:t>
            </a:r>
          </a:p>
        </p:txBody>
      </p:sp>
      <p:sp>
        <p:nvSpPr>
          <p:cNvPr id="328713" name="Rectangle 9"/>
          <p:cNvSpPr>
            <a:spLocks noGrp="1" noChangeArrowheads="1"/>
          </p:cNvSpPr>
          <p:nvPr>
            <p:ph idx="1"/>
          </p:nvPr>
        </p:nvSpPr>
        <p:spPr/>
        <p:txBody>
          <a:bodyPr/>
          <a:lstStyle/>
          <a:p>
            <a:pPr>
              <a:spcBef>
                <a:spcPts val="1200"/>
              </a:spcBef>
            </a:pPr>
            <a:r>
              <a:rPr lang="zh-CN" altLang="en-US" dirty="0"/>
              <a:t>这种效果</a:t>
            </a:r>
            <a:r>
              <a:rPr lang="zh-CN" altLang="en-US" dirty="0">
                <a:solidFill>
                  <a:schemeClr val="hlink"/>
                </a:solidFill>
              </a:rPr>
              <a:t>好像</a:t>
            </a:r>
            <a:r>
              <a:rPr lang="zh-CN" altLang="en-US" dirty="0"/>
              <a:t>是其他站都监听了信道。</a:t>
            </a:r>
          </a:p>
          <a:p>
            <a:pPr>
              <a:spcBef>
                <a:spcPts val="1200"/>
              </a:spcBef>
            </a:pPr>
            <a:r>
              <a:rPr lang="zh-CN" altLang="en-US" dirty="0"/>
              <a:t>所谓“源站的通知”就是源站在其 </a:t>
            </a:r>
            <a:r>
              <a:rPr lang="en-US" altLang="zh-CN" dirty="0"/>
              <a:t>MAC </a:t>
            </a:r>
            <a:r>
              <a:rPr lang="zh-CN" altLang="en-US" dirty="0"/>
              <a:t>帧首部中的</a:t>
            </a:r>
            <a:r>
              <a:rPr lang="zh-CN" altLang="en-US" dirty="0">
                <a:solidFill>
                  <a:srgbClr val="FF0000"/>
                </a:solidFill>
              </a:rPr>
              <a:t>第二个字段“持续时间”</a:t>
            </a:r>
            <a:r>
              <a:rPr lang="zh-CN" altLang="en-US" dirty="0"/>
              <a:t>中填入了在本帧结束后还要占用信道多少时间（以微秒为单位），包括目的站发送确认帧所需的时间。 </a:t>
            </a:r>
          </a:p>
        </p:txBody>
      </p:sp>
    </p:spTree>
    <p:extLst>
      <p:ext uri="{BB962C8B-B14F-4D97-AF65-F5344CB8AC3E}">
        <p14:creationId xmlns:p14="http://schemas.microsoft.com/office/powerpoint/2010/main" val="20815332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87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1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8" name="Rectangle 6"/>
          <p:cNvSpPr>
            <a:spLocks noGrp="1" noChangeArrowheads="1"/>
          </p:cNvSpPr>
          <p:nvPr>
            <p:ph type="title"/>
          </p:nvPr>
        </p:nvSpPr>
        <p:spPr/>
        <p:txBody>
          <a:bodyPr/>
          <a:lstStyle/>
          <a:p>
            <a:r>
              <a:rPr lang="en-US" altLang="zh-CN" dirty="0" smtClean="0"/>
              <a:t>9.1.1  </a:t>
            </a:r>
            <a:r>
              <a:rPr lang="zh-CN" altLang="en-US" dirty="0"/>
              <a:t>无线局域网的组成</a:t>
            </a:r>
          </a:p>
        </p:txBody>
      </p:sp>
      <p:sp>
        <p:nvSpPr>
          <p:cNvPr id="3" name="内容占位符 2"/>
          <p:cNvSpPr>
            <a:spLocks noGrp="1"/>
          </p:cNvSpPr>
          <p:nvPr>
            <p:ph idx="1"/>
          </p:nvPr>
        </p:nvSpPr>
        <p:spPr/>
        <p:txBody>
          <a:bodyPr/>
          <a:lstStyle/>
          <a:p>
            <a:r>
              <a:rPr lang="zh-CN" altLang="zh-CN" dirty="0"/>
              <a:t>无线</a:t>
            </a:r>
            <a:r>
              <a:rPr lang="zh-CN" altLang="zh-CN" dirty="0" smtClean="0"/>
              <a:t>局域网</a:t>
            </a:r>
            <a:r>
              <a:rPr lang="en-US" altLang="zh-CN" dirty="0" smtClean="0"/>
              <a:t> WLAN </a:t>
            </a:r>
            <a:r>
              <a:rPr lang="en-US" altLang="zh-CN" dirty="0"/>
              <a:t>(Wireless Local Area Network</a:t>
            </a:r>
            <a:r>
              <a:rPr lang="en-US" altLang="zh-CN" dirty="0" smtClean="0"/>
              <a:t>) </a:t>
            </a:r>
            <a:r>
              <a:rPr lang="zh-CN" altLang="zh-CN" dirty="0" smtClean="0"/>
              <a:t>可</a:t>
            </a:r>
            <a:r>
              <a:rPr lang="zh-CN" altLang="zh-CN" dirty="0"/>
              <a:t>分为两大</a:t>
            </a:r>
            <a:r>
              <a:rPr lang="zh-CN" altLang="zh-CN" dirty="0" smtClean="0"/>
              <a:t>类</a:t>
            </a:r>
            <a:r>
              <a:rPr lang="zh-CN" altLang="en-US" dirty="0" smtClean="0"/>
              <a:t>：</a:t>
            </a:r>
            <a:endParaRPr lang="en-US" altLang="zh-CN" dirty="0" smtClean="0"/>
          </a:p>
          <a:p>
            <a:pPr lvl="1"/>
            <a:r>
              <a:rPr lang="zh-CN" altLang="zh-CN" dirty="0" smtClean="0"/>
              <a:t>有</a:t>
            </a:r>
            <a:r>
              <a:rPr lang="zh-CN" altLang="zh-CN" dirty="0"/>
              <a:t>固定基础设施</a:t>
            </a:r>
            <a:r>
              <a:rPr lang="zh-CN" altLang="zh-CN" dirty="0" smtClean="0"/>
              <a:t>的</a:t>
            </a:r>
            <a:r>
              <a:rPr lang="en-US" altLang="zh-CN" dirty="0" smtClean="0"/>
              <a:t> WLAN</a:t>
            </a:r>
            <a:endParaRPr lang="en-US" altLang="zh-CN" dirty="0" smtClean="0"/>
          </a:p>
          <a:p>
            <a:pPr lvl="1"/>
            <a:r>
              <a:rPr lang="zh-CN" altLang="zh-CN" dirty="0" smtClean="0"/>
              <a:t>无</a:t>
            </a:r>
            <a:r>
              <a:rPr lang="zh-CN" altLang="zh-CN" dirty="0"/>
              <a:t>固定基础设施</a:t>
            </a:r>
            <a:r>
              <a:rPr lang="zh-CN" altLang="zh-CN" dirty="0" smtClean="0"/>
              <a:t>的</a:t>
            </a:r>
            <a:r>
              <a:rPr lang="en-US" altLang="zh-CN" dirty="0" smtClean="0"/>
              <a:t> WLAN</a:t>
            </a:r>
            <a:endParaRPr lang="en-US" altLang="zh-CN" dirty="0" smtClean="0"/>
          </a:p>
          <a:p>
            <a:r>
              <a:rPr lang="zh-CN" altLang="zh-CN" dirty="0" smtClean="0"/>
              <a:t>所谓</a:t>
            </a:r>
            <a:r>
              <a:rPr lang="zh-CN" altLang="zh-CN" dirty="0"/>
              <a:t>“固定基础设施”是指预先建立起来的、能够覆盖一定地理范围的一批固定基站。</a:t>
            </a:r>
            <a:endParaRPr lang="zh-CN" altLang="en-US" dirty="0"/>
          </a:p>
        </p:txBody>
      </p:sp>
    </p:spTree>
    <p:extLst>
      <p:ext uri="{BB962C8B-B14F-4D97-AF65-F5344CB8AC3E}">
        <p14:creationId xmlns:p14="http://schemas.microsoft.com/office/powerpoint/2010/main" val="31829543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8" name="Rectangle 6"/>
          <p:cNvSpPr>
            <a:spLocks noGrp="1" noChangeArrowheads="1"/>
          </p:cNvSpPr>
          <p:nvPr>
            <p:ph type="title"/>
          </p:nvPr>
        </p:nvSpPr>
        <p:spPr/>
        <p:txBody>
          <a:bodyPr/>
          <a:lstStyle/>
          <a:p>
            <a:pPr algn="ctr"/>
            <a:r>
              <a:rPr lang="zh-CN" altLang="en-US"/>
              <a:t>网络分配向量 </a:t>
            </a:r>
          </a:p>
        </p:txBody>
      </p:sp>
      <p:sp>
        <p:nvSpPr>
          <p:cNvPr id="330761" name="Rectangle 9"/>
          <p:cNvSpPr>
            <a:spLocks noGrp="1" noChangeArrowheads="1"/>
          </p:cNvSpPr>
          <p:nvPr>
            <p:ph idx="1"/>
          </p:nvPr>
        </p:nvSpPr>
        <p:spPr/>
        <p:txBody>
          <a:bodyPr/>
          <a:lstStyle/>
          <a:p>
            <a:pPr>
              <a:spcBef>
                <a:spcPts val="1200"/>
              </a:spcBef>
            </a:pPr>
            <a:r>
              <a:rPr lang="zh-CN" altLang="en-US" dirty="0"/>
              <a:t>当一个站检测到正在信道中传送的 </a:t>
            </a:r>
            <a:r>
              <a:rPr lang="en-US" altLang="zh-CN" dirty="0"/>
              <a:t>MAC </a:t>
            </a:r>
            <a:r>
              <a:rPr lang="zh-CN" altLang="en-US" dirty="0"/>
              <a:t>帧首部的“持续时间”字段时，就调整自己的</a:t>
            </a:r>
            <a:r>
              <a:rPr lang="zh-CN" altLang="en-US" dirty="0">
                <a:solidFill>
                  <a:schemeClr val="hlink"/>
                </a:solidFill>
              </a:rPr>
              <a:t>网络分配向量</a:t>
            </a:r>
            <a:r>
              <a:rPr lang="zh-CN" altLang="en-US" dirty="0"/>
              <a:t> </a:t>
            </a:r>
            <a:r>
              <a:rPr lang="en-US" altLang="zh-CN" dirty="0"/>
              <a:t>NAV (Network Allocation Vector)</a:t>
            </a:r>
            <a:r>
              <a:rPr lang="zh-CN" altLang="en-US" dirty="0"/>
              <a:t>。</a:t>
            </a:r>
          </a:p>
          <a:p>
            <a:pPr>
              <a:spcBef>
                <a:spcPts val="1200"/>
              </a:spcBef>
            </a:pPr>
            <a:r>
              <a:rPr lang="en-US" altLang="zh-CN" dirty="0">
                <a:solidFill>
                  <a:srgbClr val="0000FF"/>
                </a:solidFill>
              </a:rPr>
              <a:t>NAV </a:t>
            </a:r>
            <a:r>
              <a:rPr lang="zh-CN" altLang="en-US" dirty="0">
                <a:solidFill>
                  <a:srgbClr val="0000FF"/>
                </a:solidFill>
              </a:rPr>
              <a:t>指出了必须经过多少时间才能完成数据帧的这次传输，才能使信道转入到空闲状态。 </a:t>
            </a:r>
          </a:p>
        </p:txBody>
      </p:sp>
    </p:spTree>
    <p:extLst>
      <p:ext uri="{BB962C8B-B14F-4D97-AF65-F5344CB8AC3E}">
        <p14:creationId xmlns:p14="http://schemas.microsoft.com/office/powerpoint/2010/main" val="25008275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076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61"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4" name="Rectangle 6"/>
          <p:cNvSpPr>
            <a:spLocks noGrp="1" noChangeArrowheads="1"/>
          </p:cNvSpPr>
          <p:nvPr>
            <p:ph type="title"/>
          </p:nvPr>
        </p:nvSpPr>
        <p:spPr/>
        <p:txBody>
          <a:bodyPr/>
          <a:lstStyle/>
          <a:p>
            <a:pPr algn="ctr"/>
            <a:r>
              <a:rPr lang="zh-CN" altLang="en-US"/>
              <a:t>争用窗口 </a:t>
            </a:r>
          </a:p>
        </p:txBody>
      </p:sp>
      <p:sp>
        <p:nvSpPr>
          <p:cNvPr id="329737" name="Rectangle 9"/>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信道从忙态变为空闲时，任何一个站要发送数据帧时，不仅都必须等待一个 </a:t>
            </a:r>
            <a:r>
              <a:rPr lang="en-US" altLang="zh-CN" dirty="0"/>
              <a:t>DIFS </a:t>
            </a:r>
            <a:r>
              <a:rPr lang="zh-CN" altLang="en-US" dirty="0"/>
              <a:t>的间隔，而且还要进入</a:t>
            </a:r>
            <a:r>
              <a:rPr lang="zh-CN" altLang="en-US" dirty="0">
                <a:solidFill>
                  <a:srgbClr val="FF0000"/>
                </a:solidFill>
              </a:rPr>
              <a:t>争用窗口，</a:t>
            </a:r>
            <a:r>
              <a:rPr lang="zh-CN" altLang="en-US" dirty="0"/>
              <a:t>并计算随机退避时间以便再次重新试图接入到信道。</a:t>
            </a:r>
          </a:p>
          <a:p>
            <a:r>
              <a:rPr lang="zh-CN" altLang="en-US" dirty="0"/>
              <a:t>在信道从忙态转为空闲时</a:t>
            </a:r>
            <a:r>
              <a:rPr lang="zh-CN" altLang="en-US" dirty="0" smtClean="0"/>
              <a:t>，</a:t>
            </a:r>
            <a:r>
              <a:rPr lang="zh-CN" altLang="zh-CN" dirty="0"/>
              <a:t>为了避免几个站同时发送数据（一旦发送就要把一帧发送完，不能中途停止），</a:t>
            </a:r>
            <a:r>
              <a:rPr lang="zh-CN" altLang="en-US" dirty="0" smtClean="0"/>
              <a:t>各</a:t>
            </a:r>
            <a:r>
              <a:rPr lang="zh-CN" altLang="en-US" dirty="0"/>
              <a:t>站就要执行</a:t>
            </a:r>
            <a:r>
              <a:rPr lang="zh-CN" altLang="en-US" dirty="0">
                <a:solidFill>
                  <a:srgbClr val="FF0000"/>
                </a:solidFill>
              </a:rPr>
              <a:t>退避算法。</a:t>
            </a:r>
            <a:r>
              <a:rPr lang="zh-CN" altLang="en-US" dirty="0"/>
              <a:t>这样做就减少了发生碰撞的概率。</a:t>
            </a:r>
          </a:p>
          <a:p>
            <a:r>
              <a:rPr lang="en-US" altLang="zh-CN" dirty="0"/>
              <a:t>802.11 </a:t>
            </a:r>
            <a:r>
              <a:rPr lang="zh-CN" altLang="en-US" dirty="0"/>
              <a:t>使用二进制指数退避算法。   </a:t>
            </a:r>
          </a:p>
        </p:txBody>
      </p:sp>
    </p:spTree>
    <p:extLst>
      <p:ext uri="{BB962C8B-B14F-4D97-AF65-F5344CB8AC3E}">
        <p14:creationId xmlns:p14="http://schemas.microsoft.com/office/powerpoint/2010/main" val="5867955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973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973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614" name="Text Box 94"/>
          <p:cNvSpPr txBox="1">
            <a:spLocks noChangeArrowheads="1"/>
          </p:cNvSpPr>
          <p:nvPr/>
        </p:nvSpPr>
        <p:spPr bwMode="auto">
          <a:xfrm>
            <a:off x="419934" y="5942013"/>
            <a:ext cx="9286671"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800" b="1" dirty="0" smtClean="0">
                <a:solidFill>
                  <a:srgbClr val="000099"/>
                </a:solidFill>
                <a:latin typeface="+mn-lt"/>
                <a:ea typeface="+mn-ea"/>
              </a:rPr>
              <a:t>图例                              </a:t>
            </a:r>
            <a:r>
              <a:rPr lang="zh-CN" altLang="en-US" sz="1800" b="1" dirty="0">
                <a:solidFill>
                  <a:srgbClr val="000099"/>
                </a:solidFill>
                <a:latin typeface="+mn-lt"/>
                <a:ea typeface="+mn-ea"/>
              </a:rPr>
              <a:t>检测到信道忙，</a:t>
            </a:r>
            <a:r>
              <a:rPr lang="zh-CN" altLang="en-US" sz="1800" b="1" dirty="0" smtClean="0">
                <a:solidFill>
                  <a:srgbClr val="000099"/>
                </a:solidFill>
                <a:latin typeface="+mn-lt"/>
                <a:ea typeface="+mn-ea"/>
              </a:rPr>
              <a:t>冻结</a:t>
            </a:r>
            <a:r>
              <a:rPr lang="zh-CN" altLang="en-US" sz="1800" b="1" dirty="0">
                <a:solidFill>
                  <a:srgbClr val="000099"/>
                </a:solidFill>
                <a:latin typeface="+mn-lt"/>
                <a:ea typeface="+mn-ea"/>
              </a:rPr>
              <a:t>剩余的退避</a:t>
            </a:r>
            <a:r>
              <a:rPr lang="zh-CN" altLang="en-US" sz="1800" b="1" dirty="0" smtClean="0">
                <a:solidFill>
                  <a:srgbClr val="000099"/>
                </a:solidFill>
                <a:latin typeface="+mn-lt"/>
                <a:ea typeface="+mn-ea"/>
              </a:rPr>
              <a:t>时间                   打算</a:t>
            </a:r>
            <a:r>
              <a:rPr lang="zh-CN" altLang="en-US" sz="1800" b="1" dirty="0">
                <a:solidFill>
                  <a:srgbClr val="000099"/>
                </a:solidFill>
                <a:latin typeface="+mn-lt"/>
                <a:ea typeface="+mn-ea"/>
              </a:rPr>
              <a:t>发送</a:t>
            </a:r>
            <a:r>
              <a:rPr lang="zh-CN" altLang="en-US" sz="1800" b="1" dirty="0" smtClean="0">
                <a:solidFill>
                  <a:srgbClr val="000099"/>
                </a:solidFill>
                <a:latin typeface="+mn-lt"/>
                <a:ea typeface="+mn-ea"/>
              </a:rPr>
              <a:t>数据</a:t>
            </a:r>
            <a:endParaRPr lang="zh-CN" altLang="en-US" sz="1800" b="1" dirty="0">
              <a:solidFill>
                <a:srgbClr val="000099"/>
              </a:solidFill>
              <a:latin typeface="+mn-lt"/>
              <a:ea typeface="+mn-ea"/>
            </a:endParaRPr>
          </a:p>
        </p:txBody>
      </p:sp>
      <p:sp>
        <p:nvSpPr>
          <p:cNvPr id="363524" name="Rectangle 4"/>
          <p:cNvSpPr>
            <a:spLocks noChangeArrowheads="1"/>
          </p:cNvSpPr>
          <p:nvPr/>
        </p:nvSpPr>
        <p:spPr bwMode="auto">
          <a:xfrm>
            <a:off x="8248121" y="2508250"/>
            <a:ext cx="959644" cy="387350"/>
          </a:xfrm>
          <a:prstGeom prst="rect">
            <a:avLst/>
          </a:prstGeom>
          <a:solidFill>
            <a:srgbClr val="33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27" name="Line 7"/>
          <p:cNvSpPr>
            <a:spLocks noChangeShapeType="1"/>
          </p:cNvSpPr>
          <p:nvPr/>
        </p:nvSpPr>
        <p:spPr bwMode="auto">
          <a:xfrm>
            <a:off x="1988079" y="1506538"/>
            <a:ext cx="0" cy="3937000"/>
          </a:xfrm>
          <a:prstGeom prst="line">
            <a:avLst/>
          </a:prstGeom>
          <a:noFill/>
          <a:ln w="190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28" name="Rectangle 8"/>
          <p:cNvSpPr>
            <a:spLocks noChangeArrowheads="1"/>
          </p:cNvSpPr>
          <p:nvPr/>
        </p:nvSpPr>
        <p:spPr bwMode="auto">
          <a:xfrm>
            <a:off x="2395671" y="3281363"/>
            <a:ext cx="1544373" cy="387350"/>
          </a:xfrm>
          <a:prstGeom prst="rect">
            <a:avLst/>
          </a:prstGeom>
          <a:solidFill>
            <a:srgbClr val="FF99FF"/>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29" name="Line 9"/>
          <p:cNvSpPr>
            <a:spLocks noChangeShapeType="1"/>
          </p:cNvSpPr>
          <p:nvPr/>
        </p:nvSpPr>
        <p:spPr bwMode="auto">
          <a:xfrm>
            <a:off x="3941762" y="1506538"/>
            <a:ext cx="0" cy="3937000"/>
          </a:xfrm>
          <a:prstGeom prst="line">
            <a:avLst/>
          </a:prstGeom>
          <a:noFill/>
          <a:ln w="190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30" name="Line 10"/>
          <p:cNvSpPr>
            <a:spLocks noChangeShapeType="1"/>
          </p:cNvSpPr>
          <p:nvPr/>
        </p:nvSpPr>
        <p:spPr bwMode="auto">
          <a:xfrm>
            <a:off x="4103423" y="1506538"/>
            <a:ext cx="0" cy="3937000"/>
          </a:xfrm>
          <a:prstGeom prst="line">
            <a:avLst/>
          </a:prstGeom>
          <a:noFill/>
          <a:ln w="190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31" name="Rectangle 11"/>
          <p:cNvSpPr>
            <a:spLocks noChangeArrowheads="1"/>
          </p:cNvSpPr>
          <p:nvPr/>
        </p:nvSpPr>
        <p:spPr bwMode="auto">
          <a:xfrm>
            <a:off x="4426744" y="4054475"/>
            <a:ext cx="1382713" cy="387350"/>
          </a:xfrm>
          <a:prstGeom prst="rect">
            <a:avLst/>
          </a:prstGeom>
          <a:solidFill>
            <a:srgbClr val="CCCC00"/>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32" name="Rectangle 12"/>
          <p:cNvSpPr>
            <a:spLocks noChangeArrowheads="1"/>
          </p:cNvSpPr>
          <p:nvPr/>
        </p:nvSpPr>
        <p:spPr bwMode="auto">
          <a:xfrm>
            <a:off x="6296158" y="4827588"/>
            <a:ext cx="1546092" cy="385762"/>
          </a:xfrm>
          <a:prstGeom prst="rect">
            <a:avLst/>
          </a:prstGeom>
          <a:solidFill>
            <a:srgbClr val="FF9933"/>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33" name="Line 13"/>
          <p:cNvSpPr>
            <a:spLocks noChangeShapeType="1"/>
          </p:cNvSpPr>
          <p:nvPr/>
        </p:nvSpPr>
        <p:spPr bwMode="auto">
          <a:xfrm>
            <a:off x="5811177" y="1506538"/>
            <a:ext cx="0" cy="3937000"/>
          </a:xfrm>
          <a:prstGeom prst="line">
            <a:avLst/>
          </a:prstGeom>
          <a:noFill/>
          <a:ln w="190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34" name="Line 14"/>
          <p:cNvSpPr>
            <a:spLocks noChangeShapeType="1"/>
          </p:cNvSpPr>
          <p:nvPr/>
        </p:nvSpPr>
        <p:spPr bwMode="auto">
          <a:xfrm>
            <a:off x="5972837" y="1506538"/>
            <a:ext cx="0" cy="3937000"/>
          </a:xfrm>
          <a:prstGeom prst="line">
            <a:avLst/>
          </a:prstGeom>
          <a:noFill/>
          <a:ln w="190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35" name="Line 15"/>
          <p:cNvSpPr>
            <a:spLocks noChangeShapeType="1"/>
          </p:cNvSpPr>
          <p:nvPr/>
        </p:nvSpPr>
        <p:spPr bwMode="auto">
          <a:xfrm>
            <a:off x="7843970" y="1506538"/>
            <a:ext cx="0" cy="3937000"/>
          </a:xfrm>
          <a:prstGeom prst="line">
            <a:avLst/>
          </a:prstGeom>
          <a:noFill/>
          <a:ln w="190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36" name="Line 16"/>
          <p:cNvSpPr>
            <a:spLocks noChangeShapeType="1"/>
          </p:cNvSpPr>
          <p:nvPr/>
        </p:nvSpPr>
        <p:spPr bwMode="auto">
          <a:xfrm>
            <a:off x="8003910" y="1506538"/>
            <a:ext cx="0" cy="3937000"/>
          </a:xfrm>
          <a:prstGeom prst="line">
            <a:avLst/>
          </a:prstGeom>
          <a:noFill/>
          <a:ln w="190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37" name="Rectangle 17"/>
          <p:cNvSpPr>
            <a:spLocks noChangeArrowheads="1"/>
          </p:cNvSpPr>
          <p:nvPr/>
        </p:nvSpPr>
        <p:spPr bwMode="auto">
          <a:xfrm>
            <a:off x="622565" y="1738313"/>
            <a:ext cx="1193535" cy="385762"/>
          </a:xfrm>
          <a:prstGeom prst="rect">
            <a:avLst/>
          </a:prstGeom>
          <a:solidFill>
            <a:srgbClr val="FFFF99"/>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38" name="Line 18"/>
          <p:cNvSpPr>
            <a:spLocks noChangeShapeType="1"/>
          </p:cNvSpPr>
          <p:nvPr/>
        </p:nvSpPr>
        <p:spPr bwMode="auto">
          <a:xfrm>
            <a:off x="607087" y="1738313"/>
            <a:ext cx="12193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39" name="Freeform 19"/>
          <p:cNvSpPr>
            <a:spLocks/>
          </p:cNvSpPr>
          <p:nvPr/>
        </p:nvSpPr>
        <p:spPr bwMode="auto">
          <a:xfrm>
            <a:off x="8248121" y="2501900"/>
            <a:ext cx="973402" cy="393700"/>
          </a:xfrm>
          <a:custGeom>
            <a:avLst/>
            <a:gdLst>
              <a:gd name="T0" fmla="*/ 0 w 543"/>
              <a:gd name="T1" fmla="*/ 231 h 231"/>
              <a:gd name="T2" fmla="*/ 0 w 543"/>
              <a:gd name="T3" fmla="*/ 0 h 231"/>
              <a:gd name="T4" fmla="*/ 543 w 543"/>
              <a:gd name="T5" fmla="*/ 0 h 231"/>
            </a:gdLst>
            <a:ahLst/>
            <a:cxnLst>
              <a:cxn ang="0">
                <a:pos x="T0" y="T1"/>
              </a:cxn>
              <a:cxn ang="0">
                <a:pos x="T2" y="T3"/>
              </a:cxn>
              <a:cxn ang="0">
                <a:pos x="T4" y="T5"/>
              </a:cxn>
            </a:cxnLst>
            <a:rect l="0" t="0" r="r" b="b"/>
            <a:pathLst>
              <a:path w="543" h="231">
                <a:moveTo>
                  <a:pt x="0" y="231"/>
                </a:moveTo>
                <a:lnTo>
                  <a:pt x="0" y="0"/>
                </a:lnTo>
                <a:lnTo>
                  <a:pt x="543"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40" name="Text Box 20"/>
          <p:cNvSpPr txBox="1">
            <a:spLocks noChangeArrowheads="1"/>
          </p:cNvSpPr>
          <p:nvPr/>
        </p:nvSpPr>
        <p:spPr bwMode="auto">
          <a:xfrm>
            <a:off x="982002" y="1711326"/>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帧</a:t>
            </a:r>
          </a:p>
        </p:txBody>
      </p:sp>
      <p:sp>
        <p:nvSpPr>
          <p:cNvPr id="363541" name="Text Box 21"/>
          <p:cNvSpPr txBox="1">
            <a:spLocks noChangeArrowheads="1"/>
          </p:cNvSpPr>
          <p:nvPr/>
        </p:nvSpPr>
        <p:spPr bwMode="auto">
          <a:xfrm>
            <a:off x="6800056" y="4784726"/>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dirty="0">
                <a:solidFill>
                  <a:srgbClr val="000099"/>
                </a:solidFill>
                <a:latin typeface="+mn-lt"/>
                <a:ea typeface="+mn-ea"/>
              </a:rPr>
              <a:t>帧</a:t>
            </a:r>
          </a:p>
        </p:txBody>
      </p:sp>
      <p:sp>
        <p:nvSpPr>
          <p:cNvPr id="363542" name="Text Box 22"/>
          <p:cNvSpPr txBox="1">
            <a:spLocks noChangeArrowheads="1"/>
          </p:cNvSpPr>
          <p:nvPr/>
        </p:nvSpPr>
        <p:spPr bwMode="auto">
          <a:xfrm>
            <a:off x="4854973" y="4030663"/>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帧</a:t>
            </a:r>
          </a:p>
        </p:txBody>
      </p:sp>
      <p:sp>
        <p:nvSpPr>
          <p:cNvPr id="363543" name="Text Box 23"/>
          <p:cNvSpPr txBox="1">
            <a:spLocks noChangeArrowheads="1"/>
          </p:cNvSpPr>
          <p:nvPr/>
        </p:nvSpPr>
        <p:spPr bwMode="auto">
          <a:xfrm>
            <a:off x="8511249" y="2492376"/>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帧</a:t>
            </a:r>
          </a:p>
        </p:txBody>
      </p:sp>
      <p:sp>
        <p:nvSpPr>
          <p:cNvPr id="363544" name="Text Box 24"/>
          <p:cNvSpPr txBox="1">
            <a:spLocks noChangeArrowheads="1"/>
          </p:cNvSpPr>
          <p:nvPr/>
        </p:nvSpPr>
        <p:spPr bwMode="auto">
          <a:xfrm>
            <a:off x="2909887" y="3254375"/>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帧</a:t>
            </a:r>
          </a:p>
        </p:txBody>
      </p:sp>
      <p:sp>
        <p:nvSpPr>
          <p:cNvPr id="363545" name="Text Box 25"/>
          <p:cNvSpPr txBox="1">
            <a:spLocks noChangeArrowheads="1"/>
          </p:cNvSpPr>
          <p:nvPr/>
        </p:nvSpPr>
        <p:spPr bwMode="auto">
          <a:xfrm>
            <a:off x="1583929" y="1184276"/>
            <a:ext cx="7104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solidFill>
                  <a:srgbClr val="000099"/>
                </a:solidFill>
                <a:latin typeface="+mn-lt"/>
                <a:ea typeface="+mn-ea"/>
              </a:rPr>
              <a:t>DIFS</a:t>
            </a:r>
          </a:p>
        </p:txBody>
      </p:sp>
      <p:sp>
        <p:nvSpPr>
          <p:cNvPr id="363546" name="Text Box 26"/>
          <p:cNvSpPr txBox="1">
            <a:spLocks noChangeArrowheads="1"/>
          </p:cNvSpPr>
          <p:nvPr/>
        </p:nvSpPr>
        <p:spPr bwMode="auto">
          <a:xfrm>
            <a:off x="3695833" y="1184276"/>
            <a:ext cx="7104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solidFill>
                  <a:srgbClr val="000099"/>
                </a:solidFill>
                <a:latin typeface="+mn-lt"/>
                <a:ea typeface="+mn-ea"/>
              </a:rPr>
              <a:t>DIFS</a:t>
            </a:r>
          </a:p>
        </p:txBody>
      </p:sp>
      <p:sp>
        <p:nvSpPr>
          <p:cNvPr id="363547" name="Text Box 27"/>
          <p:cNvSpPr txBox="1">
            <a:spLocks noChangeArrowheads="1"/>
          </p:cNvSpPr>
          <p:nvPr/>
        </p:nvSpPr>
        <p:spPr bwMode="auto">
          <a:xfrm>
            <a:off x="5592762" y="1184276"/>
            <a:ext cx="7104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solidFill>
                  <a:srgbClr val="000099"/>
                </a:solidFill>
                <a:latin typeface="+mn-lt"/>
                <a:ea typeface="+mn-ea"/>
              </a:rPr>
              <a:t>DIFS</a:t>
            </a:r>
          </a:p>
        </p:txBody>
      </p:sp>
      <p:sp>
        <p:nvSpPr>
          <p:cNvPr id="363548" name="Text Box 28"/>
          <p:cNvSpPr txBox="1">
            <a:spLocks noChangeArrowheads="1"/>
          </p:cNvSpPr>
          <p:nvPr/>
        </p:nvSpPr>
        <p:spPr bwMode="auto">
          <a:xfrm>
            <a:off x="7623837" y="1184276"/>
            <a:ext cx="7104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solidFill>
                  <a:srgbClr val="000099"/>
                </a:solidFill>
                <a:latin typeface="+mn-lt"/>
                <a:ea typeface="+mn-ea"/>
              </a:rPr>
              <a:t>DIFS</a:t>
            </a:r>
          </a:p>
        </p:txBody>
      </p:sp>
      <p:sp>
        <p:nvSpPr>
          <p:cNvPr id="363549" name="Line 29"/>
          <p:cNvSpPr>
            <a:spLocks noChangeShapeType="1"/>
          </p:cNvSpPr>
          <p:nvPr/>
        </p:nvSpPr>
        <p:spPr bwMode="auto">
          <a:xfrm flipV="1">
            <a:off x="849577" y="2587626"/>
            <a:ext cx="0" cy="307975"/>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50" name="Line 30"/>
          <p:cNvSpPr>
            <a:spLocks noChangeShapeType="1"/>
          </p:cNvSpPr>
          <p:nvPr/>
        </p:nvSpPr>
        <p:spPr bwMode="auto">
          <a:xfrm flipV="1">
            <a:off x="1339718" y="3360739"/>
            <a:ext cx="0" cy="307975"/>
          </a:xfrm>
          <a:prstGeom prst="line">
            <a:avLst/>
          </a:prstGeom>
          <a:noFill/>
          <a:ln w="38100">
            <a:solidFill>
              <a:srgbClr val="FF66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51" name="Line 31"/>
          <p:cNvSpPr>
            <a:spLocks noChangeShapeType="1"/>
          </p:cNvSpPr>
          <p:nvPr/>
        </p:nvSpPr>
        <p:spPr bwMode="auto">
          <a:xfrm flipV="1">
            <a:off x="1093788" y="4132263"/>
            <a:ext cx="0" cy="309562"/>
          </a:xfrm>
          <a:prstGeom prst="line">
            <a:avLst/>
          </a:prstGeom>
          <a:noFill/>
          <a:ln w="38100">
            <a:solidFill>
              <a:srgbClr val="CC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52" name="Line 32"/>
          <p:cNvSpPr>
            <a:spLocks noChangeShapeType="1"/>
          </p:cNvSpPr>
          <p:nvPr/>
        </p:nvSpPr>
        <p:spPr bwMode="auto">
          <a:xfrm flipV="1">
            <a:off x="3289962" y="4905376"/>
            <a:ext cx="0" cy="307975"/>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53" name="Line 33"/>
          <p:cNvSpPr>
            <a:spLocks noChangeShapeType="1"/>
          </p:cNvSpPr>
          <p:nvPr/>
        </p:nvSpPr>
        <p:spPr bwMode="auto">
          <a:xfrm>
            <a:off x="1988080" y="1968500"/>
            <a:ext cx="1463543" cy="0"/>
          </a:xfrm>
          <a:prstGeom prst="line">
            <a:avLst/>
          </a:prstGeom>
          <a:noFill/>
          <a:ln w="1905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54" name="Text Box 34"/>
          <p:cNvSpPr txBox="1">
            <a:spLocks noChangeArrowheads="1"/>
          </p:cNvSpPr>
          <p:nvPr/>
        </p:nvSpPr>
        <p:spPr bwMode="auto">
          <a:xfrm>
            <a:off x="2151460" y="1555751"/>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争用窗口</a:t>
            </a:r>
          </a:p>
        </p:txBody>
      </p:sp>
      <p:sp>
        <p:nvSpPr>
          <p:cNvPr id="363555" name="Line 35"/>
          <p:cNvSpPr>
            <a:spLocks noChangeShapeType="1"/>
          </p:cNvSpPr>
          <p:nvPr/>
        </p:nvSpPr>
        <p:spPr bwMode="auto">
          <a:xfrm>
            <a:off x="3451622" y="1814513"/>
            <a:ext cx="0" cy="3095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56" name="Line 36"/>
          <p:cNvSpPr>
            <a:spLocks noChangeShapeType="1"/>
          </p:cNvSpPr>
          <p:nvPr/>
        </p:nvSpPr>
        <p:spPr bwMode="auto">
          <a:xfrm>
            <a:off x="4101704" y="3513138"/>
            <a:ext cx="1463542" cy="0"/>
          </a:xfrm>
          <a:prstGeom prst="line">
            <a:avLst/>
          </a:prstGeom>
          <a:noFill/>
          <a:ln w="1905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57" name="Line 37"/>
          <p:cNvSpPr>
            <a:spLocks noChangeShapeType="1"/>
          </p:cNvSpPr>
          <p:nvPr/>
        </p:nvSpPr>
        <p:spPr bwMode="auto">
          <a:xfrm>
            <a:off x="5565246" y="3359151"/>
            <a:ext cx="0" cy="309563"/>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58" name="Line 38"/>
          <p:cNvSpPr>
            <a:spLocks noChangeShapeType="1"/>
          </p:cNvSpPr>
          <p:nvPr/>
        </p:nvSpPr>
        <p:spPr bwMode="auto">
          <a:xfrm>
            <a:off x="8002191" y="5057775"/>
            <a:ext cx="1465263" cy="0"/>
          </a:xfrm>
          <a:prstGeom prst="line">
            <a:avLst/>
          </a:prstGeom>
          <a:noFill/>
          <a:ln w="1905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59" name="Line 39"/>
          <p:cNvSpPr>
            <a:spLocks noChangeShapeType="1"/>
          </p:cNvSpPr>
          <p:nvPr/>
        </p:nvSpPr>
        <p:spPr bwMode="auto">
          <a:xfrm>
            <a:off x="9467454" y="4902201"/>
            <a:ext cx="0" cy="3095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60" name="Line 40"/>
          <p:cNvSpPr>
            <a:spLocks noChangeShapeType="1"/>
          </p:cNvSpPr>
          <p:nvPr/>
        </p:nvSpPr>
        <p:spPr bwMode="auto">
          <a:xfrm>
            <a:off x="5971117" y="4286250"/>
            <a:ext cx="1463543" cy="0"/>
          </a:xfrm>
          <a:prstGeom prst="line">
            <a:avLst/>
          </a:prstGeom>
          <a:noFill/>
          <a:ln w="1905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61" name="Line 41"/>
          <p:cNvSpPr>
            <a:spLocks noChangeShapeType="1"/>
          </p:cNvSpPr>
          <p:nvPr/>
        </p:nvSpPr>
        <p:spPr bwMode="auto">
          <a:xfrm>
            <a:off x="7434660" y="4130675"/>
            <a:ext cx="0" cy="31115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62" name="Text Box 42"/>
          <p:cNvSpPr txBox="1">
            <a:spLocks noChangeArrowheads="1"/>
          </p:cNvSpPr>
          <p:nvPr/>
        </p:nvSpPr>
        <p:spPr bwMode="auto">
          <a:xfrm>
            <a:off x="4277122" y="3125788"/>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争用窗口</a:t>
            </a:r>
          </a:p>
        </p:txBody>
      </p:sp>
      <p:sp>
        <p:nvSpPr>
          <p:cNvPr id="363563" name="Text Box 43"/>
          <p:cNvSpPr txBox="1">
            <a:spLocks noChangeArrowheads="1"/>
          </p:cNvSpPr>
          <p:nvPr/>
        </p:nvSpPr>
        <p:spPr bwMode="auto">
          <a:xfrm>
            <a:off x="6132777" y="3873500"/>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争用窗口</a:t>
            </a:r>
          </a:p>
        </p:txBody>
      </p:sp>
      <p:sp>
        <p:nvSpPr>
          <p:cNvPr id="363564" name="Text Box 44"/>
          <p:cNvSpPr txBox="1">
            <a:spLocks noChangeArrowheads="1"/>
          </p:cNvSpPr>
          <p:nvPr/>
        </p:nvSpPr>
        <p:spPr bwMode="auto">
          <a:xfrm>
            <a:off x="8151812" y="4668838"/>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争用窗口</a:t>
            </a:r>
          </a:p>
        </p:txBody>
      </p:sp>
      <p:sp>
        <p:nvSpPr>
          <p:cNvPr id="363565" name="Line 45"/>
          <p:cNvSpPr>
            <a:spLocks noChangeShapeType="1"/>
          </p:cNvSpPr>
          <p:nvPr/>
        </p:nvSpPr>
        <p:spPr bwMode="auto">
          <a:xfrm>
            <a:off x="1337999" y="3848100"/>
            <a:ext cx="1057672" cy="0"/>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66" name="Rectangle 46"/>
          <p:cNvSpPr>
            <a:spLocks noChangeArrowheads="1"/>
          </p:cNvSpPr>
          <p:nvPr/>
        </p:nvSpPr>
        <p:spPr bwMode="auto">
          <a:xfrm>
            <a:off x="4101704" y="4208463"/>
            <a:ext cx="325040" cy="233362"/>
          </a:xfrm>
          <a:prstGeom prst="rect">
            <a:avLst/>
          </a:prstGeom>
          <a:solidFill>
            <a:schemeClr val="bg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67" name="Rectangle 47"/>
          <p:cNvSpPr>
            <a:spLocks noChangeArrowheads="1"/>
          </p:cNvSpPr>
          <p:nvPr/>
        </p:nvSpPr>
        <p:spPr bwMode="auto">
          <a:xfrm>
            <a:off x="2395671" y="4208463"/>
            <a:ext cx="325040" cy="233362"/>
          </a:xfrm>
          <a:prstGeom prst="rect">
            <a:avLst/>
          </a:prstGeom>
          <a:solidFill>
            <a:srgbClr val="00CC00"/>
          </a:solidFill>
          <a:ln w="12700"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68" name="Line 48"/>
          <p:cNvSpPr>
            <a:spLocks noChangeShapeType="1"/>
          </p:cNvSpPr>
          <p:nvPr/>
        </p:nvSpPr>
        <p:spPr bwMode="auto">
          <a:xfrm>
            <a:off x="1093787" y="4594225"/>
            <a:ext cx="1625204" cy="0"/>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69" name="Rectangle 49"/>
          <p:cNvSpPr>
            <a:spLocks noChangeArrowheads="1"/>
          </p:cNvSpPr>
          <p:nvPr/>
        </p:nvSpPr>
        <p:spPr bwMode="auto">
          <a:xfrm>
            <a:off x="8003911" y="2663826"/>
            <a:ext cx="244210" cy="231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70" name="Line 50"/>
          <p:cNvSpPr>
            <a:spLocks noChangeShapeType="1"/>
          </p:cNvSpPr>
          <p:nvPr/>
        </p:nvSpPr>
        <p:spPr bwMode="auto">
          <a:xfrm>
            <a:off x="6296158" y="2895600"/>
            <a:ext cx="0" cy="1930400"/>
          </a:xfrm>
          <a:prstGeom prst="line">
            <a:avLst/>
          </a:prstGeom>
          <a:noFill/>
          <a:ln w="190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71" name="Rectangle 51"/>
          <p:cNvSpPr>
            <a:spLocks noChangeArrowheads="1"/>
          </p:cNvSpPr>
          <p:nvPr/>
        </p:nvSpPr>
        <p:spPr bwMode="auto">
          <a:xfrm>
            <a:off x="6296159" y="2663826"/>
            <a:ext cx="244210" cy="231775"/>
          </a:xfrm>
          <a:prstGeom prst="rect">
            <a:avLst/>
          </a:prstGeom>
          <a:solidFill>
            <a:srgbClr val="00CC00"/>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72" name="Rectangle 52"/>
          <p:cNvSpPr>
            <a:spLocks noChangeArrowheads="1"/>
          </p:cNvSpPr>
          <p:nvPr/>
        </p:nvSpPr>
        <p:spPr bwMode="auto">
          <a:xfrm>
            <a:off x="5972837" y="2663826"/>
            <a:ext cx="323321" cy="231775"/>
          </a:xfrm>
          <a:prstGeom prst="rect">
            <a:avLst/>
          </a:prstGeom>
          <a:solidFill>
            <a:schemeClr val="bg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73" name="Line 53"/>
          <p:cNvSpPr>
            <a:spLocks noChangeShapeType="1"/>
          </p:cNvSpPr>
          <p:nvPr/>
        </p:nvSpPr>
        <p:spPr bwMode="auto">
          <a:xfrm>
            <a:off x="4426744" y="2895600"/>
            <a:ext cx="0" cy="2085975"/>
          </a:xfrm>
          <a:prstGeom prst="line">
            <a:avLst/>
          </a:prstGeom>
          <a:noFill/>
          <a:ln w="190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74" name="Line 54"/>
          <p:cNvSpPr>
            <a:spLocks noChangeShapeType="1"/>
          </p:cNvSpPr>
          <p:nvPr/>
        </p:nvSpPr>
        <p:spPr bwMode="auto">
          <a:xfrm>
            <a:off x="2395670" y="2432051"/>
            <a:ext cx="0" cy="849313"/>
          </a:xfrm>
          <a:prstGeom prst="line">
            <a:avLst/>
          </a:prstGeom>
          <a:noFill/>
          <a:ln w="190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75" name="Rectangle 55"/>
          <p:cNvSpPr>
            <a:spLocks noChangeArrowheads="1"/>
          </p:cNvSpPr>
          <p:nvPr/>
        </p:nvSpPr>
        <p:spPr bwMode="auto">
          <a:xfrm>
            <a:off x="4103423" y="2663826"/>
            <a:ext cx="323321" cy="231775"/>
          </a:xfrm>
          <a:prstGeom prst="rect">
            <a:avLst/>
          </a:prstGeom>
          <a:solidFill>
            <a:schemeClr val="bg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76" name="Rectangle 56"/>
          <p:cNvSpPr>
            <a:spLocks noChangeArrowheads="1"/>
          </p:cNvSpPr>
          <p:nvPr/>
        </p:nvSpPr>
        <p:spPr bwMode="auto">
          <a:xfrm>
            <a:off x="4426744" y="2663826"/>
            <a:ext cx="569252" cy="231775"/>
          </a:xfrm>
          <a:prstGeom prst="rect">
            <a:avLst/>
          </a:prstGeom>
          <a:solidFill>
            <a:srgbClr val="00CC00"/>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77" name="Rectangle 57"/>
          <p:cNvSpPr>
            <a:spLocks noChangeArrowheads="1"/>
          </p:cNvSpPr>
          <p:nvPr/>
        </p:nvSpPr>
        <p:spPr bwMode="auto">
          <a:xfrm>
            <a:off x="2395671" y="2663826"/>
            <a:ext cx="892571" cy="231775"/>
          </a:xfrm>
          <a:prstGeom prst="rect">
            <a:avLst/>
          </a:prstGeom>
          <a:solidFill>
            <a:srgbClr val="00CC00"/>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78" name="Rectangle 58"/>
          <p:cNvSpPr>
            <a:spLocks noChangeArrowheads="1"/>
          </p:cNvSpPr>
          <p:nvPr/>
        </p:nvSpPr>
        <p:spPr bwMode="auto">
          <a:xfrm>
            <a:off x="4426744" y="4981575"/>
            <a:ext cx="325041" cy="230188"/>
          </a:xfrm>
          <a:prstGeom prst="rect">
            <a:avLst/>
          </a:prstGeom>
          <a:solidFill>
            <a:srgbClr val="00CC00"/>
          </a:solidFill>
          <a:ln w="12700"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79" name="Rectangle 59"/>
          <p:cNvSpPr>
            <a:spLocks noChangeArrowheads="1"/>
          </p:cNvSpPr>
          <p:nvPr/>
        </p:nvSpPr>
        <p:spPr bwMode="auto">
          <a:xfrm>
            <a:off x="5972837" y="4981575"/>
            <a:ext cx="323321" cy="230188"/>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rgbClr val="77777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80" name="Line 60"/>
          <p:cNvSpPr>
            <a:spLocks noChangeShapeType="1"/>
          </p:cNvSpPr>
          <p:nvPr/>
        </p:nvSpPr>
        <p:spPr bwMode="auto">
          <a:xfrm>
            <a:off x="849578" y="3049588"/>
            <a:ext cx="2440385" cy="0"/>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81" name="Line 61"/>
          <p:cNvSpPr>
            <a:spLocks noChangeShapeType="1"/>
          </p:cNvSpPr>
          <p:nvPr/>
        </p:nvSpPr>
        <p:spPr bwMode="auto">
          <a:xfrm>
            <a:off x="3289963" y="5367338"/>
            <a:ext cx="1461823" cy="0"/>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82" name="Text Box 62"/>
          <p:cNvSpPr txBox="1">
            <a:spLocks noChangeArrowheads="1"/>
          </p:cNvSpPr>
          <p:nvPr/>
        </p:nvSpPr>
        <p:spPr bwMode="auto">
          <a:xfrm>
            <a:off x="1594247" y="2840038"/>
            <a:ext cx="646331"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退避</a:t>
            </a:r>
          </a:p>
        </p:txBody>
      </p:sp>
      <p:sp>
        <p:nvSpPr>
          <p:cNvPr id="363583" name="Text Box 63"/>
          <p:cNvSpPr txBox="1">
            <a:spLocks noChangeArrowheads="1"/>
          </p:cNvSpPr>
          <p:nvPr/>
        </p:nvSpPr>
        <p:spPr bwMode="auto">
          <a:xfrm>
            <a:off x="1501379" y="3641726"/>
            <a:ext cx="646331"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退避</a:t>
            </a:r>
          </a:p>
        </p:txBody>
      </p:sp>
      <p:sp>
        <p:nvSpPr>
          <p:cNvPr id="363584" name="Text Box 64"/>
          <p:cNvSpPr txBox="1">
            <a:spLocks noChangeArrowheads="1"/>
          </p:cNvSpPr>
          <p:nvPr/>
        </p:nvSpPr>
        <p:spPr bwMode="auto">
          <a:xfrm>
            <a:off x="1484181" y="4416426"/>
            <a:ext cx="646331"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退避</a:t>
            </a:r>
          </a:p>
        </p:txBody>
      </p:sp>
      <p:sp>
        <p:nvSpPr>
          <p:cNvPr id="363585" name="Text Box 65"/>
          <p:cNvSpPr txBox="1">
            <a:spLocks noChangeArrowheads="1"/>
          </p:cNvSpPr>
          <p:nvPr/>
        </p:nvSpPr>
        <p:spPr bwMode="auto">
          <a:xfrm>
            <a:off x="3682074" y="5197476"/>
            <a:ext cx="646331"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退避</a:t>
            </a:r>
          </a:p>
        </p:txBody>
      </p:sp>
      <p:sp>
        <p:nvSpPr>
          <p:cNvPr id="363589" name="Line 69"/>
          <p:cNvSpPr>
            <a:spLocks noChangeShapeType="1"/>
          </p:cNvSpPr>
          <p:nvPr/>
        </p:nvSpPr>
        <p:spPr bwMode="auto">
          <a:xfrm>
            <a:off x="849577" y="2895601"/>
            <a:ext cx="0" cy="309563"/>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90" name="Line 70"/>
          <p:cNvSpPr>
            <a:spLocks noChangeShapeType="1"/>
          </p:cNvSpPr>
          <p:nvPr/>
        </p:nvSpPr>
        <p:spPr bwMode="auto">
          <a:xfrm>
            <a:off x="3289962" y="2895601"/>
            <a:ext cx="0" cy="309563"/>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91" name="Line 71"/>
          <p:cNvSpPr>
            <a:spLocks noChangeShapeType="1"/>
          </p:cNvSpPr>
          <p:nvPr/>
        </p:nvSpPr>
        <p:spPr bwMode="auto">
          <a:xfrm>
            <a:off x="3289962" y="5211763"/>
            <a:ext cx="0" cy="311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92" name="Line 72"/>
          <p:cNvSpPr>
            <a:spLocks noChangeShapeType="1"/>
          </p:cNvSpPr>
          <p:nvPr/>
        </p:nvSpPr>
        <p:spPr bwMode="auto">
          <a:xfrm>
            <a:off x="1337998" y="3668713"/>
            <a:ext cx="0" cy="309562"/>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93" name="Line 73"/>
          <p:cNvSpPr>
            <a:spLocks noChangeShapeType="1"/>
          </p:cNvSpPr>
          <p:nvPr/>
        </p:nvSpPr>
        <p:spPr bwMode="auto">
          <a:xfrm>
            <a:off x="1093788" y="4440238"/>
            <a:ext cx="0" cy="309562"/>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94" name="Line 74"/>
          <p:cNvSpPr>
            <a:spLocks noChangeShapeType="1"/>
          </p:cNvSpPr>
          <p:nvPr/>
        </p:nvSpPr>
        <p:spPr bwMode="auto">
          <a:xfrm>
            <a:off x="4751785" y="5210175"/>
            <a:ext cx="0" cy="31115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95" name="Line 75"/>
          <p:cNvSpPr>
            <a:spLocks noChangeShapeType="1"/>
          </p:cNvSpPr>
          <p:nvPr/>
        </p:nvSpPr>
        <p:spPr bwMode="auto">
          <a:xfrm>
            <a:off x="2395670" y="3668714"/>
            <a:ext cx="0" cy="307975"/>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96" name="Line 76"/>
          <p:cNvSpPr>
            <a:spLocks noChangeShapeType="1"/>
          </p:cNvSpPr>
          <p:nvPr/>
        </p:nvSpPr>
        <p:spPr bwMode="auto">
          <a:xfrm>
            <a:off x="2718991" y="4441826"/>
            <a:ext cx="0" cy="309563"/>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97" name="Line 77"/>
          <p:cNvSpPr>
            <a:spLocks noChangeShapeType="1"/>
          </p:cNvSpPr>
          <p:nvPr/>
        </p:nvSpPr>
        <p:spPr bwMode="auto">
          <a:xfrm>
            <a:off x="4751785" y="5095875"/>
            <a:ext cx="1380992" cy="0"/>
          </a:xfrm>
          <a:prstGeom prst="line">
            <a:avLst/>
          </a:prstGeom>
          <a:noFill/>
          <a:ln w="381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98" name="Line 78"/>
          <p:cNvSpPr>
            <a:spLocks noChangeShapeType="1"/>
          </p:cNvSpPr>
          <p:nvPr/>
        </p:nvSpPr>
        <p:spPr bwMode="auto">
          <a:xfrm>
            <a:off x="2691474" y="4325938"/>
            <a:ext cx="1608005" cy="4762"/>
          </a:xfrm>
          <a:prstGeom prst="line">
            <a:avLst/>
          </a:prstGeom>
          <a:noFill/>
          <a:ln w="381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99" name="Line 79"/>
          <p:cNvSpPr>
            <a:spLocks noChangeShapeType="1"/>
          </p:cNvSpPr>
          <p:nvPr/>
        </p:nvSpPr>
        <p:spPr bwMode="auto">
          <a:xfrm>
            <a:off x="3289962" y="2778125"/>
            <a:ext cx="975121" cy="0"/>
          </a:xfrm>
          <a:prstGeom prst="line">
            <a:avLst/>
          </a:prstGeom>
          <a:noFill/>
          <a:ln w="381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600" name="Line 80"/>
          <p:cNvSpPr>
            <a:spLocks noChangeShapeType="1"/>
          </p:cNvSpPr>
          <p:nvPr/>
        </p:nvSpPr>
        <p:spPr bwMode="auto">
          <a:xfrm>
            <a:off x="4995996" y="2778125"/>
            <a:ext cx="1136782" cy="0"/>
          </a:xfrm>
          <a:prstGeom prst="line">
            <a:avLst/>
          </a:prstGeom>
          <a:noFill/>
          <a:ln w="381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601" name="Line 81"/>
          <p:cNvSpPr>
            <a:spLocks noChangeShapeType="1"/>
          </p:cNvSpPr>
          <p:nvPr/>
        </p:nvSpPr>
        <p:spPr bwMode="auto">
          <a:xfrm>
            <a:off x="6540369" y="2778125"/>
            <a:ext cx="1625203" cy="0"/>
          </a:xfrm>
          <a:prstGeom prst="line">
            <a:avLst/>
          </a:prstGeom>
          <a:noFill/>
          <a:ln w="381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602" name="Text Box 82"/>
          <p:cNvSpPr txBox="1">
            <a:spLocks noChangeArrowheads="1"/>
          </p:cNvSpPr>
          <p:nvPr/>
        </p:nvSpPr>
        <p:spPr bwMode="auto">
          <a:xfrm>
            <a:off x="209134" y="1725613"/>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A</a:t>
            </a:r>
          </a:p>
        </p:txBody>
      </p:sp>
      <p:sp>
        <p:nvSpPr>
          <p:cNvPr id="363603" name="Text Box 83"/>
          <p:cNvSpPr txBox="1">
            <a:spLocks noChangeArrowheads="1"/>
          </p:cNvSpPr>
          <p:nvPr/>
        </p:nvSpPr>
        <p:spPr bwMode="auto">
          <a:xfrm>
            <a:off x="209134" y="2508251"/>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B</a:t>
            </a:r>
          </a:p>
        </p:txBody>
      </p:sp>
      <p:sp>
        <p:nvSpPr>
          <p:cNvPr id="363604" name="Text Box 84"/>
          <p:cNvSpPr txBox="1">
            <a:spLocks noChangeArrowheads="1"/>
          </p:cNvSpPr>
          <p:nvPr/>
        </p:nvSpPr>
        <p:spPr bwMode="auto">
          <a:xfrm>
            <a:off x="209134" y="3292476"/>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C</a:t>
            </a:r>
          </a:p>
        </p:txBody>
      </p:sp>
      <p:sp>
        <p:nvSpPr>
          <p:cNvPr id="363605" name="Text Box 85"/>
          <p:cNvSpPr txBox="1">
            <a:spLocks noChangeArrowheads="1"/>
          </p:cNvSpPr>
          <p:nvPr/>
        </p:nvSpPr>
        <p:spPr bwMode="auto">
          <a:xfrm>
            <a:off x="209134" y="4075113"/>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D</a:t>
            </a:r>
          </a:p>
        </p:txBody>
      </p:sp>
      <p:sp>
        <p:nvSpPr>
          <p:cNvPr id="363606" name="Text Box 86"/>
          <p:cNvSpPr txBox="1">
            <a:spLocks noChangeArrowheads="1"/>
          </p:cNvSpPr>
          <p:nvPr/>
        </p:nvSpPr>
        <p:spPr bwMode="auto">
          <a:xfrm>
            <a:off x="209134" y="4857751"/>
            <a:ext cx="3561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E</a:t>
            </a:r>
          </a:p>
        </p:txBody>
      </p:sp>
      <p:sp>
        <p:nvSpPr>
          <p:cNvPr id="363607" name="Text Box 87"/>
          <p:cNvSpPr txBox="1">
            <a:spLocks noChangeArrowheads="1"/>
          </p:cNvSpPr>
          <p:nvPr/>
        </p:nvSpPr>
        <p:spPr bwMode="auto">
          <a:xfrm>
            <a:off x="9519047" y="1738313"/>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i="1">
                <a:solidFill>
                  <a:srgbClr val="000099"/>
                </a:solidFill>
                <a:latin typeface="+mn-lt"/>
                <a:ea typeface="+mn-ea"/>
              </a:rPr>
              <a:t>t</a:t>
            </a:r>
          </a:p>
        </p:txBody>
      </p:sp>
      <p:sp>
        <p:nvSpPr>
          <p:cNvPr id="363608" name="Text Box 88"/>
          <p:cNvSpPr txBox="1">
            <a:spLocks noChangeArrowheads="1"/>
          </p:cNvSpPr>
          <p:nvPr/>
        </p:nvSpPr>
        <p:spPr bwMode="auto">
          <a:xfrm>
            <a:off x="9548283" y="2508251"/>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i="1">
                <a:solidFill>
                  <a:srgbClr val="000099"/>
                </a:solidFill>
                <a:latin typeface="+mn-lt"/>
                <a:ea typeface="+mn-ea"/>
              </a:rPr>
              <a:t>t</a:t>
            </a:r>
          </a:p>
        </p:txBody>
      </p:sp>
      <p:sp>
        <p:nvSpPr>
          <p:cNvPr id="363609" name="Text Box 89"/>
          <p:cNvSpPr txBox="1">
            <a:spLocks noChangeArrowheads="1"/>
          </p:cNvSpPr>
          <p:nvPr/>
        </p:nvSpPr>
        <p:spPr bwMode="auto">
          <a:xfrm>
            <a:off x="9575800" y="3279776"/>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i="1">
                <a:solidFill>
                  <a:srgbClr val="000099"/>
                </a:solidFill>
                <a:latin typeface="+mn-lt"/>
                <a:ea typeface="+mn-ea"/>
              </a:rPr>
              <a:t>t</a:t>
            </a:r>
          </a:p>
        </p:txBody>
      </p:sp>
      <p:sp>
        <p:nvSpPr>
          <p:cNvPr id="363610" name="Text Box 90"/>
          <p:cNvSpPr txBox="1">
            <a:spLocks noChangeArrowheads="1"/>
          </p:cNvSpPr>
          <p:nvPr/>
        </p:nvSpPr>
        <p:spPr bwMode="auto">
          <a:xfrm>
            <a:off x="9605037" y="4051301"/>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i="1">
                <a:solidFill>
                  <a:srgbClr val="000099"/>
                </a:solidFill>
                <a:latin typeface="+mn-lt"/>
                <a:ea typeface="+mn-ea"/>
              </a:rPr>
              <a:t>t</a:t>
            </a:r>
          </a:p>
        </p:txBody>
      </p:sp>
      <p:sp>
        <p:nvSpPr>
          <p:cNvPr id="363611" name="Text Box 91"/>
          <p:cNvSpPr txBox="1">
            <a:spLocks noChangeArrowheads="1"/>
          </p:cNvSpPr>
          <p:nvPr/>
        </p:nvSpPr>
        <p:spPr bwMode="auto">
          <a:xfrm>
            <a:off x="9634273" y="4822826"/>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i="1">
                <a:solidFill>
                  <a:srgbClr val="000099"/>
                </a:solidFill>
                <a:latin typeface="+mn-lt"/>
                <a:ea typeface="+mn-ea"/>
              </a:rPr>
              <a:t>t</a:t>
            </a:r>
          </a:p>
        </p:txBody>
      </p:sp>
      <p:sp>
        <p:nvSpPr>
          <p:cNvPr id="363612" name="Line 92"/>
          <p:cNvSpPr>
            <a:spLocks noChangeShapeType="1"/>
          </p:cNvSpPr>
          <p:nvPr/>
        </p:nvSpPr>
        <p:spPr bwMode="auto">
          <a:xfrm>
            <a:off x="1826419" y="1506538"/>
            <a:ext cx="0" cy="3937000"/>
          </a:xfrm>
          <a:prstGeom prst="line">
            <a:avLst/>
          </a:prstGeom>
          <a:noFill/>
          <a:ln w="190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613" name="Rectangle 93"/>
          <p:cNvSpPr>
            <a:spLocks noChangeArrowheads="1"/>
          </p:cNvSpPr>
          <p:nvPr/>
        </p:nvSpPr>
        <p:spPr bwMode="auto">
          <a:xfrm>
            <a:off x="1143968" y="6021389"/>
            <a:ext cx="892571" cy="231775"/>
          </a:xfrm>
          <a:prstGeom prst="rect">
            <a:avLst/>
          </a:prstGeom>
          <a:solidFill>
            <a:srgbClr val="00CC00"/>
          </a:solidFill>
          <a:ln w="19050"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615" name="Line 95"/>
          <p:cNvSpPr>
            <a:spLocks noChangeShapeType="1"/>
          </p:cNvSpPr>
          <p:nvPr/>
        </p:nvSpPr>
        <p:spPr bwMode="auto">
          <a:xfrm>
            <a:off x="2110491" y="6130925"/>
            <a:ext cx="651801"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616" name="Rectangle 96"/>
          <p:cNvSpPr>
            <a:spLocks noChangeArrowheads="1"/>
          </p:cNvSpPr>
          <p:nvPr/>
        </p:nvSpPr>
        <p:spPr bwMode="auto">
          <a:xfrm>
            <a:off x="416496" y="5815014"/>
            <a:ext cx="9293448" cy="5667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617" name="Text Box 97"/>
          <p:cNvSpPr txBox="1">
            <a:spLocks noChangeArrowheads="1"/>
          </p:cNvSpPr>
          <p:nvPr/>
        </p:nvSpPr>
        <p:spPr bwMode="auto">
          <a:xfrm>
            <a:off x="2540133" y="227806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冻结</a:t>
            </a:r>
          </a:p>
        </p:txBody>
      </p:sp>
      <p:sp>
        <p:nvSpPr>
          <p:cNvPr id="363618" name="Text Box 98"/>
          <p:cNvSpPr txBox="1">
            <a:spLocks noChangeArrowheads="1"/>
          </p:cNvSpPr>
          <p:nvPr/>
        </p:nvSpPr>
        <p:spPr bwMode="auto">
          <a:xfrm>
            <a:off x="2215092" y="3819526"/>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冻结</a:t>
            </a:r>
          </a:p>
        </p:txBody>
      </p:sp>
      <p:sp>
        <p:nvSpPr>
          <p:cNvPr id="363619" name="Text Box 99"/>
          <p:cNvSpPr txBox="1">
            <a:spLocks noChangeArrowheads="1"/>
          </p:cNvSpPr>
          <p:nvPr/>
        </p:nvSpPr>
        <p:spPr bwMode="auto">
          <a:xfrm>
            <a:off x="4321837" y="4606926"/>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冻结</a:t>
            </a:r>
          </a:p>
        </p:txBody>
      </p:sp>
      <p:sp>
        <p:nvSpPr>
          <p:cNvPr id="363620" name="Text Box 100"/>
          <p:cNvSpPr txBox="1">
            <a:spLocks noChangeArrowheads="1"/>
          </p:cNvSpPr>
          <p:nvPr/>
        </p:nvSpPr>
        <p:spPr bwMode="auto">
          <a:xfrm>
            <a:off x="6117299" y="227806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冻结</a:t>
            </a:r>
          </a:p>
        </p:txBody>
      </p:sp>
      <p:sp>
        <p:nvSpPr>
          <p:cNvPr id="363621" name="Text Box 101"/>
          <p:cNvSpPr txBox="1">
            <a:spLocks noChangeArrowheads="1"/>
          </p:cNvSpPr>
          <p:nvPr/>
        </p:nvSpPr>
        <p:spPr bwMode="auto">
          <a:xfrm>
            <a:off x="4344194" y="227806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冻结</a:t>
            </a:r>
          </a:p>
        </p:txBody>
      </p:sp>
      <p:sp>
        <p:nvSpPr>
          <p:cNvPr id="363525" name="Line 5"/>
          <p:cNvSpPr>
            <a:spLocks noChangeShapeType="1"/>
          </p:cNvSpPr>
          <p:nvPr/>
        </p:nvSpPr>
        <p:spPr bwMode="auto">
          <a:xfrm>
            <a:off x="362877" y="2124075"/>
            <a:ext cx="9347067"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26" name="Line 6"/>
          <p:cNvSpPr>
            <a:spLocks noChangeShapeType="1"/>
          </p:cNvSpPr>
          <p:nvPr/>
        </p:nvSpPr>
        <p:spPr bwMode="auto">
          <a:xfrm>
            <a:off x="362877" y="5208588"/>
            <a:ext cx="9347067"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86" name="Line 66"/>
          <p:cNvSpPr>
            <a:spLocks noChangeShapeType="1"/>
          </p:cNvSpPr>
          <p:nvPr/>
        </p:nvSpPr>
        <p:spPr bwMode="auto">
          <a:xfrm>
            <a:off x="362877" y="3667125"/>
            <a:ext cx="9347067"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87" name="Line 67"/>
          <p:cNvSpPr>
            <a:spLocks noChangeShapeType="1"/>
          </p:cNvSpPr>
          <p:nvPr/>
        </p:nvSpPr>
        <p:spPr bwMode="auto">
          <a:xfrm>
            <a:off x="362877" y="4437063"/>
            <a:ext cx="9347067"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88" name="Line 68"/>
          <p:cNvSpPr>
            <a:spLocks noChangeShapeType="1"/>
          </p:cNvSpPr>
          <p:nvPr/>
        </p:nvSpPr>
        <p:spPr bwMode="auto">
          <a:xfrm>
            <a:off x="362877" y="2895600"/>
            <a:ext cx="9347067"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625" name="Rectangle 105"/>
          <p:cNvSpPr>
            <a:spLocks noGrp="1" noChangeArrowheads="1"/>
          </p:cNvSpPr>
          <p:nvPr>
            <p:ph type="title"/>
          </p:nvPr>
        </p:nvSpPr>
        <p:spPr/>
        <p:txBody>
          <a:bodyPr/>
          <a:lstStyle/>
          <a:p>
            <a:pPr algn="ctr"/>
            <a:r>
              <a:rPr lang="en-US" altLang="zh-CN" dirty="0"/>
              <a:t>802.11 </a:t>
            </a:r>
            <a:r>
              <a:rPr lang="zh-CN" altLang="en-US" dirty="0"/>
              <a:t>的退避机制</a:t>
            </a:r>
          </a:p>
        </p:txBody>
      </p:sp>
      <p:sp>
        <p:nvSpPr>
          <p:cNvPr id="101" name="Line 112"/>
          <p:cNvSpPr>
            <a:spLocks noChangeShapeType="1"/>
          </p:cNvSpPr>
          <p:nvPr/>
        </p:nvSpPr>
        <p:spPr bwMode="auto">
          <a:xfrm flipV="1">
            <a:off x="7087642" y="5971104"/>
            <a:ext cx="0" cy="287338"/>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2" name="Line 113"/>
          <p:cNvSpPr>
            <a:spLocks noChangeShapeType="1"/>
          </p:cNvSpPr>
          <p:nvPr/>
        </p:nvSpPr>
        <p:spPr bwMode="auto">
          <a:xfrm flipV="1">
            <a:off x="7232104" y="6121917"/>
            <a:ext cx="457200" cy="4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064777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82" name="Rectangle 6"/>
          <p:cNvSpPr>
            <a:spLocks noGrp="1" noChangeArrowheads="1"/>
          </p:cNvSpPr>
          <p:nvPr>
            <p:ph type="title"/>
          </p:nvPr>
        </p:nvSpPr>
        <p:spPr/>
        <p:txBody>
          <a:bodyPr/>
          <a:lstStyle/>
          <a:p>
            <a:pPr algn="ctr"/>
            <a:r>
              <a:rPr lang="zh-CN" altLang="en-US"/>
              <a:t>二进制指数退避算法 </a:t>
            </a:r>
          </a:p>
        </p:txBody>
      </p:sp>
      <p:sp>
        <p:nvSpPr>
          <p:cNvPr id="331785" name="Rectangle 9"/>
          <p:cNvSpPr>
            <a:spLocks noGrp="1" noChangeArrowheads="1"/>
          </p:cNvSpPr>
          <p:nvPr>
            <p:ph idx="1"/>
          </p:nvPr>
        </p:nvSpPr>
        <p:spPr/>
        <p:txBody>
          <a:bodyPr/>
          <a:lstStyle/>
          <a:p>
            <a:pPr>
              <a:lnSpc>
                <a:spcPct val="100000"/>
              </a:lnSpc>
            </a:pPr>
            <a:r>
              <a:rPr lang="zh-CN" altLang="en-US" sz="2800" dirty="0"/>
              <a:t>第 </a:t>
            </a:r>
            <a:r>
              <a:rPr lang="en-US" altLang="zh-CN" sz="2800" b="1" i="1" dirty="0" err="1">
                <a:latin typeface="Times New Roman" pitchFamily="18" charset="0"/>
              </a:rPr>
              <a:t>i</a:t>
            </a:r>
            <a:r>
              <a:rPr lang="en-US" altLang="zh-CN" sz="2800" i="1" dirty="0"/>
              <a:t> </a:t>
            </a:r>
            <a:r>
              <a:rPr lang="zh-CN" altLang="en-US" sz="2800" dirty="0"/>
              <a:t>次退避就在 </a:t>
            </a:r>
            <a:r>
              <a:rPr lang="en-US" altLang="zh-CN" sz="2800" dirty="0">
                <a:latin typeface="Times New Roman" pitchFamily="18" charset="0"/>
              </a:rPr>
              <a:t>2</a:t>
            </a:r>
            <a:r>
              <a:rPr lang="en-US" altLang="zh-CN" sz="2800" baseline="30000" dirty="0">
                <a:latin typeface="Times New Roman" pitchFamily="18" charset="0"/>
              </a:rPr>
              <a:t>2 + </a:t>
            </a:r>
            <a:r>
              <a:rPr lang="en-US" altLang="zh-CN" sz="2800" b="1" i="1" baseline="30000" dirty="0" err="1">
                <a:latin typeface="Times New Roman" pitchFamily="18" charset="0"/>
              </a:rPr>
              <a:t>i</a:t>
            </a:r>
            <a:r>
              <a:rPr lang="en-US" altLang="zh-CN" sz="2800" i="1" dirty="0"/>
              <a:t> </a:t>
            </a:r>
            <a:r>
              <a:rPr lang="zh-CN" altLang="en-US" sz="2800" dirty="0"/>
              <a:t>个时隙中随机地选择一个，即</a:t>
            </a:r>
            <a:r>
              <a:rPr lang="zh-CN" altLang="en-US" sz="2800" dirty="0" smtClean="0"/>
              <a:t>：第 </a:t>
            </a:r>
            <a:r>
              <a:rPr lang="en-US" altLang="zh-CN" sz="2800" i="1" dirty="0" err="1">
                <a:latin typeface="Times New Roman" pitchFamily="18" charset="0"/>
              </a:rPr>
              <a:t>i</a:t>
            </a:r>
            <a:r>
              <a:rPr lang="en-US" altLang="zh-CN" sz="2800" i="1" dirty="0">
                <a:latin typeface="Times New Roman" pitchFamily="18" charset="0"/>
              </a:rPr>
              <a:t> </a:t>
            </a:r>
            <a:r>
              <a:rPr lang="zh-CN" altLang="en-US" sz="2800" dirty="0"/>
              <a:t>次退避是在时隙 </a:t>
            </a:r>
            <a:r>
              <a:rPr lang="en-US" altLang="zh-CN" sz="2800" dirty="0"/>
              <a:t>{0, 1, …, </a:t>
            </a:r>
            <a:r>
              <a:rPr lang="en-US" altLang="zh-CN" sz="2800" dirty="0" smtClean="0"/>
              <a:t>2</a:t>
            </a:r>
            <a:r>
              <a:rPr lang="en-US" altLang="zh-CN" sz="2800" baseline="30000" dirty="0" smtClean="0"/>
              <a:t>2+</a:t>
            </a:r>
            <a:r>
              <a:rPr lang="en-US" altLang="zh-CN" sz="2800" i="1" baseline="30000" dirty="0" smtClean="0">
                <a:latin typeface="Times New Roman" pitchFamily="18" charset="0"/>
              </a:rPr>
              <a:t>i</a:t>
            </a:r>
            <a:r>
              <a:rPr lang="en-US" altLang="zh-CN" sz="2800" baseline="30000" dirty="0" smtClean="0"/>
              <a:t> </a:t>
            </a:r>
            <a:r>
              <a:rPr lang="en-US" altLang="zh-CN" sz="2800" dirty="0"/>
              <a:t>– 1} </a:t>
            </a:r>
            <a:r>
              <a:rPr lang="zh-CN" altLang="en-US" sz="2800" dirty="0"/>
              <a:t>中随机地选择一个。 </a:t>
            </a:r>
          </a:p>
          <a:p>
            <a:pPr>
              <a:lnSpc>
                <a:spcPct val="100000"/>
              </a:lnSpc>
            </a:pPr>
            <a:r>
              <a:rPr lang="zh-CN" altLang="en-US" sz="2800" dirty="0"/>
              <a:t>第 </a:t>
            </a:r>
            <a:r>
              <a:rPr lang="en-US" altLang="zh-CN" sz="2800" dirty="0"/>
              <a:t>1 </a:t>
            </a:r>
            <a:r>
              <a:rPr lang="zh-CN" altLang="en-US" sz="2800" dirty="0"/>
              <a:t>次退避是在 </a:t>
            </a:r>
            <a:r>
              <a:rPr lang="en-US" altLang="zh-CN" sz="2800" dirty="0"/>
              <a:t>8 </a:t>
            </a:r>
            <a:r>
              <a:rPr lang="zh-CN" altLang="en-US" sz="2800" dirty="0"/>
              <a:t>个时隙（而不是 </a:t>
            </a:r>
            <a:r>
              <a:rPr lang="en-US" altLang="zh-CN" sz="2800" dirty="0"/>
              <a:t>2 </a:t>
            </a:r>
            <a:r>
              <a:rPr lang="zh-CN" altLang="en-US" sz="2800" dirty="0"/>
              <a:t>个）中随机选择一个。</a:t>
            </a:r>
          </a:p>
          <a:p>
            <a:pPr>
              <a:lnSpc>
                <a:spcPct val="100000"/>
              </a:lnSpc>
            </a:pPr>
            <a:r>
              <a:rPr lang="zh-CN" altLang="en-US" sz="2800" dirty="0"/>
              <a:t>第 </a:t>
            </a:r>
            <a:r>
              <a:rPr lang="en-US" altLang="zh-CN" sz="2800" dirty="0"/>
              <a:t>2 </a:t>
            </a:r>
            <a:r>
              <a:rPr lang="zh-CN" altLang="en-US" sz="2800" dirty="0"/>
              <a:t>次退避是在 </a:t>
            </a:r>
            <a:r>
              <a:rPr lang="en-US" altLang="zh-CN" sz="2800" dirty="0"/>
              <a:t>16 </a:t>
            </a:r>
            <a:r>
              <a:rPr lang="zh-CN" altLang="en-US" sz="2800" dirty="0"/>
              <a:t>个时隙（而不是 </a:t>
            </a:r>
            <a:r>
              <a:rPr lang="en-US" altLang="zh-CN" sz="2800" dirty="0"/>
              <a:t>4 </a:t>
            </a:r>
            <a:r>
              <a:rPr lang="zh-CN" altLang="en-US" sz="2800" dirty="0"/>
              <a:t>个）中随机选择一个。 </a:t>
            </a:r>
            <a:endParaRPr lang="en-US" altLang="zh-CN" sz="2800" dirty="0" smtClean="0"/>
          </a:p>
          <a:p>
            <a:pPr>
              <a:lnSpc>
                <a:spcPct val="100000"/>
              </a:lnSpc>
            </a:pPr>
            <a:r>
              <a:rPr lang="zh-CN" altLang="zh-CN" sz="2800" dirty="0"/>
              <a:t>当时隙编号</a:t>
            </a:r>
            <a:r>
              <a:rPr lang="zh-CN" altLang="zh-CN" sz="2800" dirty="0" smtClean="0"/>
              <a:t>达到</a:t>
            </a:r>
            <a:r>
              <a:rPr lang="en-US" altLang="zh-CN" sz="2800" dirty="0" smtClean="0"/>
              <a:t> 255 </a:t>
            </a:r>
            <a:r>
              <a:rPr lang="zh-CN" altLang="zh-CN" sz="2800" dirty="0" smtClean="0"/>
              <a:t>时</a:t>
            </a:r>
            <a:r>
              <a:rPr lang="zh-CN" altLang="zh-CN" sz="2800" dirty="0"/>
              <a:t>（这对应于</a:t>
            </a:r>
            <a:r>
              <a:rPr lang="zh-CN" altLang="zh-CN" sz="2800" dirty="0" smtClean="0"/>
              <a:t>第</a:t>
            </a:r>
            <a:r>
              <a:rPr lang="en-US" altLang="zh-CN" sz="2800" dirty="0" smtClean="0"/>
              <a:t> 6 </a:t>
            </a:r>
            <a:r>
              <a:rPr lang="zh-CN" altLang="zh-CN" sz="2800" dirty="0" smtClean="0"/>
              <a:t>次</a:t>
            </a:r>
            <a:r>
              <a:rPr lang="zh-CN" altLang="zh-CN" sz="2800" dirty="0"/>
              <a:t>退避）就不再增加了</a:t>
            </a:r>
            <a:r>
              <a:rPr lang="zh-CN" altLang="zh-CN" sz="2800" dirty="0" smtClean="0"/>
              <a:t>。</a:t>
            </a:r>
            <a:endParaRPr lang="en-US" altLang="zh-CN" sz="2800" dirty="0" smtClean="0"/>
          </a:p>
          <a:p>
            <a:pPr>
              <a:lnSpc>
                <a:spcPct val="100000"/>
              </a:lnSpc>
            </a:pPr>
            <a:r>
              <a:rPr lang="zh-CN" altLang="zh-CN" sz="2800" dirty="0" smtClean="0"/>
              <a:t>这里</a:t>
            </a:r>
            <a:r>
              <a:rPr lang="zh-CN" altLang="zh-CN" sz="2800" dirty="0"/>
              <a:t>决定退避时间的</a:t>
            </a:r>
            <a:r>
              <a:rPr lang="zh-CN" altLang="zh-CN" sz="2800" dirty="0" smtClean="0"/>
              <a:t>变量</a:t>
            </a:r>
            <a:r>
              <a:rPr lang="en-US" altLang="zh-CN" sz="2800" dirty="0" smtClean="0"/>
              <a:t> </a:t>
            </a:r>
            <a:r>
              <a:rPr lang="en-US" altLang="zh-CN" sz="2800" i="1" dirty="0" err="1" smtClean="0">
                <a:latin typeface="Times New Roman" pitchFamily="18" charset="0"/>
              </a:rPr>
              <a:t>i</a:t>
            </a:r>
            <a:r>
              <a:rPr lang="en-US" altLang="zh-CN" sz="2800" i="1" dirty="0" smtClean="0"/>
              <a:t> </a:t>
            </a:r>
            <a:r>
              <a:rPr lang="zh-CN" altLang="zh-CN" sz="2800" dirty="0" smtClean="0"/>
              <a:t>称为</a:t>
            </a:r>
            <a:r>
              <a:rPr lang="zh-CN" altLang="zh-CN" sz="2800" dirty="0">
                <a:solidFill>
                  <a:srgbClr val="FF0000"/>
                </a:solidFill>
              </a:rPr>
              <a:t>退避变量。</a:t>
            </a:r>
            <a:endParaRPr lang="zh-CN" altLang="en-US" sz="2800" dirty="0">
              <a:solidFill>
                <a:srgbClr val="FF0000"/>
              </a:solidFill>
            </a:endParaRPr>
          </a:p>
        </p:txBody>
      </p:sp>
    </p:spTree>
    <p:extLst>
      <p:ext uri="{BB962C8B-B14F-4D97-AF65-F5344CB8AC3E}">
        <p14:creationId xmlns:p14="http://schemas.microsoft.com/office/powerpoint/2010/main" val="16559876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178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178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178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178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pPr algn="ctr"/>
            <a:r>
              <a:rPr lang="zh-CN" altLang="en-US" dirty="0"/>
              <a:t>退避</a:t>
            </a:r>
            <a:r>
              <a:rPr lang="zh-CN" altLang="en-US" dirty="0" smtClean="0"/>
              <a:t>计时器 </a:t>
            </a:r>
            <a:r>
              <a:rPr lang="en-US" altLang="zh-CN" dirty="0" smtClean="0"/>
              <a:t>(</a:t>
            </a:r>
            <a:r>
              <a:rPr lang="en-US" altLang="zh-CN" dirty="0" err="1"/>
              <a:t>backoff</a:t>
            </a:r>
            <a:r>
              <a:rPr lang="en-US" altLang="zh-CN" dirty="0"/>
              <a:t> timer)</a:t>
            </a:r>
          </a:p>
        </p:txBody>
      </p:sp>
      <p:sp>
        <p:nvSpPr>
          <p:cNvPr id="36557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站点每经历一个时隙的时间就检测一次信道</a:t>
            </a:r>
            <a:r>
              <a:rPr lang="zh-CN" altLang="en-US" dirty="0" smtClean="0"/>
              <a:t>。</a:t>
            </a:r>
            <a:endParaRPr lang="en-US" altLang="zh-CN" dirty="0" smtClean="0"/>
          </a:p>
          <a:p>
            <a:r>
              <a:rPr lang="zh-CN" altLang="en-US" dirty="0" smtClean="0"/>
              <a:t>这</a:t>
            </a:r>
            <a:r>
              <a:rPr lang="zh-CN" altLang="en-US" dirty="0"/>
              <a:t>可能发生两种</a:t>
            </a:r>
            <a:r>
              <a:rPr lang="zh-CN" altLang="en-US" dirty="0" smtClean="0"/>
              <a:t>情况：</a:t>
            </a:r>
            <a:endParaRPr lang="zh-CN" altLang="en-US" dirty="0"/>
          </a:p>
          <a:p>
            <a:pPr lvl="1"/>
            <a:r>
              <a:rPr lang="zh-CN" altLang="en-US" dirty="0"/>
              <a:t>若检测到</a:t>
            </a:r>
            <a:r>
              <a:rPr lang="zh-CN" altLang="en-US" dirty="0">
                <a:solidFill>
                  <a:srgbClr val="FF0000"/>
                </a:solidFill>
              </a:rPr>
              <a:t>信道空闲，</a:t>
            </a:r>
            <a:r>
              <a:rPr lang="zh-CN" altLang="en-US" dirty="0"/>
              <a:t>退避计时器就</a:t>
            </a:r>
            <a:r>
              <a:rPr lang="zh-CN" altLang="en-US" dirty="0">
                <a:solidFill>
                  <a:srgbClr val="FF0000"/>
                </a:solidFill>
              </a:rPr>
              <a:t>继续</a:t>
            </a:r>
            <a:r>
              <a:rPr lang="zh-CN" altLang="en-US" dirty="0"/>
              <a:t>倒计时。</a:t>
            </a:r>
          </a:p>
          <a:p>
            <a:pPr lvl="1"/>
            <a:r>
              <a:rPr lang="zh-CN" altLang="en-US" dirty="0"/>
              <a:t>若检测到</a:t>
            </a:r>
            <a:r>
              <a:rPr lang="zh-CN" altLang="en-US" dirty="0">
                <a:solidFill>
                  <a:srgbClr val="FF0000"/>
                </a:solidFill>
              </a:rPr>
              <a:t>信道忙，</a:t>
            </a:r>
            <a:r>
              <a:rPr lang="zh-CN" altLang="en-US" dirty="0"/>
              <a:t>就</a:t>
            </a:r>
            <a:r>
              <a:rPr lang="zh-CN" altLang="en-US" dirty="0">
                <a:solidFill>
                  <a:srgbClr val="FF0000"/>
                </a:solidFill>
              </a:rPr>
              <a:t>冻结</a:t>
            </a:r>
            <a:r>
              <a:rPr lang="zh-CN" altLang="en-US" dirty="0"/>
              <a:t>退避计时器的剩余时间，重新等待信道变为</a:t>
            </a:r>
            <a:r>
              <a:rPr lang="zh-CN" altLang="en-US" dirty="0" smtClean="0"/>
              <a:t>空闲，并</a:t>
            </a:r>
            <a:r>
              <a:rPr lang="zh-CN" altLang="en-US" dirty="0"/>
              <a:t>再经过</a:t>
            </a:r>
            <a:r>
              <a:rPr lang="zh-CN" altLang="en-US" dirty="0" smtClean="0"/>
              <a:t>时间 </a:t>
            </a:r>
            <a:r>
              <a:rPr lang="en-US" altLang="zh-CN" dirty="0" smtClean="0"/>
              <a:t>DIFS </a:t>
            </a:r>
            <a:r>
              <a:rPr lang="zh-CN" altLang="en-US" dirty="0"/>
              <a:t>后，从剩余时间开始继续倒计时。</a:t>
            </a:r>
            <a:r>
              <a:rPr lang="zh-CN" altLang="en-US" dirty="0">
                <a:solidFill>
                  <a:srgbClr val="0000FF"/>
                </a:solidFill>
              </a:rPr>
              <a:t>如果退避计时器的时间减小到零时，就开始发送整个数据帧</a:t>
            </a:r>
            <a:r>
              <a:rPr lang="zh-CN" altLang="en-US" dirty="0"/>
              <a:t>。 </a:t>
            </a:r>
            <a:endParaRPr lang="en-US" altLang="zh-CN" dirty="0" smtClean="0"/>
          </a:p>
        </p:txBody>
      </p:sp>
      <p:sp>
        <p:nvSpPr>
          <p:cNvPr id="2" name="矩形 1"/>
          <p:cNvSpPr/>
          <p:nvPr/>
        </p:nvSpPr>
        <p:spPr>
          <a:xfrm>
            <a:off x="704528" y="5013176"/>
            <a:ext cx="8856984" cy="1077218"/>
          </a:xfrm>
          <a:prstGeom prst="rect">
            <a:avLst/>
          </a:prstGeom>
          <a:solidFill>
            <a:srgbClr val="FFFF66"/>
          </a:solidFill>
          <a:ln>
            <a:solidFill>
              <a:schemeClr val="tx1"/>
            </a:solidFill>
          </a:ln>
        </p:spPr>
        <p:txBody>
          <a:bodyPr wrap="square">
            <a:spAutoFit/>
          </a:bodyPr>
          <a:lstStyle/>
          <a:p>
            <a:r>
              <a:rPr lang="zh-CN" altLang="zh-CN" sz="3200" b="1" dirty="0">
                <a:latin typeface="+mn-lt"/>
                <a:ea typeface="+mn-ea"/>
              </a:rPr>
              <a:t>冻结退避计时器剩余时间的做法是为了使协议对所有站点更加公平。</a:t>
            </a:r>
            <a:endParaRPr lang="zh-CN" altLang="en-US" sz="3200" b="1" dirty="0">
              <a:latin typeface="+mn-lt"/>
              <a:ea typeface="+mn-ea"/>
            </a:endParaRPr>
          </a:p>
        </p:txBody>
      </p:sp>
    </p:spTree>
    <p:extLst>
      <p:ext uri="{BB962C8B-B14F-4D97-AF65-F5344CB8AC3E}">
        <p14:creationId xmlns:p14="http://schemas.microsoft.com/office/powerpoint/2010/main" val="15979803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6" name="Rectangle 6"/>
          <p:cNvSpPr>
            <a:spLocks noGrp="1" noChangeArrowheads="1"/>
          </p:cNvSpPr>
          <p:nvPr>
            <p:ph type="title"/>
          </p:nvPr>
        </p:nvSpPr>
        <p:spPr/>
        <p:txBody>
          <a:bodyPr/>
          <a:lstStyle/>
          <a:p>
            <a:pPr algn="ctr"/>
            <a:r>
              <a:rPr lang="zh-CN" altLang="en-US"/>
              <a:t>退避算法的使用情况 </a:t>
            </a:r>
          </a:p>
        </p:txBody>
      </p:sp>
      <p:sp>
        <p:nvSpPr>
          <p:cNvPr id="332809" name="Rectangle 9"/>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仅在下面的情况下才不使用退避算法：</a:t>
            </a:r>
            <a:endParaRPr lang="en-US" altLang="zh-CN" dirty="0"/>
          </a:p>
          <a:p>
            <a:pPr lvl="1"/>
            <a:r>
              <a:rPr lang="zh-CN" altLang="en-US" dirty="0"/>
              <a:t>检测到信道是空闲的，并且这个数据帧是要发送的第一个数据帧。</a:t>
            </a:r>
          </a:p>
          <a:p>
            <a:r>
              <a:rPr lang="zh-CN" altLang="en-US" dirty="0"/>
              <a:t>除此以外的所有情况，都必须使用退避</a:t>
            </a:r>
            <a:r>
              <a:rPr lang="zh-CN" altLang="en-US" dirty="0" smtClean="0"/>
              <a:t>算法</a:t>
            </a:r>
            <a:r>
              <a:rPr lang="zh-CN" altLang="en-US" dirty="0"/>
              <a:t>：</a:t>
            </a:r>
          </a:p>
          <a:p>
            <a:pPr lvl="1"/>
            <a:r>
              <a:rPr lang="zh-CN" altLang="en-US" dirty="0"/>
              <a:t>在发送第一个帧之前检测到信道处于忙态。</a:t>
            </a:r>
          </a:p>
          <a:p>
            <a:pPr lvl="1"/>
            <a:r>
              <a:rPr lang="zh-CN" altLang="en-US" dirty="0"/>
              <a:t>在每一次的重传后。</a:t>
            </a:r>
          </a:p>
          <a:p>
            <a:pPr lvl="1"/>
            <a:r>
              <a:rPr lang="zh-CN" altLang="en-US" dirty="0"/>
              <a:t>在每一次的成功发送后。  </a:t>
            </a:r>
          </a:p>
        </p:txBody>
      </p:sp>
    </p:spTree>
    <p:extLst>
      <p:ext uri="{BB962C8B-B14F-4D97-AF65-F5344CB8AC3E}">
        <p14:creationId xmlns:p14="http://schemas.microsoft.com/office/powerpoint/2010/main" val="3010166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2809">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2809">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2809">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280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CSMA/CA </a:t>
            </a:r>
            <a:r>
              <a:rPr lang="zh-CN" altLang="zh-CN" dirty="0" smtClean="0"/>
              <a:t>算法</a:t>
            </a:r>
            <a:r>
              <a:rPr lang="zh-CN" altLang="zh-CN" dirty="0"/>
              <a:t>归纳</a:t>
            </a:r>
            <a:endParaRPr lang="zh-CN" altLang="en-US" dirty="0"/>
          </a:p>
        </p:txBody>
      </p:sp>
      <p:sp>
        <p:nvSpPr>
          <p:cNvPr id="3" name="内容占位符 2"/>
          <p:cNvSpPr>
            <a:spLocks noGrp="1"/>
          </p:cNvSpPr>
          <p:nvPr>
            <p:ph idx="1"/>
          </p:nvPr>
        </p:nvSpPr>
        <p:spPr/>
        <p:txBody>
          <a:bodyPr/>
          <a:lstStyle/>
          <a:p>
            <a:r>
              <a:rPr lang="en-US" altLang="zh-CN" sz="2300" dirty="0"/>
              <a:t>(1) </a:t>
            </a:r>
            <a:r>
              <a:rPr lang="zh-CN" altLang="zh-CN" sz="2300" dirty="0"/>
              <a:t>若站点最初有数据要发送（而不是发送不成功再进行重传），且检测到信道空闲，在</a:t>
            </a:r>
            <a:r>
              <a:rPr lang="zh-CN" altLang="zh-CN" sz="2300" dirty="0" smtClean="0"/>
              <a:t>等待时间</a:t>
            </a:r>
            <a:r>
              <a:rPr lang="en-US" altLang="zh-CN" sz="2300" dirty="0" smtClean="0"/>
              <a:t> DIFS </a:t>
            </a:r>
            <a:r>
              <a:rPr lang="zh-CN" altLang="zh-CN" sz="2300" dirty="0" smtClean="0"/>
              <a:t>后</a:t>
            </a:r>
            <a:r>
              <a:rPr lang="zh-CN" altLang="zh-CN" sz="2300" dirty="0"/>
              <a:t>，就发送整个数据帧。</a:t>
            </a:r>
          </a:p>
          <a:p>
            <a:r>
              <a:rPr lang="en-US" altLang="zh-CN" sz="2300" dirty="0"/>
              <a:t>(2) </a:t>
            </a:r>
            <a:r>
              <a:rPr lang="zh-CN" altLang="zh-CN" sz="2300" dirty="0"/>
              <a:t>否则，站点</a:t>
            </a:r>
            <a:r>
              <a:rPr lang="zh-CN" altLang="zh-CN" sz="2300" dirty="0" smtClean="0"/>
              <a:t>执行</a:t>
            </a:r>
            <a:r>
              <a:rPr lang="en-US" altLang="zh-CN" sz="2300" dirty="0" smtClean="0"/>
              <a:t> CSMA/CA </a:t>
            </a:r>
            <a:r>
              <a:rPr lang="zh-CN" altLang="zh-CN" sz="2300" dirty="0" smtClean="0"/>
              <a:t>协议</a:t>
            </a:r>
            <a:r>
              <a:rPr lang="zh-CN" altLang="zh-CN" sz="2300" dirty="0"/>
              <a:t>的退避算法。一旦检测到信道忙，就冻结退避计时器。只要信道空闲，退避计时器就进行倒计时。</a:t>
            </a:r>
          </a:p>
          <a:p>
            <a:r>
              <a:rPr lang="en-US" altLang="zh-CN" sz="2300" dirty="0"/>
              <a:t>(3) </a:t>
            </a:r>
            <a:r>
              <a:rPr lang="zh-CN" altLang="zh-CN" sz="2300" dirty="0"/>
              <a:t>当退避计时器时间减少到零时（这时信道只可能是空闲的），站点就发送整个的帧并等待确认。</a:t>
            </a:r>
          </a:p>
          <a:p>
            <a:r>
              <a:rPr lang="en-US" altLang="zh-CN" sz="2300" dirty="0"/>
              <a:t>(4) </a:t>
            </a:r>
            <a:r>
              <a:rPr lang="zh-CN" altLang="zh-CN" sz="2300" dirty="0"/>
              <a:t>发送站若收到确认，就知道已发送的帧被目的站正确收到了。这时如果要发送第二帧，就要从上面的</a:t>
            </a:r>
            <a:r>
              <a:rPr lang="zh-CN" altLang="zh-CN" sz="2300" dirty="0" smtClean="0"/>
              <a:t>步骤</a:t>
            </a:r>
            <a:r>
              <a:rPr lang="en-US" altLang="zh-CN" sz="2300" dirty="0" smtClean="0"/>
              <a:t> (</a:t>
            </a:r>
            <a:r>
              <a:rPr lang="en-US" altLang="zh-CN" sz="2300" dirty="0"/>
              <a:t>2</a:t>
            </a:r>
            <a:r>
              <a:rPr lang="en-US" altLang="zh-CN" sz="2300" dirty="0" smtClean="0"/>
              <a:t>) </a:t>
            </a:r>
            <a:r>
              <a:rPr lang="zh-CN" altLang="zh-CN" sz="2300" dirty="0" smtClean="0"/>
              <a:t>开始</a:t>
            </a:r>
            <a:r>
              <a:rPr lang="zh-CN" altLang="zh-CN" sz="2300" dirty="0"/>
              <a:t>，</a:t>
            </a:r>
            <a:r>
              <a:rPr lang="zh-CN" altLang="zh-CN" sz="2300" dirty="0" smtClean="0"/>
              <a:t>执行</a:t>
            </a:r>
            <a:r>
              <a:rPr lang="en-US" altLang="zh-CN" sz="2300" dirty="0" smtClean="0"/>
              <a:t> CSMA/CA </a:t>
            </a:r>
            <a:r>
              <a:rPr lang="zh-CN" altLang="zh-CN" sz="2300" dirty="0" smtClean="0"/>
              <a:t>协议</a:t>
            </a:r>
            <a:r>
              <a:rPr lang="zh-CN" altLang="zh-CN" sz="2300" dirty="0"/>
              <a:t>的退避算法，随机选定一段退避时间</a:t>
            </a:r>
            <a:r>
              <a:rPr lang="zh-CN" altLang="zh-CN" sz="2300" dirty="0" smtClean="0"/>
              <a:t>。若</a:t>
            </a:r>
            <a:r>
              <a:rPr lang="zh-CN" altLang="zh-CN" sz="2300" dirty="0"/>
              <a:t>源站在规定时间内没有收到确认</a:t>
            </a:r>
            <a:r>
              <a:rPr lang="zh-CN" altLang="zh-CN" sz="2300" dirty="0" smtClean="0"/>
              <a:t>帧</a:t>
            </a:r>
            <a:r>
              <a:rPr lang="en-US" altLang="zh-CN" sz="2300" dirty="0" smtClean="0"/>
              <a:t> ACK</a:t>
            </a:r>
            <a:r>
              <a:rPr lang="zh-CN" altLang="zh-CN" sz="2300" dirty="0"/>
              <a:t>（由重传计时器控制这段时间），就必须重传此帧（再次</a:t>
            </a:r>
            <a:r>
              <a:rPr lang="zh-CN" altLang="zh-CN" sz="2300" dirty="0" smtClean="0"/>
              <a:t>使用</a:t>
            </a:r>
            <a:r>
              <a:rPr lang="en-US" altLang="zh-CN" sz="2300" dirty="0" smtClean="0"/>
              <a:t> CSMA/CA </a:t>
            </a:r>
            <a:r>
              <a:rPr lang="zh-CN" altLang="zh-CN" sz="2300" dirty="0" smtClean="0"/>
              <a:t>协议</a:t>
            </a:r>
            <a:r>
              <a:rPr lang="zh-CN" altLang="zh-CN" sz="2300" dirty="0"/>
              <a:t>争用接入信道），直到收到确认为止，或者经过若干次的重传失败后放弃发送。</a:t>
            </a:r>
            <a:endParaRPr lang="zh-CN" altLang="en-US" sz="2300" dirty="0"/>
          </a:p>
        </p:txBody>
      </p:sp>
    </p:spTree>
    <p:extLst>
      <p:ext uri="{BB962C8B-B14F-4D97-AF65-F5344CB8AC3E}">
        <p14:creationId xmlns:p14="http://schemas.microsoft.com/office/powerpoint/2010/main" val="32644627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4" name="Rectangle 6"/>
          <p:cNvSpPr>
            <a:spLocks noGrp="1" noChangeArrowheads="1"/>
          </p:cNvSpPr>
          <p:nvPr>
            <p:ph type="title"/>
          </p:nvPr>
        </p:nvSpPr>
        <p:spPr/>
        <p:txBody>
          <a:bodyPr/>
          <a:lstStyle/>
          <a:p>
            <a:r>
              <a:rPr lang="en-US" altLang="zh-CN" dirty="0"/>
              <a:t>2. </a:t>
            </a:r>
            <a:r>
              <a:rPr lang="zh-CN" altLang="en-US" dirty="0"/>
              <a:t>对信道进行预约 </a:t>
            </a:r>
          </a:p>
        </p:txBody>
      </p:sp>
      <p:sp>
        <p:nvSpPr>
          <p:cNvPr id="2" name="内容占位符 1"/>
          <p:cNvSpPr>
            <a:spLocks noGrp="1"/>
          </p:cNvSpPr>
          <p:nvPr>
            <p:ph idx="1"/>
          </p:nvPr>
        </p:nvSpPr>
        <p:spPr/>
        <p:txBody>
          <a:bodyPr/>
          <a:lstStyle/>
          <a:p>
            <a:r>
              <a:rPr lang="zh-CN" altLang="zh-CN" dirty="0"/>
              <a:t>为了更好地解决隐蔽站带来的碰撞问题，</a:t>
            </a:r>
            <a:r>
              <a:rPr lang="en-US" altLang="zh-CN" dirty="0" smtClean="0"/>
              <a:t>802.11 </a:t>
            </a:r>
            <a:r>
              <a:rPr lang="zh-CN" altLang="zh-CN" dirty="0" smtClean="0"/>
              <a:t>允许</a:t>
            </a:r>
            <a:r>
              <a:rPr lang="zh-CN" altLang="zh-CN" dirty="0"/>
              <a:t>要发送数据的站对信道进行预约。</a:t>
            </a:r>
            <a:endParaRPr lang="zh-CN" altLang="en-US" dirty="0"/>
          </a:p>
        </p:txBody>
      </p:sp>
      <p:grpSp>
        <p:nvGrpSpPr>
          <p:cNvPr id="5" name="组合 4"/>
          <p:cNvGrpSpPr/>
          <p:nvPr/>
        </p:nvGrpSpPr>
        <p:grpSpPr>
          <a:xfrm>
            <a:off x="603839" y="4461795"/>
            <a:ext cx="8926323" cy="879484"/>
            <a:chOff x="603839" y="4461795"/>
            <a:chExt cx="8926323" cy="879484"/>
          </a:xfrm>
        </p:grpSpPr>
        <p:sp>
          <p:nvSpPr>
            <p:cNvPr id="62" name="Text Box 96"/>
            <p:cNvSpPr txBox="1">
              <a:spLocks noChangeArrowheads="1"/>
            </p:cNvSpPr>
            <p:nvPr/>
          </p:nvSpPr>
          <p:spPr bwMode="auto">
            <a:xfrm>
              <a:off x="9260536" y="4461795"/>
              <a:ext cx="269626"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i="1">
                  <a:solidFill>
                    <a:srgbClr val="000099"/>
                  </a:solidFill>
                  <a:latin typeface="+mn-lt"/>
                  <a:ea typeface="+mn-ea"/>
                </a:rPr>
                <a:t>t</a:t>
              </a:r>
            </a:p>
          </p:txBody>
        </p:sp>
        <p:sp>
          <p:nvSpPr>
            <p:cNvPr id="65" name="Line 95"/>
            <p:cNvSpPr>
              <a:spLocks noChangeShapeType="1"/>
            </p:cNvSpPr>
            <p:nvPr/>
          </p:nvSpPr>
          <p:spPr bwMode="auto">
            <a:xfrm>
              <a:off x="846873" y="4901232"/>
              <a:ext cx="8505836" cy="0"/>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mn-ea"/>
              </a:endParaRPr>
            </a:p>
          </p:txBody>
        </p:sp>
        <p:sp>
          <p:nvSpPr>
            <p:cNvPr id="84" name="矩形 83"/>
            <p:cNvSpPr/>
            <p:nvPr/>
          </p:nvSpPr>
          <p:spPr bwMode="auto">
            <a:xfrm>
              <a:off x="2719553" y="4478071"/>
              <a:ext cx="6168096" cy="423161"/>
            </a:xfrm>
            <a:prstGeom prst="rect">
              <a:avLst/>
            </a:prstGeom>
            <a:solidFill>
              <a:srgbClr val="66CCFF"/>
            </a:solidFill>
            <a:ln w="9525" cap="flat" cmpd="sng" algn="ctr">
              <a:solidFill>
                <a:schemeClr val="tx1"/>
              </a:solidFill>
              <a:prstDash val="solid"/>
              <a:round/>
              <a:headEnd type="none" w="med" len="med"/>
              <a:tailEnd type="none" w="med" len="med"/>
            </a:ln>
            <a:effectLst/>
          </p:spPr>
          <p:txBody>
            <a:bodyPr/>
            <a:lstStyle/>
            <a:p>
              <a:endParaRPr lang="zh-CN" altLang="en-US" sz="2000" b="1">
                <a:solidFill>
                  <a:srgbClr val="000099"/>
                </a:solidFill>
                <a:latin typeface="+mn-lt"/>
                <a:ea typeface="+mn-ea"/>
              </a:endParaRPr>
            </a:p>
          </p:txBody>
        </p:sp>
        <p:sp>
          <p:nvSpPr>
            <p:cNvPr id="86" name="矩形 85"/>
            <p:cNvSpPr/>
            <p:nvPr/>
          </p:nvSpPr>
          <p:spPr bwMode="auto">
            <a:xfrm>
              <a:off x="4027749" y="4901231"/>
              <a:ext cx="4859900" cy="420835"/>
            </a:xfrm>
            <a:prstGeom prst="rect">
              <a:avLst/>
            </a:prstGeom>
            <a:solidFill>
              <a:srgbClr val="66CCFF"/>
            </a:solidFill>
            <a:ln w="9525" cap="flat" cmpd="sng" algn="ctr">
              <a:solidFill>
                <a:schemeClr val="tx1"/>
              </a:solidFill>
              <a:prstDash val="solid"/>
              <a:round/>
              <a:headEnd type="none" w="med" len="med"/>
              <a:tailEnd type="none" w="med" len="med"/>
            </a:ln>
            <a:effectLst/>
          </p:spPr>
          <p:txBody>
            <a:bodyPr/>
            <a:lstStyle/>
            <a:p>
              <a:endParaRPr lang="zh-CN" altLang="en-US" sz="2000" b="1">
                <a:solidFill>
                  <a:srgbClr val="000099"/>
                </a:solidFill>
                <a:latin typeface="+mn-lt"/>
                <a:ea typeface="+mn-ea"/>
              </a:endParaRPr>
            </a:p>
          </p:txBody>
        </p:sp>
        <p:sp>
          <p:nvSpPr>
            <p:cNvPr id="87" name="Text Box 94"/>
            <p:cNvSpPr txBox="1">
              <a:spLocks noChangeArrowheads="1"/>
            </p:cNvSpPr>
            <p:nvPr/>
          </p:nvSpPr>
          <p:spPr bwMode="auto">
            <a:xfrm>
              <a:off x="3467387" y="4469049"/>
              <a:ext cx="4577659"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b="1" dirty="0">
                  <a:solidFill>
                    <a:srgbClr val="000099"/>
                  </a:solidFill>
                  <a:latin typeface="+mn-lt"/>
                  <a:ea typeface="+mn-ea"/>
                </a:rPr>
                <a:t>A </a:t>
              </a:r>
              <a:r>
                <a:rPr lang="zh-CN" altLang="en-US" sz="2000" b="1" dirty="0">
                  <a:solidFill>
                    <a:srgbClr val="000099"/>
                  </a:solidFill>
                  <a:latin typeface="+mn-lt"/>
                  <a:ea typeface="+mn-ea"/>
                </a:rPr>
                <a:t>在 </a:t>
              </a:r>
              <a:r>
                <a:rPr lang="en-US" altLang="zh-CN" sz="2000" b="1" dirty="0">
                  <a:solidFill>
                    <a:srgbClr val="000099"/>
                  </a:solidFill>
                  <a:latin typeface="+mn-lt"/>
                  <a:ea typeface="+mn-ea"/>
                </a:rPr>
                <a:t>RTS </a:t>
              </a:r>
              <a:r>
                <a:rPr lang="zh-CN" altLang="en-US" sz="2000" b="1" dirty="0">
                  <a:solidFill>
                    <a:srgbClr val="000099"/>
                  </a:solidFill>
                  <a:latin typeface="+mn-lt"/>
                  <a:ea typeface="+mn-ea"/>
                </a:rPr>
                <a:t>帧中填写的所需的持续时间</a:t>
              </a:r>
            </a:p>
          </p:txBody>
        </p:sp>
        <p:sp>
          <p:nvSpPr>
            <p:cNvPr id="88" name="Text Box 94"/>
            <p:cNvSpPr txBox="1">
              <a:spLocks noChangeArrowheads="1"/>
            </p:cNvSpPr>
            <p:nvPr/>
          </p:nvSpPr>
          <p:spPr bwMode="auto">
            <a:xfrm>
              <a:off x="4176080" y="4901097"/>
              <a:ext cx="4579719"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b="1" dirty="0">
                  <a:solidFill>
                    <a:srgbClr val="000099"/>
                  </a:solidFill>
                  <a:latin typeface="+mn-lt"/>
                  <a:ea typeface="+mn-ea"/>
                </a:rPr>
                <a:t>B </a:t>
              </a:r>
              <a:r>
                <a:rPr lang="zh-CN" altLang="en-US" sz="2000" b="1" dirty="0">
                  <a:solidFill>
                    <a:srgbClr val="000099"/>
                  </a:solidFill>
                  <a:latin typeface="+mn-lt"/>
                  <a:ea typeface="+mn-ea"/>
                </a:rPr>
                <a:t>在 </a:t>
              </a:r>
              <a:r>
                <a:rPr lang="en-US" altLang="zh-CN" sz="2000" b="1" dirty="0">
                  <a:solidFill>
                    <a:srgbClr val="000099"/>
                  </a:solidFill>
                  <a:latin typeface="+mn-lt"/>
                  <a:ea typeface="+mn-ea"/>
                </a:rPr>
                <a:t>CTS </a:t>
              </a:r>
              <a:r>
                <a:rPr lang="zh-CN" altLang="en-US" sz="2000" b="1" dirty="0">
                  <a:solidFill>
                    <a:srgbClr val="000099"/>
                  </a:solidFill>
                  <a:latin typeface="+mn-lt"/>
                  <a:ea typeface="+mn-ea"/>
                </a:rPr>
                <a:t>帧中填写的所需的持续时间</a:t>
              </a:r>
            </a:p>
          </p:txBody>
        </p:sp>
        <p:sp>
          <p:nvSpPr>
            <p:cNvPr id="89" name="Text Box 94"/>
            <p:cNvSpPr txBox="1">
              <a:spLocks noChangeArrowheads="1"/>
            </p:cNvSpPr>
            <p:nvPr/>
          </p:nvSpPr>
          <p:spPr bwMode="auto">
            <a:xfrm>
              <a:off x="608582" y="4469049"/>
              <a:ext cx="1214116"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b="1" dirty="0">
                  <a:solidFill>
                    <a:srgbClr val="000099"/>
                  </a:solidFill>
                  <a:latin typeface="+mn-lt"/>
                  <a:ea typeface="+mn-ea"/>
                </a:rPr>
                <a:t>A </a:t>
              </a:r>
              <a:r>
                <a:rPr lang="zh-CN" altLang="en-US" sz="2000" b="1" dirty="0">
                  <a:solidFill>
                    <a:srgbClr val="000099"/>
                  </a:solidFill>
                  <a:latin typeface="+mn-lt"/>
                  <a:ea typeface="+mn-ea"/>
                </a:rPr>
                <a:t>的</a:t>
              </a:r>
              <a:r>
                <a:rPr lang="en-US" altLang="zh-CN" sz="2000" b="1" dirty="0">
                  <a:solidFill>
                    <a:srgbClr val="000099"/>
                  </a:solidFill>
                  <a:latin typeface="+mn-lt"/>
                  <a:ea typeface="+mn-ea"/>
                </a:rPr>
                <a:t>NAV</a:t>
              </a:r>
              <a:endParaRPr lang="zh-CN" altLang="en-US" sz="2000" b="1" dirty="0">
                <a:solidFill>
                  <a:srgbClr val="000099"/>
                </a:solidFill>
                <a:latin typeface="+mn-lt"/>
                <a:ea typeface="+mn-ea"/>
              </a:endParaRPr>
            </a:p>
          </p:txBody>
        </p:sp>
        <p:sp>
          <p:nvSpPr>
            <p:cNvPr id="90" name="Text Box 94"/>
            <p:cNvSpPr txBox="1">
              <a:spLocks noChangeArrowheads="1"/>
            </p:cNvSpPr>
            <p:nvPr/>
          </p:nvSpPr>
          <p:spPr bwMode="auto">
            <a:xfrm>
              <a:off x="603839" y="4941168"/>
              <a:ext cx="1223605"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b="1" dirty="0">
                  <a:solidFill>
                    <a:srgbClr val="000099"/>
                  </a:solidFill>
                  <a:latin typeface="+mn-lt"/>
                  <a:ea typeface="+mn-ea"/>
                </a:rPr>
                <a:t>B </a:t>
              </a:r>
              <a:r>
                <a:rPr lang="zh-CN" altLang="en-US" sz="2000" b="1" dirty="0">
                  <a:solidFill>
                    <a:srgbClr val="000099"/>
                  </a:solidFill>
                  <a:latin typeface="+mn-lt"/>
                  <a:ea typeface="+mn-ea"/>
                </a:rPr>
                <a:t>的</a:t>
              </a:r>
              <a:r>
                <a:rPr lang="en-US" altLang="zh-CN" sz="2000" b="1" dirty="0">
                  <a:solidFill>
                    <a:srgbClr val="000099"/>
                  </a:solidFill>
                  <a:latin typeface="+mn-lt"/>
                  <a:ea typeface="+mn-ea"/>
                </a:rPr>
                <a:t>NAV</a:t>
              </a:r>
              <a:endParaRPr lang="zh-CN" altLang="en-US" sz="2000" b="1" dirty="0">
                <a:solidFill>
                  <a:srgbClr val="000099"/>
                </a:solidFill>
                <a:latin typeface="+mn-lt"/>
                <a:ea typeface="+mn-ea"/>
              </a:endParaRPr>
            </a:p>
          </p:txBody>
        </p:sp>
      </p:grpSp>
      <p:grpSp>
        <p:nvGrpSpPr>
          <p:cNvPr id="4" name="组合 3"/>
          <p:cNvGrpSpPr/>
          <p:nvPr/>
        </p:nvGrpSpPr>
        <p:grpSpPr>
          <a:xfrm>
            <a:off x="591521" y="2924944"/>
            <a:ext cx="8938641" cy="1553128"/>
            <a:chOff x="591521" y="2924944"/>
            <a:chExt cx="8938641" cy="1553128"/>
          </a:xfrm>
        </p:grpSpPr>
        <p:sp>
          <p:nvSpPr>
            <p:cNvPr id="57" name="Text Box 3"/>
            <p:cNvSpPr txBox="1">
              <a:spLocks noChangeArrowheads="1"/>
            </p:cNvSpPr>
            <p:nvPr/>
          </p:nvSpPr>
          <p:spPr bwMode="auto">
            <a:xfrm>
              <a:off x="9260536" y="3103974"/>
              <a:ext cx="269626"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i="1">
                  <a:solidFill>
                    <a:srgbClr val="000099"/>
                  </a:solidFill>
                  <a:latin typeface="+mn-lt"/>
                  <a:ea typeface="+mn-ea"/>
                </a:rPr>
                <a:t>t</a:t>
              </a:r>
            </a:p>
          </p:txBody>
        </p:sp>
        <p:sp>
          <p:nvSpPr>
            <p:cNvPr id="58" name="Text Box 9"/>
            <p:cNvSpPr txBox="1">
              <a:spLocks noChangeArrowheads="1"/>
            </p:cNvSpPr>
            <p:nvPr/>
          </p:nvSpPr>
          <p:spPr bwMode="auto">
            <a:xfrm>
              <a:off x="1131175" y="2999346"/>
              <a:ext cx="769762"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000099"/>
                  </a:solidFill>
                  <a:latin typeface="+mn-lt"/>
                  <a:ea typeface="+mn-ea"/>
                </a:rPr>
                <a:t>DIFS</a:t>
              </a:r>
            </a:p>
          </p:txBody>
        </p:sp>
        <p:sp>
          <p:nvSpPr>
            <p:cNvPr id="59" name="Line 12"/>
            <p:cNvSpPr>
              <a:spLocks noChangeShapeType="1"/>
            </p:cNvSpPr>
            <p:nvPr/>
          </p:nvSpPr>
          <p:spPr bwMode="auto">
            <a:xfrm>
              <a:off x="943701" y="3420182"/>
              <a:ext cx="1028015"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mn-ea"/>
              </a:endParaRPr>
            </a:p>
          </p:txBody>
        </p:sp>
        <p:sp>
          <p:nvSpPr>
            <p:cNvPr id="60" name="Text Box 24"/>
            <p:cNvSpPr txBox="1">
              <a:spLocks noChangeArrowheads="1"/>
            </p:cNvSpPr>
            <p:nvPr/>
          </p:nvSpPr>
          <p:spPr bwMode="auto">
            <a:xfrm>
              <a:off x="2719553" y="2962145"/>
              <a:ext cx="840542"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000099"/>
                  </a:solidFill>
                  <a:latin typeface="+mn-lt"/>
                  <a:ea typeface="+mn-ea"/>
                </a:rPr>
                <a:t>SIFS</a:t>
              </a:r>
            </a:p>
          </p:txBody>
        </p:sp>
        <p:sp>
          <p:nvSpPr>
            <p:cNvPr id="61" name="Text Box 94"/>
            <p:cNvSpPr txBox="1">
              <a:spLocks noChangeArrowheads="1"/>
            </p:cNvSpPr>
            <p:nvPr/>
          </p:nvSpPr>
          <p:spPr bwMode="auto">
            <a:xfrm>
              <a:off x="591521" y="2999346"/>
              <a:ext cx="370615"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b="1">
                  <a:solidFill>
                    <a:srgbClr val="000099"/>
                  </a:solidFill>
                  <a:latin typeface="+mn-lt"/>
                  <a:ea typeface="+mn-ea"/>
                </a:rPr>
                <a:t>A</a:t>
              </a:r>
              <a:endParaRPr lang="zh-CN" altLang="en-US" sz="2000" b="1">
                <a:solidFill>
                  <a:srgbClr val="000099"/>
                </a:solidFill>
                <a:latin typeface="+mn-lt"/>
                <a:ea typeface="+mn-ea"/>
              </a:endParaRPr>
            </a:p>
          </p:txBody>
        </p:sp>
        <p:sp>
          <p:nvSpPr>
            <p:cNvPr id="63" name="Line 130"/>
            <p:cNvSpPr>
              <a:spLocks noChangeShapeType="1"/>
            </p:cNvSpPr>
            <p:nvPr/>
          </p:nvSpPr>
          <p:spPr bwMode="auto">
            <a:xfrm>
              <a:off x="8887649" y="3636400"/>
              <a:ext cx="0" cy="841671"/>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mn-ea"/>
              </a:endParaRPr>
            </a:p>
          </p:txBody>
        </p:sp>
        <p:sp>
          <p:nvSpPr>
            <p:cNvPr id="66" name="Line 2"/>
            <p:cNvSpPr>
              <a:spLocks noChangeShapeType="1"/>
            </p:cNvSpPr>
            <p:nvPr/>
          </p:nvSpPr>
          <p:spPr bwMode="auto">
            <a:xfrm>
              <a:off x="849466" y="3524890"/>
              <a:ext cx="8505836" cy="0"/>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mn-ea"/>
              </a:endParaRPr>
            </a:p>
          </p:txBody>
        </p:sp>
        <p:sp>
          <p:nvSpPr>
            <p:cNvPr id="67" name="Line 141"/>
            <p:cNvSpPr>
              <a:spLocks noChangeShapeType="1"/>
            </p:cNvSpPr>
            <p:nvPr/>
          </p:nvSpPr>
          <p:spPr bwMode="auto">
            <a:xfrm>
              <a:off x="8232520" y="3283003"/>
              <a:ext cx="0" cy="2441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mn-ea"/>
              </a:endParaRPr>
            </a:p>
          </p:txBody>
        </p:sp>
        <p:sp>
          <p:nvSpPr>
            <p:cNvPr id="68" name="Text Box 143"/>
            <p:cNvSpPr txBox="1">
              <a:spLocks noChangeArrowheads="1"/>
            </p:cNvSpPr>
            <p:nvPr/>
          </p:nvSpPr>
          <p:spPr bwMode="auto">
            <a:xfrm>
              <a:off x="7511467" y="2924944"/>
              <a:ext cx="755336"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000099"/>
                  </a:solidFill>
                  <a:latin typeface="+mn-lt"/>
                  <a:ea typeface="+mn-ea"/>
                </a:rPr>
                <a:t>SIFS</a:t>
              </a:r>
            </a:p>
          </p:txBody>
        </p:sp>
        <p:sp>
          <p:nvSpPr>
            <p:cNvPr id="69" name="Text Box 148"/>
            <p:cNvSpPr txBox="1">
              <a:spLocks noChangeArrowheads="1"/>
            </p:cNvSpPr>
            <p:nvPr/>
          </p:nvSpPr>
          <p:spPr bwMode="auto">
            <a:xfrm>
              <a:off x="3970064" y="2966795"/>
              <a:ext cx="755336"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000099"/>
                  </a:solidFill>
                  <a:latin typeface="+mn-lt"/>
                  <a:ea typeface="+mn-ea"/>
                </a:rPr>
                <a:t>SIFS</a:t>
              </a:r>
            </a:p>
          </p:txBody>
        </p:sp>
        <p:sp>
          <p:nvSpPr>
            <p:cNvPr id="70" name="Text Box 94"/>
            <p:cNvSpPr txBox="1">
              <a:spLocks noChangeArrowheads="1"/>
            </p:cNvSpPr>
            <p:nvPr/>
          </p:nvSpPr>
          <p:spPr bwMode="auto">
            <a:xfrm>
              <a:off x="593582" y="3567696"/>
              <a:ext cx="370615"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b="1" dirty="0">
                  <a:solidFill>
                    <a:srgbClr val="000099"/>
                  </a:solidFill>
                  <a:latin typeface="+mn-lt"/>
                  <a:ea typeface="+mn-ea"/>
                </a:rPr>
                <a:t>B</a:t>
              </a:r>
              <a:endParaRPr lang="zh-CN" altLang="en-US" sz="2000" b="1" dirty="0">
                <a:solidFill>
                  <a:srgbClr val="000099"/>
                </a:solidFill>
                <a:latin typeface="+mn-lt"/>
                <a:ea typeface="+mn-ea"/>
              </a:endParaRPr>
            </a:p>
          </p:txBody>
        </p:sp>
        <p:sp>
          <p:nvSpPr>
            <p:cNvPr id="71" name="矩形 70"/>
            <p:cNvSpPr/>
            <p:nvPr/>
          </p:nvSpPr>
          <p:spPr bwMode="auto">
            <a:xfrm>
              <a:off x="1971717" y="3103974"/>
              <a:ext cx="747836" cy="423161"/>
            </a:xfrm>
            <a:prstGeom prst="rect">
              <a:avLst/>
            </a:prstGeom>
            <a:solidFill>
              <a:srgbClr val="FFFF66"/>
            </a:solidFill>
            <a:ln w="9525" cap="flat" cmpd="sng" algn="ctr">
              <a:solidFill>
                <a:schemeClr val="tx1"/>
              </a:solidFill>
              <a:prstDash val="solid"/>
              <a:round/>
              <a:headEnd type="none" w="med" len="med"/>
              <a:tailEnd type="none" w="med" len="med"/>
            </a:ln>
            <a:effectLst/>
          </p:spPr>
          <p:txBody>
            <a:bodyPr/>
            <a:lstStyle/>
            <a:p>
              <a:endParaRPr lang="zh-CN" altLang="en-US" sz="2000" b="1">
                <a:solidFill>
                  <a:srgbClr val="000099"/>
                </a:solidFill>
                <a:latin typeface="+mn-lt"/>
                <a:ea typeface="+mn-ea"/>
              </a:endParaRPr>
            </a:p>
          </p:txBody>
        </p:sp>
        <p:sp>
          <p:nvSpPr>
            <p:cNvPr id="72" name="Text Box 23"/>
            <p:cNvSpPr txBox="1">
              <a:spLocks noChangeArrowheads="1"/>
            </p:cNvSpPr>
            <p:nvPr/>
          </p:nvSpPr>
          <p:spPr bwMode="auto">
            <a:xfrm>
              <a:off x="2000672" y="3140968"/>
              <a:ext cx="721053"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000099"/>
                  </a:solidFill>
                  <a:latin typeface="+mn-lt"/>
                  <a:ea typeface="+mn-ea"/>
                </a:rPr>
                <a:t>RTS</a:t>
              </a:r>
            </a:p>
          </p:txBody>
        </p:sp>
        <p:sp>
          <p:nvSpPr>
            <p:cNvPr id="73" name="Line 142"/>
            <p:cNvSpPr>
              <a:spLocks noChangeShapeType="1"/>
            </p:cNvSpPr>
            <p:nvPr/>
          </p:nvSpPr>
          <p:spPr bwMode="auto">
            <a:xfrm>
              <a:off x="3374681" y="3283003"/>
              <a:ext cx="0" cy="2441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mn-ea"/>
              </a:endParaRPr>
            </a:p>
          </p:txBody>
        </p:sp>
        <p:sp>
          <p:nvSpPr>
            <p:cNvPr id="74" name="矩形 73"/>
            <p:cNvSpPr/>
            <p:nvPr/>
          </p:nvSpPr>
          <p:spPr bwMode="auto">
            <a:xfrm>
              <a:off x="3374681" y="3527135"/>
              <a:ext cx="653068" cy="420835"/>
            </a:xfrm>
            <a:prstGeom prst="rect">
              <a:avLst/>
            </a:prstGeom>
            <a:solidFill>
              <a:srgbClr val="FF66FF"/>
            </a:solidFill>
            <a:ln w="9525" cap="flat" cmpd="sng" algn="ctr">
              <a:solidFill>
                <a:schemeClr val="tx1"/>
              </a:solidFill>
              <a:prstDash val="solid"/>
              <a:round/>
              <a:headEnd type="none" w="med" len="med"/>
              <a:tailEnd type="none" w="med" len="med"/>
            </a:ln>
            <a:effectLst/>
          </p:spPr>
          <p:txBody>
            <a:bodyPr/>
            <a:lstStyle/>
            <a:p>
              <a:endParaRPr lang="zh-CN" altLang="en-US" sz="2000" b="1">
                <a:solidFill>
                  <a:srgbClr val="000099"/>
                </a:solidFill>
                <a:latin typeface="+mn-lt"/>
                <a:ea typeface="+mn-ea"/>
              </a:endParaRPr>
            </a:p>
          </p:txBody>
        </p:sp>
        <p:sp>
          <p:nvSpPr>
            <p:cNvPr id="75" name="Text Box 113"/>
            <p:cNvSpPr txBox="1">
              <a:spLocks noChangeArrowheads="1"/>
            </p:cNvSpPr>
            <p:nvPr/>
          </p:nvSpPr>
          <p:spPr bwMode="auto">
            <a:xfrm>
              <a:off x="3306695" y="3532945"/>
              <a:ext cx="699231"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000099"/>
                  </a:solidFill>
                  <a:latin typeface="+mn-lt"/>
                  <a:ea typeface="+mn-ea"/>
                </a:rPr>
                <a:t>CTS</a:t>
              </a:r>
            </a:p>
          </p:txBody>
        </p:sp>
        <p:sp>
          <p:nvSpPr>
            <p:cNvPr id="76" name="Line 142"/>
            <p:cNvSpPr>
              <a:spLocks noChangeShapeType="1"/>
            </p:cNvSpPr>
            <p:nvPr/>
          </p:nvSpPr>
          <p:spPr bwMode="auto">
            <a:xfrm>
              <a:off x="4027749" y="3315554"/>
              <a:ext cx="0" cy="2441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mn-ea"/>
              </a:endParaRPr>
            </a:p>
          </p:txBody>
        </p:sp>
        <p:sp>
          <p:nvSpPr>
            <p:cNvPr id="77" name="矩形 76"/>
            <p:cNvSpPr/>
            <p:nvPr/>
          </p:nvSpPr>
          <p:spPr bwMode="auto">
            <a:xfrm>
              <a:off x="4682877" y="3103974"/>
              <a:ext cx="2896574" cy="423161"/>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a:lstStyle/>
            <a:p>
              <a:endParaRPr lang="zh-CN" altLang="en-US" sz="2000" b="1">
                <a:solidFill>
                  <a:srgbClr val="000099"/>
                </a:solidFill>
                <a:latin typeface="+mn-lt"/>
                <a:ea typeface="+mn-ea"/>
              </a:endParaRPr>
            </a:p>
          </p:txBody>
        </p:sp>
        <p:sp>
          <p:nvSpPr>
            <p:cNvPr id="78" name="Text Box 123"/>
            <p:cNvSpPr txBox="1">
              <a:spLocks noChangeArrowheads="1"/>
            </p:cNvSpPr>
            <p:nvPr/>
          </p:nvSpPr>
          <p:spPr bwMode="auto">
            <a:xfrm>
              <a:off x="5313040" y="3100897"/>
              <a:ext cx="1523173"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a:solidFill>
                    <a:srgbClr val="000099"/>
                  </a:solidFill>
                  <a:latin typeface="+mn-lt"/>
                  <a:ea typeface="+mn-ea"/>
                </a:rPr>
                <a:t>数    据    帧</a:t>
              </a:r>
            </a:p>
          </p:txBody>
        </p:sp>
        <p:sp>
          <p:nvSpPr>
            <p:cNvPr id="79" name="Line 12"/>
            <p:cNvSpPr>
              <a:spLocks noChangeShapeType="1"/>
            </p:cNvSpPr>
            <p:nvPr/>
          </p:nvSpPr>
          <p:spPr bwMode="auto">
            <a:xfrm>
              <a:off x="2719553" y="3420182"/>
              <a:ext cx="655128"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mn-ea"/>
              </a:endParaRPr>
            </a:p>
          </p:txBody>
        </p:sp>
        <p:sp>
          <p:nvSpPr>
            <p:cNvPr id="80" name="Line 12"/>
            <p:cNvSpPr>
              <a:spLocks noChangeShapeType="1"/>
            </p:cNvSpPr>
            <p:nvPr/>
          </p:nvSpPr>
          <p:spPr bwMode="auto">
            <a:xfrm>
              <a:off x="4027749" y="3420182"/>
              <a:ext cx="655128"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mn-ea"/>
              </a:endParaRPr>
            </a:p>
          </p:txBody>
        </p:sp>
        <p:sp>
          <p:nvSpPr>
            <p:cNvPr id="81" name="Line 12"/>
            <p:cNvSpPr>
              <a:spLocks noChangeShapeType="1"/>
            </p:cNvSpPr>
            <p:nvPr/>
          </p:nvSpPr>
          <p:spPr bwMode="auto">
            <a:xfrm>
              <a:off x="7579451" y="3420182"/>
              <a:ext cx="653069"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mn-ea"/>
              </a:endParaRPr>
            </a:p>
          </p:txBody>
        </p:sp>
        <p:sp>
          <p:nvSpPr>
            <p:cNvPr id="82" name="矩形 81"/>
            <p:cNvSpPr/>
            <p:nvPr/>
          </p:nvSpPr>
          <p:spPr bwMode="auto">
            <a:xfrm>
              <a:off x="8232520" y="3527135"/>
              <a:ext cx="655128" cy="420835"/>
            </a:xfrm>
            <a:prstGeom prst="rect">
              <a:avLst/>
            </a:prstGeom>
            <a:solidFill>
              <a:srgbClr val="FF9900"/>
            </a:solidFill>
            <a:ln w="9525" cap="flat" cmpd="sng" algn="ctr">
              <a:solidFill>
                <a:schemeClr val="tx1"/>
              </a:solidFill>
              <a:prstDash val="solid"/>
              <a:round/>
              <a:headEnd type="none" w="med" len="med"/>
              <a:tailEnd type="none" w="med" len="med"/>
            </a:ln>
            <a:effectLst/>
          </p:spPr>
          <p:txBody>
            <a:bodyPr/>
            <a:lstStyle/>
            <a:p>
              <a:endParaRPr lang="zh-CN" altLang="en-US" sz="2000" b="1">
                <a:solidFill>
                  <a:srgbClr val="000099"/>
                </a:solidFill>
                <a:latin typeface="+mn-lt"/>
                <a:ea typeface="+mn-ea"/>
              </a:endParaRPr>
            </a:p>
          </p:txBody>
        </p:sp>
        <p:sp>
          <p:nvSpPr>
            <p:cNvPr id="83" name="Text Box 100"/>
            <p:cNvSpPr txBox="1">
              <a:spLocks noChangeArrowheads="1"/>
            </p:cNvSpPr>
            <p:nvPr/>
          </p:nvSpPr>
          <p:spPr bwMode="auto">
            <a:xfrm>
              <a:off x="8182648" y="3532945"/>
              <a:ext cx="742511"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b="1" dirty="0">
                  <a:solidFill>
                    <a:srgbClr val="000099"/>
                  </a:solidFill>
                  <a:latin typeface="+mn-lt"/>
                  <a:ea typeface="+mn-ea"/>
                </a:rPr>
                <a:t>ACK</a:t>
              </a:r>
            </a:p>
          </p:txBody>
        </p:sp>
        <p:sp>
          <p:nvSpPr>
            <p:cNvPr id="85" name="Line 130"/>
            <p:cNvSpPr>
              <a:spLocks noChangeShapeType="1"/>
            </p:cNvSpPr>
            <p:nvPr/>
          </p:nvSpPr>
          <p:spPr bwMode="auto">
            <a:xfrm>
              <a:off x="2719553" y="3541080"/>
              <a:ext cx="0" cy="936992"/>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mn-ea"/>
              </a:endParaRPr>
            </a:p>
          </p:txBody>
        </p:sp>
        <p:sp>
          <p:nvSpPr>
            <p:cNvPr id="92" name="Line 130"/>
            <p:cNvSpPr>
              <a:spLocks noChangeShapeType="1"/>
            </p:cNvSpPr>
            <p:nvPr/>
          </p:nvSpPr>
          <p:spPr bwMode="auto">
            <a:xfrm>
              <a:off x="4027749" y="3541080"/>
              <a:ext cx="0" cy="936992"/>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mn-ea"/>
              </a:endParaRPr>
            </a:p>
          </p:txBody>
        </p:sp>
      </p:grpSp>
    </p:spTree>
    <p:extLst>
      <p:ext uri="{BB962C8B-B14F-4D97-AF65-F5344CB8AC3E}">
        <p14:creationId xmlns:p14="http://schemas.microsoft.com/office/powerpoint/2010/main" val="40749638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4" name="Rectangle 6"/>
          <p:cNvSpPr>
            <a:spLocks noGrp="1" noChangeArrowheads="1"/>
          </p:cNvSpPr>
          <p:nvPr>
            <p:ph type="title"/>
          </p:nvPr>
        </p:nvSpPr>
        <p:spPr/>
        <p:txBody>
          <a:bodyPr/>
          <a:lstStyle/>
          <a:p>
            <a:r>
              <a:rPr lang="en-US" altLang="zh-CN" dirty="0"/>
              <a:t>2. </a:t>
            </a:r>
            <a:r>
              <a:rPr lang="zh-CN" altLang="en-US" dirty="0"/>
              <a:t>对信道进行预约 </a:t>
            </a:r>
          </a:p>
        </p:txBody>
      </p:sp>
      <p:sp>
        <p:nvSpPr>
          <p:cNvPr id="2" name="内容占位符 1"/>
          <p:cNvSpPr>
            <a:spLocks noGrp="1"/>
          </p:cNvSpPr>
          <p:nvPr>
            <p:ph idx="1"/>
          </p:nvPr>
        </p:nvSpPr>
        <p:spPr/>
        <p:txBody>
          <a:bodyPr/>
          <a:lstStyle/>
          <a:p>
            <a:r>
              <a:rPr lang="zh-CN" altLang="zh-CN" dirty="0" smtClean="0"/>
              <a:t>使用</a:t>
            </a:r>
            <a:r>
              <a:rPr lang="en-US" altLang="zh-CN" dirty="0" smtClean="0"/>
              <a:t> RTS </a:t>
            </a:r>
            <a:r>
              <a:rPr lang="zh-CN" altLang="zh-CN" dirty="0" smtClean="0"/>
              <a:t>帧和</a:t>
            </a:r>
            <a:r>
              <a:rPr lang="en-US" altLang="zh-CN" dirty="0" smtClean="0"/>
              <a:t> CTS </a:t>
            </a:r>
            <a:r>
              <a:rPr lang="zh-CN" altLang="zh-CN" dirty="0" smtClean="0"/>
              <a:t>帧</a:t>
            </a:r>
            <a:r>
              <a:rPr lang="zh-CN" altLang="zh-CN" dirty="0"/>
              <a:t>会使整个网络的通信效率有所下降</a:t>
            </a:r>
            <a:r>
              <a:rPr lang="zh-CN" altLang="zh-CN" dirty="0" smtClean="0"/>
              <a:t>。</a:t>
            </a:r>
            <a:r>
              <a:rPr lang="zh-CN" altLang="en-US" dirty="0"/>
              <a:t>但</a:t>
            </a:r>
            <a:r>
              <a:rPr lang="zh-CN" altLang="zh-CN" dirty="0" smtClean="0"/>
              <a:t>与数据帧相比</a:t>
            </a:r>
            <a:r>
              <a:rPr lang="zh-CN" altLang="en-US" dirty="0" smtClean="0"/>
              <a:t>，</a:t>
            </a:r>
            <a:r>
              <a:rPr lang="zh-CN" altLang="zh-CN" dirty="0" smtClean="0"/>
              <a:t>开销</a:t>
            </a:r>
            <a:r>
              <a:rPr lang="zh-CN" altLang="zh-CN" dirty="0"/>
              <a:t>不算大</a:t>
            </a:r>
            <a:r>
              <a:rPr lang="zh-CN" altLang="zh-CN" dirty="0" smtClean="0"/>
              <a:t>。</a:t>
            </a:r>
            <a:endParaRPr lang="en-US" altLang="zh-CN" dirty="0" smtClean="0"/>
          </a:p>
          <a:p>
            <a:r>
              <a:rPr lang="zh-CN" altLang="zh-CN" dirty="0" smtClean="0"/>
              <a:t>相反</a:t>
            </a:r>
            <a:r>
              <a:rPr lang="zh-CN" altLang="zh-CN" dirty="0"/>
              <a:t>，若不使用这种控制帧，则一旦发生碰撞而导致数据帧重发，则浪费的时间就更多</a:t>
            </a:r>
            <a:r>
              <a:rPr lang="zh-CN" altLang="zh-CN" dirty="0" smtClean="0"/>
              <a:t>。</a:t>
            </a:r>
            <a:endParaRPr lang="en-US" altLang="zh-CN" dirty="0" smtClean="0"/>
          </a:p>
        </p:txBody>
      </p:sp>
    </p:spTree>
    <p:extLst>
      <p:ext uri="{BB962C8B-B14F-4D97-AF65-F5344CB8AC3E}">
        <p14:creationId xmlns:p14="http://schemas.microsoft.com/office/powerpoint/2010/main" val="6792840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4" name="Rectangle 6"/>
          <p:cNvSpPr>
            <a:spLocks noGrp="1" noChangeArrowheads="1"/>
          </p:cNvSpPr>
          <p:nvPr>
            <p:ph type="title"/>
          </p:nvPr>
        </p:nvSpPr>
        <p:spPr/>
        <p:txBody>
          <a:bodyPr/>
          <a:lstStyle/>
          <a:p>
            <a:r>
              <a:rPr lang="en-US" altLang="zh-CN" dirty="0"/>
              <a:t>2. </a:t>
            </a:r>
            <a:r>
              <a:rPr lang="zh-CN" altLang="en-US" dirty="0"/>
              <a:t>对信道进行预约 </a:t>
            </a:r>
          </a:p>
        </p:txBody>
      </p:sp>
      <p:sp>
        <p:nvSpPr>
          <p:cNvPr id="2" name="内容占位符 1"/>
          <p:cNvSpPr>
            <a:spLocks noGrp="1"/>
          </p:cNvSpPr>
          <p:nvPr>
            <p:ph idx="1"/>
          </p:nvPr>
        </p:nvSpPr>
        <p:spPr/>
        <p:txBody>
          <a:bodyPr/>
          <a:lstStyle/>
          <a:p>
            <a:r>
              <a:rPr lang="zh-CN" altLang="zh-CN" dirty="0" smtClean="0"/>
              <a:t>虽然如此</a:t>
            </a:r>
            <a:r>
              <a:rPr lang="zh-CN" altLang="zh-CN" dirty="0"/>
              <a:t>，协议还是设有三种情况供</a:t>
            </a:r>
            <a:r>
              <a:rPr lang="zh-CN" altLang="zh-CN" dirty="0" smtClean="0"/>
              <a:t>用户选择</a:t>
            </a:r>
            <a:r>
              <a:rPr lang="zh-CN" altLang="en-US" dirty="0" smtClean="0"/>
              <a:t>：</a:t>
            </a:r>
            <a:endParaRPr lang="zh-CN" altLang="zh-CN" dirty="0"/>
          </a:p>
          <a:p>
            <a:pPr lvl="1"/>
            <a:r>
              <a:rPr lang="en-US" altLang="zh-CN" dirty="0">
                <a:solidFill>
                  <a:srgbClr val="0000FF"/>
                </a:solidFill>
              </a:rPr>
              <a:t>(1) </a:t>
            </a:r>
            <a:r>
              <a:rPr lang="zh-CN" altLang="zh-CN" dirty="0" smtClean="0">
                <a:solidFill>
                  <a:srgbClr val="0000FF"/>
                </a:solidFill>
              </a:rPr>
              <a:t>使用</a:t>
            </a:r>
            <a:r>
              <a:rPr lang="en-US" altLang="zh-CN" dirty="0" smtClean="0">
                <a:solidFill>
                  <a:srgbClr val="0000FF"/>
                </a:solidFill>
              </a:rPr>
              <a:t> RTS </a:t>
            </a:r>
            <a:r>
              <a:rPr lang="zh-CN" altLang="zh-CN" dirty="0" smtClean="0">
                <a:solidFill>
                  <a:srgbClr val="0000FF"/>
                </a:solidFill>
              </a:rPr>
              <a:t>帧和</a:t>
            </a:r>
            <a:r>
              <a:rPr lang="en-US" altLang="zh-CN" dirty="0" smtClean="0">
                <a:solidFill>
                  <a:srgbClr val="0000FF"/>
                </a:solidFill>
              </a:rPr>
              <a:t> CTS </a:t>
            </a:r>
            <a:r>
              <a:rPr lang="zh-CN" altLang="zh-CN" dirty="0" smtClean="0">
                <a:solidFill>
                  <a:srgbClr val="0000FF"/>
                </a:solidFill>
              </a:rPr>
              <a:t>帧</a:t>
            </a:r>
            <a:r>
              <a:rPr lang="zh-CN" altLang="zh-CN" dirty="0">
                <a:solidFill>
                  <a:srgbClr val="0000FF"/>
                </a:solidFill>
              </a:rPr>
              <a:t>；</a:t>
            </a:r>
          </a:p>
          <a:p>
            <a:pPr lvl="1"/>
            <a:r>
              <a:rPr lang="en-US" altLang="zh-CN" dirty="0">
                <a:solidFill>
                  <a:srgbClr val="0000FF"/>
                </a:solidFill>
              </a:rPr>
              <a:t>(2) </a:t>
            </a:r>
            <a:r>
              <a:rPr lang="zh-CN" altLang="zh-CN" dirty="0">
                <a:solidFill>
                  <a:srgbClr val="0000FF"/>
                </a:solidFill>
              </a:rPr>
              <a:t>只有当数据帧的长度超过某一数值时才</a:t>
            </a:r>
            <a:r>
              <a:rPr lang="zh-CN" altLang="zh-CN" dirty="0" smtClean="0">
                <a:solidFill>
                  <a:srgbClr val="0000FF"/>
                </a:solidFill>
              </a:rPr>
              <a:t>使用</a:t>
            </a:r>
            <a:r>
              <a:rPr lang="en-US" altLang="zh-CN" dirty="0" smtClean="0">
                <a:solidFill>
                  <a:srgbClr val="0000FF"/>
                </a:solidFill>
              </a:rPr>
              <a:t> RTS </a:t>
            </a:r>
            <a:r>
              <a:rPr lang="zh-CN" altLang="zh-CN" dirty="0" smtClean="0">
                <a:solidFill>
                  <a:srgbClr val="0000FF"/>
                </a:solidFill>
              </a:rPr>
              <a:t>帧和</a:t>
            </a:r>
            <a:r>
              <a:rPr lang="en-US" altLang="zh-CN" dirty="0" smtClean="0">
                <a:solidFill>
                  <a:srgbClr val="0000FF"/>
                </a:solidFill>
              </a:rPr>
              <a:t> CTS </a:t>
            </a:r>
            <a:r>
              <a:rPr lang="zh-CN" altLang="zh-CN" dirty="0" smtClean="0">
                <a:solidFill>
                  <a:srgbClr val="0000FF"/>
                </a:solidFill>
              </a:rPr>
              <a:t>帧</a:t>
            </a:r>
            <a:r>
              <a:rPr lang="zh-CN" altLang="zh-CN" dirty="0">
                <a:solidFill>
                  <a:srgbClr val="0000FF"/>
                </a:solidFill>
              </a:rPr>
              <a:t>（显然，当数据帧本身就很短时，再</a:t>
            </a:r>
            <a:r>
              <a:rPr lang="zh-CN" altLang="zh-CN" dirty="0" smtClean="0">
                <a:solidFill>
                  <a:srgbClr val="0000FF"/>
                </a:solidFill>
              </a:rPr>
              <a:t>使用</a:t>
            </a:r>
            <a:r>
              <a:rPr lang="en-US" altLang="zh-CN" dirty="0" smtClean="0">
                <a:solidFill>
                  <a:srgbClr val="0000FF"/>
                </a:solidFill>
              </a:rPr>
              <a:t> RTS </a:t>
            </a:r>
            <a:r>
              <a:rPr lang="zh-CN" altLang="zh-CN" dirty="0" smtClean="0">
                <a:solidFill>
                  <a:srgbClr val="0000FF"/>
                </a:solidFill>
              </a:rPr>
              <a:t>帧和</a:t>
            </a:r>
            <a:r>
              <a:rPr lang="en-US" altLang="zh-CN" dirty="0" smtClean="0">
                <a:solidFill>
                  <a:srgbClr val="0000FF"/>
                </a:solidFill>
              </a:rPr>
              <a:t> CTS </a:t>
            </a:r>
            <a:r>
              <a:rPr lang="zh-CN" altLang="zh-CN" dirty="0" smtClean="0">
                <a:solidFill>
                  <a:srgbClr val="0000FF"/>
                </a:solidFill>
              </a:rPr>
              <a:t>帧</a:t>
            </a:r>
            <a:r>
              <a:rPr lang="zh-CN" altLang="zh-CN" dirty="0">
                <a:solidFill>
                  <a:srgbClr val="0000FF"/>
                </a:solidFill>
              </a:rPr>
              <a:t>只能增加开销）；</a:t>
            </a:r>
          </a:p>
          <a:p>
            <a:pPr lvl="1"/>
            <a:r>
              <a:rPr lang="en-US" altLang="zh-CN" dirty="0">
                <a:solidFill>
                  <a:srgbClr val="0000FF"/>
                </a:solidFill>
              </a:rPr>
              <a:t>(3) </a:t>
            </a:r>
            <a:r>
              <a:rPr lang="zh-CN" altLang="zh-CN" dirty="0">
                <a:solidFill>
                  <a:srgbClr val="0000FF"/>
                </a:solidFill>
              </a:rPr>
              <a:t>不</a:t>
            </a:r>
            <a:r>
              <a:rPr lang="zh-CN" altLang="zh-CN" dirty="0" smtClean="0">
                <a:solidFill>
                  <a:srgbClr val="0000FF"/>
                </a:solidFill>
              </a:rPr>
              <a:t>使用</a:t>
            </a:r>
            <a:r>
              <a:rPr lang="en-US" altLang="zh-CN" dirty="0" smtClean="0">
                <a:solidFill>
                  <a:srgbClr val="0000FF"/>
                </a:solidFill>
              </a:rPr>
              <a:t> RTS </a:t>
            </a:r>
            <a:r>
              <a:rPr lang="zh-CN" altLang="zh-CN" dirty="0" smtClean="0">
                <a:solidFill>
                  <a:srgbClr val="0000FF"/>
                </a:solidFill>
              </a:rPr>
              <a:t>帧和</a:t>
            </a:r>
            <a:r>
              <a:rPr lang="en-US" altLang="zh-CN" dirty="0" smtClean="0">
                <a:solidFill>
                  <a:srgbClr val="0000FF"/>
                </a:solidFill>
              </a:rPr>
              <a:t> CTS </a:t>
            </a:r>
            <a:r>
              <a:rPr lang="zh-CN" altLang="zh-CN" dirty="0" smtClean="0">
                <a:solidFill>
                  <a:srgbClr val="0000FF"/>
                </a:solidFill>
              </a:rPr>
              <a:t>帧</a:t>
            </a:r>
            <a:r>
              <a:rPr lang="zh-CN" altLang="zh-CN" dirty="0">
                <a:solidFill>
                  <a:srgbClr val="0000FF"/>
                </a:solidFill>
              </a:rPr>
              <a:t>。</a:t>
            </a:r>
          </a:p>
          <a:p>
            <a:endParaRPr lang="en-US" altLang="zh-CN" dirty="0" smtClean="0"/>
          </a:p>
          <a:p>
            <a:r>
              <a:rPr lang="zh-CN" altLang="zh-CN" dirty="0" smtClean="0">
                <a:solidFill>
                  <a:srgbClr val="FF0000"/>
                </a:solidFill>
              </a:rPr>
              <a:t>虽然</a:t>
            </a:r>
            <a:r>
              <a:rPr lang="zh-CN" altLang="zh-CN" dirty="0">
                <a:solidFill>
                  <a:srgbClr val="FF0000"/>
                </a:solidFill>
              </a:rPr>
              <a:t>协议经过了精心设计，但碰撞仍然会发生。</a:t>
            </a:r>
            <a:endParaRPr lang="zh-CN" altLang="en-US" dirty="0">
              <a:solidFill>
                <a:srgbClr val="FF0000"/>
              </a:solidFill>
            </a:endParaRPr>
          </a:p>
        </p:txBody>
      </p:sp>
    </p:spTree>
    <p:extLst>
      <p:ext uri="{BB962C8B-B14F-4D97-AF65-F5344CB8AC3E}">
        <p14:creationId xmlns:p14="http://schemas.microsoft.com/office/powerpoint/2010/main" val="30976536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8" name="Rectangle 6"/>
          <p:cNvSpPr>
            <a:spLocks noGrp="1" noChangeArrowheads="1"/>
          </p:cNvSpPr>
          <p:nvPr>
            <p:ph type="title"/>
          </p:nvPr>
        </p:nvSpPr>
        <p:spPr/>
        <p:txBody>
          <a:bodyPr/>
          <a:lstStyle/>
          <a:p>
            <a:r>
              <a:rPr lang="en-US" altLang="zh-CN" dirty="0" smtClean="0">
                <a:latin typeface="Arial" charset="0"/>
                <a:ea typeface="黑体" pitchFamily="2" charset="-122"/>
              </a:rPr>
              <a:t>1. IEEE 802.11</a:t>
            </a:r>
            <a:endParaRPr lang="zh-CN" altLang="en-US" dirty="0"/>
          </a:p>
        </p:txBody>
      </p:sp>
      <p:sp>
        <p:nvSpPr>
          <p:cNvPr id="2" name="内容占位符 1"/>
          <p:cNvSpPr>
            <a:spLocks noGrp="1"/>
          </p:cNvSpPr>
          <p:nvPr>
            <p:ph idx="1"/>
          </p:nvPr>
        </p:nvSpPr>
        <p:spPr/>
        <p:txBody>
          <a:bodyPr/>
          <a:lstStyle/>
          <a:p>
            <a:r>
              <a:rPr lang="en-US" altLang="zh-CN" dirty="0" smtClean="0"/>
              <a:t>IEEE </a:t>
            </a:r>
            <a:r>
              <a:rPr lang="en-US" altLang="zh-CN" dirty="0" smtClean="0"/>
              <a:t>802.11 </a:t>
            </a:r>
            <a:r>
              <a:rPr lang="zh-CN" altLang="en-US" dirty="0" smtClean="0"/>
              <a:t>是</a:t>
            </a:r>
            <a:r>
              <a:rPr lang="zh-CN" altLang="en-US" dirty="0" smtClean="0"/>
              <a:t>一个</a:t>
            </a:r>
            <a:r>
              <a:rPr lang="zh-CN" altLang="zh-CN" dirty="0"/>
              <a:t>有固定基础设施的无线</a:t>
            </a:r>
            <a:r>
              <a:rPr lang="zh-CN" altLang="zh-CN" dirty="0" smtClean="0"/>
              <a:t>局域网</a:t>
            </a:r>
            <a:r>
              <a:rPr lang="zh-CN" altLang="en-US" dirty="0" smtClean="0"/>
              <a:t>的国际标准。</a:t>
            </a:r>
            <a:endParaRPr lang="en-US" altLang="zh-CN" dirty="0" smtClean="0"/>
          </a:p>
          <a:p>
            <a:r>
              <a:rPr lang="en-US" altLang="zh-CN" dirty="0" smtClean="0"/>
              <a:t>IEEE </a:t>
            </a:r>
            <a:r>
              <a:rPr lang="en-US" altLang="zh-CN" dirty="0" smtClean="0"/>
              <a:t>802.11 </a:t>
            </a:r>
            <a:r>
              <a:rPr lang="zh-CN" altLang="zh-CN" dirty="0" smtClean="0"/>
              <a:t>是</a:t>
            </a:r>
            <a:r>
              <a:rPr lang="zh-CN" altLang="zh-CN" dirty="0"/>
              <a:t>个相当复杂的标准。但简单地说，</a:t>
            </a:r>
            <a:r>
              <a:rPr lang="en-US" altLang="zh-CN" dirty="0" smtClean="0">
                <a:solidFill>
                  <a:srgbClr val="0000FF"/>
                </a:solidFill>
              </a:rPr>
              <a:t>802.11 </a:t>
            </a:r>
            <a:r>
              <a:rPr lang="zh-CN" altLang="zh-CN" dirty="0" smtClean="0">
                <a:solidFill>
                  <a:srgbClr val="0000FF"/>
                </a:solidFill>
              </a:rPr>
              <a:t>就是</a:t>
            </a:r>
            <a:r>
              <a:rPr lang="zh-CN" altLang="zh-CN" dirty="0">
                <a:solidFill>
                  <a:srgbClr val="0000FF"/>
                </a:solidFill>
              </a:rPr>
              <a:t>无线以太网的标准</a:t>
            </a:r>
            <a:r>
              <a:rPr lang="zh-CN" altLang="en-US" dirty="0">
                <a:solidFill>
                  <a:srgbClr val="0000FF"/>
                </a:solidFill>
              </a:rPr>
              <a:t>：</a:t>
            </a:r>
            <a:endParaRPr lang="en-US" altLang="zh-CN" dirty="0">
              <a:solidFill>
                <a:srgbClr val="0000FF"/>
              </a:solidFill>
            </a:endParaRPr>
          </a:p>
          <a:p>
            <a:pPr lvl="1"/>
            <a:r>
              <a:rPr lang="zh-CN" altLang="zh-CN" dirty="0" smtClean="0"/>
              <a:t>它</a:t>
            </a:r>
            <a:r>
              <a:rPr lang="zh-CN" altLang="zh-CN" dirty="0"/>
              <a:t>使用星形拓扑，其中心叫做</a:t>
            </a:r>
            <a:r>
              <a:rPr lang="zh-CN" altLang="zh-CN" dirty="0" smtClean="0">
                <a:solidFill>
                  <a:srgbClr val="FF0000"/>
                </a:solidFill>
              </a:rPr>
              <a:t>接入点</a:t>
            </a:r>
            <a:r>
              <a:rPr lang="en-US" altLang="zh-CN" dirty="0" smtClean="0">
                <a:solidFill>
                  <a:srgbClr val="FF0000"/>
                </a:solidFill>
              </a:rPr>
              <a:t> </a:t>
            </a:r>
            <a:r>
              <a:rPr lang="en-US" altLang="zh-CN" dirty="0" smtClean="0"/>
              <a:t>AP </a:t>
            </a:r>
            <a:r>
              <a:rPr lang="en-US" altLang="zh-CN" dirty="0"/>
              <a:t>(Access Point</a:t>
            </a:r>
            <a:r>
              <a:rPr lang="en-US" altLang="zh-CN" dirty="0" smtClean="0"/>
              <a:t>)</a:t>
            </a:r>
          </a:p>
          <a:p>
            <a:pPr lvl="1"/>
            <a:r>
              <a:rPr lang="zh-CN" altLang="zh-CN" dirty="0" smtClean="0"/>
              <a:t>在</a:t>
            </a:r>
            <a:r>
              <a:rPr lang="en-US" altLang="zh-CN" dirty="0"/>
              <a:t>MAC</a:t>
            </a:r>
            <a:r>
              <a:rPr lang="zh-CN" altLang="zh-CN" dirty="0"/>
              <a:t>层</a:t>
            </a:r>
            <a:r>
              <a:rPr lang="zh-CN" altLang="zh-CN" dirty="0" smtClean="0"/>
              <a:t>使用</a:t>
            </a:r>
            <a:r>
              <a:rPr lang="en-US" altLang="zh-CN" dirty="0" smtClean="0"/>
              <a:t> </a:t>
            </a:r>
            <a:r>
              <a:rPr lang="en-US" altLang="zh-CN" dirty="0" smtClean="0">
                <a:solidFill>
                  <a:srgbClr val="FF0000"/>
                </a:solidFill>
              </a:rPr>
              <a:t>CSMA/CA </a:t>
            </a:r>
            <a:r>
              <a:rPr lang="zh-CN" altLang="zh-CN" dirty="0" smtClean="0"/>
              <a:t>协议</a:t>
            </a:r>
            <a:endParaRPr lang="en-US" altLang="zh-CN" dirty="0" smtClean="0"/>
          </a:p>
          <a:p>
            <a:r>
              <a:rPr lang="zh-CN" altLang="zh-CN" dirty="0" smtClean="0"/>
              <a:t>凡</a:t>
            </a:r>
            <a:r>
              <a:rPr lang="zh-CN" altLang="zh-CN" dirty="0" smtClean="0"/>
              <a:t>使用</a:t>
            </a:r>
            <a:r>
              <a:rPr lang="en-US" altLang="zh-CN" dirty="0" smtClean="0"/>
              <a:t> 802.11 </a:t>
            </a:r>
            <a:r>
              <a:rPr lang="zh-CN" altLang="zh-CN" dirty="0" smtClean="0"/>
              <a:t>系列</a:t>
            </a:r>
            <a:r>
              <a:rPr lang="zh-CN" altLang="zh-CN" dirty="0"/>
              <a:t>协议的局域网又</a:t>
            </a:r>
            <a:r>
              <a:rPr lang="zh-CN" altLang="zh-CN" dirty="0" smtClean="0"/>
              <a:t>称为</a:t>
            </a:r>
            <a:r>
              <a:rPr lang="en-US" altLang="zh-CN" dirty="0" smtClean="0"/>
              <a:t> </a:t>
            </a:r>
            <a:r>
              <a:rPr lang="en-US" altLang="zh-CN" dirty="0" smtClean="0">
                <a:solidFill>
                  <a:srgbClr val="FF0000"/>
                </a:solidFill>
              </a:rPr>
              <a:t>Wi-Fi</a:t>
            </a:r>
            <a:r>
              <a:rPr lang="en-US" altLang="zh-CN" dirty="0" smtClean="0"/>
              <a:t> </a:t>
            </a:r>
            <a:r>
              <a:rPr lang="en-US" altLang="zh-CN" dirty="0"/>
              <a:t>(Wireless-Fidelity</a:t>
            </a:r>
            <a:r>
              <a:rPr lang="zh-CN" altLang="zh-CN" dirty="0"/>
              <a:t>，意思是</a:t>
            </a:r>
            <a:r>
              <a:rPr lang="zh-CN" altLang="zh-CN" dirty="0" smtClean="0"/>
              <a:t>“无线保真度”</a:t>
            </a:r>
            <a:r>
              <a:rPr lang="zh-CN" altLang="en-US" dirty="0" smtClean="0"/>
              <a:t>。</a:t>
            </a:r>
            <a:endParaRPr lang="zh-CN" altLang="en-US" dirty="0"/>
          </a:p>
        </p:txBody>
      </p:sp>
    </p:spTree>
    <p:extLst>
      <p:ext uri="{BB962C8B-B14F-4D97-AF65-F5344CB8AC3E}">
        <p14:creationId xmlns:p14="http://schemas.microsoft.com/office/powerpoint/2010/main" val="167098579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CSMA/CA </a:t>
            </a:r>
            <a:r>
              <a:rPr lang="zh-CN" altLang="zh-CN" dirty="0" smtClean="0"/>
              <a:t>协议</a:t>
            </a:r>
            <a:r>
              <a:rPr lang="zh-CN" altLang="zh-CN" dirty="0"/>
              <a:t>的基本流程图</a:t>
            </a:r>
            <a:endParaRPr lang="zh-CN" altLang="en-US" dirty="0"/>
          </a:p>
        </p:txBody>
      </p:sp>
      <p:grpSp>
        <p:nvGrpSpPr>
          <p:cNvPr id="66" name="组合 65"/>
          <p:cNvGrpSpPr/>
          <p:nvPr/>
        </p:nvGrpSpPr>
        <p:grpSpPr>
          <a:xfrm>
            <a:off x="828353" y="1121692"/>
            <a:ext cx="8589143" cy="5547668"/>
            <a:chOff x="468313" y="404813"/>
            <a:chExt cx="8240712" cy="6310312"/>
          </a:xfrm>
        </p:grpSpPr>
        <p:sp>
          <p:nvSpPr>
            <p:cNvPr id="5" name="AutoShape 6"/>
            <p:cNvSpPr>
              <a:spLocks noChangeArrowheads="1"/>
            </p:cNvSpPr>
            <p:nvPr/>
          </p:nvSpPr>
          <p:spPr bwMode="auto">
            <a:xfrm>
              <a:off x="6010275" y="908050"/>
              <a:ext cx="576263" cy="215900"/>
            </a:xfrm>
            <a:prstGeom prst="flowChartProcess">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i="1">
                  <a:latin typeface="Times New Roman" pitchFamily="18" charset="0"/>
                </a:rPr>
                <a:t>i </a:t>
              </a:r>
              <a:r>
                <a:rPr lang="en-US" altLang="zh-CN" sz="1600" b="1">
                  <a:latin typeface="Times New Roman" pitchFamily="18" charset="0"/>
                </a:rPr>
                <a:t>=</a:t>
              </a:r>
              <a:r>
                <a:rPr lang="en-US" altLang="zh-CN" sz="1600" b="1" i="1">
                  <a:latin typeface="Times New Roman" pitchFamily="18" charset="0"/>
                </a:rPr>
                <a:t> </a:t>
              </a:r>
              <a:r>
                <a:rPr lang="en-US" altLang="zh-CN" sz="1600" b="1">
                  <a:latin typeface="Times New Roman" pitchFamily="18" charset="0"/>
                </a:rPr>
                <a:t>0</a:t>
              </a:r>
            </a:p>
          </p:txBody>
        </p:sp>
        <p:sp>
          <p:nvSpPr>
            <p:cNvPr id="6" name="AutoShape 8"/>
            <p:cNvSpPr>
              <a:spLocks noChangeArrowheads="1"/>
            </p:cNvSpPr>
            <p:nvPr/>
          </p:nvSpPr>
          <p:spPr bwMode="auto">
            <a:xfrm>
              <a:off x="6192838" y="1693863"/>
              <a:ext cx="215900" cy="215900"/>
            </a:xfrm>
            <a:prstGeom prst="flowChartDecision">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cxnSp>
          <p:nvCxnSpPr>
            <p:cNvPr id="7" name="AutoShape 10"/>
            <p:cNvCxnSpPr>
              <a:cxnSpLocks noChangeShapeType="1"/>
              <a:stCxn id="5" idx="2"/>
              <a:endCxn id="6" idx="0"/>
            </p:cNvCxnSpPr>
            <p:nvPr/>
          </p:nvCxnSpPr>
          <p:spPr bwMode="auto">
            <a:xfrm>
              <a:off x="6299200" y="1123950"/>
              <a:ext cx="1588" cy="5699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AutoShape 13"/>
            <p:cNvCxnSpPr>
              <a:cxnSpLocks noChangeShapeType="1"/>
              <a:stCxn id="6" idx="1"/>
            </p:cNvCxnSpPr>
            <p:nvPr/>
          </p:nvCxnSpPr>
          <p:spPr bwMode="auto">
            <a:xfrm rot="10800000" flipH="1">
              <a:off x="6192838" y="1412875"/>
              <a:ext cx="106362" cy="388938"/>
            </a:xfrm>
            <a:prstGeom prst="bentConnector4">
              <a:avLst>
                <a:gd name="adj1" fmla="val -632838"/>
                <a:gd name="adj2" fmla="val 9999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AutoShape 14"/>
            <p:cNvSpPr>
              <a:spLocks noChangeArrowheads="1"/>
            </p:cNvSpPr>
            <p:nvPr/>
          </p:nvSpPr>
          <p:spPr bwMode="auto">
            <a:xfrm>
              <a:off x="7307263" y="1412875"/>
              <a:ext cx="1081087" cy="431800"/>
            </a:xfrm>
            <a:prstGeom prst="flowChartDocumen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t>信道空闲</a:t>
              </a:r>
              <a:r>
                <a:rPr lang="en-US" altLang="zh-CN" sz="1600" b="1">
                  <a:latin typeface="Times New Roman" pitchFamily="18" charset="0"/>
                </a:rPr>
                <a:t>?</a:t>
              </a:r>
            </a:p>
          </p:txBody>
        </p:sp>
        <p:cxnSp>
          <p:nvCxnSpPr>
            <p:cNvPr id="10" name="AutoShape 16"/>
            <p:cNvCxnSpPr>
              <a:cxnSpLocks noChangeShapeType="1"/>
              <a:stCxn id="6" idx="2"/>
            </p:cNvCxnSpPr>
            <p:nvPr/>
          </p:nvCxnSpPr>
          <p:spPr bwMode="auto">
            <a:xfrm flipH="1">
              <a:off x="6299200" y="1909763"/>
              <a:ext cx="1588" cy="1508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AutoShape 17"/>
            <p:cNvSpPr>
              <a:spLocks noChangeArrowheads="1"/>
            </p:cNvSpPr>
            <p:nvPr/>
          </p:nvSpPr>
          <p:spPr bwMode="auto">
            <a:xfrm>
              <a:off x="5724525" y="2060575"/>
              <a:ext cx="1150938" cy="360363"/>
            </a:xfrm>
            <a:prstGeom prst="flowChartProcess">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latin typeface="Times New Roman" pitchFamily="18" charset="0"/>
                </a:rPr>
                <a:t>等待 </a:t>
              </a:r>
              <a:r>
                <a:rPr lang="en-US" altLang="zh-CN" sz="1600" b="1">
                  <a:latin typeface="Times New Roman" pitchFamily="18" charset="0"/>
                </a:rPr>
                <a:t>DIFS</a:t>
              </a:r>
            </a:p>
          </p:txBody>
        </p:sp>
        <p:sp>
          <p:nvSpPr>
            <p:cNvPr id="12" name="AutoShape 18"/>
            <p:cNvSpPr>
              <a:spLocks noChangeArrowheads="1"/>
            </p:cNvSpPr>
            <p:nvPr/>
          </p:nvSpPr>
          <p:spPr bwMode="auto">
            <a:xfrm>
              <a:off x="5722938" y="2636838"/>
              <a:ext cx="1150937" cy="360362"/>
            </a:xfrm>
            <a:prstGeom prst="flowChartProcess">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latin typeface="Times New Roman" pitchFamily="18" charset="0"/>
                </a:rPr>
                <a:t>发送 </a:t>
              </a:r>
              <a:r>
                <a:rPr lang="en-US" altLang="zh-CN" sz="1600" b="1">
                  <a:latin typeface="Times New Roman" pitchFamily="18" charset="0"/>
                </a:rPr>
                <a:t>RTS</a:t>
              </a:r>
            </a:p>
          </p:txBody>
        </p:sp>
        <p:cxnSp>
          <p:nvCxnSpPr>
            <p:cNvPr id="13" name="AutoShape 19"/>
            <p:cNvCxnSpPr>
              <a:cxnSpLocks noChangeShapeType="1"/>
              <a:endCxn id="12" idx="0"/>
            </p:cNvCxnSpPr>
            <p:nvPr/>
          </p:nvCxnSpPr>
          <p:spPr bwMode="auto">
            <a:xfrm flipH="1">
              <a:off x="6299200" y="2414588"/>
              <a:ext cx="1588" cy="2222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AutoShape 20"/>
            <p:cNvSpPr>
              <a:spLocks noChangeArrowheads="1"/>
            </p:cNvSpPr>
            <p:nvPr/>
          </p:nvSpPr>
          <p:spPr bwMode="auto">
            <a:xfrm>
              <a:off x="5722938" y="3213100"/>
              <a:ext cx="1150937" cy="360363"/>
            </a:xfrm>
            <a:prstGeom prst="flowChartProcess">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latin typeface="Times New Roman" pitchFamily="18" charset="0"/>
                </a:rPr>
                <a:t>计时器置位</a:t>
              </a:r>
            </a:p>
          </p:txBody>
        </p:sp>
        <p:cxnSp>
          <p:nvCxnSpPr>
            <p:cNvPr id="15" name="AutoShape 21"/>
            <p:cNvCxnSpPr>
              <a:cxnSpLocks noChangeShapeType="1"/>
            </p:cNvCxnSpPr>
            <p:nvPr/>
          </p:nvCxnSpPr>
          <p:spPr bwMode="auto">
            <a:xfrm flipH="1">
              <a:off x="6299200" y="2990850"/>
              <a:ext cx="1588" cy="2222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AutoShape 22"/>
            <p:cNvSpPr>
              <a:spLocks noChangeArrowheads="1"/>
            </p:cNvSpPr>
            <p:nvPr/>
          </p:nvSpPr>
          <p:spPr bwMode="auto">
            <a:xfrm>
              <a:off x="6188075" y="3794125"/>
              <a:ext cx="215900" cy="215900"/>
            </a:xfrm>
            <a:prstGeom prst="flowChartDecision">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cxnSp>
          <p:nvCxnSpPr>
            <p:cNvPr id="17" name="AutoShape 23"/>
            <p:cNvCxnSpPr>
              <a:cxnSpLocks noChangeShapeType="1"/>
            </p:cNvCxnSpPr>
            <p:nvPr/>
          </p:nvCxnSpPr>
          <p:spPr bwMode="auto">
            <a:xfrm flipH="1">
              <a:off x="6299200" y="3567113"/>
              <a:ext cx="1588" cy="2222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24"/>
            <p:cNvCxnSpPr>
              <a:cxnSpLocks noChangeShapeType="1"/>
            </p:cNvCxnSpPr>
            <p:nvPr/>
          </p:nvCxnSpPr>
          <p:spPr bwMode="auto">
            <a:xfrm flipH="1">
              <a:off x="6292850" y="4011613"/>
              <a:ext cx="1588" cy="2222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AutoShape 25"/>
            <p:cNvSpPr>
              <a:spLocks noChangeArrowheads="1"/>
            </p:cNvSpPr>
            <p:nvPr/>
          </p:nvSpPr>
          <p:spPr bwMode="auto">
            <a:xfrm>
              <a:off x="5722938" y="4221163"/>
              <a:ext cx="1150937" cy="360362"/>
            </a:xfrm>
            <a:prstGeom prst="flowChartProcess">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latin typeface="Times New Roman" pitchFamily="18" charset="0"/>
                </a:rPr>
                <a:t>等待 </a:t>
              </a:r>
              <a:r>
                <a:rPr lang="en-US" altLang="zh-CN" sz="1600" b="1">
                  <a:latin typeface="Times New Roman" pitchFamily="18" charset="0"/>
                </a:rPr>
                <a:t>SIFS</a:t>
              </a:r>
            </a:p>
          </p:txBody>
        </p:sp>
        <p:cxnSp>
          <p:nvCxnSpPr>
            <p:cNvPr id="20" name="AutoShape 26"/>
            <p:cNvCxnSpPr>
              <a:cxnSpLocks noChangeShapeType="1"/>
            </p:cNvCxnSpPr>
            <p:nvPr/>
          </p:nvCxnSpPr>
          <p:spPr bwMode="auto">
            <a:xfrm flipH="1">
              <a:off x="6299200" y="4575175"/>
              <a:ext cx="1588" cy="2222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AutoShape 27"/>
            <p:cNvSpPr>
              <a:spLocks noChangeArrowheads="1"/>
            </p:cNvSpPr>
            <p:nvPr/>
          </p:nvSpPr>
          <p:spPr bwMode="auto">
            <a:xfrm>
              <a:off x="5722938" y="4797425"/>
              <a:ext cx="1150937" cy="360363"/>
            </a:xfrm>
            <a:prstGeom prst="flowChartProcess">
              <a:avLst/>
            </a:prstGeom>
            <a:solidFill>
              <a:srgbClr val="F8F8F8"/>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latin typeface="Times New Roman" pitchFamily="18" charset="0"/>
                </a:rPr>
                <a:t>发送数据帧</a:t>
              </a:r>
            </a:p>
          </p:txBody>
        </p:sp>
        <p:cxnSp>
          <p:nvCxnSpPr>
            <p:cNvPr id="22" name="AutoShape 28"/>
            <p:cNvCxnSpPr>
              <a:cxnSpLocks noChangeShapeType="1"/>
            </p:cNvCxnSpPr>
            <p:nvPr/>
          </p:nvCxnSpPr>
          <p:spPr bwMode="auto">
            <a:xfrm flipH="1">
              <a:off x="6299200" y="5151438"/>
              <a:ext cx="1588" cy="2222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AutoShape 29"/>
            <p:cNvSpPr>
              <a:spLocks noChangeArrowheads="1"/>
            </p:cNvSpPr>
            <p:nvPr/>
          </p:nvSpPr>
          <p:spPr bwMode="auto">
            <a:xfrm>
              <a:off x="5722938" y="5373688"/>
              <a:ext cx="1150937" cy="360362"/>
            </a:xfrm>
            <a:prstGeom prst="flowChartProcess">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latin typeface="Times New Roman" pitchFamily="18" charset="0"/>
                </a:rPr>
                <a:t>计时器置位</a:t>
              </a:r>
            </a:p>
          </p:txBody>
        </p:sp>
        <p:sp>
          <p:nvSpPr>
            <p:cNvPr id="24" name="AutoShape 30"/>
            <p:cNvSpPr>
              <a:spLocks noChangeArrowheads="1"/>
            </p:cNvSpPr>
            <p:nvPr/>
          </p:nvSpPr>
          <p:spPr bwMode="auto">
            <a:xfrm>
              <a:off x="6181725" y="5969000"/>
              <a:ext cx="215900" cy="215900"/>
            </a:xfrm>
            <a:prstGeom prst="flowChartDecision">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cxnSp>
          <p:nvCxnSpPr>
            <p:cNvPr id="25" name="AutoShape 31"/>
            <p:cNvCxnSpPr>
              <a:cxnSpLocks noChangeShapeType="1"/>
            </p:cNvCxnSpPr>
            <p:nvPr/>
          </p:nvCxnSpPr>
          <p:spPr bwMode="auto">
            <a:xfrm flipH="1">
              <a:off x="6292850" y="5741988"/>
              <a:ext cx="1588" cy="2222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32"/>
            <p:cNvCxnSpPr>
              <a:cxnSpLocks noChangeShapeType="1"/>
            </p:cNvCxnSpPr>
            <p:nvPr/>
          </p:nvCxnSpPr>
          <p:spPr bwMode="auto">
            <a:xfrm flipH="1">
              <a:off x="6286500" y="6186488"/>
              <a:ext cx="1588" cy="2222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Oval 33"/>
            <p:cNvSpPr>
              <a:spLocks noChangeArrowheads="1"/>
            </p:cNvSpPr>
            <p:nvPr/>
          </p:nvSpPr>
          <p:spPr bwMode="auto">
            <a:xfrm>
              <a:off x="6135688" y="6410325"/>
              <a:ext cx="287337" cy="287338"/>
            </a:xfrm>
            <a:prstGeom prst="ellipse">
              <a:avLst/>
            </a:prstGeom>
            <a:solidFill>
              <a:srgbClr val="5F5F5F"/>
            </a:solidFill>
            <a:ln w="57150" cmpd="thinThick">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8" name="AutoShape 34"/>
            <p:cNvSpPr>
              <a:spLocks noChangeArrowheads="1"/>
            </p:cNvSpPr>
            <p:nvPr/>
          </p:nvSpPr>
          <p:spPr bwMode="auto">
            <a:xfrm>
              <a:off x="3405188" y="5908675"/>
              <a:ext cx="1150937" cy="360363"/>
            </a:xfrm>
            <a:prstGeom prst="flowChartProcess">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i="1">
                  <a:latin typeface="Times New Roman" pitchFamily="18" charset="0"/>
                </a:rPr>
                <a:t>i </a:t>
              </a:r>
              <a:r>
                <a:rPr lang="en-US" altLang="zh-CN" sz="1600" b="1">
                  <a:latin typeface="Times New Roman" pitchFamily="18" charset="0"/>
                </a:rPr>
                <a:t>= </a:t>
              </a:r>
              <a:r>
                <a:rPr lang="en-US" altLang="zh-CN" sz="1600" b="1" i="1">
                  <a:latin typeface="Times New Roman" pitchFamily="18" charset="0"/>
                </a:rPr>
                <a:t>i</a:t>
              </a:r>
              <a:r>
                <a:rPr lang="en-US" altLang="zh-CN" sz="1600" b="1">
                  <a:latin typeface="Times New Roman" pitchFamily="18" charset="0"/>
                </a:rPr>
                <a:t> + 1</a:t>
              </a:r>
            </a:p>
          </p:txBody>
        </p:sp>
        <p:sp>
          <p:nvSpPr>
            <p:cNvPr id="29" name="AutoShape 35"/>
            <p:cNvSpPr>
              <a:spLocks noChangeArrowheads="1"/>
            </p:cNvSpPr>
            <p:nvPr/>
          </p:nvSpPr>
          <p:spPr bwMode="auto">
            <a:xfrm>
              <a:off x="7307263" y="3357563"/>
              <a:ext cx="1081087" cy="647700"/>
            </a:xfrm>
            <a:prstGeom prst="flowChartDocumen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t>超时之前</a:t>
              </a:r>
            </a:p>
            <a:p>
              <a:pPr algn="ctr"/>
              <a:r>
                <a:rPr lang="zh-CN" altLang="en-US" sz="1600" b="1"/>
                <a:t>收到 </a:t>
              </a:r>
              <a:r>
                <a:rPr lang="en-US" altLang="zh-CN" sz="1600" b="1">
                  <a:latin typeface="Times New Roman" pitchFamily="18" charset="0"/>
                </a:rPr>
                <a:t>CTS?</a:t>
              </a:r>
            </a:p>
          </p:txBody>
        </p:sp>
        <p:sp>
          <p:nvSpPr>
            <p:cNvPr id="30" name="AutoShape 36"/>
            <p:cNvSpPr>
              <a:spLocks noChangeArrowheads="1"/>
            </p:cNvSpPr>
            <p:nvPr/>
          </p:nvSpPr>
          <p:spPr bwMode="auto">
            <a:xfrm>
              <a:off x="7307263" y="5589588"/>
              <a:ext cx="1081087" cy="647700"/>
            </a:xfrm>
            <a:prstGeom prst="flowChartDocumen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t>超时之前</a:t>
              </a:r>
            </a:p>
            <a:p>
              <a:pPr algn="ctr"/>
              <a:r>
                <a:rPr lang="zh-CN" altLang="en-US" sz="1600" b="1"/>
                <a:t>收到 </a:t>
              </a:r>
              <a:r>
                <a:rPr lang="en-US" altLang="zh-CN" sz="1600" b="1">
                  <a:latin typeface="Times New Roman" pitchFamily="18" charset="0"/>
                </a:rPr>
                <a:t>ACK?</a:t>
              </a:r>
            </a:p>
          </p:txBody>
        </p:sp>
        <p:cxnSp>
          <p:nvCxnSpPr>
            <p:cNvPr id="31" name="AutoShape 37"/>
            <p:cNvCxnSpPr>
              <a:cxnSpLocks noChangeShapeType="1"/>
              <a:stCxn id="24" idx="1"/>
            </p:cNvCxnSpPr>
            <p:nvPr/>
          </p:nvCxnSpPr>
          <p:spPr bwMode="auto">
            <a:xfrm flipH="1">
              <a:off x="4564063" y="6076950"/>
              <a:ext cx="1617662" cy="31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40"/>
            <p:cNvCxnSpPr>
              <a:cxnSpLocks noChangeShapeType="1"/>
              <a:stCxn id="16" idx="1"/>
            </p:cNvCxnSpPr>
            <p:nvPr/>
          </p:nvCxnSpPr>
          <p:spPr bwMode="auto">
            <a:xfrm rot="10800000" flipV="1">
              <a:off x="5075238" y="3902075"/>
              <a:ext cx="1112837" cy="2190750"/>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AutoShape 41"/>
            <p:cNvSpPr>
              <a:spLocks noChangeArrowheads="1"/>
            </p:cNvSpPr>
            <p:nvPr/>
          </p:nvSpPr>
          <p:spPr bwMode="auto">
            <a:xfrm>
              <a:off x="2574925" y="5973763"/>
              <a:ext cx="215900" cy="215900"/>
            </a:xfrm>
            <a:prstGeom prst="flowChartDecision">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cxnSp>
          <p:nvCxnSpPr>
            <p:cNvPr id="34" name="AutoShape 43"/>
            <p:cNvCxnSpPr>
              <a:cxnSpLocks noChangeShapeType="1"/>
            </p:cNvCxnSpPr>
            <p:nvPr/>
          </p:nvCxnSpPr>
          <p:spPr bwMode="auto">
            <a:xfrm flipH="1">
              <a:off x="2679700" y="6191250"/>
              <a:ext cx="1588" cy="2222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Oval 44"/>
            <p:cNvSpPr>
              <a:spLocks noChangeArrowheads="1"/>
            </p:cNvSpPr>
            <p:nvPr/>
          </p:nvSpPr>
          <p:spPr bwMode="auto">
            <a:xfrm>
              <a:off x="2528888" y="6415088"/>
              <a:ext cx="287337" cy="287337"/>
            </a:xfrm>
            <a:prstGeom prst="ellipse">
              <a:avLst/>
            </a:prstGeom>
            <a:solidFill>
              <a:srgbClr val="5F5F5F"/>
            </a:solidFill>
            <a:ln w="57150" cmpd="thinThick">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6" name="AutoShape 45"/>
            <p:cNvSpPr>
              <a:spLocks noChangeArrowheads="1"/>
            </p:cNvSpPr>
            <p:nvPr/>
          </p:nvSpPr>
          <p:spPr bwMode="auto">
            <a:xfrm>
              <a:off x="2047875" y="2781300"/>
              <a:ext cx="1296988" cy="671513"/>
            </a:xfrm>
            <a:prstGeom prst="flowChartProcess">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latin typeface="Times New Roman" pitchFamily="18" charset="0"/>
                </a:rPr>
                <a:t>计算退避时间</a:t>
              </a:r>
            </a:p>
            <a:p>
              <a:pPr algn="ctr"/>
              <a:r>
                <a:rPr lang="zh-CN" altLang="en-US" sz="1600" b="1">
                  <a:latin typeface="Times New Roman" pitchFamily="18" charset="0"/>
                </a:rPr>
                <a:t>并等待</a:t>
              </a:r>
            </a:p>
          </p:txBody>
        </p:sp>
        <p:sp>
          <p:nvSpPr>
            <p:cNvPr id="37" name="AutoShape 46"/>
            <p:cNvSpPr>
              <a:spLocks noChangeArrowheads="1"/>
            </p:cNvSpPr>
            <p:nvPr/>
          </p:nvSpPr>
          <p:spPr bwMode="auto">
            <a:xfrm>
              <a:off x="468313" y="5589588"/>
              <a:ext cx="1081087" cy="431800"/>
            </a:xfrm>
            <a:prstGeom prst="flowChartDocumen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i="1">
                  <a:latin typeface="Times New Roman" pitchFamily="18" charset="0"/>
                </a:rPr>
                <a:t>i</a:t>
              </a:r>
              <a:r>
                <a:rPr lang="en-US" altLang="zh-CN" sz="1600" b="1"/>
                <a:t> &lt; </a:t>
              </a:r>
              <a:r>
                <a:rPr lang="zh-CN" altLang="en-US" sz="1600" b="1"/>
                <a:t>上限</a:t>
              </a:r>
              <a:r>
                <a:rPr lang="en-US" altLang="zh-CN" sz="1600" b="1">
                  <a:latin typeface="Times New Roman" pitchFamily="18" charset="0"/>
                </a:rPr>
                <a:t>?</a:t>
              </a:r>
            </a:p>
          </p:txBody>
        </p:sp>
        <p:cxnSp>
          <p:nvCxnSpPr>
            <p:cNvPr id="38" name="AutoShape 47"/>
            <p:cNvCxnSpPr>
              <a:cxnSpLocks noChangeShapeType="1"/>
              <a:stCxn id="28" idx="1"/>
            </p:cNvCxnSpPr>
            <p:nvPr/>
          </p:nvCxnSpPr>
          <p:spPr bwMode="auto">
            <a:xfrm flipH="1" flipV="1">
              <a:off x="2778125" y="6073775"/>
              <a:ext cx="627063" cy="158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AutoShape 48"/>
            <p:cNvCxnSpPr>
              <a:cxnSpLocks noChangeShapeType="1"/>
              <a:stCxn id="33" idx="0"/>
              <a:endCxn id="36" idx="2"/>
            </p:cNvCxnSpPr>
            <p:nvPr/>
          </p:nvCxnSpPr>
          <p:spPr bwMode="auto">
            <a:xfrm flipV="1">
              <a:off x="2682875" y="3452813"/>
              <a:ext cx="14288" cy="25209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AutoShape 49"/>
            <p:cNvCxnSpPr>
              <a:cxnSpLocks noChangeShapeType="1"/>
              <a:stCxn id="36" idx="0"/>
            </p:cNvCxnSpPr>
            <p:nvPr/>
          </p:nvCxnSpPr>
          <p:spPr bwMode="auto">
            <a:xfrm rot="16200000">
              <a:off x="3732213" y="217488"/>
              <a:ext cx="1528762" cy="3598862"/>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AutoShape 50"/>
            <p:cNvCxnSpPr>
              <a:cxnSpLocks noChangeShapeType="1"/>
              <a:endCxn id="5" idx="0"/>
            </p:cNvCxnSpPr>
            <p:nvPr/>
          </p:nvCxnSpPr>
          <p:spPr bwMode="auto">
            <a:xfrm flipH="1">
              <a:off x="6299200" y="692150"/>
              <a:ext cx="1588" cy="215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Oval 51"/>
            <p:cNvSpPr>
              <a:spLocks noChangeArrowheads="1"/>
            </p:cNvSpPr>
            <p:nvPr/>
          </p:nvSpPr>
          <p:spPr bwMode="auto">
            <a:xfrm>
              <a:off x="6181725" y="482600"/>
              <a:ext cx="223838" cy="223838"/>
            </a:xfrm>
            <a:prstGeom prst="ellipse">
              <a:avLst/>
            </a:prstGeom>
            <a:solidFill>
              <a:srgbClr val="5F5F5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43" name="Line 52"/>
            <p:cNvSpPr>
              <a:spLocks noChangeShapeType="1"/>
            </p:cNvSpPr>
            <p:nvPr/>
          </p:nvSpPr>
          <p:spPr bwMode="auto">
            <a:xfrm>
              <a:off x="1547813" y="5805488"/>
              <a:ext cx="1144587" cy="28416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4" name="Line 53"/>
            <p:cNvSpPr>
              <a:spLocks noChangeShapeType="1"/>
            </p:cNvSpPr>
            <p:nvPr/>
          </p:nvSpPr>
          <p:spPr bwMode="auto">
            <a:xfrm flipV="1">
              <a:off x="6297613" y="1609725"/>
              <a:ext cx="995362" cy="19526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5" name="Line 54"/>
            <p:cNvSpPr>
              <a:spLocks noChangeShapeType="1"/>
            </p:cNvSpPr>
            <p:nvPr/>
          </p:nvSpPr>
          <p:spPr bwMode="auto">
            <a:xfrm flipV="1">
              <a:off x="6319838" y="3673475"/>
              <a:ext cx="995362" cy="19526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6" name="Line 55"/>
            <p:cNvSpPr>
              <a:spLocks noChangeShapeType="1"/>
            </p:cNvSpPr>
            <p:nvPr/>
          </p:nvSpPr>
          <p:spPr bwMode="auto">
            <a:xfrm flipV="1">
              <a:off x="6297613" y="5876925"/>
              <a:ext cx="995362" cy="19526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7" name="Text Box 56"/>
            <p:cNvSpPr txBox="1">
              <a:spLocks noChangeArrowheads="1"/>
            </p:cNvSpPr>
            <p:nvPr/>
          </p:nvSpPr>
          <p:spPr bwMode="auto">
            <a:xfrm>
              <a:off x="6300788" y="1757363"/>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是</a:t>
              </a:r>
            </a:p>
          </p:txBody>
        </p:sp>
        <p:sp>
          <p:nvSpPr>
            <p:cNvPr id="48" name="Text Box 57"/>
            <p:cNvSpPr txBox="1">
              <a:spLocks noChangeArrowheads="1"/>
            </p:cNvSpPr>
            <p:nvPr/>
          </p:nvSpPr>
          <p:spPr bwMode="auto">
            <a:xfrm>
              <a:off x="6269038" y="6097588"/>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是</a:t>
              </a:r>
            </a:p>
          </p:txBody>
        </p:sp>
        <p:sp>
          <p:nvSpPr>
            <p:cNvPr id="49" name="Text Box 58"/>
            <p:cNvSpPr txBox="1">
              <a:spLocks noChangeArrowheads="1"/>
            </p:cNvSpPr>
            <p:nvPr/>
          </p:nvSpPr>
          <p:spPr bwMode="auto">
            <a:xfrm>
              <a:off x="6275388" y="3913188"/>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是</a:t>
              </a:r>
            </a:p>
          </p:txBody>
        </p:sp>
        <p:sp>
          <p:nvSpPr>
            <p:cNvPr id="50" name="Text Box 59"/>
            <p:cNvSpPr txBox="1">
              <a:spLocks noChangeArrowheads="1"/>
            </p:cNvSpPr>
            <p:nvPr/>
          </p:nvSpPr>
          <p:spPr bwMode="auto">
            <a:xfrm>
              <a:off x="2614613" y="5710238"/>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是</a:t>
              </a:r>
            </a:p>
          </p:txBody>
        </p:sp>
        <p:sp>
          <p:nvSpPr>
            <p:cNvPr id="51" name="Text Box 60"/>
            <p:cNvSpPr txBox="1">
              <a:spLocks noChangeArrowheads="1"/>
            </p:cNvSpPr>
            <p:nvPr/>
          </p:nvSpPr>
          <p:spPr bwMode="auto">
            <a:xfrm>
              <a:off x="5915025" y="1493838"/>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否</a:t>
              </a:r>
            </a:p>
          </p:txBody>
        </p:sp>
        <p:sp>
          <p:nvSpPr>
            <p:cNvPr id="52" name="Text Box 61"/>
            <p:cNvSpPr txBox="1">
              <a:spLocks noChangeArrowheads="1"/>
            </p:cNvSpPr>
            <p:nvPr/>
          </p:nvSpPr>
          <p:spPr bwMode="auto">
            <a:xfrm>
              <a:off x="5867400" y="3573463"/>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否</a:t>
              </a:r>
            </a:p>
          </p:txBody>
        </p:sp>
        <p:sp>
          <p:nvSpPr>
            <p:cNvPr id="53" name="Text Box 62"/>
            <p:cNvSpPr txBox="1">
              <a:spLocks noChangeArrowheads="1"/>
            </p:cNvSpPr>
            <p:nvPr/>
          </p:nvSpPr>
          <p:spPr bwMode="auto">
            <a:xfrm>
              <a:off x="5867400" y="5734050"/>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否</a:t>
              </a:r>
            </a:p>
          </p:txBody>
        </p:sp>
        <p:sp>
          <p:nvSpPr>
            <p:cNvPr id="54" name="Text Box 63"/>
            <p:cNvSpPr txBox="1">
              <a:spLocks noChangeArrowheads="1"/>
            </p:cNvSpPr>
            <p:nvPr/>
          </p:nvSpPr>
          <p:spPr bwMode="auto">
            <a:xfrm>
              <a:off x="2627313" y="6092825"/>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否</a:t>
              </a:r>
            </a:p>
          </p:txBody>
        </p:sp>
        <p:sp>
          <p:nvSpPr>
            <p:cNvPr id="55" name="Text Box 64"/>
            <p:cNvSpPr txBox="1">
              <a:spLocks noChangeArrowheads="1"/>
            </p:cNvSpPr>
            <p:nvPr/>
          </p:nvSpPr>
          <p:spPr bwMode="auto">
            <a:xfrm>
              <a:off x="3563938" y="620713"/>
              <a:ext cx="18002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退避变量 </a:t>
              </a:r>
              <a:r>
                <a:rPr lang="en-US" altLang="zh-CN" sz="1600" b="1" i="1">
                  <a:latin typeface="Times New Roman" pitchFamily="18" charset="0"/>
                </a:rPr>
                <a:t>i</a:t>
              </a:r>
              <a:r>
                <a:rPr lang="en-US" altLang="zh-CN" sz="1600" b="1"/>
                <a:t> </a:t>
              </a:r>
              <a:r>
                <a:rPr lang="zh-CN" altLang="en-US" sz="1600" b="1"/>
                <a:t>初始化</a:t>
              </a:r>
            </a:p>
          </p:txBody>
        </p:sp>
        <p:sp>
          <p:nvSpPr>
            <p:cNvPr id="56" name="Line 65"/>
            <p:cNvSpPr>
              <a:spLocks noChangeShapeType="1"/>
            </p:cNvSpPr>
            <p:nvPr/>
          </p:nvSpPr>
          <p:spPr bwMode="auto">
            <a:xfrm>
              <a:off x="5292725" y="815975"/>
              <a:ext cx="704850" cy="203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7" name="Text Box 66"/>
            <p:cNvSpPr txBox="1">
              <a:spLocks noChangeArrowheads="1"/>
            </p:cNvSpPr>
            <p:nvPr/>
          </p:nvSpPr>
          <p:spPr bwMode="auto">
            <a:xfrm>
              <a:off x="6443663" y="404813"/>
              <a:ext cx="17287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有数据帧要发送</a:t>
              </a:r>
            </a:p>
          </p:txBody>
        </p:sp>
        <p:sp>
          <p:nvSpPr>
            <p:cNvPr id="58" name="Text Box 67"/>
            <p:cNvSpPr txBox="1">
              <a:spLocks noChangeArrowheads="1"/>
            </p:cNvSpPr>
            <p:nvPr/>
          </p:nvSpPr>
          <p:spPr bwMode="auto">
            <a:xfrm>
              <a:off x="6481763" y="6378575"/>
              <a:ext cx="7207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成功</a:t>
              </a:r>
            </a:p>
          </p:txBody>
        </p:sp>
        <p:sp>
          <p:nvSpPr>
            <p:cNvPr id="59" name="Text Box 68"/>
            <p:cNvSpPr txBox="1">
              <a:spLocks noChangeArrowheads="1"/>
            </p:cNvSpPr>
            <p:nvPr/>
          </p:nvSpPr>
          <p:spPr bwMode="auto">
            <a:xfrm>
              <a:off x="1935163" y="6372225"/>
              <a:ext cx="7207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放弃</a:t>
              </a:r>
            </a:p>
          </p:txBody>
        </p:sp>
        <p:sp>
          <p:nvSpPr>
            <p:cNvPr id="60" name="Text Box 69"/>
            <p:cNvSpPr txBox="1">
              <a:spLocks noChangeArrowheads="1"/>
            </p:cNvSpPr>
            <p:nvPr/>
          </p:nvSpPr>
          <p:spPr bwMode="auto">
            <a:xfrm>
              <a:off x="7340600" y="1052513"/>
              <a:ext cx="1368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载波监听</a:t>
              </a:r>
            </a:p>
          </p:txBody>
        </p:sp>
        <p:sp>
          <p:nvSpPr>
            <p:cNvPr id="61" name="Text Box 70"/>
            <p:cNvSpPr txBox="1">
              <a:spLocks noChangeArrowheads="1"/>
            </p:cNvSpPr>
            <p:nvPr/>
          </p:nvSpPr>
          <p:spPr bwMode="auto">
            <a:xfrm>
              <a:off x="7308850" y="2420938"/>
              <a:ext cx="1368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预约信道</a:t>
              </a:r>
            </a:p>
          </p:txBody>
        </p:sp>
        <p:sp>
          <p:nvSpPr>
            <p:cNvPr id="62" name="Line 71"/>
            <p:cNvSpPr>
              <a:spLocks noChangeShapeType="1"/>
            </p:cNvSpPr>
            <p:nvPr/>
          </p:nvSpPr>
          <p:spPr bwMode="auto">
            <a:xfrm flipV="1">
              <a:off x="6865938" y="2651125"/>
              <a:ext cx="492125" cy="14128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63" name="Text Box 72"/>
            <p:cNvSpPr txBox="1">
              <a:spLocks noChangeArrowheads="1"/>
            </p:cNvSpPr>
            <p:nvPr/>
          </p:nvSpPr>
          <p:spPr bwMode="auto">
            <a:xfrm>
              <a:off x="7332663" y="4614863"/>
              <a:ext cx="1368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发送数据</a:t>
              </a:r>
            </a:p>
          </p:txBody>
        </p:sp>
        <p:sp>
          <p:nvSpPr>
            <p:cNvPr id="64" name="Line 73"/>
            <p:cNvSpPr>
              <a:spLocks noChangeShapeType="1"/>
            </p:cNvSpPr>
            <p:nvPr/>
          </p:nvSpPr>
          <p:spPr bwMode="auto">
            <a:xfrm flipV="1">
              <a:off x="6910388" y="4829175"/>
              <a:ext cx="492125" cy="14128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65" name="Text Box 74"/>
            <p:cNvSpPr txBox="1">
              <a:spLocks noChangeArrowheads="1"/>
            </p:cNvSpPr>
            <p:nvPr/>
          </p:nvSpPr>
          <p:spPr bwMode="auto">
            <a:xfrm>
              <a:off x="1331913" y="692150"/>
              <a:ext cx="208756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600" b="1"/>
                <a:t>等待一个退避时间后</a:t>
              </a:r>
            </a:p>
            <a:p>
              <a:pPr algn="ctr"/>
              <a:r>
                <a:rPr lang="zh-CN" altLang="en-US" sz="1600" b="1"/>
                <a:t>才继续监听信道</a:t>
              </a:r>
            </a:p>
          </p:txBody>
        </p:sp>
      </p:grpSp>
    </p:spTree>
    <p:extLst>
      <p:ext uri="{BB962C8B-B14F-4D97-AF65-F5344CB8AC3E}">
        <p14:creationId xmlns:p14="http://schemas.microsoft.com/office/powerpoint/2010/main" val="31032878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r>
              <a:rPr lang="en-US" altLang="zh-CN" dirty="0"/>
              <a:t>9.1.4  802.11 </a:t>
            </a:r>
            <a:r>
              <a:rPr lang="zh-CN" altLang="en-US" dirty="0"/>
              <a:t>局域网的 </a:t>
            </a:r>
            <a:r>
              <a:rPr lang="en-US" altLang="zh-CN" dirty="0"/>
              <a:t>MAC </a:t>
            </a:r>
            <a:r>
              <a:rPr lang="zh-CN" altLang="en-US" dirty="0"/>
              <a:t>帧</a:t>
            </a:r>
          </a:p>
        </p:txBody>
      </p:sp>
      <p:sp>
        <p:nvSpPr>
          <p:cNvPr id="366595" name="Rectangle 3"/>
          <p:cNvSpPr>
            <a:spLocks noGrp="1" noChangeArrowheads="1"/>
          </p:cNvSpPr>
          <p:nvPr>
            <p:ph idx="1"/>
          </p:nvPr>
        </p:nvSpPr>
        <p:spPr/>
        <p:txBody>
          <a:bodyPr/>
          <a:lstStyle/>
          <a:p>
            <a:r>
              <a:rPr lang="en-US" altLang="zh-CN" dirty="0"/>
              <a:t>802.11 </a:t>
            </a:r>
            <a:r>
              <a:rPr lang="zh-CN" altLang="en-US" dirty="0"/>
              <a:t>帧共有三种</a:t>
            </a:r>
            <a:r>
              <a:rPr lang="zh-CN" altLang="en-US" dirty="0" smtClean="0"/>
              <a:t>类型：</a:t>
            </a:r>
            <a:r>
              <a:rPr lang="zh-CN" altLang="en-US" dirty="0" smtClean="0">
                <a:solidFill>
                  <a:schemeClr val="hlink"/>
                </a:solidFill>
              </a:rPr>
              <a:t>控制帧</a:t>
            </a:r>
            <a:r>
              <a:rPr lang="zh-CN" altLang="en-US" dirty="0">
                <a:solidFill>
                  <a:srgbClr val="FF0000"/>
                </a:solidFill>
              </a:rPr>
              <a:t>、</a:t>
            </a:r>
            <a:r>
              <a:rPr lang="zh-CN" altLang="en-US" dirty="0">
                <a:solidFill>
                  <a:schemeClr val="hlink"/>
                </a:solidFill>
              </a:rPr>
              <a:t>数据帧</a:t>
            </a:r>
            <a:r>
              <a:rPr lang="zh-CN" altLang="en-US" dirty="0"/>
              <a:t>和</a:t>
            </a:r>
            <a:r>
              <a:rPr lang="zh-CN" altLang="en-US" dirty="0">
                <a:solidFill>
                  <a:schemeClr val="hlink"/>
                </a:solidFill>
              </a:rPr>
              <a:t>管理帧</a:t>
            </a:r>
            <a:r>
              <a:rPr lang="zh-CN" altLang="en-US" dirty="0" smtClean="0">
                <a:solidFill>
                  <a:srgbClr val="FF0000"/>
                </a:solidFill>
              </a:rPr>
              <a:t>。</a:t>
            </a:r>
            <a:endParaRPr lang="zh-CN" altLang="en-US" dirty="0">
              <a:solidFill>
                <a:srgbClr val="FF0000"/>
              </a:solidFill>
            </a:endParaRPr>
          </a:p>
        </p:txBody>
      </p:sp>
      <p:grpSp>
        <p:nvGrpSpPr>
          <p:cNvPr id="3" name="组合 2"/>
          <p:cNvGrpSpPr/>
          <p:nvPr/>
        </p:nvGrpSpPr>
        <p:grpSpPr>
          <a:xfrm>
            <a:off x="244507" y="2311014"/>
            <a:ext cx="9605037" cy="2630154"/>
            <a:chOff x="200472" y="3030051"/>
            <a:chExt cx="9605037" cy="2630154"/>
          </a:xfrm>
        </p:grpSpPr>
        <p:sp>
          <p:nvSpPr>
            <p:cNvPr id="366596" name="Freeform 4"/>
            <p:cNvSpPr>
              <a:spLocks/>
            </p:cNvSpPr>
            <p:nvPr/>
          </p:nvSpPr>
          <p:spPr bwMode="auto">
            <a:xfrm>
              <a:off x="523793" y="4509120"/>
              <a:ext cx="8736542" cy="576263"/>
            </a:xfrm>
            <a:custGeom>
              <a:avLst/>
              <a:gdLst>
                <a:gd name="T0" fmla="*/ 0 w 5080"/>
                <a:gd name="T1" fmla="*/ 363 h 363"/>
                <a:gd name="T2" fmla="*/ 181 w 5080"/>
                <a:gd name="T3" fmla="*/ 0 h 363"/>
                <a:gd name="T4" fmla="*/ 725 w 5080"/>
                <a:gd name="T5" fmla="*/ 0 h 363"/>
                <a:gd name="T6" fmla="*/ 5080 w 5080"/>
                <a:gd name="T7" fmla="*/ 363 h 363"/>
                <a:gd name="T8" fmla="*/ 0 w 5080"/>
                <a:gd name="T9" fmla="*/ 363 h 363"/>
              </a:gdLst>
              <a:ahLst/>
              <a:cxnLst>
                <a:cxn ang="0">
                  <a:pos x="T0" y="T1"/>
                </a:cxn>
                <a:cxn ang="0">
                  <a:pos x="T2" y="T3"/>
                </a:cxn>
                <a:cxn ang="0">
                  <a:pos x="T4" y="T5"/>
                </a:cxn>
                <a:cxn ang="0">
                  <a:pos x="T6" y="T7"/>
                </a:cxn>
                <a:cxn ang="0">
                  <a:pos x="T8" y="T9"/>
                </a:cxn>
              </a:cxnLst>
              <a:rect l="0" t="0" r="r" b="b"/>
              <a:pathLst>
                <a:path w="5080" h="363">
                  <a:moveTo>
                    <a:pt x="0" y="363"/>
                  </a:moveTo>
                  <a:lnTo>
                    <a:pt x="181" y="0"/>
                  </a:lnTo>
                  <a:lnTo>
                    <a:pt x="725" y="0"/>
                  </a:lnTo>
                  <a:lnTo>
                    <a:pt x="5080" y="363"/>
                  </a:lnTo>
                  <a:lnTo>
                    <a:pt x="0" y="363"/>
                  </a:lnTo>
                  <a:close/>
                </a:path>
              </a:pathLst>
            </a:custGeom>
            <a:gradFill rotWithShape="1">
              <a:gsLst>
                <a:gs pos="0">
                  <a:srgbClr val="FFFF99">
                    <a:gamma/>
                    <a:shade val="46275"/>
                    <a:invGamma/>
                  </a:srgbClr>
                </a:gs>
                <a:gs pos="100000">
                  <a:srgbClr val="FFFF66"/>
                </a:gs>
              </a:gsLst>
              <a:lin ang="5400000" scaled="1"/>
            </a:gradFill>
            <a:ln>
              <a:noFill/>
            </a:ln>
            <a:effectLst/>
            <a:extLst/>
          </p:spPr>
          <p:txBody>
            <a:bodyPr/>
            <a:lstStyle/>
            <a:p>
              <a:endParaRPr lang="zh-CN" altLang="en-US" b="1">
                <a:solidFill>
                  <a:srgbClr val="000099"/>
                </a:solidFill>
                <a:latin typeface="+mn-lt"/>
                <a:ea typeface="+mn-ea"/>
              </a:endParaRPr>
            </a:p>
          </p:txBody>
        </p:sp>
        <p:sp>
          <p:nvSpPr>
            <p:cNvPr id="366597" name="Text Box 5"/>
            <p:cNvSpPr txBox="1">
              <a:spLocks noChangeArrowheads="1"/>
            </p:cNvSpPr>
            <p:nvPr/>
          </p:nvSpPr>
          <p:spPr bwMode="auto">
            <a:xfrm>
              <a:off x="324297" y="3809180"/>
              <a:ext cx="854592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solidFill>
                    <a:srgbClr val="000099"/>
                  </a:solidFill>
                  <a:latin typeface="+mn-lt"/>
                  <a:ea typeface="+mn-ea"/>
                </a:rPr>
                <a:t>字节     </a:t>
              </a:r>
              <a:r>
                <a:rPr lang="en-US" altLang="zh-CN" sz="1600" b="1">
                  <a:solidFill>
                    <a:srgbClr val="000099"/>
                  </a:solidFill>
                  <a:latin typeface="+mn-lt"/>
                  <a:ea typeface="+mn-ea"/>
                </a:rPr>
                <a:t>2              2            6              6             6              2            6           0 ~ 2312             4</a:t>
              </a:r>
            </a:p>
          </p:txBody>
        </p:sp>
        <p:sp>
          <p:nvSpPr>
            <p:cNvPr id="366598" name="Rectangle 6"/>
            <p:cNvSpPr>
              <a:spLocks noChangeArrowheads="1"/>
            </p:cNvSpPr>
            <p:nvPr/>
          </p:nvSpPr>
          <p:spPr bwMode="auto">
            <a:xfrm>
              <a:off x="836795" y="4156843"/>
              <a:ext cx="928688" cy="342900"/>
            </a:xfrm>
            <a:prstGeom prst="rect">
              <a:avLst/>
            </a:prstGeom>
            <a:solidFill>
              <a:srgbClr val="FFFF66"/>
            </a:solidFill>
            <a:ln w="9525">
              <a:solidFill>
                <a:schemeClr val="tx2"/>
              </a:solidFill>
              <a:miter lim="800000"/>
              <a:headEnd/>
              <a:tailEnd/>
            </a:ln>
            <a:effectLst/>
            <a:extLst/>
          </p:spPr>
          <p:txBody>
            <a:bodyPr wrap="none" anchor="ctr"/>
            <a:lstStyle/>
            <a:p>
              <a:endParaRPr lang="zh-CN" altLang="en-US" b="1">
                <a:solidFill>
                  <a:srgbClr val="000099"/>
                </a:solidFill>
                <a:latin typeface="+mn-lt"/>
                <a:ea typeface="+mn-ea"/>
              </a:endParaRPr>
            </a:p>
          </p:txBody>
        </p:sp>
        <p:sp>
          <p:nvSpPr>
            <p:cNvPr id="366599" name="Rectangle 7"/>
            <p:cNvSpPr>
              <a:spLocks noChangeArrowheads="1"/>
            </p:cNvSpPr>
            <p:nvPr/>
          </p:nvSpPr>
          <p:spPr bwMode="auto">
            <a:xfrm>
              <a:off x="833355" y="4147318"/>
              <a:ext cx="937287" cy="360362"/>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solidFill>
                    <a:srgbClr val="000099"/>
                  </a:solidFill>
                  <a:latin typeface="+mn-lt"/>
                  <a:ea typeface="+mn-ea"/>
                </a:rPr>
                <a:t>帧控制</a:t>
              </a:r>
            </a:p>
          </p:txBody>
        </p:sp>
        <p:sp>
          <p:nvSpPr>
            <p:cNvPr id="366600" name="Rectangle 8"/>
            <p:cNvSpPr>
              <a:spLocks noChangeArrowheads="1"/>
            </p:cNvSpPr>
            <p:nvPr/>
          </p:nvSpPr>
          <p:spPr bwMode="auto">
            <a:xfrm>
              <a:off x="1770643" y="4147318"/>
              <a:ext cx="937286"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持续期</a:t>
              </a:r>
            </a:p>
          </p:txBody>
        </p:sp>
        <p:sp>
          <p:nvSpPr>
            <p:cNvPr id="366601" name="Rectangle 9"/>
            <p:cNvSpPr>
              <a:spLocks noChangeArrowheads="1"/>
            </p:cNvSpPr>
            <p:nvPr/>
          </p:nvSpPr>
          <p:spPr bwMode="auto">
            <a:xfrm>
              <a:off x="2707928" y="4147318"/>
              <a:ext cx="937287"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地址 </a:t>
              </a:r>
              <a:r>
                <a:rPr lang="en-US" altLang="zh-CN" sz="1600" b="1">
                  <a:solidFill>
                    <a:srgbClr val="000099"/>
                  </a:solidFill>
                  <a:latin typeface="+mn-lt"/>
                  <a:ea typeface="+mn-ea"/>
                </a:rPr>
                <a:t>1</a:t>
              </a:r>
            </a:p>
          </p:txBody>
        </p:sp>
        <p:sp>
          <p:nvSpPr>
            <p:cNvPr id="366602" name="Rectangle 10"/>
            <p:cNvSpPr>
              <a:spLocks noChangeArrowheads="1"/>
            </p:cNvSpPr>
            <p:nvPr/>
          </p:nvSpPr>
          <p:spPr bwMode="auto">
            <a:xfrm>
              <a:off x="3645216" y="4147318"/>
              <a:ext cx="937286"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地址 </a:t>
              </a:r>
              <a:r>
                <a:rPr lang="en-US" altLang="zh-CN" sz="1600" b="1">
                  <a:solidFill>
                    <a:srgbClr val="000099"/>
                  </a:solidFill>
                  <a:latin typeface="+mn-lt"/>
                  <a:ea typeface="+mn-ea"/>
                </a:rPr>
                <a:t>2</a:t>
              </a:r>
            </a:p>
          </p:txBody>
        </p:sp>
        <p:sp>
          <p:nvSpPr>
            <p:cNvPr id="366603" name="Rectangle 11"/>
            <p:cNvSpPr>
              <a:spLocks noChangeArrowheads="1"/>
            </p:cNvSpPr>
            <p:nvPr/>
          </p:nvSpPr>
          <p:spPr bwMode="auto">
            <a:xfrm>
              <a:off x="4582501" y="4147318"/>
              <a:ext cx="937287"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地址 </a:t>
              </a:r>
              <a:r>
                <a:rPr lang="en-US" altLang="zh-CN" sz="1600" b="1">
                  <a:solidFill>
                    <a:srgbClr val="000099"/>
                  </a:solidFill>
                  <a:latin typeface="+mn-lt"/>
                  <a:ea typeface="+mn-ea"/>
                </a:rPr>
                <a:t>3</a:t>
              </a:r>
            </a:p>
          </p:txBody>
        </p:sp>
        <p:sp>
          <p:nvSpPr>
            <p:cNvPr id="366604" name="Rectangle 12"/>
            <p:cNvSpPr>
              <a:spLocks noChangeArrowheads="1"/>
            </p:cNvSpPr>
            <p:nvPr/>
          </p:nvSpPr>
          <p:spPr bwMode="auto">
            <a:xfrm>
              <a:off x="5519789" y="4147318"/>
              <a:ext cx="937286"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序号控制</a:t>
              </a:r>
            </a:p>
          </p:txBody>
        </p:sp>
        <p:sp>
          <p:nvSpPr>
            <p:cNvPr id="366605" name="Rectangle 13"/>
            <p:cNvSpPr>
              <a:spLocks noChangeArrowheads="1"/>
            </p:cNvSpPr>
            <p:nvPr/>
          </p:nvSpPr>
          <p:spPr bwMode="auto">
            <a:xfrm>
              <a:off x="6457074" y="4147318"/>
              <a:ext cx="937287"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地址 </a:t>
              </a:r>
              <a:r>
                <a:rPr lang="en-US" altLang="zh-CN" sz="1600" b="1">
                  <a:solidFill>
                    <a:srgbClr val="000099"/>
                  </a:solidFill>
                  <a:latin typeface="+mn-lt"/>
                  <a:ea typeface="+mn-ea"/>
                </a:rPr>
                <a:t>4</a:t>
              </a:r>
            </a:p>
          </p:txBody>
        </p:sp>
        <p:sp>
          <p:nvSpPr>
            <p:cNvPr id="366606" name="Rectangle 14"/>
            <p:cNvSpPr>
              <a:spLocks noChangeArrowheads="1"/>
            </p:cNvSpPr>
            <p:nvPr/>
          </p:nvSpPr>
          <p:spPr bwMode="auto">
            <a:xfrm>
              <a:off x="7394362" y="4147318"/>
              <a:ext cx="1475581"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帧主体</a:t>
              </a:r>
            </a:p>
          </p:txBody>
        </p:sp>
        <p:sp>
          <p:nvSpPr>
            <p:cNvPr id="366607" name="Rectangle 15"/>
            <p:cNvSpPr>
              <a:spLocks noChangeArrowheads="1"/>
            </p:cNvSpPr>
            <p:nvPr/>
          </p:nvSpPr>
          <p:spPr bwMode="auto">
            <a:xfrm>
              <a:off x="8868222" y="4147318"/>
              <a:ext cx="937287"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en-US" altLang="zh-CN" sz="1600" b="1" dirty="0">
                  <a:solidFill>
                    <a:srgbClr val="000099"/>
                  </a:solidFill>
                  <a:latin typeface="+mn-lt"/>
                  <a:ea typeface="+mn-ea"/>
                </a:rPr>
                <a:t>FCS</a:t>
              </a:r>
            </a:p>
          </p:txBody>
        </p:sp>
        <p:sp>
          <p:nvSpPr>
            <p:cNvPr id="366608" name="Rectangle 16"/>
            <p:cNvSpPr>
              <a:spLocks noChangeArrowheads="1"/>
            </p:cNvSpPr>
            <p:nvPr/>
          </p:nvSpPr>
          <p:spPr bwMode="auto">
            <a:xfrm>
              <a:off x="522074" y="5083943"/>
              <a:ext cx="937286" cy="576262"/>
            </a:xfrm>
            <a:prstGeom prst="rect">
              <a:avLst/>
            </a:prstGeom>
            <a:solidFill>
              <a:srgbClr val="FFFF66"/>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协议</a:t>
              </a:r>
            </a:p>
            <a:p>
              <a:pPr algn="ctr"/>
              <a:r>
                <a:rPr lang="zh-CN" altLang="en-US" sz="1600" b="1">
                  <a:solidFill>
                    <a:srgbClr val="000099"/>
                  </a:solidFill>
                  <a:latin typeface="+mn-lt"/>
                  <a:ea typeface="+mn-ea"/>
                </a:rPr>
                <a:t>版本</a:t>
              </a:r>
            </a:p>
          </p:txBody>
        </p:sp>
        <p:sp>
          <p:nvSpPr>
            <p:cNvPr id="366609" name="Rectangle 17"/>
            <p:cNvSpPr>
              <a:spLocks noChangeArrowheads="1"/>
            </p:cNvSpPr>
            <p:nvPr/>
          </p:nvSpPr>
          <p:spPr bwMode="auto">
            <a:xfrm>
              <a:off x="1459359" y="5083943"/>
              <a:ext cx="937287" cy="576262"/>
            </a:xfrm>
            <a:prstGeom prst="rect">
              <a:avLst/>
            </a:prstGeom>
            <a:solidFill>
              <a:srgbClr val="FFFF66"/>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类型</a:t>
              </a:r>
            </a:p>
          </p:txBody>
        </p:sp>
        <p:sp>
          <p:nvSpPr>
            <p:cNvPr id="366610" name="Rectangle 18"/>
            <p:cNvSpPr>
              <a:spLocks noChangeArrowheads="1"/>
            </p:cNvSpPr>
            <p:nvPr/>
          </p:nvSpPr>
          <p:spPr bwMode="auto">
            <a:xfrm>
              <a:off x="2396647" y="5083943"/>
              <a:ext cx="1871133" cy="576262"/>
            </a:xfrm>
            <a:prstGeom prst="rect">
              <a:avLst/>
            </a:prstGeom>
            <a:solidFill>
              <a:srgbClr val="FFFF66"/>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子类型</a:t>
              </a:r>
            </a:p>
          </p:txBody>
        </p:sp>
        <p:sp>
          <p:nvSpPr>
            <p:cNvPr id="366611" name="Rectangle 19"/>
            <p:cNvSpPr>
              <a:spLocks noChangeArrowheads="1"/>
            </p:cNvSpPr>
            <p:nvPr/>
          </p:nvSpPr>
          <p:spPr bwMode="auto">
            <a:xfrm>
              <a:off x="4264341" y="5083943"/>
              <a:ext cx="627723" cy="576262"/>
            </a:xfrm>
            <a:prstGeom prst="rect">
              <a:avLst/>
            </a:prstGeom>
            <a:solidFill>
              <a:srgbClr val="FFFF66"/>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去往</a:t>
              </a:r>
            </a:p>
            <a:p>
              <a:pPr algn="ctr"/>
              <a:r>
                <a:rPr lang="en-US" altLang="zh-CN" sz="1600" b="1">
                  <a:solidFill>
                    <a:srgbClr val="000099"/>
                  </a:solidFill>
                  <a:latin typeface="+mn-lt"/>
                  <a:ea typeface="+mn-ea"/>
                </a:rPr>
                <a:t>AP</a:t>
              </a:r>
            </a:p>
          </p:txBody>
        </p:sp>
        <p:sp>
          <p:nvSpPr>
            <p:cNvPr id="366612" name="Rectangle 20"/>
            <p:cNvSpPr>
              <a:spLocks noChangeArrowheads="1"/>
            </p:cNvSpPr>
            <p:nvPr/>
          </p:nvSpPr>
          <p:spPr bwMode="auto">
            <a:xfrm>
              <a:off x="4892063" y="5083943"/>
              <a:ext cx="627725" cy="576262"/>
            </a:xfrm>
            <a:prstGeom prst="rect">
              <a:avLst/>
            </a:prstGeom>
            <a:solidFill>
              <a:srgbClr val="FFFF66"/>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来自</a:t>
              </a:r>
            </a:p>
            <a:p>
              <a:pPr algn="ctr"/>
              <a:r>
                <a:rPr lang="en-US" altLang="zh-CN" sz="1600" b="1">
                  <a:solidFill>
                    <a:srgbClr val="000099"/>
                  </a:solidFill>
                  <a:latin typeface="+mn-lt"/>
                  <a:ea typeface="+mn-ea"/>
                </a:rPr>
                <a:t>AP</a:t>
              </a:r>
            </a:p>
          </p:txBody>
        </p:sp>
        <p:sp>
          <p:nvSpPr>
            <p:cNvPr id="366613" name="Rectangle 21"/>
            <p:cNvSpPr>
              <a:spLocks noChangeArrowheads="1"/>
            </p:cNvSpPr>
            <p:nvPr/>
          </p:nvSpPr>
          <p:spPr bwMode="auto">
            <a:xfrm>
              <a:off x="5519789" y="5083943"/>
              <a:ext cx="627723" cy="576262"/>
            </a:xfrm>
            <a:prstGeom prst="rect">
              <a:avLst/>
            </a:prstGeom>
            <a:solidFill>
              <a:srgbClr val="FFFF66"/>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更多</a:t>
              </a:r>
            </a:p>
            <a:p>
              <a:pPr algn="ctr"/>
              <a:r>
                <a:rPr lang="zh-CN" altLang="en-US" sz="1600" b="1">
                  <a:solidFill>
                    <a:srgbClr val="000099"/>
                  </a:solidFill>
                  <a:latin typeface="+mn-lt"/>
                  <a:ea typeface="+mn-ea"/>
                </a:rPr>
                <a:t>分片</a:t>
              </a:r>
            </a:p>
          </p:txBody>
        </p:sp>
        <p:sp>
          <p:nvSpPr>
            <p:cNvPr id="366614" name="Rectangle 22"/>
            <p:cNvSpPr>
              <a:spLocks noChangeArrowheads="1"/>
            </p:cNvSpPr>
            <p:nvPr/>
          </p:nvSpPr>
          <p:spPr bwMode="auto">
            <a:xfrm>
              <a:off x="6147511" y="5083943"/>
              <a:ext cx="627725" cy="576262"/>
            </a:xfrm>
            <a:prstGeom prst="rect">
              <a:avLst/>
            </a:prstGeom>
            <a:solidFill>
              <a:srgbClr val="FFFF66"/>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重试</a:t>
              </a:r>
            </a:p>
          </p:txBody>
        </p:sp>
        <p:sp>
          <p:nvSpPr>
            <p:cNvPr id="366615" name="Rectangle 23"/>
            <p:cNvSpPr>
              <a:spLocks noChangeArrowheads="1"/>
            </p:cNvSpPr>
            <p:nvPr/>
          </p:nvSpPr>
          <p:spPr bwMode="auto">
            <a:xfrm>
              <a:off x="6775237" y="5083943"/>
              <a:ext cx="627723" cy="576262"/>
            </a:xfrm>
            <a:prstGeom prst="rect">
              <a:avLst/>
            </a:prstGeom>
            <a:solidFill>
              <a:srgbClr val="FFFF66"/>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功率</a:t>
              </a:r>
            </a:p>
            <a:p>
              <a:pPr algn="ctr"/>
              <a:r>
                <a:rPr lang="zh-CN" altLang="en-US" sz="1600" b="1">
                  <a:solidFill>
                    <a:srgbClr val="000099"/>
                  </a:solidFill>
                  <a:latin typeface="+mn-lt"/>
                  <a:ea typeface="+mn-ea"/>
                </a:rPr>
                <a:t>管理</a:t>
              </a:r>
            </a:p>
          </p:txBody>
        </p:sp>
        <p:sp>
          <p:nvSpPr>
            <p:cNvPr id="366616" name="Rectangle 24"/>
            <p:cNvSpPr>
              <a:spLocks noChangeArrowheads="1"/>
            </p:cNvSpPr>
            <p:nvPr/>
          </p:nvSpPr>
          <p:spPr bwMode="auto">
            <a:xfrm>
              <a:off x="7402959" y="5083943"/>
              <a:ext cx="627725" cy="576262"/>
            </a:xfrm>
            <a:prstGeom prst="rect">
              <a:avLst/>
            </a:prstGeom>
            <a:solidFill>
              <a:srgbClr val="FFFF66"/>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更多</a:t>
              </a:r>
            </a:p>
            <a:p>
              <a:pPr algn="ctr"/>
              <a:r>
                <a:rPr lang="zh-CN" altLang="en-US" sz="1600" b="1">
                  <a:solidFill>
                    <a:srgbClr val="000099"/>
                  </a:solidFill>
                  <a:latin typeface="+mn-lt"/>
                  <a:ea typeface="+mn-ea"/>
                </a:rPr>
                <a:t>数据</a:t>
              </a:r>
            </a:p>
          </p:txBody>
        </p:sp>
        <p:sp>
          <p:nvSpPr>
            <p:cNvPr id="366617" name="Rectangle 25"/>
            <p:cNvSpPr>
              <a:spLocks noChangeArrowheads="1"/>
            </p:cNvSpPr>
            <p:nvPr/>
          </p:nvSpPr>
          <p:spPr bwMode="auto">
            <a:xfrm>
              <a:off x="8030685" y="5083943"/>
              <a:ext cx="627723" cy="576262"/>
            </a:xfrm>
            <a:prstGeom prst="rect">
              <a:avLst/>
            </a:prstGeom>
            <a:solidFill>
              <a:srgbClr val="FFFF66"/>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en-US" altLang="zh-CN" sz="1600" b="1">
                  <a:solidFill>
                    <a:srgbClr val="000099"/>
                  </a:solidFill>
                  <a:latin typeface="+mn-lt"/>
                  <a:ea typeface="+mn-ea"/>
                </a:rPr>
                <a:t>WEP</a:t>
              </a:r>
            </a:p>
          </p:txBody>
        </p:sp>
        <p:sp>
          <p:nvSpPr>
            <p:cNvPr id="366618" name="Rectangle 26"/>
            <p:cNvSpPr>
              <a:spLocks noChangeArrowheads="1"/>
            </p:cNvSpPr>
            <p:nvPr/>
          </p:nvSpPr>
          <p:spPr bwMode="auto">
            <a:xfrm>
              <a:off x="8658407" y="5083943"/>
              <a:ext cx="627725" cy="576262"/>
            </a:xfrm>
            <a:prstGeom prst="rect">
              <a:avLst/>
            </a:prstGeom>
            <a:solidFill>
              <a:srgbClr val="FFFF66"/>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dirty="0">
                  <a:solidFill>
                    <a:srgbClr val="000099"/>
                  </a:solidFill>
                  <a:latin typeface="+mn-lt"/>
                  <a:ea typeface="+mn-ea"/>
                </a:rPr>
                <a:t>顺序</a:t>
              </a:r>
            </a:p>
          </p:txBody>
        </p:sp>
        <p:sp>
          <p:nvSpPr>
            <p:cNvPr id="366619" name="Text Box 27"/>
            <p:cNvSpPr txBox="1">
              <a:spLocks noChangeArrowheads="1"/>
            </p:cNvSpPr>
            <p:nvPr/>
          </p:nvSpPr>
          <p:spPr bwMode="auto">
            <a:xfrm>
              <a:off x="200472" y="4745805"/>
              <a:ext cx="931857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solidFill>
                    <a:srgbClr val="000099"/>
                  </a:solidFill>
                  <a:latin typeface="+mn-lt"/>
                  <a:ea typeface="+mn-ea"/>
                </a:rPr>
                <a:t>位        </a:t>
              </a:r>
              <a:r>
                <a:rPr lang="en-US" altLang="zh-CN" sz="1600" b="1" dirty="0">
                  <a:solidFill>
                    <a:srgbClr val="000099"/>
                  </a:solidFill>
                  <a:latin typeface="+mn-lt"/>
                  <a:ea typeface="+mn-ea"/>
                </a:rPr>
                <a:t>2              2                       4                      1         1          1         1         1         1           1         1</a:t>
              </a:r>
            </a:p>
          </p:txBody>
        </p:sp>
        <p:sp>
          <p:nvSpPr>
            <p:cNvPr id="366620" name="AutoShape 28"/>
            <p:cNvSpPr>
              <a:spLocks/>
            </p:cNvSpPr>
            <p:nvPr/>
          </p:nvSpPr>
          <p:spPr bwMode="auto">
            <a:xfrm rot="-5400000">
              <a:off x="3986859" y="441498"/>
              <a:ext cx="254000" cy="6557565"/>
            </a:xfrm>
            <a:prstGeom prst="rightBrace">
              <a:avLst>
                <a:gd name="adj1" fmla="val 19859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6621" name="Text Box 29"/>
            <p:cNvSpPr txBox="1">
              <a:spLocks noChangeArrowheads="1"/>
            </p:cNvSpPr>
            <p:nvPr/>
          </p:nvSpPr>
          <p:spPr bwMode="auto">
            <a:xfrm>
              <a:off x="3397565" y="3186880"/>
              <a:ext cx="15905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mn-ea"/>
                </a:rPr>
                <a:t>MAC </a:t>
              </a:r>
              <a:r>
                <a:rPr lang="zh-CN" altLang="en-US" sz="2400" b="1">
                  <a:solidFill>
                    <a:srgbClr val="000099"/>
                  </a:solidFill>
                  <a:latin typeface="+mn-lt"/>
                  <a:ea typeface="+mn-ea"/>
                </a:rPr>
                <a:t>首部</a:t>
              </a:r>
            </a:p>
          </p:txBody>
        </p:sp>
        <p:sp>
          <p:nvSpPr>
            <p:cNvPr id="366622" name="Text Box 30"/>
            <p:cNvSpPr txBox="1">
              <a:spLocks noChangeArrowheads="1"/>
            </p:cNvSpPr>
            <p:nvPr/>
          </p:nvSpPr>
          <p:spPr bwMode="auto">
            <a:xfrm>
              <a:off x="8908387" y="3030051"/>
              <a:ext cx="88678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mn-ea"/>
                </a:rPr>
                <a:t>MAC</a:t>
              </a:r>
            </a:p>
            <a:p>
              <a:r>
                <a:rPr lang="zh-CN" altLang="en-US" sz="2400" b="1" dirty="0">
                  <a:solidFill>
                    <a:srgbClr val="000099"/>
                  </a:solidFill>
                  <a:latin typeface="+mn-lt"/>
                  <a:ea typeface="+mn-ea"/>
                </a:rPr>
                <a:t>尾部</a:t>
              </a:r>
            </a:p>
          </p:txBody>
        </p:sp>
      </p:grpSp>
      <p:sp>
        <p:nvSpPr>
          <p:cNvPr id="2" name="矩形 1"/>
          <p:cNvSpPr/>
          <p:nvPr/>
        </p:nvSpPr>
        <p:spPr>
          <a:xfrm>
            <a:off x="3689250" y="5085184"/>
            <a:ext cx="2502296" cy="400110"/>
          </a:xfrm>
          <a:prstGeom prst="rect">
            <a:avLst/>
          </a:prstGeom>
          <a:noFill/>
          <a:ln>
            <a:noFill/>
          </a:ln>
        </p:spPr>
        <p:txBody>
          <a:bodyPr wrap="square">
            <a:spAutoFit/>
          </a:bodyPr>
          <a:lstStyle/>
          <a:p>
            <a:pPr algn="ctr"/>
            <a:r>
              <a:rPr lang="zh-CN" altLang="en-US" sz="2000" b="1" dirty="0">
                <a:latin typeface="+mn-lt"/>
                <a:ea typeface="+mn-ea"/>
              </a:rPr>
              <a:t>数据帧格式</a:t>
            </a:r>
          </a:p>
        </p:txBody>
      </p:sp>
    </p:spTree>
    <p:extLst>
      <p:ext uri="{BB962C8B-B14F-4D97-AF65-F5344CB8AC3E}">
        <p14:creationId xmlns:p14="http://schemas.microsoft.com/office/powerpoint/2010/main" val="31094656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r>
              <a:rPr lang="en-US" altLang="zh-CN" dirty="0"/>
              <a:t>9.1.4  802.11 </a:t>
            </a:r>
            <a:r>
              <a:rPr lang="zh-CN" altLang="en-US" dirty="0"/>
              <a:t>局域网的 </a:t>
            </a:r>
            <a:r>
              <a:rPr lang="en-US" altLang="zh-CN" dirty="0"/>
              <a:t>MAC </a:t>
            </a:r>
            <a:r>
              <a:rPr lang="zh-CN" altLang="en-US" dirty="0"/>
              <a:t>帧</a:t>
            </a:r>
          </a:p>
        </p:txBody>
      </p:sp>
      <p:sp>
        <p:nvSpPr>
          <p:cNvPr id="366595" name="Rectangle 3"/>
          <p:cNvSpPr>
            <a:spLocks noGrp="1" noChangeArrowheads="1"/>
          </p:cNvSpPr>
          <p:nvPr>
            <p:ph idx="1"/>
          </p:nvPr>
        </p:nvSpPr>
        <p:spPr/>
        <p:txBody>
          <a:bodyPr/>
          <a:lstStyle/>
          <a:p>
            <a:r>
              <a:rPr lang="en-US" altLang="zh-CN" dirty="0"/>
              <a:t>802.11 </a:t>
            </a:r>
            <a:r>
              <a:rPr lang="zh-CN" altLang="en-US" dirty="0"/>
              <a:t>帧共有三种</a:t>
            </a:r>
            <a:r>
              <a:rPr lang="zh-CN" altLang="en-US" dirty="0" smtClean="0"/>
              <a:t>类型：</a:t>
            </a:r>
            <a:r>
              <a:rPr lang="zh-CN" altLang="en-US" dirty="0" smtClean="0">
                <a:solidFill>
                  <a:srgbClr val="FF0000"/>
                </a:solidFill>
              </a:rPr>
              <a:t>控制帧</a:t>
            </a:r>
            <a:r>
              <a:rPr lang="zh-CN" altLang="en-US" dirty="0">
                <a:solidFill>
                  <a:srgbClr val="FF0000"/>
                </a:solidFill>
              </a:rPr>
              <a:t>、</a:t>
            </a:r>
            <a:r>
              <a:rPr lang="zh-CN" altLang="en-US" dirty="0">
                <a:solidFill>
                  <a:schemeClr val="hlink"/>
                </a:solidFill>
              </a:rPr>
              <a:t>数据帧</a:t>
            </a:r>
            <a:r>
              <a:rPr lang="zh-CN" altLang="en-US" dirty="0"/>
              <a:t>和</a:t>
            </a:r>
            <a:r>
              <a:rPr lang="zh-CN" altLang="en-US" dirty="0">
                <a:solidFill>
                  <a:schemeClr val="hlink"/>
                </a:solidFill>
              </a:rPr>
              <a:t>管理</a:t>
            </a:r>
            <a:r>
              <a:rPr lang="zh-CN" altLang="en-US" dirty="0">
                <a:solidFill>
                  <a:srgbClr val="FF0000"/>
                </a:solidFill>
              </a:rPr>
              <a:t>帧</a:t>
            </a:r>
            <a:r>
              <a:rPr lang="zh-CN" altLang="en-US" dirty="0" smtClean="0">
                <a:solidFill>
                  <a:srgbClr val="FF0000"/>
                </a:solidFill>
              </a:rPr>
              <a:t>。</a:t>
            </a:r>
            <a:endParaRPr lang="zh-CN" altLang="en-US" dirty="0">
              <a:solidFill>
                <a:srgbClr val="FF0000"/>
              </a:solidFill>
            </a:endParaRPr>
          </a:p>
        </p:txBody>
      </p:sp>
      <p:grpSp>
        <p:nvGrpSpPr>
          <p:cNvPr id="5" name="组合 4"/>
          <p:cNvGrpSpPr/>
          <p:nvPr/>
        </p:nvGrpSpPr>
        <p:grpSpPr>
          <a:xfrm>
            <a:off x="1137742" y="2492896"/>
            <a:ext cx="7482878" cy="1367423"/>
            <a:chOff x="1137742" y="2660421"/>
            <a:chExt cx="7482878" cy="1367423"/>
          </a:xfrm>
        </p:grpSpPr>
        <p:sp>
          <p:nvSpPr>
            <p:cNvPr id="2" name="矩形 1"/>
            <p:cNvSpPr/>
            <p:nvPr/>
          </p:nvSpPr>
          <p:spPr>
            <a:xfrm>
              <a:off x="1905305" y="3627734"/>
              <a:ext cx="5385064" cy="400110"/>
            </a:xfrm>
            <a:prstGeom prst="rect">
              <a:avLst/>
            </a:prstGeom>
            <a:noFill/>
            <a:ln>
              <a:noFill/>
            </a:ln>
          </p:spPr>
          <p:txBody>
            <a:bodyPr wrap="square">
              <a:spAutoFit/>
            </a:bodyPr>
            <a:lstStyle/>
            <a:p>
              <a:r>
                <a:rPr lang="en-US" altLang="zh-CN" sz="2000" b="1" dirty="0">
                  <a:latin typeface="+mn-lt"/>
                  <a:ea typeface="+mn-ea"/>
                </a:rPr>
                <a:t>RTS</a:t>
              </a:r>
              <a:r>
                <a:rPr lang="zh-CN" altLang="en-US" sz="2000" b="1" dirty="0">
                  <a:latin typeface="+mn-lt"/>
                  <a:ea typeface="+mn-ea"/>
                </a:rPr>
                <a:t>帧格式（帧控制字段中的子类型为</a:t>
              </a:r>
              <a:r>
                <a:rPr lang="en-US" altLang="zh-CN" sz="2000" b="1" dirty="0">
                  <a:latin typeface="+mn-lt"/>
                  <a:ea typeface="+mn-ea"/>
                </a:rPr>
                <a:t>1011</a:t>
              </a:r>
              <a:r>
                <a:rPr lang="zh-CN" altLang="en-US" sz="2000" b="1" dirty="0">
                  <a:latin typeface="+mn-lt"/>
                  <a:ea typeface="+mn-ea"/>
                </a:rPr>
                <a:t>）</a:t>
              </a:r>
            </a:p>
          </p:txBody>
        </p:sp>
        <p:grpSp>
          <p:nvGrpSpPr>
            <p:cNvPr id="3" name="组合 2"/>
            <p:cNvGrpSpPr/>
            <p:nvPr/>
          </p:nvGrpSpPr>
          <p:grpSpPr>
            <a:xfrm>
              <a:off x="1137742" y="2660421"/>
              <a:ext cx="7482878" cy="830930"/>
              <a:chOff x="2095672" y="3278876"/>
              <a:chExt cx="4781378" cy="582494"/>
            </a:xfrm>
          </p:grpSpPr>
          <p:sp>
            <p:nvSpPr>
              <p:cNvPr id="33" name="Rectangle 56"/>
              <p:cNvSpPr>
                <a:spLocks noChangeArrowheads="1"/>
              </p:cNvSpPr>
              <p:nvPr/>
            </p:nvSpPr>
            <p:spPr bwMode="auto">
              <a:xfrm>
                <a:off x="2554288" y="3510533"/>
                <a:ext cx="857250" cy="3429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800" b="1">
                  <a:solidFill>
                    <a:srgbClr val="000099"/>
                  </a:solidFill>
                  <a:latin typeface="+mn-lt"/>
                  <a:ea typeface="+mn-ea"/>
                </a:endParaRPr>
              </a:p>
            </p:txBody>
          </p:sp>
          <p:sp>
            <p:nvSpPr>
              <p:cNvPr id="34" name="Rectangle 17"/>
              <p:cNvSpPr>
                <a:spLocks noChangeArrowheads="1"/>
              </p:cNvSpPr>
              <p:nvPr/>
            </p:nvSpPr>
            <p:spPr bwMode="auto">
              <a:xfrm>
                <a:off x="2551113" y="3501008"/>
                <a:ext cx="865187" cy="360362"/>
              </a:xfrm>
              <a:prstGeom prst="rect">
                <a:avLst/>
              </a:prstGeom>
              <a:solidFill>
                <a:srgbClr val="FFFF66"/>
              </a:solidFill>
              <a:ln w="9525">
                <a:solidFill>
                  <a:schemeClr val="tx1"/>
                </a:solidFill>
                <a:miter lim="800000"/>
                <a:headEnd/>
                <a:tailEnd/>
              </a:ln>
              <a:effectLst>
                <a:outerShdw dist="35560" dir="2700000" algn="tl" rotWithShape="0">
                  <a:schemeClr val="bg2"/>
                </a:outerShdw>
              </a:effectLst>
            </p:spPr>
            <p:txBody>
              <a:bodyPr wrap="none" anchor="ctr"/>
              <a:lstStyle/>
              <a:p>
                <a:pPr algn="ctr"/>
                <a:r>
                  <a:rPr lang="zh-CN" altLang="en-US" sz="1800" b="1">
                    <a:solidFill>
                      <a:srgbClr val="000099"/>
                    </a:solidFill>
                    <a:latin typeface="+mn-lt"/>
                    <a:ea typeface="+mn-ea"/>
                  </a:rPr>
                  <a:t>帧控制</a:t>
                </a:r>
              </a:p>
            </p:txBody>
          </p:sp>
          <p:sp>
            <p:nvSpPr>
              <p:cNvPr id="35" name="Rectangle 18"/>
              <p:cNvSpPr>
                <a:spLocks noChangeArrowheads="1"/>
              </p:cNvSpPr>
              <p:nvPr/>
            </p:nvSpPr>
            <p:spPr bwMode="auto">
              <a:xfrm>
                <a:off x="3416300" y="3501008"/>
                <a:ext cx="865188" cy="360362"/>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1800" b="1">
                    <a:solidFill>
                      <a:srgbClr val="000099"/>
                    </a:solidFill>
                    <a:latin typeface="+mn-lt"/>
                    <a:ea typeface="+mn-ea"/>
                  </a:rPr>
                  <a:t>持续期</a:t>
                </a:r>
              </a:p>
            </p:txBody>
          </p:sp>
          <p:sp>
            <p:nvSpPr>
              <p:cNvPr id="36" name="Rectangle 19"/>
              <p:cNvSpPr>
                <a:spLocks noChangeArrowheads="1"/>
              </p:cNvSpPr>
              <p:nvPr/>
            </p:nvSpPr>
            <p:spPr bwMode="auto">
              <a:xfrm>
                <a:off x="4281488" y="3501008"/>
                <a:ext cx="865187" cy="360362"/>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1800" b="1">
                    <a:solidFill>
                      <a:srgbClr val="000099"/>
                    </a:solidFill>
                    <a:latin typeface="+mn-lt"/>
                    <a:ea typeface="+mn-ea"/>
                  </a:rPr>
                  <a:t>接收地址</a:t>
                </a:r>
                <a:endParaRPr lang="en-US" altLang="zh-CN" sz="1800" b="1">
                  <a:solidFill>
                    <a:srgbClr val="000099"/>
                  </a:solidFill>
                  <a:latin typeface="+mn-lt"/>
                  <a:ea typeface="+mn-ea"/>
                </a:endParaRPr>
              </a:p>
            </p:txBody>
          </p:sp>
          <p:sp>
            <p:nvSpPr>
              <p:cNvPr id="37" name="Rectangle 20"/>
              <p:cNvSpPr>
                <a:spLocks noChangeArrowheads="1"/>
              </p:cNvSpPr>
              <p:nvPr/>
            </p:nvSpPr>
            <p:spPr bwMode="auto">
              <a:xfrm>
                <a:off x="5146675" y="3501008"/>
                <a:ext cx="865188" cy="360362"/>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1800" b="1">
                    <a:solidFill>
                      <a:srgbClr val="000099"/>
                    </a:solidFill>
                    <a:latin typeface="+mn-lt"/>
                    <a:ea typeface="+mn-ea"/>
                  </a:rPr>
                  <a:t>发送地址</a:t>
                </a:r>
                <a:endParaRPr lang="en-US" altLang="zh-CN" sz="1800" b="1">
                  <a:solidFill>
                    <a:srgbClr val="000099"/>
                  </a:solidFill>
                  <a:latin typeface="+mn-lt"/>
                  <a:ea typeface="+mn-ea"/>
                </a:endParaRPr>
              </a:p>
            </p:txBody>
          </p:sp>
          <p:sp>
            <p:nvSpPr>
              <p:cNvPr id="38" name="Rectangle 21"/>
              <p:cNvSpPr>
                <a:spLocks noChangeArrowheads="1"/>
              </p:cNvSpPr>
              <p:nvPr/>
            </p:nvSpPr>
            <p:spPr bwMode="auto">
              <a:xfrm>
                <a:off x="6011863" y="3501008"/>
                <a:ext cx="865187" cy="360362"/>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altLang="zh-CN" sz="1800" b="1" dirty="0">
                    <a:solidFill>
                      <a:srgbClr val="000099"/>
                    </a:solidFill>
                    <a:latin typeface="+mn-lt"/>
                    <a:ea typeface="+mn-ea"/>
                  </a:rPr>
                  <a:t>FCS</a:t>
                </a:r>
              </a:p>
            </p:txBody>
          </p:sp>
          <p:sp>
            <p:nvSpPr>
              <p:cNvPr id="39" name="Text Box 14"/>
              <p:cNvSpPr txBox="1">
                <a:spLocks noChangeArrowheads="1"/>
              </p:cNvSpPr>
              <p:nvPr/>
            </p:nvSpPr>
            <p:spPr bwMode="auto">
              <a:xfrm>
                <a:off x="2095672" y="3278876"/>
                <a:ext cx="4781378" cy="258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800" b="1" dirty="0">
                    <a:solidFill>
                      <a:srgbClr val="000099"/>
                    </a:solidFill>
                    <a:latin typeface="+mn-lt"/>
                    <a:ea typeface="+mn-ea"/>
                  </a:rPr>
                  <a:t>字节        </a:t>
                </a:r>
                <a:r>
                  <a:rPr lang="zh-CN" altLang="en-US" sz="1800" b="1" dirty="0" smtClean="0">
                    <a:solidFill>
                      <a:srgbClr val="000099"/>
                    </a:solidFill>
                    <a:latin typeface="+mn-lt"/>
                    <a:ea typeface="+mn-ea"/>
                  </a:rPr>
                  <a:t>     </a:t>
                </a:r>
                <a:r>
                  <a:rPr lang="en-US" altLang="zh-CN" sz="1800" b="1" dirty="0" smtClean="0">
                    <a:solidFill>
                      <a:srgbClr val="000099"/>
                    </a:solidFill>
                    <a:latin typeface="+mn-lt"/>
                    <a:ea typeface="+mn-ea"/>
                  </a:rPr>
                  <a:t>2                  </a:t>
                </a:r>
                <a:r>
                  <a:rPr lang="en-US" altLang="zh-CN" sz="1800" b="1" dirty="0">
                    <a:solidFill>
                      <a:srgbClr val="000099"/>
                    </a:solidFill>
                    <a:latin typeface="+mn-lt"/>
                    <a:ea typeface="+mn-ea"/>
                  </a:rPr>
                  <a:t>2            </a:t>
                </a:r>
                <a:r>
                  <a:rPr lang="en-US" altLang="zh-CN" sz="1800" b="1" dirty="0" smtClean="0">
                    <a:solidFill>
                      <a:srgbClr val="000099"/>
                    </a:solidFill>
                    <a:latin typeface="+mn-lt"/>
                    <a:ea typeface="+mn-ea"/>
                  </a:rPr>
                  <a:t>        </a:t>
                </a:r>
                <a:r>
                  <a:rPr lang="en-US" altLang="zh-CN" sz="1800" b="1" dirty="0">
                    <a:solidFill>
                      <a:srgbClr val="000099"/>
                    </a:solidFill>
                    <a:latin typeface="+mn-lt"/>
                    <a:ea typeface="+mn-ea"/>
                  </a:rPr>
                  <a:t>6          </a:t>
                </a:r>
                <a:r>
                  <a:rPr lang="en-US" altLang="zh-CN" sz="1800" b="1" dirty="0" smtClean="0">
                    <a:solidFill>
                      <a:srgbClr val="000099"/>
                    </a:solidFill>
                    <a:latin typeface="+mn-lt"/>
                    <a:ea typeface="+mn-ea"/>
                  </a:rPr>
                  <a:t>        </a:t>
                </a:r>
                <a:r>
                  <a:rPr lang="en-US" altLang="zh-CN" sz="1800" b="1" dirty="0">
                    <a:solidFill>
                      <a:srgbClr val="000099"/>
                    </a:solidFill>
                    <a:latin typeface="+mn-lt"/>
                    <a:ea typeface="+mn-ea"/>
                  </a:rPr>
                  <a:t>6             </a:t>
                </a:r>
                <a:r>
                  <a:rPr lang="en-US" altLang="zh-CN" sz="1800" b="1" dirty="0" smtClean="0">
                    <a:solidFill>
                      <a:srgbClr val="000099"/>
                    </a:solidFill>
                    <a:latin typeface="+mn-lt"/>
                    <a:ea typeface="+mn-ea"/>
                  </a:rPr>
                  <a:t>       </a:t>
                </a:r>
                <a:r>
                  <a:rPr lang="en-US" altLang="zh-CN" sz="1800" b="1" dirty="0">
                    <a:solidFill>
                      <a:srgbClr val="000099"/>
                    </a:solidFill>
                    <a:latin typeface="+mn-lt"/>
                    <a:ea typeface="+mn-ea"/>
                  </a:rPr>
                  <a:t>4</a:t>
                </a:r>
              </a:p>
            </p:txBody>
          </p:sp>
        </p:grpSp>
      </p:grpSp>
      <p:grpSp>
        <p:nvGrpSpPr>
          <p:cNvPr id="6" name="组合 5"/>
          <p:cNvGrpSpPr/>
          <p:nvPr/>
        </p:nvGrpSpPr>
        <p:grpSpPr>
          <a:xfrm>
            <a:off x="1204183" y="4212509"/>
            <a:ext cx="8285321" cy="1592755"/>
            <a:chOff x="1204183" y="4212509"/>
            <a:chExt cx="8285321" cy="1407509"/>
          </a:xfrm>
        </p:grpSpPr>
        <p:sp>
          <p:nvSpPr>
            <p:cNvPr id="41" name="Rectangle 56"/>
            <p:cNvSpPr>
              <a:spLocks noChangeArrowheads="1"/>
            </p:cNvSpPr>
            <p:nvPr/>
          </p:nvSpPr>
          <p:spPr bwMode="auto">
            <a:xfrm>
              <a:off x="1905305" y="4587443"/>
              <a:ext cx="1328441" cy="433079"/>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800" b="1">
                <a:solidFill>
                  <a:srgbClr val="000099"/>
                </a:solidFill>
                <a:latin typeface="+mn-lt"/>
                <a:ea typeface="+mn-ea"/>
              </a:endParaRPr>
            </a:p>
          </p:txBody>
        </p:sp>
        <p:sp>
          <p:nvSpPr>
            <p:cNvPr id="42" name="Rectangle 17"/>
            <p:cNvSpPr>
              <a:spLocks noChangeArrowheads="1"/>
            </p:cNvSpPr>
            <p:nvPr/>
          </p:nvSpPr>
          <p:spPr bwMode="auto">
            <a:xfrm>
              <a:off x="1900385" y="4575413"/>
              <a:ext cx="1340741" cy="455135"/>
            </a:xfrm>
            <a:prstGeom prst="rect">
              <a:avLst/>
            </a:prstGeom>
            <a:solidFill>
              <a:srgbClr val="FFFF66"/>
            </a:solidFill>
            <a:ln w="9525">
              <a:solidFill>
                <a:schemeClr val="tx1"/>
              </a:solidFill>
              <a:miter lim="800000"/>
              <a:headEnd/>
              <a:tailEnd/>
            </a:ln>
            <a:effectLst>
              <a:outerShdw dist="35560" dir="2700000" algn="tl" rotWithShape="0">
                <a:schemeClr val="bg2"/>
              </a:outerShdw>
            </a:effectLst>
          </p:spPr>
          <p:txBody>
            <a:bodyPr wrap="none" anchor="ctr"/>
            <a:lstStyle/>
            <a:p>
              <a:pPr algn="ctr"/>
              <a:r>
                <a:rPr lang="zh-CN" altLang="en-US" sz="1800" b="1">
                  <a:solidFill>
                    <a:srgbClr val="000099"/>
                  </a:solidFill>
                  <a:latin typeface="+mn-lt"/>
                  <a:ea typeface="+mn-ea"/>
                </a:rPr>
                <a:t>帧控制</a:t>
              </a:r>
            </a:p>
          </p:txBody>
        </p:sp>
        <p:sp>
          <p:nvSpPr>
            <p:cNvPr id="43" name="Rectangle 18"/>
            <p:cNvSpPr>
              <a:spLocks noChangeArrowheads="1"/>
            </p:cNvSpPr>
            <p:nvPr/>
          </p:nvSpPr>
          <p:spPr bwMode="auto">
            <a:xfrm>
              <a:off x="3241126" y="4575413"/>
              <a:ext cx="1340742" cy="45513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1800" b="1" dirty="0">
                  <a:solidFill>
                    <a:srgbClr val="000099"/>
                  </a:solidFill>
                  <a:latin typeface="+mn-lt"/>
                  <a:ea typeface="+mn-ea"/>
                </a:rPr>
                <a:t>持续期</a:t>
              </a:r>
            </a:p>
          </p:txBody>
        </p:sp>
        <p:sp>
          <p:nvSpPr>
            <p:cNvPr id="44" name="Rectangle 19"/>
            <p:cNvSpPr>
              <a:spLocks noChangeArrowheads="1"/>
            </p:cNvSpPr>
            <p:nvPr/>
          </p:nvSpPr>
          <p:spPr bwMode="auto">
            <a:xfrm>
              <a:off x="4581868" y="4575413"/>
              <a:ext cx="1340741" cy="45513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1800" b="1">
                  <a:solidFill>
                    <a:srgbClr val="000099"/>
                  </a:solidFill>
                  <a:latin typeface="+mn-lt"/>
                  <a:ea typeface="+mn-ea"/>
                </a:rPr>
                <a:t>接收地址</a:t>
              </a:r>
              <a:endParaRPr lang="en-US" altLang="zh-CN" sz="1800" b="1">
                <a:solidFill>
                  <a:srgbClr val="000099"/>
                </a:solidFill>
                <a:latin typeface="+mn-lt"/>
                <a:ea typeface="+mn-ea"/>
              </a:endParaRPr>
            </a:p>
          </p:txBody>
        </p:sp>
        <p:sp>
          <p:nvSpPr>
            <p:cNvPr id="45" name="Rectangle 21"/>
            <p:cNvSpPr>
              <a:spLocks noChangeArrowheads="1"/>
            </p:cNvSpPr>
            <p:nvPr/>
          </p:nvSpPr>
          <p:spPr bwMode="auto">
            <a:xfrm>
              <a:off x="5888168" y="4575413"/>
              <a:ext cx="1340742" cy="45513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altLang="zh-CN" sz="1800" b="1" dirty="0">
                  <a:solidFill>
                    <a:srgbClr val="000099"/>
                  </a:solidFill>
                  <a:latin typeface="+mn-lt"/>
                  <a:ea typeface="+mn-ea"/>
                </a:rPr>
                <a:t>FCS</a:t>
              </a:r>
            </a:p>
          </p:txBody>
        </p:sp>
        <p:sp>
          <p:nvSpPr>
            <p:cNvPr id="46" name="Text Box 14"/>
            <p:cNvSpPr txBox="1">
              <a:spLocks noChangeArrowheads="1"/>
            </p:cNvSpPr>
            <p:nvPr/>
          </p:nvSpPr>
          <p:spPr bwMode="auto">
            <a:xfrm>
              <a:off x="1204183" y="4212509"/>
              <a:ext cx="55226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800" b="1" dirty="0">
                  <a:solidFill>
                    <a:srgbClr val="000099"/>
                  </a:solidFill>
                  <a:latin typeface="+mn-lt"/>
                  <a:ea typeface="+mn-ea"/>
                </a:rPr>
                <a:t>字节       </a:t>
              </a:r>
              <a:r>
                <a:rPr lang="zh-CN" altLang="en-US" sz="1800" b="1" dirty="0" smtClean="0">
                  <a:solidFill>
                    <a:srgbClr val="000099"/>
                  </a:solidFill>
                  <a:latin typeface="+mn-lt"/>
                  <a:ea typeface="+mn-ea"/>
                </a:rPr>
                <a:t>     </a:t>
              </a:r>
              <a:r>
                <a:rPr lang="en-US" altLang="zh-CN" sz="1800" b="1" dirty="0">
                  <a:solidFill>
                    <a:srgbClr val="000099"/>
                  </a:solidFill>
                  <a:latin typeface="+mn-lt"/>
                  <a:ea typeface="+mn-ea"/>
                </a:rPr>
                <a:t>2         </a:t>
              </a:r>
              <a:r>
                <a:rPr lang="en-US" altLang="zh-CN" sz="1800" b="1" dirty="0" smtClean="0">
                  <a:solidFill>
                    <a:srgbClr val="000099"/>
                  </a:solidFill>
                  <a:latin typeface="+mn-lt"/>
                  <a:ea typeface="+mn-ea"/>
                </a:rPr>
                <a:t>         </a:t>
              </a:r>
              <a:r>
                <a:rPr lang="en-US" altLang="zh-CN" sz="1800" b="1" dirty="0">
                  <a:solidFill>
                    <a:srgbClr val="000099"/>
                  </a:solidFill>
                  <a:latin typeface="+mn-lt"/>
                  <a:ea typeface="+mn-ea"/>
                </a:rPr>
                <a:t>2  </a:t>
              </a:r>
              <a:r>
                <a:rPr lang="en-US" altLang="zh-CN" sz="1800" b="1" dirty="0" smtClean="0">
                  <a:solidFill>
                    <a:srgbClr val="000099"/>
                  </a:solidFill>
                  <a:latin typeface="+mn-lt"/>
                  <a:ea typeface="+mn-ea"/>
                </a:rPr>
                <a:t>                   </a:t>
              </a:r>
              <a:r>
                <a:rPr lang="en-US" altLang="zh-CN" sz="1800" b="1" dirty="0">
                  <a:solidFill>
                    <a:srgbClr val="000099"/>
                  </a:solidFill>
                  <a:latin typeface="+mn-lt"/>
                  <a:ea typeface="+mn-ea"/>
                </a:rPr>
                <a:t>6             </a:t>
              </a:r>
              <a:r>
                <a:rPr lang="en-US" altLang="zh-CN" sz="1800" b="1" dirty="0" smtClean="0">
                  <a:solidFill>
                    <a:srgbClr val="000099"/>
                  </a:solidFill>
                  <a:latin typeface="+mn-lt"/>
                  <a:ea typeface="+mn-ea"/>
                </a:rPr>
                <a:t>    </a:t>
              </a:r>
              <a:r>
                <a:rPr lang="en-US" altLang="zh-CN" sz="1800" b="1" dirty="0">
                  <a:solidFill>
                    <a:srgbClr val="000099"/>
                  </a:solidFill>
                  <a:latin typeface="+mn-lt"/>
                  <a:ea typeface="+mn-ea"/>
                </a:rPr>
                <a:t>4</a:t>
              </a:r>
            </a:p>
          </p:txBody>
        </p:sp>
        <p:sp>
          <p:nvSpPr>
            <p:cNvPr id="47" name="Text Box 58"/>
            <p:cNvSpPr txBox="1">
              <a:spLocks noChangeArrowheads="1"/>
            </p:cNvSpPr>
            <p:nvPr/>
          </p:nvSpPr>
          <p:spPr bwMode="auto">
            <a:xfrm>
              <a:off x="1905304" y="5219908"/>
              <a:ext cx="758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1" dirty="0" smtClean="0">
                  <a:latin typeface="+mn-lt"/>
                  <a:ea typeface="+mn-ea"/>
                </a:rPr>
                <a:t>CTS </a:t>
              </a:r>
              <a:r>
                <a:rPr lang="zh-CN" altLang="en-US" sz="2000" b="1" dirty="0">
                  <a:latin typeface="+mn-lt"/>
                  <a:ea typeface="+mn-ea"/>
                </a:rPr>
                <a:t>和 </a:t>
              </a:r>
              <a:r>
                <a:rPr lang="en-US" altLang="zh-CN" sz="2000" b="1" dirty="0">
                  <a:latin typeface="+mn-lt"/>
                  <a:ea typeface="+mn-ea"/>
                </a:rPr>
                <a:t>ACK </a:t>
              </a:r>
              <a:r>
                <a:rPr lang="zh-CN" altLang="en-US" sz="2000" b="1" dirty="0">
                  <a:latin typeface="+mn-lt"/>
                  <a:ea typeface="+mn-ea"/>
                </a:rPr>
                <a:t>帧格式（帧控制字段中的子类型分别为</a:t>
              </a:r>
              <a:r>
                <a:rPr lang="en-US" altLang="zh-CN" sz="2000" b="1" dirty="0">
                  <a:latin typeface="+mn-lt"/>
                  <a:ea typeface="+mn-ea"/>
                </a:rPr>
                <a:t>1100</a:t>
              </a:r>
              <a:r>
                <a:rPr lang="zh-CN" altLang="en-US" sz="2000" b="1" dirty="0">
                  <a:latin typeface="+mn-lt"/>
                  <a:ea typeface="+mn-ea"/>
                </a:rPr>
                <a:t>和</a:t>
              </a:r>
              <a:r>
                <a:rPr lang="en-US" altLang="zh-CN" sz="2000" b="1" dirty="0">
                  <a:latin typeface="+mn-lt"/>
                  <a:ea typeface="+mn-ea"/>
                </a:rPr>
                <a:t>1101</a:t>
              </a:r>
              <a:r>
                <a:rPr lang="zh-CN" altLang="en-US" sz="2000" b="1" dirty="0">
                  <a:latin typeface="+mn-lt"/>
                  <a:ea typeface="+mn-ea"/>
                </a:rPr>
                <a:t>）</a:t>
              </a:r>
            </a:p>
          </p:txBody>
        </p:sp>
      </p:grpSp>
    </p:spTree>
    <p:extLst>
      <p:ext uri="{BB962C8B-B14F-4D97-AF65-F5344CB8AC3E}">
        <p14:creationId xmlns:p14="http://schemas.microsoft.com/office/powerpoint/2010/main" val="37850825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pPr algn="ctr"/>
            <a:r>
              <a:rPr lang="en-US" altLang="zh-CN" dirty="0"/>
              <a:t>802.11 </a:t>
            </a:r>
            <a:r>
              <a:rPr lang="zh-CN" altLang="en-US" dirty="0"/>
              <a:t>数据帧的三大部分 </a:t>
            </a:r>
          </a:p>
        </p:txBody>
      </p:sp>
      <p:sp>
        <p:nvSpPr>
          <p:cNvPr id="367619" name="Rectangle 3"/>
          <p:cNvSpPr>
            <a:spLocks noGrp="1" noChangeArrowheads="1"/>
          </p:cNvSpPr>
          <p:nvPr>
            <p:ph idx="1"/>
          </p:nvPr>
        </p:nvSpPr>
        <p:spPr/>
        <p:txBody>
          <a:bodyPr/>
          <a:lstStyle/>
          <a:p>
            <a:r>
              <a:rPr lang="en-US" altLang="zh-CN" dirty="0">
                <a:solidFill>
                  <a:schemeClr val="hlink"/>
                </a:solidFill>
              </a:rPr>
              <a:t>MAC </a:t>
            </a:r>
            <a:r>
              <a:rPr lang="zh-CN" altLang="en-US" dirty="0">
                <a:solidFill>
                  <a:srgbClr val="FF0000"/>
                </a:solidFill>
              </a:rPr>
              <a:t>首部，</a:t>
            </a:r>
            <a:r>
              <a:rPr lang="zh-CN" altLang="en-US" dirty="0"/>
              <a:t>共 </a:t>
            </a:r>
            <a:r>
              <a:rPr lang="en-US" altLang="zh-CN" dirty="0"/>
              <a:t>30 </a:t>
            </a:r>
            <a:r>
              <a:rPr lang="zh-CN" altLang="en-US" dirty="0"/>
              <a:t>字节。帧的复杂性都在帧的首部。</a:t>
            </a:r>
          </a:p>
          <a:p>
            <a:r>
              <a:rPr lang="zh-CN" altLang="en-US" dirty="0">
                <a:solidFill>
                  <a:schemeClr val="hlink"/>
                </a:solidFill>
              </a:rPr>
              <a:t>帧</a:t>
            </a:r>
            <a:r>
              <a:rPr lang="zh-CN" altLang="en-US" dirty="0">
                <a:solidFill>
                  <a:srgbClr val="FF0000"/>
                </a:solidFill>
              </a:rPr>
              <a:t>主体，</a:t>
            </a:r>
            <a:r>
              <a:rPr lang="zh-CN" altLang="en-US" dirty="0"/>
              <a:t>也就是帧的数据部分，不</a:t>
            </a:r>
            <a:r>
              <a:rPr lang="zh-CN" altLang="en-US" dirty="0" smtClean="0"/>
              <a:t>超过 </a:t>
            </a:r>
            <a:r>
              <a:rPr lang="en-US" altLang="zh-CN" dirty="0" smtClean="0"/>
              <a:t>2312 </a:t>
            </a:r>
            <a:r>
              <a:rPr lang="zh-CN" altLang="en-US" dirty="0"/>
              <a:t>字节。这个数值比以太网的最大长度长很多。不过 </a:t>
            </a:r>
            <a:r>
              <a:rPr lang="en-US" altLang="zh-CN" dirty="0"/>
              <a:t>802.11 </a:t>
            </a:r>
            <a:r>
              <a:rPr lang="zh-CN" altLang="en-US" dirty="0"/>
              <a:t>帧的长度通常都是小于 </a:t>
            </a:r>
            <a:r>
              <a:rPr lang="en-US" altLang="zh-CN" dirty="0"/>
              <a:t>1500 </a:t>
            </a:r>
            <a:r>
              <a:rPr lang="zh-CN" altLang="en-US" dirty="0"/>
              <a:t>字节。</a:t>
            </a:r>
          </a:p>
          <a:p>
            <a:r>
              <a:rPr lang="zh-CN" altLang="en-US" dirty="0">
                <a:solidFill>
                  <a:schemeClr val="hlink"/>
                </a:solidFill>
              </a:rPr>
              <a:t>帧检验序列 </a:t>
            </a:r>
            <a:r>
              <a:rPr lang="en-US" altLang="zh-CN" dirty="0">
                <a:solidFill>
                  <a:schemeClr val="hlink"/>
                </a:solidFill>
              </a:rPr>
              <a:t>FCS</a:t>
            </a:r>
            <a:r>
              <a:rPr lang="en-US" altLang="zh-CN" dirty="0"/>
              <a:t> </a:t>
            </a:r>
            <a:r>
              <a:rPr lang="zh-CN" altLang="en-US" dirty="0"/>
              <a:t>是尾部，共 </a:t>
            </a:r>
            <a:r>
              <a:rPr lang="en-US" altLang="zh-CN" dirty="0"/>
              <a:t>4 </a:t>
            </a:r>
            <a:r>
              <a:rPr lang="zh-CN" altLang="en-US" dirty="0"/>
              <a:t>字节 </a:t>
            </a:r>
          </a:p>
        </p:txBody>
      </p:sp>
    </p:spTree>
    <p:extLst>
      <p:ext uri="{BB962C8B-B14F-4D97-AF65-F5344CB8AC3E}">
        <p14:creationId xmlns:p14="http://schemas.microsoft.com/office/powerpoint/2010/main" val="21975804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r>
              <a:rPr lang="en-US" altLang="zh-CN" dirty="0"/>
              <a:t>1. </a:t>
            </a:r>
            <a:r>
              <a:rPr lang="zh-CN" altLang="en-US" dirty="0"/>
              <a:t>关于 </a:t>
            </a:r>
            <a:r>
              <a:rPr lang="en-US" altLang="zh-CN" dirty="0"/>
              <a:t>802.11 </a:t>
            </a:r>
            <a:r>
              <a:rPr lang="zh-CN" altLang="en-US" dirty="0"/>
              <a:t>数据帧的地址</a:t>
            </a:r>
          </a:p>
        </p:txBody>
      </p:sp>
      <p:sp>
        <p:nvSpPr>
          <p:cNvPr id="368643" name="Rectangle 3"/>
          <p:cNvSpPr>
            <a:spLocks noGrp="1" noChangeArrowheads="1"/>
          </p:cNvSpPr>
          <p:nvPr>
            <p:ph idx="1"/>
          </p:nvPr>
        </p:nvSpPr>
        <p:spPr/>
        <p:txBody>
          <a:bodyPr/>
          <a:lstStyle/>
          <a:p>
            <a:r>
              <a:rPr lang="en-US" altLang="zh-CN" dirty="0"/>
              <a:t>802.11 </a:t>
            </a:r>
            <a:r>
              <a:rPr lang="zh-CN" altLang="en-US" dirty="0"/>
              <a:t>数据帧最特殊的地方就是有四个地址字段。地址 </a:t>
            </a:r>
            <a:r>
              <a:rPr lang="en-US" altLang="zh-CN" dirty="0"/>
              <a:t>4 </a:t>
            </a:r>
            <a:r>
              <a:rPr lang="zh-CN" altLang="en-US" dirty="0"/>
              <a:t>用于自组网络。我们在这里只讨论前三种地址。 </a:t>
            </a:r>
          </a:p>
        </p:txBody>
      </p:sp>
      <p:graphicFrame>
        <p:nvGraphicFramePr>
          <p:cNvPr id="368691" name="Group 51"/>
          <p:cNvGraphicFramePr>
            <a:graphicFrameLocks noGrp="1"/>
          </p:cNvGraphicFramePr>
          <p:nvPr>
            <p:extLst>
              <p:ext uri="{D42A27DB-BD31-4B8C-83A1-F6EECF244321}">
                <p14:modId xmlns:p14="http://schemas.microsoft.com/office/powerpoint/2010/main" val="4178909748"/>
              </p:ext>
            </p:extLst>
          </p:nvPr>
        </p:nvGraphicFramePr>
        <p:xfrm>
          <a:off x="477953" y="3284984"/>
          <a:ext cx="9299583" cy="1800225"/>
        </p:xfrm>
        <a:graphic>
          <a:graphicData uri="http://schemas.openxmlformats.org/drawingml/2006/table">
            <a:tbl>
              <a:tblPr/>
              <a:tblGrid>
                <a:gridCol w="1389979"/>
                <a:gridCol w="1500910"/>
                <a:gridCol w="2062278"/>
                <a:gridCol w="1559735"/>
                <a:gridCol w="1546289"/>
                <a:gridCol w="1240392"/>
              </a:tblGrid>
              <a:tr h="6000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smtClean="0">
                          <a:ln>
                            <a:noFill/>
                          </a:ln>
                          <a:solidFill>
                            <a:srgbClr val="000099"/>
                          </a:solidFill>
                          <a:effectLst/>
                          <a:latin typeface="+mn-lt"/>
                          <a:ea typeface="+mn-ea"/>
                        </a:rPr>
                        <a:t>去往 </a:t>
                      </a:r>
                      <a:r>
                        <a:rPr kumimoji="0" lang="en-US" altLang="zh-CN" sz="2400" b="1" i="0" u="none" strike="noStrike" cap="none" normalizeH="0" baseline="0" dirty="0" smtClean="0">
                          <a:ln>
                            <a:noFill/>
                          </a:ln>
                          <a:solidFill>
                            <a:srgbClr val="000099"/>
                          </a:solidFill>
                          <a:effectLst/>
                          <a:latin typeface="+mn-lt"/>
                          <a:ea typeface="+mn-ea"/>
                        </a:rPr>
                        <a:t>AP</a:t>
                      </a: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00099"/>
                          </a:solidFill>
                          <a:effectLst/>
                          <a:latin typeface="+mn-lt"/>
                          <a:ea typeface="+mn-ea"/>
                        </a:rPr>
                        <a:t>来自 </a:t>
                      </a:r>
                      <a:r>
                        <a:rPr kumimoji="0" lang="en-US" altLang="zh-CN" sz="2400" b="1" i="0" u="none" strike="noStrike" cap="none" normalizeH="0" baseline="0" smtClean="0">
                          <a:ln>
                            <a:noFill/>
                          </a:ln>
                          <a:solidFill>
                            <a:srgbClr val="000099"/>
                          </a:solidFill>
                          <a:effectLst/>
                          <a:latin typeface="+mn-lt"/>
                          <a:ea typeface="+mn-ea"/>
                        </a:rPr>
                        <a:t>AP</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00099"/>
                          </a:solidFill>
                          <a:effectLst/>
                          <a:latin typeface="+mn-lt"/>
                          <a:ea typeface="+mn-ea"/>
                        </a:rPr>
                        <a:t>地址 </a:t>
                      </a:r>
                      <a:r>
                        <a:rPr kumimoji="0" lang="en-US" altLang="zh-CN" sz="2400" b="1" i="0" u="none" strike="noStrike" cap="none" normalizeH="0" baseline="0" smtClean="0">
                          <a:ln>
                            <a:noFill/>
                          </a:ln>
                          <a:solidFill>
                            <a:srgbClr val="000099"/>
                          </a:solidFill>
                          <a:effectLst/>
                          <a:latin typeface="+mn-lt"/>
                          <a:ea typeface="+mn-ea"/>
                        </a:rPr>
                        <a:t>1</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00099"/>
                          </a:solidFill>
                          <a:effectLst/>
                          <a:latin typeface="+mn-lt"/>
                          <a:ea typeface="+mn-ea"/>
                        </a:rPr>
                        <a:t>地址 </a:t>
                      </a:r>
                      <a:r>
                        <a:rPr kumimoji="0" lang="en-US" altLang="zh-CN" sz="2400" b="1" i="0" u="none" strike="noStrike" cap="none" normalizeH="0" baseline="0" smtClean="0">
                          <a:ln>
                            <a:noFill/>
                          </a:ln>
                          <a:solidFill>
                            <a:srgbClr val="000099"/>
                          </a:solidFill>
                          <a:effectLst/>
                          <a:latin typeface="+mn-lt"/>
                          <a:ea typeface="+mn-ea"/>
                        </a:rPr>
                        <a:t>2</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00099"/>
                          </a:solidFill>
                          <a:effectLst/>
                          <a:latin typeface="+mn-lt"/>
                          <a:ea typeface="+mn-ea"/>
                        </a:rPr>
                        <a:t>地址 </a:t>
                      </a:r>
                      <a:r>
                        <a:rPr kumimoji="0" lang="en-US" altLang="zh-CN" sz="2400" b="1" i="0" u="none" strike="noStrike" cap="none" normalizeH="0" baseline="0" smtClean="0">
                          <a:ln>
                            <a:noFill/>
                          </a:ln>
                          <a:solidFill>
                            <a:srgbClr val="000099"/>
                          </a:solidFill>
                          <a:effectLst/>
                          <a:latin typeface="+mn-lt"/>
                          <a:ea typeface="+mn-ea"/>
                        </a:rPr>
                        <a:t>3</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smtClean="0">
                          <a:ln>
                            <a:noFill/>
                          </a:ln>
                          <a:solidFill>
                            <a:srgbClr val="000099"/>
                          </a:solidFill>
                          <a:effectLst/>
                          <a:latin typeface="+mn-lt"/>
                          <a:ea typeface="+mn-ea"/>
                        </a:rPr>
                        <a:t>地址 </a:t>
                      </a:r>
                      <a:r>
                        <a:rPr kumimoji="0" lang="en-US" altLang="zh-CN" sz="2400" b="1" i="0" u="none" strike="noStrike" cap="none" normalizeH="0" baseline="0" dirty="0" smtClean="0">
                          <a:ln>
                            <a:noFill/>
                          </a:ln>
                          <a:solidFill>
                            <a:srgbClr val="000099"/>
                          </a:solidFill>
                          <a:effectLst/>
                          <a:latin typeface="+mn-lt"/>
                          <a:ea typeface="+mn-ea"/>
                        </a:rPr>
                        <a:t>4</a:t>
                      </a: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r>
              <a:tr h="6000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00099"/>
                          </a:solidFill>
                          <a:effectLst/>
                          <a:latin typeface="+mn-lt"/>
                          <a:ea typeface="+mn-ea"/>
                        </a:rPr>
                        <a:t>0</a:t>
                      </a: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00099"/>
                          </a:solidFill>
                          <a:effectLst/>
                          <a:latin typeface="+mn-lt"/>
                          <a:ea typeface="+mn-ea"/>
                        </a:rPr>
                        <a:t>1</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00099"/>
                          </a:solidFill>
                          <a:effectLst/>
                          <a:latin typeface="+mn-lt"/>
                          <a:ea typeface="+mn-ea"/>
                        </a:rPr>
                        <a:t>目的地址</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00099"/>
                          </a:solidFill>
                          <a:effectLst/>
                          <a:latin typeface="+mn-lt"/>
                          <a:ea typeface="+mn-ea"/>
                        </a:rPr>
                        <a:t>AP </a:t>
                      </a:r>
                      <a:r>
                        <a:rPr kumimoji="0" lang="zh-CN" altLang="en-US" sz="2400" b="1" i="0" u="none" strike="noStrike" cap="none" normalizeH="0" baseline="0" smtClean="0">
                          <a:ln>
                            <a:noFill/>
                          </a:ln>
                          <a:solidFill>
                            <a:srgbClr val="000099"/>
                          </a:solidFill>
                          <a:effectLst/>
                          <a:latin typeface="+mn-lt"/>
                          <a:ea typeface="+mn-ea"/>
                        </a:rPr>
                        <a:t>地址</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00099"/>
                          </a:solidFill>
                          <a:effectLst/>
                          <a:latin typeface="+mn-lt"/>
                          <a:ea typeface="+mn-ea"/>
                        </a:rPr>
                        <a:t>源地址</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00099"/>
                          </a:solidFill>
                          <a:effectLst/>
                          <a:latin typeface="+mn-lt"/>
                          <a:ea typeface="+mn-ea"/>
                        </a:rPr>
                        <a:t>——</a:t>
                      </a: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6000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00099"/>
                          </a:solidFill>
                          <a:effectLst/>
                          <a:latin typeface="+mn-lt"/>
                          <a:ea typeface="+mn-ea"/>
                        </a:rPr>
                        <a:t>1</a:t>
                      </a: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00099"/>
                          </a:solidFill>
                          <a:effectLst/>
                          <a:latin typeface="+mn-lt"/>
                          <a:ea typeface="+mn-ea"/>
                        </a:rPr>
                        <a:t>0</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00099"/>
                          </a:solidFill>
                          <a:effectLst/>
                          <a:latin typeface="+mn-lt"/>
                          <a:ea typeface="+mn-ea"/>
                        </a:rPr>
                        <a:t>AP </a:t>
                      </a:r>
                      <a:r>
                        <a:rPr kumimoji="0" lang="zh-CN" altLang="en-US" sz="2400" b="1" i="0" u="none" strike="noStrike" cap="none" normalizeH="0" baseline="0" smtClean="0">
                          <a:ln>
                            <a:noFill/>
                          </a:ln>
                          <a:solidFill>
                            <a:srgbClr val="000099"/>
                          </a:solidFill>
                          <a:effectLst/>
                          <a:latin typeface="+mn-lt"/>
                          <a:ea typeface="+mn-ea"/>
                        </a:rPr>
                        <a:t>地址</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00099"/>
                          </a:solidFill>
                          <a:effectLst/>
                          <a:latin typeface="+mn-lt"/>
                          <a:ea typeface="+mn-ea"/>
                        </a:rPr>
                        <a:t>源地址</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00099"/>
                          </a:solidFill>
                          <a:effectLst/>
                          <a:latin typeface="+mn-lt"/>
                          <a:ea typeface="+mn-ea"/>
                        </a:rPr>
                        <a:t>目的地址</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smtClean="0">
                          <a:ln>
                            <a:noFill/>
                          </a:ln>
                          <a:solidFill>
                            <a:srgbClr val="000099"/>
                          </a:solidFill>
                          <a:effectLst/>
                          <a:latin typeface="+mn-lt"/>
                          <a:ea typeface="+mn-ea"/>
                        </a:rPr>
                        <a:t>——</a:t>
                      </a: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spTree>
    <p:extLst>
      <p:ext uri="{BB962C8B-B14F-4D97-AF65-F5344CB8AC3E}">
        <p14:creationId xmlns:p14="http://schemas.microsoft.com/office/powerpoint/2010/main" val="30255873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764" name="Line 76"/>
          <p:cNvSpPr>
            <a:spLocks noChangeShapeType="1"/>
          </p:cNvSpPr>
          <p:nvPr/>
        </p:nvSpPr>
        <p:spPr bwMode="auto">
          <a:xfrm>
            <a:off x="3692913" y="3569122"/>
            <a:ext cx="77390" cy="5762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65" name="Oval 77"/>
          <p:cNvSpPr>
            <a:spLocks noChangeArrowheads="1"/>
          </p:cNvSpPr>
          <p:nvPr/>
        </p:nvSpPr>
        <p:spPr bwMode="auto">
          <a:xfrm>
            <a:off x="4784980" y="2634084"/>
            <a:ext cx="4992556" cy="2087562"/>
          </a:xfrm>
          <a:prstGeom prst="ellipse">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pic>
        <p:nvPicPr>
          <p:cNvPr id="370766" name="Picture 78" descr="D-Link%20DI-713P%20Wireless%20Broadband%20rou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7285" y="3042071"/>
            <a:ext cx="811742" cy="623888"/>
          </a:xfrm>
          <a:prstGeom prst="rect">
            <a:avLst/>
          </a:prstGeom>
          <a:noFill/>
          <a:extLst>
            <a:ext uri="{909E8E84-426E-40DD-AFC4-6F175D3DCCD1}">
              <a14:hiddenFill xmlns:a14="http://schemas.microsoft.com/office/drawing/2010/main">
                <a:solidFill>
                  <a:srgbClr val="FFFFFF"/>
                </a:solidFill>
              </a14:hiddenFill>
            </a:ext>
          </a:extLst>
        </p:spPr>
      </p:pic>
      <p:sp>
        <p:nvSpPr>
          <p:cNvPr id="370767" name="Text Box 79"/>
          <p:cNvSpPr txBox="1">
            <a:spLocks noChangeArrowheads="1"/>
          </p:cNvSpPr>
          <p:nvPr/>
        </p:nvSpPr>
        <p:spPr bwMode="auto">
          <a:xfrm>
            <a:off x="5784179" y="2919834"/>
            <a:ext cx="54373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AP</a:t>
            </a:r>
            <a:r>
              <a:rPr kumimoji="1" lang="en-US" altLang="zh-CN" sz="1600" b="1" baseline="-25000">
                <a:solidFill>
                  <a:srgbClr val="000099"/>
                </a:solidFill>
                <a:latin typeface="+mn-lt"/>
                <a:ea typeface="+mn-ea"/>
              </a:rPr>
              <a:t>1</a:t>
            </a:r>
          </a:p>
        </p:txBody>
      </p:sp>
      <p:grpSp>
        <p:nvGrpSpPr>
          <p:cNvPr id="370768" name="Group 80"/>
          <p:cNvGrpSpPr>
            <a:grpSpLocks/>
          </p:cNvGrpSpPr>
          <p:nvPr/>
        </p:nvGrpSpPr>
        <p:grpSpPr bwMode="auto">
          <a:xfrm>
            <a:off x="7957996" y="4081884"/>
            <a:ext cx="727471" cy="495300"/>
            <a:chOff x="762" y="2391"/>
            <a:chExt cx="423" cy="312"/>
          </a:xfrm>
        </p:grpSpPr>
        <p:grpSp>
          <p:nvGrpSpPr>
            <p:cNvPr id="370769" name="Group 81"/>
            <p:cNvGrpSpPr>
              <a:grpSpLocks/>
            </p:cNvGrpSpPr>
            <p:nvPr/>
          </p:nvGrpSpPr>
          <p:grpSpPr bwMode="auto">
            <a:xfrm>
              <a:off x="867" y="2432"/>
              <a:ext cx="318" cy="271"/>
              <a:chOff x="657" y="1570"/>
              <a:chExt cx="318" cy="311"/>
            </a:xfrm>
          </p:grpSpPr>
          <p:sp>
            <p:nvSpPr>
              <p:cNvPr id="370770" name="Line 82"/>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70771" name="Picture 83"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0772" name="Group 84"/>
            <p:cNvGrpSpPr>
              <a:grpSpLocks/>
            </p:cNvGrpSpPr>
            <p:nvPr/>
          </p:nvGrpSpPr>
          <p:grpSpPr bwMode="auto">
            <a:xfrm>
              <a:off x="762" y="2391"/>
              <a:ext cx="306" cy="90"/>
              <a:chOff x="748" y="2251"/>
              <a:chExt cx="306" cy="90"/>
            </a:xfrm>
          </p:grpSpPr>
          <p:sp>
            <p:nvSpPr>
              <p:cNvPr id="370773" name="AutoShape 8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74" name="AutoShape 8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75" name="AutoShape 8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76" name="AutoShape 8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77" name="AutoShape 8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78" name="AutoShape 9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370779" name="Group 91"/>
          <p:cNvGrpSpPr>
            <a:grpSpLocks/>
          </p:cNvGrpSpPr>
          <p:nvPr/>
        </p:nvGrpSpPr>
        <p:grpSpPr bwMode="auto">
          <a:xfrm>
            <a:off x="5720547" y="4154909"/>
            <a:ext cx="727472" cy="495300"/>
            <a:chOff x="762" y="2391"/>
            <a:chExt cx="423" cy="312"/>
          </a:xfrm>
        </p:grpSpPr>
        <p:grpSp>
          <p:nvGrpSpPr>
            <p:cNvPr id="370780" name="Group 92"/>
            <p:cNvGrpSpPr>
              <a:grpSpLocks/>
            </p:cNvGrpSpPr>
            <p:nvPr/>
          </p:nvGrpSpPr>
          <p:grpSpPr bwMode="auto">
            <a:xfrm>
              <a:off x="867" y="2432"/>
              <a:ext cx="318" cy="271"/>
              <a:chOff x="657" y="1570"/>
              <a:chExt cx="318" cy="311"/>
            </a:xfrm>
          </p:grpSpPr>
          <p:sp>
            <p:nvSpPr>
              <p:cNvPr id="370781" name="Line 93"/>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70782" name="Picture 94"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0783" name="Group 95"/>
            <p:cNvGrpSpPr>
              <a:grpSpLocks/>
            </p:cNvGrpSpPr>
            <p:nvPr/>
          </p:nvGrpSpPr>
          <p:grpSpPr bwMode="auto">
            <a:xfrm>
              <a:off x="762" y="2391"/>
              <a:ext cx="306" cy="90"/>
              <a:chOff x="748" y="2251"/>
              <a:chExt cx="306" cy="90"/>
            </a:xfrm>
          </p:grpSpPr>
          <p:sp>
            <p:nvSpPr>
              <p:cNvPr id="370784" name="AutoShape 9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85" name="AutoShape 9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86" name="AutoShape 9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87" name="AutoShape 9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88" name="AutoShape 10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89" name="AutoShape 10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370790" name="Group 102"/>
          <p:cNvGrpSpPr>
            <a:grpSpLocks/>
          </p:cNvGrpSpPr>
          <p:nvPr/>
        </p:nvGrpSpPr>
        <p:grpSpPr bwMode="auto">
          <a:xfrm>
            <a:off x="8718144" y="3073821"/>
            <a:ext cx="727471" cy="495300"/>
            <a:chOff x="762" y="2391"/>
            <a:chExt cx="423" cy="312"/>
          </a:xfrm>
        </p:grpSpPr>
        <p:grpSp>
          <p:nvGrpSpPr>
            <p:cNvPr id="370791" name="Group 103"/>
            <p:cNvGrpSpPr>
              <a:grpSpLocks/>
            </p:cNvGrpSpPr>
            <p:nvPr/>
          </p:nvGrpSpPr>
          <p:grpSpPr bwMode="auto">
            <a:xfrm>
              <a:off x="867" y="2432"/>
              <a:ext cx="318" cy="271"/>
              <a:chOff x="657" y="1570"/>
              <a:chExt cx="318" cy="311"/>
            </a:xfrm>
          </p:grpSpPr>
          <p:sp>
            <p:nvSpPr>
              <p:cNvPr id="370792" name="Line 104"/>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70793" name="Picture 105"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0794" name="Group 106"/>
            <p:cNvGrpSpPr>
              <a:grpSpLocks/>
            </p:cNvGrpSpPr>
            <p:nvPr/>
          </p:nvGrpSpPr>
          <p:grpSpPr bwMode="auto">
            <a:xfrm>
              <a:off x="762" y="2391"/>
              <a:ext cx="306" cy="90"/>
              <a:chOff x="748" y="2251"/>
              <a:chExt cx="306" cy="90"/>
            </a:xfrm>
          </p:grpSpPr>
          <p:sp>
            <p:nvSpPr>
              <p:cNvPr id="370795" name="AutoShape 107"/>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96" name="AutoShape 108"/>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97" name="AutoShape 109"/>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98" name="AutoShape 110"/>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99" name="AutoShape 111"/>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800" name="AutoShape 112"/>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370801" name="Group 113"/>
          <p:cNvGrpSpPr>
            <a:grpSpLocks/>
          </p:cNvGrpSpPr>
          <p:nvPr/>
        </p:nvGrpSpPr>
        <p:grpSpPr bwMode="auto">
          <a:xfrm>
            <a:off x="4941482" y="2742034"/>
            <a:ext cx="999198" cy="660400"/>
            <a:chOff x="1565" y="1797"/>
            <a:chExt cx="581" cy="416"/>
          </a:xfrm>
        </p:grpSpPr>
        <p:sp>
          <p:nvSpPr>
            <p:cNvPr id="370802" name="Freeform 114"/>
            <p:cNvSpPr>
              <a:spLocks/>
            </p:cNvSpPr>
            <p:nvPr/>
          </p:nvSpPr>
          <p:spPr bwMode="auto">
            <a:xfrm>
              <a:off x="1565" y="1797"/>
              <a:ext cx="128" cy="189"/>
            </a:xfrm>
            <a:custGeom>
              <a:avLst/>
              <a:gdLst>
                <a:gd name="T0" fmla="*/ 0 w 336"/>
                <a:gd name="T1" fmla="*/ 0 h 358"/>
                <a:gd name="T2" fmla="*/ 283 w 336"/>
                <a:gd name="T3" fmla="*/ 232 h 358"/>
                <a:gd name="T4" fmla="*/ 191 w 336"/>
                <a:gd name="T5" fmla="*/ 219 h 358"/>
                <a:gd name="T6" fmla="*/ 336 w 336"/>
                <a:gd name="T7" fmla="*/ 358 h 358"/>
                <a:gd name="T8" fmla="*/ 53 w 336"/>
                <a:gd name="T9" fmla="*/ 166 h 358"/>
                <a:gd name="T10" fmla="*/ 171 w 336"/>
                <a:gd name="T11" fmla="*/ 186 h 358"/>
                <a:gd name="T12" fmla="*/ 0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b="1">
                <a:solidFill>
                  <a:srgbClr val="000099"/>
                </a:solidFill>
                <a:latin typeface="+mn-lt"/>
                <a:ea typeface="+mn-ea"/>
              </a:endParaRPr>
            </a:p>
          </p:txBody>
        </p:sp>
        <p:sp>
          <p:nvSpPr>
            <p:cNvPr id="370803" name="Freeform 115"/>
            <p:cNvSpPr>
              <a:spLocks/>
            </p:cNvSpPr>
            <p:nvPr/>
          </p:nvSpPr>
          <p:spPr bwMode="auto">
            <a:xfrm>
              <a:off x="2018" y="2024"/>
              <a:ext cx="128" cy="189"/>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b="1">
                <a:solidFill>
                  <a:srgbClr val="000099"/>
                </a:solidFill>
                <a:latin typeface="+mn-lt"/>
                <a:ea typeface="+mn-ea"/>
              </a:endParaRPr>
            </a:p>
          </p:txBody>
        </p:sp>
        <p:sp>
          <p:nvSpPr>
            <p:cNvPr id="370804" name="Freeform 116"/>
            <p:cNvSpPr>
              <a:spLocks/>
            </p:cNvSpPr>
            <p:nvPr/>
          </p:nvSpPr>
          <p:spPr bwMode="auto">
            <a:xfrm>
              <a:off x="1565" y="2017"/>
              <a:ext cx="128" cy="189"/>
            </a:xfrm>
            <a:custGeom>
              <a:avLst/>
              <a:gdLst>
                <a:gd name="T0" fmla="*/ 0 w 336"/>
                <a:gd name="T1" fmla="*/ 358 h 358"/>
                <a:gd name="T2" fmla="*/ 283 w 336"/>
                <a:gd name="T3" fmla="*/ 126 h 358"/>
                <a:gd name="T4" fmla="*/ 191 w 336"/>
                <a:gd name="T5" fmla="*/ 139 h 358"/>
                <a:gd name="T6" fmla="*/ 336 w 336"/>
                <a:gd name="T7" fmla="*/ 0 h 358"/>
                <a:gd name="T8" fmla="*/ 52 w 336"/>
                <a:gd name="T9" fmla="*/ 192 h 358"/>
                <a:gd name="T10" fmla="*/ 171 w 336"/>
                <a:gd name="T11" fmla="*/ 172 h 358"/>
                <a:gd name="T12" fmla="*/ 0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b="1">
                <a:solidFill>
                  <a:srgbClr val="000099"/>
                </a:solidFill>
                <a:latin typeface="+mn-lt"/>
                <a:ea typeface="+mn-ea"/>
              </a:endParaRPr>
            </a:p>
          </p:txBody>
        </p:sp>
        <p:sp>
          <p:nvSpPr>
            <p:cNvPr id="370805" name="Freeform 117"/>
            <p:cNvSpPr>
              <a:spLocks/>
            </p:cNvSpPr>
            <p:nvPr/>
          </p:nvSpPr>
          <p:spPr bwMode="auto">
            <a:xfrm>
              <a:off x="2018" y="1797"/>
              <a:ext cx="128" cy="189"/>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b="1">
                <a:solidFill>
                  <a:srgbClr val="000099"/>
                </a:solidFill>
                <a:latin typeface="+mn-lt"/>
                <a:ea typeface="+mn-ea"/>
              </a:endParaRPr>
            </a:p>
          </p:txBody>
        </p:sp>
      </p:grpSp>
      <p:sp>
        <p:nvSpPr>
          <p:cNvPr id="370806" name="Text Box 118"/>
          <p:cNvSpPr txBox="1">
            <a:spLocks noChangeArrowheads="1"/>
          </p:cNvSpPr>
          <p:nvPr/>
        </p:nvSpPr>
        <p:spPr bwMode="auto">
          <a:xfrm>
            <a:off x="7359508" y="2632496"/>
            <a:ext cx="679994" cy="301621"/>
          </a:xfrm>
          <a:prstGeom prst="rect">
            <a:avLst/>
          </a:prstGeom>
          <a:solidFill>
            <a:srgbClr val="F8F8F8">
              <a:alpha val="59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pPr>
            <a:r>
              <a:rPr kumimoji="1" lang="en-US" altLang="zh-CN" sz="1600" b="1">
                <a:solidFill>
                  <a:srgbClr val="000099"/>
                </a:solidFill>
                <a:latin typeface="+mn-lt"/>
                <a:ea typeface="+mn-ea"/>
              </a:rPr>
              <a:t>BSS</a:t>
            </a:r>
            <a:r>
              <a:rPr kumimoji="1" lang="en-US" altLang="zh-CN" sz="1600" b="1" baseline="-25000">
                <a:solidFill>
                  <a:srgbClr val="000099"/>
                </a:solidFill>
                <a:latin typeface="+mn-lt"/>
                <a:ea typeface="+mn-ea"/>
              </a:rPr>
              <a:t>1</a:t>
            </a:r>
          </a:p>
        </p:txBody>
      </p:sp>
      <p:sp>
        <p:nvSpPr>
          <p:cNvPr id="370807" name="Text Box 119"/>
          <p:cNvSpPr txBox="1">
            <a:spLocks noChangeArrowheads="1"/>
          </p:cNvSpPr>
          <p:nvPr/>
        </p:nvSpPr>
        <p:spPr bwMode="auto">
          <a:xfrm>
            <a:off x="9185927" y="3143671"/>
            <a:ext cx="332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A</a:t>
            </a:r>
            <a:endParaRPr kumimoji="1" lang="en-US" altLang="zh-CN" sz="1600" b="1" baseline="-25000">
              <a:solidFill>
                <a:srgbClr val="000099"/>
              </a:solidFill>
              <a:latin typeface="+mn-lt"/>
              <a:ea typeface="+mn-ea"/>
            </a:endParaRPr>
          </a:p>
        </p:txBody>
      </p:sp>
      <p:sp>
        <p:nvSpPr>
          <p:cNvPr id="370808" name="Text Box 120"/>
          <p:cNvSpPr txBox="1">
            <a:spLocks noChangeArrowheads="1"/>
          </p:cNvSpPr>
          <p:nvPr/>
        </p:nvSpPr>
        <p:spPr bwMode="auto">
          <a:xfrm>
            <a:off x="8374185" y="4167609"/>
            <a:ext cx="332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B</a:t>
            </a:r>
            <a:endParaRPr kumimoji="1" lang="en-US" altLang="zh-CN" sz="1600" b="1" baseline="-25000">
              <a:solidFill>
                <a:srgbClr val="000099"/>
              </a:solidFill>
              <a:latin typeface="+mn-lt"/>
              <a:ea typeface="+mn-ea"/>
            </a:endParaRPr>
          </a:p>
        </p:txBody>
      </p:sp>
      <p:sp>
        <p:nvSpPr>
          <p:cNvPr id="370809" name="Line 121"/>
          <p:cNvSpPr>
            <a:spLocks noChangeShapeType="1"/>
          </p:cNvSpPr>
          <p:nvPr/>
        </p:nvSpPr>
        <p:spPr bwMode="auto">
          <a:xfrm flipH="1">
            <a:off x="6033548" y="3291309"/>
            <a:ext cx="2787783" cy="254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0810" name="Rectangle 122"/>
          <p:cNvSpPr>
            <a:spLocks noChangeArrowheads="1"/>
          </p:cNvSpPr>
          <p:nvPr/>
        </p:nvSpPr>
        <p:spPr bwMode="auto">
          <a:xfrm>
            <a:off x="7048225" y="3064297"/>
            <a:ext cx="1169458" cy="50482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去往 </a:t>
            </a:r>
            <a:r>
              <a:rPr lang="en-US" altLang="zh-CN" sz="1600" b="1">
                <a:solidFill>
                  <a:srgbClr val="000099"/>
                </a:solidFill>
                <a:latin typeface="+mn-lt"/>
                <a:ea typeface="+mn-ea"/>
              </a:rPr>
              <a:t>AP = 1</a:t>
            </a:r>
          </a:p>
          <a:p>
            <a:pPr algn="ctr"/>
            <a:r>
              <a:rPr lang="zh-CN" altLang="en-US" sz="1600" b="1">
                <a:solidFill>
                  <a:srgbClr val="000099"/>
                </a:solidFill>
                <a:latin typeface="+mn-lt"/>
                <a:ea typeface="+mn-ea"/>
              </a:rPr>
              <a:t>来自 </a:t>
            </a:r>
            <a:r>
              <a:rPr lang="en-US" altLang="zh-CN" sz="1600" b="1">
                <a:solidFill>
                  <a:srgbClr val="000099"/>
                </a:solidFill>
                <a:latin typeface="+mn-lt"/>
                <a:ea typeface="+mn-ea"/>
              </a:rPr>
              <a:t>AP = 0</a:t>
            </a:r>
          </a:p>
        </p:txBody>
      </p:sp>
      <p:sp>
        <p:nvSpPr>
          <p:cNvPr id="370811" name="Line 123"/>
          <p:cNvSpPr>
            <a:spLocks noChangeShapeType="1"/>
          </p:cNvSpPr>
          <p:nvPr/>
        </p:nvSpPr>
        <p:spPr bwMode="auto">
          <a:xfrm flipV="1">
            <a:off x="3849413" y="3426246"/>
            <a:ext cx="1480741" cy="714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0812" name="Line 124"/>
          <p:cNvSpPr>
            <a:spLocks noChangeShapeType="1"/>
          </p:cNvSpPr>
          <p:nvPr/>
        </p:nvSpPr>
        <p:spPr bwMode="auto">
          <a:xfrm>
            <a:off x="5799656" y="3569122"/>
            <a:ext cx="2340637" cy="792163"/>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0813" name="Rectangle 125"/>
          <p:cNvSpPr>
            <a:spLocks noChangeArrowheads="1"/>
          </p:cNvSpPr>
          <p:nvPr/>
        </p:nvSpPr>
        <p:spPr bwMode="auto">
          <a:xfrm rot="1192993">
            <a:off x="6423941" y="3713585"/>
            <a:ext cx="1169458" cy="50482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去往 </a:t>
            </a:r>
            <a:r>
              <a:rPr lang="en-US" altLang="zh-CN" sz="1600" b="1">
                <a:solidFill>
                  <a:srgbClr val="000099"/>
                </a:solidFill>
                <a:latin typeface="+mn-lt"/>
                <a:ea typeface="+mn-ea"/>
              </a:rPr>
              <a:t>AP = 0</a:t>
            </a:r>
          </a:p>
          <a:p>
            <a:pPr algn="ctr"/>
            <a:r>
              <a:rPr lang="zh-CN" altLang="en-US" sz="1600" b="1">
                <a:solidFill>
                  <a:srgbClr val="000099"/>
                </a:solidFill>
                <a:latin typeface="+mn-lt"/>
                <a:ea typeface="+mn-ea"/>
              </a:rPr>
              <a:t>来自 </a:t>
            </a:r>
            <a:r>
              <a:rPr lang="en-US" altLang="zh-CN" sz="1600" b="1">
                <a:solidFill>
                  <a:srgbClr val="000099"/>
                </a:solidFill>
                <a:latin typeface="+mn-lt"/>
                <a:ea typeface="+mn-ea"/>
              </a:rPr>
              <a:t>AP = 1</a:t>
            </a:r>
          </a:p>
        </p:txBody>
      </p:sp>
      <p:sp>
        <p:nvSpPr>
          <p:cNvPr id="370814" name="Line 126"/>
          <p:cNvSpPr>
            <a:spLocks noChangeShapeType="1"/>
          </p:cNvSpPr>
          <p:nvPr/>
        </p:nvSpPr>
        <p:spPr bwMode="auto">
          <a:xfrm flipV="1">
            <a:off x="2289563" y="3497685"/>
            <a:ext cx="1246848" cy="288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pic>
        <p:nvPicPr>
          <p:cNvPr id="370815" name="Picture 127" descr="D-Link%20DI-713P%20Wireless%20Broadband%20rou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8777" y="3426246"/>
            <a:ext cx="811742" cy="6238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70816" name="Object 128"/>
          <p:cNvGraphicFramePr>
            <a:graphicFrameLocks noChangeAspect="1"/>
          </p:cNvGraphicFramePr>
          <p:nvPr>
            <p:extLst>
              <p:ext uri="{D42A27DB-BD31-4B8C-83A1-F6EECF244321}">
                <p14:modId xmlns:p14="http://schemas.microsoft.com/office/powerpoint/2010/main" val="810393368"/>
              </p:ext>
            </p:extLst>
          </p:nvPr>
        </p:nvGraphicFramePr>
        <p:xfrm>
          <a:off x="2757346" y="3858046"/>
          <a:ext cx="1950244" cy="1227138"/>
        </p:xfrm>
        <a:graphic>
          <a:graphicData uri="http://schemas.openxmlformats.org/presentationml/2006/ole">
            <mc:AlternateContent xmlns:mc="http://schemas.openxmlformats.org/markup-compatibility/2006">
              <mc:Choice xmlns:v="urn:schemas-microsoft-com:vml" Requires="v">
                <p:oleObj spid="_x0000_s31746" name="VISIO" r:id="rId6" imgW="1689840" imgH="964440" progId="Visio.Drawing.6">
                  <p:embed/>
                </p:oleObj>
              </mc:Choice>
              <mc:Fallback>
                <p:oleObj name="VISIO" r:id="rId6" imgW="1689840" imgH="96444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7346" y="3858046"/>
                        <a:ext cx="1950244" cy="1227138"/>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70817" name="Text Box 129"/>
          <p:cNvSpPr txBox="1">
            <a:spLocks noChangeArrowheads="1"/>
          </p:cNvSpPr>
          <p:nvPr/>
        </p:nvSpPr>
        <p:spPr bwMode="auto">
          <a:xfrm>
            <a:off x="3302519" y="4218409"/>
            <a:ext cx="9589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000099"/>
                </a:solidFill>
                <a:latin typeface="+mn-lt"/>
                <a:ea typeface="+mn-ea"/>
              </a:rPr>
              <a:t>互联网</a:t>
            </a:r>
            <a:endParaRPr kumimoji="1" lang="zh-CN" altLang="en-US" sz="2000" b="1" dirty="0">
              <a:solidFill>
                <a:srgbClr val="000099"/>
              </a:solidFill>
              <a:latin typeface="+mn-lt"/>
              <a:ea typeface="+mn-ea"/>
            </a:endParaRPr>
          </a:p>
        </p:txBody>
      </p:sp>
      <p:pic>
        <p:nvPicPr>
          <p:cNvPr id="370818" name="Picture 130"/>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81630" y="3353221"/>
            <a:ext cx="650081"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70819" name="Text Box 131"/>
          <p:cNvSpPr txBox="1">
            <a:spLocks noChangeArrowheads="1"/>
          </p:cNvSpPr>
          <p:nvPr/>
        </p:nvSpPr>
        <p:spPr bwMode="auto">
          <a:xfrm>
            <a:off x="3459020" y="3064296"/>
            <a:ext cx="332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R</a:t>
            </a:r>
            <a:endParaRPr kumimoji="1" lang="en-US" altLang="zh-CN" sz="1600" b="1" baseline="-25000">
              <a:solidFill>
                <a:srgbClr val="000099"/>
              </a:solidFill>
              <a:latin typeface="+mn-lt"/>
              <a:ea typeface="+mn-ea"/>
            </a:endParaRPr>
          </a:p>
        </p:txBody>
      </p:sp>
      <p:sp>
        <p:nvSpPr>
          <p:cNvPr id="370820" name="Oval 132"/>
          <p:cNvSpPr>
            <a:spLocks noChangeArrowheads="1"/>
          </p:cNvSpPr>
          <p:nvPr/>
        </p:nvSpPr>
        <p:spPr bwMode="auto">
          <a:xfrm>
            <a:off x="337599" y="3208760"/>
            <a:ext cx="2419747" cy="1512887"/>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821" name="Text Box 133"/>
          <p:cNvSpPr txBox="1">
            <a:spLocks noChangeArrowheads="1"/>
          </p:cNvSpPr>
          <p:nvPr/>
        </p:nvSpPr>
        <p:spPr bwMode="auto">
          <a:xfrm>
            <a:off x="650600" y="3424660"/>
            <a:ext cx="679994" cy="301621"/>
          </a:xfrm>
          <a:prstGeom prst="rect">
            <a:avLst/>
          </a:prstGeom>
          <a:solidFill>
            <a:srgbClr val="F8F8F8">
              <a:alpha val="59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pPr>
            <a:r>
              <a:rPr kumimoji="1" lang="en-US" altLang="zh-CN" sz="1600" b="1">
                <a:solidFill>
                  <a:srgbClr val="000099"/>
                </a:solidFill>
                <a:latin typeface="+mn-lt"/>
                <a:ea typeface="+mn-ea"/>
              </a:rPr>
              <a:t>BSS</a:t>
            </a:r>
            <a:r>
              <a:rPr kumimoji="1" lang="en-US" altLang="zh-CN" sz="1600" b="1" baseline="-25000">
                <a:solidFill>
                  <a:srgbClr val="000099"/>
                </a:solidFill>
                <a:latin typeface="+mn-lt"/>
                <a:ea typeface="+mn-ea"/>
              </a:rPr>
              <a:t>2</a:t>
            </a:r>
          </a:p>
        </p:txBody>
      </p:sp>
      <p:sp>
        <p:nvSpPr>
          <p:cNvPr id="370822" name="Text Box 134"/>
          <p:cNvSpPr txBox="1">
            <a:spLocks noChangeArrowheads="1"/>
          </p:cNvSpPr>
          <p:nvPr/>
        </p:nvSpPr>
        <p:spPr bwMode="auto">
          <a:xfrm>
            <a:off x="1899169" y="3351634"/>
            <a:ext cx="54373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AP</a:t>
            </a:r>
            <a:r>
              <a:rPr kumimoji="1" lang="en-US" altLang="zh-CN" sz="1600" b="1" baseline="-25000">
                <a:solidFill>
                  <a:srgbClr val="000099"/>
                </a:solidFill>
                <a:latin typeface="+mn-lt"/>
                <a:ea typeface="+mn-ea"/>
              </a:rPr>
              <a:t>2</a:t>
            </a:r>
          </a:p>
        </p:txBody>
      </p:sp>
      <p:grpSp>
        <p:nvGrpSpPr>
          <p:cNvPr id="370823" name="Group 135"/>
          <p:cNvGrpSpPr>
            <a:grpSpLocks/>
          </p:cNvGrpSpPr>
          <p:nvPr/>
        </p:nvGrpSpPr>
        <p:grpSpPr bwMode="auto">
          <a:xfrm>
            <a:off x="573210" y="4000921"/>
            <a:ext cx="727471" cy="495300"/>
            <a:chOff x="762" y="2391"/>
            <a:chExt cx="423" cy="312"/>
          </a:xfrm>
        </p:grpSpPr>
        <p:grpSp>
          <p:nvGrpSpPr>
            <p:cNvPr id="370824" name="Group 136"/>
            <p:cNvGrpSpPr>
              <a:grpSpLocks/>
            </p:cNvGrpSpPr>
            <p:nvPr/>
          </p:nvGrpSpPr>
          <p:grpSpPr bwMode="auto">
            <a:xfrm>
              <a:off x="867" y="2432"/>
              <a:ext cx="318" cy="271"/>
              <a:chOff x="657" y="1570"/>
              <a:chExt cx="318" cy="311"/>
            </a:xfrm>
          </p:grpSpPr>
          <p:sp>
            <p:nvSpPr>
              <p:cNvPr id="370825" name="Line 137"/>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70826" name="Picture 138"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0827" name="Group 139"/>
            <p:cNvGrpSpPr>
              <a:grpSpLocks/>
            </p:cNvGrpSpPr>
            <p:nvPr/>
          </p:nvGrpSpPr>
          <p:grpSpPr bwMode="auto">
            <a:xfrm>
              <a:off x="762" y="2391"/>
              <a:ext cx="306" cy="90"/>
              <a:chOff x="748" y="2251"/>
              <a:chExt cx="306" cy="90"/>
            </a:xfrm>
          </p:grpSpPr>
          <p:sp>
            <p:nvSpPr>
              <p:cNvPr id="370828" name="AutoShape 14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829" name="AutoShape 14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830" name="AutoShape 14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831" name="AutoShape 14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832" name="AutoShape 14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833" name="AutoShape 14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370834" name="Text Box 146"/>
          <p:cNvSpPr txBox="1">
            <a:spLocks noChangeArrowheads="1"/>
          </p:cNvSpPr>
          <p:nvPr/>
        </p:nvSpPr>
        <p:spPr bwMode="auto">
          <a:xfrm>
            <a:off x="1040993" y="4072359"/>
            <a:ext cx="332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C</a:t>
            </a:r>
            <a:endParaRPr kumimoji="1" lang="en-US" altLang="zh-CN" sz="1600" b="1" baseline="-25000">
              <a:solidFill>
                <a:srgbClr val="000099"/>
              </a:solidFill>
              <a:latin typeface="+mn-lt"/>
              <a:ea typeface="+mn-ea"/>
            </a:endParaRPr>
          </a:p>
        </p:txBody>
      </p:sp>
      <p:sp>
        <p:nvSpPr>
          <p:cNvPr id="370835" name="Text Box 147"/>
          <p:cNvSpPr txBox="1">
            <a:spLocks noChangeArrowheads="1"/>
          </p:cNvSpPr>
          <p:nvPr/>
        </p:nvSpPr>
        <p:spPr bwMode="auto">
          <a:xfrm>
            <a:off x="3694632" y="3567534"/>
            <a:ext cx="29848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0</a:t>
            </a:r>
            <a:endParaRPr kumimoji="1" lang="en-US" altLang="zh-CN" sz="1600" b="1" baseline="-25000">
              <a:solidFill>
                <a:srgbClr val="000099"/>
              </a:solidFill>
              <a:latin typeface="+mn-lt"/>
              <a:ea typeface="+mn-ea"/>
            </a:endParaRPr>
          </a:p>
        </p:txBody>
      </p:sp>
      <p:sp>
        <p:nvSpPr>
          <p:cNvPr id="370836" name="Text Box 148"/>
          <p:cNvSpPr txBox="1">
            <a:spLocks noChangeArrowheads="1"/>
          </p:cNvSpPr>
          <p:nvPr/>
        </p:nvSpPr>
        <p:spPr bwMode="auto">
          <a:xfrm>
            <a:off x="3926804" y="3135734"/>
            <a:ext cx="29848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1</a:t>
            </a:r>
            <a:endParaRPr kumimoji="1" lang="en-US" altLang="zh-CN" sz="1600" b="1" baseline="-25000">
              <a:solidFill>
                <a:srgbClr val="000099"/>
              </a:solidFill>
              <a:latin typeface="+mn-lt"/>
              <a:ea typeface="+mn-ea"/>
            </a:endParaRPr>
          </a:p>
        </p:txBody>
      </p:sp>
      <p:sp>
        <p:nvSpPr>
          <p:cNvPr id="370837" name="Text Box 149"/>
          <p:cNvSpPr txBox="1">
            <a:spLocks noChangeArrowheads="1"/>
          </p:cNvSpPr>
          <p:nvPr/>
        </p:nvSpPr>
        <p:spPr bwMode="auto">
          <a:xfrm>
            <a:off x="3068628" y="3230984"/>
            <a:ext cx="29848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2</a:t>
            </a:r>
            <a:endParaRPr kumimoji="1" lang="en-US" altLang="zh-CN" sz="1600" b="1" baseline="-25000">
              <a:solidFill>
                <a:srgbClr val="000099"/>
              </a:solidFill>
              <a:latin typeface="+mn-lt"/>
              <a:ea typeface="+mn-ea"/>
            </a:endParaRPr>
          </a:p>
        </p:txBody>
      </p:sp>
      <p:sp>
        <p:nvSpPr>
          <p:cNvPr id="370838" name="Text Box 150"/>
          <p:cNvSpPr txBox="1">
            <a:spLocks noChangeArrowheads="1"/>
          </p:cNvSpPr>
          <p:nvPr/>
        </p:nvSpPr>
        <p:spPr bwMode="auto">
          <a:xfrm>
            <a:off x="1899169" y="620713"/>
            <a:ext cx="6218767" cy="1569660"/>
          </a:xfrm>
          <a:prstGeom prst="rect">
            <a:avLst/>
          </a:prstGeom>
          <a:solidFill>
            <a:srgbClr val="FFFF66"/>
          </a:solidFill>
          <a:ln>
            <a:solidFill>
              <a:schemeClr val="tx1"/>
            </a:solidFill>
          </a:ln>
          <a:extLst/>
        </p:spPr>
        <p:txBody>
          <a:bodyPr wrap="square">
            <a:spAutoFit/>
          </a:bodyPr>
          <a:lstStyle>
            <a:defPPr>
              <a:defRPr lang="zh-CN"/>
            </a:defPPr>
            <a:lvl1pPr>
              <a:defRPr sz="3200" b="1">
                <a:latin typeface="+mn-lt"/>
                <a:ea typeface="+mn-ea"/>
              </a:defRPr>
            </a:lvl1pPr>
          </a:lstStyle>
          <a:p>
            <a:pPr algn="ctr"/>
            <a:r>
              <a:rPr lang="zh-CN" altLang="en-US" dirty="0">
                <a:solidFill>
                  <a:srgbClr val="000066"/>
                </a:solidFill>
              </a:rPr>
              <a:t>站点 </a:t>
            </a:r>
            <a:r>
              <a:rPr lang="en-US" altLang="zh-CN" dirty="0">
                <a:solidFill>
                  <a:srgbClr val="000066"/>
                </a:solidFill>
              </a:rPr>
              <a:t>A </a:t>
            </a:r>
            <a:r>
              <a:rPr lang="zh-CN" altLang="en-US" dirty="0">
                <a:solidFill>
                  <a:srgbClr val="000066"/>
                </a:solidFill>
              </a:rPr>
              <a:t>向 </a:t>
            </a:r>
            <a:r>
              <a:rPr lang="en-US" altLang="zh-CN" dirty="0">
                <a:solidFill>
                  <a:srgbClr val="000066"/>
                </a:solidFill>
              </a:rPr>
              <a:t>B </a:t>
            </a:r>
            <a:r>
              <a:rPr lang="zh-CN" altLang="en-US" dirty="0">
                <a:solidFill>
                  <a:srgbClr val="000066"/>
                </a:solidFill>
              </a:rPr>
              <a:t>发送</a:t>
            </a:r>
            <a:r>
              <a:rPr lang="zh-CN" altLang="en-US" dirty="0" smtClean="0">
                <a:solidFill>
                  <a:srgbClr val="000066"/>
                </a:solidFill>
              </a:rPr>
              <a:t>数据帧</a:t>
            </a:r>
            <a:r>
              <a:rPr lang="zh-CN" altLang="en-US" dirty="0" smtClean="0">
                <a:solidFill>
                  <a:srgbClr val="000066"/>
                </a:solidFill>
              </a:rPr>
              <a:t>，</a:t>
            </a:r>
            <a:r>
              <a:rPr lang="zh-CN" altLang="zh-CN" dirty="0" smtClean="0">
                <a:solidFill>
                  <a:srgbClr val="000066"/>
                </a:solidFill>
              </a:rPr>
              <a:t>或路由器</a:t>
            </a:r>
            <a:r>
              <a:rPr lang="en-US" altLang="zh-CN" dirty="0" smtClean="0">
                <a:solidFill>
                  <a:srgbClr val="000066"/>
                </a:solidFill>
              </a:rPr>
              <a:t> R </a:t>
            </a:r>
            <a:r>
              <a:rPr lang="zh-CN" altLang="zh-CN" dirty="0" smtClean="0">
                <a:solidFill>
                  <a:srgbClr val="000066"/>
                </a:solidFill>
              </a:rPr>
              <a:t>向</a:t>
            </a:r>
            <a:r>
              <a:rPr lang="en-US" altLang="zh-CN" dirty="0" smtClean="0">
                <a:solidFill>
                  <a:srgbClr val="000066"/>
                </a:solidFill>
              </a:rPr>
              <a:t> C </a:t>
            </a:r>
            <a:r>
              <a:rPr lang="zh-CN" altLang="zh-CN" dirty="0" smtClean="0">
                <a:solidFill>
                  <a:srgbClr val="000066"/>
                </a:solidFill>
              </a:rPr>
              <a:t>发送</a:t>
            </a:r>
            <a:r>
              <a:rPr lang="zh-CN" altLang="zh-CN" dirty="0">
                <a:solidFill>
                  <a:srgbClr val="000066"/>
                </a:solidFill>
              </a:rPr>
              <a:t>数据，</a:t>
            </a:r>
            <a:endParaRPr lang="zh-CN" altLang="en-US" dirty="0">
              <a:solidFill>
                <a:srgbClr val="000066"/>
              </a:solidFill>
            </a:endParaRPr>
          </a:p>
          <a:p>
            <a:pPr algn="ctr"/>
            <a:r>
              <a:rPr lang="zh-CN" altLang="en-US" dirty="0">
                <a:solidFill>
                  <a:srgbClr val="000066"/>
                </a:solidFill>
              </a:rPr>
              <a:t>但数据帧必须经过 </a:t>
            </a:r>
            <a:r>
              <a:rPr lang="en-US" altLang="zh-CN" dirty="0">
                <a:solidFill>
                  <a:srgbClr val="000066"/>
                </a:solidFill>
              </a:rPr>
              <a:t>AP </a:t>
            </a:r>
            <a:r>
              <a:rPr lang="zh-CN" altLang="en-US" dirty="0" smtClean="0">
                <a:solidFill>
                  <a:srgbClr val="000066"/>
                </a:solidFill>
              </a:rPr>
              <a:t>转发。</a:t>
            </a:r>
            <a:endParaRPr lang="zh-CN" altLang="en-US" dirty="0">
              <a:solidFill>
                <a:srgbClr val="000066"/>
              </a:solidFill>
            </a:endParaRPr>
          </a:p>
        </p:txBody>
      </p:sp>
    </p:spTree>
    <p:extLst>
      <p:ext uri="{BB962C8B-B14F-4D97-AF65-F5344CB8AC3E}">
        <p14:creationId xmlns:p14="http://schemas.microsoft.com/office/powerpoint/2010/main" val="1015736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r>
              <a:rPr lang="en-US" altLang="zh-CN" dirty="0"/>
              <a:t>1. </a:t>
            </a:r>
            <a:r>
              <a:rPr lang="zh-CN" altLang="en-US" dirty="0"/>
              <a:t>关于 </a:t>
            </a:r>
            <a:r>
              <a:rPr lang="en-US" altLang="zh-CN" dirty="0"/>
              <a:t>802.11 </a:t>
            </a:r>
            <a:r>
              <a:rPr lang="zh-CN" altLang="en-US" dirty="0"/>
              <a:t>数据帧的地址</a:t>
            </a:r>
          </a:p>
        </p:txBody>
      </p:sp>
      <p:graphicFrame>
        <p:nvGraphicFramePr>
          <p:cNvPr id="3" name="表格 2"/>
          <p:cNvGraphicFramePr>
            <a:graphicFrameLocks noGrp="1"/>
          </p:cNvGraphicFramePr>
          <p:nvPr>
            <p:extLst>
              <p:ext uri="{D42A27DB-BD31-4B8C-83A1-F6EECF244321}">
                <p14:modId xmlns:p14="http://schemas.microsoft.com/office/powerpoint/2010/main" val="2494691435"/>
              </p:ext>
            </p:extLst>
          </p:nvPr>
        </p:nvGraphicFramePr>
        <p:xfrm>
          <a:off x="416496" y="2060848"/>
          <a:ext cx="9289031" cy="2808312"/>
        </p:xfrm>
        <a:graphic>
          <a:graphicData uri="http://schemas.openxmlformats.org/drawingml/2006/table">
            <a:tbl>
              <a:tblPr firstRow="1" firstCol="1" lastRow="1" lastCol="1" bandRow="1" bandCol="1">
                <a:tableStyleId>{5C22544A-7EE6-4342-B048-85BDC9FD1C3A}</a:tableStyleId>
              </a:tblPr>
              <a:tblGrid>
                <a:gridCol w="1689410"/>
                <a:gridCol w="980315"/>
                <a:gridCol w="985761"/>
                <a:gridCol w="1510775"/>
                <a:gridCol w="1510775"/>
                <a:gridCol w="1502061"/>
                <a:gridCol w="1109934"/>
              </a:tblGrid>
              <a:tr h="702078">
                <a:tc>
                  <a:txBody>
                    <a:bodyPr/>
                    <a:lstStyle/>
                    <a:p>
                      <a:pPr algn="ctr">
                        <a:lnSpc>
                          <a:spcPct val="100000"/>
                        </a:lnSpc>
                        <a:spcAft>
                          <a:spcPts val="0"/>
                        </a:spcAft>
                        <a:tabLst>
                          <a:tab pos="1752600" algn="l"/>
                        </a:tabLst>
                      </a:pPr>
                      <a:r>
                        <a:rPr lang="zh-CN" sz="2000" b="1" dirty="0">
                          <a:solidFill>
                            <a:schemeClr val="tx1"/>
                          </a:solidFill>
                          <a:effectLst/>
                          <a:latin typeface="+mn-lt"/>
                          <a:ea typeface="+mn-ea"/>
                        </a:rPr>
                        <a:t>数据报流向</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lnSpc>
                          <a:spcPct val="100000"/>
                        </a:lnSpc>
                        <a:spcAft>
                          <a:spcPts val="0"/>
                        </a:spcAft>
                        <a:tabLst>
                          <a:tab pos="1752600" algn="l"/>
                        </a:tabLst>
                      </a:pPr>
                      <a:r>
                        <a:rPr lang="zh-CN" sz="2000" b="1">
                          <a:solidFill>
                            <a:schemeClr val="tx1"/>
                          </a:solidFill>
                          <a:effectLst/>
                          <a:latin typeface="+mn-lt"/>
                          <a:ea typeface="+mn-ea"/>
                        </a:rPr>
                        <a:t>去往</a:t>
                      </a:r>
                      <a:r>
                        <a:rPr lang="en-US" sz="2000" b="1">
                          <a:solidFill>
                            <a:schemeClr val="tx1"/>
                          </a:solidFill>
                          <a:effectLst/>
                          <a:latin typeface="+mn-lt"/>
                          <a:ea typeface="+mn-ea"/>
                        </a:rPr>
                        <a:t>AP</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lnSpc>
                          <a:spcPct val="100000"/>
                        </a:lnSpc>
                        <a:spcAft>
                          <a:spcPts val="0"/>
                        </a:spcAft>
                        <a:tabLst>
                          <a:tab pos="1752600" algn="l"/>
                        </a:tabLst>
                      </a:pPr>
                      <a:r>
                        <a:rPr lang="zh-CN" sz="2000" b="1">
                          <a:solidFill>
                            <a:schemeClr val="tx1"/>
                          </a:solidFill>
                          <a:effectLst/>
                          <a:latin typeface="+mn-lt"/>
                          <a:ea typeface="+mn-ea"/>
                        </a:rPr>
                        <a:t>来自</a:t>
                      </a:r>
                      <a:r>
                        <a:rPr lang="en-US" sz="2000" b="1">
                          <a:solidFill>
                            <a:schemeClr val="tx1"/>
                          </a:solidFill>
                          <a:effectLst/>
                          <a:latin typeface="+mn-lt"/>
                          <a:ea typeface="+mn-ea"/>
                        </a:rPr>
                        <a:t>AP</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lnSpc>
                          <a:spcPct val="100000"/>
                        </a:lnSpc>
                        <a:spcAft>
                          <a:spcPts val="0"/>
                        </a:spcAft>
                        <a:tabLst>
                          <a:tab pos="1752600" algn="l"/>
                        </a:tabLst>
                      </a:pPr>
                      <a:r>
                        <a:rPr lang="zh-CN" sz="2000" b="1">
                          <a:solidFill>
                            <a:schemeClr val="tx1"/>
                          </a:solidFill>
                          <a:effectLst/>
                          <a:latin typeface="+mn-lt"/>
                          <a:ea typeface="+mn-ea"/>
                        </a:rPr>
                        <a:t>地址</a:t>
                      </a:r>
                      <a:r>
                        <a:rPr lang="en-US" sz="2000" b="1">
                          <a:solidFill>
                            <a:schemeClr val="tx1"/>
                          </a:solidFill>
                          <a:effectLst/>
                          <a:latin typeface="+mn-lt"/>
                          <a:ea typeface="+mn-ea"/>
                        </a:rPr>
                        <a:t>1</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lnSpc>
                          <a:spcPct val="100000"/>
                        </a:lnSpc>
                        <a:spcAft>
                          <a:spcPts val="0"/>
                        </a:spcAft>
                        <a:tabLst>
                          <a:tab pos="1752600" algn="l"/>
                        </a:tabLst>
                      </a:pPr>
                      <a:r>
                        <a:rPr lang="zh-CN" sz="2000" b="1">
                          <a:solidFill>
                            <a:schemeClr val="tx1"/>
                          </a:solidFill>
                          <a:effectLst/>
                          <a:latin typeface="+mn-lt"/>
                          <a:ea typeface="+mn-ea"/>
                        </a:rPr>
                        <a:t>地址</a:t>
                      </a:r>
                      <a:r>
                        <a:rPr lang="en-US" sz="2000" b="1">
                          <a:solidFill>
                            <a:schemeClr val="tx1"/>
                          </a:solidFill>
                          <a:effectLst/>
                          <a:latin typeface="+mn-lt"/>
                          <a:ea typeface="+mn-ea"/>
                        </a:rPr>
                        <a:t>2</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lnSpc>
                          <a:spcPct val="100000"/>
                        </a:lnSpc>
                        <a:spcAft>
                          <a:spcPts val="0"/>
                        </a:spcAft>
                        <a:tabLst>
                          <a:tab pos="1752600" algn="l"/>
                        </a:tabLst>
                      </a:pPr>
                      <a:r>
                        <a:rPr lang="zh-CN" sz="2000" b="1">
                          <a:solidFill>
                            <a:schemeClr val="tx1"/>
                          </a:solidFill>
                          <a:effectLst/>
                          <a:latin typeface="+mn-lt"/>
                          <a:ea typeface="+mn-ea"/>
                        </a:rPr>
                        <a:t>地址</a:t>
                      </a:r>
                      <a:r>
                        <a:rPr lang="en-US" sz="2000" b="1">
                          <a:solidFill>
                            <a:schemeClr val="tx1"/>
                          </a:solidFill>
                          <a:effectLst/>
                          <a:latin typeface="+mn-lt"/>
                          <a:ea typeface="+mn-ea"/>
                        </a:rPr>
                        <a:t>3</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lnSpc>
                          <a:spcPct val="100000"/>
                        </a:lnSpc>
                        <a:spcAft>
                          <a:spcPts val="0"/>
                        </a:spcAft>
                        <a:tabLst>
                          <a:tab pos="1752600" algn="l"/>
                        </a:tabLst>
                      </a:pPr>
                      <a:r>
                        <a:rPr lang="zh-CN" sz="2000" b="1" dirty="0">
                          <a:solidFill>
                            <a:schemeClr val="tx1"/>
                          </a:solidFill>
                          <a:effectLst/>
                          <a:latin typeface="+mn-lt"/>
                          <a:ea typeface="+mn-ea"/>
                        </a:rPr>
                        <a:t>地址</a:t>
                      </a:r>
                      <a:r>
                        <a:rPr lang="en-US" sz="2000" b="1" dirty="0">
                          <a:solidFill>
                            <a:schemeClr val="tx1"/>
                          </a:solidFill>
                          <a:effectLst/>
                          <a:latin typeface="+mn-lt"/>
                          <a:ea typeface="+mn-ea"/>
                        </a:rPr>
                        <a:t>4</a:t>
                      </a:r>
                      <a:endParaRPr lang="zh-CN" sz="2000" b="1" dirty="0">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r>
              <a:tr h="702078">
                <a:tc>
                  <a:txBody>
                    <a:bodyPr/>
                    <a:lstStyle/>
                    <a:p>
                      <a:pPr>
                        <a:lnSpc>
                          <a:spcPct val="100000"/>
                        </a:lnSpc>
                        <a:spcAft>
                          <a:spcPts val="0"/>
                        </a:spcAft>
                        <a:tabLst>
                          <a:tab pos="1752600" algn="l"/>
                        </a:tabLst>
                      </a:pPr>
                      <a:r>
                        <a:rPr lang="en-US" sz="2000" b="1" dirty="0">
                          <a:solidFill>
                            <a:schemeClr val="tx1"/>
                          </a:solidFill>
                          <a:effectLst/>
                          <a:latin typeface="+mn-lt"/>
                          <a:ea typeface="+mn-ea"/>
                        </a:rPr>
                        <a:t>R</a:t>
                      </a:r>
                      <a:r>
                        <a:rPr lang="zh-CN" sz="2000" b="1" dirty="0">
                          <a:solidFill>
                            <a:schemeClr val="tx1"/>
                          </a:solidFill>
                          <a:effectLst/>
                          <a:latin typeface="+mn-lt"/>
                          <a:ea typeface="+mn-ea"/>
                        </a:rPr>
                        <a:t>接口</a:t>
                      </a:r>
                      <a:r>
                        <a:rPr lang="en-US" sz="2000" b="1" dirty="0">
                          <a:solidFill>
                            <a:schemeClr val="tx1"/>
                          </a:solidFill>
                          <a:effectLst/>
                          <a:latin typeface="+mn-lt"/>
                          <a:ea typeface="+mn-ea"/>
                        </a:rPr>
                        <a:t>2 </a:t>
                      </a:r>
                      <a:r>
                        <a:rPr lang="en-US" altLang="zh-CN" sz="2000" b="1" dirty="0" smtClean="0">
                          <a:solidFill>
                            <a:schemeClr val="tx1"/>
                          </a:solidFill>
                          <a:effectLst/>
                          <a:latin typeface="+mn-lt"/>
                          <a:ea typeface="+mn-ea"/>
                          <a:sym typeface="Wingdings" pitchFamily="2" charset="2"/>
                        </a:rPr>
                        <a:t></a:t>
                      </a:r>
                      <a:r>
                        <a:rPr lang="zh-CN" sz="2000" b="1" dirty="0" smtClean="0">
                          <a:solidFill>
                            <a:schemeClr val="tx1"/>
                          </a:solidFill>
                          <a:effectLst/>
                          <a:latin typeface="+mn-lt"/>
                          <a:ea typeface="+mn-ea"/>
                        </a:rPr>
                        <a:t> </a:t>
                      </a:r>
                      <a:endParaRPr lang="en-US" altLang="zh-CN" sz="2000" b="1" dirty="0" smtClean="0">
                        <a:solidFill>
                          <a:schemeClr val="tx1"/>
                        </a:solidFill>
                        <a:effectLst/>
                        <a:latin typeface="+mn-lt"/>
                        <a:ea typeface="+mn-ea"/>
                      </a:endParaRPr>
                    </a:p>
                    <a:p>
                      <a:pPr>
                        <a:lnSpc>
                          <a:spcPct val="100000"/>
                        </a:lnSpc>
                        <a:spcAft>
                          <a:spcPts val="0"/>
                        </a:spcAft>
                        <a:tabLst>
                          <a:tab pos="1752600" algn="l"/>
                        </a:tabLst>
                      </a:pPr>
                      <a:r>
                        <a:rPr lang="en-US" sz="2000" b="1" dirty="0" smtClean="0">
                          <a:solidFill>
                            <a:schemeClr val="tx1"/>
                          </a:solidFill>
                          <a:effectLst/>
                          <a:latin typeface="+mn-lt"/>
                          <a:ea typeface="+mn-ea"/>
                        </a:rPr>
                        <a:t>AP</a:t>
                      </a:r>
                      <a:r>
                        <a:rPr lang="en-US" sz="2000" b="1" baseline="-25000" dirty="0" smtClean="0">
                          <a:solidFill>
                            <a:schemeClr val="tx1"/>
                          </a:solidFill>
                          <a:effectLst/>
                          <a:latin typeface="+mn-lt"/>
                          <a:ea typeface="+mn-ea"/>
                        </a:rPr>
                        <a:t>2</a:t>
                      </a:r>
                      <a:endParaRPr lang="zh-CN" sz="2000" b="1" dirty="0">
                        <a:solidFill>
                          <a:schemeClr val="tx1"/>
                        </a:solidFill>
                        <a:effectLst/>
                        <a:latin typeface="+mn-lt"/>
                        <a:ea typeface="+mn-ea"/>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000" b="1">
                          <a:solidFill>
                            <a:schemeClr val="tx1"/>
                          </a:solidFill>
                          <a:effectLst/>
                          <a:latin typeface="+mn-lt"/>
                          <a:ea typeface="+mn-ea"/>
                        </a:rPr>
                        <a:t>1</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000" b="1">
                          <a:solidFill>
                            <a:schemeClr val="tx1"/>
                          </a:solidFill>
                          <a:effectLst/>
                          <a:latin typeface="+mn-lt"/>
                          <a:ea typeface="+mn-ea"/>
                        </a:rPr>
                        <a:t>0</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a:solidFill>
                            <a:schemeClr val="tx1"/>
                          </a:solidFill>
                          <a:effectLst/>
                          <a:latin typeface="+mn-lt"/>
                          <a:ea typeface="+mn-ea"/>
                        </a:rPr>
                        <a:t>AP</a:t>
                      </a:r>
                      <a:r>
                        <a:rPr lang="en-US" sz="2000" b="1" baseline="-25000">
                          <a:solidFill>
                            <a:schemeClr val="tx1"/>
                          </a:solidFill>
                          <a:effectLst/>
                          <a:latin typeface="+mn-lt"/>
                          <a:ea typeface="+mn-ea"/>
                        </a:rPr>
                        <a:t>2</a:t>
                      </a:r>
                      <a:r>
                        <a:rPr lang="zh-CN" sz="2000" b="1">
                          <a:solidFill>
                            <a:schemeClr val="tx1"/>
                          </a:solidFill>
                          <a:effectLst/>
                          <a:latin typeface="+mn-lt"/>
                          <a:ea typeface="+mn-ea"/>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a:solidFill>
                            <a:schemeClr val="tx1"/>
                          </a:solidFill>
                          <a:effectLst/>
                          <a:latin typeface="+mn-lt"/>
                          <a:ea typeface="+mn-ea"/>
                        </a:rPr>
                        <a:t>R</a:t>
                      </a:r>
                      <a:r>
                        <a:rPr lang="zh-CN" sz="2000" b="1">
                          <a:solidFill>
                            <a:schemeClr val="tx1"/>
                          </a:solidFill>
                          <a:effectLst/>
                          <a:latin typeface="+mn-lt"/>
                          <a:ea typeface="+mn-ea"/>
                        </a:rPr>
                        <a:t>接口</a:t>
                      </a:r>
                      <a:r>
                        <a:rPr lang="en-US" sz="2000" b="1">
                          <a:solidFill>
                            <a:schemeClr val="tx1"/>
                          </a:solidFill>
                          <a:effectLst/>
                          <a:latin typeface="+mn-lt"/>
                          <a:ea typeface="+mn-ea"/>
                        </a:rPr>
                        <a:t>2</a:t>
                      </a:r>
                      <a:r>
                        <a:rPr lang="zh-CN" sz="2000" b="1">
                          <a:solidFill>
                            <a:schemeClr val="tx1"/>
                          </a:solidFill>
                          <a:effectLst/>
                          <a:latin typeface="+mn-lt"/>
                          <a:ea typeface="+mn-ea"/>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a:solidFill>
                            <a:schemeClr val="tx1"/>
                          </a:solidFill>
                          <a:effectLst/>
                          <a:latin typeface="+mn-lt"/>
                          <a:ea typeface="+mn-ea"/>
                        </a:rPr>
                        <a:t>C</a:t>
                      </a:r>
                      <a:r>
                        <a:rPr lang="zh-CN" sz="2000" b="1">
                          <a:solidFill>
                            <a:schemeClr val="tx1"/>
                          </a:solidFill>
                          <a:effectLst/>
                          <a:latin typeface="+mn-lt"/>
                          <a:ea typeface="+mn-ea"/>
                        </a:rPr>
                        <a:t>的地址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zh-CN" sz="2000" b="1">
                          <a:solidFill>
                            <a:schemeClr val="tx1"/>
                          </a:solidFill>
                          <a:effectLst/>
                          <a:latin typeface="+mn-lt"/>
                          <a:ea typeface="+mn-ea"/>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1039">
                <a:tc>
                  <a:txBody>
                    <a:bodyPr/>
                    <a:lstStyle/>
                    <a:p>
                      <a:pPr>
                        <a:lnSpc>
                          <a:spcPct val="100000"/>
                        </a:lnSpc>
                        <a:spcAft>
                          <a:spcPts val="0"/>
                        </a:spcAft>
                        <a:tabLst>
                          <a:tab pos="1752600" algn="l"/>
                        </a:tabLst>
                      </a:pPr>
                      <a:r>
                        <a:rPr lang="en-US" sz="2000" b="1" dirty="0" smtClean="0">
                          <a:solidFill>
                            <a:schemeClr val="tx1"/>
                          </a:solidFill>
                          <a:effectLst/>
                          <a:latin typeface="+mn-lt"/>
                          <a:ea typeface="+mn-ea"/>
                        </a:rPr>
                        <a:t>AP</a:t>
                      </a:r>
                      <a:r>
                        <a:rPr lang="en-US" sz="2000" b="1" baseline="-25000" dirty="0" smtClean="0">
                          <a:solidFill>
                            <a:schemeClr val="tx1"/>
                          </a:solidFill>
                          <a:effectLst/>
                          <a:latin typeface="+mn-lt"/>
                          <a:ea typeface="+mn-ea"/>
                        </a:rPr>
                        <a:t>2</a:t>
                      </a:r>
                      <a:r>
                        <a:rPr lang="en-US" sz="2000" b="1" baseline="0" dirty="0" smtClean="0">
                          <a:solidFill>
                            <a:schemeClr val="tx1"/>
                          </a:solidFill>
                          <a:effectLst/>
                          <a:latin typeface="+mn-lt"/>
                          <a:ea typeface="+mn-ea"/>
                        </a:rPr>
                        <a:t> </a:t>
                      </a:r>
                      <a:r>
                        <a:rPr lang="en-US" altLang="zh-CN" sz="2000" b="1" dirty="0" smtClean="0">
                          <a:solidFill>
                            <a:schemeClr val="tx1"/>
                          </a:solidFill>
                          <a:effectLst/>
                          <a:latin typeface="+mn-lt"/>
                          <a:ea typeface="+mn-ea"/>
                          <a:sym typeface="Wingdings" pitchFamily="2" charset="2"/>
                        </a:rPr>
                        <a:t></a:t>
                      </a:r>
                      <a:r>
                        <a:rPr lang="zh-CN" sz="2000" b="1" dirty="0" smtClean="0">
                          <a:solidFill>
                            <a:schemeClr val="tx1"/>
                          </a:solidFill>
                          <a:effectLst/>
                          <a:latin typeface="+mn-lt"/>
                          <a:ea typeface="+mn-ea"/>
                        </a:rPr>
                        <a:t> </a:t>
                      </a:r>
                      <a:r>
                        <a:rPr lang="en-US" sz="2000" b="1" dirty="0">
                          <a:solidFill>
                            <a:schemeClr val="tx1"/>
                          </a:solidFill>
                          <a:effectLst/>
                          <a:latin typeface="+mn-lt"/>
                          <a:ea typeface="+mn-ea"/>
                        </a:rPr>
                        <a:t>C</a:t>
                      </a:r>
                      <a:endParaRPr lang="zh-CN" sz="2000" b="1" dirty="0">
                        <a:solidFill>
                          <a:schemeClr val="tx1"/>
                        </a:solidFill>
                        <a:effectLst/>
                        <a:latin typeface="+mn-lt"/>
                        <a:ea typeface="+mn-ea"/>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000" b="1">
                          <a:solidFill>
                            <a:schemeClr val="tx1"/>
                          </a:solidFill>
                          <a:effectLst/>
                          <a:latin typeface="+mn-lt"/>
                          <a:ea typeface="+mn-ea"/>
                        </a:rPr>
                        <a:t>0</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000" b="1">
                          <a:solidFill>
                            <a:schemeClr val="tx1"/>
                          </a:solidFill>
                          <a:effectLst/>
                          <a:latin typeface="+mn-lt"/>
                          <a:ea typeface="+mn-ea"/>
                        </a:rPr>
                        <a:t>1</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a:solidFill>
                            <a:schemeClr val="tx1"/>
                          </a:solidFill>
                          <a:effectLst/>
                          <a:latin typeface="+mn-lt"/>
                          <a:ea typeface="+mn-ea"/>
                        </a:rPr>
                        <a:t>C</a:t>
                      </a:r>
                      <a:r>
                        <a:rPr lang="zh-CN" sz="2000" b="1">
                          <a:solidFill>
                            <a:schemeClr val="tx1"/>
                          </a:solidFill>
                          <a:effectLst/>
                          <a:latin typeface="+mn-lt"/>
                          <a:ea typeface="+mn-ea"/>
                        </a:rPr>
                        <a:t>的地址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a:solidFill>
                            <a:schemeClr val="tx1"/>
                          </a:solidFill>
                          <a:effectLst/>
                          <a:latin typeface="+mn-lt"/>
                          <a:ea typeface="+mn-ea"/>
                        </a:rPr>
                        <a:t>AP</a:t>
                      </a:r>
                      <a:r>
                        <a:rPr lang="en-US" sz="2000" b="1" baseline="-25000">
                          <a:solidFill>
                            <a:schemeClr val="tx1"/>
                          </a:solidFill>
                          <a:effectLst/>
                          <a:latin typeface="+mn-lt"/>
                          <a:ea typeface="+mn-ea"/>
                        </a:rPr>
                        <a:t>2</a:t>
                      </a:r>
                      <a:r>
                        <a:rPr lang="zh-CN" sz="2000" b="1">
                          <a:solidFill>
                            <a:schemeClr val="tx1"/>
                          </a:solidFill>
                          <a:effectLst/>
                          <a:latin typeface="+mn-lt"/>
                          <a:ea typeface="+mn-ea"/>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a:solidFill>
                            <a:schemeClr val="tx1"/>
                          </a:solidFill>
                          <a:effectLst/>
                          <a:latin typeface="+mn-lt"/>
                          <a:ea typeface="+mn-ea"/>
                        </a:rPr>
                        <a:t>R</a:t>
                      </a:r>
                      <a:r>
                        <a:rPr lang="zh-CN" sz="2000" b="1">
                          <a:solidFill>
                            <a:schemeClr val="tx1"/>
                          </a:solidFill>
                          <a:effectLst/>
                          <a:latin typeface="+mn-lt"/>
                          <a:ea typeface="+mn-ea"/>
                        </a:rPr>
                        <a:t>接口</a:t>
                      </a:r>
                      <a:r>
                        <a:rPr lang="en-US" sz="2000" b="1">
                          <a:solidFill>
                            <a:schemeClr val="tx1"/>
                          </a:solidFill>
                          <a:effectLst/>
                          <a:latin typeface="+mn-lt"/>
                          <a:ea typeface="+mn-ea"/>
                        </a:rPr>
                        <a:t>2</a:t>
                      </a:r>
                      <a:r>
                        <a:rPr lang="zh-CN" sz="2000" b="1">
                          <a:solidFill>
                            <a:schemeClr val="tx1"/>
                          </a:solidFill>
                          <a:effectLst/>
                          <a:latin typeface="+mn-lt"/>
                          <a:ea typeface="+mn-ea"/>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zh-CN" sz="2000" b="1">
                          <a:solidFill>
                            <a:schemeClr val="tx1"/>
                          </a:solidFill>
                          <a:effectLst/>
                          <a:latin typeface="+mn-lt"/>
                          <a:ea typeface="+mn-ea"/>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1039">
                <a:tc>
                  <a:txBody>
                    <a:bodyPr/>
                    <a:lstStyle/>
                    <a:p>
                      <a:pPr>
                        <a:lnSpc>
                          <a:spcPct val="100000"/>
                        </a:lnSpc>
                        <a:spcAft>
                          <a:spcPts val="0"/>
                        </a:spcAft>
                        <a:tabLst>
                          <a:tab pos="1752600" algn="l"/>
                        </a:tabLst>
                      </a:pPr>
                      <a:r>
                        <a:rPr lang="en-US" sz="2000" b="1" dirty="0" smtClean="0">
                          <a:solidFill>
                            <a:schemeClr val="tx1"/>
                          </a:solidFill>
                          <a:effectLst/>
                          <a:latin typeface="+mn-lt"/>
                          <a:ea typeface="+mn-ea"/>
                        </a:rPr>
                        <a:t>C</a:t>
                      </a:r>
                      <a:r>
                        <a:rPr lang="en-US" sz="2000" b="1" baseline="0" dirty="0" smtClean="0">
                          <a:solidFill>
                            <a:schemeClr val="tx1"/>
                          </a:solidFill>
                          <a:effectLst/>
                          <a:latin typeface="+mn-lt"/>
                          <a:ea typeface="+mn-ea"/>
                        </a:rPr>
                        <a:t> </a:t>
                      </a:r>
                      <a:r>
                        <a:rPr lang="en-US" altLang="zh-CN" sz="2000" b="1" dirty="0" smtClean="0">
                          <a:solidFill>
                            <a:schemeClr val="tx1"/>
                          </a:solidFill>
                          <a:effectLst/>
                          <a:latin typeface="+mn-lt"/>
                          <a:ea typeface="+mn-ea"/>
                          <a:sym typeface="Wingdings" pitchFamily="2" charset="2"/>
                        </a:rPr>
                        <a:t></a:t>
                      </a:r>
                      <a:r>
                        <a:rPr lang="en-US" sz="2000" b="1" dirty="0" smtClean="0">
                          <a:solidFill>
                            <a:schemeClr val="tx1"/>
                          </a:solidFill>
                          <a:effectLst/>
                          <a:latin typeface="+mn-lt"/>
                          <a:ea typeface="+mn-ea"/>
                        </a:rPr>
                        <a:t> </a:t>
                      </a:r>
                      <a:r>
                        <a:rPr lang="en-US" sz="2000" b="1" dirty="0">
                          <a:solidFill>
                            <a:schemeClr val="tx1"/>
                          </a:solidFill>
                          <a:effectLst/>
                          <a:latin typeface="+mn-lt"/>
                          <a:ea typeface="+mn-ea"/>
                        </a:rPr>
                        <a:t>AP</a:t>
                      </a:r>
                      <a:r>
                        <a:rPr lang="en-US" sz="2000" b="1" baseline="-25000" dirty="0">
                          <a:solidFill>
                            <a:schemeClr val="tx1"/>
                          </a:solidFill>
                          <a:effectLst/>
                          <a:latin typeface="+mn-lt"/>
                          <a:ea typeface="+mn-ea"/>
                        </a:rPr>
                        <a:t>2</a:t>
                      </a:r>
                      <a:endParaRPr lang="zh-CN" sz="2000" b="1" dirty="0">
                        <a:solidFill>
                          <a:schemeClr val="tx1"/>
                        </a:solidFill>
                        <a:effectLst/>
                        <a:latin typeface="+mn-lt"/>
                        <a:ea typeface="+mn-ea"/>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000" b="1">
                          <a:solidFill>
                            <a:schemeClr val="tx1"/>
                          </a:solidFill>
                          <a:effectLst/>
                          <a:latin typeface="+mn-lt"/>
                          <a:ea typeface="+mn-ea"/>
                        </a:rPr>
                        <a:t>1</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000" b="1">
                          <a:solidFill>
                            <a:schemeClr val="tx1"/>
                          </a:solidFill>
                          <a:effectLst/>
                          <a:latin typeface="+mn-lt"/>
                          <a:ea typeface="+mn-ea"/>
                        </a:rPr>
                        <a:t>0</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a:solidFill>
                            <a:schemeClr val="tx1"/>
                          </a:solidFill>
                          <a:effectLst/>
                          <a:latin typeface="+mn-lt"/>
                          <a:ea typeface="+mn-ea"/>
                        </a:rPr>
                        <a:t>AP</a:t>
                      </a:r>
                      <a:r>
                        <a:rPr lang="en-US" sz="2000" b="1" baseline="-25000">
                          <a:solidFill>
                            <a:schemeClr val="tx1"/>
                          </a:solidFill>
                          <a:effectLst/>
                          <a:latin typeface="+mn-lt"/>
                          <a:ea typeface="+mn-ea"/>
                        </a:rPr>
                        <a:t>2</a:t>
                      </a:r>
                      <a:r>
                        <a:rPr lang="zh-CN" sz="2000" b="1">
                          <a:solidFill>
                            <a:schemeClr val="tx1"/>
                          </a:solidFill>
                          <a:effectLst/>
                          <a:latin typeface="+mn-lt"/>
                          <a:ea typeface="+mn-ea"/>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a:solidFill>
                            <a:schemeClr val="tx1"/>
                          </a:solidFill>
                          <a:effectLst/>
                          <a:latin typeface="+mn-lt"/>
                          <a:ea typeface="+mn-ea"/>
                        </a:rPr>
                        <a:t>C</a:t>
                      </a:r>
                      <a:r>
                        <a:rPr lang="zh-CN" sz="2000" b="1">
                          <a:solidFill>
                            <a:schemeClr val="tx1"/>
                          </a:solidFill>
                          <a:effectLst/>
                          <a:latin typeface="+mn-lt"/>
                          <a:ea typeface="+mn-ea"/>
                        </a:rPr>
                        <a:t>的地址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a:solidFill>
                            <a:schemeClr val="tx1"/>
                          </a:solidFill>
                          <a:effectLst/>
                          <a:latin typeface="+mn-lt"/>
                          <a:ea typeface="+mn-ea"/>
                        </a:rPr>
                        <a:t>R</a:t>
                      </a:r>
                      <a:r>
                        <a:rPr lang="zh-CN" sz="2000" b="1">
                          <a:solidFill>
                            <a:schemeClr val="tx1"/>
                          </a:solidFill>
                          <a:effectLst/>
                          <a:latin typeface="+mn-lt"/>
                          <a:ea typeface="+mn-ea"/>
                        </a:rPr>
                        <a:t>接口</a:t>
                      </a:r>
                      <a:r>
                        <a:rPr lang="en-US" sz="2000" b="1">
                          <a:solidFill>
                            <a:schemeClr val="tx1"/>
                          </a:solidFill>
                          <a:effectLst/>
                          <a:latin typeface="+mn-lt"/>
                          <a:ea typeface="+mn-ea"/>
                        </a:rPr>
                        <a:t>2</a:t>
                      </a:r>
                      <a:r>
                        <a:rPr lang="zh-CN" sz="2000" b="1">
                          <a:solidFill>
                            <a:schemeClr val="tx1"/>
                          </a:solidFill>
                          <a:effectLst/>
                          <a:latin typeface="+mn-lt"/>
                          <a:ea typeface="+mn-ea"/>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zh-CN" sz="2000" b="1">
                          <a:solidFill>
                            <a:schemeClr val="tx1"/>
                          </a:solidFill>
                          <a:effectLst/>
                          <a:latin typeface="+mn-lt"/>
                          <a:ea typeface="+mn-ea"/>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2078">
                <a:tc>
                  <a:txBody>
                    <a:bodyPr/>
                    <a:lstStyle/>
                    <a:p>
                      <a:pPr>
                        <a:lnSpc>
                          <a:spcPct val="100000"/>
                        </a:lnSpc>
                        <a:spcAft>
                          <a:spcPts val="0"/>
                        </a:spcAft>
                        <a:tabLst>
                          <a:tab pos="1752600" algn="l"/>
                        </a:tabLst>
                      </a:pPr>
                      <a:r>
                        <a:rPr lang="en-US" sz="2000" b="1" dirty="0">
                          <a:solidFill>
                            <a:schemeClr val="tx1"/>
                          </a:solidFill>
                          <a:effectLst/>
                          <a:latin typeface="+mn-lt"/>
                          <a:ea typeface="+mn-ea"/>
                        </a:rPr>
                        <a:t>AP</a:t>
                      </a:r>
                      <a:r>
                        <a:rPr lang="en-US" sz="2000" b="1" baseline="-25000" dirty="0">
                          <a:solidFill>
                            <a:schemeClr val="tx1"/>
                          </a:solidFill>
                          <a:effectLst/>
                          <a:latin typeface="+mn-lt"/>
                          <a:ea typeface="+mn-ea"/>
                        </a:rPr>
                        <a:t>2 </a:t>
                      </a:r>
                      <a:r>
                        <a:rPr lang="en-US" altLang="zh-CN" sz="2000" b="1" dirty="0" smtClean="0">
                          <a:solidFill>
                            <a:schemeClr val="tx1"/>
                          </a:solidFill>
                          <a:effectLst/>
                          <a:latin typeface="+mn-lt"/>
                          <a:ea typeface="+mn-ea"/>
                          <a:sym typeface="Wingdings" pitchFamily="2" charset="2"/>
                        </a:rPr>
                        <a:t></a:t>
                      </a:r>
                    </a:p>
                    <a:p>
                      <a:pPr>
                        <a:lnSpc>
                          <a:spcPct val="100000"/>
                        </a:lnSpc>
                        <a:spcAft>
                          <a:spcPts val="0"/>
                        </a:spcAft>
                        <a:tabLst>
                          <a:tab pos="1752600" algn="l"/>
                        </a:tabLst>
                      </a:pPr>
                      <a:r>
                        <a:rPr lang="en-US" sz="2000" b="1" dirty="0" smtClean="0">
                          <a:solidFill>
                            <a:schemeClr val="tx1"/>
                          </a:solidFill>
                          <a:effectLst/>
                          <a:latin typeface="+mn-lt"/>
                          <a:ea typeface="+mn-ea"/>
                        </a:rPr>
                        <a:t> </a:t>
                      </a:r>
                      <a:r>
                        <a:rPr lang="en-US" sz="2000" b="1" dirty="0">
                          <a:solidFill>
                            <a:schemeClr val="tx1"/>
                          </a:solidFill>
                          <a:effectLst/>
                          <a:latin typeface="+mn-lt"/>
                          <a:ea typeface="+mn-ea"/>
                        </a:rPr>
                        <a:t>R </a:t>
                      </a:r>
                      <a:r>
                        <a:rPr lang="zh-CN" sz="2000" b="1" dirty="0">
                          <a:solidFill>
                            <a:schemeClr val="tx1"/>
                          </a:solidFill>
                          <a:effectLst/>
                          <a:latin typeface="+mn-lt"/>
                          <a:ea typeface="+mn-ea"/>
                        </a:rPr>
                        <a:t>接口</a:t>
                      </a:r>
                      <a:r>
                        <a:rPr lang="en-US" sz="2000" b="1" dirty="0">
                          <a:solidFill>
                            <a:schemeClr val="tx1"/>
                          </a:solidFill>
                          <a:effectLst/>
                          <a:latin typeface="+mn-lt"/>
                          <a:ea typeface="+mn-ea"/>
                        </a:rPr>
                        <a:t> 2</a:t>
                      </a:r>
                      <a:endParaRPr lang="zh-CN" sz="2000" b="1" dirty="0">
                        <a:solidFill>
                          <a:schemeClr val="tx1"/>
                        </a:solidFill>
                        <a:effectLst/>
                        <a:latin typeface="+mn-lt"/>
                        <a:ea typeface="+mn-ea"/>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000" b="1">
                          <a:solidFill>
                            <a:schemeClr val="tx1"/>
                          </a:solidFill>
                          <a:effectLst/>
                          <a:latin typeface="+mn-lt"/>
                          <a:ea typeface="+mn-ea"/>
                        </a:rPr>
                        <a:t>0</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000" b="1">
                          <a:solidFill>
                            <a:schemeClr val="tx1"/>
                          </a:solidFill>
                          <a:effectLst/>
                          <a:latin typeface="+mn-lt"/>
                          <a:ea typeface="+mn-ea"/>
                        </a:rPr>
                        <a:t>1</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a:solidFill>
                            <a:schemeClr val="tx1"/>
                          </a:solidFill>
                          <a:effectLst/>
                          <a:latin typeface="+mn-lt"/>
                          <a:ea typeface="+mn-ea"/>
                        </a:rPr>
                        <a:t>R</a:t>
                      </a:r>
                      <a:r>
                        <a:rPr lang="zh-CN" sz="2000" b="1">
                          <a:solidFill>
                            <a:schemeClr val="tx1"/>
                          </a:solidFill>
                          <a:effectLst/>
                          <a:latin typeface="+mn-lt"/>
                          <a:ea typeface="+mn-ea"/>
                        </a:rPr>
                        <a:t>接口</a:t>
                      </a:r>
                      <a:r>
                        <a:rPr lang="en-US" sz="2000" b="1">
                          <a:solidFill>
                            <a:schemeClr val="tx1"/>
                          </a:solidFill>
                          <a:effectLst/>
                          <a:latin typeface="+mn-lt"/>
                          <a:ea typeface="+mn-ea"/>
                        </a:rPr>
                        <a:t>2</a:t>
                      </a:r>
                      <a:r>
                        <a:rPr lang="zh-CN" sz="2000" b="1">
                          <a:solidFill>
                            <a:schemeClr val="tx1"/>
                          </a:solidFill>
                          <a:effectLst/>
                          <a:latin typeface="+mn-lt"/>
                          <a:ea typeface="+mn-ea"/>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a:solidFill>
                            <a:schemeClr val="tx1"/>
                          </a:solidFill>
                          <a:effectLst/>
                          <a:latin typeface="+mn-lt"/>
                          <a:ea typeface="+mn-ea"/>
                        </a:rPr>
                        <a:t>AP</a:t>
                      </a:r>
                      <a:r>
                        <a:rPr lang="en-US" sz="2000" b="1" baseline="-25000">
                          <a:solidFill>
                            <a:schemeClr val="tx1"/>
                          </a:solidFill>
                          <a:effectLst/>
                          <a:latin typeface="+mn-lt"/>
                          <a:ea typeface="+mn-ea"/>
                        </a:rPr>
                        <a:t>2</a:t>
                      </a:r>
                      <a:r>
                        <a:rPr lang="zh-CN" sz="2000" b="1">
                          <a:solidFill>
                            <a:schemeClr val="tx1"/>
                          </a:solidFill>
                          <a:effectLst/>
                          <a:latin typeface="+mn-lt"/>
                          <a:ea typeface="+mn-ea"/>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a:solidFill>
                            <a:schemeClr val="tx1"/>
                          </a:solidFill>
                          <a:effectLst/>
                          <a:latin typeface="+mn-lt"/>
                          <a:ea typeface="+mn-ea"/>
                        </a:rPr>
                        <a:t>C</a:t>
                      </a:r>
                      <a:r>
                        <a:rPr lang="zh-CN" sz="2000" b="1">
                          <a:solidFill>
                            <a:schemeClr val="tx1"/>
                          </a:solidFill>
                          <a:effectLst/>
                          <a:latin typeface="+mn-lt"/>
                          <a:ea typeface="+mn-ea"/>
                        </a:rPr>
                        <a:t>的地址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zh-CN" sz="2000" b="1" dirty="0">
                          <a:solidFill>
                            <a:schemeClr val="tx1"/>
                          </a:solidFill>
                          <a:effectLst/>
                          <a:latin typeface="+mn-lt"/>
                          <a:ea typeface="+mn-ea"/>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4" name="矩形 3"/>
          <p:cNvSpPr/>
          <p:nvPr/>
        </p:nvSpPr>
        <p:spPr>
          <a:xfrm>
            <a:off x="344488" y="1484784"/>
            <a:ext cx="9417496" cy="461665"/>
          </a:xfrm>
          <a:prstGeom prst="rect">
            <a:avLst/>
          </a:prstGeom>
        </p:spPr>
        <p:txBody>
          <a:bodyPr wrap="square">
            <a:spAutoFit/>
          </a:bodyPr>
          <a:lstStyle/>
          <a:p>
            <a:pPr algn="ctr"/>
            <a:r>
              <a:rPr lang="zh-CN" altLang="zh-CN" b="1" dirty="0">
                <a:latin typeface="+mn-lt"/>
                <a:ea typeface="+mn-ea"/>
              </a:rPr>
              <a:t>数据报在</a:t>
            </a:r>
            <a:r>
              <a:rPr lang="zh-CN" altLang="zh-CN" b="1" dirty="0" smtClean="0">
                <a:latin typeface="+mn-lt"/>
                <a:ea typeface="+mn-ea"/>
              </a:rPr>
              <a:t>路由器</a:t>
            </a:r>
            <a:r>
              <a:rPr lang="en-US" altLang="zh-CN" b="1" dirty="0" smtClean="0">
                <a:latin typeface="+mn-lt"/>
                <a:ea typeface="+mn-ea"/>
              </a:rPr>
              <a:t> R </a:t>
            </a:r>
            <a:r>
              <a:rPr lang="zh-CN" altLang="zh-CN" b="1" dirty="0" smtClean="0">
                <a:latin typeface="+mn-lt"/>
                <a:ea typeface="+mn-ea"/>
              </a:rPr>
              <a:t>与移动站</a:t>
            </a:r>
            <a:r>
              <a:rPr lang="en-US" altLang="zh-CN" b="1" dirty="0" smtClean="0">
                <a:latin typeface="+mn-lt"/>
                <a:ea typeface="+mn-ea"/>
              </a:rPr>
              <a:t> C </a:t>
            </a:r>
            <a:r>
              <a:rPr lang="zh-CN" altLang="zh-CN" b="1" dirty="0" smtClean="0">
                <a:latin typeface="+mn-lt"/>
                <a:ea typeface="+mn-ea"/>
              </a:rPr>
              <a:t>之间</a:t>
            </a:r>
            <a:r>
              <a:rPr lang="zh-CN" altLang="zh-CN" b="1" dirty="0">
                <a:latin typeface="+mn-lt"/>
                <a:ea typeface="+mn-ea"/>
              </a:rPr>
              <a:t>传送（表中地址都是</a:t>
            </a:r>
            <a:r>
              <a:rPr lang="en-US" altLang="zh-CN" b="1" dirty="0">
                <a:latin typeface="+mn-lt"/>
                <a:ea typeface="+mn-ea"/>
              </a:rPr>
              <a:t>MAC</a:t>
            </a:r>
            <a:r>
              <a:rPr lang="zh-CN" altLang="zh-CN" b="1" dirty="0">
                <a:latin typeface="+mn-lt"/>
                <a:ea typeface="+mn-ea"/>
              </a:rPr>
              <a:t>地址）</a:t>
            </a:r>
            <a:endParaRPr lang="zh-CN" altLang="en-US" b="1" dirty="0">
              <a:latin typeface="+mn-lt"/>
              <a:ea typeface="+mn-ea"/>
            </a:endParaRPr>
          </a:p>
        </p:txBody>
      </p:sp>
    </p:spTree>
    <p:extLst>
      <p:ext uri="{BB962C8B-B14F-4D97-AF65-F5344CB8AC3E}">
        <p14:creationId xmlns:p14="http://schemas.microsoft.com/office/powerpoint/2010/main" val="41987585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r>
              <a:rPr lang="en-US" altLang="zh-CN" sz="4000" dirty="0" smtClean="0"/>
              <a:t>2. </a:t>
            </a:r>
            <a:r>
              <a:rPr lang="zh-CN" altLang="en-US" sz="4000" dirty="0" smtClean="0"/>
              <a:t>序号控制、</a:t>
            </a:r>
            <a:r>
              <a:rPr lang="zh-CN" altLang="en-US" sz="4000" dirty="0"/>
              <a:t>持续</a:t>
            </a:r>
            <a:r>
              <a:rPr lang="zh-CN" altLang="en-US" sz="4000" dirty="0" smtClean="0"/>
              <a:t>期和</a:t>
            </a:r>
            <a:r>
              <a:rPr lang="zh-CN" altLang="en-US" sz="4000" dirty="0"/>
              <a:t>帧控制字段 </a:t>
            </a:r>
          </a:p>
        </p:txBody>
      </p:sp>
      <p:sp>
        <p:nvSpPr>
          <p:cNvPr id="372739" name="Rectangle 3"/>
          <p:cNvSpPr>
            <a:spLocks noGrp="1" noChangeArrowheads="1"/>
          </p:cNvSpPr>
          <p:nvPr>
            <p:ph idx="1"/>
          </p:nvPr>
        </p:nvSpPr>
        <p:spPr/>
        <p:txBody>
          <a:bodyPr/>
          <a:lstStyle/>
          <a:p>
            <a:r>
              <a:rPr lang="zh-CN" altLang="en-US" sz="2800" dirty="0">
                <a:solidFill>
                  <a:srgbClr val="FF0000"/>
                </a:solidFill>
              </a:rPr>
              <a:t>序号控制</a:t>
            </a:r>
            <a:r>
              <a:rPr lang="zh-CN" altLang="en-US" sz="2800" dirty="0"/>
              <a:t>字段占 </a:t>
            </a:r>
            <a:r>
              <a:rPr lang="en-US" altLang="zh-CN" sz="2800" dirty="0"/>
              <a:t>16 </a:t>
            </a:r>
            <a:r>
              <a:rPr lang="zh-CN" altLang="en-US" sz="2800" dirty="0"/>
              <a:t>位，其中序号子字段占 </a:t>
            </a:r>
            <a:r>
              <a:rPr lang="en-US" altLang="zh-CN" sz="2800" dirty="0"/>
              <a:t>12 </a:t>
            </a:r>
            <a:r>
              <a:rPr lang="zh-CN" altLang="en-US" sz="2800" dirty="0"/>
              <a:t>位，分片子字段占 </a:t>
            </a:r>
            <a:r>
              <a:rPr lang="en-US" altLang="zh-CN" sz="2800" dirty="0"/>
              <a:t>4 </a:t>
            </a:r>
            <a:r>
              <a:rPr lang="zh-CN" altLang="en-US" sz="2800" dirty="0"/>
              <a:t>位。</a:t>
            </a:r>
          </a:p>
          <a:p>
            <a:r>
              <a:rPr lang="zh-CN" altLang="en-US" sz="2800" dirty="0">
                <a:solidFill>
                  <a:srgbClr val="FF0000"/>
                </a:solidFill>
              </a:rPr>
              <a:t>持续期</a:t>
            </a:r>
            <a:r>
              <a:rPr lang="zh-CN" altLang="en-US" sz="2800" dirty="0"/>
              <a:t>字段占 </a:t>
            </a:r>
            <a:r>
              <a:rPr lang="en-US" altLang="zh-CN" sz="2800" dirty="0"/>
              <a:t>16 </a:t>
            </a:r>
            <a:r>
              <a:rPr lang="zh-CN" altLang="en-US" sz="2800" dirty="0"/>
              <a:t>位。</a:t>
            </a:r>
          </a:p>
          <a:p>
            <a:r>
              <a:rPr lang="zh-CN" altLang="en-US" sz="2800" dirty="0">
                <a:solidFill>
                  <a:srgbClr val="FF0000"/>
                </a:solidFill>
              </a:rPr>
              <a:t>帧控制</a:t>
            </a:r>
            <a:r>
              <a:rPr lang="zh-CN" altLang="en-US" sz="2800" dirty="0"/>
              <a:t>字段共分为 </a:t>
            </a:r>
            <a:r>
              <a:rPr lang="en-US" altLang="zh-CN" sz="2800" dirty="0"/>
              <a:t>11 </a:t>
            </a:r>
            <a:r>
              <a:rPr lang="zh-CN" altLang="en-US" sz="2800" dirty="0"/>
              <a:t>个子</a:t>
            </a:r>
            <a:r>
              <a:rPr lang="zh-CN" altLang="en-US" sz="2800" dirty="0" smtClean="0"/>
              <a:t>字段</a:t>
            </a:r>
            <a:r>
              <a:rPr lang="zh-CN" altLang="en-US" sz="2800" dirty="0"/>
              <a:t>：</a:t>
            </a:r>
          </a:p>
          <a:p>
            <a:pPr lvl="1"/>
            <a:r>
              <a:rPr lang="zh-CN" altLang="en-US" sz="2400" dirty="0">
                <a:solidFill>
                  <a:srgbClr val="0000FF"/>
                </a:solidFill>
                <a:latin typeface="Arial" charset="0"/>
                <a:ea typeface="黑体" pitchFamily="2" charset="-122"/>
              </a:rPr>
              <a:t>协议版本</a:t>
            </a:r>
            <a:r>
              <a:rPr lang="zh-CN" altLang="en-US" sz="2400" dirty="0">
                <a:solidFill>
                  <a:schemeClr val="tx1"/>
                </a:solidFill>
                <a:latin typeface="Arial" charset="0"/>
                <a:ea typeface="黑体" pitchFamily="2" charset="-122"/>
              </a:rPr>
              <a:t>字段现在是 </a:t>
            </a:r>
            <a:r>
              <a:rPr lang="zh-CN" altLang="en-US" sz="2400" dirty="0" smtClean="0">
                <a:solidFill>
                  <a:schemeClr val="tx1"/>
                </a:solidFill>
                <a:latin typeface="Arial" charset="0"/>
                <a:ea typeface="黑体" pitchFamily="2" charset="-122"/>
              </a:rPr>
              <a:t> </a:t>
            </a:r>
            <a:r>
              <a:rPr lang="en-US" altLang="zh-CN" sz="2400" dirty="0" smtClean="0">
                <a:solidFill>
                  <a:schemeClr val="tx1"/>
                </a:solidFill>
                <a:latin typeface="Arial" charset="0"/>
                <a:ea typeface="黑体" pitchFamily="2" charset="-122"/>
              </a:rPr>
              <a:t>0</a:t>
            </a:r>
            <a:r>
              <a:rPr lang="zh-CN" altLang="en-US" sz="2400" dirty="0">
                <a:solidFill>
                  <a:schemeClr val="tx1"/>
                </a:solidFill>
                <a:latin typeface="Arial" charset="0"/>
                <a:ea typeface="黑体" pitchFamily="2" charset="-122"/>
              </a:rPr>
              <a:t>。</a:t>
            </a:r>
          </a:p>
          <a:p>
            <a:pPr lvl="1"/>
            <a:r>
              <a:rPr lang="zh-CN" altLang="en-US" sz="2400" dirty="0">
                <a:solidFill>
                  <a:srgbClr val="0000FF"/>
                </a:solidFill>
                <a:latin typeface="Arial" charset="0"/>
                <a:ea typeface="黑体" pitchFamily="2" charset="-122"/>
              </a:rPr>
              <a:t>类型</a:t>
            </a:r>
            <a:r>
              <a:rPr lang="zh-CN" altLang="en-US" sz="2400" dirty="0">
                <a:solidFill>
                  <a:schemeClr val="tx1"/>
                </a:solidFill>
                <a:latin typeface="Arial" charset="0"/>
                <a:ea typeface="黑体" pitchFamily="2" charset="-122"/>
              </a:rPr>
              <a:t>字段和</a:t>
            </a:r>
            <a:r>
              <a:rPr lang="zh-CN" altLang="en-US" sz="2400" dirty="0">
                <a:solidFill>
                  <a:srgbClr val="0000FF"/>
                </a:solidFill>
                <a:latin typeface="Arial" charset="0"/>
                <a:ea typeface="黑体" pitchFamily="2" charset="-122"/>
              </a:rPr>
              <a:t>子类型</a:t>
            </a:r>
            <a:r>
              <a:rPr lang="zh-CN" altLang="en-US" sz="2400" dirty="0">
                <a:solidFill>
                  <a:schemeClr val="tx1"/>
                </a:solidFill>
                <a:latin typeface="Arial" charset="0"/>
                <a:ea typeface="黑体" pitchFamily="2" charset="-122"/>
              </a:rPr>
              <a:t>字段用来区分帧的功能。</a:t>
            </a:r>
          </a:p>
          <a:p>
            <a:pPr lvl="1"/>
            <a:r>
              <a:rPr lang="zh-CN" altLang="en-US" sz="2400" dirty="0">
                <a:solidFill>
                  <a:srgbClr val="0000FF"/>
                </a:solidFill>
                <a:latin typeface="Arial" charset="0"/>
                <a:ea typeface="黑体" pitchFamily="2" charset="-122"/>
              </a:rPr>
              <a:t>更多分片</a:t>
            </a:r>
            <a:r>
              <a:rPr lang="zh-CN" altLang="en-US" sz="2400" dirty="0">
                <a:solidFill>
                  <a:schemeClr val="tx1"/>
                </a:solidFill>
                <a:latin typeface="Arial" charset="0"/>
                <a:ea typeface="黑体" pitchFamily="2" charset="-122"/>
              </a:rPr>
              <a:t>字段置为 </a:t>
            </a:r>
            <a:r>
              <a:rPr lang="en-US" altLang="zh-CN" sz="2400" dirty="0">
                <a:solidFill>
                  <a:schemeClr val="tx1"/>
                </a:solidFill>
                <a:latin typeface="Arial" charset="0"/>
                <a:ea typeface="黑体" pitchFamily="2" charset="-122"/>
              </a:rPr>
              <a:t>1 </a:t>
            </a:r>
            <a:r>
              <a:rPr lang="zh-CN" altLang="en-US" sz="2400" dirty="0">
                <a:solidFill>
                  <a:schemeClr val="tx1"/>
                </a:solidFill>
                <a:latin typeface="Arial" charset="0"/>
                <a:ea typeface="黑体" pitchFamily="2" charset="-122"/>
              </a:rPr>
              <a:t>时表明这个帧属于一个帧的多个分片之一。</a:t>
            </a:r>
          </a:p>
          <a:p>
            <a:pPr lvl="1"/>
            <a:r>
              <a:rPr lang="zh-CN" altLang="en-US" sz="2400" dirty="0">
                <a:solidFill>
                  <a:srgbClr val="0000FF"/>
                </a:solidFill>
                <a:latin typeface="Arial" charset="0"/>
              </a:rPr>
              <a:t>有线等效保密</a:t>
            </a:r>
            <a:r>
              <a:rPr lang="zh-CN" altLang="en-US" sz="2400" dirty="0">
                <a:solidFill>
                  <a:schemeClr val="tx1"/>
                </a:solidFill>
                <a:latin typeface="Arial" charset="0"/>
              </a:rPr>
              <a:t>字段 </a:t>
            </a:r>
            <a:r>
              <a:rPr lang="en-US" altLang="zh-CN" sz="2400" dirty="0">
                <a:solidFill>
                  <a:schemeClr val="tx1"/>
                </a:solidFill>
                <a:latin typeface="Arial" charset="0"/>
              </a:rPr>
              <a:t>WEP </a:t>
            </a:r>
            <a:r>
              <a:rPr lang="zh-CN" altLang="en-US" sz="2400" dirty="0">
                <a:solidFill>
                  <a:schemeClr val="tx1"/>
                </a:solidFill>
                <a:latin typeface="Arial" charset="0"/>
              </a:rPr>
              <a:t>占 </a:t>
            </a:r>
            <a:r>
              <a:rPr lang="en-US" altLang="zh-CN" sz="2400" dirty="0">
                <a:solidFill>
                  <a:schemeClr val="tx1"/>
                </a:solidFill>
                <a:latin typeface="Arial" charset="0"/>
              </a:rPr>
              <a:t>1 </a:t>
            </a:r>
            <a:r>
              <a:rPr lang="zh-CN" altLang="en-US" sz="2400" dirty="0">
                <a:solidFill>
                  <a:schemeClr val="tx1"/>
                </a:solidFill>
                <a:latin typeface="Arial" charset="0"/>
              </a:rPr>
              <a:t>位。若 </a:t>
            </a:r>
            <a:r>
              <a:rPr lang="en-US" altLang="zh-CN" sz="2400" dirty="0">
                <a:solidFill>
                  <a:schemeClr val="tx1"/>
                </a:solidFill>
                <a:latin typeface="Arial" charset="0"/>
              </a:rPr>
              <a:t>WEP = 1</a:t>
            </a:r>
            <a:r>
              <a:rPr lang="zh-CN" altLang="en-US" sz="2400" dirty="0">
                <a:solidFill>
                  <a:schemeClr val="tx1"/>
                </a:solidFill>
                <a:latin typeface="Arial" charset="0"/>
              </a:rPr>
              <a:t>，就表明采用了 </a:t>
            </a:r>
            <a:r>
              <a:rPr lang="en-US" altLang="zh-CN" sz="2400" dirty="0">
                <a:solidFill>
                  <a:schemeClr val="tx1"/>
                </a:solidFill>
                <a:latin typeface="Arial" charset="0"/>
              </a:rPr>
              <a:t>WEP </a:t>
            </a:r>
            <a:r>
              <a:rPr lang="zh-CN" altLang="en-US" sz="2400" dirty="0">
                <a:solidFill>
                  <a:schemeClr val="tx1"/>
                </a:solidFill>
                <a:latin typeface="Arial" charset="0"/>
              </a:rPr>
              <a:t>加密算法</a:t>
            </a:r>
            <a:r>
              <a:rPr lang="zh-CN" altLang="en-US" sz="2400" dirty="0">
                <a:solidFill>
                  <a:schemeClr val="tx1"/>
                </a:solidFill>
              </a:rPr>
              <a:t>。     </a:t>
            </a:r>
            <a:r>
              <a:rPr lang="zh-CN" altLang="en-US" sz="2000" dirty="0">
                <a:solidFill>
                  <a:schemeClr val="tx1"/>
                </a:solidFill>
              </a:rPr>
              <a:t> </a:t>
            </a:r>
          </a:p>
        </p:txBody>
      </p:sp>
    </p:spTree>
    <p:extLst>
      <p:ext uri="{BB962C8B-B14F-4D97-AF65-F5344CB8AC3E}">
        <p14:creationId xmlns:p14="http://schemas.microsoft.com/office/powerpoint/2010/main" val="201610869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4" name="Rectangle 4"/>
          <p:cNvSpPr>
            <a:spLocks noGrp="1" noChangeArrowheads="1"/>
          </p:cNvSpPr>
          <p:nvPr>
            <p:ph type="title"/>
          </p:nvPr>
        </p:nvSpPr>
        <p:spPr/>
        <p:txBody>
          <a:bodyPr/>
          <a:lstStyle/>
          <a:p>
            <a:pPr algn="ctr"/>
            <a:r>
              <a:rPr lang="zh-CN" altLang="en-US"/>
              <a:t>分片的发送举例 </a:t>
            </a:r>
          </a:p>
        </p:txBody>
      </p:sp>
      <p:sp>
        <p:nvSpPr>
          <p:cNvPr id="373766" name="Text Box 6"/>
          <p:cNvSpPr txBox="1">
            <a:spLocks noChangeArrowheads="1"/>
          </p:cNvSpPr>
          <p:nvPr/>
        </p:nvSpPr>
        <p:spPr bwMode="auto">
          <a:xfrm>
            <a:off x="9504089" y="3549154"/>
            <a:ext cx="2535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i="1">
                <a:solidFill>
                  <a:srgbClr val="000099"/>
                </a:solidFill>
                <a:latin typeface="+mn-lt"/>
                <a:ea typeface="+mn-ea"/>
              </a:rPr>
              <a:t>t</a:t>
            </a:r>
          </a:p>
        </p:txBody>
      </p:sp>
      <p:sp>
        <p:nvSpPr>
          <p:cNvPr id="373768" name="Text Box 8"/>
          <p:cNvSpPr txBox="1">
            <a:spLocks noChangeArrowheads="1"/>
          </p:cNvSpPr>
          <p:nvPr/>
        </p:nvSpPr>
        <p:spPr bwMode="auto">
          <a:xfrm>
            <a:off x="9504089" y="5347791"/>
            <a:ext cx="2535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i="1">
                <a:solidFill>
                  <a:srgbClr val="000099"/>
                </a:solidFill>
                <a:latin typeface="+mn-lt"/>
                <a:ea typeface="+mn-ea"/>
              </a:rPr>
              <a:t>t</a:t>
            </a:r>
          </a:p>
        </p:txBody>
      </p:sp>
      <p:sp>
        <p:nvSpPr>
          <p:cNvPr id="373771" name="Text Box 11"/>
          <p:cNvSpPr txBox="1">
            <a:spLocks noChangeArrowheads="1"/>
          </p:cNvSpPr>
          <p:nvPr/>
        </p:nvSpPr>
        <p:spPr bwMode="auto">
          <a:xfrm>
            <a:off x="9504089" y="4461966"/>
            <a:ext cx="2535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i="1">
                <a:solidFill>
                  <a:srgbClr val="000099"/>
                </a:solidFill>
                <a:latin typeface="+mn-lt"/>
                <a:ea typeface="+mn-ea"/>
              </a:rPr>
              <a:t>t</a:t>
            </a:r>
          </a:p>
        </p:txBody>
      </p:sp>
      <p:sp>
        <p:nvSpPr>
          <p:cNvPr id="373769" name="Text Box 9"/>
          <p:cNvSpPr txBox="1">
            <a:spLocks noChangeArrowheads="1"/>
          </p:cNvSpPr>
          <p:nvPr/>
        </p:nvSpPr>
        <p:spPr bwMode="auto">
          <a:xfrm>
            <a:off x="370431" y="344755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mn-ea"/>
              </a:rPr>
              <a:t>源站</a:t>
            </a:r>
          </a:p>
        </p:txBody>
      </p:sp>
      <p:sp>
        <p:nvSpPr>
          <p:cNvPr id="373772" name="Text Box 12"/>
          <p:cNvSpPr txBox="1">
            <a:spLocks noChangeArrowheads="1"/>
          </p:cNvSpPr>
          <p:nvPr/>
        </p:nvSpPr>
        <p:spPr bwMode="auto">
          <a:xfrm>
            <a:off x="365081" y="4311154"/>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mn-ea"/>
              </a:rPr>
              <a:t>目的站</a:t>
            </a:r>
          </a:p>
        </p:txBody>
      </p:sp>
      <p:sp>
        <p:nvSpPr>
          <p:cNvPr id="373773" name="Text Box 13"/>
          <p:cNvSpPr txBox="1">
            <a:spLocks noChangeArrowheads="1"/>
          </p:cNvSpPr>
          <p:nvPr/>
        </p:nvSpPr>
        <p:spPr bwMode="auto">
          <a:xfrm>
            <a:off x="296221" y="5130304"/>
            <a:ext cx="9460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b="1">
                <a:solidFill>
                  <a:srgbClr val="000099"/>
                </a:solidFill>
                <a:latin typeface="+mn-lt"/>
                <a:ea typeface="+mn-ea"/>
              </a:rPr>
              <a:t> </a:t>
            </a:r>
            <a:r>
              <a:rPr kumimoji="1" lang="zh-CN" altLang="en-US" sz="1800" b="1">
                <a:solidFill>
                  <a:srgbClr val="000099"/>
                </a:solidFill>
                <a:latin typeface="+mn-lt"/>
                <a:ea typeface="+mn-ea"/>
              </a:rPr>
              <a:t>其他站</a:t>
            </a:r>
          </a:p>
        </p:txBody>
      </p:sp>
      <p:sp>
        <p:nvSpPr>
          <p:cNvPr id="373774" name="Rectangle 14"/>
          <p:cNvSpPr>
            <a:spLocks noChangeArrowheads="1"/>
          </p:cNvSpPr>
          <p:nvPr/>
        </p:nvSpPr>
        <p:spPr bwMode="auto">
          <a:xfrm>
            <a:off x="1670438" y="3479305"/>
            <a:ext cx="624284" cy="396875"/>
          </a:xfrm>
          <a:prstGeom prst="rect">
            <a:avLst/>
          </a:prstGeom>
          <a:solidFill>
            <a:srgbClr val="FFFF66"/>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RTS</a:t>
            </a:r>
          </a:p>
        </p:txBody>
      </p:sp>
      <p:sp>
        <p:nvSpPr>
          <p:cNvPr id="373775" name="Rectangle 15"/>
          <p:cNvSpPr>
            <a:spLocks noChangeArrowheads="1"/>
          </p:cNvSpPr>
          <p:nvPr/>
        </p:nvSpPr>
        <p:spPr bwMode="auto">
          <a:xfrm>
            <a:off x="2504537" y="4366717"/>
            <a:ext cx="626004" cy="396875"/>
          </a:xfrm>
          <a:prstGeom prst="rect">
            <a:avLst/>
          </a:prstGeom>
          <a:solidFill>
            <a:srgbClr val="CCEC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CTS</a:t>
            </a:r>
          </a:p>
        </p:txBody>
      </p:sp>
      <p:sp>
        <p:nvSpPr>
          <p:cNvPr id="373776" name="Rectangle 16"/>
          <p:cNvSpPr>
            <a:spLocks noChangeArrowheads="1"/>
          </p:cNvSpPr>
          <p:nvPr/>
        </p:nvSpPr>
        <p:spPr bwMode="auto">
          <a:xfrm>
            <a:off x="3340356" y="3479305"/>
            <a:ext cx="939006" cy="396875"/>
          </a:xfrm>
          <a:prstGeom prst="rect">
            <a:avLst/>
          </a:prstGeom>
          <a:solidFill>
            <a:srgbClr val="CCCC00"/>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solidFill>
                  <a:srgbClr val="000099"/>
                </a:solidFill>
                <a:latin typeface="+mn-lt"/>
                <a:ea typeface="+mn-ea"/>
              </a:rPr>
              <a:t>分片</a:t>
            </a:r>
            <a:r>
              <a:rPr lang="zh-CN" altLang="en-US" sz="1000" b="1">
                <a:solidFill>
                  <a:srgbClr val="000099"/>
                </a:solidFill>
                <a:latin typeface="+mn-lt"/>
                <a:ea typeface="+mn-ea"/>
              </a:rPr>
              <a:t> </a:t>
            </a:r>
            <a:r>
              <a:rPr lang="en-US" altLang="zh-CN" sz="1800" b="1">
                <a:solidFill>
                  <a:srgbClr val="000099"/>
                </a:solidFill>
                <a:latin typeface="+mn-lt"/>
                <a:ea typeface="+mn-ea"/>
              </a:rPr>
              <a:t>0</a:t>
            </a:r>
          </a:p>
        </p:txBody>
      </p:sp>
      <p:sp>
        <p:nvSpPr>
          <p:cNvPr id="373777" name="Line 17"/>
          <p:cNvSpPr>
            <a:spLocks noChangeShapeType="1"/>
          </p:cNvSpPr>
          <p:nvPr/>
        </p:nvSpPr>
        <p:spPr bwMode="auto">
          <a:xfrm>
            <a:off x="2294722" y="3184029"/>
            <a:ext cx="0" cy="2073275"/>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78" name="Line 18"/>
          <p:cNvSpPr>
            <a:spLocks noChangeShapeType="1"/>
          </p:cNvSpPr>
          <p:nvPr/>
        </p:nvSpPr>
        <p:spPr bwMode="auto">
          <a:xfrm>
            <a:off x="2504537" y="3184029"/>
            <a:ext cx="0" cy="1579562"/>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79" name="Line 19"/>
          <p:cNvSpPr>
            <a:spLocks noChangeShapeType="1"/>
          </p:cNvSpPr>
          <p:nvPr/>
        </p:nvSpPr>
        <p:spPr bwMode="auto">
          <a:xfrm>
            <a:off x="3130541" y="4366716"/>
            <a:ext cx="0" cy="890588"/>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80" name="Line 20"/>
          <p:cNvSpPr>
            <a:spLocks noChangeShapeType="1"/>
          </p:cNvSpPr>
          <p:nvPr/>
        </p:nvSpPr>
        <p:spPr bwMode="auto">
          <a:xfrm>
            <a:off x="3340355" y="3479305"/>
            <a:ext cx="0" cy="1284287"/>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81" name="Rectangle 21"/>
          <p:cNvSpPr>
            <a:spLocks noChangeArrowheads="1"/>
          </p:cNvSpPr>
          <p:nvPr/>
        </p:nvSpPr>
        <p:spPr bwMode="auto">
          <a:xfrm>
            <a:off x="4489176" y="4366717"/>
            <a:ext cx="627725" cy="396875"/>
          </a:xfrm>
          <a:prstGeom prst="rect">
            <a:avLst/>
          </a:prstGeom>
          <a:solidFill>
            <a:srgbClr val="FF99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ACK0</a:t>
            </a:r>
          </a:p>
        </p:txBody>
      </p:sp>
      <p:sp>
        <p:nvSpPr>
          <p:cNvPr id="373782" name="Line 22"/>
          <p:cNvSpPr>
            <a:spLocks noChangeShapeType="1"/>
          </p:cNvSpPr>
          <p:nvPr/>
        </p:nvSpPr>
        <p:spPr bwMode="auto">
          <a:xfrm>
            <a:off x="4279362" y="3776167"/>
            <a:ext cx="0" cy="987425"/>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83" name="Line 23"/>
          <p:cNvSpPr>
            <a:spLocks noChangeShapeType="1"/>
          </p:cNvSpPr>
          <p:nvPr/>
        </p:nvSpPr>
        <p:spPr bwMode="auto">
          <a:xfrm>
            <a:off x="4489176" y="3876179"/>
            <a:ext cx="0" cy="887412"/>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84" name="Rectangle 24"/>
          <p:cNvSpPr>
            <a:spLocks noChangeArrowheads="1"/>
          </p:cNvSpPr>
          <p:nvPr/>
        </p:nvSpPr>
        <p:spPr bwMode="auto">
          <a:xfrm>
            <a:off x="5324996" y="3479305"/>
            <a:ext cx="939006" cy="396875"/>
          </a:xfrm>
          <a:prstGeom prst="rect">
            <a:avLst/>
          </a:prstGeom>
          <a:solidFill>
            <a:srgbClr val="CCCC00"/>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solidFill>
                  <a:srgbClr val="000099"/>
                </a:solidFill>
                <a:latin typeface="+mn-lt"/>
                <a:ea typeface="+mn-ea"/>
              </a:rPr>
              <a:t>分片 </a:t>
            </a:r>
            <a:r>
              <a:rPr lang="en-US" altLang="zh-CN" sz="1800" b="1">
                <a:solidFill>
                  <a:srgbClr val="000099"/>
                </a:solidFill>
                <a:latin typeface="+mn-lt"/>
                <a:ea typeface="+mn-ea"/>
              </a:rPr>
              <a:t>1</a:t>
            </a:r>
          </a:p>
        </p:txBody>
      </p:sp>
      <p:sp>
        <p:nvSpPr>
          <p:cNvPr id="373785" name="Rectangle 25"/>
          <p:cNvSpPr>
            <a:spLocks noChangeArrowheads="1"/>
          </p:cNvSpPr>
          <p:nvPr/>
        </p:nvSpPr>
        <p:spPr bwMode="auto">
          <a:xfrm>
            <a:off x="6473816" y="4366717"/>
            <a:ext cx="667279" cy="396875"/>
          </a:xfrm>
          <a:prstGeom prst="rect">
            <a:avLst/>
          </a:prstGeom>
          <a:solidFill>
            <a:srgbClr val="FF99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ACK1</a:t>
            </a:r>
          </a:p>
        </p:txBody>
      </p:sp>
      <p:sp>
        <p:nvSpPr>
          <p:cNvPr id="373787" name="Line 27"/>
          <p:cNvSpPr>
            <a:spLocks noChangeShapeType="1"/>
          </p:cNvSpPr>
          <p:nvPr/>
        </p:nvSpPr>
        <p:spPr bwMode="auto">
          <a:xfrm flipH="1">
            <a:off x="5096263" y="3876179"/>
            <a:ext cx="20638" cy="1377950"/>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88" name="Line 28"/>
          <p:cNvSpPr>
            <a:spLocks noChangeShapeType="1"/>
          </p:cNvSpPr>
          <p:nvPr/>
        </p:nvSpPr>
        <p:spPr bwMode="auto">
          <a:xfrm>
            <a:off x="5326715" y="3876179"/>
            <a:ext cx="0" cy="887412"/>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89" name="Line 29"/>
          <p:cNvSpPr>
            <a:spLocks noChangeShapeType="1"/>
          </p:cNvSpPr>
          <p:nvPr/>
        </p:nvSpPr>
        <p:spPr bwMode="auto">
          <a:xfrm>
            <a:off x="6265722" y="3876179"/>
            <a:ext cx="0" cy="887412"/>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90" name="Line 30"/>
          <p:cNvSpPr>
            <a:spLocks noChangeShapeType="1"/>
          </p:cNvSpPr>
          <p:nvPr/>
        </p:nvSpPr>
        <p:spPr bwMode="auto">
          <a:xfrm>
            <a:off x="6475536" y="3876179"/>
            <a:ext cx="0" cy="887412"/>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91" name="Line 31"/>
          <p:cNvSpPr>
            <a:spLocks noChangeShapeType="1"/>
          </p:cNvSpPr>
          <p:nvPr/>
        </p:nvSpPr>
        <p:spPr bwMode="auto">
          <a:xfrm>
            <a:off x="7125618" y="3876180"/>
            <a:ext cx="8598" cy="1462087"/>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92" name="Line 32"/>
          <p:cNvSpPr>
            <a:spLocks noChangeShapeType="1"/>
          </p:cNvSpPr>
          <p:nvPr/>
        </p:nvSpPr>
        <p:spPr bwMode="auto">
          <a:xfrm>
            <a:off x="7311355" y="3876179"/>
            <a:ext cx="0" cy="887412"/>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93" name="Line 33"/>
          <p:cNvSpPr>
            <a:spLocks noChangeShapeType="1"/>
          </p:cNvSpPr>
          <p:nvPr/>
        </p:nvSpPr>
        <p:spPr bwMode="auto">
          <a:xfrm>
            <a:off x="8250361" y="3876179"/>
            <a:ext cx="0" cy="887412"/>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94" name="Line 34"/>
          <p:cNvSpPr>
            <a:spLocks noChangeShapeType="1"/>
          </p:cNvSpPr>
          <p:nvPr/>
        </p:nvSpPr>
        <p:spPr bwMode="auto">
          <a:xfrm>
            <a:off x="8460176" y="3876179"/>
            <a:ext cx="0" cy="887412"/>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95" name="Rectangle 35"/>
          <p:cNvSpPr>
            <a:spLocks noChangeArrowheads="1"/>
          </p:cNvSpPr>
          <p:nvPr/>
        </p:nvSpPr>
        <p:spPr bwMode="auto">
          <a:xfrm>
            <a:off x="7311356" y="3479305"/>
            <a:ext cx="939006" cy="396875"/>
          </a:xfrm>
          <a:prstGeom prst="rect">
            <a:avLst/>
          </a:prstGeom>
          <a:solidFill>
            <a:srgbClr val="CCCC00"/>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solidFill>
                  <a:srgbClr val="000099"/>
                </a:solidFill>
                <a:latin typeface="+mn-lt"/>
                <a:ea typeface="+mn-ea"/>
              </a:rPr>
              <a:t>分片 </a:t>
            </a:r>
            <a:r>
              <a:rPr lang="en-US" altLang="zh-CN" sz="1800" b="1">
                <a:solidFill>
                  <a:srgbClr val="000099"/>
                </a:solidFill>
                <a:latin typeface="+mn-lt"/>
                <a:ea typeface="+mn-ea"/>
              </a:rPr>
              <a:t>2</a:t>
            </a:r>
          </a:p>
        </p:txBody>
      </p:sp>
      <p:sp>
        <p:nvSpPr>
          <p:cNvPr id="373796" name="Rectangle 36"/>
          <p:cNvSpPr>
            <a:spLocks noChangeArrowheads="1"/>
          </p:cNvSpPr>
          <p:nvPr/>
        </p:nvSpPr>
        <p:spPr bwMode="auto">
          <a:xfrm>
            <a:off x="8460176" y="4366717"/>
            <a:ext cx="696515" cy="396875"/>
          </a:xfrm>
          <a:prstGeom prst="rect">
            <a:avLst/>
          </a:prstGeom>
          <a:solidFill>
            <a:srgbClr val="FF99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ACK2</a:t>
            </a:r>
          </a:p>
        </p:txBody>
      </p:sp>
      <p:sp>
        <p:nvSpPr>
          <p:cNvPr id="373797" name="Line 37"/>
          <p:cNvSpPr>
            <a:spLocks noChangeShapeType="1"/>
          </p:cNvSpPr>
          <p:nvPr/>
        </p:nvSpPr>
        <p:spPr bwMode="auto">
          <a:xfrm>
            <a:off x="1880253" y="3282454"/>
            <a:ext cx="414469"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98" name="Line 38"/>
          <p:cNvSpPr>
            <a:spLocks noChangeShapeType="1"/>
          </p:cNvSpPr>
          <p:nvPr/>
        </p:nvSpPr>
        <p:spPr bwMode="auto">
          <a:xfrm flipH="1">
            <a:off x="2507977" y="3282454"/>
            <a:ext cx="416190"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99" name="Text Box 39"/>
          <p:cNvSpPr txBox="1">
            <a:spLocks noChangeArrowheads="1"/>
          </p:cNvSpPr>
          <p:nvPr/>
        </p:nvSpPr>
        <p:spPr bwMode="auto">
          <a:xfrm>
            <a:off x="2136502" y="2564904"/>
            <a:ext cx="8675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FF"/>
                </a:solidFill>
                <a:latin typeface="+mn-lt"/>
                <a:ea typeface="+mn-ea"/>
              </a:rPr>
              <a:t>SIFS</a:t>
            </a:r>
          </a:p>
        </p:txBody>
      </p:sp>
      <p:sp>
        <p:nvSpPr>
          <p:cNvPr id="373800" name="Line 40"/>
          <p:cNvSpPr>
            <a:spLocks noChangeShapeType="1"/>
          </p:cNvSpPr>
          <p:nvPr/>
        </p:nvSpPr>
        <p:spPr bwMode="auto">
          <a:xfrm flipH="1">
            <a:off x="2401349" y="2985592"/>
            <a:ext cx="103188" cy="296863"/>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801" name="Rectangle 41"/>
          <p:cNvSpPr>
            <a:spLocks noChangeArrowheads="1"/>
          </p:cNvSpPr>
          <p:nvPr/>
        </p:nvSpPr>
        <p:spPr bwMode="auto">
          <a:xfrm>
            <a:off x="2294722" y="5254130"/>
            <a:ext cx="2822179" cy="396875"/>
          </a:xfrm>
          <a:prstGeom prst="rect">
            <a:avLst/>
          </a:prstGeom>
          <a:solidFill>
            <a:srgbClr val="FFFF66"/>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NAV (RTS)</a:t>
            </a:r>
          </a:p>
        </p:txBody>
      </p:sp>
      <p:sp>
        <p:nvSpPr>
          <p:cNvPr id="373802" name="Rectangle 42"/>
          <p:cNvSpPr>
            <a:spLocks noChangeArrowheads="1"/>
          </p:cNvSpPr>
          <p:nvPr/>
        </p:nvSpPr>
        <p:spPr bwMode="auto">
          <a:xfrm>
            <a:off x="3130541" y="5651005"/>
            <a:ext cx="1986360" cy="39528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NAV (CTS)</a:t>
            </a:r>
          </a:p>
        </p:txBody>
      </p:sp>
      <p:sp>
        <p:nvSpPr>
          <p:cNvPr id="373803" name="AutoShape 43"/>
          <p:cNvSpPr>
            <a:spLocks/>
          </p:cNvSpPr>
          <p:nvPr/>
        </p:nvSpPr>
        <p:spPr bwMode="auto">
          <a:xfrm rot="16200000">
            <a:off x="6012382" y="485015"/>
            <a:ext cx="296863" cy="5640917"/>
          </a:xfrm>
          <a:prstGeom prst="rightBrace">
            <a:avLst>
              <a:gd name="adj1" fmla="val 146167"/>
              <a:gd name="adj2" fmla="val 50000"/>
            </a:avLst>
          </a:prstGeom>
          <a:noFill/>
          <a:ln w="190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3804" name="Text Box 44"/>
          <p:cNvSpPr txBox="1">
            <a:spLocks noChangeArrowheads="1"/>
          </p:cNvSpPr>
          <p:nvPr/>
        </p:nvSpPr>
        <p:spPr bwMode="auto">
          <a:xfrm>
            <a:off x="4160697" y="2564904"/>
            <a:ext cx="37753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FF"/>
                </a:solidFill>
                <a:latin typeface="+mn-lt"/>
                <a:ea typeface="+mn-ea"/>
              </a:rPr>
              <a:t>长的帧划分为许多分片</a:t>
            </a:r>
          </a:p>
        </p:txBody>
      </p:sp>
      <p:sp>
        <p:nvSpPr>
          <p:cNvPr id="373808" name="Rectangle 48"/>
          <p:cNvSpPr>
            <a:spLocks noChangeArrowheads="1"/>
          </p:cNvSpPr>
          <p:nvPr/>
        </p:nvSpPr>
        <p:spPr bwMode="auto">
          <a:xfrm>
            <a:off x="5110021" y="5247613"/>
            <a:ext cx="2013876" cy="409909"/>
          </a:xfrm>
          <a:prstGeom prst="rect">
            <a:avLst/>
          </a:prstGeom>
          <a:solidFill>
            <a:srgbClr val="FFFF66"/>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NAV (</a:t>
            </a:r>
            <a:r>
              <a:rPr lang="zh-CN" altLang="en-US" sz="1800" b="1">
                <a:solidFill>
                  <a:srgbClr val="000099"/>
                </a:solidFill>
                <a:latin typeface="+mn-lt"/>
                <a:ea typeface="+mn-ea"/>
              </a:rPr>
              <a:t>分片</a:t>
            </a:r>
            <a:r>
              <a:rPr lang="en-US" altLang="zh-CN" sz="1800" b="1">
                <a:solidFill>
                  <a:srgbClr val="000099"/>
                </a:solidFill>
                <a:latin typeface="+mn-lt"/>
                <a:ea typeface="+mn-ea"/>
              </a:rPr>
              <a:t>0)</a:t>
            </a:r>
          </a:p>
        </p:txBody>
      </p:sp>
      <p:sp>
        <p:nvSpPr>
          <p:cNvPr id="373809" name="Rectangle 49"/>
          <p:cNvSpPr>
            <a:spLocks noChangeArrowheads="1"/>
          </p:cNvSpPr>
          <p:nvPr/>
        </p:nvSpPr>
        <p:spPr bwMode="auto">
          <a:xfrm>
            <a:off x="5096264" y="5651005"/>
            <a:ext cx="2025915" cy="39528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NAV (ACK0)</a:t>
            </a:r>
          </a:p>
        </p:txBody>
      </p:sp>
      <p:sp>
        <p:nvSpPr>
          <p:cNvPr id="373810" name="Rectangle 50"/>
          <p:cNvSpPr>
            <a:spLocks noChangeArrowheads="1"/>
          </p:cNvSpPr>
          <p:nvPr/>
        </p:nvSpPr>
        <p:spPr bwMode="auto">
          <a:xfrm>
            <a:off x="7117018" y="5641480"/>
            <a:ext cx="2031075" cy="39528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NAV (ACK1)</a:t>
            </a:r>
          </a:p>
        </p:txBody>
      </p:sp>
      <p:sp>
        <p:nvSpPr>
          <p:cNvPr id="373811" name="Line 51"/>
          <p:cNvSpPr>
            <a:spLocks noChangeShapeType="1"/>
          </p:cNvSpPr>
          <p:nvPr/>
        </p:nvSpPr>
        <p:spPr bwMode="auto">
          <a:xfrm>
            <a:off x="9153251" y="3863479"/>
            <a:ext cx="0" cy="1390650"/>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812" name="Rectangle 52"/>
          <p:cNvSpPr>
            <a:spLocks noChangeArrowheads="1"/>
          </p:cNvSpPr>
          <p:nvPr/>
        </p:nvSpPr>
        <p:spPr bwMode="auto">
          <a:xfrm>
            <a:off x="7125617" y="5254130"/>
            <a:ext cx="2027634" cy="396875"/>
          </a:xfrm>
          <a:prstGeom prst="rect">
            <a:avLst/>
          </a:prstGeom>
          <a:solidFill>
            <a:srgbClr val="FFFF66"/>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NAV (</a:t>
            </a:r>
            <a:r>
              <a:rPr lang="zh-CN" altLang="en-US" sz="1800" b="1">
                <a:solidFill>
                  <a:srgbClr val="000099"/>
                </a:solidFill>
                <a:latin typeface="+mn-lt"/>
                <a:ea typeface="+mn-ea"/>
              </a:rPr>
              <a:t>分片</a:t>
            </a:r>
            <a:r>
              <a:rPr lang="en-US" altLang="zh-CN" sz="1800" b="1">
                <a:solidFill>
                  <a:srgbClr val="000099"/>
                </a:solidFill>
                <a:latin typeface="+mn-lt"/>
                <a:ea typeface="+mn-ea"/>
              </a:rPr>
              <a:t>1)</a:t>
            </a:r>
          </a:p>
        </p:txBody>
      </p:sp>
      <p:sp>
        <p:nvSpPr>
          <p:cNvPr id="373767" name="Line 7"/>
          <p:cNvSpPr>
            <a:spLocks noChangeShapeType="1"/>
          </p:cNvSpPr>
          <p:nvPr/>
        </p:nvSpPr>
        <p:spPr bwMode="auto">
          <a:xfrm>
            <a:off x="483782" y="5651004"/>
            <a:ext cx="9293754"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70" name="Line 10"/>
          <p:cNvSpPr>
            <a:spLocks noChangeShapeType="1"/>
          </p:cNvSpPr>
          <p:nvPr/>
        </p:nvSpPr>
        <p:spPr bwMode="auto">
          <a:xfrm>
            <a:off x="482062" y="4763591"/>
            <a:ext cx="9290315"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65" name="Line 5"/>
          <p:cNvSpPr>
            <a:spLocks noChangeShapeType="1"/>
          </p:cNvSpPr>
          <p:nvPr/>
        </p:nvSpPr>
        <p:spPr bwMode="auto">
          <a:xfrm>
            <a:off x="483782" y="3876179"/>
            <a:ext cx="9293754"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 name="矩形 2"/>
          <p:cNvSpPr/>
          <p:nvPr/>
        </p:nvSpPr>
        <p:spPr>
          <a:xfrm>
            <a:off x="1242244" y="1250757"/>
            <a:ext cx="8031236" cy="954107"/>
          </a:xfrm>
          <a:prstGeom prst="rect">
            <a:avLst/>
          </a:prstGeom>
          <a:solidFill>
            <a:srgbClr val="FFFF66"/>
          </a:solidFill>
          <a:ln>
            <a:solidFill>
              <a:schemeClr val="tx1"/>
            </a:solidFill>
          </a:ln>
        </p:spPr>
        <p:txBody>
          <a:bodyPr wrap="square">
            <a:spAutoFit/>
          </a:bodyPr>
          <a:lstStyle/>
          <a:p>
            <a:pPr algn="ctr"/>
            <a:r>
              <a:rPr lang="zh-CN" altLang="zh-CN" sz="2800" b="1" dirty="0">
                <a:solidFill>
                  <a:srgbClr val="000066"/>
                </a:solidFill>
                <a:latin typeface="+mn-lt"/>
                <a:ea typeface="+mn-ea"/>
              </a:rPr>
              <a:t>为了提高传输效率，在信道质量较差时</a:t>
            </a:r>
            <a:r>
              <a:rPr lang="zh-CN" altLang="zh-CN" sz="2800" b="1" dirty="0" smtClean="0">
                <a:solidFill>
                  <a:srgbClr val="000066"/>
                </a:solidFill>
                <a:latin typeface="+mn-lt"/>
                <a:ea typeface="+mn-ea"/>
              </a:rPr>
              <a:t>，</a:t>
            </a:r>
            <a:endParaRPr lang="en-US" altLang="zh-CN" sz="2800" b="1" dirty="0" smtClean="0">
              <a:solidFill>
                <a:srgbClr val="000066"/>
              </a:solidFill>
              <a:latin typeface="+mn-lt"/>
              <a:ea typeface="+mn-ea"/>
            </a:endParaRPr>
          </a:p>
          <a:p>
            <a:pPr algn="ctr"/>
            <a:r>
              <a:rPr lang="zh-CN" altLang="zh-CN" sz="2800" b="1" dirty="0" smtClean="0">
                <a:solidFill>
                  <a:srgbClr val="000066"/>
                </a:solidFill>
                <a:latin typeface="+mn-lt"/>
                <a:ea typeface="+mn-ea"/>
              </a:rPr>
              <a:t>需要</a:t>
            </a:r>
            <a:r>
              <a:rPr lang="zh-CN" altLang="zh-CN" sz="2800" b="1" dirty="0">
                <a:solidFill>
                  <a:srgbClr val="000066"/>
                </a:solidFill>
                <a:latin typeface="+mn-lt"/>
                <a:ea typeface="+mn-ea"/>
              </a:rPr>
              <a:t>把一个较长的帧划分为许多较短的分片。</a:t>
            </a:r>
            <a:endParaRPr lang="zh-CN" altLang="en-US" sz="2800" b="1" dirty="0">
              <a:solidFill>
                <a:srgbClr val="000066"/>
              </a:solidFill>
              <a:latin typeface="+mn-lt"/>
              <a:ea typeface="+mn-ea"/>
            </a:endParaRPr>
          </a:p>
        </p:txBody>
      </p:sp>
    </p:spTree>
    <p:extLst>
      <p:ext uri="{BB962C8B-B14F-4D97-AF65-F5344CB8AC3E}">
        <p14:creationId xmlns:p14="http://schemas.microsoft.com/office/powerpoint/2010/main" val="384804148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zh-CN" dirty="0"/>
              <a:t>9.2  </a:t>
            </a:r>
            <a:r>
              <a:rPr lang="zh-CN" altLang="en-US" dirty="0"/>
              <a:t>无线个人区域网 </a:t>
            </a:r>
            <a:r>
              <a:rPr lang="en-US" altLang="zh-CN" dirty="0" smtClean="0"/>
              <a:t>WPAN</a:t>
            </a:r>
            <a:endParaRPr lang="en-US" altLang="zh-CN" dirty="0"/>
          </a:p>
        </p:txBody>
      </p:sp>
      <p:sp>
        <p:nvSpPr>
          <p:cNvPr id="375811" name="Rectangle 3"/>
          <p:cNvSpPr>
            <a:spLocks noGrp="1" noChangeArrowheads="1"/>
          </p:cNvSpPr>
          <p:nvPr>
            <p:ph idx="1"/>
          </p:nvPr>
        </p:nvSpPr>
        <p:spPr/>
        <p:txBody>
          <a:bodyPr/>
          <a:lstStyle/>
          <a:p>
            <a:r>
              <a:rPr lang="zh-CN" altLang="zh-CN" sz="2800" dirty="0">
                <a:solidFill>
                  <a:srgbClr val="FF0000"/>
                </a:solidFill>
              </a:rPr>
              <a:t>无线个人区域</a:t>
            </a:r>
            <a:r>
              <a:rPr lang="zh-CN" altLang="zh-CN" sz="2800" dirty="0" smtClean="0">
                <a:solidFill>
                  <a:srgbClr val="FF0000"/>
                </a:solidFill>
              </a:rPr>
              <a:t>网</a:t>
            </a:r>
            <a:r>
              <a:rPr lang="en-US" altLang="zh-CN" sz="2800" dirty="0" smtClean="0">
                <a:solidFill>
                  <a:srgbClr val="FF0000"/>
                </a:solidFill>
              </a:rPr>
              <a:t> </a:t>
            </a:r>
            <a:r>
              <a:rPr lang="en-US" altLang="zh-CN" sz="2800" dirty="0" smtClean="0"/>
              <a:t>WPAN </a:t>
            </a:r>
            <a:r>
              <a:rPr lang="en-US" altLang="zh-CN" sz="2800" dirty="0"/>
              <a:t>(Wireless Personal Area Network</a:t>
            </a:r>
            <a:r>
              <a:rPr lang="en-US" altLang="zh-CN" sz="2800" dirty="0" smtClean="0"/>
              <a:t>) </a:t>
            </a:r>
            <a:r>
              <a:rPr lang="zh-CN" altLang="zh-CN" sz="2800" dirty="0" smtClean="0"/>
              <a:t>就是</a:t>
            </a:r>
            <a:r>
              <a:rPr lang="zh-CN" altLang="zh-CN" sz="2800" dirty="0"/>
              <a:t>在个人工作地方把属于个人使用的电子</a:t>
            </a:r>
            <a:r>
              <a:rPr lang="zh-CN" altLang="zh-CN" sz="2800" dirty="0" smtClean="0"/>
              <a:t>设备用</a:t>
            </a:r>
            <a:r>
              <a:rPr lang="zh-CN" altLang="zh-CN" sz="2800" dirty="0"/>
              <a:t>无线技术连接起</a:t>
            </a:r>
            <a:r>
              <a:rPr lang="zh-CN" altLang="zh-CN" sz="2800" dirty="0">
                <a:solidFill>
                  <a:srgbClr val="FF0000"/>
                </a:solidFill>
              </a:rPr>
              <a:t>来自组网络</a:t>
            </a:r>
            <a:r>
              <a:rPr lang="zh-CN" altLang="zh-CN" sz="2800" dirty="0"/>
              <a:t>，不需要使用</a:t>
            </a:r>
            <a:r>
              <a:rPr lang="zh-CN" altLang="zh-CN" sz="2800" dirty="0" smtClean="0"/>
              <a:t>接入点</a:t>
            </a:r>
            <a:r>
              <a:rPr lang="en-US" altLang="zh-CN" sz="2800" dirty="0" smtClean="0"/>
              <a:t> AP</a:t>
            </a:r>
            <a:r>
              <a:rPr lang="zh-CN" altLang="en-US" sz="2800" dirty="0" smtClean="0"/>
              <a:t>。</a:t>
            </a:r>
            <a:endParaRPr lang="en-US" altLang="zh-CN" sz="2800" dirty="0" smtClean="0"/>
          </a:p>
          <a:p>
            <a:r>
              <a:rPr lang="zh-CN" altLang="zh-CN" sz="2800" dirty="0" smtClean="0"/>
              <a:t>整个</a:t>
            </a:r>
            <a:r>
              <a:rPr lang="zh-CN" altLang="zh-CN" sz="2800" dirty="0"/>
              <a:t>网络的范围大约</a:t>
            </a:r>
            <a:r>
              <a:rPr lang="zh-CN" altLang="zh-CN" sz="2800" dirty="0" smtClean="0"/>
              <a:t>在</a:t>
            </a:r>
            <a:r>
              <a:rPr lang="en-US" altLang="zh-CN" sz="2800" dirty="0" smtClean="0"/>
              <a:t> 10 </a:t>
            </a:r>
            <a:r>
              <a:rPr lang="en-US" altLang="zh-CN" sz="2800" dirty="0"/>
              <a:t>m</a:t>
            </a:r>
            <a:r>
              <a:rPr lang="zh-CN" altLang="zh-CN" sz="2800" dirty="0"/>
              <a:t>左右</a:t>
            </a:r>
            <a:r>
              <a:rPr lang="zh-CN" altLang="zh-CN" sz="2800" dirty="0" smtClean="0"/>
              <a:t>。</a:t>
            </a:r>
            <a:endParaRPr lang="en-US" altLang="zh-CN" sz="2800" dirty="0" smtClean="0"/>
          </a:p>
          <a:p>
            <a:r>
              <a:rPr lang="en-US" altLang="zh-CN" sz="2800" dirty="0"/>
              <a:t>WPAN</a:t>
            </a:r>
            <a:r>
              <a:rPr lang="zh-CN" altLang="zh-CN" sz="2800" dirty="0"/>
              <a:t>可以是一个人使用，也可以是若干人共同</a:t>
            </a:r>
            <a:r>
              <a:rPr lang="zh-CN" altLang="zh-CN" sz="2800" dirty="0" smtClean="0"/>
              <a:t>使用</a:t>
            </a:r>
            <a:r>
              <a:rPr lang="zh-CN" altLang="en-US" sz="2800" dirty="0" smtClean="0"/>
              <a:t>。</a:t>
            </a:r>
            <a:endParaRPr lang="en-US" altLang="zh-CN" sz="2800" dirty="0" smtClean="0"/>
          </a:p>
          <a:p>
            <a:r>
              <a:rPr lang="zh-CN" altLang="en-US" sz="2800" dirty="0" smtClean="0">
                <a:solidFill>
                  <a:schemeClr val="hlink"/>
                </a:solidFill>
              </a:rPr>
              <a:t>无线</a:t>
            </a:r>
            <a:r>
              <a:rPr lang="zh-CN" altLang="en-US" sz="2800" dirty="0">
                <a:solidFill>
                  <a:schemeClr val="hlink"/>
                </a:solidFill>
              </a:rPr>
              <a:t>个人区域网</a:t>
            </a:r>
            <a:r>
              <a:rPr lang="zh-CN" altLang="en-US" sz="2800" dirty="0"/>
              <a:t> </a:t>
            </a:r>
            <a:r>
              <a:rPr lang="en-US" altLang="zh-CN" sz="2800" dirty="0"/>
              <a:t>WPAN </a:t>
            </a:r>
            <a:r>
              <a:rPr lang="zh-CN" altLang="en-US" sz="2800" dirty="0"/>
              <a:t>和</a:t>
            </a:r>
            <a:r>
              <a:rPr lang="zh-CN" altLang="en-US" sz="2800" dirty="0">
                <a:solidFill>
                  <a:schemeClr val="hlink"/>
                </a:solidFill>
              </a:rPr>
              <a:t>个人区域网</a:t>
            </a:r>
            <a:r>
              <a:rPr lang="zh-CN" altLang="en-US" sz="2800" dirty="0"/>
              <a:t> </a:t>
            </a:r>
            <a:r>
              <a:rPr lang="en-US" altLang="zh-CN" sz="2800" dirty="0"/>
              <a:t>PAN (Personal Area Network</a:t>
            </a:r>
            <a:r>
              <a:rPr lang="en-US" altLang="zh-CN" sz="2800" dirty="0" smtClean="0"/>
              <a:t>) </a:t>
            </a:r>
            <a:r>
              <a:rPr lang="zh-CN" altLang="en-US" sz="2800" dirty="0" smtClean="0"/>
              <a:t>并</a:t>
            </a:r>
            <a:r>
              <a:rPr lang="zh-CN" altLang="en-US" sz="2800" dirty="0"/>
              <a:t>不完全等同，因为 </a:t>
            </a:r>
            <a:r>
              <a:rPr lang="en-US" altLang="zh-CN" sz="2800" dirty="0"/>
              <a:t>PAN </a:t>
            </a:r>
            <a:r>
              <a:rPr lang="zh-CN" altLang="en-US" sz="2800" dirty="0"/>
              <a:t>不一定都是使用无线连接的。   </a:t>
            </a:r>
          </a:p>
        </p:txBody>
      </p:sp>
    </p:spTree>
    <p:extLst>
      <p:ext uri="{BB962C8B-B14F-4D97-AF65-F5344CB8AC3E}">
        <p14:creationId xmlns:p14="http://schemas.microsoft.com/office/powerpoint/2010/main" val="2162408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8" name="Rectangle 6"/>
          <p:cNvSpPr>
            <a:spLocks noGrp="1" noChangeArrowheads="1"/>
          </p:cNvSpPr>
          <p:nvPr>
            <p:ph type="title"/>
          </p:nvPr>
        </p:nvSpPr>
        <p:spPr/>
        <p:txBody>
          <a:bodyPr/>
          <a:lstStyle/>
          <a:p>
            <a:r>
              <a:rPr lang="en-US" altLang="zh-CN" dirty="0" smtClean="0">
                <a:latin typeface="Arial" charset="0"/>
                <a:ea typeface="黑体" pitchFamily="2" charset="-122"/>
              </a:rPr>
              <a:t>1. IEEE 802.11</a:t>
            </a:r>
            <a:endParaRPr lang="zh-CN" altLang="en-US" dirty="0"/>
          </a:p>
        </p:txBody>
      </p:sp>
      <p:grpSp>
        <p:nvGrpSpPr>
          <p:cNvPr id="2" name="组合 1"/>
          <p:cNvGrpSpPr/>
          <p:nvPr/>
        </p:nvGrpSpPr>
        <p:grpSpPr>
          <a:xfrm>
            <a:off x="344487" y="1867436"/>
            <a:ext cx="9505057" cy="4009836"/>
            <a:chOff x="344487" y="1484784"/>
            <a:chExt cx="9505057" cy="4009836"/>
          </a:xfrm>
        </p:grpSpPr>
        <p:sp>
          <p:nvSpPr>
            <p:cNvPr id="5" name="AutoShape 519"/>
            <p:cNvSpPr>
              <a:spLocks noChangeArrowheads="1"/>
            </p:cNvSpPr>
            <p:nvPr/>
          </p:nvSpPr>
          <p:spPr bwMode="auto">
            <a:xfrm>
              <a:off x="344487" y="2403046"/>
              <a:ext cx="9321717" cy="3091574"/>
            </a:xfrm>
            <a:prstGeom prst="roundRect">
              <a:avLst>
                <a:gd name="adj" fmla="val 13253"/>
              </a:avLst>
            </a:prstGeom>
            <a:solidFill>
              <a:srgbClr val="FFFF66"/>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sp>
          <p:nvSpPr>
            <p:cNvPr id="6" name="Oval 19"/>
            <p:cNvSpPr>
              <a:spLocks noChangeArrowheads="1"/>
            </p:cNvSpPr>
            <p:nvPr/>
          </p:nvSpPr>
          <p:spPr bwMode="auto">
            <a:xfrm>
              <a:off x="582272" y="2921003"/>
              <a:ext cx="4685842" cy="2325636"/>
            </a:xfrm>
            <a:prstGeom prst="ellipse">
              <a:avLst/>
            </a:prstGeom>
            <a:solidFill>
              <a:srgbClr val="66FF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pic>
          <p:nvPicPr>
            <p:cNvPr id="7" name="Picture 222" descr="D-Link%20DI-713P%20Wireless%20Broadband%20rou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4704" y="2605955"/>
              <a:ext cx="792718" cy="742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21"/>
            <p:cNvSpPr>
              <a:spLocks noChangeArrowheads="1"/>
            </p:cNvSpPr>
            <p:nvPr/>
          </p:nvSpPr>
          <p:spPr bwMode="auto">
            <a:xfrm>
              <a:off x="5127036" y="2943364"/>
              <a:ext cx="4362468" cy="2303275"/>
            </a:xfrm>
            <a:prstGeom prst="ellipse">
              <a:avLst/>
            </a:prstGeom>
            <a:solidFill>
              <a:srgbClr val="FF99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grpSp>
          <p:nvGrpSpPr>
            <p:cNvPr id="9" name="Group 425"/>
            <p:cNvGrpSpPr>
              <a:grpSpLocks/>
            </p:cNvGrpSpPr>
            <p:nvPr/>
          </p:nvGrpSpPr>
          <p:grpSpPr bwMode="auto">
            <a:xfrm>
              <a:off x="941756" y="3721205"/>
              <a:ext cx="710422" cy="589759"/>
              <a:chOff x="762" y="2391"/>
              <a:chExt cx="423" cy="312"/>
            </a:xfrm>
          </p:grpSpPr>
          <p:grpSp>
            <p:nvGrpSpPr>
              <p:cNvPr id="10" name="Group 316"/>
              <p:cNvGrpSpPr>
                <a:grpSpLocks/>
              </p:cNvGrpSpPr>
              <p:nvPr/>
            </p:nvGrpSpPr>
            <p:grpSpPr bwMode="auto">
              <a:xfrm>
                <a:off x="867" y="2432"/>
                <a:ext cx="318" cy="271"/>
                <a:chOff x="657" y="1570"/>
                <a:chExt cx="318" cy="311"/>
              </a:xfrm>
            </p:grpSpPr>
            <p:sp>
              <p:nvSpPr>
                <p:cNvPr id="18" name="Line 31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9" name="Picture 315"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 name="Group 424"/>
              <p:cNvGrpSpPr>
                <a:grpSpLocks/>
              </p:cNvGrpSpPr>
              <p:nvPr/>
            </p:nvGrpSpPr>
            <p:grpSpPr bwMode="auto">
              <a:xfrm>
                <a:off x="762" y="2391"/>
                <a:ext cx="306" cy="90"/>
                <a:chOff x="748" y="2251"/>
                <a:chExt cx="306" cy="90"/>
              </a:xfrm>
            </p:grpSpPr>
            <p:sp>
              <p:nvSpPr>
                <p:cNvPr id="12"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6"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7"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20" name="Text Box 45"/>
            <p:cNvSpPr txBox="1">
              <a:spLocks noChangeArrowheads="1"/>
            </p:cNvSpPr>
            <p:nvPr/>
          </p:nvSpPr>
          <p:spPr bwMode="auto">
            <a:xfrm>
              <a:off x="7282725" y="3230770"/>
              <a:ext cx="147508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dirty="0">
                  <a:solidFill>
                    <a:srgbClr val="000099"/>
                  </a:solidFill>
                  <a:latin typeface="+mn-lt"/>
                  <a:ea typeface="+mn-ea"/>
                </a:rPr>
                <a:t>基本服务集</a:t>
              </a:r>
            </a:p>
            <a:p>
              <a:pPr eaLnBrk="1" hangingPunct="1">
                <a:lnSpc>
                  <a:spcPct val="85000"/>
                </a:lnSpc>
              </a:pPr>
              <a:r>
                <a:rPr lang="zh-CN" altLang="en-US" sz="2000" b="1" dirty="0">
                  <a:solidFill>
                    <a:srgbClr val="000099"/>
                  </a:solidFill>
                  <a:latin typeface="+mn-lt"/>
                  <a:ea typeface="+mn-ea"/>
                </a:rPr>
                <a:t>       </a:t>
              </a:r>
              <a:r>
                <a:rPr lang="en-US" altLang="zh-CN" sz="2000" b="1" dirty="0">
                  <a:solidFill>
                    <a:srgbClr val="000099"/>
                  </a:solidFill>
                  <a:latin typeface="+mn-lt"/>
                  <a:ea typeface="+mn-ea"/>
                </a:rPr>
                <a:t>BSS</a:t>
              </a:r>
            </a:p>
          </p:txBody>
        </p:sp>
        <p:sp>
          <p:nvSpPr>
            <p:cNvPr id="21" name="Text Box 46"/>
            <p:cNvSpPr txBox="1">
              <a:spLocks noChangeArrowheads="1"/>
            </p:cNvSpPr>
            <p:nvPr/>
          </p:nvSpPr>
          <p:spPr bwMode="auto">
            <a:xfrm>
              <a:off x="589095" y="2408739"/>
              <a:ext cx="173316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a:solidFill>
                    <a:srgbClr val="000099"/>
                  </a:solidFill>
                  <a:latin typeface="+mn-lt"/>
                  <a:ea typeface="+mn-ea"/>
                </a:rPr>
                <a:t>扩展的服务集</a:t>
              </a:r>
            </a:p>
            <a:p>
              <a:pPr algn="ctr" eaLnBrk="1" hangingPunct="1"/>
              <a:r>
                <a:rPr lang="en-US" altLang="zh-CN" sz="2000" b="1" dirty="0">
                  <a:solidFill>
                    <a:srgbClr val="000099"/>
                  </a:solidFill>
                  <a:latin typeface="+mn-lt"/>
                  <a:ea typeface="+mn-ea"/>
                </a:rPr>
                <a:t>ESS</a:t>
              </a:r>
            </a:p>
          </p:txBody>
        </p:sp>
        <p:sp>
          <p:nvSpPr>
            <p:cNvPr id="22" name="Text Box 175"/>
            <p:cNvSpPr txBox="1">
              <a:spLocks noChangeArrowheads="1"/>
            </p:cNvSpPr>
            <p:nvPr/>
          </p:nvSpPr>
          <p:spPr bwMode="auto">
            <a:xfrm>
              <a:off x="776536" y="3834620"/>
              <a:ext cx="370614"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p>
          </p:txBody>
        </p:sp>
        <p:sp>
          <p:nvSpPr>
            <p:cNvPr id="23" name="Text Box 176"/>
            <p:cNvSpPr txBox="1">
              <a:spLocks noChangeArrowheads="1"/>
            </p:cNvSpPr>
            <p:nvPr/>
          </p:nvSpPr>
          <p:spPr bwMode="auto">
            <a:xfrm>
              <a:off x="8450741" y="4091695"/>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FF0000"/>
                  </a:solidFill>
                  <a:latin typeface="+mn-lt"/>
                  <a:ea typeface="+mn-ea"/>
                </a:rPr>
                <a:t>B</a:t>
              </a:r>
            </a:p>
          </p:txBody>
        </p:sp>
        <p:sp>
          <p:nvSpPr>
            <p:cNvPr id="24" name="Line 177"/>
            <p:cNvSpPr>
              <a:spLocks noChangeShapeType="1"/>
            </p:cNvSpPr>
            <p:nvPr/>
          </p:nvSpPr>
          <p:spPr bwMode="auto">
            <a:xfrm>
              <a:off x="1398576" y="4150292"/>
              <a:ext cx="5330691" cy="599211"/>
            </a:xfrm>
            <a:prstGeom prst="line">
              <a:avLst/>
            </a:prstGeom>
            <a:noFill/>
            <a:ln w="76200">
              <a:solidFill>
                <a:srgbClr val="0000FF"/>
              </a:solidFill>
              <a:prstDash val="sysDot"/>
              <a:round/>
              <a:headEn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25" name="AutoShape 180"/>
            <p:cNvSpPr>
              <a:spLocks noChangeArrowheads="1"/>
            </p:cNvSpPr>
            <p:nvPr/>
          </p:nvSpPr>
          <p:spPr bwMode="auto">
            <a:xfrm>
              <a:off x="4676934" y="4893162"/>
              <a:ext cx="713783" cy="457442"/>
            </a:xfrm>
            <a:prstGeom prst="wedgeRoundRectCallout">
              <a:avLst>
                <a:gd name="adj1" fmla="val 131898"/>
                <a:gd name="adj2" fmla="val -108287"/>
                <a:gd name="adj3" fmla="val 16667"/>
              </a:avLst>
            </a:prstGeom>
            <a:solidFill>
              <a:srgbClr val="00FF99"/>
            </a:solidFill>
            <a:ln w="9525">
              <a:solidFill>
                <a:schemeClr val="tx1"/>
              </a:solidFill>
              <a:miter lim="800000"/>
              <a:headEnd/>
              <a:tailEnd/>
            </a:ln>
            <a:effectLst>
              <a:outerShdw dist="28398" dir="3806097" algn="ctr" rotWithShape="0">
                <a:schemeClr val="bg2"/>
              </a:outerShdw>
            </a:effectLst>
          </p:spPr>
          <p:txBody>
            <a:bodyPr/>
            <a:lstStyle/>
            <a:p>
              <a:pPr algn="ctr">
                <a:defRPr/>
              </a:pPr>
              <a:endParaRPr lang="zh-CN" altLang="zh-CN" sz="2000" b="1">
                <a:solidFill>
                  <a:srgbClr val="000099"/>
                </a:solidFill>
                <a:latin typeface="+mn-lt"/>
                <a:ea typeface="+mn-ea"/>
              </a:endParaRPr>
            </a:p>
          </p:txBody>
        </p:sp>
        <p:sp>
          <p:nvSpPr>
            <p:cNvPr id="26" name="Text Box 178"/>
            <p:cNvSpPr txBox="1">
              <a:spLocks noChangeArrowheads="1"/>
            </p:cNvSpPr>
            <p:nvPr/>
          </p:nvSpPr>
          <p:spPr bwMode="auto">
            <a:xfrm>
              <a:off x="4664968" y="4908816"/>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000099"/>
                  </a:solidFill>
                  <a:latin typeface="+mn-lt"/>
                  <a:ea typeface="+mn-ea"/>
                </a:rPr>
                <a:t>漫游</a:t>
              </a:r>
            </a:p>
          </p:txBody>
        </p:sp>
        <p:sp>
          <p:nvSpPr>
            <p:cNvPr id="27" name="Line 187"/>
            <p:cNvSpPr>
              <a:spLocks noChangeShapeType="1"/>
            </p:cNvSpPr>
            <p:nvPr/>
          </p:nvSpPr>
          <p:spPr bwMode="auto">
            <a:xfrm flipV="1">
              <a:off x="2844614" y="2029356"/>
              <a:ext cx="5789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28" name="Text Box 50"/>
            <p:cNvSpPr txBox="1">
              <a:spLocks noChangeArrowheads="1"/>
            </p:cNvSpPr>
            <p:nvPr/>
          </p:nvSpPr>
          <p:spPr bwMode="auto">
            <a:xfrm>
              <a:off x="3607101" y="2520893"/>
              <a:ext cx="1472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smtClean="0">
                  <a:solidFill>
                    <a:srgbClr val="FF0000"/>
                  </a:solidFill>
                  <a:latin typeface="+mn-lt"/>
                  <a:ea typeface="+mn-ea"/>
                </a:rPr>
                <a:t>接入点 </a:t>
              </a:r>
              <a:r>
                <a:rPr lang="en-US" altLang="zh-CN" sz="2000" b="1" dirty="0" smtClean="0">
                  <a:solidFill>
                    <a:srgbClr val="FF0000"/>
                  </a:solidFill>
                  <a:latin typeface="+mn-lt"/>
                  <a:ea typeface="+mn-ea"/>
                </a:rPr>
                <a:t>AP</a:t>
              </a:r>
              <a:r>
                <a:rPr lang="en-US" altLang="zh-CN" sz="2000" b="1" baseline="-25000" dirty="0" smtClean="0">
                  <a:solidFill>
                    <a:srgbClr val="FF0000"/>
                  </a:solidFill>
                  <a:latin typeface="+mn-lt"/>
                  <a:ea typeface="+mn-ea"/>
                </a:rPr>
                <a:t>1</a:t>
              </a:r>
              <a:endParaRPr lang="en-US" altLang="zh-CN" sz="2000" b="1" baseline="-25000" dirty="0">
                <a:solidFill>
                  <a:srgbClr val="FF0000"/>
                </a:solidFill>
                <a:latin typeface="+mn-lt"/>
                <a:ea typeface="+mn-ea"/>
              </a:endParaRPr>
            </a:p>
          </p:txBody>
        </p:sp>
        <p:sp>
          <p:nvSpPr>
            <p:cNvPr id="29" name="Freeform 288"/>
            <p:cNvSpPr>
              <a:spLocks/>
            </p:cNvSpPr>
            <p:nvPr/>
          </p:nvSpPr>
          <p:spPr bwMode="auto">
            <a:xfrm>
              <a:off x="2846294" y="2348880"/>
              <a:ext cx="214974" cy="357257"/>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0" name="Freeform 291"/>
            <p:cNvSpPr>
              <a:spLocks/>
            </p:cNvSpPr>
            <p:nvPr/>
          </p:nvSpPr>
          <p:spPr bwMode="auto">
            <a:xfrm>
              <a:off x="3607101"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1" name="Freeform 293"/>
            <p:cNvSpPr>
              <a:spLocks/>
            </p:cNvSpPr>
            <p:nvPr/>
          </p:nvSpPr>
          <p:spPr bwMode="auto">
            <a:xfrm>
              <a:off x="2846294" y="2764736"/>
              <a:ext cx="214974" cy="357257"/>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2" name="Freeform 294"/>
            <p:cNvSpPr>
              <a:spLocks/>
            </p:cNvSpPr>
            <p:nvPr/>
          </p:nvSpPr>
          <p:spPr bwMode="auto">
            <a:xfrm>
              <a:off x="3607101"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graphicFrame>
          <p:nvGraphicFramePr>
            <p:cNvPr id="33" name="Object 295"/>
            <p:cNvGraphicFramePr>
              <a:graphicFrameLocks noChangeAspect="1"/>
            </p:cNvGraphicFramePr>
            <p:nvPr>
              <p:extLst>
                <p:ext uri="{D42A27DB-BD31-4B8C-83A1-F6EECF244321}">
                  <p14:modId xmlns:p14="http://schemas.microsoft.com/office/powerpoint/2010/main" val="392405873"/>
                </p:ext>
              </p:extLst>
            </p:nvPr>
          </p:nvGraphicFramePr>
          <p:xfrm>
            <a:off x="8405396" y="1484784"/>
            <a:ext cx="1444148" cy="847341"/>
          </p:xfrm>
          <a:graphic>
            <a:graphicData uri="http://schemas.openxmlformats.org/presentationml/2006/ole">
              <mc:AlternateContent xmlns:mc="http://schemas.openxmlformats.org/markup-compatibility/2006">
                <mc:Choice xmlns:v="urn:schemas-microsoft-com:vml" Requires="v">
                  <p:oleObj spid="_x0000_s25602" name="VISIO" r:id="rId6" imgW="1689840" imgH="964440" progId="Visio.Drawing.6">
                    <p:embed/>
                  </p:oleObj>
                </mc:Choice>
                <mc:Fallback>
                  <p:oleObj name="VISIO" r:id="rId6" imgW="1689840" imgH="96444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05396" y="1484784"/>
                          <a:ext cx="1444148" cy="847341"/>
                        </a:xfrm>
                        <a:prstGeom prst="rect">
                          <a:avLst/>
                        </a:prstGeom>
                        <a:noFill/>
                        <a:ln>
                          <a:noFill/>
                        </a:ln>
                        <a:effectLst>
                          <a:outerShdw dist="25400" dir="5400000" algn="ctr" rotWithShape="0">
                            <a:schemeClr val="bg2"/>
                          </a:outerShdw>
                        </a:effectLst>
                      </p:spPr>
                    </p:pic>
                  </p:oleObj>
                </mc:Fallback>
              </mc:AlternateContent>
            </a:graphicData>
          </a:graphic>
        </p:graphicFrame>
        <p:pic>
          <p:nvPicPr>
            <p:cNvPr id="34" name="Picture 297" descr="D-Link%20DI-713P%20Wireless%20Broadband%20rou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9704" y="2692906"/>
              <a:ext cx="792718" cy="742869"/>
            </a:xfrm>
            <a:prstGeom prst="rect">
              <a:avLst/>
            </a:prstGeom>
            <a:noFill/>
            <a:ln>
              <a:noFill/>
            </a:ln>
          </p:spPr>
        </p:pic>
        <p:sp>
          <p:nvSpPr>
            <p:cNvPr id="35" name="Text Box 300"/>
            <p:cNvSpPr txBox="1">
              <a:spLocks noChangeArrowheads="1"/>
            </p:cNvSpPr>
            <p:nvPr/>
          </p:nvSpPr>
          <p:spPr bwMode="auto">
            <a:xfrm>
              <a:off x="6873704" y="2542292"/>
              <a:ext cx="1472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smtClean="0">
                  <a:solidFill>
                    <a:srgbClr val="FF0000"/>
                  </a:solidFill>
                  <a:latin typeface="+mn-lt"/>
                  <a:ea typeface="+mn-ea"/>
                </a:rPr>
                <a:t>接入点 </a:t>
              </a:r>
              <a:r>
                <a:rPr lang="en-US" altLang="zh-CN" sz="2000" b="1" dirty="0" smtClean="0">
                  <a:solidFill>
                    <a:srgbClr val="FF0000"/>
                  </a:solidFill>
                  <a:latin typeface="+mn-lt"/>
                  <a:ea typeface="+mn-ea"/>
                </a:rPr>
                <a:t>AP</a:t>
              </a:r>
              <a:r>
                <a:rPr lang="en-US" altLang="zh-CN" sz="2000" b="1" baseline="-25000" dirty="0" smtClean="0">
                  <a:solidFill>
                    <a:srgbClr val="FF0000"/>
                  </a:solidFill>
                  <a:latin typeface="+mn-lt"/>
                  <a:ea typeface="+mn-ea"/>
                </a:rPr>
                <a:t>2</a:t>
              </a:r>
              <a:endParaRPr lang="en-US" altLang="zh-CN" sz="2000" b="1" baseline="-25000" dirty="0">
                <a:solidFill>
                  <a:srgbClr val="FF0000"/>
                </a:solidFill>
                <a:latin typeface="+mn-lt"/>
                <a:ea typeface="+mn-ea"/>
              </a:endParaRPr>
            </a:p>
          </p:txBody>
        </p:sp>
        <p:sp>
          <p:nvSpPr>
            <p:cNvPr id="36" name="Line 49"/>
            <p:cNvSpPr>
              <a:spLocks noChangeShapeType="1"/>
            </p:cNvSpPr>
            <p:nvPr/>
          </p:nvSpPr>
          <p:spPr bwMode="auto">
            <a:xfrm flipV="1">
              <a:off x="6578114" y="2029356"/>
              <a:ext cx="0" cy="10349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37" name="Text Box 190"/>
            <p:cNvSpPr txBox="1">
              <a:spLocks noChangeArrowheads="1"/>
            </p:cNvSpPr>
            <p:nvPr/>
          </p:nvSpPr>
          <p:spPr bwMode="auto">
            <a:xfrm>
              <a:off x="8553400" y="1671191"/>
              <a:ext cx="11128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dirty="0">
                  <a:solidFill>
                    <a:srgbClr val="000099"/>
                  </a:solidFill>
                  <a:latin typeface="+mn-lt"/>
                  <a:ea typeface="+mn-ea"/>
                </a:rPr>
                <a:t>互联网</a:t>
              </a:r>
            </a:p>
          </p:txBody>
        </p:sp>
        <p:sp>
          <p:nvSpPr>
            <p:cNvPr id="38" name="Freeform 301"/>
            <p:cNvSpPr>
              <a:spLocks/>
            </p:cNvSpPr>
            <p:nvPr/>
          </p:nvSpPr>
          <p:spPr bwMode="auto">
            <a:xfrm>
              <a:off x="6121294" y="2433941"/>
              <a:ext cx="214974" cy="357259"/>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9" name="Freeform 302"/>
            <p:cNvSpPr>
              <a:spLocks/>
            </p:cNvSpPr>
            <p:nvPr/>
          </p:nvSpPr>
          <p:spPr bwMode="auto">
            <a:xfrm>
              <a:off x="6819960"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0" name="Freeform 303"/>
            <p:cNvSpPr>
              <a:spLocks/>
            </p:cNvSpPr>
            <p:nvPr/>
          </p:nvSpPr>
          <p:spPr bwMode="auto">
            <a:xfrm>
              <a:off x="6121294" y="2849797"/>
              <a:ext cx="214974" cy="357259"/>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1" name="Freeform 304"/>
            <p:cNvSpPr>
              <a:spLocks/>
            </p:cNvSpPr>
            <p:nvPr/>
          </p:nvSpPr>
          <p:spPr bwMode="auto">
            <a:xfrm>
              <a:off x="6819960"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2" name="Text Box 305"/>
            <p:cNvSpPr txBox="1">
              <a:spLocks noChangeArrowheads="1"/>
            </p:cNvSpPr>
            <p:nvPr/>
          </p:nvSpPr>
          <p:spPr bwMode="auto">
            <a:xfrm>
              <a:off x="4651742" y="1628622"/>
              <a:ext cx="16450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mn-ea"/>
                </a:rPr>
                <a:t>分配系统 </a:t>
              </a:r>
              <a:r>
                <a:rPr lang="en-US" altLang="zh-CN" sz="2000" b="1">
                  <a:solidFill>
                    <a:srgbClr val="000099"/>
                  </a:solidFill>
                  <a:latin typeface="+mn-lt"/>
                  <a:ea typeface="+mn-ea"/>
                </a:rPr>
                <a:t>DS</a:t>
              </a:r>
            </a:p>
          </p:txBody>
        </p:sp>
        <p:pic>
          <p:nvPicPr>
            <p:cNvPr id="43" name="Picture 306"/>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91755" y="1870574"/>
              <a:ext cx="634846" cy="325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44" name="Line 403"/>
            <p:cNvSpPr>
              <a:spLocks noChangeShapeType="1"/>
            </p:cNvSpPr>
            <p:nvPr/>
          </p:nvSpPr>
          <p:spPr bwMode="auto">
            <a:xfrm flipV="1">
              <a:off x="1474153" y="3292116"/>
              <a:ext cx="1751705" cy="68616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5" name="Line 404"/>
            <p:cNvSpPr>
              <a:spLocks noChangeShapeType="1"/>
            </p:cNvSpPr>
            <p:nvPr/>
          </p:nvSpPr>
          <p:spPr bwMode="auto">
            <a:xfrm flipV="1">
              <a:off x="2463371" y="3292116"/>
              <a:ext cx="915320" cy="1372325"/>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6" name="Line 405"/>
            <p:cNvSpPr>
              <a:spLocks noChangeShapeType="1"/>
            </p:cNvSpPr>
            <p:nvPr/>
          </p:nvSpPr>
          <p:spPr bwMode="auto">
            <a:xfrm flipV="1">
              <a:off x="5740050" y="3207056"/>
              <a:ext cx="68523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7" name="Line 406"/>
            <p:cNvSpPr>
              <a:spLocks noChangeShapeType="1"/>
            </p:cNvSpPr>
            <p:nvPr/>
          </p:nvSpPr>
          <p:spPr bwMode="auto">
            <a:xfrm>
              <a:off x="3607101" y="3207056"/>
              <a:ext cx="114205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8" name="Line 407"/>
            <p:cNvSpPr>
              <a:spLocks noChangeShapeType="1"/>
            </p:cNvSpPr>
            <p:nvPr/>
          </p:nvSpPr>
          <p:spPr bwMode="auto">
            <a:xfrm flipV="1">
              <a:off x="3454268" y="3292116"/>
              <a:ext cx="77256" cy="154433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9" name="Line 408"/>
            <p:cNvSpPr>
              <a:spLocks noChangeShapeType="1"/>
            </p:cNvSpPr>
            <p:nvPr/>
          </p:nvSpPr>
          <p:spPr bwMode="auto">
            <a:xfrm flipV="1">
              <a:off x="6272447" y="3292116"/>
              <a:ext cx="305667" cy="1200312"/>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0" name="Line 409"/>
            <p:cNvSpPr>
              <a:spLocks noChangeShapeType="1"/>
            </p:cNvSpPr>
            <p:nvPr/>
          </p:nvSpPr>
          <p:spPr bwMode="auto">
            <a:xfrm flipH="1" flipV="1">
              <a:off x="6883781" y="3292116"/>
              <a:ext cx="1294884" cy="102829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1" name="Line 410"/>
            <p:cNvSpPr>
              <a:spLocks noChangeShapeType="1"/>
            </p:cNvSpPr>
            <p:nvPr/>
          </p:nvSpPr>
          <p:spPr bwMode="auto">
            <a:xfrm flipH="1" flipV="1">
              <a:off x="6729268" y="3292116"/>
              <a:ext cx="686910" cy="1115250"/>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2" name="Line 422"/>
            <p:cNvSpPr>
              <a:spLocks noChangeShapeType="1"/>
            </p:cNvSpPr>
            <p:nvPr/>
          </p:nvSpPr>
          <p:spPr bwMode="auto">
            <a:xfrm flipH="1" flipV="1">
              <a:off x="6653690" y="3292116"/>
              <a:ext cx="152834" cy="128537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3" name="Text Box 423"/>
            <p:cNvSpPr txBox="1">
              <a:spLocks noChangeArrowheads="1"/>
            </p:cNvSpPr>
            <p:nvPr/>
          </p:nvSpPr>
          <p:spPr bwMode="auto">
            <a:xfrm>
              <a:off x="7105473" y="4577489"/>
              <a:ext cx="4315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r>
                <a:rPr lang="en-US" altLang="zh-CN" sz="2000" b="1" dirty="0">
                  <a:solidFill>
                    <a:srgbClr val="FF0000"/>
                  </a:solidFill>
                  <a:latin typeface="+mn-lt"/>
                  <a:ea typeface="+mn-ea"/>
                  <a:cs typeface="Times New Roman" pitchFamily="18" charset="0"/>
                </a:rPr>
                <a:t>'</a:t>
              </a:r>
            </a:p>
          </p:txBody>
        </p:sp>
        <p:grpSp>
          <p:nvGrpSpPr>
            <p:cNvPr id="54" name="Group 426"/>
            <p:cNvGrpSpPr>
              <a:grpSpLocks/>
            </p:cNvGrpSpPr>
            <p:nvPr/>
          </p:nvGrpSpPr>
          <p:grpSpPr bwMode="auto">
            <a:xfrm>
              <a:off x="1930973" y="4331756"/>
              <a:ext cx="710423" cy="589759"/>
              <a:chOff x="762" y="2391"/>
              <a:chExt cx="423" cy="312"/>
            </a:xfrm>
          </p:grpSpPr>
          <p:grpSp>
            <p:nvGrpSpPr>
              <p:cNvPr id="55" name="Group 427"/>
              <p:cNvGrpSpPr>
                <a:grpSpLocks/>
              </p:cNvGrpSpPr>
              <p:nvPr/>
            </p:nvGrpSpPr>
            <p:grpSpPr bwMode="auto">
              <a:xfrm>
                <a:off x="867" y="2432"/>
                <a:ext cx="318" cy="271"/>
                <a:chOff x="657" y="1570"/>
                <a:chExt cx="318" cy="311"/>
              </a:xfrm>
            </p:grpSpPr>
            <p:sp>
              <p:nvSpPr>
                <p:cNvPr id="63" name="Line 428"/>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64" name="Picture 429"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6" name="Group 430"/>
              <p:cNvGrpSpPr>
                <a:grpSpLocks/>
              </p:cNvGrpSpPr>
              <p:nvPr/>
            </p:nvGrpSpPr>
            <p:grpSpPr bwMode="auto">
              <a:xfrm>
                <a:off x="762" y="2391"/>
                <a:ext cx="306" cy="90"/>
                <a:chOff x="748" y="2251"/>
                <a:chExt cx="306" cy="90"/>
              </a:xfrm>
            </p:grpSpPr>
            <p:sp>
              <p:nvSpPr>
                <p:cNvPr id="57" name="AutoShape 431"/>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58" name="AutoShape 432"/>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59" name="AutoShape 433"/>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60" name="AutoShape 434"/>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61" name="AutoShape 435"/>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62" name="AutoShape 436"/>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5" name="Group 437"/>
            <p:cNvGrpSpPr>
              <a:grpSpLocks/>
            </p:cNvGrpSpPr>
            <p:nvPr/>
          </p:nvGrpSpPr>
          <p:grpSpPr bwMode="auto">
            <a:xfrm>
              <a:off x="5283229" y="3207056"/>
              <a:ext cx="710423" cy="589759"/>
              <a:chOff x="762" y="2391"/>
              <a:chExt cx="423" cy="312"/>
            </a:xfrm>
          </p:grpSpPr>
          <p:grpSp>
            <p:nvGrpSpPr>
              <p:cNvPr id="66" name="Group 438"/>
              <p:cNvGrpSpPr>
                <a:grpSpLocks/>
              </p:cNvGrpSpPr>
              <p:nvPr/>
            </p:nvGrpSpPr>
            <p:grpSpPr bwMode="auto">
              <a:xfrm>
                <a:off x="867" y="2432"/>
                <a:ext cx="318" cy="271"/>
                <a:chOff x="657" y="1570"/>
                <a:chExt cx="318" cy="311"/>
              </a:xfrm>
            </p:grpSpPr>
            <p:sp>
              <p:nvSpPr>
                <p:cNvPr id="74" name="Line 439"/>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75" name="Picture 440"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7" name="Group 441"/>
              <p:cNvGrpSpPr>
                <a:grpSpLocks/>
              </p:cNvGrpSpPr>
              <p:nvPr/>
            </p:nvGrpSpPr>
            <p:grpSpPr bwMode="auto">
              <a:xfrm>
                <a:off x="762" y="2391"/>
                <a:ext cx="306" cy="90"/>
                <a:chOff x="748" y="2251"/>
                <a:chExt cx="306" cy="90"/>
              </a:xfrm>
            </p:grpSpPr>
            <p:sp>
              <p:nvSpPr>
                <p:cNvPr id="68" name="AutoShape 442"/>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69" name="AutoShape 443"/>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0" name="AutoShape 444"/>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1" name="AutoShape 445"/>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2" name="AutoShape 446"/>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3" name="AutoShape 447"/>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76" name="Group 448"/>
            <p:cNvGrpSpPr>
              <a:grpSpLocks/>
            </p:cNvGrpSpPr>
            <p:nvPr/>
          </p:nvGrpSpPr>
          <p:grpSpPr bwMode="auto">
            <a:xfrm>
              <a:off x="2921871" y="4407367"/>
              <a:ext cx="710423" cy="589759"/>
              <a:chOff x="762" y="2391"/>
              <a:chExt cx="423" cy="312"/>
            </a:xfrm>
          </p:grpSpPr>
          <p:grpSp>
            <p:nvGrpSpPr>
              <p:cNvPr id="77" name="Group 449"/>
              <p:cNvGrpSpPr>
                <a:grpSpLocks/>
              </p:cNvGrpSpPr>
              <p:nvPr/>
            </p:nvGrpSpPr>
            <p:grpSpPr bwMode="auto">
              <a:xfrm>
                <a:off x="867" y="2432"/>
                <a:ext cx="318" cy="271"/>
                <a:chOff x="657" y="1570"/>
                <a:chExt cx="318" cy="311"/>
              </a:xfrm>
            </p:grpSpPr>
            <p:sp>
              <p:nvSpPr>
                <p:cNvPr id="85" name="Line 450"/>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86" name="Picture 451"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8" name="Group 452"/>
              <p:cNvGrpSpPr>
                <a:grpSpLocks/>
              </p:cNvGrpSpPr>
              <p:nvPr/>
            </p:nvGrpSpPr>
            <p:grpSpPr bwMode="auto">
              <a:xfrm>
                <a:off x="762" y="2391"/>
                <a:ext cx="306" cy="90"/>
                <a:chOff x="748" y="2251"/>
                <a:chExt cx="306" cy="90"/>
              </a:xfrm>
            </p:grpSpPr>
            <p:sp>
              <p:nvSpPr>
                <p:cNvPr id="79" name="AutoShape 45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0" name="AutoShape 45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1" name="AutoShape 45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2" name="AutoShape 45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3" name="AutoShape 45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4" name="AutoShape 45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87" name="Group 459"/>
            <p:cNvGrpSpPr>
              <a:grpSpLocks/>
            </p:cNvGrpSpPr>
            <p:nvPr/>
          </p:nvGrpSpPr>
          <p:grpSpPr bwMode="auto">
            <a:xfrm>
              <a:off x="4520742" y="3292116"/>
              <a:ext cx="710423" cy="589759"/>
              <a:chOff x="762" y="2391"/>
              <a:chExt cx="423" cy="312"/>
            </a:xfrm>
          </p:grpSpPr>
          <p:grpSp>
            <p:nvGrpSpPr>
              <p:cNvPr id="88" name="Group 460"/>
              <p:cNvGrpSpPr>
                <a:grpSpLocks/>
              </p:cNvGrpSpPr>
              <p:nvPr/>
            </p:nvGrpSpPr>
            <p:grpSpPr bwMode="auto">
              <a:xfrm>
                <a:off x="867" y="2432"/>
                <a:ext cx="318" cy="271"/>
                <a:chOff x="657" y="1570"/>
                <a:chExt cx="318" cy="311"/>
              </a:xfrm>
            </p:grpSpPr>
            <p:sp>
              <p:nvSpPr>
                <p:cNvPr id="96" name="Line 461"/>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97" name="Picture 462"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9" name="Group 463"/>
              <p:cNvGrpSpPr>
                <a:grpSpLocks/>
              </p:cNvGrpSpPr>
              <p:nvPr/>
            </p:nvGrpSpPr>
            <p:grpSpPr bwMode="auto">
              <a:xfrm>
                <a:off x="762" y="2391"/>
                <a:ext cx="306" cy="90"/>
                <a:chOff x="748" y="2251"/>
                <a:chExt cx="306" cy="90"/>
              </a:xfrm>
            </p:grpSpPr>
            <p:sp>
              <p:nvSpPr>
                <p:cNvPr id="90" name="AutoShape 464"/>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1" name="AutoShape 465"/>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2" name="AutoShape 466"/>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3" name="AutoShape 467"/>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4" name="AutoShape 468"/>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5" name="AutoShape 469"/>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98" name="Group 470"/>
            <p:cNvGrpSpPr>
              <a:grpSpLocks/>
            </p:cNvGrpSpPr>
            <p:nvPr/>
          </p:nvGrpSpPr>
          <p:grpSpPr bwMode="auto">
            <a:xfrm>
              <a:off x="6653690" y="4492429"/>
              <a:ext cx="710423" cy="589759"/>
              <a:chOff x="762" y="2391"/>
              <a:chExt cx="423" cy="312"/>
            </a:xfrm>
          </p:grpSpPr>
          <p:grpSp>
            <p:nvGrpSpPr>
              <p:cNvPr id="99" name="Group 471"/>
              <p:cNvGrpSpPr>
                <a:grpSpLocks/>
              </p:cNvGrpSpPr>
              <p:nvPr/>
            </p:nvGrpSpPr>
            <p:grpSpPr bwMode="auto">
              <a:xfrm>
                <a:off x="867" y="2432"/>
                <a:ext cx="318" cy="271"/>
                <a:chOff x="657" y="1570"/>
                <a:chExt cx="318" cy="311"/>
              </a:xfrm>
            </p:grpSpPr>
            <p:sp>
              <p:nvSpPr>
                <p:cNvPr id="107" name="Line 472"/>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08" name="Picture 473"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0" name="Group 474"/>
              <p:cNvGrpSpPr>
                <a:grpSpLocks/>
              </p:cNvGrpSpPr>
              <p:nvPr/>
            </p:nvGrpSpPr>
            <p:grpSpPr bwMode="auto">
              <a:xfrm>
                <a:off x="762" y="2391"/>
                <a:ext cx="306" cy="90"/>
                <a:chOff x="748" y="2251"/>
                <a:chExt cx="306" cy="90"/>
              </a:xfrm>
            </p:grpSpPr>
            <p:sp>
              <p:nvSpPr>
                <p:cNvPr id="101" name="AutoShape 475"/>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2" name="AutoShape 476"/>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3" name="AutoShape 477"/>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4" name="AutoShape 478"/>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5" name="AutoShape 479"/>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6" name="AutoShape 480"/>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109" name="Group 481"/>
            <p:cNvGrpSpPr>
              <a:grpSpLocks/>
            </p:cNvGrpSpPr>
            <p:nvPr/>
          </p:nvGrpSpPr>
          <p:grpSpPr bwMode="auto">
            <a:xfrm>
              <a:off x="5740050" y="3978279"/>
              <a:ext cx="710423" cy="589759"/>
              <a:chOff x="762" y="2391"/>
              <a:chExt cx="423" cy="312"/>
            </a:xfrm>
          </p:grpSpPr>
          <p:grpSp>
            <p:nvGrpSpPr>
              <p:cNvPr id="110" name="Group 482"/>
              <p:cNvGrpSpPr>
                <a:grpSpLocks/>
              </p:cNvGrpSpPr>
              <p:nvPr/>
            </p:nvGrpSpPr>
            <p:grpSpPr bwMode="auto">
              <a:xfrm>
                <a:off x="867" y="2432"/>
                <a:ext cx="318" cy="271"/>
                <a:chOff x="657" y="1570"/>
                <a:chExt cx="318" cy="311"/>
              </a:xfrm>
            </p:grpSpPr>
            <p:sp>
              <p:nvSpPr>
                <p:cNvPr id="118" name="Line 48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19" name="Picture 484"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1" name="Group 485"/>
              <p:cNvGrpSpPr>
                <a:grpSpLocks/>
              </p:cNvGrpSpPr>
              <p:nvPr/>
            </p:nvGrpSpPr>
            <p:grpSpPr bwMode="auto">
              <a:xfrm>
                <a:off x="762" y="2391"/>
                <a:ext cx="306" cy="90"/>
                <a:chOff x="748" y="2251"/>
                <a:chExt cx="306" cy="90"/>
              </a:xfrm>
            </p:grpSpPr>
            <p:sp>
              <p:nvSpPr>
                <p:cNvPr id="112" name="AutoShape 486"/>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3" name="AutoShape 487"/>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4" name="AutoShape 488"/>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5" name="AutoShape 489"/>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6" name="AutoShape 490"/>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7" name="AutoShape 491"/>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120" name="Group 492"/>
            <p:cNvGrpSpPr>
              <a:grpSpLocks/>
            </p:cNvGrpSpPr>
            <p:nvPr/>
          </p:nvGrpSpPr>
          <p:grpSpPr bwMode="auto">
            <a:xfrm>
              <a:off x="7263345" y="4150292"/>
              <a:ext cx="710422" cy="589759"/>
              <a:chOff x="762" y="2391"/>
              <a:chExt cx="423" cy="312"/>
            </a:xfrm>
          </p:grpSpPr>
          <p:grpSp>
            <p:nvGrpSpPr>
              <p:cNvPr id="121" name="Group 493"/>
              <p:cNvGrpSpPr>
                <a:grpSpLocks/>
              </p:cNvGrpSpPr>
              <p:nvPr/>
            </p:nvGrpSpPr>
            <p:grpSpPr bwMode="auto">
              <a:xfrm>
                <a:off x="867" y="2432"/>
                <a:ext cx="318" cy="271"/>
                <a:chOff x="657" y="1570"/>
                <a:chExt cx="318" cy="311"/>
              </a:xfrm>
            </p:grpSpPr>
            <p:sp>
              <p:nvSpPr>
                <p:cNvPr id="129" name="Line 494"/>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30" name="Picture 495"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2" name="Group 496"/>
              <p:cNvGrpSpPr>
                <a:grpSpLocks/>
              </p:cNvGrpSpPr>
              <p:nvPr/>
            </p:nvGrpSpPr>
            <p:grpSpPr bwMode="auto">
              <a:xfrm>
                <a:off x="762" y="2391"/>
                <a:ext cx="306" cy="90"/>
                <a:chOff x="748" y="2251"/>
                <a:chExt cx="306" cy="90"/>
              </a:xfrm>
            </p:grpSpPr>
            <p:sp>
              <p:nvSpPr>
                <p:cNvPr id="123" name="AutoShape 49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4" name="AutoShape 49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5" name="AutoShape 49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6" name="AutoShape 50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7" name="AutoShape 50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8" name="AutoShape 50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131" name="Group 503"/>
            <p:cNvGrpSpPr>
              <a:grpSpLocks/>
            </p:cNvGrpSpPr>
            <p:nvPr/>
          </p:nvGrpSpPr>
          <p:grpSpPr bwMode="auto">
            <a:xfrm>
              <a:off x="8000639" y="3987730"/>
              <a:ext cx="710423" cy="589759"/>
              <a:chOff x="762" y="2391"/>
              <a:chExt cx="423" cy="312"/>
            </a:xfrm>
          </p:grpSpPr>
          <p:grpSp>
            <p:nvGrpSpPr>
              <p:cNvPr id="132" name="Group 504"/>
              <p:cNvGrpSpPr>
                <a:grpSpLocks/>
              </p:cNvGrpSpPr>
              <p:nvPr/>
            </p:nvGrpSpPr>
            <p:grpSpPr bwMode="auto">
              <a:xfrm>
                <a:off x="867" y="2432"/>
                <a:ext cx="318" cy="271"/>
                <a:chOff x="657" y="1570"/>
                <a:chExt cx="318" cy="311"/>
              </a:xfrm>
            </p:grpSpPr>
            <p:sp>
              <p:nvSpPr>
                <p:cNvPr id="140" name="Line 505"/>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41" name="Picture 506"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 name="Group 507"/>
              <p:cNvGrpSpPr>
                <a:grpSpLocks/>
              </p:cNvGrpSpPr>
              <p:nvPr/>
            </p:nvGrpSpPr>
            <p:grpSpPr bwMode="auto">
              <a:xfrm>
                <a:off x="762" y="2391"/>
                <a:ext cx="306" cy="90"/>
                <a:chOff x="748" y="2251"/>
                <a:chExt cx="306" cy="90"/>
              </a:xfrm>
            </p:grpSpPr>
            <p:sp>
              <p:nvSpPr>
                <p:cNvPr id="134" name="AutoShape 50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5" name="AutoShape 50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6" name="AutoShape 51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7" name="AutoShape 51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8" name="AutoShape 51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9" name="AutoShape 51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142" name="Line 517"/>
            <p:cNvSpPr>
              <a:spLocks noChangeShapeType="1"/>
            </p:cNvSpPr>
            <p:nvPr/>
          </p:nvSpPr>
          <p:spPr bwMode="auto">
            <a:xfrm flipH="1">
              <a:off x="1930973" y="1988840"/>
              <a:ext cx="744013" cy="0"/>
            </a:xfrm>
            <a:prstGeom prst="line">
              <a:avLst/>
            </a:prstGeom>
            <a:noFill/>
            <a:ln w="38100">
              <a:solidFill>
                <a:srgbClr val="C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144" name="Text Box 44"/>
            <p:cNvSpPr txBox="1">
              <a:spLocks noChangeArrowheads="1"/>
            </p:cNvSpPr>
            <p:nvPr/>
          </p:nvSpPr>
          <p:spPr bwMode="auto">
            <a:xfrm>
              <a:off x="1474153" y="3116323"/>
              <a:ext cx="1475084" cy="615553"/>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a:solidFill>
                    <a:srgbClr val="000099"/>
                  </a:solidFill>
                  <a:latin typeface="+mn-lt"/>
                  <a:ea typeface="+mn-ea"/>
                </a:rPr>
                <a:t>基本服务集</a:t>
              </a:r>
            </a:p>
            <a:p>
              <a:pPr eaLnBrk="1" hangingPunct="1">
                <a:lnSpc>
                  <a:spcPct val="85000"/>
                </a:lnSpc>
              </a:pPr>
              <a:r>
                <a:rPr lang="zh-CN" altLang="en-US" sz="2000" b="1">
                  <a:solidFill>
                    <a:srgbClr val="000099"/>
                  </a:solidFill>
                  <a:latin typeface="+mn-lt"/>
                  <a:ea typeface="+mn-ea"/>
                </a:rPr>
                <a:t>       </a:t>
              </a:r>
              <a:r>
                <a:rPr lang="en-US" altLang="zh-CN" sz="2000" b="1">
                  <a:solidFill>
                    <a:srgbClr val="000099"/>
                  </a:solidFill>
                  <a:latin typeface="+mn-lt"/>
                  <a:ea typeface="+mn-ea"/>
                </a:rPr>
                <a:t>BSS</a:t>
              </a:r>
            </a:p>
          </p:txBody>
        </p:sp>
        <p:sp>
          <p:nvSpPr>
            <p:cNvPr id="145" name="Line 48"/>
            <p:cNvSpPr>
              <a:spLocks noChangeShapeType="1"/>
            </p:cNvSpPr>
            <p:nvPr/>
          </p:nvSpPr>
          <p:spPr bwMode="auto">
            <a:xfrm flipH="1">
              <a:off x="3342582" y="2029356"/>
              <a:ext cx="0" cy="89164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146" name="Rectangle 515"/>
            <p:cNvSpPr>
              <a:spLocks noChangeArrowheads="1"/>
            </p:cNvSpPr>
            <p:nvPr/>
          </p:nvSpPr>
          <p:spPr bwMode="auto">
            <a:xfrm>
              <a:off x="2465050" y="1793019"/>
              <a:ext cx="607974" cy="406459"/>
            </a:xfrm>
            <a:prstGeom prst="rect">
              <a:avLst/>
            </a:prstGeom>
            <a:solidFill>
              <a:srgbClr val="66FFFF"/>
            </a:solidFill>
            <a:ln w="9525">
              <a:solidFill>
                <a:schemeClr val="tx1"/>
              </a:solidFill>
              <a:miter lim="800000"/>
              <a:headEnd/>
              <a:tailEnd/>
            </a:ln>
          </p:spPr>
          <p:txBody>
            <a:bodyPr wrap="none" anchor="ctr"/>
            <a:lstStyle/>
            <a:p>
              <a:pPr algn="ctr"/>
              <a:r>
                <a:rPr lang="zh-CN" altLang="en-US" sz="2000" b="1" dirty="0">
                  <a:solidFill>
                    <a:srgbClr val="000099"/>
                  </a:solidFill>
                  <a:latin typeface="+mn-lt"/>
                  <a:ea typeface="+mn-ea"/>
                </a:rPr>
                <a:t>门户</a:t>
              </a:r>
              <a:endParaRPr lang="en-US" altLang="zh-CN" sz="2000" b="1" dirty="0">
                <a:solidFill>
                  <a:srgbClr val="000099"/>
                </a:solidFill>
                <a:latin typeface="+mn-lt"/>
                <a:ea typeface="+mn-ea"/>
              </a:endParaRPr>
            </a:p>
          </p:txBody>
        </p:sp>
        <p:sp>
          <p:nvSpPr>
            <p:cNvPr id="143" name="Text Box 518"/>
            <p:cNvSpPr txBox="1">
              <a:spLocks noChangeArrowheads="1"/>
            </p:cNvSpPr>
            <p:nvPr/>
          </p:nvSpPr>
          <p:spPr bwMode="auto">
            <a:xfrm>
              <a:off x="495081" y="1628800"/>
              <a:ext cx="1670649"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2000" b="1" dirty="0">
                  <a:solidFill>
                    <a:srgbClr val="000099"/>
                  </a:solidFill>
                  <a:latin typeface="+mn-lt"/>
                  <a:ea typeface="+mn-ea"/>
                </a:rPr>
                <a:t>至其他 </a:t>
              </a:r>
              <a:r>
                <a:rPr lang="en-US" altLang="zh-CN" sz="2000" b="1" dirty="0">
                  <a:solidFill>
                    <a:srgbClr val="000099"/>
                  </a:solidFill>
                  <a:latin typeface="+mn-lt"/>
                  <a:ea typeface="+mn-ea"/>
                </a:rPr>
                <a:t>802.x</a:t>
              </a:r>
            </a:p>
            <a:p>
              <a:pPr algn="ctr" eaLnBrk="1" hangingPunct="1">
                <a:lnSpc>
                  <a:spcPct val="85000"/>
                </a:lnSpc>
              </a:pPr>
              <a:r>
                <a:rPr lang="zh-CN" altLang="en-US" sz="2000" b="1" dirty="0">
                  <a:solidFill>
                    <a:srgbClr val="000099"/>
                  </a:solidFill>
                  <a:latin typeface="+mn-lt"/>
                  <a:ea typeface="+mn-ea"/>
                </a:rPr>
                <a:t>局域网</a:t>
              </a:r>
            </a:p>
          </p:txBody>
        </p:sp>
      </p:grpSp>
      <p:sp>
        <p:nvSpPr>
          <p:cNvPr id="3" name="矩形 2"/>
          <p:cNvSpPr/>
          <p:nvPr/>
        </p:nvSpPr>
        <p:spPr>
          <a:xfrm>
            <a:off x="776536" y="1177863"/>
            <a:ext cx="8568952" cy="523220"/>
          </a:xfrm>
          <a:prstGeom prst="rect">
            <a:avLst/>
          </a:prstGeom>
          <a:solidFill>
            <a:srgbClr val="66FF66"/>
          </a:solidFill>
          <a:ln>
            <a:solidFill>
              <a:srgbClr val="000099"/>
            </a:solidFill>
          </a:ln>
        </p:spPr>
        <p:txBody>
          <a:bodyPr wrap="square">
            <a:spAutoFit/>
          </a:bodyPr>
          <a:lstStyle/>
          <a:p>
            <a:pPr algn="ctr"/>
            <a:r>
              <a:rPr lang="en-US" altLang="zh-CN" sz="2800" b="1" dirty="0">
                <a:solidFill>
                  <a:schemeClr val="tx2"/>
                </a:solidFill>
                <a:latin typeface="+mn-lt"/>
                <a:ea typeface="+mn-ea"/>
              </a:rPr>
              <a:t>IEEE </a:t>
            </a:r>
            <a:r>
              <a:rPr lang="en-US" altLang="zh-CN" sz="2800" b="1" dirty="0" smtClean="0">
                <a:solidFill>
                  <a:schemeClr val="tx2"/>
                </a:solidFill>
                <a:latin typeface="+mn-lt"/>
                <a:ea typeface="+mn-ea"/>
              </a:rPr>
              <a:t>802.11 </a:t>
            </a:r>
            <a:r>
              <a:rPr lang="zh-CN" altLang="zh-CN" sz="2800" b="1" dirty="0" smtClean="0">
                <a:solidFill>
                  <a:schemeClr val="tx2"/>
                </a:solidFill>
                <a:latin typeface="+mn-lt"/>
                <a:ea typeface="+mn-ea"/>
              </a:rPr>
              <a:t>的</a:t>
            </a:r>
            <a:r>
              <a:rPr lang="zh-CN" altLang="zh-CN" sz="2800" b="1" dirty="0">
                <a:solidFill>
                  <a:schemeClr val="tx2"/>
                </a:solidFill>
                <a:latin typeface="+mn-lt"/>
                <a:ea typeface="+mn-ea"/>
              </a:rPr>
              <a:t>基本服务</a:t>
            </a:r>
            <a:r>
              <a:rPr lang="zh-CN" altLang="zh-CN" sz="2800" b="1" dirty="0" smtClean="0">
                <a:solidFill>
                  <a:schemeClr val="tx2"/>
                </a:solidFill>
                <a:latin typeface="+mn-lt"/>
                <a:ea typeface="+mn-ea"/>
              </a:rPr>
              <a:t>集</a:t>
            </a:r>
            <a:r>
              <a:rPr lang="en-US" altLang="zh-CN" sz="2800" b="1" dirty="0" smtClean="0">
                <a:solidFill>
                  <a:schemeClr val="tx2"/>
                </a:solidFill>
                <a:latin typeface="+mn-lt"/>
                <a:ea typeface="+mn-ea"/>
              </a:rPr>
              <a:t> BSS </a:t>
            </a:r>
            <a:r>
              <a:rPr lang="zh-CN" altLang="zh-CN" sz="2800" b="1" dirty="0" smtClean="0">
                <a:solidFill>
                  <a:schemeClr val="tx2"/>
                </a:solidFill>
                <a:latin typeface="+mn-lt"/>
                <a:ea typeface="+mn-ea"/>
              </a:rPr>
              <a:t>和</a:t>
            </a:r>
            <a:r>
              <a:rPr lang="zh-CN" altLang="zh-CN" sz="2800" b="1" dirty="0">
                <a:solidFill>
                  <a:schemeClr val="tx2"/>
                </a:solidFill>
                <a:latin typeface="+mn-lt"/>
                <a:ea typeface="+mn-ea"/>
              </a:rPr>
              <a:t>扩展服务</a:t>
            </a:r>
            <a:r>
              <a:rPr lang="zh-CN" altLang="zh-CN" sz="2800" b="1" dirty="0" smtClean="0">
                <a:solidFill>
                  <a:schemeClr val="tx2"/>
                </a:solidFill>
                <a:latin typeface="+mn-lt"/>
                <a:ea typeface="+mn-ea"/>
              </a:rPr>
              <a:t>集</a:t>
            </a:r>
            <a:r>
              <a:rPr lang="en-US" altLang="zh-CN" sz="2800" b="1" dirty="0" smtClean="0">
                <a:solidFill>
                  <a:schemeClr val="tx2"/>
                </a:solidFill>
                <a:latin typeface="+mn-lt"/>
                <a:ea typeface="+mn-ea"/>
              </a:rPr>
              <a:t> ESS</a:t>
            </a:r>
            <a:endParaRPr lang="zh-CN" altLang="en-US" sz="2800" b="1" dirty="0">
              <a:solidFill>
                <a:schemeClr val="tx2"/>
              </a:solidFill>
              <a:latin typeface="+mn-lt"/>
              <a:ea typeface="+mn-ea"/>
            </a:endParaRPr>
          </a:p>
        </p:txBody>
      </p:sp>
    </p:spTree>
    <p:extLst>
      <p:ext uri="{BB962C8B-B14F-4D97-AF65-F5344CB8AC3E}">
        <p14:creationId xmlns:p14="http://schemas.microsoft.com/office/powerpoint/2010/main" val="22873673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pPr algn="ctr"/>
            <a:r>
              <a:rPr lang="en-US" altLang="zh-CN" dirty="0"/>
              <a:t>WPAN </a:t>
            </a:r>
            <a:r>
              <a:rPr lang="zh-CN" altLang="en-US" dirty="0"/>
              <a:t>和 </a:t>
            </a:r>
            <a:r>
              <a:rPr lang="en-US" altLang="zh-CN" dirty="0"/>
              <a:t>WLAN </a:t>
            </a:r>
            <a:r>
              <a:rPr lang="zh-CN" altLang="en-US" dirty="0"/>
              <a:t>并</a:t>
            </a:r>
            <a:r>
              <a:rPr lang="zh-CN" altLang="en-US" dirty="0" smtClean="0"/>
              <a:t>不一样 </a:t>
            </a:r>
            <a:endParaRPr lang="zh-CN" altLang="en-US" dirty="0"/>
          </a:p>
        </p:txBody>
      </p:sp>
      <p:sp>
        <p:nvSpPr>
          <p:cNvPr id="376835" name="Rectangle 3"/>
          <p:cNvSpPr>
            <a:spLocks noGrp="1" noChangeArrowheads="1"/>
          </p:cNvSpPr>
          <p:nvPr>
            <p:ph type="body" idx="1"/>
          </p:nvPr>
        </p:nvSpPr>
        <p:spPr/>
        <p:txBody>
          <a:bodyPr/>
          <a:lstStyle/>
          <a:p>
            <a:r>
              <a:rPr lang="en-US" altLang="zh-CN" dirty="0"/>
              <a:t>WPAN </a:t>
            </a:r>
            <a:r>
              <a:rPr lang="zh-CN" altLang="en-US" dirty="0"/>
              <a:t>是以个人为中心来使用的无线人个区域网，它实际上就是一个低功率、小范围、低速率和低价格的电缆替代技术</a:t>
            </a:r>
            <a:r>
              <a:rPr lang="zh-CN" altLang="en-US" dirty="0" smtClean="0"/>
              <a:t>。</a:t>
            </a:r>
            <a:endParaRPr lang="en-US" altLang="zh-CN" dirty="0" smtClean="0"/>
          </a:p>
          <a:p>
            <a:r>
              <a:rPr lang="zh-CN" altLang="en-US" dirty="0" smtClean="0"/>
              <a:t> </a:t>
            </a:r>
            <a:r>
              <a:rPr lang="en-US" altLang="zh-CN" dirty="0"/>
              <a:t>WLAN </a:t>
            </a:r>
            <a:r>
              <a:rPr lang="zh-CN" altLang="en-US" dirty="0"/>
              <a:t>却是同时为许多用户服务的无线局域网，它是一个大功率、中等范围、高速率的局域网。 </a:t>
            </a:r>
          </a:p>
        </p:txBody>
      </p:sp>
    </p:spTree>
    <p:extLst>
      <p:ext uri="{BB962C8B-B14F-4D97-AF65-F5344CB8AC3E}">
        <p14:creationId xmlns:p14="http://schemas.microsoft.com/office/powerpoint/2010/main" val="28581386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pPr algn="ctr"/>
            <a:r>
              <a:rPr lang="en-US" altLang="zh-CN" dirty="0"/>
              <a:t>WPAN </a:t>
            </a:r>
            <a:r>
              <a:rPr lang="zh-CN" altLang="en-US" dirty="0" smtClean="0"/>
              <a:t>标准</a:t>
            </a:r>
            <a:endParaRPr lang="zh-CN" altLang="en-US" dirty="0"/>
          </a:p>
        </p:txBody>
      </p:sp>
      <p:sp>
        <p:nvSpPr>
          <p:cNvPr id="376835" name="Rectangle 3"/>
          <p:cNvSpPr>
            <a:spLocks noGrp="1" noChangeArrowheads="1"/>
          </p:cNvSpPr>
          <p:nvPr>
            <p:ph type="body" idx="1"/>
          </p:nvPr>
        </p:nvSpPr>
        <p:spPr/>
        <p:txBody>
          <a:bodyPr/>
          <a:lstStyle/>
          <a:p>
            <a:r>
              <a:rPr lang="en-US" altLang="zh-CN" dirty="0" smtClean="0"/>
              <a:t>WPAN </a:t>
            </a:r>
            <a:r>
              <a:rPr lang="zh-CN" altLang="zh-CN" dirty="0" smtClean="0"/>
              <a:t>的</a:t>
            </a:r>
            <a:r>
              <a:rPr lang="en-US" altLang="zh-CN" dirty="0" smtClean="0"/>
              <a:t> IEEE </a:t>
            </a:r>
            <a:r>
              <a:rPr lang="zh-CN" altLang="zh-CN" dirty="0" smtClean="0"/>
              <a:t>标准由</a:t>
            </a:r>
            <a:r>
              <a:rPr lang="en-US" altLang="zh-CN" dirty="0" smtClean="0"/>
              <a:t> IEEE </a:t>
            </a:r>
            <a:r>
              <a:rPr lang="zh-CN" altLang="zh-CN" dirty="0" smtClean="0"/>
              <a:t>的</a:t>
            </a:r>
            <a:r>
              <a:rPr lang="en-US" altLang="zh-CN" dirty="0" smtClean="0"/>
              <a:t> 802.15 </a:t>
            </a:r>
            <a:r>
              <a:rPr lang="zh-CN" altLang="zh-CN" dirty="0" smtClean="0"/>
              <a:t>工作组</a:t>
            </a:r>
            <a:r>
              <a:rPr lang="zh-CN" altLang="zh-CN" dirty="0"/>
              <a:t>制定，这个标准也是</a:t>
            </a:r>
            <a:r>
              <a:rPr lang="zh-CN" altLang="zh-CN" dirty="0" smtClean="0"/>
              <a:t>包括</a:t>
            </a:r>
            <a:r>
              <a:rPr lang="en-US" altLang="zh-CN" dirty="0" smtClean="0"/>
              <a:t> MAC </a:t>
            </a:r>
            <a:r>
              <a:rPr lang="zh-CN" altLang="zh-CN" dirty="0" smtClean="0"/>
              <a:t>层</a:t>
            </a:r>
            <a:r>
              <a:rPr lang="zh-CN" altLang="zh-CN" dirty="0"/>
              <a:t>和物理层这两层的</a:t>
            </a:r>
            <a:r>
              <a:rPr lang="zh-CN" altLang="zh-CN" dirty="0" smtClean="0"/>
              <a:t>标准。</a:t>
            </a:r>
            <a:endParaRPr lang="en-US" altLang="zh-CN" dirty="0" smtClean="0"/>
          </a:p>
          <a:p>
            <a:r>
              <a:rPr lang="en-US" altLang="zh-CN" dirty="0" smtClean="0"/>
              <a:t>WPAN </a:t>
            </a:r>
            <a:r>
              <a:rPr lang="zh-CN" altLang="zh-CN" dirty="0" smtClean="0"/>
              <a:t>都</a:t>
            </a:r>
            <a:r>
              <a:rPr lang="zh-CN" altLang="zh-CN" dirty="0"/>
              <a:t>工作</a:t>
            </a:r>
            <a:r>
              <a:rPr lang="zh-CN" altLang="zh-CN" dirty="0" smtClean="0"/>
              <a:t>在</a:t>
            </a:r>
            <a:r>
              <a:rPr lang="en-US" altLang="zh-CN" dirty="0" smtClean="0"/>
              <a:t> 2.4 </a:t>
            </a:r>
            <a:r>
              <a:rPr lang="en-US" altLang="zh-CN" dirty="0"/>
              <a:t>GHz</a:t>
            </a:r>
            <a:r>
              <a:rPr lang="zh-CN" altLang="zh-CN" dirty="0" smtClean="0"/>
              <a:t>的</a:t>
            </a:r>
            <a:r>
              <a:rPr lang="en-US" altLang="zh-CN" dirty="0" smtClean="0"/>
              <a:t> ISM </a:t>
            </a:r>
            <a:r>
              <a:rPr lang="zh-CN" altLang="zh-CN" dirty="0" smtClean="0"/>
              <a:t>频段</a:t>
            </a:r>
            <a:r>
              <a:rPr lang="zh-CN" altLang="zh-CN" dirty="0" smtClean="0"/>
              <a:t>。</a:t>
            </a:r>
            <a:endParaRPr lang="en-US" altLang="zh-CN" dirty="0" smtClean="0"/>
          </a:p>
          <a:p>
            <a:r>
              <a:rPr lang="zh-CN" altLang="zh-CN" dirty="0" smtClean="0"/>
              <a:t>顺便</a:t>
            </a:r>
            <a:r>
              <a:rPr lang="zh-CN" altLang="zh-CN" dirty="0"/>
              <a:t>指出，欧洲</a:t>
            </a:r>
            <a:r>
              <a:rPr lang="zh-CN" altLang="zh-CN" dirty="0" smtClean="0"/>
              <a:t>的</a:t>
            </a:r>
            <a:r>
              <a:rPr lang="en-US" altLang="zh-CN" dirty="0" smtClean="0"/>
              <a:t> ETSI </a:t>
            </a:r>
            <a:r>
              <a:rPr lang="zh-CN" altLang="zh-CN" dirty="0" smtClean="0"/>
              <a:t>标准</a:t>
            </a:r>
            <a:r>
              <a:rPr lang="zh-CN" altLang="zh-CN" dirty="0"/>
              <a:t>则把无线个人区域网</a:t>
            </a:r>
            <a:r>
              <a:rPr lang="zh-CN" altLang="zh-CN" dirty="0" smtClean="0"/>
              <a:t>取名为</a:t>
            </a:r>
            <a:r>
              <a:rPr lang="en-US" altLang="zh-CN" dirty="0" smtClean="0"/>
              <a:t> </a:t>
            </a:r>
            <a:r>
              <a:rPr lang="en-US" altLang="zh-CN" dirty="0" err="1" smtClean="0"/>
              <a:t>HiperPAN</a:t>
            </a:r>
            <a:r>
              <a:rPr lang="zh-CN" altLang="zh-CN" dirty="0"/>
              <a:t>。</a:t>
            </a:r>
          </a:p>
          <a:p>
            <a:endParaRPr lang="zh-CN" altLang="en-US" dirty="0"/>
          </a:p>
        </p:txBody>
      </p:sp>
    </p:spTree>
    <p:extLst>
      <p:ext uri="{BB962C8B-B14F-4D97-AF65-F5344CB8AC3E}">
        <p14:creationId xmlns:p14="http://schemas.microsoft.com/office/powerpoint/2010/main" val="2937185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en-US" altLang="zh-CN" dirty="0"/>
              <a:t>1. </a:t>
            </a:r>
            <a:r>
              <a:rPr lang="zh-CN" altLang="en-US" dirty="0" smtClean="0"/>
              <a:t>蓝</a:t>
            </a:r>
            <a:r>
              <a:rPr lang="zh-CN" altLang="en-US" dirty="0"/>
              <a:t>牙</a:t>
            </a:r>
            <a:r>
              <a:rPr lang="zh-CN" altLang="en-US" dirty="0" smtClean="0"/>
              <a:t>系统 </a:t>
            </a:r>
            <a:r>
              <a:rPr lang="en-US" altLang="zh-CN" dirty="0" smtClean="0"/>
              <a:t>(</a:t>
            </a:r>
            <a:r>
              <a:rPr lang="en-US" altLang="zh-CN" dirty="0"/>
              <a:t>Bluetooth)</a:t>
            </a:r>
          </a:p>
        </p:txBody>
      </p:sp>
      <p:sp>
        <p:nvSpPr>
          <p:cNvPr id="377859" name="Rectangle 3"/>
          <p:cNvSpPr>
            <a:spLocks noGrp="1" noChangeArrowheads="1"/>
          </p:cNvSpPr>
          <p:nvPr>
            <p:ph idx="1"/>
          </p:nvPr>
        </p:nvSpPr>
        <p:spPr/>
        <p:txBody>
          <a:bodyPr/>
          <a:lstStyle/>
          <a:p>
            <a:r>
              <a:rPr lang="zh-CN" altLang="en-US" dirty="0"/>
              <a:t>最早使用的 </a:t>
            </a:r>
            <a:r>
              <a:rPr lang="en-US" altLang="zh-CN" dirty="0"/>
              <a:t>WPAN </a:t>
            </a:r>
            <a:r>
              <a:rPr lang="zh-CN" altLang="en-US" dirty="0"/>
              <a:t>是 </a:t>
            </a:r>
            <a:r>
              <a:rPr lang="en-US" altLang="zh-CN" dirty="0"/>
              <a:t>1994 </a:t>
            </a:r>
            <a:r>
              <a:rPr lang="zh-CN" altLang="en-US" dirty="0"/>
              <a:t>年爱立信公司推出的蓝牙系统，其标准是 </a:t>
            </a:r>
            <a:r>
              <a:rPr lang="en-US" altLang="zh-CN" dirty="0"/>
              <a:t>IEEE 802.15.1 </a:t>
            </a:r>
            <a:r>
              <a:rPr lang="zh-CN" altLang="en-US" dirty="0"/>
              <a:t>。</a:t>
            </a:r>
          </a:p>
          <a:p>
            <a:r>
              <a:rPr lang="zh-CN" altLang="en-US" dirty="0"/>
              <a:t>蓝牙的数据率为 </a:t>
            </a:r>
            <a:r>
              <a:rPr lang="en-US" altLang="zh-CN" dirty="0"/>
              <a:t>720 </a:t>
            </a:r>
            <a:r>
              <a:rPr lang="en-US" altLang="zh-CN" dirty="0" err="1" smtClean="0"/>
              <a:t>kbit</a:t>
            </a:r>
            <a:r>
              <a:rPr lang="en-US" altLang="zh-CN" dirty="0" smtClean="0"/>
              <a:t>/s</a:t>
            </a:r>
            <a:r>
              <a:rPr lang="zh-CN" altLang="en-US" dirty="0"/>
              <a:t>，通信范围在 </a:t>
            </a:r>
            <a:r>
              <a:rPr lang="en-US" altLang="zh-CN" dirty="0"/>
              <a:t>10 </a:t>
            </a:r>
            <a:r>
              <a:rPr lang="zh-CN" altLang="en-US" dirty="0"/>
              <a:t>米左右。</a:t>
            </a:r>
          </a:p>
          <a:p>
            <a:r>
              <a:rPr lang="zh-CN" altLang="en-US" dirty="0"/>
              <a:t>蓝牙使用 </a:t>
            </a:r>
            <a:r>
              <a:rPr lang="en-US" altLang="zh-CN" dirty="0"/>
              <a:t>TDM </a:t>
            </a:r>
            <a:r>
              <a:rPr lang="zh-CN" altLang="en-US" dirty="0"/>
              <a:t>方式和扩频跳频 </a:t>
            </a:r>
            <a:r>
              <a:rPr lang="en-US" altLang="zh-CN" dirty="0"/>
              <a:t>FHSS </a:t>
            </a:r>
            <a:r>
              <a:rPr lang="zh-CN" altLang="en-US" dirty="0"/>
              <a:t>技术组成不用基站的</a:t>
            </a:r>
            <a:r>
              <a:rPr lang="zh-CN" altLang="en-US" dirty="0">
                <a:solidFill>
                  <a:schemeClr val="hlink"/>
                </a:solidFill>
              </a:rPr>
              <a:t>皮可</a:t>
            </a:r>
            <a:r>
              <a:rPr lang="zh-CN" altLang="en-US" dirty="0" smtClean="0">
                <a:solidFill>
                  <a:schemeClr val="hlink"/>
                </a:solidFill>
              </a:rPr>
              <a:t>网 </a:t>
            </a:r>
            <a:r>
              <a:rPr lang="en-US" altLang="zh-CN" dirty="0" smtClean="0"/>
              <a:t>(</a:t>
            </a:r>
            <a:r>
              <a:rPr lang="en-US" altLang="zh-CN" dirty="0" err="1"/>
              <a:t>piconet</a:t>
            </a:r>
            <a:r>
              <a:rPr lang="en-US" altLang="zh-CN" dirty="0"/>
              <a:t>)</a:t>
            </a:r>
            <a:r>
              <a:rPr lang="zh-CN" altLang="en-US" dirty="0"/>
              <a:t>。</a:t>
            </a:r>
          </a:p>
        </p:txBody>
      </p:sp>
    </p:spTree>
    <p:extLst>
      <p:ext uri="{BB962C8B-B14F-4D97-AF65-F5344CB8AC3E}">
        <p14:creationId xmlns:p14="http://schemas.microsoft.com/office/powerpoint/2010/main" val="871875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皮可网</a:t>
            </a:r>
            <a:r>
              <a:rPr lang="en-US" altLang="zh-CN" dirty="0"/>
              <a:t>(</a:t>
            </a:r>
            <a:r>
              <a:rPr lang="en-US" altLang="zh-CN" dirty="0" err="1"/>
              <a:t>piconet</a:t>
            </a:r>
            <a:r>
              <a:rPr lang="en-US" altLang="zh-CN" dirty="0"/>
              <a:t>)</a:t>
            </a:r>
          </a:p>
        </p:txBody>
      </p:sp>
      <p:sp>
        <p:nvSpPr>
          <p:cNvPr id="378883" name="Rectangle 3"/>
          <p:cNvSpPr>
            <a:spLocks noGrp="1" noChangeArrowheads="1"/>
          </p:cNvSpPr>
          <p:nvPr>
            <p:ph idx="1"/>
          </p:nvPr>
        </p:nvSpPr>
        <p:spPr/>
        <p:txBody>
          <a:bodyPr/>
          <a:lstStyle/>
          <a:p>
            <a:r>
              <a:rPr lang="en-US" altLang="zh-CN" dirty="0" err="1"/>
              <a:t>Piconet</a:t>
            </a:r>
            <a:r>
              <a:rPr lang="en-US" altLang="zh-CN" dirty="0"/>
              <a:t> </a:t>
            </a:r>
            <a:r>
              <a:rPr lang="zh-CN" altLang="en-US" dirty="0"/>
              <a:t>直译就是“微微网”，表示这种无线网络的覆盖面积非常小。</a:t>
            </a:r>
          </a:p>
          <a:p>
            <a:r>
              <a:rPr lang="zh-CN" altLang="en-US" dirty="0"/>
              <a:t>每一个皮可网有一个</a:t>
            </a:r>
            <a:r>
              <a:rPr lang="zh-CN" altLang="en-US" dirty="0" smtClean="0">
                <a:solidFill>
                  <a:schemeClr val="hlink"/>
                </a:solidFill>
              </a:rPr>
              <a:t>主设备 </a:t>
            </a:r>
            <a:r>
              <a:rPr lang="en-US" altLang="zh-CN" dirty="0" smtClean="0"/>
              <a:t>(</a:t>
            </a:r>
            <a:r>
              <a:rPr lang="en-US" altLang="zh-CN" dirty="0"/>
              <a:t>Master</a:t>
            </a:r>
            <a:r>
              <a:rPr lang="en-US" altLang="zh-CN" dirty="0" smtClean="0"/>
              <a:t>) </a:t>
            </a:r>
            <a:r>
              <a:rPr lang="zh-CN" altLang="en-US" dirty="0" smtClean="0"/>
              <a:t>和</a:t>
            </a:r>
            <a:r>
              <a:rPr lang="zh-CN" altLang="en-US" dirty="0">
                <a:solidFill>
                  <a:srgbClr val="FF0000"/>
                </a:solidFill>
              </a:rPr>
              <a:t>最多</a:t>
            </a:r>
            <a:r>
              <a:rPr lang="en-US" altLang="zh-CN" dirty="0">
                <a:solidFill>
                  <a:srgbClr val="FF0000"/>
                </a:solidFill>
              </a:rPr>
              <a:t>7</a:t>
            </a:r>
            <a:r>
              <a:rPr lang="zh-CN" altLang="en-US" dirty="0">
                <a:solidFill>
                  <a:srgbClr val="FF0000"/>
                </a:solidFill>
              </a:rPr>
              <a:t>个</a:t>
            </a:r>
            <a:r>
              <a:rPr lang="zh-CN" altLang="en-US" dirty="0"/>
              <a:t>工作的</a:t>
            </a:r>
            <a:r>
              <a:rPr lang="zh-CN" altLang="en-US" dirty="0">
                <a:solidFill>
                  <a:schemeClr val="hlink"/>
                </a:solidFill>
              </a:rPr>
              <a:t>从</a:t>
            </a:r>
            <a:r>
              <a:rPr lang="zh-CN" altLang="en-US" dirty="0" smtClean="0">
                <a:solidFill>
                  <a:schemeClr val="hlink"/>
                </a:solidFill>
              </a:rPr>
              <a:t>设备 </a:t>
            </a:r>
            <a:r>
              <a:rPr lang="en-US" altLang="zh-CN" dirty="0" smtClean="0"/>
              <a:t>(</a:t>
            </a:r>
            <a:r>
              <a:rPr lang="en-US" altLang="zh-CN" dirty="0"/>
              <a:t>Slave)</a:t>
            </a:r>
            <a:r>
              <a:rPr lang="zh-CN" altLang="en-US" dirty="0"/>
              <a:t>。</a:t>
            </a:r>
          </a:p>
          <a:p>
            <a:r>
              <a:rPr lang="zh-CN" altLang="en-US" dirty="0"/>
              <a:t>通过共享主设备或从设备，可以把多个皮可网链接起来，形成一个范围更大的</a:t>
            </a:r>
            <a:r>
              <a:rPr lang="zh-CN" altLang="en-US" dirty="0">
                <a:solidFill>
                  <a:schemeClr val="hlink"/>
                </a:solidFill>
              </a:rPr>
              <a:t>扩散</a:t>
            </a:r>
            <a:r>
              <a:rPr lang="zh-CN" altLang="en-US" dirty="0" smtClean="0">
                <a:solidFill>
                  <a:schemeClr val="hlink"/>
                </a:solidFill>
              </a:rPr>
              <a:t>网 </a:t>
            </a:r>
            <a:r>
              <a:rPr lang="en-US" altLang="zh-CN" dirty="0" smtClean="0"/>
              <a:t>(</a:t>
            </a:r>
            <a:r>
              <a:rPr lang="en-US" altLang="zh-CN" dirty="0" err="1"/>
              <a:t>scatternet</a:t>
            </a:r>
            <a:r>
              <a:rPr lang="en-US" altLang="zh-CN" dirty="0"/>
              <a:t>)</a:t>
            </a:r>
            <a:r>
              <a:rPr lang="zh-CN" altLang="en-US" dirty="0"/>
              <a:t>。</a:t>
            </a:r>
          </a:p>
          <a:p>
            <a:r>
              <a:rPr lang="zh-CN" altLang="en-US" dirty="0"/>
              <a:t>这种主从工作方式的个人区域网实现起来价格就会比较便宜。  </a:t>
            </a:r>
          </a:p>
          <a:p>
            <a:endParaRPr lang="zh-CN" altLang="en-US" dirty="0"/>
          </a:p>
          <a:p>
            <a:endParaRPr lang="zh-CN" altLang="en-US" dirty="0"/>
          </a:p>
          <a:p>
            <a:endParaRPr lang="en-US" altLang="zh-CN" dirty="0"/>
          </a:p>
        </p:txBody>
      </p:sp>
    </p:spTree>
    <p:extLst>
      <p:ext uri="{BB962C8B-B14F-4D97-AF65-F5344CB8AC3E}">
        <p14:creationId xmlns:p14="http://schemas.microsoft.com/office/powerpoint/2010/main" val="292913845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pPr algn="ctr"/>
            <a:r>
              <a:rPr lang="zh-CN" altLang="en-US"/>
              <a:t>蓝牙系统中的皮可网和扩散网 </a:t>
            </a:r>
          </a:p>
        </p:txBody>
      </p:sp>
      <p:sp>
        <p:nvSpPr>
          <p:cNvPr id="379908" name="Oval 4"/>
          <p:cNvSpPr>
            <a:spLocks noChangeArrowheads="1"/>
          </p:cNvSpPr>
          <p:nvPr/>
        </p:nvSpPr>
        <p:spPr bwMode="auto">
          <a:xfrm>
            <a:off x="2221972" y="2259012"/>
            <a:ext cx="3207412" cy="2855913"/>
          </a:xfrm>
          <a:prstGeom prst="ellipse">
            <a:avLst/>
          </a:prstGeom>
          <a:solidFill>
            <a:srgbClr val="FFFF99"/>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9909" name="Oval 5"/>
          <p:cNvSpPr>
            <a:spLocks noChangeArrowheads="1"/>
          </p:cNvSpPr>
          <p:nvPr/>
        </p:nvSpPr>
        <p:spPr bwMode="auto">
          <a:xfrm>
            <a:off x="4787901" y="2259012"/>
            <a:ext cx="3207412" cy="2855913"/>
          </a:xfrm>
          <a:prstGeom prst="ellipse">
            <a:avLst/>
          </a:prstGeom>
          <a:solidFill>
            <a:srgbClr val="CCECFF">
              <a:alpha val="39000"/>
            </a:srgbClr>
          </a:solidFill>
          <a:ln w="9525">
            <a:solidFill>
              <a:schemeClr val="tx2"/>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9910" name="Oval 6"/>
          <p:cNvSpPr>
            <a:spLocks noChangeArrowheads="1"/>
          </p:cNvSpPr>
          <p:nvPr/>
        </p:nvSpPr>
        <p:spPr bwMode="auto">
          <a:xfrm>
            <a:off x="3633921" y="2487611"/>
            <a:ext cx="514217" cy="458788"/>
          </a:xfrm>
          <a:prstGeom prst="ellipse">
            <a:avLst/>
          </a:prstGeom>
          <a:solidFill>
            <a:srgbClr val="FF99FF"/>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M</a:t>
            </a:r>
          </a:p>
        </p:txBody>
      </p:sp>
      <p:sp>
        <p:nvSpPr>
          <p:cNvPr id="379911" name="Oval 7"/>
          <p:cNvSpPr>
            <a:spLocks noChangeArrowheads="1"/>
          </p:cNvSpPr>
          <p:nvPr/>
        </p:nvSpPr>
        <p:spPr bwMode="auto">
          <a:xfrm>
            <a:off x="7226566" y="3402011"/>
            <a:ext cx="514218" cy="458788"/>
          </a:xfrm>
          <a:prstGeom prst="ellipse">
            <a:avLst/>
          </a:prstGeom>
          <a:solidFill>
            <a:srgbClr val="FF99FF"/>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M</a:t>
            </a:r>
          </a:p>
        </p:txBody>
      </p:sp>
      <p:sp>
        <p:nvSpPr>
          <p:cNvPr id="379912" name="Oval 8"/>
          <p:cNvSpPr>
            <a:spLocks noChangeArrowheads="1"/>
          </p:cNvSpPr>
          <p:nvPr/>
        </p:nvSpPr>
        <p:spPr bwMode="auto">
          <a:xfrm>
            <a:off x="2479941" y="3744911"/>
            <a:ext cx="514218" cy="458788"/>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S</a:t>
            </a:r>
          </a:p>
        </p:txBody>
      </p:sp>
      <p:sp>
        <p:nvSpPr>
          <p:cNvPr id="379913" name="Oval 9"/>
          <p:cNvSpPr>
            <a:spLocks noChangeArrowheads="1"/>
          </p:cNvSpPr>
          <p:nvPr/>
        </p:nvSpPr>
        <p:spPr bwMode="auto">
          <a:xfrm>
            <a:off x="2736190" y="2830511"/>
            <a:ext cx="515938" cy="458788"/>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S</a:t>
            </a:r>
          </a:p>
        </p:txBody>
      </p:sp>
      <p:sp>
        <p:nvSpPr>
          <p:cNvPr id="379914" name="Oval 10"/>
          <p:cNvSpPr>
            <a:spLocks noChangeArrowheads="1"/>
          </p:cNvSpPr>
          <p:nvPr/>
        </p:nvSpPr>
        <p:spPr bwMode="auto">
          <a:xfrm>
            <a:off x="5814617" y="4200525"/>
            <a:ext cx="514217" cy="458787"/>
          </a:xfrm>
          <a:prstGeom prst="ellipse">
            <a:avLst/>
          </a:prstGeom>
          <a:solidFill>
            <a:srgbClr val="CCCC00"/>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P</a:t>
            </a:r>
          </a:p>
        </p:txBody>
      </p:sp>
      <p:sp>
        <p:nvSpPr>
          <p:cNvPr id="379915" name="Oval 11"/>
          <p:cNvSpPr>
            <a:spLocks noChangeArrowheads="1"/>
          </p:cNvSpPr>
          <p:nvPr/>
        </p:nvSpPr>
        <p:spPr bwMode="auto">
          <a:xfrm>
            <a:off x="4846374" y="3362324"/>
            <a:ext cx="515938" cy="458787"/>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S</a:t>
            </a:r>
          </a:p>
        </p:txBody>
      </p:sp>
      <p:sp>
        <p:nvSpPr>
          <p:cNvPr id="379916" name="Oval 12"/>
          <p:cNvSpPr>
            <a:spLocks noChangeArrowheads="1"/>
          </p:cNvSpPr>
          <p:nvPr/>
        </p:nvSpPr>
        <p:spPr bwMode="auto">
          <a:xfrm>
            <a:off x="4144699" y="4200525"/>
            <a:ext cx="515938" cy="458787"/>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S</a:t>
            </a:r>
          </a:p>
        </p:txBody>
      </p:sp>
      <p:sp>
        <p:nvSpPr>
          <p:cNvPr id="379917" name="Oval 13"/>
          <p:cNvSpPr>
            <a:spLocks noChangeArrowheads="1"/>
          </p:cNvSpPr>
          <p:nvPr/>
        </p:nvSpPr>
        <p:spPr bwMode="auto">
          <a:xfrm>
            <a:off x="3245248" y="4430711"/>
            <a:ext cx="515938" cy="457200"/>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S</a:t>
            </a:r>
          </a:p>
        </p:txBody>
      </p:sp>
      <p:sp>
        <p:nvSpPr>
          <p:cNvPr id="379918" name="Oval 14"/>
          <p:cNvSpPr>
            <a:spLocks noChangeArrowheads="1"/>
          </p:cNvSpPr>
          <p:nvPr/>
        </p:nvSpPr>
        <p:spPr bwMode="auto">
          <a:xfrm>
            <a:off x="6710628" y="4316411"/>
            <a:ext cx="515938" cy="458788"/>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S</a:t>
            </a:r>
          </a:p>
        </p:txBody>
      </p:sp>
      <p:sp>
        <p:nvSpPr>
          <p:cNvPr id="379919" name="Oval 15"/>
          <p:cNvSpPr>
            <a:spLocks noChangeArrowheads="1"/>
          </p:cNvSpPr>
          <p:nvPr/>
        </p:nvSpPr>
        <p:spPr bwMode="auto">
          <a:xfrm>
            <a:off x="6328834" y="2830511"/>
            <a:ext cx="515938" cy="458788"/>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S</a:t>
            </a:r>
          </a:p>
        </p:txBody>
      </p:sp>
      <p:sp>
        <p:nvSpPr>
          <p:cNvPr id="379920" name="Oval 16"/>
          <p:cNvSpPr>
            <a:spLocks noChangeArrowheads="1"/>
          </p:cNvSpPr>
          <p:nvPr/>
        </p:nvSpPr>
        <p:spPr bwMode="auto">
          <a:xfrm>
            <a:off x="4144699" y="3057525"/>
            <a:ext cx="515938" cy="458787"/>
          </a:xfrm>
          <a:prstGeom prst="ellipse">
            <a:avLst/>
          </a:prstGeom>
          <a:solidFill>
            <a:srgbClr val="CCCC00"/>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P</a:t>
            </a:r>
          </a:p>
        </p:txBody>
      </p:sp>
      <p:sp>
        <p:nvSpPr>
          <p:cNvPr id="379921" name="Text Box 17"/>
          <p:cNvSpPr txBox="1">
            <a:spLocks noChangeArrowheads="1"/>
          </p:cNvSpPr>
          <p:nvPr/>
        </p:nvSpPr>
        <p:spPr bwMode="auto">
          <a:xfrm>
            <a:off x="5556648" y="3349625"/>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mn-ea"/>
              </a:rPr>
              <a:t>皮可网 </a:t>
            </a:r>
            <a:r>
              <a:rPr lang="en-US" altLang="zh-CN" sz="2400" b="1">
                <a:solidFill>
                  <a:srgbClr val="000099"/>
                </a:solidFill>
                <a:latin typeface="+mn-lt"/>
                <a:ea typeface="+mn-ea"/>
              </a:rPr>
              <a:t>2</a:t>
            </a:r>
          </a:p>
        </p:txBody>
      </p:sp>
      <p:sp>
        <p:nvSpPr>
          <p:cNvPr id="379922" name="Text Box 18"/>
          <p:cNvSpPr txBox="1">
            <a:spLocks noChangeArrowheads="1"/>
          </p:cNvSpPr>
          <p:nvPr/>
        </p:nvSpPr>
        <p:spPr bwMode="auto">
          <a:xfrm>
            <a:off x="4466300" y="1412776"/>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mn-ea"/>
              </a:rPr>
              <a:t>扩散网</a:t>
            </a:r>
          </a:p>
        </p:txBody>
      </p:sp>
      <p:sp>
        <p:nvSpPr>
          <p:cNvPr id="379923" name="AutoShape 19"/>
          <p:cNvSpPr>
            <a:spLocks/>
          </p:cNvSpPr>
          <p:nvPr/>
        </p:nvSpPr>
        <p:spPr bwMode="auto">
          <a:xfrm rot="-5400000">
            <a:off x="4883086" y="209086"/>
            <a:ext cx="344487" cy="3850614"/>
          </a:xfrm>
          <a:prstGeom prst="rightBrace">
            <a:avLst>
              <a:gd name="adj1" fmla="val 85983"/>
              <a:gd name="adj2" fmla="val 50000"/>
            </a:avLst>
          </a:prstGeom>
          <a:noFill/>
          <a:ln w="190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9924" name="Text Box 20"/>
          <p:cNvSpPr txBox="1">
            <a:spLocks noChangeArrowheads="1"/>
          </p:cNvSpPr>
          <p:nvPr/>
        </p:nvSpPr>
        <p:spPr bwMode="auto">
          <a:xfrm>
            <a:off x="2990719" y="3427412"/>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mn-ea"/>
              </a:rPr>
              <a:t>皮可网 </a:t>
            </a:r>
            <a:r>
              <a:rPr lang="en-US" altLang="zh-CN" sz="2400" b="1">
                <a:solidFill>
                  <a:srgbClr val="000099"/>
                </a:solidFill>
                <a:latin typeface="+mn-lt"/>
                <a:ea typeface="+mn-ea"/>
              </a:rPr>
              <a:t>1</a:t>
            </a:r>
          </a:p>
        </p:txBody>
      </p:sp>
      <p:sp>
        <p:nvSpPr>
          <p:cNvPr id="379926" name="Oval 22"/>
          <p:cNvSpPr>
            <a:spLocks noChangeArrowheads="1"/>
          </p:cNvSpPr>
          <p:nvPr/>
        </p:nvSpPr>
        <p:spPr bwMode="auto">
          <a:xfrm>
            <a:off x="975124" y="5218111"/>
            <a:ext cx="514217" cy="458788"/>
          </a:xfrm>
          <a:prstGeom prst="ellipse">
            <a:avLst/>
          </a:prstGeom>
          <a:solidFill>
            <a:srgbClr val="FF99FF"/>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M</a:t>
            </a:r>
          </a:p>
        </p:txBody>
      </p:sp>
      <p:sp>
        <p:nvSpPr>
          <p:cNvPr id="379927" name="Text Box 23"/>
          <p:cNvSpPr txBox="1">
            <a:spLocks noChangeArrowheads="1"/>
          </p:cNvSpPr>
          <p:nvPr/>
        </p:nvSpPr>
        <p:spPr bwMode="auto">
          <a:xfrm>
            <a:off x="1422269" y="5218111"/>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mn-ea"/>
              </a:rPr>
              <a:t>——</a:t>
            </a:r>
            <a:r>
              <a:rPr lang="zh-CN" altLang="en-US" sz="2400" b="1">
                <a:solidFill>
                  <a:srgbClr val="000099"/>
                </a:solidFill>
                <a:latin typeface="+mn-lt"/>
                <a:ea typeface="+mn-ea"/>
              </a:rPr>
              <a:t>主设备</a:t>
            </a:r>
          </a:p>
        </p:txBody>
      </p:sp>
      <p:sp>
        <p:nvSpPr>
          <p:cNvPr id="379928" name="Oval 24"/>
          <p:cNvSpPr>
            <a:spLocks noChangeArrowheads="1"/>
          </p:cNvSpPr>
          <p:nvPr/>
        </p:nvSpPr>
        <p:spPr bwMode="auto">
          <a:xfrm>
            <a:off x="3783542" y="5218111"/>
            <a:ext cx="515938" cy="458788"/>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S</a:t>
            </a:r>
          </a:p>
        </p:txBody>
      </p:sp>
      <p:sp>
        <p:nvSpPr>
          <p:cNvPr id="379929" name="Text Box 25"/>
          <p:cNvSpPr txBox="1">
            <a:spLocks noChangeArrowheads="1"/>
          </p:cNvSpPr>
          <p:nvPr/>
        </p:nvSpPr>
        <p:spPr bwMode="auto">
          <a:xfrm>
            <a:off x="4251326" y="5219699"/>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mn-ea"/>
              </a:rPr>
              <a:t>——</a:t>
            </a:r>
            <a:r>
              <a:rPr lang="zh-CN" altLang="en-US" sz="2400" b="1">
                <a:solidFill>
                  <a:srgbClr val="000099"/>
                </a:solidFill>
                <a:latin typeface="+mn-lt"/>
                <a:ea typeface="+mn-ea"/>
              </a:rPr>
              <a:t>从设备</a:t>
            </a:r>
          </a:p>
        </p:txBody>
      </p:sp>
      <p:sp>
        <p:nvSpPr>
          <p:cNvPr id="379930" name="Oval 26"/>
          <p:cNvSpPr>
            <a:spLocks noChangeArrowheads="1"/>
          </p:cNvSpPr>
          <p:nvPr/>
        </p:nvSpPr>
        <p:spPr bwMode="auto">
          <a:xfrm>
            <a:off x="6578205" y="5218111"/>
            <a:ext cx="514217" cy="458788"/>
          </a:xfrm>
          <a:prstGeom prst="ellipse">
            <a:avLst/>
          </a:prstGeom>
          <a:solidFill>
            <a:srgbClr val="CCCC00"/>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P</a:t>
            </a:r>
          </a:p>
        </p:txBody>
      </p:sp>
      <p:sp>
        <p:nvSpPr>
          <p:cNvPr id="379931" name="Text Box 27"/>
          <p:cNvSpPr txBox="1">
            <a:spLocks noChangeArrowheads="1"/>
          </p:cNvSpPr>
          <p:nvPr/>
        </p:nvSpPr>
        <p:spPr bwMode="auto">
          <a:xfrm>
            <a:off x="7059746" y="5218111"/>
            <a:ext cx="23391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mn-ea"/>
              </a:rPr>
              <a:t>——</a:t>
            </a:r>
            <a:r>
              <a:rPr lang="zh-CN" altLang="en-US" sz="2400" b="1">
                <a:solidFill>
                  <a:srgbClr val="000099"/>
                </a:solidFill>
                <a:latin typeface="+mn-lt"/>
                <a:ea typeface="+mn-ea"/>
              </a:rPr>
              <a:t>搁置的设备</a:t>
            </a:r>
          </a:p>
        </p:txBody>
      </p:sp>
    </p:spTree>
    <p:extLst>
      <p:ext uri="{BB962C8B-B14F-4D97-AF65-F5344CB8AC3E}">
        <p14:creationId xmlns:p14="http://schemas.microsoft.com/office/powerpoint/2010/main" val="277552196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dirty="0"/>
              <a:t>2. </a:t>
            </a:r>
            <a:r>
              <a:rPr lang="zh-CN" altLang="en-US" dirty="0" smtClean="0"/>
              <a:t>低速 </a:t>
            </a:r>
            <a:r>
              <a:rPr lang="en-US" altLang="zh-CN" dirty="0"/>
              <a:t>WPAN </a:t>
            </a:r>
          </a:p>
        </p:txBody>
      </p:sp>
      <p:sp>
        <p:nvSpPr>
          <p:cNvPr id="380931" name="Rectangle 3"/>
          <p:cNvSpPr>
            <a:spLocks noGrp="1" noChangeArrowheads="1"/>
          </p:cNvSpPr>
          <p:nvPr>
            <p:ph idx="1"/>
          </p:nvPr>
        </p:nvSpPr>
        <p:spPr/>
        <p:txBody>
          <a:bodyPr/>
          <a:lstStyle/>
          <a:p>
            <a:r>
              <a:rPr lang="zh-CN" altLang="en-US" dirty="0"/>
              <a:t>低速 </a:t>
            </a:r>
            <a:r>
              <a:rPr lang="en-US" altLang="zh-CN" dirty="0"/>
              <a:t>WPAN </a:t>
            </a:r>
            <a:r>
              <a:rPr lang="zh-CN" altLang="en-US" dirty="0"/>
              <a:t>主要用于工业监控组网、办公自动化与控制等领域，其速率是 </a:t>
            </a:r>
            <a:r>
              <a:rPr lang="en-US" altLang="zh-CN" dirty="0"/>
              <a:t>2 ~ 250 </a:t>
            </a:r>
            <a:r>
              <a:rPr lang="en-US" altLang="zh-CN" dirty="0" err="1" smtClean="0"/>
              <a:t>kbit</a:t>
            </a:r>
            <a:r>
              <a:rPr lang="en-US" altLang="zh-CN" dirty="0" smtClean="0"/>
              <a:t>/s</a:t>
            </a:r>
            <a:r>
              <a:rPr lang="zh-CN" altLang="en-US" dirty="0"/>
              <a:t>。</a:t>
            </a:r>
          </a:p>
          <a:p>
            <a:r>
              <a:rPr lang="zh-CN" altLang="en-US" dirty="0"/>
              <a:t>低速 </a:t>
            </a:r>
            <a:r>
              <a:rPr lang="en-US" altLang="zh-CN" dirty="0"/>
              <a:t>WPAN </a:t>
            </a:r>
            <a:r>
              <a:rPr lang="zh-CN" altLang="en-US" dirty="0"/>
              <a:t>的标准是 </a:t>
            </a:r>
            <a:r>
              <a:rPr lang="en-US" altLang="zh-CN" dirty="0"/>
              <a:t>IEEE 802.15.4</a:t>
            </a:r>
            <a:r>
              <a:rPr lang="zh-CN" altLang="en-US" dirty="0"/>
              <a:t>。最近新修订的标准是 </a:t>
            </a:r>
            <a:r>
              <a:rPr lang="en-US" altLang="zh-CN" dirty="0"/>
              <a:t>IEEE 802.15.4-2006</a:t>
            </a:r>
            <a:r>
              <a:rPr lang="zh-CN" altLang="en-US" dirty="0"/>
              <a:t>。</a:t>
            </a:r>
          </a:p>
          <a:p>
            <a:r>
              <a:rPr lang="zh-CN" altLang="en-US" dirty="0">
                <a:solidFill>
                  <a:srgbClr val="0000FF"/>
                </a:solidFill>
              </a:rPr>
              <a:t>低速 </a:t>
            </a:r>
            <a:r>
              <a:rPr lang="en-US" altLang="zh-CN" dirty="0">
                <a:solidFill>
                  <a:srgbClr val="0000FF"/>
                </a:solidFill>
              </a:rPr>
              <a:t>WPAN </a:t>
            </a:r>
            <a:r>
              <a:rPr lang="zh-CN" altLang="en-US" dirty="0">
                <a:solidFill>
                  <a:srgbClr val="0000FF"/>
                </a:solidFill>
              </a:rPr>
              <a:t>中最重要的</a:t>
            </a:r>
            <a:r>
              <a:rPr lang="zh-CN" altLang="en-US" dirty="0" smtClean="0">
                <a:solidFill>
                  <a:srgbClr val="0000FF"/>
                </a:solidFill>
              </a:rPr>
              <a:t>就是 </a:t>
            </a:r>
            <a:r>
              <a:rPr lang="en-US" altLang="zh-CN" dirty="0" err="1">
                <a:solidFill>
                  <a:srgbClr val="0000FF"/>
                </a:solidFill>
              </a:rPr>
              <a:t>ZigBee</a:t>
            </a:r>
            <a:r>
              <a:rPr lang="zh-CN" altLang="en-US" dirty="0">
                <a:solidFill>
                  <a:srgbClr val="0000FF"/>
                </a:solidFill>
              </a:rPr>
              <a:t>。</a:t>
            </a:r>
          </a:p>
          <a:p>
            <a:r>
              <a:rPr lang="en-US" altLang="zh-CN" dirty="0" err="1"/>
              <a:t>ZigBee</a:t>
            </a:r>
            <a:r>
              <a:rPr lang="en-US" altLang="zh-CN" dirty="0"/>
              <a:t> </a:t>
            </a:r>
            <a:r>
              <a:rPr lang="zh-CN" altLang="en-US" dirty="0"/>
              <a:t>技术主要用于各种电子设备（固定的、便携的或移动的）之间的无线通信，其主要特点是通信距离短（</a:t>
            </a:r>
            <a:r>
              <a:rPr lang="en-US" altLang="zh-CN" dirty="0"/>
              <a:t>10 ~ 80 m</a:t>
            </a:r>
            <a:r>
              <a:rPr lang="zh-CN" altLang="en-US" dirty="0"/>
              <a:t>），传输数据速率低，并且成本低廉。 </a:t>
            </a:r>
          </a:p>
        </p:txBody>
      </p:sp>
    </p:spTree>
    <p:extLst>
      <p:ext uri="{BB962C8B-B14F-4D97-AF65-F5344CB8AC3E}">
        <p14:creationId xmlns:p14="http://schemas.microsoft.com/office/powerpoint/2010/main" val="342507240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pPr algn="ctr"/>
            <a:r>
              <a:rPr lang="en-US" altLang="zh-CN"/>
              <a:t>ZigBee </a:t>
            </a:r>
            <a:r>
              <a:rPr lang="zh-CN" altLang="en-US"/>
              <a:t>的特点</a:t>
            </a:r>
          </a:p>
        </p:txBody>
      </p:sp>
      <p:sp>
        <p:nvSpPr>
          <p:cNvPr id="381955" name="Rectangle 3"/>
          <p:cNvSpPr>
            <a:spLocks noGrp="1" noChangeArrowheads="1"/>
          </p:cNvSpPr>
          <p:nvPr>
            <p:ph idx="1"/>
          </p:nvPr>
        </p:nvSpPr>
        <p:spPr/>
        <p:txBody>
          <a:bodyPr/>
          <a:lstStyle/>
          <a:p>
            <a:r>
              <a:rPr lang="zh-CN" altLang="en-US" dirty="0"/>
              <a:t>功耗非常</a:t>
            </a:r>
            <a:r>
              <a:rPr lang="zh-CN" altLang="en-US" dirty="0" smtClean="0"/>
              <a:t>低</a:t>
            </a:r>
            <a:endParaRPr lang="en-US" altLang="zh-CN" dirty="0" smtClean="0"/>
          </a:p>
          <a:p>
            <a:pPr lvl="1"/>
            <a:r>
              <a:rPr lang="zh-CN" altLang="en-US" dirty="0" smtClean="0"/>
              <a:t>在</a:t>
            </a:r>
            <a:r>
              <a:rPr lang="zh-CN" altLang="en-US" dirty="0"/>
              <a:t>工作时，信号的收发时间很短</a:t>
            </a:r>
            <a:r>
              <a:rPr lang="zh-CN" altLang="en-US" dirty="0" smtClean="0"/>
              <a:t>；而</a:t>
            </a:r>
            <a:r>
              <a:rPr lang="zh-CN" altLang="en-US" dirty="0"/>
              <a:t>在非工作时，</a:t>
            </a:r>
            <a:r>
              <a:rPr lang="en-US" altLang="zh-CN" dirty="0" err="1"/>
              <a:t>ZigBee</a:t>
            </a:r>
            <a:r>
              <a:rPr lang="en-US" altLang="zh-CN" dirty="0"/>
              <a:t> </a:t>
            </a:r>
            <a:r>
              <a:rPr lang="zh-CN" altLang="en-US" dirty="0"/>
              <a:t>结点处于休眠状态，非常省电。对于某些工作时间和总时间之比小于 </a:t>
            </a:r>
            <a:r>
              <a:rPr lang="en-US" altLang="zh-CN" dirty="0"/>
              <a:t>1% </a:t>
            </a:r>
            <a:r>
              <a:rPr lang="zh-CN" altLang="en-US" dirty="0"/>
              <a:t>的情况，电池的寿命甚至可以超过</a:t>
            </a:r>
            <a:r>
              <a:rPr lang="en-US" altLang="zh-CN" dirty="0"/>
              <a:t>10 </a:t>
            </a:r>
            <a:r>
              <a:rPr lang="zh-CN" altLang="en-US" dirty="0"/>
              <a:t>年。</a:t>
            </a:r>
          </a:p>
          <a:p>
            <a:r>
              <a:rPr lang="zh-CN" altLang="en-US" dirty="0"/>
              <a:t>网络容量</a:t>
            </a:r>
            <a:r>
              <a:rPr lang="zh-CN" altLang="en-US" dirty="0" smtClean="0"/>
              <a:t>大</a:t>
            </a:r>
            <a:endParaRPr lang="en-US" altLang="zh-CN" dirty="0" smtClean="0"/>
          </a:p>
          <a:p>
            <a:pPr lvl="1"/>
            <a:r>
              <a:rPr lang="zh-CN" altLang="en-US" dirty="0" smtClean="0"/>
              <a:t>一</a:t>
            </a:r>
            <a:r>
              <a:rPr lang="zh-CN" altLang="en-US" dirty="0"/>
              <a:t>个 </a:t>
            </a:r>
            <a:r>
              <a:rPr lang="en-US" altLang="zh-CN" dirty="0" err="1"/>
              <a:t>ZigBee</a:t>
            </a:r>
            <a:r>
              <a:rPr lang="en-US" altLang="zh-CN" dirty="0"/>
              <a:t> </a:t>
            </a:r>
            <a:r>
              <a:rPr lang="zh-CN" altLang="en-US" dirty="0"/>
              <a:t>的网络最多包括</a:t>
            </a:r>
            <a:r>
              <a:rPr lang="zh-CN" altLang="en-US" dirty="0" smtClean="0"/>
              <a:t>有 </a:t>
            </a:r>
            <a:r>
              <a:rPr lang="en-US" altLang="zh-CN" dirty="0" smtClean="0"/>
              <a:t>255 </a:t>
            </a:r>
            <a:r>
              <a:rPr lang="zh-CN" altLang="en-US" dirty="0"/>
              <a:t>个结点，其中一个是</a:t>
            </a:r>
            <a:r>
              <a:rPr lang="zh-CN" altLang="en-US" dirty="0">
                <a:solidFill>
                  <a:srgbClr val="FF0000"/>
                </a:solidFill>
              </a:rPr>
              <a:t>主设备，</a:t>
            </a:r>
            <a:r>
              <a:rPr lang="zh-CN" altLang="en-US" dirty="0"/>
              <a:t>其余则是</a:t>
            </a:r>
            <a:r>
              <a:rPr lang="zh-CN" altLang="en-US" dirty="0">
                <a:solidFill>
                  <a:schemeClr val="hlink"/>
                </a:solidFill>
              </a:rPr>
              <a:t>从</a:t>
            </a:r>
            <a:r>
              <a:rPr lang="zh-CN" altLang="en-US" dirty="0">
                <a:solidFill>
                  <a:srgbClr val="FF0000"/>
                </a:solidFill>
              </a:rPr>
              <a:t>设备。</a:t>
            </a:r>
            <a:r>
              <a:rPr lang="zh-CN" altLang="en-US" dirty="0"/>
              <a:t>若是通过</a:t>
            </a:r>
            <a:r>
              <a:rPr lang="zh-CN" altLang="en-US" dirty="0">
                <a:solidFill>
                  <a:schemeClr val="hlink"/>
                </a:solidFill>
              </a:rPr>
              <a:t>网络</a:t>
            </a:r>
            <a:r>
              <a:rPr lang="zh-CN" altLang="en-US" dirty="0">
                <a:solidFill>
                  <a:srgbClr val="FF0000"/>
                </a:solidFill>
              </a:rPr>
              <a:t>协调器，</a:t>
            </a:r>
            <a:r>
              <a:rPr lang="zh-CN" altLang="en-US" dirty="0"/>
              <a:t>整个网络最多可以支持超过 </a:t>
            </a:r>
            <a:r>
              <a:rPr lang="en-US" altLang="zh-CN" dirty="0"/>
              <a:t>64000 </a:t>
            </a:r>
            <a:r>
              <a:rPr lang="zh-CN" altLang="en-US" dirty="0"/>
              <a:t>个结点。 </a:t>
            </a:r>
          </a:p>
        </p:txBody>
      </p:sp>
    </p:spTree>
    <p:extLst>
      <p:ext uri="{BB962C8B-B14F-4D97-AF65-F5344CB8AC3E}">
        <p14:creationId xmlns:p14="http://schemas.microsoft.com/office/powerpoint/2010/main" val="243221624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algn="ctr"/>
            <a:r>
              <a:rPr lang="en-US" altLang="zh-CN"/>
              <a:t>ZigBee </a:t>
            </a:r>
            <a:r>
              <a:rPr lang="zh-CN" altLang="en-US"/>
              <a:t>的标准</a:t>
            </a:r>
          </a:p>
        </p:txBody>
      </p:sp>
      <p:sp>
        <p:nvSpPr>
          <p:cNvPr id="382979" name="Rectangle 3"/>
          <p:cNvSpPr>
            <a:spLocks noGrp="1" noChangeArrowheads="1"/>
          </p:cNvSpPr>
          <p:nvPr>
            <p:ph idx="1"/>
          </p:nvPr>
        </p:nvSpPr>
        <p:spPr/>
        <p:txBody>
          <a:bodyPr/>
          <a:lstStyle/>
          <a:p>
            <a:r>
              <a:rPr lang="zh-CN" altLang="en-US" dirty="0"/>
              <a:t>在 </a:t>
            </a:r>
            <a:r>
              <a:rPr lang="en-US" altLang="zh-CN" dirty="0"/>
              <a:t>IEEE 802.15.4 </a:t>
            </a:r>
            <a:r>
              <a:rPr lang="zh-CN" altLang="en-US" dirty="0"/>
              <a:t>标准基础上发展而来的。</a:t>
            </a:r>
          </a:p>
          <a:p>
            <a:r>
              <a:rPr lang="zh-CN" altLang="en-US" dirty="0"/>
              <a:t>所有 </a:t>
            </a:r>
            <a:r>
              <a:rPr lang="en-US" altLang="zh-CN" dirty="0" err="1"/>
              <a:t>ZigBee</a:t>
            </a:r>
            <a:r>
              <a:rPr lang="en-US" altLang="zh-CN" dirty="0"/>
              <a:t> </a:t>
            </a:r>
            <a:r>
              <a:rPr lang="zh-CN" altLang="en-US" dirty="0"/>
              <a:t>产品也是 </a:t>
            </a:r>
            <a:r>
              <a:rPr lang="en-US" altLang="zh-CN" dirty="0"/>
              <a:t>802.15.4 </a:t>
            </a:r>
            <a:r>
              <a:rPr lang="zh-CN" altLang="en-US" dirty="0"/>
              <a:t>产品</a:t>
            </a:r>
            <a:r>
              <a:rPr lang="zh-CN" altLang="en-US" dirty="0" smtClean="0"/>
              <a:t>。</a:t>
            </a:r>
          </a:p>
          <a:p>
            <a:r>
              <a:rPr lang="en-US" altLang="zh-CN" dirty="0" smtClean="0"/>
              <a:t>IEEE 802.15.4 </a:t>
            </a:r>
            <a:r>
              <a:rPr lang="zh-CN" altLang="en-US" dirty="0" smtClean="0"/>
              <a:t>只是定义了 </a:t>
            </a:r>
            <a:r>
              <a:rPr lang="en-US" altLang="zh-CN" dirty="0" err="1" smtClean="0"/>
              <a:t>ZigBee</a:t>
            </a:r>
            <a:r>
              <a:rPr lang="en-US" altLang="zh-CN" dirty="0" smtClean="0"/>
              <a:t> </a:t>
            </a:r>
            <a:r>
              <a:rPr lang="zh-CN" altLang="en-US" dirty="0" smtClean="0"/>
              <a:t>协议栈的</a:t>
            </a:r>
            <a:r>
              <a:rPr lang="zh-CN" altLang="en-US" dirty="0" smtClean="0">
                <a:solidFill>
                  <a:srgbClr val="FF0000"/>
                </a:solidFill>
              </a:rPr>
              <a:t>最低的两层</a:t>
            </a:r>
            <a:r>
              <a:rPr lang="zh-CN" altLang="en-US" dirty="0" smtClean="0"/>
              <a:t>（物理层和 </a:t>
            </a:r>
            <a:r>
              <a:rPr lang="en-US" altLang="zh-CN" dirty="0" smtClean="0"/>
              <a:t>MAC </a:t>
            </a:r>
            <a:r>
              <a:rPr lang="zh-CN" altLang="en-US" dirty="0" smtClean="0"/>
              <a:t>层），而上面的两层（网络层和应用层）则是由 </a:t>
            </a:r>
            <a:r>
              <a:rPr lang="en-US" altLang="zh-CN" dirty="0" err="1" smtClean="0"/>
              <a:t>ZigBee</a:t>
            </a:r>
            <a:r>
              <a:rPr lang="en-US" altLang="zh-CN" dirty="0" smtClean="0"/>
              <a:t> </a:t>
            </a:r>
            <a:r>
              <a:rPr lang="zh-CN" altLang="en-US" dirty="0" smtClean="0"/>
              <a:t>联盟定义的。</a:t>
            </a:r>
            <a:endParaRPr lang="zh-CN" altLang="en-US" dirty="0"/>
          </a:p>
        </p:txBody>
      </p:sp>
    </p:spTree>
    <p:extLst>
      <p:ext uri="{BB962C8B-B14F-4D97-AF65-F5344CB8AC3E}">
        <p14:creationId xmlns:p14="http://schemas.microsoft.com/office/powerpoint/2010/main" val="38989339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4" name="Rectangle 4"/>
          <p:cNvSpPr>
            <a:spLocks noGrp="1" noChangeArrowheads="1"/>
          </p:cNvSpPr>
          <p:nvPr>
            <p:ph type="title"/>
          </p:nvPr>
        </p:nvSpPr>
        <p:spPr/>
        <p:txBody>
          <a:bodyPr/>
          <a:lstStyle/>
          <a:p>
            <a:pPr algn="ctr"/>
            <a:r>
              <a:rPr lang="en-US" altLang="zh-CN" dirty="0" err="1"/>
              <a:t>ZigBee</a:t>
            </a:r>
            <a:r>
              <a:rPr lang="en-US" altLang="zh-CN" dirty="0"/>
              <a:t> </a:t>
            </a:r>
            <a:r>
              <a:rPr lang="zh-CN" altLang="en-US" dirty="0"/>
              <a:t>的协议栈 </a:t>
            </a:r>
          </a:p>
        </p:txBody>
      </p:sp>
      <p:sp>
        <p:nvSpPr>
          <p:cNvPr id="384005" name="Rectangle 5"/>
          <p:cNvSpPr>
            <a:spLocks noChangeArrowheads="1"/>
          </p:cNvSpPr>
          <p:nvPr/>
        </p:nvSpPr>
        <p:spPr bwMode="auto">
          <a:xfrm>
            <a:off x="2784344" y="3900547"/>
            <a:ext cx="2694913" cy="601662"/>
          </a:xfrm>
          <a:prstGeom prst="rect">
            <a:avLst/>
          </a:prstGeom>
          <a:solidFill>
            <a:srgbClr val="CCEC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4006" name="Text Box 6"/>
          <p:cNvSpPr txBox="1">
            <a:spLocks noChangeArrowheads="1"/>
          </p:cNvSpPr>
          <p:nvPr/>
        </p:nvSpPr>
        <p:spPr bwMode="auto">
          <a:xfrm>
            <a:off x="3582327" y="3973572"/>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mn-ea"/>
              </a:rPr>
              <a:t>物理层</a:t>
            </a:r>
          </a:p>
        </p:txBody>
      </p:sp>
      <p:sp>
        <p:nvSpPr>
          <p:cNvPr id="384007" name="Rectangle 7"/>
          <p:cNvSpPr>
            <a:spLocks noChangeArrowheads="1"/>
          </p:cNvSpPr>
          <p:nvPr/>
        </p:nvSpPr>
        <p:spPr bwMode="auto">
          <a:xfrm>
            <a:off x="2784344" y="3181410"/>
            <a:ext cx="2694913" cy="601663"/>
          </a:xfrm>
          <a:prstGeom prst="rect">
            <a:avLst/>
          </a:prstGeom>
          <a:solidFill>
            <a:srgbClr val="CCEC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4008" name="Text Box 8"/>
          <p:cNvSpPr txBox="1">
            <a:spLocks noChangeArrowheads="1"/>
          </p:cNvSpPr>
          <p:nvPr/>
        </p:nvSpPr>
        <p:spPr bwMode="auto">
          <a:xfrm>
            <a:off x="3510096" y="3252847"/>
            <a:ext cx="12811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mn-ea"/>
              </a:rPr>
              <a:t>MAC </a:t>
            </a:r>
            <a:r>
              <a:rPr lang="zh-CN" altLang="en-US" sz="2400" b="1">
                <a:solidFill>
                  <a:srgbClr val="000099"/>
                </a:solidFill>
                <a:latin typeface="+mn-lt"/>
                <a:ea typeface="+mn-ea"/>
              </a:rPr>
              <a:t>层</a:t>
            </a:r>
          </a:p>
        </p:txBody>
      </p:sp>
      <p:sp>
        <p:nvSpPr>
          <p:cNvPr id="384009" name="Rectangle 9"/>
          <p:cNvSpPr>
            <a:spLocks noChangeArrowheads="1"/>
          </p:cNvSpPr>
          <p:nvPr/>
        </p:nvSpPr>
        <p:spPr bwMode="auto">
          <a:xfrm>
            <a:off x="2784344" y="2498785"/>
            <a:ext cx="2694913" cy="601663"/>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4010" name="Rectangle 10"/>
          <p:cNvSpPr>
            <a:spLocks noChangeArrowheads="1"/>
          </p:cNvSpPr>
          <p:nvPr/>
        </p:nvSpPr>
        <p:spPr bwMode="auto">
          <a:xfrm>
            <a:off x="2784344" y="1795522"/>
            <a:ext cx="2694913" cy="601662"/>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4011" name="Text Box 11"/>
          <p:cNvSpPr txBox="1">
            <a:spLocks noChangeArrowheads="1"/>
          </p:cNvSpPr>
          <p:nvPr/>
        </p:nvSpPr>
        <p:spPr bwMode="auto">
          <a:xfrm>
            <a:off x="3582327" y="2571810"/>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mn-ea"/>
              </a:rPr>
              <a:t>网络层</a:t>
            </a:r>
          </a:p>
        </p:txBody>
      </p:sp>
      <p:sp>
        <p:nvSpPr>
          <p:cNvPr id="384012" name="Text Box 12"/>
          <p:cNvSpPr txBox="1">
            <a:spLocks noChangeArrowheads="1"/>
          </p:cNvSpPr>
          <p:nvPr/>
        </p:nvSpPr>
        <p:spPr bwMode="auto">
          <a:xfrm>
            <a:off x="3582327" y="1868547"/>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mn-ea"/>
              </a:rPr>
              <a:t>应用层</a:t>
            </a:r>
          </a:p>
        </p:txBody>
      </p:sp>
      <p:sp>
        <p:nvSpPr>
          <p:cNvPr id="384013" name="Line 13"/>
          <p:cNvSpPr>
            <a:spLocks noChangeShapeType="1"/>
          </p:cNvSpPr>
          <p:nvPr/>
        </p:nvSpPr>
        <p:spPr bwMode="auto">
          <a:xfrm>
            <a:off x="5575565" y="4503797"/>
            <a:ext cx="2493698"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4014" name="Line 14"/>
          <p:cNvSpPr>
            <a:spLocks noChangeShapeType="1"/>
          </p:cNvSpPr>
          <p:nvPr/>
        </p:nvSpPr>
        <p:spPr bwMode="auto">
          <a:xfrm>
            <a:off x="5556648" y="3136959"/>
            <a:ext cx="2491978"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4015" name="Line 15"/>
          <p:cNvSpPr>
            <a:spLocks noChangeShapeType="1"/>
          </p:cNvSpPr>
          <p:nvPr/>
        </p:nvSpPr>
        <p:spPr bwMode="auto">
          <a:xfrm>
            <a:off x="5575565" y="1766947"/>
            <a:ext cx="2493698"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4016" name="Line 16"/>
          <p:cNvSpPr>
            <a:spLocks noChangeShapeType="1"/>
          </p:cNvSpPr>
          <p:nvPr/>
        </p:nvSpPr>
        <p:spPr bwMode="auto">
          <a:xfrm>
            <a:off x="6774260" y="3100447"/>
            <a:ext cx="0" cy="1403350"/>
          </a:xfrm>
          <a:prstGeom prst="line">
            <a:avLst/>
          </a:prstGeom>
          <a:noFill/>
          <a:ln w="1905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4017" name="Text Box 17"/>
          <p:cNvSpPr txBox="1">
            <a:spLocks noChangeArrowheads="1"/>
          </p:cNvSpPr>
          <p:nvPr/>
        </p:nvSpPr>
        <p:spPr bwMode="auto">
          <a:xfrm>
            <a:off x="5575566" y="3686234"/>
            <a:ext cx="2980303"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mn-ea"/>
              </a:rPr>
              <a:t>IEEE 802.15.4 </a:t>
            </a:r>
            <a:r>
              <a:rPr lang="zh-CN" altLang="en-US" sz="2400" b="1">
                <a:solidFill>
                  <a:srgbClr val="000099"/>
                </a:solidFill>
                <a:latin typeface="+mn-lt"/>
                <a:ea typeface="+mn-ea"/>
              </a:rPr>
              <a:t>定义</a:t>
            </a:r>
          </a:p>
        </p:txBody>
      </p:sp>
      <p:sp>
        <p:nvSpPr>
          <p:cNvPr id="384018" name="Line 18"/>
          <p:cNvSpPr>
            <a:spLocks noChangeShapeType="1"/>
          </p:cNvSpPr>
          <p:nvPr/>
        </p:nvSpPr>
        <p:spPr bwMode="auto">
          <a:xfrm flipH="1">
            <a:off x="6774261" y="1776473"/>
            <a:ext cx="3440" cy="1323975"/>
          </a:xfrm>
          <a:prstGeom prst="line">
            <a:avLst/>
          </a:prstGeom>
          <a:noFill/>
          <a:ln w="1905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4019" name="Text Box 19"/>
          <p:cNvSpPr txBox="1">
            <a:spLocks noChangeArrowheads="1"/>
          </p:cNvSpPr>
          <p:nvPr/>
        </p:nvSpPr>
        <p:spPr bwMode="auto">
          <a:xfrm>
            <a:off x="5690792" y="2244784"/>
            <a:ext cx="2533066"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err="1">
                <a:solidFill>
                  <a:srgbClr val="000099"/>
                </a:solidFill>
                <a:latin typeface="+mn-lt"/>
                <a:ea typeface="+mn-ea"/>
              </a:rPr>
              <a:t>ZigBee</a:t>
            </a:r>
            <a:r>
              <a:rPr lang="en-US" altLang="zh-CN" sz="2400" b="1" dirty="0">
                <a:solidFill>
                  <a:srgbClr val="000099"/>
                </a:solidFill>
                <a:latin typeface="+mn-lt"/>
                <a:ea typeface="+mn-ea"/>
              </a:rPr>
              <a:t> </a:t>
            </a:r>
            <a:r>
              <a:rPr lang="zh-CN" altLang="en-US" sz="2400" b="1" dirty="0">
                <a:solidFill>
                  <a:srgbClr val="000099"/>
                </a:solidFill>
                <a:latin typeface="+mn-lt"/>
                <a:ea typeface="+mn-ea"/>
              </a:rPr>
              <a:t>联盟定义</a:t>
            </a:r>
          </a:p>
        </p:txBody>
      </p:sp>
      <p:sp>
        <p:nvSpPr>
          <p:cNvPr id="384020" name="AutoShape 20"/>
          <p:cNvSpPr>
            <a:spLocks/>
          </p:cNvSpPr>
          <p:nvPr/>
        </p:nvSpPr>
        <p:spPr bwMode="auto">
          <a:xfrm>
            <a:off x="2488539" y="1795523"/>
            <a:ext cx="197776" cy="2708275"/>
          </a:xfrm>
          <a:prstGeom prst="leftBrace">
            <a:avLst>
              <a:gd name="adj1" fmla="val 123624"/>
              <a:gd name="adj2" fmla="val 50000"/>
            </a:avLst>
          </a:prstGeom>
          <a:noFill/>
          <a:ln w="190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4021" name="Text Box 21"/>
          <p:cNvSpPr txBox="1">
            <a:spLocks noChangeArrowheads="1"/>
          </p:cNvSpPr>
          <p:nvPr/>
        </p:nvSpPr>
        <p:spPr bwMode="auto">
          <a:xfrm>
            <a:off x="1205576" y="2673409"/>
            <a:ext cx="1210588" cy="7571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zh-CN" sz="2400" b="1">
                <a:solidFill>
                  <a:srgbClr val="000099"/>
                </a:solidFill>
                <a:latin typeface="+mn-lt"/>
                <a:ea typeface="+mn-ea"/>
              </a:rPr>
              <a:t>ZigBee</a:t>
            </a:r>
          </a:p>
          <a:p>
            <a:pPr>
              <a:lnSpc>
                <a:spcPct val="90000"/>
              </a:lnSpc>
            </a:pPr>
            <a:r>
              <a:rPr lang="zh-CN" altLang="en-US" sz="2400" b="1">
                <a:solidFill>
                  <a:srgbClr val="000099"/>
                </a:solidFill>
                <a:latin typeface="+mn-lt"/>
                <a:ea typeface="+mn-ea"/>
              </a:rPr>
              <a:t>协议栈</a:t>
            </a:r>
          </a:p>
        </p:txBody>
      </p:sp>
    </p:spTree>
    <p:extLst>
      <p:ext uri="{BB962C8B-B14F-4D97-AF65-F5344CB8AC3E}">
        <p14:creationId xmlns:p14="http://schemas.microsoft.com/office/powerpoint/2010/main" val="3359769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4" name="Rectangle 4"/>
          <p:cNvSpPr>
            <a:spLocks noGrp="1" noChangeArrowheads="1"/>
          </p:cNvSpPr>
          <p:nvPr>
            <p:ph type="title"/>
          </p:nvPr>
        </p:nvSpPr>
        <p:spPr/>
        <p:txBody>
          <a:bodyPr/>
          <a:lstStyle/>
          <a:p>
            <a:pPr algn="ctr"/>
            <a:r>
              <a:rPr lang="en-US" altLang="zh-CN" dirty="0" err="1"/>
              <a:t>ZigBee</a:t>
            </a:r>
            <a:r>
              <a:rPr lang="en-US" altLang="zh-CN" dirty="0"/>
              <a:t> </a:t>
            </a:r>
            <a:r>
              <a:rPr lang="zh-CN" altLang="en-US" dirty="0"/>
              <a:t>的协议栈 </a:t>
            </a:r>
          </a:p>
        </p:txBody>
      </p:sp>
      <p:sp>
        <p:nvSpPr>
          <p:cNvPr id="3" name="内容占位符 2"/>
          <p:cNvSpPr>
            <a:spLocks noGrp="1"/>
          </p:cNvSpPr>
          <p:nvPr>
            <p:ph idx="1"/>
          </p:nvPr>
        </p:nvSpPr>
        <p:spPr/>
        <p:txBody>
          <a:bodyPr/>
          <a:lstStyle/>
          <a:p>
            <a:r>
              <a:rPr lang="en-US" altLang="zh-CN" dirty="0"/>
              <a:t>IEEE </a:t>
            </a:r>
            <a:r>
              <a:rPr lang="en-US" altLang="zh-CN" dirty="0" smtClean="0"/>
              <a:t>802.15.4 </a:t>
            </a:r>
            <a:r>
              <a:rPr lang="zh-CN" altLang="zh-CN" dirty="0" smtClean="0">
                <a:solidFill>
                  <a:srgbClr val="FF0000"/>
                </a:solidFill>
              </a:rPr>
              <a:t>物理层</a:t>
            </a:r>
            <a:r>
              <a:rPr lang="zh-CN" altLang="zh-CN" dirty="0"/>
              <a:t>使用的三个</a:t>
            </a:r>
            <a:r>
              <a:rPr lang="zh-CN" altLang="zh-CN" dirty="0" smtClean="0"/>
              <a:t>频段</a:t>
            </a:r>
            <a:endParaRPr lang="en-US" altLang="zh-CN" dirty="0" smtClean="0"/>
          </a:p>
          <a:p>
            <a:endParaRPr lang="en-US" altLang="zh-CN" dirty="0"/>
          </a:p>
          <a:p>
            <a:endParaRPr lang="en-US" altLang="zh-CN" dirty="0" smtClean="0"/>
          </a:p>
          <a:p>
            <a:endParaRPr lang="en-US" altLang="zh-CN" dirty="0"/>
          </a:p>
          <a:p>
            <a:r>
              <a:rPr lang="zh-CN" altLang="zh-CN" dirty="0" smtClean="0"/>
              <a:t>在</a:t>
            </a:r>
            <a:r>
              <a:rPr lang="en-US" altLang="zh-CN" dirty="0" smtClean="0"/>
              <a:t> </a:t>
            </a:r>
            <a:r>
              <a:rPr lang="en-US" altLang="zh-CN" dirty="0" smtClean="0">
                <a:solidFill>
                  <a:srgbClr val="FF0000"/>
                </a:solidFill>
              </a:rPr>
              <a:t>MAC </a:t>
            </a:r>
            <a:r>
              <a:rPr lang="zh-CN" altLang="zh-CN" dirty="0" smtClean="0">
                <a:solidFill>
                  <a:srgbClr val="FF0000"/>
                </a:solidFill>
              </a:rPr>
              <a:t>层</a:t>
            </a:r>
            <a:r>
              <a:rPr lang="zh-CN" altLang="zh-CN" dirty="0">
                <a:solidFill>
                  <a:srgbClr val="FF0000"/>
                </a:solidFill>
              </a:rPr>
              <a:t>，</a:t>
            </a:r>
            <a:r>
              <a:rPr lang="zh-CN" altLang="zh-CN" dirty="0"/>
              <a:t>主要</a:t>
            </a:r>
            <a:r>
              <a:rPr lang="zh-CN" altLang="zh-CN" dirty="0" smtClean="0"/>
              <a:t>沿用</a:t>
            </a:r>
            <a:r>
              <a:rPr lang="en-US" altLang="zh-CN" dirty="0" smtClean="0"/>
              <a:t> 802.11 </a:t>
            </a:r>
            <a:r>
              <a:rPr lang="zh-CN" altLang="zh-CN" dirty="0" smtClean="0"/>
              <a:t>无线</a:t>
            </a:r>
            <a:r>
              <a:rPr lang="zh-CN" altLang="zh-CN" dirty="0"/>
              <a:t>局域网标准</a:t>
            </a:r>
            <a:r>
              <a:rPr lang="zh-CN" altLang="zh-CN" dirty="0" smtClean="0"/>
              <a:t>的</a:t>
            </a:r>
            <a:r>
              <a:rPr lang="en-US" altLang="zh-CN" dirty="0" smtClean="0"/>
              <a:t> CSMA/CA </a:t>
            </a:r>
            <a:r>
              <a:rPr lang="zh-CN" altLang="zh-CN" dirty="0" smtClean="0"/>
              <a:t>协议</a:t>
            </a:r>
            <a:r>
              <a:rPr lang="zh-CN" altLang="zh-CN" dirty="0" smtClean="0"/>
              <a:t>。</a:t>
            </a:r>
            <a:endParaRPr lang="en-US" altLang="zh-CN" dirty="0" smtClean="0"/>
          </a:p>
          <a:p>
            <a:r>
              <a:rPr lang="zh-CN" altLang="zh-CN" dirty="0"/>
              <a:t>在</a:t>
            </a:r>
            <a:r>
              <a:rPr lang="zh-CN" altLang="zh-CN" dirty="0">
                <a:solidFill>
                  <a:srgbClr val="FF0000"/>
                </a:solidFill>
              </a:rPr>
              <a:t>网络层，</a:t>
            </a:r>
            <a:r>
              <a:rPr lang="en-US" altLang="zh-CN" dirty="0" err="1" smtClean="0"/>
              <a:t>ZigBee</a:t>
            </a:r>
            <a:r>
              <a:rPr lang="en-US" altLang="zh-CN" dirty="0" smtClean="0"/>
              <a:t> </a:t>
            </a:r>
            <a:r>
              <a:rPr lang="zh-CN" altLang="zh-CN" dirty="0" smtClean="0"/>
              <a:t>可</a:t>
            </a:r>
            <a:r>
              <a:rPr lang="zh-CN" altLang="zh-CN" dirty="0"/>
              <a:t>采用</a:t>
            </a:r>
            <a:r>
              <a:rPr lang="zh-CN" altLang="zh-CN" dirty="0">
                <a:solidFill>
                  <a:srgbClr val="0000FF"/>
                </a:solidFill>
              </a:rPr>
              <a:t>星形</a:t>
            </a:r>
            <a:r>
              <a:rPr lang="zh-CN" altLang="zh-CN" dirty="0"/>
              <a:t>和</a:t>
            </a:r>
            <a:r>
              <a:rPr lang="zh-CN" altLang="zh-CN" dirty="0">
                <a:solidFill>
                  <a:srgbClr val="0000FF"/>
                </a:solidFill>
              </a:rPr>
              <a:t>网状</a:t>
            </a:r>
            <a:r>
              <a:rPr lang="zh-CN" altLang="zh-CN" dirty="0"/>
              <a:t>拓扑，或两者的</a:t>
            </a:r>
            <a:r>
              <a:rPr lang="zh-CN" altLang="zh-CN" dirty="0" smtClean="0"/>
              <a:t>组合</a:t>
            </a:r>
            <a:r>
              <a:rPr lang="zh-CN" altLang="en-US" dirty="0" smtClean="0"/>
              <a:t>。</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4225569538"/>
              </p:ext>
            </p:extLst>
          </p:nvPr>
        </p:nvGraphicFramePr>
        <p:xfrm>
          <a:off x="848544" y="1844824"/>
          <a:ext cx="8208912" cy="1723256"/>
        </p:xfrm>
        <a:graphic>
          <a:graphicData uri="http://schemas.openxmlformats.org/drawingml/2006/table">
            <a:tbl>
              <a:tblPr firstRow="1" firstCol="1" lastRow="1" lastCol="1" bandRow="1" bandCol="1">
                <a:tableStyleId>{5C22544A-7EE6-4342-B048-85BDC9FD1C3A}</a:tableStyleId>
              </a:tblPr>
              <a:tblGrid>
                <a:gridCol w="3380141"/>
                <a:gridCol w="2575345"/>
                <a:gridCol w="2253426"/>
              </a:tblGrid>
              <a:tr h="430814">
                <a:tc>
                  <a:txBody>
                    <a:bodyPr/>
                    <a:lstStyle/>
                    <a:p>
                      <a:pPr algn="ctr">
                        <a:lnSpc>
                          <a:spcPct val="100000"/>
                        </a:lnSpc>
                        <a:spcAft>
                          <a:spcPts val="0"/>
                        </a:spcAft>
                        <a:tabLst>
                          <a:tab pos="1752600" algn="l"/>
                        </a:tabLst>
                      </a:pPr>
                      <a:r>
                        <a:rPr lang="zh-CN" sz="2400" b="1" dirty="0">
                          <a:solidFill>
                            <a:schemeClr val="tx1"/>
                          </a:solidFill>
                          <a:effectLst/>
                          <a:latin typeface="+mn-lt"/>
                          <a:ea typeface="+mn-ea"/>
                        </a:rPr>
                        <a:t>频段</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lnSpc>
                          <a:spcPct val="100000"/>
                        </a:lnSpc>
                        <a:spcAft>
                          <a:spcPts val="0"/>
                        </a:spcAft>
                        <a:tabLst>
                          <a:tab pos="1752600" algn="l"/>
                        </a:tabLst>
                      </a:pPr>
                      <a:r>
                        <a:rPr lang="zh-CN" sz="2400" b="1" dirty="0">
                          <a:solidFill>
                            <a:schemeClr val="tx1"/>
                          </a:solidFill>
                          <a:effectLst/>
                          <a:latin typeface="+mn-lt"/>
                          <a:ea typeface="+mn-ea"/>
                        </a:rPr>
                        <a:t>数据率</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lnSpc>
                          <a:spcPct val="100000"/>
                        </a:lnSpc>
                        <a:spcAft>
                          <a:spcPts val="0"/>
                        </a:spcAft>
                        <a:tabLst>
                          <a:tab pos="1752600" algn="l"/>
                        </a:tabLst>
                      </a:pPr>
                      <a:r>
                        <a:rPr lang="zh-CN" sz="2400" b="1" dirty="0">
                          <a:solidFill>
                            <a:schemeClr val="tx1"/>
                          </a:solidFill>
                          <a:effectLst/>
                          <a:latin typeface="+mn-lt"/>
                          <a:ea typeface="+mn-ea"/>
                        </a:rPr>
                        <a:t>信道数</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r>
              <a:tr h="430814">
                <a:tc>
                  <a:txBody>
                    <a:bodyPr/>
                    <a:lstStyle/>
                    <a:p>
                      <a:pPr algn="ctr">
                        <a:lnSpc>
                          <a:spcPct val="100000"/>
                        </a:lnSpc>
                        <a:spcAft>
                          <a:spcPts val="0"/>
                        </a:spcAft>
                        <a:tabLst>
                          <a:tab pos="1752600" algn="l"/>
                        </a:tabLst>
                      </a:pPr>
                      <a:r>
                        <a:rPr lang="en-US" sz="2400" b="1">
                          <a:solidFill>
                            <a:schemeClr val="tx1"/>
                          </a:solidFill>
                          <a:effectLst/>
                          <a:latin typeface="+mn-lt"/>
                          <a:ea typeface="+mn-ea"/>
                        </a:rPr>
                        <a:t>2.4 GHz</a:t>
                      </a:r>
                      <a:r>
                        <a:rPr lang="zh-CN" sz="2400" b="1">
                          <a:solidFill>
                            <a:schemeClr val="tx1"/>
                          </a:solidFill>
                          <a:effectLst/>
                          <a:latin typeface="+mn-lt"/>
                          <a:ea typeface="+mn-ea"/>
                        </a:rPr>
                        <a:t>（全球）</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400" b="1">
                          <a:solidFill>
                            <a:schemeClr val="tx1"/>
                          </a:solidFill>
                          <a:effectLst/>
                          <a:latin typeface="+mn-lt"/>
                          <a:ea typeface="+mn-ea"/>
                        </a:rPr>
                        <a:t>250 kbit/s</a:t>
                      </a:r>
                      <a:endParaRPr lang="zh-CN" sz="24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400" b="1">
                          <a:solidFill>
                            <a:schemeClr val="tx1"/>
                          </a:solidFill>
                          <a:effectLst/>
                          <a:latin typeface="+mn-lt"/>
                          <a:ea typeface="+mn-ea"/>
                        </a:rPr>
                        <a:t>16</a:t>
                      </a:r>
                      <a:endParaRPr lang="zh-CN" sz="24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0814">
                <a:tc>
                  <a:txBody>
                    <a:bodyPr/>
                    <a:lstStyle/>
                    <a:p>
                      <a:pPr algn="ctr">
                        <a:lnSpc>
                          <a:spcPct val="100000"/>
                        </a:lnSpc>
                        <a:spcAft>
                          <a:spcPts val="0"/>
                        </a:spcAft>
                        <a:tabLst>
                          <a:tab pos="1752600" algn="l"/>
                        </a:tabLst>
                      </a:pPr>
                      <a:r>
                        <a:rPr lang="en-US" sz="2400" b="1">
                          <a:solidFill>
                            <a:schemeClr val="tx1"/>
                          </a:solidFill>
                          <a:effectLst/>
                          <a:latin typeface="+mn-lt"/>
                          <a:ea typeface="+mn-ea"/>
                        </a:rPr>
                        <a:t>915 MHz</a:t>
                      </a:r>
                      <a:r>
                        <a:rPr lang="zh-CN" sz="2400" b="1">
                          <a:solidFill>
                            <a:schemeClr val="tx1"/>
                          </a:solidFill>
                          <a:effectLst/>
                          <a:latin typeface="+mn-lt"/>
                          <a:ea typeface="+mn-ea"/>
                        </a:rPr>
                        <a:t>（美国）</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400" b="1">
                          <a:solidFill>
                            <a:schemeClr val="tx1"/>
                          </a:solidFill>
                          <a:effectLst/>
                          <a:latin typeface="+mn-lt"/>
                          <a:ea typeface="+mn-ea"/>
                        </a:rPr>
                        <a:t>40 kbit/s</a:t>
                      </a:r>
                      <a:endParaRPr lang="zh-CN" sz="24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400" b="1">
                          <a:solidFill>
                            <a:schemeClr val="tx1"/>
                          </a:solidFill>
                          <a:effectLst/>
                          <a:latin typeface="+mn-lt"/>
                          <a:ea typeface="+mn-ea"/>
                        </a:rPr>
                        <a:t>10</a:t>
                      </a:r>
                      <a:endParaRPr lang="zh-CN" sz="24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0814">
                <a:tc>
                  <a:txBody>
                    <a:bodyPr/>
                    <a:lstStyle/>
                    <a:p>
                      <a:pPr algn="ctr">
                        <a:lnSpc>
                          <a:spcPct val="100000"/>
                        </a:lnSpc>
                        <a:spcAft>
                          <a:spcPts val="0"/>
                        </a:spcAft>
                        <a:tabLst>
                          <a:tab pos="1752600" algn="l"/>
                        </a:tabLst>
                      </a:pPr>
                      <a:r>
                        <a:rPr lang="en-US" sz="2400" b="1">
                          <a:solidFill>
                            <a:schemeClr val="tx1"/>
                          </a:solidFill>
                          <a:effectLst/>
                          <a:latin typeface="+mn-lt"/>
                          <a:ea typeface="+mn-ea"/>
                        </a:rPr>
                        <a:t>868 MHz</a:t>
                      </a:r>
                      <a:r>
                        <a:rPr lang="zh-CN" sz="2400" b="1">
                          <a:solidFill>
                            <a:schemeClr val="tx1"/>
                          </a:solidFill>
                          <a:effectLst/>
                          <a:latin typeface="+mn-lt"/>
                          <a:ea typeface="+mn-ea"/>
                        </a:rPr>
                        <a:t>（欧洲）</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400" b="1">
                          <a:solidFill>
                            <a:schemeClr val="tx1"/>
                          </a:solidFill>
                          <a:effectLst/>
                          <a:latin typeface="+mn-lt"/>
                          <a:ea typeface="+mn-ea"/>
                        </a:rPr>
                        <a:t>20 kbit/s</a:t>
                      </a:r>
                      <a:endParaRPr lang="zh-CN" sz="24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400" b="1" dirty="0">
                          <a:solidFill>
                            <a:schemeClr val="tx1"/>
                          </a:solidFill>
                          <a:effectLst/>
                          <a:latin typeface="+mn-lt"/>
                          <a:ea typeface="+mn-ea"/>
                        </a:rPr>
                        <a:t>1</a:t>
                      </a:r>
                      <a:endParaRPr lang="zh-CN" sz="2400" b="1" dirty="0">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072256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1" name="Text Box 11"/>
          <p:cNvSpPr txBox="1">
            <a:spLocks noChangeArrowheads="1"/>
          </p:cNvSpPr>
          <p:nvPr/>
        </p:nvSpPr>
        <p:spPr bwMode="auto">
          <a:xfrm>
            <a:off x="757751" y="260648"/>
            <a:ext cx="8640506" cy="1815882"/>
          </a:xfrm>
          <a:prstGeom prst="rect">
            <a:avLst/>
          </a:prstGeom>
          <a:solidFill>
            <a:srgbClr val="66FF66"/>
          </a:solidFill>
          <a:ln>
            <a:solidFill>
              <a:srgbClr val="000099"/>
            </a:solidFill>
          </a:ln>
          <a:extLst/>
        </p:spPr>
        <p:txBody>
          <a:bodyPr wrap="square">
            <a:spAutoFit/>
          </a:bodyPr>
          <a:lstStyle>
            <a:defPPr>
              <a:defRPr lang="zh-CN"/>
            </a:defPPr>
            <a:lvl1pPr algn="ctr">
              <a:defRPr sz="2800" b="1">
                <a:solidFill>
                  <a:schemeClr val="tx2"/>
                </a:solidFill>
                <a:latin typeface="+mn-lt"/>
                <a:ea typeface="+mn-ea"/>
              </a:defRPr>
            </a:lvl1pPr>
          </a:lstStyle>
          <a:p>
            <a:r>
              <a:rPr lang="zh-CN" altLang="en-US" dirty="0"/>
              <a:t>一个基本服务集 </a:t>
            </a:r>
            <a:r>
              <a:rPr lang="en-US" altLang="zh-CN" dirty="0"/>
              <a:t>BSS </a:t>
            </a:r>
            <a:r>
              <a:rPr lang="zh-CN" altLang="en-US" dirty="0"/>
              <a:t>包括一个基站和若干个移动站，</a:t>
            </a:r>
          </a:p>
          <a:p>
            <a:r>
              <a:rPr lang="zh-CN" altLang="en-US" dirty="0"/>
              <a:t>所有的站在本 </a:t>
            </a:r>
            <a:r>
              <a:rPr lang="en-US" altLang="zh-CN" dirty="0"/>
              <a:t>BSS </a:t>
            </a:r>
            <a:r>
              <a:rPr lang="zh-CN" altLang="en-US" dirty="0"/>
              <a:t>以内都可以直接通信，</a:t>
            </a:r>
          </a:p>
          <a:p>
            <a:r>
              <a:rPr lang="zh-CN" altLang="en-US" dirty="0"/>
              <a:t>但在和本 </a:t>
            </a:r>
            <a:r>
              <a:rPr lang="en-US" altLang="zh-CN" dirty="0"/>
              <a:t>BSS </a:t>
            </a:r>
            <a:r>
              <a:rPr lang="zh-CN" altLang="en-US" dirty="0"/>
              <a:t>以外的站通信时 ，</a:t>
            </a:r>
          </a:p>
          <a:p>
            <a:r>
              <a:rPr lang="zh-CN" altLang="en-US" dirty="0"/>
              <a:t>都要通过本 </a:t>
            </a:r>
            <a:r>
              <a:rPr lang="en-US" altLang="zh-CN" dirty="0"/>
              <a:t>BSS </a:t>
            </a:r>
            <a:r>
              <a:rPr lang="zh-CN" altLang="en-US" dirty="0"/>
              <a:t>的基站。 </a:t>
            </a:r>
          </a:p>
        </p:txBody>
      </p:sp>
      <p:grpSp>
        <p:nvGrpSpPr>
          <p:cNvPr id="16" name="组合 15"/>
          <p:cNvGrpSpPr/>
          <p:nvPr/>
        </p:nvGrpSpPr>
        <p:grpSpPr>
          <a:xfrm>
            <a:off x="344487" y="2299484"/>
            <a:ext cx="9505057" cy="4009836"/>
            <a:chOff x="344487" y="1484784"/>
            <a:chExt cx="9505057" cy="4009836"/>
          </a:xfrm>
        </p:grpSpPr>
        <p:sp>
          <p:nvSpPr>
            <p:cNvPr id="17" name="AutoShape 519"/>
            <p:cNvSpPr>
              <a:spLocks noChangeArrowheads="1"/>
            </p:cNvSpPr>
            <p:nvPr/>
          </p:nvSpPr>
          <p:spPr bwMode="auto">
            <a:xfrm>
              <a:off x="344487" y="2403046"/>
              <a:ext cx="9321717" cy="3091574"/>
            </a:xfrm>
            <a:prstGeom prst="roundRect">
              <a:avLst>
                <a:gd name="adj" fmla="val 13253"/>
              </a:avLst>
            </a:prstGeom>
            <a:solidFill>
              <a:srgbClr val="FFFF66"/>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sp>
          <p:nvSpPr>
            <p:cNvPr id="18" name="Oval 19"/>
            <p:cNvSpPr>
              <a:spLocks noChangeArrowheads="1"/>
            </p:cNvSpPr>
            <p:nvPr/>
          </p:nvSpPr>
          <p:spPr bwMode="auto">
            <a:xfrm>
              <a:off x="582272" y="2921003"/>
              <a:ext cx="4685842" cy="2325636"/>
            </a:xfrm>
            <a:prstGeom prst="ellipse">
              <a:avLst/>
            </a:prstGeom>
            <a:solidFill>
              <a:srgbClr val="66FF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pic>
          <p:nvPicPr>
            <p:cNvPr id="19" name="Picture 222" descr="D-Link%20DI-713P%20Wireless%20Broadband%20rou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4704" y="2605955"/>
              <a:ext cx="792718" cy="742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Oval 21"/>
            <p:cNvSpPr>
              <a:spLocks noChangeArrowheads="1"/>
            </p:cNvSpPr>
            <p:nvPr/>
          </p:nvSpPr>
          <p:spPr bwMode="auto">
            <a:xfrm>
              <a:off x="5127036" y="2943364"/>
              <a:ext cx="4362468" cy="2303275"/>
            </a:xfrm>
            <a:prstGeom prst="ellipse">
              <a:avLst/>
            </a:prstGeom>
            <a:solidFill>
              <a:srgbClr val="FF99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grpSp>
          <p:nvGrpSpPr>
            <p:cNvPr id="21" name="Group 425"/>
            <p:cNvGrpSpPr>
              <a:grpSpLocks/>
            </p:cNvGrpSpPr>
            <p:nvPr/>
          </p:nvGrpSpPr>
          <p:grpSpPr bwMode="auto">
            <a:xfrm>
              <a:off x="941756" y="3721205"/>
              <a:ext cx="710422" cy="589759"/>
              <a:chOff x="762" y="2391"/>
              <a:chExt cx="423" cy="312"/>
            </a:xfrm>
          </p:grpSpPr>
          <p:grpSp>
            <p:nvGrpSpPr>
              <p:cNvPr id="149" name="Group 316"/>
              <p:cNvGrpSpPr>
                <a:grpSpLocks/>
              </p:cNvGrpSpPr>
              <p:nvPr/>
            </p:nvGrpSpPr>
            <p:grpSpPr bwMode="auto">
              <a:xfrm>
                <a:off x="867" y="2432"/>
                <a:ext cx="318" cy="271"/>
                <a:chOff x="657" y="1570"/>
                <a:chExt cx="318" cy="311"/>
              </a:xfrm>
            </p:grpSpPr>
            <p:sp>
              <p:nvSpPr>
                <p:cNvPr id="157" name="Line 31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58" name="Picture 315"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0" name="Group 424"/>
              <p:cNvGrpSpPr>
                <a:grpSpLocks/>
              </p:cNvGrpSpPr>
              <p:nvPr/>
            </p:nvGrpSpPr>
            <p:grpSpPr bwMode="auto">
              <a:xfrm>
                <a:off x="762" y="2391"/>
                <a:ext cx="306" cy="90"/>
                <a:chOff x="748" y="2251"/>
                <a:chExt cx="306" cy="90"/>
              </a:xfrm>
            </p:grpSpPr>
            <p:sp>
              <p:nvSpPr>
                <p:cNvPr id="151"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2"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3"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4"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5"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6"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22" name="Text Box 45"/>
            <p:cNvSpPr txBox="1">
              <a:spLocks noChangeArrowheads="1"/>
            </p:cNvSpPr>
            <p:nvPr/>
          </p:nvSpPr>
          <p:spPr bwMode="auto">
            <a:xfrm>
              <a:off x="7282725" y="3230770"/>
              <a:ext cx="1486699" cy="679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dirty="0">
                  <a:solidFill>
                    <a:srgbClr val="000099"/>
                  </a:solidFill>
                  <a:latin typeface="+mn-lt"/>
                  <a:ea typeface="+mn-ea"/>
                </a:rPr>
                <a:t>基本服务集</a:t>
              </a:r>
            </a:p>
            <a:p>
              <a:pPr eaLnBrk="1" hangingPunct="1">
                <a:lnSpc>
                  <a:spcPct val="85000"/>
                </a:lnSpc>
              </a:pPr>
              <a:r>
                <a:rPr lang="zh-CN" altLang="en-US" sz="2000" b="1" dirty="0">
                  <a:solidFill>
                    <a:srgbClr val="000099"/>
                  </a:solidFill>
                  <a:latin typeface="+mn-lt"/>
                  <a:ea typeface="+mn-ea"/>
                </a:rPr>
                <a:t>       </a:t>
              </a:r>
              <a:r>
                <a:rPr lang="en-US" altLang="zh-CN" sz="2000" b="1" dirty="0">
                  <a:solidFill>
                    <a:srgbClr val="000099"/>
                  </a:solidFill>
                  <a:latin typeface="+mn-lt"/>
                  <a:ea typeface="+mn-ea"/>
                </a:rPr>
                <a:t>BSS</a:t>
              </a:r>
            </a:p>
          </p:txBody>
        </p:sp>
        <p:sp>
          <p:nvSpPr>
            <p:cNvPr id="23" name="Text Box 46"/>
            <p:cNvSpPr txBox="1">
              <a:spLocks noChangeArrowheads="1"/>
            </p:cNvSpPr>
            <p:nvPr/>
          </p:nvSpPr>
          <p:spPr bwMode="auto">
            <a:xfrm>
              <a:off x="582272" y="2408739"/>
              <a:ext cx="1746814" cy="7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a:solidFill>
                    <a:srgbClr val="000099"/>
                  </a:solidFill>
                  <a:latin typeface="+mn-lt"/>
                  <a:ea typeface="+mn-ea"/>
                </a:rPr>
                <a:t>扩展的服务集</a:t>
              </a:r>
            </a:p>
            <a:p>
              <a:pPr algn="ctr" eaLnBrk="1" hangingPunct="1"/>
              <a:r>
                <a:rPr lang="en-US" altLang="zh-CN" sz="2000" b="1" dirty="0">
                  <a:solidFill>
                    <a:srgbClr val="000099"/>
                  </a:solidFill>
                  <a:latin typeface="+mn-lt"/>
                  <a:ea typeface="+mn-ea"/>
                </a:rPr>
                <a:t>ESS</a:t>
              </a:r>
            </a:p>
          </p:txBody>
        </p:sp>
        <p:sp>
          <p:nvSpPr>
            <p:cNvPr id="24" name="Text Box 175"/>
            <p:cNvSpPr txBox="1">
              <a:spLocks noChangeArrowheads="1"/>
            </p:cNvSpPr>
            <p:nvPr/>
          </p:nvSpPr>
          <p:spPr bwMode="auto">
            <a:xfrm>
              <a:off x="776536" y="3834620"/>
              <a:ext cx="370614"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p>
          </p:txBody>
        </p:sp>
        <p:sp>
          <p:nvSpPr>
            <p:cNvPr id="25" name="Text Box 176"/>
            <p:cNvSpPr txBox="1">
              <a:spLocks noChangeArrowheads="1"/>
            </p:cNvSpPr>
            <p:nvPr/>
          </p:nvSpPr>
          <p:spPr bwMode="auto">
            <a:xfrm>
              <a:off x="8450741" y="4091695"/>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FF0000"/>
                  </a:solidFill>
                  <a:latin typeface="+mn-lt"/>
                  <a:ea typeface="+mn-ea"/>
                </a:rPr>
                <a:t>B</a:t>
              </a:r>
            </a:p>
          </p:txBody>
        </p:sp>
        <p:sp>
          <p:nvSpPr>
            <p:cNvPr id="26" name="Line 177"/>
            <p:cNvSpPr>
              <a:spLocks noChangeShapeType="1"/>
            </p:cNvSpPr>
            <p:nvPr/>
          </p:nvSpPr>
          <p:spPr bwMode="auto">
            <a:xfrm>
              <a:off x="1398576" y="4150292"/>
              <a:ext cx="5330691" cy="599211"/>
            </a:xfrm>
            <a:prstGeom prst="line">
              <a:avLst/>
            </a:prstGeom>
            <a:noFill/>
            <a:ln w="76200">
              <a:solidFill>
                <a:srgbClr val="0000FF"/>
              </a:solidFill>
              <a:prstDash val="sysDot"/>
              <a:round/>
              <a:headEn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27" name="AutoShape 180"/>
            <p:cNvSpPr>
              <a:spLocks noChangeArrowheads="1"/>
            </p:cNvSpPr>
            <p:nvPr/>
          </p:nvSpPr>
          <p:spPr bwMode="auto">
            <a:xfrm>
              <a:off x="4676934" y="4893162"/>
              <a:ext cx="713783" cy="457442"/>
            </a:xfrm>
            <a:prstGeom prst="wedgeRoundRectCallout">
              <a:avLst>
                <a:gd name="adj1" fmla="val 131898"/>
                <a:gd name="adj2" fmla="val -108287"/>
                <a:gd name="adj3" fmla="val 16667"/>
              </a:avLst>
            </a:prstGeom>
            <a:solidFill>
              <a:srgbClr val="00FF99"/>
            </a:solidFill>
            <a:ln w="9525">
              <a:solidFill>
                <a:schemeClr val="tx1"/>
              </a:solidFill>
              <a:miter lim="800000"/>
              <a:headEnd/>
              <a:tailEnd/>
            </a:ln>
            <a:effectLst>
              <a:outerShdw dist="28398" dir="3806097" algn="ctr" rotWithShape="0">
                <a:schemeClr val="bg2"/>
              </a:outerShdw>
            </a:effectLst>
          </p:spPr>
          <p:txBody>
            <a:bodyPr/>
            <a:lstStyle/>
            <a:p>
              <a:pPr algn="ctr">
                <a:defRPr/>
              </a:pPr>
              <a:endParaRPr lang="zh-CN" altLang="zh-CN" sz="2000" b="1">
                <a:solidFill>
                  <a:srgbClr val="000099"/>
                </a:solidFill>
                <a:latin typeface="+mn-lt"/>
                <a:ea typeface="+mn-ea"/>
              </a:endParaRPr>
            </a:p>
          </p:txBody>
        </p:sp>
        <p:sp>
          <p:nvSpPr>
            <p:cNvPr id="28" name="Text Box 178"/>
            <p:cNvSpPr txBox="1">
              <a:spLocks noChangeArrowheads="1"/>
            </p:cNvSpPr>
            <p:nvPr/>
          </p:nvSpPr>
          <p:spPr bwMode="auto">
            <a:xfrm>
              <a:off x="4664968" y="4908816"/>
              <a:ext cx="706351" cy="4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000099"/>
                  </a:solidFill>
                  <a:latin typeface="+mn-lt"/>
                  <a:ea typeface="+mn-ea"/>
                </a:rPr>
                <a:t>漫游</a:t>
              </a:r>
            </a:p>
          </p:txBody>
        </p:sp>
        <p:sp>
          <p:nvSpPr>
            <p:cNvPr id="29" name="Line 187"/>
            <p:cNvSpPr>
              <a:spLocks noChangeShapeType="1"/>
            </p:cNvSpPr>
            <p:nvPr/>
          </p:nvSpPr>
          <p:spPr bwMode="auto">
            <a:xfrm flipV="1">
              <a:off x="2844614" y="2029356"/>
              <a:ext cx="5789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30" name="Text Box 50"/>
            <p:cNvSpPr txBox="1">
              <a:spLocks noChangeArrowheads="1"/>
            </p:cNvSpPr>
            <p:nvPr/>
          </p:nvSpPr>
          <p:spPr bwMode="auto">
            <a:xfrm>
              <a:off x="3607101" y="2520893"/>
              <a:ext cx="1472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smtClean="0">
                  <a:solidFill>
                    <a:srgbClr val="FF0000"/>
                  </a:solidFill>
                  <a:latin typeface="+mn-lt"/>
                  <a:ea typeface="+mn-ea"/>
                </a:rPr>
                <a:t>接入点 </a:t>
              </a:r>
              <a:r>
                <a:rPr lang="en-US" altLang="zh-CN" sz="2000" b="1" dirty="0" smtClean="0">
                  <a:solidFill>
                    <a:srgbClr val="FF0000"/>
                  </a:solidFill>
                  <a:latin typeface="+mn-lt"/>
                  <a:ea typeface="+mn-ea"/>
                </a:rPr>
                <a:t>AP</a:t>
              </a:r>
              <a:r>
                <a:rPr lang="en-US" altLang="zh-CN" sz="2000" b="1" baseline="-25000" dirty="0" smtClean="0">
                  <a:solidFill>
                    <a:srgbClr val="FF0000"/>
                  </a:solidFill>
                  <a:latin typeface="+mn-lt"/>
                  <a:ea typeface="+mn-ea"/>
                </a:rPr>
                <a:t>1</a:t>
              </a:r>
              <a:endParaRPr lang="en-US" altLang="zh-CN" sz="2000" b="1" baseline="-25000" dirty="0">
                <a:solidFill>
                  <a:srgbClr val="FF0000"/>
                </a:solidFill>
                <a:latin typeface="+mn-lt"/>
                <a:ea typeface="+mn-ea"/>
              </a:endParaRPr>
            </a:p>
          </p:txBody>
        </p:sp>
        <p:sp>
          <p:nvSpPr>
            <p:cNvPr id="31" name="Freeform 288"/>
            <p:cNvSpPr>
              <a:spLocks/>
            </p:cNvSpPr>
            <p:nvPr/>
          </p:nvSpPr>
          <p:spPr bwMode="auto">
            <a:xfrm>
              <a:off x="2846294" y="2348880"/>
              <a:ext cx="214974" cy="357257"/>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2" name="Freeform 291"/>
            <p:cNvSpPr>
              <a:spLocks/>
            </p:cNvSpPr>
            <p:nvPr/>
          </p:nvSpPr>
          <p:spPr bwMode="auto">
            <a:xfrm>
              <a:off x="3607101"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3" name="Freeform 293"/>
            <p:cNvSpPr>
              <a:spLocks/>
            </p:cNvSpPr>
            <p:nvPr/>
          </p:nvSpPr>
          <p:spPr bwMode="auto">
            <a:xfrm>
              <a:off x="2846294" y="2764736"/>
              <a:ext cx="214974" cy="357257"/>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4" name="Freeform 294"/>
            <p:cNvSpPr>
              <a:spLocks/>
            </p:cNvSpPr>
            <p:nvPr/>
          </p:nvSpPr>
          <p:spPr bwMode="auto">
            <a:xfrm>
              <a:off x="3607101"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graphicFrame>
          <p:nvGraphicFramePr>
            <p:cNvPr id="35" name="Object 295"/>
            <p:cNvGraphicFramePr>
              <a:graphicFrameLocks noChangeAspect="1"/>
            </p:cNvGraphicFramePr>
            <p:nvPr>
              <p:extLst>
                <p:ext uri="{D42A27DB-BD31-4B8C-83A1-F6EECF244321}">
                  <p14:modId xmlns:p14="http://schemas.microsoft.com/office/powerpoint/2010/main" val="1802374205"/>
                </p:ext>
              </p:extLst>
            </p:nvPr>
          </p:nvGraphicFramePr>
          <p:xfrm>
            <a:off x="8405396" y="1484784"/>
            <a:ext cx="1444148" cy="847341"/>
          </p:xfrm>
          <a:graphic>
            <a:graphicData uri="http://schemas.openxmlformats.org/presentationml/2006/ole">
              <mc:AlternateContent xmlns:mc="http://schemas.openxmlformats.org/markup-compatibility/2006">
                <mc:Choice xmlns:v="urn:schemas-microsoft-com:vml" Requires="v">
                  <p:oleObj spid="_x0000_s26626" name="VISIO" r:id="rId6" imgW="1689840" imgH="964440" progId="Visio.Drawing.6">
                    <p:embed/>
                  </p:oleObj>
                </mc:Choice>
                <mc:Fallback>
                  <p:oleObj name="VISIO" r:id="rId6" imgW="1689840" imgH="96444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05396" y="1484784"/>
                          <a:ext cx="1444148" cy="847341"/>
                        </a:xfrm>
                        <a:prstGeom prst="rect">
                          <a:avLst/>
                        </a:prstGeom>
                        <a:noFill/>
                        <a:ln>
                          <a:noFill/>
                        </a:ln>
                        <a:effectLst>
                          <a:outerShdw dist="25400" dir="5400000" algn="ctr" rotWithShape="0">
                            <a:schemeClr val="bg2"/>
                          </a:outerShdw>
                        </a:effectLst>
                      </p:spPr>
                    </p:pic>
                  </p:oleObj>
                </mc:Fallback>
              </mc:AlternateContent>
            </a:graphicData>
          </a:graphic>
        </p:graphicFrame>
        <p:pic>
          <p:nvPicPr>
            <p:cNvPr id="36" name="Picture 297" descr="D-Link%20DI-713P%20Wireless%20Broadband%20rou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9704" y="2692906"/>
              <a:ext cx="792718" cy="742869"/>
            </a:xfrm>
            <a:prstGeom prst="rect">
              <a:avLst/>
            </a:prstGeom>
            <a:noFill/>
            <a:ln>
              <a:noFill/>
            </a:ln>
          </p:spPr>
        </p:pic>
        <p:sp>
          <p:nvSpPr>
            <p:cNvPr id="37" name="Text Box 300"/>
            <p:cNvSpPr txBox="1">
              <a:spLocks noChangeArrowheads="1"/>
            </p:cNvSpPr>
            <p:nvPr/>
          </p:nvSpPr>
          <p:spPr bwMode="auto">
            <a:xfrm>
              <a:off x="6873704" y="2542292"/>
              <a:ext cx="1472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smtClean="0">
                  <a:solidFill>
                    <a:srgbClr val="FF0000"/>
                  </a:solidFill>
                  <a:latin typeface="+mn-lt"/>
                  <a:ea typeface="+mn-ea"/>
                </a:rPr>
                <a:t>接入点 </a:t>
              </a:r>
              <a:r>
                <a:rPr lang="en-US" altLang="zh-CN" sz="2000" b="1" dirty="0" smtClean="0">
                  <a:solidFill>
                    <a:srgbClr val="FF0000"/>
                  </a:solidFill>
                  <a:latin typeface="+mn-lt"/>
                  <a:ea typeface="+mn-ea"/>
                </a:rPr>
                <a:t>AP</a:t>
              </a:r>
              <a:r>
                <a:rPr lang="en-US" altLang="zh-CN" sz="2000" b="1" baseline="-25000" dirty="0" smtClean="0">
                  <a:solidFill>
                    <a:srgbClr val="FF0000"/>
                  </a:solidFill>
                  <a:latin typeface="+mn-lt"/>
                  <a:ea typeface="+mn-ea"/>
                </a:rPr>
                <a:t>2</a:t>
              </a:r>
              <a:endParaRPr lang="en-US" altLang="zh-CN" sz="2000" b="1" baseline="-25000" dirty="0">
                <a:solidFill>
                  <a:srgbClr val="FF0000"/>
                </a:solidFill>
                <a:latin typeface="+mn-lt"/>
                <a:ea typeface="+mn-ea"/>
              </a:endParaRPr>
            </a:p>
          </p:txBody>
        </p:sp>
        <p:sp>
          <p:nvSpPr>
            <p:cNvPr id="38" name="Line 49"/>
            <p:cNvSpPr>
              <a:spLocks noChangeShapeType="1"/>
            </p:cNvSpPr>
            <p:nvPr/>
          </p:nvSpPr>
          <p:spPr bwMode="auto">
            <a:xfrm flipV="1">
              <a:off x="6578114" y="2029356"/>
              <a:ext cx="0" cy="10349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39" name="Text Box 190"/>
            <p:cNvSpPr txBox="1">
              <a:spLocks noChangeArrowheads="1"/>
            </p:cNvSpPr>
            <p:nvPr/>
          </p:nvSpPr>
          <p:spPr bwMode="auto">
            <a:xfrm>
              <a:off x="8553400" y="1671191"/>
              <a:ext cx="11128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dirty="0">
                  <a:solidFill>
                    <a:srgbClr val="000099"/>
                  </a:solidFill>
                  <a:latin typeface="+mn-lt"/>
                  <a:ea typeface="+mn-ea"/>
                </a:rPr>
                <a:t>互联网</a:t>
              </a:r>
            </a:p>
          </p:txBody>
        </p:sp>
        <p:sp>
          <p:nvSpPr>
            <p:cNvPr id="40" name="Freeform 301"/>
            <p:cNvSpPr>
              <a:spLocks/>
            </p:cNvSpPr>
            <p:nvPr/>
          </p:nvSpPr>
          <p:spPr bwMode="auto">
            <a:xfrm>
              <a:off x="6121294" y="2433941"/>
              <a:ext cx="214974" cy="357259"/>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1" name="Freeform 302"/>
            <p:cNvSpPr>
              <a:spLocks/>
            </p:cNvSpPr>
            <p:nvPr/>
          </p:nvSpPr>
          <p:spPr bwMode="auto">
            <a:xfrm>
              <a:off x="6819960"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2" name="Freeform 303"/>
            <p:cNvSpPr>
              <a:spLocks/>
            </p:cNvSpPr>
            <p:nvPr/>
          </p:nvSpPr>
          <p:spPr bwMode="auto">
            <a:xfrm>
              <a:off x="6121294" y="2849797"/>
              <a:ext cx="214974" cy="357259"/>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3" name="Freeform 304"/>
            <p:cNvSpPr>
              <a:spLocks/>
            </p:cNvSpPr>
            <p:nvPr/>
          </p:nvSpPr>
          <p:spPr bwMode="auto">
            <a:xfrm>
              <a:off x="6819960"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4" name="Text Box 305"/>
            <p:cNvSpPr txBox="1">
              <a:spLocks noChangeArrowheads="1"/>
            </p:cNvSpPr>
            <p:nvPr/>
          </p:nvSpPr>
          <p:spPr bwMode="auto">
            <a:xfrm>
              <a:off x="4651742" y="1628622"/>
              <a:ext cx="1657955" cy="4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000099"/>
                  </a:solidFill>
                  <a:latin typeface="+mn-lt"/>
                  <a:ea typeface="+mn-ea"/>
                </a:rPr>
                <a:t>分配系统 </a:t>
              </a:r>
              <a:r>
                <a:rPr lang="en-US" altLang="zh-CN" sz="2000" b="1" dirty="0">
                  <a:solidFill>
                    <a:srgbClr val="000099"/>
                  </a:solidFill>
                  <a:latin typeface="+mn-lt"/>
                  <a:ea typeface="+mn-ea"/>
                </a:rPr>
                <a:t>DS</a:t>
              </a:r>
            </a:p>
          </p:txBody>
        </p:sp>
        <p:pic>
          <p:nvPicPr>
            <p:cNvPr id="45" name="Picture 306"/>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91755" y="1870574"/>
              <a:ext cx="634846" cy="325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46" name="Line 403"/>
            <p:cNvSpPr>
              <a:spLocks noChangeShapeType="1"/>
            </p:cNvSpPr>
            <p:nvPr/>
          </p:nvSpPr>
          <p:spPr bwMode="auto">
            <a:xfrm flipV="1">
              <a:off x="1474153" y="3292116"/>
              <a:ext cx="1751705" cy="68616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7" name="Line 404"/>
            <p:cNvSpPr>
              <a:spLocks noChangeShapeType="1"/>
            </p:cNvSpPr>
            <p:nvPr/>
          </p:nvSpPr>
          <p:spPr bwMode="auto">
            <a:xfrm flipV="1">
              <a:off x="2463371" y="3292116"/>
              <a:ext cx="915320" cy="1372325"/>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8" name="Line 405"/>
            <p:cNvSpPr>
              <a:spLocks noChangeShapeType="1"/>
            </p:cNvSpPr>
            <p:nvPr/>
          </p:nvSpPr>
          <p:spPr bwMode="auto">
            <a:xfrm flipV="1">
              <a:off x="5740050" y="3207056"/>
              <a:ext cx="68523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9" name="Line 406"/>
            <p:cNvSpPr>
              <a:spLocks noChangeShapeType="1"/>
            </p:cNvSpPr>
            <p:nvPr/>
          </p:nvSpPr>
          <p:spPr bwMode="auto">
            <a:xfrm>
              <a:off x="3607101" y="3207056"/>
              <a:ext cx="114205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0" name="Line 407"/>
            <p:cNvSpPr>
              <a:spLocks noChangeShapeType="1"/>
            </p:cNvSpPr>
            <p:nvPr/>
          </p:nvSpPr>
          <p:spPr bwMode="auto">
            <a:xfrm flipV="1">
              <a:off x="3454268" y="3292116"/>
              <a:ext cx="77256" cy="154433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1" name="Line 408"/>
            <p:cNvSpPr>
              <a:spLocks noChangeShapeType="1"/>
            </p:cNvSpPr>
            <p:nvPr/>
          </p:nvSpPr>
          <p:spPr bwMode="auto">
            <a:xfrm flipV="1">
              <a:off x="6272447" y="3292116"/>
              <a:ext cx="305667" cy="1200312"/>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2" name="Line 409"/>
            <p:cNvSpPr>
              <a:spLocks noChangeShapeType="1"/>
            </p:cNvSpPr>
            <p:nvPr/>
          </p:nvSpPr>
          <p:spPr bwMode="auto">
            <a:xfrm flipH="1" flipV="1">
              <a:off x="6883781" y="3292116"/>
              <a:ext cx="1294884" cy="102829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3" name="Line 410"/>
            <p:cNvSpPr>
              <a:spLocks noChangeShapeType="1"/>
            </p:cNvSpPr>
            <p:nvPr/>
          </p:nvSpPr>
          <p:spPr bwMode="auto">
            <a:xfrm flipH="1" flipV="1">
              <a:off x="6729268" y="3292116"/>
              <a:ext cx="686910" cy="1115250"/>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4" name="Line 422"/>
            <p:cNvSpPr>
              <a:spLocks noChangeShapeType="1"/>
            </p:cNvSpPr>
            <p:nvPr/>
          </p:nvSpPr>
          <p:spPr bwMode="auto">
            <a:xfrm flipH="1" flipV="1">
              <a:off x="6653690" y="3292116"/>
              <a:ext cx="152834" cy="128537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5" name="Text Box 423"/>
            <p:cNvSpPr txBox="1">
              <a:spLocks noChangeArrowheads="1"/>
            </p:cNvSpPr>
            <p:nvPr/>
          </p:nvSpPr>
          <p:spPr bwMode="auto">
            <a:xfrm>
              <a:off x="7105473" y="4577489"/>
              <a:ext cx="4315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r>
                <a:rPr lang="en-US" altLang="zh-CN" sz="2000" b="1" dirty="0">
                  <a:solidFill>
                    <a:srgbClr val="FF0000"/>
                  </a:solidFill>
                  <a:latin typeface="+mn-lt"/>
                  <a:ea typeface="+mn-ea"/>
                  <a:cs typeface="Times New Roman" pitchFamily="18" charset="0"/>
                </a:rPr>
                <a:t>'</a:t>
              </a:r>
            </a:p>
          </p:txBody>
        </p:sp>
        <p:grpSp>
          <p:nvGrpSpPr>
            <p:cNvPr id="56" name="Group 426"/>
            <p:cNvGrpSpPr>
              <a:grpSpLocks/>
            </p:cNvGrpSpPr>
            <p:nvPr/>
          </p:nvGrpSpPr>
          <p:grpSpPr bwMode="auto">
            <a:xfrm>
              <a:off x="1930973" y="4331756"/>
              <a:ext cx="710423" cy="589759"/>
              <a:chOff x="762" y="2391"/>
              <a:chExt cx="423" cy="312"/>
            </a:xfrm>
          </p:grpSpPr>
          <p:grpSp>
            <p:nvGrpSpPr>
              <p:cNvPr id="139" name="Group 427"/>
              <p:cNvGrpSpPr>
                <a:grpSpLocks/>
              </p:cNvGrpSpPr>
              <p:nvPr/>
            </p:nvGrpSpPr>
            <p:grpSpPr bwMode="auto">
              <a:xfrm>
                <a:off x="867" y="2432"/>
                <a:ext cx="318" cy="271"/>
                <a:chOff x="657" y="1570"/>
                <a:chExt cx="318" cy="311"/>
              </a:xfrm>
            </p:grpSpPr>
            <p:sp>
              <p:nvSpPr>
                <p:cNvPr id="147" name="Line 428"/>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48" name="Picture 429"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0" name="Group 430"/>
              <p:cNvGrpSpPr>
                <a:grpSpLocks/>
              </p:cNvGrpSpPr>
              <p:nvPr/>
            </p:nvGrpSpPr>
            <p:grpSpPr bwMode="auto">
              <a:xfrm>
                <a:off x="762" y="2391"/>
                <a:ext cx="306" cy="90"/>
                <a:chOff x="748" y="2251"/>
                <a:chExt cx="306" cy="90"/>
              </a:xfrm>
            </p:grpSpPr>
            <p:sp>
              <p:nvSpPr>
                <p:cNvPr id="141" name="AutoShape 431"/>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2" name="AutoShape 432"/>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3" name="AutoShape 433"/>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4" name="AutoShape 434"/>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5" name="AutoShape 435"/>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6" name="AutoShape 436"/>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7" name="Group 437"/>
            <p:cNvGrpSpPr>
              <a:grpSpLocks/>
            </p:cNvGrpSpPr>
            <p:nvPr/>
          </p:nvGrpSpPr>
          <p:grpSpPr bwMode="auto">
            <a:xfrm>
              <a:off x="5283229" y="3207056"/>
              <a:ext cx="710423" cy="589759"/>
              <a:chOff x="762" y="2391"/>
              <a:chExt cx="423" cy="312"/>
            </a:xfrm>
          </p:grpSpPr>
          <p:grpSp>
            <p:nvGrpSpPr>
              <p:cNvPr id="129" name="Group 438"/>
              <p:cNvGrpSpPr>
                <a:grpSpLocks/>
              </p:cNvGrpSpPr>
              <p:nvPr/>
            </p:nvGrpSpPr>
            <p:grpSpPr bwMode="auto">
              <a:xfrm>
                <a:off x="867" y="2432"/>
                <a:ext cx="318" cy="271"/>
                <a:chOff x="657" y="1570"/>
                <a:chExt cx="318" cy="311"/>
              </a:xfrm>
            </p:grpSpPr>
            <p:sp>
              <p:nvSpPr>
                <p:cNvPr id="137" name="Line 439"/>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38" name="Picture 440"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0" name="Group 441"/>
              <p:cNvGrpSpPr>
                <a:grpSpLocks/>
              </p:cNvGrpSpPr>
              <p:nvPr/>
            </p:nvGrpSpPr>
            <p:grpSpPr bwMode="auto">
              <a:xfrm>
                <a:off x="762" y="2391"/>
                <a:ext cx="306" cy="90"/>
                <a:chOff x="748" y="2251"/>
                <a:chExt cx="306" cy="90"/>
              </a:xfrm>
            </p:grpSpPr>
            <p:sp>
              <p:nvSpPr>
                <p:cNvPr id="131" name="AutoShape 442"/>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2" name="AutoShape 443"/>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3" name="AutoShape 444"/>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4" name="AutoShape 445"/>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5" name="AutoShape 446"/>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6" name="AutoShape 447"/>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8" name="Group 448"/>
            <p:cNvGrpSpPr>
              <a:grpSpLocks/>
            </p:cNvGrpSpPr>
            <p:nvPr/>
          </p:nvGrpSpPr>
          <p:grpSpPr bwMode="auto">
            <a:xfrm>
              <a:off x="2921871" y="4407367"/>
              <a:ext cx="710423" cy="589759"/>
              <a:chOff x="762" y="2391"/>
              <a:chExt cx="423" cy="312"/>
            </a:xfrm>
          </p:grpSpPr>
          <p:grpSp>
            <p:nvGrpSpPr>
              <p:cNvPr id="119" name="Group 449"/>
              <p:cNvGrpSpPr>
                <a:grpSpLocks/>
              </p:cNvGrpSpPr>
              <p:nvPr/>
            </p:nvGrpSpPr>
            <p:grpSpPr bwMode="auto">
              <a:xfrm>
                <a:off x="867" y="2432"/>
                <a:ext cx="318" cy="271"/>
                <a:chOff x="657" y="1570"/>
                <a:chExt cx="318" cy="311"/>
              </a:xfrm>
            </p:grpSpPr>
            <p:sp>
              <p:nvSpPr>
                <p:cNvPr id="127" name="Line 450"/>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28" name="Picture 451"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0" name="Group 452"/>
              <p:cNvGrpSpPr>
                <a:grpSpLocks/>
              </p:cNvGrpSpPr>
              <p:nvPr/>
            </p:nvGrpSpPr>
            <p:grpSpPr bwMode="auto">
              <a:xfrm>
                <a:off x="762" y="2391"/>
                <a:ext cx="306" cy="90"/>
                <a:chOff x="748" y="2251"/>
                <a:chExt cx="306" cy="90"/>
              </a:xfrm>
            </p:grpSpPr>
            <p:sp>
              <p:nvSpPr>
                <p:cNvPr id="121" name="AutoShape 45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2" name="AutoShape 45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3" name="AutoShape 45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4" name="AutoShape 45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5" name="AutoShape 45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6" name="AutoShape 45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9" name="Group 459"/>
            <p:cNvGrpSpPr>
              <a:grpSpLocks/>
            </p:cNvGrpSpPr>
            <p:nvPr/>
          </p:nvGrpSpPr>
          <p:grpSpPr bwMode="auto">
            <a:xfrm>
              <a:off x="4520742" y="3292116"/>
              <a:ext cx="710423" cy="589759"/>
              <a:chOff x="762" y="2391"/>
              <a:chExt cx="423" cy="312"/>
            </a:xfrm>
          </p:grpSpPr>
          <p:grpSp>
            <p:nvGrpSpPr>
              <p:cNvPr id="109" name="Group 460"/>
              <p:cNvGrpSpPr>
                <a:grpSpLocks/>
              </p:cNvGrpSpPr>
              <p:nvPr/>
            </p:nvGrpSpPr>
            <p:grpSpPr bwMode="auto">
              <a:xfrm>
                <a:off x="867" y="2432"/>
                <a:ext cx="318" cy="271"/>
                <a:chOff x="657" y="1570"/>
                <a:chExt cx="318" cy="311"/>
              </a:xfrm>
            </p:grpSpPr>
            <p:sp>
              <p:nvSpPr>
                <p:cNvPr id="117" name="Line 461"/>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18" name="Picture 462"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0" name="Group 463"/>
              <p:cNvGrpSpPr>
                <a:grpSpLocks/>
              </p:cNvGrpSpPr>
              <p:nvPr/>
            </p:nvGrpSpPr>
            <p:grpSpPr bwMode="auto">
              <a:xfrm>
                <a:off x="762" y="2391"/>
                <a:ext cx="306" cy="90"/>
                <a:chOff x="748" y="2251"/>
                <a:chExt cx="306" cy="90"/>
              </a:xfrm>
            </p:grpSpPr>
            <p:sp>
              <p:nvSpPr>
                <p:cNvPr id="111" name="AutoShape 464"/>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2" name="AutoShape 465"/>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3" name="AutoShape 466"/>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4" name="AutoShape 467"/>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5" name="AutoShape 468"/>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6" name="AutoShape 469"/>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0" name="Group 470"/>
            <p:cNvGrpSpPr>
              <a:grpSpLocks/>
            </p:cNvGrpSpPr>
            <p:nvPr/>
          </p:nvGrpSpPr>
          <p:grpSpPr bwMode="auto">
            <a:xfrm>
              <a:off x="6653690" y="4492429"/>
              <a:ext cx="710423" cy="589759"/>
              <a:chOff x="762" y="2391"/>
              <a:chExt cx="423" cy="312"/>
            </a:xfrm>
          </p:grpSpPr>
          <p:grpSp>
            <p:nvGrpSpPr>
              <p:cNvPr id="99" name="Group 471"/>
              <p:cNvGrpSpPr>
                <a:grpSpLocks/>
              </p:cNvGrpSpPr>
              <p:nvPr/>
            </p:nvGrpSpPr>
            <p:grpSpPr bwMode="auto">
              <a:xfrm>
                <a:off x="867" y="2432"/>
                <a:ext cx="318" cy="271"/>
                <a:chOff x="657" y="1570"/>
                <a:chExt cx="318" cy="311"/>
              </a:xfrm>
            </p:grpSpPr>
            <p:sp>
              <p:nvSpPr>
                <p:cNvPr id="107" name="Line 472"/>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08" name="Picture 473"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0" name="Group 474"/>
              <p:cNvGrpSpPr>
                <a:grpSpLocks/>
              </p:cNvGrpSpPr>
              <p:nvPr/>
            </p:nvGrpSpPr>
            <p:grpSpPr bwMode="auto">
              <a:xfrm>
                <a:off x="762" y="2391"/>
                <a:ext cx="306" cy="90"/>
                <a:chOff x="748" y="2251"/>
                <a:chExt cx="306" cy="90"/>
              </a:xfrm>
            </p:grpSpPr>
            <p:sp>
              <p:nvSpPr>
                <p:cNvPr id="101" name="AutoShape 475"/>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2" name="AutoShape 476"/>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3" name="AutoShape 477"/>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4" name="AutoShape 478"/>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5" name="AutoShape 479"/>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6" name="AutoShape 480"/>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1" name="Group 481"/>
            <p:cNvGrpSpPr>
              <a:grpSpLocks/>
            </p:cNvGrpSpPr>
            <p:nvPr/>
          </p:nvGrpSpPr>
          <p:grpSpPr bwMode="auto">
            <a:xfrm>
              <a:off x="5740050" y="3978279"/>
              <a:ext cx="710423" cy="589759"/>
              <a:chOff x="762" y="2391"/>
              <a:chExt cx="423" cy="312"/>
            </a:xfrm>
          </p:grpSpPr>
          <p:grpSp>
            <p:nvGrpSpPr>
              <p:cNvPr id="89" name="Group 482"/>
              <p:cNvGrpSpPr>
                <a:grpSpLocks/>
              </p:cNvGrpSpPr>
              <p:nvPr/>
            </p:nvGrpSpPr>
            <p:grpSpPr bwMode="auto">
              <a:xfrm>
                <a:off x="867" y="2432"/>
                <a:ext cx="318" cy="271"/>
                <a:chOff x="657" y="1570"/>
                <a:chExt cx="318" cy="311"/>
              </a:xfrm>
            </p:grpSpPr>
            <p:sp>
              <p:nvSpPr>
                <p:cNvPr id="97" name="Line 48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98" name="Picture 484"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0" name="Group 485"/>
              <p:cNvGrpSpPr>
                <a:grpSpLocks/>
              </p:cNvGrpSpPr>
              <p:nvPr/>
            </p:nvGrpSpPr>
            <p:grpSpPr bwMode="auto">
              <a:xfrm>
                <a:off x="762" y="2391"/>
                <a:ext cx="306" cy="90"/>
                <a:chOff x="748" y="2251"/>
                <a:chExt cx="306" cy="90"/>
              </a:xfrm>
            </p:grpSpPr>
            <p:sp>
              <p:nvSpPr>
                <p:cNvPr id="91" name="AutoShape 486"/>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2" name="AutoShape 487"/>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3" name="AutoShape 488"/>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4" name="AutoShape 489"/>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5" name="AutoShape 490"/>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6" name="AutoShape 491"/>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2" name="Group 492"/>
            <p:cNvGrpSpPr>
              <a:grpSpLocks/>
            </p:cNvGrpSpPr>
            <p:nvPr/>
          </p:nvGrpSpPr>
          <p:grpSpPr bwMode="auto">
            <a:xfrm>
              <a:off x="7263345" y="4150292"/>
              <a:ext cx="710422" cy="589759"/>
              <a:chOff x="762" y="2391"/>
              <a:chExt cx="423" cy="312"/>
            </a:xfrm>
          </p:grpSpPr>
          <p:grpSp>
            <p:nvGrpSpPr>
              <p:cNvPr id="79" name="Group 493"/>
              <p:cNvGrpSpPr>
                <a:grpSpLocks/>
              </p:cNvGrpSpPr>
              <p:nvPr/>
            </p:nvGrpSpPr>
            <p:grpSpPr bwMode="auto">
              <a:xfrm>
                <a:off x="867" y="2432"/>
                <a:ext cx="318" cy="271"/>
                <a:chOff x="657" y="1570"/>
                <a:chExt cx="318" cy="311"/>
              </a:xfrm>
            </p:grpSpPr>
            <p:sp>
              <p:nvSpPr>
                <p:cNvPr id="87" name="Line 494"/>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88" name="Picture 495"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0" name="Group 496"/>
              <p:cNvGrpSpPr>
                <a:grpSpLocks/>
              </p:cNvGrpSpPr>
              <p:nvPr/>
            </p:nvGrpSpPr>
            <p:grpSpPr bwMode="auto">
              <a:xfrm>
                <a:off x="762" y="2391"/>
                <a:ext cx="306" cy="90"/>
                <a:chOff x="748" y="2251"/>
                <a:chExt cx="306" cy="90"/>
              </a:xfrm>
            </p:grpSpPr>
            <p:sp>
              <p:nvSpPr>
                <p:cNvPr id="81" name="AutoShape 49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2" name="AutoShape 49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3" name="AutoShape 49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4" name="AutoShape 50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5" name="AutoShape 50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6" name="AutoShape 50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3" name="Group 503"/>
            <p:cNvGrpSpPr>
              <a:grpSpLocks/>
            </p:cNvGrpSpPr>
            <p:nvPr/>
          </p:nvGrpSpPr>
          <p:grpSpPr bwMode="auto">
            <a:xfrm>
              <a:off x="8000639" y="3987730"/>
              <a:ext cx="710423" cy="589759"/>
              <a:chOff x="762" y="2391"/>
              <a:chExt cx="423" cy="312"/>
            </a:xfrm>
          </p:grpSpPr>
          <p:grpSp>
            <p:nvGrpSpPr>
              <p:cNvPr id="69" name="Group 504"/>
              <p:cNvGrpSpPr>
                <a:grpSpLocks/>
              </p:cNvGrpSpPr>
              <p:nvPr/>
            </p:nvGrpSpPr>
            <p:grpSpPr bwMode="auto">
              <a:xfrm>
                <a:off x="867" y="2432"/>
                <a:ext cx="318" cy="271"/>
                <a:chOff x="657" y="1570"/>
                <a:chExt cx="318" cy="311"/>
              </a:xfrm>
            </p:grpSpPr>
            <p:sp>
              <p:nvSpPr>
                <p:cNvPr id="77" name="Line 505"/>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78" name="Picture 506"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0" name="Group 507"/>
              <p:cNvGrpSpPr>
                <a:grpSpLocks/>
              </p:cNvGrpSpPr>
              <p:nvPr/>
            </p:nvGrpSpPr>
            <p:grpSpPr bwMode="auto">
              <a:xfrm>
                <a:off x="762" y="2391"/>
                <a:ext cx="306" cy="90"/>
                <a:chOff x="748" y="2251"/>
                <a:chExt cx="306" cy="90"/>
              </a:xfrm>
            </p:grpSpPr>
            <p:sp>
              <p:nvSpPr>
                <p:cNvPr id="71" name="AutoShape 50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2" name="AutoShape 50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3" name="AutoShape 51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4" name="AutoShape 51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5" name="AutoShape 51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6" name="AutoShape 51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64" name="Line 517"/>
            <p:cNvSpPr>
              <a:spLocks noChangeShapeType="1"/>
            </p:cNvSpPr>
            <p:nvPr/>
          </p:nvSpPr>
          <p:spPr bwMode="auto">
            <a:xfrm flipH="1">
              <a:off x="1930973" y="1988840"/>
              <a:ext cx="744013" cy="0"/>
            </a:xfrm>
            <a:prstGeom prst="line">
              <a:avLst/>
            </a:prstGeom>
            <a:noFill/>
            <a:ln w="38100">
              <a:solidFill>
                <a:srgbClr val="C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65" name="Text Box 44"/>
            <p:cNvSpPr txBox="1">
              <a:spLocks noChangeArrowheads="1"/>
            </p:cNvSpPr>
            <p:nvPr/>
          </p:nvSpPr>
          <p:spPr bwMode="auto">
            <a:xfrm>
              <a:off x="1474153" y="3116323"/>
              <a:ext cx="1486699" cy="679674"/>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a:solidFill>
                    <a:srgbClr val="000099"/>
                  </a:solidFill>
                  <a:latin typeface="+mn-lt"/>
                  <a:ea typeface="+mn-ea"/>
                </a:rPr>
                <a:t>基本服务集</a:t>
              </a:r>
            </a:p>
            <a:p>
              <a:pPr eaLnBrk="1" hangingPunct="1">
                <a:lnSpc>
                  <a:spcPct val="85000"/>
                </a:lnSpc>
              </a:pPr>
              <a:r>
                <a:rPr lang="zh-CN" altLang="en-US" sz="2000" b="1">
                  <a:solidFill>
                    <a:srgbClr val="000099"/>
                  </a:solidFill>
                  <a:latin typeface="+mn-lt"/>
                  <a:ea typeface="+mn-ea"/>
                </a:rPr>
                <a:t>       </a:t>
              </a:r>
              <a:r>
                <a:rPr lang="en-US" altLang="zh-CN" sz="2000" b="1">
                  <a:solidFill>
                    <a:srgbClr val="000099"/>
                  </a:solidFill>
                  <a:latin typeface="+mn-lt"/>
                  <a:ea typeface="+mn-ea"/>
                </a:rPr>
                <a:t>BSS</a:t>
              </a:r>
            </a:p>
          </p:txBody>
        </p:sp>
        <p:sp>
          <p:nvSpPr>
            <p:cNvPr id="66" name="Line 48"/>
            <p:cNvSpPr>
              <a:spLocks noChangeShapeType="1"/>
            </p:cNvSpPr>
            <p:nvPr/>
          </p:nvSpPr>
          <p:spPr bwMode="auto">
            <a:xfrm flipH="1">
              <a:off x="3342582" y="2029356"/>
              <a:ext cx="0" cy="89164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67" name="Rectangle 515"/>
            <p:cNvSpPr>
              <a:spLocks noChangeArrowheads="1"/>
            </p:cNvSpPr>
            <p:nvPr/>
          </p:nvSpPr>
          <p:spPr bwMode="auto">
            <a:xfrm>
              <a:off x="2465050" y="1793019"/>
              <a:ext cx="607974" cy="406459"/>
            </a:xfrm>
            <a:prstGeom prst="rect">
              <a:avLst/>
            </a:prstGeom>
            <a:solidFill>
              <a:srgbClr val="66FFFF"/>
            </a:solidFill>
            <a:ln w="9525">
              <a:solidFill>
                <a:schemeClr val="tx1"/>
              </a:solidFill>
              <a:miter lim="800000"/>
              <a:headEnd/>
              <a:tailEnd/>
            </a:ln>
          </p:spPr>
          <p:txBody>
            <a:bodyPr wrap="none" anchor="ctr"/>
            <a:lstStyle/>
            <a:p>
              <a:pPr algn="ctr"/>
              <a:r>
                <a:rPr lang="zh-CN" altLang="en-US" sz="2000" b="1" dirty="0">
                  <a:solidFill>
                    <a:srgbClr val="000099"/>
                  </a:solidFill>
                  <a:latin typeface="+mn-lt"/>
                  <a:ea typeface="+mn-ea"/>
                </a:rPr>
                <a:t>门户</a:t>
              </a:r>
              <a:endParaRPr lang="en-US" altLang="zh-CN" sz="2000" b="1" dirty="0">
                <a:solidFill>
                  <a:srgbClr val="000099"/>
                </a:solidFill>
                <a:latin typeface="+mn-lt"/>
                <a:ea typeface="+mn-ea"/>
              </a:endParaRPr>
            </a:p>
          </p:txBody>
        </p:sp>
        <p:sp>
          <p:nvSpPr>
            <p:cNvPr id="68" name="Text Box 518"/>
            <p:cNvSpPr txBox="1">
              <a:spLocks noChangeArrowheads="1"/>
            </p:cNvSpPr>
            <p:nvPr/>
          </p:nvSpPr>
          <p:spPr bwMode="auto">
            <a:xfrm>
              <a:off x="488504" y="1628800"/>
              <a:ext cx="1683804" cy="679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2000" b="1" dirty="0">
                  <a:solidFill>
                    <a:srgbClr val="000099"/>
                  </a:solidFill>
                  <a:latin typeface="+mn-lt"/>
                  <a:ea typeface="+mn-ea"/>
                </a:rPr>
                <a:t>至其他 </a:t>
              </a:r>
              <a:r>
                <a:rPr lang="en-US" altLang="zh-CN" sz="2000" b="1" dirty="0">
                  <a:solidFill>
                    <a:srgbClr val="000099"/>
                  </a:solidFill>
                  <a:latin typeface="+mn-lt"/>
                  <a:ea typeface="+mn-ea"/>
                </a:rPr>
                <a:t>802.x</a:t>
              </a:r>
            </a:p>
            <a:p>
              <a:pPr algn="ctr" eaLnBrk="1" hangingPunct="1">
                <a:lnSpc>
                  <a:spcPct val="85000"/>
                </a:lnSpc>
              </a:pPr>
              <a:r>
                <a:rPr lang="zh-CN" altLang="en-US" sz="2000" b="1" dirty="0">
                  <a:solidFill>
                    <a:srgbClr val="000099"/>
                  </a:solidFill>
                  <a:latin typeface="+mn-lt"/>
                  <a:ea typeface="+mn-ea"/>
                </a:rPr>
                <a:t>局域网</a:t>
              </a:r>
            </a:p>
          </p:txBody>
        </p:sp>
      </p:grpSp>
      <p:sp>
        <p:nvSpPr>
          <p:cNvPr id="348175" name="Rectangle 15"/>
          <p:cNvSpPr>
            <a:spLocks noChangeArrowheads="1"/>
          </p:cNvSpPr>
          <p:nvPr/>
        </p:nvSpPr>
        <p:spPr bwMode="auto">
          <a:xfrm>
            <a:off x="1409378" y="3861048"/>
            <a:ext cx="1599406" cy="622300"/>
          </a:xfrm>
          <a:prstGeom prst="rect">
            <a:avLst/>
          </a:prstGeom>
          <a:noFill/>
          <a:ln w="57150">
            <a:solidFill>
              <a:schemeClr val="hlink"/>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176" name="Rectangle 16"/>
          <p:cNvSpPr>
            <a:spLocks noChangeArrowheads="1"/>
          </p:cNvSpPr>
          <p:nvPr/>
        </p:nvSpPr>
        <p:spPr bwMode="auto">
          <a:xfrm>
            <a:off x="7257256" y="3933056"/>
            <a:ext cx="1599406" cy="622300"/>
          </a:xfrm>
          <a:prstGeom prst="rect">
            <a:avLst/>
          </a:prstGeom>
          <a:noFill/>
          <a:ln w="57150">
            <a:solidFill>
              <a:schemeClr val="hlink"/>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507626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32" fill="hold" grpId="0" nodeType="afterEffect">
                                  <p:stCondLst>
                                    <p:cond delay="1000"/>
                                  </p:stCondLst>
                                  <p:childTnLst>
                                    <p:set>
                                      <p:cBhvr>
                                        <p:cTn id="6" dur="1" fill="hold">
                                          <p:stCondLst>
                                            <p:cond delay="0"/>
                                          </p:stCondLst>
                                        </p:cTn>
                                        <p:tgtEl>
                                          <p:spTgt spid="348175"/>
                                        </p:tgtEl>
                                        <p:attrNameLst>
                                          <p:attrName>style.visibility</p:attrName>
                                        </p:attrNameLst>
                                      </p:cBhvr>
                                      <p:to>
                                        <p:strVal val="visible"/>
                                      </p:to>
                                    </p:set>
                                    <p:animEffect transition="in" filter="diamond(out)">
                                      <p:cBhvr>
                                        <p:cTn id="7" dur="2000"/>
                                        <p:tgtEl>
                                          <p:spTgt spid="348175"/>
                                        </p:tgtEl>
                                      </p:cBhvr>
                                    </p:animEffect>
                                  </p:childTnLst>
                                </p:cTn>
                              </p:par>
                            </p:childTnLst>
                          </p:cTn>
                        </p:par>
                        <p:par>
                          <p:cTn id="8" fill="hold" nodeType="afterGroup">
                            <p:stCondLst>
                              <p:cond delay="3000"/>
                            </p:stCondLst>
                            <p:childTnLst>
                              <p:par>
                                <p:cTn id="9" presetID="8" presetClass="entr" presetSubtype="32" fill="hold" grpId="0" nodeType="afterEffect">
                                  <p:stCondLst>
                                    <p:cond delay="500"/>
                                  </p:stCondLst>
                                  <p:childTnLst>
                                    <p:set>
                                      <p:cBhvr>
                                        <p:cTn id="10" dur="1" fill="hold">
                                          <p:stCondLst>
                                            <p:cond delay="0"/>
                                          </p:stCondLst>
                                        </p:cTn>
                                        <p:tgtEl>
                                          <p:spTgt spid="348176"/>
                                        </p:tgtEl>
                                        <p:attrNameLst>
                                          <p:attrName>style.visibility</p:attrName>
                                        </p:attrNameLst>
                                      </p:cBhvr>
                                      <p:to>
                                        <p:strVal val="visible"/>
                                      </p:to>
                                    </p:set>
                                    <p:animEffect transition="in" filter="diamond(out)">
                                      <p:cBhvr>
                                        <p:cTn id="11" dur="2000"/>
                                        <p:tgtEl>
                                          <p:spTgt spid="348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75" grpId="0" animBg="1"/>
      <p:bldP spid="34817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2" name="Rectangle 4"/>
          <p:cNvSpPr>
            <a:spLocks noGrp="1" noChangeArrowheads="1"/>
          </p:cNvSpPr>
          <p:nvPr>
            <p:ph type="title"/>
          </p:nvPr>
        </p:nvSpPr>
        <p:spPr/>
        <p:txBody>
          <a:bodyPr/>
          <a:lstStyle/>
          <a:p>
            <a:pPr algn="ctr"/>
            <a:r>
              <a:rPr lang="en-US" altLang="zh-CN" dirty="0" err="1"/>
              <a:t>ZigBee</a:t>
            </a:r>
            <a:r>
              <a:rPr lang="en-US" altLang="zh-CN" dirty="0"/>
              <a:t> </a:t>
            </a:r>
            <a:r>
              <a:rPr lang="zh-CN" altLang="en-US" dirty="0"/>
              <a:t>的组网</a:t>
            </a:r>
            <a:r>
              <a:rPr lang="zh-CN" altLang="en-US" dirty="0" smtClean="0"/>
              <a:t>方式</a:t>
            </a:r>
            <a:endParaRPr lang="zh-CN" altLang="en-US" dirty="0"/>
          </a:p>
        </p:txBody>
      </p:sp>
      <p:sp>
        <p:nvSpPr>
          <p:cNvPr id="2" name="内容占位符 1"/>
          <p:cNvSpPr>
            <a:spLocks noGrp="1"/>
          </p:cNvSpPr>
          <p:nvPr>
            <p:ph idx="1"/>
          </p:nvPr>
        </p:nvSpPr>
        <p:spPr/>
        <p:txBody>
          <a:bodyPr/>
          <a:lstStyle/>
          <a:p>
            <a:r>
              <a:rPr lang="zh-CN" altLang="zh-CN" dirty="0"/>
              <a:t>一</a:t>
            </a:r>
            <a:r>
              <a:rPr lang="zh-CN" altLang="zh-CN" dirty="0" smtClean="0"/>
              <a:t>个</a:t>
            </a:r>
            <a:r>
              <a:rPr lang="en-US" altLang="zh-CN" dirty="0" smtClean="0"/>
              <a:t> </a:t>
            </a:r>
            <a:r>
              <a:rPr lang="en-US" altLang="zh-CN" dirty="0" err="1" smtClean="0"/>
              <a:t>ZigBee</a:t>
            </a:r>
            <a:r>
              <a:rPr lang="en-US" altLang="zh-CN" dirty="0" smtClean="0"/>
              <a:t> </a:t>
            </a:r>
            <a:r>
              <a:rPr lang="zh-CN" altLang="zh-CN" dirty="0" smtClean="0"/>
              <a:t>网络</a:t>
            </a:r>
            <a:r>
              <a:rPr lang="zh-CN" altLang="zh-CN" dirty="0"/>
              <a:t>最多可以</a:t>
            </a:r>
            <a:r>
              <a:rPr lang="zh-CN" altLang="zh-CN" dirty="0" smtClean="0"/>
              <a:t>有</a:t>
            </a:r>
            <a:r>
              <a:rPr lang="en-US" altLang="zh-CN" dirty="0" smtClean="0"/>
              <a:t> 255 </a:t>
            </a:r>
            <a:r>
              <a:rPr lang="zh-CN" altLang="zh-CN" dirty="0" smtClean="0"/>
              <a:t>个</a:t>
            </a:r>
            <a:r>
              <a:rPr lang="zh-CN" altLang="zh-CN" dirty="0"/>
              <a:t>结点</a:t>
            </a:r>
            <a:r>
              <a:rPr lang="zh-CN" altLang="zh-CN" dirty="0" smtClean="0"/>
              <a:t>。</a:t>
            </a:r>
            <a:endParaRPr lang="en-US" altLang="zh-CN" dirty="0" smtClean="0"/>
          </a:p>
          <a:p>
            <a:r>
              <a:rPr lang="en-US" altLang="zh-CN" dirty="0" err="1" smtClean="0"/>
              <a:t>ZigBee</a:t>
            </a:r>
            <a:r>
              <a:rPr lang="en-US" altLang="zh-CN" dirty="0" smtClean="0"/>
              <a:t> </a:t>
            </a:r>
            <a:r>
              <a:rPr lang="zh-CN" altLang="zh-CN" dirty="0" smtClean="0"/>
              <a:t>的</a:t>
            </a:r>
            <a:r>
              <a:rPr lang="zh-CN" altLang="zh-CN" dirty="0"/>
              <a:t>结点按功能的强弱可划分为两大</a:t>
            </a:r>
            <a:r>
              <a:rPr lang="zh-CN" altLang="zh-CN" dirty="0" smtClean="0"/>
              <a:t>类</a:t>
            </a:r>
            <a:r>
              <a:rPr lang="zh-CN" altLang="en-US" dirty="0" smtClean="0"/>
              <a:t>：</a:t>
            </a:r>
            <a:endParaRPr lang="en-US" altLang="zh-CN" dirty="0" smtClean="0"/>
          </a:p>
          <a:p>
            <a:pPr lvl="1"/>
            <a:r>
              <a:rPr lang="zh-CN" altLang="zh-CN" dirty="0" smtClean="0">
                <a:solidFill>
                  <a:srgbClr val="FF0000"/>
                </a:solidFill>
              </a:rPr>
              <a:t>全</a:t>
            </a:r>
            <a:r>
              <a:rPr lang="zh-CN" altLang="zh-CN" dirty="0">
                <a:solidFill>
                  <a:srgbClr val="FF0000"/>
                </a:solidFill>
              </a:rPr>
              <a:t>功能</a:t>
            </a:r>
            <a:r>
              <a:rPr lang="zh-CN" altLang="zh-CN" dirty="0" smtClean="0">
                <a:solidFill>
                  <a:srgbClr val="FF0000"/>
                </a:solidFill>
              </a:rPr>
              <a:t>设备</a:t>
            </a:r>
            <a:r>
              <a:rPr lang="en-US" altLang="zh-CN" dirty="0" smtClean="0">
                <a:solidFill>
                  <a:srgbClr val="FF0000"/>
                </a:solidFill>
              </a:rPr>
              <a:t> </a:t>
            </a:r>
            <a:r>
              <a:rPr lang="en-US" altLang="zh-CN" dirty="0" smtClean="0"/>
              <a:t>FFD </a:t>
            </a:r>
            <a:r>
              <a:rPr lang="en-US" altLang="zh-CN" dirty="0"/>
              <a:t>(Full-Function Device</a:t>
            </a:r>
            <a:r>
              <a:rPr lang="en-US" altLang="zh-CN" dirty="0" smtClean="0"/>
              <a:t>)</a:t>
            </a:r>
            <a:r>
              <a:rPr lang="en-US" altLang="zh-CN" dirty="0"/>
              <a:t> </a:t>
            </a:r>
            <a:endParaRPr lang="en-US" altLang="zh-CN" dirty="0" smtClean="0"/>
          </a:p>
          <a:p>
            <a:pPr lvl="2"/>
            <a:r>
              <a:rPr lang="zh-CN" altLang="zh-CN" dirty="0" smtClean="0"/>
              <a:t>具备</a:t>
            </a:r>
            <a:r>
              <a:rPr lang="zh-CN" altLang="zh-CN" dirty="0"/>
              <a:t>控制器（</a:t>
            </a:r>
            <a:r>
              <a:rPr lang="en-US" altLang="zh-CN" dirty="0"/>
              <a:t>Controller</a:t>
            </a:r>
            <a:r>
              <a:rPr lang="zh-CN" altLang="zh-CN" dirty="0"/>
              <a:t>）的功能，能够提供数据</a:t>
            </a:r>
            <a:r>
              <a:rPr lang="zh-CN" altLang="zh-CN" dirty="0" smtClean="0"/>
              <a:t>交换</a:t>
            </a:r>
            <a:r>
              <a:rPr lang="zh-CN" altLang="en-US" dirty="0" smtClean="0"/>
              <a:t>。</a:t>
            </a:r>
            <a:endParaRPr lang="en-US" altLang="zh-CN" dirty="0" smtClean="0"/>
          </a:p>
          <a:p>
            <a:pPr lvl="2"/>
            <a:r>
              <a:rPr lang="zh-CN" altLang="zh-CN" dirty="0" smtClean="0"/>
              <a:t>是</a:t>
            </a:r>
            <a:r>
              <a:rPr lang="en-US" altLang="zh-CN" dirty="0" smtClean="0"/>
              <a:t> </a:t>
            </a:r>
            <a:r>
              <a:rPr lang="en-US" altLang="zh-CN" dirty="0" err="1" smtClean="0"/>
              <a:t>ZigBee</a:t>
            </a:r>
            <a:r>
              <a:rPr lang="en-US" altLang="zh-CN" dirty="0" smtClean="0"/>
              <a:t> </a:t>
            </a:r>
            <a:r>
              <a:rPr lang="zh-CN" altLang="zh-CN" dirty="0" smtClean="0"/>
              <a:t>网络</a:t>
            </a:r>
            <a:r>
              <a:rPr lang="zh-CN" altLang="zh-CN" dirty="0"/>
              <a:t>中的路由器。</a:t>
            </a:r>
            <a:endParaRPr lang="en-US" altLang="zh-CN" dirty="0" smtClean="0"/>
          </a:p>
          <a:p>
            <a:pPr lvl="1"/>
            <a:r>
              <a:rPr lang="zh-CN" altLang="zh-CN" dirty="0" smtClean="0">
                <a:solidFill>
                  <a:srgbClr val="FF0000"/>
                </a:solidFill>
              </a:rPr>
              <a:t>精简</a:t>
            </a:r>
            <a:r>
              <a:rPr lang="zh-CN" altLang="zh-CN" dirty="0">
                <a:solidFill>
                  <a:srgbClr val="FF0000"/>
                </a:solidFill>
              </a:rPr>
              <a:t>功能</a:t>
            </a:r>
            <a:r>
              <a:rPr lang="zh-CN" altLang="zh-CN" dirty="0" smtClean="0">
                <a:solidFill>
                  <a:srgbClr val="FF0000"/>
                </a:solidFill>
              </a:rPr>
              <a:t>设备</a:t>
            </a:r>
            <a:r>
              <a:rPr lang="en-US" altLang="zh-CN" dirty="0" smtClean="0">
                <a:solidFill>
                  <a:srgbClr val="FF0000"/>
                </a:solidFill>
              </a:rPr>
              <a:t> </a:t>
            </a:r>
            <a:r>
              <a:rPr lang="en-US" altLang="zh-CN" dirty="0" smtClean="0"/>
              <a:t>RFD </a:t>
            </a:r>
            <a:r>
              <a:rPr lang="en-US" altLang="zh-CN" dirty="0"/>
              <a:t>(Reduced-Function </a:t>
            </a:r>
            <a:r>
              <a:rPr lang="en-US" altLang="zh-CN" dirty="0" smtClean="0"/>
              <a:t>Device) </a:t>
            </a:r>
          </a:p>
          <a:p>
            <a:pPr lvl="2"/>
            <a:r>
              <a:rPr lang="zh-CN" altLang="en-US" dirty="0" smtClean="0"/>
              <a:t>是 </a:t>
            </a:r>
            <a:r>
              <a:rPr lang="en-US" altLang="zh-CN" dirty="0" err="1" smtClean="0"/>
              <a:t>ZigBee</a:t>
            </a:r>
            <a:r>
              <a:rPr lang="en-US" altLang="zh-CN" dirty="0" smtClean="0"/>
              <a:t> </a:t>
            </a:r>
            <a:r>
              <a:rPr lang="zh-CN" altLang="zh-CN" dirty="0" smtClean="0"/>
              <a:t>网络</a:t>
            </a:r>
            <a:r>
              <a:rPr lang="zh-CN" altLang="zh-CN" dirty="0"/>
              <a:t>中数量最多的端</a:t>
            </a:r>
            <a:r>
              <a:rPr lang="zh-CN" altLang="zh-CN" dirty="0" smtClean="0"/>
              <a:t>设备</a:t>
            </a:r>
            <a:r>
              <a:rPr lang="zh-CN" altLang="en-US" dirty="0" smtClean="0"/>
              <a:t>。</a:t>
            </a:r>
            <a:endParaRPr lang="en-US" altLang="zh-CN" dirty="0" smtClean="0"/>
          </a:p>
          <a:p>
            <a:pPr lvl="2"/>
            <a:r>
              <a:rPr lang="zh-CN" altLang="zh-CN" dirty="0" smtClean="0"/>
              <a:t>电路</a:t>
            </a:r>
            <a:r>
              <a:rPr lang="zh-CN" altLang="zh-CN" dirty="0"/>
              <a:t>简单，存储容量较小，因而成本较低</a:t>
            </a:r>
            <a:r>
              <a:rPr lang="zh-CN" altLang="zh-CN" dirty="0" smtClean="0"/>
              <a:t>。</a:t>
            </a:r>
            <a:endParaRPr lang="en-US" altLang="zh-CN" dirty="0" smtClean="0"/>
          </a:p>
          <a:p>
            <a:pPr lvl="2"/>
            <a:r>
              <a:rPr lang="en-US" altLang="zh-CN" dirty="0" smtClean="0"/>
              <a:t>RFD </a:t>
            </a:r>
            <a:r>
              <a:rPr lang="zh-CN" altLang="zh-CN" dirty="0" smtClean="0"/>
              <a:t>结点</a:t>
            </a:r>
            <a:r>
              <a:rPr lang="zh-CN" altLang="zh-CN" dirty="0"/>
              <a:t>只能与处在该星形网中心</a:t>
            </a:r>
            <a:r>
              <a:rPr lang="zh-CN" altLang="zh-CN" dirty="0" smtClean="0"/>
              <a:t>的</a:t>
            </a:r>
            <a:r>
              <a:rPr lang="en-US" altLang="zh-CN" dirty="0" smtClean="0"/>
              <a:t> FFD </a:t>
            </a:r>
            <a:r>
              <a:rPr lang="zh-CN" altLang="zh-CN" dirty="0" smtClean="0"/>
              <a:t>结点</a:t>
            </a:r>
            <a:r>
              <a:rPr lang="zh-CN" altLang="zh-CN" dirty="0"/>
              <a:t>交换数据</a:t>
            </a:r>
            <a:r>
              <a:rPr lang="zh-CN" altLang="zh-CN" dirty="0" smtClean="0"/>
              <a:t>。</a:t>
            </a:r>
            <a:endParaRPr lang="zh-CN" altLang="zh-CN" dirty="0"/>
          </a:p>
          <a:p>
            <a:endParaRPr lang="zh-CN" altLang="en-US" dirty="0"/>
          </a:p>
        </p:txBody>
      </p:sp>
    </p:spTree>
    <p:extLst>
      <p:ext uri="{BB962C8B-B14F-4D97-AF65-F5344CB8AC3E}">
        <p14:creationId xmlns:p14="http://schemas.microsoft.com/office/powerpoint/2010/main" val="13478502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2" name="Rectangle 4"/>
          <p:cNvSpPr>
            <a:spLocks noGrp="1" noChangeArrowheads="1"/>
          </p:cNvSpPr>
          <p:nvPr>
            <p:ph type="title"/>
          </p:nvPr>
        </p:nvSpPr>
        <p:spPr/>
        <p:txBody>
          <a:bodyPr/>
          <a:lstStyle/>
          <a:p>
            <a:pPr algn="ctr"/>
            <a:r>
              <a:rPr lang="en-US" altLang="zh-CN" dirty="0" err="1"/>
              <a:t>ZigBee</a:t>
            </a:r>
            <a:r>
              <a:rPr lang="en-US" altLang="zh-CN" dirty="0"/>
              <a:t> </a:t>
            </a:r>
            <a:r>
              <a:rPr lang="zh-CN" altLang="en-US" dirty="0"/>
              <a:t>的组网</a:t>
            </a:r>
            <a:r>
              <a:rPr lang="zh-CN" altLang="en-US" dirty="0" smtClean="0"/>
              <a:t>方式</a:t>
            </a:r>
            <a:endParaRPr lang="zh-CN" altLang="en-US" dirty="0"/>
          </a:p>
        </p:txBody>
      </p:sp>
      <p:sp>
        <p:nvSpPr>
          <p:cNvPr id="2" name="内容占位符 1"/>
          <p:cNvSpPr>
            <a:spLocks noGrp="1"/>
          </p:cNvSpPr>
          <p:nvPr>
            <p:ph idx="1"/>
          </p:nvPr>
        </p:nvSpPr>
        <p:spPr/>
        <p:txBody>
          <a:bodyPr/>
          <a:lstStyle/>
          <a:p>
            <a:r>
              <a:rPr lang="zh-CN" altLang="zh-CN" dirty="0" smtClean="0"/>
              <a:t>在</a:t>
            </a:r>
            <a:r>
              <a:rPr lang="zh-CN" altLang="zh-CN" dirty="0"/>
              <a:t>一</a:t>
            </a:r>
            <a:r>
              <a:rPr lang="zh-CN" altLang="zh-CN" dirty="0" smtClean="0"/>
              <a:t>个</a:t>
            </a:r>
            <a:r>
              <a:rPr lang="en-US" altLang="zh-CN" dirty="0" smtClean="0"/>
              <a:t> </a:t>
            </a:r>
            <a:r>
              <a:rPr lang="en-US" altLang="zh-CN" dirty="0" err="1" smtClean="0"/>
              <a:t>ZigBee</a:t>
            </a:r>
            <a:r>
              <a:rPr lang="en-US" altLang="zh-CN" dirty="0" smtClean="0"/>
              <a:t> </a:t>
            </a:r>
            <a:r>
              <a:rPr lang="zh-CN" altLang="zh-CN" dirty="0" smtClean="0"/>
              <a:t>网络</a:t>
            </a:r>
            <a:r>
              <a:rPr lang="zh-CN" altLang="zh-CN" dirty="0"/>
              <a:t>中有一</a:t>
            </a:r>
            <a:r>
              <a:rPr lang="zh-CN" altLang="zh-CN" dirty="0" smtClean="0"/>
              <a:t>个</a:t>
            </a:r>
            <a:r>
              <a:rPr lang="en-US" altLang="zh-CN" dirty="0" smtClean="0"/>
              <a:t> FFD </a:t>
            </a:r>
            <a:r>
              <a:rPr lang="zh-CN" altLang="zh-CN" dirty="0" smtClean="0"/>
              <a:t>充当</a:t>
            </a:r>
            <a:r>
              <a:rPr lang="zh-CN" altLang="zh-CN" dirty="0"/>
              <a:t>该网络的</a:t>
            </a:r>
            <a:r>
              <a:rPr lang="zh-CN" altLang="zh-CN" dirty="0" smtClean="0"/>
              <a:t>协调器</a:t>
            </a:r>
            <a:r>
              <a:rPr lang="en-US" altLang="zh-CN" dirty="0" smtClean="0"/>
              <a:t> (</a:t>
            </a:r>
            <a:r>
              <a:rPr lang="en-US" altLang="zh-CN" dirty="0"/>
              <a:t>coordinator)</a:t>
            </a:r>
            <a:r>
              <a:rPr lang="zh-CN" altLang="zh-CN" dirty="0" smtClean="0"/>
              <a:t>。</a:t>
            </a:r>
            <a:endParaRPr lang="en-US" altLang="zh-CN" dirty="0" smtClean="0"/>
          </a:p>
          <a:p>
            <a:r>
              <a:rPr lang="zh-CN" altLang="zh-CN" dirty="0" smtClean="0"/>
              <a:t>协调器</a:t>
            </a:r>
            <a:r>
              <a:rPr lang="zh-CN" altLang="zh-CN" dirty="0"/>
              <a:t>负责维护</a:t>
            </a:r>
            <a:r>
              <a:rPr lang="zh-CN" altLang="zh-CN" dirty="0" smtClean="0"/>
              <a:t>整个</a:t>
            </a:r>
            <a:r>
              <a:rPr lang="en-US" altLang="zh-CN" dirty="0" smtClean="0"/>
              <a:t> </a:t>
            </a:r>
            <a:r>
              <a:rPr lang="en-US" altLang="zh-CN" dirty="0" err="1" smtClean="0"/>
              <a:t>ZigBee</a:t>
            </a:r>
            <a:r>
              <a:rPr lang="en-US" altLang="zh-CN" dirty="0" smtClean="0"/>
              <a:t> </a:t>
            </a:r>
            <a:r>
              <a:rPr lang="zh-CN" altLang="zh-CN" dirty="0" smtClean="0"/>
              <a:t>网络</a:t>
            </a:r>
            <a:r>
              <a:rPr lang="zh-CN" altLang="zh-CN" dirty="0"/>
              <a:t>的结点信息，同时还可以与其</a:t>
            </a:r>
            <a:r>
              <a:rPr lang="zh-CN" altLang="zh-CN" dirty="0" smtClean="0"/>
              <a:t>他</a:t>
            </a:r>
            <a:r>
              <a:rPr lang="en-US" altLang="zh-CN" dirty="0" smtClean="0"/>
              <a:t> </a:t>
            </a:r>
            <a:r>
              <a:rPr lang="en-US" altLang="zh-CN" dirty="0" err="1" smtClean="0"/>
              <a:t>ZigBee</a:t>
            </a:r>
            <a:r>
              <a:rPr lang="en-US" altLang="zh-CN" dirty="0" smtClean="0"/>
              <a:t> </a:t>
            </a:r>
            <a:r>
              <a:rPr lang="zh-CN" altLang="zh-CN" dirty="0" smtClean="0"/>
              <a:t>网络</a:t>
            </a:r>
            <a:r>
              <a:rPr lang="zh-CN" altLang="zh-CN" dirty="0"/>
              <a:t>的协调器交换数据</a:t>
            </a:r>
            <a:r>
              <a:rPr lang="zh-CN" altLang="zh-CN" dirty="0" smtClean="0"/>
              <a:t>。</a:t>
            </a:r>
            <a:endParaRPr lang="en-US" altLang="zh-CN" dirty="0" smtClean="0"/>
          </a:p>
          <a:p>
            <a:r>
              <a:rPr lang="zh-CN" altLang="zh-CN" dirty="0" smtClean="0"/>
              <a:t>通过</a:t>
            </a:r>
            <a:r>
              <a:rPr lang="zh-CN" altLang="zh-CN" dirty="0"/>
              <a:t>各网络协调器的相互通信，可以得到覆盖更大范围、</a:t>
            </a:r>
            <a:r>
              <a:rPr lang="zh-CN" altLang="zh-CN" dirty="0" smtClean="0"/>
              <a:t>超过</a:t>
            </a:r>
            <a:r>
              <a:rPr lang="en-US" altLang="zh-CN" dirty="0" smtClean="0"/>
              <a:t> 65000 </a:t>
            </a:r>
            <a:r>
              <a:rPr lang="zh-CN" altLang="zh-CN" dirty="0" smtClean="0"/>
              <a:t>个</a:t>
            </a:r>
            <a:r>
              <a:rPr lang="zh-CN" altLang="zh-CN" dirty="0"/>
              <a:t>结点</a:t>
            </a:r>
            <a:r>
              <a:rPr lang="zh-CN" altLang="zh-CN" dirty="0" smtClean="0"/>
              <a:t>的</a:t>
            </a:r>
            <a:r>
              <a:rPr lang="en-US" altLang="zh-CN" dirty="0" smtClean="0"/>
              <a:t> </a:t>
            </a:r>
            <a:r>
              <a:rPr lang="en-US" altLang="zh-CN" dirty="0" err="1" smtClean="0"/>
              <a:t>ZigBee</a:t>
            </a:r>
            <a:r>
              <a:rPr lang="en-US" altLang="zh-CN" dirty="0" smtClean="0"/>
              <a:t> </a:t>
            </a:r>
            <a:r>
              <a:rPr lang="zh-CN" altLang="zh-CN" dirty="0" smtClean="0"/>
              <a:t>网络</a:t>
            </a:r>
            <a:r>
              <a:rPr lang="zh-CN" altLang="zh-CN" dirty="0"/>
              <a:t>。</a:t>
            </a:r>
          </a:p>
          <a:p>
            <a:endParaRPr lang="zh-CN" altLang="en-US" dirty="0"/>
          </a:p>
        </p:txBody>
      </p:sp>
    </p:spTree>
    <p:extLst>
      <p:ext uri="{BB962C8B-B14F-4D97-AF65-F5344CB8AC3E}">
        <p14:creationId xmlns:p14="http://schemas.microsoft.com/office/powerpoint/2010/main" val="23640248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2" name="Rectangle 4"/>
          <p:cNvSpPr>
            <a:spLocks noGrp="1" noChangeArrowheads="1"/>
          </p:cNvSpPr>
          <p:nvPr>
            <p:ph type="title"/>
          </p:nvPr>
        </p:nvSpPr>
        <p:spPr/>
        <p:txBody>
          <a:bodyPr/>
          <a:lstStyle/>
          <a:p>
            <a:pPr algn="ctr"/>
            <a:r>
              <a:rPr lang="en-US" altLang="zh-CN" dirty="0" err="1"/>
              <a:t>ZigBee</a:t>
            </a:r>
            <a:r>
              <a:rPr lang="en-US" altLang="zh-CN" dirty="0"/>
              <a:t> </a:t>
            </a:r>
            <a:r>
              <a:rPr lang="zh-CN" altLang="en-US" dirty="0"/>
              <a:t>的组网</a:t>
            </a:r>
            <a:r>
              <a:rPr lang="zh-CN" altLang="en-US" dirty="0" smtClean="0"/>
              <a:t>方式</a:t>
            </a:r>
            <a:endParaRPr lang="zh-CN" altLang="en-US" dirty="0"/>
          </a:p>
        </p:txBody>
      </p:sp>
      <p:sp>
        <p:nvSpPr>
          <p:cNvPr id="386053" name="Oval 5"/>
          <p:cNvSpPr>
            <a:spLocks noChangeArrowheads="1"/>
          </p:cNvSpPr>
          <p:nvPr/>
        </p:nvSpPr>
        <p:spPr bwMode="auto">
          <a:xfrm>
            <a:off x="2412058" y="2775916"/>
            <a:ext cx="218414" cy="204788"/>
          </a:xfrm>
          <a:prstGeom prst="ellipse">
            <a:avLst/>
          </a:prstGeom>
          <a:solidFill>
            <a:schemeClr val="hlink"/>
          </a:solidFill>
          <a:ln w="9525" algn="ctr">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6054" name="Oval 6"/>
          <p:cNvSpPr>
            <a:spLocks noChangeArrowheads="1"/>
          </p:cNvSpPr>
          <p:nvPr/>
        </p:nvSpPr>
        <p:spPr bwMode="auto">
          <a:xfrm>
            <a:off x="9052174" y="5747717"/>
            <a:ext cx="218413" cy="206375"/>
          </a:xfrm>
          <a:prstGeom prst="ellipse">
            <a:avLst/>
          </a:prstGeom>
          <a:solidFill>
            <a:schemeClr val="hlink"/>
          </a:solidFill>
          <a:ln w="9525" algn="ctr">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6055" name="Oval 7"/>
          <p:cNvSpPr>
            <a:spLocks noChangeArrowheads="1"/>
          </p:cNvSpPr>
          <p:nvPr/>
        </p:nvSpPr>
        <p:spPr bwMode="auto">
          <a:xfrm>
            <a:off x="6983264" y="5541342"/>
            <a:ext cx="218414" cy="206375"/>
          </a:xfrm>
          <a:prstGeom prst="ellipse">
            <a:avLst/>
          </a:prstGeom>
          <a:solidFill>
            <a:schemeClr val="hlink"/>
          </a:solidFill>
          <a:ln w="9525" algn="ctr">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6056" name="Oval 8"/>
          <p:cNvSpPr>
            <a:spLocks noChangeArrowheads="1"/>
          </p:cNvSpPr>
          <p:nvPr/>
        </p:nvSpPr>
        <p:spPr bwMode="auto">
          <a:xfrm>
            <a:off x="9378934" y="4517405"/>
            <a:ext cx="218413" cy="206375"/>
          </a:xfrm>
          <a:prstGeom prst="ellipse">
            <a:avLst/>
          </a:prstGeom>
          <a:solidFill>
            <a:schemeClr val="hlink"/>
          </a:solidFill>
          <a:ln w="9525" algn="ctr">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6057" name="Oval 9"/>
          <p:cNvSpPr>
            <a:spLocks noChangeArrowheads="1"/>
          </p:cNvSpPr>
          <p:nvPr/>
        </p:nvSpPr>
        <p:spPr bwMode="auto">
          <a:xfrm>
            <a:off x="7965265" y="4106242"/>
            <a:ext cx="218413" cy="206375"/>
          </a:xfrm>
          <a:prstGeom prst="ellipse">
            <a:avLst/>
          </a:prstGeom>
          <a:solidFill>
            <a:schemeClr val="hlink"/>
          </a:solidFill>
          <a:ln w="9525" algn="ctr">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6058" name="Oval 10"/>
          <p:cNvSpPr>
            <a:spLocks noChangeArrowheads="1"/>
          </p:cNvSpPr>
          <p:nvPr/>
        </p:nvSpPr>
        <p:spPr bwMode="auto">
          <a:xfrm>
            <a:off x="994949" y="2979117"/>
            <a:ext cx="220133" cy="206375"/>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6059" name="Oval 11"/>
          <p:cNvSpPr>
            <a:spLocks noChangeArrowheads="1"/>
          </p:cNvSpPr>
          <p:nvPr/>
        </p:nvSpPr>
        <p:spPr bwMode="auto">
          <a:xfrm>
            <a:off x="776536" y="4004642"/>
            <a:ext cx="218413" cy="206375"/>
          </a:xfrm>
          <a:prstGeom prst="ellipse">
            <a:avLst/>
          </a:prstGeom>
          <a:solidFill>
            <a:schemeClr val="hlink"/>
          </a:solidFill>
          <a:ln w="9525" algn="ctr">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6060" name="Oval 12"/>
          <p:cNvSpPr>
            <a:spLocks noChangeArrowheads="1"/>
          </p:cNvSpPr>
          <p:nvPr/>
        </p:nvSpPr>
        <p:spPr bwMode="auto">
          <a:xfrm>
            <a:off x="1758537" y="4825380"/>
            <a:ext cx="218414" cy="206375"/>
          </a:xfrm>
          <a:prstGeom prst="ellipse">
            <a:avLst/>
          </a:prstGeom>
          <a:solidFill>
            <a:schemeClr val="hlink"/>
          </a:solidFill>
          <a:ln w="9525" algn="ctr">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6061" name="Oval 13"/>
          <p:cNvSpPr>
            <a:spLocks noChangeArrowheads="1"/>
          </p:cNvSpPr>
          <p:nvPr/>
        </p:nvSpPr>
        <p:spPr bwMode="auto">
          <a:xfrm>
            <a:off x="3610753" y="3903042"/>
            <a:ext cx="218413" cy="206375"/>
          </a:xfrm>
          <a:prstGeom prst="ellipse">
            <a:avLst/>
          </a:prstGeom>
          <a:solidFill>
            <a:schemeClr val="hlink"/>
          </a:solidFill>
          <a:ln w="9525" algn="ctr">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6062" name="Oval 14"/>
          <p:cNvSpPr>
            <a:spLocks noChangeArrowheads="1"/>
          </p:cNvSpPr>
          <p:nvPr/>
        </p:nvSpPr>
        <p:spPr bwMode="auto">
          <a:xfrm>
            <a:off x="1975231" y="3596654"/>
            <a:ext cx="980281" cy="411162"/>
          </a:xfrm>
          <a:prstGeom prst="ellipse">
            <a:avLst/>
          </a:prstGeom>
          <a:solidFill>
            <a:srgbClr val="CCECFF"/>
          </a:solidFill>
          <a:ln w="9525" algn="ctr">
            <a:solidFill>
              <a:schemeClr val="folHlink"/>
            </a:solidFill>
            <a:round/>
            <a:headEnd/>
            <a:tailEnd/>
          </a:ln>
          <a:effectLst>
            <a:outerShdw dist="35921" dir="2700000" algn="ctr" rotWithShape="0">
              <a:schemeClr val="bg2"/>
            </a:outerShdw>
          </a:effectLst>
        </p:spPr>
        <p:txBody>
          <a:bodyPr wrap="none" anchor="ctr"/>
          <a:lstStyle/>
          <a:p>
            <a:pPr algn="ctr"/>
            <a:r>
              <a:rPr lang="en-US" altLang="zh-CN" sz="2400" b="1">
                <a:solidFill>
                  <a:srgbClr val="000099"/>
                </a:solidFill>
                <a:latin typeface="+mn-lt"/>
                <a:ea typeface="+mn-ea"/>
              </a:rPr>
              <a:t>FFD</a:t>
            </a:r>
          </a:p>
        </p:txBody>
      </p:sp>
      <p:sp>
        <p:nvSpPr>
          <p:cNvPr id="386063" name="Oval 15"/>
          <p:cNvSpPr>
            <a:spLocks noChangeArrowheads="1"/>
          </p:cNvSpPr>
          <p:nvPr/>
        </p:nvSpPr>
        <p:spPr bwMode="auto">
          <a:xfrm>
            <a:off x="3717380" y="5646117"/>
            <a:ext cx="980281" cy="411163"/>
          </a:xfrm>
          <a:prstGeom prst="ellipse">
            <a:avLst/>
          </a:prstGeom>
          <a:solidFill>
            <a:srgbClr val="CCECFF"/>
          </a:solidFill>
          <a:ln w="9525" algn="ctr">
            <a:solidFill>
              <a:schemeClr val="folHlink"/>
            </a:solidFill>
            <a:round/>
            <a:headEnd/>
            <a:tailEnd/>
          </a:ln>
          <a:effectLst>
            <a:outerShdw dist="35921" dir="2700000" algn="ctr" rotWithShape="0">
              <a:schemeClr val="bg2"/>
            </a:outerShdw>
          </a:effectLst>
        </p:spPr>
        <p:txBody>
          <a:bodyPr wrap="none" anchor="ctr"/>
          <a:lstStyle/>
          <a:p>
            <a:pPr algn="ctr"/>
            <a:r>
              <a:rPr lang="en-US" altLang="zh-CN" sz="2400" b="1">
                <a:solidFill>
                  <a:srgbClr val="000099"/>
                </a:solidFill>
                <a:latin typeface="+mn-lt"/>
                <a:ea typeface="+mn-ea"/>
              </a:rPr>
              <a:t>FFD</a:t>
            </a:r>
          </a:p>
        </p:txBody>
      </p:sp>
      <p:sp>
        <p:nvSpPr>
          <p:cNvPr id="386064" name="Oval 16"/>
          <p:cNvSpPr>
            <a:spLocks noChangeArrowheads="1"/>
          </p:cNvSpPr>
          <p:nvPr/>
        </p:nvSpPr>
        <p:spPr bwMode="auto">
          <a:xfrm>
            <a:off x="6333182" y="3390279"/>
            <a:ext cx="978562" cy="411162"/>
          </a:xfrm>
          <a:prstGeom prst="ellipse">
            <a:avLst/>
          </a:prstGeom>
          <a:solidFill>
            <a:srgbClr val="CCECFF"/>
          </a:solidFill>
          <a:ln w="9525" algn="ctr">
            <a:solidFill>
              <a:schemeClr val="folHlink"/>
            </a:solidFill>
            <a:round/>
            <a:headEnd/>
            <a:tailEnd/>
          </a:ln>
          <a:effectLst>
            <a:outerShdw dist="35921" dir="2700000" algn="ctr" rotWithShape="0">
              <a:schemeClr val="bg2"/>
            </a:outerShdw>
          </a:effectLst>
        </p:spPr>
        <p:txBody>
          <a:bodyPr wrap="none" anchor="ctr"/>
          <a:lstStyle/>
          <a:p>
            <a:pPr algn="ctr"/>
            <a:r>
              <a:rPr lang="en-US" altLang="zh-CN" sz="2400" b="1">
                <a:solidFill>
                  <a:srgbClr val="000099"/>
                </a:solidFill>
                <a:latin typeface="+mn-lt"/>
                <a:ea typeface="+mn-ea"/>
              </a:rPr>
              <a:t>FFD</a:t>
            </a:r>
          </a:p>
        </p:txBody>
      </p:sp>
      <p:sp>
        <p:nvSpPr>
          <p:cNvPr id="386065" name="Oval 17"/>
          <p:cNvSpPr>
            <a:spLocks noChangeArrowheads="1"/>
          </p:cNvSpPr>
          <p:nvPr/>
        </p:nvSpPr>
        <p:spPr bwMode="auto">
          <a:xfrm>
            <a:off x="4370901" y="2569542"/>
            <a:ext cx="980281" cy="411163"/>
          </a:xfrm>
          <a:prstGeom prst="ellipse">
            <a:avLst/>
          </a:prstGeom>
          <a:solidFill>
            <a:srgbClr val="CCECFF"/>
          </a:solidFill>
          <a:ln w="9525">
            <a:solidFill>
              <a:schemeClr val="folHlink"/>
            </a:solidFill>
            <a:round/>
            <a:headEnd/>
            <a:tailEnd/>
          </a:ln>
          <a:effectLst>
            <a:outerShdw dist="35921" dir="2700000" algn="ctr" rotWithShape="0">
              <a:schemeClr val="bg2"/>
            </a:outerShdw>
          </a:effectLst>
        </p:spPr>
        <p:txBody>
          <a:bodyPr wrap="none" anchor="ctr"/>
          <a:lstStyle/>
          <a:p>
            <a:pPr algn="ctr"/>
            <a:r>
              <a:rPr lang="en-US" altLang="zh-CN" sz="2400" b="1">
                <a:solidFill>
                  <a:srgbClr val="000099"/>
                </a:solidFill>
                <a:latin typeface="+mn-lt"/>
                <a:ea typeface="+mn-ea"/>
              </a:rPr>
              <a:t>FFD</a:t>
            </a:r>
          </a:p>
        </p:txBody>
      </p:sp>
      <p:sp>
        <p:nvSpPr>
          <p:cNvPr id="386066" name="Oval 18"/>
          <p:cNvSpPr>
            <a:spLocks noChangeArrowheads="1"/>
          </p:cNvSpPr>
          <p:nvPr/>
        </p:nvSpPr>
        <p:spPr bwMode="auto">
          <a:xfrm>
            <a:off x="7638505" y="4926979"/>
            <a:ext cx="978561" cy="411162"/>
          </a:xfrm>
          <a:prstGeom prst="ellipse">
            <a:avLst/>
          </a:prstGeom>
          <a:solidFill>
            <a:srgbClr val="EAEAEA"/>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400" b="1">
                <a:solidFill>
                  <a:srgbClr val="000099"/>
                </a:solidFill>
                <a:latin typeface="+mn-lt"/>
                <a:ea typeface="+mn-ea"/>
              </a:rPr>
              <a:t>FFD</a:t>
            </a:r>
          </a:p>
        </p:txBody>
      </p:sp>
      <p:sp>
        <p:nvSpPr>
          <p:cNvPr id="386067" name="Line 19"/>
          <p:cNvSpPr>
            <a:spLocks noChangeShapeType="1"/>
          </p:cNvSpPr>
          <p:nvPr/>
        </p:nvSpPr>
        <p:spPr bwMode="auto">
          <a:xfrm flipH="1">
            <a:off x="4166245" y="2979116"/>
            <a:ext cx="641483" cy="1633538"/>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68" name="Line 20"/>
          <p:cNvSpPr>
            <a:spLocks noChangeShapeType="1"/>
          </p:cNvSpPr>
          <p:nvPr/>
        </p:nvSpPr>
        <p:spPr bwMode="auto">
          <a:xfrm>
            <a:off x="2678625" y="4018929"/>
            <a:ext cx="1147101" cy="652462"/>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69" name="Line 21"/>
          <p:cNvSpPr>
            <a:spLocks noChangeShapeType="1"/>
          </p:cNvSpPr>
          <p:nvPr/>
        </p:nvSpPr>
        <p:spPr bwMode="auto">
          <a:xfrm>
            <a:off x="5242834" y="2877517"/>
            <a:ext cx="1196975" cy="614363"/>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70" name="Line 22"/>
          <p:cNvSpPr>
            <a:spLocks noChangeShapeType="1"/>
          </p:cNvSpPr>
          <p:nvPr/>
        </p:nvSpPr>
        <p:spPr bwMode="auto">
          <a:xfrm flipH="1">
            <a:off x="4455171" y="3720479"/>
            <a:ext cx="1958843" cy="1003300"/>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71" name="Line 23"/>
          <p:cNvSpPr>
            <a:spLocks noChangeShapeType="1"/>
          </p:cNvSpPr>
          <p:nvPr/>
        </p:nvSpPr>
        <p:spPr bwMode="auto">
          <a:xfrm>
            <a:off x="4145608" y="5074617"/>
            <a:ext cx="13758" cy="557213"/>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72" name="Line 24"/>
          <p:cNvSpPr>
            <a:spLocks noChangeShapeType="1"/>
          </p:cNvSpPr>
          <p:nvPr/>
        </p:nvSpPr>
        <p:spPr bwMode="auto">
          <a:xfrm flipH="1" flipV="1">
            <a:off x="4625430" y="4852366"/>
            <a:ext cx="853017" cy="152400"/>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73" name="Line 25"/>
          <p:cNvSpPr>
            <a:spLocks noChangeShapeType="1"/>
          </p:cNvSpPr>
          <p:nvPr/>
        </p:nvSpPr>
        <p:spPr bwMode="auto">
          <a:xfrm>
            <a:off x="1185846" y="3137866"/>
            <a:ext cx="866775" cy="541338"/>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74" name="Line 26"/>
          <p:cNvSpPr>
            <a:spLocks noChangeShapeType="1"/>
          </p:cNvSpPr>
          <p:nvPr/>
        </p:nvSpPr>
        <p:spPr bwMode="auto">
          <a:xfrm>
            <a:off x="2989908" y="3850654"/>
            <a:ext cx="569252" cy="106362"/>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75" name="Line 27"/>
          <p:cNvSpPr>
            <a:spLocks noChangeShapeType="1"/>
          </p:cNvSpPr>
          <p:nvPr/>
        </p:nvSpPr>
        <p:spPr bwMode="auto">
          <a:xfrm flipH="1">
            <a:off x="2461932" y="2991817"/>
            <a:ext cx="44715" cy="600075"/>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76" name="Line 28"/>
          <p:cNvSpPr>
            <a:spLocks noChangeShapeType="1"/>
          </p:cNvSpPr>
          <p:nvPr/>
        </p:nvSpPr>
        <p:spPr bwMode="auto">
          <a:xfrm flipV="1">
            <a:off x="994950" y="3903041"/>
            <a:ext cx="980281" cy="203200"/>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77" name="Line 29"/>
          <p:cNvSpPr>
            <a:spLocks noChangeShapeType="1"/>
          </p:cNvSpPr>
          <p:nvPr/>
        </p:nvSpPr>
        <p:spPr bwMode="auto">
          <a:xfrm flipH="1">
            <a:off x="8596429" y="4696791"/>
            <a:ext cx="775627" cy="336550"/>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78" name="Line 30"/>
          <p:cNvSpPr>
            <a:spLocks noChangeShapeType="1"/>
          </p:cNvSpPr>
          <p:nvPr/>
        </p:nvSpPr>
        <p:spPr bwMode="auto">
          <a:xfrm>
            <a:off x="8070172" y="4312617"/>
            <a:ext cx="42995" cy="625475"/>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79" name="Line 31"/>
          <p:cNvSpPr>
            <a:spLocks noChangeShapeType="1"/>
          </p:cNvSpPr>
          <p:nvPr/>
        </p:nvSpPr>
        <p:spPr bwMode="auto">
          <a:xfrm flipH="1">
            <a:off x="1930516" y="3996705"/>
            <a:ext cx="345679" cy="815975"/>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80" name="Line 32"/>
          <p:cNvSpPr>
            <a:spLocks noChangeShapeType="1"/>
          </p:cNvSpPr>
          <p:nvPr/>
        </p:nvSpPr>
        <p:spPr bwMode="auto">
          <a:xfrm>
            <a:off x="8396933" y="5311154"/>
            <a:ext cx="679318" cy="468312"/>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81" name="Line 33"/>
          <p:cNvSpPr>
            <a:spLocks noChangeShapeType="1"/>
          </p:cNvSpPr>
          <p:nvPr/>
        </p:nvSpPr>
        <p:spPr bwMode="auto">
          <a:xfrm flipH="1">
            <a:off x="7210277" y="5306391"/>
            <a:ext cx="562372" cy="274638"/>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82" name="Text Box 34"/>
          <p:cNvSpPr txBox="1">
            <a:spLocks noChangeArrowheads="1"/>
          </p:cNvSpPr>
          <p:nvPr/>
        </p:nvSpPr>
        <p:spPr bwMode="auto">
          <a:xfrm>
            <a:off x="2654549" y="2385391"/>
            <a:ext cx="81785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mn-ea"/>
              </a:rPr>
              <a:t>RFD</a:t>
            </a:r>
          </a:p>
        </p:txBody>
      </p:sp>
      <p:sp>
        <p:nvSpPr>
          <p:cNvPr id="386083" name="Text Box 35"/>
          <p:cNvSpPr txBox="1">
            <a:spLocks noChangeArrowheads="1"/>
          </p:cNvSpPr>
          <p:nvPr/>
        </p:nvSpPr>
        <p:spPr bwMode="auto">
          <a:xfrm>
            <a:off x="1591717" y="2348880"/>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mn-ea"/>
              </a:rPr>
              <a:t>端设备</a:t>
            </a:r>
          </a:p>
        </p:txBody>
      </p:sp>
      <p:sp>
        <p:nvSpPr>
          <p:cNvPr id="386084" name="Text Box 36"/>
          <p:cNvSpPr txBox="1">
            <a:spLocks noChangeArrowheads="1"/>
          </p:cNvSpPr>
          <p:nvPr/>
        </p:nvSpPr>
        <p:spPr bwMode="auto">
          <a:xfrm>
            <a:off x="2558240" y="3225179"/>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mn-ea"/>
              </a:rPr>
              <a:t>路由器</a:t>
            </a:r>
          </a:p>
        </p:txBody>
      </p:sp>
      <p:sp>
        <p:nvSpPr>
          <p:cNvPr id="386085" name="Oval 37"/>
          <p:cNvSpPr>
            <a:spLocks noChangeArrowheads="1"/>
          </p:cNvSpPr>
          <p:nvPr/>
        </p:nvSpPr>
        <p:spPr bwMode="auto">
          <a:xfrm>
            <a:off x="5461249" y="4823792"/>
            <a:ext cx="978561" cy="411163"/>
          </a:xfrm>
          <a:prstGeom prst="ellipse">
            <a:avLst/>
          </a:prstGeom>
          <a:solidFill>
            <a:srgbClr val="CCECFF"/>
          </a:solidFill>
          <a:ln w="9525" algn="ctr">
            <a:solidFill>
              <a:schemeClr val="folHlink"/>
            </a:solidFill>
            <a:round/>
            <a:headEnd/>
            <a:tailEnd/>
          </a:ln>
          <a:effectLst>
            <a:outerShdw dist="35921" dir="2700000" algn="ctr" rotWithShape="0">
              <a:schemeClr val="bg2"/>
            </a:outerShdw>
          </a:effectLst>
        </p:spPr>
        <p:txBody>
          <a:bodyPr wrap="none" anchor="ctr"/>
          <a:lstStyle/>
          <a:p>
            <a:pPr algn="ctr"/>
            <a:r>
              <a:rPr lang="en-US" altLang="zh-CN" sz="2400" b="1">
                <a:solidFill>
                  <a:srgbClr val="000099"/>
                </a:solidFill>
                <a:latin typeface="+mn-lt"/>
                <a:ea typeface="+mn-ea"/>
              </a:rPr>
              <a:t>FFD</a:t>
            </a:r>
          </a:p>
        </p:txBody>
      </p:sp>
      <p:sp>
        <p:nvSpPr>
          <p:cNvPr id="386086" name="Line 38"/>
          <p:cNvSpPr>
            <a:spLocks noChangeShapeType="1"/>
          </p:cNvSpPr>
          <p:nvPr/>
        </p:nvSpPr>
        <p:spPr bwMode="auto">
          <a:xfrm flipH="1" flipV="1">
            <a:off x="6436371" y="5065091"/>
            <a:ext cx="1227931" cy="20638"/>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87" name="Line 39"/>
          <p:cNvSpPr>
            <a:spLocks noChangeShapeType="1"/>
          </p:cNvSpPr>
          <p:nvPr/>
        </p:nvSpPr>
        <p:spPr bwMode="auto">
          <a:xfrm flipH="1">
            <a:off x="4678743" y="5225430"/>
            <a:ext cx="1160860" cy="542925"/>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88" name="Oval 40"/>
          <p:cNvSpPr>
            <a:spLocks noChangeArrowheads="1"/>
          </p:cNvSpPr>
          <p:nvPr/>
        </p:nvSpPr>
        <p:spPr bwMode="auto">
          <a:xfrm>
            <a:off x="3610753" y="4620592"/>
            <a:ext cx="978561" cy="411163"/>
          </a:xfrm>
          <a:prstGeom prst="ellipse">
            <a:avLst/>
          </a:prstGeom>
          <a:solidFill>
            <a:srgbClr val="FF99FF"/>
          </a:solidFill>
          <a:ln w="28575">
            <a:solidFill>
              <a:schemeClr val="folHlink"/>
            </a:solidFill>
            <a:round/>
            <a:headEnd/>
            <a:tailEnd/>
          </a:ln>
          <a:effectLst>
            <a:outerShdw dist="35921" dir="2700000" algn="ctr" rotWithShape="0">
              <a:schemeClr val="bg2"/>
            </a:outerShdw>
          </a:effectLst>
        </p:spPr>
        <p:txBody>
          <a:bodyPr wrap="none" anchor="ctr"/>
          <a:lstStyle/>
          <a:p>
            <a:pPr algn="ctr"/>
            <a:r>
              <a:rPr lang="en-US" altLang="zh-CN" sz="2400" b="1">
                <a:solidFill>
                  <a:srgbClr val="000099"/>
                </a:solidFill>
                <a:latin typeface="+mn-lt"/>
                <a:ea typeface="+mn-ea"/>
              </a:rPr>
              <a:t>FFD</a:t>
            </a:r>
          </a:p>
        </p:txBody>
      </p:sp>
      <p:sp>
        <p:nvSpPr>
          <p:cNvPr id="386089" name="Text Box 41"/>
          <p:cNvSpPr txBox="1">
            <a:spLocks noChangeArrowheads="1"/>
          </p:cNvSpPr>
          <p:nvPr/>
        </p:nvSpPr>
        <p:spPr bwMode="auto">
          <a:xfrm>
            <a:off x="2420657" y="4590430"/>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mn-ea"/>
              </a:rPr>
              <a:t>协调器</a:t>
            </a:r>
          </a:p>
        </p:txBody>
      </p:sp>
      <p:sp>
        <p:nvSpPr>
          <p:cNvPr id="386091" name="Text Box 43"/>
          <p:cNvSpPr txBox="1">
            <a:spLocks noChangeArrowheads="1"/>
          </p:cNvSpPr>
          <p:nvPr/>
        </p:nvSpPr>
        <p:spPr bwMode="auto">
          <a:xfrm>
            <a:off x="560512" y="1229851"/>
            <a:ext cx="8963801" cy="892552"/>
          </a:xfrm>
          <a:prstGeom prst="rect">
            <a:avLst/>
          </a:prstGeom>
          <a:solidFill>
            <a:srgbClr val="FFFF66"/>
          </a:solidFill>
          <a:ln>
            <a:solidFill>
              <a:srgbClr val="000066"/>
            </a:solidFill>
          </a:ln>
          <a:effectLst/>
          <a:extLst/>
        </p:spPr>
        <p:txBody>
          <a:bodyPr wrap="square">
            <a:spAutoFit/>
          </a:bodyPr>
          <a:lstStyle/>
          <a:p>
            <a:r>
              <a:rPr lang="zh-CN" altLang="en-US" sz="2600" b="1" dirty="0">
                <a:solidFill>
                  <a:srgbClr val="000066"/>
                </a:solidFill>
                <a:latin typeface="+mn-lt"/>
                <a:ea typeface="+mn-ea"/>
              </a:rPr>
              <a:t>有一个全功能设备 </a:t>
            </a:r>
            <a:r>
              <a:rPr lang="en-US" altLang="zh-CN" sz="2600" b="1" dirty="0">
                <a:solidFill>
                  <a:srgbClr val="000066"/>
                </a:solidFill>
                <a:latin typeface="+mn-lt"/>
                <a:ea typeface="+mn-ea"/>
              </a:rPr>
              <a:t>FFD </a:t>
            </a:r>
            <a:r>
              <a:rPr lang="zh-CN" altLang="en-US" sz="2600" b="1" dirty="0">
                <a:solidFill>
                  <a:srgbClr val="000066"/>
                </a:solidFill>
                <a:latin typeface="+mn-lt"/>
                <a:ea typeface="+mn-ea"/>
              </a:rPr>
              <a:t>充当网络的</a:t>
            </a:r>
            <a:r>
              <a:rPr lang="zh-CN" altLang="en-US" sz="2600" b="1" dirty="0">
                <a:solidFill>
                  <a:srgbClr val="FF0000"/>
                </a:solidFill>
                <a:latin typeface="+mn-lt"/>
                <a:ea typeface="+mn-ea"/>
              </a:rPr>
              <a:t>协调器。</a:t>
            </a:r>
          </a:p>
          <a:p>
            <a:r>
              <a:rPr lang="en-US" altLang="zh-CN" sz="2600" b="1" dirty="0" err="1">
                <a:solidFill>
                  <a:srgbClr val="000066"/>
                </a:solidFill>
                <a:latin typeface="+mn-lt"/>
                <a:ea typeface="+mn-ea"/>
              </a:rPr>
              <a:t>ZigBee</a:t>
            </a:r>
            <a:r>
              <a:rPr lang="en-US" altLang="zh-CN" sz="2600" b="1" dirty="0">
                <a:solidFill>
                  <a:srgbClr val="000066"/>
                </a:solidFill>
                <a:latin typeface="+mn-lt"/>
                <a:ea typeface="+mn-ea"/>
              </a:rPr>
              <a:t> </a:t>
            </a:r>
            <a:r>
              <a:rPr lang="zh-CN" altLang="en-US" sz="2600" b="1" dirty="0">
                <a:solidFill>
                  <a:srgbClr val="000066"/>
                </a:solidFill>
                <a:latin typeface="+mn-lt"/>
                <a:ea typeface="+mn-ea"/>
              </a:rPr>
              <a:t>网络中</a:t>
            </a:r>
            <a:r>
              <a:rPr lang="zh-CN" altLang="en-US" sz="2600" b="1" dirty="0">
                <a:solidFill>
                  <a:srgbClr val="FF0000"/>
                </a:solidFill>
                <a:latin typeface="+mn-lt"/>
                <a:ea typeface="+mn-ea"/>
              </a:rPr>
              <a:t>数量最多</a:t>
            </a:r>
            <a:r>
              <a:rPr lang="zh-CN" altLang="en-US" sz="2600" b="1" dirty="0">
                <a:solidFill>
                  <a:srgbClr val="000066"/>
                </a:solidFill>
                <a:latin typeface="+mn-lt"/>
                <a:ea typeface="+mn-ea"/>
              </a:rPr>
              <a:t>的端设备是精简功能设备 </a:t>
            </a:r>
            <a:r>
              <a:rPr lang="en-US" altLang="zh-CN" sz="2600" b="1" dirty="0">
                <a:solidFill>
                  <a:srgbClr val="000066"/>
                </a:solidFill>
                <a:latin typeface="+mn-lt"/>
                <a:ea typeface="+mn-ea"/>
              </a:rPr>
              <a:t>RFD </a:t>
            </a:r>
            <a:r>
              <a:rPr lang="zh-CN" altLang="en-US" sz="2600" b="1" dirty="0">
                <a:solidFill>
                  <a:srgbClr val="000066"/>
                </a:solidFill>
                <a:latin typeface="+mn-lt"/>
                <a:ea typeface="+mn-ea"/>
              </a:rPr>
              <a:t>结点。 </a:t>
            </a:r>
          </a:p>
        </p:txBody>
      </p:sp>
    </p:spTree>
    <p:extLst>
      <p:ext uri="{BB962C8B-B14F-4D97-AF65-F5344CB8AC3E}">
        <p14:creationId xmlns:p14="http://schemas.microsoft.com/office/powerpoint/2010/main" val="14941851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r>
              <a:rPr lang="en-US" altLang="zh-CN" dirty="0"/>
              <a:t>3. </a:t>
            </a:r>
            <a:r>
              <a:rPr lang="zh-CN" altLang="en-US" dirty="0"/>
              <a:t>高速 </a:t>
            </a:r>
            <a:r>
              <a:rPr lang="en-US" altLang="zh-CN" dirty="0"/>
              <a:t>WPAN</a:t>
            </a:r>
          </a:p>
        </p:txBody>
      </p:sp>
      <p:sp>
        <p:nvSpPr>
          <p:cNvPr id="388099" name="Rectangle 3"/>
          <p:cNvSpPr>
            <a:spLocks noGrp="1" noChangeArrowheads="1"/>
          </p:cNvSpPr>
          <p:nvPr>
            <p:ph idx="1"/>
          </p:nvPr>
        </p:nvSpPr>
        <p:spPr/>
        <p:txBody>
          <a:bodyPr/>
          <a:lstStyle/>
          <a:p>
            <a:r>
              <a:rPr lang="zh-CN" altLang="en-US" sz="2800" dirty="0"/>
              <a:t>高速 </a:t>
            </a:r>
            <a:r>
              <a:rPr lang="en-US" altLang="zh-CN" sz="2800" dirty="0"/>
              <a:t>WPAN </a:t>
            </a:r>
            <a:r>
              <a:rPr lang="zh-CN" altLang="en-US" sz="2800" dirty="0"/>
              <a:t>用于在便携式多媒体装置之间传送数据，支持</a:t>
            </a:r>
            <a:r>
              <a:rPr lang="en-US" altLang="zh-CN" sz="2800" dirty="0"/>
              <a:t>11 ~ 55 </a:t>
            </a:r>
            <a:r>
              <a:rPr lang="en-US" altLang="zh-CN" sz="2800" dirty="0" smtClean="0"/>
              <a:t>Mbit/s </a:t>
            </a:r>
            <a:r>
              <a:rPr lang="zh-CN" altLang="en-US" sz="2800" dirty="0"/>
              <a:t>的数据率，标准是 </a:t>
            </a:r>
            <a:r>
              <a:rPr lang="en-US" altLang="zh-CN" sz="2800" dirty="0" smtClean="0"/>
              <a:t>802.15.3</a:t>
            </a:r>
            <a:r>
              <a:rPr lang="zh-CN" altLang="en-US" sz="2800" dirty="0" smtClean="0"/>
              <a:t>。</a:t>
            </a:r>
            <a:endParaRPr lang="zh-CN" altLang="en-US" sz="2800" dirty="0"/>
          </a:p>
          <a:p>
            <a:r>
              <a:rPr lang="en-US" altLang="zh-CN" sz="2800" dirty="0"/>
              <a:t>IEEE 802.15.3a </a:t>
            </a:r>
            <a:r>
              <a:rPr lang="zh-CN" altLang="en-US" sz="2800" dirty="0"/>
              <a:t>工作组还提出了更高数据率的物理层标准的</a:t>
            </a:r>
            <a:r>
              <a:rPr lang="zh-CN" altLang="en-US" sz="2800" dirty="0">
                <a:solidFill>
                  <a:srgbClr val="FF0000"/>
                </a:solidFill>
              </a:rPr>
              <a:t>超高速 </a:t>
            </a:r>
            <a:r>
              <a:rPr lang="en-US" altLang="zh-CN" sz="2800" dirty="0"/>
              <a:t>WPAN</a:t>
            </a:r>
            <a:r>
              <a:rPr lang="zh-CN" altLang="en-US" sz="2800" dirty="0"/>
              <a:t>，它使用</a:t>
            </a:r>
            <a:r>
              <a:rPr lang="zh-CN" altLang="en-US" sz="2800" dirty="0">
                <a:solidFill>
                  <a:srgbClr val="FF0000"/>
                </a:solidFill>
              </a:rPr>
              <a:t>超宽带 </a:t>
            </a:r>
            <a:r>
              <a:rPr lang="en-US" altLang="zh-CN" sz="2800" dirty="0"/>
              <a:t>UWB </a:t>
            </a:r>
            <a:r>
              <a:rPr lang="zh-CN" altLang="en-US" sz="2800" dirty="0"/>
              <a:t>技术。</a:t>
            </a:r>
          </a:p>
          <a:p>
            <a:r>
              <a:rPr lang="en-US" altLang="zh-CN" sz="2800" dirty="0"/>
              <a:t>UWB </a:t>
            </a:r>
            <a:r>
              <a:rPr lang="zh-CN" altLang="en-US" sz="2800" dirty="0"/>
              <a:t>技术工作在 </a:t>
            </a:r>
            <a:r>
              <a:rPr lang="en-US" altLang="zh-CN" sz="2800" dirty="0"/>
              <a:t>3.1 ~ 10.6 GHz </a:t>
            </a:r>
            <a:r>
              <a:rPr lang="zh-CN" altLang="en-US" sz="2800" dirty="0"/>
              <a:t>微波频段，有非常高的信道带宽。超宽带信号的带宽应超过信号中心频率的 </a:t>
            </a:r>
            <a:r>
              <a:rPr lang="en-US" altLang="zh-CN" sz="2800" dirty="0"/>
              <a:t>25% </a:t>
            </a:r>
            <a:r>
              <a:rPr lang="zh-CN" altLang="en-US" sz="2800" dirty="0"/>
              <a:t>以上，或信号的绝对带宽超过 </a:t>
            </a:r>
            <a:r>
              <a:rPr lang="en-US" altLang="zh-CN" sz="2800" dirty="0"/>
              <a:t>500 MHz</a:t>
            </a:r>
            <a:r>
              <a:rPr lang="zh-CN" altLang="en-US" sz="2800" dirty="0"/>
              <a:t>。</a:t>
            </a:r>
          </a:p>
          <a:p>
            <a:r>
              <a:rPr lang="zh-CN" altLang="en-US" sz="2800" dirty="0"/>
              <a:t>超宽带技术使用了瞬间高速脉冲，可支持 </a:t>
            </a:r>
            <a:r>
              <a:rPr lang="en-US" altLang="zh-CN" sz="2800" dirty="0"/>
              <a:t>100 ~ 400 </a:t>
            </a:r>
            <a:r>
              <a:rPr lang="en-US" altLang="zh-CN" sz="2800" dirty="0" smtClean="0"/>
              <a:t>Mbit/s </a:t>
            </a:r>
            <a:r>
              <a:rPr lang="zh-CN" altLang="en-US" sz="2800" dirty="0"/>
              <a:t>的数据率，可用于小范围内高速传送图像或 </a:t>
            </a:r>
            <a:r>
              <a:rPr lang="en-US" altLang="zh-CN" sz="2800" dirty="0"/>
              <a:t>DVD </a:t>
            </a:r>
            <a:r>
              <a:rPr lang="zh-CN" altLang="en-US" sz="2800" dirty="0"/>
              <a:t>质量的多媒体视频文件。 </a:t>
            </a:r>
          </a:p>
        </p:txBody>
      </p:sp>
    </p:spTree>
    <p:extLst>
      <p:ext uri="{BB962C8B-B14F-4D97-AF65-F5344CB8AC3E}">
        <p14:creationId xmlns:p14="http://schemas.microsoft.com/office/powerpoint/2010/main" val="12815262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r>
              <a:rPr lang="en-US" altLang="zh-CN" dirty="0"/>
              <a:t>9.3 </a:t>
            </a:r>
            <a:r>
              <a:rPr lang="zh-CN" altLang="en-US" dirty="0"/>
              <a:t>无线城域网 </a:t>
            </a:r>
            <a:r>
              <a:rPr lang="en-US" altLang="zh-CN" dirty="0" smtClean="0"/>
              <a:t>WMAN </a:t>
            </a:r>
            <a:endParaRPr lang="en-US" altLang="zh-CN" dirty="0"/>
          </a:p>
        </p:txBody>
      </p:sp>
      <p:sp>
        <p:nvSpPr>
          <p:cNvPr id="389123" name="Rectangle 3"/>
          <p:cNvSpPr>
            <a:spLocks noGrp="1" noChangeArrowheads="1"/>
          </p:cNvSpPr>
          <p:nvPr>
            <p:ph idx="1"/>
          </p:nvPr>
        </p:nvSpPr>
        <p:spPr/>
        <p:txBody>
          <a:bodyPr/>
          <a:lstStyle/>
          <a:p>
            <a:r>
              <a:rPr lang="en-US" altLang="zh-CN" sz="2800" dirty="0" smtClean="0"/>
              <a:t>2002 </a:t>
            </a:r>
            <a:r>
              <a:rPr lang="zh-CN" altLang="en-US" sz="2800" dirty="0"/>
              <a:t>年 </a:t>
            </a:r>
            <a:r>
              <a:rPr lang="en-US" altLang="zh-CN" sz="2800" dirty="0"/>
              <a:t>4 </a:t>
            </a:r>
            <a:r>
              <a:rPr lang="zh-CN" altLang="en-US" sz="2800" dirty="0"/>
              <a:t>月通过了 </a:t>
            </a:r>
            <a:r>
              <a:rPr lang="en-US" altLang="zh-CN" sz="2800" dirty="0" smtClean="0"/>
              <a:t>IEEE 802.16 </a:t>
            </a:r>
            <a:r>
              <a:rPr lang="zh-CN" altLang="en-US" sz="2800" dirty="0"/>
              <a:t>无线</a:t>
            </a:r>
            <a:r>
              <a:rPr lang="zh-CN" altLang="en-US" sz="2800" dirty="0" smtClean="0"/>
              <a:t>城域网</a:t>
            </a:r>
            <a:r>
              <a:rPr lang="en-US" altLang="zh-CN" sz="2800" dirty="0"/>
              <a:t>(Wireless Metropolitan Area Network</a:t>
            </a:r>
            <a:r>
              <a:rPr lang="en-US" altLang="zh-CN" sz="2800" dirty="0" smtClean="0"/>
              <a:t>) </a:t>
            </a:r>
            <a:r>
              <a:rPr lang="zh-CN" altLang="en-US" sz="2800" dirty="0" smtClean="0"/>
              <a:t>的标准</a:t>
            </a:r>
            <a:r>
              <a:rPr lang="zh-CN" altLang="zh-CN" sz="2800" dirty="0"/>
              <a:t>（又称为</a:t>
            </a:r>
            <a:r>
              <a:rPr lang="en-US" altLang="zh-CN" sz="2800" dirty="0"/>
              <a:t>IEEE</a:t>
            </a:r>
            <a:r>
              <a:rPr lang="zh-CN" altLang="zh-CN" sz="2800" dirty="0"/>
              <a:t>无线城域网空中接口标准） </a:t>
            </a:r>
            <a:r>
              <a:rPr lang="zh-CN" altLang="en-US" sz="2800" dirty="0" smtClean="0"/>
              <a:t>。</a:t>
            </a:r>
            <a:endParaRPr lang="en-US" altLang="zh-CN" sz="2800" dirty="0" smtClean="0"/>
          </a:p>
          <a:p>
            <a:r>
              <a:rPr lang="zh-CN" altLang="en-US" sz="2800" dirty="0" smtClean="0"/>
              <a:t>欧洲</a:t>
            </a:r>
            <a:r>
              <a:rPr lang="zh-CN" altLang="en-US" sz="2800" dirty="0"/>
              <a:t>的 </a:t>
            </a:r>
            <a:r>
              <a:rPr lang="en-US" altLang="zh-CN" sz="2800" dirty="0"/>
              <a:t>ETSI </a:t>
            </a:r>
            <a:r>
              <a:rPr lang="zh-CN" altLang="en-US" sz="2800" dirty="0"/>
              <a:t>也制订类似的无线城域网标准 </a:t>
            </a:r>
            <a:r>
              <a:rPr lang="en-US" altLang="zh-CN" sz="2800" dirty="0" err="1"/>
              <a:t>HiperMAN</a:t>
            </a:r>
            <a:r>
              <a:rPr lang="zh-CN" altLang="en-US" sz="2800" dirty="0"/>
              <a:t>。</a:t>
            </a:r>
          </a:p>
          <a:p>
            <a:r>
              <a:rPr lang="en-US" altLang="zh-CN" sz="2800" dirty="0"/>
              <a:t>WMAN </a:t>
            </a:r>
            <a:r>
              <a:rPr lang="zh-CN" altLang="en-US" sz="2800" dirty="0"/>
              <a:t>可提供“最后一英里”的</a:t>
            </a:r>
            <a:r>
              <a:rPr lang="zh-CN" altLang="en-US" sz="2800" dirty="0">
                <a:solidFill>
                  <a:schemeClr val="hlink"/>
                </a:solidFill>
              </a:rPr>
              <a:t>宽带无线接入</a:t>
            </a:r>
            <a:r>
              <a:rPr lang="zh-CN" altLang="en-US" sz="2800" dirty="0"/>
              <a:t>（固定的、移动的和便携的）。</a:t>
            </a:r>
          </a:p>
          <a:p>
            <a:r>
              <a:rPr lang="zh-CN" altLang="en-US" sz="2800" dirty="0"/>
              <a:t>在许多情况下，无线城域网可用来代替现有的有线宽带接入，因此它有时又称为</a:t>
            </a:r>
            <a:r>
              <a:rPr lang="zh-CN" altLang="en-US" sz="2800" dirty="0">
                <a:solidFill>
                  <a:schemeClr val="hlink"/>
                </a:solidFill>
              </a:rPr>
              <a:t>无线本地环路</a:t>
            </a:r>
            <a:r>
              <a:rPr lang="zh-CN" altLang="en-US" sz="2800" dirty="0"/>
              <a:t>。   </a:t>
            </a:r>
          </a:p>
        </p:txBody>
      </p:sp>
    </p:spTree>
    <p:extLst>
      <p:ext uri="{BB962C8B-B14F-4D97-AF65-F5344CB8AC3E}">
        <p14:creationId xmlns:p14="http://schemas.microsoft.com/office/powerpoint/2010/main" val="36996776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algn="ctr"/>
            <a:r>
              <a:rPr lang="en-US" altLang="zh-CN" dirty="0" err="1" smtClean="0"/>
              <a:t>WiMAX</a:t>
            </a:r>
            <a:r>
              <a:rPr lang="en-US" altLang="zh-CN" dirty="0" smtClean="0"/>
              <a:t> </a:t>
            </a:r>
            <a:endParaRPr lang="en-US" altLang="zh-CN" dirty="0"/>
          </a:p>
        </p:txBody>
      </p:sp>
      <p:sp>
        <p:nvSpPr>
          <p:cNvPr id="390147" name="Rectangle 3"/>
          <p:cNvSpPr>
            <a:spLocks noGrp="1" noChangeArrowheads="1"/>
          </p:cNvSpPr>
          <p:nvPr>
            <p:ph idx="1"/>
          </p:nvPr>
        </p:nvSpPr>
        <p:spPr/>
        <p:txBody>
          <a:bodyPr/>
          <a:lstStyle/>
          <a:p>
            <a:r>
              <a:rPr lang="en-US" altLang="zh-CN" sz="2800" dirty="0" err="1"/>
              <a:t>WiMAX</a:t>
            </a:r>
            <a:r>
              <a:rPr lang="en-US" altLang="zh-CN" sz="2800" dirty="0"/>
              <a:t> (</a:t>
            </a:r>
            <a:r>
              <a:rPr lang="en-US" altLang="zh-CN" sz="2800" dirty="0" smtClean="0"/>
              <a:t>Worldwide </a:t>
            </a:r>
            <a:r>
              <a:rPr lang="en-US" altLang="zh-CN" sz="2800" dirty="0"/>
              <a:t>Interoperability for Microwave </a:t>
            </a:r>
            <a:r>
              <a:rPr lang="en-US" altLang="zh-CN" sz="2800" dirty="0" smtClean="0"/>
              <a:t>Access) </a:t>
            </a:r>
            <a:r>
              <a:rPr lang="zh-CN" altLang="en-US" sz="2800" dirty="0" smtClean="0"/>
              <a:t>常用</a:t>
            </a:r>
            <a:r>
              <a:rPr lang="zh-CN" altLang="en-US" sz="2800" dirty="0"/>
              <a:t>来表示无线城域网 </a:t>
            </a:r>
            <a:r>
              <a:rPr lang="en-US" altLang="zh-CN" sz="2800" dirty="0"/>
              <a:t>WMAN</a:t>
            </a:r>
            <a:r>
              <a:rPr lang="zh-CN" altLang="en-US" sz="2800" dirty="0"/>
              <a:t>，这与</a:t>
            </a:r>
            <a:r>
              <a:rPr lang="en-US" altLang="zh-CN" sz="2800" dirty="0"/>
              <a:t>Wi-Fi </a:t>
            </a:r>
            <a:r>
              <a:rPr lang="zh-CN" altLang="en-US" sz="2800" dirty="0"/>
              <a:t>常用来表示无线局域网 </a:t>
            </a:r>
            <a:r>
              <a:rPr lang="en-US" altLang="zh-CN" sz="2800" dirty="0"/>
              <a:t>WLAN </a:t>
            </a:r>
            <a:r>
              <a:rPr lang="zh-CN" altLang="en-US" sz="2800" dirty="0"/>
              <a:t>相似。</a:t>
            </a:r>
          </a:p>
          <a:p>
            <a:r>
              <a:rPr lang="en-US" altLang="zh-CN" sz="2800" dirty="0"/>
              <a:t>IEEE </a:t>
            </a:r>
            <a:r>
              <a:rPr lang="zh-CN" altLang="en-US" sz="2800" dirty="0"/>
              <a:t>的 </a:t>
            </a:r>
            <a:r>
              <a:rPr lang="en-US" altLang="zh-CN" sz="2800" dirty="0"/>
              <a:t>802.16 </a:t>
            </a:r>
            <a:r>
              <a:rPr lang="zh-CN" altLang="en-US" sz="2800" dirty="0"/>
              <a:t>工作组是无线城域网标准的制订者，而 </a:t>
            </a:r>
            <a:r>
              <a:rPr lang="en-US" altLang="zh-CN" sz="2800" dirty="0" err="1"/>
              <a:t>WiMAX</a:t>
            </a:r>
            <a:r>
              <a:rPr lang="en-US" altLang="zh-CN" sz="2800" dirty="0"/>
              <a:t> </a:t>
            </a:r>
            <a:r>
              <a:rPr lang="zh-CN" altLang="en-US" sz="2800" dirty="0"/>
              <a:t>论坛则是 </a:t>
            </a:r>
            <a:r>
              <a:rPr lang="en-US" altLang="zh-CN" sz="2800" dirty="0"/>
              <a:t>802.16 </a:t>
            </a:r>
            <a:r>
              <a:rPr lang="zh-CN" altLang="en-US" sz="2800" dirty="0"/>
              <a:t>技术的推动者。</a:t>
            </a:r>
          </a:p>
          <a:p>
            <a:r>
              <a:rPr lang="en-US" altLang="zh-CN" sz="2800" dirty="0" smtClean="0"/>
              <a:t>WMAN</a:t>
            </a:r>
            <a:r>
              <a:rPr lang="zh-CN" altLang="en-US" sz="2800" dirty="0" smtClean="0"/>
              <a:t>有两</a:t>
            </a:r>
            <a:r>
              <a:rPr lang="zh-CN" altLang="en-US" sz="2800" dirty="0"/>
              <a:t>个正式</a:t>
            </a:r>
            <a:r>
              <a:rPr lang="zh-CN" altLang="en-US" sz="2800" dirty="0" smtClean="0"/>
              <a:t>标准：</a:t>
            </a:r>
            <a:endParaRPr lang="zh-CN" altLang="en-US" sz="2800" dirty="0"/>
          </a:p>
          <a:p>
            <a:pPr lvl="1"/>
            <a:r>
              <a:rPr lang="en-US" altLang="zh-CN" sz="2400" dirty="0" smtClean="0">
                <a:solidFill>
                  <a:srgbClr val="FF0000"/>
                </a:solidFill>
                <a:latin typeface="Arial" charset="0"/>
                <a:ea typeface="黑体" pitchFamily="2" charset="-122"/>
              </a:rPr>
              <a:t>802.16d </a:t>
            </a:r>
            <a:r>
              <a:rPr lang="en-US" altLang="zh-CN" sz="2400" dirty="0" smtClean="0">
                <a:solidFill>
                  <a:schemeClr val="tx1"/>
                </a:solidFill>
                <a:latin typeface="Arial" charset="0"/>
              </a:rPr>
              <a:t>(</a:t>
            </a:r>
            <a:r>
              <a:rPr lang="zh-CN" altLang="en-US" sz="2400" dirty="0" smtClean="0">
                <a:solidFill>
                  <a:schemeClr val="tx1"/>
                </a:solidFill>
                <a:latin typeface="Arial" charset="0"/>
                <a:ea typeface="黑体" pitchFamily="2" charset="-122"/>
              </a:rPr>
              <a:t>它</a:t>
            </a:r>
            <a:r>
              <a:rPr lang="zh-CN" altLang="en-US" sz="2400" dirty="0">
                <a:solidFill>
                  <a:schemeClr val="tx1"/>
                </a:solidFill>
                <a:latin typeface="Arial" charset="0"/>
                <a:ea typeface="黑体" pitchFamily="2" charset="-122"/>
              </a:rPr>
              <a:t>的正式名字是 </a:t>
            </a:r>
            <a:r>
              <a:rPr lang="en-US" altLang="zh-CN" sz="2400" dirty="0" smtClean="0">
                <a:solidFill>
                  <a:schemeClr val="tx1"/>
                </a:solidFill>
                <a:latin typeface="Arial" charset="0"/>
                <a:ea typeface="黑体" pitchFamily="2" charset="-122"/>
              </a:rPr>
              <a:t>802.16-2004)</a:t>
            </a:r>
            <a:r>
              <a:rPr lang="zh-CN" altLang="en-US" sz="2400" dirty="0" smtClean="0">
                <a:solidFill>
                  <a:schemeClr val="tx1"/>
                </a:solidFill>
                <a:latin typeface="Arial" charset="0"/>
                <a:ea typeface="黑体" pitchFamily="2" charset="-122"/>
              </a:rPr>
              <a:t>：</a:t>
            </a:r>
            <a:r>
              <a:rPr lang="zh-CN" altLang="en-US" sz="2400" dirty="0" smtClean="0">
                <a:solidFill>
                  <a:srgbClr val="0000FF"/>
                </a:solidFill>
                <a:latin typeface="Arial" charset="0"/>
                <a:ea typeface="黑体" pitchFamily="2" charset="-122"/>
              </a:rPr>
              <a:t>固定</a:t>
            </a:r>
            <a:r>
              <a:rPr lang="zh-CN" altLang="en-US" sz="2400" dirty="0">
                <a:solidFill>
                  <a:schemeClr val="tx1"/>
                </a:solidFill>
                <a:latin typeface="Arial" charset="0"/>
                <a:ea typeface="黑体" pitchFamily="2" charset="-122"/>
              </a:rPr>
              <a:t>宽带无线接入空中接口标准（</a:t>
            </a:r>
            <a:r>
              <a:rPr lang="en-US" altLang="zh-CN" sz="2400" dirty="0">
                <a:solidFill>
                  <a:schemeClr val="tx1"/>
                </a:solidFill>
                <a:latin typeface="Arial" charset="0"/>
                <a:ea typeface="黑体" pitchFamily="2" charset="-122"/>
              </a:rPr>
              <a:t>2 ~ 66 GHz</a:t>
            </a:r>
            <a:r>
              <a:rPr lang="zh-CN" altLang="en-US" sz="2400" dirty="0">
                <a:solidFill>
                  <a:schemeClr val="tx1"/>
                </a:solidFill>
                <a:latin typeface="Arial" charset="0"/>
                <a:ea typeface="黑体" pitchFamily="2" charset="-122"/>
              </a:rPr>
              <a:t>频段）。</a:t>
            </a:r>
          </a:p>
          <a:p>
            <a:pPr lvl="1"/>
            <a:r>
              <a:rPr lang="en-US" altLang="zh-CN" sz="2400" dirty="0" smtClean="0">
                <a:solidFill>
                  <a:srgbClr val="FF0000"/>
                </a:solidFill>
                <a:latin typeface="Arial" charset="0"/>
              </a:rPr>
              <a:t>802.16e</a:t>
            </a:r>
            <a:r>
              <a:rPr lang="en-US" altLang="zh-CN" sz="2400" dirty="0" smtClean="0">
                <a:solidFill>
                  <a:schemeClr val="tx1"/>
                </a:solidFill>
                <a:latin typeface="Arial" charset="0"/>
              </a:rPr>
              <a:t> (802.16 </a:t>
            </a:r>
            <a:r>
              <a:rPr lang="zh-CN" altLang="en-US" sz="2400" dirty="0">
                <a:solidFill>
                  <a:schemeClr val="tx1"/>
                </a:solidFill>
                <a:latin typeface="Arial" charset="0"/>
                <a:ea typeface="黑体" pitchFamily="2" charset="-122"/>
              </a:rPr>
              <a:t>的增强</a:t>
            </a:r>
            <a:r>
              <a:rPr lang="zh-CN" altLang="en-US" sz="2400" dirty="0" smtClean="0">
                <a:solidFill>
                  <a:schemeClr val="tx1"/>
                </a:solidFill>
                <a:latin typeface="Arial" charset="0"/>
                <a:ea typeface="黑体" pitchFamily="2" charset="-122"/>
              </a:rPr>
              <a:t>版本</a:t>
            </a:r>
            <a:r>
              <a:rPr lang="en-US" altLang="zh-CN" sz="2400" dirty="0" smtClean="0">
                <a:solidFill>
                  <a:schemeClr val="tx1"/>
                </a:solidFill>
                <a:latin typeface="Arial" charset="0"/>
                <a:ea typeface="黑体" pitchFamily="2" charset="-122"/>
              </a:rPr>
              <a:t>)</a:t>
            </a:r>
            <a:r>
              <a:rPr lang="zh-CN" altLang="en-US" sz="2400" dirty="0" smtClean="0">
                <a:solidFill>
                  <a:schemeClr val="tx1"/>
                </a:solidFill>
                <a:latin typeface="Arial" charset="0"/>
                <a:ea typeface="黑体" pitchFamily="2" charset="-122"/>
              </a:rPr>
              <a:t>：支持</a:t>
            </a:r>
            <a:r>
              <a:rPr lang="zh-CN" altLang="en-US" sz="2400" dirty="0">
                <a:solidFill>
                  <a:srgbClr val="0000FF"/>
                </a:solidFill>
                <a:latin typeface="Arial" charset="0"/>
                <a:ea typeface="黑体" pitchFamily="2" charset="-122"/>
              </a:rPr>
              <a:t>移动性</a:t>
            </a:r>
            <a:r>
              <a:rPr lang="zh-CN" altLang="en-US" sz="2400" dirty="0">
                <a:solidFill>
                  <a:schemeClr val="tx1"/>
                </a:solidFill>
                <a:latin typeface="Arial" charset="0"/>
                <a:ea typeface="黑体" pitchFamily="2" charset="-122"/>
              </a:rPr>
              <a:t>的宽带无线接入空中接口标准（</a:t>
            </a:r>
            <a:r>
              <a:rPr lang="en-US" altLang="zh-CN" sz="2400" dirty="0">
                <a:solidFill>
                  <a:schemeClr val="tx1"/>
                </a:solidFill>
                <a:latin typeface="Arial" charset="0"/>
                <a:ea typeface="黑体" pitchFamily="2" charset="-122"/>
              </a:rPr>
              <a:t>2 ~ 6 GHz</a:t>
            </a:r>
            <a:r>
              <a:rPr lang="zh-CN" altLang="en-US" sz="2400" dirty="0">
                <a:solidFill>
                  <a:schemeClr val="tx1"/>
                </a:solidFill>
                <a:latin typeface="Arial" charset="0"/>
                <a:ea typeface="黑体" pitchFamily="2" charset="-122"/>
              </a:rPr>
              <a:t>频段</a:t>
            </a:r>
            <a:r>
              <a:rPr lang="zh-CN" altLang="en-US" sz="2400" dirty="0" smtClean="0">
                <a:solidFill>
                  <a:schemeClr val="tx1"/>
                </a:solidFill>
                <a:latin typeface="Arial" charset="0"/>
                <a:ea typeface="黑体" pitchFamily="2" charset="-122"/>
              </a:rPr>
              <a:t>），向下兼容 </a:t>
            </a:r>
            <a:r>
              <a:rPr lang="en-US" altLang="zh-CN" sz="2400" dirty="0">
                <a:solidFill>
                  <a:schemeClr val="tx1"/>
                </a:solidFill>
                <a:latin typeface="Arial" charset="0"/>
                <a:ea typeface="黑体" pitchFamily="2" charset="-122"/>
              </a:rPr>
              <a:t>802.16-2004</a:t>
            </a:r>
            <a:r>
              <a:rPr lang="zh-CN" altLang="en-US" dirty="0">
                <a:solidFill>
                  <a:schemeClr val="tx1"/>
                </a:solidFill>
                <a:latin typeface="Arial" charset="0"/>
                <a:ea typeface="黑体" pitchFamily="2" charset="-122"/>
              </a:rPr>
              <a:t>。 </a:t>
            </a:r>
            <a:r>
              <a:rPr lang="zh-CN" altLang="en-US" sz="2400" dirty="0">
                <a:solidFill>
                  <a:schemeClr val="tx1"/>
                </a:solidFill>
                <a:latin typeface="Arial" charset="0"/>
                <a:ea typeface="黑体" pitchFamily="2" charset="-122"/>
              </a:rPr>
              <a:t> </a:t>
            </a:r>
          </a:p>
        </p:txBody>
      </p:sp>
    </p:spTree>
    <p:extLst>
      <p:ext uri="{BB962C8B-B14F-4D97-AF65-F5344CB8AC3E}">
        <p14:creationId xmlns:p14="http://schemas.microsoft.com/office/powerpoint/2010/main" val="26803761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2" name="Rectangle 4"/>
          <p:cNvSpPr>
            <a:spLocks noGrp="1" noChangeArrowheads="1"/>
          </p:cNvSpPr>
          <p:nvPr>
            <p:ph type="title"/>
          </p:nvPr>
        </p:nvSpPr>
        <p:spPr/>
        <p:txBody>
          <a:bodyPr/>
          <a:lstStyle/>
          <a:p>
            <a:pPr algn="ctr"/>
            <a:r>
              <a:rPr lang="en-US" altLang="zh-CN" sz="3600"/>
              <a:t>802.16 </a:t>
            </a:r>
            <a:r>
              <a:rPr lang="zh-CN" altLang="en-US" sz="3600"/>
              <a:t>无线城域网服务范围的示意图 </a:t>
            </a:r>
          </a:p>
        </p:txBody>
      </p:sp>
      <p:grpSp>
        <p:nvGrpSpPr>
          <p:cNvPr id="391390" name="Group 222"/>
          <p:cNvGrpSpPr>
            <a:grpSpLocks/>
          </p:cNvGrpSpPr>
          <p:nvPr/>
        </p:nvGrpSpPr>
        <p:grpSpPr bwMode="auto">
          <a:xfrm>
            <a:off x="478622" y="1700808"/>
            <a:ext cx="9298914" cy="3917950"/>
            <a:chOff x="591" y="317"/>
            <a:chExt cx="4974" cy="2196"/>
          </a:xfrm>
        </p:grpSpPr>
        <p:sp>
          <p:nvSpPr>
            <p:cNvPr id="391173" name="Line 5"/>
            <p:cNvSpPr>
              <a:spLocks noChangeShapeType="1"/>
            </p:cNvSpPr>
            <p:nvPr/>
          </p:nvSpPr>
          <p:spPr bwMode="auto">
            <a:xfrm>
              <a:off x="4377" y="2228"/>
              <a:ext cx="635"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391174" name="Rectangle 6"/>
            <p:cNvSpPr>
              <a:spLocks noChangeArrowheads="1"/>
            </p:cNvSpPr>
            <p:nvPr/>
          </p:nvSpPr>
          <p:spPr bwMode="auto">
            <a:xfrm>
              <a:off x="4740" y="2115"/>
              <a:ext cx="453" cy="226"/>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latin typeface="+mn-lt"/>
                  <a:ea typeface="+mn-ea"/>
                </a:rPr>
                <a:t>ISP</a:t>
              </a:r>
            </a:p>
          </p:txBody>
        </p:sp>
        <p:sp>
          <p:nvSpPr>
            <p:cNvPr id="391175" name="Line 7"/>
            <p:cNvSpPr>
              <a:spLocks noChangeShapeType="1"/>
            </p:cNvSpPr>
            <p:nvPr/>
          </p:nvSpPr>
          <p:spPr bwMode="auto">
            <a:xfrm>
              <a:off x="3061" y="2024"/>
              <a:ext cx="817" cy="181"/>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grpSp>
          <p:nvGrpSpPr>
            <p:cNvPr id="391176" name="Group 8"/>
            <p:cNvGrpSpPr>
              <a:grpSpLocks/>
            </p:cNvGrpSpPr>
            <p:nvPr/>
          </p:nvGrpSpPr>
          <p:grpSpPr bwMode="auto">
            <a:xfrm>
              <a:off x="2654" y="754"/>
              <a:ext cx="496" cy="1349"/>
              <a:chOff x="2654" y="800"/>
              <a:chExt cx="496" cy="1349"/>
            </a:xfrm>
          </p:grpSpPr>
          <p:sp>
            <p:nvSpPr>
              <p:cNvPr id="391177" name="AutoShape 9"/>
              <p:cNvSpPr>
                <a:spLocks noChangeAspect="1" noChangeArrowheads="1" noTextEdit="1"/>
              </p:cNvSpPr>
              <p:nvPr/>
            </p:nvSpPr>
            <p:spPr bwMode="auto">
              <a:xfrm>
                <a:off x="2654" y="800"/>
                <a:ext cx="496" cy="1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en-US" sz="2800" b="1">
                  <a:solidFill>
                    <a:srgbClr val="000099"/>
                  </a:solidFill>
                  <a:latin typeface="+mn-lt"/>
                  <a:ea typeface="+mn-ea"/>
                </a:endParaRPr>
              </a:p>
            </p:txBody>
          </p:sp>
          <p:sp>
            <p:nvSpPr>
              <p:cNvPr id="391178" name="Line 10"/>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79" name="Line 11"/>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80" name="Line 12"/>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81" name="Line 13"/>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82" name="Line 14"/>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83" name="Line 15"/>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84" name="Line 16"/>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85" name="Line 17"/>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86" name="Line 18"/>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87" name="Line 19"/>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88" name="Rectangle 20"/>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189" name="Rectangle 21"/>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190" name="Rectangle 22"/>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191" name="Rectangle 23"/>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192" name="Line 24"/>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93" name="Line 25"/>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94" name="Line 26"/>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95" name="Line 27"/>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96" name="Line 28"/>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97" name="Line 29"/>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98" name="Line 30"/>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99" name="Line 31"/>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00" name="Line 32"/>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01" name="Line 33"/>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02" name="Rectangle 34"/>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03" name="Rectangle 35"/>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04" name="Rectangle 36"/>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05" name="Rectangle 37"/>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06" name="Line 38"/>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07" name="Line 39"/>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08" name="Line 40"/>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09" name="Line 41"/>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10" name="Line 42"/>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11" name="Line 43"/>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12" name="Line 44"/>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13" name="Line 45"/>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14" name="Line 46"/>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15" name="Line 47"/>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16" name="Line 48"/>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17" name="Line 49"/>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18" name="Line 50"/>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19" name="Line 51"/>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20" name="Line 52"/>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21" name="Line 53"/>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22" name="Line 54"/>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23" name="Line 55"/>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24" name="Line 56"/>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25" name="Line 57"/>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26" name="Line 58"/>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27" name="Line 59"/>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28" name="Line 60"/>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29" name="Line 61"/>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30" name="Line 62"/>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31" name="Line 63"/>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32" name="Line 64"/>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33" name="Line 65"/>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grpSp>
        <p:grpSp>
          <p:nvGrpSpPr>
            <p:cNvPr id="391234" name="Group 66"/>
            <p:cNvGrpSpPr>
              <a:grpSpLocks/>
            </p:cNvGrpSpPr>
            <p:nvPr/>
          </p:nvGrpSpPr>
          <p:grpSpPr bwMode="auto">
            <a:xfrm>
              <a:off x="702" y="1706"/>
              <a:ext cx="772" cy="456"/>
              <a:chOff x="4286" y="1568"/>
              <a:chExt cx="953" cy="547"/>
            </a:xfrm>
          </p:grpSpPr>
          <p:pic>
            <p:nvPicPr>
              <p:cNvPr id="391235" name="Picture 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32" y="1568"/>
                <a:ext cx="46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91236" name="Picture 6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6" y="1795"/>
                <a:ext cx="46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91237" name="Picture 6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8" y="1568"/>
                <a:ext cx="46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91238" name="Picture 7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40" y="1795"/>
                <a:ext cx="46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pic>
          <p:nvPicPr>
            <p:cNvPr id="391239" name="Picture 71" descr="j029718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3" y="890"/>
              <a:ext cx="726" cy="579"/>
            </a:xfrm>
            <a:prstGeom prst="rect">
              <a:avLst/>
            </a:prstGeom>
            <a:noFill/>
            <a:extLst>
              <a:ext uri="{909E8E84-426E-40DD-AFC4-6F175D3DCCD1}">
                <a14:hiddenFill xmlns:a14="http://schemas.microsoft.com/office/drawing/2010/main">
                  <a:solidFill>
                    <a:srgbClr val="FFFFFF"/>
                  </a:solidFill>
                </a14:hiddenFill>
              </a:ext>
            </a:extLst>
          </p:spPr>
        </p:pic>
        <p:pic>
          <p:nvPicPr>
            <p:cNvPr id="391240" name="Picture 7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2" y="436"/>
              <a:ext cx="681"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1241" name="Freeform 73"/>
            <p:cNvSpPr>
              <a:spLocks/>
            </p:cNvSpPr>
            <p:nvPr/>
          </p:nvSpPr>
          <p:spPr bwMode="auto">
            <a:xfrm rot="4366179" flipH="1">
              <a:off x="2018" y="391"/>
              <a:ext cx="227" cy="1315"/>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headEnd/>
              <a:tailEnd/>
            </a:ln>
          </p:spPr>
          <p:txBody>
            <a:bodyPr/>
            <a:lstStyle/>
            <a:p>
              <a:endParaRPr lang="zh-CN" altLang="en-US" sz="2800" b="1">
                <a:solidFill>
                  <a:srgbClr val="000099"/>
                </a:solidFill>
                <a:latin typeface="+mn-lt"/>
                <a:ea typeface="+mn-ea"/>
              </a:endParaRPr>
            </a:p>
          </p:txBody>
        </p:sp>
        <p:sp>
          <p:nvSpPr>
            <p:cNvPr id="391242" name="Freeform 74"/>
            <p:cNvSpPr>
              <a:spLocks/>
            </p:cNvSpPr>
            <p:nvPr/>
          </p:nvSpPr>
          <p:spPr bwMode="auto">
            <a:xfrm rot="4257513" flipV="1">
              <a:off x="3312" y="575"/>
              <a:ext cx="135" cy="717"/>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headEnd/>
              <a:tailEnd/>
            </a:ln>
          </p:spPr>
          <p:txBody>
            <a:bodyPr/>
            <a:lstStyle/>
            <a:p>
              <a:endParaRPr lang="zh-CN" altLang="en-US" sz="2800" b="1">
                <a:solidFill>
                  <a:srgbClr val="000099"/>
                </a:solidFill>
                <a:latin typeface="+mn-lt"/>
                <a:ea typeface="+mn-ea"/>
              </a:endParaRPr>
            </a:p>
          </p:txBody>
        </p:sp>
        <p:sp>
          <p:nvSpPr>
            <p:cNvPr id="391243" name="Freeform 75"/>
            <p:cNvSpPr>
              <a:spLocks/>
            </p:cNvSpPr>
            <p:nvPr/>
          </p:nvSpPr>
          <p:spPr bwMode="auto">
            <a:xfrm rot="-3467149" flipH="1" flipV="1">
              <a:off x="2047" y="-1"/>
              <a:ext cx="227" cy="1315"/>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headEnd/>
              <a:tailEnd/>
            </a:ln>
          </p:spPr>
          <p:txBody>
            <a:bodyPr/>
            <a:lstStyle/>
            <a:p>
              <a:endParaRPr lang="zh-CN" altLang="en-US" sz="2800" b="1">
                <a:solidFill>
                  <a:srgbClr val="000099"/>
                </a:solidFill>
                <a:latin typeface="+mn-lt"/>
                <a:ea typeface="+mn-ea"/>
              </a:endParaRPr>
            </a:p>
          </p:txBody>
        </p:sp>
        <p:sp>
          <p:nvSpPr>
            <p:cNvPr id="391244" name="Text Box 76"/>
            <p:cNvSpPr txBox="1">
              <a:spLocks noChangeArrowheads="1"/>
            </p:cNvSpPr>
            <p:nvPr/>
          </p:nvSpPr>
          <p:spPr bwMode="auto">
            <a:xfrm>
              <a:off x="612" y="2146"/>
              <a:ext cx="96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802.11 WLAN</a:t>
              </a:r>
            </a:p>
          </p:txBody>
        </p:sp>
        <p:sp>
          <p:nvSpPr>
            <p:cNvPr id="391245" name="Text Box 77"/>
            <p:cNvSpPr txBox="1">
              <a:spLocks noChangeArrowheads="1"/>
            </p:cNvSpPr>
            <p:nvPr/>
          </p:nvSpPr>
          <p:spPr bwMode="auto">
            <a:xfrm>
              <a:off x="673" y="1419"/>
              <a:ext cx="824"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802.11 </a:t>
              </a:r>
              <a:r>
                <a:rPr lang="zh-CN" altLang="en-US" sz="2000" b="1">
                  <a:solidFill>
                    <a:srgbClr val="000099"/>
                  </a:solidFill>
                  <a:latin typeface="+mn-lt"/>
                  <a:ea typeface="+mn-ea"/>
                </a:rPr>
                <a:t>热点</a:t>
              </a:r>
            </a:p>
          </p:txBody>
        </p:sp>
        <p:sp>
          <p:nvSpPr>
            <p:cNvPr id="391246" name="Text Box 78"/>
            <p:cNvSpPr txBox="1">
              <a:spLocks noChangeArrowheads="1"/>
            </p:cNvSpPr>
            <p:nvPr/>
          </p:nvSpPr>
          <p:spPr bwMode="auto">
            <a:xfrm>
              <a:off x="591" y="695"/>
              <a:ext cx="96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802.11 WLAN</a:t>
              </a:r>
            </a:p>
          </p:txBody>
        </p:sp>
        <p:sp>
          <p:nvSpPr>
            <p:cNvPr id="391247" name="Freeform 79"/>
            <p:cNvSpPr>
              <a:spLocks/>
            </p:cNvSpPr>
            <p:nvPr/>
          </p:nvSpPr>
          <p:spPr bwMode="auto">
            <a:xfrm rot="15749626">
              <a:off x="4294" y="467"/>
              <a:ext cx="91" cy="634"/>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headEnd/>
              <a:tailEnd/>
            </a:ln>
          </p:spPr>
          <p:txBody>
            <a:bodyPr/>
            <a:lstStyle/>
            <a:p>
              <a:endParaRPr lang="zh-CN" altLang="en-US" sz="2800" b="1">
                <a:solidFill>
                  <a:srgbClr val="000099"/>
                </a:solidFill>
                <a:latin typeface="+mn-lt"/>
                <a:ea typeface="+mn-ea"/>
              </a:endParaRPr>
            </a:p>
          </p:txBody>
        </p:sp>
        <p:sp>
          <p:nvSpPr>
            <p:cNvPr id="391248" name="Text Box 80"/>
            <p:cNvSpPr txBox="1">
              <a:spLocks noChangeArrowheads="1"/>
            </p:cNvSpPr>
            <p:nvPr/>
          </p:nvSpPr>
          <p:spPr bwMode="auto">
            <a:xfrm rot="1257352">
              <a:off x="1733" y="330"/>
              <a:ext cx="518"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802.16</a:t>
              </a:r>
            </a:p>
          </p:txBody>
        </p:sp>
        <p:sp>
          <p:nvSpPr>
            <p:cNvPr id="391249" name="Text Box 81"/>
            <p:cNvSpPr txBox="1">
              <a:spLocks noChangeArrowheads="1"/>
            </p:cNvSpPr>
            <p:nvPr/>
          </p:nvSpPr>
          <p:spPr bwMode="auto">
            <a:xfrm rot="21062068">
              <a:off x="3100" y="682"/>
              <a:ext cx="518"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802.16</a:t>
              </a:r>
            </a:p>
          </p:txBody>
        </p:sp>
        <p:sp>
          <p:nvSpPr>
            <p:cNvPr id="391250" name="Text Box 82"/>
            <p:cNvSpPr txBox="1">
              <a:spLocks noChangeArrowheads="1"/>
            </p:cNvSpPr>
            <p:nvPr/>
          </p:nvSpPr>
          <p:spPr bwMode="auto">
            <a:xfrm>
              <a:off x="3536" y="1738"/>
              <a:ext cx="832"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802.16 </a:t>
              </a:r>
              <a:r>
                <a:rPr lang="zh-CN" altLang="en-US" sz="2000" b="1">
                  <a:solidFill>
                    <a:srgbClr val="000099"/>
                  </a:solidFill>
                  <a:latin typeface="+mn-lt"/>
                  <a:ea typeface="+mn-ea"/>
                </a:rPr>
                <a:t>基站</a:t>
              </a:r>
            </a:p>
          </p:txBody>
        </p:sp>
        <p:sp>
          <p:nvSpPr>
            <p:cNvPr id="391251" name="Text Box 83"/>
            <p:cNvSpPr txBox="1">
              <a:spLocks noChangeArrowheads="1"/>
            </p:cNvSpPr>
            <p:nvPr/>
          </p:nvSpPr>
          <p:spPr bwMode="auto">
            <a:xfrm>
              <a:off x="1596" y="876"/>
              <a:ext cx="518"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802.16</a:t>
              </a:r>
            </a:p>
          </p:txBody>
        </p:sp>
        <p:graphicFrame>
          <p:nvGraphicFramePr>
            <p:cNvPr id="391252" name="Object 84"/>
            <p:cNvGraphicFramePr>
              <a:graphicFrameLocks noChangeAspect="1"/>
            </p:cNvGraphicFramePr>
            <p:nvPr/>
          </p:nvGraphicFramePr>
          <p:xfrm>
            <a:off x="4649" y="900"/>
            <a:ext cx="916" cy="625"/>
          </p:xfrm>
          <a:graphic>
            <a:graphicData uri="http://schemas.openxmlformats.org/presentationml/2006/ole">
              <mc:AlternateContent xmlns:mc="http://schemas.openxmlformats.org/markup-compatibility/2006">
                <mc:Choice xmlns:v="urn:schemas-microsoft-com:vml" Requires="v">
                  <p:oleObj spid="_x0000_s32770" name="VISIO" r:id="rId6" imgW="1689840" imgH="964440" progId="Visio.Drawing.6">
                    <p:embed/>
                  </p:oleObj>
                </mc:Choice>
                <mc:Fallback>
                  <p:oleObj name="VISIO" r:id="rId6" imgW="1689840" imgH="96444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900"/>
                          <a:ext cx="916" cy="62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91253" name="Text Box 85"/>
            <p:cNvSpPr txBox="1">
              <a:spLocks noChangeArrowheads="1"/>
            </p:cNvSpPr>
            <p:nvPr/>
          </p:nvSpPr>
          <p:spPr bwMode="auto">
            <a:xfrm>
              <a:off x="4875" y="1056"/>
              <a:ext cx="513"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99"/>
                  </a:solidFill>
                  <a:latin typeface="+mn-lt"/>
                  <a:ea typeface="+mn-ea"/>
                </a:rPr>
                <a:t>互联</a:t>
              </a:r>
              <a:r>
                <a:rPr lang="zh-CN" altLang="en-US" sz="2000" b="1" dirty="0" smtClean="0">
                  <a:solidFill>
                    <a:srgbClr val="000099"/>
                  </a:solidFill>
                  <a:latin typeface="+mn-lt"/>
                  <a:ea typeface="+mn-ea"/>
                </a:rPr>
                <a:t>网</a:t>
              </a:r>
              <a:endParaRPr lang="zh-CN" altLang="en-US" sz="2000" b="1" dirty="0">
                <a:solidFill>
                  <a:srgbClr val="000099"/>
                </a:solidFill>
                <a:latin typeface="+mn-lt"/>
                <a:ea typeface="+mn-ea"/>
              </a:endParaRPr>
            </a:p>
          </p:txBody>
        </p:sp>
        <p:grpSp>
          <p:nvGrpSpPr>
            <p:cNvPr id="391254" name="Group 86"/>
            <p:cNvGrpSpPr>
              <a:grpSpLocks/>
            </p:cNvGrpSpPr>
            <p:nvPr/>
          </p:nvGrpSpPr>
          <p:grpSpPr bwMode="auto">
            <a:xfrm>
              <a:off x="3696" y="709"/>
              <a:ext cx="363" cy="1043"/>
              <a:chOff x="2654" y="800"/>
              <a:chExt cx="496" cy="1349"/>
            </a:xfrm>
          </p:grpSpPr>
          <p:sp>
            <p:nvSpPr>
              <p:cNvPr id="391255" name="AutoShape 87"/>
              <p:cNvSpPr>
                <a:spLocks noChangeAspect="1" noChangeArrowheads="1" noTextEdit="1"/>
              </p:cNvSpPr>
              <p:nvPr/>
            </p:nvSpPr>
            <p:spPr bwMode="auto">
              <a:xfrm>
                <a:off x="2654" y="800"/>
                <a:ext cx="496" cy="1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en-US" sz="2800" b="1">
                  <a:solidFill>
                    <a:srgbClr val="000099"/>
                  </a:solidFill>
                  <a:latin typeface="+mn-lt"/>
                  <a:ea typeface="+mn-ea"/>
                </a:endParaRPr>
              </a:p>
            </p:txBody>
          </p:sp>
          <p:sp>
            <p:nvSpPr>
              <p:cNvPr id="391256" name="Line 88"/>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57" name="Line 89"/>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58" name="Line 90"/>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59" name="Line 91"/>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60" name="Line 92"/>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61" name="Line 93"/>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62" name="Line 94"/>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63" name="Line 95"/>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64" name="Line 96"/>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65" name="Line 97"/>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66" name="Rectangle 98"/>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67" name="Rectangle 99"/>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68" name="Rectangle 100"/>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69" name="Rectangle 101"/>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70" name="Line 102"/>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71" name="Line 103"/>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72" name="Line 104"/>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73" name="Line 105"/>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74" name="Line 106"/>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75" name="Line 107"/>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76" name="Line 108"/>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77" name="Line 109"/>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78" name="Line 110"/>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79" name="Line 111"/>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80" name="Rectangle 112"/>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81" name="Rectangle 113"/>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82" name="Rectangle 114"/>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83" name="Rectangle 115"/>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84" name="Line 116"/>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85" name="Line 117"/>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86" name="Line 118"/>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87" name="Line 119"/>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88" name="Line 120"/>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89" name="Line 121"/>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90" name="Line 122"/>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91" name="Line 123"/>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92" name="Line 124"/>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93" name="Line 125"/>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94" name="Line 126"/>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95" name="Line 127"/>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96" name="Line 128"/>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97" name="Line 129"/>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98" name="Line 130"/>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99" name="Line 131"/>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00" name="Line 132"/>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01" name="Line 133"/>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02" name="Line 134"/>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03" name="Line 135"/>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04" name="Line 136"/>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05" name="Line 137"/>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06" name="Line 138"/>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07" name="Line 139"/>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08" name="Line 140"/>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09" name="Line 141"/>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10" name="Line 142"/>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11" name="Line 143"/>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grpSp>
        <p:sp>
          <p:nvSpPr>
            <p:cNvPr id="391312" name="Text Box 144"/>
            <p:cNvSpPr txBox="1">
              <a:spLocks noChangeArrowheads="1"/>
            </p:cNvSpPr>
            <p:nvPr/>
          </p:nvSpPr>
          <p:spPr bwMode="auto">
            <a:xfrm>
              <a:off x="2517" y="2070"/>
              <a:ext cx="832"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802.16 </a:t>
              </a:r>
              <a:r>
                <a:rPr lang="zh-CN" altLang="en-US" sz="2000" b="1">
                  <a:solidFill>
                    <a:srgbClr val="000099"/>
                  </a:solidFill>
                  <a:latin typeface="+mn-lt"/>
                  <a:ea typeface="+mn-ea"/>
                </a:rPr>
                <a:t>基站</a:t>
              </a:r>
            </a:p>
          </p:txBody>
        </p:sp>
        <p:pic>
          <p:nvPicPr>
            <p:cNvPr id="391313" name="Picture 145"/>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86" y="764"/>
              <a:ext cx="290" cy="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1314" name="Freeform 146"/>
            <p:cNvSpPr>
              <a:spLocks/>
            </p:cNvSpPr>
            <p:nvPr/>
          </p:nvSpPr>
          <p:spPr bwMode="auto">
            <a:xfrm rot="3011235" flipH="1">
              <a:off x="2050" y="714"/>
              <a:ext cx="227" cy="1315"/>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headEnd/>
              <a:tailEnd/>
            </a:ln>
          </p:spPr>
          <p:txBody>
            <a:bodyPr/>
            <a:lstStyle/>
            <a:p>
              <a:endParaRPr lang="zh-CN" altLang="en-US" sz="2800" b="1">
                <a:solidFill>
                  <a:srgbClr val="000099"/>
                </a:solidFill>
                <a:latin typeface="+mn-lt"/>
                <a:ea typeface="+mn-ea"/>
              </a:endParaRPr>
            </a:p>
          </p:txBody>
        </p:sp>
        <p:sp>
          <p:nvSpPr>
            <p:cNvPr id="391315" name="Text Box 147"/>
            <p:cNvSpPr txBox="1">
              <a:spLocks noChangeArrowheads="1"/>
            </p:cNvSpPr>
            <p:nvPr/>
          </p:nvSpPr>
          <p:spPr bwMode="auto">
            <a:xfrm rot="20608694">
              <a:off x="4035" y="557"/>
              <a:ext cx="518"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802.16</a:t>
              </a:r>
            </a:p>
          </p:txBody>
        </p:sp>
        <p:sp>
          <p:nvSpPr>
            <p:cNvPr id="391316" name="Text Box 148"/>
            <p:cNvSpPr txBox="1">
              <a:spLocks noChangeArrowheads="1"/>
            </p:cNvSpPr>
            <p:nvPr/>
          </p:nvSpPr>
          <p:spPr bwMode="auto">
            <a:xfrm rot="19795561">
              <a:off x="1579" y="1311"/>
              <a:ext cx="518"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802.16</a:t>
              </a:r>
            </a:p>
          </p:txBody>
        </p:sp>
        <p:grpSp>
          <p:nvGrpSpPr>
            <p:cNvPr id="391317" name="Group 149"/>
            <p:cNvGrpSpPr>
              <a:grpSpLocks/>
            </p:cNvGrpSpPr>
            <p:nvPr/>
          </p:nvGrpSpPr>
          <p:grpSpPr bwMode="auto">
            <a:xfrm>
              <a:off x="3696" y="1933"/>
              <a:ext cx="801" cy="580"/>
              <a:chOff x="912" y="768"/>
              <a:chExt cx="2400" cy="1584"/>
            </a:xfrm>
          </p:grpSpPr>
          <p:sp>
            <p:nvSpPr>
              <p:cNvPr id="391318" name="Oval 150"/>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19" name="Oval 151"/>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20" name="Oval 152"/>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21" name="Oval 153"/>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22" name="Oval 154"/>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23" name="Oval 155"/>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24" name="Oval 156"/>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25" name="Oval 157"/>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26" name="Oval 158"/>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grpSp>
            <p:nvGrpSpPr>
              <p:cNvPr id="391327" name="Group 159"/>
              <p:cNvGrpSpPr>
                <a:grpSpLocks/>
              </p:cNvGrpSpPr>
              <p:nvPr/>
            </p:nvGrpSpPr>
            <p:grpSpPr bwMode="auto">
              <a:xfrm>
                <a:off x="912" y="768"/>
                <a:ext cx="2386" cy="1553"/>
                <a:chOff x="912" y="768"/>
                <a:chExt cx="2386" cy="1553"/>
              </a:xfrm>
            </p:grpSpPr>
            <p:sp>
              <p:nvSpPr>
                <p:cNvPr id="391328" name="Oval 160"/>
                <p:cNvSpPr>
                  <a:spLocks noChangeArrowheads="1"/>
                </p:cNvSpPr>
                <p:nvPr/>
              </p:nvSpPr>
              <p:spPr bwMode="auto">
                <a:xfrm>
                  <a:off x="1736" y="768"/>
                  <a:ext cx="1027" cy="627"/>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29" name="Oval 161"/>
                <p:cNvSpPr>
                  <a:spLocks noChangeArrowheads="1"/>
                </p:cNvSpPr>
                <p:nvPr/>
              </p:nvSpPr>
              <p:spPr bwMode="auto">
                <a:xfrm>
                  <a:off x="1158" y="941"/>
                  <a:ext cx="781" cy="627"/>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30" name="Oval 162"/>
                <p:cNvSpPr>
                  <a:spLocks noChangeArrowheads="1"/>
                </p:cNvSpPr>
                <p:nvPr/>
              </p:nvSpPr>
              <p:spPr bwMode="auto">
                <a:xfrm>
                  <a:off x="912" y="1333"/>
                  <a:ext cx="520" cy="501"/>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31" name="Oval 163"/>
                <p:cNvSpPr>
                  <a:spLocks noChangeArrowheads="1"/>
                </p:cNvSpPr>
                <p:nvPr/>
              </p:nvSpPr>
              <p:spPr bwMode="auto">
                <a:xfrm>
                  <a:off x="1071" y="1568"/>
                  <a:ext cx="795" cy="549"/>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32" name="Oval 164"/>
                <p:cNvSpPr>
                  <a:spLocks noChangeArrowheads="1"/>
                </p:cNvSpPr>
                <p:nvPr/>
              </p:nvSpPr>
              <p:spPr bwMode="auto">
                <a:xfrm>
                  <a:off x="1649" y="1662"/>
                  <a:ext cx="1200" cy="659"/>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33" name="Oval 165"/>
                <p:cNvSpPr>
                  <a:spLocks noChangeArrowheads="1"/>
                </p:cNvSpPr>
                <p:nvPr/>
              </p:nvSpPr>
              <p:spPr bwMode="auto">
                <a:xfrm>
                  <a:off x="2430" y="956"/>
                  <a:ext cx="752" cy="48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34" name="Oval 166"/>
                <p:cNvSpPr>
                  <a:spLocks noChangeArrowheads="1"/>
                </p:cNvSpPr>
                <p:nvPr/>
              </p:nvSpPr>
              <p:spPr bwMode="auto">
                <a:xfrm>
                  <a:off x="2546" y="1286"/>
                  <a:ext cx="752" cy="48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35" name="Oval 167"/>
                <p:cNvSpPr>
                  <a:spLocks noChangeArrowheads="1"/>
                </p:cNvSpPr>
                <p:nvPr/>
              </p:nvSpPr>
              <p:spPr bwMode="auto">
                <a:xfrm>
                  <a:off x="2473" y="1395"/>
                  <a:ext cx="752" cy="81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36" name="Oval 168"/>
                <p:cNvSpPr>
                  <a:spLocks noChangeArrowheads="1"/>
                </p:cNvSpPr>
                <p:nvPr/>
              </p:nvSpPr>
              <p:spPr bwMode="auto">
                <a:xfrm>
                  <a:off x="1346" y="1144"/>
                  <a:ext cx="1547" cy="81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grpSp>
        </p:grpSp>
        <p:sp>
          <p:nvSpPr>
            <p:cNvPr id="391337" name="Text Box 169"/>
            <p:cNvSpPr txBox="1">
              <a:spLocks noChangeArrowheads="1"/>
            </p:cNvSpPr>
            <p:nvPr/>
          </p:nvSpPr>
          <p:spPr bwMode="auto">
            <a:xfrm>
              <a:off x="3833" y="2100"/>
              <a:ext cx="513"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mn-lt"/>
                  <a:ea typeface="+mn-ea"/>
                </a:rPr>
                <a:t>电信网</a:t>
              </a:r>
            </a:p>
          </p:txBody>
        </p:sp>
        <p:grpSp>
          <p:nvGrpSpPr>
            <p:cNvPr id="391338" name="Group 170"/>
            <p:cNvGrpSpPr>
              <a:grpSpLocks/>
            </p:cNvGrpSpPr>
            <p:nvPr/>
          </p:nvGrpSpPr>
          <p:grpSpPr bwMode="auto">
            <a:xfrm flipH="1">
              <a:off x="4683" y="618"/>
              <a:ext cx="102" cy="176"/>
              <a:chOff x="997" y="1971"/>
              <a:chExt cx="683" cy="972"/>
            </a:xfrm>
          </p:grpSpPr>
          <p:sp>
            <p:nvSpPr>
              <p:cNvPr id="391339" name="AutoShape 171"/>
              <p:cNvSpPr>
                <a:spLocks noChangeAspect="1" noChangeArrowheads="1" noTextEdit="1"/>
              </p:cNvSpPr>
              <p:nvPr/>
            </p:nvSpPr>
            <p:spPr bwMode="auto">
              <a:xfrm>
                <a:off x="997" y="1971"/>
                <a:ext cx="683" cy="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800" b="1">
                  <a:solidFill>
                    <a:srgbClr val="000099"/>
                  </a:solidFill>
                  <a:latin typeface="+mn-lt"/>
                  <a:ea typeface="+mn-ea"/>
                </a:endParaRPr>
              </a:p>
            </p:txBody>
          </p:sp>
          <p:grpSp>
            <p:nvGrpSpPr>
              <p:cNvPr id="391340" name="Group 172"/>
              <p:cNvGrpSpPr>
                <a:grpSpLocks/>
              </p:cNvGrpSpPr>
              <p:nvPr/>
            </p:nvGrpSpPr>
            <p:grpSpPr bwMode="auto">
              <a:xfrm>
                <a:off x="1245" y="2559"/>
                <a:ext cx="21" cy="118"/>
                <a:chOff x="1245" y="2559"/>
                <a:chExt cx="21" cy="118"/>
              </a:xfrm>
            </p:grpSpPr>
            <p:sp>
              <p:nvSpPr>
                <p:cNvPr id="391341" name="Rectangle 173"/>
                <p:cNvSpPr>
                  <a:spLocks noChangeArrowheads="1"/>
                </p:cNvSpPr>
                <p:nvPr/>
              </p:nvSpPr>
              <p:spPr bwMode="auto">
                <a:xfrm>
                  <a:off x="1245" y="2561"/>
                  <a:ext cx="21" cy="116"/>
                </a:xfrm>
                <a:prstGeom prst="rect">
                  <a:avLst/>
                </a:prstGeom>
                <a:solidFill>
                  <a:srgbClr val="C0C0C0"/>
                </a:solidFill>
                <a:ln w="6350">
                  <a:solidFill>
                    <a:srgbClr val="000000"/>
                  </a:solidFill>
                  <a:miter lim="800000"/>
                  <a:headEnd/>
                  <a:tailEnd/>
                </a:ln>
              </p:spPr>
              <p:txBody>
                <a:bodyPr/>
                <a:lstStyle/>
                <a:p>
                  <a:endParaRPr lang="zh-CN" altLang="en-US" sz="2800" b="1">
                    <a:solidFill>
                      <a:srgbClr val="000099"/>
                    </a:solidFill>
                    <a:latin typeface="+mn-lt"/>
                    <a:ea typeface="+mn-ea"/>
                  </a:endParaRPr>
                </a:p>
              </p:txBody>
            </p:sp>
            <p:sp>
              <p:nvSpPr>
                <p:cNvPr id="391342" name="Line 174"/>
                <p:cNvSpPr>
                  <a:spLocks noChangeShapeType="1"/>
                </p:cNvSpPr>
                <p:nvPr/>
              </p:nvSpPr>
              <p:spPr bwMode="auto">
                <a:xfrm>
                  <a:off x="1254" y="2559"/>
                  <a:ext cx="1" cy="10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grpSp>
          <p:sp>
            <p:nvSpPr>
              <p:cNvPr id="391343" name="Rectangle 175"/>
              <p:cNvSpPr>
                <a:spLocks noChangeArrowheads="1"/>
              </p:cNvSpPr>
              <p:nvPr/>
            </p:nvSpPr>
            <p:spPr bwMode="auto">
              <a:xfrm>
                <a:off x="1144" y="2485"/>
                <a:ext cx="72" cy="188"/>
              </a:xfrm>
              <a:prstGeom prst="rect">
                <a:avLst/>
              </a:prstGeom>
              <a:solidFill>
                <a:srgbClr val="C0C0C0"/>
              </a:solidFill>
              <a:ln w="6350">
                <a:solidFill>
                  <a:srgbClr val="000000"/>
                </a:solidFill>
                <a:miter lim="800000"/>
                <a:headEnd/>
                <a:tailEnd/>
              </a:ln>
            </p:spPr>
            <p:txBody>
              <a:bodyPr/>
              <a:lstStyle/>
              <a:p>
                <a:endParaRPr lang="zh-CN" altLang="en-US" sz="2800" b="1">
                  <a:solidFill>
                    <a:srgbClr val="000099"/>
                  </a:solidFill>
                  <a:latin typeface="+mn-lt"/>
                  <a:ea typeface="+mn-ea"/>
                </a:endParaRPr>
              </a:p>
            </p:txBody>
          </p:sp>
          <p:sp>
            <p:nvSpPr>
              <p:cNvPr id="391344" name="Freeform 176"/>
              <p:cNvSpPr>
                <a:spLocks/>
              </p:cNvSpPr>
              <p:nvPr/>
            </p:nvSpPr>
            <p:spPr bwMode="auto">
              <a:xfrm>
                <a:off x="1414" y="2523"/>
                <a:ext cx="48" cy="40"/>
              </a:xfrm>
              <a:custGeom>
                <a:avLst/>
                <a:gdLst>
                  <a:gd name="T0" fmla="*/ 0 w 144"/>
                  <a:gd name="T1" fmla="*/ 0 h 120"/>
                  <a:gd name="T2" fmla="*/ 0 w 144"/>
                  <a:gd name="T3" fmla="*/ 120 h 120"/>
                  <a:gd name="T4" fmla="*/ 144 w 144"/>
                  <a:gd name="T5" fmla="*/ 120 h 120"/>
                  <a:gd name="T6" fmla="*/ 144 w 144"/>
                  <a:gd name="T7" fmla="*/ 24 h 120"/>
                  <a:gd name="T8" fmla="*/ 0 w 144"/>
                  <a:gd name="T9" fmla="*/ 0 h 120"/>
                </a:gdLst>
                <a:ahLst/>
                <a:cxnLst>
                  <a:cxn ang="0">
                    <a:pos x="T0" y="T1"/>
                  </a:cxn>
                  <a:cxn ang="0">
                    <a:pos x="T2" y="T3"/>
                  </a:cxn>
                  <a:cxn ang="0">
                    <a:pos x="T4" y="T5"/>
                  </a:cxn>
                  <a:cxn ang="0">
                    <a:pos x="T6" y="T7"/>
                  </a:cxn>
                  <a:cxn ang="0">
                    <a:pos x="T8" y="T9"/>
                  </a:cxn>
                </a:cxnLst>
                <a:rect l="0" t="0" r="r" b="b"/>
                <a:pathLst>
                  <a:path w="144" h="120">
                    <a:moveTo>
                      <a:pt x="0" y="0"/>
                    </a:moveTo>
                    <a:lnTo>
                      <a:pt x="0" y="120"/>
                    </a:lnTo>
                    <a:lnTo>
                      <a:pt x="144" y="120"/>
                    </a:lnTo>
                    <a:lnTo>
                      <a:pt x="144" y="24"/>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solidFill>
                    <a:srgbClr val="000099"/>
                  </a:solidFill>
                  <a:latin typeface="+mn-lt"/>
                  <a:ea typeface="+mn-ea"/>
                </a:endParaRPr>
              </a:p>
            </p:txBody>
          </p:sp>
          <p:sp>
            <p:nvSpPr>
              <p:cNvPr id="391345" name="Freeform 177"/>
              <p:cNvSpPr>
                <a:spLocks/>
              </p:cNvSpPr>
              <p:nvPr/>
            </p:nvSpPr>
            <p:spPr bwMode="auto">
              <a:xfrm>
                <a:off x="1315" y="2450"/>
                <a:ext cx="32" cy="36"/>
              </a:xfrm>
              <a:custGeom>
                <a:avLst/>
                <a:gdLst>
                  <a:gd name="T0" fmla="*/ 54 w 98"/>
                  <a:gd name="T1" fmla="*/ 0 h 108"/>
                  <a:gd name="T2" fmla="*/ 0 w 98"/>
                  <a:gd name="T3" fmla="*/ 108 h 108"/>
                  <a:gd name="T4" fmla="*/ 72 w 98"/>
                  <a:gd name="T5" fmla="*/ 99 h 108"/>
                  <a:gd name="T6" fmla="*/ 98 w 98"/>
                  <a:gd name="T7" fmla="*/ 27 h 108"/>
                  <a:gd name="T8" fmla="*/ 54 w 98"/>
                  <a:gd name="T9" fmla="*/ 0 h 108"/>
                </a:gdLst>
                <a:ahLst/>
                <a:cxnLst>
                  <a:cxn ang="0">
                    <a:pos x="T0" y="T1"/>
                  </a:cxn>
                  <a:cxn ang="0">
                    <a:pos x="T2" y="T3"/>
                  </a:cxn>
                  <a:cxn ang="0">
                    <a:pos x="T4" y="T5"/>
                  </a:cxn>
                  <a:cxn ang="0">
                    <a:pos x="T6" y="T7"/>
                  </a:cxn>
                  <a:cxn ang="0">
                    <a:pos x="T8" y="T9"/>
                  </a:cxn>
                </a:cxnLst>
                <a:rect l="0" t="0" r="r" b="b"/>
                <a:pathLst>
                  <a:path w="98" h="108">
                    <a:moveTo>
                      <a:pt x="54" y="0"/>
                    </a:moveTo>
                    <a:lnTo>
                      <a:pt x="0" y="108"/>
                    </a:lnTo>
                    <a:lnTo>
                      <a:pt x="72" y="99"/>
                    </a:lnTo>
                    <a:lnTo>
                      <a:pt x="98" y="27"/>
                    </a:lnTo>
                    <a:lnTo>
                      <a:pt x="54" y="0"/>
                    </a:lnTo>
                    <a:close/>
                  </a:path>
                </a:pathLst>
              </a:custGeom>
              <a:solidFill>
                <a:srgbClr val="C0C0C0"/>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46" name="Freeform 178"/>
              <p:cNvSpPr>
                <a:spLocks/>
              </p:cNvSpPr>
              <p:nvPr/>
            </p:nvSpPr>
            <p:spPr bwMode="auto">
              <a:xfrm>
                <a:off x="1258" y="2690"/>
                <a:ext cx="152" cy="12"/>
              </a:xfrm>
              <a:custGeom>
                <a:avLst/>
                <a:gdLst>
                  <a:gd name="T0" fmla="*/ 0 w 457"/>
                  <a:gd name="T1" fmla="*/ 0 h 37"/>
                  <a:gd name="T2" fmla="*/ 457 w 457"/>
                  <a:gd name="T3" fmla="*/ 0 h 37"/>
                  <a:gd name="T4" fmla="*/ 457 w 457"/>
                  <a:gd name="T5" fmla="*/ 37 h 37"/>
                  <a:gd name="T6" fmla="*/ 6 w 457"/>
                  <a:gd name="T7" fmla="*/ 37 h 37"/>
                  <a:gd name="T8" fmla="*/ 0 w 457"/>
                  <a:gd name="T9" fmla="*/ 0 h 37"/>
                </a:gdLst>
                <a:ahLst/>
                <a:cxnLst>
                  <a:cxn ang="0">
                    <a:pos x="T0" y="T1"/>
                  </a:cxn>
                  <a:cxn ang="0">
                    <a:pos x="T2" y="T3"/>
                  </a:cxn>
                  <a:cxn ang="0">
                    <a:pos x="T4" y="T5"/>
                  </a:cxn>
                  <a:cxn ang="0">
                    <a:pos x="T6" y="T7"/>
                  </a:cxn>
                  <a:cxn ang="0">
                    <a:pos x="T8" y="T9"/>
                  </a:cxn>
                </a:cxnLst>
                <a:rect l="0" t="0" r="r" b="b"/>
                <a:pathLst>
                  <a:path w="457" h="37">
                    <a:moveTo>
                      <a:pt x="0" y="0"/>
                    </a:moveTo>
                    <a:lnTo>
                      <a:pt x="457" y="0"/>
                    </a:lnTo>
                    <a:lnTo>
                      <a:pt x="457" y="37"/>
                    </a:lnTo>
                    <a:lnTo>
                      <a:pt x="6" y="37"/>
                    </a:lnTo>
                    <a:lnTo>
                      <a:pt x="0" y="0"/>
                    </a:lnTo>
                    <a:close/>
                  </a:path>
                </a:pathLst>
              </a:custGeom>
              <a:solidFill>
                <a:srgbClr val="808080"/>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47" name="Freeform 179"/>
              <p:cNvSpPr>
                <a:spLocks/>
              </p:cNvSpPr>
              <p:nvPr/>
            </p:nvSpPr>
            <p:spPr bwMode="auto">
              <a:xfrm>
                <a:off x="1142" y="2216"/>
                <a:ext cx="63" cy="77"/>
              </a:xfrm>
              <a:custGeom>
                <a:avLst/>
                <a:gdLst>
                  <a:gd name="T0" fmla="*/ 180 w 191"/>
                  <a:gd name="T1" fmla="*/ 0 h 232"/>
                  <a:gd name="T2" fmla="*/ 2 w 191"/>
                  <a:gd name="T3" fmla="*/ 166 h 232"/>
                  <a:gd name="T4" fmla="*/ 0 w 191"/>
                  <a:gd name="T5" fmla="*/ 232 h 232"/>
                  <a:gd name="T6" fmla="*/ 191 w 191"/>
                  <a:gd name="T7" fmla="*/ 76 h 232"/>
                  <a:gd name="T8" fmla="*/ 180 w 191"/>
                  <a:gd name="T9" fmla="*/ 0 h 232"/>
                </a:gdLst>
                <a:ahLst/>
                <a:cxnLst>
                  <a:cxn ang="0">
                    <a:pos x="T0" y="T1"/>
                  </a:cxn>
                  <a:cxn ang="0">
                    <a:pos x="T2" y="T3"/>
                  </a:cxn>
                  <a:cxn ang="0">
                    <a:pos x="T4" y="T5"/>
                  </a:cxn>
                  <a:cxn ang="0">
                    <a:pos x="T6" y="T7"/>
                  </a:cxn>
                  <a:cxn ang="0">
                    <a:pos x="T8" y="T9"/>
                  </a:cxn>
                </a:cxnLst>
                <a:rect l="0" t="0" r="r" b="b"/>
                <a:pathLst>
                  <a:path w="191" h="232">
                    <a:moveTo>
                      <a:pt x="180" y="0"/>
                    </a:moveTo>
                    <a:lnTo>
                      <a:pt x="2" y="166"/>
                    </a:lnTo>
                    <a:lnTo>
                      <a:pt x="0" y="232"/>
                    </a:lnTo>
                    <a:lnTo>
                      <a:pt x="191" y="76"/>
                    </a:lnTo>
                    <a:lnTo>
                      <a:pt x="180" y="0"/>
                    </a:lnTo>
                    <a:close/>
                  </a:path>
                </a:pathLst>
              </a:custGeom>
              <a:solidFill>
                <a:srgbClr val="C0C0C0"/>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48" name="Freeform 180"/>
              <p:cNvSpPr>
                <a:spLocks/>
              </p:cNvSpPr>
              <p:nvPr/>
            </p:nvSpPr>
            <p:spPr bwMode="auto">
              <a:xfrm>
                <a:off x="1125" y="2011"/>
                <a:ext cx="97" cy="664"/>
              </a:xfrm>
              <a:custGeom>
                <a:avLst/>
                <a:gdLst>
                  <a:gd name="T0" fmla="*/ 289 w 289"/>
                  <a:gd name="T1" fmla="*/ 0 h 1991"/>
                  <a:gd name="T2" fmla="*/ 0 w 289"/>
                  <a:gd name="T3" fmla="*/ 117 h 1991"/>
                  <a:gd name="T4" fmla="*/ 0 w 289"/>
                  <a:gd name="T5" fmla="*/ 1991 h 1991"/>
                  <a:gd name="T6" fmla="*/ 54 w 289"/>
                  <a:gd name="T7" fmla="*/ 1991 h 1991"/>
                  <a:gd name="T8" fmla="*/ 54 w 289"/>
                  <a:gd name="T9" fmla="*/ 288 h 1991"/>
                  <a:gd name="T10" fmla="*/ 289 w 289"/>
                  <a:gd name="T11" fmla="*/ 189 h 1991"/>
                  <a:gd name="T12" fmla="*/ 289 w 289"/>
                  <a:gd name="T13" fmla="*/ 0 h 1991"/>
                </a:gdLst>
                <a:ahLst/>
                <a:cxnLst>
                  <a:cxn ang="0">
                    <a:pos x="T0" y="T1"/>
                  </a:cxn>
                  <a:cxn ang="0">
                    <a:pos x="T2" y="T3"/>
                  </a:cxn>
                  <a:cxn ang="0">
                    <a:pos x="T4" y="T5"/>
                  </a:cxn>
                  <a:cxn ang="0">
                    <a:pos x="T6" y="T7"/>
                  </a:cxn>
                  <a:cxn ang="0">
                    <a:pos x="T8" y="T9"/>
                  </a:cxn>
                  <a:cxn ang="0">
                    <a:pos x="T10" y="T11"/>
                  </a:cxn>
                  <a:cxn ang="0">
                    <a:pos x="T12" y="T13"/>
                  </a:cxn>
                </a:cxnLst>
                <a:rect l="0" t="0" r="r" b="b"/>
                <a:pathLst>
                  <a:path w="289" h="1991">
                    <a:moveTo>
                      <a:pt x="289" y="0"/>
                    </a:moveTo>
                    <a:lnTo>
                      <a:pt x="0" y="117"/>
                    </a:lnTo>
                    <a:lnTo>
                      <a:pt x="0" y="1991"/>
                    </a:lnTo>
                    <a:lnTo>
                      <a:pt x="54" y="1991"/>
                    </a:lnTo>
                    <a:lnTo>
                      <a:pt x="54" y="288"/>
                    </a:lnTo>
                    <a:lnTo>
                      <a:pt x="289" y="189"/>
                    </a:lnTo>
                    <a:lnTo>
                      <a:pt x="289" y="0"/>
                    </a:lnTo>
                    <a:close/>
                  </a:path>
                </a:pathLst>
              </a:custGeom>
              <a:solidFill>
                <a:srgbClr val="9F9F9F"/>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49" name="Freeform 181"/>
              <p:cNvSpPr>
                <a:spLocks/>
              </p:cNvSpPr>
              <p:nvPr/>
            </p:nvSpPr>
            <p:spPr bwMode="auto">
              <a:xfrm>
                <a:off x="1122" y="2675"/>
                <a:ext cx="553" cy="144"/>
              </a:xfrm>
              <a:custGeom>
                <a:avLst/>
                <a:gdLst>
                  <a:gd name="T0" fmla="*/ 0 w 1657"/>
                  <a:gd name="T1" fmla="*/ 433 h 433"/>
                  <a:gd name="T2" fmla="*/ 0 w 1657"/>
                  <a:gd name="T3" fmla="*/ 0 h 433"/>
                  <a:gd name="T4" fmla="*/ 361 w 1657"/>
                  <a:gd name="T5" fmla="*/ 0 h 433"/>
                  <a:gd name="T6" fmla="*/ 433 w 1657"/>
                  <a:gd name="T7" fmla="*/ 72 h 433"/>
                  <a:gd name="T8" fmla="*/ 649 w 1657"/>
                  <a:gd name="T9" fmla="*/ 72 h 433"/>
                  <a:gd name="T10" fmla="*/ 720 w 1657"/>
                  <a:gd name="T11" fmla="*/ 145 h 433"/>
                  <a:gd name="T12" fmla="*/ 1441 w 1657"/>
                  <a:gd name="T13" fmla="*/ 145 h 433"/>
                  <a:gd name="T14" fmla="*/ 1441 w 1657"/>
                  <a:gd name="T15" fmla="*/ 289 h 433"/>
                  <a:gd name="T16" fmla="*/ 1657 w 1657"/>
                  <a:gd name="T17" fmla="*/ 289 h 433"/>
                  <a:gd name="T18" fmla="*/ 1657 w 1657"/>
                  <a:gd name="T19" fmla="*/ 433 h 433"/>
                  <a:gd name="T20" fmla="*/ 0 w 1657"/>
                  <a:gd name="T21"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7" h="433">
                    <a:moveTo>
                      <a:pt x="0" y="433"/>
                    </a:moveTo>
                    <a:lnTo>
                      <a:pt x="0" y="0"/>
                    </a:lnTo>
                    <a:lnTo>
                      <a:pt x="361" y="0"/>
                    </a:lnTo>
                    <a:lnTo>
                      <a:pt x="433" y="72"/>
                    </a:lnTo>
                    <a:lnTo>
                      <a:pt x="649" y="72"/>
                    </a:lnTo>
                    <a:lnTo>
                      <a:pt x="720" y="145"/>
                    </a:lnTo>
                    <a:lnTo>
                      <a:pt x="1441" y="145"/>
                    </a:lnTo>
                    <a:lnTo>
                      <a:pt x="1441" y="289"/>
                    </a:lnTo>
                    <a:lnTo>
                      <a:pt x="1657" y="289"/>
                    </a:lnTo>
                    <a:lnTo>
                      <a:pt x="1657" y="433"/>
                    </a:lnTo>
                    <a:lnTo>
                      <a:pt x="0" y="433"/>
                    </a:lnTo>
                    <a:close/>
                  </a:path>
                </a:pathLst>
              </a:custGeom>
              <a:solidFill>
                <a:srgbClr val="C0C0C0"/>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50" name="Rectangle 182"/>
              <p:cNvSpPr>
                <a:spLocks noChangeArrowheads="1"/>
              </p:cNvSpPr>
              <p:nvPr/>
            </p:nvSpPr>
            <p:spPr bwMode="auto">
              <a:xfrm>
                <a:off x="1124" y="2773"/>
                <a:ext cx="405" cy="44"/>
              </a:xfrm>
              <a:prstGeom prst="rect">
                <a:avLst/>
              </a:prstGeom>
              <a:solidFill>
                <a:srgbClr val="C0C0C0"/>
              </a:solidFill>
              <a:ln w="6350">
                <a:solidFill>
                  <a:srgbClr val="000000"/>
                </a:solidFill>
                <a:miter lim="800000"/>
                <a:headEnd/>
                <a:tailEnd/>
              </a:ln>
            </p:spPr>
            <p:txBody>
              <a:bodyPr/>
              <a:lstStyle/>
              <a:p>
                <a:endParaRPr lang="zh-CN" altLang="en-US" sz="2800" b="1">
                  <a:solidFill>
                    <a:srgbClr val="000099"/>
                  </a:solidFill>
                  <a:latin typeface="+mn-lt"/>
                  <a:ea typeface="+mn-ea"/>
                </a:endParaRPr>
              </a:p>
            </p:txBody>
          </p:sp>
          <p:sp>
            <p:nvSpPr>
              <p:cNvPr id="391351" name="Line 183"/>
              <p:cNvSpPr>
                <a:spLocks noChangeShapeType="1"/>
              </p:cNvSpPr>
              <p:nvPr/>
            </p:nvSpPr>
            <p:spPr bwMode="auto">
              <a:xfrm>
                <a:off x="1104" y="2474"/>
                <a:ext cx="1" cy="8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52" name="Freeform 184"/>
              <p:cNvSpPr>
                <a:spLocks/>
              </p:cNvSpPr>
              <p:nvPr/>
            </p:nvSpPr>
            <p:spPr bwMode="auto">
              <a:xfrm>
                <a:off x="1089" y="2558"/>
                <a:ext cx="36" cy="42"/>
              </a:xfrm>
              <a:custGeom>
                <a:avLst/>
                <a:gdLst>
                  <a:gd name="T0" fmla="*/ 0 w 108"/>
                  <a:gd name="T1" fmla="*/ 126 h 126"/>
                  <a:gd name="T2" fmla="*/ 0 w 108"/>
                  <a:gd name="T3" fmla="*/ 0 h 126"/>
                  <a:gd name="T4" fmla="*/ 108 w 108"/>
                  <a:gd name="T5" fmla="*/ 0 h 126"/>
                  <a:gd name="T6" fmla="*/ 108 w 108"/>
                  <a:gd name="T7" fmla="*/ 45 h 126"/>
                  <a:gd name="T8" fmla="*/ 36 w 108"/>
                  <a:gd name="T9" fmla="*/ 45 h 126"/>
                  <a:gd name="T10" fmla="*/ 36 w 108"/>
                  <a:gd name="T11" fmla="*/ 126 h 126"/>
                  <a:gd name="T12" fmla="*/ 0 w 108"/>
                  <a:gd name="T13" fmla="*/ 126 h 126"/>
                </a:gdLst>
                <a:ahLst/>
                <a:cxnLst>
                  <a:cxn ang="0">
                    <a:pos x="T0" y="T1"/>
                  </a:cxn>
                  <a:cxn ang="0">
                    <a:pos x="T2" y="T3"/>
                  </a:cxn>
                  <a:cxn ang="0">
                    <a:pos x="T4" y="T5"/>
                  </a:cxn>
                  <a:cxn ang="0">
                    <a:pos x="T6" y="T7"/>
                  </a:cxn>
                  <a:cxn ang="0">
                    <a:pos x="T8" y="T9"/>
                  </a:cxn>
                  <a:cxn ang="0">
                    <a:pos x="T10" y="T11"/>
                  </a:cxn>
                  <a:cxn ang="0">
                    <a:pos x="T12" y="T13"/>
                  </a:cxn>
                </a:cxnLst>
                <a:rect l="0" t="0" r="r" b="b"/>
                <a:pathLst>
                  <a:path w="108" h="126">
                    <a:moveTo>
                      <a:pt x="0" y="126"/>
                    </a:moveTo>
                    <a:lnTo>
                      <a:pt x="0" y="0"/>
                    </a:lnTo>
                    <a:lnTo>
                      <a:pt x="108" y="0"/>
                    </a:lnTo>
                    <a:lnTo>
                      <a:pt x="108" y="45"/>
                    </a:lnTo>
                    <a:lnTo>
                      <a:pt x="36" y="45"/>
                    </a:lnTo>
                    <a:lnTo>
                      <a:pt x="36" y="126"/>
                    </a:lnTo>
                    <a:lnTo>
                      <a:pt x="0" y="126"/>
                    </a:lnTo>
                    <a:close/>
                  </a:path>
                </a:pathLst>
              </a:custGeom>
              <a:solidFill>
                <a:srgbClr val="C0C0C0"/>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53" name="Freeform 185"/>
              <p:cNvSpPr>
                <a:spLocks/>
              </p:cNvSpPr>
              <p:nvPr/>
            </p:nvSpPr>
            <p:spPr bwMode="auto">
              <a:xfrm>
                <a:off x="1291" y="2528"/>
                <a:ext cx="122" cy="174"/>
              </a:xfrm>
              <a:custGeom>
                <a:avLst/>
                <a:gdLst>
                  <a:gd name="T0" fmla="*/ 0 w 368"/>
                  <a:gd name="T1" fmla="*/ 0 h 523"/>
                  <a:gd name="T2" fmla="*/ 368 w 368"/>
                  <a:gd name="T3" fmla="*/ 523 h 523"/>
                  <a:gd name="T4" fmla="*/ 314 w 368"/>
                  <a:gd name="T5" fmla="*/ 513 h 523"/>
                  <a:gd name="T6" fmla="*/ 0 w 368"/>
                  <a:gd name="T7" fmla="*/ 72 h 523"/>
                  <a:gd name="T8" fmla="*/ 0 w 368"/>
                  <a:gd name="T9" fmla="*/ 0 h 523"/>
                </a:gdLst>
                <a:ahLst/>
                <a:cxnLst>
                  <a:cxn ang="0">
                    <a:pos x="T0" y="T1"/>
                  </a:cxn>
                  <a:cxn ang="0">
                    <a:pos x="T2" y="T3"/>
                  </a:cxn>
                  <a:cxn ang="0">
                    <a:pos x="T4" y="T5"/>
                  </a:cxn>
                  <a:cxn ang="0">
                    <a:pos x="T6" y="T7"/>
                  </a:cxn>
                  <a:cxn ang="0">
                    <a:pos x="T8" y="T9"/>
                  </a:cxn>
                </a:cxnLst>
                <a:rect l="0" t="0" r="r" b="b"/>
                <a:pathLst>
                  <a:path w="368" h="523">
                    <a:moveTo>
                      <a:pt x="0" y="0"/>
                    </a:moveTo>
                    <a:lnTo>
                      <a:pt x="368" y="523"/>
                    </a:lnTo>
                    <a:lnTo>
                      <a:pt x="314" y="513"/>
                    </a:lnTo>
                    <a:lnTo>
                      <a:pt x="0" y="72"/>
                    </a:lnTo>
                    <a:lnTo>
                      <a:pt x="0" y="0"/>
                    </a:lnTo>
                    <a:close/>
                  </a:path>
                </a:pathLst>
              </a:custGeom>
              <a:solidFill>
                <a:srgbClr val="9F9F9F"/>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54" name="Freeform 186"/>
              <p:cNvSpPr>
                <a:spLocks/>
              </p:cNvSpPr>
              <p:nvPr/>
            </p:nvSpPr>
            <p:spPr bwMode="auto">
              <a:xfrm>
                <a:off x="1026" y="2627"/>
                <a:ext cx="96" cy="192"/>
              </a:xfrm>
              <a:custGeom>
                <a:avLst/>
                <a:gdLst>
                  <a:gd name="T0" fmla="*/ 216 w 288"/>
                  <a:gd name="T1" fmla="*/ 0 h 577"/>
                  <a:gd name="T2" fmla="*/ 0 w 288"/>
                  <a:gd name="T3" fmla="*/ 216 h 577"/>
                  <a:gd name="T4" fmla="*/ 0 w 288"/>
                  <a:gd name="T5" fmla="*/ 577 h 577"/>
                  <a:gd name="T6" fmla="*/ 288 w 288"/>
                  <a:gd name="T7" fmla="*/ 577 h 577"/>
                  <a:gd name="T8" fmla="*/ 288 w 288"/>
                  <a:gd name="T9" fmla="*/ 144 h 577"/>
                  <a:gd name="T10" fmla="*/ 216 w 288"/>
                  <a:gd name="T11" fmla="*/ 0 h 577"/>
                </a:gdLst>
                <a:ahLst/>
                <a:cxnLst>
                  <a:cxn ang="0">
                    <a:pos x="T0" y="T1"/>
                  </a:cxn>
                  <a:cxn ang="0">
                    <a:pos x="T2" y="T3"/>
                  </a:cxn>
                  <a:cxn ang="0">
                    <a:pos x="T4" y="T5"/>
                  </a:cxn>
                  <a:cxn ang="0">
                    <a:pos x="T6" y="T7"/>
                  </a:cxn>
                  <a:cxn ang="0">
                    <a:pos x="T8" y="T9"/>
                  </a:cxn>
                  <a:cxn ang="0">
                    <a:pos x="T10" y="T11"/>
                  </a:cxn>
                </a:cxnLst>
                <a:rect l="0" t="0" r="r" b="b"/>
                <a:pathLst>
                  <a:path w="288" h="577">
                    <a:moveTo>
                      <a:pt x="216" y="0"/>
                    </a:moveTo>
                    <a:lnTo>
                      <a:pt x="0" y="216"/>
                    </a:lnTo>
                    <a:lnTo>
                      <a:pt x="0" y="577"/>
                    </a:lnTo>
                    <a:lnTo>
                      <a:pt x="288" y="577"/>
                    </a:lnTo>
                    <a:lnTo>
                      <a:pt x="288" y="144"/>
                    </a:lnTo>
                    <a:lnTo>
                      <a:pt x="216" y="0"/>
                    </a:lnTo>
                    <a:close/>
                  </a:path>
                </a:pathLst>
              </a:custGeom>
              <a:solidFill>
                <a:srgbClr val="C0C0C0"/>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55" name="Rectangle 187"/>
              <p:cNvSpPr>
                <a:spLocks noChangeArrowheads="1"/>
              </p:cNvSpPr>
              <p:nvPr/>
            </p:nvSpPr>
            <p:spPr bwMode="auto">
              <a:xfrm>
                <a:off x="1004" y="2913"/>
                <a:ext cx="668" cy="24"/>
              </a:xfrm>
              <a:prstGeom prst="rect">
                <a:avLst/>
              </a:prstGeom>
              <a:solidFill>
                <a:srgbClr val="9F9F9F"/>
              </a:solidFill>
              <a:ln w="6350">
                <a:solidFill>
                  <a:srgbClr val="000000"/>
                </a:solidFill>
                <a:miter lim="800000"/>
                <a:headEnd/>
                <a:tailEnd/>
              </a:ln>
            </p:spPr>
            <p:txBody>
              <a:bodyPr/>
              <a:lstStyle/>
              <a:p>
                <a:endParaRPr lang="zh-CN" altLang="en-US" sz="2800" b="1">
                  <a:solidFill>
                    <a:srgbClr val="000099"/>
                  </a:solidFill>
                  <a:latin typeface="+mn-lt"/>
                  <a:ea typeface="+mn-ea"/>
                </a:endParaRPr>
              </a:p>
            </p:txBody>
          </p:sp>
          <p:sp>
            <p:nvSpPr>
              <p:cNvPr id="391356" name="Rectangle 188"/>
              <p:cNvSpPr>
                <a:spLocks noChangeArrowheads="1"/>
              </p:cNvSpPr>
              <p:nvPr/>
            </p:nvSpPr>
            <p:spPr bwMode="auto">
              <a:xfrm>
                <a:off x="1004" y="2869"/>
                <a:ext cx="668" cy="40"/>
              </a:xfrm>
              <a:prstGeom prst="rect">
                <a:avLst/>
              </a:prstGeom>
              <a:solidFill>
                <a:srgbClr val="9F9F9F"/>
              </a:solidFill>
              <a:ln w="6350">
                <a:solidFill>
                  <a:srgbClr val="000000"/>
                </a:solidFill>
                <a:miter lim="800000"/>
                <a:headEnd/>
                <a:tailEnd/>
              </a:ln>
            </p:spPr>
            <p:txBody>
              <a:bodyPr/>
              <a:lstStyle/>
              <a:p>
                <a:endParaRPr lang="zh-CN" altLang="en-US" sz="2800" b="1">
                  <a:solidFill>
                    <a:srgbClr val="000099"/>
                  </a:solidFill>
                  <a:latin typeface="+mn-lt"/>
                  <a:ea typeface="+mn-ea"/>
                </a:endParaRPr>
              </a:p>
            </p:txBody>
          </p:sp>
          <p:sp>
            <p:nvSpPr>
              <p:cNvPr id="391357" name="Rectangle 189"/>
              <p:cNvSpPr>
                <a:spLocks noChangeArrowheads="1"/>
              </p:cNvSpPr>
              <p:nvPr/>
            </p:nvSpPr>
            <p:spPr bwMode="auto">
              <a:xfrm>
                <a:off x="1004" y="2821"/>
                <a:ext cx="668" cy="44"/>
              </a:xfrm>
              <a:prstGeom prst="rect">
                <a:avLst/>
              </a:prstGeom>
              <a:solidFill>
                <a:srgbClr val="9F9F9F"/>
              </a:solidFill>
              <a:ln w="6350">
                <a:solidFill>
                  <a:srgbClr val="000000"/>
                </a:solidFill>
                <a:miter lim="800000"/>
                <a:headEnd/>
                <a:tailEnd/>
              </a:ln>
            </p:spPr>
            <p:txBody>
              <a:bodyPr/>
              <a:lstStyle/>
              <a:p>
                <a:endParaRPr lang="zh-CN" altLang="en-US" sz="2800" b="1">
                  <a:solidFill>
                    <a:srgbClr val="000099"/>
                  </a:solidFill>
                  <a:latin typeface="+mn-lt"/>
                  <a:ea typeface="+mn-ea"/>
                </a:endParaRPr>
              </a:p>
            </p:txBody>
          </p:sp>
          <p:sp>
            <p:nvSpPr>
              <p:cNvPr id="391358" name="Rectangle 190"/>
              <p:cNvSpPr>
                <a:spLocks noChangeArrowheads="1"/>
              </p:cNvSpPr>
              <p:nvPr/>
            </p:nvSpPr>
            <p:spPr bwMode="auto">
              <a:xfrm>
                <a:off x="1585" y="2785"/>
                <a:ext cx="68" cy="20"/>
              </a:xfrm>
              <a:prstGeom prst="rect">
                <a:avLst/>
              </a:prstGeom>
              <a:solidFill>
                <a:srgbClr val="9F9F9F"/>
              </a:solidFill>
              <a:ln w="6350">
                <a:solidFill>
                  <a:srgbClr val="000000"/>
                </a:solidFill>
                <a:miter lim="800000"/>
                <a:headEnd/>
                <a:tailEnd/>
              </a:ln>
            </p:spPr>
            <p:txBody>
              <a:bodyPr/>
              <a:lstStyle/>
              <a:p>
                <a:endParaRPr lang="zh-CN" altLang="en-US" sz="2800" b="1">
                  <a:solidFill>
                    <a:srgbClr val="000099"/>
                  </a:solidFill>
                  <a:latin typeface="+mn-lt"/>
                  <a:ea typeface="+mn-ea"/>
                </a:endParaRPr>
              </a:p>
            </p:txBody>
          </p:sp>
          <p:sp>
            <p:nvSpPr>
              <p:cNvPr id="391359" name="Oval 191"/>
              <p:cNvSpPr>
                <a:spLocks noChangeArrowheads="1"/>
              </p:cNvSpPr>
              <p:nvPr/>
            </p:nvSpPr>
            <p:spPr bwMode="auto">
              <a:xfrm>
                <a:off x="1074" y="2603"/>
                <a:ext cx="48" cy="48"/>
              </a:xfrm>
              <a:prstGeom prst="ellipse">
                <a:avLst/>
              </a:prstGeom>
              <a:solidFill>
                <a:srgbClr val="9F9F9F"/>
              </a:solidFill>
              <a:ln w="6350">
                <a:solidFill>
                  <a:srgbClr val="000000"/>
                </a:solidFill>
                <a:round/>
                <a:headEnd/>
                <a:tailEnd/>
              </a:ln>
            </p:spPr>
            <p:txBody>
              <a:bodyPr/>
              <a:lstStyle/>
              <a:p>
                <a:endParaRPr lang="zh-CN" altLang="en-US" sz="2800" b="1">
                  <a:solidFill>
                    <a:srgbClr val="000099"/>
                  </a:solidFill>
                  <a:latin typeface="+mn-lt"/>
                  <a:ea typeface="+mn-ea"/>
                </a:endParaRPr>
              </a:p>
            </p:txBody>
          </p:sp>
          <p:sp>
            <p:nvSpPr>
              <p:cNvPr id="391360" name="Rectangle 192"/>
              <p:cNvSpPr>
                <a:spLocks noChangeArrowheads="1"/>
              </p:cNvSpPr>
              <p:nvPr/>
            </p:nvSpPr>
            <p:spPr bwMode="auto">
              <a:xfrm>
                <a:off x="1245" y="2509"/>
                <a:ext cx="44" cy="44"/>
              </a:xfrm>
              <a:prstGeom prst="rect">
                <a:avLst/>
              </a:prstGeom>
              <a:solidFill>
                <a:srgbClr val="808080"/>
              </a:solidFill>
              <a:ln w="6350">
                <a:solidFill>
                  <a:srgbClr val="000000"/>
                </a:solidFill>
                <a:miter lim="800000"/>
                <a:headEnd/>
                <a:tailEnd/>
              </a:ln>
            </p:spPr>
            <p:txBody>
              <a:bodyPr/>
              <a:lstStyle/>
              <a:p>
                <a:endParaRPr lang="zh-CN" altLang="en-US" sz="2800" b="1">
                  <a:solidFill>
                    <a:srgbClr val="000099"/>
                  </a:solidFill>
                  <a:latin typeface="+mn-lt"/>
                  <a:ea typeface="+mn-ea"/>
                </a:endParaRPr>
              </a:p>
            </p:txBody>
          </p:sp>
          <p:sp>
            <p:nvSpPr>
              <p:cNvPr id="391361" name="Freeform 193"/>
              <p:cNvSpPr>
                <a:spLocks/>
              </p:cNvSpPr>
              <p:nvPr/>
            </p:nvSpPr>
            <p:spPr bwMode="auto">
              <a:xfrm>
                <a:off x="1219" y="2483"/>
                <a:ext cx="191" cy="192"/>
              </a:xfrm>
              <a:custGeom>
                <a:avLst/>
                <a:gdLst>
                  <a:gd name="T0" fmla="*/ 72 w 575"/>
                  <a:gd name="T1" fmla="*/ 576 h 576"/>
                  <a:gd name="T2" fmla="*/ 72 w 575"/>
                  <a:gd name="T3" fmla="*/ 72 h 576"/>
                  <a:gd name="T4" fmla="*/ 575 w 575"/>
                  <a:gd name="T5" fmla="*/ 72 h 576"/>
                  <a:gd name="T6" fmla="*/ 575 w 575"/>
                  <a:gd name="T7" fmla="*/ 0 h 576"/>
                  <a:gd name="T8" fmla="*/ 0 w 575"/>
                  <a:gd name="T9" fmla="*/ 0 h 576"/>
                  <a:gd name="T10" fmla="*/ 0 w 575"/>
                  <a:gd name="T11" fmla="*/ 576 h 576"/>
                  <a:gd name="T12" fmla="*/ 72 w 575"/>
                  <a:gd name="T13" fmla="*/ 576 h 576"/>
                </a:gdLst>
                <a:ahLst/>
                <a:cxnLst>
                  <a:cxn ang="0">
                    <a:pos x="T0" y="T1"/>
                  </a:cxn>
                  <a:cxn ang="0">
                    <a:pos x="T2" y="T3"/>
                  </a:cxn>
                  <a:cxn ang="0">
                    <a:pos x="T4" y="T5"/>
                  </a:cxn>
                  <a:cxn ang="0">
                    <a:pos x="T6" y="T7"/>
                  </a:cxn>
                  <a:cxn ang="0">
                    <a:pos x="T8" y="T9"/>
                  </a:cxn>
                  <a:cxn ang="0">
                    <a:pos x="T10" y="T11"/>
                  </a:cxn>
                  <a:cxn ang="0">
                    <a:pos x="T12" y="T13"/>
                  </a:cxn>
                </a:cxnLst>
                <a:rect l="0" t="0" r="r" b="b"/>
                <a:pathLst>
                  <a:path w="575" h="576">
                    <a:moveTo>
                      <a:pt x="72" y="576"/>
                    </a:moveTo>
                    <a:lnTo>
                      <a:pt x="72" y="72"/>
                    </a:lnTo>
                    <a:lnTo>
                      <a:pt x="575" y="72"/>
                    </a:lnTo>
                    <a:lnTo>
                      <a:pt x="575" y="0"/>
                    </a:lnTo>
                    <a:lnTo>
                      <a:pt x="0" y="0"/>
                    </a:lnTo>
                    <a:lnTo>
                      <a:pt x="0" y="576"/>
                    </a:lnTo>
                    <a:lnTo>
                      <a:pt x="72" y="576"/>
                    </a:lnTo>
                    <a:close/>
                  </a:path>
                </a:pathLst>
              </a:custGeom>
              <a:solidFill>
                <a:srgbClr val="C0C0C0"/>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grpSp>
            <p:nvGrpSpPr>
              <p:cNvPr id="391362" name="Group 194"/>
              <p:cNvGrpSpPr>
                <a:grpSpLocks/>
              </p:cNvGrpSpPr>
              <p:nvPr/>
            </p:nvGrpSpPr>
            <p:grpSpPr bwMode="auto">
              <a:xfrm>
                <a:off x="1062" y="2302"/>
                <a:ext cx="214" cy="194"/>
                <a:chOff x="1062" y="2302"/>
                <a:chExt cx="214" cy="194"/>
              </a:xfrm>
            </p:grpSpPr>
            <p:sp>
              <p:nvSpPr>
                <p:cNvPr id="391363" name="Oval 195"/>
                <p:cNvSpPr>
                  <a:spLocks noChangeArrowheads="1"/>
                </p:cNvSpPr>
                <p:nvPr/>
              </p:nvSpPr>
              <p:spPr bwMode="auto">
                <a:xfrm>
                  <a:off x="1081" y="2302"/>
                  <a:ext cx="195" cy="194"/>
                </a:xfrm>
                <a:prstGeom prst="ellipse">
                  <a:avLst/>
                </a:prstGeom>
                <a:solidFill>
                  <a:srgbClr val="808080"/>
                </a:solidFill>
                <a:ln w="6350">
                  <a:solidFill>
                    <a:srgbClr val="000000"/>
                  </a:solidFill>
                  <a:round/>
                  <a:headEnd/>
                  <a:tailEnd/>
                </a:ln>
              </p:spPr>
              <p:txBody>
                <a:bodyPr/>
                <a:lstStyle/>
                <a:p>
                  <a:endParaRPr lang="zh-CN" altLang="en-US" sz="2800" b="1">
                    <a:solidFill>
                      <a:srgbClr val="000099"/>
                    </a:solidFill>
                    <a:latin typeface="+mn-lt"/>
                    <a:ea typeface="+mn-ea"/>
                  </a:endParaRPr>
                </a:p>
              </p:txBody>
            </p:sp>
            <p:sp>
              <p:nvSpPr>
                <p:cNvPr id="391364" name="Oval 196"/>
                <p:cNvSpPr>
                  <a:spLocks noChangeArrowheads="1"/>
                </p:cNvSpPr>
                <p:nvPr/>
              </p:nvSpPr>
              <p:spPr bwMode="auto">
                <a:xfrm>
                  <a:off x="1062" y="2302"/>
                  <a:ext cx="195" cy="194"/>
                </a:xfrm>
                <a:prstGeom prst="ellipse">
                  <a:avLst/>
                </a:prstGeom>
                <a:solidFill>
                  <a:srgbClr val="C0C0C0"/>
                </a:solidFill>
                <a:ln w="6350">
                  <a:solidFill>
                    <a:srgbClr val="000000"/>
                  </a:solidFill>
                  <a:round/>
                  <a:headEnd/>
                  <a:tailEnd/>
                </a:ln>
              </p:spPr>
              <p:txBody>
                <a:bodyPr/>
                <a:lstStyle/>
                <a:p>
                  <a:endParaRPr lang="zh-CN" altLang="en-US" sz="2800" b="1">
                    <a:solidFill>
                      <a:srgbClr val="000099"/>
                    </a:solidFill>
                    <a:latin typeface="+mn-lt"/>
                    <a:ea typeface="+mn-ea"/>
                  </a:endParaRPr>
                </a:p>
              </p:txBody>
            </p:sp>
          </p:grpSp>
          <p:grpSp>
            <p:nvGrpSpPr>
              <p:cNvPr id="391365" name="Group 197"/>
              <p:cNvGrpSpPr>
                <a:grpSpLocks/>
              </p:cNvGrpSpPr>
              <p:nvPr/>
            </p:nvGrpSpPr>
            <p:grpSpPr bwMode="auto">
              <a:xfrm>
                <a:off x="1146" y="2677"/>
                <a:ext cx="73" cy="188"/>
                <a:chOff x="1146" y="2677"/>
                <a:chExt cx="73" cy="188"/>
              </a:xfrm>
            </p:grpSpPr>
            <p:sp>
              <p:nvSpPr>
                <p:cNvPr id="391366" name="Rectangle 198"/>
                <p:cNvSpPr>
                  <a:spLocks noChangeArrowheads="1"/>
                </p:cNvSpPr>
                <p:nvPr/>
              </p:nvSpPr>
              <p:spPr bwMode="auto">
                <a:xfrm>
                  <a:off x="1148" y="2677"/>
                  <a:ext cx="69" cy="188"/>
                </a:xfrm>
                <a:prstGeom prst="rect">
                  <a:avLst/>
                </a:prstGeom>
                <a:solidFill>
                  <a:srgbClr val="C0C0C0"/>
                </a:solidFill>
                <a:ln w="6350">
                  <a:solidFill>
                    <a:srgbClr val="000000"/>
                  </a:solidFill>
                  <a:miter lim="800000"/>
                  <a:headEnd/>
                  <a:tailEnd/>
                </a:ln>
              </p:spPr>
              <p:txBody>
                <a:bodyPr/>
                <a:lstStyle/>
                <a:p>
                  <a:endParaRPr lang="zh-CN" altLang="en-US" sz="2800" b="1">
                    <a:solidFill>
                      <a:srgbClr val="000099"/>
                    </a:solidFill>
                    <a:latin typeface="+mn-lt"/>
                    <a:ea typeface="+mn-ea"/>
                  </a:endParaRPr>
                </a:p>
              </p:txBody>
            </p:sp>
            <p:grpSp>
              <p:nvGrpSpPr>
                <p:cNvPr id="391367" name="Group 199"/>
                <p:cNvGrpSpPr>
                  <a:grpSpLocks/>
                </p:cNvGrpSpPr>
                <p:nvPr/>
              </p:nvGrpSpPr>
              <p:grpSpPr bwMode="auto">
                <a:xfrm>
                  <a:off x="1146" y="2699"/>
                  <a:ext cx="73" cy="145"/>
                  <a:chOff x="1146" y="2699"/>
                  <a:chExt cx="73" cy="145"/>
                </a:xfrm>
              </p:grpSpPr>
              <p:sp>
                <p:nvSpPr>
                  <p:cNvPr id="391368" name="Line 200"/>
                  <p:cNvSpPr>
                    <a:spLocks noChangeShapeType="1"/>
                  </p:cNvSpPr>
                  <p:nvPr/>
                </p:nvSpPr>
                <p:spPr bwMode="auto">
                  <a:xfrm>
                    <a:off x="1146" y="2723"/>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69" name="Line 201"/>
                  <p:cNvSpPr>
                    <a:spLocks noChangeShapeType="1"/>
                  </p:cNvSpPr>
                  <p:nvPr/>
                </p:nvSpPr>
                <p:spPr bwMode="auto">
                  <a:xfrm>
                    <a:off x="1146" y="2795"/>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70" name="Line 202"/>
                  <p:cNvSpPr>
                    <a:spLocks noChangeShapeType="1"/>
                  </p:cNvSpPr>
                  <p:nvPr/>
                </p:nvSpPr>
                <p:spPr bwMode="auto">
                  <a:xfrm>
                    <a:off x="1146" y="2771"/>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71" name="Line 203"/>
                  <p:cNvSpPr>
                    <a:spLocks noChangeShapeType="1"/>
                  </p:cNvSpPr>
                  <p:nvPr/>
                </p:nvSpPr>
                <p:spPr bwMode="auto">
                  <a:xfrm>
                    <a:off x="1146" y="2747"/>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72" name="Line 204"/>
                  <p:cNvSpPr>
                    <a:spLocks noChangeShapeType="1"/>
                  </p:cNvSpPr>
                  <p:nvPr/>
                </p:nvSpPr>
                <p:spPr bwMode="auto">
                  <a:xfrm>
                    <a:off x="1146" y="2699"/>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73" name="Line 205"/>
                  <p:cNvSpPr>
                    <a:spLocks noChangeShapeType="1"/>
                  </p:cNvSpPr>
                  <p:nvPr/>
                </p:nvSpPr>
                <p:spPr bwMode="auto">
                  <a:xfrm>
                    <a:off x="1146" y="2819"/>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74" name="Line 206"/>
                  <p:cNvSpPr>
                    <a:spLocks noChangeShapeType="1"/>
                  </p:cNvSpPr>
                  <p:nvPr/>
                </p:nvSpPr>
                <p:spPr bwMode="auto">
                  <a:xfrm>
                    <a:off x="1146" y="2843"/>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grpSp>
          </p:grpSp>
          <p:sp>
            <p:nvSpPr>
              <p:cNvPr id="391375" name="Rectangle 207"/>
              <p:cNvSpPr>
                <a:spLocks noChangeArrowheads="1"/>
              </p:cNvSpPr>
              <p:nvPr/>
            </p:nvSpPr>
            <p:spPr bwMode="auto">
              <a:xfrm>
                <a:off x="1605" y="2725"/>
                <a:ext cx="20" cy="44"/>
              </a:xfrm>
              <a:prstGeom prst="rect">
                <a:avLst/>
              </a:prstGeom>
              <a:solidFill>
                <a:srgbClr val="C0C0C0"/>
              </a:solidFill>
              <a:ln w="6350">
                <a:solidFill>
                  <a:srgbClr val="000000"/>
                </a:solidFill>
                <a:miter lim="800000"/>
                <a:headEnd/>
                <a:tailEnd/>
              </a:ln>
            </p:spPr>
            <p:txBody>
              <a:bodyPr/>
              <a:lstStyle/>
              <a:p>
                <a:endParaRPr lang="zh-CN" altLang="en-US" sz="2800" b="1">
                  <a:solidFill>
                    <a:srgbClr val="000099"/>
                  </a:solidFill>
                  <a:latin typeface="+mn-lt"/>
                  <a:ea typeface="+mn-ea"/>
                </a:endParaRPr>
              </a:p>
            </p:txBody>
          </p:sp>
          <p:sp>
            <p:nvSpPr>
              <p:cNvPr id="391376" name="Freeform 208"/>
              <p:cNvSpPr>
                <a:spLocks/>
              </p:cNvSpPr>
              <p:nvPr/>
            </p:nvSpPr>
            <p:spPr bwMode="auto">
              <a:xfrm>
                <a:off x="1470" y="2231"/>
                <a:ext cx="55" cy="93"/>
              </a:xfrm>
              <a:custGeom>
                <a:avLst/>
                <a:gdLst>
                  <a:gd name="T0" fmla="*/ 136 w 163"/>
                  <a:gd name="T1" fmla="*/ 0 h 279"/>
                  <a:gd name="T2" fmla="*/ 0 w 163"/>
                  <a:gd name="T3" fmla="*/ 234 h 279"/>
                  <a:gd name="T4" fmla="*/ 27 w 163"/>
                  <a:gd name="T5" fmla="*/ 279 h 279"/>
                  <a:gd name="T6" fmla="*/ 163 w 163"/>
                  <a:gd name="T7" fmla="*/ 9 h 279"/>
                  <a:gd name="T8" fmla="*/ 136 w 163"/>
                  <a:gd name="T9" fmla="*/ 0 h 279"/>
                </a:gdLst>
                <a:ahLst/>
                <a:cxnLst>
                  <a:cxn ang="0">
                    <a:pos x="T0" y="T1"/>
                  </a:cxn>
                  <a:cxn ang="0">
                    <a:pos x="T2" y="T3"/>
                  </a:cxn>
                  <a:cxn ang="0">
                    <a:pos x="T4" y="T5"/>
                  </a:cxn>
                  <a:cxn ang="0">
                    <a:pos x="T6" y="T7"/>
                  </a:cxn>
                  <a:cxn ang="0">
                    <a:pos x="T8" y="T9"/>
                  </a:cxn>
                </a:cxnLst>
                <a:rect l="0" t="0" r="r" b="b"/>
                <a:pathLst>
                  <a:path w="163" h="279">
                    <a:moveTo>
                      <a:pt x="136" y="0"/>
                    </a:moveTo>
                    <a:lnTo>
                      <a:pt x="0" y="234"/>
                    </a:lnTo>
                    <a:lnTo>
                      <a:pt x="27" y="279"/>
                    </a:lnTo>
                    <a:lnTo>
                      <a:pt x="163" y="9"/>
                    </a:lnTo>
                    <a:lnTo>
                      <a:pt x="136" y="0"/>
                    </a:lnTo>
                    <a:close/>
                  </a:path>
                </a:pathLst>
              </a:custGeom>
              <a:solidFill>
                <a:srgbClr val="BFBFDF"/>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77" name="Freeform 209"/>
              <p:cNvSpPr>
                <a:spLocks/>
              </p:cNvSpPr>
              <p:nvPr/>
            </p:nvSpPr>
            <p:spPr bwMode="auto">
              <a:xfrm>
                <a:off x="1404" y="2191"/>
                <a:ext cx="106" cy="28"/>
              </a:xfrm>
              <a:custGeom>
                <a:avLst/>
                <a:gdLst>
                  <a:gd name="T0" fmla="*/ 306 w 316"/>
                  <a:gd name="T1" fmla="*/ 0 h 83"/>
                  <a:gd name="T2" fmla="*/ 0 w 316"/>
                  <a:gd name="T3" fmla="*/ 45 h 83"/>
                  <a:gd name="T4" fmla="*/ 45 w 316"/>
                  <a:gd name="T5" fmla="*/ 83 h 83"/>
                  <a:gd name="T6" fmla="*/ 316 w 316"/>
                  <a:gd name="T7" fmla="*/ 27 h 83"/>
                  <a:gd name="T8" fmla="*/ 306 w 316"/>
                  <a:gd name="T9" fmla="*/ 0 h 83"/>
                </a:gdLst>
                <a:ahLst/>
                <a:cxnLst>
                  <a:cxn ang="0">
                    <a:pos x="T0" y="T1"/>
                  </a:cxn>
                  <a:cxn ang="0">
                    <a:pos x="T2" y="T3"/>
                  </a:cxn>
                  <a:cxn ang="0">
                    <a:pos x="T4" y="T5"/>
                  </a:cxn>
                  <a:cxn ang="0">
                    <a:pos x="T6" y="T7"/>
                  </a:cxn>
                  <a:cxn ang="0">
                    <a:pos x="T8" y="T9"/>
                  </a:cxn>
                </a:cxnLst>
                <a:rect l="0" t="0" r="r" b="b"/>
                <a:pathLst>
                  <a:path w="316" h="83">
                    <a:moveTo>
                      <a:pt x="306" y="0"/>
                    </a:moveTo>
                    <a:lnTo>
                      <a:pt x="0" y="45"/>
                    </a:lnTo>
                    <a:lnTo>
                      <a:pt x="45" y="83"/>
                    </a:lnTo>
                    <a:lnTo>
                      <a:pt x="316" y="27"/>
                    </a:lnTo>
                    <a:lnTo>
                      <a:pt x="306" y="0"/>
                    </a:lnTo>
                    <a:close/>
                  </a:path>
                </a:pathLst>
              </a:custGeom>
              <a:solidFill>
                <a:srgbClr val="BFBFDF"/>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78" name="Freeform 210"/>
              <p:cNvSpPr>
                <a:spLocks/>
              </p:cNvSpPr>
              <p:nvPr/>
            </p:nvSpPr>
            <p:spPr bwMode="auto">
              <a:xfrm>
                <a:off x="1166" y="1977"/>
                <a:ext cx="393" cy="618"/>
              </a:xfrm>
              <a:custGeom>
                <a:avLst/>
                <a:gdLst>
                  <a:gd name="T0" fmla="*/ 38 w 1181"/>
                  <a:gd name="T1" fmla="*/ 67 h 1855"/>
                  <a:gd name="T2" fmla="*/ 20 w 1181"/>
                  <a:gd name="T3" fmla="*/ 121 h 1855"/>
                  <a:gd name="T4" fmla="*/ 5 w 1181"/>
                  <a:gd name="T5" fmla="*/ 189 h 1855"/>
                  <a:gd name="T6" fmla="*/ 0 w 1181"/>
                  <a:gd name="T7" fmla="*/ 261 h 1855"/>
                  <a:gd name="T8" fmla="*/ 0 w 1181"/>
                  <a:gd name="T9" fmla="*/ 333 h 1855"/>
                  <a:gd name="T10" fmla="*/ 15 w 1181"/>
                  <a:gd name="T11" fmla="*/ 427 h 1855"/>
                  <a:gd name="T12" fmla="*/ 29 w 1181"/>
                  <a:gd name="T13" fmla="*/ 544 h 1855"/>
                  <a:gd name="T14" fmla="*/ 56 w 1181"/>
                  <a:gd name="T15" fmla="*/ 675 h 1855"/>
                  <a:gd name="T16" fmla="*/ 101 w 1181"/>
                  <a:gd name="T17" fmla="*/ 825 h 1855"/>
                  <a:gd name="T18" fmla="*/ 168 w 1181"/>
                  <a:gd name="T19" fmla="*/ 969 h 1855"/>
                  <a:gd name="T20" fmla="*/ 276 w 1181"/>
                  <a:gd name="T21" fmla="*/ 1140 h 1855"/>
                  <a:gd name="T22" fmla="*/ 384 w 1181"/>
                  <a:gd name="T23" fmla="*/ 1302 h 1855"/>
                  <a:gd name="T24" fmla="*/ 474 w 1181"/>
                  <a:gd name="T25" fmla="*/ 1410 h 1855"/>
                  <a:gd name="T26" fmla="*/ 599 w 1181"/>
                  <a:gd name="T27" fmla="*/ 1540 h 1855"/>
                  <a:gd name="T28" fmla="*/ 730 w 1181"/>
                  <a:gd name="T29" fmla="*/ 1648 h 1855"/>
                  <a:gd name="T30" fmla="*/ 847 w 1181"/>
                  <a:gd name="T31" fmla="*/ 1734 h 1855"/>
                  <a:gd name="T32" fmla="*/ 932 w 1181"/>
                  <a:gd name="T33" fmla="*/ 1788 h 1855"/>
                  <a:gd name="T34" fmla="*/ 1017 w 1181"/>
                  <a:gd name="T35" fmla="*/ 1828 h 1855"/>
                  <a:gd name="T36" fmla="*/ 1086 w 1181"/>
                  <a:gd name="T37" fmla="*/ 1855 h 1855"/>
                  <a:gd name="T38" fmla="*/ 1140 w 1181"/>
                  <a:gd name="T39" fmla="*/ 1855 h 1855"/>
                  <a:gd name="T40" fmla="*/ 1181 w 1181"/>
                  <a:gd name="T41" fmla="*/ 1833 h 1855"/>
                  <a:gd name="T42" fmla="*/ 78 w 1181"/>
                  <a:gd name="T43" fmla="*/ 0 h 1855"/>
                  <a:gd name="T44" fmla="*/ 38 w 1181"/>
                  <a:gd name="T45" fmla="*/ 67 h 1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81" h="1855">
                    <a:moveTo>
                      <a:pt x="38" y="67"/>
                    </a:moveTo>
                    <a:lnTo>
                      <a:pt x="20" y="121"/>
                    </a:lnTo>
                    <a:lnTo>
                      <a:pt x="5" y="189"/>
                    </a:lnTo>
                    <a:lnTo>
                      <a:pt x="0" y="261"/>
                    </a:lnTo>
                    <a:lnTo>
                      <a:pt x="0" y="333"/>
                    </a:lnTo>
                    <a:lnTo>
                      <a:pt x="15" y="427"/>
                    </a:lnTo>
                    <a:lnTo>
                      <a:pt x="29" y="544"/>
                    </a:lnTo>
                    <a:lnTo>
                      <a:pt x="56" y="675"/>
                    </a:lnTo>
                    <a:lnTo>
                      <a:pt x="101" y="825"/>
                    </a:lnTo>
                    <a:lnTo>
                      <a:pt x="168" y="969"/>
                    </a:lnTo>
                    <a:lnTo>
                      <a:pt x="276" y="1140"/>
                    </a:lnTo>
                    <a:lnTo>
                      <a:pt x="384" y="1302"/>
                    </a:lnTo>
                    <a:lnTo>
                      <a:pt x="474" y="1410"/>
                    </a:lnTo>
                    <a:lnTo>
                      <a:pt x="599" y="1540"/>
                    </a:lnTo>
                    <a:lnTo>
                      <a:pt x="730" y="1648"/>
                    </a:lnTo>
                    <a:lnTo>
                      <a:pt x="847" y="1734"/>
                    </a:lnTo>
                    <a:lnTo>
                      <a:pt x="932" y="1788"/>
                    </a:lnTo>
                    <a:lnTo>
                      <a:pt x="1017" y="1828"/>
                    </a:lnTo>
                    <a:lnTo>
                      <a:pt x="1086" y="1855"/>
                    </a:lnTo>
                    <a:lnTo>
                      <a:pt x="1140" y="1855"/>
                    </a:lnTo>
                    <a:lnTo>
                      <a:pt x="1181" y="1833"/>
                    </a:lnTo>
                    <a:lnTo>
                      <a:pt x="78" y="0"/>
                    </a:lnTo>
                    <a:lnTo>
                      <a:pt x="38" y="67"/>
                    </a:lnTo>
                    <a:close/>
                  </a:path>
                </a:pathLst>
              </a:custGeom>
              <a:solidFill>
                <a:srgbClr val="808080"/>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79" name="Freeform 211"/>
              <p:cNvSpPr>
                <a:spLocks/>
              </p:cNvSpPr>
              <p:nvPr/>
            </p:nvSpPr>
            <p:spPr bwMode="auto">
              <a:xfrm>
                <a:off x="1189" y="1975"/>
                <a:ext cx="370" cy="613"/>
              </a:xfrm>
              <a:custGeom>
                <a:avLst/>
                <a:gdLst>
                  <a:gd name="T0" fmla="*/ 9 w 1112"/>
                  <a:gd name="T1" fmla="*/ 0 h 1838"/>
                  <a:gd name="T2" fmla="*/ 0 w 1112"/>
                  <a:gd name="T3" fmla="*/ 36 h 1838"/>
                  <a:gd name="T4" fmla="*/ 0 w 1112"/>
                  <a:gd name="T5" fmla="*/ 117 h 1838"/>
                  <a:gd name="T6" fmla="*/ 5 w 1112"/>
                  <a:gd name="T7" fmla="*/ 212 h 1838"/>
                  <a:gd name="T8" fmla="*/ 14 w 1112"/>
                  <a:gd name="T9" fmla="*/ 288 h 1838"/>
                  <a:gd name="T10" fmla="*/ 27 w 1112"/>
                  <a:gd name="T11" fmla="*/ 387 h 1838"/>
                  <a:gd name="T12" fmla="*/ 45 w 1112"/>
                  <a:gd name="T13" fmla="*/ 504 h 1838"/>
                  <a:gd name="T14" fmla="*/ 72 w 1112"/>
                  <a:gd name="T15" fmla="*/ 626 h 1838"/>
                  <a:gd name="T16" fmla="*/ 126 w 1112"/>
                  <a:gd name="T17" fmla="*/ 780 h 1838"/>
                  <a:gd name="T18" fmla="*/ 207 w 1112"/>
                  <a:gd name="T19" fmla="*/ 956 h 1838"/>
                  <a:gd name="T20" fmla="*/ 297 w 1112"/>
                  <a:gd name="T21" fmla="*/ 1100 h 1838"/>
                  <a:gd name="T22" fmla="*/ 405 w 1112"/>
                  <a:gd name="T23" fmla="*/ 1253 h 1838"/>
                  <a:gd name="T24" fmla="*/ 503 w 1112"/>
                  <a:gd name="T25" fmla="*/ 1370 h 1838"/>
                  <a:gd name="T26" fmla="*/ 580 w 1112"/>
                  <a:gd name="T27" fmla="*/ 1449 h 1838"/>
                  <a:gd name="T28" fmla="*/ 652 w 1112"/>
                  <a:gd name="T29" fmla="*/ 1523 h 1838"/>
                  <a:gd name="T30" fmla="*/ 728 w 1112"/>
                  <a:gd name="T31" fmla="*/ 1595 h 1838"/>
                  <a:gd name="T32" fmla="*/ 813 w 1112"/>
                  <a:gd name="T33" fmla="*/ 1665 h 1838"/>
                  <a:gd name="T34" fmla="*/ 872 w 1112"/>
                  <a:gd name="T35" fmla="*/ 1712 h 1838"/>
                  <a:gd name="T36" fmla="*/ 935 w 1112"/>
                  <a:gd name="T37" fmla="*/ 1752 h 1838"/>
                  <a:gd name="T38" fmla="*/ 1004 w 1112"/>
                  <a:gd name="T39" fmla="*/ 1791 h 1838"/>
                  <a:gd name="T40" fmla="*/ 1062 w 1112"/>
                  <a:gd name="T41" fmla="*/ 1829 h 1838"/>
                  <a:gd name="T42" fmla="*/ 1098 w 1112"/>
                  <a:gd name="T43" fmla="*/ 1838 h 1838"/>
                  <a:gd name="T44" fmla="*/ 1112 w 1112"/>
                  <a:gd name="T45" fmla="*/ 1811 h 1838"/>
                  <a:gd name="T46" fmla="*/ 1109 w 1112"/>
                  <a:gd name="T47" fmla="*/ 1773 h 1838"/>
                  <a:gd name="T48" fmla="*/ 1100 w 1112"/>
                  <a:gd name="T49" fmla="*/ 1730 h 1838"/>
                  <a:gd name="T50" fmla="*/ 1085 w 1112"/>
                  <a:gd name="T51" fmla="*/ 1653 h 1838"/>
                  <a:gd name="T52" fmla="*/ 1067 w 1112"/>
                  <a:gd name="T53" fmla="*/ 1553 h 1838"/>
                  <a:gd name="T54" fmla="*/ 1044 w 1112"/>
                  <a:gd name="T55" fmla="*/ 1460 h 1838"/>
                  <a:gd name="T56" fmla="*/ 1017 w 1112"/>
                  <a:gd name="T57" fmla="*/ 1350 h 1838"/>
                  <a:gd name="T58" fmla="*/ 981 w 1112"/>
                  <a:gd name="T59" fmla="*/ 1235 h 1838"/>
                  <a:gd name="T60" fmla="*/ 941 w 1112"/>
                  <a:gd name="T61" fmla="*/ 1143 h 1838"/>
                  <a:gd name="T62" fmla="*/ 908 w 1112"/>
                  <a:gd name="T63" fmla="*/ 1064 h 1838"/>
                  <a:gd name="T64" fmla="*/ 855 w 1112"/>
                  <a:gd name="T65" fmla="*/ 959 h 1838"/>
                  <a:gd name="T66" fmla="*/ 804 w 1112"/>
                  <a:gd name="T67" fmla="*/ 866 h 1838"/>
                  <a:gd name="T68" fmla="*/ 743 w 1112"/>
                  <a:gd name="T69" fmla="*/ 765 h 1838"/>
                  <a:gd name="T70" fmla="*/ 647 w 1112"/>
                  <a:gd name="T71" fmla="*/ 639 h 1838"/>
                  <a:gd name="T72" fmla="*/ 580 w 1112"/>
                  <a:gd name="T73" fmla="*/ 549 h 1838"/>
                  <a:gd name="T74" fmla="*/ 482 w 1112"/>
                  <a:gd name="T75" fmla="*/ 426 h 1838"/>
                  <a:gd name="T76" fmla="*/ 391 w 1112"/>
                  <a:gd name="T77" fmla="*/ 338 h 1838"/>
                  <a:gd name="T78" fmla="*/ 301 w 1112"/>
                  <a:gd name="T79" fmla="*/ 246 h 1838"/>
                  <a:gd name="T80" fmla="*/ 234 w 1112"/>
                  <a:gd name="T81" fmla="*/ 180 h 1838"/>
                  <a:gd name="T82" fmla="*/ 162 w 1112"/>
                  <a:gd name="T83" fmla="*/ 111 h 1838"/>
                  <a:gd name="T84" fmla="*/ 108 w 1112"/>
                  <a:gd name="T85" fmla="*/ 63 h 1838"/>
                  <a:gd name="T86" fmla="*/ 54 w 1112"/>
                  <a:gd name="T87" fmla="*/ 18 h 1838"/>
                  <a:gd name="T88" fmla="*/ 9 w 1112"/>
                  <a:gd name="T89" fmla="*/ 0 h 1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12" h="1838">
                    <a:moveTo>
                      <a:pt x="9" y="0"/>
                    </a:moveTo>
                    <a:lnTo>
                      <a:pt x="0" y="36"/>
                    </a:lnTo>
                    <a:lnTo>
                      <a:pt x="0" y="117"/>
                    </a:lnTo>
                    <a:lnTo>
                      <a:pt x="5" y="212"/>
                    </a:lnTo>
                    <a:lnTo>
                      <a:pt x="14" y="288"/>
                    </a:lnTo>
                    <a:lnTo>
                      <a:pt x="27" y="387"/>
                    </a:lnTo>
                    <a:lnTo>
                      <a:pt x="45" y="504"/>
                    </a:lnTo>
                    <a:lnTo>
                      <a:pt x="72" y="626"/>
                    </a:lnTo>
                    <a:lnTo>
                      <a:pt x="126" y="780"/>
                    </a:lnTo>
                    <a:lnTo>
                      <a:pt x="207" y="956"/>
                    </a:lnTo>
                    <a:lnTo>
                      <a:pt x="297" y="1100"/>
                    </a:lnTo>
                    <a:lnTo>
                      <a:pt x="405" y="1253"/>
                    </a:lnTo>
                    <a:lnTo>
                      <a:pt x="503" y="1370"/>
                    </a:lnTo>
                    <a:lnTo>
                      <a:pt x="580" y="1449"/>
                    </a:lnTo>
                    <a:lnTo>
                      <a:pt x="652" y="1523"/>
                    </a:lnTo>
                    <a:lnTo>
                      <a:pt x="728" y="1595"/>
                    </a:lnTo>
                    <a:lnTo>
                      <a:pt x="813" y="1665"/>
                    </a:lnTo>
                    <a:lnTo>
                      <a:pt x="872" y="1712"/>
                    </a:lnTo>
                    <a:lnTo>
                      <a:pt x="935" y="1752"/>
                    </a:lnTo>
                    <a:lnTo>
                      <a:pt x="1004" y="1791"/>
                    </a:lnTo>
                    <a:lnTo>
                      <a:pt x="1062" y="1829"/>
                    </a:lnTo>
                    <a:lnTo>
                      <a:pt x="1098" y="1838"/>
                    </a:lnTo>
                    <a:lnTo>
                      <a:pt x="1112" y="1811"/>
                    </a:lnTo>
                    <a:lnTo>
                      <a:pt x="1109" y="1773"/>
                    </a:lnTo>
                    <a:lnTo>
                      <a:pt x="1100" y="1730"/>
                    </a:lnTo>
                    <a:lnTo>
                      <a:pt x="1085" y="1653"/>
                    </a:lnTo>
                    <a:lnTo>
                      <a:pt x="1067" y="1553"/>
                    </a:lnTo>
                    <a:lnTo>
                      <a:pt x="1044" y="1460"/>
                    </a:lnTo>
                    <a:lnTo>
                      <a:pt x="1017" y="1350"/>
                    </a:lnTo>
                    <a:lnTo>
                      <a:pt x="981" y="1235"/>
                    </a:lnTo>
                    <a:lnTo>
                      <a:pt x="941" y="1143"/>
                    </a:lnTo>
                    <a:lnTo>
                      <a:pt x="908" y="1064"/>
                    </a:lnTo>
                    <a:lnTo>
                      <a:pt x="855" y="959"/>
                    </a:lnTo>
                    <a:lnTo>
                      <a:pt x="804" y="866"/>
                    </a:lnTo>
                    <a:lnTo>
                      <a:pt x="743" y="765"/>
                    </a:lnTo>
                    <a:lnTo>
                      <a:pt x="647" y="639"/>
                    </a:lnTo>
                    <a:lnTo>
                      <a:pt x="580" y="549"/>
                    </a:lnTo>
                    <a:lnTo>
                      <a:pt x="482" y="426"/>
                    </a:lnTo>
                    <a:lnTo>
                      <a:pt x="391" y="338"/>
                    </a:lnTo>
                    <a:lnTo>
                      <a:pt x="301" y="246"/>
                    </a:lnTo>
                    <a:lnTo>
                      <a:pt x="234" y="180"/>
                    </a:lnTo>
                    <a:lnTo>
                      <a:pt x="162" y="111"/>
                    </a:lnTo>
                    <a:lnTo>
                      <a:pt x="108" y="63"/>
                    </a:lnTo>
                    <a:lnTo>
                      <a:pt x="54" y="18"/>
                    </a:lnTo>
                    <a:lnTo>
                      <a:pt x="9" y="0"/>
                    </a:lnTo>
                    <a:close/>
                  </a:path>
                </a:pathLst>
              </a:custGeom>
              <a:solidFill>
                <a:srgbClr val="C0C0C0"/>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80" name="Freeform 212"/>
              <p:cNvSpPr>
                <a:spLocks/>
              </p:cNvSpPr>
              <p:nvPr/>
            </p:nvSpPr>
            <p:spPr bwMode="auto">
              <a:xfrm>
                <a:off x="1202" y="2131"/>
                <a:ext cx="365" cy="27"/>
              </a:xfrm>
              <a:custGeom>
                <a:avLst/>
                <a:gdLst>
                  <a:gd name="T0" fmla="*/ 0 w 1093"/>
                  <a:gd name="T1" fmla="*/ 0 h 81"/>
                  <a:gd name="T2" fmla="*/ 1093 w 1093"/>
                  <a:gd name="T3" fmla="*/ 45 h 81"/>
                  <a:gd name="T4" fmla="*/ 1084 w 1093"/>
                  <a:gd name="T5" fmla="*/ 81 h 81"/>
                  <a:gd name="T6" fmla="*/ 4 w 1093"/>
                  <a:gd name="T7" fmla="*/ 36 h 81"/>
                  <a:gd name="T8" fmla="*/ 0 w 1093"/>
                  <a:gd name="T9" fmla="*/ 0 h 81"/>
                </a:gdLst>
                <a:ahLst/>
                <a:cxnLst>
                  <a:cxn ang="0">
                    <a:pos x="T0" y="T1"/>
                  </a:cxn>
                  <a:cxn ang="0">
                    <a:pos x="T2" y="T3"/>
                  </a:cxn>
                  <a:cxn ang="0">
                    <a:pos x="T4" y="T5"/>
                  </a:cxn>
                  <a:cxn ang="0">
                    <a:pos x="T6" y="T7"/>
                  </a:cxn>
                  <a:cxn ang="0">
                    <a:pos x="T8" y="T9"/>
                  </a:cxn>
                </a:cxnLst>
                <a:rect l="0" t="0" r="r" b="b"/>
                <a:pathLst>
                  <a:path w="1093" h="81">
                    <a:moveTo>
                      <a:pt x="0" y="0"/>
                    </a:moveTo>
                    <a:lnTo>
                      <a:pt x="1093" y="45"/>
                    </a:lnTo>
                    <a:lnTo>
                      <a:pt x="1084" y="81"/>
                    </a:lnTo>
                    <a:lnTo>
                      <a:pt x="4" y="36"/>
                    </a:lnTo>
                    <a:lnTo>
                      <a:pt x="0" y="0"/>
                    </a:lnTo>
                    <a:close/>
                  </a:path>
                </a:pathLst>
              </a:custGeom>
              <a:solidFill>
                <a:srgbClr val="DFDFFF"/>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81" name="Freeform 213"/>
              <p:cNvSpPr>
                <a:spLocks/>
              </p:cNvSpPr>
              <p:nvPr/>
            </p:nvSpPr>
            <p:spPr bwMode="auto">
              <a:xfrm>
                <a:off x="1452" y="2212"/>
                <a:ext cx="130" cy="320"/>
              </a:xfrm>
              <a:custGeom>
                <a:avLst/>
                <a:gdLst>
                  <a:gd name="T0" fmla="*/ 343 w 388"/>
                  <a:gd name="T1" fmla="*/ 20 h 960"/>
                  <a:gd name="T2" fmla="*/ 0 w 388"/>
                  <a:gd name="T3" fmla="*/ 938 h 960"/>
                  <a:gd name="T4" fmla="*/ 31 w 388"/>
                  <a:gd name="T5" fmla="*/ 960 h 960"/>
                  <a:gd name="T6" fmla="*/ 388 w 388"/>
                  <a:gd name="T7" fmla="*/ 0 h 960"/>
                  <a:gd name="T8" fmla="*/ 343 w 388"/>
                  <a:gd name="T9" fmla="*/ 20 h 960"/>
                </a:gdLst>
                <a:ahLst/>
                <a:cxnLst>
                  <a:cxn ang="0">
                    <a:pos x="T0" y="T1"/>
                  </a:cxn>
                  <a:cxn ang="0">
                    <a:pos x="T2" y="T3"/>
                  </a:cxn>
                  <a:cxn ang="0">
                    <a:pos x="T4" y="T5"/>
                  </a:cxn>
                  <a:cxn ang="0">
                    <a:pos x="T6" y="T7"/>
                  </a:cxn>
                  <a:cxn ang="0">
                    <a:pos x="T8" y="T9"/>
                  </a:cxn>
                </a:cxnLst>
                <a:rect l="0" t="0" r="r" b="b"/>
                <a:pathLst>
                  <a:path w="388" h="960">
                    <a:moveTo>
                      <a:pt x="343" y="20"/>
                    </a:moveTo>
                    <a:lnTo>
                      <a:pt x="0" y="938"/>
                    </a:lnTo>
                    <a:lnTo>
                      <a:pt x="31" y="960"/>
                    </a:lnTo>
                    <a:lnTo>
                      <a:pt x="388" y="0"/>
                    </a:lnTo>
                    <a:lnTo>
                      <a:pt x="343" y="20"/>
                    </a:lnTo>
                    <a:close/>
                  </a:path>
                </a:pathLst>
              </a:custGeom>
              <a:solidFill>
                <a:srgbClr val="DFDFFF"/>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82" name="Freeform 214"/>
              <p:cNvSpPr>
                <a:spLocks/>
              </p:cNvSpPr>
              <p:nvPr/>
            </p:nvSpPr>
            <p:spPr bwMode="auto">
              <a:xfrm>
                <a:off x="1497" y="2150"/>
                <a:ext cx="107" cy="88"/>
              </a:xfrm>
              <a:custGeom>
                <a:avLst/>
                <a:gdLst>
                  <a:gd name="T0" fmla="*/ 239 w 320"/>
                  <a:gd name="T1" fmla="*/ 0 h 263"/>
                  <a:gd name="T2" fmla="*/ 13 w 320"/>
                  <a:gd name="T3" fmla="*/ 81 h 263"/>
                  <a:gd name="T4" fmla="*/ 4 w 320"/>
                  <a:gd name="T5" fmla="*/ 95 h 263"/>
                  <a:gd name="T6" fmla="*/ 0 w 320"/>
                  <a:gd name="T7" fmla="*/ 122 h 263"/>
                  <a:gd name="T8" fmla="*/ 3 w 320"/>
                  <a:gd name="T9" fmla="*/ 159 h 263"/>
                  <a:gd name="T10" fmla="*/ 6 w 320"/>
                  <a:gd name="T11" fmla="*/ 182 h 263"/>
                  <a:gd name="T12" fmla="*/ 19 w 320"/>
                  <a:gd name="T13" fmla="*/ 215 h 263"/>
                  <a:gd name="T14" fmla="*/ 42 w 320"/>
                  <a:gd name="T15" fmla="*/ 240 h 263"/>
                  <a:gd name="T16" fmla="*/ 73 w 320"/>
                  <a:gd name="T17" fmla="*/ 258 h 263"/>
                  <a:gd name="T18" fmla="*/ 91 w 320"/>
                  <a:gd name="T19" fmla="*/ 263 h 263"/>
                  <a:gd name="T20" fmla="*/ 109 w 320"/>
                  <a:gd name="T21" fmla="*/ 263 h 263"/>
                  <a:gd name="T22" fmla="*/ 320 w 320"/>
                  <a:gd name="T23" fmla="*/ 162 h 263"/>
                  <a:gd name="T24" fmla="*/ 280 w 320"/>
                  <a:gd name="T25" fmla="*/ 131 h 263"/>
                  <a:gd name="T26" fmla="*/ 257 w 320"/>
                  <a:gd name="T27" fmla="*/ 99 h 263"/>
                  <a:gd name="T28" fmla="*/ 239 w 320"/>
                  <a:gd name="T29"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263">
                    <a:moveTo>
                      <a:pt x="239" y="0"/>
                    </a:moveTo>
                    <a:lnTo>
                      <a:pt x="13" y="81"/>
                    </a:lnTo>
                    <a:lnTo>
                      <a:pt x="4" y="95"/>
                    </a:lnTo>
                    <a:lnTo>
                      <a:pt x="0" y="122"/>
                    </a:lnTo>
                    <a:lnTo>
                      <a:pt x="3" y="159"/>
                    </a:lnTo>
                    <a:lnTo>
                      <a:pt x="6" y="182"/>
                    </a:lnTo>
                    <a:lnTo>
                      <a:pt x="19" y="215"/>
                    </a:lnTo>
                    <a:lnTo>
                      <a:pt x="42" y="240"/>
                    </a:lnTo>
                    <a:lnTo>
                      <a:pt x="73" y="258"/>
                    </a:lnTo>
                    <a:lnTo>
                      <a:pt x="91" y="263"/>
                    </a:lnTo>
                    <a:lnTo>
                      <a:pt x="109" y="263"/>
                    </a:lnTo>
                    <a:lnTo>
                      <a:pt x="320" y="162"/>
                    </a:lnTo>
                    <a:lnTo>
                      <a:pt x="280" y="131"/>
                    </a:lnTo>
                    <a:lnTo>
                      <a:pt x="257" y="99"/>
                    </a:lnTo>
                    <a:lnTo>
                      <a:pt x="239" y="0"/>
                    </a:lnTo>
                    <a:close/>
                  </a:path>
                </a:pathLst>
              </a:custGeom>
              <a:solidFill>
                <a:srgbClr val="BFBFDF"/>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83" name="Freeform 215"/>
              <p:cNvSpPr>
                <a:spLocks/>
              </p:cNvSpPr>
              <p:nvPr/>
            </p:nvSpPr>
            <p:spPr bwMode="auto">
              <a:xfrm>
                <a:off x="1559" y="2139"/>
                <a:ext cx="60" cy="82"/>
              </a:xfrm>
              <a:custGeom>
                <a:avLst/>
                <a:gdLst>
                  <a:gd name="T0" fmla="*/ 104 w 178"/>
                  <a:gd name="T1" fmla="*/ 36 h 246"/>
                  <a:gd name="T2" fmla="*/ 95 w 178"/>
                  <a:gd name="T3" fmla="*/ 21 h 246"/>
                  <a:gd name="T4" fmla="*/ 77 w 178"/>
                  <a:gd name="T5" fmla="*/ 7 h 246"/>
                  <a:gd name="T6" fmla="*/ 46 w 178"/>
                  <a:gd name="T7" fmla="*/ 0 h 246"/>
                  <a:gd name="T8" fmla="*/ 28 w 178"/>
                  <a:gd name="T9" fmla="*/ 3 h 246"/>
                  <a:gd name="T10" fmla="*/ 16 w 178"/>
                  <a:gd name="T11" fmla="*/ 16 h 246"/>
                  <a:gd name="T12" fmla="*/ 6 w 178"/>
                  <a:gd name="T13" fmla="*/ 36 h 246"/>
                  <a:gd name="T14" fmla="*/ 0 w 178"/>
                  <a:gd name="T15" fmla="*/ 66 h 246"/>
                  <a:gd name="T16" fmla="*/ 1 w 178"/>
                  <a:gd name="T17" fmla="*/ 82 h 246"/>
                  <a:gd name="T18" fmla="*/ 4 w 178"/>
                  <a:gd name="T19" fmla="*/ 105 h 246"/>
                  <a:gd name="T20" fmla="*/ 12 w 178"/>
                  <a:gd name="T21" fmla="*/ 138 h 246"/>
                  <a:gd name="T22" fmla="*/ 25 w 178"/>
                  <a:gd name="T23" fmla="*/ 165 h 246"/>
                  <a:gd name="T24" fmla="*/ 40 w 178"/>
                  <a:gd name="T25" fmla="*/ 189 h 246"/>
                  <a:gd name="T26" fmla="*/ 56 w 178"/>
                  <a:gd name="T27" fmla="*/ 210 h 246"/>
                  <a:gd name="T28" fmla="*/ 74 w 178"/>
                  <a:gd name="T29" fmla="*/ 228 h 246"/>
                  <a:gd name="T30" fmla="*/ 97 w 178"/>
                  <a:gd name="T31" fmla="*/ 238 h 246"/>
                  <a:gd name="T32" fmla="*/ 124 w 178"/>
                  <a:gd name="T33" fmla="*/ 246 h 246"/>
                  <a:gd name="T34" fmla="*/ 146 w 178"/>
                  <a:gd name="T35" fmla="*/ 246 h 246"/>
                  <a:gd name="T36" fmla="*/ 167 w 178"/>
                  <a:gd name="T37" fmla="*/ 234 h 246"/>
                  <a:gd name="T38" fmla="*/ 176 w 178"/>
                  <a:gd name="T39" fmla="*/ 214 h 246"/>
                  <a:gd name="T40" fmla="*/ 178 w 178"/>
                  <a:gd name="T41" fmla="*/ 187 h 246"/>
                  <a:gd name="T42" fmla="*/ 172 w 178"/>
                  <a:gd name="T43" fmla="*/ 157 h 246"/>
                  <a:gd name="T44" fmla="*/ 158 w 178"/>
                  <a:gd name="T45" fmla="*/ 117 h 246"/>
                  <a:gd name="T46" fmla="*/ 127 w 178"/>
                  <a:gd name="T47" fmla="*/ 66 h 246"/>
                  <a:gd name="T48" fmla="*/ 104 w 178"/>
                  <a:gd name="T49" fmla="*/ 3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8" h="246">
                    <a:moveTo>
                      <a:pt x="104" y="36"/>
                    </a:moveTo>
                    <a:lnTo>
                      <a:pt x="95" y="21"/>
                    </a:lnTo>
                    <a:lnTo>
                      <a:pt x="77" y="7"/>
                    </a:lnTo>
                    <a:lnTo>
                      <a:pt x="46" y="0"/>
                    </a:lnTo>
                    <a:lnTo>
                      <a:pt x="28" y="3"/>
                    </a:lnTo>
                    <a:lnTo>
                      <a:pt x="16" y="16"/>
                    </a:lnTo>
                    <a:lnTo>
                      <a:pt x="6" y="36"/>
                    </a:lnTo>
                    <a:lnTo>
                      <a:pt x="0" y="66"/>
                    </a:lnTo>
                    <a:lnTo>
                      <a:pt x="1" y="82"/>
                    </a:lnTo>
                    <a:lnTo>
                      <a:pt x="4" y="105"/>
                    </a:lnTo>
                    <a:lnTo>
                      <a:pt x="12" y="138"/>
                    </a:lnTo>
                    <a:lnTo>
                      <a:pt x="25" y="165"/>
                    </a:lnTo>
                    <a:lnTo>
                      <a:pt x="40" y="189"/>
                    </a:lnTo>
                    <a:lnTo>
                      <a:pt x="56" y="210"/>
                    </a:lnTo>
                    <a:lnTo>
                      <a:pt x="74" y="228"/>
                    </a:lnTo>
                    <a:lnTo>
                      <a:pt x="97" y="238"/>
                    </a:lnTo>
                    <a:lnTo>
                      <a:pt x="124" y="246"/>
                    </a:lnTo>
                    <a:lnTo>
                      <a:pt x="146" y="246"/>
                    </a:lnTo>
                    <a:lnTo>
                      <a:pt x="167" y="234"/>
                    </a:lnTo>
                    <a:lnTo>
                      <a:pt x="176" y="214"/>
                    </a:lnTo>
                    <a:lnTo>
                      <a:pt x="178" y="187"/>
                    </a:lnTo>
                    <a:lnTo>
                      <a:pt x="172" y="157"/>
                    </a:lnTo>
                    <a:lnTo>
                      <a:pt x="158" y="117"/>
                    </a:lnTo>
                    <a:lnTo>
                      <a:pt x="127" y="66"/>
                    </a:lnTo>
                    <a:lnTo>
                      <a:pt x="104" y="36"/>
                    </a:lnTo>
                    <a:close/>
                  </a:path>
                </a:pathLst>
              </a:custGeom>
              <a:solidFill>
                <a:srgbClr val="C0C0C0"/>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84" name="Freeform 216"/>
              <p:cNvSpPr>
                <a:spLocks/>
              </p:cNvSpPr>
              <p:nvPr/>
            </p:nvSpPr>
            <p:spPr bwMode="auto">
              <a:xfrm>
                <a:off x="1576" y="2143"/>
                <a:ext cx="73" cy="59"/>
              </a:xfrm>
              <a:custGeom>
                <a:avLst/>
                <a:gdLst>
                  <a:gd name="T0" fmla="*/ 16 w 219"/>
                  <a:gd name="T1" fmla="*/ 39 h 176"/>
                  <a:gd name="T2" fmla="*/ 154 w 219"/>
                  <a:gd name="T3" fmla="*/ 5 h 176"/>
                  <a:gd name="T4" fmla="*/ 187 w 219"/>
                  <a:gd name="T5" fmla="*/ 0 h 176"/>
                  <a:gd name="T6" fmla="*/ 210 w 219"/>
                  <a:gd name="T7" fmla="*/ 5 h 176"/>
                  <a:gd name="T8" fmla="*/ 217 w 219"/>
                  <a:gd name="T9" fmla="*/ 14 h 176"/>
                  <a:gd name="T10" fmla="*/ 219 w 219"/>
                  <a:gd name="T11" fmla="*/ 32 h 176"/>
                  <a:gd name="T12" fmla="*/ 210 w 219"/>
                  <a:gd name="T13" fmla="*/ 59 h 176"/>
                  <a:gd name="T14" fmla="*/ 82 w 219"/>
                  <a:gd name="T15" fmla="*/ 176 h 176"/>
                  <a:gd name="T16" fmla="*/ 64 w 219"/>
                  <a:gd name="T17" fmla="*/ 174 h 176"/>
                  <a:gd name="T18" fmla="*/ 43 w 219"/>
                  <a:gd name="T19" fmla="*/ 167 h 176"/>
                  <a:gd name="T20" fmla="*/ 28 w 219"/>
                  <a:gd name="T21" fmla="*/ 152 h 176"/>
                  <a:gd name="T22" fmla="*/ 10 w 219"/>
                  <a:gd name="T23" fmla="*/ 129 h 176"/>
                  <a:gd name="T24" fmla="*/ 1 w 219"/>
                  <a:gd name="T25" fmla="*/ 107 h 176"/>
                  <a:gd name="T26" fmla="*/ 0 w 219"/>
                  <a:gd name="T27" fmla="*/ 81 h 176"/>
                  <a:gd name="T28" fmla="*/ 6 w 219"/>
                  <a:gd name="T29" fmla="*/ 57 h 176"/>
                  <a:gd name="T30" fmla="*/ 16 w 219"/>
                  <a:gd name="T31" fmla="*/ 3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9" h="176">
                    <a:moveTo>
                      <a:pt x="16" y="39"/>
                    </a:moveTo>
                    <a:lnTo>
                      <a:pt x="154" y="5"/>
                    </a:lnTo>
                    <a:lnTo>
                      <a:pt x="187" y="0"/>
                    </a:lnTo>
                    <a:lnTo>
                      <a:pt x="210" y="5"/>
                    </a:lnTo>
                    <a:lnTo>
                      <a:pt x="217" y="14"/>
                    </a:lnTo>
                    <a:lnTo>
                      <a:pt x="219" y="32"/>
                    </a:lnTo>
                    <a:lnTo>
                      <a:pt x="210" y="59"/>
                    </a:lnTo>
                    <a:lnTo>
                      <a:pt x="82" y="176"/>
                    </a:lnTo>
                    <a:lnTo>
                      <a:pt x="64" y="174"/>
                    </a:lnTo>
                    <a:lnTo>
                      <a:pt x="43" y="167"/>
                    </a:lnTo>
                    <a:lnTo>
                      <a:pt x="28" y="152"/>
                    </a:lnTo>
                    <a:lnTo>
                      <a:pt x="10" y="129"/>
                    </a:lnTo>
                    <a:lnTo>
                      <a:pt x="1" y="107"/>
                    </a:lnTo>
                    <a:lnTo>
                      <a:pt x="0" y="81"/>
                    </a:lnTo>
                    <a:lnTo>
                      <a:pt x="6" y="57"/>
                    </a:lnTo>
                    <a:lnTo>
                      <a:pt x="16" y="39"/>
                    </a:lnTo>
                    <a:close/>
                  </a:path>
                </a:pathLst>
              </a:custGeom>
              <a:solidFill>
                <a:srgbClr val="9F9FBF"/>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85" name="Freeform 217"/>
              <p:cNvSpPr>
                <a:spLocks/>
              </p:cNvSpPr>
              <p:nvPr/>
            </p:nvSpPr>
            <p:spPr bwMode="auto">
              <a:xfrm>
                <a:off x="1520" y="2172"/>
                <a:ext cx="31" cy="59"/>
              </a:xfrm>
              <a:custGeom>
                <a:avLst/>
                <a:gdLst>
                  <a:gd name="T0" fmla="*/ 6 w 95"/>
                  <a:gd name="T1" fmla="*/ 0 h 177"/>
                  <a:gd name="T2" fmla="*/ 0 w 95"/>
                  <a:gd name="T3" fmla="*/ 28 h 177"/>
                  <a:gd name="T4" fmla="*/ 0 w 95"/>
                  <a:gd name="T5" fmla="*/ 54 h 177"/>
                  <a:gd name="T6" fmla="*/ 8 w 95"/>
                  <a:gd name="T7" fmla="*/ 85 h 177"/>
                  <a:gd name="T8" fmla="*/ 15 w 95"/>
                  <a:gd name="T9" fmla="*/ 112 h 177"/>
                  <a:gd name="T10" fmla="*/ 35 w 95"/>
                  <a:gd name="T11" fmla="*/ 138 h 177"/>
                  <a:gd name="T12" fmla="*/ 53 w 95"/>
                  <a:gd name="T13" fmla="*/ 154 h 177"/>
                  <a:gd name="T14" fmla="*/ 66 w 95"/>
                  <a:gd name="T15" fmla="*/ 163 h 177"/>
                  <a:gd name="T16" fmla="*/ 80 w 95"/>
                  <a:gd name="T17" fmla="*/ 169 h 177"/>
                  <a:gd name="T18" fmla="*/ 95 w 95"/>
                  <a:gd name="T19"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177">
                    <a:moveTo>
                      <a:pt x="6" y="0"/>
                    </a:moveTo>
                    <a:lnTo>
                      <a:pt x="0" y="28"/>
                    </a:lnTo>
                    <a:lnTo>
                      <a:pt x="0" y="54"/>
                    </a:lnTo>
                    <a:lnTo>
                      <a:pt x="8" y="85"/>
                    </a:lnTo>
                    <a:lnTo>
                      <a:pt x="15" y="112"/>
                    </a:lnTo>
                    <a:lnTo>
                      <a:pt x="35" y="138"/>
                    </a:lnTo>
                    <a:lnTo>
                      <a:pt x="53" y="154"/>
                    </a:lnTo>
                    <a:lnTo>
                      <a:pt x="66" y="163"/>
                    </a:lnTo>
                    <a:lnTo>
                      <a:pt x="80" y="169"/>
                    </a:lnTo>
                    <a:lnTo>
                      <a:pt x="95" y="177"/>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solidFill>
                    <a:srgbClr val="000099"/>
                  </a:solidFill>
                  <a:latin typeface="+mn-lt"/>
                  <a:ea typeface="+mn-ea"/>
                </a:endParaRPr>
              </a:p>
            </p:txBody>
          </p:sp>
          <p:sp>
            <p:nvSpPr>
              <p:cNvPr id="391386" name="Freeform 218"/>
              <p:cNvSpPr>
                <a:spLocks/>
              </p:cNvSpPr>
              <p:nvPr/>
            </p:nvSpPr>
            <p:spPr bwMode="auto">
              <a:xfrm>
                <a:off x="1539" y="2164"/>
                <a:ext cx="32" cy="59"/>
              </a:xfrm>
              <a:custGeom>
                <a:avLst/>
                <a:gdLst>
                  <a:gd name="T0" fmla="*/ 6 w 94"/>
                  <a:gd name="T1" fmla="*/ 0 h 177"/>
                  <a:gd name="T2" fmla="*/ 0 w 94"/>
                  <a:gd name="T3" fmla="*/ 28 h 177"/>
                  <a:gd name="T4" fmla="*/ 0 w 94"/>
                  <a:gd name="T5" fmla="*/ 54 h 177"/>
                  <a:gd name="T6" fmla="*/ 7 w 94"/>
                  <a:gd name="T7" fmla="*/ 85 h 177"/>
                  <a:gd name="T8" fmla="*/ 15 w 94"/>
                  <a:gd name="T9" fmla="*/ 112 h 177"/>
                  <a:gd name="T10" fmla="*/ 34 w 94"/>
                  <a:gd name="T11" fmla="*/ 136 h 177"/>
                  <a:gd name="T12" fmla="*/ 52 w 94"/>
                  <a:gd name="T13" fmla="*/ 154 h 177"/>
                  <a:gd name="T14" fmla="*/ 66 w 94"/>
                  <a:gd name="T15" fmla="*/ 163 h 177"/>
                  <a:gd name="T16" fmla="*/ 79 w 94"/>
                  <a:gd name="T17" fmla="*/ 169 h 177"/>
                  <a:gd name="T18" fmla="*/ 94 w 94"/>
                  <a:gd name="T19"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177">
                    <a:moveTo>
                      <a:pt x="6" y="0"/>
                    </a:moveTo>
                    <a:lnTo>
                      <a:pt x="0" y="28"/>
                    </a:lnTo>
                    <a:lnTo>
                      <a:pt x="0" y="54"/>
                    </a:lnTo>
                    <a:lnTo>
                      <a:pt x="7" y="85"/>
                    </a:lnTo>
                    <a:lnTo>
                      <a:pt x="15" y="112"/>
                    </a:lnTo>
                    <a:lnTo>
                      <a:pt x="34" y="136"/>
                    </a:lnTo>
                    <a:lnTo>
                      <a:pt x="52" y="154"/>
                    </a:lnTo>
                    <a:lnTo>
                      <a:pt x="66" y="163"/>
                    </a:lnTo>
                    <a:lnTo>
                      <a:pt x="79" y="169"/>
                    </a:lnTo>
                    <a:lnTo>
                      <a:pt x="94" y="177"/>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solidFill>
                    <a:srgbClr val="000099"/>
                  </a:solidFill>
                  <a:latin typeface="+mn-lt"/>
                  <a:ea typeface="+mn-ea"/>
                </a:endParaRPr>
              </a:p>
            </p:txBody>
          </p:sp>
        </p:grpSp>
        <p:pic>
          <p:nvPicPr>
            <p:cNvPr id="391387" name="Picture 219"/>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2933253" flipH="1">
              <a:off x="1323" y="331"/>
              <a:ext cx="165"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91388" name="Picture 220"/>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2933253" flipH="1">
              <a:off x="1278" y="1056"/>
              <a:ext cx="165"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91389" name="Picture 221"/>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2933253" flipH="1">
              <a:off x="1368" y="1675"/>
              <a:ext cx="165"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spTree>
    <p:extLst>
      <p:ext uri="{BB962C8B-B14F-4D97-AF65-F5344CB8AC3E}">
        <p14:creationId xmlns:p14="http://schemas.microsoft.com/office/powerpoint/2010/main" val="40390455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9.4 </a:t>
            </a:r>
            <a:r>
              <a:rPr lang="en-US" altLang="zh-CN" dirty="0" smtClean="0"/>
              <a:t> </a:t>
            </a:r>
            <a:r>
              <a:rPr lang="zh-CN" altLang="zh-CN" dirty="0" smtClean="0"/>
              <a:t>蜂窝</a:t>
            </a:r>
            <a:r>
              <a:rPr lang="zh-CN" altLang="zh-CN" dirty="0"/>
              <a:t>移动通信网</a:t>
            </a:r>
            <a:endParaRPr lang="zh-CN" altLang="en-US" dirty="0"/>
          </a:p>
        </p:txBody>
      </p:sp>
      <p:sp>
        <p:nvSpPr>
          <p:cNvPr id="2" name="内容占位符 1"/>
          <p:cNvSpPr>
            <a:spLocks noGrp="1"/>
          </p:cNvSpPr>
          <p:nvPr>
            <p:ph idx="1"/>
          </p:nvPr>
        </p:nvSpPr>
        <p:spPr/>
        <p:txBody>
          <a:bodyPr/>
          <a:lstStyle/>
          <a:p>
            <a:r>
              <a:rPr lang="en-US" altLang="zh-CN" dirty="0"/>
              <a:t>9.4.1  </a:t>
            </a:r>
            <a:r>
              <a:rPr lang="zh-CN" altLang="zh-CN" dirty="0"/>
              <a:t>蜂窝无线通信技术简介</a:t>
            </a:r>
          </a:p>
          <a:p>
            <a:r>
              <a:rPr lang="en-US" altLang="zh-CN" dirty="0"/>
              <a:t>9.4.2  </a:t>
            </a:r>
            <a:r>
              <a:rPr lang="zh-CN" altLang="zh-CN" dirty="0" smtClean="0"/>
              <a:t>移动</a:t>
            </a:r>
            <a:r>
              <a:rPr lang="en-US" altLang="zh-CN" dirty="0" smtClean="0"/>
              <a:t> IP</a:t>
            </a:r>
            <a:endParaRPr lang="zh-CN" altLang="zh-CN" dirty="0"/>
          </a:p>
          <a:p>
            <a:r>
              <a:rPr lang="en-US" altLang="zh-CN" dirty="0"/>
              <a:t>9.4.3  </a:t>
            </a:r>
            <a:r>
              <a:rPr lang="zh-CN" altLang="zh-CN" dirty="0"/>
              <a:t>蜂窝移动通信网中对移动用户的路由选择</a:t>
            </a:r>
          </a:p>
          <a:p>
            <a:r>
              <a:rPr lang="en-US" altLang="zh-CN" dirty="0"/>
              <a:t>9.4.4  </a:t>
            </a:r>
            <a:r>
              <a:rPr lang="en-US" altLang="zh-CN" dirty="0" smtClean="0"/>
              <a:t>GSM </a:t>
            </a:r>
            <a:r>
              <a:rPr lang="zh-CN" altLang="zh-CN" dirty="0" smtClean="0"/>
              <a:t>中</a:t>
            </a:r>
            <a:r>
              <a:rPr lang="zh-CN" altLang="zh-CN" dirty="0"/>
              <a:t>的切换</a:t>
            </a:r>
          </a:p>
          <a:p>
            <a:r>
              <a:rPr lang="en-US" altLang="zh-CN" dirty="0"/>
              <a:t>9.4.5  </a:t>
            </a:r>
            <a:r>
              <a:rPr lang="zh-CN" altLang="zh-CN" dirty="0"/>
              <a:t>无线网络对高层协议的影响</a:t>
            </a:r>
            <a:endParaRPr lang="zh-CN" altLang="en-US" dirty="0"/>
          </a:p>
        </p:txBody>
      </p:sp>
    </p:spTree>
    <p:extLst>
      <p:ext uri="{BB962C8B-B14F-4D97-AF65-F5344CB8AC3E}">
        <p14:creationId xmlns:p14="http://schemas.microsoft.com/office/powerpoint/2010/main" val="332871220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ltLang="zh-CN" dirty="0" smtClean="0"/>
              <a:t>9.4.1  </a:t>
            </a:r>
            <a:r>
              <a:rPr lang="zh-CN" altLang="en-US" dirty="0"/>
              <a:t>蜂窝无线通信技术简介 </a:t>
            </a:r>
          </a:p>
        </p:txBody>
      </p:sp>
      <p:sp>
        <p:nvSpPr>
          <p:cNvPr id="398339" name="Rectangle 3"/>
          <p:cNvSpPr>
            <a:spLocks noGrp="1" noChangeArrowheads="1"/>
          </p:cNvSpPr>
          <p:nvPr>
            <p:ph idx="1"/>
          </p:nvPr>
        </p:nvSpPr>
        <p:spPr/>
        <p:txBody>
          <a:bodyPr/>
          <a:lstStyle/>
          <a:p>
            <a:r>
              <a:rPr lang="zh-CN" altLang="zh-CN" dirty="0"/>
              <a:t>蜂窝移动网络的发展非常迅速，到目前为止，世界上先后已有超过</a:t>
            </a:r>
            <a:r>
              <a:rPr lang="zh-CN" altLang="zh-CN" dirty="0" smtClean="0"/>
              <a:t>了</a:t>
            </a:r>
            <a:r>
              <a:rPr lang="en-US" altLang="zh-CN" dirty="0" smtClean="0"/>
              <a:t> 30 </a:t>
            </a:r>
            <a:r>
              <a:rPr lang="zh-CN" altLang="zh-CN" dirty="0" smtClean="0"/>
              <a:t>种</a:t>
            </a:r>
            <a:r>
              <a:rPr lang="zh-CN" altLang="zh-CN" dirty="0"/>
              <a:t>不同的标准。</a:t>
            </a:r>
            <a:endParaRPr lang="en-US" altLang="zh-CN" dirty="0" smtClean="0"/>
          </a:p>
          <a:p>
            <a:r>
              <a:rPr lang="zh-CN" altLang="en-US" dirty="0" smtClean="0">
                <a:solidFill>
                  <a:srgbClr val="FF0000"/>
                </a:solidFill>
              </a:rPr>
              <a:t>第</a:t>
            </a:r>
            <a:r>
              <a:rPr lang="zh-CN" altLang="en-US" dirty="0">
                <a:solidFill>
                  <a:srgbClr val="FF0000"/>
                </a:solidFill>
              </a:rPr>
              <a:t>一代（</a:t>
            </a:r>
            <a:r>
              <a:rPr lang="en-US" altLang="zh-CN" dirty="0">
                <a:solidFill>
                  <a:srgbClr val="FF0000"/>
                </a:solidFill>
              </a:rPr>
              <a:t>1G</a:t>
            </a:r>
            <a:r>
              <a:rPr lang="zh-CN" altLang="en-US" dirty="0">
                <a:solidFill>
                  <a:srgbClr val="FF0000"/>
                </a:solidFill>
              </a:rPr>
              <a:t>）</a:t>
            </a:r>
            <a:r>
              <a:rPr lang="zh-CN" altLang="en-US" dirty="0"/>
              <a:t>蜂窝无线通信是为话音通信设计的</a:t>
            </a:r>
            <a:r>
              <a:rPr lang="zh-CN" altLang="en-US" dirty="0">
                <a:solidFill>
                  <a:srgbClr val="0000FF"/>
                </a:solidFill>
              </a:rPr>
              <a:t>模拟 </a:t>
            </a:r>
            <a:r>
              <a:rPr lang="en-US" altLang="zh-CN" dirty="0">
                <a:solidFill>
                  <a:srgbClr val="0000FF"/>
                </a:solidFill>
              </a:rPr>
              <a:t>FDM</a:t>
            </a:r>
            <a:r>
              <a:rPr lang="en-US" altLang="zh-CN" dirty="0">
                <a:solidFill>
                  <a:srgbClr val="FF0000"/>
                </a:solidFill>
              </a:rPr>
              <a:t> </a:t>
            </a:r>
            <a:r>
              <a:rPr lang="zh-CN" altLang="en-US" dirty="0"/>
              <a:t>系统。</a:t>
            </a:r>
          </a:p>
          <a:p>
            <a:r>
              <a:rPr lang="zh-CN" altLang="en-US" dirty="0">
                <a:solidFill>
                  <a:srgbClr val="FF0000"/>
                </a:solidFill>
              </a:rPr>
              <a:t>第二代（</a:t>
            </a:r>
            <a:r>
              <a:rPr lang="en-US" altLang="zh-CN" dirty="0">
                <a:solidFill>
                  <a:srgbClr val="FF0000"/>
                </a:solidFill>
              </a:rPr>
              <a:t>2G</a:t>
            </a:r>
            <a:r>
              <a:rPr lang="zh-CN" altLang="en-US" dirty="0">
                <a:solidFill>
                  <a:srgbClr val="FF0000"/>
                </a:solidFill>
              </a:rPr>
              <a:t>）</a:t>
            </a:r>
            <a:r>
              <a:rPr lang="zh-CN" altLang="en-US" dirty="0"/>
              <a:t>蜂窝无线通信提供</a:t>
            </a:r>
            <a:r>
              <a:rPr lang="zh-CN" altLang="en-US" dirty="0">
                <a:solidFill>
                  <a:srgbClr val="0000FF"/>
                </a:solidFill>
              </a:rPr>
              <a:t>低速数字通信</a:t>
            </a:r>
            <a:r>
              <a:rPr lang="zh-CN" altLang="en-US" dirty="0"/>
              <a:t>（短信服务），其代表性体制就是最流行的 </a:t>
            </a:r>
            <a:r>
              <a:rPr lang="en-US" altLang="zh-CN" dirty="0">
                <a:solidFill>
                  <a:srgbClr val="0000FF"/>
                </a:solidFill>
              </a:rPr>
              <a:t>GSM</a:t>
            </a:r>
            <a:r>
              <a:rPr lang="en-US" altLang="zh-CN" dirty="0"/>
              <a:t> </a:t>
            </a:r>
            <a:r>
              <a:rPr lang="zh-CN" altLang="en-US" dirty="0"/>
              <a:t>系统。</a:t>
            </a:r>
          </a:p>
          <a:p>
            <a:r>
              <a:rPr lang="en-US" altLang="zh-CN" dirty="0">
                <a:solidFill>
                  <a:srgbClr val="FF0000"/>
                </a:solidFill>
              </a:rPr>
              <a:t>2.5G </a:t>
            </a:r>
            <a:r>
              <a:rPr lang="zh-CN" altLang="en-US" dirty="0"/>
              <a:t>技术是从 </a:t>
            </a:r>
            <a:r>
              <a:rPr lang="en-US" altLang="zh-CN" dirty="0"/>
              <a:t>2G </a:t>
            </a:r>
            <a:r>
              <a:rPr lang="zh-CN" altLang="en-US" dirty="0"/>
              <a:t>向第三代（</a:t>
            </a:r>
            <a:r>
              <a:rPr lang="en-US" altLang="zh-CN" dirty="0"/>
              <a:t>3G</a:t>
            </a:r>
            <a:r>
              <a:rPr lang="zh-CN" altLang="en-US" dirty="0"/>
              <a:t>）过渡的衔接性技术，如 </a:t>
            </a:r>
            <a:r>
              <a:rPr lang="en-US" altLang="zh-CN" dirty="0"/>
              <a:t>GPRS </a:t>
            </a:r>
            <a:r>
              <a:rPr lang="zh-CN" altLang="en-US" dirty="0"/>
              <a:t>和 </a:t>
            </a:r>
            <a:r>
              <a:rPr lang="en-US" altLang="zh-CN" dirty="0"/>
              <a:t>EDGE </a:t>
            </a:r>
            <a:r>
              <a:rPr lang="zh-CN" altLang="en-US" dirty="0"/>
              <a:t>等</a:t>
            </a:r>
            <a:r>
              <a:rPr lang="zh-CN" altLang="en-US" dirty="0" smtClean="0"/>
              <a:t>。</a:t>
            </a:r>
            <a:endParaRPr lang="zh-CN" altLang="en-US" dirty="0"/>
          </a:p>
        </p:txBody>
      </p:sp>
    </p:spTree>
    <p:extLst>
      <p:ext uri="{BB962C8B-B14F-4D97-AF65-F5344CB8AC3E}">
        <p14:creationId xmlns:p14="http://schemas.microsoft.com/office/powerpoint/2010/main" val="287797521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ltLang="zh-CN" dirty="0" smtClean="0"/>
              <a:t>9.4.1  </a:t>
            </a:r>
            <a:r>
              <a:rPr lang="zh-CN" altLang="en-US" dirty="0"/>
              <a:t>蜂窝无线通信技术简介 </a:t>
            </a:r>
          </a:p>
        </p:txBody>
      </p:sp>
      <p:sp>
        <p:nvSpPr>
          <p:cNvPr id="398339" name="Rectangle 3"/>
          <p:cNvSpPr>
            <a:spLocks noGrp="1" noChangeArrowheads="1"/>
          </p:cNvSpPr>
          <p:nvPr>
            <p:ph idx="1"/>
          </p:nvPr>
        </p:nvSpPr>
        <p:spPr/>
        <p:txBody>
          <a:bodyPr/>
          <a:lstStyle/>
          <a:p>
            <a:r>
              <a:rPr lang="zh-CN" altLang="en-US" sz="2800" dirty="0">
                <a:solidFill>
                  <a:srgbClr val="FF0000"/>
                </a:solidFill>
              </a:rPr>
              <a:t>第</a:t>
            </a:r>
            <a:r>
              <a:rPr lang="zh-CN" altLang="en-US" sz="2800" dirty="0" smtClean="0">
                <a:solidFill>
                  <a:srgbClr val="FF0000"/>
                </a:solidFill>
              </a:rPr>
              <a:t>三代</a:t>
            </a:r>
            <a:r>
              <a:rPr lang="zh-CN" altLang="en-US" sz="2800" dirty="0">
                <a:solidFill>
                  <a:srgbClr val="FF0000"/>
                </a:solidFill>
              </a:rPr>
              <a:t>（</a:t>
            </a:r>
            <a:r>
              <a:rPr lang="en-US" altLang="zh-CN" sz="2800" dirty="0" smtClean="0">
                <a:solidFill>
                  <a:srgbClr val="FF0000"/>
                </a:solidFill>
              </a:rPr>
              <a:t>3G</a:t>
            </a:r>
            <a:r>
              <a:rPr lang="zh-CN" altLang="en-US" sz="2800" dirty="0" smtClean="0">
                <a:solidFill>
                  <a:srgbClr val="FF0000"/>
                </a:solidFill>
              </a:rPr>
              <a:t>）</a:t>
            </a:r>
            <a:r>
              <a:rPr lang="en-US" altLang="zh-CN" sz="2800" dirty="0" smtClean="0"/>
              <a:t> </a:t>
            </a:r>
            <a:r>
              <a:rPr lang="zh-CN" altLang="en-US" sz="2800" dirty="0"/>
              <a:t>移动通信和计算机网络的关系非常密切，它</a:t>
            </a:r>
            <a:r>
              <a:rPr lang="zh-CN" altLang="en-US" sz="2800" dirty="0">
                <a:solidFill>
                  <a:srgbClr val="FF0000"/>
                </a:solidFill>
              </a:rPr>
              <a:t>使用 </a:t>
            </a:r>
            <a:r>
              <a:rPr lang="en-US" altLang="zh-CN" sz="2800" dirty="0">
                <a:solidFill>
                  <a:srgbClr val="FF0000"/>
                </a:solidFill>
              </a:rPr>
              <a:t>IP </a:t>
            </a:r>
            <a:r>
              <a:rPr lang="zh-CN" altLang="en-US" sz="2800" dirty="0">
                <a:solidFill>
                  <a:srgbClr val="FF0000"/>
                </a:solidFill>
              </a:rPr>
              <a:t>的体系结构</a:t>
            </a:r>
            <a:r>
              <a:rPr lang="zh-CN" altLang="en-US" sz="2800" dirty="0">
                <a:solidFill>
                  <a:schemeClr val="tx1"/>
                </a:solidFill>
              </a:rPr>
              <a:t>和</a:t>
            </a:r>
            <a:r>
              <a:rPr lang="zh-CN" altLang="en-US" sz="2800" dirty="0">
                <a:solidFill>
                  <a:srgbClr val="FF0000"/>
                </a:solidFill>
              </a:rPr>
              <a:t>混合的交换机制</a:t>
            </a:r>
            <a:r>
              <a:rPr lang="zh-CN" altLang="en-US" sz="2800" dirty="0"/>
              <a:t>（电路交换和分组交换），能够提供移动宽带多媒体业务（话音、数据、视频等，可收发电子邮件，浏览网页，进行视频会议等），如 </a:t>
            </a:r>
            <a:r>
              <a:rPr lang="en-US" altLang="zh-CN" sz="2800" dirty="0"/>
              <a:t>CDMA2000</a:t>
            </a:r>
            <a:r>
              <a:rPr lang="zh-CN" altLang="en-US" sz="2800" dirty="0"/>
              <a:t>，</a:t>
            </a:r>
            <a:r>
              <a:rPr lang="en-US" altLang="zh-CN" sz="2800" dirty="0"/>
              <a:t>WCDMA </a:t>
            </a:r>
            <a:r>
              <a:rPr lang="zh-CN" altLang="en-US" sz="2800" dirty="0"/>
              <a:t>和 </a:t>
            </a:r>
            <a:r>
              <a:rPr lang="en-US" altLang="zh-CN" sz="2800" dirty="0"/>
              <a:t>TD-SCDMA</a:t>
            </a:r>
            <a:r>
              <a:rPr lang="zh-CN" altLang="en-US" sz="2800" dirty="0" smtClean="0"/>
              <a:t>。</a:t>
            </a:r>
            <a:endParaRPr lang="en-US" altLang="zh-CN" sz="2800" dirty="0" smtClean="0"/>
          </a:p>
          <a:p>
            <a:r>
              <a:rPr lang="zh-CN" altLang="zh-CN" sz="2800" dirty="0" smtClean="0"/>
              <a:t>从</a:t>
            </a:r>
            <a:r>
              <a:rPr lang="en-US" altLang="zh-CN" sz="2800" dirty="0" smtClean="0"/>
              <a:t> 3G </a:t>
            </a:r>
            <a:r>
              <a:rPr lang="zh-CN" altLang="zh-CN" sz="2800" dirty="0" smtClean="0"/>
              <a:t>开始</a:t>
            </a:r>
            <a:r>
              <a:rPr lang="zh-CN" altLang="zh-CN" sz="2800" dirty="0"/>
              <a:t>以后的各代蜂窝移动通信都是以传输</a:t>
            </a:r>
            <a:r>
              <a:rPr lang="zh-CN" altLang="zh-CN" sz="2800" dirty="0">
                <a:solidFill>
                  <a:srgbClr val="FF0000"/>
                </a:solidFill>
              </a:rPr>
              <a:t>数据业务为主</a:t>
            </a:r>
            <a:r>
              <a:rPr lang="zh-CN" altLang="zh-CN" sz="2800" dirty="0"/>
              <a:t>的通信系统，而且必须</a:t>
            </a:r>
            <a:r>
              <a:rPr lang="zh-CN" altLang="zh-CN" sz="2800" dirty="0" smtClean="0"/>
              <a:t>兼容</a:t>
            </a:r>
            <a:r>
              <a:rPr lang="en-US" altLang="zh-CN" sz="2800" dirty="0" smtClean="0"/>
              <a:t> 2G </a:t>
            </a:r>
            <a:r>
              <a:rPr lang="zh-CN" altLang="zh-CN" sz="2800" dirty="0" smtClean="0"/>
              <a:t>的</a:t>
            </a:r>
            <a:r>
              <a:rPr lang="zh-CN" altLang="zh-CN" sz="2800" dirty="0"/>
              <a:t>功能（即能够通电话和发送短信），这就是所谓的</a:t>
            </a:r>
            <a:r>
              <a:rPr lang="zh-CN" altLang="zh-CN" sz="2800" dirty="0">
                <a:solidFill>
                  <a:srgbClr val="FF0000"/>
                </a:solidFill>
              </a:rPr>
              <a:t>向后兼容</a:t>
            </a:r>
            <a:r>
              <a:rPr lang="zh-CN" altLang="zh-CN" sz="2800" dirty="0" smtClean="0">
                <a:solidFill>
                  <a:srgbClr val="FF0000"/>
                </a:solidFill>
              </a:rPr>
              <a:t>。</a:t>
            </a:r>
            <a:r>
              <a:rPr lang="zh-CN" altLang="en-US" sz="2800" dirty="0" smtClean="0"/>
              <a:t>  </a:t>
            </a:r>
            <a:endParaRPr lang="zh-CN" altLang="en-US" sz="2800" dirty="0"/>
          </a:p>
        </p:txBody>
      </p:sp>
    </p:spTree>
    <p:extLst>
      <p:ext uri="{BB962C8B-B14F-4D97-AF65-F5344CB8AC3E}">
        <p14:creationId xmlns:p14="http://schemas.microsoft.com/office/powerpoint/2010/main" val="2325235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84" name="Text Box 16"/>
          <p:cNvSpPr txBox="1">
            <a:spLocks noChangeArrowheads="1"/>
          </p:cNvSpPr>
          <p:nvPr/>
        </p:nvSpPr>
        <p:spPr bwMode="auto">
          <a:xfrm>
            <a:off x="731313" y="115888"/>
            <a:ext cx="8410700" cy="954107"/>
          </a:xfrm>
          <a:prstGeom prst="rect">
            <a:avLst/>
          </a:prstGeom>
          <a:solidFill>
            <a:srgbClr val="66FF66"/>
          </a:solidFill>
          <a:ln>
            <a:solidFill>
              <a:srgbClr val="000099"/>
            </a:solidFill>
          </a:ln>
          <a:extLst/>
        </p:spPr>
        <p:txBody>
          <a:bodyPr wrap="square">
            <a:spAutoFit/>
          </a:bodyPr>
          <a:lstStyle>
            <a:defPPr>
              <a:defRPr lang="zh-CN"/>
            </a:defPPr>
            <a:lvl1pPr algn="ctr">
              <a:defRPr sz="2800" b="1">
                <a:solidFill>
                  <a:schemeClr val="tx2"/>
                </a:solidFill>
                <a:latin typeface="+mn-lt"/>
                <a:ea typeface="+mn-ea"/>
              </a:defRPr>
            </a:lvl1pPr>
          </a:lstStyle>
          <a:p>
            <a:r>
              <a:rPr lang="zh-CN" altLang="en-US" dirty="0"/>
              <a:t>基本服务集内的基站叫做</a:t>
            </a:r>
            <a:r>
              <a:rPr lang="zh-CN" altLang="en-US" dirty="0">
                <a:solidFill>
                  <a:srgbClr val="C00000"/>
                </a:solidFill>
              </a:rPr>
              <a:t>接入点 </a:t>
            </a:r>
            <a:r>
              <a:rPr lang="en-US" altLang="zh-CN" dirty="0">
                <a:solidFill>
                  <a:srgbClr val="C00000"/>
                </a:solidFill>
              </a:rPr>
              <a:t>AP </a:t>
            </a:r>
            <a:r>
              <a:rPr lang="en-US" altLang="zh-CN" dirty="0"/>
              <a:t>(Access Point)</a:t>
            </a:r>
          </a:p>
          <a:p>
            <a:r>
              <a:rPr lang="zh-CN" altLang="en-US" dirty="0"/>
              <a:t>其作用和网桥相似。</a:t>
            </a:r>
          </a:p>
        </p:txBody>
      </p:sp>
      <p:sp>
        <p:nvSpPr>
          <p:cNvPr id="339987" name="Text Box 19"/>
          <p:cNvSpPr txBox="1">
            <a:spLocks noChangeArrowheads="1"/>
          </p:cNvSpPr>
          <p:nvPr/>
        </p:nvSpPr>
        <p:spPr bwMode="auto">
          <a:xfrm>
            <a:off x="449150" y="1114425"/>
            <a:ext cx="9100568" cy="954107"/>
          </a:xfrm>
          <a:prstGeom prst="rect">
            <a:avLst/>
          </a:prstGeom>
          <a:solidFill>
            <a:srgbClr val="00FFFF"/>
          </a:solidFill>
          <a:ln>
            <a:solidFill>
              <a:srgbClr val="000099"/>
            </a:solidFill>
          </a:ln>
          <a:extLst/>
        </p:spPr>
        <p:txBody>
          <a:bodyPr wrap="square">
            <a:spAutoFit/>
          </a:bodyPr>
          <a:lstStyle>
            <a:defPPr>
              <a:defRPr lang="zh-CN"/>
            </a:defPPr>
            <a:lvl1pPr algn="ctr">
              <a:defRPr sz="2800" b="1">
                <a:solidFill>
                  <a:schemeClr val="tx2"/>
                </a:solidFill>
                <a:latin typeface="+mn-lt"/>
                <a:ea typeface="+mn-ea"/>
              </a:defRPr>
            </a:lvl1pPr>
          </a:lstStyle>
          <a:p>
            <a:r>
              <a:rPr lang="zh-CN" altLang="en-US" dirty="0"/>
              <a:t>当网络管理员安装 </a:t>
            </a:r>
            <a:r>
              <a:rPr lang="en-US" altLang="zh-CN" dirty="0"/>
              <a:t>AP </a:t>
            </a:r>
            <a:r>
              <a:rPr lang="zh-CN" altLang="en-US" dirty="0"/>
              <a:t>时，必须为该 </a:t>
            </a:r>
            <a:r>
              <a:rPr lang="en-US" altLang="zh-CN" dirty="0"/>
              <a:t>AP </a:t>
            </a:r>
            <a:r>
              <a:rPr lang="zh-CN" altLang="en-US" dirty="0"/>
              <a:t>分配</a:t>
            </a:r>
          </a:p>
          <a:p>
            <a:r>
              <a:rPr lang="zh-CN" altLang="en-US" dirty="0"/>
              <a:t>一个不超过 </a:t>
            </a:r>
            <a:r>
              <a:rPr lang="en-US" altLang="zh-CN" dirty="0"/>
              <a:t>32 </a:t>
            </a:r>
            <a:r>
              <a:rPr lang="zh-CN" altLang="en-US" dirty="0"/>
              <a:t>字节的</a:t>
            </a:r>
            <a:r>
              <a:rPr lang="zh-CN" altLang="en-US" dirty="0">
                <a:solidFill>
                  <a:srgbClr val="C00000"/>
                </a:solidFill>
              </a:rPr>
              <a:t>服务集标识符 </a:t>
            </a:r>
            <a:r>
              <a:rPr lang="en-US" altLang="zh-CN" dirty="0">
                <a:solidFill>
                  <a:srgbClr val="C00000"/>
                </a:solidFill>
              </a:rPr>
              <a:t>SSID </a:t>
            </a:r>
            <a:r>
              <a:rPr lang="zh-CN" altLang="en-US" dirty="0"/>
              <a:t>和一个信道。 </a:t>
            </a:r>
          </a:p>
        </p:txBody>
      </p:sp>
      <p:grpSp>
        <p:nvGrpSpPr>
          <p:cNvPr id="2" name="组合 1"/>
          <p:cNvGrpSpPr/>
          <p:nvPr/>
        </p:nvGrpSpPr>
        <p:grpSpPr>
          <a:xfrm>
            <a:off x="344487" y="2299484"/>
            <a:ext cx="9505057" cy="4009836"/>
            <a:chOff x="344487" y="2299484"/>
            <a:chExt cx="9505057" cy="4009836"/>
          </a:xfrm>
        </p:grpSpPr>
        <p:sp>
          <p:nvSpPr>
            <p:cNvPr id="16" name="AutoShape 519"/>
            <p:cNvSpPr>
              <a:spLocks noChangeArrowheads="1"/>
            </p:cNvSpPr>
            <p:nvPr/>
          </p:nvSpPr>
          <p:spPr bwMode="auto">
            <a:xfrm>
              <a:off x="344487" y="3217746"/>
              <a:ext cx="9321717" cy="3091574"/>
            </a:xfrm>
            <a:prstGeom prst="roundRect">
              <a:avLst>
                <a:gd name="adj" fmla="val 13253"/>
              </a:avLst>
            </a:prstGeom>
            <a:solidFill>
              <a:srgbClr val="FFFF66"/>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sp>
          <p:nvSpPr>
            <p:cNvPr id="17" name="Oval 19"/>
            <p:cNvSpPr>
              <a:spLocks noChangeArrowheads="1"/>
            </p:cNvSpPr>
            <p:nvPr/>
          </p:nvSpPr>
          <p:spPr bwMode="auto">
            <a:xfrm>
              <a:off x="582272" y="3735703"/>
              <a:ext cx="4685842" cy="2325636"/>
            </a:xfrm>
            <a:prstGeom prst="ellipse">
              <a:avLst/>
            </a:prstGeom>
            <a:solidFill>
              <a:srgbClr val="66FF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pic>
          <p:nvPicPr>
            <p:cNvPr id="18" name="Picture 222" descr="D-Link%20DI-713P%20Wireless%20Broadband%20rou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4704" y="3420655"/>
              <a:ext cx="792718" cy="742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Oval 21"/>
            <p:cNvSpPr>
              <a:spLocks noChangeArrowheads="1"/>
            </p:cNvSpPr>
            <p:nvPr/>
          </p:nvSpPr>
          <p:spPr bwMode="auto">
            <a:xfrm>
              <a:off x="5127036" y="3758064"/>
              <a:ext cx="4362468" cy="2303275"/>
            </a:xfrm>
            <a:prstGeom prst="ellipse">
              <a:avLst/>
            </a:prstGeom>
            <a:solidFill>
              <a:srgbClr val="FF99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grpSp>
          <p:nvGrpSpPr>
            <p:cNvPr id="20" name="Group 425"/>
            <p:cNvGrpSpPr>
              <a:grpSpLocks/>
            </p:cNvGrpSpPr>
            <p:nvPr/>
          </p:nvGrpSpPr>
          <p:grpSpPr bwMode="auto">
            <a:xfrm>
              <a:off x="941756" y="4535905"/>
              <a:ext cx="710422" cy="589759"/>
              <a:chOff x="762" y="2391"/>
              <a:chExt cx="423" cy="312"/>
            </a:xfrm>
          </p:grpSpPr>
          <p:grpSp>
            <p:nvGrpSpPr>
              <p:cNvPr id="148" name="Group 316"/>
              <p:cNvGrpSpPr>
                <a:grpSpLocks/>
              </p:cNvGrpSpPr>
              <p:nvPr/>
            </p:nvGrpSpPr>
            <p:grpSpPr bwMode="auto">
              <a:xfrm>
                <a:off x="867" y="2432"/>
                <a:ext cx="318" cy="271"/>
                <a:chOff x="657" y="1570"/>
                <a:chExt cx="318" cy="311"/>
              </a:xfrm>
            </p:grpSpPr>
            <p:sp>
              <p:nvSpPr>
                <p:cNvPr id="156" name="Line 31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57" name="Picture 315"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9" name="Group 424"/>
              <p:cNvGrpSpPr>
                <a:grpSpLocks/>
              </p:cNvGrpSpPr>
              <p:nvPr/>
            </p:nvGrpSpPr>
            <p:grpSpPr bwMode="auto">
              <a:xfrm>
                <a:off x="762" y="2391"/>
                <a:ext cx="306" cy="90"/>
                <a:chOff x="748" y="2251"/>
                <a:chExt cx="306" cy="90"/>
              </a:xfrm>
            </p:grpSpPr>
            <p:sp>
              <p:nvSpPr>
                <p:cNvPr id="150"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1"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2"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3"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4"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5"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21" name="Text Box 45"/>
            <p:cNvSpPr txBox="1">
              <a:spLocks noChangeArrowheads="1"/>
            </p:cNvSpPr>
            <p:nvPr/>
          </p:nvSpPr>
          <p:spPr bwMode="auto">
            <a:xfrm>
              <a:off x="7282725" y="4045470"/>
              <a:ext cx="1486699" cy="679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dirty="0">
                  <a:solidFill>
                    <a:srgbClr val="000099"/>
                  </a:solidFill>
                  <a:latin typeface="+mn-lt"/>
                  <a:ea typeface="+mn-ea"/>
                </a:rPr>
                <a:t>基本服务集</a:t>
              </a:r>
            </a:p>
            <a:p>
              <a:pPr eaLnBrk="1" hangingPunct="1">
                <a:lnSpc>
                  <a:spcPct val="85000"/>
                </a:lnSpc>
              </a:pPr>
              <a:r>
                <a:rPr lang="zh-CN" altLang="en-US" sz="2000" b="1" dirty="0">
                  <a:solidFill>
                    <a:srgbClr val="000099"/>
                  </a:solidFill>
                  <a:latin typeface="+mn-lt"/>
                  <a:ea typeface="+mn-ea"/>
                </a:rPr>
                <a:t>       </a:t>
              </a:r>
              <a:r>
                <a:rPr lang="en-US" altLang="zh-CN" sz="2000" b="1" dirty="0">
                  <a:solidFill>
                    <a:srgbClr val="000099"/>
                  </a:solidFill>
                  <a:latin typeface="+mn-lt"/>
                  <a:ea typeface="+mn-ea"/>
                </a:rPr>
                <a:t>BSS</a:t>
              </a:r>
            </a:p>
          </p:txBody>
        </p:sp>
        <p:sp>
          <p:nvSpPr>
            <p:cNvPr id="22" name="Text Box 46"/>
            <p:cNvSpPr txBox="1">
              <a:spLocks noChangeArrowheads="1"/>
            </p:cNvSpPr>
            <p:nvPr/>
          </p:nvSpPr>
          <p:spPr bwMode="auto">
            <a:xfrm>
              <a:off x="582272" y="3223439"/>
              <a:ext cx="1746814" cy="7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a:solidFill>
                    <a:srgbClr val="000099"/>
                  </a:solidFill>
                  <a:latin typeface="+mn-lt"/>
                  <a:ea typeface="+mn-ea"/>
                </a:rPr>
                <a:t>扩展的服务集</a:t>
              </a:r>
            </a:p>
            <a:p>
              <a:pPr algn="ctr" eaLnBrk="1" hangingPunct="1"/>
              <a:r>
                <a:rPr lang="en-US" altLang="zh-CN" sz="2000" b="1" dirty="0">
                  <a:solidFill>
                    <a:srgbClr val="000099"/>
                  </a:solidFill>
                  <a:latin typeface="+mn-lt"/>
                  <a:ea typeface="+mn-ea"/>
                </a:rPr>
                <a:t>ESS</a:t>
              </a:r>
            </a:p>
          </p:txBody>
        </p:sp>
        <p:sp>
          <p:nvSpPr>
            <p:cNvPr id="23" name="Text Box 175"/>
            <p:cNvSpPr txBox="1">
              <a:spLocks noChangeArrowheads="1"/>
            </p:cNvSpPr>
            <p:nvPr/>
          </p:nvSpPr>
          <p:spPr bwMode="auto">
            <a:xfrm>
              <a:off x="776536" y="4649320"/>
              <a:ext cx="370614"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p>
          </p:txBody>
        </p:sp>
        <p:sp>
          <p:nvSpPr>
            <p:cNvPr id="24" name="Text Box 176"/>
            <p:cNvSpPr txBox="1">
              <a:spLocks noChangeArrowheads="1"/>
            </p:cNvSpPr>
            <p:nvPr/>
          </p:nvSpPr>
          <p:spPr bwMode="auto">
            <a:xfrm>
              <a:off x="8450741" y="4906395"/>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FF0000"/>
                  </a:solidFill>
                  <a:latin typeface="+mn-lt"/>
                  <a:ea typeface="+mn-ea"/>
                </a:rPr>
                <a:t>B</a:t>
              </a:r>
            </a:p>
          </p:txBody>
        </p:sp>
        <p:sp>
          <p:nvSpPr>
            <p:cNvPr id="25" name="Line 177"/>
            <p:cNvSpPr>
              <a:spLocks noChangeShapeType="1"/>
            </p:cNvSpPr>
            <p:nvPr/>
          </p:nvSpPr>
          <p:spPr bwMode="auto">
            <a:xfrm>
              <a:off x="1398576" y="4964992"/>
              <a:ext cx="5330691" cy="599211"/>
            </a:xfrm>
            <a:prstGeom prst="line">
              <a:avLst/>
            </a:prstGeom>
            <a:noFill/>
            <a:ln w="76200">
              <a:solidFill>
                <a:srgbClr val="0000FF"/>
              </a:solidFill>
              <a:prstDash val="sysDot"/>
              <a:round/>
              <a:headEn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26" name="AutoShape 180"/>
            <p:cNvSpPr>
              <a:spLocks noChangeArrowheads="1"/>
            </p:cNvSpPr>
            <p:nvPr/>
          </p:nvSpPr>
          <p:spPr bwMode="auto">
            <a:xfrm>
              <a:off x="4676934" y="5707862"/>
              <a:ext cx="713783" cy="457442"/>
            </a:xfrm>
            <a:prstGeom prst="wedgeRoundRectCallout">
              <a:avLst>
                <a:gd name="adj1" fmla="val 131898"/>
                <a:gd name="adj2" fmla="val -108287"/>
                <a:gd name="adj3" fmla="val 16667"/>
              </a:avLst>
            </a:prstGeom>
            <a:solidFill>
              <a:srgbClr val="00FF99"/>
            </a:solidFill>
            <a:ln w="9525">
              <a:solidFill>
                <a:schemeClr val="tx1"/>
              </a:solidFill>
              <a:miter lim="800000"/>
              <a:headEnd/>
              <a:tailEnd/>
            </a:ln>
            <a:effectLst>
              <a:outerShdw dist="28398" dir="3806097" algn="ctr" rotWithShape="0">
                <a:schemeClr val="bg2"/>
              </a:outerShdw>
            </a:effectLst>
          </p:spPr>
          <p:txBody>
            <a:bodyPr/>
            <a:lstStyle/>
            <a:p>
              <a:pPr algn="ctr">
                <a:defRPr/>
              </a:pPr>
              <a:endParaRPr lang="zh-CN" altLang="zh-CN" sz="2000" b="1">
                <a:solidFill>
                  <a:srgbClr val="000099"/>
                </a:solidFill>
                <a:latin typeface="+mn-lt"/>
                <a:ea typeface="+mn-ea"/>
              </a:endParaRPr>
            </a:p>
          </p:txBody>
        </p:sp>
        <p:sp>
          <p:nvSpPr>
            <p:cNvPr id="27" name="Text Box 178"/>
            <p:cNvSpPr txBox="1">
              <a:spLocks noChangeArrowheads="1"/>
            </p:cNvSpPr>
            <p:nvPr/>
          </p:nvSpPr>
          <p:spPr bwMode="auto">
            <a:xfrm>
              <a:off x="4664968" y="5723516"/>
              <a:ext cx="706351" cy="4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000099"/>
                  </a:solidFill>
                  <a:latin typeface="+mn-lt"/>
                  <a:ea typeface="+mn-ea"/>
                </a:rPr>
                <a:t>漫游</a:t>
              </a:r>
            </a:p>
          </p:txBody>
        </p:sp>
        <p:sp>
          <p:nvSpPr>
            <p:cNvPr id="28" name="Line 187"/>
            <p:cNvSpPr>
              <a:spLocks noChangeShapeType="1"/>
            </p:cNvSpPr>
            <p:nvPr/>
          </p:nvSpPr>
          <p:spPr bwMode="auto">
            <a:xfrm flipV="1">
              <a:off x="2844614" y="2844056"/>
              <a:ext cx="5789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30" name="Freeform 288"/>
            <p:cNvSpPr>
              <a:spLocks/>
            </p:cNvSpPr>
            <p:nvPr/>
          </p:nvSpPr>
          <p:spPr bwMode="auto">
            <a:xfrm>
              <a:off x="2846294" y="3163580"/>
              <a:ext cx="214974" cy="357257"/>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1" name="Freeform 291"/>
            <p:cNvSpPr>
              <a:spLocks/>
            </p:cNvSpPr>
            <p:nvPr/>
          </p:nvSpPr>
          <p:spPr bwMode="auto">
            <a:xfrm>
              <a:off x="3607101" y="35926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2" name="Freeform 293"/>
            <p:cNvSpPr>
              <a:spLocks/>
            </p:cNvSpPr>
            <p:nvPr/>
          </p:nvSpPr>
          <p:spPr bwMode="auto">
            <a:xfrm>
              <a:off x="2846294" y="3579436"/>
              <a:ext cx="214974" cy="357257"/>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3" name="Freeform 294"/>
            <p:cNvSpPr>
              <a:spLocks/>
            </p:cNvSpPr>
            <p:nvPr/>
          </p:nvSpPr>
          <p:spPr bwMode="auto">
            <a:xfrm>
              <a:off x="3607101" y="31635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graphicFrame>
          <p:nvGraphicFramePr>
            <p:cNvPr id="34" name="Object 295"/>
            <p:cNvGraphicFramePr>
              <a:graphicFrameLocks noChangeAspect="1"/>
            </p:cNvGraphicFramePr>
            <p:nvPr>
              <p:extLst>
                <p:ext uri="{D42A27DB-BD31-4B8C-83A1-F6EECF244321}">
                  <p14:modId xmlns:p14="http://schemas.microsoft.com/office/powerpoint/2010/main" val="3751378496"/>
                </p:ext>
              </p:extLst>
            </p:nvPr>
          </p:nvGraphicFramePr>
          <p:xfrm>
            <a:off x="8405396" y="2299484"/>
            <a:ext cx="1444148" cy="847341"/>
          </p:xfrm>
          <a:graphic>
            <a:graphicData uri="http://schemas.openxmlformats.org/presentationml/2006/ole">
              <mc:AlternateContent xmlns:mc="http://schemas.openxmlformats.org/markup-compatibility/2006">
                <mc:Choice xmlns:v="urn:schemas-microsoft-com:vml" Requires="v">
                  <p:oleObj spid="_x0000_s27650" name="VISIO" r:id="rId6" imgW="1689840" imgH="964440" progId="Visio.Drawing.6">
                    <p:embed/>
                  </p:oleObj>
                </mc:Choice>
                <mc:Fallback>
                  <p:oleObj name="VISIO" r:id="rId6" imgW="1689840" imgH="96444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05396" y="2299484"/>
                          <a:ext cx="1444148" cy="847341"/>
                        </a:xfrm>
                        <a:prstGeom prst="rect">
                          <a:avLst/>
                        </a:prstGeom>
                        <a:noFill/>
                        <a:ln>
                          <a:noFill/>
                        </a:ln>
                        <a:effectLst>
                          <a:outerShdw dist="25400" dir="5400000" algn="ctr" rotWithShape="0">
                            <a:schemeClr val="bg2"/>
                          </a:outerShdw>
                        </a:effectLst>
                      </p:spPr>
                    </p:pic>
                  </p:oleObj>
                </mc:Fallback>
              </mc:AlternateContent>
            </a:graphicData>
          </a:graphic>
        </p:graphicFrame>
        <p:pic>
          <p:nvPicPr>
            <p:cNvPr id="35" name="Picture 297" descr="D-Link%20DI-713P%20Wireless%20Broadband%20rou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9704" y="3507606"/>
              <a:ext cx="792718" cy="742869"/>
            </a:xfrm>
            <a:prstGeom prst="rect">
              <a:avLst/>
            </a:prstGeom>
            <a:noFill/>
            <a:ln>
              <a:noFill/>
            </a:ln>
          </p:spPr>
        </p:pic>
        <p:sp>
          <p:nvSpPr>
            <p:cNvPr id="37" name="Line 49"/>
            <p:cNvSpPr>
              <a:spLocks noChangeShapeType="1"/>
            </p:cNvSpPr>
            <p:nvPr/>
          </p:nvSpPr>
          <p:spPr bwMode="auto">
            <a:xfrm flipV="1">
              <a:off x="6578114" y="2844056"/>
              <a:ext cx="0" cy="10349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38" name="Text Box 190"/>
            <p:cNvSpPr txBox="1">
              <a:spLocks noChangeArrowheads="1"/>
            </p:cNvSpPr>
            <p:nvPr/>
          </p:nvSpPr>
          <p:spPr bwMode="auto">
            <a:xfrm>
              <a:off x="8553400" y="2485891"/>
              <a:ext cx="11128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dirty="0">
                  <a:solidFill>
                    <a:srgbClr val="000099"/>
                  </a:solidFill>
                  <a:latin typeface="+mn-lt"/>
                  <a:ea typeface="+mn-ea"/>
                </a:rPr>
                <a:t>互联网</a:t>
              </a:r>
            </a:p>
          </p:txBody>
        </p:sp>
        <p:sp>
          <p:nvSpPr>
            <p:cNvPr id="39" name="Freeform 301"/>
            <p:cNvSpPr>
              <a:spLocks/>
            </p:cNvSpPr>
            <p:nvPr/>
          </p:nvSpPr>
          <p:spPr bwMode="auto">
            <a:xfrm>
              <a:off x="6121294" y="3248641"/>
              <a:ext cx="214974" cy="357259"/>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0" name="Freeform 302"/>
            <p:cNvSpPr>
              <a:spLocks/>
            </p:cNvSpPr>
            <p:nvPr/>
          </p:nvSpPr>
          <p:spPr bwMode="auto">
            <a:xfrm>
              <a:off x="6819960" y="35926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1" name="Freeform 303"/>
            <p:cNvSpPr>
              <a:spLocks/>
            </p:cNvSpPr>
            <p:nvPr/>
          </p:nvSpPr>
          <p:spPr bwMode="auto">
            <a:xfrm>
              <a:off x="6121294" y="3664497"/>
              <a:ext cx="214974" cy="357259"/>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2" name="Freeform 304"/>
            <p:cNvSpPr>
              <a:spLocks/>
            </p:cNvSpPr>
            <p:nvPr/>
          </p:nvSpPr>
          <p:spPr bwMode="auto">
            <a:xfrm>
              <a:off x="6819960" y="31635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3" name="Text Box 305"/>
            <p:cNvSpPr txBox="1">
              <a:spLocks noChangeArrowheads="1"/>
            </p:cNvSpPr>
            <p:nvPr/>
          </p:nvSpPr>
          <p:spPr bwMode="auto">
            <a:xfrm>
              <a:off x="4651742" y="2443322"/>
              <a:ext cx="1657955" cy="4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000099"/>
                  </a:solidFill>
                  <a:latin typeface="+mn-lt"/>
                  <a:ea typeface="+mn-ea"/>
                </a:rPr>
                <a:t>分配系统 </a:t>
              </a:r>
              <a:r>
                <a:rPr lang="en-US" altLang="zh-CN" sz="2000" b="1" dirty="0">
                  <a:solidFill>
                    <a:srgbClr val="000099"/>
                  </a:solidFill>
                  <a:latin typeface="+mn-lt"/>
                  <a:ea typeface="+mn-ea"/>
                </a:rPr>
                <a:t>DS</a:t>
              </a:r>
            </a:p>
          </p:txBody>
        </p:sp>
        <p:pic>
          <p:nvPicPr>
            <p:cNvPr id="44" name="Picture 306"/>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91755" y="2685274"/>
              <a:ext cx="634846" cy="325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45" name="Line 403"/>
            <p:cNvSpPr>
              <a:spLocks noChangeShapeType="1"/>
            </p:cNvSpPr>
            <p:nvPr/>
          </p:nvSpPr>
          <p:spPr bwMode="auto">
            <a:xfrm flipV="1">
              <a:off x="1474153" y="4106816"/>
              <a:ext cx="1751705" cy="68616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6" name="Line 404"/>
            <p:cNvSpPr>
              <a:spLocks noChangeShapeType="1"/>
            </p:cNvSpPr>
            <p:nvPr/>
          </p:nvSpPr>
          <p:spPr bwMode="auto">
            <a:xfrm flipV="1">
              <a:off x="2463371" y="4106816"/>
              <a:ext cx="915320" cy="1372325"/>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7" name="Line 405"/>
            <p:cNvSpPr>
              <a:spLocks noChangeShapeType="1"/>
            </p:cNvSpPr>
            <p:nvPr/>
          </p:nvSpPr>
          <p:spPr bwMode="auto">
            <a:xfrm flipV="1">
              <a:off x="5740050" y="4021756"/>
              <a:ext cx="68523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8" name="Line 406"/>
            <p:cNvSpPr>
              <a:spLocks noChangeShapeType="1"/>
            </p:cNvSpPr>
            <p:nvPr/>
          </p:nvSpPr>
          <p:spPr bwMode="auto">
            <a:xfrm>
              <a:off x="3607101" y="4021756"/>
              <a:ext cx="114205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9" name="Line 407"/>
            <p:cNvSpPr>
              <a:spLocks noChangeShapeType="1"/>
            </p:cNvSpPr>
            <p:nvPr/>
          </p:nvSpPr>
          <p:spPr bwMode="auto">
            <a:xfrm flipV="1">
              <a:off x="3454268" y="4106816"/>
              <a:ext cx="77256" cy="154433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0" name="Line 408"/>
            <p:cNvSpPr>
              <a:spLocks noChangeShapeType="1"/>
            </p:cNvSpPr>
            <p:nvPr/>
          </p:nvSpPr>
          <p:spPr bwMode="auto">
            <a:xfrm flipV="1">
              <a:off x="6272447" y="4106816"/>
              <a:ext cx="305667" cy="1200312"/>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1" name="Line 409"/>
            <p:cNvSpPr>
              <a:spLocks noChangeShapeType="1"/>
            </p:cNvSpPr>
            <p:nvPr/>
          </p:nvSpPr>
          <p:spPr bwMode="auto">
            <a:xfrm flipH="1" flipV="1">
              <a:off x="6883781" y="4106816"/>
              <a:ext cx="1294884" cy="102829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2" name="Line 410"/>
            <p:cNvSpPr>
              <a:spLocks noChangeShapeType="1"/>
            </p:cNvSpPr>
            <p:nvPr/>
          </p:nvSpPr>
          <p:spPr bwMode="auto">
            <a:xfrm flipH="1" flipV="1">
              <a:off x="6729268" y="4106816"/>
              <a:ext cx="686910" cy="1115250"/>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3" name="Line 422"/>
            <p:cNvSpPr>
              <a:spLocks noChangeShapeType="1"/>
            </p:cNvSpPr>
            <p:nvPr/>
          </p:nvSpPr>
          <p:spPr bwMode="auto">
            <a:xfrm flipH="1" flipV="1">
              <a:off x="6653690" y="4106816"/>
              <a:ext cx="152834" cy="128537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4" name="Text Box 423"/>
            <p:cNvSpPr txBox="1">
              <a:spLocks noChangeArrowheads="1"/>
            </p:cNvSpPr>
            <p:nvPr/>
          </p:nvSpPr>
          <p:spPr bwMode="auto">
            <a:xfrm>
              <a:off x="7105473" y="5392189"/>
              <a:ext cx="4315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r>
                <a:rPr lang="en-US" altLang="zh-CN" sz="2000" b="1" dirty="0">
                  <a:solidFill>
                    <a:srgbClr val="FF0000"/>
                  </a:solidFill>
                  <a:latin typeface="+mn-lt"/>
                  <a:ea typeface="+mn-ea"/>
                  <a:cs typeface="Times New Roman" pitchFamily="18" charset="0"/>
                </a:rPr>
                <a:t>'</a:t>
              </a:r>
            </a:p>
          </p:txBody>
        </p:sp>
        <p:grpSp>
          <p:nvGrpSpPr>
            <p:cNvPr id="55" name="Group 426"/>
            <p:cNvGrpSpPr>
              <a:grpSpLocks/>
            </p:cNvGrpSpPr>
            <p:nvPr/>
          </p:nvGrpSpPr>
          <p:grpSpPr bwMode="auto">
            <a:xfrm>
              <a:off x="1930973" y="5146456"/>
              <a:ext cx="710423" cy="589759"/>
              <a:chOff x="762" y="2391"/>
              <a:chExt cx="423" cy="312"/>
            </a:xfrm>
          </p:grpSpPr>
          <p:grpSp>
            <p:nvGrpSpPr>
              <p:cNvPr id="138" name="Group 427"/>
              <p:cNvGrpSpPr>
                <a:grpSpLocks/>
              </p:cNvGrpSpPr>
              <p:nvPr/>
            </p:nvGrpSpPr>
            <p:grpSpPr bwMode="auto">
              <a:xfrm>
                <a:off x="867" y="2432"/>
                <a:ext cx="318" cy="271"/>
                <a:chOff x="657" y="1570"/>
                <a:chExt cx="318" cy="311"/>
              </a:xfrm>
            </p:grpSpPr>
            <p:sp>
              <p:nvSpPr>
                <p:cNvPr id="146" name="Line 428"/>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47" name="Picture 429"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9" name="Group 430"/>
              <p:cNvGrpSpPr>
                <a:grpSpLocks/>
              </p:cNvGrpSpPr>
              <p:nvPr/>
            </p:nvGrpSpPr>
            <p:grpSpPr bwMode="auto">
              <a:xfrm>
                <a:off x="762" y="2391"/>
                <a:ext cx="306" cy="90"/>
                <a:chOff x="748" y="2251"/>
                <a:chExt cx="306" cy="90"/>
              </a:xfrm>
            </p:grpSpPr>
            <p:sp>
              <p:nvSpPr>
                <p:cNvPr id="140" name="AutoShape 431"/>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1" name="AutoShape 432"/>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2" name="AutoShape 433"/>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3" name="AutoShape 434"/>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4" name="AutoShape 435"/>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5" name="AutoShape 436"/>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6" name="Group 437"/>
            <p:cNvGrpSpPr>
              <a:grpSpLocks/>
            </p:cNvGrpSpPr>
            <p:nvPr/>
          </p:nvGrpSpPr>
          <p:grpSpPr bwMode="auto">
            <a:xfrm>
              <a:off x="5283229" y="4021756"/>
              <a:ext cx="710423" cy="589759"/>
              <a:chOff x="762" y="2391"/>
              <a:chExt cx="423" cy="312"/>
            </a:xfrm>
          </p:grpSpPr>
          <p:grpSp>
            <p:nvGrpSpPr>
              <p:cNvPr id="128" name="Group 438"/>
              <p:cNvGrpSpPr>
                <a:grpSpLocks/>
              </p:cNvGrpSpPr>
              <p:nvPr/>
            </p:nvGrpSpPr>
            <p:grpSpPr bwMode="auto">
              <a:xfrm>
                <a:off x="867" y="2432"/>
                <a:ext cx="318" cy="271"/>
                <a:chOff x="657" y="1570"/>
                <a:chExt cx="318" cy="311"/>
              </a:xfrm>
            </p:grpSpPr>
            <p:sp>
              <p:nvSpPr>
                <p:cNvPr id="136" name="Line 439"/>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37" name="Picture 440"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9" name="Group 441"/>
              <p:cNvGrpSpPr>
                <a:grpSpLocks/>
              </p:cNvGrpSpPr>
              <p:nvPr/>
            </p:nvGrpSpPr>
            <p:grpSpPr bwMode="auto">
              <a:xfrm>
                <a:off x="762" y="2391"/>
                <a:ext cx="306" cy="90"/>
                <a:chOff x="748" y="2251"/>
                <a:chExt cx="306" cy="90"/>
              </a:xfrm>
            </p:grpSpPr>
            <p:sp>
              <p:nvSpPr>
                <p:cNvPr id="130" name="AutoShape 442"/>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1" name="AutoShape 443"/>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2" name="AutoShape 444"/>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3" name="AutoShape 445"/>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4" name="AutoShape 446"/>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5" name="AutoShape 447"/>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7" name="Group 448"/>
            <p:cNvGrpSpPr>
              <a:grpSpLocks/>
            </p:cNvGrpSpPr>
            <p:nvPr/>
          </p:nvGrpSpPr>
          <p:grpSpPr bwMode="auto">
            <a:xfrm>
              <a:off x="2921871" y="5222067"/>
              <a:ext cx="710423" cy="589759"/>
              <a:chOff x="762" y="2391"/>
              <a:chExt cx="423" cy="312"/>
            </a:xfrm>
          </p:grpSpPr>
          <p:grpSp>
            <p:nvGrpSpPr>
              <p:cNvPr id="118" name="Group 449"/>
              <p:cNvGrpSpPr>
                <a:grpSpLocks/>
              </p:cNvGrpSpPr>
              <p:nvPr/>
            </p:nvGrpSpPr>
            <p:grpSpPr bwMode="auto">
              <a:xfrm>
                <a:off x="867" y="2432"/>
                <a:ext cx="318" cy="271"/>
                <a:chOff x="657" y="1570"/>
                <a:chExt cx="318" cy="311"/>
              </a:xfrm>
            </p:grpSpPr>
            <p:sp>
              <p:nvSpPr>
                <p:cNvPr id="126" name="Line 450"/>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27" name="Picture 451"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9" name="Group 452"/>
              <p:cNvGrpSpPr>
                <a:grpSpLocks/>
              </p:cNvGrpSpPr>
              <p:nvPr/>
            </p:nvGrpSpPr>
            <p:grpSpPr bwMode="auto">
              <a:xfrm>
                <a:off x="762" y="2391"/>
                <a:ext cx="306" cy="90"/>
                <a:chOff x="748" y="2251"/>
                <a:chExt cx="306" cy="90"/>
              </a:xfrm>
            </p:grpSpPr>
            <p:sp>
              <p:nvSpPr>
                <p:cNvPr id="120" name="AutoShape 45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1" name="AutoShape 45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2" name="AutoShape 45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3" name="AutoShape 45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4" name="AutoShape 45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5" name="AutoShape 45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8" name="Group 459"/>
            <p:cNvGrpSpPr>
              <a:grpSpLocks/>
            </p:cNvGrpSpPr>
            <p:nvPr/>
          </p:nvGrpSpPr>
          <p:grpSpPr bwMode="auto">
            <a:xfrm>
              <a:off x="4520742" y="4106816"/>
              <a:ext cx="710423" cy="589759"/>
              <a:chOff x="762" y="2391"/>
              <a:chExt cx="423" cy="312"/>
            </a:xfrm>
          </p:grpSpPr>
          <p:grpSp>
            <p:nvGrpSpPr>
              <p:cNvPr id="108" name="Group 460"/>
              <p:cNvGrpSpPr>
                <a:grpSpLocks/>
              </p:cNvGrpSpPr>
              <p:nvPr/>
            </p:nvGrpSpPr>
            <p:grpSpPr bwMode="auto">
              <a:xfrm>
                <a:off x="867" y="2432"/>
                <a:ext cx="318" cy="271"/>
                <a:chOff x="657" y="1570"/>
                <a:chExt cx="318" cy="311"/>
              </a:xfrm>
            </p:grpSpPr>
            <p:sp>
              <p:nvSpPr>
                <p:cNvPr id="116" name="Line 461"/>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17" name="Picture 462"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9" name="Group 463"/>
              <p:cNvGrpSpPr>
                <a:grpSpLocks/>
              </p:cNvGrpSpPr>
              <p:nvPr/>
            </p:nvGrpSpPr>
            <p:grpSpPr bwMode="auto">
              <a:xfrm>
                <a:off x="762" y="2391"/>
                <a:ext cx="306" cy="90"/>
                <a:chOff x="748" y="2251"/>
                <a:chExt cx="306" cy="90"/>
              </a:xfrm>
            </p:grpSpPr>
            <p:sp>
              <p:nvSpPr>
                <p:cNvPr id="110" name="AutoShape 464"/>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1" name="AutoShape 465"/>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2" name="AutoShape 466"/>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3" name="AutoShape 467"/>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4" name="AutoShape 468"/>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5" name="AutoShape 469"/>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9" name="Group 470"/>
            <p:cNvGrpSpPr>
              <a:grpSpLocks/>
            </p:cNvGrpSpPr>
            <p:nvPr/>
          </p:nvGrpSpPr>
          <p:grpSpPr bwMode="auto">
            <a:xfrm>
              <a:off x="6653690" y="5307129"/>
              <a:ext cx="710423" cy="589759"/>
              <a:chOff x="762" y="2391"/>
              <a:chExt cx="423" cy="312"/>
            </a:xfrm>
          </p:grpSpPr>
          <p:grpSp>
            <p:nvGrpSpPr>
              <p:cNvPr id="98" name="Group 471"/>
              <p:cNvGrpSpPr>
                <a:grpSpLocks/>
              </p:cNvGrpSpPr>
              <p:nvPr/>
            </p:nvGrpSpPr>
            <p:grpSpPr bwMode="auto">
              <a:xfrm>
                <a:off x="867" y="2432"/>
                <a:ext cx="318" cy="271"/>
                <a:chOff x="657" y="1570"/>
                <a:chExt cx="318" cy="311"/>
              </a:xfrm>
            </p:grpSpPr>
            <p:sp>
              <p:nvSpPr>
                <p:cNvPr id="106" name="Line 472"/>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07" name="Picture 473"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9" name="Group 474"/>
              <p:cNvGrpSpPr>
                <a:grpSpLocks/>
              </p:cNvGrpSpPr>
              <p:nvPr/>
            </p:nvGrpSpPr>
            <p:grpSpPr bwMode="auto">
              <a:xfrm>
                <a:off x="762" y="2391"/>
                <a:ext cx="306" cy="90"/>
                <a:chOff x="748" y="2251"/>
                <a:chExt cx="306" cy="90"/>
              </a:xfrm>
            </p:grpSpPr>
            <p:sp>
              <p:nvSpPr>
                <p:cNvPr id="100" name="AutoShape 475"/>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1" name="AutoShape 476"/>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2" name="AutoShape 477"/>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3" name="AutoShape 478"/>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4" name="AutoShape 479"/>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5" name="AutoShape 480"/>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0" name="Group 481"/>
            <p:cNvGrpSpPr>
              <a:grpSpLocks/>
            </p:cNvGrpSpPr>
            <p:nvPr/>
          </p:nvGrpSpPr>
          <p:grpSpPr bwMode="auto">
            <a:xfrm>
              <a:off x="5740050" y="4792979"/>
              <a:ext cx="710423" cy="589759"/>
              <a:chOff x="762" y="2391"/>
              <a:chExt cx="423" cy="312"/>
            </a:xfrm>
          </p:grpSpPr>
          <p:grpSp>
            <p:nvGrpSpPr>
              <p:cNvPr id="88" name="Group 482"/>
              <p:cNvGrpSpPr>
                <a:grpSpLocks/>
              </p:cNvGrpSpPr>
              <p:nvPr/>
            </p:nvGrpSpPr>
            <p:grpSpPr bwMode="auto">
              <a:xfrm>
                <a:off x="867" y="2432"/>
                <a:ext cx="318" cy="271"/>
                <a:chOff x="657" y="1570"/>
                <a:chExt cx="318" cy="311"/>
              </a:xfrm>
            </p:grpSpPr>
            <p:sp>
              <p:nvSpPr>
                <p:cNvPr id="96" name="Line 48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97" name="Picture 484"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9" name="Group 485"/>
              <p:cNvGrpSpPr>
                <a:grpSpLocks/>
              </p:cNvGrpSpPr>
              <p:nvPr/>
            </p:nvGrpSpPr>
            <p:grpSpPr bwMode="auto">
              <a:xfrm>
                <a:off x="762" y="2391"/>
                <a:ext cx="306" cy="90"/>
                <a:chOff x="748" y="2251"/>
                <a:chExt cx="306" cy="90"/>
              </a:xfrm>
            </p:grpSpPr>
            <p:sp>
              <p:nvSpPr>
                <p:cNvPr id="90" name="AutoShape 486"/>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1" name="AutoShape 487"/>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2" name="AutoShape 488"/>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3" name="AutoShape 489"/>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4" name="AutoShape 490"/>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5" name="AutoShape 491"/>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1" name="Group 492"/>
            <p:cNvGrpSpPr>
              <a:grpSpLocks/>
            </p:cNvGrpSpPr>
            <p:nvPr/>
          </p:nvGrpSpPr>
          <p:grpSpPr bwMode="auto">
            <a:xfrm>
              <a:off x="7263345" y="4964992"/>
              <a:ext cx="710422" cy="589759"/>
              <a:chOff x="762" y="2391"/>
              <a:chExt cx="423" cy="312"/>
            </a:xfrm>
          </p:grpSpPr>
          <p:grpSp>
            <p:nvGrpSpPr>
              <p:cNvPr id="78" name="Group 493"/>
              <p:cNvGrpSpPr>
                <a:grpSpLocks/>
              </p:cNvGrpSpPr>
              <p:nvPr/>
            </p:nvGrpSpPr>
            <p:grpSpPr bwMode="auto">
              <a:xfrm>
                <a:off x="867" y="2432"/>
                <a:ext cx="318" cy="271"/>
                <a:chOff x="657" y="1570"/>
                <a:chExt cx="318" cy="311"/>
              </a:xfrm>
            </p:grpSpPr>
            <p:sp>
              <p:nvSpPr>
                <p:cNvPr id="86" name="Line 494"/>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87" name="Picture 495"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9" name="Group 496"/>
              <p:cNvGrpSpPr>
                <a:grpSpLocks/>
              </p:cNvGrpSpPr>
              <p:nvPr/>
            </p:nvGrpSpPr>
            <p:grpSpPr bwMode="auto">
              <a:xfrm>
                <a:off x="762" y="2391"/>
                <a:ext cx="306" cy="90"/>
                <a:chOff x="748" y="2251"/>
                <a:chExt cx="306" cy="90"/>
              </a:xfrm>
            </p:grpSpPr>
            <p:sp>
              <p:nvSpPr>
                <p:cNvPr id="80" name="AutoShape 49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1" name="AutoShape 49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2" name="AutoShape 49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3" name="AutoShape 50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4" name="AutoShape 50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5" name="AutoShape 50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2" name="Group 503"/>
            <p:cNvGrpSpPr>
              <a:grpSpLocks/>
            </p:cNvGrpSpPr>
            <p:nvPr/>
          </p:nvGrpSpPr>
          <p:grpSpPr bwMode="auto">
            <a:xfrm>
              <a:off x="8000639" y="4802430"/>
              <a:ext cx="710423" cy="589759"/>
              <a:chOff x="762" y="2391"/>
              <a:chExt cx="423" cy="312"/>
            </a:xfrm>
          </p:grpSpPr>
          <p:grpSp>
            <p:nvGrpSpPr>
              <p:cNvPr id="68" name="Group 504"/>
              <p:cNvGrpSpPr>
                <a:grpSpLocks/>
              </p:cNvGrpSpPr>
              <p:nvPr/>
            </p:nvGrpSpPr>
            <p:grpSpPr bwMode="auto">
              <a:xfrm>
                <a:off x="867" y="2432"/>
                <a:ext cx="318" cy="271"/>
                <a:chOff x="657" y="1570"/>
                <a:chExt cx="318" cy="311"/>
              </a:xfrm>
            </p:grpSpPr>
            <p:sp>
              <p:nvSpPr>
                <p:cNvPr id="76" name="Line 505"/>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77" name="Picture 506"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9" name="Group 507"/>
              <p:cNvGrpSpPr>
                <a:grpSpLocks/>
              </p:cNvGrpSpPr>
              <p:nvPr/>
            </p:nvGrpSpPr>
            <p:grpSpPr bwMode="auto">
              <a:xfrm>
                <a:off x="762" y="2391"/>
                <a:ext cx="306" cy="90"/>
                <a:chOff x="748" y="2251"/>
                <a:chExt cx="306" cy="90"/>
              </a:xfrm>
            </p:grpSpPr>
            <p:sp>
              <p:nvSpPr>
                <p:cNvPr id="70" name="AutoShape 50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1" name="AutoShape 50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2" name="AutoShape 51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3" name="AutoShape 51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4" name="AutoShape 51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5" name="AutoShape 51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63" name="Line 517"/>
            <p:cNvSpPr>
              <a:spLocks noChangeShapeType="1"/>
            </p:cNvSpPr>
            <p:nvPr/>
          </p:nvSpPr>
          <p:spPr bwMode="auto">
            <a:xfrm flipH="1">
              <a:off x="1930973" y="2803540"/>
              <a:ext cx="744013" cy="0"/>
            </a:xfrm>
            <a:prstGeom prst="line">
              <a:avLst/>
            </a:prstGeom>
            <a:noFill/>
            <a:ln w="38100">
              <a:solidFill>
                <a:srgbClr val="C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64" name="Text Box 44"/>
            <p:cNvSpPr txBox="1">
              <a:spLocks noChangeArrowheads="1"/>
            </p:cNvSpPr>
            <p:nvPr/>
          </p:nvSpPr>
          <p:spPr bwMode="auto">
            <a:xfrm>
              <a:off x="1474153" y="3931023"/>
              <a:ext cx="1486699" cy="679674"/>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a:solidFill>
                    <a:srgbClr val="000099"/>
                  </a:solidFill>
                  <a:latin typeface="+mn-lt"/>
                  <a:ea typeface="+mn-ea"/>
                </a:rPr>
                <a:t>基本服务集</a:t>
              </a:r>
            </a:p>
            <a:p>
              <a:pPr eaLnBrk="1" hangingPunct="1">
                <a:lnSpc>
                  <a:spcPct val="85000"/>
                </a:lnSpc>
              </a:pPr>
              <a:r>
                <a:rPr lang="zh-CN" altLang="en-US" sz="2000" b="1">
                  <a:solidFill>
                    <a:srgbClr val="000099"/>
                  </a:solidFill>
                  <a:latin typeface="+mn-lt"/>
                  <a:ea typeface="+mn-ea"/>
                </a:rPr>
                <a:t>       </a:t>
              </a:r>
              <a:r>
                <a:rPr lang="en-US" altLang="zh-CN" sz="2000" b="1">
                  <a:solidFill>
                    <a:srgbClr val="000099"/>
                  </a:solidFill>
                  <a:latin typeface="+mn-lt"/>
                  <a:ea typeface="+mn-ea"/>
                </a:rPr>
                <a:t>BSS</a:t>
              </a:r>
            </a:p>
          </p:txBody>
        </p:sp>
        <p:sp>
          <p:nvSpPr>
            <p:cNvPr id="65" name="Line 48"/>
            <p:cNvSpPr>
              <a:spLocks noChangeShapeType="1"/>
            </p:cNvSpPr>
            <p:nvPr/>
          </p:nvSpPr>
          <p:spPr bwMode="auto">
            <a:xfrm flipH="1">
              <a:off x="3342582" y="2844056"/>
              <a:ext cx="0" cy="89164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66" name="Rectangle 515"/>
            <p:cNvSpPr>
              <a:spLocks noChangeArrowheads="1"/>
            </p:cNvSpPr>
            <p:nvPr/>
          </p:nvSpPr>
          <p:spPr bwMode="auto">
            <a:xfrm>
              <a:off x="2465050" y="2607719"/>
              <a:ext cx="607974" cy="406459"/>
            </a:xfrm>
            <a:prstGeom prst="rect">
              <a:avLst/>
            </a:prstGeom>
            <a:solidFill>
              <a:srgbClr val="66FFFF"/>
            </a:solidFill>
            <a:ln w="9525">
              <a:solidFill>
                <a:schemeClr val="tx1"/>
              </a:solidFill>
              <a:miter lim="800000"/>
              <a:headEnd/>
              <a:tailEnd/>
            </a:ln>
          </p:spPr>
          <p:txBody>
            <a:bodyPr wrap="none" anchor="ctr"/>
            <a:lstStyle/>
            <a:p>
              <a:pPr algn="ctr"/>
              <a:r>
                <a:rPr lang="zh-CN" altLang="en-US" sz="2000" b="1" dirty="0">
                  <a:solidFill>
                    <a:srgbClr val="000099"/>
                  </a:solidFill>
                  <a:latin typeface="+mn-lt"/>
                  <a:ea typeface="+mn-ea"/>
                </a:rPr>
                <a:t>门户</a:t>
              </a:r>
              <a:endParaRPr lang="en-US" altLang="zh-CN" sz="2000" b="1" dirty="0">
                <a:solidFill>
                  <a:srgbClr val="000099"/>
                </a:solidFill>
                <a:latin typeface="+mn-lt"/>
                <a:ea typeface="+mn-ea"/>
              </a:endParaRPr>
            </a:p>
          </p:txBody>
        </p:sp>
        <p:sp>
          <p:nvSpPr>
            <p:cNvPr id="67" name="Text Box 518"/>
            <p:cNvSpPr txBox="1">
              <a:spLocks noChangeArrowheads="1"/>
            </p:cNvSpPr>
            <p:nvPr/>
          </p:nvSpPr>
          <p:spPr bwMode="auto">
            <a:xfrm>
              <a:off x="488504" y="2443500"/>
              <a:ext cx="1683804" cy="679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2000" b="1" dirty="0">
                  <a:solidFill>
                    <a:srgbClr val="000099"/>
                  </a:solidFill>
                  <a:latin typeface="+mn-lt"/>
                  <a:ea typeface="+mn-ea"/>
                </a:rPr>
                <a:t>至其他 </a:t>
              </a:r>
              <a:r>
                <a:rPr lang="en-US" altLang="zh-CN" sz="2000" b="1" dirty="0">
                  <a:solidFill>
                    <a:srgbClr val="000099"/>
                  </a:solidFill>
                  <a:latin typeface="+mn-lt"/>
                  <a:ea typeface="+mn-ea"/>
                </a:rPr>
                <a:t>802.x</a:t>
              </a:r>
            </a:p>
            <a:p>
              <a:pPr algn="ctr" eaLnBrk="1" hangingPunct="1">
                <a:lnSpc>
                  <a:spcPct val="85000"/>
                </a:lnSpc>
              </a:pPr>
              <a:r>
                <a:rPr lang="zh-CN" altLang="en-US" sz="2000" b="1" dirty="0">
                  <a:solidFill>
                    <a:srgbClr val="000099"/>
                  </a:solidFill>
                  <a:latin typeface="+mn-lt"/>
                  <a:ea typeface="+mn-ea"/>
                </a:rPr>
                <a:t>局域网</a:t>
              </a:r>
            </a:p>
          </p:txBody>
        </p:sp>
      </p:grpSp>
      <p:sp>
        <p:nvSpPr>
          <p:cNvPr id="339985" name="Text Box 17"/>
          <p:cNvSpPr txBox="1">
            <a:spLocks noChangeArrowheads="1"/>
          </p:cNvSpPr>
          <p:nvPr/>
        </p:nvSpPr>
        <p:spPr bwMode="auto">
          <a:xfrm>
            <a:off x="3800872" y="3501008"/>
            <a:ext cx="1520096" cy="400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Lst>
        </p:spPr>
        <p:txBody>
          <a:bodyPr wrap="none">
            <a:spAutoFit/>
          </a:bodyPr>
          <a:lstStyle>
            <a:defPPr>
              <a:defRPr lang="zh-CN"/>
            </a:defPPr>
            <a:lvl1pPr eaLnBrk="1" hangingPunct="1">
              <a:defRPr kumimoji="1" sz="2000" b="1">
                <a:solidFill>
                  <a:srgbClr val="FF0000"/>
                </a:solidFill>
                <a:latin typeface="+mn-lt"/>
                <a:ea typeface="+mn-ea"/>
              </a:defRPr>
            </a:lvl1pPr>
            <a:lvl2pPr marL="742950" indent="-285750" eaLnBrk="0" hangingPunct="0">
              <a:defRPr kumimoji="1">
                <a:latin typeface="Times New Roman" pitchFamily="18" charset="0"/>
                <a:ea typeface="宋体" pitchFamily="2" charset="-122"/>
              </a:defRPr>
            </a:lvl2pPr>
            <a:lvl3pPr marL="1143000" indent="-228600" eaLnBrk="0" hangingPunct="0">
              <a:defRPr kumimoji="1">
                <a:latin typeface="Times New Roman" pitchFamily="18" charset="0"/>
                <a:ea typeface="宋体" pitchFamily="2" charset="-122"/>
              </a:defRPr>
            </a:lvl3pPr>
            <a:lvl4pPr marL="1600200" indent="-228600" eaLnBrk="0" hangingPunct="0">
              <a:defRPr kumimoji="1">
                <a:latin typeface="Times New Roman" pitchFamily="18" charset="0"/>
                <a:ea typeface="宋体" pitchFamily="2" charset="-122"/>
              </a:defRPr>
            </a:lvl4pPr>
            <a:lvl5pPr marL="2057400" indent="-228600" eaLnBrk="0" hangingPunct="0">
              <a:defRPr kumimoji="1">
                <a:latin typeface="Times New Roman" pitchFamily="18" charset="0"/>
                <a:ea typeface="宋体" pitchFamily="2" charset="-122"/>
              </a:defRPr>
            </a:lvl5pPr>
            <a:lvl6pPr marL="2514600" indent="-228600" eaLnBrk="0" fontAlgn="base" hangingPunct="0">
              <a:spcBef>
                <a:spcPct val="0"/>
              </a:spcBef>
              <a:spcAft>
                <a:spcPct val="0"/>
              </a:spcAft>
              <a:defRPr kumimoji="1">
                <a:latin typeface="Times New Roman" pitchFamily="18" charset="0"/>
                <a:ea typeface="宋体" pitchFamily="2" charset="-122"/>
              </a:defRPr>
            </a:lvl6pPr>
            <a:lvl7pPr marL="2971800" indent="-228600" eaLnBrk="0" fontAlgn="base" hangingPunct="0">
              <a:spcBef>
                <a:spcPct val="0"/>
              </a:spcBef>
              <a:spcAft>
                <a:spcPct val="0"/>
              </a:spcAft>
              <a:defRPr kumimoji="1">
                <a:latin typeface="Times New Roman" pitchFamily="18" charset="0"/>
                <a:ea typeface="宋体" pitchFamily="2" charset="-122"/>
              </a:defRPr>
            </a:lvl7pPr>
            <a:lvl8pPr marL="3429000" indent="-228600" eaLnBrk="0" fontAlgn="base" hangingPunct="0">
              <a:spcBef>
                <a:spcPct val="0"/>
              </a:spcBef>
              <a:spcAft>
                <a:spcPct val="0"/>
              </a:spcAft>
              <a:defRPr kumimoji="1">
                <a:latin typeface="Times New Roman" pitchFamily="18" charset="0"/>
                <a:ea typeface="宋体" pitchFamily="2" charset="-122"/>
              </a:defRPr>
            </a:lvl8pPr>
            <a:lvl9pPr marL="3886200" indent="-228600" eaLnBrk="0" fontAlgn="base" hangingPunct="0">
              <a:spcBef>
                <a:spcPct val="0"/>
              </a:spcBef>
              <a:spcAft>
                <a:spcPct val="0"/>
              </a:spcAft>
              <a:defRPr kumimoji="1">
                <a:latin typeface="Times New Roman" pitchFamily="18" charset="0"/>
                <a:ea typeface="宋体" pitchFamily="2" charset="-122"/>
              </a:defRPr>
            </a:lvl9pPr>
          </a:lstStyle>
          <a:p>
            <a:r>
              <a:rPr lang="zh-CN" altLang="en-US" dirty="0" smtClean="0"/>
              <a:t>接入点 </a:t>
            </a:r>
            <a:r>
              <a:rPr lang="en-US" altLang="zh-CN" dirty="0" smtClean="0"/>
              <a:t>AP1</a:t>
            </a:r>
            <a:endParaRPr lang="en-US" altLang="zh-CN" dirty="0"/>
          </a:p>
        </p:txBody>
      </p:sp>
      <p:sp>
        <p:nvSpPr>
          <p:cNvPr id="339986" name="Text Box 18"/>
          <p:cNvSpPr txBox="1">
            <a:spLocks noChangeArrowheads="1"/>
          </p:cNvSpPr>
          <p:nvPr/>
        </p:nvSpPr>
        <p:spPr bwMode="auto">
          <a:xfrm>
            <a:off x="7185248" y="3569481"/>
            <a:ext cx="1520096" cy="400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Lst>
        </p:spPr>
        <p:txBody>
          <a:bodyPr wrap="none">
            <a:spAutoFit/>
          </a:bodyPr>
          <a:lstStyle>
            <a:defPPr>
              <a:defRPr lang="zh-CN"/>
            </a:defPPr>
            <a:lvl1pPr eaLnBrk="1" hangingPunct="1">
              <a:defRPr kumimoji="1" sz="2000" b="1">
                <a:solidFill>
                  <a:srgbClr val="FF0000"/>
                </a:solidFill>
                <a:latin typeface="+mn-lt"/>
                <a:ea typeface="+mn-ea"/>
              </a:defRPr>
            </a:lvl1pPr>
            <a:lvl2pPr marL="742950" indent="-285750" eaLnBrk="0" hangingPunct="0">
              <a:defRPr kumimoji="1">
                <a:latin typeface="Times New Roman" pitchFamily="18" charset="0"/>
                <a:ea typeface="宋体" pitchFamily="2" charset="-122"/>
              </a:defRPr>
            </a:lvl2pPr>
            <a:lvl3pPr marL="1143000" indent="-228600" eaLnBrk="0" hangingPunct="0">
              <a:defRPr kumimoji="1">
                <a:latin typeface="Times New Roman" pitchFamily="18" charset="0"/>
                <a:ea typeface="宋体" pitchFamily="2" charset="-122"/>
              </a:defRPr>
            </a:lvl3pPr>
            <a:lvl4pPr marL="1600200" indent="-228600" eaLnBrk="0" hangingPunct="0">
              <a:defRPr kumimoji="1">
                <a:latin typeface="Times New Roman" pitchFamily="18" charset="0"/>
                <a:ea typeface="宋体" pitchFamily="2" charset="-122"/>
              </a:defRPr>
            </a:lvl4pPr>
            <a:lvl5pPr marL="2057400" indent="-228600" eaLnBrk="0" hangingPunct="0">
              <a:defRPr kumimoji="1">
                <a:latin typeface="Times New Roman" pitchFamily="18" charset="0"/>
                <a:ea typeface="宋体" pitchFamily="2" charset="-122"/>
              </a:defRPr>
            </a:lvl5pPr>
            <a:lvl6pPr marL="2514600" indent="-228600" eaLnBrk="0" fontAlgn="base" hangingPunct="0">
              <a:spcBef>
                <a:spcPct val="0"/>
              </a:spcBef>
              <a:spcAft>
                <a:spcPct val="0"/>
              </a:spcAft>
              <a:defRPr kumimoji="1">
                <a:latin typeface="Times New Roman" pitchFamily="18" charset="0"/>
                <a:ea typeface="宋体" pitchFamily="2" charset="-122"/>
              </a:defRPr>
            </a:lvl6pPr>
            <a:lvl7pPr marL="2971800" indent="-228600" eaLnBrk="0" fontAlgn="base" hangingPunct="0">
              <a:spcBef>
                <a:spcPct val="0"/>
              </a:spcBef>
              <a:spcAft>
                <a:spcPct val="0"/>
              </a:spcAft>
              <a:defRPr kumimoji="1">
                <a:latin typeface="Times New Roman" pitchFamily="18" charset="0"/>
                <a:ea typeface="宋体" pitchFamily="2" charset="-122"/>
              </a:defRPr>
            </a:lvl7pPr>
            <a:lvl8pPr marL="3429000" indent="-228600" eaLnBrk="0" fontAlgn="base" hangingPunct="0">
              <a:spcBef>
                <a:spcPct val="0"/>
              </a:spcBef>
              <a:spcAft>
                <a:spcPct val="0"/>
              </a:spcAft>
              <a:defRPr kumimoji="1">
                <a:latin typeface="Times New Roman" pitchFamily="18" charset="0"/>
                <a:ea typeface="宋体" pitchFamily="2" charset="-122"/>
              </a:defRPr>
            </a:lvl8pPr>
            <a:lvl9pPr marL="3886200" indent="-228600" eaLnBrk="0" fontAlgn="base" hangingPunct="0">
              <a:spcBef>
                <a:spcPct val="0"/>
              </a:spcBef>
              <a:spcAft>
                <a:spcPct val="0"/>
              </a:spcAft>
              <a:defRPr kumimoji="1">
                <a:latin typeface="Times New Roman" pitchFamily="18" charset="0"/>
                <a:ea typeface="宋体" pitchFamily="2" charset="-122"/>
              </a:defRPr>
            </a:lvl9pPr>
          </a:lstStyle>
          <a:p>
            <a:r>
              <a:rPr lang="zh-CN" altLang="en-US" dirty="0" smtClean="0"/>
              <a:t>接入点 </a:t>
            </a:r>
            <a:r>
              <a:rPr lang="en-US" altLang="zh-CN" dirty="0" smtClean="0"/>
              <a:t>AP2</a:t>
            </a:r>
            <a:endParaRPr lang="en-US" altLang="zh-CN" dirty="0"/>
          </a:p>
        </p:txBody>
      </p:sp>
    </p:spTree>
    <p:extLst>
      <p:ext uri="{BB962C8B-B14F-4D97-AF65-F5344CB8AC3E}">
        <p14:creationId xmlns:p14="http://schemas.microsoft.com/office/powerpoint/2010/main" val="36548741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1" presetClass="entr" presetSubtype="0" fill="hold" grpId="0" nodeType="afterEffect">
                                  <p:stCondLst>
                                    <p:cond delay="500"/>
                                  </p:stCondLst>
                                  <p:childTnLst>
                                    <p:set>
                                      <p:cBhvr>
                                        <p:cTn id="6" dur="1000">
                                          <p:stCondLst>
                                            <p:cond delay="0"/>
                                          </p:stCondLst>
                                        </p:cTn>
                                        <p:tgtEl>
                                          <p:spTgt spid="339985"/>
                                        </p:tgtEl>
                                        <p:attrNameLst>
                                          <p:attrName>style.visibility</p:attrName>
                                        </p:attrNameLst>
                                      </p:cBhvr>
                                      <p:to>
                                        <p:strVal val="visible"/>
                                      </p:to>
                                    </p:set>
                                  </p:childTnLst>
                                </p:cTn>
                              </p:par>
                              <p:par>
                                <p:cTn id="7" presetID="11" presetClass="entr" presetSubtype="0" fill="hold" grpId="0" nodeType="withEffect">
                                  <p:stCondLst>
                                    <p:cond delay="500"/>
                                  </p:stCondLst>
                                  <p:childTnLst>
                                    <p:set>
                                      <p:cBhvr>
                                        <p:cTn id="8" dur="1000">
                                          <p:stCondLst>
                                            <p:cond delay="0"/>
                                          </p:stCondLst>
                                        </p:cTn>
                                        <p:tgtEl>
                                          <p:spTgt spid="339986"/>
                                        </p:tgtEl>
                                        <p:attrNameLst>
                                          <p:attrName>style.visibility</p:attrName>
                                        </p:attrNameLst>
                                      </p:cBhvr>
                                      <p:to>
                                        <p:strVal val="visible"/>
                                      </p:to>
                                    </p:set>
                                  </p:childTnLst>
                                </p:cTn>
                              </p:par>
                            </p:childTnLst>
                          </p:cTn>
                        </p:par>
                        <p:par>
                          <p:cTn id="9" fill="hold" nodeType="afterGroup">
                            <p:stCondLst>
                              <p:cond delay="1500"/>
                            </p:stCondLst>
                            <p:childTnLst>
                              <p:par>
                                <p:cTn id="10" presetID="1" presetClass="entr" presetSubtype="0" fill="hold" grpId="1" nodeType="afterEffect">
                                  <p:stCondLst>
                                    <p:cond delay="500"/>
                                  </p:stCondLst>
                                  <p:childTnLst>
                                    <p:set>
                                      <p:cBhvr>
                                        <p:cTn id="11" dur="1" fill="hold">
                                          <p:stCondLst>
                                            <p:cond delay="0"/>
                                          </p:stCondLst>
                                        </p:cTn>
                                        <p:tgtEl>
                                          <p:spTgt spid="339985"/>
                                        </p:tgtEl>
                                        <p:attrNameLst>
                                          <p:attrName>style.visibility</p:attrName>
                                        </p:attrNameLst>
                                      </p:cBhvr>
                                      <p:to>
                                        <p:strVal val="visible"/>
                                      </p:to>
                                    </p:set>
                                  </p:childTnLst>
                                </p:cTn>
                              </p:par>
                              <p:par>
                                <p:cTn id="12" presetID="1" presetClass="entr" presetSubtype="0" fill="hold" grpId="1" nodeType="withEffect">
                                  <p:stCondLst>
                                    <p:cond delay="500"/>
                                  </p:stCondLst>
                                  <p:childTnLst>
                                    <p:set>
                                      <p:cBhvr>
                                        <p:cTn id="13" dur="1" fill="hold">
                                          <p:stCondLst>
                                            <p:cond delay="0"/>
                                          </p:stCondLst>
                                        </p:cTn>
                                        <p:tgtEl>
                                          <p:spTgt spid="339986"/>
                                        </p:tgtEl>
                                        <p:attrNameLst>
                                          <p:attrName>style.visibility</p:attrName>
                                        </p:attrNameLst>
                                      </p:cBhvr>
                                      <p:to>
                                        <p:strVal val="visible"/>
                                      </p:to>
                                    </p:set>
                                  </p:childTnLst>
                                </p:cTn>
                              </p:par>
                            </p:childTnLst>
                          </p:cTn>
                        </p:par>
                        <p:par>
                          <p:cTn id="14" fill="hold" nodeType="afterGroup">
                            <p:stCondLst>
                              <p:cond delay="2000"/>
                            </p:stCondLst>
                            <p:childTnLst>
                              <p:par>
                                <p:cTn id="15" presetID="1" presetClass="entr" presetSubtype="0" fill="hold" grpId="0" nodeType="afterEffect">
                                  <p:stCondLst>
                                    <p:cond delay="500"/>
                                  </p:stCondLst>
                                  <p:childTnLst>
                                    <p:set>
                                      <p:cBhvr>
                                        <p:cTn id="16" dur="1" fill="hold">
                                          <p:stCondLst>
                                            <p:cond delay="0"/>
                                          </p:stCondLst>
                                        </p:cTn>
                                        <p:tgtEl>
                                          <p:spTgt spid="3399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87" grpId="0" animBg="1"/>
      <p:bldP spid="339985" grpId="0"/>
      <p:bldP spid="339985" grpId="1"/>
      <p:bldP spid="339986" grpId="0"/>
      <p:bldP spid="339986" grpId="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ltLang="zh-CN" dirty="0" smtClean="0"/>
              <a:t>9.4.1  </a:t>
            </a:r>
            <a:r>
              <a:rPr lang="zh-CN" altLang="en-US" dirty="0"/>
              <a:t>蜂窝无线通信技术简介 </a:t>
            </a:r>
          </a:p>
        </p:txBody>
      </p:sp>
      <p:sp>
        <p:nvSpPr>
          <p:cNvPr id="398339" name="Rectangle 3"/>
          <p:cNvSpPr>
            <a:spLocks noGrp="1" noChangeArrowheads="1"/>
          </p:cNvSpPr>
          <p:nvPr>
            <p:ph idx="1"/>
          </p:nvPr>
        </p:nvSpPr>
        <p:spPr/>
        <p:txBody>
          <a:bodyPr/>
          <a:lstStyle/>
          <a:p>
            <a:r>
              <a:rPr lang="zh-CN" altLang="en-US" dirty="0" smtClean="0">
                <a:solidFill>
                  <a:srgbClr val="FF0000"/>
                </a:solidFill>
              </a:rPr>
              <a:t>第四代（</a:t>
            </a:r>
            <a:r>
              <a:rPr lang="en-US" altLang="zh-CN" dirty="0" smtClean="0">
                <a:solidFill>
                  <a:srgbClr val="FF0000"/>
                </a:solidFill>
              </a:rPr>
              <a:t>4G</a:t>
            </a:r>
            <a:r>
              <a:rPr lang="zh-CN" altLang="en-US" dirty="0" smtClean="0">
                <a:solidFill>
                  <a:srgbClr val="FF0000"/>
                </a:solidFill>
              </a:rPr>
              <a:t>）</a:t>
            </a:r>
            <a:r>
              <a:rPr lang="zh-CN" altLang="zh-CN" dirty="0"/>
              <a:t>正式名称</a:t>
            </a:r>
            <a:r>
              <a:rPr lang="zh-CN" altLang="zh-CN" dirty="0" smtClean="0"/>
              <a:t>是</a:t>
            </a:r>
            <a:r>
              <a:rPr lang="en-US" altLang="zh-CN" dirty="0" smtClean="0"/>
              <a:t> IMT-Advanced </a:t>
            </a:r>
            <a:r>
              <a:rPr lang="en-US" altLang="zh-CN" dirty="0"/>
              <a:t>(International Mobile Telecommunications-Advanced)</a:t>
            </a:r>
            <a:r>
              <a:rPr lang="zh-CN" altLang="zh-CN" dirty="0"/>
              <a:t>，意思是</a:t>
            </a:r>
            <a:r>
              <a:rPr lang="zh-CN" altLang="zh-CN" dirty="0">
                <a:solidFill>
                  <a:srgbClr val="0000FF"/>
                </a:solidFill>
              </a:rPr>
              <a:t>高级国际移动通信。</a:t>
            </a:r>
            <a:endParaRPr lang="en-US" altLang="zh-CN" dirty="0">
              <a:solidFill>
                <a:srgbClr val="0000FF"/>
              </a:solidFill>
            </a:endParaRPr>
          </a:p>
          <a:p>
            <a:r>
              <a:rPr lang="en-US" altLang="zh-CN" dirty="0"/>
              <a:t>4G</a:t>
            </a:r>
            <a:r>
              <a:rPr lang="zh-CN" altLang="zh-CN" dirty="0" smtClean="0"/>
              <a:t>的</a:t>
            </a:r>
            <a:r>
              <a:rPr lang="zh-CN" altLang="zh-CN" dirty="0"/>
              <a:t>一个重要技术指标就是要实现</a:t>
            </a:r>
            <a:r>
              <a:rPr lang="zh-CN" altLang="zh-CN" dirty="0">
                <a:solidFill>
                  <a:srgbClr val="FF0000"/>
                </a:solidFill>
              </a:rPr>
              <a:t>更高的数据率。</a:t>
            </a:r>
            <a:r>
              <a:rPr lang="zh-CN" altLang="zh-CN" dirty="0" smtClean="0"/>
              <a:t>目标</a:t>
            </a:r>
            <a:r>
              <a:rPr lang="zh-CN" altLang="zh-CN" dirty="0"/>
              <a:t>峰值数据率是：固定的和低速移动通信时应达到</a:t>
            </a:r>
            <a:r>
              <a:rPr lang="en-US" altLang="zh-CN" dirty="0"/>
              <a:t>1 </a:t>
            </a:r>
            <a:r>
              <a:rPr lang="en-US" altLang="zh-CN" dirty="0" err="1"/>
              <a:t>Gbit</a:t>
            </a:r>
            <a:r>
              <a:rPr lang="en-US" altLang="zh-CN" dirty="0"/>
              <a:t>/s</a:t>
            </a:r>
            <a:r>
              <a:rPr lang="zh-CN" altLang="zh-CN" dirty="0"/>
              <a:t>，在高速移动通信时（如在火车。汽车上）应达到</a:t>
            </a:r>
            <a:r>
              <a:rPr lang="en-US" altLang="zh-CN" dirty="0"/>
              <a:t>100 Mbit/s</a:t>
            </a:r>
            <a:r>
              <a:rPr lang="zh-CN" altLang="zh-CN" dirty="0" smtClean="0"/>
              <a:t>。</a:t>
            </a:r>
            <a:endParaRPr lang="en-US" altLang="zh-CN" dirty="0" smtClean="0"/>
          </a:p>
        </p:txBody>
      </p:sp>
    </p:spTree>
    <p:extLst>
      <p:ext uri="{BB962C8B-B14F-4D97-AF65-F5344CB8AC3E}">
        <p14:creationId xmlns:p14="http://schemas.microsoft.com/office/powerpoint/2010/main" val="98033772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ltLang="zh-CN" dirty="0" smtClean="0"/>
              <a:t>9.4.1  </a:t>
            </a:r>
            <a:r>
              <a:rPr lang="zh-CN" altLang="en-US" dirty="0"/>
              <a:t>蜂窝无线通信技术简介 </a:t>
            </a:r>
          </a:p>
        </p:txBody>
      </p:sp>
      <p:sp>
        <p:nvSpPr>
          <p:cNvPr id="398339" name="Rectangle 3"/>
          <p:cNvSpPr>
            <a:spLocks noGrp="1" noChangeArrowheads="1"/>
          </p:cNvSpPr>
          <p:nvPr>
            <p:ph idx="1"/>
          </p:nvPr>
        </p:nvSpPr>
        <p:spPr/>
        <p:txBody>
          <a:bodyPr/>
          <a:lstStyle/>
          <a:p>
            <a:r>
              <a:rPr lang="en-US" altLang="zh-CN" dirty="0" smtClean="0"/>
              <a:t>4G </a:t>
            </a:r>
            <a:r>
              <a:rPr lang="zh-CN" altLang="zh-CN" dirty="0" smtClean="0"/>
              <a:t>现有</a:t>
            </a:r>
            <a:r>
              <a:rPr lang="zh-CN" altLang="zh-CN" dirty="0"/>
              <a:t>两个</a:t>
            </a:r>
            <a:r>
              <a:rPr lang="zh-CN" altLang="zh-CN" dirty="0" smtClean="0"/>
              <a:t>国际标准</a:t>
            </a:r>
            <a:r>
              <a:rPr lang="zh-CN" altLang="en-US" dirty="0" smtClean="0"/>
              <a:t>：</a:t>
            </a:r>
            <a:endParaRPr lang="en-US" altLang="zh-CN" dirty="0" smtClean="0"/>
          </a:p>
          <a:p>
            <a:pPr lvl="1"/>
            <a:r>
              <a:rPr lang="en-US" altLang="zh-CN" dirty="0" smtClean="0">
                <a:solidFill>
                  <a:srgbClr val="FF0000"/>
                </a:solidFill>
              </a:rPr>
              <a:t>LTE </a:t>
            </a:r>
            <a:r>
              <a:rPr lang="en-US" altLang="zh-CN" dirty="0"/>
              <a:t>(Long-Term Evolution</a:t>
            </a:r>
            <a:r>
              <a:rPr lang="en-US" altLang="zh-CN" dirty="0" smtClean="0"/>
              <a:t>)</a:t>
            </a:r>
            <a:r>
              <a:rPr lang="zh-CN" altLang="en-US" dirty="0" smtClean="0"/>
              <a:t>： </a:t>
            </a:r>
            <a:endParaRPr lang="en-US" altLang="zh-CN" dirty="0" smtClean="0"/>
          </a:p>
          <a:p>
            <a:pPr lvl="2"/>
            <a:r>
              <a:rPr lang="zh-CN" altLang="en-US" dirty="0" smtClean="0"/>
              <a:t>又</a:t>
            </a:r>
            <a:r>
              <a:rPr lang="zh-CN" altLang="zh-CN" dirty="0" smtClean="0"/>
              <a:t>分为</a:t>
            </a:r>
            <a:r>
              <a:rPr lang="zh-CN" altLang="zh-CN" dirty="0">
                <a:solidFill>
                  <a:srgbClr val="0000FF"/>
                </a:solidFill>
              </a:rPr>
              <a:t>时分</a:t>
            </a:r>
            <a:r>
              <a:rPr lang="zh-CN" altLang="zh-CN" dirty="0" smtClean="0">
                <a:solidFill>
                  <a:srgbClr val="0000FF"/>
                </a:solidFill>
              </a:rPr>
              <a:t>双工</a:t>
            </a:r>
            <a:r>
              <a:rPr lang="en-US" altLang="zh-CN" dirty="0" smtClean="0">
                <a:solidFill>
                  <a:srgbClr val="0000FF"/>
                </a:solidFill>
              </a:rPr>
              <a:t> TD-LTE </a:t>
            </a:r>
            <a:r>
              <a:rPr lang="zh-CN" altLang="zh-CN" dirty="0" smtClean="0"/>
              <a:t>和</a:t>
            </a:r>
            <a:r>
              <a:rPr lang="en-US" altLang="zh-CN" dirty="0" smtClean="0"/>
              <a:t> </a:t>
            </a:r>
            <a:r>
              <a:rPr lang="zh-CN" altLang="zh-CN" dirty="0" smtClean="0">
                <a:solidFill>
                  <a:srgbClr val="0000FF"/>
                </a:solidFill>
              </a:rPr>
              <a:t>频</a:t>
            </a:r>
            <a:r>
              <a:rPr lang="zh-CN" altLang="zh-CN" dirty="0">
                <a:solidFill>
                  <a:srgbClr val="0000FF"/>
                </a:solidFill>
              </a:rPr>
              <a:t>分</a:t>
            </a:r>
            <a:r>
              <a:rPr lang="zh-CN" altLang="zh-CN" dirty="0" smtClean="0">
                <a:solidFill>
                  <a:srgbClr val="0000FF"/>
                </a:solidFill>
              </a:rPr>
              <a:t>双工</a:t>
            </a:r>
            <a:r>
              <a:rPr lang="en-US" altLang="zh-CN" dirty="0" smtClean="0">
                <a:solidFill>
                  <a:srgbClr val="0000FF"/>
                </a:solidFill>
              </a:rPr>
              <a:t> FDD-LTE </a:t>
            </a:r>
            <a:r>
              <a:rPr lang="zh-CN" altLang="zh-CN" dirty="0" smtClean="0"/>
              <a:t>两种</a:t>
            </a:r>
            <a:r>
              <a:rPr lang="zh-CN" altLang="en-US" dirty="0" smtClean="0"/>
              <a:t>。</a:t>
            </a:r>
            <a:endParaRPr lang="en-US" altLang="zh-CN" dirty="0" smtClean="0"/>
          </a:p>
          <a:p>
            <a:pPr lvl="2"/>
            <a:r>
              <a:rPr lang="zh-CN" altLang="zh-CN" dirty="0"/>
              <a:t>把带宽增加</a:t>
            </a:r>
            <a:r>
              <a:rPr lang="zh-CN" altLang="zh-CN" dirty="0" smtClean="0"/>
              <a:t>到</a:t>
            </a:r>
            <a:r>
              <a:rPr lang="en-US" altLang="zh-CN" dirty="0" smtClean="0"/>
              <a:t> 20 </a:t>
            </a:r>
            <a:r>
              <a:rPr lang="en-US" altLang="zh-CN" dirty="0"/>
              <a:t>MHz</a:t>
            </a:r>
            <a:r>
              <a:rPr lang="zh-CN" altLang="zh-CN" dirty="0"/>
              <a:t>，采用了高阶</a:t>
            </a:r>
            <a:r>
              <a:rPr lang="zh-CN" altLang="zh-CN" dirty="0" smtClean="0"/>
              <a:t>调制</a:t>
            </a:r>
            <a:r>
              <a:rPr lang="en-US" altLang="zh-CN" dirty="0" smtClean="0"/>
              <a:t> 64QAM </a:t>
            </a:r>
            <a:r>
              <a:rPr lang="zh-CN" altLang="zh-CN" dirty="0" smtClean="0"/>
              <a:t>和</a:t>
            </a:r>
            <a:r>
              <a:rPr lang="en-US" altLang="zh-CN" dirty="0" smtClean="0"/>
              <a:t> MIMO </a:t>
            </a:r>
            <a:r>
              <a:rPr lang="zh-CN" altLang="zh-CN" dirty="0" smtClean="0"/>
              <a:t>技术</a:t>
            </a:r>
            <a:r>
              <a:rPr lang="zh-CN" altLang="zh-CN" dirty="0"/>
              <a:t>。</a:t>
            </a:r>
            <a:endParaRPr lang="en-US" altLang="zh-CN" dirty="0" smtClean="0"/>
          </a:p>
          <a:p>
            <a:pPr lvl="1"/>
            <a:r>
              <a:rPr lang="en-US" altLang="zh-CN" dirty="0" smtClean="0">
                <a:solidFill>
                  <a:srgbClr val="FF0000"/>
                </a:solidFill>
              </a:rPr>
              <a:t>LTE-A</a:t>
            </a:r>
            <a:r>
              <a:rPr lang="en-US" altLang="zh-CN" dirty="0" smtClean="0"/>
              <a:t> </a:t>
            </a:r>
            <a:r>
              <a:rPr lang="en-US" altLang="zh-CN" dirty="0"/>
              <a:t>(LTE-Advanced</a:t>
            </a:r>
            <a:r>
              <a:rPr lang="en-US" altLang="zh-CN" dirty="0" smtClean="0"/>
              <a:t>)</a:t>
            </a:r>
            <a:r>
              <a:rPr lang="zh-CN" altLang="en-US" dirty="0" smtClean="0"/>
              <a:t>：</a:t>
            </a:r>
            <a:endParaRPr lang="en-US" altLang="zh-CN" dirty="0"/>
          </a:p>
          <a:p>
            <a:pPr lvl="2"/>
            <a:r>
              <a:rPr lang="en-US" altLang="zh-CN" dirty="0" smtClean="0"/>
              <a:t>LTE </a:t>
            </a:r>
            <a:r>
              <a:rPr lang="zh-CN" altLang="zh-CN" dirty="0" smtClean="0"/>
              <a:t>的</a:t>
            </a:r>
            <a:r>
              <a:rPr lang="zh-CN" altLang="zh-CN" dirty="0"/>
              <a:t>升级版，俗称</a:t>
            </a:r>
            <a:r>
              <a:rPr lang="zh-CN" altLang="zh-CN" dirty="0" smtClean="0"/>
              <a:t>为</a:t>
            </a:r>
            <a:r>
              <a:rPr lang="en-US" altLang="zh-CN" dirty="0" smtClean="0"/>
              <a:t> 3.9G</a:t>
            </a:r>
            <a:r>
              <a:rPr lang="zh-CN" altLang="zh-CN" dirty="0" smtClean="0"/>
              <a:t>。</a:t>
            </a:r>
            <a:endParaRPr lang="en-US" altLang="zh-CN" dirty="0" smtClean="0"/>
          </a:p>
          <a:p>
            <a:pPr lvl="2"/>
            <a:r>
              <a:rPr lang="zh-CN" altLang="zh-CN" dirty="0"/>
              <a:t>带宽高</a:t>
            </a:r>
            <a:r>
              <a:rPr lang="zh-CN" altLang="zh-CN" dirty="0" smtClean="0"/>
              <a:t>达</a:t>
            </a:r>
            <a:r>
              <a:rPr lang="en-US" altLang="zh-CN" dirty="0" smtClean="0"/>
              <a:t> 100 </a:t>
            </a:r>
            <a:r>
              <a:rPr lang="en-US" altLang="zh-CN" dirty="0"/>
              <a:t>MHz</a:t>
            </a:r>
            <a:r>
              <a:rPr lang="zh-CN" altLang="zh-CN" dirty="0"/>
              <a:t>。</a:t>
            </a:r>
            <a:endParaRPr lang="en-US" altLang="zh-CN" dirty="0" smtClean="0"/>
          </a:p>
          <a:p>
            <a:endParaRPr lang="en-US" altLang="zh-CN" dirty="0" smtClean="0"/>
          </a:p>
        </p:txBody>
      </p:sp>
    </p:spTree>
    <p:extLst>
      <p:ext uri="{BB962C8B-B14F-4D97-AF65-F5344CB8AC3E}">
        <p14:creationId xmlns:p14="http://schemas.microsoft.com/office/powerpoint/2010/main" val="176505875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4" name="Rectangle 4"/>
          <p:cNvSpPr>
            <a:spLocks noGrp="1" noChangeArrowheads="1"/>
          </p:cNvSpPr>
          <p:nvPr>
            <p:ph type="title"/>
          </p:nvPr>
        </p:nvSpPr>
        <p:spPr>
          <a:xfrm>
            <a:off x="506507" y="188640"/>
            <a:ext cx="8622957" cy="812453"/>
          </a:xfrm>
        </p:spPr>
        <p:txBody>
          <a:bodyPr/>
          <a:lstStyle/>
          <a:p>
            <a:pPr algn="ctr"/>
            <a:r>
              <a:rPr lang="en-US" altLang="zh-CN" sz="4000" dirty="0"/>
              <a:t>GSM </a:t>
            </a:r>
            <a:r>
              <a:rPr lang="zh-CN" altLang="en-US" sz="4000" dirty="0"/>
              <a:t>蜂窝通信系统</a:t>
            </a:r>
            <a:r>
              <a:rPr lang="zh-CN" altLang="en-US" sz="4000" dirty="0" smtClean="0"/>
              <a:t>的重要</a:t>
            </a:r>
            <a:r>
              <a:rPr lang="zh-CN" altLang="en-US" sz="4000" dirty="0"/>
              <a:t>组成构件 </a:t>
            </a:r>
          </a:p>
        </p:txBody>
      </p:sp>
      <p:grpSp>
        <p:nvGrpSpPr>
          <p:cNvPr id="3" name="组合 2"/>
          <p:cNvGrpSpPr/>
          <p:nvPr/>
        </p:nvGrpSpPr>
        <p:grpSpPr>
          <a:xfrm>
            <a:off x="632520" y="1268760"/>
            <a:ext cx="8785225" cy="3816767"/>
            <a:chOff x="632520" y="1268760"/>
            <a:chExt cx="8785225" cy="3816767"/>
          </a:xfrm>
        </p:grpSpPr>
        <p:sp>
          <p:nvSpPr>
            <p:cNvPr id="325" name="Freeform 510"/>
            <p:cNvSpPr>
              <a:spLocks/>
            </p:cNvSpPr>
            <p:nvPr/>
          </p:nvSpPr>
          <p:spPr bwMode="auto">
            <a:xfrm>
              <a:off x="632520" y="2318098"/>
              <a:ext cx="3508375" cy="2406650"/>
            </a:xfrm>
            <a:custGeom>
              <a:avLst/>
              <a:gdLst>
                <a:gd name="T0" fmla="*/ 196572150 w 2210"/>
                <a:gd name="T1" fmla="*/ 1018143194 h 1516"/>
                <a:gd name="T2" fmla="*/ 609877741 w 2210"/>
                <a:gd name="T3" fmla="*/ 546873135 h 1516"/>
                <a:gd name="T4" fmla="*/ 1005541503 w 2210"/>
                <a:gd name="T5" fmla="*/ 221773778 h 1516"/>
                <a:gd name="T6" fmla="*/ 1668343494 w 2210"/>
                <a:gd name="T7" fmla="*/ 30241878 h 1516"/>
                <a:gd name="T8" fmla="*/ 2147483647 w 2210"/>
                <a:gd name="T9" fmla="*/ 45362810 h 1516"/>
                <a:gd name="T10" fmla="*/ 2147483647 w 2210"/>
                <a:gd name="T11" fmla="*/ 166330309 h 1516"/>
                <a:gd name="T12" fmla="*/ 2147483647 w 2210"/>
                <a:gd name="T13" fmla="*/ 330141255 h 1516"/>
                <a:gd name="T14" fmla="*/ 2147483647 w 2210"/>
                <a:gd name="T15" fmla="*/ 1212194369 h 1516"/>
                <a:gd name="T16" fmla="*/ 2147483647 w 2210"/>
                <a:gd name="T17" fmla="*/ 1794351466 h 1516"/>
                <a:gd name="T18" fmla="*/ 2147483647 w 2210"/>
                <a:gd name="T19" fmla="*/ 2147483647 h 1516"/>
                <a:gd name="T20" fmla="*/ 2147483647 w 2210"/>
                <a:gd name="T21" fmla="*/ 2147483647 h 1516"/>
                <a:gd name="T22" fmla="*/ 2147483647 w 2210"/>
                <a:gd name="T23" fmla="*/ 2147483647 h 1516"/>
                <a:gd name="T24" fmla="*/ 2147483647 w 2210"/>
                <a:gd name="T25" fmla="*/ 2147483647 h 1516"/>
                <a:gd name="T26" fmla="*/ 2147483647 w 2210"/>
                <a:gd name="T27" fmla="*/ 2147483647 h 1516"/>
                <a:gd name="T28" fmla="*/ 2147483647 w 2210"/>
                <a:gd name="T29" fmla="*/ 2147483647 h 1516"/>
                <a:gd name="T30" fmla="*/ 1804431871 w 2210"/>
                <a:gd name="T31" fmla="*/ 2147483647 h 1516"/>
                <a:gd name="T32" fmla="*/ 934977159 w 2210"/>
                <a:gd name="T33" fmla="*/ 2147483647 h 1516"/>
                <a:gd name="T34" fmla="*/ 236894682 w 2210"/>
                <a:gd name="T35" fmla="*/ 2147483647 h 1516"/>
                <a:gd name="T36" fmla="*/ 7559675 w 2210"/>
                <a:gd name="T37" fmla="*/ 1789311155 h 1516"/>
                <a:gd name="T38" fmla="*/ 196572150 w 2210"/>
                <a:gd name="T39" fmla="*/ 1018143194 h 151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10"/>
                <a:gd name="T61" fmla="*/ 0 h 1516"/>
                <a:gd name="T62" fmla="*/ 2210 w 2210"/>
                <a:gd name="T63" fmla="*/ 1516 h 151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FFFF66"/>
            </a:solidFill>
            <a:ln>
              <a:noFill/>
            </a:ln>
          </p:spPr>
          <p:txBody>
            <a:bodyPr/>
            <a:lstStyle/>
            <a:p>
              <a:endParaRPr lang="zh-CN" altLang="en-US" b="1">
                <a:solidFill>
                  <a:srgbClr val="000099"/>
                </a:solidFill>
                <a:latin typeface="+mn-lt"/>
                <a:ea typeface="+mn-ea"/>
              </a:endParaRPr>
            </a:p>
          </p:txBody>
        </p:sp>
        <p:grpSp>
          <p:nvGrpSpPr>
            <p:cNvPr id="326" name="组合 329"/>
            <p:cNvGrpSpPr/>
            <p:nvPr/>
          </p:nvGrpSpPr>
          <p:grpSpPr>
            <a:xfrm>
              <a:off x="3081487" y="3285158"/>
              <a:ext cx="1296144" cy="791888"/>
              <a:chOff x="3131840" y="3501008"/>
              <a:chExt cx="936104" cy="936104"/>
            </a:xfrm>
            <a:solidFill>
              <a:schemeClr val="bg1">
                <a:lumMod val="75000"/>
              </a:schemeClr>
            </a:solidFill>
          </p:grpSpPr>
          <p:sp>
            <p:nvSpPr>
              <p:cNvPr id="327" name="矩形 326"/>
              <p:cNvSpPr/>
              <p:nvPr/>
            </p:nvSpPr>
            <p:spPr>
              <a:xfrm>
                <a:off x="3275856" y="3717032"/>
                <a:ext cx="648072"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sp>
            <p:nvSpPr>
              <p:cNvPr id="328" name="等腰三角形 327"/>
              <p:cNvSpPr/>
              <p:nvPr/>
            </p:nvSpPr>
            <p:spPr>
              <a:xfrm>
                <a:off x="3131840" y="3501008"/>
                <a:ext cx="936104" cy="216024"/>
              </a:xfrm>
              <a:prstGeom prst="triangle">
                <a:avLst>
                  <a:gd name="adj" fmla="val 489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grpSp>
        <p:grpSp>
          <p:nvGrpSpPr>
            <p:cNvPr id="329" name="组合 333"/>
            <p:cNvGrpSpPr/>
            <p:nvPr/>
          </p:nvGrpSpPr>
          <p:grpSpPr>
            <a:xfrm>
              <a:off x="4666242" y="2037027"/>
              <a:ext cx="1007533" cy="1013378"/>
              <a:chOff x="3131840" y="3501008"/>
              <a:chExt cx="936104" cy="936104"/>
            </a:xfrm>
            <a:solidFill>
              <a:schemeClr val="bg1">
                <a:lumMod val="85000"/>
              </a:schemeClr>
            </a:solidFill>
          </p:grpSpPr>
          <p:sp>
            <p:nvSpPr>
              <p:cNvPr id="330" name="等腰三角形 329"/>
              <p:cNvSpPr/>
              <p:nvPr/>
            </p:nvSpPr>
            <p:spPr>
              <a:xfrm>
                <a:off x="3131840" y="3501008"/>
                <a:ext cx="936104" cy="216024"/>
              </a:xfrm>
              <a:prstGeom prst="triangle">
                <a:avLst>
                  <a:gd name="adj" fmla="val 489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sp>
            <p:nvSpPr>
              <p:cNvPr id="331" name="矩形 330"/>
              <p:cNvSpPr/>
              <p:nvPr/>
            </p:nvSpPr>
            <p:spPr>
              <a:xfrm>
                <a:off x="3275856" y="3717032"/>
                <a:ext cx="648072"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grpSp>
        <p:grpSp>
          <p:nvGrpSpPr>
            <p:cNvPr id="332" name="组合 336"/>
            <p:cNvGrpSpPr/>
            <p:nvPr/>
          </p:nvGrpSpPr>
          <p:grpSpPr>
            <a:xfrm>
              <a:off x="5505090" y="1556966"/>
              <a:ext cx="1049867" cy="1007534"/>
              <a:chOff x="3131840" y="3501008"/>
              <a:chExt cx="936104" cy="936104"/>
            </a:xfrm>
            <a:solidFill>
              <a:schemeClr val="bg1">
                <a:lumMod val="85000"/>
              </a:schemeClr>
            </a:solidFill>
          </p:grpSpPr>
          <p:sp>
            <p:nvSpPr>
              <p:cNvPr id="333" name="等腰三角形 332"/>
              <p:cNvSpPr/>
              <p:nvPr/>
            </p:nvSpPr>
            <p:spPr>
              <a:xfrm>
                <a:off x="3131840" y="3501008"/>
                <a:ext cx="936104" cy="216024"/>
              </a:xfrm>
              <a:prstGeom prst="triangle">
                <a:avLst>
                  <a:gd name="adj" fmla="val 489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sp>
            <p:nvSpPr>
              <p:cNvPr id="334" name="矩形 333"/>
              <p:cNvSpPr/>
              <p:nvPr/>
            </p:nvSpPr>
            <p:spPr>
              <a:xfrm>
                <a:off x="3275856" y="3717032"/>
                <a:ext cx="648072"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grpSp>
        <p:cxnSp>
          <p:nvCxnSpPr>
            <p:cNvPr id="335" name="直接连接符 334"/>
            <p:cNvCxnSpPr>
              <a:endCxn id="623" idx="2"/>
            </p:cNvCxnSpPr>
            <p:nvPr/>
          </p:nvCxnSpPr>
          <p:spPr>
            <a:xfrm flipV="1">
              <a:off x="3874195" y="1973610"/>
              <a:ext cx="2770188" cy="15986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6" name="AutoShape 45"/>
            <p:cNvSpPr>
              <a:spLocks noChangeArrowheads="1"/>
            </p:cNvSpPr>
            <p:nvPr/>
          </p:nvSpPr>
          <p:spPr bwMode="auto">
            <a:xfrm>
              <a:off x="1015108" y="3018185"/>
              <a:ext cx="720725" cy="623888"/>
            </a:xfrm>
            <a:prstGeom prst="hexagon">
              <a:avLst>
                <a:gd name="adj" fmla="val 28880"/>
                <a:gd name="vf" fmla="val 115470"/>
              </a:avLst>
            </a:prstGeom>
            <a:solidFill>
              <a:schemeClr val="bg1"/>
            </a:solidFill>
            <a:ln w="9525">
              <a:solidFill>
                <a:schemeClr val="tx1"/>
              </a:solidFill>
              <a:prstDash val="dash"/>
              <a:miter lim="800000"/>
              <a:headEnd/>
              <a:tailEnd/>
            </a:ln>
          </p:spPr>
          <p:txBody>
            <a:bodyPr wrap="none" anchor="ctr"/>
            <a:lstStyle/>
            <a:p>
              <a:endParaRPr lang="zh-CN" altLang="en-US" b="1">
                <a:solidFill>
                  <a:srgbClr val="000099"/>
                </a:solidFill>
                <a:latin typeface="+mn-lt"/>
                <a:ea typeface="+mn-ea"/>
              </a:endParaRPr>
            </a:p>
          </p:txBody>
        </p:sp>
        <p:sp>
          <p:nvSpPr>
            <p:cNvPr id="337" name="AutoShape 51"/>
            <p:cNvSpPr>
              <a:spLocks noChangeArrowheads="1"/>
            </p:cNvSpPr>
            <p:nvPr/>
          </p:nvSpPr>
          <p:spPr bwMode="auto">
            <a:xfrm>
              <a:off x="1554858" y="2700685"/>
              <a:ext cx="720725" cy="623888"/>
            </a:xfrm>
            <a:prstGeom prst="hexagon">
              <a:avLst>
                <a:gd name="adj" fmla="val 28880"/>
                <a:gd name="vf" fmla="val 115470"/>
              </a:avLst>
            </a:prstGeom>
            <a:solidFill>
              <a:schemeClr val="bg1"/>
            </a:solidFill>
            <a:ln w="9525">
              <a:solidFill>
                <a:schemeClr val="tx1"/>
              </a:solidFill>
              <a:prstDash val="dash"/>
              <a:miter lim="800000"/>
              <a:headEnd/>
              <a:tailEnd/>
            </a:ln>
          </p:spPr>
          <p:txBody>
            <a:bodyPr wrap="none" anchor="ctr"/>
            <a:lstStyle/>
            <a:p>
              <a:endParaRPr lang="zh-CN" altLang="en-US" b="1">
                <a:solidFill>
                  <a:srgbClr val="000099"/>
                </a:solidFill>
                <a:latin typeface="+mn-lt"/>
                <a:ea typeface="+mn-ea"/>
              </a:endParaRPr>
            </a:p>
          </p:txBody>
        </p:sp>
        <p:sp>
          <p:nvSpPr>
            <p:cNvPr id="338" name="AutoShape 52"/>
            <p:cNvSpPr>
              <a:spLocks noChangeArrowheads="1"/>
            </p:cNvSpPr>
            <p:nvPr/>
          </p:nvSpPr>
          <p:spPr bwMode="auto">
            <a:xfrm>
              <a:off x="1561208" y="3326160"/>
              <a:ext cx="720725" cy="623888"/>
            </a:xfrm>
            <a:prstGeom prst="hexagon">
              <a:avLst>
                <a:gd name="adj" fmla="val 28880"/>
                <a:gd name="vf" fmla="val 115470"/>
              </a:avLst>
            </a:prstGeom>
            <a:solidFill>
              <a:schemeClr val="bg1"/>
            </a:solidFill>
            <a:ln w="9525">
              <a:solidFill>
                <a:schemeClr val="tx1"/>
              </a:solidFill>
              <a:prstDash val="dash"/>
              <a:miter lim="800000"/>
              <a:headEnd/>
              <a:tailEnd/>
            </a:ln>
          </p:spPr>
          <p:txBody>
            <a:bodyPr wrap="none" anchor="ctr"/>
            <a:lstStyle/>
            <a:p>
              <a:endParaRPr lang="zh-CN" altLang="en-US" b="1">
                <a:solidFill>
                  <a:srgbClr val="000099"/>
                </a:solidFill>
                <a:latin typeface="+mn-lt"/>
                <a:ea typeface="+mn-ea"/>
              </a:endParaRPr>
            </a:p>
          </p:txBody>
        </p:sp>
        <p:sp>
          <p:nvSpPr>
            <p:cNvPr id="339" name="AutoShape 53"/>
            <p:cNvSpPr>
              <a:spLocks noChangeArrowheads="1"/>
            </p:cNvSpPr>
            <p:nvPr/>
          </p:nvSpPr>
          <p:spPr bwMode="auto">
            <a:xfrm>
              <a:off x="2094608" y="3002310"/>
              <a:ext cx="720725" cy="623888"/>
            </a:xfrm>
            <a:prstGeom prst="hexagon">
              <a:avLst>
                <a:gd name="adj" fmla="val 28880"/>
                <a:gd name="vf" fmla="val 115470"/>
              </a:avLst>
            </a:prstGeom>
            <a:solidFill>
              <a:schemeClr val="bg1"/>
            </a:solidFill>
            <a:ln w="9525">
              <a:solidFill>
                <a:schemeClr val="tx1"/>
              </a:solidFill>
              <a:prstDash val="dash"/>
              <a:miter lim="800000"/>
              <a:headEnd/>
              <a:tailEnd/>
            </a:ln>
          </p:spPr>
          <p:txBody>
            <a:bodyPr wrap="none" anchor="ctr"/>
            <a:lstStyle/>
            <a:p>
              <a:endParaRPr lang="zh-CN" altLang="en-US" b="1">
                <a:solidFill>
                  <a:srgbClr val="000099"/>
                </a:solidFill>
                <a:latin typeface="+mn-lt"/>
                <a:ea typeface="+mn-ea"/>
              </a:endParaRPr>
            </a:p>
          </p:txBody>
        </p:sp>
        <p:sp>
          <p:nvSpPr>
            <p:cNvPr id="340" name="AutoShape 54"/>
            <p:cNvSpPr>
              <a:spLocks noChangeArrowheads="1"/>
            </p:cNvSpPr>
            <p:nvPr/>
          </p:nvSpPr>
          <p:spPr bwMode="auto">
            <a:xfrm>
              <a:off x="1023045" y="3643660"/>
              <a:ext cx="720725" cy="623888"/>
            </a:xfrm>
            <a:prstGeom prst="hexagon">
              <a:avLst>
                <a:gd name="adj" fmla="val 28880"/>
                <a:gd name="vf" fmla="val 115470"/>
              </a:avLst>
            </a:prstGeom>
            <a:solidFill>
              <a:schemeClr val="bg1"/>
            </a:solidFill>
            <a:ln w="9525">
              <a:solidFill>
                <a:schemeClr val="tx1"/>
              </a:solidFill>
              <a:prstDash val="dash"/>
              <a:miter lim="800000"/>
              <a:headEnd/>
              <a:tailEnd/>
            </a:ln>
          </p:spPr>
          <p:txBody>
            <a:bodyPr wrap="none" anchor="ctr"/>
            <a:lstStyle/>
            <a:p>
              <a:endParaRPr lang="zh-CN" altLang="en-US" b="1">
                <a:solidFill>
                  <a:srgbClr val="000099"/>
                </a:solidFill>
                <a:latin typeface="+mn-lt"/>
                <a:ea typeface="+mn-ea"/>
              </a:endParaRPr>
            </a:p>
          </p:txBody>
        </p:sp>
        <p:sp>
          <p:nvSpPr>
            <p:cNvPr id="341" name="AutoShape 55"/>
            <p:cNvSpPr>
              <a:spLocks noChangeArrowheads="1"/>
            </p:cNvSpPr>
            <p:nvPr/>
          </p:nvSpPr>
          <p:spPr bwMode="auto">
            <a:xfrm>
              <a:off x="1553270" y="3946873"/>
              <a:ext cx="720725" cy="623887"/>
            </a:xfrm>
            <a:prstGeom prst="hexagon">
              <a:avLst>
                <a:gd name="adj" fmla="val 28880"/>
                <a:gd name="vf" fmla="val 115470"/>
              </a:avLst>
            </a:prstGeom>
            <a:solidFill>
              <a:schemeClr val="bg1"/>
            </a:solidFill>
            <a:ln w="9525">
              <a:solidFill>
                <a:schemeClr val="tx1"/>
              </a:solidFill>
              <a:prstDash val="dash"/>
              <a:miter lim="800000"/>
              <a:headEnd/>
              <a:tailEnd/>
            </a:ln>
          </p:spPr>
          <p:txBody>
            <a:bodyPr wrap="none" anchor="ctr"/>
            <a:lstStyle/>
            <a:p>
              <a:endParaRPr lang="zh-CN" altLang="en-US" b="1">
                <a:solidFill>
                  <a:srgbClr val="000099"/>
                </a:solidFill>
                <a:latin typeface="+mn-lt"/>
                <a:ea typeface="+mn-ea"/>
              </a:endParaRPr>
            </a:p>
          </p:txBody>
        </p:sp>
        <p:sp>
          <p:nvSpPr>
            <p:cNvPr id="342" name="AutoShape 56"/>
            <p:cNvSpPr>
              <a:spLocks noChangeArrowheads="1"/>
            </p:cNvSpPr>
            <p:nvPr/>
          </p:nvSpPr>
          <p:spPr bwMode="auto">
            <a:xfrm>
              <a:off x="2100958" y="3635723"/>
              <a:ext cx="720725" cy="623887"/>
            </a:xfrm>
            <a:prstGeom prst="hexagon">
              <a:avLst>
                <a:gd name="adj" fmla="val 28880"/>
                <a:gd name="vf" fmla="val 115470"/>
              </a:avLst>
            </a:prstGeom>
            <a:solidFill>
              <a:schemeClr val="bg1"/>
            </a:solidFill>
            <a:ln w="9525">
              <a:solidFill>
                <a:schemeClr val="tx1"/>
              </a:solidFill>
              <a:prstDash val="dash"/>
              <a:miter lim="800000"/>
              <a:headEnd/>
              <a:tailEnd/>
            </a:ln>
          </p:spPr>
          <p:txBody>
            <a:bodyPr wrap="none" anchor="ctr"/>
            <a:lstStyle/>
            <a:p>
              <a:endParaRPr lang="zh-CN" altLang="en-US" b="1">
                <a:solidFill>
                  <a:srgbClr val="000099"/>
                </a:solidFill>
                <a:latin typeface="+mn-lt"/>
                <a:ea typeface="+mn-ea"/>
              </a:endParaRPr>
            </a:p>
          </p:txBody>
        </p:sp>
        <p:grpSp>
          <p:nvGrpSpPr>
            <p:cNvPr id="343" name="Group 11"/>
            <p:cNvGrpSpPr>
              <a:grpSpLocks/>
            </p:cNvGrpSpPr>
            <p:nvPr/>
          </p:nvGrpSpPr>
          <p:grpSpPr bwMode="auto">
            <a:xfrm>
              <a:off x="1785045" y="2462560"/>
              <a:ext cx="287338" cy="504825"/>
              <a:chOff x="4608" y="700"/>
              <a:chExt cx="306" cy="553"/>
            </a:xfrm>
          </p:grpSpPr>
          <p:grpSp>
            <p:nvGrpSpPr>
              <p:cNvPr id="344" name="Group 12"/>
              <p:cNvGrpSpPr>
                <a:grpSpLocks/>
              </p:cNvGrpSpPr>
              <p:nvPr/>
            </p:nvGrpSpPr>
            <p:grpSpPr bwMode="auto">
              <a:xfrm>
                <a:off x="4694" y="784"/>
                <a:ext cx="134" cy="469"/>
                <a:chOff x="4740" y="784"/>
                <a:chExt cx="88" cy="692"/>
              </a:xfrm>
            </p:grpSpPr>
            <p:sp>
              <p:nvSpPr>
                <p:cNvPr id="352" name="Line 13"/>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353" name="Group 14"/>
                <p:cNvGrpSpPr>
                  <a:grpSpLocks/>
                </p:cNvGrpSpPr>
                <p:nvPr/>
              </p:nvGrpSpPr>
              <p:grpSpPr bwMode="auto">
                <a:xfrm>
                  <a:off x="4740" y="784"/>
                  <a:ext cx="88" cy="692"/>
                  <a:chOff x="4740" y="784"/>
                  <a:chExt cx="88" cy="692"/>
                </a:xfrm>
              </p:grpSpPr>
              <p:sp>
                <p:nvSpPr>
                  <p:cNvPr id="354" name="Line 15"/>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55" name="Line 16"/>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56" name="Line 17"/>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57" name="Line 18"/>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58" name="Line 19"/>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59" name="Line 20"/>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60" name="Line 21"/>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61" name="Line 22"/>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62" name="Line 23"/>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63" name="Line 24"/>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64" name="Line 25"/>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65" name="Line 26"/>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66" name="Line 27"/>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67" name="Oval 28"/>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345" name="Group 29"/>
              <p:cNvGrpSpPr>
                <a:grpSpLocks/>
              </p:cNvGrpSpPr>
              <p:nvPr/>
            </p:nvGrpSpPr>
            <p:grpSpPr bwMode="auto">
              <a:xfrm>
                <a:off x="4608" y="700"/>
                <a:ext cx="306" cy="90"/>
                <a:chOff x="748" y="2251"/>
                <a:chExt cx="306" cy="90"/>
              </a:xfrm>
            </p:grpSpPr>
            <p:sp>
              <p:nvSpPr>
                <p:cNvPr id="346" name="AutoShape 30"/>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47" name="AutoShape 31"/>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48" name="AutoShape 32"/>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49" name="AutoShape 33"/>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50" name="AutoShape 34"/>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51" name="AutoShape 35"/>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368" name="Group 64"/>
            <p:cNvGrpSpPr>
              <a:grpSpLocks/>
            </p:cNvGrpSpPr>
            <p:nvPr/>
          </p:nvGrpSpPr>
          <p:grpSpPr bwMode="auto">
            <a:xfrm>
              <a:off x="1208783" y="2822923"/>
              <a:ext cx="287337" cy="504825"/>
              <a:chOff x="4608" y="700"/>
              <a:chExt cx="306" cy="553"/>
            </a:xfrm>
          </p:grpSpPr>
          <p:grpSp>
            <p:nvGrpSpPr>
              <p:cNvPr id="369" name="Group 65"/>
              <p:cNvGrpSpPr>
                <a:grpSpLocks/>
              </p:cNvGrpSpPr>
              <p:nvPr/>
            </p:nvGrpSpPr>
            <p:grpSpPr bwMode="auto">
              <a:xfrm>
                <a:off x="4694" y="784"/>
                <a:ext cx="134" cy="469"/>
                <a:chOff x="4740" y="784"/>
                <a:chExt cx="88" cy="692"/>
              </a:xfrm>
            </p:grpSpPr>
            <p:sp>
              <p:nvSpPr>
                <p:cNvPr id="377" name="Line 66"/>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378" name="Group 67"/>
                <p:cNvGrpSpPr>
                  <a:grpSpLocks/>
                </p:cNvGrpSpPr>
                <p:nvPr/>
              </p:nvGrpSpPr>
              <p:grpSpPr bwMode="auto">
                <a:xfrm>
                  <a:off x="4740" y="784"/>
                  <a:ext cx="88" cy="692"/>
                  <a:chOff x="4740" y="784"/>
                  <a:chExt cx="88" cy="692"/>
                </a:xfrm>
              </p:grpSpPr>
              <p:sp>
                <p:nvSpPr>
                  <p:cNvPr id="379" name="Line 68"/>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80" name="Line 69"/>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81" name="Line 70"/>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82" name="Line 71"/>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83" name="Line 72"/>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84" name="Line 73"/>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85" name="Line 74"/>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86" name="Line 75"/>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87" name="Line 76"/>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88" name="Line 77"/>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89" name="Line 78"/>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90" name="Line 79"/>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91" name="Line 80"/>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92" name="Oval 81"/>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370" name="Group 82"/>
              <p:cNvGrpSpPr>
                <a:grpSpLocks/>
              </p:cNvGrpSpPr>
              <p:nvPr/>
            </p:nvGrpSpPr>
            <p:grpSpPr bwMode="auto">
              <a:xfrm>
                <a:off x="4608" y="700"/>
                <a:ext cx="306" cy="90"/>
                <a:chOff x="748" y="2251"/>
                <a:chExt cx="306" cy="90"/>
              </a:xfrm>
            </p:grpSpPr>
            <p:sp>
              <p:nvSpPr>
                <p:cNvPr id="371" name="AutoShape 8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72" name="AutoShape 8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73" name="AutoShape 8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74" name="AutoShape 8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75" name="AutoShape 8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76" name="AutoShape 8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393" name="Group 89"/>
            <p:cNvGrpSpPr>
              <a:grpSpLocks/>
            </p:cNvGrpSpPr>
            <p:nvPr/>
          </p:nvGrpSpPr>
          <p:grpSpPr bwMode="auto">
            <a:xfrm>
              <a:off x="1856483" y="3183285"/>
              <a:ext cx="287337" cy="504825"/>
              <a:chOff x="4608" y="700"/>
              <a:chExt cx="306" cy="553"/>
            </a:xfrm>
          </p:grpSpPr>
          <p:grpSp>
            <p:nvGrpSpPr>
              <p:cNvPr id="394" name="Group 90"/>
              <p:cNvGrpSpPr>
                <a:grpSpLocks/>
              </p:cNvGrpSpPr>
              <p:nvPr/>
            </p:nvGrpSpPr>
            <p:grpSpPr bwMode="auto">
              <a:xfrm>
                <a:off x="4694" y="784"/>
                <a:ext cx="134" cy="469"/>
                <a:chOff x="4740" y="784"/>
                <a:chExt cx="88" cy="692"/>
              </a:xfrm>
            </p:grpSpPr>
            <p:sp>
              <p:nvSpPr>
                <p:cNvPr id="402" name="Line 91"/>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3" name="Group 92"/>
                <p:cNvGrpSpPr>
                  <a:grpSpLocks/>
                </p:cNvGrpSpPr>
                <p:nvPr/>
              </p:nvGrpSpPr>
              <p:grpSpPr bwMode="auto">
                <a:xfrm>
                  <a:off x="4740" y="784"/>
                  <a:ext cx="88" cy="692"/>
                  <a:chOff x="4740" y="784"/>
                  <a:chExt cx="88" cy="692"/>
                </a:xfrm>
              </p:grpSpPr>
              <p:sp>
                <p:nvSpPr>
                  <p:cNvPr id="404" name="Line 93"/>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5" name="Line 94"/>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 name="Line 95"/>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7" name="Line 96"/>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8" name="Line 97"/>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 name="Line 98"/>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 name="Line 99"/>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1" name="Line 100"/>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2" name="Line 101"/>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3" name="Line 102"/>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4" name="Line 103"/>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5" name="Line 104"/>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6" name="Line 105"/>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7" name="Oval 106"/>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395" name="Group 107"/>
              <p:cNvGrpSpPr>
                <a:grpSpLocks/>
              </p:cNvGrpSpPr>
              <p:nvPr/>
            </p:nvGrpSpPr>
            <p:grpSpPr bwMode="auto">
              <a:xfrm>
                <a:off x="4608" y="700"/>
                <a:ext cx="306" cy="90"/>
                <a:chOff x="748" y="2251"/>
                <a:chExt cx="306" cy="90"/>
              </a:xfrm>
            </p:grpSpPr>
            <p:sp>
              <p:nvSpPr>
                <p:cNvPr id="396" name="AutoShape 10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97" name="AutoShape 10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98" name="AutoShape 11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99" name="AutoShape 11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00" name="AutoShape 11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01" name="AutoShape 11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418" name="Group 114"/>
            <p:cNvGrpSpPr>
              <a:grpSpLocks/>
            </p:cNvGrpSpPr>
            <p:nvPr/>
          </p:nvGrpSpPr>
          <p:grpSpPr bwMode="auto">
            <a:xfrm>
              <a:off x="2432745" y="2749898"/>
              <a:ext cx="287338" cy="504825"/>
              <a:chOff x="4608" y="700"/>
              <a:chExt cx="306" cy="553"/>
            </a:xfrm>
          </p:grpSpPr>
          <p:grpSp>
            <p:nvGrpSpPr>
              <p:cNvPr id="419" name="Group 115"/>
              <p:cNvGrpSpPr>
                <a:grpSpLocks/>
              </p:cNvGrpSpPr>
              <p:nvPr/>
            </p:nvGrpSpPr>
            <p:grpSpPr bwMode="auto">
              <a:xfrm>
                <a:off x="4694" y="784"/>
                <a:ext cx="134" cy="469"/>
                <a:chOff x="4740" y="784"/>
                <a:chExt cx="88" cy="692"/>
              </a:xfrm>
            </p:grpSpPr>
            <p:sp>
              <p:nvSpPr>
                <p:cNvPr id="427" name="Line 116"/>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28" name="Group 117"/>
                <p:cNvGrpSpPr>
                  <a:grpSpLocks/>
                </p:cNvGrpSpPr>
                <p:nvPr/>
              </p:nvGrpSpPr>
              <p:grpSpPr bwMode="auto">
                <a:xfrm>
                  <a:off x="4740" y="784"/>
                  <a:ext cx="88" cy="692"/>
                  <a:chOff x="4740" y="784"/>
                  <a:chExt cx="88" cy="692"/>
                </a:xfrm>
              </p:grpSpPr>
              <p:sp>
                <p:nvSpPr>
                  <p:cNvPr id="429" name="Line 118"/>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30" name="Line 119"/>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31" name="Line 120"/>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32" name="Line 121"/>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33" name="Line 122"/>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34" name="Line 123"/>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35" name="Line 124"/>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36" name="Line 125"/>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37" name="Line 126"/>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38" name="Line 127"/>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39" name="Line 128"/>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40" name="Line 129"/>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41" name="Line 130"/>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42" name="Oval 131"/>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20" name="Group 132"/>
              <p:cNvGrpSpPr>
                <a:grpSpLocks/>
              </p:cNvGrpSpPr>
              <p:nvPr/>
            </p:nvGrpSpPr>
            <p:grpSpPr bwMode="auto">
              <a:xfrm>
                <a:off x="4608" y="700"/>
                <a:ext cx="306" cy="90"/>
                <a:chOff x="748" y="2251"/>
                <a:chExt cx="306" cy="90"/>
              </a:xfrm>
            </p:grpSpPr>
            <p:sp>
              <p:nvSpPr>
                <p:cNvPr id="421" name="AutoShape 13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22" name="AutoShape 13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23" name="AutoShape 13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24" name="AutoShape 13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25" name="AutoShape 13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26" name="AutoShape 13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443" name="Group 139"/>
            <p:cNvGrpSpPr>
              <a:grpSpLocks/>
            </p:cNvGrpSpPr>
            <p:nvPr/>
          </p:nvGrpSpPr>
          <p:grpSpPr bwMode="auto">
            <a:xfrm>
              <a:off x="1280220" y="3470623"/>
              <a:ext cx="287338" cy="504825"/>
              <a:chOff x="4608" y="700"/>
              <a:chExt cx="306" cy="553"/>
            </a:xfrm>
          </p:grpSpPr>
          <p:grpSp>
            <p:nvGrpSpPr>
              <p:cNvPr id="444" name="Group 140"/>
              <p:cNvGrpSpPr>
                <a:grpSpLocks/>
              </p:cNvGrpSpPr>
              <p:nvPr/>
            </p:nvGrpSpPr>
            <p:grpSpPr bwMode="auto">
              <a:xfrm>
                <a:off x="4694" y="784"/>
                <a:ext cx="134" cy="469"/>
                <a:chOff x="4740" y="784"/>
                <a:chExt cx="88" cy="692"/>
              </a:xfrm>
            </p:grpSpPr>
            <p:sp>
              <p:nvSpPr>
                <p:cNvPr id="452" name="Line 141"/>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53" name="Group 142"/>
                <p:cNvGrpSpPr>
                  <a:grpSpLocks/>
                </p:cNvGrpSpPr>
                <p:nvPr/>
              </p:nvGrpSpPr>
              <p:grpSpPr bwMode="auto">
                <a:xfrm>
                  <a:off x="4740" y="784"/>
                  <a:ext cx="88" cy="692"/>
                  <a:chOff x="4740" y="784"/>
                  <a:chExt cx="88" cy="692"/>
                </a:xfrm>
              </p:grpSpPr>
              <p:sp>
                <p:nvSpPr>
                  <p:cNvPr id="454" name="Line 143"/>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55" name="Line 144"/>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56" name="Line 145"/>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57" name="Line 146"/>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58" name="Line 147"/>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59" name="Line 148"/>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60" name="Line 149"/>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61" name="Line 150"/>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62" name="Line 151"/>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63" name="Line 152"/>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64" name="Line 153"/>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65" name="Line 154"/>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66" name="Line 155"/>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67" name="Oval 156"/>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45" name="Group 157"/>
              <p:cNvGrpSpPr>
                <a:grpSpLocks/>
              </p:cNvGrpSpPr>
              <p:nvPr/>
            </p:nvGrpSpPr>
            <p:grpSpPr bwMode="auto">
              <a:xfrm>
                <a:off x="4608" y="700"/>
                <a:ext cx="306" cy="90"/>
                <a:chOff x="748" y="2251"/>
                <a:chExt cx="306" cy="90"/>
              </a:xfrm>
            </p:grpSpPr>
            <p:sp>
              <p:nvSpPr>
                <p:cNvPr id="446" name="AutoShape 15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47" name="AutoShape 15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48" name="AutoShape 16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49" name="AutoShape 16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50" name="AutoShape 16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51" name="AutoShape 16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468" name="Group 164"/>
            <p:cNvGrpSpPr>
              <a:grpSpLocks/>
            </p:cNvGrpSpPr>
            <p:nvPr/>
          </p:nvGrpSpPr>
          <p:grpSpPr bwMode="auto">
            <a:xfrm>
              <a:off x="1785045" y="3830985"/>
              <a:ext cx="287338" cy="504825"/>
              <a:chOff x="4608" y="700"/>
              <a:chExt cx="306" cy="553"/>
            </a:xfrm>
          </p:grpSpPr>
          <p:grpSp>
            <p:nvGrpSpPr>
              <p:cNvPr id="469" name="Group 165"/>
              <p:cNvGrpSpPr>
                <a:grpSpLocks/>
              </p:cNvGrpSpPr>
              <p:nvPr/>
            </p:nvGrpSpPr>
            <p:grpSpPr bwMode="auto">
              <a:xfrm>
                <a:off x="4694" y="784"/>
                <a:ext cx="134" cy="469"/>
                <a:chOff x="4740" y="784"/>
                <a:chExt cx="88" cy="692"/>
              </a:xfrm>
            </p:grpSpPr>
            <p:sp>
              <p:nvSpPr>
                <p:cNvPr id="477" name="Line 166"/>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78" name="Group 167"/>
                <p:cNvGrpSpPr>
                  <a:grpSpLocks/>
                </p:cNvGrpSpPr>
                <p:nvPr/>
              </p:nvGrpSpPr>
              <p:grpSpPr bwMode="auto">
                <a:xfrm>
                  <a:off x="4740" y="784"/>
                  <a:ext cx="88" cy="692"/>
                  <a:chOff x="4740" y="784"/>
                  <a:chExt cx="88" cy="692"/>
                </a:xfrm>
              </p:grpSpPr>
              <p:sp>
                <p:nvSpPr>
                  <p:cNvPr id="479" name="Line 168"/>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80" name="Line 169"/>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81" name="Line 170"/>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82" name="Line 171"/>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83" name="Line 172"/>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84" name="Line 173"/>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85" name="Line 174"/>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86" name="Line 175"/>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87" name="Line 176"/>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88" name="Line 177"/>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89" name="Line 178"/>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90" name="Line 179"/>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91" name="Line 180"/>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92" name="Oval 181"/>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70" name="Group 182"/>
              <p:cNvGrpSpPr>
                <a:grpSpLocks/>
              </p:cNvGrpSpPr>
              <p:nvPr/>
            </p:nvGrpSpPr>
            <p:grpSpPr bwMode="auto">
              <a:xfrm>
                <a:off x="4608" y="700"/>
                <a:ext cx="306" cy="90"/>
                <a:chOff x="748" y="2251"/>
                <a:chExt cx="306" cy="90"/>
              </a:xfrm>
            </p:grpSpPr>
            <p:sp>
              <p:nvSpPr>
                <p:cNvPr id="471" name="AutoShape 18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72" name="AutoShape 18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73" name="AutoShape 18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74" name="AutoShape 18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75" name="AutoShape 18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76" name="AutoShape 18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493" name="Group 214"/>
            <p:cNvGrpSpPr>
              <a:grpSpLocks/>
            </p:cNvGrpSpPr>
            <p:nvPr/>
          </p:nvGrpSpPr>
          <p:grpSpPr bwMode="auto">
            <a:xfrm>
              <a:off x="2361308" y="3470623"/>
              <a:ext cx="287337" cy="504825"/>
              <a:chOff x="4608" y="700"/>
              <a:chExt cx="306" cy="553"/>
            </a:xfrm>
          </p:grpSpPr>
          <p:grpSp>
            <p:nvGrpSpPr>
              <p:cNvPr id="494" name="Group 215"/>
              <p:cNvGrpSpPr>
                <a:grpSpLocks/>
              </p:cNvGrpSpPr>
              <p:nvPr/>
            </p:nvGrpSpPr>
            <p:grpSpPr bwMode="auto">
              <a:xfrm>
                <a:off x="4694" y="784"/>
                <a:ext cx="134" cy="469"/>
                <a:chOff x="4740" y="784"/>
                <a:chExt cx="88" cy="692"/>
              </a:xfrm>
            </p:grpSpPr>
            <p:sp>
              <p:nvSpPr>
                <p:cNvPr id="502" name="Line 216"/>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503" name="Group 217"/>
                <p:cNvGrpSpPr>
                  <a:grpSpLocks/>
                </p:cNvGrpSpPr>
                <p:nvPr/>
              </p:nvGrpSpPr>
              <p:grpSpPr bwMode="auto">
                <a:xfrm>
                  <a:off x="4740" y="784"/>
                  <a:ext cx="88" cy="692"/>
                  <a:chOff x="4740" y="784"/>
                  <a:chExt cx="88" cy="692"/>
                </a:xfrm>
              </p:grpSpPr>
              <p:sp>
                <p:nvSpPr>
                  <p:cNvPr id="504" name="Line 218"/>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05" name="Line 219"/>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06" name="Line 220"/>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07" name="Line 221"/>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08" name="Line 222"/>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09" name="Line 223"/>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10" name="Line 224"/>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11" name="Line 225"/>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12" name="Line 226"/>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13" name="Line 227"/>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14" name="Line 228"/>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15" name="Line 229"/>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16" name="Line 230"/>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17" name="Oval 231"/>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95" name="Group 232"/>
              <p:cNvGrpSpPr>
                <a:grpSpLocks/>
              </p:cNvGrpSpPr>
              <p:nvPr/>
            </p:nvGrpSpPr>
            <p:grpSpPr bwMode="auto">
              <a:xfrm>
                <a:off x="4608" y="700"/>
                <a:ext cx="306" cy="90"/>
                <a:chOff x="748" y="2251"/>
                <a:chExt cx="306" cy="90"/>
              </a:xfrm>
            </p:grpSpPr>
            <p:sp>
              <p:nvSpPr>
                <p:cNvPr id="496" name="AutoShape 23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97" name="AutoShape 23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98" name="AutoShape 23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99" name="AutoShape 23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00" name="AutoShape 23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01" name="AutoShape 23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518" name="Group 4"/>
            <p:cNvGrpSpPr>
              <a:grpSpLocks/>
            </p:cNvGrpSpPr>
            <p:nvPr/>
          </p:nvGrpSpPr>
          <p:grpSpPr bwMode="auto">
            <a:xfrm>
              <a:off x="992883" y="2967385"/>
              <a:ext cx="204787" cy="417513"/>
              <a:chOff x="4186" y="1736"/>
              <a:chExt cx="229" cy="461"/>
            </a:xfrm>
          </p:grpSpPr>
          <p:pic>
            <p:nvPicPr>
              <p:cNvPr id="519" name="Picture 5" descr="icon-mobile-pho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20" name="Group 6"/>
              <p:cNvGrpSpPr>
                <a:grpSpLocks/>
              </p:cNvGrpSpPr>
              <p:nvPr/>
            </p:nvGrpSpPr>
            <p:grpSpPr bwMode="auto">
              <a:xfrm>
                <a:off x="4186" y="1736"/>
                <a:ext cx="198" cy="79"/>
                <a:chOff x="4513" y="1707"/>
                <a:chExt cx="198" cy="177"/>
              </a:xfrm>
            </p:grpSpPr>
            <p:sp>
              <p:nvSpPr>
                <p:cNvPr id="521" name="AutoShape 7"/>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22" name="AutoShape 8"/>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23" name="AutoShape 9"/>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524" name="Group 389"/>
            <p:cNvGrpSpPr>
              <a:grpSpLocks/>
            </p:cNvGrpSpPr>
            <p:nvPr/>
          </p:nvGrpSpPr>
          <p:grpSpPr bwMode="auto">
            <a:xfrm>
              <a:off x="2145408" y="3038823"/>
              <a:ext cx="204787" cy="417512"/>
              <a:chOff x="4186" y="1736"/>
              <a:chExt cx="229" cy="461"/>
            </a:xfrm>
          </p:grpSpPr>
          <p:pic>
            <p:nvPicPr>
              <p:cNvPr id="525" name="Picture 390" descr="icon-mobile-pho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26" name="Group 391"/>
              <p:cNvGrpSpPr>
                <a:grpSpLocks/>
              </p:cNvGrpSpPr>
              <p:nvPr/>
            </p:nvGrpSpPr>
            <p:grpSpPr bwMode="auto">
              <a:xfrm>
                <a:off x="4186" y="1736"/>
                <a:ext cx="198" cy="79"/>
                <a:chOff x="4513" y="1707"/>
                <a:chExt cx="198" cy="177"/>
              </a:xfrm>
            </p:grpSpPr>
            <p:sp>
              <p:nvSpPr>
                <p:cNvPr id="527" name="AutoShape 392"/>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28" name="AutoShape 393"/>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29" name="AutoShape 394"/>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530" name="Group 395"/>
            <p:cNvGrpSpPr>
              <a:grpSpLocks/>
            </p:cNvGrpSpPr>
            <p:nvPr/>
          </p:nvGrpSpPr>
          <p:grpSpPr bwMode="auto">
            <a:xfrm>
              <a:off x="1569145" y="2678460"/>
              <a:ext cx="204788" cy="417513"/>
              <a:chOff x="4186" y="1736"/>
              <a:chExt cx="229" cy="461"/>
            </a:xfrm>
          </p:grpSpPr>
          <p:pic>
            <p:nvPicPr>
              <p:cNvPr id="531" name="Picture 396" descr="icon-mobile-pho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32" name="Group 397"/>
              <p:cNvGrpSpPr>
                <a:grpSpLocks/>
              </p:cNvGrpSpPr>
              <p:nvPr/>
            </p:nvGrpSpPr>
            <p:grpSpPr bwMode="auto">
              <a:xfrm>
                <a:off x="4186" y="1736"/>
                <a:ext cx="198" cy="79"/>
                <a:chOff x="4513" y="1707"/>
                <a:chExt cx="198" cy="177"/>
              </a:xfrm>
            </p:grpSpPr>
            <p:sp>
              <p:nvSpPr>
                <p:cNvPr id="533" name="AutoShape 398"/>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34" name="AutoShape 399"/>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35" name="AutoShape 400"/>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536" name="Group 401"/>
            <p:cNvGrpSpPr>
              <a:grpSpLocks/>
            </p:cNvGrpSpPr>
            <p:nvPr/>
          </p:nvGrpSpPr>
          <p:grpSpPr bwMode="auto">
            <a:xfrm>
              <a:off x="992883" y="3615085"/>
              <a:ext cx="204787" cy="417513"/>
              <a:chOff x="4186" y="1736"/>
              <a:chExt cx="229" cy="461"/>
            </a:xfrm>
          </p:grpSpPr>
          <p:pic>
            <p:nvPicPr>
              <p:cNvPr id="537" name="Picture 402" descr="icon-mobile-pho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38" name="Group 403"/>
              <p:cNvGrpSpPr>
                <a:grpSpLocks/>
              </p:cNvGrpSpPr>
              <p:nvPr/>
            </p:nvGrpSpPr>
            <p:grpSpPr bwMode="auto">
              <a:xfrm>
                <a:off x="4186" y="1736"/>
                <a:ext cx="198" cy="79"/>
                <a:chOff x="4513" y="1707"/>
                <a:chExt cx="198" cy="177"/>
              </a:xfrm>
            </p:grpSpPr>
            <p:sp>
              <p:nvSpPr>
                <p:cNvPr id="539" name="AutoShape 404"/>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40" name="AutoShape 405"/>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41" name="AutoShape 406"/>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542" name="Group 407"/>
            <p:cNvGrpSpPr>
              <a:grpSpLocks/>
            </p:cNvGrpSpPr>
            <p:nvPr/>
          </p:nvGrpSpPr>
          <p:grpSpPr bwMode="auto">
            <a:xfrm>
              <a:off x="1569145" y="3254723"/>
              <a:ext cx="204788" cy="417512"/>
              <a:chOff x="4186" y="1736"/>
              <a:chExt cx="229" cy="461"/>
            </a:xfrm>
          </p:grpSpPr>
          <p:pic>
            <p:nvPicPr>
              <p:cNvPr id="543" name="Picture 408" descr="icon-mobile-pho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44" name="Group 409"/>
              <p:cNvGrpSpPr>
                <a:grpSpLocks/>
              </p:cNvGrpSpPr>
              <p:nvPr/>
            </p:nvGrpSpPr>
            <p:grpSpPr bwMode="auto">
              <a:xfrm>
                <a:off x="4186" y="1736"/>
                <a:ext cx="198" cy="79"/>
                <a:chOff x="4513" y="1707"/>
                <a:chExt cx="198" cy="177"/>
              </a:xfrm>
            </p:grpSpPr>
            <p:sp>
              <p:nvSpPr>
                <p:cNvPr id="545" name="AutoShape 410"/>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46" name="AutoShape 411"/>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47" name="AutoShape 412"/>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548" name="Group 413"/>
            <p:cNvGrpSpPr>
              <a:grpSpLocks/>
            </p:cNvGrpSpPr>
            <p:nvPr/>
          </p:nvGrpSpPr>
          <p:grpSpPr bwMode="auto">
            <a:xfrm>
              <a:off x="2577208" y="3757960"/>
              <a:ext cx="204787" cy="417513"/>
              <a:chOff x="4186" y="1736"/>
              <a:chExt cx="229" cy="461"/>
            </a:xfrm>
          </p:grpSpPr>
          <p:pic>
            <p:nvPicPr>
              <p:cNvPr id="549" name="Picture 414" descr="icon-mobile-pho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50" name="Group 415"/>
              <p:cNvGrpSpPr>
                <a:grpSpLocks/>
              </p:cNvGrpSpPr>
              <p:nvPr/>
            </p:nvGrpSpPr>
            <p:grpSpPr bwMode="auto">
              <a:xfrm>
                <a:off x="4186" y="1736"/>
                <a:ext cx="198" cy="79"/>
                <a:chOff x="4513" y="1707"/>
                <a:chExt cx="198" cy="177"/>
              </a:xfrm>
            </p:grpSpPr>
            <p:sp>
              <p:nvSpPr>
                <p:cNvPr id="551" name="AutoShape 416"/>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52" name="AutoShape 417"/>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53" name="AutoShape 418"/>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554" name="Group 419"/>
            <p:cNvGrpSpPr>
              <a:grpSpLocks/>
            </p:cNvGrpSpPr>
            <p:nvPr/>
          </p:nvGrpSpPr>
          <p:grpSpPr bwMode="auto">
            <a:xfrm>
              <a:off x="1497708" y="4046885"/>
              <a:ext cx="204787" cy="417513"/>
              <a:chOff x="4186" y="1736"/>
              <a:chExt cx="229" cy="461"/>
            </a:xfrm>
          </p:grpSpPr>
          <p:pic>
            <p:nvPicPr>
              <p:cNvPr id="555" name="Picture 420" descr="icon-mobile-pho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56" name="Group 421"/>
              <p:cNvGrpSpPr>
                <a:grpSpLocks/>
              </p:cNvGrpSpPr>
              <p:nvPr/>
            </p:nvGrpSpPr>
            <p:grpSpPr bwMode="auto">
              <a:xfrm>
                <a:off x="4186" y="1736"/>
                <a:ext cx="198" cy="79"/>
                <a:chOff x="4513" y="1707"/>
                <a:chExt cx="198" cy="177"/>
              </a:xfrm>
            </p:grpSpPr>
            <p:sp>
              <p:nvSpPr>
                <p:cNvPr id="557" name="AutoShape 422"/>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58" name="AutoShape 423"/>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59" name="AutoShape 424"/>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aphicFrame>
          <p:nvGraphicFramePr>
            <p:cNvPr id="560" name="Object 36">
              <a:hlinkClick r:id="" action="ppaction://ole?verb=0"/>
            </p:cNvPr>
            <p:cNvGraphicFramePr>
              <a:graphicFrameLocks/>
            </p:cNvGraphicFramePr>
            <p:nvPr>
              <p:extLst>
                <p:ext uri="{D42A27DB-BD31-4B8C-83A1-F6EECF244321}">
                  <p14:modId xmlns:p14="http://schemas.microsoft.com/office/powerpoint/2010/main" val="4198228156"/>
                </p:ext>
              </p:extLst>
            </p:nvPr>
          </p:nvGraphicFramePr>
          <p:xfrm>
            <a:off x="921445" y="4118323"/>
            <a:ext cx="503238" cy="258762"/>
          </p:xfrm>
          <a:graphic>
            <a:graphicData uri="http://schemas.openxmlformats.org/presentationml/2006/ole">
              <mc:AlternateContent xmlns:mc="http://schemas.openxmlformats.org/markup-compatibility/2006">
                <mc:Choice xmlns:v="urn:schemas-microsoft-com:vml" Requires="v">
                  <p:oleObj spid="_x0000_s33794" name="Microsoft ClipArt Gallery" r:id="rId5" imgW="8837280" imgH="3479760" progId="MS_ClipArt_Gallery">
                    <p:embed/>
                  </p:oleObj>
                </mc:Choice>
                <mc:Fallback>
                  <p:oleObj name="Microsoft ClipArt Gallery" r:id="rId5" imgW="8837280" imgH="3479760" progId="MS_ClipArt_Gallery">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1445" y="4118323"/>
                          <a:ext cx="503238" cy="25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1" name="Line 452"/>
            <p:cNvSpPr>
              <a:spLocks noChangeShapeType="1"/>
            </p:cNvSpPr>
            <p:nvPr/>
          </p:nvSpPr>
          <p:spPr bwMode="auto">
            <a:xfrm>
              <a:off x="2648645" y="3110260"/>
              <a:ext cx="936625"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62" name="Line 453"/>
            <p:cNvSpPr>
              <a:spLocks noChangeShapeType="1"/>
            </p:cNvSpPr>
            <p:nvPr/>
          </p:nvSpPr>
          <p:spPr bwMode="auto">
            <a:xfrm flipV="1">
              <a:off x="2505770" y="3757960"/>
              <a:ext cx="1008063" cy="144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63" name="Line 455"/>
            <p:cNvSpPr>
              <a:spLocks noChangeShapeType="1"/>
            </p:cNvSpPr>
            <p:nvPr/>
          </p:nvSpPr>
          <p:spPr bwMode="auto">
            <a:xfrm>
              <a:off x="2000945" y="3615085"/>
              <a:ext cx="1512888" cy="71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64" name="Line 456"/>
            <p:cNvSpPr>
              <a:spLocks noChangeShapeType="1"/>
            </p:cNvSpPr>
            <p:nvPr/>
          </p:nvSpPr>
          <p:spPr bwMode="auto">
            <a:xfrm>
              <a:off x="1929508" y="2894360"/>
              <a:ext cx="1595437" cy="728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65" name="Line 457"/>
            <p:cNvSpPr>
              <a:spLocks noChangeShapeType="1"/>
            </p:cNvSpPr>
            <p:nvPr/>
          </p:nvSpPr>
          <p:spPr bwMode="auto">
            <a:xfrm>
              <a:off x="1353245" y="3254723"/>
              <a:ext cx="2171700" cy="392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66" name="Line 458"/>
            <p:cNvSpPr>
              <a:spLocks noChangeShapeType="1"/>
            </p:cNvSpPr>
            <p:nvPr/>
          </p:nvSpPr>
          <p:spPr bwMode="auto">
            <a:xfrm flipV="1">
              <a:off x="1424683" y="3705573"/>
              <a:ext cx="2087562" cy="196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67" name="Line 459"/>
            <p:cNvSpPr>
              <a:spLocks noChangeShapeType="1"/>
            </p:cNvSpPr>
            <p:nvPr/>
          </p:nvSpPr>
          <p:spPr bwMode="auto">
            <a:xfrm flipV="1">
              <a:off x="1956495" y="3789710"/>
              <a:ext cx="1568450" cy="474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568" name="Group 499"/>
            <p:cNvGrpSpPr>
              <a:grpSpLocks/>
            </p:cNvGrpSpPr>
            <p:nvPr/>
          </p:nvGrpSpPr>
          <p:grpSpPr bwMode="auto">
            <a:xfrm>
              <a:off x="3009008" y="1400523"/>
              <a:ext cx="204787" cy="417512"/>
              <a:chOff x="4186" y="1736"/>
              <a:chExt cx="229" cy="461"/>
            </a:xfrm>
          </p:grpSpPr>
          <p:pic>
            <p:nvPicPr>
              <p:cNvPr id="569" name="Picture 500" descr="icon-mobile-pho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70" name="Group 501"/>
              <p:cNvGrpSpPr>
                <a:grpSpLocks/>
              </p:cNvGrpSpPr>
              <p:nvPr/>
            </p:nvGrpSpPr>
            <p:grpSpPr bwMode="auto">
              <a:xfrm>
                <a:off x="4186" y="1736"/>
                <a:ext cx="198" cy="79"/>
                <a:chOff x="4513" y="1707"/>
                <a:chExt cx="198" cy="177"/>
              </a:xfrm>
            </p:grpSpPr>
            <p:sp>
              <p:nvSpPr>
                <p:cNvPr id="571" name="AutoShape 502"/>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72" name="AutoShape 503"/>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73" name="AutoShape 504"/>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sp>
          <p:nvSpPr>
            <p:cNvPr id="574" name="Text Box 509"/>
            <p:cNvSpPr txBox="1">
              <a:spLocks noChangeArrowheads="1"/>
            </p:cNvSpPr>
            <p:nvPr/>
          </p:nvSpPr>
          <p:spPr bwMode="auto">
            <a:xfrm>
              <a:off x="3440808" y="3757960"/>
              <a:ext cx="62709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600" b="1">
                  <a:solidFill>
                    <a:srgbClr val="000099"/>
                  </a:solidFill>
                  <a:latin typeface="+mn-lt"/>
                  <a:ea typeface="+mn-ea"/>
                </a:rPr>
                <a:t>RNC</a:t>
              </a:r>
            </a:p>
          </p:txBody>
        </p:sp>
        <p:sp>
          <p:nvSpPr>
            <p:cNvPr id="575" name="Text Box 511"/>
            <p:cNvSpPr txBox="1">
              <a:spLocks noChangeArrowheads="1"/>
            </p:cNvSpPr>
            <p:nvPr/>
          </p:nvSpPr>
          <p:spPr bwMode="auto">
            <a:xfrm>
              <a:off x="632520" y="2445098"/>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800" b="1" dirty="0">
                  <a:solidFill>
                    <a:srgbClr val="0000FF"/>
                  </a:solidFill>
                  <a:latin typeface="+mn-lt"/>
                  <a:ea typeface="+mn-ea"/>
                </a:rPr>
                <a:t>基站系统</a:t>
              </a:r>
            </a:p>
          </p:txBody>
        </p:sp>
        <p:grpSp>
          <p:nvGrpSpPr>
            <p:cNvPr id="576" name="Group 512"/>
            <p:cNvGrpSpPr>
              <a:grpSpLocks/>
            </p:cNvGrpSpPr>
            <p:nvPr/>
          </p:nvGrpSpPr>
          <p:grpSpPr bwMode="auto">
            <a:xfrm>
              <a:off x="2000945" y="1400523"/>
              <a:ext cx="287338" cy="431800"/>
              <a:chOff x="4608" y="700"/>
              <a:chExt cx="306" cy="553"/>
            </a:xfrm>
          </p:grpSpPr>
          <p:grpSp>
            <p:nvGrpSpPr>
              <p:cNvPr id="577" name="Group 513"/>
              <p:cNvGrpSpPr>
                <a:grpSpLocks/>
              </p:cNvGrpSpPr>
              <p:nvPr/>
            </p:nvGrpSpPr>
            <p:grpSpPr bwMode="auto">
              <a:xfrm>
                <a:off x="4694" y="784"/>
                <a:ext cx="134" cy="469"/>
                <a:chOff x="4740" y="784"/>
                <a:chExt cx="88" cy="692"/>
              </a:xfrm>
            </p:grpSpPr>
            <p:sp>
              <p:nvSpPr>
                <p:cNvPr id="585" name="Line 51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586" name="Group 515"/>
                <p:cNvGrpSpPr>
                  <a:grpSpLocks/>
                </p:cNvGrpSpPr>
                <p:nvPr/>
              </p:nvGrpSpPr>
              <p:grpSpPr bwMode="auto">
                <a:xfrm>
                  <a:off x="4740" y="784"/>
                  <a:ext cx="88" cy="692"/>
                  <a:chOff x="4740" y="784"/>
                  <a:chExt cx="88" cy="692"/>
                </a:xfrm>
              </p:grpSpPr>
              <p:sp>
                <p:nvSpPr>
                  <p:cNvPr id="587" name="Line 51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88" name="Line 51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89" name="Line 51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90" name="Line 51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91" name="Line 52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92" name="Line 52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93" name="Line 52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94" name="Line 52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95" name="Line 52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96" name="Line 52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97" name="Line 52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98" name="Line 52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99" name="Line 52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600" name="Oval 52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578" name="Group 530"/>
              <p:cNvGrpSpPr>
                <a:grpSpLocks/>
              </p:cNvGrpSpPr>
              <p:nvPr/>
            </p:nvGrpSpPr>
            <p:grpSpPr bwMode="auto">
              <a:xfrm>
                <a:off x="4608" y="700"/>
                <a:ext cx="306" cy="90"/>
                <a:chOff x="748" y="2251"/>
                <a:chExt cx="306" cy="90"/>
              </a:xfrm>
            </p:grpSpPr>
            <p:sp>
              <p:nvSpPr>
                <p:cNvPr id="579" name="AutoShape 531"/>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80" name="AutoShape 532"/>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81" name="AutoShape 533"/>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82" name="AutoShape 534"/>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83" name="AutoShape 535"/>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84" name="AutoShape 536"/>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sp>
          <p:nvSpPr>
            <p:cNvPr id="601" name="Text Box 537"/>
            <p:cNvSpPr txBox="1">
              <a:spLocks noChangeArrowheads="1"/>
            </p:cNvSpPr>
            <p:nvPr/>
          </p:nvSpPr>
          <p:spPr bwMode="auto">
            <a:xfrm>
              <a:off x="2361308" y="1430685"/>
              <a:ext cx="598241"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600" b="1">
                  <a:solidFill>
                    <a:srgbClr val="000099"/>
                  </a:solidFill>
                  <a:latin typeface="+mn-lt"/>
                  <a:ea typeface="+mn-ea"/>
                </a:rPr>
                <a:t>基站</a:t>
              </a:r>
            </a:p>
          </p:txBody>
        </p:sp>
        <p:sp>
          <p:nvSpPr>
            <p:cNvPr id="602" name="Text Box 538"/>
            <p:cNvSpPr txBox="1">
              <a:spLocks noChangeArrowheads="1"/>
            </p:cNvSpPr>
            <p:nvPr/>
          </p:nvSpPr>
          <p:spPr bwMode="auto">
            <a:xfrm>
              <a:off x="3296345" y="1430685"/>
              <a:ext cx="805029"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600" b="1">
                  <a:solidFill>
                    <a:srgbClr val="000099"/>
                  </a:solidFill>
                  <a:latin typeface="+mn-lt"/>
                  <a:ea typeface="+mn-ea"/>
                </a:rPr>
                <a:t>移动站</a:t>
              </a:r>
            </a:p>
          </p:txBody>
        </p:sp>
        <p:sp>
          <p:nvSpPr>
            <p:cNvPr id="603" name="Rectangle 539"/>
            <p:cNvSpPr>
              <a:spLocks noChangeArrowheads="1"/>
            </p:cNvSpPr>
            <p:nvPr/>
          </p:nvSpPr>
          <p:spPr bwMode="auto">
            <a:xfrm>
              <a:off x="776983" y="1329085"/>
              <a:ext cx="3313112" cy="576263"/>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rgbClr val="000099"/>
                </a:solidFill>
                <a:latin typeface="+mn-lt"/>
                <a:ea typeface="+mn-ea"/>
              </a:endParaRPr>
            </a:p>
          </p:txBody>
        </p:sp>
        <p:sp>
          <p:nvSpPr>
            <p:cNvPr id="604" name="Line 540"/>
            <p:cNvSpPr>
              <a:spLocks noChangeShapeType="1"/>
            </p:cNvSpPr>
            <p:nvPr/>
          </p:nvSpPr>
          <p:spPr bwMode="auto">
            <a:xfrm>
              <a:off x="1929508" y="1329085"/>
              <a:ext cx="0"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605" name="Text Box 546"/>
            <p:cNvSpPr txBox="1">
              <a:spLocks noChangeArrowheads="1"/>
            </p:cNvSpPr>
            <p:nvPr/>
          </p:nvSpPr>
          <p:spPr bwMode="auto">
            <a:xfrm>
              <a:off x="4448870" y="3284885"/>
              <a:ext cx="5982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600" b="1" dirty="0">
                  <a:solidFill>
                    <a:srgbClr val="FF0000"/>
                  </a:solidFill>
                  <a:latin typeface="+mn-lt"/>
                  <a:ea typeface="+mn-ea"/>
                </a:rPr>
                <a:t>数据</a:t>
              </a:r>
            </a:p>
          </p:txBody>
        </p:sp>
        <p:sp>
          <p:nvSpPr>
            <p:cNvPr id="606" name="Line 549"/>
            <p:cNvSpPr>
              <a:spLocks noChangeShapeType="1"/>
            </p:cNvSpPr>
            <p:nvPr/>
          </p:nvSpPr>
          <p:spPr bwMode="auto">
            <a:xfrm>
              <a:off x="2937570" y="1329085"/>
              <a:ext cx="0"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607" name="AutoShape 550"/>
            <p:cNvSpPr>
              <a:spLocks noChangeArrowheads="1"/>
            </p:cNvSpPr>
            <p:nvPr/>
          </p:nvSpPr>
          <p:spPr bwMode="auto">
            <a:xfrm>
              <a:off x="850008" y="1432273"/>
              <a:ext cx="431800" cy="373062"/>
            </a:xfrm>
            <a:prstGeom prst="hexagon">
              <a:avLst>
                <a:gd name="adj" fmla="val 28936"/>
                <a:gd name="vf" fmla="val 115470"/>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rgbClr val="000099"/>
                </a:solidFill>
                <a:latin typeface="+mn-lt"/>
                <a:ea typeface="+mn-ea"/>
              </a:endParaRPr>
            </a:p>
          </p:txBody>
        </p:sp>
        <p:sp>
          <p:nvSpPr>
            <p:cNvPr id="608" name="Text Box 551"/>
            <p:cNvSpPr txBox="1">
              <a:spLocks noChangeArrowheads="1"/>
            </p:cNvSpPr>
            <p:nvPr/>
          </p:nvSpPr>
          <p:spPr bwMode="auto">
            <a:xfrm>
              <a:off x="1340545" y="1332260"/>
              <a:ext cx="5953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600" b="1">
                  <a:solidFill>
                    <a:srgbClr val="000099"/>
                  </a:solidFill>
                  <a:latin typeface="+mn-lt"/>
                  <a:ea typeface="+mn-ea"/>
                </a:rPr>
                <a:t>蜂窝</a:t>
              </a:r>
              <a:endParaRPr kumimoji="1" lang="en-US" altLang="zh-CN" sz="1600" b="1">
                <a:solidFill>
                  <a:srgbClr val="000099"/>
                </a:solidFill>
                <a:latin typeface="+mn-lt"/>
                <a:ea typeface="+mn-ea"/>
              </a:endParaRPr>
            </a:p>
            <a:p>
              <a:pPr eaLnBrk="1" hangingPunct="1"/>
              <a:r>
                <a:rPr kumimoji="1" lang="zh-CN" altLang="en-US" sz="1600" b="1">
                  <a:solidFill>
                    <a:srgbClr val="000099"/>
                  </a:solidFill>
                  <a:latin typeface="+mn-lt"/>
                  <a:ea typeface="+mn-ea"/>
                </a:rPr>
                <a:t>小区</a:t>
              </a:r>
            </a:p>
          </p:txBody>
        </p:sp>
        <p:grpSp>
          <p:nvGrpSpPr>
            <p:cNvPr id="609" name="Group 428"/>
            <p:cNvGrpSpPr>
              <a:grpSpLocks/>
            </p:cNvGrpSpPr>
            <p:nvPr/>
          </p:nvGrpSpPr>
          <p:grpSpPr bwMode="auto">
            <a:xfrm>
              <a:off x="6530083" y="1268760"/>
              <a:ext cx="1736725" cy="1039813"/>
              <a:chOff x="912" y="768"/>
              <a:chExt cx="2400" cy="1584"/>
            </a:xfrm>
          </p:grpSpPr>
          <p:sp>
            <p:nvSpPr>
              <p:cNvPr id="610" name="Oval 429"/>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11" name="Oval 430"/>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12" name="Oval 431"/>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13" name="Oval 432"/>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14" name="Oval 433"/>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15" name="Oval 434"/>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16" name="Oval 435"/>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17" name="Oval 436"/>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18" name="Oval 437"/>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619" name="Group 438"/>
              <p:cNvGrpSpPr>
                <a:grpSpLocks/>
              </p:cNvGrpSpPr>
              <p:nvPr/>
            </p:nvGrpSpPr>
            <p:grpSpPr bwMode="auto">
              <a:xfrm>
                <a:off x="912" y="768"/>
                <a:ext cx="2386" cy="1553"/>
                <a:chOff x="912" y="768"/>
                <a:chExt cx="2386" cy="1553"/>
              </a:xfrm>
            </p:grpSpPr>
            <p:sp>
              <p:nvSpPr>
                <p:cNvPr id="620" name="Oval 439"/>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21" name="Oval 440"/>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22" name="Oval 441"/>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23" name="Oval 442"/>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24" name="Oval 443"/>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25" name="Oval 444"/>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26" name="Oval 445"/>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27" name="Oval 446"/>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28" name="Oval 447"/>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sp>
          <p:nvSpPr>
            <p:cNvPr id="629" name="Text Box 468"/>
            <p:cNvSpPr txBox="1">
              <a:spLocks noChangeArrowheads="1"/>
            </p:cNvSpPr>
            <p:nvPr/>
          </p:nvSpPr>
          <p:spPr bwMode="auto">
            <a:xfrm>
              <a:off x="6819008" y="1629123"/>
              <a:ext cx="12186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600" b="1">
                  <a:solidFill>
                    <a:srgbClr val="000099"/>
                  </a:solidFill>
                  <a:latin typeface="+mn-lt"/>
                  <a:ea typeface="+mn-ea"/>
                </a:rPr>
                <a:t>公用电话网</a:t>
              </a:r>
            </a:p>
          </p:txBody>
        </p:sp>
        <p:sp>
          <p:nvSpPr>
            <p:cNvPr id="630" name="AutoShape 451"/>
            <p:cNvSpPr>
              <a:spLocks noChangeArrowheads="1"/>
            </p:cNvSpPr>
            <p:nvPr/>
          </p:nvSpPr>
          <p:spPr bwMode="auto">
            <a:xfrm>
              <a:off x="4882258" y="2637185"/>
              <a:ext cx="576262" cy="288925"/>
            </a:xfrm>
            <a:prstGeom prst="can">
              <a:avLst>
                <a:gd name="adj" fmla="val 44935"/>
              </a:avLst>
            </a:prstGeom>
            <a:gradFill rotWithShape="1">
              <a:gsLst>
                <a:gs pos="0">
                  <a:srgbClr val="DDDDDD"/>
                </a:gs>
                <a:gs pos="50000">
                  <a:srgbClr val="858585"/>
                </a:gs>
                <a:gs pos="100000">
                  <a:srgbClr val="DDDDDD"/>
                </a:gs>
              </a:gsLst>
              <a:lin ang="0" scaled="1"/>
            </a:gradFill>
            <a:ln w="9525">
              <a:solidFill>
                <a:schemeClr val="tx1"/>
              </a:solidFill>
              <a:round/>
              <a:headEnd/>
              <a:tailEnd/>
            </a:ln>
          </p:spPr>
          <p:txBody>
            <a:bodyPr wrap="none" anchor="ctr"/>
            <a:lstStyle/>
            <a:p>
              <a:endParaRPr lang="zh-CN" altLang="en-US" b="1">
                <a:solidFill>
                  <a:srgbClr val="000099"/>
                </a:solidFill>
                <a:latin typeface="+mn-lt"/>
                <a:ea typeface="+mn-ea"/>
              </a:endParaRPr>
            </a:p>
          </p:txBody>
        </p:sp>
        <p:sp>
          <p:nvSpPr>
            <p:cNvPr id="631" name="Text Box 546"/>
            <p:cNvSpPr txBox="1">
              <a:spLocks noChangeArrowheads="1"/>
            </p:cNvSpPr>
            <p:nvPr/>
          </p:nvSpPr>
          <p:spPr bwMode="auto">
            <a:xfrm>
              <a:off x="5661720" y="1852960"/>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600" b="1">
                  <a:solidFill>
                    <a:srgbClr val="000099"/>
                  </a:solidFill>
                  <a:latin typeface="+mn-lt"/>
                  <a:ea typeface="+mn-ea"/>
                </a:rPr>
                <a:t>GMSC</a:t>
              </a:r>
              <a:endParaRPr kumimoji="1" lang="zh-CN" altLang="en-US" sz="1600" b="1">
                <a:solidFill>
                  <a:srgbClr val="000099"/>
                </a:solidFill>
                <a:latin typeface="+mn-lt"/>
                <a:ea typeface="+mn-ea"/>
              </a:endParaRPr>
            </a:p>
          </p:txBody>
        </p:sp>
        <p:grpSp>
          <p:nvGrpSpPr>
            <p:cNvPr id="632" name="组合 341"/>
            <p:cNvGrpSpPr/>
            <p:nvPr/>
          </p:nvGrpSpPr>
          <p:grpSpPr>
            <a:xfrm>
              <a:off x="5071815" y="3069134"/>
              <a:ext cx="1080120" cy="952606"/>
              <a:chOff x="3131840" y="3501008"/>
              <a:chExt cx="936104" cy="936104"/>
            </a:xfrm>
            <a:solidFill>
              <a:schemeClr val="bg1">
                <a:lumMod val="85000"/>
              </a:schemeClr>
            </a:solidFill>
          </p:grpSpPr>
          <p:sp>
            <p:nvSpPr>
              <p:cNvPr id="633" name="等腰三角形 632"/>
              <p:cNvSpPr/>
              <p:nvPr/>
            </p:nvSpPr>
            <p:spPr>
              <a:xfrm>
                <a:off x="3131840" y="3501008"/>
                <a:ext cx="936104" cy="216024"/>
              </a:xfrm>
              <a:prstGeom prst="triangle">
                <a:avLst>
                  <a:gd name="adj" fmla="val 489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sp>
            <p:nvSpPr>
              <p:cNvPr id="634" name="矩形 633"/>
              <p:cNvSpPr/>
              <p:nvPr/>
            </p:nvSpPr>
            <p:spPr>
              <a:xfrm>
                <a:off x="3275856" y="3717032"/>
                <a:ext cx="648072"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grpSp>
        <p:grpSp>
          <p:nvGrpSpPr>
            <p:cNvPr id="635" name="组合 344"/>
            <p:cNvGrpSpPr/>
            <p:nvPr/>
          </p:nvGrpSpPr>
          <p:grpSpPr>
            <a:xfrm>
              <a:off x="6460704" y="2997126"/>
              <a:ext cx="1080120" cy="1007913"/>
              <a:chOff x="3131840" y="3501008"/>
              <a:chExt cx="936104" cy="936104"/>
            </a:xfrm>
            <a:solidFill>
              <a:schemeClr val="bg1">
                <a:lumMod val="85000"/>
              </a:schemeClr>
            </a:solidFill>
          </p:grpSpPr>
          <p:sp>
            <p:nvSpPr>
              <p:cNvPr id="636" name="等腰三角形 635"/>
              <p:cNvSpPr/>
              <p:nvPr/>
            </p:nvSpPr>
            <p:spPr>
              <a:xfrm>
                <a:off x="3131840" y="3501008"/>
                <a:ext cx="936104" cy="216024"/>
              </a:xfrm>
              <a:prstGeom prst="triangle">
                <a:avLst>
                  <a:gd name="adj" fmla="val 489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sp>
            <p:nvSpPr>
              <p:cNvPr id="637" name="矩形 636"/>
              <p:cNvSpPr/>
              <p:nvPr/>
            </p:nvSpPr>
            <p:spPr>
              <a:xfrm>
                <a:off x="3275856" y="3717032"/>
                <a:ext cx="648072"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grpSp>
        <p:sp>
          <p:nvSpPr>
            <p:cNvPr id="638" name="Freeform 497"/>
            <p:cNvSpPr>
              <a:spLocks/>
            </p:cNvSpPr>
            <p:nvPr/>
          </p:nvSpPr>
          <p:spPr bwMode="auto">
            <a:xfrm>
              <a:off x="6387208" y="3357910"/>
              <a:ext cx="390525" cy="249238"/>
            </a:xfrm>
            <a:custGeom>
              <a:avLst/>
              <a:gdLst>
                <a:gd name="T0" fmla="*/ 2147483647 w 246"/>
                <a:gd name="T1" fmla="*/ 2147483647 h 157"/>
                <a:gd name="T2" fmla="*/ 0 w 246"/>
                <a:gd name="T3" fmla="*/ 0 h 157"/>
                <a:gd name="T4" fmla="*/ 0 60000 65536"/>
                <a:gd name="T5" fmla="*/ 0 60000 65536"/>
                <a:gd name="T6" fmla="*/ 0 w 246"/>
                <a:gd name="T7" fmla="*/ 0 h 157"/>
                <a:gd name="T8" fmla="*/ 246 w 246"/>
                <a:gd name="T9" fmla="*/ 157 h 157"/>
              </a:gdLst>
              <a:ahLst/>
              <a:cxnLst>
                <a:cxn ang="T4">
                  <a:pos x="T0" y="T1"/>
                </a:cxn>
                <a:cxn ang="T5">
                  <a:pos x="T2" y="T3"/>
                </a:cxn>
              </a:cxnLst>
              <a:rect l="T6" t="T7" r="T8" b="T9"/>
              <a:pathLst>
                <a:path w="246" h="157">
                  <a:moveTo>
                    <a:pt x="246" y="157"/>
                  </a:moveTo>
                  <a:lnTo>
                    <a:pt x="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39" name="Freeform 498"/>
            <p:cNvSpPr>
              <a:spLocks/>
            </p:cNvSpPr>
            <p:nvPr/>
          </p:nvSpPr>
          <p:spPr bwMode="auto">
            <a:xfrm rot="20527610">
              <a:off x="6311008" y="3857973"/>
              <a:ext cx="458787" cy="38100"/>
            </a:xfrm>
            <a:custGeom>
              <a:avLst/>
              <a:gdLst>
                <a:gd name="T0" fmla="*/ 2147483647 w 289"/>
                <a:gd name="T1" fmla="*/ 0 h 24"/>
                <a:gd name="T2" fmla="*/ 0 w 289"/>
                <a:gd name="T3" fmla="*/ 2147483647 h 24"/>
                <a:gd name="T4" fmla="*/ 0 60000 65536"/>
                <a:gd name="T5" fmla="*/ 0 60000 65536"/>
                <a:gd name="T6" fmla="*/ 0 w 289"/>
                <a:gd name="T7" fmla="*/ 0 h 24"/>
                <a:gd name="T8" fmla="*/ 289 w 289"/>
                <a:gd name="T9" fmla="*/ 24 h 24"/>
              </a:gdLst>
              <a:ahLst/>
              <a:cxnLst>
                <a:cxn ang="T4">
                  <a:pos x="T0" y="T1"/>
                </a:cxn>
                <a:cxn ang="T5">
                  <a:pos x="T2" y="T3"/>
                </a:cxn>
              </a:cxnLst>
              <a:rect l="T6" t="T7" r="T8" b="T9"/>
              <a:pathLst>
                <a:path w="289" h="24">
                  <a:moveTo>
                    <a:pt x="289" y="0"/>
                  </a:moveTo>
                  <a:lnTo>
                    <a:pt x="0" y="24"/>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cxnSp>
          <p:nvCxnSpPr>
            <p:cNvPr id="640" name="直接连接符 639"/>
            <p:cNvCxnSpPr/>
            <p:nvPr/>
          </p:nvCxnSpPr>
          <p:spPr>
            <a:xfrm>
              <a:off x="3966270" y="3678585"/>
              <a:ext cx="3817938" cy="222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641" name="Picture 427"/>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14058" y="3573810"/>
              <a:ext cx="6000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642" name="Picture 448"/>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76133" y="3573810"/>
              <a:ext cx="6000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aphicFrame>
          <p:nvGraphicFramePr>
            <p:cNvPr id="643" name="Object 425"/>
            <p:cNvGraphicFramePr>
              <a:graphicFrameLocks noChangeAspect="1"/>
            </p:cNvGraphicFramePr>
            <p:nvPr>
              <p:extLst>
                <p:ext uri="{D42A27DB-BD31-4B8C-83A1-F6EECF244321}">
                  <p14:modId xmlns:p14="http://schemas.microsoft.com/office/powerpoint/2010/main" val="3128821596"/>
                </p:ext>
              </p:extLst>
            </p:nvPr>
          </p:nvGraphicFramePr>
          <p:xfrm>
            <a:off x="7690545" y="3140423"/>
            <a:ext cx="1727200" cy="1081087"/>
          </p:xfrm>
          <a:graphic>
            <a:graphicData uri="http://schemas.openxmlformats.org/presentationml/2006/ole">
              <mc:AlternateContent xmlns:mc="http://schemas.openxmlformats.org/markup-compatibility/2006">
                <mc:Choice xmlns:v="urn:schemas-microsoft-com:vml" Requires="v">
                  <p:oleObj spid="_x0000_s33795" name="VISIO" r:id="rId8" imgW="1689840" imgH="964440" progId="Visio.Drawing.6">
                    <p:embed/>
                  </p:oleObj>
                </mc:Choice>
                <mc:Fallback>
                  <p:oleObj name="VISIO" r:id="rId8" imgW="1689840" imgH="96444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90545" y="3140423"/>
                          <a:ext cx="1727200" cy="1081087"/>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44" name="Text Box 426"/>
            <p:cNvSpPr txBox="1">
              <a:spLocks noChangeArrowheads="1"/>
            </p:cNvSpPr>
            <p:nvPr/>
          </p:nvSpPr>
          <p:spPr bwMode="auto">
            <a:xfrm>
              <a:off x="8049344" y="3484579"/>
              <a:ext cx="9589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000" b="1" dirty="0">
                  <a:solidFill>
                    <a:srgbClr val="000099"/>
                  </a:solidFill>
                  <a:latin typeface="+mn-lt"/>
                  <a:ea typeface="+mn-ea"/>
                </a:rPr>
                <a:t>互联网</a:t>
              </a:r>
            </a:p>
          </p:txBody>
        </p:sp>
        <p:sp>
          <p:nvSpPr>
            <p:cNvPr id="645" name="AutoShape 449"/>
            <p:cNvSpPr>
              <a:spLocks noChangeArrowheads="1"/>
            </p:cNvSpPr>
            <p:nvPr/>
          </p:nvSpPr>
          <p:spPr bwMode="auto">
            <a:xfrm>
              <a:off x="3440808" y="3542060"/>
              <a:ext cx="576262" cy="288925"/>
            </a:xfrm>
            <a:prstGeom prst="can">
              <a:avLst>
                <a:gd name="adj" fmla="val 44935"/>
              </a:avLst>
            </a:prstGeom>
            <a:gradFill rotWithShape="1">
              <a:gsLst>
                <a:gs pos="0">
                  <a:srgbClr val="DDDDDD"/>
                </a:gs>
                <a:gs pos="50000">
                  <a:srgbClr val="858585"/>
                </a:gs>
                <a:gs pos="100000">
                  <a:srgbClr val="DDDDDD"/>
                </a:gs>
              </a:gsLst>
              <a:lin ang="0" scaled="1"/>
            </a:gradFill>
            <a:ln w="9525">
              <a:solidFill>
                <a:schemeClr val="tx1"/>
              </a:solidFill>
              <a:round/>
              <a:headEnd/>
              <a:tailEnd/>
            </a:ln>
          </p:spPr>
          <p:txBody>
            <a:bodyPr wrap="none" anchor="ctr"/>
            <a:lstStyle/>
            <a:p>
              <a:endParaRPr lang="zh-CN" altLang="en-US" b="1">
                <a:solidFill>
                  <a:srgbClr val="000099"/>
                </a:solidFill>
                <a:latin typeface="+mn-lt"/>
                <a:ea typeface="+mn-ea"/>
              </a:endParaRPr>
            </a:p>
          </p:txBody>
        </p:sp>
        <p:sp>
          <p:nvSpPr>
            <p:cNvPr id="646" name="Text Box 546"/>
            <p:cNvSpPr txBox="1">
              <a:spLocks noChangeArrowheads="1"/>
            </p:cNvSpPr>
            <p:nvPr/>
          </p:nvSpPr>
          <p:spPr bwMode="auto">
            <a:xfrm>
              <a:off x="2650233" y="2010123"/>
              <a:ext cx="10048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1600" b="1" dirty="0">
                  <a:solidFill>
                    <a:srgbClr val="0000FF"/>
                  </a:solidFill>
                  <a:latin typeface="+mn-lt"/>
                  <a:ea typeface="+mn-ea"/>
                </a:rPr>
                <a:t>无线接口</a:t>
              </a:r>
              <a:endParaRPr kumimoji="1" lang="en-US" altLang="zh-CN" sz="1600" b="1" dirty="0">
                <a:solidFill>
                  <a:srgbClr val="0000FF"/>
                </a:solidFill>
                <a:latin typeface="+mn-lt"/>
                <a:ea typeface="+mn-ea"/>
              </a:endParaRPr>
            </a:p>
          </p:txBody>
        </p:sp>
        <p:cxnSp>
          <p:nvCxnSpPr>
            <p:cNvPr id="647" name="直接连接符 646"/>
            <p:cNvCxnSpPr/>
            <p:nvPr/>
          </p:nvCxnSpPr>
          <p:spPr>
            <a:xfrm flipV="1">
              <a:off x="632520" y="4907310"/>
              <a:ext cx="3673475" cy="0"/>
            </a:xfrm>
            <a:prstGeom prst="line">
              <a:avLst/>
            </a:prstGeom>
            <a:ln w="19050">
              <a:solidFill>
                <a:schemeClr val="tx1"/>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648" name="直接连接符 647"/>
            <p:cNvCxnSpPr/>
            <p:nvPr/>
          </p:nvCxnSpPr>
          <p:spPr>
            <a:xfrm>
              <a:off x="4305995" y="4907310"/>
              <a:ext cx="3382963" cy="0"/>
            </a:xfrm>
            <a:prstGeom prst="line">
              <a:avLst/>
            </a:prstGeom>
            <a:ln w="19050">
              <a:solidFill>
                <a:schemeClr val="tx1"/>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649" name="直接连接符 648"/>
            <p:cNvCxnSpPr/>
            <p:nvPr/>
          </p:nvCxnSpPr>
          <p:spPr>
            <a:xfrm>
              <a:off x="7688958" y="4907310"/>
              <a:ext cx="1728787" cy="0"/>
            </a:xfrm>
            <a:prstGeom prst="line">
              <a:avLst/>
            </a:prstGeom>
            <a:ln w="19050">
              <a:solidFill>
                <a:schemeClr val="tx1"/>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sp>
          <p:nvSpPr>
            <p:cNvPr id="650" name="Text Box 546"/>
            <p:cNvSpPr txBox="1">
              <a:spLocks noChangeArrowheads="1"/>
            </p:cNvSpPr>
            <p:nvPr/>
          </p:nvSpPr>
          <p:spPr bwMode="auto">
            <a:xfrm>
              <a:off x="1686620" y="4746973"/>
              <a:ext cx="1416050"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600" b="1">
                  <a:solidFill>
                    <a:srgbClr val="000099"/>
                  </a:solidFill>
                  <a:latin typeface="+mn-lt"/>
                  <a:ea typeface="+mn-ea"/>
                </a:rPr>
                <a:t>无线接入网络</a:t>
              </a:r>
            </a:p>
          </p:txBody>
        </p:sp>
        <p:sp>
          <p:nvSpPr>
            <p:cNvPr id="651" name="Text Box 546"/>
            <p:cNvSpPr txBox="1">
              <a:spLocks noChangeArrowheads="1"/>
            </p:cNvSpPr>
            <p:nvPr/>
          </p:nvSpPr>
          <p:spPr bwMode="auto">
            <a:xfrm>
              <a:off x="5169595" y="4746973"/>
              <a:ext cx="1649811"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600" b="1">
                  <a:solidFill>
                    <a:srgbClr val="000099"/>
                  </a:solidFill>
                  <a:latin typeface="+mn-lt"/>
                  <a:ea typeface="+mn-ea"/>
                </a:rPr>
                <a:t>GPRS </a:t>
              </a:r>
              <a:r>
                <a:rPr kumimoji="1" lang="zh-CN" altLang="en-US" sz="1600" b="1">
                  <a:solidFill>
                    <a:srgbClr val="000099"/>
                  </a:solidFill>
                  <a:latin typeface="+mn-lt"/>
                  <a:ea typeface="+mn-ea"/>
                </a:rPr>
                <a:t>核心网络</a:t>
              </a:r>
            </a:p>
          </p:txBody>
        </p:sp>
        <p:sp>
          <p:nvSpPr>
            <p:cNvPr id="652" name="Text Box 546"/>
            <p:cNvSpPr txBox="1">
              <a:spLocks noChangeArrowheads="1"/>
            </p:cNvSpPr>
            <p:nvPr/>
          </p:nvSpPr>
          <p:spPr bwMode="auto">
            <a:xfrm>
              <a:off x="8041383" y="4746973"/>
              <a:ext cx="800100"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600" b="1">
                  <a:solidFill>
                    <a:srgbClr val="000099"/>
                  </a:solidFill>
                  <a:latin typeface="+mn-lt"/>
                  <a:ea typeface="+mn-ea"/>
                </a:rPr>
                <a:t>互联网</a:t>
              </a:r>
            </a:p>
          </p:txBody>
        </p:sp>
        <p:cxnSp>
          <p:nvCxnSpPr>
            <p:cNvPr id="653" name="直接连接符 652"/>
            <p:cNvCxnSpPr/>
            <p:nvPr/>
          </p:nvCxnSpPr>
          <p:spPr>
            <a:xfrm>
              <a:off x="632520" y="4077048"/>
              <a:ext cx="0" cy="10080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4" name="直接连接符 653"/>
            <p:cNvCxnSpPr/>
            <p:nvPr/>
          </p:nvCxnSpPr>
          <p:spPr>
            <a:xfrm>
              <a:off x="4305995" y="4437410"/>
              <a:ext cx="0" cy="6477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5" name="直接连接符 654"/>
            <p:cNvCxnSpPr/>
            <p:nvPr/>
          </p:nvCxnSpPr>
          <p:spPr>
            <a:xfrm>
              <a:off x="3153470" y="2276823"/>
              <a:ext cx="0" cy="205218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56" name="直接连接符 655"/>
            <p:cNvCxnSpPr/>
            <p:nvPr/>
          </p:nvCxnSpPr>
          <p:spPr>
            <a:xfrm>
              <a:off x="7690545" y="4437410"/>
              <a:ext cx="0" cy="6477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7" name="直接连接符 656"/>
            <p:cNvCxnSpPr/>
            <p:nvPr/>
          </p:nvCxnSpPr>
          <p:spPr>
            <a:xfrm>
              <a:off x="9417745" y="4077048"/>
              <a:ext cx="0" cy="10080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58" name="Text Box 542"/>
            <p:cNvSpPr txBox="1">
              <a:spLocks noChangeArrowheads="1"/>
            </p:cNvSpPr>
            <p:nvPr/>
          </p:nvSpPr>
          <p:spPr bwMode="auto">
            <a:xfrm>
              <a:off x="3224908" y="2997548"/>
              <a:ext cx="10048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lnSpc>
                  <a:spcPct val="85000"/>
                </a:lnSpc>
              </a:pPr>
              <a:r>
                <a:rPr kumimoji="1" lang="zh-CN" altLang="en-US" sz="1600" b="1">
                  <a:solidFill>
                    <a:srgbClr val="000099"/>
                  </a:solidFill>
                  <a:latin typeface="+mn-lt"/>
                  <a:ea typeface="+mn-ea"/>
                </a:rPr>
                <a:t>无线网络</a:t>
              </a:r>
              <a:endParaRPr kumimoji="1" lang="en-US" altLang="zh-CN" sz="1600" b="1">
                <a:solidFill>
                  <a:srgbClr val="000099"/>
                </a:solidFill>
                <a:latin typeface="+mn-lt"/>
                <a:ea typeface="+mn-ea"/>
              </a:endParaRPr>
            </a:p>
            <a:p>
              <a:pPr algn="ctr" eaLnBrk="1" hangingPunct="1">
                <a:lnSpc>
                  <a:spcPct val="85000"/>
                </a:lnSpc>
              </a:pPr>
              <a:r>
                <a:rPr kumimoji="1" lang="zh-CN" altLang="en-US" sz="1600" b="1">
                  <a:solidFill>
                    <a:srgbClr val="000099"/>
                  </a:solidFill>
                  <a:latin typeface="+mn-lt"/>
                  <a:ea typeface="+mn-ea"/>
                </a:rPr>
                <a:t>控制器</a:t>
              </a:r>
            </a:p>
          </p:txBody>
        </p:sp>
        <p:sp>
          <p:nvSpPr>
            <p:cNvPr id="659" name="Text Box 541"/>
            <p:cNvSpPr txBox="1">
              <a:spLocks noChangeArrowheads="1"/>
            </p:cNvSpPr>
            <p:nvPr/>
          </p:nvSpPr>
          <p:spPr bwMode="auto">
            <a:xfrm>
              <a:off x="4585901" y="1629123"/>
              <a:ext cx="1011815" cy="51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lnSpc>
                  <a:spcPct val="85000"/>
                </a:lnSpc>
              </a:pPr>
              <a:r>
                <a:rPr kumimoji="1" lang="zh-CN" altLang="en-US" sz="1600" b="1">
                  <a:solidFill>
                    <a:srgbClr val="000099"/>
                  </a:solidFill>
                  <a:latin typeface="+mn-lt"/>
                  <a:ea typeface="+mn-ea"/>
                </a:rPr>
                <a:t>移动</a:t>
              </a:r>
            </a:p>
            <a:p>
              <a:pPr algn="ctr" eaLnBrk="1" hangingPunct="1">
                <a:lnSpc>
                  <a:spcPct val="85000"/>
                </a:lnSpc>
              </a:pPr>
              <a:r>
                <a:rPr kumimoji="1" lang="zh-CN" altLang="en-US" sz="1600" b="1">
                  <a:solidFill>
                    <a:srgbClr val="000099"/>
                  </a:solidFill>
                  <a:latin typeface="+mn-lt"/>
                  <a:ea typeface="+mn-ea"/>
                </a:rPr>
                <a:t>交换中心</a:t>
              </a:r>
            </a:p>
          </p:txBody>
        </p:sp>
        <p:sp>
          <p:nvSpPr>
            <p:cNvPr id="660" name="Text Box 508"/>
            <p:cNvSpPr txBox="1">
              <a:spLocks noChangeArrowheads="1"/>
            </p:cNvSpPr>
            <p:nvPr/>
          </p:nvSpPr>
          <p:spPr bwMode="auto">
            <a:xfrm>
              <a:off x="5523608" y="1303685"/>
              <a:ext cx="10048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600" b="1">
                  <a:solidFill>
                    <a:srgbClr val="000099"/>
                  </a:solidFill>
                  <a:latin typeface="+mn-lt"/>
                  <a:ea typeface="+mn-ea"/>
                </a:rPr>
                <a:t>网关移动</a:t>
              </a:r>
              <a:endParaRPr kumimoji="1" lang="en-US" altLang="zh-CN" sz="1600" b="1">
                <a:solidFill>
                  <a:srgbClr val="000099"/>
                </a:solidFill>
                <a:latin typeface="+mn-lt"/>
                <a:ea typeface="+mn-ea"/>
              </a:endParaRPr>
            </a:p>
            <a:p>
              <a:pPr eaLnBrk="1" hangingPunct="1"/>
              <a:r>
                <a:rPr kumimoji="1" lang="zh-CN" altLang="en-US" sz="1600" b="1">
                  <a:solidFill>
                    <a:srgbClr val="000099"/>
                  </a:solidFill>
                  <a:latin typeface="+mn-lt"/>
                  <a:ea typeface="+mn-ea"/>
                </a:rPr>
                <a:t>交换中心</a:t>
              </a:r>
              <a:endParaRPr kumimoji="1" lang="en-US" altLang="zh-CN" sz="1600" b="1">
                <a:solidFill>
                  <a:srgbClr val="000099"/>
                </a:solidFill>
                <a:latin typeface="+mn-lt"/>
                <a:ea typeface="+mn-ea"/>
              </a:endParaRPr>
            </a:p>
          </p:txBody>
        </p:sp>
        <p:sp>
          <p:nvSpPr>
            <p:cNvPr id="661" name="Text Box 543"/>
            <p:cNvSpPr txBox="1">
              <a:spLocks noChangeArrowheads="1"/>
            </p:cNvSpPr>
            <p:nvPr/>
          </p:nvSpPr>
          <p:spPr bwMode="auto">
            <a:xfrm>
              <a:off x="4964741" y="3947986"/>
              <a:ext cx="135641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1600" b="1" dirty="0">
                  <a:solidFill>
                    <a:srgbClr val="000099"/>
                  </a:solidFill>
                  <a:latin typeface="+mn-lt"/>
                  <a:ea typeface="+mn-ea"/>
                </a:rPr>
                <a:t>GPRS </a:t>
              </a:r>
              <a:r>
                <a:rPr kumimoji="1" lang="zh-CN" altLang="en-US" sz="1600" b="1" dirty="0">
                  <a:solidFill>
                    <a:srgbClr val="000099"/>
                  </a:solidFill>
                  <a:latin typeface="+mn-lt"/>
                  <a:ea typeface="+mn-ea"/>
                </a:rPr>
                <a:t>服务</a:t>
              </a:r>
              <a:endParaRPr kumimoji="1" lang="en-US" altLang="zh-CN" sz="1600" b="1" dirty="0">
                <a:solidFill>
                  <a:srgbClr val="000099"/>
                </a:solidFill>
                <a:latin typeface="+mn-lt"/>
                <a:ea typeface="+mn-ea"/>
              </a:endParaRPr>
            </a:p>
            <a:p>
              <a:pPr algn="ctr" eaLnBrk="1" hangingPunct="1"/>
              <a:r>
                <a:rPr kumimoji="1" lang="zh-CN" altLang="en-US" sz="1600" b="1" dirty="0">
                  <a:solidFill>
                    <a:srgbClr val="000099"/>
                  </a:solidFill>
                  <a:latin typeface="+mn-lt"/>
                  <a:ea typeface="+mn-ea"/>
                </a:rPr>
                <a:t>支持结点</a:t>
              </a:r>
            </a:p>
          </p:txBody>
        </p:sp>
        <p:sp>
          <p:nvSpPr>
            <p:cNvPr id="662" name="Text Box 544"/>
            <p:cNvSpPr txBox="1">
              <a:spLocks noChangeArrowheads="1"/>
            </p:cNvSpPr>
            <p:nvPr/>
          </p:nvSpPr>
          <p:spPr bwMode="auto">
            <a:xfrm>
              <a:off x="6420758" y="3947986"/>
              <a:ext cx="12362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1600" b="1" dirty="0">
                  <a:solidFill>
                    <a:srgbClr val="000099"/>
                  </a:solidFill>
                  <a:latin typeface="+mn-lt"/>
                  <a:ea typeface="+mn-ea"/>
                </a:rPr>
                <a:t>网关 </a:t>
              </a:r>
              <a:r>
                <a:rPr kumimoji="1" lang="en-US" altLang="zh-CN" sz="1600" b="1" dirty="0">
                  <a:solidFill>
                    <a:srgbClr val="000099"/>
                  </a:solidFill>
                  <a:latin typeface="+mn-lt"/>
                  <a:ea typeface="+mn-ea"/>
                </a:rPr>
                <a:t>GPRS</a:t>
              </a:r>
            </a:p>
            <a:p>
              <a:pPr algn="ctr" eaLnBrk="1" hangingPunct="1"/>
              <a:r>
                <a:rPr kumimoji="1" lang="zh-CN" altLang="en-US" sz="1600" b="1" dirty="0">
                  <a:solidFill>
                    <a:srgbClr val="000099"/>
                  </a:solidFill>
                  <a:latin typeface="+mn-lt"/>
                  <a:ea typeface="+mn-ea"/>
                </a:rPr>
                <a:t>支持结点</a:t>
              </a:r>
            </a:p>
          </p:txBody>
        </p:sp>
        <p:sp>
          <p:nvSpPr>
            <p:cNvPr id="663" name="Text Box 546"/>
            <p:cNvSpPr txBox="1">
              <a:spLocks noChangeArrowheads="1"/>
            </p:cNvSpPr>
            <p:nvPr/>
          </p:nvSpPr>
          <p:spPr bwMode="auto">
            <a:xfrm>
              <a:off x="4852095" y="2308573"/>
              <a:ext cx="6399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600" b="1">
                  <a:solidFill>
                    <a:srgbClr val="000099"/>
                  </a:solidFill>
                  <a:latin typeface="+mn-lt"/>
                  <a:ea typeface="+mn-ea"/>
                </a:rPr>
                <a:t>MSC</a:t>
              </a:r>
              <a:endParaRPr kumimoji="1" lang="zh-CN" altLang="en-US" sz="1600" b="1">
                <a:solidFill>
                  <a:srgbClr val="000099"/>
                </a:solidFill>
                <a:latin typeface="+mn-lt"/>
                <a:ea typeface="+mn-ea"/>
              </a:endParaRPr>
            </a:p>
          </p:txBody>
        </p:sp>
        <p:sp>
          <p:nvSpPr>
            <p:cNvPr id="664" name="Text Box 546"/>
            <p:cNvSpPr txBox="1">
              <a:spLocks noChangeArrowheads="1"/>
            </p:cNvSpPr>
            <p:nvPr/>
          </p:nvSpPr>
          <p:spPr bwMode="auto">
            <a:xfrm>
              <a:off x="5241033" y="3284885"/>
              <a:ext cx="76495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600" b="1">
                  <a:solidFill>
                    <a:srgbClr val="000099"/>
                  </a:solidFill>
                  <a:latin typeface="+mn-lt"/>
                  <a:ea typeface="+mn-ea"/>
                </a:rPr>
                <a:t>SGSN</a:t>
              </a:r>
              <a:endParaRPr kumimoji="1" lang="zh-CN" altLang="en-US" sz="1600" b="1">
                <a:solidFill>
                  <a:srgbClr val="000099"/>
                </a:solidFill>
                <a:latin typeface="+mn-lt"/>
                <a:ea typeface="+mn-ea"/>
              </a:endParaRPr>
            </a:p>
          </p:txBody>
        </p:sp>
        <p:sp>
          <p:nvSpPr>
            <p:cNvPr id="665" name="Text Box 546"/>
            <p:cNvSpPr txBox="1">
              <a:spLocks noChangeArrowheads="1"/>
            </p:cNvSpPr>
            <p:nvPr/>
          </p:nvSpPr>
          <p:spPr bwMode="auto">
            <a:xfrm>
              <a:off x="6604695" y="3284885"/>
              <a:ext cx="78899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600" b="1">
                  <a:solidFill>
                    <a:srgbClr val="000099"/>
                  </a:solidFill>
                  <a:latin typeface="+mn-lt"/>
                  <a:ea typeface="+mn-ea"/>
                </a:rPr>
                <a:t>GGSN</a:t>
              </a:r>
              <a:endParaRPr kumimoji="1" lang="zh-CN" altLang="en-US" sz="1600" b="1">
                <a:solidFill>
                  <a:srgbClr val="000099"/>
                </a:solidFill>
                <a:latin typeface="+mn-lt"/>
                <a:ea typeface="+mn-ea"/>
              </a:endParaRPr>
            </a:p>
          </p:txBody>
        </p:sp>
        <p:sp>
          <p:nvSpPr>
            <p:cNvPr id="666" name="Freeform 497"/>
            <p:cNvSpPr>
              <a:spLocks/>
            </p:cNvSpPr>
            <p:nvPr/>
          </p:nvSpPr>
          <p:spPr bwMode="auto">
            <a:xfrm rot="739597">
              <a:off x="6177658" y="2421285"/>
              <a:ext cx="504825" cy="144463"/>
            </a:xfrm>
            <a:custGeom>
              <a:avLst/>
              <a:gdLst>
                <a:gd name="T0" fmla="*/ 2147483647 w 246"/>
                <a:gd name="T1" fmla="*/ 2147483647 h 157"/>
                <a:gd name="T2" fmla="*/ 0 w 246"/>
                <a:gd name="T3" fmla="*/ 0 h 157"/>
                <a:gd name="T4" fmla="*/ 0 60000 65536"/>
                <a:gd name="T5" fmla="*/ 0 60000 65536"/>
                <a:gd name="T6" fmla="*/ 0 w 246"/>
                <a:gd name="T7" fmla="*/ 0 h 157"/>
                <a:gd name="T8" fmla="*/ 246 w 246"/>
                <a:gd name="T9" fmla="*/ 157 h 157"/>
              </a:gdLst>
              <a:ahLst/>
              <a:cxnLst>
                <a:cxn ang="T4">
                  <a:pos x="T0" y="T1"/>
                </a:cxn>
                <a:cxn ang="T5">
                  <a:pos x="T2" y="T3"/>
                </a:cxn>
              </a:cxnLst>
              <a:rect l="T6" t="T7" r="T8" b="T9"/>
              <a:pathLst>
                <a:path w="246" h="157">
                  <a:moveTo>
                    <a:pt x="246" y="157"/>
                  </a:moveTo>
                  <a:lnTo>
                    <a:pt x="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67" name="Freeform 498"/>
            <p:cNvSpPr>
              <a:spLocks/>
            </p:cNvSpPr>
            <p:nvPr/>
          </p:nvSpPr>
          <p:spPr bwMode="auto">
            <a:xfrm rot="16410095" flipH="1" flipV="1">
              <a:off x="6545958" y="2068860"/>
              <a:ext cx="44450" cy="492125"/>
            </a:xfrm>
            <a:custGeom>
              <a:avLst/>
              <a:gdLst>
                <a:gd name="T0" fmla="*/ 2147483647 w 289"/>
                <a:gd name="T1" fmla="*/ 0 h 24"/>
                <a:gd name="T2" fmla="*/ 0 w 289"/>
                <a:gd name="T3" fmla="*/ 2147483647 h 24"/>
                <a:gd name="T4" fmla="*/ 0 60000 65536"/>
                <a:gd name="T5" fmla="*/ 0 60000 65536"/>
                <a:gd name="T6" fmla="*/ 0 w 289"/>
                <a:gd name="T7" fmla="*/ 0 h 24"/>
                <a:gd name="T8" fmla="*/ 289 w 289"/>
                <a:gd name="T9" fmla="*/ 24 h 24"/>
              </a:gdLst>
              <a:ahLst/>
              <a:cxnLst>
                <a:cxn ang="T4">
                  <a:pos x="T0" y="T1"/>
                </a:cxn>
                <a:cxn ang="T5">
                  <a:pos x="T2" y="T3"/>
                </a:cxn>
              </a:cxnLst>
              <a:rect l="T6" t="T7" r="T8" b="T9"/>
              <a:pathLst>
                <a:path w="289" h="24">
                  <a:moveTo>
                    <a:pt x="289" y="0"/>
                  </a:moveTo>
                  <a:lnTo>
                    <a:pt x="0" y="24"/>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68" name="AutoShape 450"/>
            <p:cNvSpPr>
              <a:spLocks noChangeArrowheads="1"/>
            </p:cNvSpPr>
            <p:nvPr/>
          </p:nvSpPr>
          <p:spPr bwMode="auto">
            <a:xfrm>
              <a:off x="5745858" y="2140298"/>
              <a:ext cx="576262" cy="288925"/>
            </a:xfrm>
            <a:prstGeom prst="can">
              <a:avLst>
                <a:gd name="adj" fmla="val 44935"/>
              </a:avLst>
            </a:prstGeom>
            <a:gradFill rotWithShape="1">
              <a:gsLst>
                <a:gs pos="0">
                  <a:srgbClr val="DDDDDD"/>
                </a:gs>
                <a:gs pos="50000">
                  <a:srgbClr val="858585"/>
                </a:gs>
                <a:gs pos="100000">
                  <a:srgbClr val="DDDDDD"/>
                </a:gs>
              </a:gsLst>
              <a:lin ang="0" scaled="1"/>
            </a:gradFill>
            <a:ln w="9525">
              <a:solidFill>
                <a:schemeClr val="tx1"/>
              </a:solidFill>
              <a:round/>
              <a:headEnd/>
              <a:tailEnd/>
            </a:ln>
          </p:spPr>
          <p:txBody>
            <a:bodyPr wrap="none" anchor="ctr"/>
            <a:lstStyle/>
            <a:p>
              <a:endParaRPr lang="zh-CN" altLang="en-US" b="1">
                <a:solidFill>
                  <a:srgbClr val="000099"/>
                </a:solidFill>
                <a:latin typeface="+mn-lt"/>
                <a:ea typeface="+mn-ea"/>
              </a:endParaRPr>
            </a:p>
          </p:txBody>
        </p:sp>
        <p:cxnSp>
          <p:nvCxnSpPr>
            <p:cNvPr id="669" name="直接连接符 668"/>
            <p:cNvCxnSpPr/>
            <p:nvPr/>
          </p:nvCxnSpPr>
          <p:spPr>
            <a:xfrm>
              <a:off x="4259958" y="3586510"/>
              <a:ext cx="973137" cy="7938"/>
            </a:xfrm>
            <a:prstGeom prst="line">
              <a:avLst/>
            </a:prstGeom>
            <a:ln w="38100">
              <a:solidFill>
                <a:schemeClr val="tx1"/>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sp>
          <p:nvSpPr>
            <p:cNvPr id="670" name="Text Box 546"/>
            <p:cNvSpPr txBox="1">
              <a:spLocks noChangeArrowheads="1"/>
            </p:cNvSpPr>
            <p:nvPr/>
          </p:nvSpPr>
          <p:spPr bwMode="auto">
            <a:xfrm rot="19917455">
              <a:off x="4144070" y="2827685"/>
              <a:ext cx="5953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600" b="1" dirty="0">
                  <a:solidFill>
                    <a:srgbClr val="C00000"/>
                  </a:solidFill>
                  <a:latin typeface="+mn-lt"/>
                  <a:ea typeface="+mn-ea"/>
                </a:rPr>
                <a:t>话音</a:t>
              </a:r>
            </a:p>
          </p:txBody>
        </p:sp>
        <p:cxnSp>
          <p:nvCxnSpPr>
            <p:cNvPr id="671" name="直接连接符 670"/>
            <p:cNvCxnSpPr/>
            <p:nvPr/>
          </p:nvCxnSpPr>
          <p:spPr>
            <a:xfrm flipV="1">
              <a:off x="4237733" y="2984848"/>
              <a:ext cx="504825" cy="288925"/>
            </a:xfrm>
            <a:prstGeom prst="line">
              <a:avLst/>
            </a:prstGeom>
            <a:ln>
              <a:solidFill>
                <a:schemeClr val="tx1"/>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581328" y="5301208"/>
            <a:ext cx="9124199" cy="1200329"/>
          </a:xfrm>
          <a:prstGeom prst="rect">
            <a:avLst/>
          </a:prstGeom>
          <a:solidFill>
            <a:srgbClr val="66FF66"/>
          </a:solidFill>
          <a:ln>
            <a:solidFill>
              <a:srgbClr val="000066"/>
            </a:solidFill>
          </a:ln>
        </p:spPr>
        <p:txBody>
          <a:bodyPr wrap="square">
            <a:spAutoFit/>
          </a:bodyPr>
          <a:lstStyle/>
          <a:p>
            <a:r>
              <a:rPr lang="zh-CN" altLang="zh-CN" b="1" dirty="0">
                <a:solidFill>
                  <a:srgbClr val="000066"/>
                </a:solidFill>
                <a:latin typeface="+mn-lt"/>
                <a:ea typeface="+mn-ea"/>
              </a:rPr>
              <a:t>用一个个相互拼接的</a:t>
            </a:r>
            <a:r>
              <a:rPr lang="zh-CN" altLang="zh-CN" b="1" dirty="0">
                <a:solidFill>
                  <a:srgbClr val="C00000"/>
                </a:solidFill>
                <a:latin typeface="+mn-lt"/>
                <a:ea typeface="+mn-ea"/>
              </a:rPr>
              <a:t>六角形的小区</a:t>
            </a:r>
            <a:r>
              <a:rPr lang="zh-CN" altLang="zh-CN" b="1" dirty="0">
                <a:solidFill>
                  <a:srgbClr val="000066"/>
                </a:solidFill>
                <a:latin typeface="+mn-lt"/>
                <a:ea typeface="+mn-ea"/>
              </a:rPr>
              <a:t>就可以组成很大的蜂窝状的无线通信系统。每个基站的发射功率既要能够覆盖本小区，也不能太大以致干扰了邻近小区的通信。</a:t>
            </a:r>
            <a:endParaRPr lang="zh-CN" altLang="en-US" b="1" dirty="0">
              <a:solidFill>
                <a:srgbClr val="000066"/>
              </a:solidFill>
              <a:latin typeface="+mn-lt"/>
              <a:ea typeface="+mn-ea"/>
            </a:endParaRPr>
          </a:p>
        </p:txBody>
      </p:sp>
    </p:spTree>
    <p:extLst>
      <p:ext uri="{BB962C8B-B14F-4D97-AF65-F5344CB8AC3E}">
        <p14:creationId xmlns:p14="http://schemas.microsoft.com/office/powerpoint/2010/main" val="60571722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r>
              <a:rPr lang="en-US" altLang="zh-CN" dirty="0"/>
              <a:t>9.4.2 </a:t>
            </a:r>
            <a:r>
              <a:rPr lang="zh-CN" altLang="en-US" dirty="0"/>
              <a:t>移动 </a:t>
            </a:r>
            <a:r>
              <a:rPr lang="en-US" altLang="zh-CN" dirty="0"/>
              <a:t>IP</a:t>
            </a:r>
          </a:p>
        </p:txBody>
      </p:sp>
      <p:sp>
        <p:nvSpPr>
          <p:cNvPr id="401411" name="Rectangle 3"/>
          <p:cNvSpPr>
            <a:spLocks noGrp="1" noChangeArrowheads="1"/>
          </p:cNvSpPr>
          <p:nvPr>
            <p:ph idx="1"/>
          </p:nvPr>
        </p:nvSpPr>
        <p:spPr/>
        <p:txBody>
          <a:bodyPr/>
          <a:lstStyle/>
          <a:p>
            <a:r>
              <a:rPr lang="zh-CN" altLang="zh-CN" dirty="0" smtClean="0"/>
              <a:t>移动</a:t>
            </a:r>
            <a:r>
              <a:rPr lang="en-US" altLang="zh-CN" dirty="0" smtClean="0"/>
              <a:t> IP (Mobile </a:t>
            </a:r>
            <a:r>
              <a:rPr lang="en-US" altLang="zh-CN" dirty="0"/>
              <a:t>IP)</a:t>
            </a:r>
            <a:r>
              <a:rPr lang="zh-CN" altLang="zh-CN" dirty="0"/>
              <a:t>又称为</a:t>
            </a:r>
            <a:r>
              <a:rPr lang="zh-CN" altLang="zh-CN" dirty="0" smtClean="0"/>
              <a:t>移动</a:t>
            </a:r>
            <a:r>
              <a:rPr lang="en-US" altLang="zh-CN" dirty="0" smtClean="0"/>
              <a:t> IP </a:t>
            </a:r>
            <a:r>
              <a:rPr lang="zh-CN" altLang="zh-CN" dirty="0" smtClean="0"/>
              <a:t>协议</a:t>
            </a:r>
            <a:r>
              <a:rPr lang="zh-CN" altLang="en-US" dirty="0" smtClean="0"/>
              <a:t>，</a:t>
            </a:r>
            <a:r>
              <a:rPr lang="zh-CN" altLang="zh-CN" dirty="0" smtClean="0"/>
              <a:t>是</a:t>
            </a:r>
            <a:r>
              <a:rPr lang="zh-CN" altLang="zh-CN" dirty="0"/>
              <a:t>由</a:t>
            </a:r>
            <a:r>
              <a:rPr lang="en-US" altLang="zh-CN" dirty="0" smtClean="0"/>
              <a:t>IETF </a:t>
            </a:r>
            <a:r>
              <a:rPr lang="zh-CN" altLang="zh-CN" dirty="0" smtClean="0"/>
              <a:t>开发</a:t>
            </a:r>
            <a:r>
              <a:rPr lang="zh-CN" altLang="zh-CN" dirty="0"/>
              <a:t>的一种</a:t>
            </a:r>
            <a:r>
              <a:rPr lang="zh-CN" altLang="zh-CN" dirty="0" smtClean="0"/>
              <a:t>技术</a:t>
            </a:r>
            <a:r>
              <a:rPr lang="zh-CN" altLang="en-US" dirty="0" smtClean="0"/>
              <a:t>。</a:t>
            </a:r>
            <a:r>
              <a:rPr lang="zh-CN" altLang="zh-CN" dirty="0" smtClean="0"/>
              <a:t>移动</a:t>
            </a:r>
            <a:r>
              <a:rPr lang="en-US" altLang="zh-CN" dirty="0" smtClean="0"/>
              <a:t> IP </a:t>
            </a:r>
            <a:r>
              <a:rPr lang="zh-CN" altLang="zh-CN" dirty="0" smtClean="0"/>
              <a:t>对</a:t>
            </a:r>
            <a:r>
              <a:rPr lang="zh-CN" altLang="zh-CN" dirty="0" smtClean="0"/>
              <a:t>现在流行的在移动中上网有着重要的意义。</a:t>
            </a:r>
            <a:endParaRPr lang="en-US" altLang="zh-CN" dirty="0" smtClean="0"/>
          </a:p>
          <a:p>
            <a:r>
              <a:rPr lang="zh-CN" altLang="en-US" dirty="0" smtClean="0"/>
              <a:t>这种技术允许计算机移动到外地时，仍然</a:t>
            </a:r>
            <a:r>
              <a:rPr lang="zh-CN" altLang="en-US" dirty="0" smtClean="0">
                <a:solidFill>
                  <a:srgbClr val="FF0000"/>
                </a:solidFill>
              </a:rPr>
              <a:t>保留</a:t>
            </a:r>
            <a:r>
              <a:rPr lang="zh-CN" altLang="en-US" dirty="0" smtClean="0"/>
              <a:t>其原来的 </a:t>
            </a:r>
            <a:r>
              <a:rPr lang="en-US" altLang="zh-CN" dirty="0" smtClean="0"/>
              <a:t>IP </a:t>
            </a:r>
            <a:r>
              <a:rPr lang="zh-CN" altLang="en-US" dirty="0" smtClean="0"/>
              <a:t>地址。</a:t>
            </a:r>
          </a:p>
          <a:p>
            <a:r>
              <a:rPr lang="zh-CN" altLang="en-US" dirty="0" smtClean="0">
                <a:solidFill>
                  <a:srgbClr val="FF0000"/>
                </a:solidFill>
              </a:rPr>
              <a:t>移动 </a:t>
            </a:r>
            <a:r>
              <a:rPr lang="en-US" altLang="zh-CN" dirty="0">
                <a:solidFill>
                  <a:srgbClr val="FF0000"/>
                </a:solidFill>
              </a:rPr>
              <a:t>IP </a:t>
            </a:r>
            <a:r>
              <a:rPr lang="zh-CN" altLang="en-US" dirty="0">
                <a:solidFill>
                  <a:srgbClr val="FF0000"/>
                </a:solidFill>
              </a:rPr>
              <a:t>要解决的</a:t>
            </a:r>
            <a:r>
              <a:rPr lang="zh-CN" altLang="en-US" dirty="0" smtClean="0">
                <a:solidFill>
                  <a:srgbClr val="FF0000"/>
                </a:solidFill>
              </a:rPr>
              <a:t>问题：</a:t>
            </a:r>
            <a:r>
              <a:rPr lang="zh-CN" altLang="en-US" dirty="0" smtClean="0"/>
              <a:t>使</a:t>
            </a:r>
            <a:r>
              <a:rPr lang="zh-CN" altLang="en-US" dirty="0"/>
              <a:t>用户的移动性对上层的网络应用是</a:t>
            </a:r>
            <a:r>
              <a:rPr lang="zh-CN" altLang="en-US" dirty="0">
                <a:solidFill>
                  <a:srgbClr val="0000FF"/>
                </a:solidFill>
              </a:rPr>
              <a:t>透明</a:t>
            </a:r>
            <a:r>
              <a:rPr lang="zh-CN" altLang="en-US" dirty="0"/>
              <a:t>的。  </a:t>
            </a:r>
          </a:p>
        </p:txBody>
      </p:sp>
    </p:spTree>
    <p:extLst>
      <p:ext uri="{BB962C8B-B14F-4D97-AF65-F5344CB8AC3E}">
        <p14:creationId xmlns:p14="http://schemas.microsoft.com/office/powerpoint/2010/main" val="50318928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6" name="Rectangle 4"/>
          <p:cNvSpPr>
            <a:spLocks noGrp="1" noChangeArrowheads="1"/>
          </p:cNvSpPr>
          <p:nvPr>
            <p:ph type="title"/>
          </p:nvPr>
        </p:nvSpPr>
        <p:spPr/>
        <p:txBody>
          <a:bodyPr/>
          <a:lstStyle/>
          <a:p>
            <a:pPr algn="ctr"/>
            <a:r>
              <a:rPr lang="zh-CN" altLang="en-US" dirty="0"/>
              <a:t>移动 </a:t>
            </a:r>
            <a:r>
              <a:rPr lang="en-US" altLang="zh-CN" dirty="0"/>
              <a:t>IP </a:t>
            </a:r>
            <a:r>
              <a:rPr lang="zh-CN" altLang="en-US" dirty="0" smtClean="0"/>
              <a:t>使用的</a:t>
            </a:r>
            <a:r>
              <a:rPr lang="zh-CN" altLang="en-US" dirty="0"/>
              <a:t>基本概念 </a:t>
            </a:r>
          </a:p>
        </p:txBody>
      </p:sp>
      <p:sp>
        <p:nvSpPr>
          <p:cNvPr id="402437" name="Line 5"/>
          <p:cNvSpPr>
            <a:spLocks noChangeShapeType="1"/>
          </p:cNvSpPr>
          <p:nvPr/>
        </p:nvSpPr>
        <p:spPr bwMode="auto">
          <a:xfrm>
            <a:off x="1839954" y="3045704"/>
            <a:ext cx="4985677" cy="206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02532" name="Group 100"/>
          <p:cNvGrpSpPr>
            <a:grpSpLocks/>
          </p:cNvGrpSpPr>
          <p:nvPr/>
        </p:nvGrpSpPr>
        <p:grpSpPr bwMode="auto">
          <a:xfrm>
            <a:off x="7756038" y="4023603"/>
            <a:ext cx="727472" cy="495300"/>
            <a:chOff x="762" y="2391"/>
            <a:chExt cx="423" cy="312"/>
          </a:xfrm>
        </p:grpSpPr>
        <p:grpSp>
          <p:nvGrpSpPr>
            <p:cNvPr id="402533" name="Group 101"/>
            <p:cNvGrpSpPr>
              <a:grpSpLocks/>
            </p:cNvGrpSpPr>
            <p:nvPr/>
          </p:nvGrpSpPr>
          <p:grpSpPr bwMode="auto">
            <a:xfrm>
              <a:off x="867" y="2432"/>
              <a:ext cx="318" cy="271"/>
              <a:chOff x="657" y="1570"/>
              <a:chExt cx="318" cy="311"/>
            </a:xfrm>
          </p:grpSpPr>
          <p:sp>
            <p:nvSpPr>
              <p:cNvPr id="402534" name="Line 102"/>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402535" name="Picture 103" descr="laptop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2536" name="Group 104"/>
            <p:cNvGrpSpPr>
              <a:grpSpLocks/>
            </p:cNvGrpSpPr>
            <p:nvPr/>
          </p:nvGrpSpPr>
          <p:grpSpPr bwMode="auto">
            <a:xfrm>
              <a:off x="762" y="2391"/>
              <a:ext cx="306" cy="90"/>
              <a:chOff x="748" y="2251"/>
              <a:chExt cx="306" cy="90"/>
            </a:xfrm>
          </p:grpSpPr>
          <p:sp>
            <p:nvSpPr>
              <p:cNvPr id="402537" name="AutoShape 10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38" name="AutoShape 10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39" name="AutoShape 10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40" name="AutoShape 10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41" name="AutoShape 10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42" name="AutoShape 11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02545" name="Text Box 113"/>
          <p:cNvSpPr txBox="1">
            <a:spLocks noChangeArrowheads="1"/>
          </p:cNvSpPr>
          <p:nvPr/>
        </p:nvSpPr>
        <p:spPr bwMode="auto">
          <a:xfrm>
            <a:off x="6820719" y="4325034"/>
            <a:ext cx="1215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99"/>
                </a:solidFill>
                <a:latin typeface="+mn-lt"/>
                <a:ea typeface="+mn-ea"/>
              </a:rPr>
              <a:t>通信者 </a:t>
            </a:r>
            <a:r>
              <a:rPr kumimoji="1" lang="en-US" altLang="zh-CN" sz="2000" b="1" dirty="0">
                <a:solidFill>
                  <a:srgbClr val="000099"/>
                </a:solidFill>
                <a:latin typeface="+mn-lt"/>
                <a:ea typeface="+mn-ea"/>
              </a:rPr>
              <a:t>B</a:t>
            </a:r>
          </a:p>
        </p:txBody>
      </p:sp>
      <p:sp>
        <p:nvSpPr>
          <p:cNvPr id="402575" name="Text Box 143"/>
          <p:cNvSpPr txBox="1">
            <a:spLocks noChangeArrowheads="1"/>
          </p:cNvSpPr>
          <p:nvPr/>
        </p:nvSpPr>
        <p:spPr bwMode="auto">
          <a:xfrm flipH="1">
            <a:off x="8886708" y="3223504"/>
            <a:ext cx="4587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mn-ea"/>
                <a:sym typeface="Wingdings" pitchFamily="2" charset="2"/>
              </a:rPr>
              <a:t></a:t>
            </a:r>
          </a:p>
        </p:txBody>
      </p:sp>
      <p:sp>
        <p:nvSpPr>
          <p:cNvPr id="402578" name="Text Box 146"/>
          <p:cNvSpPr txBox="1">
            <a:spLocks noChangeArrowheads="1"/>
          </p:cNvSpPr>
          <p:nvPr/>
        </p:nvSpPr>
        <p:spPr bwMode="auto">
          <a:xfrm flipH="1">
            <a:off x="5745088" y="3439452"/>
            <a:ext cx="4587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mn-ea"/>
                <a:sym typeface="Wingdings" pitchFamily="2" charset="2"/>
              </a:rPr>
              <a:t></a:t>
            </a:r>
          </a:p>
        </p:txBody>
      </p:sp>
      <p:grpSp>
        <p:nvGrpSpPr>
          <p:cNvPr id="3" name="组合 2"/>
          <p:cNvGrpSpPr/>
          <p:nvPr/>
        </p:nvGrpSpPr>
        <p:grpSpPr>
          <a:xfrm>
            <a:off x="3296471" y="1922003"/>
            <a:ext cx="2738713" cy="2173037"/>
            <a:chOff x="2607056" y="4919666"/>
            <a:chExt cx="2345944" cy="1677686"/>
          </a:xfrm>
        </p:grpSpPr>
        <p:sp>
          <p:nvSpPr>
            <p:cNvPr id="2" name="Cloud"/>
            <p:cNvSpPr>
              <a:spLocks noChangeAspect="1" noEditPoints="1" noChangeArrowheads="1"/>
            </p:cNvSpPr>
            <p:nvPr/>
          </p:nvSpPr>
          <p:spPr bwMode="auto">
            <a:xfrm>
              <a:off x="2607056" y="4919666"/>
              <a:ext cx="2345944" cy="167768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a:solidFill>
                  <a:srgbClr val="000099"/>
                </a:solidFill>
              </a:endParaRPr>
            </a:p>
          </p:txBody>
        </p:sp>
        <p:sp>
          <p:nvSpPr>
            <p:cNvPr id="402525" name="Text Box 93"/>
            <p:cNvSpPr txBox="1">
              <a:spLocks noChangeArrowheads="1"/>
            </p:cNvSpPr>
            <p:nvPr/>
          </p:nvSpPr>
          <p:spPr bwMode="auto">
            <a:xfrm>
              <a:off x="3296816" y="5516564"/>
              <a:ext cx="821395" cy="308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mn-ea"/>
                </a:rPr>
                <a:t>广域网</a:t>
              </a:r>
            </a:p>
          </p:txBody>
        </p:sp>
      </p:grpSp>
      <p:sp>
        <p:nvSpPr>
          <p:cNvPr id="5" name="Cloud"/>
          <p:cNvSpPr>
            <a:spLocks noChangeAspect="1" noEditPoints="1" noChangeArrowheads="1"/>
          </p:cNvSpPr>
          <p:nvPr/>
        </p:nvSpPr>
        <p:spPr bwMode="auto">
          <a:xfrm>
            <a:off x="344488" y="1696752"/>
            <a:ext cx="2600434" cy="174265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66"/>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a:solidFill>
                <a:srgbClr val="000099"/>
              </a:solidFill>
            </a:endParaRPr>
          </a:p>
        </p:txBody>
      </p:sp>
      <p:sp>
        <p:nvSpPr>
          <p:cNvPr id="402523" name="Text Box 91"/>
          <p:cNvSpPr txBox="1">
            <a:spLocks noChangeArrowheads="1"/>
          </p:cNvSpPr>
          <p:nvPr/>
        </p:nvSpPr>
        <p:spPr bwMode="auto">
          <a:xfrm>
            <a:off x="200472" y="2020178"/>
            <a:ext cx="12059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mn-ea"/>
              </a:rPr>
              <a:t>移动站 </a:t>
            </a:r>
            <a:r>
              <a:rPr kumimoji="1" lang="en-US" altLang="zh-CN" sz="2000" b="1" dirty="0">
                <a:solidFill>
                  <a:srgbClr val="000099"/>
                </a:solidFill>
                <a:latin typeface="+mn-lt"/>
                <a:ea typeface="+mn-ea"/>
              </a:rPr>
              <a:t>A</a:t>
            </a:r>
          </a:p>
        </p:txBody>
      </p:sp>
      <p:sp>
        <p:nvSpPr>
          <p:cNvPr id="402526" name="Line 94"/>
          <p:cNvSpPr>
            <a:spLocks noChangeShapeType="1"/>
          </p:cNvSpPr>
          <p:nvPr/>
        </p:nvSpPr>
        <p:spPr bwMode="auto">
          <a:xfrm>
            <a:off x="1585425" y="2207503"/>
            <a:ext cx="6879" cy="3667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28" name="Text Box 96"/>
          <p:cNvSpPr txBox="1">
            <a:spLocks noChangeArrowheads="1"/>
          </p:cNvSpPr>
          <p:nvPr/>
        </p:nvSpPr>
        <p:spPr bwMode="auto">
          <a:xfrm>
            <a:off x="560512" y="1279212"/>
            <a:ext cx="2525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99"/>
                </a:solidFill>
                <a:latin typeface="+mn-lt"/>
                <a:ea typeface="+mn-ea"/>
              </a:rPr>
              <a:t>归属网络  </a:t>
            </a:r>
            <a:r>
              <a:rPr kumimoji="1" lang="en-US" altLang="zh-CN" sz="1800" b="1" dirty="0">
                <a:solidFill>
                  <a:srgbClr val="000099"/>
                </a:solidFill>
                <a:latin typeface="+mn-lt"/>
                <a:ea typeface="+mn-ea"/>
              </a:rPr>
              <a:t>131.8.0.0/16</a:t>
            </a:r>
          </a:p>
        </p:txBody>
      </p:sp>
      <p:sp>
        <p:nvSpPr>
          <p:cNvPr id="402531" name="Text Box 99"/>
          <p:cNvSpPr txBox="1">
            <a:spLocks noChangeArrowheads="1"/>
          </p:cNvSpPr>
          <p:nvPr/>
        </p:nvSpPr>
        <p:spPr bwMode="auto">
          <a:xfrm>
            <a:off x="526224" y="2719372"/>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C00000"/>
                </a:solidFill>
                <a:latin typeface="+mn-lt"/>
                <a:ea typeface="+mn-ea"/>
              </a:rPr>
              <a:t>归属代理</a:t>
            </a:r>
          </a:p>
        </p:txBody>
      </p:sp>
      <p:sp>
        <p:nvSpPr>
          <p:cNvPr id="402548" name="Line 116"/>
          <p:cNvSpPr>
            <a:spLocks noChangeShapeType="1"/>
          </p:cNvSpPr>
          <p:nvPr/>
        </p:nvSpPr>
        <p:spPr bwMode="auto">
          <a:xfrm rot="16200000" flipV="1">
            <a:off x="1671415" y="1716039"/>
            <a:ext cx="0" cy="171635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02549" name="Group 117"/>
          <p:cNvGrpSpPr>
            <a:grpSpLocks/>
          </p:cNvGrpSpPr>
          <p:nvPr/>
        </p:nvGrpSpPr>
        <p:grpSpPr bwMode="auto">
          <a:xfrm>
            <a:off x="1201912" y="1926515"/>
            <a:ext cx="727471" cy="495300"/>
            <a:chOff x="762" y="2391"/>
            <a:chExt cx="423" cy="312"/>
          </a:xfrm>
        </p:grpSpPr>
        <p:grpSp>
          <p:nvGrpSpPr>
            <p:cNvPr id="402550" name="Group 118"/>
            <p:cNvGrpSpPr>
              <a:grpSpLocks/>
            </p:cNvGrpSpPr>
            <p:nvPr/>
          </p:nvGrpSpPr>
          <p:grpSpPr bwMode="auto">
            <a:xfrm>
              <a:off x="867" y="2432"/>
              <a:ext cx="318" cy="271"/>
              <a:chOff x="657" y="1570"/>
              <a:chExt cx="318" cy="311"/>
            </a:xfrm>
          </p:grpSpPr>
          <p:sp>
            <p:nvSpPr>
              <p:cNvPr id="402551" name="Line 119"/>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402552" name="Picture 120" descr="laptop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2553" name="Group 121"/>
            <p:cNvGrpSpPr>
              <a:grpSpLocks/>
            </p:cNvGrpSpPr>
            <p:nvPr/>
          </p:nvGrpSpPr>
          <p:grpSpPr bwMode="auto">
            <a:xfrm>
              <a:off x="762" y="2391"/>
              <a:ext cx="306" cy="90"/>
              <a:chOff x="748" y="2251"/>
              <a:chExt cx="306" cy="90"/>
            </a:xfrm>
          </p:grpSpPr>
          <p:sp>
            <p:nvSpPr>
              <p:cNvPr id="402554" name="AutoShape 122"/>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55" name="AutoShape 123"/>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56" name="AutoShape 124"/>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57" name="AutoShape 125"/>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58" name="AutoShape 126"/>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59" name="AutoShape 127"/>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02560" name="Line 128"/>
          <p:cNvSpPr>
            <a:spLocks noChangeShapeType="1"/>
          </p:cNvSpPr>
          <p:nvPr/>
        </p:nvSpPr>
        <p:spPr bwMode="auto">
          <a:xfrm>
            <a:off x="1905306" y="2574216"/>
            <a:ext cx="6879" cy="3667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pic>
        <p:nvPicPr>
          <p:cNvPr id="402561" name="Picture 12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92305" y="2934578"/>
            <a:ext cx="650081"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02576" name="Text Box 144"/>
          <p:cNvSpPr txBox="1">
            <a:spLocks noChangeArrowheads="1"/>
          </p:cNvSpPr>
          <p:nvPr/>
        </p:nvSpPr>
        <p:spPr bwMode="auto">
          <a:xfrm flipH="1">
            <a:off x="2529591" y="2287324"/>
            <a:ext cx="4587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mn-ea"/>
                <a:sym typeface="Wingdings" pitchFamily="2" charset="2"/>
              </a:rPr>
              <a:t></a:t>
            </a:r>
          </a:p>
        </p:txBody>
      </p:sp>
      <p:sp>
        <p:nvSpPr>
          <p:cNvPr id="402579" name="Text Box 147"/>
          <p:cNvSpPr txBox="1">
            <a:spLocks noChangeArrowheads="1"/>
          </p:cNvSpPr>
          <p:nvPr/>
        </p:nvSpPr>
        <p:spPr bwMode="auto">
          <a:xfrm>
            <a:off x="1671414" y="1924928"/>
            <a:ext cx="226857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000099"/>
                </a:solidFill>
                <a:latin typeface="+mn-lt"/>
                <a:ea typeface="+mn-ea"/>
              </a:rPr>
              <a:t>永久地址  </a:t>
            </a:r>
            <a:r>
              <a:rPr kumimoji="1" lang="en-US" altLang="zh-CN" sz="1600" b="1" dirty="0">
                <a:solidFill>
                  <a:srgbClr val="000099"/>
                </a:solidFill>
                <a:latin typeface="+mn-lt"/>
                <a:ea typeface="+mn-ea"/>
              </a:rPr>
              <a:t>131.8.6.7/16</a:t>
            </a:r>
          </a:p>
        </p:txBody>
      </p:sp>
      <p:sp>
        <p:nvSpPr>
          <p:cNvPr id="155" name="Cloud"/>
          <p:cNvSpPr>
            <a:spLocks noChangeAspect="1" noEditPoints="1" noChangeArrowheads="1"/>
          </p:cNvSpPr>
          <p:nvPr/>
        </p:nvSpPr>
        <p:spPr bwMode="auto">
          <a:xfrm>
            <a:off x="6393160" y="1711260"/>
            <a:ext cx="2600434" cy="174265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66"/>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a:solidFill>
                <a:srgbClr val="000099"/>
              </a:solidFill>
            </a:endParaRPr>
          </a:p>
        </p:txBody>
      </p:sp>
      <p:grpSp>
        <p:nvGrpSpPr>
          <p:cNvPr id="6" name="组合 5"/>
          <p:cNvGrpSpPr/>
          <p:nvPr/>
        </p:nvGrpSpPr>
        <p:grpSpPr>
          <a:xfrm>
            <a:off x="6177136" y="1351220"/>
            <a:ext cx="3703009" cy="2232248"/>
            <a:chOff x="6105128" y="2348880"/>
            <a:chExt cx="3703009" cy="2232248"/>
          </a:xfrm>
        </p:grpSpPr>
        <p:sp>
          <p:nvSpPr>
            <p:cNvPr id="402522" name="Line 90"/>
            <p:cNvSpPr>
              <a:spLocks noChangeShapeType="1"/>
            </p:cNvSpPr>
            <p:nvPr/>
          </p:nvSpPr>
          <p:spPr bwMode="auto">
            <a:xfrm flipH="1">
              <a:off x="7450138" y="3213101"/>
              <a:ext cx="0" cy="3587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pic>
          <p:nvPicPr>
            <p:cNvPr id="402527" name="Picture 9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88775" y="3932238"/>
              <a:ext cx="650081"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02529" name="Text Box 97"/>
            <p:cNvSpPr txBox="1">
              <a:spLocks noChangeArrowheads="1"/>
            </p:cNvSpPr>
            <p:nvPr/>
          </p:nvSpPr>
          <p:spPr bwMode="auto">
            <a:xfrm>
              <a:off x="6500854" y="2348880"/>
              <a:ext cx="22685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99"/>
                  </a:solidFill>
                  <a:latin typeface="+mn-lt"/>
                  <a:ea typeface="+mn-ea"/>
                </a:rPr>
                <a:t>被访网络  </a:t>
              </a:r>
              <a:r>
                <a:rPr kumimoji="1" lang="en-US" altLang="zh-CN" sz="1800" b="1" dirty="0">
                  <a:solidFill>
                    <a:srgbClr val="000099"/>
                  </a:solidFill>
                  <a:latin typeface="+mn-lt"/>
                  <a:ea typeface="+mn-ea"/>
                </a:rPr>
                <a:t>15.0.0.0/8</a:t>
              </a:r>
            </a:p>
          </p:txBody>
        </p:sp>
        <p:sp>
          <p:nvSpPr>
            <p:cNvPr id="402530" name="Text Box 98"/>
            <p:cNvSpPr txBox="1">
              <a:spLocks noChangeArrowheads="1"/>
            </p:cNvSpPr>
            <p:nvPr/>
          </p:nvSpPr>
          <p:spPr bwMode="auto">
            <a:xfrm>
              <a:off x="6105128" y="4211796"/>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C00000"/>
                  </a:solidFill>
                  <a:latin typeface="+mn-lt"/>
                  <a:ea typeface="+mn-ea"/>
                </a:rPr>
                <a:t>外地代理</a:t>
              </a:r>
            </a:p>
          </p:txBody>
        </p:sp>
        <p:sp>
          <p:nvSpPr>
            <p:cNvPr id="402544" name="Line 112"/>
            <p:cNvSpPr>
              <a:spLocks noChangeShapeType="1"/>
            </p:cNvSpPr>
            <p:nvPr/>
          </p:nvSpPr>
          <p:spPr bwMode="auto">
            <a:xfrm flipV="1">
              <a:off x="6825854" y="3355975"/>
              <a:ext cx="545173" cy="649288"/>
            </a:xfrm>
            <a:prstGeom prst="line">
              <a:avLst/>
            </a:prstGeom>
            <a:noFill/>
            <a:ln w="762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2562" name="Line 130"/>
            <p:cNvSpPr>
              <a:spLocks noChangeShapeType="1"/>
            </p:cNvSpPr>
            <p:nvPr/>
          </p:nvSpPr>
          <p:spPr bwMode="auto">
            <a:xfrm rot="16200000" flipV="1">
              <a:off x="7372747" y="2713699"/>
              <a:ext cx="0" cy="171635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02563" name="Group 131"/>
            <p:cNvGrpSpPr>
              <a:grpSpLocks/>
            </p:cNvGrpSpPr>
            <p:nvPr/>
          </p:nvGrpSpPr>
          <p:grpSpPr bwMode="auto">
            <a:xfrm>
              <a:off x="7113059" y="2933700"/>
              <a:ext cx="727472" cy="495300"/>
              <a:chOff x="762" y="2391"/>
              <a:chExt cx="423" cy="312"/>
            </a:xfrm>
          </p:grpSpPr>
          <p:grpSp>
            <p:nvGrpSpPr>
              <p:cNvPr id="402564" name="Group 132"/>
              <p:cNvGrpSpPr>
                <a:grpSpLocks/>
              </p:cNvGrpSpPr>
              <p:nvPr/>
            </p:nvGrpSpPr>
            <p:grpSpPr bwMode="auto">
              <a:xfrm>
                <a:off x="867" y="2432"/>
                <a:ext cx="318" cy="271"/>
                <a:chOff x="657" y="1570"/>
                <a:chExt cx="318" cy="311"/>
              </a:xfrm>
            </p:grpSpPr>
            <p:sp>
              <p:nvSpPr>
                <p:cNvPr id="402565" name="Line 133"/>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402566" name="Picture 134" descr="laptop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2567" name="Group 135"/>
              <p:cNvGrpSpPr>
                <a:grpSpLocks/>
              </p:cNvGrpSpPr>
              <p:nvPr/>
            </p:nvGrpSpPr>
            <p:grpSpPr bwMode="auto">
              <a:xfrm>
                <a:off x="762" y="2391"/>
                <a:ext cx="306" cy="90"/>
                <a:chOff x="748" y="2251"/>
                <a:chExt cx="306" cy="90"/>
              </a:xfrm>
            </p:grpSpPr>
            <p:sp>
              <p:nvSpPr>
                <p:cNvPr id="402568" name="AutoShape 13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69" name="AutoShape 13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70" name="AutoShape 13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71" name="AutoShape 13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72" name="AutoShape 14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73" name="AutoShape 14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02574" name="Line 142"/>
            <p:cNvSpPr>
              <a:spLocks noChangeShapeType="1"/>
            </p:cNvSpPr>
            <p:nvPr/>
          </p:nvSpPr>
          <p:spPr bwMode="auto">
            <a:xfrm flipH="1">
              <a:off x="6825854" y="3571876"/>
              <a:ext cx="0" cy="3587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77" name="Text Box 145"/>
            <p:cNvSpPr txBox="1">
              <a:spLocks noChangeArrowheads="1"/>
            </p:cNvSpPr>
            <p:nvPr/>
          </p:nvSpPr>
          <p:spPr bwMode="auto">
            <a:xfrm flipH="1">
              <a:off x="6980635" y="3644901"/>
              <a:ext cx="4587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sym typeface="Wingdings" pitchFamily="2" charset="2"/>
                </a:rPr>
                <a:t></a:t>
              </a:r>
            </a:p>
          </p:txBody>
        </p:sp>
        <p:sp>
          <p:nvSpPr>
            <p:cNvPr id="402580" name="Text Box 148"/>
            <p:cNvSpPr txBox="1">
              <a:spLocks noChangeArrowheads="1"/>
            </p:cNvSpPr>
            <p:nvPr/>
          </p:nvSpPr>
          <p:spPr bwMode="auto">
            <a:xfrm>
              <a:off x="6825854" y="2922588"/>
              <a:ext cx="332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A</a:t>
              </a:r>
            </a:p>
          </p:txBody>
        </p:sp>
        <p:sp>
          <p:nvSpPr>
            <p:cNvPr id="402581" name="Text Box 149"/>
            <p:cNvSpPr txBox="1">
              <a:spLocks noChangeArrowheads="1"/>
            </p:cNvSpPr>
            <p:nvPr/>
          </p:nvSpPr>
          <p:spPr bwMode="auto">
            <a:xfrm>
              <a:off x="7539567" y="2996952"/>
              <a:ext cx="226857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000099"/>
                  </a:solidFill>
                  <a:latin typeface="+mn-lt"/>
                  <a:ea typeface="+mn-ea"/>
                </a:rPr>
                <a:t>永久地址  </a:t>
              </a:r>
              <a:r>
                <a:rPr kumimoji="1" lang="en-US" altLang="zh-CN" sz="1600" b="1" dirty="0">
                  <a:solidFill>
                    <a:srgbClr val="000099"/>
                  </a:solidFill>
                  <a:latin typeface="+mn-lt"/>
                  <a:ea typeface="+mn-ea"/>
                </a:rPr>
                <a:t>131.8.6.7/16</a:t>
              </a:r>
            </a:p>
          </p:txBody>
        </p:sp>
        <p:sp>
          <p:nvSpPr>
            <p:cNvPr id="402582" name="AutoShape 150"/>
            <p:cNvSpPr>
              <a:spLocks noChangeArrowheads="1"/>
            </p:cNvSpPr>
            <p:nvPr/>
          </p:nvSpPr>
          <p:spPr bwMode="auto">
            <a:xfrm>
              <a:off x="7376839" y="4004295"/>
              <a:ext cx="1248569" cy="504825"/>
            </a:xfrm>
            <a:prstGeom prst="wedgeRoundRectCallout">
              <a:avLst>
                <a:gd name="adj1" fmla="val -76443"/>
                <a:gd name="adj2" fmla="val -40800"/>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85000"/>
                </a:lnSpc>
              </a:pPr>
              <a:r>
                <a:rPr kumimoji="1" lang="zh-CN" altLang="en-US" sz="1600" b="1" dirty="0">
                  <a:solidFill>
                    <a:srgbClr val="000099"/>
                  </a:solidFill>
                  <a:latin typeface="+mn-lt"/>
                  <a:ea typeface="+mn-ea"/>
                </a:rPr>
                <a:t>转交地址 </a:t>
              </a:r>
              <a:r>
                <a:rPr kumimoji="1" lang="en-US" altLang="zh-CN" sz="1600" b="1" dirty="0">
                  <a:solidFill>
                    <a:srgbClr val="000099"/>
                  </a:solidFill>
                  <a:latin typeface="+mn-lt"/>
                  <a:ea typeface="+mn-ea"/>
                </a:rPr>
                <a:t>15.5.6.7/8</a:t>
              </a:r>
            </a:p>
          </p:txBody>
        </p:sp>
      </p:grpSp>
      <p:sp>
        <p:nvSpPr>
          <p:cNvPr id="402546" name="Freeform 114"/>
          <p:cNvSpPr>
            <a:spLocks/>
          </p:cNvSpPr>
          <p:nvPr/>
        </p:nvSpPr>
        <p:spPr bwMode="auto">
          <a:xfrm>
            <a:off x="2139198" y="2431340"/>
            <a:ext cx="4445662" cy="541338"/>
          </a:xfrm>
          <a:custGeom>
            <a:avLst/>
            <a:gdLst>
              <a:gd name="T0" fmla="*/ 0 w 2178"/>
              <a:gd name="T1" fmla="*/ 317 h 341"/>
              <a:gd name="T2" fmla="*/ 408 w 2178"/>
              <a:gd name="T3" fmla="*/ 125 h 341"/>
              <a:gd name="T4" fmla="*/ 870 w 2178"/>
              <a:gd name="T5" fmla="*/ 17 h 341"/>
              <a:gd name="T6" fmla="*/ 1428 w 2178"/>
              <a:gd name="T7" fmla="*/ 23 h 341"/>
              <a:gd name="T8" fmla="*/ 1824 w 2178"/>
              <a:gd name="T9" fmla="*/ 137 h 341"/>
              <a:gd name="T10" fmla="*/ 2112 w 2178"/>
              <a:gd name="T11" fmla="*/ 299 h 341"/>
              <a:gd name="T12" fmla="*/ 2178 w 2178"/>
              <a:gd name="T13" fmla="*/ 341 h 341"/>
            </a:gdLst>
            <a:ahLst/>
            <a:cxnLst>
              <a:cxn ang="0">
                <a:pos x="T0" y="T1"/>
              </a:cxn>
              <a:cxn ang="0">
                <a:pos x="T2" y="T3"/>
              </a:cxn>
              <a:cxn ang="0">
                <a:pos x="T4" y="T5"/>
              </a:cxn>
              <a:cxn ang="0">
                <a:pos x="T6" y="T7"/>
              </a:cxn>
              <a:cxn ang="0">
                <a:pos x="T8" y="T9"/>
              </a:cxn>
              <a:cxn ang="0">
                <a:pos x="T10" y="T11"/>
              </a:cxn>
              <a:cxn ang="0">
                <a:pos x="T12" y="T13"/>
              </a:cxn>
            </a:cxnLst>
            <a:rect l="0" t="0" r="r" b="b"/>
            <a:pathLst>
              <a:path w="2178" h="341">
                <a:moveTo>
                  <a:pt x="0" y="317"/>
                </a:moveTo>
                <a:cubicBezTo>
                  <a:pt x="68" y="285"/>
                  <a:pt x="263" y="175"/>
                  <a:pt x="408" y="125"/>
                </a:cubicBezTo>
                <a:cubicBezTo>
                  <a:pt x="553" y="75"/>
                  <a:pt x="700" y="34"/>
                  <a:pt x="870" y="17"/>
                </a:cubicBezTo>
                <a:cubicBezTo>
                  <a:pt x="1040" y="0"/>
                  <a:pt x="1269" y="3"/>
                  <a:pt x="1428" y="23"/>
                </a:cubicBezTo>
                <a:cubicBezTo>
                  <a:pt x="1587" y="43"/>
                  <a:pt x="1710" y="91"/>
                  <a:pt x="1824" y="137"/>
                </a:cubicBezTo>
                <a:cubicBezTo>
                  <a:pt x="1938" y="183"/>
                  <a:pt x="2053" y="265"/>
                  <a:pt x="2112" y="299"/>
                </a:cubicBezTo>
                <a:cubicBezTo>
                  <a:pt x="2171" y="333"/>
                  <a:pt x="2164" y="332"/>
                  <a:pt x="2178" y="341"/>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2524" name="Line 92"/>
          <p:cNvSpPr>
            <a:spLocks noChangeShapeType="1"/>
          </p:cNvSpPr>
          <p:nvPr/>
        </p:nvSpPr>
        <p:spPr bwMode="auto">
          <a:xfrm>
            <a:off x="1826196" y="2286879"/>
            <a:ext cx="5530850" cy="9525"/>
          </a:xfrm>
          <a:prstGeom prst="line">
            <a:avLst/>
          </a:prstGeom>
          <a:noFill/>
          <a:ln w="76200">
            <a:solidFill>
              <a:srgbClr val="0000FF"/>
            </a:solidFill>
            <a:prstDash val="sysDot"/>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2543" name="Line 111"/>
          <p:cNvSpPr>
            <a:spLocks noChangeShapeType="1"/>
          </p:cNvSpPr>
          <p:nvPr/>
        </p:nvSpPr>
        <p:spPr bwMode="auto">
          <a:xfrm flipH="1" flipV="1">
            <a:off x="2139198" y="3150479"/>
            <a:ext cx="5771621" cy="1081087"/>
          </a:xfrm>
          <a:prstGeom prst="line">
            <a:avLst/>
          </a:prstGeom>
          <a:noFill/>
          <a:ln w="762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2547" name="Freeform 115"/>
          <p:cNvSpPr>
            <a:spLocks/>
          </p:cNvSpPr>
          <p:nvPr/>
        </p:nvSpPr>
        <p:spPr bwMode="auto">
          <a:xfrm>
            <a:off x="7860927" y="2358315"/>
            <a:ext cx="1052513" cy="1995488"/>
          </a:xfrm>
          <a:custGeom>
            <a:avLst/>
            <a:gdLst>
              <a:gd name="T0" fmla="*/ 0 w 612"/>
              <a:gd name="T1" fmla="*/ 0 h 1257"/>
              <a:gd name="T2" fmla="*/ 385 w 612"/>
              <a:gd name="T3" fmla="*/ 119 h 1257"/>
              <a:gd name="T4" fmla="*/ 578 w 612"/>
              <a:gd name="T5" fmla="*/ 351 h 1257"/>
              <a:gd name="T6" fmla="*/ 590 w 612"/>
              <a:gd name="T7" fmla="*/ 663 h 1257"/>
              <a:gd name="T8" fmla="*/ 500 w 612"/>
              <a:gd name="T9" fmla="*/ 909 h 1257"/>
              <a:gd name="T10" fmla="*/ 326 w 612"/>
              <a:gd name="T11" fmla="*/ 1257 h 1257"/>
            </a:gdLst>
            <a:ahLst/>
            <a:cxnLst>
              <a:cxn ang="0">
                <a:pos x="T0" y="T1"/>
              </a:cxn>
              <a:cxn ang="0">
                <a:pos x="T2" y="T3"/>
              </a:cxn>
              <a:cxn ang="0">
                <a:pos x="T4" y="T5"/>
              </a:cxn>
              <a:cxn ang="0">
                <a:pos x="T6" y="T7"/>
              </a:cxn>
              <a:cxn ang="0">
                <a:pos x="T8" y="T9"/>
              </a:cxn>
              <a:cxn ang="0">
                <a:pos x="T10" y="T11"/>
              </a:cxn>
            </a:cxnLst>
            <a:rect l="0" t="0" r="r" b="b"/>
            <a:pathLst>
              <a:path w="612" h="1257">
                <a:moveTo>
                  <a:pt x="0" y="0"/>
                </a:moveTo>
                <a:cubicBezTo>
                  <a:pt x="66" y="20"/>
                  <a:pt x="289" y="61"/>
                  <a:pt x="385" y="119"/>
                </a:cubicBezTo>
                <a:cubicBezTo>
                  <a:pt x="481" y="177"/>
                  <a:pt x="544" y="260"/>
                  <a:pt x="578" y="351"/>
                </a:cubicBezTo>
                <a:cubicBezTo>
                  <a:pt x="612" y="442"/>
                  <a:pt x="603" y="570"/>
                  <a:pt x="590" y="663"/>
                </a:cubicBezTo>
                <a:cubicBezTo>
                  <a:pt x="577" y="756"/>
                  <a:pt x="544" y="810"/>
                  <a:pt x="500" y="909"/>
                </a:cubicBezTo>
                <a:cubicBezTo>
                  <a:pt x="456" y="1008"/>
                  <a:pt x="362" y="1185"/>
                  <a:pt x="326" y="1257"/>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7" name="矩形 6"/>
          <p:cNvSpPr/>
          <p:nvPr/>
        </p:nvSpPr>
        <p:spPr>
          <a:xfrm>
            <a:off x="488504" y="4730368"/>
            <a:ext cx="9289032" cy="1938992"/>
          </a:xfrm>
          <a:prstGeom prst="rect">
            <a:avLst/>
          </a:prstGeom>
          <a:solidFill>
            <a:srgbClr val="66FF66"/>
          </a:solidFill>
          <a:ln>
            <a:solidFill>
              <a:schemeClr val="tx1"/>
            </a:solidFill>
          </a:ln>
        </p:spPr>
        <p:txBody>
          <a:bodyPr wrap="square">
            <a:spAutoFit/>
          </a:bodyPr>
          <a:lstStyle/>
          <a:p>
            <a:r>
              <a:rPr lang="zh-CN" altLang="zh-CN" sz="2000" b="1" dirty="0">
                <a:latin typeface="+mn-lt"/>
                <a:ea typeface="+mn-ea"/>
              </a:rPr>
              <a:t>移动站</a:t>
            </a:r>
            <a:r>
              <a:rPr lang="en-US" altLang="zh-CN" sz="2000" b="1" dirty="0">
                <a:latin typeface="+mn-lt"/>
                <a:ea typeface="+mn-ea"/>
              </a:rPr>
              <a:t>A</a:t>
            </a:r>
            <a:r>
              <a:rPr lang="zh-CN" altLang="zh-CN" sz="2000" b="1" dirty="0">
                <a:latin typeface="+mn-lt"/>
                <a:ea typeface="+mn-ea"/>
              </a:rPr>
              <a:t>必须有一个原始</a:t>
            </a:r>
            <a:r>
              <a:rPr lang="zh-CN" altLang="zh-CN" sz="2000" b="1" dirty="0" smtClean="0">
                <a:latin typeface="+mn-lt"/>
                <a:ea typeface="+mn-ea"/>
              </a:rPr>
              <a:t>地址</a:t>
            </a:r>
            <a:r>
              <a:rPr lang="zh-CN" altLang="en-US" sz="2000" b="1" dirty="0" smtClean="0">
                <a:latin typeface="+mn-lt"/>
                <a:ea typeface="+mn-ea"/>
              </a:rPr>
              <a:t>，</a:t>
            </a:r>
            <a:r>
              <a:rPr lang="zh-CN" altLang="zh-CN" sz="2000" b="1" dirty="0" smtClean="0">
                <a:latin typeface="+mn-lt"/>
                <a:ea typeface="+mn-ea"/>
              </a:rPr>
              <a:t>即</a:t>
            </a:r>
            <a:r>
              <a:rPr lang="zh-CN" altLang="zh-CN" sz="2000" b="1" dirty="0">
                <a:solidFill>
                  <a:srgbClr val="C00000"/>
                </a:solidFill>
                <a:latin typeface="+mn-lt"/>
                <a:ea typeface="+mn-ea"/>
              </a:rPr>
              <a:t>永久地址</a:t>
            </a:r>
            <a:r>
              <a:rPr lang="zh-CN" altLang="zh-CN" sz="2000" b="1" dirty="0">
                <a:latin typeface="+mn-lt"/>
                <a:ea typeface="+mn-ea"/>
              </a:rPr>
              <a:t>，</a:t>
            </a:r>
            <a:r>
              <a:rPr lang="zh-CN" altLang="zh-CN" sz="2000" b="1" dirty="0" smtClean="0">
                <a:latin typeface="+mn-lt"/>
                <a:ea typeface="+mn-ea"/>
              </a:rPr>
              <a:t>或</a:t>
            </a:r>
            <a:r>
              <a:rPr lang="zh-CN" altLang="zh-CN" sz="2000" b="1" dirty="0" smtClean="0">
                <a:solidFill>
                  <a:srgbClr val="C00000"/>
                </a:solidFill>
                <a:latin typeface="+mn-lt"/>
                <a:ea typeface="+mn-ea"/>
              </a:rPr>
              <a:t>归属地址</a:t>
            </a:r>
            <a:r>
              <a:rPr lang="en-US" altLang="zh-CN" sz="2000" b="1" dirty="0" smtClean="0">
                <a:solidFill>
                  <a:srgbClr val="C00000"/>
                </a:solidFill>
                <a:latin typeface="+mn-lt"/>
                <a:ea typeface="+mn-ea"/>
              </a:rPr>
              <a:t> </a:t>
            </a:r>
            <a:r>
              <a:rPr lang="en-US" altLang="zh-CN" sz="2000" b="1" dirty="0" smtClean="0">
                <a:latin typeface="+mn-lt"/>
                <a:ea typeface="+mn-ea"/>
              </a:rPr>
              <a:t>(home </a:t>
            </a:r>
            <a:r>
              <a:rPr lang="en-US" altLang="zh-CN" sz="2000" b="1" dirty="0">
                <a:latin typeface="+mn-lt"/>
                <a:ea typeface="+mn-ea"/>
              </a:rPr>
              <a:t>address)</a:t>
            </a:r>
            <a:r>
              <a:rPr lang="zh-CN" altLang="zh-CN" sz="2000" b="1" dirty="0" smtClean="0">
                <a:latin typeface="+mn-lt"/>
                <a:ea typeface="+mn-ea"/>
              </a:rPr>
              <a:t>。移动站</a:t>
            </a:r>
            <a:r>
              <a:rPr lang="zh-CN" altLang="zh-CN" sz="2000" b="1" dirty="0">
                <a:latin typeface="+mn-lt"/>
                <a:ea typeface="+mn-ea"/>
              </a:rPr>
              <a:t>原始连接到的网络叫做</a:t>
            </a:r>
            <a:r>
              <a:rPr lang="zh-CN" altLang="zh-CN" sz="2000" b="1" dirty="0">
                <a:solidFill>
                  <a:srgbClr val="C00000"/>
                </a:solidFill>
                <a:latin typeface="+mn-lt"/>
                <a:ea typeface="+mn-ea"/>
              </a:rPr>
              <a:t>归属</a:t>
            </a:r>
            <a:r>
              <a:rPr lang="zh-CN" altLang="zh-CN" sz="2000" b="1" dirty="0" smtClean="0">
                <a:solidFill>
                  <a:srgbClr val="C00000"/>
                </a:solidFill>
                <a:latin typeface="+mn-lt"/>
                <a:ea typeface="+mn-ea"/>
              </a:rPr>
              <a:t>网络</a:t>
            </a:r>
            <a:r>
              <a:rPr lang="en-US" altLang="zh-CN" sz="2000" b="1" dirty="0" smtClean="0">
                <a:solidFill>
                  <a:srgbClr val="C00000"/>
                </a:solidFill>
                <a:latin typeface="+mn-lt"/>
                <a:ea typeface="+mn-ea"/>
              </a:rPr>
              <a:t> </a:t>
            </a:r>
            <a:r>
              <a:rPr lang="en-US" altLang="zh-CN" sz="2000" b="1" dirty="0" smtClean="0">
                <a:latin typeface="+mn-lt"/>
                <a:ea typeface="+mn-ea"/>
              </a:rPr>
              <a:t>(</a:t>
            </a:r>
            <a:r>
              <a:rPr lang="en-US" altLang="zh-CN" sz="2000" b="1" dirty="0">
                <a:latin typeface="+mn-lt"/>
                <a:ea typeface="+mn-ea"/>
              </a:rPr>
              <a:t>home network)</a:t>
            </a:r>
            <a:r>
              <a:rPr lang="zh-CN" altLang="zh-CN" sz="2000" b="1" dirty="0" smtClean="0">
                <a:latin typeface="+mn-lt"/>
                <a:ea typeface="+mn-ea"/>
              </a:rPr>
              <a:t>。</a:t>
            </a:r>
            <a:r>
              <a:rPr lang="zh-CN" altLang="en-US" sz="2000" b="1" dirty="0" smtClean="0">
                <a:latin typeface="+mn-lt"/>
                <a:ea typeface="+mn-ea"/>
              </a:rPr>
              <a:t>归属网络中使用的代理叫做</a:t>
            </a:r>
            <a:r>
              <a:rPr lang="zh-CN" altLang="zh-CN" sz="2000" b="1" dirty="0" smtClean="0">
                <a:solidFill>
                  <a:srgbClr val="C00000"/>
                </a:solidFill>
                <a:latin typeface="+mn-lt"/>
                <a:ea typeface="+mn-ea"/>
              </a:rPr>
              <a:t>归属</a:t>
            </a:r>
            <a:r>
              <a:rPr lang="zh-CN" altLang="zh-CN" sz="2000" b="1" dirty="0" smtClean="0">
                <a:solidFill>
                  <a:srgbClr val="C00000"/>
                </a:solidFill>
                <a:latin typeface="+mn-lt"/>
                <a:ea typeface="+mn-ea"/>
              </a:rPr>
              <a:t>代理</a:t>
            </a:r>
            <a:r>
              <a:rPr lang="en-US" altLang="zh-CN" sz="2000" b="1" dirty="0" smtClean="0">
                <a:solidFill>
                  <a:srgbClr val="C00000"/>
                </a:solidFill>
                <a:latin typeface="+mn-lt"/>
                <a:ea typeface="+mn-ea"/>
              </a:rPr>
              <a:t> </a:t>
            </a:r>
            <a:r>
              <a:rPr lang="en-US" altLang="zh-CN" sz="2000" b="1" dirty="0" smtClean="0">
                <a:latin typeface="+mn-lt"/>
                <a:ea typeface="+mn-ea"/>
              </a:rPr>
              <a:t>(</a:t>
            </a:r>
            <a:r>
              <a:rPr lang="en-US" altLang="zh-CN" sz="2000" b="1" dirty="0">
                <a:latin typeface="+mn-lt"/>
                <a:ea typeface="+mn-ea"/>
              </a:rPr>
              <a:t>home agent</a:t>
            </a:r>
            <a:r>
              <a:rPr lang="en-US" altLang="zh-CN" sz="2000" b="1" dirty="0" smtClean="0">
                <a:latin typeface="+mn-lt"/>
                <a:ea typeface="+mn-ea"/>
              </a:rPr>
              <a:t>)</a:t>
            </a:r>
            <a:r>
              <a:rPr lang="zh-CN" altLang="zh-CN" sz="2000" b="1" dirty="0" smtClean="0">
                <a:latin typeface="+mn-lt"/>
                <a:ea typeface="+mn-ea"/>
              </a:rPr>
              <a:t> 。</a:t>
            </a:r>
            <a:endParaRPr lang="en-US" altLang="zh-CN" sz="2000" b="1" dirty="0" smtClean="0">
              <a:latin typeface="+mn-lt"/>
              <a:ea typeface="+mn-ea"/>
            </a:endParaRPr>
          </a:p>
          <a:p>
            <a:r>
              <a:rPr lang="zh-CN" altLang="zh-CN" sz="2000" b="1" dirty="0">
                <a:latin typeface="+mn-lt"/>
                <a:ea typeface="+mn-ea"/>
              </a:rPr>
              <a:t>当移动站</a:t>
            </a:r>
            <a:r>
              <a:rPr lang="en-US" altLang="zh-CN" sz="2000" b="1" dirty="0">
                <a:latin typeface="+mn-lt"/>
                <a:ea typeface="+mn-ea"/>
              </a:rPr>
              <a:t>A</a:t>
            </a:r>
            <a:r>
              <a:rPr lang="zh-CN" altLang="zh-CN" sz="2000" b="1" dirty="0">
                <a:latin typeface="+mn-lt"/>
                <a:ea typeface="+mn-ea"/>
              </a:rPr>
              <a:t>移动到另一个地点</a:t>
            </a:r>
            <a:r>
              <a:rPr lang="zh-CN" altLang="zh-CN" sz="2000" b="1" dirty="0" smtClean="0">
                <a:latin typeface="+mn-lt"/>
                <a:ea typeface="+mn-ea"/>
              </a:rPr>
              <a:t>，接入</a:t>
            </a:r>
            <a:r>
              <a:rPr lang="zh-CN" altLang="zh-CN" sz="2000" b="1" dirty="0">
                <a:latin typeface="+mn-lt"/>
                <a:ea typeface="+mn-ea"/>
              </a:rPr>
              <a:t>的网络称为</a:t>
            </a:r>
            <a:r>
              <a:rPr lang="zh-CN" altLang="zh-CN" sz="2000" b="1" dirty="0">
                <a:solidFill>
                  <a:srgbClr val="C00000"/>
                </a:solidFill>
                <a:latin typeface="+mn-lt"/>
                <a:ea typeface="+mn-ea"/>
              </a:rPr>
              <a:t>被访</a:t>
            </a:r>
            <a:r>
              <a:rPr lang="zh-CN" altLang="zh-CN" sz="2000" b="1" dirty="0" smtClean="0">
                <a:solidFill>
                  <a:srgbClr val="C00000"/>
                </a:solidFill>
                <a:latin typeface="+mn-lt"/>
                <a:ea typeface="+mn-ea"/>
              </a:rPr>
              <a:t>网络</a:t>
            </a:r>
            <a:r>
              <a:rPr lang="en-US" altLang="zh-CN" sz="2000" b="1" dirty="0" smtClean="0">
                <a:solidFill>
                  <a:srgbClr val="C00000"/>
                </a:solidFill>
                <a:latin typeface="+mn-lt"/>
                <a:ea typeface="+mn-ea"/>
              </a:rPr>
              <a:t> </a:t>
            </a:r>
            <a:r>
              <a:rPr lang="en-US" altLang="zh-CN" sz="2000" b="1" dirty="0" smtClean="0">
                <a:latin typeface="+mn-lt"/>
                <a:ea typeface="+mn-ea"/>
              </a:rPr>
              <a:t>(</a:t>
            </a:r>
            <a:r>
              <a:rPr lang="en-US" altLang="zh-CN" sz="2000" b="1" dirty="0">
                <a:latin typeface="+mn-lt"/>
                <a:ea typeface="+mn-ea"/>
              </a:rPr>
              <a:t>visited network)</a:t>
            </a:r>
            <a:r>
              <a:rPr lang="zh-CN" altLang="zh-CN" sz="2000" b="1" dirty="0">
                <a:latin typeface="+mn-lt"/>
                <a:ea typeface="+mn-ea"/>
              </a:rPr>
              <a:t>或</a:t>
            </a:r>
            <a:r>
              <a:rPr lang="zh-CN" altLang="zh-CN" sz="2000" b="1" dirty="0">
                <a:solidFill>
                  <a:srgbClr val="C00000"/>
                </a:solidFill>
                <a:latin typeface="+mn-lt"/>
                <a:ea typeface="+mn-ea"/>
              </a:rPr>
              <a:t>外地</a:t>
            </a:r>
            <a:r>
              <a:rPr lang="zh-CN" altLang="zh-CN" sz="2000" b="1" dirty="0" smtClean="0">
                <a:solidFill>
                  <a:srgbClr val="C00000"/>
                </a:solidFill>
                <a:latin typeface="+mn-lt"/>
                <a:ea typeface="+mn-ea"/>
              </a:rPr>
              <a:t>网络</a:t>
            </a:r>
            <a:r>
              <a:rPr lang="en-US" altLang="zh-CN" sz="2000" b="1" dirty="0" smtClean="0">
                <a:latin typeface="+mn-lt"/>
                <a:ea typeface="+mn-ea"/>
              </a:rPr>
              <a:t> (</a:t>
            </a:r>
            <a:r>
              <a:rPr lang="en-US" altLang="zh-CN" sz="2000" b="1" dirty="0">
                <a:latin typeface="+mn-lt"/>
                <a:ea typeface="+mn-ea"/>
              </a:rPr>
              <a:t>foreign network)</a:t>
            </a:r>
            <a:r>
              <a:rPr lang="zh-CN" altLang="zh-CN" sz="2000" b="1" dirty="0" smtClean="0">
                <a:latin typeface="+mn-lt"/>
                <a:ea typeface="+mn-ea"/>
              </a:rPr>
              <a:t>。被</a:t>
            </a:r>
            <a:r>
              <a:rPr lang="zh-CN" altLang="zh-CN" sz="2000" b="1" dirty="0">
                <a:latin typeface="+mn-lt"/>
                <a:ea typeface="+mn-ea"/>
              </a:rPr>
              <a:t>访网络中使用的代理叫做</a:t>
            </a:r>
            <a:r>
              <a:rPr lang="zh-CN" altLang="zh-CN" sz="2000" b="1" dirty="0">
                <a:solidFill>
                  <a:srgbClr val="C00000"/>
                </a:solidFill>
                <a:latin typeface="+mn-lt"/>
                <a:ea typeface="+mn-ea"/>
              </a:rPr>
              <a:t>外地</a:t>
            </a:r>
            <a:r>
              <a:rPr lang="zh-CN" altLang="zh-CN" sz="2000" b="1" dirty="0" smtClean="0">
                <a:solidFill>
                  <a:srgbClr val="C00000"/>
                </a:solidFill>
                <a:latin typeface="+mn-lt"/>
                <a:ea typeface="+mn-ea"/>
              </a:rPr>
              <a:t>代理</a:t>
            </a:r>
            <a:r>
              <a:rPr lang="en-US" altLang="zh-CN" sz="2000" b="1" dirty="0" smtClean="0">
                <a:solidFill>
                  <a:srgbClr val="C00000"/>
                </a:solidFill>
                <a:latin typeface="+mn-lt"/>
                <a:ea typeface="+mn-ea"/>
              </a:rPr>
              <a:t> </a:t>
            </a:r>
            <a:r>
              <a:rPr lang="en-US" altLang="zh-CN" sz="2000" b="1" dirty="0" smtClean="0">
                <a:latin typeface="+mn-lt"/>
                <a:ea typeface="+mn-ea"/>
              </a:rPr>
              <a:t>(</a:t>
            </a:r>
            <a:r>
              <a:rPr lang="en-US" altLang="zh-CN" sz="2000" b="1" dirty="0">
                <a:latin typeface="+mn-lt"/>
                <a:ea typeface="+mn-ea"/>
              </a:rPr>
              <a:t>foreign agent</a:t>
            </a:r>
            <a:r>
              <a:rPr lang="en-US" altLang="zh-CN" sz="2000" b="1" dirty="0" smtClean="0">
                <a:latin typeface="+mn-lt"/>
                <a:ea typeface="+mn-ea"/>
              </a:rPr>
              <a:t>)</a:t>
            </a:r>
            <a:r>
              <a:rPr lang="zh-CN" altLang="en-US" sz="2000" b="1" dirty="0" smtClean="0">
                <a:latin typeface="+mn-lt"/>
                <a:ea typeface="+mn-ea"/>
              </a:rPr>
              <a:t>。</a:t>
            </a:r>
            <a:r>
              <a:rPr lang="zh-CN" altLang="en-US" sz="2000" b="1" dirty="0" smtClean="0"/>
              <a:t>为</a:t>
            </a:r>
            <a:r>
              <a:rPr lang="zh-CN" altLang="zh-CN" sz="2000" b="1" dirty="0" smtClean="0"/>
              <a:t>移动站</a:t>
            </a:r>
            <a:r>
              <a:rPr lang="en-US" altLang="zh-CN" sz="2000" b="1" dirty="0"/>
              <a:t>A</a:t>
            </a:r>
            <a:r>
              <a:rPr lang="zh-CN" altLang="en-US" sz="2000" b="1" dirty="0" smtClean="0">
                <a:latin typeface="+mn-lt"/>
                <a:ea typeface="+mn-ea"/>
              </a:rPr>
              <a:t>在</a:t>
            </a:r>
            <a:r>
              <a:rPr lang="zh-CN" altLang="zh-CN" sz="2000" b="1" dirty="0">
                <a:latin typeface="+mn-lt"/>
                <a:ea typeface="+mn-ea"/>
              </a:rPr>
              <a:t>被访网络中</a:t>
            </a:r>
            <a:r>
              <a:rPr lang="zh-CN" altLang="zh-CN" sz="2000" b="1" dirty="0" smtClean="0">
                <a:latin typeface="+mn-lt"/>
                <a:ea typeface="+mn-ea"/>
              </a:rPr>
              <a:t>创建</a:t>
            </a:r>
            <a:r>
              <a:rPr lang="zh-CN" altLang="en-US" sz="2000" b="1" dirty="0" smtClean="0">
                <a:latin typeface="+mn-lt"/>
                <a:ea typeface="+mn-ea"/>
              </a:rPr>
              <a:t>的</a:t>
            </a:r>
            <a:r>
              <a:rPr lang="zh-CN" altLang="zh-CN" sz="2000" b="1" dirty="0" smtClean="0">
                <a:latin typeface="+mn-lt"/>
                <a:ea typeface="+mn-ea"/>
              </a:rPr>
              <a:t>临时地址叫做</a:t>
            </a:r>
            <a:r>
              <a:rPr lang="zh-CN" altLang="zh-CN" sz="2000" b="1" dirty="0">
                <a:solidFill>
                  <a:srgbClr val="C00000"/>
                </a:solidFill>
                <a:latin typeface="+mn-lt"/>
                <a:ea typeface="+mn-ea"/>
              </a:rPr>
              <a:t>转交</a:t>
            </a:r>
            <a:r>
              <a:rPr lang="zh-CN" altLang="zh-CN" sz="2000" b="1" dirty="0" smtClean="0">
                <a:solidFill>
                  <a:srgbClr val="C00000"/>
                </a:solidFill>
                <a:latin typeface="+mn-lt"/>
                <a:ea typeface="+mn-ea"/>
              </a:rPr>
              <a:t>地址</a:t>
            </a:r>
            <a:r>
              <a:rPr lang="en-US" altLang="zh-CN" sz="2000" b="1" dirty="0" smtClean="0">
                <a:solidFill>
                  <a:srgbClr val="C00000"/>
                </a:solidFill>
                <a:latin typeface="+mn-lt"/>
                <a:ea typeface="+mn-ea"/>
              </a:rPr>
              <a:t> </a:t>
            </a:r>
            <a:r>
              <a:rPr lang="en-US" altLang="zh-CN" sz="2000" b="1" dirty="0" smtClean="0">
                <a:latin typeface="+mn-lt"/>
                <a:ea typeface="+mn-ea"/>
              </a:rPr>
              <a:t>(</a:t>
            </a:r>
            <a:r>
              <a:rPr lang="en-US" altLang="zh-CN" sz="2000" b="1" dirty="0">
                <a:latin typeface="+mn-lt"/>
                <a:ea typeface="+mn-ea"/>
              </a:rPr>
              <a:t>care-of address</a:t>
            </a:r>
            <a:r>
              <a:rPr lang="en-US" altLang="zh-CN" sz="2000" b="1" dirty="0" smtClean="0">
                <a:latin typeface="+mn-lt"/>
                <a:ea typeface="+mn-ea"/>
              </a:rPr>
              <a:t>)</a:t>
            </a:r>
            <a:r>
              <a:rPr lang="zh-CN" altLang="en-US" sz="2000" b="1" dirty="0" smtClean="0">
                <a:latin typeface="+mn-lt"/>
                <a:ea typeface="+mn-ea"/>
              </a:rPr>
              <a:t>。</a:t>
            </a:r>
            <a:endParaRPr lang="zh-CN" altLang="en-US" sz="2000" b="1" dirty="0">
              <a:latin typeface="+mn-lt"/>
              <a:ea typeface="+mn-ea"/>
            </a:endParaRPr>
          </a:p>
        </p:txBody>
      </p:sp>
    </p:spTree>
    <p:extLst>
      <p:ext uri="{BB962C8B-B14F-4D97-AF65-F5344CB8AC3E}">
        <p14:creationId xmlns:p14="http://schemas.microsoft.com/office/powerpoint/2010/main" val="240025875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6800" y="188640"/>
            <a:ext cx="8560656" cy="792000"/>
          </a:xfrm>
        </p:spPr>
        <p:txBody>
          <a:bodyPr/>
          <a:lstStyle/>
          <a:p>
            <a:pPr algn="ctr"/>
            <a:r>
              <a:rPr lang="zh-CN" altLang="zh-CN" sz="3400" dirty="0" smtClean="0"/>
              <a:t>通信</a:t>
            </a:r>
            <a:r>
              <a:rPr lang="zh-CN" altLang="zh-CN" sz="3400" dirty="0" smtClean="0"/>
              <a:t>者</a:t>
            </a:r>
            <a:r>
              <a:rPr lang="en-US" altLang="zh-CN" sz="3400" dirty="0" smtClean="0"/>
              <a:t> B </a:t>
            </a:r>
            <a:r>
              <a:rPr lang="zh-CN" altLang="zh-CN" sz="3400" dirty="0" smtClean="0"/>
              <a:t>和移动站</a:t>
            </a:r>
            <a:r>
              <a:rPr lang="en-US" altLang="zh-CN" sz="3400" dirty="0" smtClean="0"/>
              <a:t> A </a:t>
            </a:r>
            <a:r>
              <a:rPr lang="zh-CN" altLang="en-US" sz="3400" dirty="0" smtClean="0"/>
              <a:t>的</a:t>
            </a:r>
            <a:r>
              <a:rPr lang="zh-CN" altLang="en-US" sz="3400" dirty="0" smtClean="0"/>
              <a:t>四个重要</a:t>
            </a:r>
            <a:r>
              <a:rPr lang="zh-CN" altLang="zh-CN" sz="3400" dirty="0" smtClean="0"/>
              <a:t>通信</a:t>
            </a:r>
            <a:r>
              <a:rPr lang="zh-CN" altLang="en-US" sz="3400" dirty="0" smtClean="0"/>
              <a:t>步骤</a:t>
            </a:r>
            <a:endParaRPr lang="zh-CN" altLang="en-US" sz="3400" dirty="0"/>
          </a:p>
        </p:txBody>
      </p:sp>
      <p:sp>
        <p:nvSpPr>
          <p:cNvPr id="4" name="内容占位符 3"/>
          <p:cNvSpPr>
            <a:spLocks noGrp="1"/>
          </p:cNvSpPr>
          <p:nvPr>
            <p:ph idx="1"/>
          </p:nvPr>
        </p:nvSpPr>
        <p:spPr/>
        <p:txBody>
          <a:bodyPr/>
          <a:lstStyle/>
          <a:p>
            <a:pPr marL="0" indent="0">
              <a:buNone/>
            </a:pPr>
            <a:r>
              <a:rPr lang="en-US" altLang="zh-CN" sz="2200" dirty="0">
                <a:sym typeface="Wingdings"/>
              </a:rPr>
              <a:t></a:t>
            </a:r>
            <a:r>
              <a:rPr lang="en-US" altLang="zh-CN" sz="2200" dirty="0"/>
              <a:t> </a:t>
            </a:r>
            <a:r>
              <a:rPr lang="en-US" altLang="zh-CN" sz="2200" dirty="0" smtClean="0"/>
              <a:t>B </a:t>
            </a:r>
            <a:r>
              <a:rPr lang="zh-CN" altLang="zh-CN" sz="2200" dirty="0" smtClean="0"/>
              <a:t>发送给</a:t>
            </a:r>
            <a:r>
              <a:rPr lang="en-US" altLang="zh-CN" sz="2200" dirty="0" smtClean="0"/>
              <a:t> A </a:t>
            </a:r>
            <a:r>
              <a:rPr lang="zh-CN" altLang="zh-CN" sz="2200" dirty="0" smtClean="0"/>
              <a:t>的</a:t>
            </a:r>
            <a:r>
              <a:rPr lang="zh-CN" altLang="zh-CN" sz="2200" dirty="0"/>
              <a:t>数据报</a:t>
            </a:r>
            <a:r>
              <a:rPr lang="zh-CN" altLang="zh-CN" sz="2200" dirty="0" smtClean="0"/>
              <a:t>被</a:t>
            </a:r>
            <a:r>
              <a:rPr lang="en-US" altLang="zh-CN" sz="2200" dirty="0" smtClean="0"/>
              <a:t> A </a:t>
            </a:r>
            <a:r>
              <a:rPr lang="zh-CN" altLang="zh-CN" sz="2200" dirty="0" smtClean="0"/>
              <a:t>的</a:t>
            </a:r>
            <a:r>
              <a:rPr lang="zh-CN" altLang="zh-CN" sz="2200" dirty="0"/>
              <a:t>归属代理截获了（只有</a:t>
            </a:r>
            <a:r>
              <a:rPr lang="zh-CN" altLang="zh-CN" sz="2200" dirty="0" smtClean="0"/>
              <a:t>当</a:t>
            </a:r>
            <a:r>
              <a:rPr lang="en-US" altLang="zh-CN" sz="2200" dirty="0" smtClean="0"/>
              <a:t> A </a:t>
            </a:r>
            <a:r>
              <a:rPr lang="zh-CN" altLang="zh-CN" sz="2200" dirty="0" smtClean="0"/>
              <a:t>离开</a:t>
            </a:r>
            <a:r>
              <a:rPr lang="zh-CN" altLang="zh-CN" sz="2200" dirty="0"/>
              <a:t>归属网络时，归属代理才能截获</a:t>
            </a:r>
            <a:r>
              <a:rPr lang="zh-CN" altLang="zh-CN" sz="2200" dirty="0" smtClean="0"/>
              <a:t>发给</a:t>
            </a:r>
            <a:r>
              <a:rPr lang="en-US" altLang="zh-CN" sz="2200" dirty="0" smtClean="0"/>
              <a:t> A </a:t>
            </a:r>
            <a:r>
              <a:rPr lang="zh-CN" altLang="zh-CN" sz="2200" dirty="0" smtClean="0"/>
              <a:t>的</a:t>
            </a:r>
            <a:r>
              <a:rPr lang="zh-CN" altLang="zh-CN" sz="2200" dirty="0"/>
              <a:t>数据报）。</a:t>
            </a:r>
          </a:p>
          <a:p>
            <a:pPr marL="0" indent="0">
              <a:buNone/>
            </a:pPr>
            <a:r>
              <a:rPr lang="en-US" altLang="zh-CN" sz="2200" dirty="0">
                <a:sym typeface="Wingdings"/>
              </a:rPr>
              <a:t></a:t>
            </a:r>
            <a:r>
              <a:rPr lang="zh-CN" altLang="zh-CN" sz="2200" dirty="0"/>
              <a:t>由于归属代理已经知道</a:t>
            </a:r>
            <a:r>
              <a:rPr lang="zh-CN" altLang="zh-CN" sz="2200" dirty="0" smtClean="0"/>
              <a:t>了</a:t>
            </a:r>
            <a:r>
              <a:rPr lang="en-US" altLang="zh-CN" sz="2200" dirty="0" smtClean="0"/>
              <a:t> A </a:t>
            </a:r>
            <a:r>
              <a:rPr lang="zh-CN" altLang="zh-CN" sz="2200" dirty="0" smtClean="0"/>
              <a:t>的</a:t>
            </a:r>
            <a:r>
              <a:rPr lang="zh-CN" altLang="zh-CN" sz="2200" dirty="0"/>
              <a:t>转交地址（后面要讲到），因此归属代理</a:t>
            </a:r>
            <a:r>
              <a:rPr lang="zh-CN" altLang="zh-CN" sz="2200" dirty="0" smtClean="0"/>
              <a:t>把</a:t>
            </a:r>
            <a:r>
              <a:rPr lang="en-US" altLang="zh-CN" sz="2200" dirty="0" smtClean="0"/>
              <a:t> B </a:t>
            </a:r>
            <a:r>
              <a:rPr lang="zh-CN" altLang="zh-CN" sz="2200" dirty="0" smtClean="0"/>
              <a:t>发</a:t>
            </a:r>
            <a:r>
              <a:rPr lang="zh-CN" altLang="zh-CN" sz="2200" dirty="0"/>
              <a:t>来的数据报进行再封装，新的数据报的目的地址</a:t>
            </a:r>
            <a:r>
              <a:rPr lang="zh-CN" altLang="zh-CN" sz="2200" dirty="0" smtClean="0"/>
              <a:t>是</a:t>
            </a:r>
            <a:r>
              <a:rPr lang="en-US" altLang="zh-CN" sz="2200" dirty="0" smtClean="0"/>
              <a:t> A </a:t>
            </a:r>
            <a:r>
              <a:rPr lang="zh-CN" altLang="zh-CN" sz="2200" dirty="0" smtClean="0"/>
              <a:t>现在</a:t>
            </a:r>
            <a:r>
              <a:rPr lang="zh-CN" altLang="zh-CN" sz="2200" dirty="0"/>
              <a:t>的转交地址。新封装的数据报发送到被访网络的外地代理。这里使用的就是以前讲过的隧道技术</a:t>
            </a:r>
            <a:r>
              <a:rPr lang="zh-CN" altLang="zh-CN" sz="2200" dirty="0" smtClean="0"/>
              <a:t>或</a:t>
            </a:r>
            <a:r>
              <a:rPr lang="en-US" altLang="zh-CN" sz="2200" dirty="0" smtClean="0"/>
              <a:t> IP-in-IP</a:t>
            </a:r>
            <a:r>
              <a:rPr lang="zh-CN" altLang="zh-CN" sz="2200" dirty="0" smtClean="0"/>
              <a:t>。</a:t>
            </a:r>
            <a:endParaRPr lang="zh-CN" altLang="zh-CN" sz="2200" dirty="0"/>
          </a:p>
          <a:p>
            <a:pPr marL="0" indent="0">
              <a:buNone/>
            </a:pPr>
            <a:r>
              <a:rPr lang="en-US" altLang="zh-CN" sz="2200" dirty="0">
                <a:sym typeface="Wingdings"/>
              </a:rPr>
              <a:t></a:t>
            </a:r>
            <a:r>
              <a:rPr lang="en-US" altLang="zh-CN" sz="2200" dirty="0"/>
              <a:t> </a:t>
            </a:r>
            <a:r>
              <a:rPr lang="zh-CN" altLang="zh-CN" sz="2200" dirty="0"/>
              <a:t>被访网络中的外地代理把收到的封装的数据报进行拆封，</a:t>
            </a:r>
            <a:r>
              <a:rPr lang="zh-CN" altLang="zh-CN" sz="2200" dirty="0" smtClean="0"/>
              <a:t>取出</a:t>
            </a:r>
            <a:r>
              <a:rPr lang="en-US" altLang="zh-CN" sz="2200" dirty="0" smtClean="0"/>
              <a:t> B </a:t>
            </a:r>
            <a:r>
              <a:rPr lang="zh-CN" altLang="zh-CN" sz="2200" dirty="0" smtClean="0"/>
              <a:t>发送</a:t>
            </a:r>
            <a:r>
              <a:rPr lang="zh-CN" altLang="zh-CN" sz="2200" dirty="0"/>
              <a:t>的原始数据报，然后转发给</a:t>
            </a:r>
            <a:r>
              <a:rPr lang="zh-CN" altLang="zh-CN" sz="2200" dirty="0" smtClean="0"/>
              <a:t>移动站</a:t>
            </a:r>
            <a:r>
              <a:rPr lang="en-US" altLang="zh-CN" sz="2200" dirty="0" smtClean="0"/>
              <a:t> A</a:t>
            </a:r>
            <a:r>
              <a:rPr lang="zh-CN" altLang="zh-CN" sz="2200" dirty="0"/>
              <a:t>。这个数据报的目的地址</a:t>
            </a:r>
            <a:r>
              <a:rPr lang="zh-CN" altLang="zh-CN" sz="2200" dirty="0" smtClean="0"/>
              <a:t>就是</a:t>
            </a:r>
            <a:r>
              <a:rPr lang="en-US" altLang="zh-CN" sz="2200" dirty="0" smtClean="0"/>
              <a:t> A </a:t>
            </a:r>
            <a:r>
              <a:rPr lang="zh-CN" altLang="zh-CN" sz="2200" dirty="0" smtClean="0"/>
              <a:t>的</a:t>
            </a:r>
            <a:r>
              <a:rPr lang="zh-CN" altLang="zh-CN" sz="2200" dirty="0"/>
              <a:t>永久地址。</a:t>
            </a:r>
            <a:r>
              <a:rPr lang="en-US" altLang="zh-CN" sz="2200" dirty="0" smtClean="0"/>
              <a:t>A </a:t>
            </a:r>
            <a:r>
              <a:rPr lang="zh-CN" altLang="zh-CN" sz="2200" dirty="0" smtClean="0"/>
              <a:t>收到</a:t>
            </a:r>
            <a:r>
              <a:rPr lang="en-US" altLang="zh-CN" sz="2200" dirty="0" smtClean="0"/>
              <a:t> B </a:t>
            </a:r>
            <a:r>
              <a:rPr lang="zh-CN" altLang="zh-CN" sz="2200" dirty="0" smtClean="0"/>
              <a:t>发送</a:t>
            </a:r>
            <a:r>
              <a:rPr lang="zh-CN" altLang="zh-CN" sz="2200" dirty="0"/>
              <a:t>的原始数据报后，也得到</a:t>
            </a:r>
            <a:r>
              <a:rPr lang="zh-CN" altLang="zh-CN" sz="2200" dirty="0" smtClean="0"/>
              <a:t>了</a:t>
            </a:r>
            <a:r>
              <a:rPr lang="en-US" altLang="zh-CN" sz="2200" dirty="0" smtClean="0"/>
              <a:t> B </a:t>
            </a:r>
            <a:r>
              <a:rPr lang="zh-CN" altLang="zh-CN" sz="2200" dirty="0" smtClean="0"/>
              <a:t>的</a:t>
            </a:r>
            <a:r>
              <a:rPr lang="en-US" altLang="zh-CN" sz="2200" dirty="0" smtClean="0"/>
              <a:t> IP </a:t>
            </a:r>
            <a:r>
              <a:rPr lang="zh-CN" altLang="zh-CN" sz="2200" dirty="0" smtClean="0"/>
              <a:t>地址</a:t>
            </a:r>
            <a:r>
              <a:rPr lang="zh-CN" altLang="zh-CN" sz="2200" dirty="0"/>
              <a:t>。</a:t>
            </a:r>
          </a:p>
          <a:p>
            <a:pPr marL="0" indent="0">
              <a:buNone/>
            </a:pPr>
            <a:r>
              <a:rPr lang="en-US" altLang="zh-CN" sz="2200" dirty="0">
                <a:sym typeface="Wingdings"/>
              </a:rPr>
              <a:t></a:t>
            </a:r>
            <a:r>
              <a:rPr lang="en-US" altLang="zh-CN" sz="2200" dirty="0"/>
              <a:t> </a:t>
            </a:r>
            <a:r>
              <a:rPr lang="zh-CN" altLang="zh-CN" sz="2200" dirty="0"/>
              <a:t>如果</a:t>
            </a:r>
            <a:r>
              <a:rPr lang="zh-CN" altLang="zh-CN" sz="2200" dirty="0" smtClean="0"/>
              <a:t>现在</a:t>
            </a:r>
            <a:r>
              <a:rPr lang="en-US" altLang="zh-CN" sz="2200" dirty="0" smtClean="0"/>
              <a:t> A </a:t>
            </a:r>
            <a:r>
              <a:rPr lang="zh-CN" altLang="zh-CN" sz="2200" dirty="0" smtClean="0"/>
              <a:t>要向</a:t>
            </a:r>
            <a:r>
              <a:rPr lang="en-US" altLang="zh-CN" sz="2200" dirty="0" smtClean="0"/>
              <a:t> B </a:t>
            </a:r>
            <a:r>
              <a:rPr lang="zh-CN" altLang="zh-CN" sz="2200" dirty="0" smtClean="0"/>
              <a:t>发送</a:t>
            </a:r>
            <a:r>
              <a:rPr lang="zh-CN" altLang="zh-CN" sz="2200" dirty="0"/>
              <a:t>数据报，那么情况就比较简单。</a:t>
            </a:r>
            <a:r>
              <a:rPr lang="en-US" altLang="zh-CN" sz="2200" dirty="0" smtClean="0"/>
              <a:t>A </a:t>
            </a:r>
            <a:r>
              <a:rPr lang="zh-CN" altLang="zh-CN" sz="2200" dirty="0" smtClean="0"/>
              <a:t>仍然</a:t>
            </a:r>
            <a:r>
              <a:rPr lang="zh-CN" altLang="zh-CN" sz="2200" dirty="0"/>
              <a:t>使用自己的永久地址作为数据报的源地址，</a:t>
            </a:r>
            <a:r>
              <a:rPr lang="zh-CN" altLang="zh-CN" sz="2200" dirty="0" smtClean="0"/>
              <a:t>用</a:t>
            </a:r>
            <a:r>
              <a:rPr lang="en-US" altLang="zh-CN" sz="2200" dirty="0" smtClean="0"/>
              <a:t> B </a:t>
            </a:r>
            <a:r>
              <a:rPr lang="zh-CN" altLang="zh-CN" sz="2200" dirty="0" smtClean="0"/>
              <a:t>的</a:t>
            </a:r>
            <a:r>
              <a:rPr lang="en-US" altLang="zh-CN" sz="2200" dirty="0" smtClean="0"/>
              <a:t> IP </a:t>
            </a:r>
            <a:r>
              <a:rPr lang="zh-CN" altLang="zh-CN" sz="2200" dirty="0" smtClean="0"/>
              <a:t>地址</a:t>
            </a:r>
            <a:r>
              <a:rPr lang="zh-CN" altLang="zh-CN" sz="2200" dirty="0"/>
              <a:t>作为数据报的目的地址。这个数据报显然没有必要在</a:t>
            </a:r>
            <a:r>
              <a:rPr lang="zh-CN" altLang="zh-CN" sz="2200" dirty="0" smtClean="0"/>
              <a:t>通过</a:t>
            </a:r>
            <a:r>
              <a:rPr lang="en-US" altLang="zh-CN" sz="2200" dirty="0" smtClean="0"/>
              <a:t> A </a:t>
            </a:r>
            <a:r>
              <a:rPr lang="zh-CN" altLang="zh-CN" sz="2200" dirty="0" smtClean="0"/>
              <a:t>的</a:t>
            </a:r>
            <a:r>
              <a:rPr lang="zh-CN" altLang="zh-CN" sz="2200" dirty="0"/>
              <a:t>归属代理进行转发了。</a:t>
            </a:r>
          </a:p>
          <a:p>
            <a:endParaRPr lang="zh-CN" altLang="en-US" sz="2200" dirty="0"/>
          </a:p>
        </p:txBody>
      </p:sp>
    </p:spTree>
    <p:extLst>
      <p:ext uri="{BB962C8B-B14F-4D97-AF65-F5344CB8AC3E}">
        <p14:creationId xmlns:p14="http://schemas.microsoft.com/office/powerpoint/2010/main" val="355310150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smtClean="0"/>
              <a:t>网络层应增加的新功能</a:t>
            </a:r>
            <a:endParaRPr lang="zh-CN" altLang="en-US" dirty="0"/>
          </a:p>
        </p:txBody>
      </p:sp>
      <p:sp>
        <p:nvSpPr>
          <p:cNvPr id="3" name="内容占位符 2"/>
          <p:cNvSpPr>
            <a:spLocks noGrp="1"/>
          </p:cNvSpPr>
          <p:nvPr>
            <p:ph idx="1"/>
          </p:nvPr>
        </p:nvSpPr>
        <p:spPr/>
        <p:txBody>
          <a:bodyPr/>
          <a:lstStyle/>
          <a:p>
            <a:r>
              <a:rPr lang="en-US" altLang="zh-CN" dirty="0"/>
              <a:t>(1) </a:t>
            </a:r>
            <a:r>
              <a:rPr lang="zh-CN" altLang="zh-CN" dirty="0" smtClean="0"/>
              <a:t>移动站到</a:t>
            </a:r>
            <a:r>
              <a:rPr lang="zh-CN" altLang="zh-CN" dirty="0"/>
              <a:t>外地代理的协议</a:t>
            </a:r>
            <a:r>
              <a:rPr lang="zh-CN" altLang="zh-CN" dirty="0" smtClean="0"/>
              <a:t>。</a:t>
            </a:r>
            <a:endParaRPr lang="en-US" altLang="zh-CN" dirty="0" smtClean="0"/>
          </a:p>
          <a:p>
            <a:r>
              <a:rPr lang="en-US" altLang="zh-CN" dirty="0"/>
              <a:t>(2) </a:t>
            </a:r>
            <a:r>
              <a:rPr lang="zh-CN" altLang="zh-CN" dirty="0"/>
              <a:t>外地代理到归属代理的登记协议</a:t>
            </a:r>
            <a:r>
              <a:rPr lang="zh-CN" altLang="zh-CN" dirty="0" smtClean="0"/>
              <a:t>。</a:t>
            </a:r>
            <a:endParaRPr lang="en-US" altLang="zh-CN" dirty="0" smtClean="0"/>
          </a:p>
          <a:p>
            <a:r>
              <a:rPr lang="en-US" altLang="zh-CN" dirty="0"/>
              <a:t>(3) </a:t>
            </a:r>
            <a:r>
              <a:rPr lang="zh-CN" altLang="zh-CN" dirty="0"/>
              <a:t>归属代理数据报封装协议</a:t>
            </a:r>
            <a:r>
              <a:rPr lang="zh-CN" altLang="zh-CN" dirty="0" smtClean="0"/>
              <a:t>。</a:t>
            </a:r>
            <a:endParaRPr lang="en-US" altLang="zh-CN" dirty="0" smtClean="0"/>
          </a:p>
          <a:p>
            <a:r>
              <a:rPr lang="en-US" altLang="zh-CN" dirty="0"/>
              <a:t>(4) </a:t>
            </a:r>
            <a:r>
              <a:rPr lang="zh-CN" altLang="zh-CN" dirty="0"/>
              <a:t>外地代理拆封协议。</a:t>
            </a:r>
            <a:endParaRPr lang="zh-CN" altLang="en-US" dirty="0"/>
          </a:p>
        </p:txBody>
      </p:sp>
    </p:spTree>
    <p:extLst>
      <p:ext uri="{BB962C8B-B14F-4D97-AF65-F5344CB8AC3E}">
        <p14:creationId xmlns:p14="http://schemas.microsoft.com/office/powerpoint/2010/main" val="50776519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三角形路由选择问题</a:t>
            </a:r>
            <a:endParaRPr lang="zh-CN" altLang="en-US" dirty="0"/>
          </a:p>
        </p:txBody>
      </p:sp>
      <p:sp>
        <p:nvSpPr>
          <p:cNvPr id="3" name="内容占位符 2"/>
          <p:cNvSpPr>
            <a:spLocks noGrp="1"/>
          </p:cNvSpPr>
          <p:nvPr>
            <p:ph idx="1"/>
          </p:nvPr>
        </p:nvSpPr>
        <p:spPr/>
        <p:txBody>
          <a:bodyPr/>
          <a:lstStyle/>
          <a:p>
            <a:r>
              <a:rPr lang="zh-CN" altLang="zh-CN" sz="2800" dirty="0">
                <a:solidFill>
                  <a:srgbClr val="FF0000"/>
                </a:solidFill>
              </a:rPr>
              <a:t>间接</a:t>
            </a:r>
            <a:r>
              <a:rPr lang="zh-CN" altLang="zh-CN" sz="2800" dirty="0" smtClean="0">
                <a:solidFill>
                  <a:srgbClr val="FF0000"/>
                </a:solidFill>
              </a:rPr>
              <a:t>路由选择</a:t>
            </a:r>
            <a:r>
              <a:rPr lang="zh-CN" altLang="en-US" sz="2800" dirty="0" smtClean="0">
                <a:solidFill>
                  <a:srgbClr val="FF0000"/>
                </a:solidFill>
              </a:rPr>
              <a:t>：</a:t>
            </a:r>
            <a:r>
              <a:rPr lang="zh-CN" altLang="zh-CN" sz="2800" dirty="0" smtClean="0"/>
              <a:t>把</a:t>
            </a:r>
            <a:r>
              <a:rPr lang="zh-CN" altLang="zh-CN" sz="2800" dirty="0"/>
              <a:t>数据报发往移动站的归属网络</a:t>
            </a:r>
            <a:r>
              <a:rPr lang="zh-CN" altLang="zh-CN" sz="2800" dirty="0" smtClean="0"/>
              <a:t>，</a:t>
            </a:r>
            <a:r>
              <a:rPr lang="zh-CN" altLang="zh-CN" sz="2800" dirty="0"/>
              <a:t>由归属</a:t>
            </a:r>
            <a:r>
              <a:rPr lang="zh-CN" altLang="zh-CN" sz="2800" dirty="0" smtClean="0"/>
              <a:t>代理完成以后</a:t>
            </a:r>
            <a:r>
              <a:rPr lang="zh-CN" altLang="zh-CN" sz="2800" dirty="0"/>
              <a:t>的寻址</a:t>
            </a:r>
            <a:r>
              <a:rPr lang="zh-CN" altLang="zh-CN" sz="2800" dirty="0" smtClean="0"/>
              <a:t>工作</a:t>
            </a:r>
            <a:r>
              <a:rPr lang="zh-CN" altLang="en-US" sz="2800" dirty="0" smtClean="0"/>
              <a:t>，进而完成数据报转发的方式。</a:t>
            </a:r>
            <a:endParaRPr lang="en-US" altLang="zh-CN" sz="2800" dirty="0" smtClean="0"/>
          </a:p>
          <a:p>
            <a:r>
              <a:rPr lang="zh-CN" altLang="zh-CN" sz="2800" dirty="0"/>
              <a:t>间接</a:t>
            </a:r>
            <a:r>
              <a:rPr lang="zh-CN" altLang="zh-CN" sz="2800" dirty="0" smtClean="0"/>
              <a:t>路由选择可能</a:t>
            </a:r>
            <a:r>
              <a:rPr lang="zh-CN" altLang="zh-CN" sz="2800" dirty="0"/>
              <a:t>会引起数据报转发的</a:t>
            </a:r>
            <a:r>
              <a:rPr lang="zh-CN" altLang="zh-CN" sz="2800" dirty="0">
                <a:solidFill>
                  <a:srgbClr val="FF0000"/>
                </a:solidFill>
              </a:rPr>
              <a:t>低效</a:t>
            </a:r>
            <a:r>
              <a:rPr lang="zh-CN" altLang="zh-CN" sz="2800" dirty="0"/>
              <a:t>，文献中称之为</a:t>
            </a:r>
            <a:r>
              <a:rPr lang="zh-CN" altLang="zh-CN" sz="2800" dirty="0">
                <a:solidFill>
                  <a:srgbClr val="FF0000"/>
                </a:solidFill>
              </a:rPr>
              <a:t>三角形路由选择</a:t>
            </a:r>
            <a:r>
              <a:rPr lang="zh-CN" altLang="zh-CN" sz="2800" dirty="0" smtClean="0">
                <a:solidFill>
                  <a:srgbClr val="FF0000"/>
                </a:solidFill>
              </a:rPr>
              <a:t>问题</a:t>
            </a:r>
            <a:r>
              <a:rPr lang="en-US" altLang="zh-CN" sz="2800" dirty="0" smtClean="0">
                <a:solidFill>
                  <a:srgbClr val="FF0000"/>
                </a:solidFill>
              </a:rPr>
              <a:t> </a:t>
            </a:r>
            <a:r>
              <a:rPr lang="en-US" altLang="zh-CN" sz="2800" dirty="0" smtClean="0"/>
              <a:t>(</a:t>
            </a:r>
            <a:r>
              <a:rPr lang="en-US" altLang="zh-CN" sz="2800" dirty="0"/>
              <a:t>triangle routing problem)</a:t>
            </a:r>
            <a:r>
              <a:rPr lang="zh-CN" altLang="zh-CN" sz="2800" dirty="0"/>
              <a:t>。意思</a:t>
            </a:r>
            <a:r>
              <a:rPr lang="zh-CN" altLang="zh-CN" sz="2800" dirty="0" smtClean="0"/>
              <a:t>是</a:t>
            </a:r>
            <a:r>
              <a:rPr lang="zh-CN" altLang="en-US" sz="2800" dirty="0" smtClean="0"/>
              <a:t>：</a:t>
            </a:r>
            <a:r>
              <a:rPr lang="zh-CN" altLang="zh-CN" sz="2800" dirty="0" smtClean="0"/>
              <a:t>本来</a:t>
            </a:r>
            <a:r>
              <a:rPr lang="zh-CN" altLang="zh-CN" sz="2800" dirty="0" smtClean="0"/>
              <a:t>在</a:t>
            </a:r>
            <a:r>
              <a:rPr lang="en-US" altLang="zh-CN" sz="2800" dirty="0" smtClean="0"/>
              <a:t> B </a:t>
            </a:r>
            <a:r>
              <a:rPr lang="zh-CN" altLang="zh-CN" sz="2800" dirty="0" smtClean="0"/>
              <a:t>和</a:t>
            </a:r>
            <a:r>
              <a:rPr lang="en-US" altLang="zh-CN" sz="2800" dirty="0" smtClean="0"/>
              <a:t> A </a:t>
            </a:r>
            <a:r>
              <a:rPr lang="zh-CN" altLang="zh-CN" sz="2800" dirty="0" smtClean="0"/>
              <a:t>之间</a:t>
            </a:r>
            <a:r>
              <a:rPr lang="zh-CN" altLang="zh-CN" sz="2800" dirty="0"/>
              <a:t>可能有一条更有效的路由，但现在要走另外两条路：先要把数据报</a:t>
            </a:r>
            <a:r>
              <a:rPr lang="zh-CN" altLang="zh-CN" sz="2800" dirty="0" smtClean="0"/>
              <a:t>从</a:t>
            </a:r>
            <a:r>
              <a:rPr lang="en-US" altLang="zh-CN" sz="2800" dirty="0" smtClean="0"/>
              <a:t> B </a:t>
            </a:r>
            <a:r>
              <a:rPr lang="zh-CN" altLang="zh-CN" sz="2800" dirty="0" smtClean="0"/>
              <a:t>发送到</a:t>
            </a:r>
            <a:r>
              <a:rPr lang="en-US" altLang="zh-CN" sz="2800" dirty="0" smtClean="0"/>
              <a:t> A </a:t>
            </a:r>
            <a:r>
              <a:rPr lang="zh-CN" altLang="zh-CN" sz="2800" dirty="0" smtClean="0"/>
              <a:t>的</a:t>
            </a:r>
            <a:r>
              <a:rPr lang="zh-CN" altLang="zh-CN" sz="2800" dirty="0"/>
              <a:t>归属代理，然后再转发给漫游到被访网络</a:t>
            </a:r>
            <a:r>
              <a:rPr lang="zh-CN" altLang="zh-CN" sz="2800" dirty="0" smtClean="0"/>
              <a:t>的</a:t>
            </a:r>
            <a:r>
              <a:rPr lang="en-US" altLang="zh-CN" sz="2800" dirty="0" smtClean="0"/>
              <a:t> A</a:t>
            </a:r>
            <a:r>
              <a:rPr lang="zh-CN" altLang="zh-CN" sz="2800" dirty="0" smtClean="0"/>
              <a:t>。</a:t>
            </a:r>
            <a:endParaRPr lang="en-US" altLang="zh-CN" sz="2800" dirty="0" smtClean="0"/>
          </a:p>
        </p:txBody>
      </p:sp>
    </p:spTree>
    <p:extLst>
      <p:ext uri="{BB962C8B-B14F-4D97-AF65-F5344CB8AC3E}">
        <p14:creationId xmlns:p14="http://schemas.microsoft.com/office/powerpoint/2010/main" val="5328004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4" name="Rectangle 4"/>
          <p:cNvSpPr>
            <a:spLocks noGrp="1" noChangeArrowheads="1"/>
          </p:cNvSpPr>
          <p:nvPr>
            <p:ph type="title"/>
          </p:nvPr>
        </p:nvSpPr>
        <p:spPr>
          <a:xfrm>
            <a:off x="506508" y="188640"/>
            <a:ext cx="8605246" cy="812453"/>
          </a:xfrm>
        </p:spPr>
        <p:txBody>
          <a:bodyPr/>
          <a:lstStyle/>
          <a:p>
            <a:pPr algn="ctr"/>
            <a:r>
              <a:rPr lang="zh-CN" altLang="en-US" sz="3600" dirty="0"/>
              <a:t>使用直接路由选择向</a:t>
            </a:r>
            <a:r>
              <a:rPr lang="zh-CN" altLang="en-US" sz="3600" dirty="0" smtClean="0"/>
              <a:t>移动站发送数据报</a:t>
            </a:r>
            <a:endParaRPr lang="zh-CN" altLang="en-US" sz="3600" dirty="0"/>
          </a:p>
        </p:txBody>
      </p:sp>
      <p:sp>
        <p:nvSpPr>
          <p:cNvPr id="2" name="矩形 1"/>
          <p:cNvSpPr/>
          <p:nvPr/>
        </p:nvSpPr>
        <p:spPr>
          <a:xfrm>
            <a:off x="624391" y="1150929"/>
            <a:ext cx="8978353" cy="1323439"/>
          </a:xfrm>
          <a:prstGeom prst="rect">
            <a:avLst/>
          </a:prstGeom>
          <a:solidFill>
            <a:srgbClr val="66FF66"/>
          </a:solidFill>
          <a:ln>
            <a:solidFill>
              <a:schemeClr val="tx1"/>
            </a:solidFill>
          </a:ln>
        </p:spPr>
        <p:txBody>
          <a:bodyPr wrap="square">
            <a:spAutoFit/>
          </a:bodyPr>
          <a:lstStyle/>
          <a:p>
            <a:r>
              <a:rPr lang="zh-CN" altLang="zh-CN" sz="2000" b="1" dirty="0">
                <a:latin typeface="+mn-lt"/>
                <a:ea typeface="+mn-ea"/>
              </a:rPr>
              <a:t>让通信者</a:t>
            </a:r>
            <a:r>
              <a:rPr lang="en-US" altLang="zh-CN" sz="2000" b="1" dirty="0">
                <a:latin typeface="+mn-lt"/>
                <a:ea typeface="+mn-ea"/>
              </a:rPr>
              <a:t>B</a:t>
            </a:r>
            <a:r>
              <a:rPr lang="zh-CN" altLang="zh-CN" sz="2000" b="1" dirty="0">
                <a:latin typeface="+mn-lt"/>
                <a:ea typeface="+mn-ea"/>
              </a:rPr>
              <a:t>创建一个</a:t>
            </a:r>
            <a:r>
              <a:rPr lang="zh-CN" altLang="zh-CN" sz="2000" b="1" dirty="0">
                <a:solidFill>
                  <a:srgbClr val="C00000"/>
                </a:solidFill>
                <a:latin typeface="+mn-lt"/>
                <a:ea typeface="+mn-ea"/>
              </a:rPr>
              <a:t>通信者</a:t>
            </a:r>
            <a:r>
              <a:rPr lang="zh-CN" altLang="zh-CN" sz="2000" b="1" dirty="0" smtClean="0">
                <a:solidFill>
                  <a:srgbClr val="C00000"/>
                </a:solidFill>
                <a:latin typeface="+mn-lt"/>
                <a:ea typeface="+mn-ea"/>
              </a:rPr>
              <a:t>代理</a:t>
            </a:r>
            <a:r>
              <a:rPr lang="en-US" altLang="zh-CN" sz="2000" b="1" dirty="0" smtClean="0">
                <a:solidFill>
                  <a:srgbClr val="C00000"/>
                </a:solidFill>
                <a:latin typeface="+mn-lt"/>
                <a:ea typeface="+mn-ea"/>
              </a:rPr>
              <a:t> </a:t>
            </a:r>
            <a:r>
              <a:rPr lang="en-US" altLang="zh-CN" sz="2000" b="1" dirty="0" smtClean="0">
                <a:latin typeface="+mn-lt"/>
                <a:ea typeface="+mn-ea"/>
              </a:rPr>
              <a:t>(</a:t>
            </a:r>
            <a:r>
              <a:rPr lang="en-US" altLang="zh-CN" sz="2000" b="1" dirty="0">
                <a:latin typeface="+mn-lt"/>
                <a:ea typeface="+mn-ea"/>
              </a:rPr>
              <a:t>correspondent agent)</a:t>
            </a:r>
            <a:r>
              <a:rPr lang="zh-CN" altLang="zh-CN" sz="2000" b="1" dirty="0">
                <a:latin typeface="+mn-lt"/>
                <a:ea typeface="+mn-ea"/>
              </a:rPr>
              <a:t>，让这个通信者代理向归属代理询问到移动站在被访网络的转交地址。然后由通信者代理把数据报用</a:t>
            </a:r>
            <a:r>
              <a:rPr lang="zh-CN" altLang="zh-CN" sz="2000" b="1" dirty="0">
                <a:solidFill>
                  <a:srgbClr val="C00000"/>
                </a:solidFill>
                <a:latin typeface="+mn-lt"/>
                <a:ea typeface="+mn-ea"/>
              </a:rPr>
              <a:t>隧道技术</a:t>
            </a:r>
            <a:r>
              <a:rPr lang="zh-CN" altLang="zh-CN" sz="2000" b="1" dirty="0">
                <a:latin typeface="+mn-lt"/>
                <a:ea typeface="+mn-ea"/>
              </a:rPr>
              <a:t>发送到被访网络的外地代理，最后再由这个外地代理拆封，把数据报转发给移动站。但这是以增加复杂性为代价的。</a:t>
            </a:r>
            <a:endParaRPr lang="zh-CN" altLang="en-US" sz="2000" b="1" dirty="0">
              <a:latin typeface="+mn-lt"/>
              <a:ea typeface="+mn-ea"/>
            </a:endParaRPr>
          </a:p>
        </p:txBody>
      </p:sp>
      <p:grpSp>
        <p:nvGrpSpPr>
          <p:cNvPr id="202" name="组合 201"/>
          <p:cNvGrpSpPr/>
          <p:nvPr/>
        </p:nvGrpSpPr>
        <p:grpSpPr>
          <a:xfrm>
            <a:off x="3363198" y="3212976"/>
            <a:ext cx="2738713" cy="2043813"/>
            <a:chOff x="2607056" y="4919666"/>
            <a:chExt cx="2345944" cy="1677686"/>
          </a:xfrm>
        </p:grpSpPr>
        <p:sp>
          <p:nvSpPr>
            <p:cNvPr id="203" name="Cloud"/>
            <p:cNvSpPr>
              <a:spLocks noChangeAspect="1" noEditPoints="1" noChangeArrowheads="1"/>
            </p:cNvSpPr>
            <p:nvPr/>
          </p:nvSpPr>
          <p:spPr bwMode="auto">
            <a:xfrm>
              <a:off x="2607056" y="4919666"/>
              <a:ext cx="2345944" cy="167768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a:solidFill>
                  <a:srgbClr val="000099"/>
                </a:solidFill>
              </a:endParaRPr>
            </a:p>
          </p:txBody>
        </p:sp>
        <p:sp>
          <p:nvSpPr>
            <p:cNvPr id="204" name="Text Box 93"/>
            <p:cNvSpPr txBox="1">
              <a:spLocks noChangeArrowheads="1"/>
            </p:cNvSpPr>
            <p:nvPr/>
          </p:nvSpPr>
          <p:spPr bwMode="auto">
            <a:xfrm>
              <a:off x="3296816" y="5516564"/>
              <a:ext cx="821395" cy="308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mn-ea"/>
                </a:rPr>
                <a:t>广域网</a:t>
              </a:r>
            </a:p>
          </p:txBody>
        </p:sp>
      </p:grpSp>
      <p:sp>
        <p:nvSpPr>
          <p:cNvPr id="205" name="Cloud"/>
          <p:cNvSpPr>
            <a:spLocks noChangeAspect="1" noEditPoints="1" noChangeArrowheads="1"/>
          </p:cNvSpPr>
          <p:nvPr/>
        </p:nvSpPr>
        <p:spPr bwMode="auto">
          <a:xfrm>
            <a:off x="357960" y="2996952"/>
            <a:ext cx="2600434" cy="174265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66"/>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b="1">
              <a:solidFill>
                <a:srgbClr val="000099"/>
              </a:solidFill>
              <a:latin typeface="+mn-lt"/>
              <a:ea typeface="+mn-ea"/>
            </a:endParaRPr>
          </a:p>
        </p:txBody>
      </p:sp>
      <p:sp>
        <p:nvSpPr>
          <p:cNvPr id="206" name="Cloud"/>
          <p:cNvSpPr>
            <a:spLocks noChangeAspect="1" noEditPoints="1" noChangeArrowheads="1"/>
          </p:cNvSpPr>
          <p:nvPr/>
        </p:nvSpPr>
        <p:spPr bwMode="auto">
          <a:xfrm>
            <a:off x="6523418" y="2996952"/>
            <a:ext cx="2600434" cy="174265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66"/>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b="1">
              <a:solidFill>
                <a:srgbClr val="000099"/>
              </a:solidFill>
              <a:latin typeface="+mn-lt"/>
              <a:ea typeface="+mn-ea"/>
            </a:endParaRPr>
          </a:p>
        </p:txBody>
      </p:sp>
      <p:sp>
        <p:nvSpPr>
          <p:cNvPr id="207" name="Cloud"/>
          <p:cNvSpPr>
            <a:spLocks noChangeAspect="1" noEditPoints="1" noChangeArrowheads="1"/>
          </p:cNvSpPr>
          <p:nvPr/>
        </p:nvSpPr>
        <p:spPr bwMode="auto">
          <a:xfrm>
            <a:off x="7337830" y="4797152"/>
            <a:ext cx="2425948" cy="158221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66"/>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b="1">
              <a:solidFill>
                <a:srgbClr val="000099"/>
              </a:solidFill>
              <a:latin typeface="+mn-lt"/>
              <a:ea typeface="+mn-ea"/>
            </a:endParaRPr>
          </a:p>
        </p:txBody>
      </p:sp>
      <p:sp>
        <p:nvSpPr>
          <p:cNvPr id="404485" name="Line 5"/>
          <p:cNvSpPr>
            <a:spLocks noChangeShapeType="1"/>
          </p:cNvSpPr>
          <p:nvPr/>
        </p:nvSpPr>
        <p:spPr bwMode="auto">
          <a:xfrm rot="16200000" flipV="1">
            <a:off x="3751164" y="5485819"/>
            <a:ext cx="0" cy="78078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570" name="Line 90"/>
          <p:cNvSpPr>
            <a:spLocks noChangeShapeType="1"/>
          </p:cNvSpPr>
          <p:nvPr/>
        </p:nvSpPr>
        <p:spPr bwMode="auto">
          <a:xfrm flipH="1">
            <a:off x="7730761" y="3499724"/>
            <a:ext cx="0" cy="3587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571" name="Text Box 91"/>
          <p:cNvSpPr txBox="1">
            <a:spLocks noChangeArrowheads="1"/>
          </p:cNvSpPr>
          <p:nvPr/>
        </p:nvSpPr>
        <p:spPr bwMode="auto">
          <a:xfrm>
            <a:off x="506732" y="3429000"/>
            <a:ext cx="12059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mn-ea"/>
              </a:rPr>
              <a:t>移动站 </a:t>
            </a:r>
            <a:r>
              <a:rPr kumimoji="1" lang="en-US" altLang="zh-CN" sz="2000" b="1" dirty="0">
                <a:solidFill>
                  <a:srgbClr val="000099"/>
                </a:solidFill>
                <a:latin typeface="+mn-lt"/>
                <a:ea typeface="+mn-ea"/>
              </a:rPr>
              <a:t>A</a:t>
            </a:r>
          </a:p>
        </p:txBody>
      </p:sp>
      <p:sp>
        <p:nvSpPr>
          <p:cNvPr id="404572" name="Line 92"/>
          <p:cNvSpPr>
            <a:spLocks noChangeShapeType="1"/>
          </p:cNvSpPr>
          <p:nvPr/>
        </p:nvSpPr>
        <p:spPr bwMode="auto">
          <a:xfrm>
            <a:off x="2034811" y="3571162"/>
            <a:ext cx="5530850" cy="9525"/>
          </a:xfrm>
          <a:prstGeom prst="line">
            <a:avLst/>
          </a:prstGeom>
          <a:noFill/>
          <a:ln w="76200">
            <a:solidFill>
              <a:schemeClr val="hlink"/>
            </a:solidFill>
            <a:prstDash val="sysDot"/>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4574" name="Line 94"/>
          <p:cNvSpPr>
            <a:spLocks noChangeShapeType="1"/>
          </p:cNvSpPr>
          <p:nvPr/>
        </p:nvSpPr>
        <p:spPr bwMode="auto">
          <a:xfrm>
            <a:off x="1794040" y="3491786"/>
            <a:ext cx="6879" cy="3667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pic>
        <p:nvPicPr>
          <p:cNvPr id="404575" name="Picture 9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69398" y="4218861"/>
            <a:ext cx="650081"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04576" name="Text Box 96"/>
          <p:cNvSpPr txBox="1">
            <a:spLocks noChangeArrowheads="1"/>
          </p:cNvSpPr>
          <p:nvPr/>
        </p:nvSpPr>
        <p:spPr bwMode="auto">
          <a:xfrm>
            <a:off x="1194826" y="2634536"/>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000099"/>
                </a:solidFill>
                <a:latin typeface="+mn-lt"/>
                <a:ea typeface="+mn-ea"/>
              </a:rPr>
              <a:t>归属网络</a:t>
            </a:r>
          </a:p>
        </p:txBody>
      </p:sp>
      <p:sp>
        <p:nvSpPr>
          <p:cNvPr id="404577" name="Text Box 97"/>
          <p:cNvSpPr txBox="1">
            <a:spLocks noChangeArrowheads="1"/>
          </p:cNvSpPr>
          <p:nvPr/>
        </p:nvSpPr>
        <p:spPr bwMode="auto">
          <a:xfrm>
            <a:off x="7106477" y="2718673"/>
            <a:ext cx="128592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被访网络 </a:t>
            </a:r>
            <a:r>
              <a:rPr kumimoji="1" lang="en-US" altLang="zh-CN" sz="1600" b="1">
                <a:solidFill>
                  <a:srgbClr val="000099"/>
                </a:solidFill>
                <a:latin typeface="+mn-lt"/>
                <a:ea typeface="+mn-ea"/>
              </a:rPr>
              <a:t>N</a:t>
            </a:r>
            <a:r>
              <a:rPr kumimoji="1" lang="en-US" altLang="zh-CN" sz="1600" b="1" baseline="-25000">
                <a:solidFill>
                  <a:srgbClr val="000099"/>
                </a:solidFill>
                <a:latin typeface="+mn-lt"/>
                <a:ea typeface="+mn-ea"/>
              </a:rPr>
              <a:t>1</a:t>
            </a:r>
          </a:p>
        </p:txBody>
      </p:sp>
      <p:sp>
        <p:nvSpPr>
          <p:cNvPr id="404578" name="Text Box 98"/>
          <p:cNvSpPr txBox="1">
            <a:spLocks noChangeArrowheads="1"/>
          </p:cNvSpPr>
          <p:nvPr/>
        </p:nvSpPr>
        <p:spPr bwMode="auto">
          <a:xfrm>
            <a:off x="7340368" y="4291886"/>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锚外地代理</a:t>
            </a:r>
          </a:p>
        </p:txBody>
      </p:sp>
      <p:sp>
        <p:nvSpPr>
          <p:cNvPr id="404579" name="Text Box 99"/>
          <p:cNvSpPr txBox="1">
            <a:spLocks noChangeArrowheads="1"/>
          </p:cNvSpPr>
          <p:nvPr/>
        </p:nvSpPr>
        <p:spPr bwMode="auto">
          <a:xfrm>
            <a:off x="787962" y="4147423"/>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归属代理</a:t>
            </a:r>
          </a:p>
        </p:txBody>
      </p:sp>
      <p:grpSp>
        <p:nvGrpSpPr>
          <p:cNvPr id="404580" name="Group 100"/>
          <p:cNvGrpSpPr>
            <a:grpSpLocks/>
          </p:cNvGrpSpPr>
          <p:nvPr/>
        </p:nvGrpSpPr>
        <p:grpSpPr bwMode="auto">
          <a:xfrm>
            <a:off x="3049488" y="5587286"/>
            <a:ext cx="727472" cy="495300"/>
            <a:chOff x="762" y="2391"/>
            <a:chExt cx="423" cy="312"/>
          </a:xfrm>
        </p:grpSpPr>
        <p:grpSp>
          <p:nvGrpSpPr>
            <p:cNvPr id="404581" name="Group 101"/>
            <p:cNvGrpSpPr>
              <a:grpSpLocks/>
            </p:cNvGrpSpPr>
            <p:nvPr/>
          </p:nvGrpSpPr>
          <p:grpSpPr bwMode="auto">
            <a:xfrm>
              <a:off x="867" y="2432"/>
              <a:ext cx="318" cy="271"/>
              <a:chOff x="657" y="1570"/>
              <a:chExt cx="318" cy="311"/>
            </a:xfrm>
          </p:grpSpPr>
          <p:sp>
            <p:nvSpPr>
              <p:cNvPr id="404582" name="Line 102"/>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404583" name="Picture 103" descr="laptop cop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4584" name="Group 104"/>
            <p:cNvGrpSpPr>
              <a:grpSpLocks/>
            </p:cNvGrpSpPr>
            <p:nvPr/>
          </p:nvGrpSpPr>
          <p:grpSpPr bwMode="auto">
            <a:xfrm>
              <a:off x="762" y="2391"/>
              <a:ext cx="306" cy="90"/>
              <a:chOff x="748" y="2251"/>
              <a:chExt cx="306" cy="90"/>
            </a:xfrm>
          </p:grpSpPr>
          <p:sp>
            <p:nvSpPr>
              <p:cNvPr id="404585" name="AutoShape 10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586" name="AutoShape 10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587" name="AutoShape 10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588" name="AutoShape 10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589" name="AutoShape 10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590" name="AutoShape 11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04591" name="Line 111"/>
          <p:cNvSpPr>
            <a:spLocks noChangeShapeType="1"/>
          </p:cNvSpPr>
          <p:nvPr/>
        </p:nvSpPr>
        <p:spPr bwMode="auto">
          <a:xfrm flipH="1" flipV="1">
            <a:off x="2425204" y="4434762"/>
            <a:ext cx="1559851" cy="1296987"/>
          </a:xfrm>
          <a:prstGeom prst="line">
            <a:avLst/>
          </a:prstGeom>
          <a:noFill/>
          <a:ln w="28575">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4592" name="Text Box 112"/>
          <p:cNvSpPr txBox="1">
            <a:spLocks noChangeArrowheads="1"/>
          </p:cNvSpPr>
          <p:nvPr/>
        </p:nvSpPr>
        <p:spPr bwMode="auto">
          <a:xfrm>
            <a:off x="2058922" y="5744448"/>
            <a:ext cx="1215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99"/>
                </a:solidFill>
                <a:latin typeface="+mn-lt"/>
                <a:ea typeface="+mn-ea"/>
              </a:rPr>
              <a:t>通信者 </a:t>
            </a:r>
            <a:r>
              <a:rPr kumimoji="1" lang="en-US" altLang="zh-CN" sz="2000" b="1" dirty="0">
                <a:solidFill>
                  <a:srgbClr val="000099"/>
                </a:solidFill>
                <a:latin typeface="+mn-lt"/>
                <a:ea typeface="+mn-ea"/>
              </a:rPr>
              <a:t>B</a:t>
            </a:r>
          </a:p>
        </p:txBody>
      </p:sp>
      <p:sp>
        <p:nvSpPr>
          <p:cNvPr id="404593" name="Line 113"/>
          <p:cNvSpPr>
            <a:spLocks noChangeShapeType="1"/>
          </p:cNvSpPr>
          <p:nvPr/>
        </p:nvSpPr>
        <p:spPr bwMode="auto">
          <a:xfrm rot="16200000" flipV="1">
            <a:off x="1880030" y="3000322"/>
            <a:ext cx="0" cy="171635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04594" name="Group 114"/>
          <p:cNvGrpSpPr>
            <a:grpSpLocks/>
          </p:cNvGrpSpPr>
          <p:nvPr/>
        </p:nvGrpSpPr>
        <p:grpSpPr bwMode="auto">
          <a:xfrm>
            <a:off x="1410527" y="3210798"/>
            <a:ext cx="727471" cy="495300"/>
            <a:chOff x="762" y="2391"/>
            <a:chExt cx="423" cy="312"/>
          </a:xfrm>
        </p:grpSpPr>
        <p:grpSp>
          <p:nvGrpSpPr>
            <p:cNvPr id="404595" name="Group 115"/>
            <p:cNvGrpSpPr>
              <a:grpSpLocks/>
            </p:cNvGrpSpPr>
            <p:nvPr/>
          </p:nvGrpSpPr>
          <p:grpSpPr bwMode="auto">
            <a:xfrm>
              <a:off x="867" y="2432"/>
              <a:ext cx="318" cy="271"/>
              <a:chOff x="657" y="1570"/>
              <a:chExt cx="318" cy="311"/>
            </a:xfrm>
          </p:grpSpPr>
          <p:sp>
            <p:nvSpPr>
              <p:cNvPr id="404596" name="Line 116"/>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404597" name="Picture 117" descr="laptop cop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4598" name="Group 118"/>
            <p:cNvGrpSpPr>
              <a:grpSpLocks/>
            </p:cNvGrpSpPr>
            <p:nvPr/>
          </p:nvGrpSpPr>
          <p:grpSpPr bwMode="auto">
            <a:xfrm>
              <a:off x="762" y="2391"/>
              <a:ext cx="306" cy="90"/>
              <a:chOff x="748" y="2251"/>
              <a:chExt cx="306" cy="90"/>
            </a:xfrm>
          </p:grpSpPr>
          <p:sp>
            <p:nvSpPr>
              <p:cNvPr id="404599" name="AutoShape 119"/>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00" name="AutoShape 120"/>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01" name="AutoShape 121"/>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02" name="AutoShape 122"/>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03" name="AutoShape 123"/>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04" name="AutoShape 124"/>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04605" name="Line 125"/>
          <p:cNvSpPr>
            <a:spLocks noChangeShapeType="1"/>
          </p:cNvSpPr>
          <p:nvPr/>
        </p:nvSpPr>
        <p:spPr bwMode="auto">
          <a:xfrm>
            <a:off x="2113921" y="3858499"/>
            <a:ext cx="6879" cy="3667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pic>
        <p:nvPicPr>
          <p:cNvPr id="404606" name="Picture 12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0920" y="4218861"/>
            <a:ext cx="650081"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04607" name="Line 127"/>
          <p:cNvSpPr>
            <a:spLocks noChangeShapeType="1"/>
          </p:cNvSpPr>
          <p:nvPr/>
        </p:nvSpPr>
        <p:spPr bwMode="auto">
          <a:xfrm rot="16200000" flipV="1">
            <a:off x="7653370" y="3000322"/>
            <a:ext cx="0" cy="171635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04608" name="Group 128"/>
          <p:cNvGrpSpPr>
            <a:grpSpLocks/>
          </p:cNvGrpSpPr>
          <p:nvPr/>
        </p:nvGrpSpPr>
        <p:grpSpPr bwMode="auto">
          <a:xfrm>
            <a:off x="7393682" y="3220323"/>
            <a:ext cx="727472" cy="495300"/>
            <a:chOff x="762" y="2391"/>
            <a:chExt cx="423" cy="312"/>
          </a:xfrm>
        </p:grpSpPr>
        <p:grpSp>
          <p:nvGrpSpPr>
            <p:cNvPr id="404609" name="Group 129"/>
            <p:cNvGrpSpPr>
              <a:grpSpLocks/>
            </p:cNvGrpSpPr>
            <p:nvPr/>
          </p:nvGrpSpPr>
          <p:grpSpPr bwMode="auto">
            <a:xfrm>
              <a:off x="867" y="2432"/>
              <a:ext cx="318" cy="271"/>
              <a:chOff x="657" y="1570"/>
              <a:chExt cx="318" cy="311"/>
            </a:xfrm>
          </p:grpSpPr>
          <p:sp>
            <p:nvSpPr>
              <p:cNvPr id="404610" name="Line 130"/>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404611" name="Picture 131" descr="laptop cop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4612" name="Group 132"/>
            <p:cNvGrpSpPr>
              <a:grpSpLocks/>
            </p:cNvGrpSpPr>
            <p:nvPr/>
          </p:nvGrpSpPr>
          <p:grpSpPr bwMode="auto">
            <a:xfrm>
              <a:off x="762" y="2391"/>
              <a:ext cx="306" cy="90"/>
              <a:chOff x="748" y="2251"/>
              <a:chExt cx="306" cy="90"/>
            </a:xfrm>
          </p:grpSpPr>
          <p:sp>
            <p:nvSpPr>
              <p:cNvPr id="404613" name="AutoShape 133"/>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14" name="AutoShape 134"/>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15" name="AutoShape 135"/>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16" name="AutoShape 136"/>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17" name="AutoShape 137"/>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18" name="AutoShape 138"/>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04619" name="Line 139"/>
          <p:cNvSpPr>
            <a:spLocks noChangeShapeType="1"/>
          </p:cNvSpPr>
          <p:nvPr/>
        </p:nvSpPr>
        <p:spPr bwMode="auto">
          <a:xfrm flipH="1">
            <a:off x="7106477" y="3858499"/>
            <a:ext cx="0" cy="3587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20" name="Text Box 140"/>
          <p:cNvSpPr txBox="1">
            <a:spLocks noChangeArrowheads="1"/>
          </p:cNvSpPr>
          <p:nvPr/>
        </p:nvSpPr>
        <p:spPr bwMode="auto">
          <a:xfrm flipH="1">
            <a:off x="8298292" y="4075986"/>
            <a:ext cx="4587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sym typeface="Wingdings" pitchFamily="2" charset="2"/>
              </a:rPr>
              <a:t></a:t>
            </a:r>
          </a:p>
        </p:txBody>
      </p:sp>
      <p:sp>
        <p:nvSpPr>
          <p:cNvPr id="404621" name="Text Box 141"/>
          <p:cNvSpPr txBox="1">
            <a:spLocks noChangeArrowheads="1"/>
          </p:cNvSpPr>
          <p:nvPr/>
        </p:nvSpPr>
        <p:spPr bwMode="auto">
          <a:xfrm flipH="1">
            <a:off x="5077122" y="5299949"/>
            <a:ext cx="4587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sym typeface="Wingdings" pitchFamily="2" charset="2"/>
              </a:rPr>
              <a:t></a:t>
            </a:r>
          </a:p>
        </p:txBody>
      </p:sp>
      <p:sp>
        <p:nvSpPr>
          <p:cNvPr id="404622" name="Text Box 142"/>
          <p:cNvSpPr txBox="1">
            <a:spLocks noChangeArrowheads="1"/>
          </p:cNvSpPr>
          <p:nvPr/>
        </p:nvSpPr>
        <p:spPr bwMode="auto">
          <a:xfrm flipH="1">
            <a:off x="2892987" y="4687174"/>
            <a:ext cx="4587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sym typeface="Wingdings" pitchFamily="2" charset="2"/>
              </a:rPr>
              <a:t></a:t>
            </a:r>
          </a:p>
        </p:txBody>
      </p:sp>
      <p:sp>
        <p:nvSpPr>
          <p:cNvPr id="404623" name="Text Box 143"/>
          <p:cNvSpPr txBox="1">
            <a:spLocks noChangeArrowheads="1"/>
          </p:cNvSpPr>
          <p:nvPr/>
        </p:nvSpPr>
        <p:spPr bwMode="auto">
          <a:xfrm>
            <a:off x="7106477" y="3209211"/>
            <a:ext cx="332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A</a:t>
            </a:r>
          </a:p>
        </p:txBody>
      </p:sp>
      <p:pic>
        <p:nvPicPr>
          <p:cNvPr id="404624" name="Picture 1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07665" y="5731748"/>
            <a:ext cx="650081"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04625" name="Text Box 145"/>
          <p:cNvSpPr txBox="1">
            <a:spLocks noChangeArrowheads="1"/>
          </p:cNvSpPr>
          <p:nvPr/>
        </p:nvSpPr>
        <p:spPr bwMode="auto">
          <a:xfrm>
            <a:off x="3787114" y="6015911"/>
            <a:ext cx="881973" cy="563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kumimoji="1" lang="zh-CN" altLang="en-US" sz="1800" b="1" dirty="0">
                <a:solidFill>
                  <a:srgbClr val="C00000"/>
                </a:solidFill>
                <a:latin typeface="+mn-lt"/>
                <a:ea typeface="+mn-ea"/>
              </a:rPr>
              <a:t>通信者</a:t>
            </a:r>
          </a:p>
          <a:p>
            <a:pPr algn="ctr">
              <a:lnSpc>
                <a:spcPct val="85000"/>
              </a:lnSpc>
            </a:pPr>
            <a:r>
              <a:rPr kumimoji="1" lang="zh-CN" altLang="en-US" sz="1800" b="1" dirty="0">
                <a:solidFill>
                  <a:srgbClr val="C00000"/>
                </a:solidFill>
                <a:latin typeface="+mn-lt"/>
                <a:ea typeface="+mn-ea"/>
              </a:rPr>
              <a:t>代理</a:t>
            </a:r>
          </a:p>
        </p:txBody>
      </p:sp>
      <p:sp>
        <p:nvSpPr>
          <p:cNvPr id="404654" name="Line 174"/>
          <p:cNvSpPr>
            <a:spLocks noChangeShapeType="1"/>
          </p:cNvSpPr>
          <p:nvPr/>
        </p:nvSpPr>
        <p:spPr bwMode="auto">
          <a:xfrm flipH="1">
            <a:off x="9288892" y="5299949"/>
            <a:ext cx="0" cy="3587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pic>
        <p:nvPicPr>
          <p:cNvPr id="404655" name="Picture 1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04965" y="6019086"/>
            <a:ext cx="650081"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04656" name="Text Box 176"/>
          <p:cNvSpPr txBox="1">
            <a:spLocks noChangeArrowheads="1"/>
          </p:cNvSpPr>
          <p:nvPr/>
        </p:nvSpPr>
        <p:spPr bwMode="auto">
          <a:xfrm>
            <a:off x="7495149" y="6258798"/>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新外地代理</a:t>
            </a:r>
          </a:p>
        </p:txBody>
      </p:sp>
      <p:sp>
        <p:nvSpPr>
          <p:cNvPr id="404657" name="Line 177"/>
          <p:cNvSpPr>
            <a:spLocks noChangeShapeType="1"/>
          </p:cNvSpPr>
          <p:nvPr/>
        </p:nvSpPr>
        <p:spPr bwMode="auto">
          <a:xfrm rot="16200000" flipV="1">
            <a:off x="8588937" y="4800547"/>
            <a:ext cx="0" cy="171635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04658" name="Group 178"/>
          <p:cNvGrpSpPr>
            <a:grpSpLocks/>
          </p:cNvGrpSpPr>
          <p:nvPr/>
        </p:nvGrpSpPr>
        <p:grpSpPr bwMode="auto">
          <a:xfrm>
            <a:off x="8951813" y="5020548"/>
            <a:ext cx="727472" cy="495300"/>
            <a:chOff x="762" y="2391"/>
            <a:chExt cx="423" cy="312"/>
          </a:xfrm>
        </p:grpSpPr>
        <p:grpSp>
          <p:nvGrpSpPr>
            <p:cNvPr id="404659" name="Group 179"/>
            <p:cNvGrpSpPr>
              <a:grpSpLocks/>
            </p:cNvGrpSpPr>
            <p:nvPr/>
          </p:nvGrpSpPr>
          <p:grpSpPr bwMode="auto">
            <a:xfrm>
              <a:off x="867" y="2432"/>
              <a:ext cx="318" cy="271"/>
              <a:chOff x="657" y="1570"/>
              <a:chExt cx="318" cy="311"/>
            </a:xfrm>
          </p:grpSpPr>
          <p:sp>
            <p:nvSpPr>
              <p:cNvPr id="404660" name="Line 180"/>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404661" name="Picture 181" descr="laptop cop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4662" name="Group 182"/>
            <p:cNvGrpSpPr>
              <a:grpSpLocks/>
            </p:cNvGrpSpPr>
            <p:nvPr/>
          </p:nvGrpSpPr>
          <p:grpSpPr bwMode="auto">
            <a:xfrm>
              <a:off x="762" y="2391"/>
              <a:ext cx="306" cy="90"/>
              <a:chOff x="748" y="2251"/>
              <a:chExt cx="306" cy="90"/>
            </a:xfrm>
          </p:grpSpPr>
          <p:sp>
            <p:nvSpPr>
              <p:cNvPr id="404663" name="AutoShape 183"/>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64" name="AutoShape 184"/>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65" name="AutoShape 185"/>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66" name="AutoShape 186"/>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67" name="AutoShape 187"/>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68" name="AutoShape 188"/>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04669" name="Line 189"/>
          <p:cNvSpPr>
            <a:spLocks noChangeShapeType="1"/>
          </p:cNvSpPr>
          <p:nvPr/>
        </p:nvSpPr>
        <p:spPr bwMode="auto">
          <a:xfrm flipH="1">
            <a:off x="8042043" y="5658724"/>
            <a:ext cx="0" cy="3587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70" name="Text Box 190"/>
          <p:cNvSpPr txBox="1">
            <a:spLocks noChangeArrowheads="1"/>
          </p:cNvSpPr>
          <p:nvPr/>
        </p:nvSpPr>
        <p:spPr bwMode="auto">
          <a:xfrm>
            <a:off x="7574260" y="5009436"/>
            <a:ext cx="128592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被访网络 </a:t>
            </a:r>
            <a:r>
              <a:rPr kumimoji="1" lang="en-US" altLang="zh-CN" sz="1600" b="1">
                <a:solidFill>
                  <a:srgbClr val="000099"/>
                </a:solidFill>
                <a:latin typeface="+mn-lt"/>
                <a:ea typeface="+mn-ea"/>
              </a:rPr>
              <a:t>N</a:t>
            </a:r>
            <a:r>
              <a:rPr kumimoji="1" lang="en-US" altLang="zh-CN" sz="1600" b="1" baseline="-25000">
                <a:solidFill>
                  <a:srgbClr val="000099"/>
                </a:solidFill>
                <a:latin typeface="+mn-lt"/>
                <a:ea typeface="+mn-ea"/>
              </a:rPr>
              <a:t>2</a:t>
            </a:r>
          </a:p>
        </p:txBody>
      </p:sp>
      <p:sp>
        <p:nvSpPr>
          <p:cNvPr id="404671" name="Line 191"/>
          <p:cNvSpPr>
            <a:spLocks noChangeShapeType="1"/>
          </p:cNvSpPr>
          <p:nvPr/>
        </p:nvSpPr>
        <p:spPr bwMode="auto">
          <a:xfrm>
            <a:off x="7964652" y="3715623"/>
            <a:ext cx="467783" cy="503238"/>
          </a:xfrm>
          <a:prstGeom prst="line">
            <a:avLst/>
          </a:prstGeom>
          <a:noFill/>
          <a:ln w="76200">
            <a:solidFill>
              <a:schemeClr val="hlink"/>
            </a:solidFill>
            <a:prstDash val="sysDot"/>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4672" name="Line 192"/>
          <p:cNvSpPr>
            <a:spLocks noChangeShapeType="1"/>
          </p:cNvSpPr>
          <p:nvPr/>
        </p:nvSpPr>
        <p:spPr bwMode="auto">
          <a:xfrm flipV="1">
            <a:off x="4609340" y="4434762"/>
            <a:ext cx="2106744" cy="1298575"/>
          </a:xfrm>
          <a:prstGeom prst="line">
            <a:avLst/>
          </a:prstGeom>
          <a:noFill/>
          <a:ln w="762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4673" name="Line 193"/>
          <p:cNvSpPr>
            <a:spLocks noChangeShapeType="1"/>
          </p:cNvSpPr>
          <p:nvPr/>
        </p:nvSpPr>
        <p:spPr bwMode="auto">
          <a:xfrm rot="10800000" flipV="1">
            <a:off x="8275935" y="5442824"/>
            <a:ext cx="858176" cy="576263"/>
          </a:xfrm>
          <a:prstGeom prst="line">
            <a:avLst/>
          </a:prstGeom>
          <a:noFill/>
          <a:ln w="762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4674" name="Line 194"/>
          <p:cNvSpPr>
            <a:spLocks noChangeShapeType="1"/>
          </p:cNvSpPr>
          <p:nvPr/>
        </p:nvSpPr>
        <p:spPr bwMode="auto">
          <a:xfrm flipH="1" flipV="1">
            <a:off x="7261258" y="4434762"/>
            <a:ext cx="624284" cy="1584325"/>
          </a:xfrm>
          <a:prstGeom prst="line">
            <a:avLst/>
          </a:prstGeom>
          <a:noFill/>
          <a:ln w="762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4675" name="Freeform 195"/>
          <p:cNvSpPr>
            <a:spLocks/>
          </p:cNvSpPr>
          <p:nvPr/>
        </p:nvSpPr>
        <p:spPr bwMode="auto">
          <a:xfrm>
            <a:off x="7034245" y="4493499"/>
            <a:ext cx="2357834" cy="1801813"/>
          </a:xfrm>
          <a:custGeom>
            <a:avLst/>
            <a:gdLst>
              <a:gd name="T0" fmla="*/ 0 w 1371"/>
              <a:gd name="T1" fmla="*/ 0 h 1135"/>
              <a:gd name="T2" fmla="*/ 129 w 1371"/>
              <a:gd name="T3" fmla="*/ 445 h 1135"/>
              <a:gd name="T4" fmla="*/ 255 w 1371"/>
              <a:gd name="T5" fmla="*/ 775 h 1135"/>
              <a:gd name="T6" fmla="*/ 483 w 1371"/>
              <a:gd name="T7" fmla="*/ 1093 h 1135"/>
              <a:gd name="T8" fmla="*/ 897 w 1371"/>
              <a:gd name="T9" fmla="*/ 1027 h 1135"/>
              <a:gd name="T10" fmla="*/ 1371 w 1371"/>
              <a:gd name="T11" fmla="*/ 649 h 1135"/>
            </a:gdLst>
            <a:ahLst/>
            <a:cxnLst>
              <a:cxn ang="0">
                <a:pos x="T0" y="T1"/>
              </a:cxn>
              <a:cxn ang="0">
                <a:pos x="T2" y="T3"/>
              </a:cxn>
              <a:cxn ang="0">
                <a:pos x="T4" y="T5"/>
              </a:cxn>
              <a:cxn ang="0">
                <a:pos x="T6" y="T7"/>
              </a:cxn>
              <a:cxn ang="0">
                <a:pos x="T8" y="T9"/>
              </a:cxn>
              <a:cxn ang="0">
                <a:pos x="T10" y="T11"/>
              </a:cxn>
            </a:cxnLst>
            <a:rect l="0" t="0" r="r" b="b"/>
            <a:pathLst>
              <a:path w="1371" h="1135">
                <a:moveTo>
                  <a:pt x="0" y="0"/>
                </a:moveTo>
                <a:cubicBezTo>
                  <a:pt x="21" y="74"/>
                  <a:pt x="86" y="316"/>
                  <a:pt x="129" y="445"/>
                </a:cubicBezTo>
                <a:cubicBezTo>
                  <a:pt x="172" y="574"/>
                  <a:pt x="196" y="667"/>
                  <a:pt x="255" y="775"/>
                </a:cubicBezTo>
                <a:cubicBezTo>
                  <a:pt x="314" y="883"/>
                  <a:pt x="376" y="1051"/>
                  <a:pt x="483" y="1093"/>
                </a:cubicBezTo>
                <a:cubicBezTo>
                  <a:pt x="590" y="1135"/>
                  <a:pt x="749" y="1101"/>
                  <a:pt x="897" y="1027"/>
                </a:cubicBezTo>
                <a:cubicBezTo>
                  <a:pt x="1045" y="953"/>
                  <a:pt x="1272" y="728"/>
                  <a:pt x="1371" y="649"/>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4676" name="Text Box 196"/>
          <p:cNvSpPr txBox="1">
            <a:spLocks noChangeArrowheads="1"/>
          </p:cNvSpPr>
          <p:nvPr/>
        </p:nvSpPr>
        <p:spPr bwMode="auto">
          <a:xfrm>
            <a:off x="9445394" y="5104686"/>
            <a:ext cx="332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A</a:t>
            </a:r>
          </a:p>
        </p:txBody>
      </p:sp>
      <p:sp>
        <p:nvSpPr>
          <p:cNvPr id="404677" name="Text Box 197"/>
          <p:cNvSpPr txBox="1">
            <a:spLocks noChangeArrowheads="1"/>
          </p:cNvSpPr>
          <p:nvPr/>
        </p:nvSpPr>
        <p:spPr bwMode="auto">
          <a:xfrm flipH="1">
            <a:off x="7285335" y="3821987"/>
            <a:ext cx="4587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sym typeface="Wingdings" pitchFamily="2" charset="2"/>
              </a:rPr>
              <a:t></a:t>
            </a:r>
          </a:p>
        </p:txBody>
      </p:sp>
      <p:sp>
        <p:nvSpPr>
          <p:cNvPr id="404678" name="Text Box 198"/>
          <p:cNvSpPr txBox="1">
            <a:spLocks noChangeArrowheads="1"/>
          </p:cNvSpPr>
          <p:nvPr/>
        </p:nvSpPr>
        <p:spPr bwMode="auto">
          <a:xfrm flipH="1">
            <a:off x="8532184" y="5299949"/>
            <a:ext cx="4587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sym typeface="Wingdings" pitchFamily="2" charset="2"/>
              </a:rPr>
              <a:t></a:t>
            </a:r>
          </a:p>
        </p:txBody>
      </p:sp>
      <p:sp>
        <p:nvSpPr>
          <p:cNvPr id="404679" name="Line 199"/>
          <p:cNvSpPr>
            <a:spLocks noChangeShapeType="1"/>
          </p:cNvSpPr>
          <p:nvPr/>
        </p:nvSpPr>
        <p:spPr bwMode="auto">
          <a:xfrm flipV="1">
            <a:off x="7183867" y="3642599"/>
            <a:ext cx="467783" cy="576263"/>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4680" name="Text Box 200"/>
          <p:cNvSpPr txBox="1">
            <a:spLocks noChangeArrowheads="1"/>
          </p:cNvSpPr>
          <p:nvPr/>
        </p:nvSpPr>
        <p:spPr bwMode="auto">
          <a:xfrm flipH="1">
            <a:off x="7340368" y="4650662"/>
            <a:ext cx="4587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sym typeface="Wingdings" pitchFamily="2" charset="2"/>
              </a:rPr>
              <a:t></a:t>
            </a:r>
          </a:p>
        </p:txBody>
      </p:sp>
      <p:sp>
        <p:nvSpPr>
          <p:cNvPr id="404681" name="Text Box 201"/>
          <p:cNvSpPr txBox="1">
            <a:spLocks noChangeArrowheads="1"/>
          </p:cNvSpPr>
          <p:nvPr/>
        </p:nvSpPr>
        <p:spPr bwMode="auto">
          <a:xfrm flipH="1">
            <a:off x="6793474" y="4795124"/>
            <a:ext cx="4587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sym typeface="Wingdings" pitchFamily="2" charset="2"/>
              </a:rPr>
              <a:t></a:t>
            </a:r>
          </a:p>
        </p:txBody>
      </p:sp>
    </p:spTree>
    <p:extLst>
      <p:ext uri="{BB962C8B-B14F-4D97-AF65-F5344CB8AC3E}">
        <p14:creationId xmlns:p14="http://schemas.microsoft.com/office/powerpoint/2010/main" val="80537691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6800" y="188640"/>
            <a:ext cx="8632664" cy="792000"/>
          </a:xfrm>
        </p:spPr>
        <p:txBody>
          <a:bodyPr/>
          <a:lstStyle/>
          <a:p>
            <a:pPr algn="ctr"/>
            <a:r>
              <a:rPr lang="zh-CN" altLang="en-US" sz="3600" dirty="0"/>
              <a:t>使用直接路由选择向移动站发送数据报</a:t>
            </a:r>
          </a:p>
        </p:txBody>
      </p:sp>
      <p:sp>
        <p:nvSpPr>
          <p:cNvPr id="4" name="内容占位符 3"/>
          <p:cNvSpPr>
            <a:spLocks noGrp="1"/>
          </p:cNvSpPr>
          <p:nvPr>
            <p:ph idx="1"/>
          </p:nvPr>
        </p:nvSpPr>
        <p:spPr/>
        <p:txBody>
          <a:bodyPr/>
          <a:lstStyle/>
          <a:p>
            <a:pPr marL="0" indent="0">
              <a:buNone/>
            </a:pPr>
            <a:r>
              <a:rPr lang="en-US" altLang="zh-CN" sz="2100" dirty="0">
                <a:sym typeface="Wingdings"/>
              </a:rPr>
              <a:t></a:t>
            </a:r>
            <a:r>
              <a:rPr lang="en-US" altLang="zh-CN" sz="2100" dirty="0"/>
              <a:t> </a:t>
            </a:r>
            <a:r>
              <a:rPr lang="en-US" altLang="zh-CN" sz="2100" dirty="0" smtClean="0"/>
              <a:t>B </a:t>
            </a:r>
            <a:r>
              <a:rPr lang="zh-CN" altLang="zh-CN" sz="2100" dirty="0" smtClean="0"/>
              <a:t>的</a:t>
            </a:r>
            <a:r>
              <a:rPr lang="zh-CN" altLang="zh-CN" sz="2100" dirty="0"/>
              <a:t>通信者代理从移动站</a:t>
            </a:r>
            <a:r>
              <a:rPr lang="en-US" altLang="zh-CN" sz="2100" dirty="0"/>
              <a:t>A</a:t>
            </a:r>
            <a:r>
              <a:rPr lang="zh-CN" altLang="zh-CN" sz="2100" dirty="0"/>
              <a:t>的归属代理</a:t>
            </a:r>
            <a:r>
              <a:rPr lang="zh-CN" altLang="zh-CN" sz="2100" dirty="0" smtClean="0"/>
              <a:t>得到</a:t>
            </a:r>
            <a:r>
              <a:rPr lang="en-US" altLang="zh-CN" sz="2100" dirty="0" smtClean="0"/>
              <a:t> A </a:t>
            </a:r>
            <a:r>
              <a:rPr lang="zh-CN" altLang="zh-CN" sz="2100" dirty="0" smtClean="0"/>
              <a:t>所</a:t>
            </a:r>
            <a:r>
              <a:rPr lang="zh-CN" altLang="zh-CN" sz="2100" dirty="0"/>
              <a:t>漫游到的被访</a:t>
            </a:r>
            <a:r>
              <a:rPr lang="zh-CN" altLang="zh-CN" sz="2100" dirty="0" smtClean="0"/>
              <a:t>网络</a:t>
            </a:r>
            <a:r>
              <a:rPr lang="en-US" altLang="zh-CN" sz="2100" dirty="0" smtClean="0"/>
              <a:t> N</a:t>
            </a:r>
            <a:r>
              <a:rPr lang="en-US" altLang="zh-CN" sz="2100" baseline="-25000" dirty="0" smtClean="0"/>
              <a:t>1 </a:t>
            </a:r>
            <a:r>
              <a:rPr lang="zh-CN" altLang="zh-CN" sz="2100" dirty="0" smtClean="0"/>
              <a:t>的</a:t>
            </a:r>
            <a:r>
              <a:rPr lang="zh-CN" altLang="zh-CN" sz="2100" dirty="0"/>
              <a:t>外地代理。我们把移动站首次漫游到的被访网络的外地代理称为锚外地</a:t>
            </a:r>
            <a:r>
              <a:rPr lang="zh-CN" altLang="zh-CN" sz="2100" dirty="0" smtClean="0"/>
              <a:t>代理</a:t>
            </a:r>
            <a:r>
              <a:rPr lang="en-US" altLang="zh-CN" sz="2100" dirty="0" smtClean="0"/>
              <a:t> (</a:t>
            </a:r>
            <a:r>
              <a:rPr lang="en-US" altLang="zh-CN" sz="2100" dirty="0"/>
              <a:t>anchor foreign agent)</a:t>
            </a:r>
            <a:r>
              <a:rPr lang="zh-CN" altLang="zh-CN" sz="2100" dirty="0"/>
              <a:t>。</a:t>
            </a:r>
          </a:p>
          <a:p>
            <a:pPr marL="0" indent="0">
              <a:buNone/>
            </a:pPr>
            <a:r>
              <a:rPr lang="en-US" altLang="zh-CN" sz="2100" dirty="0">
                <a:sym typeface="Wingdings"/>
              </a:rPr>
              <a:t></a:t>
            </a:r>
            <a:r>
              <a:rPr lang="en-US" altLang="zh-CN" sz="2100" dirty="0"/>
              <a:t> </a:t>
            </a:r>
            <a:r>
              <a:rPr lang="zh-CN" altLang="zh-CN" sz="2100" dirty="0"/>
              <a:t>通信者代理</a:t>
            </a:r>
            <a:r>
              <a:rPr lang="zh-CN" altLang="zh-CN" sz="2100" dirty="0" smtClean="0"/>
              <a:t>把</a:t>
            </a:r>
            <a:r>
              <a:rPr lang="en-US" altLang="zh-CN" sz="2100" dirty="0" smtClean="0"/>
              <a:t> B </a:t>
            </a:r>
            <a:r>
              <a:rPr lang="zh-CN" altLang="zh-CN" sz="2100" dirty="0" smtClean="0"/>
              <a:t>发给</a:t>
            </a:r>
            <a:r>
              <a:rPr lang="en-US" altLang="zh-CN" sz="2100" dirty="0" smtClean="0"/>
              <a:t> A </a:t>
            </a:r>
            <a:r>
              <a:rPr lang="zh-CN" altLang="zh-CN" sz="2100" dirty="0" smtClean="0"/>
              <a:t>的</a:t>
            </a:r>
            <a:r>
              <a:rPr lang="zh-CN" altLang="zh-CN" sz="2100" dirty="0"/>
              <a:t>数据报再封装后，发送</a:t>
            </a:r>
            <a:r>
              <a:rPr lang="zh-CN" altLang="zh-CN" sz="2100" dirty="0" smtClean="0"/>
              <a:t>到</a:t>
            </a:r>
            <a:r>
              <a:rPr lang="en-US" altLang="zh-CN" sz="2100" dirty="0" smtClean="0"/>
              <a:t> A </a:t>
            </a:r>
            <a:r>
              <a:rPr lang="zh-CN" altLang="zh-CN" sz="2100" dirty="0" smtClean="0"/>
              <a:t>的</a:t>
            </a:r>
            <a:r>
              <a:rPr lang="zh-CN" altLang="zh-CN" sz="2100" dirty="0"/>
              <a:t>锚外地代理。</a:t>
            </a:r>
          </a:p>
          <a:p>
            <a:pPr marL="0" indent="0">
              <a:buNone/>
            </a:pPr>
            <a:r>
              <a:rPr lang="en-US" altLang="zh-CN" sz="2100" dirty="0">
                <a:sym typeface="Wingdings"/>
              </a:rPr>
              <a:t></a:t>
            </a:r>
            <a:r>
              <a:rPr lang="en-US" altLang="zh-CN" sz="2100" dirty="0"/>
              <a:t> </a:t>
            </a:r>
            <a:r>
              <a:rPr lang="zh-CN" altLang="zh-CN" sz="2100" dirty="0"/>
              <a:t>锚外地代理把拆封后的数据报发送</a:t>
            </a:r>
            <a:r>
              <a:rPr lang="zh-CN" altLang="zh-CN" sz="2100" dirty="0" smtClean="0"/>
              <a:t>给</a:t>
            </a:r>
            <a:r>
              <a:rPr lang="en-US" altLang="zh-CN" sz="2100" dirty="0" smtClean="0"/>
              <a:t> A</a:t>
            </a:r>
            <a:r>
              <a:rPr lang="zh-CN" altLang="zh-CN" sz="2100" dirty="0"/>
              <a:t>。</a:t>
            </a:r>
          </a:p>
          <a:p>
            <a:pPr marL="0" indent="0">
              <a:buNone/>
            </a:pPr>
            <a:r>
              <a:rPr lang="en-US" altLang="zh-CN" sz="2100" dirty="0">
                <a:sym typeface="Wingdings"/>
              </a:rPr>
              <a:t></a:t>
            </a:r>
            <a:r>
              <a:rPr lang="en-US" altLang="zh-CN" sz="2100" dirty="0"/>
              <a:t> </a:t>
            </a:r>
            <a:r>
              <a:rPr lang="en-US" altLang="zh-CN" sz="2100" dirty="0" smtClean="0"/>
              <a:t>A </a:t>
            </a:r>
            <a:r>
              <a:rPr lang="zh-CN" altLang="zh-CN" sz="2100" dirty="0" smtClean="0"/>
              <a:t>移动</a:t>
            </a:r>
            <a:r>
              <a:rPr lang="zh-CN" altLang="zh-CN" sz="2100" dirty="0"/>
              <a:t>到另一个被访</a:t>
            </a:r>
            <a:r>
              <a:rPr lang="zh-CN" altLang="zh-CN" sz="2100" dirty="0" smtClean="0"/>
              <a:t>网络</a:t>
            </a:r>
            <a:r>
              <a:rPr lang="en-US" altLang="zh-CN" sz="2100" dirty="0" smtClean="0"/>
              <a:t> N</a:t>
            </a:r>
            <a:r>
              <a:rPr lang="en-US" altLang="zh-CN" sz="2100" baseline="-25000" dirty="0" smtClean="0"/>
              <a:t>2</a:t>
            </a:r>
            <a:r>
              <a:rPr lang="zh-CN" altLang="zh-CN" sz="2100" dirty="0"/>
              <a:t>。</a:t>
            </a:r>
          </a:p>
          <a:p>
            <a:pPr marL="0" indent="0">
              <a:buNone/>
            </a:pPr>
            <a:r>
              <a:rPr lang="en-US" altLang="zh-CN" sz="2100" dirty="0">
                <a:sym typeface="Wingdings"/>
              </a:rPr>
              <a:t></a:t>
            </a:r>
            <a:r>
              <a:rPr lang="en-US" altLang="zh-CN" sz="2100" dirty="0"/>
              <a:t> </a:t>
            </a:r>
            <a:r>
              <a:rPr lang="en-US" altLang="zh-CN" sz="2100" dirty="0" smtClean="0"/>
              <a:t>A </a:t>
            </a:r>
            <a:r>
              <a:rPr lang="zh-CN" altLang="zh-CN" sz="2100" dirty="0" smtClean="0"/>
              <a:t>向</a:t>
            </a:r>
            <a:r>
              <a:rPr lang="zh-CN" altLang="zh-CN" sz="2100" dirty="0"/>
              <a:t>被访</a:t>
            </a:r>
            <a:r>
              <a:rPr lang="zh-CN" altLang="zh-CN" sz="2100" dirty="0" smtClean="0"/>
              <a:t>网络</a:t>
            </a:r>
            <a:r>
              <a:rPr lang="en-US" altLang="zh-CN" sz="2100" dirty="0" smtClean="0"/>
              <a:t> N</a:t>
            </a:r>
            <a:r>
              <a:rPr lang="en-US" altLang="zh-CN" sz="2100" baseline="-25000" dirty="0" smtClean="0"/>
              <a:t>2 </a:t>
            </a:r>
            <a:r>
              <a:rPr lang="zh-CN" altLang="zh-CN" sz="2100" dirty="0" smtClean="0"/>
              <a:t>的</a:t>
            </a:r>
            <a:r>
              <a:rPr lang="zh-CN" altLang="zh-CN" sz="2100" dirty="0"/>
              <a:t>新外地代理登记。</a:t>
            </a:r>
          </a:p>
          <a:p>
            <a:pPr marL="0" indent="0">
              <a:buNone/>
            </a:pPr>
            <a:r>
              <a:rPr lang="en-US" altLang="zh-CN" sz="2100" dirty="0">
                <a:sym typeface="Wingdings"/>
              </a:rPr>
              <a:t></a:t>
            </a:r>
            <a:r>
              <a:rPr lang="en-US" altLang="zh-CN" sz="2100" dirty="0"/>
              <a:t> </a:t>
            </a:r>
            <a:r>
              <a:rPr lang="zh-CN" altLang="zh-CN" sz="2100" dirty="0"/>
              <a:t>新外地代理</a:t>
            </a:r>
            <a:r>
              <a:rPr lang="zh-CN" altLang="zh-CN" sz="2100" dirty="0" smtClean="0"/>
              <a:t>把</a:t>
            </a:r>
            <a:r>
              <a:rPr lang="en-US" altLang="zh-CN" sz="2100" dirty="0" smtClean="0"/>
              <a:t> A </a:t>
            </a:r>
            <a:r>
              <a:rPr lang="zh-CN" altLang="zh-CN" sz="2100" dirty="0" smtClean="0"/>
              <a:t>的</a:t>
            </a:r>
            <a:r>
              <a:rPr lang="zh-CN" altLang="zh-CN" sz="2100" dirty="0"/>
              <a:t>新转交地址告诉锚外地代理。</a:t>
            </a:r>
          </a:p>
          <a:p>
            <a:pPr marL="0" indent="0">
              <a:buNone/>
            </a:pPr>
            <a:r>
              <a:rPr lang="en-US" altLang="zh-CN" sz="2100" dirty="0">
                <a:sym typeface="Wingdings"/>
              </a:rPr>
              <a:t></a:t>
            </a:r>
            <a:r>
              <a:rPr lang="en-US" altLang="zh-CN" sz="2100" dirty="0"/>
              <a:t> </a:t>
            </a:r>
            <a:r>
              <a:rPr lang="zh-CN" altLang="zh-CN" sz="2100" dirty="0"/>
              <a:t>当锚外地代理收到</a:t>
            </a:r>
            <a:r>
              <a:rPr lang="zh-CN" altLang="zh-CN" sz="2100" dirty="0" smtClean="0"/>
              <a:t>发给</a:t>
            </a:r>
            <a:r>
              <a:rPr lang="en-US" altLang="zh-CN" sz="2100" dirty="0" smtClean="0"/>
              <a:t> A </a:t>
            </a:r>
            <a:r>
              <a:rPr lang="zh-CN" altLang="zh-CN" sz="2100" dirty="0" smtClean="0"/>
              <a:t>的</a:t>
            </a:r>
            <a:r>
              <a:rPr lang="zh-CN" altLang="zh-CN" sz="2100" dirty="0"/>
              <a:t>封装数据报后，就</a:t>
            </a:r>
            <a:r>
              <a:rPr lang="zh-CN" altLang="zh-CN" sz="2100" dirty="0" smtClean="0"/>
              <a:t>用</a:t>
            </a:r>
            <a:r>
              <a:rPr lang="en-US" altLang="zh-CN" sz="2100" dirty="0" smtClean="0"/>
              <a:t> A </a:t>
            </a:r>
            <a:r>
              <a:rPr lang="zh-CN" altLang="zh-CN" sz="2100" dirty="0" smtClean="0"/>
              <a:t>的</a:t>
            </a:r>
            <a:r>
              <a:rPr lang="zh-CN" altLang="zh-CN" sz="2100" dirty="0"/>
              <a:t>新转交地址对数据报进行再封装，然后发送给被访</a:t>
            </a:r>
            <a:r>
              <a:rPr lang="zh-CN" altLang="zh-CN" sz="2100" dirty="0" smtClean="0"/>
              <a:t>网络</a:t>
            </a:r>
            <a:r>
              <a:rPr lang="en-US" altLang="zh-CN" sz="2100" dirty="0" smtClean="0"/>
              <a:t> N</a:t>
            </a:r>
            <a:r>
              <a:rPr lang="en-US" altLang="zh-CN" sz="2100" baseline="-25000" dirty="0" smtClean="0"/>
              <a:t>2 </a:t>
            </a:r>
            <a:r>
              <a:rPr lang="zh-CN" altLang="zh-CN" sz="2100" dirty="0" smtClean="0"/>
              <a:t>上</a:t>
            </a:r>
            <a:r>
              <a:rPr lang="zh-CN" altLang="zh-CN" sz="2100" dirty="0"/>
              <a:t>的新外地代理。在拆封后转发给</a:t>
            </a:r>
            <a:r>
              <a:rPr lang="zh-CN" altLang="zh-CN" sz="2100" dirty="0" smtClean="0"/>
              <a:t>移动站</a:t>
            </a:r>
            <a:r>
              <a:rPr lang="en-US" altLang="zh-CN" sz="2100" dirty="0" smtClean="0"/>
              <a:t> A</a:t>
            </a:r>
            <a:r>
              <a:rPr lang="zh-CN" altLang="zh-CN" sz="2100" dirty="0"/>
              <a:t>。</a:t>
            </a:r>
          </a:p>
          <a:p>
            <a:pPr marL="0" indent="0">
              <a:buNone/>
            </a:pPr>
            <a:r>
              <a:rPr lang="zh-CN" altLang="zh-CN" sz="2100" dirty="0"/>
              <a:t>同理，如果移动站再漫游到另一个网络，则这个网络的外地代理将仍然要和锚外地代理联系，以便让锚外地代理以后把发给</a:t>
            </a:r>
            <a:r>
              <a:rPr lang="en-US" altLang="zh-CN" sz="2100" dirty="0"/>
              <a:t>A</a:t>
            </a:r>
            <a:r>
              <a:rPr lang="zh-CN" altLang="zh-CN" sz="2100" dirty="0"/>
              <a:t>的数据报转发过来。</a:t>
            </a:r>
            <a:endParaRPr lang="zh-CN" altLang="en-US" sz="2100" dirty="0"/>
          </a:p>
        </p:txBody>
      </p:sp>
    </p:spTree>
    <p:extLst>
      <p:ext uri="{BB962C8B-B14F-4D97-AF65-F5344CB8AC3E}">
        <p14:creationId xmlns:p14="http://schemas.microsoft.com/office/powerpoint/2010/main" val="3169903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102" name="Text Box 14"/>
          <p:cNvSpPr txBox="1">
            <a:spLocks noChangeArrowheads="1"/>
          </p:cNvSpPr>
          <p:nvPr/>
        </p:nvSpPr>
        <p:spPr bwMode="auto">
          <a:xfrm>
            <a:off x="556812" y="260648"/>
            <a:ext cx="8845691" cy="1858970"/>
          </a:xfrm>
          <a:prstGeom prst="rect">
            <a:avLst/>
          </a:prstGeom>
          <a:solidFill>
            <a:srgbClr val="66FF66"/>
          </a:solidFill>
          <a:ln>
            <a:solidFill>
              <a:srgbClr val="000099"/>
            </a:solidFill>
          </a:ln>
          <a:extLst/>
        </p:spPr>
        <p:txBody>
          <a:bodyPr wrap="square">
            <a:spAutoFit/>
          </a:bodyPr>
          <a:lstStyle>
            <a:defPPr>
              <a:defRPr lang="zh-CN"/>
            </a:defPPr>
            <a:lvl1pPr algn="ctr">
              <a:defRPr sz="2800" b="1">
                <a:solidFill>
                  <a:schemeClr val="tx2"/>
                </a:solidFill>
                <a:latin typeface="+mn-lt"/>
                <a:ea typeface="+mn-ea"/>
              </a:defRPr>
            </a:lvl1pPr>
          </a:lstStyle>
          <a:p>
            <a:r>
              <a:rPr lang="zh-CN" altLang="en-US" dirty="0"/>
              <a:t>一个基本服务集可以是孤立的，也可通过接入点 </a:t>
            </a:r>
            <a:r>
              <a:rPr lang="en-US" altLang="zh-CN" dirty="0"/>
              <a:t>AP</a:t>
            </a:r>
          </a:p>
          <a:p>
            <a:r>
              <a:rPr lang="zh-CN" altLang="en-US" dirty="0"/>
              <a:t>连接到一个</a:t>
            </a:r>
            <a:r>
              <a:rPr lang="zh-CN" altLang="en-US" dirty="0">
                <a:solidFill>
                  <a:srgbClr val="C00000"/>
                </a:solidFill>
              </a:rPr>
              <a:t>主干分配系统 </a:t>
            </a:r>
            <a:r>
              <a:rPr lang="en-US" altLang="zh-CN" dirty="0">
                <a:solidFill>
                  <a:srgbClr val="C00000"/>
                </a:solidFill>
              </a:rPr>
              <a:t>DS </a:t>
            </a:r>
            <a:r>
              <a:rPr lang="en-US" altLang="zh-CN" dirty="0"/>
              <a:t>(Distribution System)</a:t>
            </a:r>
            <a:r>
              <a:rPr lang="zh-CN" altLang="en-US" dirty="0"/>
              <a:t>，</a:t>
            </a:r>
          </a:p>
          <a:p>
            <a:r>
              <a:rPr lang="zh-CN" altLang="en-US" dirty="0"/>
              <a:t>然后再接入到另一个基本服务集，构成</a:t>
            </a:r>
          </a:p>
          <a:p>
            <a:r>
              <a:rPr lang="zh-CN" altLang="en-US" dirty="0">
                <a:solidFill>
                  <a:srgbClr val="C00000"/>
                </a:solidFill>
              </a:rPr>
              <a:t>扩展的服务</a:t>
            </a:r>
            <a:r>
              <a:rPr lang="zh-CN" altLang="en-US" dirty="0" smtClean="0">
                <a:solidFill>
                  <a:srgbClr val="C00000"/>
                </a:solidFill>
              </a:rPr>
              <a:t>集 </a:t>
            </a:r>
            <a:r>
              <a:rPr lang="en-US" altLang="zh-CN" dirty="0" smtClean="0">
                <a:solidFill>
                  <a:srgbClr val="C00000"/>
                </a:solidFill>
              </a:rPr>
              <a:t>ESS </a:t>
            </a:r>
            <a:r>
              <a:rPr lang="en-US" altLang="zh-CN" dirty="0"/>
              <a:t>(Extended Service Set)</a:t>
            </a:r>
            <a:r>
              <a:rPr lang="zh-CN" altLang="en-US" dirty="0"/>
              <a:t>。</a:t>
            </a:r>
          </a:p>
        </p:txBody>
      </p:sp>
      <p:grpSp>
        <p:nvGrpSpPr>
          <p:cNvPr id="18" name="组合 17"/>
          <p:cNvGrpSpPr/>
          <p:nvPr/>
        </p:nvGrpSpPr>
        <p:grpSpPr>
          <a:xfrm>
            <a:off x="344487" y="2299484"/>
            <a:ext cx="9505057" cy="4009836"/>
            <a:chOff x="344487" y="1484784"/>
            <a:chExt cx="9505057" cy="4009836"/>
          </a:xfrm>
        </p:grpSpPr>
        <p:sp>
          <p:nvSpPr>
            <p:cNvPr id="19" name="AutoShape 519"/>
            <p:cNvSpPr>
              <a:spLocks noChangeArrowheads="1"/>
            </p:cNvSpPr>
            <p:nvPr/>
          </p:nvSpPr>
          <p:spPr bwMode="auto">
            <a:xfrm>
              <a:off x="344487" y="2403046"/>
              <a:ext cx="9321717" cy="3091574"/>
            </a:xfrm>
            <a:prstGeom prst="roundRect">
              <a:avLst>
                <a:gd name="adj" fmla="val 13253"/>
              </a:avLst>
            </a:prstGeom>
            <a:solidFill>
              <a:srgbClr val="FFFF66"/>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sp>
          <p:nvSpPr>
            <p:cNvPr id="20" name="Oval 19"/>
            <p:cNvSpPr>
              <a:spLocks noChangeArrowheads="1"/>
            </p:cNvSpPr>
            <p:nvPr/>
          </p:nvSpPr>
          <p:spPr bwMode="auto">
            <a:xfrm>
              <a:off x="582272" y="2921003"/>
              <a:ext cx="4685842" cy="2325636"/>
            </a:xfrm>
            <a:prstGeom prst="ellipse">
              <a:avLst/>
            </a:prstGeom>
            <a:solidFill>
              <a:srgbClr val="66FF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pic>
          <p:nvPicPr>
            <p:cNvPr id="21" name="Picture 222" descr="D-Link%20DI-713P%20Wireless%20Broadband%20rou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4704" y="2605955"/>
              <a:ext cx="792718" cy="742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Oval 21"/>
            <p:cNvSpPr>
              <a:spLocks noChangeArrowheads="1"/>
            </p:cNvSpPr>
            <p:nvPr/>
          </p:nvSpPr>
          <p:spPr bwMode="auto">
            <a:xfrm>
              <a:off x="5127036" y="2943364"/>
              <a:ext cx="4362468" cy="2303275"/>
            </a:xfrm>
            <a:prstGeom prst="ellipse">
              <a:avLst/>
            </a:prstGeom>
            <a:solidFill>
              <a:srgbClr val="FF99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grpSp>
          <p:nvGrpSpPr>
            <p:cNvPr id="23" name="Group 425"/>
            <p:cNvGrpSpPr>
              <a:grpSpLocks/>
            </p:cNvGrpSpPr>
            <p:nvPr/>
          </p:nvGrpSpPr>
          <p:grpSpPr bwMode="auto">
            <a:xfrm>
              <a:off x="941756" y="3721205"/>
              <a:ext cx="710422" cy="589759"/>
              <a:chOff x="762" y="2391"/>
              <a:chExt cx="423" cy="312"/>
            </a:xfrm>
          </p:grpSpPr>
          <p:grpSp>
            <p:nvGrpSpPr>
              <p:cNvPr id="151" name="Group 316"/>
              <p:cNvGrpSpPr>
                <a:grpSpLocks/>
              </p:cNvGrpSpPr>
              <p:nvPr/>
            </p:nvGrpSpPr>
            <p:grpSpPr bwMode="auto">
              <a:xfrm>
                <a:off x="867" y="2432"/>
                <a:ext cx="318" cy="271"/>
                <a:chOff x="657" y="1570"/>
                <a:chExt cx="318" cy="311"/>
              </a:xfrm>
            </p:grpSpPr>
            <p:sp>
              <p:nvSpPr>
                <p:cNvPr id="159" name="Line 31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60" name="Picture 315"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2" name="Group 424"/>
              <p:cNvGrpSpPr>
                <a:grpSpLocks/>
              </p:cNvGrpSpPr>
              <p:nvPr/>
            </p:nvGrpSpPr>
            <p:grpSpPr bwMode="auto">
              <a:xfrm>
                <a:off x="762" y="2391"/>
                <a:ext cx="306" cy="90"/>
                <a:chOff x="748" y="2251"/>
                <a:chExt cx="306" cy="90"/>
              </a:xfrm>
            </p:grpSpPr>
            <p:sp>
              <p:nvSpPr>
                <p:cNvPr id="153"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4"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5"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6"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7"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8"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24" name="Text Box 45"/>
            <p:cNvSpPr txBox="1">
              <a:spLocks noChangeArrowheads="1"/>
            </p:cNvSpPr>
            <p:nvPr/>
          </p:nvSpPr>
          <p:spPr bwMode="auto">
            <a:xfrm>
              <a:off x="7282725" y="3230770"/>
              <a:ext cx="1486699" cy="679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dirty="0">
                  <a:solidFill>
                    <a:srgbClr val="000099"/>
                  </a:solidFill>
                  <a:latin typeface="+mn-lt"/>
                  <a:ea typeface="+mn-ea"/>
                </a:rPr>
                <a:t>基本服务集</a:t>
              </a:r>
            </a:p>
            <a:p>
              <a:pPr eaLnBrk="1" hangingPunct="1">
                <a:lnSpc>
                  <a:spcPct val="85000"/>
                </a:lnSpc>
              </a:pPr>
              <a:r>
                <a:rPr lang="zh-CN" altLang="en-US" sz="2000" b="1" dirty="0">
                  <a:solidFill>
                    <a:srgbClr val="000099"/>
                  </a:solidFill>
                  <a:latin typeface="+mn-lt"/>
                  <a:ea typeface="+mn-ea"/>
                </a:rPr>
                <a:t>       </a:t>
              </a:r>
              <a:r>
                <a:rPr lang="en-US" altLang="zh-CN" sz="2000" b="1" dirty="0">
                  <a:solidFill>
                    <a:srgbClr val="000099"/>
                  </a:solidFill>
                  <a:latin typeface="+mn-lt"/>
                  <a:ea typeface="+mn-ea"/>
                </a:rPr>
                <a:t>BSS</a:t>
              </a:r>
            </a:p>
          </p:txBody>
        </p:sp>
        <p:sp>
          <p:nvSpPr>
            <p:cNvPr id="25" name="Text Box 46"/>
            <p:cNvSpPr txBox="1">
              <a:spLocks noChangeArrowheads="1"/>
            </p:cNvSpPr>
            <p:nvPr/>
          </p:nvSpPr>
          <p:spPr bwMode="auto">
            <a:xfrm>
              <a:off x="582272" y="2408739"/>
              <a:ext cx="1746814" cy="7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a:solidFill>
                    <a:srgbClr val="000099"/>
                  </a:solidFill>
                  <a:latin typeface="+mn-lt"/>
                  <a:ea typeface="+mn-ea"/>
                </a:rPr>
                <a:t>扩展的服务集</a:t>
              </a:r>
            </a:p>
            <a:p>
              <a:pPr algn="ctr" eaLnBrk="1" hangingPunct="1"/>
              <a:r>
                <a:rPr lang="en-US" altLang="zh-CN" sz="2000" b="1" dirty="0">
                  <a:solidFill>
                    <a:srgbClr val="000099"/>
                  </a:solidFill>
                  <a:latin typeface="+mn-lt"/>
                  <a:ea typeface="+mn-ea"/>
                </a:rPr>
                <a:t>ESS</a:t>
              </a:r>
            </a:p>
          </p:txBody>
        </p:sp>
        <p:sp>
          <p:nvSpPr>
            <p:cNvPr id="26" name="Text Box 175"/>
            <p:cNvSpPr txBox="1">
              <a:spLocks noChangeArrowheads="1"/>
            </p:cNvSpPr>
            <p:nvPr/>
          </p:nvSpPr>
          <p:spPr bwMode="auto">
            <a:xfrm>
              <a:off x="776536" y="3834620"/>
              <a:ext cx="370614"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p>
          </p:txBody>
        </p:sp>
        <p:sp>
          <p:nvSpPr>
            <p:cNvPr id="27" name="Text Box 176"/>
            <p:cNvSpPr txBox="1">
              <a:spLocks noChangeArrowheads="1"/>
            </p:cNvSpPr>
            <p:nvPr/>
          </p:nvSpPr>
          <p:spPr bwMode="auto">
            <a:xfrm>
              <a:off x="8450741" y="4091695"/>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FF0000"/>
                  </a:solidFill>
                  <a:latin typeface="+mn-lt"/>
                  <a:ea typeface="+mn-ea"/>
                </a:rPr>
                <a:t>B</a:t>
              </a:r>
            </a:p>
          </p:txBody>
        </p:sp>
        <p:sp>
          <p:nvSpPr>
            <p:cNvPr id="28" name="Line 177"/>
            <p:cNvSpPr>
              <a:spLocks noChangeShapeType="1"/>
            </p:cNvSpPr>
            <p:nvPr/>
          </p:nvSpPr>
          <p:spPr bwMode="auto">
            <a:xfrm>
              <a:off x="1398576" y="4150292"/>
              <a:ext cx="5330691" cy="599211"/>
            </a:xfrm>
            <a:prstGeom prst="line">
              <a:avLst/>
            </a:prstGeom>
            <a:noFill/>
            <a:ln w="76200">
              <a:solidFill>
                <a:srgbClr val="0000FF"/>
              </a:solidFill>
              <a:prstDash val="sysDot"/>
              <a:round/>
              <a:headEn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29" name="AutoShape 180"/>
            <p:cNvSpPr>
              <a:spLocks noChangeArrowheads="1"/>
            </p:cNvSpPr>
            <p:nvPr/>
          </p:nvSpPr>
          <p:spPr bwMode="auto">
            <a:xfrm>
              <a:off x="4676934" y="4893162"/>
              <a:ext cx="713783" cy="457442"/>
            </a:xfrm>
            <a:prstGeom prst="wedgeRoundRectCallout">
              <a:avLst>
                <a:gd name="adj1" fmla="val 131898"/>
                <a:gd name="adj2" fmla="val -108287"/>
                <a:gd name="adj3" fmla="val 16667"/>
              </a:avLst>
            </a:prstGeom>
            <a:solidFill>
              <a:srgbClr val="00FF99"/>
            </a:solidFill>
            <a:ln w="9525">
              <a:solidFill>
                <a:schemeClr val="tx1"/>
              </a:solidFill>
              <a:miter lim="800000"/>
              <a:headEnd/>
              <a:tailEnd/>
            </a:ln>
            <a:effectLst>
              <a:outerShdw dist="28398" dir="3806097" algn="ctr" rotWithShape="0">
                <a:schemeClr val="bg2"/>
              </a:outerShdw>
            </a:effectLst>
          </p:spPr>
          <p:txBody>
            <a:bodyPr/>
            <a:lstStyle/>
            <a:p>
              <a:pPr algn="ctr">
                <a:defRPr/>
              </a:pPr>
              <a:endParaRPr lang="zh-CN" altLang="zh-CN" sz="2000" b="1">
                <a:solidFill>
                  <a:srgbClr val="000099"/>
                </a:solidFill>
                <a:latin typeface="+mn-lt"/>
                <a:ea typeface="+mn-ea"/>
              </a:endParaRPr>
            </a:p>
          </p:txBody>
        </p:sp>
        <p:sp>
          <p:nvSpPr>
            <p:cNvPr id="30" name="Text Box 178"/>
            <p:cNvSpPr txBox="1">
              <a:spLocks noChangeArrowheads="1"/>
            </p:cNvSpPr>
            <p:nvPr/>
          </p:nvSpPr>
          <p:spPr bwMode="auto">
            <a:xfrm>
              <a:off x="4664968" y="4908816"/>
              <a:ext cx="706351" cy="4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000099"/>
                  </a:solidFill>
                  <a:latin typeface="+mn-lt"/>
                  <a:ea typeface="+mn-ea"/>
                </a:rPr>
                <a:t>漫游</a:t>
              </a:r>
            </a:p>
          </p:txBody>
        </p:sp>
        <p:sp>
          <p:nvSpPr>
            <p:cNvPr id="31" name="Line 187"/>
            <p:cNvSpPr>
              <a:spLocks noChangeShapeType="1"/>
            </p:cNvSpPr>
            <p:nvPr/>
          </p:nvSpPr>
          <p:spPr bwMode="auto">
            <a:xfrm flipV="1">
              <a:off x="2844614" y="2029356"/>
              <a:ext cx="5789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32" name="Text Box 50"/>
            <p:cNvSpPr txBox="1">
              <a:spLocks noChangeArrowheads="1"/>
            </p:cNvSpPr>
            <p:nvPr/>
          </p:nvSpPr>
          <p:spPr bwMode="auto">
            <a:xfrm>
              <a:off x="3607101" y="2520893"/>
              <a:ext cx="1472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smtClean="0">
                  <a:solidFill>
                    <a:srgbClr val="FF0000"/>
                  </a:solidFill>
                  <a:latin typeface="+mn-lt"/>
                  <a:ea typeface="+mn-ea"/>
                </a:rPr>
                <a:t>接入点 </a:t>
              </a:r>
              <a:r>
                <a:rPr lang="en-US" altLang="zh-CN" sz="2000" b="1" dirty="0" smtClean="0">
                  <a:solidFill>
                    <a:srgbClr val="FF0000"/>
                  </a:solidFill>
                  <a:latin typeface="+mn-lt"/>
                  <a:ea typeface="+mn-ea"/>
                </a:rPr>
                <a:t>AP</a:t>
              </a:r>
              <a:r>
                <a:rPr lang="en-US" altLang="zh-CN" sz="2000" b="1" baseline="-25000" dirty="0" smtClean="0">
                  <a:solidFill>
                    <a:srgbClr val="FF0000"/>
                  </a:solidFill>
                  <a:latin typeface="+mn-lt"/>
                  <a:ea typeface="+mn-ea"/>
                </a:rPr>
                <a:t>1</a:t>
              </a:r>
              <a:endParaRPr lang="en-US" altLang="zh-CN" sz="2000" b="1" baseline="-25000" dirty="0">
                <a:solidFill>
                  <a:srgbClr val="FF0000"/>
                </a:solidFill>
                <a:latin typeface="+mn-lt"/>
                <a:ea typeface="+mn-ea"/>
              </a:endParaRPr>
            </a:p>
          </p:txBody>
        </p:sp>
        <p:sp>
          <p:nvSpPr>
            <p:cNvPr id="33" name="Freeform 288"/>
            <p:cNvSpPr>
              <a:spLocks/>
            </p:cNvSpPr>
            <p:nvPr/>
          </p:nvSpPr>
          <p:spPr bwMode="auto">
            <a:xfrm>
              <a:off x="2846294" y="2348880"/>
              <a:ext cx="214974" cy="357257"/>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4" name="Freeform 291"/>
            <p:cNvSpPr>
              <a:spLocks/>
            </p:cNvSpPr>
            <p:nvPr/>
          </p:nvSpPr>
          <p:spPr bwMode="auto">
            <a:xfrm>
              <a:off x="3607101"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5" name="Freeform 293"/>
            <p:cNvSpPr>
              <a:spLocks/>
            </p:cNvSpPr>
            <p:nvPr/>
          </p:nvSpPr>
          <p:spPr bwMode="auto">
            <a:xfrm>
              <a:off x="2846294" y="2764736"/>
              <a:ext cx="214974" cy="357257"/>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6" name="Freeform 294"/>
            <p:cNvSpPr>
              <a:spLocks/>
            </p:cNvSpPr>
            <p:nvPr/>
          </p:nvSpPr>
          <p:spPr bwMode="auto">
            <a:xfrm>
              <a:off x="3607101"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graphicFrame>
          <p:nvGraphicFramePr>
            <p:cNvPr id="37" name="Object 295"/>
            <p:cNvGraphicFramePr>
              <a:graphicFrameLocks noChangeAspect="1"/>
            </p:cNvGraphicFramePr>
            <p:nvPr>
              <p:extLst>
                <p:ext uri="{D42A27DB-BD31-4B8C-83A1-F6EECF244321}">
                  <p14:modId xmlns:p14="http://schemas.microsoft.com/office/powerpoint/2010/main" val="758930405"/>
                </p:ext>
              </p:extLst>
            </p:nvPr>
          </p:nvGraphicFramePr>
          <p:xfrm>
            <a:off x="8405396" y="1484784"/>
            <a:ext cx="1444148" cy="847341"/>
          </p:xfrm>
          <a:graphic>
            <a:graphicData uri="http://schemas.openxmlformats.org/presentationml/2006/ole">
              <mc:AlternateContent xmlns:mc="http://schemas.openxmlformats.org/markup-compatibility/2006">
                <mc:Choice xmlns:v="urn:schemas-microsoft-com:vml" Requires="v">
                  <p:oleObj spid="_x0000_s28674" name="VISIO" r:id="rId6" imgW="1689840" imgH="964440" progId="Visio.Drawing.6">
                    <p:embed/>
                  </p:oleObj>
                </mc:Choice>
                <mc:Fallback>
                  <p:oleObj name="VISIO" r:id="rId6" imgW="1689840" imgH="96444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05396" y="1484784"/>
                          <a:ext cx="1444148" cy="847341"/>
                        </a:xfrm>
                        <a:prstGeom prst="rect">
                          <a:avLst/>
                        </a:prstGeom>
                        <a:noFill/>
                        <a:ln>
                          <a:noFill/>
                        </a:ln>
                        <a:effectLst>
                          <a:outerShdw dist="25400" dir="5400000" algn="ctr" rotWithShape="0">
                            <a:schemeClr val="bg2"/>
                          </a:outerShdw>
                        </a:effectLst>
                      </p:spPr>
                    </p:pic>
                  </p:oleObj>
                </mc:Fallback>
              </mc:AlternateContent>
            </a:graphicData>
          </a:graphic>
        </p:graphicFrame>
        <p:pic>
          <p:nvPicPr>
            <p:cNvPr id="38" name="Picture 297" descr="D-Link%20DI-713P%20Wireless%20Broadband%20rou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9704" y="2692906"/>
              <a:ext cx="792718" cy="742869"/>
            </a:xfrm>
            <a:prstGeom prst="rect">
              <a:avLst/>
            </a:prstGeom>
            <a:noFill/>
            <a:ln>
              <a:noFill/>
            </a:ln>
          </p:spPr>
        </p:pic>
        <p:sp>
          <p:nvSpPr>
            <p:cNvPr id="39" name="Text Box 300"/>
            <p:cNvSpPr txBox="1">
              <a:spLocks noChangeArrowheads="1"/>
            </p:cNvSpPr>
            <p:nvPr/>
          </p:nvSpPr>
          <p:spPr bwMode="auto">
            <a:xfrm>
              <a:off x="6873704" y="2542292"/>
              <a:ext cx="1472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smtClean="0">
                  <a:solidFill>
                    <a:srgbClr val="FF0000"/>
                  </a:solidFill>
                  <a:latin typeface="+mn-lt"/>
                  <a:ea typeface="+mn-ea"/>
                </a:rPr>
                <a:t>接入点 </a:t>
              </a:r>
              <a:r>
                <a:rPr lang="en-US" altLang="zh-CN" sz="2000" b="1" dirty="0" smtClean="0">
                  <a:solidFill>
                    <a:srgbClr val="FF0000"/>
                  </a:solidFill>
                  <a:latin typeface="+mn-lt"/>
                  <a:ea typeface="+mn-ea"/>
                </a:rPr>
                <a:t>AP</a:t>
              </a:r>
              <a:r>
                <a:rPr lang="en-US" altLang="zh-CN" sz="2000" b="1" baseline="-25000" dirty="0" smtClean="0">
                  <a:solidFill>
                    <a:srgbClr val="FF0000"/>
                  </a:solidFill>
                  <a:latin typeface="+mn-lt"/>
                  <a:ea typeface="+mn-ea"/>
                </a:rPr>
                <a:t>2</a:t>
              </a:r>
              <a:endParaRPr lang="en-US" altLang="zh-CN" sz="2000" b="1" baseline="-25000" dirty="0">
                <a:solidFill>
                  <a:srgbClr val="FF0000"/>
                </a:solidFill>
                <a:latin typeface="+mn-lt"/>
                <a:ea typeface="+mn-ea"/>
              </a:endParaRPr>
            </a:p>
          </p:txBody>
        </p:sp>
        <p:sp>
          <p:nvSpPr>
            <p:cNvPr id="40" name="Line 49"/>
            <p:cNvSpPr>
              <a:spLocks noChangeShapeType="1"/>
            </p:cNvSpPr>
            <p:nvPr/>
          </p:nvSpPr>
          <p:spPr bwMode="auto">
            <a:xfrm flipV="1">
              <a:off x="6578114" y="2029356"/>
              <a:ext cx="0" cy="10349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41" name="Text Box 190"/>
            <p:cNvSpPr txBox="1">
              <a:spLocks noChangeArrowheads="1"/>
            </p:cNvSpPr>
            <p:nvPr/>
          </p:nvSpPr>
          <p:spPr bwMode="auto">
            <a:xfrm>
              <a:off x="8553400" y="1671191"/>
              <a:ext cx="11128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dirty="0">
                  <a:solidFill>
                    <a:srgbClr val="000099"/>
                  </a:solidFill>
                  <a:latin typeface="+mn-lt"/>
                  <a:ea typeface="+mn-ea"/>
                </a:rPr>
                <a:t>互联网</a:t>
              </a:r>
            </a:p>
          </p:txBody>
        </p:sp>
        <p:sp>
          <p:nvSpPr>
            <p:cNvPr id="42" name="Freeform 301"/>
            <p:cNvSpPr>
              <a:spLocks/>
            </p:cNvSpPr>
            <p:nvPr/>
          </p:nvSpPr>
          <p:spPr bwMode="auto">
            <a:xfrm>
              <a:off x="6121294" y="2433941"/>
              <a:ext cx="214974" cy="357259"/>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3" name="Freeform 302"/>
            <p:cNvSpPr>
              <a:spLocks/>
            </p:cNvSpPr>
            <p:nvPr/>
          </p:nvSpPr>
          <p:spPr bwMode="auto">
            <a:xfrm>
              <a:off x="6819960"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4" name="Freeform 303"/>
            <p:cNvSpPr>
              <a:spLocks/>
            </p:cNvSpPr>
            <p:nvPr/>
          </p:nvSpPr>
          <p:spPr bwMode="auto">
            <a:xfrm>
              <a:off x="6121294" y="2849797"/>
              <a:ext cx="214974" cy="357259"/>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5" name="Freeform 304"/>
            <p:cNvSpPr>
              <a:spLocks/>
            </p:cNvSpPr>
            <p:nvPr/>
          </p:nvSpPr>
          <p:spPr bwMode="auto">
            <a:xfrm>
              <a:off x="6819960"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6" name="Text Box 305"/>
            <p:cNvSpPr txBox="1">
              <a:spLocks noChangeArrowheads="1"/>
            </p:cNvSpPr>
            <p:nvPr/>
          </p:nvSpPr>
          <p:spPr bwMode="auto">
            <a:xfrm>
              <a:off x="4651742" y="1628622"/>
              <a:ext cx="1657955" cy="4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000099"/>
                  </a:solidFill>
                  <a:latin typeface="+mn-lt"/>
                  <a:ea typeface="+mn-ea"/>
                </a:rPr>
                <a:t>分配系统 </a:t>
              </a:r>
              <a:r>
                <a:rPr lang="en-US" altLang="zh-CN" sz="2000" b="1" dirty="0">
                  <a:solidFill>
                    <a:srgbClr val="000099"/>
                  </a:solidFill>
                  <a:latin typeface="+mn-lt"/>
                  <a:ea typeface="+mn-ea"/>
                </a:rPr>
                <a:t>DS</a:t>
              </a:r>
            </a:p>
          </p:txBody>
        </p:sp>
        <p:pic>
          <p:nvPicPr>
            <p:cNvPr id="47" name="Picture 306"/>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91755" y="1870574"/>
              <a:ext cx="634846" cy="325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48" name="Line 403"/>
            <p:cNvSpPr>
              <a:spLocks noChangeShapeType="1"/>
            </p:cNvSpPr>
            <p:nvPr/>
          </p:nvSpPr>
          <p:spPr bwMode="auto">
            <a:xfrm flipV="1">
              <a:off x="1474153" y="3292116"/>
              <a:ext cx="1751705" cy="68616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9" name="Line 404"/>
            <p:cNvSpPr>
              <a:spLocks noChangeShapeType="1"/>
            </p:cNvSpPr>
            <p:nvPr/>
          </p:nvSpPr>
          <p:spPr bwMode="auto">
            <a:xfrm flipV="1">
              <a:off x="2463371" y="3292116"/>
              <a:ext cx="915320" cy="1372325"/>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0" name="Line 405"/>
            <p:cNvSpPr>
              <a:spLocks noChangeShapeType="1"/>
            </p:cNvSpPr>
            <p:nvPr/>
          </p:nvSpPr>
          <p:spPr bwMode="auto">
            <a:xfrm flipV="1">
              <a:off x="5740050" y="3207056"/>
              <a:ext cx="68523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1" name="Line 406"/>
            <p:cNvSpPr>
              <a:spLocks noChangeShapeType="1"/>
            </p:cNvSpPr>
            <p:nvPr/>
          </p:nvSpPr>
          <p:spPr bwMode="auto">
            <a:xfrm>
              <a:off x="3607101" y="3207056"/>
              <a:ext cx="114205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2" name="Line 407"/>
            <p:cNvSpPr>
              <a:spLocks noChangeShapeType="1"/>
            </p:cNvSpPr>
            <p:nvPr/>
          </p:nvSpPr>
          <p:spPr bwMode="auto">
            <a:xfrm flipV="1">
              <a:off x="3454268" y="3292116"/>
              <a:ext cx="77256" cy="154433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3" name="Line 408"/>
            <p:cNvSpPr>
              <a:spLocks noChangeShapeType="1"/>
            </p:cNvSpPr>
            <p:nvPr/>
          </p:nvSpPr>
          <p:spPr bwMode="auto">
            <a:xfrm flipV="1">
              <a:off x="6272447" y="3292116"/>
              <a:ext cx="305667" cy="1200312"/>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4" name="Line 409"/>
            <p:cNvSpPr>
              <a:spLocks noChangeShapeType="1"/>
            </p:cNvSpPr>
            <p:nvPr/>
          </p:nvSpPr>
          <p:spPr bwMode="auto">
            <a:xfrm flipH="1" flipV="1">
              <a:off x="6883781" y="3292116"/>
              <a:ext cx="1294884" cy="102829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5" name="Line 410"/>
            <p:cNvSpPr>
              <a:spLocks noChangeShapeType="1"/>
            </p:cNvSpPr>
            <p:nvPr/>
          </p:nvSpPr>
          <p:spPr bwMode="auto">
            <a:xfrm flipH="1" flipV="1">
              <a:off x="6729268" y="3292116"/>
              <a:ext cx="686910" cy="1115250"/>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6" name="Line 422"/>
            <p:cNvSpPr>
              <a:spLocks noChangeShapeType="1"/>
            </p:cNvSpPr>
            <p:nvPr/>
          </p:nvSpPr>
          <p:spPr bwMode="auto">
            <a:xfrm flipH="1" flipV="1">
              <a:off x="6653690" y="3292116"/>
              <a:ext cx="152834" cy="128537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7" name="Text Box 423"/>
            <p:cNvSpPr txBox="1">
              <a:spLocks noChangeArrowheads="1"/>
            </p:cNvSpPr>
            <p:nvPr/>
          </p:nvSpPr>
          <p:spPr bwMode="auto">
            <a:xfrm>
              <a:off x="7105473" y="4577489"/>
              <a:ext cx="4315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r>
                <a:rPr lang="en-US" altLang="zh-CN" sz="2000" b="1" dirty="0">
                  <a:solidFill>
                    <a:srgbClr val="FF0000"/>
                  </a:solidFill>
                  <a:latin typeface="+mn-lt"/>
                  <a:ea typeface="+mn-ea"/>
                  <a:cs typeface="Times New Roman" pitchFamily="18" charset="0"/>
                </a:rPr>
                <a:t>'</a:t>
              </a:r>
            </a:p>
          </p:txBody>
        </p:sp>
        <p:grpSp>
          <p:nvGrpSpPr>
            <p:cNvPr id="58" name="Group 426"/>
            <p:cNvGrpSpPr>
              <a:grpSpLocks/>
            </p:cNvGrpSpPr>
            <p:nvPr/>
          </p:nvGrpSpPr>
          <p:grpSpPr bwMode="auto">
            <a:xfrm>
              <a:off x="1930973" y="4331756"/>
              <a:ext cx="710423" cy="589759"/>
              <a:chOff x="762" y="2391"/>
              <a:chExt cx="423" cy="312"/>
            </a:xfrm>
          </p:grpSpPr>
          <p:grpSp>
            <p:nvGrpSpPr>
              <p:cNvPr id="141" name="Group 427"/>
              <p:cNvGrpSpPr>
                <a:grpSpLocks/>
              </p:cNvGrpSpPr>
              <p:nvPr/>
            </p:nvGrpSpPr>
            <p:grpSpPr bwMode="auto">
              <a:xfrm>
                <a:off x="867" y="2432"/>
                <a:ext cx="318" cy="271"/>
                <a:chOff x="657" y="1570"/>
                <a:chExt cx="318" cy="311"/>
              </a:xfrm>
            </p:grpSpPr>
            <p:sp>
              <p:nvSpPr>
                <p:cNvPr id="149" name="Line 428"/>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50" name="Picture 429"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2" name="Group 430"/>
              <p:cNvGrpSpPr>
                <a:grpSpLocks/>
              </p:cNvGrpSpPr>
              <p:nvPr/>
            </p:nvGrpSpPr>
            <p:grpSpPr bwMode="auto">
              <a:xfrm>
                <a:off x="762" y="2391"/>
                <a:ext cx="306" cy="90"/>
                <a:chOff x="748" y="2251"/>
                <a:chExt cx="306" cy="90"/>
              </a:xfrm>
            </p:grpSpPr>
            <p:sp>
              <p:nvSpPr>
                <p:cNvPr id="143" name="AutoShape 431"/>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4" name="AutoShape 432"/>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5" name="AutoShape 433"/>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6" name="AutoShape 434"/>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7" name="AutoShape 435"/>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8" name="AutoShape 436"/>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9" name="Group 437"/>
            <p:cNvGrpSpPr>
              <a:grpSpLocks/>
            </p:cNvGrpSpPr>
            <p:nvPr/>
          </p:nvGrpSpPr>
          <p:grpSpPr bwMode="auto">
            <a:xfrm>
              <a:off x="5283229" y="3207056"/>
              <a:ext cx="710423" cy="589759"/>
              <a:chOff x="762" y="2391"/>
              <a:chExt cx="423" cy="312"/>
            </a:xfrm>
          </p:grpSpPr>
          <p:grpSp>
            <p:nvGrpSpPr>
              <p:cNvPr id="131" name="Group 438"/>
              <p:cNvGrpSpPr>
                <a:grpSpLocks/>
              </p:cNvGrpSpPr>
              <p:nvPr/>
            </p:nvGrpSpPr>
            <p:grpSpPr bwMode="auto">
              <a:xfrm>
                <a:off x="867" y="2432"/>
                <a:ext cx="318" cy="271"/>
                <a:chOff x="657" y="1570"/>
                <a:chExt cx="318" cy="311"/>
              </a:xfrm>
            </p:grpSpPr>
            <p:sp>
              <p:nvSpPr>
                <p:cNvPr id="139" name="Line 439"/>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40" name="Picture 440"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2" name="Group 441"/>
              <p:cNvGrpSpPr>
                <a:grpSpLocks/>
              </p:cNvGrpSpPr>
              <p:nvPr/>
            </p:nvGrpSpPr>
            <p:grpSpPr bwMode="auto">
              <a:xfrm>
                <a:off x="762" y="2391"/>
                <a:ext cx="306" cy="90"/>
                <a:chOff x="748" y="2251"/>
                <a:chExt cx="306" cy="90"/>
              </a:xfrm>
            </p:grpSpPr>
            <p:sp>
              <p:nvSpPr>
                <p:cNvPr id="133" name="AutoShape 442"/>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4" name="AutoShape 443"/>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5" name="AutoShape 444"/>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6" name="AutoShape 445"/>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7" name="AutoShape 446"/>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8" name="AutoShape 447"/>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0" name="Group 448"/>
            <p:cNvGrpSpPr>
              <a:grpSpLocks/>
            </p:cNvGrpSpPr>
            <p:nvPr/>
          </p:nvGrpSpPr>
          <p:grpSpPr bwMode="auto">
            <a:xfrm>
              <a:off x="2921871" y="4407367"/>
              <a:ext cx="710423" cy="589759"/>
              <a:chOff x="762" y="2391"/>
              <a:chExt cx="423" cy="312"/>
            </a:xfrm>
          </p:grpSpPr>
          <p:grpSp>
            <p:nvGrpSpPr>
              <p:cNvPr id="121" name="Group 449"/>
              <p:cNvGrpSpPr>
                <a:grpSpLocks/>
              </p:cNvGrpSpPr>
              <p:nvPr/>
            </p:nvGrpSpPr>
            <p:grpSpPr bwMode="auto">
              <a:xfrm>
                <a:off x="867" y="2432"/>
                <a:ext cx="318" cy="271"/>
                <a:chOff x="657" y="1570"/>
                <a:chExt cx="318" cy="311"/>
              </a:xfrm>
            </p:grpSpPr>
            <p:sp>
              <p:nvSpPr>
                <p:cNvPr id="129" name="Line 450"/>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30" name="Picture 451"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2" name="Group 452"/>
              <p:cNvGrpSpPr>
                <a:grpSpLocks/>
              </p:cNvGrpSpPr>
              <p:nvPr/>
            </p:nvGrpSpPr>
            <p:grpSpPr bwMode="auto">
              <a:xfrm>
                <a:off x="762" y="2391"/>
                <a:ext cx="306" cy="90"/>
                <a:chOff x="748" y="2251"/>
                <a:chExt cx="306" cy="90"/>
              </a:xfrm>
            </p:grpSpPr>
            <p:sp>
              <p:nvSpPr>
                <p:cNvPr id="123" name="AutoShape 45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4" name="AutoShape 45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5" name="AutoShape 45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6" name="AutoShape 45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7" name="AutoShape 45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8" name="AutoShape 45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1" name="Group 459"/>
            <p:cNvGrpSpPr>
              <a:grpSpLocks/>
            </p:cNvGrpSpPr>
            <p:nvPr/>
          </p:nvGrpSpPr>
          <p:grpSpPr bwMode="auto">
            <a:xfrm>
              <a:off x="4520742" y="3292116"/>
              <a:ext cx="710423" cy="589759"/>
              <a:chOff x="762" y="2391"/>
              <a:chExt cx="423" cy="312"/>
            </a:xfrm>
          </p:grpSpPr>
          <p:grpSp>
            <p:nvGrpSpPr>
              <p:cNvPr id="111" name="Group 460"/>
              <p:cNvGrpSpPr>
                <a:grpSpLocks/>
              </p:cNvGrpSpPr>
              <p:nvPr/>
            </p:nvGrpSpPr>
            <p:grpSpPr bwMode="auto">
              <a:xfrm>
                <a:off x="867" y="2432"/>
                <a:ext cx="318" cy="271"/>
                <a:chOff x="657" y="1570"/>
                <a:chExt cx="318" cy="311"/>
              </a:xfrm>
            </p:grpSpPr>
            <p:sp>
              <p:nvSpPr>
                <p:cNvPr id="119" name="Line 461"/>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20" name="Picture 462"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 name="Group 463"/>
              <p:cNvGrpSpPr>
                <a:grpSpLocks/>
              </p:cNvGrpSpPr>
              <p:nvPr/>
            </p:nvGrpSpPr>
            <p:grpSpPr bwMode="auto">
              <a:xfrm>
                <a:off x="762" y="2391"/>
                <a:ext cx="306" cy="90"/>
                <a:chOff x="748" y="2251"/>
                <a:chExt cx="306" cy="90"/>
              </a:xfrm>
            </p:grpSpPr>
            <p:sp>
              <p:nvSpPr>
                <p:cNvPr id="113" name="AutoShape 464"/>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4" name="AutoShape 465"/>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5" name="AutoShape 466"/>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6" name="AutoShape 467"/>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7" name="AutoShape 468"/>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8" name="AutoShape 469"/>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2" name="Group 470"/>
            <p:cNvGrpSpPr>
              <a:grpSpLocks/>
            </p:cNvGrpSpPr>
            <p:nvPr/>
          </p:nvGrpSpPr>
          <p:grpSpPr bwMode="auto">
            <a:xfrm>
              <a:off x="6653690" y="4492429"/>
              <a:ext cx="710423" cy="589759"/>
              <a:chOff x="762" y="2391"/>
              <a:chExt cx="423" cy="312"/>
            </a:xfrm>
          </p:grpSpPr>
          <p:grpSp>
            <p:nvGrpSpPr>
              <p:cNvPr id="101" name="Group 471"/>
              <p:cNvGrpSpPr>
                <a:grpSpLocks/>
              </p:cNvGrpSpPr>
              <p:nvPr/>
            </p:nvGrpSpPr>
            <p:grpSpPr bwMode="auto">
              <a:xfrm>
                <a:off x="867" y="2432"/>
                <a:ext cx="318" cy="271"/>
                <a:chOff x="657" y="1570"/>
                <a:chExt cx="318" cy="311"/>
              </a:xfrm>
            </p:grpSpPr>
            <p:sp>
              <p:nvSpPr>
                <p:cNvPr id="109" name="Line 472"/>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10" name="Picture 473"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 name="Group 474"/>
              <p:cNvGrpSpPr>
                <a:grpSpLocks/>
              </p:cNvGrpSpPr>
              <p:nvPr/>
            </p:nvGrpSpPr>
            <p:grpSpPr bwMode="auto">
              <a:xfrm>
                <a:off x="762" y="2391"/>
                <a:ext cx="306" cy="90"/>
                <a:chOff x="748" y="2251"/>
                <a:chExt cx="306" cy="90"/>
              </a:xfrm>
            </p:grpSpPr>
            <p:sp>
              <p:nvSpPr>
                <p:cNvPr id="103" name="AutoShape 475"/>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4" name="AutoShape 476"/>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5" name="AutoShape 477"/>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6" name="AutoShape 478"/>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7" name="AutoShape 479"/>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8" name="AutoShape 480"/>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3" name="Group 481"/>
            <p:cNvGrpSpPr>
              <a:grpSpLocks/>
            </p:cNvGrpSpPr>
            <p:nvPr/>
          </p:nvGrpSpPr>
          <p:grpSpPr bwMode="auto">
            <a:xfrm>
              <a:off x="5740050" y="3978279"/>
              <a:ext cx="710423" cy="589759"/>
              <a:chOff x="762" y="2391"/>
              <a:chExt cx="423" cy="312"/>
            </a:xfrm>
          </p:grpSpPr>
          <p:grpSp>
            <p:nvGrpSpPr>
              <p:cNvPr id="91" name="Group 482"/>
              <p:cNvGrpSpPr>
                <a:grpSpLocks/>
              </p:cNvGrpSpPr>
              <p:nvPr/>
            </p:nvGrpSpPr>
            <p:grpSpPr bwMode="auto">
              <a:xfrm>
                <a:off x="867" y="2432"/>
                <a:ext cx="318" cy="271"/>
                <a:chOff x="657" y="1570"/>
                <a:chExt cx="318" cy="311"/>
              </a:xfrm>
            </p:grpSpPr>
            <p:sp>
              <p:nvSpPr>
                <p:cNvPr id="99" name="Line 48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00" name="Picture 484"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2" name="Group 485"/>
              <p:cNvGrpSpPr>
                <a:grpSpLocks/>
              </p:cNvGrpSpPr>
              <p:nvPr/>
            </p:nvGrpSpPr>
            <p:grpSpPr bwMode="auto">
              <a:xfrm>
                <a:off x="762" y="2391"/>
                <a:ext cx="306" cy="90"/>
                <a:chOff x="748" y="2251"/>
                <a:chExt cx="306" cy="90"/>
              </a:xfrm>
            </p:grpSpPr>
            <p:sp>
              <p:nvSpPr>
                <p:cNvPr id="93" name="AutoShape 486"/>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4" name="AutoShape 487"/>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5" name="AutoShape 488"/>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6" name="AutoShape 489"/>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7" name="AutoShape 490"/>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8" name="AutoShape 491"/>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4" name="Group 492"/>
            <p:cNvGrpSpPr>
              <a:grpSpLocks/>
            </p:cNvGrpSpPr>
            <p:nvPr/>
          </p:nvGrpSpPr>
          <p:grpSpPr bwMode="auto">
            <a:xfrm>
              <a:off x="7263345" y="4150292"/>
              <a:ext cx="710422" cy="589759"/>
              <a:chOff x="762" y="2391"/>
              <a:chExt cx="423" cy="312"/>
            </a:xfrm>
          </p:grpSpPr>
          <p:grpSp>
            <p:nvGrpSpPr>
              <p:cNvPr id="81" name="Group 493"/>
              <p:cNvGrpSpPr>
                <a:grpSpLocks/>
              </p:cNvGrpSpPr>
              <p:nvPr/>
            </p:nvGrpSpPr>
            <p:grpSpPr bwMode="auto">
              <a:xfrm>
                <a:off x="867" y="2432"/>
                <a:ext cx="318" cy="271"/>
                <a:chOff x="657" y="1570"/>
                <a:chExt cx="318" cy="311"/>
              </a:xfrm>
            </p:grpSpPr>
            <p:sp>
              <p:nvSpPr>
                <p:cNvPr id="89" name="Line 494"/>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90" name="Picture 495"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 name="Group 496"/>
              <p:cNvGrpSpPr>
                <a:grpSpLocks/>
              </p:cNvGrpSpPr>
              <p:nvPr/>
            </p:nvGrpSpPr>
            <p:grpSpPr bwMode="auto">
              <a:xfrm>
                <a:off x="762" y="2391"/>
                <a:ext cx="306" cy="90"/>
                <a:chOff x="748" y="2251"/>
                <a:chExt cx="306" cy="90"/>
              </a:xfrm>
            </p:grpSpPr>
            <p:sp>
              <p:nvSpPr>
                <p:cNvPr id="83" name="AutoShape 49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4" name="AutoShape 49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5" name="AutoShape 49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6" name="AutoShape 50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7" name="AutoShape 50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8" name="AutoShape 50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5" name="Group 503"/>
            <p:cNvGrpSpPr>
              <a:grpSpLocks/>
            </p:cNvGrpSpPr>
            <p:nvPr/>
          </p:nvGrpSpPr>
          <p:grpSpPr bwMode="auto">
            <a:xfrm>
              <a:off x="8000639" y="3987730"/>
              <a:ext cx="710423" cy="589759"/>
              <a:chOff x="762" y="2391"/>
              <a:chExt cx="423" cy="312"/>
            </a:xfrm>
          </p:grpSpPr>
          <p:grpSp>
            <p:nvGrpSpPr>
              <p:cNvPr id="71" name="Group 504"/>
              <p:cNvGrpSpPr>
                <a:grpSpLocks/>
              </p:cNvGrpSpPr>
              <p:nvPr/>
            </p:nvGrpSpPr>
            <p:grpSpPr bwMode="auto">
              <a:xfrm>
                <a:off x="867" y="2432"/>
                <a:ext cx="318" cy="271"/>
                <a:chOff x="657" y="1570"/>
                <a:chExt cx="318" cy="311"/>
              </a:xfrm>
            </p:grpSpPr>
            <p:sp>
              <p:nvSpPr>
                <p:cNvPr id="79" name="Line 505"/>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80" name="Picture 506"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2" name="Group 507"/>
              <p:cNvGrpSpPr>
                <a:grpSpLocks/>
              </p:cNvGrpSpPr>
              <p:nvPr/>
            </p:nvGrpSpPr>
            <p:grpSpPr bwMode="auto">
              <a:xfrm>
                <a:off x="762" y="2391"/>
                <a:ext cx="306" cy="90"/>
                <a:chOff x="748" y="2251"/>
                <a:chExt cx="306" cy="90"/>
              </a:xfrm>
            </p:grpSpPr>
            <p:sp>
              <p:nvSpPr>
                <p:cNvPr id="73" name="AutoShape 50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4" name="AutoShape 50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5" name="AutoShape 51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6" name="AutoShape 51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7" name="AutoShape 51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8" name="AutoShape 51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66" name="Line 517"/>
            <p:cNvSpPr>
              <a:spLocks noChangeShapeType="1"/>
            </p:cNvSpPr>
            <p:nvPr/>
          </p:nvSpPr>
          <p:spPr bwMode="auto">
            <a:xfrm flipH="1">
              <a:off x="1930973" y="1988840"/>
              <a:ext cx="744013" cy="0"/>
            </a:xfrm>
            <a:prstGeom prst="line">
              <a:avLst/>
            </a:prstGeom>
            <a:noFill/>
            <a:ln w="38100">
              <a:solidFill>
                <a:srgbClr val="C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67" name="Text Box 44"/>
            <p:cNvSpPr txBox="1">
              <a:spLocks noChangeArrowheads="1"/>
            </p:cNvSpPr>
            <p:nvPr/>
          </p:nvSpPr>
          <p:spPr bwMode="auto">
            <a:xfrm>
              <a:off x="1474153" y="3116323"/>
              <a:ext cx="1486699" cy="679674"/>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a:solidFill>
                    <a:srgbClr val="000099"/>
                  </a:solidFill>
                  <a:latin typeface="+mn-lt"/>
                  <a:ea typeface="+mn-ea"/>
                </a:rPr>
                <a:t>基本服务集</a:t>
              </a:r>
            </a:p>
            <a:p>
              <a:pPr eaLnBrk="1" hangingPunct="1">
                <a:lnSpc>
                  <a:spcPct val="85000"/>
                </a:lnSpc>
              </a:pPr>
              <a:r>
                <a:rPr lang="zh-CN" altLang="en-US" sz="2000" b="1">
                  <a:solidFill>
                    <a:srgbClr val="000099"/>
                  </a:solidFill>
                  <a:latin typeface="+mn-lt"/>
                  <a:ea typeface="+mn-ea"/>
                </a:rPr>
                <a:t>       </a:t>
              </a:r>
              <a:r>
                <a:rPr lang="en-US" altLang="zh-CN" sz="2000" b="1">
                  <a:solidFill>
                    <a:srgbClr val="000099"/>
                  </a:solidFill>
                  <a:latin typeface="+mn-lt"/>
                  <a:ea typeface="+mn-ea"/>
                </a:rPr>
                <a:t>BSS</a:t>
              </a:r>
            </a:p>
          </p:txBody>
        </p:sp>
        <p:sp>
          <p:nvSpPr>
            <p:cNvPr id="68" name="Line 48"/>
            <p:cNvSpPr>
              <a:spLocks noChangeShapeType="1"/>
            </p:cNvSpPr>
            <p:nvPr/>
          </p:nvSpPr>
          <p:spPr bwMode="auto">
            <a:xfrm flipH="1">
              <a:off x="3342582" y="2029356"/>
              <a:ext cx="0" cy="89164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69" name="Rectangle 515"/>
            <p:cNvSpPr>
              <a:spLocks noChangeArrowheads="1"/>
            </p:cNvSpPr>
            <p:nvPr/>
          </p:nvSpPr>
          <p:spPr bwMode="auto">
            <a:xfrm>
              <a:off x="2465050" y="1793019"/>
              <a:ext cx="607974" cy="406459"/>
            </a:xfrm>
            <a:prstGeom prst="rect">
              <a:avLst/>
            </a:prstGeom>
            <a:solidFill>
              <a:srgbClr val="66FFFF"/>
            </a:solidFill>
            <a:ln w="9525">
              <a:solidFill>
                <a:schemeClr val="tx1"/>
              </a:solidFill>
              <a:miter lim="800000"/>
              <a:headEnd/>
              <a:tailEnd/>
            </a:ln>
          </p:spPr>
          <p:txBody>
            <a:bodyPr wrap="none" anchor="ctr"/>
            <a:lstStyle/>
            <a:p>
              <a:pPr algn="ctr"/>
              <a:r>
                <a:rPr lang="zh-CN" altLang="en-US" sz="2000" b="1" dirty="0">
                  <a:solidFill>
                    <a:srgbClr val="000099"/>
                  </a:solidFill>
                  <a:latin typeface="+mn-lt"/>
                  <a:ea typeface="+mn-ea"/>
                </a:rPr>
                <a:t>门户</a:t>
              </a:r>
              <a:endParaRPr lang="en-US" altLang="zh-CN" sz="2000" b="1" dirty="0">
                <a:solidFill>
                  <a:srgbClr val="000099"/>
                </a:solidFill>
                <a:latin typeface="+mn-lt"/>
                <a:ea typeface="+mn-ea"/>
              </a:endParaRPr>
            </a:p>
          </p:txBody>
        </p:sp>
        <p:sp>
          <p:nvSpPr>
            <p:cNvPr id="70" name="Text Box 518"/>
            <p:cNvSpPr txBox="1">
              <a:spLocks noChangeArrowheads="1"/>
            </p:cNvSpPr>
            <p:nvPr/>
          </p:nvSpPr>
          <p:spPr bwMode="auto">
            <a:xfrm>
              <a:off x="488504" y="1628800"/>
              <a:ext cx="1683804" cy="679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2000" b="1" dirty="0">
                  <a:solidFill>
                    <a:srgbClr val="000099"/>
                  </a:solidFill>
                  <a:latin typeface="+mn-lt"/>
                  <a:ea typeface="+mn-ea"/>
                </a:rPr>
                <a:t>至其他 </a:t>
              </a:r>
              <a:r>
                <a:rPr lang="en-US" altLang="zh-CN" sz="2000" b="1" dirty="0">
                  <a:solidFill>
                    <a:srgbClr val="000099"/>
                  </a:solidFill>
                  <a:latin typeface="+mn-lt"/>
                  <a:ea typeface="+mn-ea"/>
                </a:rPr>
                <a:t>802.x</a:t>
              </a:r>
            </a:p>
            <a:p>
              <a:pPr algn="ctr" eaLnBrk="1" hangingPunct="1">
                <a:lnSpc>
                  <a:spcPct val="85000"/>
                </a:lnSpc>
              </a:pPr>
              <a:r>
                <a:rPr lang="zh-CN" altLang="en-US" sz="2000" b="1" dirty="0">
                  <a:solidFill>
                    <a:srgbClr val="000099"/>
                  </a:solidFill>
                  <a:latin typeface="+mn-lt"/>
                  <a:ea typeface="+mn-ea"/>
                </a:rPr>
                <a:t>局域网</a:t>
              </a:r>
            </a:p>
          </p:txBody>
        </p:sp>
      </p:grpSp>
      <p:sp>
        <p:nvSpPr>
          <p:cNvPr id="345104" name="Line 16"/>
          <p:cNvSpPr>
            <a:spLocks noChangeShapeType="1"/>
          </p:cNvSpPr>
          <p:nvPr/>
        </p:nvSpPr>
        <p:spPr bwMode="auto">
          <a:xfrm flipV="1">
            <a:off x="3440832" y="2997201"/>
            <a:ext cx="0" cy="936625"/>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5105" name="Line 17"/>
          <p:cNvSpPr>
            <a:spLocks noChangeShapeType="1"/>
          </p:cNvSpPr>
          <p:nvPr/>
        </p:nvSpPr>
        <p:spPr bwMode="auto">
          <a:xfrm>
            <a:off x="3446644" y="2997200"/>
            <a:ext cx="3018524" cy="0"/>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5106" name="Line 18"/>
          <p:cNvSpPr>
            <a:spLocks noChangeShapeType="1"/>
          </p:cNvSpPr>
          <p:nvPr/>
        </p:nvSpPr>
        <p:spPr bwMode="auto">
          <a:xfrm>
            <a:off x="6465168" y="2997201"/>
            <a:ext cx="0" cy="936625"/>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5103" name="AutoShape 15"/>
          <p:cNvSpPr>
            <a:spLocks noChangeArrowheads="1"/>
          </p:cNvSpPr>
          <p:nvPr/>
        </p:nvSpPr>
        <p:spPr bwMode="auto">
          <a:xfrm>
            <a:off x="344487" y="3140968"/>
            <a:ext cx="9415332" cy="3312368"/>
          </a:xfrm>
          <a:prstGeom prst="roundRect">
            <a:avLst>
              <a:gd name="adj" fmla="val 9045"/>
            </a:avLst>
          </a:prstGeom>
          <a:noFill/>
          <a:ln w="57150">
            <a:solidFill>
              <a:schemeClr va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121756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345104"/>
                                        </p:tgtEl>
                                        <p:attrNameLst>
                                          <p:attrName>style.visibility</p:attrName>
                                        </p:attrNameLst>
                                      </p:cBhvr>
                                      <p:to>
                                        <p:strVal val="visible"/>
                                      </p:to>
                                    </p:set>
                                    <p:animEffect transition="in" filter="wipe(down)">
                                      <p:cBhvr>
                                        <p:cTn id="7" dur="1000"/>
                                        <p:tgtEl>
                                          <p:spTgt spid="345104"/>
                                        </p:tgtEl>
                                      </p:cBhvr>
                                    </p:animEffect>
                                  </p:childTnLst>
                                </p:cTn>
                              </p:par>
                            </p:childTnLst>
                          </p:cTn>
                        </p:par>
                        <p:par>
                          <p:cTn id="8" fill="hold" nodeType="afterGroup">
                            <p:stCondLst>
                              <p:cond delay="1500"/>
                            </p:stCondLst>
                            <p:childTnLst>
                              <p:par>
                                <p:cTn id="9" presetID="22" presetClass="entr" presetSubtype="8" fill="hold" grpId="0" nodeType="afterEffect">
                                  <p:stCondLst>
                                    <p:cond delay="500"/>
                                  </p:stCondLst>
                                  <p:childTnLst>
                                    <p:set>
                                      <p:cBhvr>
                                        <p:cTn id="10" dur="1" fill="hold">
                                          <p:stCondLst>
                                            <p:cond delay="0"/>
                                          </p:stCondLst>
                                        </p:cTn>
                                        <p:tgtEl>
                                          <p:spTgt spid="345105"/>
                                        </p:tgtEl>
                                        <p:attrNameLst>
                                          <p:attrName>style.visibility</p:attrName>
                                        </p:attrNameLst>
                                      </p:cBhvr>
                                      <p:to>
                                        <p:strVal val="visible"/>
                                      </p:to>
                                    </p:set>
                                    <p:animEffect transition="in" filter="wipe(left)">
                                      <p:cBhvr>
                                        <p:cTn id="11" dur="1000"/>
                                        <p:tgtEl>
                                          <p:spTgt spid="345105"/>
                                        </p:tgtEl>
                                      </p:cBhvr>
                                    </p:animEffect>
                                  </p:childTnLst>
                                </p:cTn>
                              </p:par>
                            </p:childTnLst>
                          </p:cTn>
                        </p:par>
                        <p:par>
                          <p:cTn id="12" fill="hold" nodeType="afterGroup">
                            <p:stCondLst>
                              <p:cond delay="3000"/>
                            </p:stCondLst>
                            <p:childTnLst>
                              <p:par>
                                <p:cTn id="13" presetID="22" presetClass="entr" presetSubtype="1" fill="hold" grpId="0" nodeType="afterEffect">
                                  <p:stCondLst>
                                    <p:cond delay="500"/>
                                  </p:stCondLst>
                                  <p:childTnLst>
                                    <p:set>
                                      <p:cBhvr>
                                        <p:cTn id="14" dur="1" fill="hold">
                                          <p:stCondLst>
                                            <p:cond delay="0"/>
                                          </p:stCondLst>
                                        </p:cTn>
                                        <p:tgtEl>
                                          <p:spTgt spid="345106"/>
                                        </p:tgtEl>
                                        <p:attrNameLst>
                                          <p:attrName>style.visibility</p:attrName>
                                        </p:attrNameLst>
                                      </p:cBhvr>
                                      <p:to>
                                        <p:strVal val="visible"/>
                                      </p:to>
                                    </p:set>
                                    <p:animEffect transition="in" filter="wipe(up)">
                                      <p:cBhvr>
                                        <p:cTn id="15" dur="1000"/>
                                        <p:tgtEl>
                                          <p:spTgt spid="345106"/>
                                        </p:tgtEl>
                                      </p:cBhvr>
                                    </p:animEffect>
                                  </p:childTnLst>
                                </p:cTn>
                              </p:par>
                            </p:childTnLst>
                          </p:cTn>
                        </p:par>
                        <p:par>
                          <p:cTn id="16" fill="hold" nodeType="afterGroup">
                            <p:stCondLst>
                              <p:cond delay="4500"/>
                            </p:stCondLst>
                            <p:childTnLst>
                              <p:par>
                                <p:cTn id="17" presetID="8" presetClass="entr" presetSubtype="16" fill="hold" grpId="0" nodeType="afterEffect">
                                  <p:stCondLst>
                                    <p:cond delay="0"/>
                                  </p:stCondLst>
                                  <p:childTnLst>
                                    <p:set>
                                      <p:cBhvr>
                                        <p:cTn id="18" dur="1" fill="hold">
                                          <p:stCondLst>
                                            <p:cond delay="0"/>
                                          </p:stCondLst>
                                        </p:cTn>
                                        <p:tgtEl>
                                          <p:spTgt spid="345103"/>
                                        </p:tgtEl>
                                        <p:attrNameLst>
                                          <p:attrName>style.visibility</p:attrName>
                                        </p:attrNameLst>
                                      </p:cBhvr>
                                      <p:to>
                                        <p:strVal val="visible"/>
                                      </p:to>
                                    </p:set>
                                    <p:animEffect transition="in" filter="diamond(in)">
                                      <p:cBhvr>
                                        <p:cTn id="19" dur="3000"/>
                                        <p:tgtEl>
                                          <p:spTgt spid="345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104" grpId="0" animBg="1"/>
      <p:bldP spid="345105" grpId="0" animBg="1"/>
      <p:bldP spid="345106" grpId="0" animBg="1"/>
      <p:bldP spid="345103"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a:xfrm>
            <a:off x="506507" y="188640"/>
            <a:ext cx="9049005" cy="1512168"/>
          </a:xfrm>
        </p:spPr>
        <p:txBody>
          <a:bodyPr/>
          <a:lstStyle/>
          <a:p>
            <a:r>
              <a:rPr lang="en-US" altLang="zh-CN" dirty="0"/>
              <a:t>9.4.3  </a:t>
            </a:r>
            <a:r>
              <a:rPr lang="zh-CN" altLang="en-US" dirty="0"/>
              <a:t>蜂窝移动通信网</a:t>
            </a:r>
            <a:r>
              <a:rPr lang="zh-CN" altLang="en-US" dirty="0" smtClean="0"/>
              <a:t>中</a:t>
            </a:r>
            <a:r>
              <a:rPr lang="en-US" altLang="zh-CN" dirty="0" smtClean="0"/>
              <a:t/>
            </a:r>
            <a:br>
              <a:rPr lang="en-US" altLang="zh-CN" dirty="0" smtClean="0"/>
            </a:br>
            <a:r>
              <a:rPr lang="en-US" altLang="zh-CN" dirty="0" smtClean="0"/>
              <a:t>	</a:t>
            </a:r>
            <a:r>
              <a:rPr lang="zh-CN" altLang="en-US" dirty="0" smtClean="0"/>
              <a:t>对</a:t>
            </a:r>
            <a:r>
              <a:rPr lang="zh-CN" altLang="en-US" dirty="0"/>
              <a:t>移动用户的路由选择</a:t>
            </a:r>
          </a:p>
        </p:txBody>
      </p:sp>
      <p:sp>
        <p:nvSpPr>
          <p:cNvPr id="406532" name="Freeform 4"/>
          <p:cNvSpPr>
            <a:spLocks/>
          </p:cNvSpPr>
          <p:nvPr/>
        </p:nvSpPr>
        <p:spPr bwMode="auto">
          <a:xfrm>
            <a:off x="662121" y="3933528"/>
            <a:ext cx="3800740" cy="2406650"/>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533" name="AutoShape 5"/>
          <p:cNvSpPr>
            <a:spLocks noChangeArrowheads="1"/>
          </p:cNvSpPr>
          <p:nvPr/>
        </p:nvSpPr>
        <p:spPr bwMode="auto">
          <a:xfrm>
            <a:off x="1076590" y="463361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34" name="AutoShape 6"/>
          <p:cNvSpPr>
            <a:spLocks noChangeArrowheads="1"/>
          </p:cNvSpPr>
          <p:nvPr/>
        </p:nvSpPr>
        <p:spPr bwMode="auto">
          <a:xfrm>
            <a:off x="1661320" y="431611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35" name="AutoShape 7"/>
          <p:cNvSpPr>
            <a:spLocks noChangeArrowheads="1"/>
          </p:cNvSpPr>
          <p:nvPr/>
        </p:nvSpPr>
        <p:spPr bwMode="auto">
          <a:xfrm>
            <a:off x="1668199" y="494159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36" name="AutoShape 8"/>
          <p:cNvSpPr>
            <a:spLocks noChangeArrowheads="1"/>
          </p:cNvSpPr>
          <p:nvPr/>
        </p:nvSpPr>
        <p:spPr bwMode="auto">
          <a:xfrm>
            <a:off x="2246049" y="461774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37" name="AutoShape 9"/>
          <p:cNvSpPr>
            <a:spLocks noChangeArrowheads="1"/>
          </p:cNvSpPr>
          <p:nvPr/>
        </p:nvSpPr>
        <p:spPr bwMode="auto">
          <a:xfrm>
            <a:off x="1085190" y="525909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38" name="AutoShape 10"/>
          <p:cNvSpPr>
            <a:spLocks noChangeArrowheads="1"/>
          </p:cNvSpPr>
          <p:nvPr/>
        </p:nvSpPr>
        <p:spPr bwMode="auto">
          <a:xfrm>
            <a:off x="2252928" y="5251154"/>
            <a:ext cx="780785" cy="623887"/>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06539" name="Group 11"/>
          <p:cNvGrpSpPr>
            <a:grpSpLocks/>
          </p:cNvGrpSpPr>
          <p:nvPr/>
        </p:nvGrpSpPr>
        <p:grpSpPr bwMode="auto">
          <a:xfrm>
            <a:off x="1910690" y="4077991"/>
            <a:ext cx="311282" cy="504825"/>
            <a:chOff x="4608" y="700"/>
            <a:chExt cx="306" cy="553"/>
          </a:xfrm>
        </p:grpSpPr>
        <p:grpSp>
          <p:nvGrpSpPr>
            <p:cNvPr id="406540" name="Group 12"/>
            <p:cNvGrpSpPr>
              <a:grpSpLocks/>
            </p:cNvGrpSpPr>
            <p:nvPr/>
          </p:nvGrpSpPr>
          <p:grpSpPr bwMode="auto">
            <a:xfrm>
              <a:off x="4694" y="784"/>
              <a:ext cx="134" cy="469"/>
              <a:chOff x="4740" y="784"/>
              <a:chExt cx="88" cy="692"/>
            </a:xfrm>
          </p:grpSpPr>
          <p:sp>
            <p:nvSpPr>
              <p:cNvPr id="406541" name="Line 13"/>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6542" name="Group 14"/>
              <p:cNvGrpSpPr>
                <a:grpSpLocks/>
              </p:cNvGrpSpPr>
              <p:nvPr/>
            </p:nvGrpSpPr>
            <p:grpSpPr bwMode="auto">
              <a:xfrm>
                <a:off x="4740" y="784"/>
                <a:ext cx="88" cy="692"/>
                <a:chOff x="4740" y="784"/>
                <a:chExt cx="88" cy="692"/>
              </a:xfrm>
            </p:grpSpPr>
            <p:sp>
              <p:nvSpPr>
                <p:cNvPr id="406543" name="Line 15"/>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44" name="Line 16"/>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45" name="Line 17"/>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46" name="Line 18"/>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47" name="Line 19"/>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48" name="Line 20"/>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49" name="Line 21"/>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50" name="Line 22"/>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51" name="Line 23"/>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52" name="Line 24"/>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53" name="Line 25"/>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54" name="Line 26"/>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55" name="Line 27"/>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56" name="Oval 28"/>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6557" name="Group 29"/>
            <p:cNvGrpSpPr>
              <a:grpSpLocks/>
            </p:cNvGrpSpPr>
            <p:nvPr/>
          </p:nvGrpSpPr>
          <p:grpSpPr bwMode="auto">
            <a:xfrm>
              <a:off x="4608" y="700"/>
              <a:ext cx="306" cy="90"/>
              <a:chOff x="748" y="2251"/>
              <a:chExt cx="306" cy="90"/>
            </a:xfrm>
          </p:grpSpPr>
          <p:sp>
            <p:nvSpPr>
              <p:cNvPr id="406558" name="AutoShape 3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59" name="AutoShape 3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60" name="AutoShape 3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61" name="AutoShape 3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62" name="AutoShape 3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63" name="AutoShape 3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6564" name="Group 36"/>
          <p:cNvGrpSpPr>
            <a:grpSpLocks/>
          </p:cNvGrpSpPr>
          <p:nvPr/>
        </p:nvGrpSpPr>
        <p:grpSpPr bwMode="auto">
          <a:xfrm>
            <a:off x="1286404" y="4438354"/>
            <a:ext cx="311283" cy="504825"/>
            <a:chOff x="4608" y="700"/>
            <a:chExt cx="306" cy="553"/>
          </a:xfrm>
        </p:grpSpPr>
        <p:grpSp>
          <p:nvGrpSpPr>
            <p:cNvPr id="406565" name="Group 37"/>
            <p:cNvGrpSpPr>
              <a:grpSpLocks/>
            </p:cNvGrpSpPr>
            <p:nvPr/>
          </p:nvGrpSpPr>
          <p:grpSpPr bwMode="auto">
            <a:xfrm>
              <a:off x="4694" y="784"/>
              <a:ext cx="134" cy="469"/>
              <a:chOff x="4740" y="784"/>
              <a:chExt cx="88" cy="692"/>
            </a:xfrm>
          </p:grpSpPr>
          <p:sp>
            <p:nvSpPr>
              <p:cNvPr id="406566" name="Line 38"/>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6567" name="Group 39"/>
              <p:cNvGrpSpPr>
                <a:grpSpLocks/>
              </p:cNvGrpSpPr>
              <p:nvPr/>
            </p:nvGrpSpPr>
            <p:grpSpPr bwMode="auto">
              <a:xfrm>
                <a:off x="4740" y="784"/>
                <a:ext cx="88" cy="692"/>
                <a:chOff x="4740" y="784"/>
                <a:chExt cx="88" cy="692"/>
              </a:xfrm>
            </p:grpSpPr>
            <p:sp>
              <p:nvSpPr>
                <p:cNvPr id="406568" name="Line 40"/>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69" name="Line 41"/>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70" name="Line 42"/>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71" name="Line 43"/>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72" name="Line 44"/>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73" name="Line 45"/>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74" name="Line 46"/>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75" name="Line 47"/>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76" name="Line 48"/>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77" name="Line 49"/>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78" name="Line 50"/>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79" name="Line 51"/>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80" name="Line 52"/>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81" name="Oval 53"/>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6582" name="Group 54"/>
            <p:cNvGrpSpPr>
              <a:grpSpLocks/>
            </p:cNvGrpSpPr>
            <p:nvPr/>
          </p:nvGrpSpPr>
          <p:grpSpPr bwMode="auto">
            <a:xfrm>
              <a:off x="4608" y="700"/>
              <a:ext cx="306" cy="90"/>
              <a:chOff x="748" y="2251"/>
              <a:chExt cx="306" cy="90"/>
            </a:xfrm>
          </p:grpSpPr>
          <p:sp>
            <p:nvSpPr>
              <p:cNvPr id="406583" name="AutoShape 5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84" name="AutoShape 5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85" name="AutoShape 5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86" name="AutoShape 5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87" name="AutoShape 5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88" name="AutoShape 6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6589" name="Group 61"/>
          <p:cNvGrpSpPr>
            <a:grpSpLocks/>
          </p:cNvGrpSpPr>
          <p:nvPr/>
        </p:nvGrpSpPr>
        <p:grpSpPr bwMode="auto">
          <a:xfrm>
            <a:off x="1988079" y="4798716"/>
            <a:ext cx="311283" cy="504825"/>
            <a:chOff x="4608" y="700"/>
            <a:chExt cx="306" cy="553"/>
          </a:xfrm>
        </p:grpSpPr>
        <p:grpSp>
          <p:nvGrpSpPr>
            <p:cNvPr id="406590" name="Group 62"/>
            <p:cNvGrpSpPr>
              <a:grpSpLocks/>
            </p:cNvGrpSpPr>
            <p:nvPr/>
          </p:nvGrpSpPr>
          <p:grpSpPr bwMode="auto">
            <a:xfrm>
              <a:off x="4694" y="784"/>
              <a:ext cx="134" cy="469"/>
              <a:chOff x="4740" y="784"/>
              <a:chExt cx="88" cy="692"/>
            </a:xfrm>
          </p:grpSpPr>
          <p:sp>
            <p:nvSpPr>
              <p:cNvPr id="406591" name="Line 63"/>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6592" name="Group 64"/>
              <p:cNvGrpSpPr>
                <a:grpSpLocks/>
              </p:cNvGrpSpPr>
              <p:nvPr/>
            </p:nvGrpSpPr>
            <p:grpSpPr bwMode="auto">
              <a:xfrm>
                <a:off x="4740" y="784"/>
                <a:ext cx="88" cy="692"/>
                <a:chOff x="4740" y="784"/>
                <a:chExt cx="88" cy="692"/>
              </a:xfrm>
            </p:grpSpPr>
            <p:sp>
              <p:nvSpPr>
                <p:cNvPr id="406593" name="Line 65"/>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94" name="Line 66"/>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95" name="Line 67"/>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96" name="Line 68"/>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97" name="Line 69"/>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98" name="Line 70"/>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99" name="Line 71"/>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00" name="Line 72"/>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01" name="Line 73"/>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02" name="Line 74"/>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03" name="Line 75"/>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04" name="Line 76"/>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05" name="Line 77"/>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06" name="Oval 78"/>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6607" name="Group 79"/>
            <p:cNvGrpSpPr>
              <a:grpSpLocks/>
            </p:cNvGrpSpPr>
            <p:nvPr/>
          </p:nvGrpSpPr>
          <p:grpSpPr bwMode="auto">
            <a:xfrm>
              <a:off x="4608" y="700"/>
              <a:ext cx="306" cy="90"/>
              <a:chOff x="748" y="2251"/>
              <a:chExt cx="306" cy="90"/>
            </a:xfrm>
          </p:grpSpPr>
          <p:sp>
            <p:nvSpPr>
              <p:cNvPr id="406608" name="AutoShape 8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09" name="AutoShape 8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10" name="AutoShape 8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11" name="AutoShape 8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12" name="AutoShape 8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13" name="AutoShape 8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6614" name="Group 86"/>
          <p:cNvGrpSpPr>
            <a:grpSpLocks/>
          </p:cNvGrpSpPr>
          <p:nvPr/>
        </p:nvGrpSpPr>
        <p:grpSpPr bwMode="auto">
          <a:xfrm>
            <a:off x="2612365" y="4365329"/>
            <a:ext cx="311282" cy="504825"/>
            <a:chOff x="4608" y="700"/>
            <a:chExt cx="306" cy="553"/>
          </a:xfrm>
        </p:grpSpPr>
        <p:grpSp>
          <p:nvGrpSpPr>
            <p:cNvPr id="406615" name="Group 87"/>
            <p:cNvGrpSpPr>
              <a:grpSpLocks/>
            </p:cNvGrpSpPr>
            <p:nvPr/>
          </p:nvGrpSpPr>
          <p:grpSpPr bwMode="auto">
            <a:xfrm>
              <a:off x="4694" y="784"/>
              <a:ext cx="134" cy="469"/>
              <a:chOff x="4740" y="784"/>
              <a:chExt cx="88" cy="692"/>
            </a:xfrm>
          </p:grpSpPr>
          <p:sp>
            <p:nvSpPr>
              <p:cNvPr id="406616" name="Line 88"/>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6617" name="Group 89"/>
              <p:cNvGrpSpPr>
                <a:grpSpLocks/>
              </p:cNvGrpSpPr>
              <p:nvPr/>
            </p:nvGrpSpPr>
            <p:grpSpPr bwMode="auto">
              <a:xfrm>
                <a:off x="4740" y="784"/>
                <a:ext cx="88" cy="692"/>
                <a:chOff x="4740" y="784"/>
                <a:chExt cx="88" cy="692"/>
              </a:xfrm>
            </p:grpSpPr>
            <p:sp>
              <p:nvSpPr>
                <p:cNvPr id="406618" name="Line 90"/>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19" name="Line 91"/>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20" name="Line 92"/>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21" name="Line 93"/>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22" name="Line 94"/>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23" name="Line 95"/>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24" name="Line 96"/>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25" name="Line 97"/>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26" name="Line 98"/>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27" name="Line 99"/>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28" name="Line 100"/>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29" name="Line 101"/>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30" name="Line 102"/>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31" name="Oval 103"/>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6632" name="Group 104"/>
            <p:cNvGrpSpPr>
              <a:grpSpLocks/>
            </p:cNvGrpSpPr>
            <p:nvPr/>
          </p:nvGrpSpPr>
          <p:grpSpPr bwMode="auto">
            <a:xfrm>
              <a:off x="4608" y="700"/>
              <a:ext cx="306" cy="90"/>
              <a:chOff x="748" y="2251"/>
              <a:chExt cx="306" cy="90"/>
            </a:xfrm>
          </p:grpSpPr>
          <p:sp>
            <p:nvSpPr>
              <p:cNvPr id="406633" name="AutoShape 10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34" name="AutoShape 10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35" name="AutoShape 10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36" name="AutoShape 10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37" name="AutoShape 10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38" name="AutoShape 11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6639" name="Group 111"/>
          <p:cNvGrpSpPr>
            <a:grpSpLocks/>
          </p:cNvGrpSpPr>
          <p:nvPr/>
        </p:nvGrpSpPr>
        <p:grpSpPr bwMode="auto">
          <a:xfrm>
            <a:off x="1363796" y="5086054"/>
            <a:ext cx="311282" cy="504825"/>
            <a:chOff x="4608" y="700"/>
            <a:chExt cx="306" cy="553"/>
          </a:xfrm>
        </p:grpSpPr>
        <p:grpSp>
          <p:nvGrpSpPr>
            <p:cNvPr id="406640" name="Group 112"/>
            <p:cNvGrpSpPr>
              <a:grpSpLocks/>
            </p:cNvGrpSpPr>
            <p:nvPr/>
          </p:nvGrpSpPr>
          <p:grpSpPr bwMode="auto">
            <a:xfrm>
              <a:off x="4694" y="784"/>
              <a:ext cx="134" cy="469"/>
              <a:chOff x="4740" y="784"/>
              <a:chExt cx="88" cy="692"/>
            </a:xfrm>
          </p:grpSpPr>
          <p:sp>
            <p:nvSpPr>
              <p:cNvPr id="406641" name="Line 113"/>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6642" name="Group 114"/>
              <p:cNvGrpSpPr>
                <a:grpSpLocks/>
              </p:cNvGrpSpPr>
              <p:nvPr/>
            </p:nvGrpSpPr>
            <p:grpSpPr bwMode="auto">
              <a:xfrm>
                <a:off x="4740" y="784"/>
                <a:ext cx="88" cy="692"/>
                <a:chOff x="4740" y="784"/>
                <a:chExt cx="88" cy="692"/>
              </a:xfrm>
            </p:grpSpPr>
            <p:sp>
              <p:nvSpPr>
                <p:cNvPr id="406643" name="Line 115"/>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44" name="Line 116"/>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45" name="Line 117"/>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46" name="Line 118"/>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47" name="Line 119"/>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48" name="Line 120"/>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49" name="Line 121"/>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50" name="Line 122"/>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51" name="Line 123"/>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52" name="Line 124"/>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53" name="Line 125"/>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54" name="Line 126"/>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55" name="Line 127"/>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56" name="Oval 128"/>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6657" name="Group 129"/>
            <p:cNvGrpSpPr>
              <a:grpSpLocks/>
            </p:cNvGrpSpPr>
            <p:nvPr/>
          </p:nvGrpSpPr>
          <p:grpSpPr bwMode="auto">
            <a:xfrm>
              <a:off x="4608" y="700"/>
              <a:ext cx="306" cy="90"/>
              <a:chOff x="748" y="2251"/>
              <a:chExt cx="306" cy="90"/>
            </a:xfrm>
          </p:grpSpPr>
          <p:sp>
            <p:nvSpPr>
              <p:cNvPr id="406658" name="AutoShape 13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59" name="AutoShape 13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60" name="AutoShape 13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61" name="AutoShape 13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62" name="AutoShape 13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63" name="AutoShape 13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6664" name="Group 136"/>
          <p:cNvGrpSpPr>
            <a:grpSpLocks/>
          </p:cNvGrpSpPr>
          <p:nvPr/>
        </p:nvGrpSpPr>
        <p:grpSpPr bwMode="auto">
          <a:xfrm>
            <a:off x="2534973" y="5086054"/>
            <a:ext cx="311283" cy="504825"/>
            <a:chOff x="4608" y="700"/>
            <a:chExt cx="306" cy="553"/>
          </a:xfrm>
        </p:grpSpPr>
        <p:grpSp>
          <p:nvGrpSpPr>
            <p:cNvPr id="406665" name="Group 137"/>
            <p:cNvGrpSpPr>
              <a:grpSpLocks/>
            </p:cNvGrpSpPr>
            <p:nvPr/>
          </p:nvGrpSpPr>
          <p:grpSpPr bwMode="auto">
            <a:xfrm>
              <a:off x="4694" y="784"/>
              <a:ext cx="134" cy="469"/>
              <a:chOff x="4740" y="784"/>
              <a:chExt cx="88" cy="692"/>
            </a:xfrm>
          </p:grpSpPr>
          <p:sp>
            <p:nvSpPr>
              <p:cNvPr id="406666" name="Line 138"/>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6667" name="Group 139"/>
              <p:cNvGrpSpPr>
                <a:grpSpLocks/>
              </p:cNvGrpSpPr>
              <p:nvPr/>
            </p:nvGrpSpPr>
            <p:grpSpPr bwMode="auto">
              <a:xfrm>
                <a:off x="4740" y="784"/>
                <a:ext cx="88" cy="692"/>
                <a:chOff x="4740" y="784"/>
                <a:chExt cx="88" cy="692"/>
              </a:xfrm>
            </p:grpSpPr>
            <p:sp>
              <p:nvSpPr>
                <p:cNvPr id="406668" name="Line 140"/>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69" name="Line 141"/>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70" name="Line 142"/>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71" name="Line 143"/>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72" name="Line 144"/>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73" name="Line 145"/>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74" name="Line 146"/>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75" name="Line 147"/>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76" name="Line 148"/>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77" name="Line 149"/>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78" name="Line 150"/>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79" name="Line 151"/>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80" name="Line 152"/>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81" name="Oval 153"/>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6682" name="Group 154"/>
            <p:cNvGrpSpPr>
              <a:grpSpLocks/>
            </p:cNvGrpSpPr>
            <p:nvPr/>
          </p:nvGrpSpPr>
          <p:grpSpPr bwMode="auto">
            <a:xfrm>
              <a:off x="4608" y="700"/>
              <a:ext cx="306" cy="90"/>
              <a:chOff x="748" y="2251"/>
              <a:chExt cx="306" cy="90"/>
            </a:xfrm>
          </p:grpSpPr>
          <p:sp>
            <p:nvSpPr>
              <p:cNvPr id="406683" name="AutoShape 15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84" name="AutoShape 15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85" name="AutoShape 15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86" name="AutoShape 15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87" name="AutoShape 15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88" name="AutoShape 16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6689" name="Group 161"/>
          <p:cNvGrpSpPr>
            <a:grpSpLocks/>
          </p:cNvGrpSpPr>
          <p:nvPr/>
        </p:nvGrpSpPr>
        <p:grpSpPr bwMode="auto">
          <a:xfrm>
            <a:off x="1052512" y="4582816"/>
            <a:ext cx="221854" cy="417513"/>
            <a:chOff x="4186" y="1736"/>
            <a:chExt cx="229" cy="461"/>
          </a:xfrm>
        </p:grpSpPr>
        <p:pic>
          <p:nvPicPr>
            <p:cNvPr id="406690" name="Picture 162" descr="icon-mobile-pho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extLst>
              <a:ext uri="{909E8E84-426E-40DD-AFC4-6F175D3DCCD1}">
                <a14:hiddenFill xmlns:a14="http://schemas.microsoft.com/office/drawing/2010/main">
                  <a:solidFill>
                    <a:srgbClr val="FFFFFF"/>
                  </a:solidFill>
                </a14:hiddenFill>
              </a:ext>
            </a:extLst>
          </p:spPr>
        </p:pic>
        <p:grpSp>
          <p:nvGrpSpPr>
            <p:cNvPr id="406691" name="Group 163"/>
            <p:cNvGrpSpPr>
              <a:grpSpLocks/>
            </p:cNvGrpSpPr>
            <p:nvPr/>
          </p:nvGrpSpPr>
          <p:grpSpPr bwMode="auto">
            <a:xfrm>
              <a:off x="4186" y="1736"/>
              <a:ext cx="198" cy="79"/>
              <a:chOff x="4513" y="1707"/>
              <a:chExt cx="198" cy="177"/>
            </a:xfrm>
          </p:grpSpPr>
          <p:sp>
            <p:nvSpPr>
              <p:cNvPr id="406692" name="AutoShape 164"/>
              <p:cNvSpPr>
                <a:spLocks noChangeArrowheads="1"/>
              </p:cNvSpPr>
              <p:nvPr/>
            </p:nvSpPr>
            <p:spPr bwMode="auto">
              <a:xfrm rot="16200000" flipH="1">
                <a:off x="4546" y="1674"/>
                <a:ext cx="132" cy="198"/>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93" name="AutoShape 165"/>
              <p:cNvSpPr>
                <a:spLocks noChangeArrowheads="1"/>
              </p:cNvSpPr>
              <p:nvPr/>
            </p:nvSpPr>
            <p:spPr bwMode="auto">
              <a:xfrm rot="16200000" flipH="1">
                <a:off x="4570" y="1756"/>
                <a:ext cx="83" cy="132"/>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94" name="AutoShape 166"/>
              <p:cNvSpPr>
                <a:spLocks noChangeArrowheads="1"/>
              </p:cNvSpPr>
              <p:nvPr/>
            </p:nvSpPr>
            <p:spPr bwMode="auto">
              <a:xfrm rot="16200000" flipH="1">
                <a:off x="4591" y="1830"/>
                <a:ext cx="42" cy="66"/>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6695" name="Group 167"/>
          <p:cNvGrpSpPr>
            <a:grpSpLocks/>
          </p:cNvGrpSpPr>
          <p:nvPr/>
        </p:nvGrpSpPr>
        <p:grpSpPr bwMode="auto">
          <a:xfrm>
            <a:off x="1676798" y="4293891"/>
            <a:ext cx="221853" cy="417513"/>
            <a:chOff x="4186" y="1736"/>
            <a:chExt cx="229" cy="461"/>
          </a:xfrm>
        </p:grpSpPr>
        <p:pic>
          <p:nvPicPr>
            <p:cNvPr id="406696" name="Picture 168" descr="icon-mobile-pho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extLst>
              <a:ext uri="{909E8E84-426E-40DD-AFC4-6F175D3DCCD1}">
                <a14:hiddenFill xmlns:a14="http://schemas.microsoft.com/office/drawing/2010/main">
                  <a:solidFill>
                    <a:srgbClr val="FFFFFF"/>
                  </a:solidFill>
                </a14:hiddenFill>
              </a:ext>
            </a:extLst>
          </p:spPr>
        </p:pic>
        <p:grpSp>
          <p:nvGrpSpPr>
            <p:cNvPr id="406697" name="Group 169"/>
            <p:cNvGrpSpPr>
              <a:grpSpLocks/>
            </p:cNvGrpSpPr>
            <p:nvPr/>
          </p:nvGrpSpPr>
          <p:grpSpPr bwMode="auto">
            <a:xfrm>
              <a:off x="4186" y="1736"/>
              <a:ext cx="198" cy="79"/>
              <a:chOff x="4513" y="1707"/>
              <a:chExt cx="198" cy="177"/>
            </a:xfrm>
          </p:grpSpPr>
          <p:sp>
            <p:nvSpPr>
              <p:cNvPr id="406698" name="AutoShape 170"/>
              <p:cNvSpPr>
                <a:spLocks noChangeArrowheads="1"/>
              </p:cNvSpPr>
              <p:nvPr/>
            </p:nvSpPr>
            <p:spPr bwMode="auto">
              <a:xfrm rot="16200000" flipH="1">
                <a:off x="4546" y="1674"/>
                <a:ext cx="132" cy="198"/>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99" name="AutoShape 171"/>
              <p:cNvSpPr>
                <a:spLocks noChangeArrowheads="1"/>
              </p:cNvSpPr>
              <p:nvPr/>
            </p:nvSpPr>
            <p:spPr bwMode="auto">
              <a:xfrm rot="16200000" flipH="1">
                <a:off x="4570" y="1756"/>
                <a:ext cx="83" cy="132"/>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700" name="AutoShape 172"/>
              <p:cNvSpPr>
                <a:spLocks noChangeArrowheads="1"/>
              </p:cNvSpPr>
              <p:nvPr/>
            </p:nvSpPr>
            <p:spPr bwMode="auto">
              <a:xfrm rot="16200000" flipH="1">
                <a:off x="4591" y="1830"/>
                <a:ext cx="42" cy="66"/>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6701" name="Group 173"/>
          <p:cNvGrpSpPr>
            <a:grpSpLocks/>
          </p:cNvGrpSpPr>
          <p:nvPr/>
        </p:nvGrpSpPr>
        <p:grpSpPr bwMode="auto">
          <a:xfrm>
            <a:off x="1052512" y="5230516"/>
            <a:ext cx="221854" cy="417513"/>
            <a:chOff x="4186" y="1736"/>
            <a:chExt cx="229" cy="461"/>
          </a:xfrm>
        </p:grpSpPr>
        <p:pic>
          <p:nvPicPr>
            <p:cNvPr id="406702" name="Picture 174" descr="icon-mobile-pho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extLst>
              <a:ext uri="{909E8E84-426E-40DD-AFC4-6F175D3DCCD1}">
                <a14:hiddenFill xmlns:a14="http://schemas.microsoft.com/office/drawing/2010/main">
                  <a:solidFill>
                    <a:srgbClr val="FFFFFF"/>
                  </a:solidFill>
                </a14:hiddenFill>
              </a:ext>
            </a:extLst>
          </p:spPr>
        </p:pic>
        <p:grpSp>
          <p:nvGrpSpPr>
            <p:cNvPr id="406703" name="Group 175"/>
            <p:cNvGrpSpPr>
              <a:grpSpLocks/>
            </p:cNvGrpSpPr>
            <p:nvPr/>
          </p:nvGrpSpPr>
          <p:grpSpPr bwMode="auto">
            <a:xfrm>
              <a:off x="4186" y="1736"/>
              <a:ext cx="198" cy="79"/>
              <a:chOff x="4513" y="1707"/>
              <a:chExt cx="198" cy="177"/>
            </a:xfrm>
          </p:grpSpPr>
          <p:sp>
            <p:nvSpPr>
              <p:cNvPr id="406704" name="AutoShape 176"/>
              <p:cNvSpPr>
                <a:spLocks noChangeArrowheads="1"/>
              </p:cNvSpPr>
              <p:nvPr/>
            </p:nvSpPr>
            <p:spPr bwMode="auto">
              <a:xfrm rot="16200000" flipH="1">
                <a:off x="4546" y="1674"/>
                <a:ext cx="132" cy="198"/>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705" name="AutoShape 177"/>
              <p:cNvSpPr>
                <a:spLocks noChangeArrowheads="1"/>
              </p:cNvSpPr>
              <p:nvPr/>
            </p:nvSpPr>
            <p:spPr bwMode="auto">
              <a:xfrm rot="16200000" flipH="1">
                <a:off x="4570" y="1756"/>
                <a:ext cx="83" cy="132"/>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706" name="AutoShape 178"/>
              <p:cNvSpPr>
                <a:spLocks noChangeArrowheads="1"/>
              </p:cNvSpPr>
              <p:nvPr/>
            </p:nvSpPr>
            <p:spPr bwMode="auto">
              <a:xfrm rot="16200000" flipH="1">
                <a:off x="4591" y="1830"/>
                <a:ext cx="42" cy="66"/>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aphicFrame>
        <p:nvGraphicFramePr>
          <p:cNvPr id="406707" name="Object 179">
            <a:hlinkClick r:id="" action="ppaction://ole?verb=0"/>
          </p:cNvPr>
          <p:cNvGraphicFramePr>
            <a:graphicFrameLocks/>
          </p:cNvGraphicFramePr>
          <p:nvPr>
            <p:extLst>
              <p:ext uri="{D42A27DB-BD31-4B8C-83A1-F6EECF244321}">
                <p14:modId xmlns:p14="http://schemas.microsoft.com/office/powerpoint/2010/main" val="2086214635"/>
              </p:ext>
            </p:extLst>
          </p:nvPr>
        </p:nvGraphicFramePr>
        <p:xfrm>
          <a:off x="975123" y="5733753"/>
          <a:ext cx="545173" cy="258762"/>
        </p:xfrm>
        <a:graphic>
          <a:graphicData uri="http://schemas.openxmlformats.org/presentationml/2006/ole">
            <mc:AlternateContent xmlns:mc="http://schemas.openxmlformats.org/markup-compatibility/2006">
              <mc:Choice xmlns:v="urn:schemas-microsoft-com:vml" Requires="v">
                <p:oleObj spid="_x0000_s34818" name="Microsoft ClipArt Gallery" r:id="rId4" imgW="8837280" imgH="3479760" progId="MS_ClipArt_Gallery">
                  <p:embed/>
                </p:oleObj>
              </mc:Choice>
              <mc:Fallback>
                <p:oleObj name="Microsoft ClipArt Gallery" r:id="rId4" imgW="8837280" imgH="3479760" progId="MS_ClipArt_Gallery">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5123" y="5733753"/>
                        <a:ext cx="545173" cy="25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06708" name="Group 180"/>
          <p:cNvGrpSpPr>
            <a:grpSpLocks/>
          </p:cNvGrpSpPr>
          <p:nvPr/>
        </p:nvGrpSpPr>
        <p:grpSpPr bwMode="auto">
          <a:xfrm>
            <a:off x="5499894" y="3069928"/>
            <a:ext cx="2964921" cy="1944687"/>
            <a:chOff x="912" y="768"/>
            <a:chExt cx="2400" cy="1584"/>
          </a:xfrm>
        </p:grpSpPr>
        <p:sp>
          <p:nvSpPr>
            <p:cNvPr id="406709" name="Oval 181"/>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10" name="Oval 182"/>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11" name="Oval 183"/>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12" name="Oval 184"/>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13" name="Oval 185"/>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14" name="Oval 186"/>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15" name="Oval 187"/>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16" name="Oval 188"/>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17" name="Oval 189"/>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06718" name="Group 190"/>
            <p:cNvGrpSpPr>
              <a:grpSpLocks/>
            </p:cNvGrpSpPr>
            <p:nvPr/>
          </p:nvGrpSpPr>
          <p:grpSpPr bwMode="auto">
            <a:xfrm>
              <a:off x="912" y="768"/>
              <a:ext cx="2386" cy="1553"/>
              <a:chOff x="912" y="768"/>
              <a:chExt cx="2386" cy="1553"/>
            </a:xfrm>
          </p:grpSpPr>
          <p:sp>
            <p:nvSpPr>
              <p:cNvPr id="406719" name="Oval 191"/>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20" name="Oval 192"/>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21" name="Oval 193"/>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22" name="Oval 194"/>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23" name="Oval 195"/>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24" name="Oval 196"/>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25" name="Oval 197"/>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26" name="Oval 198"/>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27" name="Oval 199"/>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sp>
        <p:nvSpPr>
          <p:cNvPr id="406728" name="Line 200"/>
          <p:cNvSpPr>
            <a:spLocks noChangeShapeType="1"/>
          </p:cNvSpPr>
          <p:nvPr/>
        </p:nvSpPr>
        <p:spPr bwMode="auto">
          <a:xfrm>
            <a:off x="2846256" y="4725691"/>
            <a:ext cx="1014677"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729" name="Line 201"/>
          <p:cNvSpPr>
            <a:spLocks noChangeShapeType="1"/>
          </p:cNvSpPr>
          <p:nvPr/>
        </p:nvSpPr>
        <p:spPr bwMode="auto">
          <a:xfrm flipV="1">
            <a:off x="2691475" y="5373391"/>
            <a:ext cx="1092067" cy="144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730" name="Line 202"/>
          <p:cNvSpPr>
            <a:spLocks noChangeShapeType="1"/>
          </p:cNvSpPr>
          <p:nvPr/>
        </p:nvSpPr>
        <p:spPr bwMode="auto">
          <a:xfrm>
            <a:off x="2144581" y="5230515"/>
            <a:ext cx="1638961" cy="714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731" name="Line 203"/>
          <p:cNvSpPr>
            <a:spLocks noChangeShapeType="1"/>
          </p:cNvSpPr>
          <p:nvPr/>
        </p:nvSpPr>
        <p:spPr bwMode="auto">
          <a:xfrm>
            <a:off x="2067190" y="4509791"/>
            <a:ext cx="1728391" cy="728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732" name="Line 204"/>
          <p:cNvSpPr>
            <a:spLocks noChangeShapeType="1"/>
          </p:cNvSpPr>
          <p:nvPr/>
        </p:nvSpPr>
        <p:spPr bwMode="auto">
          <a:xfrm>
            <a:off x="1442906" y="4870153"/>
            <a:ext cx="2352675" cy="3921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733" name="Line 205"/>
          <p:cNvSpPr>
            <a:spLocks noChangeShapeType="1"/>
          </p:cNvSpPr>
          <p:nvPr/>
        </p:nvSpPr>
        <p:spPr bwMode="auto">
          <a:xfrm flipV="1">
            <a:off x="1520296" y="5321003"/>
            <a:ext cx="2261527" cy="196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734" name="Text Box 206"/>
          <p:cNvSpPr txBox="1">
            <a:spLocks noChangeArrowheads="1"/>
          </p:cNvSpPr>
          <p:nvPr/>
        </p:nvSpPr>
        <p:spPr bwMode="auto">
          <a:xfrm>
            <a:off x="6461258" y="3862090"/>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公用电话网</a:t>
            </a:r>
          </a:p>
        </p:txBody>
      </p:sp>
      <p:sp>
        <p:nvSpPr>
          <p:cNvPr id="406735" name="Text Box 207"/>
          <p:cNvSpPr txBox="1">
            <a:spLocks noChangeArrowheads="1"/>
          </p:cNvSpPr>
          <p:nvPr/>
        </p:nvSpPr>
        <p:spPr bwMode="auto">
          <a:xfrm>
            <a:off x="3704432" y="5371803"/>
            <a:ext cx="61587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BSC</a:t>
            </a:r>
          </a:p>
        </p:txBody>
      </p:sp>
      <p:sp>
        <p:nvSpPr>
          <p:cNvPr id="406736" name="Text Box 208"/>
          <p:cNvSpPr txBox="1">
            <a:spLocks noChangeArrowheads="1"/>
          </p:cNvSpPr>
          <p:nvPr/>
        </p:nvSpPr>
        <p:spPr bwMode="auto">
          <a:xfrm>
            <a:off x="3002756" y="4101803"/>
            <a:ext cx="1005403" cy="3385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被访网络</a:t>
            </a:r>
          </a:p>
        </p:txBody>
      </p:sp>
      <p:sp>
        <p:nvSpPr>
          <p:cNvPr id="406737" name="Text Box 209"/>
          <p:cNvSpPr txBox="1">
            <a:spLocks noChangeArrowheads="1"/>
          </p:cNvSpPr>
          <p:nvPr/>
        </p:nvSpPr>
        <p:spPr bwMode="auto">
          <a:xfrm>
            <a:off x="3579488" y="4654253"/>
            <a:ext cx="800219" cy="51090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kumimoji="1" lang="zh-CN" altLang="en-US" sz="1600" b="1">
                <a:solidFill>
                  <a:srgbClr val="000099"/>
                </a:solidFill>
                <a:latin typeface="+mn-lt"/>
                <a:ea typeface="+mn-ea"/>
              </a:rPr>
              <a:t>基站</a:t>
            </a:r>
          </a:p>
          <a:p>
            <a:pPr algn="ctr">
              <a:lnSpc>
                <a:spcPct val="85000"/>
              </a:lnSpc>
            </a:pPr>
            <a:r>
              <a:rPr kumimoji="1" lang="zh-CN" altLang="en-US" sz="1600" b="1">
                <a:solidFill>
                  <a:srgbClr val="000099"/>
                </a:solidFill>
                <a:latin typeface="+mn-lt"/>
                <a:ea typeface="+mn-ea"/>
              </a:rPr>
              <a:t>控制器</a:t>
            </a:r>
          </a:p>
        </p:txBody>
      </p:sp>
      <p:sp>
        <p:nvSpPr>
          <p:cNvPr id="406738" name="AutoShape 210"/>
          <p:cNvSpPr>
            <a:spLocks noChangeArrowheads="1"/>
          </p:cNvSpPr>
          <p:nvPr/>
        </p:nvSpPr>
        <p:spPr bwMode="auto">
          <a:xfrm>
            <a:off x="3704432" y="5157491"/>
            <a:ext cx="624285" cy="288925"/>
          </a:xfrm>
          <a:prstGeom prst="can">
            <a:avLst>
              <a:gd name="adj" fmla="val 44935"/>
            </a:avLst>
          </a:prstGeom>
          <a:gradFill rotWithShape="1">
            <a:gsLst>
              <a:gs pos="0">
                <a:srgbClr val="DDDDDD"/>
              </a:gs>
              <a:gs pos="50000">
                <a:srgbClr val="DDDDDD">
                  <a:gamma/>
                  <a:shade val="60392"/>
                  <a:invGamma/>
                </a:srgbClr>
              </a:gs>
              <a:gs pos="100000">
                <a:srgbClr val="DDDDDD"/>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739" name="Freeform 211"/>
          <p:cNvSpPr>
            <a:spLocks/>
          </p:cNvSpPr>
          <p:nvPr/>
        </p:nvSpPr>
        <p:spPr bwMode="auto">
          <a:xfrm>
            <a:off x="4328716" y="4941591"/>
            <a:ext cx="390392" cy="360363"/>
          </a:xfrm>
          <a:custGeom>
            <a:avLst/>
            <a:gdLst>
              <a:gd name="T0" fmla="*/ 0 w 387"/>
              <a:gd name="T1" fmla="*/ 210 h 210"/>
              <a:gd name="T2" fmla="*/ 387 w 387"/>
              <a:gd name="T3" fmla="*/ 0 h 210"/>
            </a:gdLst>
            <a:ahLst/>
            <a:cxnLst>
              <a:cxn ang="0">
                <a:pos x="T0" y="T1"/>
              </a:cxn>
              <a:cxn ang="0">
                <a:pos x="T2" y="T3"/>
              </a:cxn>
            </a:cxnLst>
            <a:rect l="0" t="0" r="r" b="b"/>
            <a:pathLst>
              <a:path w="387" h="210">
                <a:moveTo>
                  <a:pt x="0" y="210"/>
                </a:moveTo>
                <a:lnTo>
                  <a:pt x="387" y="0"/>
                </a:lnTo>
              </a:path>
            </a:pathLst>
          </a:cu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740" name="Freeform 212"/>
          <p:cNvSpPr>
            <a:spLocks/>
          </p:cNvSpPr>
          <p:nvPr/>
        </p:nvSpPr>
        <p:spPr bwMode="auto">
          <a:xfrm>
            <a:off x="2301081" y="1988841"/>
            <a:ext cx="2731029" cy="1800225"/>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741" name="Text Box 213"/>
          <p:cNvSpPr txBox="1">
            <a:spLocks noChangeArrowheads="1"/>
          </p:cNvSpPr>
          <p:nvPr/>
        </p:nvSpPr>
        <p:spPr bwMode="auto">
          <a:xfrm>
            <a:off x="2846256" y="2061865"/>
            <a:ext cx="1005403" cy="3385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归属网络</a:t>
            </a:r>
          </a:p>
        </p:txBody>
      </p:sp>
      <p:grpSp>
        <p:nvGrpSpPr>
          <p:cNvPr id="406742" name="Group 214"/>
          <p:cNvGrpSpPr>
            <a:grpSpLocks/>
          </p:cNvGrpSpPr>
          <p:nvPr/>
        </p:nvGrpSpPr>
        <p:grpSpPr bwMode="auto">
          <a:xfrm>
            <a:off x="4406107" y="4438351"/>
            <a:ext cx="780785" cy="552449"/>
            <a:chOff x="2744" y="1646"/>
            <a:chExt cx="454" cy="348"/>
          </a:xfrm>
        </p:grpSpPr>
        <p:sp>
          <p:nvSpPr>
            <p:cNvPr id="406743" name="AutoShape 215"/>
            <p:cNvSpPr>
              <a:spLocks noChangeArrowheads="1"/>
            </p:cNvSpPr>
            <p:nvPr/>
          </p:nvSpPr>
          <p:spPr bwMode="auto">
            <a:xfrm>
              <a:off x="2744" y="1646"/>
              <a:ext cx="454" cy="332"/>
            </a:xfrm>
            <a:prstGeom prst="can">
              <a:avLst>
                <a:gd name="adj" fmla="val 44935"/>
              </a:avLst>
            </a:prstGeom>
            <a:gradFill rotWithShape="1">
              <a:gsLst>
                <a:gs pos="0">
                  <a:srgbClr val="DDDDDD"/>
                </a:gs>
                <a:gs pos="50000">
                  <a:srgbClr val="DDDDDD">
                    <a:gamma/>
                    <a:shade val="85882"/>
                    <a:invGamma/>
                  </a:srgbClr>
                </a:gs>
                <a:gs pos="100000">
                  <a:srgbClr val="DDDDDD"/>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744" name="Text Box 216"/>
            <p:cNvSpPr txBox="1">
              <a:spLocks noChangeArrowheads="1"/>
            </p:cNvSpPr>
            <p:nvPr/>
          </p:nvSpPr>
          <p:spPr bwMode="auto">
            <a:xfrm>
              <a:off x="2777" y="1781"/>
              <a:ext cx="345"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VLR</a:t>
              </a:r>
            </a:p>
          </p:txBody>
        </p:sp>
      </p:grpSp>
      <p:grpSp>
        <p:nvGrpSpPr>
          <p:cNvPr id="406745" name="Group 217"/>
          <p:cNvGrpSpPr>
            <a:grpSpLocks/>
          </p:cNvGrpSpPr>
          <p:nvPr/>
        </p:nvGrpSpPr>
        <p:grpSpPr bwMode="auto">
          <a:xfrm>
            <a:off x="2221972" y="2349201"/>
            <a:ext cx="780785" cy="552449"/>
            <a:chOff x="2744" y="1646"/>
            <a:chExt cx="454" cy="348"/>
          </a:xfrm>
        </p:grpSpPr>
        <p:sp>
          <p:nvSpPr>
            <p:cNvPr id="406746" name="AutoShape 218"/>
            <p:cNvSpPr>
              <a:spLocks noChangeArrowheads="1"/>
            </p:cNvSpPr>
            <p:nvPr/>
          </p:nvSpPr>
          <p:spPr bwMode="auto">
            <a:xfrm>
              <a:off x="2744" y="1646"/>
              <a:ext cx="454" cy="332"/>
            </a:xfrm>
            <a:prstGeom prst="can">
              <a:avLst>
                <a:gd name="adj" fmla="val 44935"/>
              </a:avLst>
            </a:prstGeom>
            <a:gradFill rotWithShape="1">
              <a:gsLst>
                <a:gs pos="0">
                  <a:srgbClr val="DDDDDD"/>
                </a:gs>
                <a:gs pos="50000">
                  <a:srgbClr val="DDDDDD">
                    <a:gamma/>
                    <a:shade val="85882"/>
                    <a:invGamma/>
                  </a:srgbClr>
                </a:gs>
                <a:gs pos="100000">
                  <a:srgbClr val="DDDDDD"/>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747" name="Text Box 219"/>
            <p:cNvSpPr txBox="1">
              <a:spLocks noChangeArrowheads="1"/>
            </p:cNvSpPr>
            <p:nvPr/>
          </p:nvSpPr>
          <p:spPr bwMode="auto">
            <a:xfrm>
              <a:off x="2777" y="1781"/>
              <a:ext cx="35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HLR</a:t>
              </a:r>
            </a:p>
          </p:txBody>
        </p:sp>
      </p:grpSp>
      <p:graphicFrame>
        <p:nvGraphicFramePr>
          <p:cNvPr id="406748" name="Object 220">
            <a:hlinkClick r:id="" action="ppaction://ole?verb=0"/>
          </p:cNvPr>
          <p:cNvGraphicFramePr>
            <a:graphicFrameLocks/>
          </p:cNvGraphicFramePr>
          <p:nvPr>
            <p:extLst>
              <p:ext uri="{D42A27DB-BD31-4B8C-83A1-F6EECF244321}">
                <p14:modId xmlns:p14="http://schemas.microsoft.com/office/powerpoint/2010/main" val="435828279"/>
              </p:ext>
            </p:extLst>
          </p:nvPr>
        </p:nvGraphicFramePr>
        <p:xfrm>
          <a:off x="7917921" y="2277765"/>
          <a:ext cx="701675" cy="431800"/>
        </p:xfrm>
        <a:graphic>
          <a:graphicData uri="http://schemas.openxmlformats.org/presentationml/2006/ole">
            <mc:AlternateContent xmlns:mc="http://schemas.openxmlformats.org/markup-compatibility/2006">
              <mc:Choice xmlns:v="urn:schemas-microsoft-com:vml" Requires="v">
                <p:oleObj spid="_x0000_s34819" name="Microsoft ClipArt Gallery" r:id="rId6" imgW="5049720" imgH="2657160" progId="MS_ClipArt_Gallery">
                  <p:embed/>
                </p:oleObj>
              </mc:Choice>
              <mc:Fallback>
                <p:oleObj name="Microsoft ClipArt Gallery" r:id="rId6" imgW="5049720" imgH="2657160" progId="MS_ClipArt_Gallery">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17921" y="2277765"/>
                        <a:ext cx="70167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6749" name="Text Box 221"/>
          <p:cNvSpPr txBox="1">
            <a:spLocks noChangeArrowheads="1"/>
          </p:cNvSpPr>
          <p:nvPr/>
        </p:nvSpPr>
        <p:spPr bwMode="auto">
          <a:xfrm>
            <a:off x="1129904" y="5949653"/>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移动用户</a:t>
            </a:r>
          </a:p>
        </p:txBody>
      </p:sp>
      <p:sp>
        <p:nvSpPr>
          <p:cNvPr id="406750" name="Line 222"/>
          <p:cNvSpPr>
            <a:spLocks noChangeShapeType="1"/>
          </p:cNvSpPr>
          <p:nvPr/>
        </p:nvSpPr>
        <p:spPr bwMode="auto">
          <a:xfrm>
            <a:off x="2768864" y="2854028"/>
            <a:ext cx="545175" cy="360362"/>
          </a:xfrm>
          <a:prstGeom prst="line">
            <a:avLst/>
          </a:prstGeom>
          <a:noFill/>
          <a:ln w="3810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751" name="Freeform 223"/>
          <p:cNvSpPr>
            <a:spLocks/>
          </p:cNvSpPr>
          <p:nvPr/>
        </p:nvSpPr>
        <p:spPr bwMode="auto">
          <a:xfrm>
            <a:off x="4241006" y="2701629"/>
            <a:ext cx="3900488" cy="930275"/>
          </a:xfrm>
          <a:custGeom>
            <a:avLst/>
            <a:gdLst>
              <a:gd name="T0" fmla="*/ 2268 w 2268"/>
              <a:gd name="T1" fmla="*/ 0 h 586"/>
              <a:gd name="T2" fmla="*/ 1608 w 2268"/>
              <a:gd name="T3" fmla="*/ 504 h 586"/>
              <a:gd name="T4" fmla="*/ 924 w 2268"/>
              <a:gd name="T5" fmla="*/ 492 h 586"/>
              <a:gd name="T6" fmla="*/ 0 w 2268"/>
              <a:gd name="T7" fmla="*/ 288 h 586"/>
            </a:gdLst>
            <a:ahLst/>
            <a:cxnLst>
              <a:cxn ang="0">
                <a:pos x="T0" y="T1"/>
              </a:cxn>
              <a:cxn ang="0">
                <a:pos x="T2" y="T3"/>
              </a:cxn>
              <a:cxn ang="0">
                <a:pos x="T4" y="T5"/>
              </a:cxn>
              <a:cxn ang="0">
                <a:pos x="T6" y="T7"/>
              </a:cxn>
            </a:cxnLst>
            <a:rect l="0" t="0" r="r" b="b"/>
            <a:pathLst>
              <a:path w="2268" h="586">
                <a:moveTo>
                  <a:pt x="2268" y="0"/>
                </a:moveTo>
                <a:cubicBezTo>
                  <a:pt x="2157" y="84"/>
                  <a:pt x="1832" y="422"/>
                  <a:pt x="1608" y="504"/>
                </a:cubicBezTo>
                <a:cubicBezTo>
                  <a:pt x="1384" y="586"/>
                  <a:pt x="1192" y="528"/>
                  <a:pt x="924" y="492"/>
                </a:cubicBezTo>
                <a:cubicBezTo>
                  <a:pt x="656" y="456"/>
                  <a:pt x="192" y="330"/>
                  <a:pt x="0" y="288"/>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752" name="Text Box 224"/>
          <p:cNvSpPr txBox="1">
            <a:spLocks noChangeArrowheads="1"/>
          </p:cNvSpPr>
          <p:nvPr/>
        </p:nvSpPr>
        <p:spPr bwMode="auto">
          <a:xfrm flipH="1">
            <a:off x="7293637" y="2781004"/>
            <a:ext cx="4587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sym typeface="Wingdings" pitchFamily="2" charset="2"/>
              </a:rPr>
              <a:t></a:t>
            </a:r>
          </a:p>
        </p:txBody>
      </p:sp>
      <p:sp>
        <p:nvSpPr>
          <p:cNvPr id="406753" name="Text Box 225"/>
          <p:cNvSpPr txBox="1">
            <a:spLocks noChangeArrowheads="1"/>
          </p:cNvSpPr>
          <p:nvPr/>
        </p:nvSpPr>
        <p:spPr bwMode="auto">
          <a:xfrm flipH="1">
            <a:off x="2612364" y="2925466"/>
            <a:ext cx="4587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sym typeface="Wingdings" pitchFamily="2" charset="2"/>
              </a:rPr>
              <a:t></a:t>
            </a:r>
          </a:p>
        </p:txBody>
      </p:sp>
      <p:sp>
        <p:nvSpPr>
          <p:cNvPr id="406754" name="Text Box 226"/>
          <p:cNvSpPr txBox="1">
            <a:spLocks noChangeArrowheads="1"/>
          </p:cNvSpPr>
          <p:nvPr/>
        </p:nvSpPr>
        <p:spPr bwMode="auto">
          <a:xfrm flipH="1">
            <a:off x="4875610" y="3536654"/>
            <a:ext cx="4587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sym typeface="Wingdings" pitchFamily="2" charset="2"/>
              </a:rPr>
              <a:t></a:t>
            </a:r>
          </a:p>
        </p:txBody>
      </p:sp>
      <p:sp>
        <p:nvSpPr>
          <p:cNvPr id="406755" name="Text Box 227"/>
          <p:cNvSpPr txBox="1">
            <a:spLocks noChangeArrowheads="1"/>
          </p:cNvSpPr>
          <p:nvPr/>
        </p:nvSpPr>
        <p:spPr bwMode="auto">
          <a:xfrm>
            <a:off x="7838810" y="1988840"/>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通信者</a:t>
            </a:r>
          </a:p>
        </p:txBody>
      </p:sp>
      <p:grpSp>
        <p:nvGrpSpPr>
          <p:cNvPr id="406756" name="Group 228"/>
          <p:cNvGrpSpPr>
            <a:grpSpLocks/>
          </p:cNvGrpSpPr>
          <p:nvPr/>
        </p:nvGrpSpPr>
        <p:grpSpPr bwMode="auto">
          <a:xfrm>
            <a:off x="4251325" y="3933528"/>
            <a:ext cx="937287" cy="576262"/>
            <a:chOff x="3197" y="2387"/>
            <a:chExt cx="545" cy="363"/>
          </a:xfrm>
        </p:grpSpPr>
        <p:sp>
          <p:nvSpPr>
            <p:cNvPr id="406757" name="AutoShape 229"/>
            <p:cNvSpPr>
              <a:spLocks noChangeArrowheads="1"/>
            </p:cNvSpPr>
            <p:nvPr/>
          </p:nvSpPr>
          <p:spPr bwMode="auto">
            <a:xfrm>
              <a:off x="3197" y="2387"/>
              <a:ext cx="545" cy="363"/>
            </a:xfrm>
            <a:prstGeom prst="can">
              <a:avLst>
                <a:gd name="adj" fmla="val 44935"/>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b="1">
                <a:solidFill>
                  <a:srgbClr val="000099"/>
                </a:solidFill>
                <a:latin typeface="+mn-lt"/>
                <a:ea typeface="+mn-ea"/>
              </a:endParaRPr>
            </a:p>
          </p:txBody>
        </p:sp>
        <p:sp>
          <p:nvSpPr>
            <p:cNvPr id="406758" name="Text Box 230"/>
            <p:cNvSpPr txBox="1">
              <a:spLocks noChangeArrowheads="1"/>
            </p:cNvSpPr>
            <p:nvPr/>
          </p:nvSpPr>
          <p:spPr bwMode="auto">
            <a:xfrm>
              <a:off x="3287" y="2529"/>
              <a:ext cx="37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MSC</a:t>
              </a:r>
            </a:p>
          </p:txBody>
        </p:sp>
      </p:grpSp>
      <p:sp>
        <p:nvSpPr>
          <p:cNvPr id="406759" name="Freeform 231"/>
          <p:cNvSpPr>
            <a:spLocks/>
          </p:cNvSpPr>
          <p:nvPr/>
        </p:nvSpPr>
        <p:spPr bwMode="auto">
          <a:xfrm>
            <a:off x="1485900" y="4482803"/>
            <a:ext cx="3136900" cy="1295400"/>
          </a:xfrm>
          <a:custGeom>
            <a:avLst/>
            <a:gdLst>
              <a:gd name="T0" fmla="*/ 1824 w 1824"/>
              <a:gd name="T1" fmla="*/ 0 h 816"/>
              <a:gd name="T2" fmla="*/ 1692 w 1824"/>
              <a:gd name="T3" fmla="*/ 336 h 816"/>
              <a:gd name="T4" fmla="*/ 1428 w 1824"/>
              <a:gd name="T5" fmla="*/ 516 h 816"/>
              <a:gd name="T6" fmla="*/ 786 w 1824"/>
              <a:gd name="T7" fmla="*/ 714 h 816"/>
              <a:gd name="T8" fmla="*/ 396 w 1824"/>
              <a:gd name="T9" fmla="*/ 798 h 816"/>
              <a:gd name="T10" fmla="*/ 0 w 1824"/>
              <a:gd name="T11" fmla="*/ 816 h 816"/>
            </a:gdLst>
            <a:ahLst/>
            <a:cxnLst>
              <a:cxn ang="0">
                <a:pos x="T0" y="T1"/>
              </a:cxn>
              <a:cxn ang="0">
                <a:pos x="T2" y="T3"/>
              </a:cxn>
              <a:cxn ang="0">
                <a:pos x="T4" y="T5"/>
              </a:cxn>
              <a:cxn ang="0">
                <a:pos x="T6" y="T7"/>
              </a:cxn>
              <a:cxn ang="0">
                <a:pos x="T8" y="T9"/>
              </a:cxn>
              <a:cxn ang="0">
                <a:pos x="T10" y="T11"/>
              </a:cxn>
            </a:cxnLst>
            <a:rect l="0" t="0" r="r" b="b"/>
            <a:pathLst>
              <a:path w="1824" h="816">
                <a:moveTo>
                  <a:pt x="1824" y="0"/>
                </a:moveTo>
                <a:cubicBezTo>
                  <a:pt x="1802" y="56"/>
                  <a:pt x="1758" y="250"/>
                  <a:pt x="1692" y="336"/>
                </a:cubicBezTo>
                <a:cubicBezTo>
                  <a:pt x="1626" y="422"/>
                  <a:pt x="1579" y="453"/>
                  <a:pt x="1428" y="516"/>
                </a:cubicBezTo>
                <a:cubicBezTo>
                  <a:pt x="1277" y="579"/>
                  <a:pt x="958" y="667"/>
                  <a:pt x="786" y="714"/>
                </a:cubicBezTo>
                <a:cubicBezTo>
                  <a:pt x="614" y="761"/>
                  <a:pt x="527" y="781"/>
                  <a:pt x="396" y="798"/>
                </a:cubicBezTo>
                <a:cubicBezTo>
                  <a:pt x="265" y="815"/>
                  <a:pt x="82" y="812"/>
                  <a:pt x="0" y="816"/>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760" name="AutoShape 232"/>
          <p:cNvSpPr>
            <a:spLocks noChangeArrowheads="1"/>
          </p:cNvSpPr>
          <p:nvPr/>
        </p:nvSpPr>
        <p:spPr bwMode="auto">
          <a:xfrm>
            <a:off x="3314040" y="2925466"/>
            <a:ext cx="937286" cy="576263"/>
          </a:xfrm>
          <a:prstGeom prst="can">
            <a:avLst>
              <a:gd name="adj" fmla="val 44935"/>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b="1">
              <a:solidFill>
                <a:srgbClr val="000099"/>
              </a:solidFill>
              <a:latin typeface="+mn-lt"/>
              <a:ea typeface="+mn-ea"/>
            </a:endParaRPr>
          </a:p>
        </p:txBody>
      </p:sp>
      <p:sp>
        <p:nvSpPr>
          <p:cNvPr id="406761" name="Text Box 233"/>
          <p:cNvSpPr txBox="1">
            <a:spLocks noChangeArrowheads="1"/>
          </p:cNvSpPr>
          <p:nvPr/>
        </p:nvSpPr>
        <p:spPr bwMode="auto">
          <a:xfrm>
            <a:off x="3159258" y="2587328"/>
            <a:ext cx="111120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归属 </a:t>
            </a:r>
            <a:r>
              <a:rPr kumimoji="1" lang="en-US" altLang="zh-CN" sz="1600" b="1">
                <a:solidFill>
                  <a:srgbClr val="000099"/>
                </a:solidFill>
                <a:latin typeface="+mn-lt"/>
                <a:ea typeface="+mn-ea"/>
              </a:rPr>
              <a:t>MSC</a:t>
            </a:r>
          </a:p>
        </p:txBody>
      </p:sp>
      <p:sp>
        <p:nvSpPr>
          <p:cNvPr id="406762" name="Freeform 234"/>
          <p:cNvSpPr>
            <a:spLocks/>
          </p:cNvSpPr>
          <p:nvPr/>
        </p:nvSpPr>
        <p:spPr bwMode="auto">
          <a:xfrm>
            <a:off x="4096544" y="3358853"/>
            <a:ext cx="1922727" cy="933450"/>
          </a:xfrm>
          <a:custGeom>
            <a:avLst/>
            <a:gdLst>
              <a:gd name="T0" fmla="*/ 0 w 1118"/>
              <a:gd name="T1" fmla="*/ 0 h 588"/>
              <a:gd name="T2" fmla="*/ 936 w 1118"/>
              <a:gd name="T3" fmla="*/ 246 h 588"/>
              <a:gd name="T4" fmla="*/ 1092 w 1118"/>
              <a:gd name="T5" fmla="*/ 384 h 588"/>
              <a:gd name="T6" fmla="*/ 1008 w 1118"/>
              <a:gd name="T7" fmla="*/ 552 h 588"/>
              <a:gd name="T8" fmla="*/ 636 w 1118"/>
              <a:gd name="T9" fmla="*/ 588 h 588"/>
            </a:gdLst>
            <a:ahLst/>
            <a:cxnLst>
              <a:cxn ang="0">
                <a:pos x="T0" y="T1"/>
              </a:cxn>
              <a:cxn ang="0">
                <a:pos x="T2" y="T3"/>
              </a:cxn>
              <a:cxn ang="0">
                <a:pos x="T4" y="T5"/>
              </a:cxn>
              <a:cxn ang="0">
                <a:pos x="T6" y="T7"/>
              </a:cxn>
              <a:cxn ang="0">
                <a:pos x="T8" y="T9"/>
              </a:cxn>
            </a:cxnLst>
            <a:rect l="0" t="0" r="r" b="b"/>
            <a:pathLst>
              <a:path w="1118" h="588">
                <a:moveTo>
                  <a:pt x="0" y="0"/>
                </a:moveTo>
                <a:cubicBezTo>
                  <a:pt x="156" y="42"/>
                  <a:pt x="754" y="182"/>
                  <a:pt x="936" y="246"/>
                </a:cubicBezTo>
                <a:cubicBezTo>
                  <a:pt x="1118" y="310"/>
                  <a:pt x="1080" y="333"/>
                  <a:pt x="1092" y="384"/>
                </a:cubicBezTo>
                <a:cubicBezTo>
                  <a:pt x="1104" y="435"/>
                  <a:pt x="1084" y="518"/>
                  <a:pt x="1008" y="552"/>
                </a:cubicBezTo>
                <a:cubicBezTo>
                  <a:pt x="932" y="586"/>
                  <a:pt x="713" y="581"/>
                  <a:pt x="636" y="588"/>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2" name="矩形 1"/>
          <p:cNvSpPr/>
          <p:nvPr/>
        </p:nvSpPr>
        <p:spPr>
          <a:xfrm>
            <a:off x="4880992" y="5518621"/>
            <a:ext cx="4515980" cy="461665"/>
          </a:xfrm>
          <a:prstGeom prst="rect">
            <a:avLst/>
          </a:prstGeom>
          <a:solidFill>
            <a:srgbClr val="66FF66"/>
          </a:solidFill>
          <a:ln>
            <a:solidFill>
              <a:srgbClr val="000066"/>
            </a:solidFill>
          </a:ln>
        </p:spPr>
        <p:txBody>
          <a:bodyPr wrap="none">
            <a:spAutoFit/>
          </a:bodyPr>
          <a:lstStyle/>
          <a:p>
            <a:r>
              <a:rPr lang="zh-CN" altLang="zh-CN" b="1" dirty="0">
                <a:latin typeface="+mn-lt"/>
                <a:ea typeface="+mn-ea"/>
              </a:rPr>
              <a:t>呼叫过程使用的是间接路由选择</a:t>
            </a:r>
            <a:endParaRPr lang="zh-CN" altLang="en-US" b="1" dirty="0">
              <a:latin typeface="+mn-lt"/>
              <a:ea typeface="+mn-ea"/>
            </a:endParaRPr>
          </a:p>
        </p:txBody>
      </p:sp>
    </p:spTree>
    <p:extLst>
      <p:ext uri="{BB962C8B-B14F-4D97-AF65-F5344CB8AC3E}">
        <p14:creationId xmlns:p14="http://schemas.microsoft.com/office/powerpoint/2010/main" val="253670788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a:xfrm>
            <a:off x="496800" y="188640"/>
            <a:ext cx="9064800" cy="1512168"/>
          </a:xfrm>
        </p:spPr>
        <p:txBody>
          <a:bodyPr/>
          <a:lstStyle/>
          <a:p>
            <a:r>
              <a:rPr lang="en-US" altLang="zh-CN" dirty="0"/>
              <a:t>9.4.3  </a:t>
            </a:r>
            <a:r>
              <a:rPr lang="zh-CN" altLang="en-US" dirty="0"/>
              <a:t>蜂窝移动通信网</a:t>
            </a:r>
            <a:r>
              <a:rPr lang="zh-CN" altLang="en-US" dirty="0" smtClean="0"/>
              <a:t>中</a:t>
            </a:r>
            <a:r>
              <a:rPr lang="en-US" altLang="zh-CN" dirty="0" smtClean="0"/>
              <a:t/>
            </a:r>
            <a:br>
              <a:rPr lang="en-US" altLang="zh-CN" dirty="0" smtClean="0"/>
            </a:br>
            <a:r>
              <a:rPr lang="en-US" altLang="zh-CN" dirty="0" smtClean="0"/>
              <a:t>	</a:t>
            </a:r>
            <a:r>
              <a:rPr lang="zh-CN" altLang="en-US" dirty="0" smtClean="0"/>
              <a:t>对</a:t>
            </a:r>
            <a:r>
              <a:rPr lang="zh-CN" altLang="en-US" dirty="0"/>
              <a:t>移动用户的路由选择</a:t>
            </a:r>
          </a:p>
        </p:txBody>
      </p:sp>
      <p:sp>
        <p:nvSpPr>
          <p:cNvPr id="2" name="内容占位符 1"/>
          <p:cNvSpPr>
            <a:spLocks noGrp="1"/>
          </p:cNvSpPr>
          <p:nvPr>
            <p:ph idx="1"/>
          </p:nvPr>
        </p:nvSpPr>
        <p:spPr>
          <a:xfrm>
            <a:off x="496800" y="1772816"/>
            <a:ext cx="9064800" cy="4357984"/>
          </a:xfrm>
        </p:spPr>
        <p:txBody>
          <a:bodyPr/>
          <a:lstStyle/>
          <a:p>
            <a:pPr marL="0" indent="0">
              <a:buNone/>
            </a:pPr>
            <a:r>
              <a:rPr lang="en-US" altLang="zh-CN" dirty="0">
                <a:sym typeface="Wingdings"/>
              </a:rPr>
              <a:t></a:t>
            </a:r>
            <a:r>
              <a:rPr lang="en-US" altLang="zh-CN" dirty="0"/>
              <a:t> </a:t>
            </a:r>
            <a:r>
              <a:rPr lang="zh-CN" altLang="zh-CN" dirty="0"/>
              <a:t>找到移动用户的归属网络</a:t>
            </a:r>
            <a:r>
              <a:rPr lang="zh-CN" altLang="zh-CN" dirty="0" smtClean="0"/>
              <a:t>。</a:t>
            </a:r>
            <a:endParaRPr lang="en-US" altLang="zh-CN" dirty="0" smtClean="0"/>
          </a:p>
          <a:p>
            <a:pPr marL="0" indent="0">
              <a:buNone/>
            </a:pPr>
            <a:r>
              <a:rPr lang="en-US" altLang="zh-CN" dirty="0">
                <a:sym typeface="Wingdings"/>
              </a:rPr>
              <a:t></a:t>
            </a:r>
            <a:r>
              <a:rPr lang="en-US" altLang="zh-CN" dirty="0"/>
              <a:t> </a:t>
            </a:r>
            <a:r>
              <a:rPr lang="zh-CN" altLang="zh-CN" dirty="0" smtClean="0"/>
              <a:t>归属</a:t>
            </a:r>
            <a:r>
              <a:rPr lang="en-US" altLang="zh-CN" dirty="0" smtClean="0"/>
              <a:t> MSC </a:t>
            </a:r>
            <a:r>
              <a:rPr lang="zh-CN" altLang="zh-CN" dirty="0" smtClean="0"/>
              <a:t>向其</a:t>
            </a:r>
            <a:r>
              <a:rPr lang="en-US" altLang="zh-CN" dirty="0" smtClean="0"/>
              <a:t> HLR </a:t>
            </a:r>
            <a:r>
              <a:rPr lang="zh-CN" altLang="zh-CN" dirty="0" smtClean="0"/>
              <a:t>查询</a:t>
            </a:r>
            <a:r>
              <a:rPr lang="zh-CN" altLang="zh-CN" dirty="0"/>
              <a:t>现在被叫移动用户的位置。</a:t>
            </a:r>
            <a:r>
              <a:rPr lang="en-US" altLang="zh-CN" dirty="0" smtClean="0"/>
              <a:t>HLR </a:t>
            </a:r>
            <a:r>
              <a:rPr lang="zh-CN" altLang="zh-CN" dirty="0" smtClean="0"/>
              <a:t>向归属</a:t>
            </a:r>
            <a:r>
              <a:rPr lang="en-US" altLang="zh-CN" dirty="0" smtClean="0"/>
              <a:t> MSC </a:t>
            </a:r>
            <a:r>
              <a:rPr lang="zh-CN" altLang="zh-CN" dirty="0" smtClean="0"/>
              <a:t>返回</a:t>
            </a:r>
            <a:r>
              <a:rPr lang="zh-CN" altLang="zh-CN" dirty="0"/>
              <a:t>被叫移动用户的移动站漫游</a:t>
            </a:r>
            <a:r>
              <a:rPr lang="zh-CN" altLang="zh-CN" dirty="0" smtClean="0"/>
              <a:t>号</a:t>
            </a:r>
            <a:r>
              <a:rPr lang="en-US" altLang="zh-CN" dirty="0" smtClean="0"/>
              <a:t> MSRN</a:t>
            </a:r>
            <a:r>
              <a:rPr lang="zh-CN" altLang="zh-CN" dirty="0" smtClean="0"/>
              <a:t>。</a:t>
            </a:r>
            <a:endParaRPr lang="en-US" altLang="zh-CN" dirty="0" smtClean="0"/>
          </a:p>
          <a:p>
            <a:pPr marL="0" indent="0">
              <a:buNone/>
            </a:pPr>
            <a:r>
              <a:rPr lang="en-US" altLang="zh-CN" dirty="0">
                <a:sym typeface="Wingdings"/>
              </a:rPr>
              <a:t></a:t>
            </a:r>
            <a:r>
              <a:rPr lang="en-US" altLang="zh-CN" dirty="0"/>
              <a:t> </a:t>
            </a:r>
            <a:r>
              <a:rPr lang="zh-CN" altLang="zh-CN" dirty="0" smtClean="0"/>
              <a:t>归属</a:t>
            </a:r>
            <a:r>
              <a:rPr lang="en-US" altLang="zh-CN" dirty="0" smtClean="0"/>
              <a:t> MSC </a:t>
            </a:r>
            <a:r>
              <a:rPr lang="zh-CN" altLang="zh-CN" dirty="0" smtClean="0"/>
              <a:t>按照</a:t>
            </a:r>
            <a:r>
              <a:rPr lang="zh-CN" altLang="zh-CN" dirty="0"/>
              <a:t>所得到的漫游</a:t>
            </a:r>
            <a:r>
              <a:rPr lang="zh-CN" altLang="zh-CN" dirty="0" smtClean="0"/>
              <a:t>号码</a:t>
            </a:r>
            <a:r>
              <a:rPr lang="en-US" altLang="zh-CN" dirty="0" smtClean="0"/>
              <a:t> MSRN </a:t>
            </a:r>
            <a:r>
              <a:rPr lang="zh-CN" altLang="zh-CN" dirty="0" smtClean="0"/>
              <a:t>进行</a:t>
            </a:r>
            <a:r>
              <a:rPr lang="zh-CN" altLang="zh-CN" dirty="0"/>
              <a:t>呼叫的第二段，把通信者发起的呼叫从</a:t>
            </a:r>
            <a:r>
              <a:rPr lang="zh-CN" altLang="zh-CN" dirty="0" smtClean="0"/>
              <a:t>归属</a:t>
            </a:r>
            <a:r>
              <a:rPr lang="en-US" altLang="zh-CN" dirty="0" smtClean="0"/>
              <a:t> MSC </a:t>
            </a:r>
            <a:r>
              <a:rPr lang="zh-CN" altLang="zh-CN" dirty="0" smtClean="0"/>
              <a:t>传送</a:t>
            </a:r>
            <a:r>
              <a:rPr lang="zh-CN" altLang="zh-CN" dirty="0"/>
              <a:t>到被访网络</a:t>
            </a:r>
            <a:r>
              <a:rPr lang="zh-CN" altLang="zh-CN" dirty="0" smtClean="0"/>
              <a:t>的</a:t>
            </a:r>
            <a:r>
              <a:rPr lang="en-US" altLang="zh-CN" dirty="0" smtClean="0"/>
              <a:t> MSC</a:t>
            </a:r>
            <a:r>
              <a:rPr lang="zh-CN" altLang="zh-CN" dirty="0"/>
              <a:t>，再传送到该移动用户所漫游到的小区的基站。</a:t>
            </a:r>
            <a:endParaRPr lang="zh-CN" altLang="en-US" dirty="0"/>
          </a:p>
        </p:txBody>
      </p:sp>
    </p:spTree>
    <p:extLst>
      <p:ext uri="{BB962C8B-B14F-4D97-AF65-F5344CB8AC3E}">
        <p14:creationId xmlns:p14="http://schemas.microsoft.com/office/powerpoint/2010/main" val="28128240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6" name="Rectangle 4"/>
          <p:cNvSpPr>
            <a:spLocks noGrp="1" noChangeArrowheads="1"/>
          </p:cNvSpPr>
          <p:nvPr>
            <p:ph type="title"/>
          </p:nvPr>
        </p:nvSpPr>
        <p:spPr/>
        <p:txBody>
          <a:bodyPr/>
          <a:lstStyle/>
          <a:p>
            <a:r>
              <a:rPr lang="en-US" altLang="zh-CN" dirty="0"/>
              <a:t>9.4.4  GSM </a:t>
            </a:r>
            <a:r>
              <a:rPr lang="zh-CN" altLang="en-US" dirty="0"/>
              <a:t>中的切换</a:t>
            </a:r>
          </a:p>
        </p:txBody>
      </p:sp>
      <p:sp>
        <p:nvSpPr>
          <p:cNvPr id="2" name="内容占位符 1"/>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sz="2600" dirty="0" smtClean="0">
                <a:solidFill>
                  <a:srgbClr val="FF0000"/>
                </a:solidFill>
              </a:rPr>
              <a:t>切换</a:t>
            </a:r>
            <a:r>
              <a:rPr lang="en-US" altLang="zh-CN" sz="2600" dirty="0" smtClean="0">
                <a:solidFill>
                  <a:srgbClr val="FF0000"/>
                </a:solidFill>
              </a:rPr>
              <a:t> </a:t>
            </a:r>
            <a:r>
              <a:rPr lang="en-US" altLang="zh-CN" sz="2600" dirty="0" smtClean="0"/>
              <a:t>(</a:t>
            </a:r>
            <a:r>
              <a:rPr lang="en-US" altLang="zh-CN" sz="2600" dirty="0"/>
              <a:t>handover</a:t>
            </a:r>
            <a:r>
              <a:rPr lang="en-US" altLang="zh-CN" sz="2600" dirty="0" smtClean="0"/>
              <a:t>) </a:t>
            </a:r>
            <a:r>
              <a:rPr lang="zh-CN" altLang="zh-CN" sz="2600" dirty="0" smtClean="0"/>
              <a:t>就是</a:t>
            </a:r>
            <a:r>
              <a:rPr lang="zh-CN" altLang="zh-CN" sz="2600" dirty="0"/>
              <a:t>移动用户与相关联的基站发生了改变。</a:t>
            </a:r>
            <a:endParaRPr lang="en-US" altLang="zh-CN" sz="2600" dirty="0" smtClean="0"/>
          </a:p>
          <a:p>
            <a:r>
              <a:rPr lang="zh-CN" altLang="en-US" sz="2600" dirty="0" smtClean="0"/>
              <a:t>移动</a:t>
            </a:r>
            <a:r>
              <a:rPr lang="zh-CN" altLang="en-US" sz="2600" dirty="0"/>
              <a:t>用户在和一个基站相关联期间，会</a:t>
            </a:r>
            <a:r>
              <a:rPr lang="zh-CN" altLang="en-US" sz="2600" dirty="0">
                <a:solidFill>
                  <a:srgbClr val="FF0000"/>
                </a:solidFill>
              </a:rPr>
              <a:t>周期性</a:t>
            </a:r>
            <a:r>
              <a:rPr lang="zh-CN" altLang="en-US" sz="2600" dirty="0"/>
              <a:t>地测量来自其当前基站及其邻近基站的</a:t>
            </a:r>
            <a:r>
              <a:rPr lang="zh-CN" altLang="en-US" sz="2600" dirty="0">
                <a:solidFill>
                  <a:srgbClr val="FF0000"/>
                </a:solidFill>
              </a:rPr>
              <a:t>信标信号强度，</a:t>
            </a:r>
            <a:r>
              <a:rPr lang="zh-CN" altLang="en-US" sz="2600" dirty="0"/>
              <a:t>并将测量结果以每秒 </a:t>
            </a:r>
            <a:r>
              <a:rPr lang="en-US" altLang="zh-CN" sz="2600" dirty="0"/>
              <a:t>1 ~ 2 </a:t>
            </a:r>
            <a:r>
              <a:rPr lang="zh-CN" altLang="en-US" sz="2600" dirty="0"/>
              <a:t>次频率报告给当前基站。根据这些测量数据以及邻近蜂窝的当前负载情况，当前基站决定是否发起切换。</a:t>
            </a:r>
          </a:p>
          <a:p>
            <a:r>
              <a:rPr lang="zh-CN" altLang="en-US" sz="2600" dirty="0"/>
              <a:t>移动站的切换可能仍处在同一个 </a:t>
            </a:r>
            <a:r>
              <a:rPr lang="en-US" altLang="zh-CN" sz="2600" dirty="0"/>
              <a:t>MSC </a:t>
            </a:r>
            <a:r>
              <a:rPr lang="zh-CN" altLang="en-US" sz="2600" dirty="0"/>
              <a:t>的控制下，而只是相关联的基站发生了变化。但在许多情况下，移动站的切换是相关联的 </a:t>
            </a:r>
            <a:r>
              <a:rPr lang="en-US" altLang="zh-CN" sz="2600" dirty="0"/>
              <a:t>MSC </a:t>
            </a:r>
            <a:r>
              <a:rPr lang="zh-CN" altLang="en-US" sz="2600" dirty="0"/>
              <a:t>都改变了。在这种情况下，向移动站的呼叫路由会有很大的变化。 </a:t>
            </a:r>
          </a:p>
          <a:p>
            <a:endParaRPr lang="zh-CN" altLang="en-US" sz="2600" dirty="0"/>
          </a:p>
        </p:txBody>
      </p:sp>
    </p:spTree>
    <p:extLst>
      <p:ext uri="{BB962C8B-B14F-4D97-AF65-F5344CB8AC3E}">
        <p14:creationId xmlns:p14="http://schemas.microsoft.com/office/powerpoint/2010/main" val="146848246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04"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7004" y="908050"/>
            <a:ext cx="3200532" cy="216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09605"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7426" y="908050"/>
            <a:ext cx="3200532" cy="216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09606" name="Freeform 6"/>
          <p:cNvSpPr>
            <a:spLocks/>
          </p:cNvSpPr>
          <p:nvPr/>
        </p:nvSpPr>
        <p:spPr bwMode="auto">
          <a:xfrm>
            <a:off x="128464" y="4799013"/>
            <a:ext cx="2731029" cy="1943100"/>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607" name="AutoShape 7"/>
          <p:cNvSpPr>
            <a:spLocks noChangeArrowheads="1"/>
          </p:cNvSpPr>
          <p:nvPr/>
        </p:nvSpPr>
        <p:spPr bwMode="auto">
          <a:xfrm>
            <a:off x="264328" y="5237164"/>
            <a:ext cx="780785" cy="623887"/>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08" name="AutoShape 8"/>
          <p:cNvSpPr>
            <a:spLocks noChangeArrowheads="1"/>
          </p:cNvSpPr>
          <p:nvPr/>
        </p:nvSpPr>
        <p:spPr bwMode="auto">
          <a:xfrm>
            <a:off x="849057" y="4919664"/>
            <a:ext cx="780785" cy="623887"/>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09" name="AutoShape 9"/>
          <p:cNvSpPr>
            <a:spLocks noChangeArrowheads="1"/>
          </p:cNvSpPr>
          <p:nvPr/>
        </p:nvSpPr>
        <p:spPr bwMode="auto">
          <a:xfrm>
            <a:off x="855937" y="5545139"/>
            <a:ext cx="780785" cy="623887"/>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10" name="AutoShape 10"/>
          <p:cNvSpPr>
            <a:spLocks noChangeArrowheads="1"/>
          </p:cNvSpPr>
          <p:nvPr/>
        </p:nvSpPr>
        <p:spPr bwMode="auto">
          <a:xfrm>
            <a:off x="1433787" y="5221289"/>
            <a:ext cx="780785" cy="623887"/>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11" name="AutoShape 11"/>
          <p:cNvSpPr>
            <a:spLocks noChangeArrowheads="1"/>
          </p:cNvSpPr>
          <p:nvPr/>
        </p:nvSpPr>
        <p:spPr bwMode="auto">
          <a:xfrm>
            <a:off x="272927" y="5862639"/>
            <a:ext cx="780785" cy="623887"/>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09612" name="Group 12"/>
          <p:cNvGrpSpPr>
            <a:grpSpLocks/>
          </p:cNvGrpSpPr>
          <p:nvPr/>
        </p:nvGrpSpPr>
        <p:grpSpPr bwMode="auto">
          <a:xfrm>
            <a:off x="1098426" y="4681539"/>
            <a:ext cx="311283" cy="504825"/>
            <a:chOff x="4608" y="700"/>
            <a:chExt cx="306" cy="553"/>
          </a:xfrm>
        </p:grpSpPr>
        <p:grpSp>
          <p:nvGrpSpPr>
            <p:cNvPr id="409613" name="Group 13"/>
            <p:cNvGrpSpPr>
              <a:grpSpLocks/>
            </p:cNvGrpSpPr>
            <p:nvPr/>
          </p:nvGrpSpPr>
          <p:grpSpPr bwMode="auto">
            <a:xfrm>
              <a:off x="4694" y="784"/>
              <a:ext cx="134" cy="469"/>
              <a:chOff x="4740" y="784"/>
              <a:chExt cx="88" cy="692"/>
            </a:xfrm>
          </p:grpSpPr>
          <p:sp>
            <p:nvSpPr>
              <p:cNvPr id="409614" name="Line 1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9615" name="Group 15"/>
              <p:cNvGrpSpPr>
                <a:grpSpLocks/>
              </p:cNvGrpSpPr>
              <p:nvPr/>
            </p:nvGrpSpPr>
            <p:grpSpPr bwMode="auto">
              <a:xfrm>
                <a:off x="4740" y="784"/>
                <a:ext cx="88" cy="692"/>
                <a:chOff x="4740" y="784"/>
                <a:chExt cx="88" cy="692"/>
              </a:xfrm>
            </p:grpSpPr>
            <p:sp>
              <p:nvSpPr>
                <p:cNvPr id="409616" name="Line 1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17" name="Line 1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18" name="Line 1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19" name="Line 1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20" name="Line 2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21" name="Line 2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22" name="Line 2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23" name="Line 2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24" name="Line 2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25" name="Line 2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26" name="Line 2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27" name="Line 2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28" name="Line 2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29" name="Oval 2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9630" name="Group 30"/>
            <p:cNvGrpSpPr>
              <a:grpSpLocks/>
            </p:cNvGrpSpPr>
            <p:nvPr/>
          </p:nvGrpSpPr>
          <p:grpSpPr bwMode="auto">
            <a:xfrm>
              <a:off x="4608" y="700"/>
              <a:ext cx="306" cy="90"/>
              <a:chOff x="748" y="2251"/>
              <a:chExt cx="306" cy="90"/>
            </a:xfrm>
          </p:grpSpPr>
          <p:sp>
            <p:nvSpPr>
              <p:cNvPr id="409631" name="AutoShape 3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32" name="AutoShape 3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33" name="AutoShape 3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34" name="AutoShape 3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35" name="AutoShape 3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36" name="AutoShape 3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9637" name="Group 37"/>
          <p:cNvGrpSpPr>
            <a:grpSpLocks/>
          </p:cNvGrpSpPr>
          <p:nvPr/>
        </p:nvGrpSpPr>
        <p:grpSpPr bwMode="auto">
          <a:xfrm>
            <a:off x="474143" y="5041901"/>
            <a:ext cx="311282" cy="504825"/>
            <a:chOff x="4608" y="700"/>
            <a:chExt cx="306" cy="553"/>
          </a:xfrm>
        </p:grpSpPr>
        <p:grpSp>
          <p:nvGrpSpPr>
            <p:cNvPr id="409638" name="Group 38"/>
            <p:cNvGrpSpPr>
              <a:grpSpLocks/>
            </p:cNvGrpSpPr>
            <p:nvPr/>
          </p:nvGrpSpPr>
          <p:grpSpPr bwMode="auto">
            <a:xfrm>
              <a:off x="4694" y="784"/>
              <a:ext cx="134" cy="469"/>
              <a:chOff x="4740" y="784"/>
              <a:chExt cx="88" cy="692"/>
            </a:xfrm>
          </p:grpSpPr>
          <p:sp>
            <p:nvSpPr>
              <p:cNvPr id="409639" name="Line 3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9640" name="Group 40"/>
              <p:cNvGrpSpPr>
                <a:grpSpLocks/>
              </p:cNvGrpSpPr>
              <p:nvPr/>
            </p:nvGrpSpPr>
            <p:grpSpPr bwMode="auto">
              <a:xfrm>
                <a:off x="4740" y="784"/>
                <a:ext cx="88" cy="692"/>
                <a:chOff x="4740" y="784"/>
                <a:chExt cx="88" cy="692"/>
              </a:xfrm>
            </p:grpSpPr>
            <p:sp>
              <p:nvSpPr>
                <p:cNvPr id="409641" name="Line 4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42" name="Line 4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43" name="Line 4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44" name="Line 4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45" name="Line 4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46" name="Line 4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47" name="Line 4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48" name="Line 4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49" name="Line 4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50" name="Line 5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51" name="Line 5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52" name="Line 5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53" name="Line 5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54" name="Oval 5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9655" name="Group 55"/>
            <p:cNvGrpSpPr>
              <a:grpSpLocks/>
            </p:cNvGrpSpPr>
            <p:nvPr/>
          </p:nvGrpSpPr>
          <p:grpSpPr bwMode="auto">
            <a:xfrm>
              <a:off x="4608" y="700"/>
              <a:ext cx="306" cy="90"/>
              <a:chOff x="748" y="2251"/>
              <a:chExt cx="306" cy="90"/>
            </a:xfrm>
          </p:grpSpPr>
          <p:sp>
            <p:nvSpPr>
              <p:cNvPr id="409656" name="AutoShape 5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57" name="AutoShape 5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58" name="AutoShape 5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59" name="AutoShape 5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60" name="AutoShape 6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61" name="AutoShape 6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9662" name="Group 62"/>
          <p:cNvGrpSpPr>
            <a:grpSpLocks/>
          </p:cNvGrpSpPr>
          <p:nvPr/>
        </p:nvGrpSpPr>
        <p:grpSpPr bwMode="auto">
          <a:xfrm>
            <a:off x="1175818" y="5402264"/>
            <a:ext cx="311282" cy="504825"/>
            <a:chOff x="4608" y="700"/>
            <a:chExt cx="306" cy="553"/>
          </a:xfrm>
        </p:grpSpPr>
        <p:grpSp>
          <p:nvGrpSpPr>
            <p:cNvPr id="409663" name="Group 63"/>
            <p:cNvGrpSpPr>
              <a:grpSpLocks/>
            </p:cNvGrpSpPr>
            <p:nvPr/>
          </p:nvGrpSpPr>
          <p:grpSpPr bwMode="auto">
            <a:xfrm>
              <a:off x="4694" y="784"/>
              <a:ext cx="134" cy="469"/>
              <a:chOff x="4740" y="784"/>
              <a:chExt cx="88" cy="692"/>
            </a:xfrm>
          </p:grpSpPr>
          <p:sp>
            <p:nvSpPr>
              <p:cNvPr id="409664" name="Line 6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9665" name="Group 65"/>
              <p:cNvGrpSpPr>
                <a:grpSpLocks/>
              </p:cNvGrpSpPr>
              <p:nvPr/>
            </p:nvGrpSpPr>
            <p:grpSpPr bwMode="auto">
              <a:xfrm>
                <a:off x="4740" y="784"/>
                <a:ext cx="88" cy="692"/>
                <a:chOff x="4740" y="784"/>
                <a:chExt cx="88" cy="692"/>
              </a:xfrm>
            </p:grpSpPr>
            <p:sp>
              <p:nvSpPr>
                <p:cNvPr id="409666" name="Line 6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67" name="Line 6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68" name="Line 6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69" name="Line 6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70" name="Line 7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71" name="Line 7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72" name="Line 7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73" name="Line 7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74" name="Line 7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75" name="Line 7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76" name="Line 7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77" name="Line 7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78" name="Line 7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79" name="Oval 7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9680" name="Group 80"/>
            <p:cNvGrpSpPr>
              <a:grpSpLocks/>
            </p:cNvGrpSpPr>
            <p:nvPr/>
          </p:nvGrpSpPr>
          <p:grpSpPr bwMode="auto">
            <a:xfrm>
              <a:off x="4608" y="700"/>
              <a:ext cx="306" cy="90"/>
              <a:chOff x="748" y="2251"/>
              <a:chExt cx="306" cy="90"/>
            </a:xfrm>
          </p:grpSpPr>
          <p:sp>
            <p:nvSpPr>
              <p:cNvPr id="409681" name="AutoShape 8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82" name="AutoShape 8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83" name="AutoShape 8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84" name="AutoShape 8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85" name="AutoShape 8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86" name="AutoShape 8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9687" name="Group 87"/>
          <p:cNvGrpSpPr>
            <a:grpSpLocks/>
          </p:cNvGrpSpPr>
          <p:nvPr/>
        </p:nvGrpSpPr>
        <p:grpSpPr bwMode="auto">
          <a:xfrm>
            <a:off x="1800101" y="4968876"/>
            <a:ext cx="311283" cy="504825"/>
            <a:chOff x="4608" y="700"/>
            <a:chExt cx="306" cy="553"/>
          </a:xfrm>
        </p:grpSpPr>
        <p:grpSp>
          <p:nvGrpSpPr>
            <p:cNvPr id="409688" name="Group 88"/>
            <p:cNvGrpSpPr>
              <a:grpSpLocks/>
            </p:cNvGrpSpPr>
            <p:nvPr/>
          </p:nvGrpSpPr>
          <p:grpSpPr bwMode="auto">
            <a:xfrm>
              <a:off x="4694" y="784"/>
              <a:ext cx="134" cy="469"/>
              <a:chOff x="4740" y="784"/>
              <a:chExt cx="88" cy="692"/>
            </a:xfrm>
          </p:grpSpPr>
          <p:sp>
            <p:nvSpPr>
              <p:cNvPr id="409689" name="Line 8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9690" name="Group 90"/>
              <p:cNvGrpSpPr>
                <a:grpSpLocks/>
              </p:cNvGrpSpPr>
              <p:nvPr/>
            </p:nvGrpSpPr>
            <p:grpSpPr bwMode="auto">
              <a:xfrm>
                <a:off x="4740" y="784"/>
                <a:ext cx="88" cy="692"/>
                <a:chOff x="4740" y="784"/>
                <a:chExt cx="88" cy="692"/>
              </a:xfrm>
            </p:grpSpPr>
            <p:sp>
              <p:nvSpPr>
                <p:cNvPr id="409691" name="Line 9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92" name="Line 9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93" name="Line 9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94" name="Line 9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95" name="Line 9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96" name="Line 9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97" name="Line 9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98" name="Line 9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99" name="Line 9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00" name="Line 10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01" name="Line 10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02" name="Line 10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03" name="Line 10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04" name="Oval 10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9705" name="Group 105"/>
            <p:cNvGrpSpPr>
              <a:grpSpLocks/>
            </p:cNvGrpSpPr>
            <p:nvPr/>
          </p:nvGrpSpPr>
          <p:grpSpPr bwMode="auto">
            <a:xfrm>
              <a:off x="4608" y="700"/>
              <a:ext cx="306" cy="90"/>
              <a:chOff x="748" y="2251"/>
              <a:chExt cx="306" cy="90"/>
            </a:xfrm>
          </p:grpSpPr>
          <p:sp>
            <p:nvSpPr>
              <p:cNvPr id="409706" name="AutoShape 10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707" name="AutoShape 10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708" name="AutoShape 10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709" name="AutoShape 10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710" name="AutoShape 11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711" name="AutoShape 11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9712" name="Group 112"/>
          <p:cNvGrpSpPr>
            <a:grpSpLocks/>
          </p:cNvGrpSpPr>
          <p:nvPr/>
        </p:nvGrpSpPr>
        <p:grpSpPr bwMode="auto">
          <a:xfrm>
            <a:off x="551532" y="5689601"/>
            <a:ext cx="311283" cy="504825"/>
            <a:chOff x="4608" y="700"/>
            <a:chExt cx="306" cy="553"/>
          </a:xfrm>
        </p:grpSpPr>
        <p:grpSp>
          <p:nvGrpSpPr>
            <p:cNvPr id="409713" name="Group 113"/>
            <p:cNvGrpSpPr>
              <a:grpSpLocks/>
            </p:cNvGrpSpPr>
            <p:nvPr/>
          </p:nvGrpSpPr>
          <p:grpSpPr bwMode="auto">
            <a:xfrm>
              <a:off x="4694" y="784"/>
              <a:ext cx="134" cy="469"/>
              <a:chOff x="4740" y="784"/>
              <a:chExt cx="88" cy="692"/>
            </a:xfrm>
          </p:grpSpPr>
          <p:sp>
            <p:nvSpPr>
              <p:cNvPr id="409714" name="Line 11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9715" name="Group 115"/>
              <p:cNvGrpSpPr>
                <a:grpSpLocks/>
              </p:cNvGrpSpPr>
              <p:nvPr/>
            </p:nvGrpSpPr>
            <p:grpSpPr bwMode="auto">
              <a:xfrm>
                <a:off x="4740" y="784"/>
                <a:ext cx="88" cy="692"/>
                <a:chOff x="4740" y="784"/>
                <a:chExt cx="88" cy="692"/>
              </a:xfrm>
            </p:grpSpPr>
            <p:sp>
              <p:nvSpPr>
                <p:cNvPr id="409716" name="Line 11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17" name="Line 11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18" name="Line 11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19" name="Line 11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20" name="Line 12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21" name="Line 12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22" name="Line 12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23" name="Line 12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24" name="Line 12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25" name="Line 12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26" name="Line 12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27" name="Line 12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28" name="Line 12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29" name="Oval 12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9730" name="Group 130"/>
            <p:cNvGrpSpPr>
              <a:grpSpLocks/>
            </p:cNvGrpSpPr>
            <p:nvPr/>
          </p:nvGrpSpPr>
          <p:grpSpPr bwMode="auto">
            <a:xfrm>
              <a:off x="4608" y="700"/>
              <a:ext cx="306" cy="90"/>
              <a:chOff x="748" y="2251"/>
              <a:chExt cx="306" cy="90"/>
            </a:xfrm>
          </p:grpSpPr>
          <p:sp>
            <p:nvSpPr>
              <p:cNvPr id="409731" name="AutoShape 13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732" name="AutoShape 13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733" name="AutoShape 13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734" name="AutoShape 13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735" name="AutoShape 13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736" name="AutoShape 13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09737" name="Line 137"/>
          <p:cNvSpPr>
            <a:spLocks noChangeShapeType="1"/>
          </p:cNvSpPr>
          <p:nvPr/>
        </p:nvSpPr>
        <p:spPr bwMode="auto">
          <a:xfrm flipV="1">
            <a:off x="2001317" y="4941889"/>
            <a:ext cx="0" cy="5032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738" name="Line 138"/>
          <p:cNvSpPr>
            <a:spLocks noChangeShapeType="1"/>
          </p:cNvSpPr>
          <p:nvPr/>
        </p:nvSpPr>
        <p:spPr bwMode="auto">
          <a:xfrm flipV="1">
            <a:off x="1332318" y="4941889"/>
            <a:ext cx="591608" cy="892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739" name="Line 139"/>
          <p:cNvSpPr>
            <a:spLocks noChangeShapeType="1"/>
          </p:cNvSpPr>
          <p:nvPr/>
        </p:nvSpPr>
        <p:spPr bwMode="auto">
          <a:xfrm flipV="1">
            <a:off x="1254928" y="4797426"/>
            <a:ext cx="435107" cy="3159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740" name="Line 140"/>
          <p:cNvSpPr>
            <a:spLocks noChangeShapeType="1"/>
          </p:cNvSpPr>
          <p:nvPr/>
        </p:nvSpPr>
        <p:spPr bwMode="auto">
          <a:xfrm flipV="1">
            <a:off x="675357" y="4868863"/>
            <a:ext cx="1169458"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741" name="Line 141"/>
          <p:cNvSpPr>
            <a:spLocks noChangeShapeType="1"/>
          </p:cNvSpPr>
          <p:nvPr/>
        </p:nvSpPr>
        <p:spPr bwMode="auto">
          <a:xfrm flipV="1">
            <a:off x="708034" y="4868864"/>
            <a:ext cx="1136782" cy="1252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742" name="Text Box 142"/>
          <p:cNvSpPr txBox="1">
            <a:spLocks noChangeArrowheads="1"/>
          </p:cNvSpPr>
          <p:nvPr/>
        </p:nvSpPr>
        <p:spPr bwMode="auto">
          <a:xfrm>
            <a:off x="3404667" y="2205038"/>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公用电话网</a:t>
            </a:r>
          </a:p>
        </p:txBody>
      </p:sp>
      <p:sp>
        <p:nvSpPr>
          <p:cNvPr id="409743" name="Freeform 143"/>
          <p:cNvSpPr>
            <a:spLocks/>
          </p:cNvSpPr>
          <p:nvPr/>
        </p:nvSpPr>
        <p:spPr bwMode="auto">
          <a:xfrm>
            <a:off x="362355" y="1"/>
            <a:ext cx="2340637" cy="1368425"/>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744" name="Text Box 144"/>
          <p:cNvSpPr txBox="1">
            <a:spLocks noChangeArrowheads="1"/>
          </p:cNvSpPr>
          <p:nvPr/>
        </p:nvSpPr>
        <p:spPr bwMode="auto">
          <a:xfrm>
            <a:off x="831859" y="115888"/>
            <a:ext cx="1005403" cy="3385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归属网络</a:t>
            </a:r>
          </a:p>
        </p:txBody>
      </p:sp>
      <p:graphicFrame>
        <p:nvGraphicFramePr>
          <p:cNvPr id="409745" name="Object 145">
            <a:hlinkClick r:id="" action="ppaction://ole?verb=0"/>
          </p:cNvPr>
          <p:cNvGraphicFramePr>
            <a:graphicFrameLocks/>
          </p:cNvGraphicFramePr>
          <p:nvPr>
            <p:extLst>
              <p:ext uri="{D42A27DB-BD31-4B8C-83A1-F6EECF244321}">
                <p14:modId xmlns:p14="http://schemas.microsoft.com/office/powerpoint/2010/main" val="2387754972"/>
              </p:ext>
            </p:extLst>
          </p:nvPr>
        </p:nvGraphicFramePr>
        <p:xfrm>
          <a:off x="3447934" y="405557"/>
          <a:ext cx="701675" cy="431800"/>
        </p:xfrm>
        <a:graphic>
          <a:graphicData uri="http://schemas.openxmlformats.org/presentationml/2006/ole">
            <mc:AlternateContent xmlns:mc="http://schemas.openxmlformats.org/markup-compatibility/2006">
              <mc:Choice xmlns:v="urn:schemas-microsoft-com:vml" Requires="v">
                <p:oleObj spid="_x0000_s35842" name="Microsoft ClipArt Gallery" r:id="rId4" imgW="5049720" imgH="2657160" progId="MS_ClipArt_Gallery">
                  <p:embed/>
                </p:oleObj>
              </mc:Choice>
              <mc:Fallback>
                <p:oleObj name="Microsoft ClipArt Gallery" r:id="rId4" imgW="5049720" imgH="2657160" progId="MS_ClipArt_Gallery">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7934" y="405557"/>
                        <a:ext cx="70167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746" name="Text Box 146"/>
          <p:cNvSpPr txBox="1">
            <a:spLocks noChangeArrowheads="1"/>
          </p:cNvSpPr>
          <p:nvPr/>
        </p:nvSpPr>
        <p:spPr bwMode="auto">
          <a:xfrm>
            <a:off x="3368824" y="116632"/>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通信者</a:t>
            </a:r>
          </a:p>
        </p:txBody>
      </p:sp>
      <p:sp>
        <p:nvSpPr>
          <p:cNvPr id="409747" name="AutoShape 147"/>
          <p:cNvSpPr>
            <a:spLocks noChangeArrowheads="1"/>
          </p:cNvSpPr>
          <p:nvPr/>
        </p:nvSpPr>
        <p:spPr bwMode="auto">
          <a:xfrm>
            <a:off x="1222251" y="669926"/>
            <a:ext cx="937287" cy="576263"/>
          </a:xfrm>
          <a:prstGeom prst="can">
            <a:avLst>
              <a:gd name="adj" fmla="val 44935"/>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b="1">
              <a:solidFill>
                <a:srgbClr val="000099"/>
              </a:solidFill>
              <a:latin typeface="+mn-lt"/>
              <a:ea typeface="+mn-ea"/>
            </a:endParaRPr>
          </a:p>
        </p:txBody>
      </p:sp>
      <p:sp>
        <p:nvSpPr>
          <p:cNvPr id="409748" name="Text Box 148"/>
          <p:cNvSpPr txBox="1">
            <a:spLocks noChangeArrowheads="1"/>
          </p:cNvSpPr>
          <p:nvPr/>
        </p:nvSpPr>
        <p:spPr bwMode="auto">
          <a:xfrm>
            <a:off x="1065750" y="403225"/>
            <a:ext cx="111120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归属 </a:t>
            </a:r>
            <a:r>
              <a:rPr kumimoji="1" lang="en-US" altLang="zh-CN" sz="1600" b="1">
                <a:solidFill>
                  <a:srgbClr val="000099"/>
                </a:solidFill>
                <a:latin typeface="+mn-lt"/>
                <a:ea typeface="+mn-ea"/>
              </a:rPr>
              <a:t>MSC</a:t>
            </a:r>
          </a:p>
        </p:txBody>
      </p:sp>
      <p:sp>
        <p:nvSpPr>
          <p:cNvPr id="409749" name="Freeform 149"/>
          <p:cNvSpPr>
            <a:spLocks/>
          </p:cNvSpPr>
          <p:nvPr/>
        </p:nvSpPr>
        <p:spPr bwMode="auto">
          <a:xfrm>
            <a:off x="2119982" y="863600"/>
            <a:ext cx="1753329" cy="452438"/>
          </a:xfrm>
          <a:custGeom>
            <a:avLst/>
            <a:gdLst>
              <a:gd name="T0" fmla="*/ 1148 w 1148"/>
              <a:gd name="T1" fmla="*/ 0 h 285"/>
              <a:gd name="T2" fmla="*/ 792 w 1148"/>
              <a:gd name="T3" fmla="*/ 276 h 285"/>
              <a:gd name="T4" fmla="*/ 0 w 1148"/>
              <a:gd name="T5" fmla="*/ 56 h 285"/>
            </a:gdLst>
            <a:ahLst/>
            <a:cxnLst>
              <a:cxn ang="0">
                <a:pos x="T0" y="T1"/>
              </a:cxn>
              <a:cxn ang="0">
                <a:pos x="T2" y="T3"/>
              </a:cxn>
              <a:cxn ang="0">
                <a:pos x="T4" y="T5"/>
              </a:cxn>
            </a:cxnLst>
            <a:rect l="0" t="0" r="r" b="b"/>
            <a:pathLst>
              <a:path w="1148" h="285">
                <a:moveTo>
                  <a:pt x="1148" y="0"/>
                </a:moveTo>
                <a:cubicBezTo>
                  <a:pt x="1089" y="45"/>
                  <a:pt x="983" y="267"/>
                  <a:pt x="792" y="276"/>
                </a:cubicBezTo>
                <a:cubicBezTo>
                  <a:pt x="601" y="285"/>
                  <a:pt x="165" y="102"/>
                  <a:pt x="0" y="56"/>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nvGrpSpPr>
          <p:cNvPr id="409750" name="Group 150"/>
          <p:cNvGrpSpPr>
            <a:grpSpLocks/>
          </p:cNvGrpSpPr>
          <p:nvPr/>
        </p:nvGrpSpPr>
        <p:grpSpPr bwMode="auto">
          <a:xfrm>
            <a:off x="752749" y="6308726"/>
            <a:ext cx="545173" cy="258763"/>
            <a:chOff x="3561" y="3339"/>
            <a:chExt cx="317" cy="163"/>
          </a:xfrm>
        </p:grpSpPr>
        <p:sp>
          <p:nvSpPr>
            <p:cNvPr id="409751" name="AutoShape 151"/>
            <p:cNvSpPr>
              <a:spLocks noChangeAspect="1" noChangeArrowheads="1" noTextEdit="1"/>
            </p:cNvSpPr>
            <p:nvPr/>
          </p:nvSpPr>
          <p:spPr bwMode="auto">
            <a:xfrm flipH="1">
              <a:off x="3561" y="3339"/>
              <a:ext cx="31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grpSp>
          <p:nvGrpSpPr>
            <p:cNvPr id="409752" name="Group 152"/>
            <p:cNvGrpSpPr>
              <a:grpSpLocks/>
            </p:cNvGrpSpPr>
            <p:nvPr/>
          </p:nvGrpSpPr>
          <p:grpSpPr bwMode="auto">
            <a:xfrm flipH="1">
              <a:off x="3676" y="3344"/>
              <a:ext cx="45" cy="34"/>
              <a:chOff x="3037" y="3208"/>
              <a:chExt cx="45" cy="34"/>
            </a:xfrm>
          </p:grpSpPr>
          <p:sp>
            <p:nvSpPr>
              <p:cNvPr id="409753" name="Freeform 153"/>
              <p:cNvSpPr>
                <a:spLocks/>
              </p:cNvSpPr>
              <p:nvPr/>
            </p:nvSpPr>
            <p:spPr bwMode="auto">
              <a:xfrm>
                <a:off x="3073" y="3208"/>
                <a:ext cx="9" cy="32"/>
              </a:xfrm>
              <a:custGeom>
                <a:avLst/>
                <a:gdLst>
                  <a:gd name="T0" fmla="*/ 157 w 157"/>
                  <a:gd name="T1" fmla="*/ 0 h 444"/>
                  <a:gd name="T2" fmla="*/ 128 w 157"/>
                  <a:gd name="T3" fmla="*/ 26 h 444"/>
                  <a:gd name="T4" fmla="*/ 58 w 157"/>
                  <a:gd name="T5" fmla="*/ 267 h 444"/>
                  <a:gd name="T6" fmla="*/ 0 w 157"/>
                  <a:gd name="T7" fmla="*/ 444 h 444"/>
                  <a:gd name="T8" fmla="*/ 45 w 157"/>
                  <a:gd name="T9" fmla="*/ 439 h 444"/>
                  <a:gd name="T10" fmla="*/ 157 w 157"/>
                  <a:gd name="T11" fmla="*/ 0 h 444"/>
                </a:gdLst>
                <a:ahLst/>
                <a:cxnLst>
                  <a:cxn ang="0">
                    <a:pos x="T0" y="T1"/>
                  </a:cxn>
                  <a:cxn ang="0">
                    <a:pos x="T2" y="T3"/>
                  </a:cxn>
                  <a:cxn ang="0">
                    <a:pos x="T4" y="T5"/>
                  </a:cxn>
                  <a:cxn ang="0">
                    <a:pos x="T6" y="T7"/>
                  </a:cxn>
                  <a:cxn ang="0">
                    <a:pos x="T8" y="T9"/>
                  </a:cxn>
                  <a:cxn ang="0">
                    <a:pos x="T10" y="T11"/>
                  </a:cxn>
                </a:cxnLst>
                <a:rect l="0" t="0" r="r" b="b"/>
                <a:pathLst>
                  <a:path w="157" h="444">
                    <a:moveTo>
                      <a:pt x="157" y="0"/>
                    </a:moveTo>
                    <a:lnTo>
                      <a:pt x="128" y="26"/>
                    </a:lnTo>
                    <a:lnTo>
                      <a:pt x="58" y="267"/>
                    </a:lnTo>
                    <a:lnTo>
                      <a:pt x="0" y="444"/>
                    </a:lnTo>
                    <a:lnTo>
                      <a:pt x="45" y="439"/>
                    </a:lnTo>
                    <a:lnTo>
                      <a:pt x="157"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754" name="Freeform 154"/>
              <p:cNvSpPr>
                <a:spLocks/>
              </p:cNvSpPr>
              <p:nvPr/>
            </p:nvSpPr>
            <p:spPr bwMode="auto">
              <a:xfrm>
                <a:off x="3037" y="3209"/>
                <a:ext cx="19" cy="33"/>
              </a:xfrm>
              <a:custGeom>
                <a:avLst/>
                <a:gdLst>
                  <a:gd name="T0" fmla="*/ 262 w 340"/>
                  <a:gd name="T1" fmla="*/ 0 h 465"/>
                  <a:gd name="T2" fmla="*/ 0 w 340"/>
                  <a:gd name="T3" fmla="*/ 465 h 465"/>
                  <a:gd name="T4" fmla="*/ 111 w 340"/>
                  <a:gd name="T5" fmla="*/ 464 h 465"/>
                  <a:gd name="T6" fmla="*/ 340 w 340"/>
                  <a:gd name="T7" fmla="*/ 11 h 465"/>
                  <a:gd name="T8" fmla="*/ 262 w 340"/>
                  <a:gd name="T9" fmla="*/ 0 h 465"/>
                </a:gdLst>
                <a:ahLst/>
                <a:cxnLst>
                  <a:cxn ang="0">
                    <a:pos x="T0" y="T1"/>
                  </a:cxn>
                  <a:cxn ang="0">
                    <a:pos x="T2" y="T3"/>
                  </a:cxn>
                  <a:cxn ang="0">
                    <a:pos x="T4" y="T5"/>
                  </a:cxn>
                  <a:cxn ang="0">
                    <a:pos x="T6" y="T7"/>
                  </a:cxn>
                  <a:cxn ang="0">
                    <a:pos x="T8" y="T9"/>
                  </a:cxn>
                </a:cxnLst>
                <a:rect l="0" t="0" r="r" b="b"/>
                <a:pathLst>
                  <a:path w="340" h="465">
                    <a:moveTo>
                      <a:pt x="262" y="0"/>
                    </a:moveTo>
                    <a:lnTo>
                      <a:pt x="0" y="465"/>
                    </a:lnTo>
                    <a:lnTo>
                      <a:pt x="111" y="464"/>
                    </a:lnTo>
                    <a:lnTo>
                      <a:pt x="340" y="11"/>
                    </a:lnTo>
                    <a:lnTo>
                      <a:pt x="262"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09755" name="Group 155"/>
            <p:cNvGrpSpPr>
              <a:grpSpLocks/>
            </p:cNvGrpSpPr>
            <p:nvPr/>
          </p:nvGrpSpPr>
          <p:grpSpPr bwMode="auto">
            <a:xfrm flipH="1">
              <a:off x="3614" y="3351"/>
              <a:ext cx="168" cy="55"/>
              <a:chOff x="2976" y="3215"/>
              <a:chExt cx="168" cy="55"/>
            </a:xfrm>
          </p:grpSpPr>
          <p:sp>
            <p:nvSpPr>
              <p:cNvPr id="409756" name="Freeform 156"/>
              <p:cNvSpPr>
                <a:spLocks/>
              </p:cNvSpPr>
              <p:nvPr/>
            </p:nvSpPr>
            <p:spPr bwMode="auto">
              <a:xfrm>
                <a:off x="2981" y="3231"/>
                <a:ext cx="163" cy="30"/>
              </a:xfrm>
              <a:custGeom>
                <a:avLst/>
                <a:gdLst>
                  <a:gd name="T0" fmla="*/ 1633 w 2926"/>
                  <a:gd name="T1" fmla="*/ 113 h 418"/>
                  <a:gd name="T2" fmla="*/ 1686 w 2926"/>
                  <a:gd name="T3" fmla="*/ 67 h 418"/>
                  <a:gd name="T4" fmla="*/ 1721 w 2926"/>
                  <a:gd name="T5" fmla="*/ 37 h 418"/>
                  <a:gd name="T6" fmla="*/ 1768 w 2926"/>
                  <a:gd name="T7" fmla="*/ 20 h 418"/>
                  <a:gd name="T8" fmla="*/ 1821 w 2926"/>
                  <a:gd name="T9" fmla="*/ 0 h 418"/>
                  <a:gd name="T10" fmla="*/ 1902 w 2926"/>
                  <a:gd name="T11" fmla="*/ 0 h 418"/>
                  <a:gd name="T12" fmla="*/ 2656 w 2926"/>
                  <a:gd name="T13" fmla="*/ 44 h 418"/>
                  <a:gd name="T14" fmla="*/ 2725 w 2926"/>
                  <a:gd name="T15" fmla="*/ 50 h 418"/>
                  <a:gd name="T16" fmla="*/ 2763 w 2926"/>
                  <a:gd name="T17" fmla="*/ 54 h 418"/>
                  <a:gd name="T18" fmla="*/ 2796 w 2926"/>
                  <a:gd name="T19" fmla="*/ 64 h 418"/>
                  <a:gd name="T20" fmla="*/ 2823 w 2926"/>
                  <a:gd name="T21" fmla="*/ 76 h 418"/>
                  <a:gd name="T22" fmla="*/ 2851 w 2926"/>
                  <a:gd name="T23" fmla="*/ 91 h 418"/>
                  <a:gd name="T24" fmla="*/ 2868 w 2926"/>
                  <a:gd name="T25" fmla="*/ 105 h 418"/>
                  <a:gd name="T26" fmla="*/ 2886 w 2926"/>
                  <a:gd name="T27" fmla="*/ 128 h 418"/>
                  <a:gd name="T28" fmla="*/ 2902 w 2926"/>
                  <a:gd name="T29" fmla="*/ 152 h 418"/>
                  <a:gd name="T30" fmla="*/ 2926 w 2926"/>
                  <a:gd name="T31" fmla="*/ 208 h 418"/>
                  <a:gd name="T32" fmla="*/ 2900 w 2926"/>
                  <a:gd name="T33" fmla="*/ 316 h 418"/>
                  <a:gd name="T34" fmla="*/ 1766 w 2926"/>
                  <a:gd name="T35" fmla="*/ 418 h 418"/>
                  <a:gd name="T36" fmla="*/ 961 w 2926"/>
                  <a:gd name="T37" fmla="*/ 316 h 418"/>
                  <a:gd name="T38" fmla="*/ 0 w 2926"/>
                  <a:gd name="T39" fmla="*/ 198 h 418"/>
                  <a:gd name="T40" fmla="*/ 889 w 2926"/>
                  <a:gd name="T41" fmla="*/ 130 h 418"/>
                  <a:gd name="T42" fmla="*/ 1466 w 2926"/>
                  <a:gd name="T43" fmla="*/ 125 h 418"/>
                  <a:gd name="T44" fmla="*/ 1633 w 2926"/>
                  <a:gd name="T45" fmla="*/ 113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26" h="418">
                    <a:moveTo>
                      <a:pt x="1633" y="113"/>
                    </a:moveTo>
                    <a:lnTo>
                      <a:pt x="1686" y="67"/>
                    </a:lnTo>
                    <a:lnTo>
                      <a:pt x="1721" y="37"/>
                    </a:lnTo>
                    <a:lnTo>
                      <a:pt x="1768" y="20"/>
                    </a:lnTo>
                    <a:lnTo>
                      <a:pt x="1821" y="0"/>
                    </a:lnTo>
                    <a:lnTo>
                      <a:pt x="1902" y="0"/>
                    </a:lnTo>
                    <a:lnTo>
                      <a:pt x="2656" y="44"/>
                    </a:lnTo>
                    <a:lnTo>
                      <a:pt x="2725" y="50"/>
                    </a:lnTo>
                    <a:lnTo>
                      <a:pt x="2763" y="54"/>
                    </a:lnTo>
                    <a:lnTo>
                      <a:pt x="2796" y="64"/>
                    </a:lnTo>
                    <a:lnTo>
                      <a:pt x="2823" y="76"/>
                    </a:lnTo>
                    <a:lnTo>
                      <a:pt x="2851" y="91"/>
                    </a:lnTo>
                    <a:lnTo>
                      <a:pt x="2868" y="105"/>
                    </a:lnTo>
                    <a:lnTo>
                      <a:pt x="2886" y="128"/>
                    </a:lnTo>
                    <a:lnTo>
                      <a:pt x="2902" y="152"/>
                    </a:lnTo>
                    <a:lnTo>
                      <a:pt x="2926" y="208"/>
                    </a:lnTo>
                    <a:lnTo>
                      <a:pt x="2900" y="316"/>
                    </a:lnTo>
                    <a:lnTo>
                      <a:pt x="1766" y="418"/>
                    </a:lnTo>
                    <a:lnTo>
                      <a:pt x="961" y="316"/>
                    </a:lnTo>
                    <a:lnTo>
                      <a:pt x="0" y="198"/>
                    </a:lnTo>
                    <a:lnTo>
                      <a:pt x="889" y="130"/>
                    </a:lnTo>
                    <a:lnTo>
                      <a:pt x="1466" y="125"/>
                    </a:lnTo>
                    <a:lnTo>
                      <a:pt x="1633" y="113"/>
                    </a:lnTo>
                    <a:close/>
                  </a:path>
                </a:pathLst>
              </a:custGeom>
              <a:solidFill>
                <a:srgbClr val="201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09757" name="Group 157"/>
              <p:cNvGrpSpPr>
                <a:grpSpLocks/>
              </p:cNvGrpSpPr>
              <p:nvPr/>
            </p:nvGrpSpPr>
            <p:grpSpPr bwMode="auto">
              <a:xfrm>
                <a:off x="2976" y="3215"/>
                <a:ext cx="132" cy="55"/>
                <a:chOff x="2976" y="3215"/>
                <a:chExt cx="132" cy="55"/>
              </a:xfrm>
            </p:grpSpPr>
            <p:grpSp>
              <p:nvGrpSpPr>
                <p:cNvPr id="409758" name="Group 158"/>
                <p:cNvGrpSpPr>
                  <a:grpSpLocks/>
                </p:cNvGrpSpPr>
                <p:nvPr/>
              </p:nvGrpSpPr>
              <p:grpSpPr bwMode="auto">
                <a:xfrm>
                  <a:off x="3014" y="3215"/>
                  <a:ext cx="94" cy="55"/>
                  <a:chOff x="3014" y="3215"/>
                  <a:chExt cx="94" cy="55"/>
                </a:xfrm>
              </p:grpSpPr>
              <p:grpSp>
                <p:nvGrpSpPr>
                  <p:cNvPr id="409759" name="Group 159"/>
                  <p:cNvGrpSpPr>
                    <a:grpSpLocks/>
                  </p:cNvGrpSpPr>
                  <p:nvPr/>
                </p:nvGrpSpPr>
                <p:grpSpPr bwMode="auto">
                  <a:xfrm>
                    <a:off x="3054" y="3218"/>
                    <a:ext cx="54" cy="52"/>
                    <a:chOff x="3054" y="3218"/>
                    <a:chExt cx="54" cy="52"/>
                  </a:xfrm>
                </p:grpSpPr>
                <p:grpSp>
                  <p:nvGrpSpPr>
                    <p:cNvPr id="409760" name="Group 160"/>
                    <p:cNvGrpSpPr>
                      <a:grpSpLocks/>
                    </p:cNvGrpSpPr>
                    <p:nvPr/>
                  </p:nvGrpSpPr>
                  <p:grpSpPr bwMode="auto">
                    <a:xfrm>
                      <a:off x="3090" y="3228"/>
                      <a:ext cx="9" cy="3"/>
                      <a:chOff x="3090" y="3228"/>
                      <a:chExt cx="9" cy="3"/>
                    </a:xfrm>
                  </p:grpSpPr>
                  <p:sp>
                    <p:nvSpPr>
                      <p:cNvPr id="409761" name="Line 161"/>
                      <p:cNvSpPr>
                        <a:spLocks noChangeShapeType="1"/>
                      </p:cNvSpPr>
                      <p:nvPr/>
                    </p:nvSpPr>
                    <p:spPr bwMode="auto">
                      <a:xfrm flipH="1">
                        <a:off x="3090" y="3228"/>
                        <a:ext cx="1" cy="3"/>
                      </a:xfrm>
                      <a:prstGeom prst="line">
                        <a:avLst/>
                      </a:prstGeom>
                      <a:noFill/>
                      <a:ln w="0">
                        <a:solidFill>
                          <a:srgbClr val="201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62" name="Line 162"/>
                      <p:cNvSpPr>
                        <a:spLocks noChangeShapeType="1"/>
                      </p:cNvSpPr>
                      <p:nvPr/>
                    </p:nvSpPr>
                    <p:spPr bwMode="auto">
                      <a:xfrm flipH="1">
                        <a:off x="3098" y="3228"/>
                        <a:ext cx="1" cy="3"/>
                      </a:xfrm>
                      <a:prstGeom prst="line">
                        <a:avLst/>
                      </a:prstGeom>
                      <a:noFill/>
                      <a:ln w="0">
                        <a:solidFill>
                          <a:srgbClr val="201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sp>
                  <p:nvSpPr>
                    <p:cNvPr id="409763" name="Freeform 163"/>
                    <p:cNvSpPr>
                      <a:spLocks/>
                    </p:cNvSpPr>
                    <p:nvPr/>
                  </p:nvSpPr>
                  <p:spPr bwMode="auto">
                    <a:xfrm>
                      <a:off x="3054" y="3229"/>
                      <a:ext cx="54" cy="41"/>
                    </a:xfrm>
                    <a:custGeom>
                      <a:avLst/>
                      <a:gdLst>
                        <a:gd name="T0" fmla="*/ 279 w 974"/>
                        <a:gd name="T1" fmla="*/ 220 h 579"/>
                        <a:gd name="T2" fmla="*/ 311 w 974"/>
                        <a:gd name="T3" fmla="*/ 187 h 579"/>
                        <a:gd name="T4" fmla="*/ 338 w 974"/>
                        <a:gd name="T5" fmla="*/ 150 h 579"/>
                        <a:gd name="T6" fmla="*/ 447 w 974"/>
                        <a:gd name="T7" fmla="*/ 24 h 579"/>
                        <a:gd name="T8" fmla="*/ 463 w 974"/>
                        <a:gd name="T9" fmla="*/ 14 h 579"/>
                        <a:gd name="T10" fmla="*/ 477 w 974"/>
                        <a:gd name="T11" fmla="*/ 7 h 579"/>
                        <a:gd name="T12" fmla="*/ 491 w 974"/>
                        <a:gd name="T13" fmla="*/ 4 h 579"/>
                        <a:gd name="T14" fmla="*/ 512 w 974"/>
                        <a:gd name="T15" fmla="*/ 0 h 579"/>
                        <a:gd name="T16" fmla="*/ 531 w 974"/>
                        <a:gd name="T17" fmla="*/ 2 h 579"/>
                        <a:gd name="T18" fmla="*/ 852 w 974"/>
                        <a:gd name="T19" fmla="*/ 19 h 579"/>
                        <a:gd name="T20" fmla="*/ 869 w 974"/>
                        <a:gd name="T21" fmla="*/ 20 h 579"/>
                        <a:gd name="T22" fmla="*/ 895 w 974"/>
                        <a:gd name="T23" fmla="*/ 23 h 579"/>
                        <a:gd name="T24" fmla="*/ 914 w 974"/>
                        <a:gd name="T25" fmla="*/ 24 h 579"/>
                        <a:gd name="T26" fmla="*/ 939 w 974"/>
                        <a:gd name="T27" fmla="*/ 32 h 579"/>
                        <a:gd name="T28" fmla="*/ 954 w 974"/>
                        <a:gd name="T29" fmla="*/ 39 h 579"/>
                        <a:gd name="T30" fmla="*/ 965 w 974"/>
                        <a:gd name="T31" fmla="*/ 50 h 579"/>
                        <a:gd name="T32" fmla="*/ 968 w 974"/>
                        <a:gd name="T33" fmla="*/ 65 h 579"/>
                        <a:gd name="T34" fmla="*/ 974 w 974"/>
                        <a:gd name="T35" fmla="*/ 89 h 579"/>
                        <a:gd name="T36" fmla="*/ 972 w 974"/>
                        <a:gd name="T37" fmla="*/ 103 h 579"/>
                        <a:gd name="T38" fmla="*/ 967 w 974"/>
                        <a:gd name="T39" fmla="*/ 121 h 579"/>
                        <a:gd name="T40" fmla="*/ 881 w 974"/>
                        <a:gd name="T41" fmla="*/ 246 h 579"/>
                        <a:gd name="T42" fmla="*/ 850 w 974"/>
                        <a:gd name="T43" fmla="*/ 292 h 579"/>
                        <a:gd name="T44" fmla="*/ 826 w 974"/>
                        <a:gd name="T45" fmla="*/ 323 h 579"/>
                        <a:gd name="T46" fmla="*/ 800 w 974"/>
                        <a:gd name="T47" fmla="*/ 363 h 579"/>
                        <a:gd name="T48" fmla="*/ 768 w 974"/>
                        <a:gd name="T49" fmla="*/ 402 h 579"/>
                        <a:gd name="T50" fmla="*/ 735 w 974"/>
                        <a:gd name="T51" fmla="*/ 434 h 579"/>
                        <a:gd name="T52" fmla="*/ 580 w 974"/>
                        <a:gd name="T53" fmla="*/ 579 h 579"/>
                        <a:gd name="T54" fmla="*/ 0 w 974"/>
                        <a:gd name="T55" fmla="*/ 502 h 579"/>
                        <a:gd name="T56" fmla="*/ 209 w 974"/>
                        <a:gd name="T57" fmla="*/ 284 h 579"/>
                        <a:gd name="T58" fmla="*/ 242 w 974"/>
                        <a:gd name="T59" fmla="*/ 256 h 579"/>
                        <a:gd name="T60" fmla="*/ 279 w 974"/>
                        <a:gd name="T61" fmla="*/ 220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74" h="579">
                          <a:moveTo>
                            <a:pt x="279" y="220"/>
                          </a:moveTo>
                          <a:lnTo>
                            <a:pt x="311" y="187"/>
                          </a:lnTo>
                          <a:lnTo>
                            <a:pt x="338" y="150"/>
                          </a:lnTo>
                          <a:lnTo>
                            <a:pt x="447" y="24"/>
                          </a:lnTo>
                          <a:lnTo>
                            <a:pt x="463" y="14"/>
                          </a:lnTo>
                          <a:lnTo>
                            <a:pt x="477" y="7"/>
                          </a:lnTo>
                          <a:lnTo>
                            <a:pt x="491" y="4"/>
                          </a:lnTo>
                          <a:lnTo>
                            <a:pt x="512" y="0"/>
                          </a:lnTo>
                          <a:lnTo>
                            <a:pt x="531" y="2"/>
                          </a:lnTo>
                          <a:lnTo>
                            <a:pt x="852" y="19"/>
                          </a:lnTo>
                          <a:lnTo>
                            <a:pt x="869" y="20"/>
                          </a:lnTo>
                          <a:lnTo>
                            <a:pt x="895" y="23"/>
                          </a:lnTo>
                          <a:lnTo>
                            <a:pt x="914" y="24"/>
                          </a:lnTo>
                          <a:lnTo>
                            <a:pt x="939" y="32"/>
                          </a:lnTo>
                          <a:lnTo>
                            <a:pt x="954" y="39"/>
                          </a:lnTo>
                          <a:lnTo>
                            <a:pt x="965" y="50"/>
                          </a:lnTo>
                          <a:lnTo>
                            <a:pt x="968" y="65"/>
                          </a:lnTo>
                          <a:lnTo>
                            <a:pt x="974" y="89"/>
                          </a:lnTo>
                          <a:lnTo>
                            <a:pt x="972" y="103"/>
                          </a:lnTo>
                          <a:lnTo>
                            <a:pt x="967" y="121"/>
                          </a:lnTo>
                          <a:lnTo>
                            <a:pt x="881" y="246"/>
                          </a:lnTo>
                          <a:lnTo>
                            <a:pt x="850" y="292"/>
                          </a:lnTo>
                          <a:lnTo>
                            <a:pt x="826" y="323"/>
                          </a:lnTo>
                          <a:lnTo>
                            <a:pt x="800" y="363"/>
                          </a:lnTo>
                          <a:lnTo>
                            <a:pt x="768" y="402"/>
                          </a:lnTo>
                          <a:lnTo>
                            <a:pt x="735" y="434"/>
                          </a:lnTo>
                          <a:lnTo>
                            <a:pt x="580" y="579"/>
                          </a:lnTo>
                          <a:lnTo>
                            <a:pt x="0" y="502"/>
                          </a:lnTo>
                          <a:lnTo>
                            <a:pt x="209" y="284"/>
                          </a:lnTo>
                          <a:lnTo>
                            <a:pt x="242" y="256"/>
                          </a:lnTo>
                          <a:lnTo>
                            <a:pt x="279" y="22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764" name="Freeform 164"/>
                    <p:cNvSpPr>
                      <a:spLocks/>
                    </p:cNvSpPr>
                    <p:nvPr/>
                  </p:nvSpPr>
                  <p:spPr bwMode="auto">
                    <a:xfrm>
                      <a:off x="3084" y="3218"/>
                      <a:ext cx="20" cy="11"/>
                    </a:xfrm>
                    <a:custGeom>
                      <a:avLst/>
                      <a:gdLst>
                        <a:gd name="T0" fmla="*/ 42 w 345"/>
                        <a:gd name="T1" fmla="*/ 15 h 159"/>
                        <a:gd name="T2" fmla="*/ 0 w 345"/>
                        <a:gd name="T3" fmla="*/ 103 h 159"/>
                        <a:gd name="T4" fmla="*/ 0 w 345"/>
                        <a:gd name="T5" fmla="*/ 112 h 159"/>
                        <a:gd name="T6" fmla="*/ 2 w 345"/>
                        <a:gd name="T7" fmla="*/ 123 h 159"/>
                        <a:gd name="T8" fmla="*/ 10 w 345"/>
                        <a:gd name="T9" fmla="*/ 134 h 159"/>
                        <a:gd name="T10" fmla="*/ 17 w 345"/>
                        <a:gd name="T11" fmla="*/ 138 h 159"/>
                        <a:gd name="T12" fmla="*/ 292 w 345"/>
                        <a:gd name="T13" fmla="*/ 159 h 159"/>
                        <a:gd name="T14" fmla="*/ 309 w 345"/>
                        <a:gd name="T15" fmla="*/ 157 h 159"/>
                        <a:gd name="T16" fmla="*/ 322 w 345"/>
                        <a:gd name="T17" fmla="*/ 157 h 159"/>
                        <a:gd name="T18" fmla="*/ 334 w 345"/>
                        <a:gd name="T19" fmla="*/ 145 h 159"/>
                        <a:gd name="T20" fmla="*/ 342 w 345"/>
                        <a:gd name="T21" fmla="*/ 134 h 159"/>
                        <a:gd name="T22" fmla="*/ 345 w 345"/>
                        <a:gd name="T23" fmla="*/ 122 h 159"/>
                        <a:gd name="T24" fmla="*/ 334 w 345"/>
                        <a:gd name="T25" fmla="*/ 26 h 159"/>
                        <a:gd name="T26" fmla="*/ 312 w 345"/>
                        <a:gd name="T27" fmla="*/ 8 h 159"/>
                        <a:gd name="T28" fmla="*/ 297 w 345"/>
                        <a:gd name="T29" fmla="*/ 1 h 159"/>
                        <a:gd name="T30" fmla="*/ 278 w 345"/>
                        <a:gd name="T31" fmla="*/ 0 h 159"/>
                        <a:gd name="T32" fmla="*/ 62 w 345"/>
                        <a:gd name="T33" fmla="*/ 3 h 159"/>
                        <a:gd name="T34" fmla="*/ 49 w 345"/>
                        <a:gd name="T35" fmla="*/ 8 h 159"/>
                        <a:gd name="T36" fmla="*/ 42 w 345"/>
                        <a:gd name="T37" fmla="*/ 1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5" h="159">
                          <a:moveTo>
                            <a:pt x="42" y="15"/>
                          </a:moveTo>
                          <a:lnTo>
                            <a:pt x="0" y="103"/>
                          </a:lnTo>
                          <a:lnTo>
                            <a:pt x="0" y="112"/>
                          </a:lnTo>
                          <a:lnTo>
                            <a:pt x="2" y="123"/>
                          </a:lnTo>
                          <a:lnTo>
                            <a:pt x="10" y="134"/>
                          </a:lnTo>
                          <a:lnTo>
                            <a:pt x="17" y="138"/>
                          </a:lnTo>
                          <a:lnTo>
                            <a:pt x="292" y="159"/>
                          </a:lnTo>
                          <a:lnTo>
                            <a:pt x="309" y="157"/>
                          </a:lnTo>
                          <a:lnTo>
                            <a:pt x="322" y="157"/>
                          </a:lnTo>
                          <a:lnTo>
                            <a:pt x="334" y="145"/>
                          </a:lnTo>
                          <a:lnTo>
                            <a:pt x="342" y="134"/>
                          </a:lnTo>
                          <a:lnTo>
                            <a:pt x="345" y="122"/>
                          </a:lnTo>
                          <a:lnTo>
                            <a:pt x="334" y="26"/>
                          </a:lnTo>
                          <a:lnTo>
                            <a:pt x="312" y="8"/>
                          </a:lnTo>
                          <a:lnTo>
                            <a:pt x="297" y="1"/>
                          </a:lnTo>
                          <a:lnTo>
                            <a:pt x="278" y="0"/>
                          </a:lnTo>
                          <a:lnTo>
                            <a:pt x="62" y="3"/>
                          </a:lnTo>
                          <a:lnTo>
                            <a:pt x="49" y="8"/>
                          </a:lnTo>
                          <a:lnTo>
                            <a:pt x="42" y="1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09765" name="Group 165"/>
                  <p:cNvGrpSpPr>
                    <a:grpSpLocks/>
                  </p:cNvGrpSpPr>
                  <p:nvPr/>
                </p:nvGrpSpPr>
                <p:grpSpPr bwMode="auto">
                  <a:xfrm>
                    <a:off x="3014" y="3215"/>
                    <a:ext cx="54" cy="53"/>
                    <a:chOff x="3014" y="3215"/>
                    <a:chExt cx="54" cy="53"/>
                  </a:xfrm>
                </p:grpSpPr>
                <p:grpSp>
                  <p:nvGrpSpPr>
                    <p:cNvPr id="409766" name="Group 166"/>
                    <p:cNvGrpSpPr>
                      <a:grpSpLocks/>
                    </p:cNvGrpSpPr>
                    <p:nvPr/>
                  </p:nvGrpSpPr>
                  <p:grpSpPr bwMode="auto">
                    <a:xfrm>
                      <a:off x="3050" y="3224"/>
                      <a:ext cx="10" cy="4"/>
                      <a:chOff x="3050" y="3224"/>
                      <a:chExt cx="10" cy="4"/>
                    </a:xfrm>
                  </p:grpSpPr>
                  <p:sp>
                    <p:nvSpPr>
                      <p:cNvPr id="409767" name="Line 167"/>
                      <p:cNvSpPr>
                        <a:spLocks noChangeShapeType="1"/>
                      </p:cNvSpPr>
                      <p:nvPr/>
                    </p:nvSpPr>
                    <p:spPr bwMode="auto">
                      <a:xfrm flipH="1">
                        <a:off x="3050" y="3224"/>
                        <a:ext cx="1" cy="4"/>
                      </a:xfrm>
                      <a:prstGeom prst="line">
                        <a:avLst/>
                      </a:prstGeom>
                      <a:noFill/>
                      <a:ln w="0">
                        <a:solidFill>
                          <a:srgbClr val="201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68" name="Line 168"/>
                      <p:cNvSpPr>
                        <a:spLocks noChangeShapeType="1"/>
                      </p:cNvSpPr>
                      <p:nvPr/>
                    </p:nvSpPr>
                    <p:spPr bwMode="auto">
                      <a:xfrm flipH="1">
                        <a:off x="3059" y="3225"/>
                        <a:ext cx="1" cy="3"/>
                      </a:xfrm>
                      <a:prstGeom prst="line">
                        <a:avLst/>
                      </a:prstGeom>
                      <a:noFill/>
                      <a:ln w="0">
                        <a:solidFill>
                          <a:srgbClr val="201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sp>
                  <p:nvSpPr>
                    <p:cNvPr id="409769" name="Freeform 169"/>
                    <p:cNvSpPr>
                      <a:spLocks/>
                    </p:cNvSpPr>
                    <p:nvPr/>
                  </p:nvSpPr>
                  <p:spPr bwMode="auto">
                    <a:xfrm>
                      <a:off x="3014" y="3227"/>
                      <a:ext cx="54" cy="41"/>
                    </a:xfrm>
                    <a:custGeom>
                      <a:avLst/>
                      <a:gdLst>
                        <a:gd name="T0" fmla="*/ 281 w 974"/>
                        <a:gd name="T1" fmla="*/ 218 h 577"/>
                        <a:gd name="T2" fmla="*/ 310 w 974"/>
                        <a:gd name="T3" fmla="*/ 185 h 577"/>
                        <a:gd name="T4" fmla="*/ 337 w 974"/>
                        <a:gd name="T5" fmla="*/ 150 h 577"/>
                        <a:gd name="T6" fmla="*/ 448 w 974"/>
                        <a:gd name="T7" fmla="*/ 23 h 577"/>
                        <a:gd name="T8" fmla="*/ 462 w 974"/>
                        <a:gd name="T9" fmla="*/ 13 h 577"/>
                        <a:gd name="T10" fmla="*/ 475 w 974"/>
                        <a:gd name="T11" fmla="*/ 5 h 577"/>
                        <a:gd name="T12" fmla="*/ 490 w 974"/>
                        <a:gd name="T13" fmla="*/ 3 h 577"/>
                        <a:gd name="T14" fmla="*/ 512 w 974"/>
                        <a:gd name="T15" fmla="*/ 0 h 577"/>
                        <a:gd name="T16" fmla="*/ 530 w 974"/>
                        <a:gd name="T17" fmla="*/ 1 h 577"/>
                        <a:gd name="T18" fmla="*/ 852 w 974"/>
                        <a:gd name="T19" fmla="*/ 17 h 577"/>
                        <a:gd name="T20" fmla="*/ 869 w 974"/>
                        <a:gd name="T21" fmla="*/ 21 h 577"/>
                        <a:gd name="T22" fmla="*/ 894 w 974"/>
                        <a:gd name="T23" fmla="*/ 22 h 577"/>
                        <a:gd name="T24" fmla="*/ 915 w 974"/>
                        <a:gd name="T25" fmla="*/ 23 h 577"/>
                        <a:gd name="T26" fmla="*/ 938 w 974"/>
                        <a:gd name="T27" fmla="*/ 28 h 577"/>
                        <a:gd name="T28" fmla="*/ 953 w 974"/>
                        <a:gd name="T29" fmla="*/ 39 h 577"/>
                        <a:gd name="T30" fmla="*/ 963 w 974"/>
                        <a:gd name="T31" fmla="*/ 49 h 577"/>
                        <a:gd name="T32" fmla="*/ 970 w 974"/>
                        <a:gd name="T33" fmla="*/ 64 h 577"/>
                        <a:gd name="T34" fmla="*/ 974 w 974"/>
                        <a:gd name="T35" fmla="*/ 87 h 577"/>
                        <a:gd name="T36" fmla="*/ 971 w 974"/>
                        <a:gd name="T37" fmla="*/ 104 h 577"/>
                        <a:gd name="T38" fmla="*/ 969 w 974"/>
                        <a:gd name="T39" fmla="*/ 119 h 577"/>
                        <a:gd name="T40" fmla="*/ 881 w 974"/>
                        <a:gd name="T41" fmla="*/ 245 h 577"/>
                        <a:gd name="T42" fmla="*/ 849 w 974"/>
                        <a:gd name="T43" fmla="*/ 291 h 577"/>
                        <a:gd name="T44" fmla="*/ 826 w 974"/>
                        <a:gd name="T45" fmla="*/ 319 h 577"/>
                        <a:gd name="T46" fmla="*/ 802 w 974"/>
                        <a:gd name="T47" fmla="*/ 363 h 577"/>
                        <a:gd name="T48" fmla="*/ 769 w 974"/>
                        <a:gd name="T49" fmla="*/ 401 h 577"/>
                        <a:gd name="T50" fmla="*/ 736 w 974"/>
                        <a:gd name="T51" fmla="*/ 433 h 577"/>
                        <a:gd name="T52" fmla="*/ 579 w 974"/>
                        <a:gd name="T53" fmla="*/ 577 h 577"/>
                        <a:gd name="T54" fmla="*/ 0 w 974"/>
                        <a:gd name="T55" fmla="*/ 499 h 577"/>
                        <a:gd name="T56" fmla="*/ 207 w 974"/>
                        <a:gd name="T57" fmla="*/ 285 h 577"/>
                        <a:gd name="T58" fmla="*/ 240 w 974"/>
                        <a:gd name="T59" fmla="*/ 255 h 577"/>
                        <a:gd name="T60" fmla="*/ 281 w 974"/>
                        <a:gd name="T61" fmla="*/ 218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74" h="577">
                          <a:moveTo>
                            <a:pt x="281" y="218"/>
                          </a:moveTo>
                          <a:lnTo>
                            <a:pt x="310" y="185"/>
                          </a:lnTo>
                          <a:lnTo>
                            <a:pt x="337" y="150"/>
                          </a:lnTo>
                          <a:lnTo>
                            <a:pt x="448" y="23"/>
                          </a:lnTo>
                          <a:lnTo>
                            <a:pt x="462" y="13"/>
                          </a:lnTo>
                          <a:lnTo>
                            <a:pt x="475" y="5"/>
                          </a:lnTo>
                          <a:lnTo>
                            <a:pt x="490" y="3"/>
                          </a:lnTo>
                          <a:lnTo>
                            <a:pt x="512" y="0"/>
                          </a:lnTo>
                          <a:lnTo>
                            <a:pt x="530" y="1"/>
                          </a:lnTo>
                          <a:lnTo>
                            <a:pt x="852" y="17"/>
                          </a:lnTo>
                          <a:lnTo>
                            <a:pt x="869" y="21"/>
                          </a:lnTo>
                          <a:lnTo>
                            <a:pt x="894" y="22"/>
                          </a:lnTo>
                          <a:lnTo>
                            <a:pt x="915" y="23"/>
                          </a:lnTo>
                          <a:lnTo>
                            <a:pt x="938" y="28"/>
                          </a:lnTo>
                          <a:lnTo>
                            <a:pt x="953" y="39"/>
                          </a:lnTo>
                          <a:lnTo>
                            <a:pt x="963" y="49"/>
                          </a:lnTo>
                          <a:lnTo>
                            <a:pt x="970" y="64"/>
                          </a:lnTo>
                          <a:lnTo>
                            <a:pt x="974" y="87"/>
                          </a:lnTo>
                          <a:lnTo>
                            <a:pt x="971" y="104"/>
                          </a:lnTo>
                          <a:lnTo>
                            <a:pt x="969" y="119"/>
                          </a:lnTo>
                          <a:lnTo>
                            <a:pt x="881" y="245"/>
                          </a:lnTo>
                          <a:lnTo>
                            <a:pt x="849" y="291"/>
                          </a:lnTo>
                          <a:lnTo>
                            <a:pt x="826" y="319"/>
                          </a:lnTo>
                          <a:lnTo>
                            <a:pt x="802" y="363"/>
                          </a:lnTo>
                          <a:lnTo>
                            <a:pt x="769" y="401"/>
                          </a:lnTo>
                          <a:lnTo>
                            <a:pt x="736" y="433"/>
                          </a:lnTo>
                          <a:lnTo>
                            <a:pt x="579" y="577"/>
                          </a:lnTo>
                          <a:lnTo>
                            <a:pt x="0" y="499"/>
                          </a:lnTo>
                          <a:lnTo>
                            <a:pt x="207" y="285"/>
                          </a:lnTo>
                          <a:lnTo>
                            <a:pt x="240" y="255"/>
                          </a:lnTo>
                          <a:lnTo>
                            <a:pt x="281" y="21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770" name="Freeform 170"/>
                    <p:cNvSpPr>
                      <a:spLocks/>
                    </p:cNvSpPr>
                    <p:nvPr/>
                  </p:nvSpPr>
                  <p:spPr bwMode="auto">
                    <a:xfrm>
                      <a:off x="3045" y="3215"/>
                      <a:ext cx="19" cy="12"/>
                    </a:xfrm>
                    <a:custGeom>
                      <a:avLst/>
                      <a:gdLst>
                        <a:gd name="T0" fmla="*/ 41 w 345"/>
                        <a:gd name="T1" fmla="*/ 16 h 159"/>
                        <a:gd name="T2" fmla="*/ 0 w 345"/>
                        <a:gd name="T3" fmla="*/ 103 h 159"/>
                        <a:gd name="T4" fmla="*/ 0 w 345"/>
                        <a:gd name="T5" fmla="*/ 113 h 159"/>
                        <a:gd name="T6" fmla="*/ 1 w 345"/>
                        <a:gd name="T7" fmla="*/ 123 h 159"/>
                        <a:gd name="T8" fmla="*/ 9 w 345"/>
                        <a:gd name="T9" fmla="*/ 134 h 159"/>
                        <a:gd name="T10" fmla="*/ 18 w 345"/>
                        <a:gd name="T11" fmla="*/ 139 h 159"/>
                        <a:gd name="T12" fmla="*/ 294 w 345"/>
                        <a:gd name="T13" fmla="*/ 159 h 159"/>
                        <a:gd name="T14" fmla="*/ 308 w 345"/>
                        <a:gd name="T15" fmla="*/ 158 h 159"/>
                        <a:gd name="T16" fmla="*/ 320 w 345"/>
                        <a:gd name="T17" fmla="*/ 158 h 159"/>
                        <a:gd name="T18" fmla="*/ 333 w 345"/>
                        <a:gd name="T19" fmla="*/ 146 h 159"/>
                        <a:gd name="T20" fmla="*/ 341 w 345"/>
                        <a:gd name="T21" fmla="*/ 134 h 159"/>
                        <a:gd name="T22" fmla="*/ 345 w 345"/>
                        <a:gd name="T23" fmla="*/ 121 h 159"/>
                        <a:gd name="T24" fmla="*/ 333 w 345"/>
                        <a:gd name="T25" fmla="*/ 26 h 159"/>
                        <a:gd name="T26" fmla="*/ 312 w 345"/>
                        <a:gd name="T27" fmla="*/ 7 h 159"/>
                        <a:gd name="T28" fmla="*/ 296 w 345"/>
                        <a:gd name="T29" fmla="*/ 1 h 159"/>
                        <a:gd name="T30" fmla="*/ 276 w 345"/>
                        <a:gd name="T31" fmla="*/ 0 h 159"/>
                        <a:gd name="T32" fmla="*/ 63 w 345"/>
                        <a:gd name="T33" fmla="*/ 4 h 159"/>
                        <a:gd name="T34" fmla="*/ 50 w 345"/>
                        <a:gd name="T35" fmla="*/ 7 h 159"/>
                        <a:gd name="T36" fmla="*/ 41 w 345"/>
                        <a:gd name="T37" fmla="*/ 1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5" h="159">
                          <a:moveTo>
                            <a:pt x="41" y="16"/>
                          </a:moveTo>
                          <a:lnTo>
                            <a:pt x="0" y="103"/>
                          </a:lnTo>
                          <a:lnTo>
                            <a:pt x="0" y="113"/>
                          </a:lnTo>
                          <a:lnTo>
                            <a:pt x="1" y="123"/>
                          </a:lnTo>
                          <a:lnTo>
                            <a:pt x="9" y="134"/>
                          </a:lnTo>
                          <a:lnTo>
                            <a:pt x="18" y="139"/>
                          </a:lnTo>
                          <a:lnTo>
                            <a:pt x="294" y="159"/>
                          </a:lnTo>
                          <a:lnTo>
                            <a:pt x="308" y="158"/>
                          </a:lnTo>
                          <a:lnTo>
                            <a:pt x="320" y="158"/>
                          </a:lnTo>
                          <a:lnTo>
                            <a:pt x="333" y="146"/>
                          </a:lnTo>
                          <a:lnTo>
                            <a:pt x="341" y="134"/>
                          </a:lnTo>
                          <a:lnTo>
                            <a:pt x="345" y="121"/>
                          </a:lnTo>
                          <a:lnTo>
                            <a:pt x="333" y="26"/>
                          </a:lnTo>
                          <a:lnTo>
                            <a:pt x="312" y="7"/>
                          </a:lnTo>
                          <a:lnTo>
                            <a:pt x="296" y="1"/>
                          </a:lnTo>
                          <a:lnTo>
                            <a:pt x="276" y="0"/>
                          </a:lnTo>
                          <a:lnTo>
                            <a:pt x="63" y="4"/>
                          </a:lnTo>
                          <a:lnTo>
                            <a:pt x="50" y="7"/>
                          </a:lnTo>
                          <a:lnTo>
                            <a:pt x="41" y="1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sp>
              <p:nvSpPr>
                <p:cNvPr id="409771" name="Freeform 171"/>
                <p:cNvSpPr>
                  <a:spLocks/>
                </p:cNvSpPr>
                <p:nvPr/>
              </p:nvSpPr>
              <p:spPr bwMode="auto">
                <a:xfrm>
                  <a:off x="2976" y="3244"/>
                  <a:ext cx="96" cy="14"/>
                </a:xfrm>
                <a:custGeom>
                  <a:avLst/>
                  <a:gdLst>
                    <a:gd name="T0" fmla="*/ 84 w 1729"/>
                    <a:gd name="T1" fmla="*/ 16 h 194"/>
                    <a:gd name="T2" fmla="*/ 215 w 1729"/>
                    <a:gd name="T3" fmla="*/ 5 h 194"/>
                    <a:gd name="T4" fmla="*/ 303 w 1729"/>
                    <a:gd name="T5" fmla="*/ 2 h 194"/>
                    <a:gd name="T6" fmla="*/ 368 w 1729"/>
                    <a:gd name="T7" fmla="*/ 0 h 194"/>
                    <a:gd name="T8" fmla="*/ 687 w 1729"/>
                    <a:gd name="T9" fmla="*/ 12 h 194"/>
                    <a:gd name="T10" fmla="*/ 733 w 1729"/>
                    <a:gd name="T11" fmla="*/ 12 h 194"/>
                    <a:gd name="T12" fmla="*/ 772 w 1729"/>
                    <a:gd name="T13" fmla="*/ 7 h 194"/>
                    <a:gd name="T14" fmla="*/ 803 w 1729"/>
                    <a:gd name="T15" fmla="*/ 2 h 194"/>
                    <a:gd name="T16" fmla="*/ 837 w 1729"/>
                    <a:gd name="T17" fmla="*/ 0 h 194"/>
                    <a:gd name="T18" fmla="*/ 1020 w 1729"/>
                    <a:gd name="T19" fmla="*/ 0 h 194"/>
                    <a:gd name="T20" fmla="*/ 1214 w 1729"/>
                    <a:gd name="T21" fmla="*/ 16 h 194"/>
                    <a:gd name="T22" fmla="*/ 1273 w 1729"/>
                    <a:gd name="T23" fmla="*/ 26 h 194"/>
                    <a:gd name="T24" fmla="*/ 1337 w 1729"/>
                    <a:gd name="T25" fmla="*/ 35 h 194"/>
                    <a:gd name="T26" fmla="*/ 1405 w 1729"/>
                    <a:gd name="T27" fmla="*/ 48 h 194"/>
                    <a:gd name="T28" fmla="*/ 1472 w 1729"/>
                    <a:gd name="T29" fmla="*/ 66 h 194"/>
                    <a:gd name="T30" fmla="*/ 1540 w 1729"/>
                    <a:gd name="T31" fmla="*/ 89 h 194"/>
                    <a:gd name="T32" fmla="*/ 1598 w 1729"/>
                    <a:gd name="T33" fmla="*/ 115 h 194"/>
                    <a:gd name="T34" fmla="*/ 1729 w 1729"/>
                    <a:gd name="T35" fmla="*/ 180 h 194"/>
                    <a:gd name="T36" fmla="*/ 1375 w 1729"/>
                    <a:gd name="T37" fmla="*/ 194 h 194"/>
                    <a:gd name="T38" fmla="*/ 0 w 1729"/>
                    <a:gd name="T39" fmla="*/ 32 h 194"/>
                    <a:gd name="T40" fmla="*/ 84 w 1729"/>
                    <a:gd name="T41" fmla="*/ 1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29" h="194">
                      <a:moveTo>
                        <a:pt x="84" y="16"/>
                      </a:moveTo>
                      <a:lnTo>
                        <a:pt x="215" y="5"/>
                      </a:lnTo>
                      <a:lnTo>
                        <a:pt x="303" y="2"/>
                      </a:lnTo>
                      <a:lnTo>
                        <a:pt x="368" y="0"/>
                      </a:lnTo>
                      <a:lnTo>
                        <a:pt x="687" y="12"/>
                      </a:lnTo>
                      <a:lnTo>
                        <a:pt x="733" y="12"/>
                      </a:lnTo>
                      <a:lnTo>
                        <a:pt x="772" y="7"/>
                      </a:lnTo>
                      <a:lnTo>
                        <a:pt x="803" y="2"/>
                      </a:lnTo>
                      <a:lnTo>
                        <a:pt x="837" y="0"/>
                      </a:lnTo>
                      <a:lnTo>
                        <a:pt x="1020" y="0"/>
                      </a:lnTo>
                      <a:lnTo>
                        <a:pt x="1214" y="16"/>
                      </a:lnTo>
                      <a:lnTo>
                        <a:pt x="1273" y="26"/>
                      </a:lnTo>
                      <a:lnTo>
                        <a:pt x="1337" y="35"/>
                      </a:lnTo>
                      <a:lnTo>
                        <a:pt x="1405" y="48"/>
                      </a:lnTo>
                      <a:lnTo>
                        <a:pt x="1472" y="66"/>
                      </a:lnTo>
                      <a:lnTo>
                        <a:pt x="1540" y="89"/>
                      </a:lnTo>
                      <a:lnTo>
                        <a:pt x="1598" y="115"/>
                      </a:lnTo>
                      <a:lnTo>
                        <a:pt x="1729" y="180"/>
                      </a:lnTo>
                      <a:lnTo>
                        <a:pt x="1375" y="194"/>
                      </a:lnTo>
                      <a:lnTo>
                        <a:pt x="0" y="32"/>
                      </a:lnTo>
                      <a:lnTo>
                        <a:pt x="84" y="16"/>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nvGrpSpPr>
            <p:cNvPr id="409772" name="Group 172"/>
            <p:cNvGrpSpPr>
              <a:grpSpLocks/>
            </p:cNvGrpSpPr>
            <p:nvPr/>
          </p:nvGrpSpPr>
          <p:grpSpPr bwMode="auto">
            <a:xfrm flipH="1">
              <a:off x="3626" y="3348"/>
              <a:ext cx="7" cy="35"/>
              <a:chOff x="3125" y="3212"/>
              <a:chExt cx="7" cy="35"/>
            </a:xfrm>
          </p:grpSpPr>
          <p:sp>
            <p:nvSpPr>
              <p:cNvPr id="409773" name="Freeform 173"/>
              <p:cNvSpPr>
                <a:spLocks/>
              </p:cNvSpPr>
              <p:nvPr/>
            </p:nvSpPr>
            <p:spPr bwMode="auto">
              <a:xfrm>
                <a:off x="3125" y="3212"/>
                <a:ext cx="7" cy="35"/>
              </a:xfrm>
              <a:custGeom>
                <a:avLst/>
                <a:gdLst>
                  <a:gd name="T0" fmla="*/ 20 w 129"/>
                  <a:gd name="T1" fmla="*/ 7 h 487"/>
                  <a:gd name="T2" fmla="*/ 30 w 129"/>
                  <a:gd name="T3" fmla="*/ 30 h 487"/>
                  <a:gd name="T4" fmla="*/ 45 w 129"/>
                  <a:gd name="T5" fmla="*/ 90 h 487"/>
                  <a:gd name="T6" fmla="*/ 59 w 129"/>
                  <a:gd name="T7" fmla="*/ 143 h 487"/>
                  <a:gd name="T8" fmla="*/ 68 w 129"/>
                  <a:gd name="T9" fmla="*/ 180 h 487"/>
                  <a:gd name="T10" fmla="*/ 80 w 129"/>
                  <a:gd name="T11" fmla="*/ 235 h 487"/>
                  <a:gd name="T12" fmla="*/ 89 w 129"/>
                  <a:gd name="T13" fmla="*/ 278 h 487"/>
                  <a:gd name="T14" fmla="*/ 105 w 129"/>
                  <a:gd name="T15" fmla="*/ 356 h 487"/>
                  <a:gd name="T16" fmla="*/ 129 w 129"/>
                  <a:gd name="T17" fmla="*/ 486 h 487"/>
                  <a:gd name="T18" fmla="*/ 98 w 129"/>
                  <a:gd name="T19" fmla="*/ 487 h 487"/>
                  <a:gd name="T20" fmla="*/ 88 w 129"/>
                  <a:gd name="T21" fmla="*/ 407 h 487"/>
                  <a:gd name="T22" fmla="*/ 67 w 129"/>
                  <a:gd name="T23" fmla="*/ 280 h 487"/>
                  <a:gd name="T24" fmla="*/ 57 w 129"/>
                  <a:gd name="T25" fmla="*/ 227 h 487"/>
                  <a:gd name="T26" fmla="*/ 48 w 129"/>
                  <a:gd name="T27" fmla="*/ 181 h 487"/>
                  <a:gd name="T28" fmla="*/ 36 w 129"/>
                  <a:gd name="T29" fmla="*/ 136 h 487"/>
                  <a:gd name="T30" fmla="*/ 24 w 129"/>
                  <a:gd name="T31" fmla="*/ 86 h 487"/>
                  <a:gd name="T32" fmla="*/ 0 w 129"/>
                  <a:gd name="T33" fmla="*/ 0 h 487"/>
                  <a:gd name="T34" fmla="*/ 20 w 129"/>
                  <a:gd name="T35" fmla="*/ 7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9" h="487">
                    <a:moveTo>
                      <a:pt x="20" y="7"/>
                    </a:moveTo>
                    <a:lnTo>
                      <a:pt x="30" y="30"/>
                    </a:lnTo>
                    <a:lnTo>
                      <a:pt x="45" y="90"/>
                    </a:lnTo>
                    <a:lnTo>
                      <a:pt x="59" y="143"/>
                    </a:lnTo>
                    <a:lnTo>
                      <a:pt x="68" y="180"/>
                    </a:lnTo>
                    <a:lnTo>
                      <a:pt x="80" y="235"/>
                    </a:lnTo>
                    <a:lnTo>
                      <a:pt x="89" y="278"/>
                    </a:lnTo>
                    <a:lnTo>
                      <a:pt x="105" y="356"/>
                    </a:lnTo>
                    <a:lnTo>
                      <a:pt x="129" y="486"/>
                    </a:lnTo>
                    <a:lnTo>
                      <a:pt x="98" y="487"/>
                    </a:lnTo>
                    <a:lnTo>
                      <a:pt x="88" y="407"/>
                    </a:lnTo>
                    <a:lnTo>
                      <a:pt x="67" y="280"/>
                    </a:lnTo>
                    <a:lnTo>
                      <a:pt x="57" y="227"/>
                    </a:lnTo>
                    <a:lnTo>
                      <a:pt x="48" y="181"/>
                    </a:lnTo>
                    <a:lnTo>
                      <a:pt x="36" y="136"/>
                    </a:lnTo>
                    <a:lnTo>
                      <a:pt x="24" y="86"/>
                    </a:lnTo>
                    <a:lnTo>
                      <a:pt x="0" y="0"/>
                    </a:lnTo>
                    <a:lnTo>
                      <a:pt x="20" y="7"/>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774" name="Freeform 174"/>
              <p:cNvSpPr>
                <a:spLocks/>
              </p:cNvSpPr>
              <p:nvPr/>
            </p:nvSpPr>
            <p:spPr bwMode="auto">
              <a:xfrm>
                <a:off x="3125" y="3212"/>
                <a:ext cx="7" cy="35"/>
              </a:xfrm>
              <a:custGeom>
                <a:avLst/>
                <a:gdLst>
                  <a:gd name="T0" fmla="*/ 24 w 130"/>
                  <a:gd name="T1" fmla="*/ 7 h 487"/>
                  <a:gd name="T2" fmla="*/ 30 w 130"/>
                  <a:gd name="T3" fmla="*/ 30 h 487"/>
                  <a:gd name="T4" fmla="*/ 48 w 130"/>
                  <a:gd name="T5" fmla="*/ 90 h 487"/>
                  <a:gd name="T6" fmla="*/ 61 w 130"/>
                  <a:gd name="T7" fmla="*/ 143 h 487"/>
                  <a:gd name="T8" fmla="*/ 69 w 130"/>
                  <a:gd name="T9" fmla="*/ 180 h 487"/>
                  <a:gd name="T10" fmla="*/ 83 w 130"/>
                  <a:gd name="T11" fmla="*/ 235 h 487"/>
                  <a:gd name="T12" fmla="*/ 92 w 130"/>
                  <a:gd name="T13" fmla="*/ 278 h 487"/>
                  <a:gd name="T14" fmla="*/ 105 w 130"/>
                  <a:gd name="T15" fmla="*/ 356 h 487"/>
                  <a:gd name="T16" fmla="*/ 130 w 130"/>
                  <a:gd name="T17" fmla="*/ 486 h 487"/>
                  <a:gd name="T18" fmla="*/ 100 w 130"/>
                  <a:gd name="T19" fmla="*/ 487 h 487"/>
                  <a:gd name="T20" fmla="*/ 90 w 130"/>
                  <a:gd name="T21" fmla="*/ 407 h 487"/>
                  <a:gd name="T22" fmla="*/ 69 w 130"/>
                  <a:gd name="T23" fmla="*/ 280 h 487"/>
                  <a:gd name="T24" fmla="*/ 58 w 130"/>
                  <a:gd name="T25" fmla="*/ 227 h 487"/>
                  <a:gd name="T26" fmla="*/ 49 w 130"/>
                  <a:gd name="T27" fmla="*/ 181 h 487"/>
                  <a:gd name="T28" fmla="*/ 39 w 130"/>
                  <a:gd name="T29" fmla="*/ 136 h 487"/>
                  <a:gd name="T30" fmla="*/ 26 w 130"/>
                  <a:gd name="T31" fmla="*/ 86 h 487"/>
                  <a:gd name="T32" fmla="*/ 0 w 130"/>
                  <a:gd name="T33" fmla="*/ 0 h 487"/>
                  <a:gd name="T34" fmla="*/ 24 w 130"/>
                  <a:gd name="T35" fmla="*/ 7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487">
                    <a:moveTo>
                      <a:pt x="24" y="7"/>
                    </a:moveTo>
                    <a:lnTo>
                      <a:pt x="30" y="30"/>
                    </a:lnTo>
                    <a:lnTo>
                      <a:pt x="48" y="90"/>
                    </a:lnTo>
                    <a:lnTo>
                      <a:pt x="61" y="143"/>
                    </a:lnTo>
                    <a:lnTo>
                      <a:pt x="69" y="180"/>
                    </a:lnTo>
                    <a:lnTo>
                      <a:pt x="83" y="235"/>
                    </a:lnTo>
                    <a:lnTo>
                      <a:pt x="92" y="278"/>
                    </a:lnTo>
                    <a:lnTo>
                      <a:pt x="105" y="356"/>
                    </a:lnTo>
                    <a:lnTo>
                      <a:pt x="130" y="486"/>
                    </a:lnTo>
                    <a:lnTo>
                      <a:pt x="100" y="487"/>
                    </a:lnTo>
                    <a:lnTo>
                      <a:pt x="90" y="407"/>
                    </a:lnTo>
                    <a:lnTo>
                      <a:pt x="69" y="280"/>
                    </a:lnTo>
                    <a:lnTo>
                      <a:pt x="58" y="227"/>
                    </a:lnTo>
                    <a:lnTo>
                      <a:pt x="49" y="181"/>
                    </a:lnTo>
                    <a:lnTo>
                      <a:pt x="39" y="136"/>
                    </a:lnTo>
                    <a:lnTo>
                      <a:pt x="26" y="86"/>
                    </a:lnTo>
                    <a:lnTo>
                      <a:pt x="0" y="0"/>
                    </a:lnTo>
                    <a:lnTo>
                      <a:pt x="24" y="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09775" name="Group 175"/>
            <p:cNvGrpSpPr>
              <a:grpSpLocks/>
            </p:cNvGrpSpPr>
            <p:nvPr/>
          </p:nvGrpSpPr>
          <p:grpSpPr bwMode="auto">
            <a:xfrm flipH="1">
              <a:off x="3655" y="3348"/>
              <a:ext cx="9" cy="38"/>
              <a:chOff x="3094" y="3212"/>
              <a:chExt cx="9" cy="38"/>
            </a:xfrm>
          </p:grpSpPr>
          <p:sp>
            <p:nvSpPr>
              <p:cNvPr id="409776" name="Freeform 176"/>
              <p:cNvSpPr>
                <a:spLocks/>
              </p:cNvSpPr>
              <p:nvPr/>
            </p:nvSpPr>
            <p:spPr bwMode="auto">
              <a:xfrm>
                <a:off x="3094" y="3212"/>
                <a:ext cx="9" cy="38"/>
              </a:xfrm>
              <a:custGeom>
                <a:avLst/>
                <a:gdLst>
                  <a:gd name="T0" fmla="*/ 48 w 155"/>
                  <a:gd name="T1" fmla="*/ 0 h 535"/>
                  <a:gd name="T2" fmla="*/ 71 w 155"/>
                  <a:gd name="T3" fmla="*/ 84 h 535"/>
                  <a:gd name="T4" fmla="*/ 90 w 155"/>
                  <a:gd name="T5" fmla="*/ 152 h 535"/>
                  <a:gd name="T6" fmla="*/ 116 w 155"/>
                  <a:gd name="T7" fmla="*/ 272 h 535"/>
                  <a:gd name="T8" fmla="*/ 133 w 155"/>
                  <a:gd name="T9" fmla="*/ 378 h 535"/>
                  <a:gd name="T10" fmla="*/ 145 w 155"/>
                  <a:gd name="T11" fmla="*/ 440 h 535"/>
                  <a:gd name="T12" fmla="*/ 155 w 155"/>
                  <a:gd name="T13" fmla="*/ 534 h 535"/>
                  <a:gd name="T14" fmla="*/ 83 w 155"/>
                  <a:gd name="T15" fmla="*/ 535 h 535"/>
                  <a:gd name="T16" fmla="*/ 71 w 155"/>
                  <a:gd name="T17" fmla="*/ 416 h 535"/>
                  <a:gd name="T18" fmla="*/ 65 w 155"/>
                  <a:gd name="T19" fmla="*/ 341 h 535"/>
                  <a:gd name="T20" fmla="*/ 45 w 155"/>
                  <a:gd name="T21" fmla="*/ 225 h 535"/>
                  <a:gd name="T22" fmla="*/ 26 w 155"/>
                  <a:gd name="T23" fmla="*/ 111 h 535"/>
                  <a:gd name="T24" fmla="*/ 0 w 155"/>
                  <a:gd name="T25" fmla="*/ 0 h 535"/>
                  <a:gd name="T26" fmla="*/ 48 w 155"/>
                  <a:gd name="T27"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5" h="535">
                    <a:moveTo>
                      <a:pt x="48" y="0"/>
                    </a:moveTo>
                    <a:lnTo>
                      <a:pt x="71" y="84"/>
                    </a:lnTo>
                    <a:lnTo>
                      <a:pt x="90" y="152"/>
                    </a:lnTo>
                    <a:lnTo>
                      <a:pt x="116" y="272"/>
                    </a:lnTo>
                    <a:lnTo>
                      <a:pt x="133" y="378"/>
                    </a:lnTo>
                    <a:lnTo>
                      <a:pt x="145" y="440"/>
                    </a:lnTo>
                    <a:lnTo>
                      <a:pt x="155" y="534"/>
                    </a:lnTo>
                    <a:lnTo>
                      <a:pt x="83" y="535"/>
                    </a:lnTo>
                    <a:lnTo>
                      <a:pt x="71" y="416"/>
                    </a:lnTo>
                    <a:lnTo>
                      <a:pt x="65" y="341"/>
                    </a:lnTo>
                    <a:lnTo>
                      <a:pt x="45" y="225"/>
                    </a:lnTo>
                    <a:lnTo>
                      <a:pt x="26" y="111"/>
                    </a:lnTo>
                    <a:lnTo>
                      <a:pt x="0" y="0"/>
                    </a:lnTo>
                    <a:lnTo>
                      <a:pt x="48"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777" name="Freeform 177"/>
              <p:cNvSpPr>
                <a:spLocks/>
              </p:cNvSpPr>
              <p:nvPr/>
            </p:nvSpPr>
            <p:spPr bwMode="auto">
              <a:xfrm>
                <a:off x="3095" y="3212"/>
                <a:ext cx="8" cy="38"/>
              </a:xfrm>
              <a:custGeom>
                <a:avLst/>
                <a:gdLst>
                  <a:gd name="T0" fmla="*/ 49 w 156"/>
                  <a:gd name="T1" fmla="*/ 0 h 535"/>
                  <a:gd name="T2" fmla="*/ 72 w 156"/>
                  <a:gd name="T3" fmla="*/ 83 h 535"/>
                  <a:gd name="T4" fmla="*/ 93 w 156"/>
                  <a:gd name="T5" fmla="*/ 150 h 535"/>
                  <a:gd name="T6" fmla="*/ 117 w 156"/>
                  <a:gd name="T7" fmla="*/ 271 h 535"/>
                  <a:gd name="T8" fmla="*/ 136 w 156"/>
                  <a:gd name="T9" fmla="*/ 377 h 535"/>
                  <a:gd name="T10" fmla="*/ 145 w 156"/>
                  <a:gd name="T11" fmla="*/ 440 h 535"/>
                  <a:gd name="T12" fmla="*/ 156 w 156"/>
                  <a:gd name="T13" fmla="*/ 532 h 535"/>
                  <a:gd name="T14" fmla="*/ 85 w 156"/>
                  <a:gd name="T15" fmla="*/ 535 h 535"/>
                  <a:gd name="T16" fmla="*/ 72 w 156"/>
                  <a:gd name="T17" fmla="*/ 413 h 535"/>
                  <a:gd name="T18" fmla="*/ 65 w 156"/>
                  <a:gd name="T19" fmla="*/ 341 h 535"/>
                  <a:gd name="T20" fmla="*/ 48 w 156"/>
                  <a:gd name="T21" fmla="*/ 222 h 535"/>
                  <a:gd name="T22" fmla="*/ 26 w 156"/>
                  <a:gd name="T23" fmla="*/ 109 h 535"/>
                  <a:gd name="T24" fmla="*/ 0 w 156"/>
                  <a:gd name="T25" fmla="*/ 0 h 535"/>
                  <a:gd name="T26" fmla="*/ 49 w 156"/>
                  <a:gd name="T27"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6" h="535">
                    <a:moveTo>
                      <a:pt x="49" y="0"/>
                    </a:moveTo>
                    <a:lnTo>
                      <a:pt x="72" y="83"/>
                    </a:lnTo>
                    <a:lnTo>
                      <a:pt x="93" y="150"/>
                    </a:lnTo>
                    <a:lnTo>
                      <a:pt x="117" y="271"/>
                    </a:lnTo>
                    <a:lnTo>
                      <a:pt x="136" y="377"/>
                    </a:lnTo>
                    <a:lnTo>
                      <a:pt x="145" y="440"/>
                    </a:lnTo>
                    <a:lnTo>
                      <a:pt x="156" y="532"/>
                    </a:lnTo>
                    <a:lnTo>
                      <a:pt x="85" y="535"/>
                    </a:lnTo>
                    <a:lnTo>
                      <a:pt x="72" y="413"/>
                    </a:lnTo>
                    <a:lnTo>
                      <a:pt x="65" y="341"/>
                    </a:lnTo>
                    <a:lnTo>
                      <a:pt x="48" y="222"/>
                    </a:lnTo>
                    <a:lnTo>
                      <a:pt x="26" y="109"/>
                    </a:lnTo>
                    <a:lnTo>
                      <a:pt x="0" y="0"/>
                    </a:lnTo>
                    <a:lnTo>
                      <a:pt x="4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09778" name="Group 178"/>
            <p:cNvGrpSpPr>
              <a:grpSpLocks/>
            </p:cNvGrpSpPr>
            <p:nvPr/>
          </p:nvGrpSpPr>
          <p:grpSpPr bwMode="auto">
            <a:xfrm flipH="1">
              <a:off x="3582" y="3404"/>
              <a:ext cx="272" cy="98"/>
              <a:chOff x="2904" y="3268"/>
              <a:chExt cx="272" cy="98"/>
            </a:xfrm>
          </p:grpSpPr>
          <p:grpSp>
            <p:nvGrpSpPr>
              <p:cNvPr id="409779" name="Group 179"/>
              <p:cNvGrpSpPr>
                <a:grpSpLocks/>
              </p:cNvGrpSpPr>
              <p:nvPr/>
            </p:nvGrpSpPr>
            <p:grpSpPr bwMode="auto">
              <a:xfrm>
                <a:off x="2904" y="3289"/>
                <a:ext cx="42" cy="54"/>
                <a:chOff x="2904" y="3289"/>
                <a:chExt cx="42" cy="54"/>
              </a:xfrm>
            </p:grpSpPr>
            <p:sp>
              <p:nvSpPr>
                <p:cNvPr id="409780" name="Oval 180"/>
                <p:cNvSpPr>
                  <a:spLocks noChangeArrowheads="1"/>
                </p:cNvSpPr>
                <p:nvPr/>
              </p:nvSpPr>
              <p:spPr bwMode="auto">
                <a:xfrm>
                  <a:off x="2904" y="3289"/>
                  <a:ext cx="36" cy="53"/>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781" name="Oval 181"/>
                <p:cNvSpPr>
                  <a:spLocks noChangeArrowheads="1"/>
                </p:cNvSpPr>
                <p:nvPr/>
              </p:nvSpPr>
              <p:spPr bwMode="auto">
                <a:xfrm>
                  <a:off x="2910" y="3290"/>
                  <a:ext cx="36" cy="5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09782" name="Group 182"/>
              <p:cNvGrpSpPr>
                <a:grpSpLocks/>
              </p:cNvGrpSpPr>
              <p:nvPr/>
            </p:nvGrpSpPr>
            <p:grpSpPr bwMode="auto">
              <a:xfrm>
                <a:off x="2983" y="3281"/>
                <a:ext cx="55" cy="85"/>
                <a:chOff x="2983" y="3281"/>
                <a:chExt cx="55" cy="85"/>
              </a:xfrm>
            </p:grpSpPr>
            <p:sp>
              <p:nvSpPr>
                <p:cNvPr id="409783" name="Freeform 183"/>
                <p:cNvSpPr>
                  <a:spLocks/>
                </p:cNvSpPr>
                <p:nvPr/>
              </p:nvSpPr>
              <p:spPr bwMode="auto">
                <a:xfrm>
                  <a:off x="2997" y="3281"/>
                  <a:ext cx="41" cy="46"/>
                </a:xfrm>
                <a:custGeom>
                  <a:avLst/>
                  <a:gdLst>
                    <a:gd name="T0" fmla="*/ 0 w 734"/>
                    <a:gd name="T1" fmla="*/ 128 h 646"/>
                    <a:gd name="T2" fmla="*/ 88 w 734"/>
                    <a:gd name="T3" fmla="*/ 64 h 646"/>
                    <a:gd name="T4" fmla="*/ 171 w 734"/>
                    <a:gd name="T5" fmla="*/ 32 h 646"/>
                    <a:gd name="T6" fmla="*/ 283 w 734"/>
                    <a:gd name="T7" fmla="*/ 6 h 646"/>
                    <a:gd name="T8" fmla="*/ 362 w 734"/>
                    <a:gd name="T9" fmla="*/ 0 h 646"/>
                    <a:gd name="T10" fmla="*/ 459 w 734"/>
                    <a:gd name="T11" fmla="*/ 8 h 646"/>
                    <a:gd name="T12" fmla="*/ 535 w 734"/>
                    <a:gd name="T13" fmla="*/ 38 h 646"/>
                    <a:gd name="T14" fmla="*/ 616 w 734"/>
                    <a:gd name="T15" fmla="*/ 95 h 646"/>
                    <a:gd name="T16" fmla="*/ 662 w 734"/>
                    <a:gd name="T17" fmla="*/ 156 h 646"/>
                    <a:gd name="T18" fmla="*/ 694 w 734"/>
                    <a:gd name="T19" fmla="*/ 225 h 646"/>
                    <a:gd name="T20" fmla="*/ 728 w 734"/>
                    <a:gd name="T21" fmla="*/ 354 h 646"/>
                    <a:gd name="T22" fmla="*/ 734 w 734"/>
                    <a:gd name="T23" fmla="*/ 451 h 646"/>
                    <a:gd name="T24" fmla="*/ 729 w 734"/>
                    <a:gd name="T25" fmla="*/ 608 h 646"/>
                    <a:gd name="T26" fmla="*/ 718 w 734"/>
                    <a:gd name="T27" fmla="*/ 646 h 646"/>
                    <a:gd name="T28" fmla="*/ 6 w 734"/>
                    <a:gd name="T29" fmla="*/ 369 h 646"/>
                    <a:gd name="T30" fmla="*/ 0 w 734"/>
                    <a:gd name="T31" fmla="*/ 128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4" h="646">
                      <a:moveTo>
                        <a:pt x="0" y="128"/>
                      </a:moveTo>
                      <a:lnTo>
                        <a:pt x="88" y="64"/>
                      </a:lnTo>
                      <a:lnTo>
                        <a:pt x="171" y="32"/>
                      </a:lnTo>
                      <a:lnTo>
                        <a:pt x="283" y="6"/>
                      </a:lnTo>
                      <a:lnTo>
                        <a:pt x="362" y="0"/>
                      </a:lnTo>
                      <a:lnTo>
                        <a:pt x="459" y="8"/>
                      </a:lnTo>
                      <a:lnTo>
                        <a:pt x="535" y="38"/>
                      </a:lnTo>
                      <a:lnTo>
                        <a:pt x="616" y="95"/>
                      </a:lnTo>
                      <a:lnTo>
                        <a:pt x="662" y="156"/>
                      </a:lnTo>
                      <a:lnTo>
                        <a:pt x="694" y="225"/>
                      </a:lnTo>
                      <a:lnTo>
                        <a:pt x="728" y="354"/>
                      </a:lnTo>
                      <a:lnTo>
                        <a:pt x="734" y="451"/>
                      </a:lnTo>
                      <a:lnTo>
                        <a:pt x="729" y="608"/>
                      </a:lnTo>
                      <a:lnTo>
                        <a:pt x="718" y="646"/>
                      </a:lnTo>
                      <a:lnTo>
                        <a:pt x="6" y="369"/>
                      </a:lnTo>
                      <a:lnTo>
                        <a:pt x="0"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09784" name="Group 184"/>
                <p:cNvGrpSpPr>
                  <a:grpSpLocks/>
                </p:cNvGrpSpPr>
                <p:nvPr/>
              </p:nvGrpSpPr>
              <p:grpSpPr bwMode="auto">
                <a:xfrm>
                  <a:off x="2983" y="3290"/>
                  <a:ext cx="49" cy="76"/>
                  <a:chOff x="2983" y="3290"/>
                  <a:chExt cx="49" cy="76"/>
                </a:xfrm>
              </p:grpSpPr>
              <p:sp>
                <p:nvSpPr>
                  <p:cNvPr id="409785" name="Freeform 185"/>
                  <p:cNvSpPr>
                    <a:spLocks/>
                  </p:cNvSpPr>
                  <p:nvPr/>
                </p:nvSpPr>
                <p:spPr bwMode="auto">
                  <a:xfrm>
                    <a:off x="2983" y="3290"/>
                    <a:ext cx="33" cy="76"/>
                  </a:xfrm>
                  <a:custGeom>
                    <a:avLst/>
                    <a:gdLst>
                      <a:gd name="T0" fmla="*/ 582 w 582"/>
                      <a:gd name="T1" fmla="*/ 23 h 1014"/>
                      <a:gd name="T2" fmla="*/ 447 w 582"/>
                      <a:gd name="T3" fmla="*/ 0 h 1014"/>
                      <a:gd name="T4" fmla="*/ 0 w 582"/>
                      <a:gd name="T5" fmla="*/ 507 h 1014"/>
                      <a:gd name="T6" fmla="*/ 447 w 582"/>
                      <a:gd name="T7" fmla="*/ 1014 h 1014"/>
                      <a:gd name="T8" fmla="*/ 464 w 582"/>
                      <a:gd name="T9" fmla="*/ 1013 h 1014"/>
                      <a:gd name="T10" fmla="*/ 447 w 582"/>
                      <a:gd name="T11" fmla="*/ 507 h 1014"/>
                      <a:gd name="T12" fmla="*/ 582 w 582"/>
                      <a:gd name="T13" fmla="*/ 23 h 1014"/>
                    </a:gdLst>
                    <a:ahLst/>
                    <a:cxnLst>
                      <a:cxn ang="0">
                        <a:pos x="T0" y="T1"/>
                      </a:cxn>
                      <a:cxn ang="0">
                        <a:pos x="T2" y="T3"/>
                      </a:cxn>
                      <a:cxn ang="0">
                        <a:pos x="T4" y="T5"/>
                      </a:cxn>
                      <a:cxn ang="0">
                        <a:pos x="T6" y="T7"/>
                      </a:cxn>
                      <a:cxn ang="0">
                        <a:pos x="T8" y="T9"/>
                      </a:cxn>
                      <a:cxn ang="0">
                        <a:pos x="T10" y="T11"/>
                      </a:cxn>
                      <a:cxn ang="0">
                        <a:pos x="T12" y="T13"/>
                      </a:cxn>
                    </a:cxnLst>
                    <a:rect l="0" t="0" r="r" b="b"/>
                    <a:pathLst>
                      <a:path w="582" h="1014">
                        <a:moveTo>
                          <a:pt x="582" y="23"/>
                        </a:moveTo>
                        <a:cubicBezTo>
                          <a:pt x="538" y="7"/>
                          <a:pt x="492" y="0"/>
                          <a:pt x="447" y="0"/>
                        </a:cubicBezTo>
                        <a:cubicBezTo>
                          <a:pt x="200" y="0"/>
                          <a:pt x="0" y="226"/>
                          <a:pt x="0" y="507"/>
                        </a:cubicBezTo>
                        <a:cubicBezTo>
                          <a:pt x="0" y="787"/>
                          <a:pt x="200" y="1014"/>
                          <a:pt x="447" y="1014"/>
                        </a:cubicBezTo>
                        <a:cubicBezTo>
                          <a:pt x="452" y="1013"/>
                          <a:pt x="458" y="1013"/>
                          <a:pt x="464" y="1013"/>
                        </a:cubicBezTo>
                        <a:lnTo>
                          <a:pt x="447" y="507"/>
                        </a:lnTo>
                        <a:lnTo>
                          <a:pt x="582" y="2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09786" name="Group 186"/>
                  <p:cNvGrpSpPr>
                    <a:grpSpLocks/>
                  </p:cNvGrpSpPr>
                  <p:nvPr/>
                </p:nvGrpSpPr>
                <p:grpSpPr bwMode="auto">
                  <a:xfrm>
                    <a:off x="2992" y="3292"/>
                    <a:ext cx="40" cy="74"/>
                    <a:chOff x="2992" y="3292"/>
                    <a:chExt cx="40" cy="74"/>
                  </a:xfrm>
                </p:grpSpPr>
                <p:sp>
                  <p:nvSpPr>
                    <p:cNvPr id="409787" name="Oval 187"/>
                    <p:cNvSpPr>
                      <a:spLocks noChangeArrowheads="1"/>
                    </p:cNvSpPr>
                    <p:nvPr/>
                  </p:nvSpPr>
                  <p:spPr bwMode="auto">
                    <a:xfrm>
                      <a:off x="2992" y="3292"/>
                      <a:ext cx="40" cy="74"/>
                    </a:xfrm>
                    <a:prstGeom prst="ellipse">
                      <a:avLst/>
                    </a:pr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788" name="Oval 188"/>
                    <p:cNvSpPr>
                      <a:spLocks noChangeArrowheads="1"/>
                    </p:cNvSpPr>
                    <p:nvPr/>
                  </p:nvSpPr>
                  <p:spPr bwMode="auto">
                    <a:xfrm>
                      <a:off x="2995" y="3295"/>
                      <a:ext cx="35" cy="68"/>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789" name="Oval 189"/>
                    <p:cNvSpPr>
                      <a:spLocks noChangeArrowheads="1"/>
                    </p:cNvSpPr>
                    <p:nvPr/>
                  </p:nvSpPr>
                  <p:spPr bwMode="auto">
                    <a:xfrm>
                      <a:off x="3002" y="3306"/>
                      <a:ext cx="23" cy="47"/>
                    </a:xfrm>
                    <a:prstGeom prst="ellipse">
                      <a:avLst/>
                    </a:prstGeom>
                    <a:solidFill>
                      <a:srgbClr val="404040"/>
                    </a:solidFill>
                    <a:ln w="1588">
                      <a:solidFill>
                        <a:srgbClr val="A0A0A0"/>
                      </a:solidFill>
                      <a:round/>
                      <a:headEnd/>
                      <a:tailEnd/>
                    </a:ln>
                  </p:spPr>
                  <p:txBody>
                    <a:bodyPr/>
                    <a:lstStyle/>
                    <a:p>
                      <a:endParaRPr lang="zh-CN" altLang="en-US" b="1">
                        <a:solidFill>
                          <a:srgbClr val="000099"/>
                        </a:solidFill>
                        <a:latin typeface="+mn-lt"/>
                        <a:ea typeface="+mn-ea"/>
                      </a:endParaRPr>
                    </a:p>
                  </p:txBody>
                </p:sp>
                <p:sp>
                  <p:nvSpPr>
                    <p:cNvPr id="409790" name="Oval 190"/>
                    <p:cNvSpPr>
                      <a:spLocks noChangeArrowheads="1"/>
                    </p:cNvSpPr>
                    <p:nvPr/>
                  </p:nvSpPr>
                  <p:spPr bwMode="auto">
                    <a:xfrm>
                      <a:off x="3004" y="3310"/>
                      <a:ext cx="16" cy="36"/>
                    </a:xfrm>
                    <a:prstGeom prst="ellipse">
                      <a:avLst/>
                    </a:prstGeom>
                    <a:solidFill>
                      <a:srgbClr val="000000"/>
                    </a:solidFill>
                    <a:ln w="0">
                      <a:solidFill>
                        <a:srgbClr val="808080"/>
                      </a:solidFill>
                      <a:round/>
                      <a:headEnd/>
                      <a:tailEnd/>
                    </a:ln>
                  </p:spPr>
                  <p:txBody>
                    <a:bodyPr/>
                    <a:lstStyle/>
                    <a:p>
                      <a:endParaRPr lang="zh-CN" altLang="en-US" b="1">
                        <a:solidFill>
                          <a:srgbClr val="000099"/>
                        </a:solidFill>
                        <a:latin typeface="+mn-lt"/>
                        <a:ea typeface="+mn-ea"/>
                      </a:endParaRPr>
                    </a:p>
                  </p:txBody>
                </p:sp>
                <p:grpSp>
                  <p:nvGrpSpPr>
                    <p:cNvPr id="409791" name="Group 191"/>
                    <p:cNvGrpSpPr>
                      <a:grpSpLocks/>
                    </p:cNvGrpSpPr>
                    <p:nvPr/>
                  </p:nvGrpSpPr>
                  <p:grpSpPr bwMode="auto">
                    <a:xfrm>
                      <a:off x="3009" y="3324"/>
                      <a:ext cx="5" cy="10"/>
                      <a:chOff x="3009" y="3324"/>
                      <a:chExt cx="5" cy="10"/>
                    </a:xfrm>
                  </p:grpSpPr>
                  <p:sp>
                    <p:nvSpPr>
                      <p:cNvPr id="409792" name="Oval 192"/>
                      <p:cNvSpPr>
                        <a:spLocks noChangeArrowheads="1"/>
                      </p:cNvSpPr>
                      <p:nvPr/>
                    </p:nvSpPr>
                    <p:spPr bwMode="auto">
                      <a:xfrm>
                        <a:off x="3009" y="3324"/>
                        <a:ext cx="5" cy="10"/>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793" name="Oval 193"/>
                      <p:cNvSpPr>
                        <a:spLocks noChangeArrowheads="1"/>
                      </p:cNvSpPr>
                      <p:nvPr/>
                    </p:nvSpPr>
                    <p:spPr bwMode="auto">
                      <a:xfrm>
                        <a:off x="3010" y="3324"/>
                        <a:ext cx="4" cy="10"/>
                      </a:xfrm>
                      <a:prstGeom prst="ellipse">
                        <a:avLst/>
                      </a:pr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grpSp>
          <p:grpSp>
            <p:nvGrpSpPr>
              <p:cNvPr id="409794" name="Group 194"/>
              <p:cNvGrpSpPr>
                <a:grpSpLocks/>
              </p:cNvGrpSpPr>
              <p:nvPr/>
            </p:nvGrpSpPr>
            <p:grpSpPr bwMode="auto">
              <a:xfrm>
                <a:off x="3137" y="3268"/>
                <a:ext cx="39" cy="59"/>
                <a:chOff x="3137" y="3268"/>
                <a:chExt cx="39" cy="59"/>
              </a:xfrm>
            </p:grpSpPr>
            <p:sp>
              <p:nvSpPr>
                <p:cNvPr id="409795" name="Freeform 195"/>
                <p:cNvSpPr>
                  <a:spLocks/>
                </p:cNvSpPr>
                <p:nvPr/>
              </p:nvSpPr>
              <p:spPr bwMode="auto">
                <a:xfrm>
                  <a:off x="3153" y="3268"/>
                  <a:ext cx="23" cy="29"/>
                </a:xfrm>
                <a:custGeom>
                  <a:avLst/>
                  <a:gdLst>
                    <a:gd name="T0" fmla="*/ 0 w 418"/>
                    <a:gd name="T1" fmla="*/ 50 h 397"/>
                    <a:gd name="T2" fmla="*/ 49 w 418"/>
                    <a:gd name="T3" fmla="*/ 19 h 397"/>
                    <a:gd name="T4" fmla="*/ 123 w 418"/>
                    <a:gd name="T5" fmla="*/ 0 h 397"/>
                    <a:gd name="T6" fmla="*/ 213 w 418"/>
                    <a:gd name="T7" fmla="*/ 0 h 397"/>
                    <a:gd name="T8" fmla="*/ 296 w 418"/>
                    <a:gd name="T9" fmla="*/ 17 h 397"/>
                    <a:gd name="T10" fmla="*/ 348 w 418"/>
                    <a:gd name="T11" fmla="*/ 61 h 397"/>
                    <a:gd name="T12" fmla="*/ 395 w 418"/>
                    <a:gd name="T13" fmla="*/ 131 h 397"/>
                    <a:gd name="T14" fmla="*/ 411 w 418"/>
                    <a:gd name="T15" fmla="*/ 208 h 397"/>
                    <a:gd name="T16" fmla="*/ 418 w 418"/>
                    <a:gd name="T17" fmla="*/ 263 h 397"/>
                    <a:gd name="T18" fmla="*/ 416 w 418"/>
                    <a:gd name="T19" fmla="*/ 356 h 397"/>
                    <a:gd name="T20" fmla="*/ 405 w 418"/>
                    <a:gd name="T21" fmla="*/ 397 h 397"/>
                    <a:gd name="T22" fmla="*/ 95 w 418"/>
                    <a:gd name="T23" fmla="*/ 331 h 397"/>
                    <a:gd name="T24" fmla="*/ 0 w 418"/>
                    <a:gd name="T25" fmla="*/ 5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397">
                      <a:moveTo>
                        <a:pt x="0" y="50"/>
                      </a:moveTo>
                      <a:lnTo>
                        <a:pt x="49" y="19"/>
                      </a:lnTo>
                      <a:lnTo>
                        <a:pt x="123" y="0"/>
                      </a:lnTo>
                      <a:lnTo>
                        <a:pt x="213" y="0"/>
                      </a:lnTo>
                      <a:lnTo>
                        <a:pt x="296" y="17"/>
                      </a:lnTo>
                      <a:lnTo>
                        <a:pt x="348" y="61"/>
                      </a:lnTo>
                      <a:lnTo>
                        <a:pt x="395" y="131"/>
                      </a:lnTo>
                      <a:lnTo>
                        <a:pt x="411" y="208"/>
                      </a:lnTo>
                      <a:lnTo>
                        <a:pt x="418" y="263"/>
                      </a:lnTo>
                      <a:lnTo>
                        <a:pt x="416" y="356"/>
                      </a:lnTo>
                      <a:lnTo>
                        <a:pt x="405" y="397"/>
                      </a:lnTo>
                      <a:lnTo>
                        <a:pt x="95" y="331"/>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09796" name="Group 196"/>
                <p:cNvGrpSpPr>
                  <a:grpSpLocks/>
                </p:cNvGrpSpPr>
                <p:nvPr/>
              </p:nvGrpSpPr>
              <p:grpSpPr bwMode="auto">
                <a:xfrm>
                  <a:off x="3137" y="3270"/>
                  <a:ext cx="37" cy="57"/>
                  <a:chOff x="3137" y="3270"/>
                  <a:chExt cx="37" cy="57"/>
                </a:xfrm>
              </p:grpSpPr>
              <p:sp>
                <p:nvSpPr>
                  <p:cNvPr id="409797" name="Freeform 197"/>
                  <p:cNvSpPr>
                    <a:spLocks/>
                  </p:cNvSpPr>
                  <p:nvPr/>
                </p:nvSpPr>
                <p:spPr bwMode="auto">
                  <a:xfrm>
                    <a:off x="3137" y="3270"/>
                    <a:ext cx="25" cy="57"/>
                  </a:xfrm>
                  <a:custGeom>
                    <a:avLst/>
                    <a:gdLst>
                      <a:gd name="T0" fmla="*/ 428 w 428"/>
                      <a:gd name="T1" fmla="*/ 17 h 761"/>
                      <a:gd name="T2" fmla="*/ 331 w 428"/>
                      <a:gd name="T3" fmla="*/ 0 h 761"/>
                      <a:gd name="T4" fmla="*/ 0 w 428"/>
                      <a:gd name="T5" fmla="*/ 380 h 761"/>
                      <a:gd name="T6" fmla="*/ 331 w 428"/>
                      <a:gd name="T7" fmla="*/ 761 h 761"/>
                      <a:gd name="T8" fmla="*/ 342 w 428"/>
                      <a:gd name="T9" fmla="*/ 760 h 761"/>
                      <a:gd name="T10" fmla="*/ 331 w 428"/>
                      <a:gd name="T11" fmla="*/ 380 h 761"/>
                      <a:gd name="T12" fmla="*/ 428 w 428"/>
                      <a:gd name="T13" fmla="*/ 17 h 761"/>
                    </a:gdLst>
                    <a:ahLst/>
                    <a:cxnLst>
                      <a:cxn ang="0">
                        <a:pos x="T0" y="T1"/>
                      </a:cxn>
                      <a:cxn ang="0">
                        <a:pos x="T2" y="T3"/>
                      </a:cxn>
                      <a:cxn ang="0">
                        <a:pos x="T4" y="T5"/>
                      </a:cxn>
                      <a:cxn ang="0">
                        <a:pos x="T6" y="T7"/>
                      </a:cxn>
                      <a:cxn ang="0">
                        <a:pos x="T8" y="T9"/>
                      </a:cxn>
                      <a:cxn ang="0">
                        <a:pos x="T10" y="T11"/>
                      </a:cxn>
                      <a:cxn ang="0">
                        <a:pos x="T12" y="T13"/>
                      </a:cxn>
                    </a:cxnLst>
                    <a:rect l="0" t="0" r="r" b="b"/>
                    <a:pathLst>
                      <a:path w="428" h="761">
                        <a:moveTo>
                          <a:pt x="428" y="17"/>
                        </a:moveTo>
                        <a:cubicBezTo>
                          <a:pt x="397" y="5"/>
                          <a:pt x="364" y="0"/>
                          <a:pt x="331" y="0"/>
                        </a:cubicBezTo>
                        <a:cubicBezTo>
                          <a:pt x="148" y="0"/>
                          <a:pt x="0" y="170"/>
                          <a:pt x="0" y="380"/>
                        </a:cubicBezTo>
                        <a:cubicBezTo>
                          <a:pt x="0" y="590"/>
                          <a:pt x="148" y="761"/>
                          <a:pt x="331" y="761"/>
                        </a:cubicBezTo>
                        <a:cubicBezTo>
                          <a:pt x="334" y="760"/>
                          <a:pt x="338" y="760"/>
                          <a:pt x="342" y="760"/>
                        </a:cubicBezTo>
                        <a:lnTo>
                          <a:pt x="331" y="380"/>
                        </a:lnTo>
                        <a:lnTo>
                          <a:pt x="428" y="1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09798" name="Group 198"/>
                  <p:cNvGrpSpPr>
                    <a:grpSpLocks/>
                  </p:cNvGrpSpPr>
                  <p:nvPr/>
                </p:nvGrpSpPr>
                <p:grpSpPr bwMode="auto">
                  <a:xfrm>
                    <a:off x="3144" y="3271"/>
                    <a:ext cx="30" cy="56"/>
                    <a:chOff x="3144" y="3271"/>
                    <a:chExt cx="30" cy="56"/>
                  </a:xfrm>
                </p:grpSpPr>
                <p:sp>
                  <p:nvSpPr>
                    <p:cNvPr id="409799" name="Oval 199"/>
                    <p:cNvSpPr>
                      <a:spLocks noChangeArrowheads="1"/>
                    </p:cNvSpPr>
                    <p:nvPr/>
                  </p:nvSpPr>
                  <p:spPr bwMode="auto">
                    <a:xfrm>
                      <a:off x="3144" y="3271"/>
                      <a:ext cx="30" cy="56"/>
                    </a:xfrm>
                    <a:prstGeom prst="ellipse">
                      <a:avLst/>
                    </a:pr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00" name="Oval 200"/>
                    <p:cNvSpPr>
                      <a:spLocks noChangeArrowheads="1"/>
                    </p:cNvSpPr>
                    <p:nvPr/>
                  </p:nvSpPr>
                  <p:spPr bwMode="auto">
                    <a:xfrm>
                      <a:off x="3146" y="3273"/>
                      <a:ext cx="26" cy="51"/>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01" name="Oval 201"/>
                    <p:cNvSpPr>
                      <a:spLocks noChangeArrowheads="1"/>
                    </p:cNvSpPr>
                    <p:nvPr/>
                  </p:nvSpPr>
                  <p:spPr bwMode="auto">
                    <a:xfrm>
                      <a:off x="3151" y="3281"/>
                      <a:ext cx="17" cy="36"/>
                    </a:xfrm>
                    <a:prstGeom prst="ellipse">
                      <a:avLst/>
                    </a:prstGeom>
                    <a:solidFill>
                      <a:srgbClr val="404040"/>
                    </a:solidFill>
                    <a:ln w="1588">
                      <a:solidFill>
                        <a:srgbClr val="A0A0A0"/>
                      </a:solidFill>
                      <a:round/>
                      <a:headEnd/>
                      <a:tailEnd/>
                    </a:ln>
                  </p:spPr>
                  <p:txBody>
                    <a:bodyPr/>
                    <a:lstStyle/>
                    <a:p>
                      <a:endParaRPr lang="zh-CN" altLang="en-US" b="1">
                        <a:solidFill>
                          <a:srgbClr val="000099"/>
                        </a:solidFill>
                        <a:latin typeface="+mn-lt"/>
                        <a:ea typeface="+mn-ea"/>
                      </a:endParaRPr>
                    </a:p>
                  </p:txBody>
                </p:sp>
                <p:sp>
                  <p:nvSpPr>
                    <p:cNvPr id="409802" name="Oval 202"/>
                    <p:cNvSpPr>
                      <a:spLocks noChangeArrowheads="1"/>
                    </p:cNvSpPr>
                    <p:nvPr/>
                  </p:nvSpPr>
                  <p:spPr bwMode="auto">
                    <a:xfrm>
                      <a:off x="3153" y="3285"/>
                      <a:ext cx="11" cy="26"/>
                    </a:xfrm>
                    <a:prstGeom prst="ellipse">
                      <a:avLst/>
                    </a:prstGeom>
                    <a:solidFill>
                      <a:srgbClr val="000000"/>
                    </a:solidFill>
                    <a:ln w="0">
                      <a:solidFill>
                        <a:srgbClr val="808080"/>
                      </a:solidFill>
                      <a:round/>
                      <a:headEnd/>
                      <a:tailEnd/>
                    </a:ln>
                  </p:spPr>
                  <p:txBody>
                    <a:bodyPr/>
                    <a:lstStyle/>
                    <a:p>
                      <a:endParaRPr lang="zh-CN" altLang="en-US" b="1">
                        <a:solidFill>
                          <a:srgbClr val="000099"/>
                        </a:solidFill>
                        <a:latin typeface="+mn-lt"/>
                        <a:ea typeface="+mn-ea"/>
                      </a:endParaRPr>
                    </a:p>
                  </p:txBody>
                </p:sp>
                <p:grpSp>
                  <p:nvGrpSpPr>
                    <p:cNvPr id="409803" name="Group 203"/>
                    <p:cNvGrpSpPr>
                      <a:grpSpLocks/>
                    </p:cNvGrpSpPr>
                    <p:nvPr/>
                  </p:nvGrpSpPr>
                  <p:grpSpPr bwMode="auto">
                    <a:xfrm>
                      <a:off x="3156" y="3295"/>
                      <a:ext cx="4" cy="8"/>
                      <a:chOff x="3156" y="3295"/>
                      <a:chExt cx="4" cy="8"/>
                    </a:xfrm>
                  </p:grpSpPr>
                  <p:sp>
                    <p:nvSpPr>
                      <p:cNvPr id="409804" name="Oval 204"/>
                      <p:cNvSpPr>
                        <a:spLocks noChangeArrowheads="1"/>
                      </p:cNvSpPr>
                      <p:nvPr/>
                    </p:nvSpPr>
                    <p:spPr bwMode="auto">
                      <a:xfrm>
                        <a:off x="3156" y="3295"/>
                        <a:ext cx="4" cy="8"/>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05" name="Oval 205"/>
                      <p:cNvSpPr>
                        <a:spLocks noChangeArrowheads="1"/>
                      </p:cNvSpPr>
                      <p:nvPr/>
                    </p:nvSpPr>
                    <p:spPr bwMode="auto">
                      <a:xfrm>
                        <a:off x="3157" y="3295"/>
                        <a:ext cx="3" cy="8"/>
                      </a:xfrm>
                      <a:prstGeom prst="ellipse">
                        <a:avLst/>
                      </a:pr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grpSp>
        </p:grpSp>
        <p:grpSp>
          <p:nvGrpSpPr>
            <p:cNvPr id="409806" name="Group 206"/>
            <p:cNvGrpSpPr>
              <a:grpSpLocks/>
            </p:cNvGrpSpPr>
            <p:nvPr/>
          </p:nvGrpSpPr>
          <p:grpSpPr bwMode="auto">
            <a:xfrm flipH="1">
              <a:off x="3568" y="3339"/>
              <a:ext cx="307" cy="133"/>
              <a:chOff x="2883" y="3203"/>
              <a:chExt cx="307" cy="133"/>
            </a:xfrm>
          </p:grpSpPr>
          <p:grpSp>
            <p:nvGrpSpPr>
              <p:cNvPr id="409807" name="Group 207"/>
              <p:cNvGrpSpPr>
                <a:grpSpLocks/>
              </p:cNvGrpSpPr>
              <p:nvPr/>
            </p:nvGrpSpPr>
            <p:grpSpPr bwMode="auto">
              <a:xfrm>
                <a:off x="2883" y="3203"/>
                <a:ext cx="307" cy="133"/>
                <a:chOff x="2883" y="3203"/>
                <a:chExt cx="307" cy="133"/>
              </a:xfrm>
            </p:grpSpPr>
            <p:grpSp>
              <p:nvGrpSpPr>
                <p:cNvPr id="409808" name="Group 208"/>
                <p:cNvGrpSpPr>
                  <a:grpSpLocks/>
                </p:cNvGrpSpPr>
                <p:nvPr/>
              </p:nvGrpSpPr>
              <p:grpSpPr bwMode="auto">
                <a:xfrm>
                  <a:off x="2883" y="3203"/>
                  <a:ext cx="307" cy="133"/>
                  <a:chOff x="2883" y="3203"/>
                  <a:chExt cx="307" cy="133"/>
                </a:xfrm>
              </p:grpSpPr>
              <p:sp>
                <p:nvSpPr>
                  <p:cNvPr id="409809" name="Freeform 209"/>
                  <p:cNvSpPr>
                    <a:spLocks/>
                  </p:cNvSpPr>
                  <p:nvPr/>
                </p:nvSpPr>
                <p:spPr bwMode="auto">
                  <a:xfrm>
                    <a:off x="2979" y="3210"/>
                    <a:ext cx="35" cy="37"/>
                  </a:xfrm>
                  <a:custGeom>
                    <a:avLst/>
                    <a:gdLst>
                      <a:gd name="T0" fmla="*/ 597 w 641"/>
                      <a:gd name="T1" fmla="*/ 13 h 522"/>
                      <a:gd name="T2" fmla="*/ 0 w 641"/>
                      <a:gd name="T3" fmla="*/ 510 h 522"/>
                      <a:gd name="T4" fmla="*/ 26 w 641"/>
                      <a:gd name="T5" fmla="*/ 522 h 522"/>
                      <a:gd name="T6" fmla="*/ 72 w 641"/>
                      <a:gd name="T7" fmla="*/ 522 h 522"/>
                      <a:gd name="T8" fmla="*/ 641 w 641"/>
                      <a:gd name="T9" fmla="*/ 0 h 522"/>
                      <a:gd name="T10" fmla="*/ 597 w 641"/>
                      <a:gd name="T11" fmla="*/ 13 h 522"/>
                    </a:gdLst>
                    <a:ahLst/>
                    <a:cxnLst>
                      <a:cxn ang="0">
                        <a:pos x="T0" y="T1"/>
                      </a:cxn>
                      <a:cxn ang="0">
                        <a:pos x="T2" y="T3"/>
                      </a:cxn>
                      <a:cxn ang="0">
                        <a:pos x="T4" y="T5"/>
                      </a:cxn>
                      <a:cxn ang="0">
                        <a:pos x="T6" y="T7"/>
                      </a:cxn>
                      <a:cxn ang="0">
                        <a:pos x="T8" y="T9"/>
                      </a:cxn>
                      <a:cxn ang="0">
                        <a:pos x="T10" y="T11"/>
                      </a:cxn>
                    </a:cxnLst>
                    <a:rect l="0" t="0" r="r" b="b"/>
                    <a:pathLst>
                      <a:path w="641" h="522">
                        <a:moveTo>
                          <a:pt x="597" y="13"/>
                        </a:moveTo>
                        <a:lnTo>
                          <a:pt x="0" y="510"/>
                        </a:lnTo>
                        <a:lnTo>
                          <a:pt x="26" y="522"/>
                        </a:lnTo>
                        <a:lnTo>
                          <a:pt x="72" y="522"/>
                        </a:lnTo>
                        <a:lnTo>
                          <a:pt x="641" y="0"/>
                        </a:lnTo>
                        <a:lnTo>
                          <a:pt x="597" y="13"/>
                        </a:lnTo>
                        <a:close/>
                      </a:path>
                    </a:pathLst>
                  </a:custGeom>
                  <a:solidFill>
                    <a:srgbClr val="000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09810" name="Group 210"/>
                  <p:cNvGrpSpPr>
                    <a:grpSpLocks/>
                  </p:cNvGrpSpPr>
                  <p:nvPr/>
                </p:nvGrpSpPr>
                <p:grpSpPr bwMode="auto">
                  <a:xfrm>
                    <a:off x="2883" y="3203"/>
                    <a:ext cx="307" cy="133"/>
                    <a:chOff x="2883" y="3203"/>
                    <a:chExt cx="307" cy="133"/>
                  </a:xfrm>
                </p:grpSpPr>
                <p:sp>
                  <p:nvSpPr>
                    <p:cNvPr id="409811" name="Freeform 211"/>
                    <p:cNvSpPr>
                      <a:spLocks/>
                    </p:cNvSpPr>
                    <p:nvPr/>
                  </p:nvSpPr>
                  <p:spPr bwMode="auto">
                    <a:xfrm>
                      <a:off x="2883" y="3203"/>
                      <a:ext cx="307" cy="132"/>
                    </a:xfrm>
                    <a:custGeom>
                      <a:avLst/>
                      <a:gdLst>
                        <a:gd name="T0" fmla="*/ 17 w 5516"/>
                        <a:gd name="T1" fmla="*/ 1032 h 1848"/>
                        <a:gd name="T2" fmla="*/ 259 w 5516"/>
                        <a:gd name="T3" fmla="*/ 928 h 1848"/>
                        <a:gd name="T4" fmla="*/ 690 w 5516"/>
                        <a:gd name="T5" fmla="*/ 787 h 1848"/>
                        <a:gd name="T6" fmla="*/ 1077 w 5516"/>
                        <a:gd name="T7" fmla="*/ 700 h 1848"/>
                        <a:gd name="T8" fmla="*/ 1502 w 5516"/>
                        <a:gd name="T9" fmla="*/ 625 h 1848"/>
                        <a:gd name="T10" fmla="*/ 1691 w 5516"/>
                        <a:gd name="T11" fmla="*/ 595 h 1848"/>
                        <a:gd name="T12" fmla="*/ 2529 w 5516"/>
                        <a:gd name="T13" fmla="*/ 648 h 1848"/>
                        <a:gd name="T14" fmla="*/ 2881 w 5516"/>
                        <a:gd name="T15" fmla="*/ 684 h 1848"/>
                        <a:gd name="T16" fmla="*/ 3075 w 5516"/>
                        <a:gd name="T17" fmla="*/ 677 h 1848"/>
                        <a:gd name="T18" fmla="*/ 3282 w 5516"/>
                        <a:gd name="T19" fmla="*/ 261 h 1848"/>
                        <a:gd name="T20" fmla="*/ 3286 w 5516"/>
                        <a:gd name="T21" fmla="*/ 152 h 1848"/>
                        <a:gd name="T22" fmla="*/ 2987 w 5516"/>
                        <a:gd name="T23" fmla="*/ 84 h 1848"/>
                        <a:gd name="T24" fmla="*/ 2471 w 5516"/>
                        <a:gd name="T25" fmla="*/ 87 h 1848"/>
                        <a:gd name="T26" fmla="*/ 2378 w 5516"/>
                        <a:gd name="T27" fmla="*/ 81 h 1848"/>
                        <a:gd name="T28" fmla="*/ 2736 w 5516"/>
                        <a:gd name="T29" fmla="*/ 29 h 1848"/>
                        <a:gd name="T30" fmla="*/ 3119 w 5516"/>
                        <a:gd name="T31" fmla="*/ 1 h 1848"/>
                        <a:gd name="T32" fmla="*/ 3461 w 5516"/>
                        <a:gd name="T33" fmla="*/ 164 h 1848"/>
                        <a:gd name="T34" fmla="*/ 3366 w 5516"/>
                        <a:gd name="T35" fmla="*/ 249 h 1848"/>
                        <a:gd name="T36" fmla="*/ 3190 w 5516"/>
                        <a:gd name="T37" fmla="*/ 662 h 1848"/>
                        <a:gd name="T38" fmla="*/ 3225 w 5516"/>
                        <a:gd name="T39" fmla="*/ 714 h 1848"/>
                        <a:gd name="T40" fmla="*/ 4653 w 5516"/>
                        <a:gd name="T41" fmla="*/ 572 h 1848"/>
                        <a:gd name="T42" fmla="*/ 4685 w 5516"/>
                        <a:gd name="T43" fmla="*/ 468 h 1848"/>
                        <a:gd name="T44" fmla="*/ 4534 w 5516"/>
                        <a:gd name="T45" fmla="*/ 274 h 1848"/>
                        <a:gd name="T46" fmla="*/ 4357 w 5516"/>
                        <a:gd name="T47" fmla="*/ 138 h 1848"/>
                        <a:gd name="T48" fmla="*/ 3801 w 5516"/>
                        <a:gd name="T49" fmla="*/ 130 h 1848"/>
                        <a:gd name="T50" fmla="*/ 3353 w 5516"/>
                        <a:gd name="T51" fmla="*/ 0 h 1848"/>
                        <a:gd name="T52" fmla="*/ 3718 w 5516"/>
                        <a:gd name="T53" fmla="*/ 6 h 1848"/>
                        <a:gd name="T54" fmla="*/ 4079 w 5516"/>
                        <a:gd name="T55" fmla="*/ 24 h 1848"/>
                        <a:gd name="T56" fmla="*/ 4332 w 5516"/>
                        <a:gd name="T57" fmla="*/ 55 h 1848"/>
                        <a:gd name="T58" fmla="*/ 4441 w 5516"/>
                        <a:gd name="T59" fmla="*/ 94 h 1848"/>
                        <a:gd name="T60" fmla="*/ 4766 w 5516"/>
                        <a:gd name="T61" fmla="*/ 436 h 1848"/>
                        <a:gd name="T62" fmla="*/ 4874 w 5516"/>
                        <a:gd name="T63" fmla="*/ 536 h 1848"/>
                        <a:gd name="T64" fmla="*/ 5022 w 5516"/>
                        <a:gd name="T65" fmla="*/ 559 h 1848"/>
                        <a:gd name="T66" fmla="*/ 5179 w 5516"/>
                        <a:gd name="T67" fmla="*/ 579 h 1848"/>
                        <a:gd name="T68" fmla="*/ 5395 w 5516"/>
                        <a:gd name="T69" fmla="*/ 625 h 1848"/>
                        <a:gd name="T70" fmla="*/ 5484 w 5516"/>
                        <a:gd name="T71" fmla="*/ 677 h 1848"/>
                        <a:gd name="T72" fmla="*/ 5479 w 5516"/>
                        <a:gd name="T73" fmla="*/ 928 h 1848"/>
                        <a:gd name="T74" fmla="*/ 5327 w 5516"/>
                        <a:gd name="T75" fmla="*/ 1268 h 1848"/>
                        <a:gd name="T76" fmla="*/ 5247 w 5516"/>
                        <a:gd name="T77" fmla="*/ 1228 h 1848"/>
                        <a:gd name="T78" fmla="*/ 5209 w 5516"/>
                        <a:gd name="T79" fmla="*/ 1052 h 1848"/>
                        <a:gd name="T80" fmla="*/ 5079 w 5516"/>
                        <a:gd name="T81" fmla="*/ 949 h 1848"/>
                        <a:gd name="T82" fmla="*/ 4927 w 5516"/>
                        <a:gd name="T83" fmla="*/ 980 h 1848"/>
                        <a:gd name="T84" fmla="*/ 4833 w 5516"/>
                        <a:gd name="T85" fmla="*/ 1063 h 1848"/>
                        <a:gd name="T86" fmla="*/ 4758 w 5516"/>
                        <a:gd name="T87" fmla="*/ 1197 h 1848"/>
                        <a:gd name="T88" fmla="*/ 4681 w 5516"/>
                        <a:gd name="T89" fmla="*/ 1371 h 1848"/>
                        <a:gd name="T90" fmla="*/ 2765 w 5516"/>
                        <a:gd name="T91" fmla="*/ 1724 h 1848"/>
                        <a:gd name="T92" fmla="*/ 2760 w 5516"/>
                        <a:gd name="T93" fmla="*/ 1516 h 1848"/>
                        <a:gd name="T94" fmla="*/ 2714 w 5516"/>
                        <a:gd name="T95" fmla="*/ 1338 h 1848"/>
                        <a:gd name="T96" fmla="*/ 2619 w 5516"/>
                        <a:gd name="T97" fmla="*/ 1209 h 1848"/>
                        <a:gd name="T98" fmla="*/ 2471 w 5516"/>
                        <a:gd name="T99" fmla="*/ 1145 h 1848"/>
                        <a:gd name="T100" fmla="*/ 2299 w 5516"/>
                        <a:gd name="T101" fmla="*/ 1155 h 1848"/>
                        <a:gd name="T102" fmla="*/ 2116 w 5516"/>
                        <a:gd name="T103" fmla="*/ 1237 h 1848"/>
                        <a:gd name="T104" fmla="*/ 1980 w 5516"/>
                        <a:gd name="T105" fmla="*/ 1371 h 1848"/>
                        <a:gd name="T106" fmla="*/ 1869 w 5516"/>
                        <a:gd name="T107" fmla="*/ 1569 h 1848"/>
                        <a:gd name="T108" fmla="*/ 1791 w 5516"/>
                        <a:gd name="T109" fmla="*/ 1778 h 1848"/>
                        <a:gd name="T110" fmla="*/ 1678 w 5516"/>
                        <a:gd name="T111" fmla="*/ 1835 h 1848"/>
                        <a:gd name="T112" fmla="*/ 1302 w 5516"/>
                        <a:gd name="T113" fmla="*/ 1562 h 1848"/>
                        <a:gd name="T114" fmla="*/ 941 w 5516"/>
                        <a:gd name="T115" fmla="*/ 1318 h 1848"/>
                        <a:gd name="T116" fmla="*/ 698 w 5516"/>
                        <a:gd name="T117" fmla="*/ 1292 h 1848"/>
                        <a:gd name="T118" fmla="*/ 375 w 5516"/>
                        <a:gd name="T119" fmla="*/ 1232 h 1848"/>
                        <a:gd name="T120" fmla="*/ 142 w 5516"/>
                        <a:gd name="T121" fmla="*/ 1159 h 1848"/>
                        <a:gd name="T122" fmla="*/ 20 w 5516"/>
                        <a:gd name="T123" fmla="*/ 1100 h 1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16" h="1848">
                          <a:moveTo>
                            <a:pt x="0" y="1084"/>
                          </a:moveTo>
                          <a:lnTo>
                            <a:pt x="0" y="1068"/>
                          </a:lnTo>
                          <a:lnTo>
                            <a:pt x="2" y="1054"/>
                          </a:lnTo>
                          <a:lnTo>
                            <a:pt x="8" y="1042"/>
                          </a:lnTo>
                          <a:lnTo>
                            <a:pt x="17" y="1032"/>
                          </a:lnTo>
                          <a:lnTo>
                            <a:pt x="33" y="1022"/>
                          </a:lnTo>
                          <a:lnTo>
                            <a:pt x="53" y="1010"/>
                          </a:lnTo>
                          <a:lnTo>
                            <a:pt x="146" y="969"/>
                          </a:lnTo>
                          <a:lnTo>
                            <a:pt x="209" y="946"/>
                          </a:lnTo>
                          <a:lnTo>
                            <a:pt x="259" y="928"/>
                          </a:lnTo>
                          <a:lnTo>
                            <a:pt x="311" y="908"/>
                          </a:lnTo>
                          <a:lnTo>
                            <a:pt x="361" y="890"/>
                          </a:lnTo>
                          <a:lnTo>
                            <a:pt x="425" y="871"/>
                          </a:lnTo>
                          <a:lnTo>
                            <a:pt x="624" y="807"/>
                          </a:lnTo>
                          <a:lnTo>
                            <a:pt x="690" y="787"/>
                          </a:lnTo>
                          <a:lnTo>
                            <a:pt x="763" y="768"/>
                          </a:lnTo>
                          <a:lnTo>
                            <a:pt x="820" y="753"/>
                          </a:lnTo>
                          <a:lnTo>
                            <a:pt x="878" y="741"/>
                          </a:lnTo>
                          <a:lnTo>
                            <a:pt x="991" y="717"/>
                          </a:lnTo>
                          <a:lnTo>
                            <a:pt x="1077" y="700"/>
                          </a:lnTo>
                          <a:lnTo>
                            <a:pt x="1173" y="682"/>
                          </a:lnTo>
                          <a:lnTo>
                            <a:pt x="1332" y="655"/>
                          </a:lnTo>
                          <a:lnTo>
                            <a:pt x="1400" y="641"/>
                          </a:lnTo>
                          <a:lnTo>
                            <a:pt x="1463" y="632"/>
                          </a:lnTo>
                          <a:lnTo>
                            <a:pt x="1502" y="625"/>
                          </a:lnTo>
                          <a:lnTo>
                            <a:pt x="1543" y="622"/>
                          </a:lnTo>
                          <a:lnTo>
                            <a:pt x="1577" y="617"/>
                          </a:lnTo>
                          <a:lnTo>
                            <a:pt x="1635" y="611"/>
                          </a:lnTo>
                          <a:lnTo>
                            <a:pt x="1666" y="604"/>
                          </a:lnTo>
                          <a:lnTo>
                            <a:pt x="1691" y="595"/>
                          </a:lnTo>
                          <a:lnTo>
                            <a:pt x="1712" y="589"/>
                          </a:lnTo>
                          <a:lnTo>
                            <a:pt x="2310" y="111"/>
                          </a:lnTo>
                          <a:lnTo>
                            <a:pt x="1736" y="605"/>
                          </a:lnTo>
                          <a:lnTo>
                            <a:pt x="2439" y="638"/>
                          </a:lnTo>
                          <a:lnTo>
                            <a:pt x="2529" y="648"/>
                          </a:lnTo>
                          <a:lnTo>
                            <a:pt x="2624" y="657"/>
                          </a:lnTo>
                          <a:lnTo>
                            <a:pt x="2701" y="662"/>
                          </a:lnTo>
                          <a:lnTo>
                            <a:pt x="2764" y="668"/>
                          </a:lnTo>
                          <a:lnTo>
                            <a:pt x="2830" y="677"/>
                          </a:lnTo>
                          <a:lnTo>
                            <a:pt x="2881" y="684"/>
                          </a:lnTo>
                          <a:lnTo>
                            <a:pt x="2940" y="693"/>
                          </a:lnTo>
                          <a:lnTo>
                            <a:pt x="2990" y="693"/>
                          </a:lnTo>
                          <a:lnTo>
                            <a:pt x="3035" y="693"/>
                          </a:lnTo>
                          <a:lnTo>
                            <a:pt x="3057" y="690"/>
                          </a:lnTo>
                          <a:lnTo>
                            <a:pt x="3075" y="677"/>
                          </a:lnTo>
                          <a:lnTo>
                            <a:pt x="3093" y="661"/>
                          </a:lnTo>
                          <a:lnTo>
                            <a:pt x="3124" y="609"/>
                          </a:lnTo>
                          <a:lnTo>
                            <a:pt x="3240" y="368"/>
                          </a:lnTo>
                          <a:lnTo>
                            <a:pt x="3273" y="286"/>
                          </a:lnTo>
                          <a:lnTo>
                            <a:pt x="3282" y="261"/>
                          </a:lnTo>
                          <a:lnTo>
                            <a:pt x="3293" y="229"/>
                          </a:lnTo>
                          <a:lnTo>
                            <a:pt x="3298" y="205"/>
                          </a:lnTo>
                          <a:lnTo>
                            <a:pt x="3299" y="183"/>
                          </a:lnTo>
                          <a:lnTo>
                            <a:pt x="3295" y="164"/>
                          </a:lnTo>
                          <a:lnTo>
                            <a:pt x="3286" y="152"/>
                          </a:lnTo>
                          <a:lnTo>
                            <a:pt x="3271" y="139"/>
                          </a:lnTo>
                          <a:lnTo>
                            <a:pt x="3236" y="125"/>
                          </a:lnTo>
                          <a:lnTo>
                            <a:pt x="3154" y="106"/>
                          </a:lnTo>
                          <a:lnTo>
                            <a:pt x="3075" y="94"/>
                          </a:lnTo>
                          <a:lnTo>
                            <a:pt x="2987" y="84"/>
                          </a:lnTo>
                          <a:lnTo>
                            <a:pt x="2881" y="79"/>
                          </a:lnTo>
                          <a:lnTo>
                            <a:pt x="2772" y="75"/>
                          </a:lnTo>
                          <a:lnTo>
                            <a:pt x="2630" y="75"/>
                          </a:lnTo>
                          <a:lnTo>
                            <a:pt x="2547" y="81"/>
                          </a:lnTo>
                          <a:lnTo>
                            <a:pt x="2471" y="87"/>
                          </a:lnTo>
                          <a:lnTo>
                            <a:pt x="2407" y="94"/>
                          </a:lnTo>
                          <a:lnTo>
                            <a:pt x="2360" y="99"/>
                          </a:lnTo>
                          <a:lnTo>
                            <a:pt x="2310" y="107"/>
                          </a:lnTo>
                          <a:lnTo>
                            <a:pt x="2346" y="92"/>
                          </a:lnTo>
                          <a:lnTo>
                            <a:pt x="2378" y="81"/>
                          </a:lnTo>
                          <a:lnTo>
                            <a:pt x="2413" y="75"/>
                          </a:lnTo>
                          <a:lnTo>
                            <a:pt x="2459" y="66"/>
                          </a:lnTo>
                          <a:lnTo>
                            <a:pt x="2540" y="53"/>
                          </a:lnTo>
                          <a:lnTo>
                            <a:pt x="2619" y="42"/>
                          </a:lnTo>
                          <a:lnTo>
                            <a:pt x="2736" y="29"/>
                          </a:lnTo>
                          <a:lnTo>
                            <a:pt x="2804" y="24"/>
                          </a:lnTo>
                          <a:lnTo>
                            <a:pt x="2883" y="19"/>
                          </a:lnTo>
                          <a:lnTo>
                            <a:pt x="2960" y="12"/>
                          </a:lnTo>
                          <a:lnTo>
                            <a:pt x="3042" y="6"/>
                          </a:lnTo>
                          <a:lnTo>
                            <a:pt x="3119" y="1"/>
                          </a:lnTo>
                          <a:lnTo>
                            <a:pt x="3208" y="0"/>
                          </a:lnTo>
                          <a:lnTo>
                            <a:pt x="3266" y="0"/>
                          </a:lnTo>
                          <a:lnTo>
                            <a:pt x="3552" y="148"/>
                          </a:lnTo>
                          <a:lnTo>
                            <a:pt x="3507" y="156"/>
                          </a:lnTo>
                          <a:lnTo>
                            <a:pt x="3461" y="164"/>
                          </a:lnTo>
                          <a:lnTo>
                            <a:pt x="3429" y="176"/>
                          </a:lnTo>
                          <a:lnTo>
                            <a:pt x="3406" y="189"/>
                          </a:lnTo>
                          <a:lnTo>
                            <a:pt x="3395" y="203"/>
                          </a:lnTo>
                          <a:lnTo>
                            <a:pt x="3384" y="215"/>
                          </a:lnTo>
                          <a:lnTo>
                            <a:pt x="3366" y="249"/>
                          </a:lnTo>
                          <a:lnTo>
                            <a:pt x="3287" y="411"/>
                          </a:lnTo>
                          <a:lnTo>
                            <a:pt x="3210" y="576"/>
                          </a:lnTo>
                          <a:lnTo>
                            <a:pt x="3199" y="609"/>
                          </a:lnTo>
                          <a:lnTo>
                            <a:pt x="3192" y="638"/>
                          </a:lnTo>
                          <a:lnTo>
                            <a:pt x="3190" y="662"/>
                          </a:lnTo>
                          <a:lnTo>
                            <a:pt x="3190" y="675"/>
                          </a:lnTo>
                          <a:lnTo>
                            <a:pt x="3192" y="693"/>
                          </a:lnTo>
                          <a:lnTo>
                            <a:pt x="3199" y="702"/>
                          </a:lnTo>
                          <a:lnTo>
                            <a:pt x="3209" y="709"/>
                          </a:lnTo>
                          <a:lnTo>
                            <a:pt x="3225" y="714"/>
                          </a:lnTo>
                          <a:lnTo>
                            <a:pt x="3254" y="716"/>
                          </a:lnTo>
                          <a:lnTo>
                            <a:pt x="4577" y="602"/>
                          </a:lnTo>
                          <a:lnTo>
                            <a:pt x="4611" y="595"/>
                          </a:lnTo>
                          <a:lnTo>
                            <a:pt x="4636" y="589"/>
                          </a:lnTo>
                          <a:lnTo>
                            <a:pt x="4653" y="572"/>
                          </a:lnTo>
                          <a:lnTo>
                            <a:pt x="4666" y="558"/>
                          </a:lnTo>
                          <a:lnTo>
                            <a:pt x="4685" y="533"/>
                          </a:lnTo>
                          <a:lnTo>
                            <a:pt x="4689" y="508"/>
                          </a:lnTo>
                          <a:lnTo>
                            <a:pt x="4689" y="488"/>
                          </a:lnTo>
                          <a:lnTo>
                            <a:pt x="4685" y="468"/>
                          </a:lnTo>
                          <a:lnTo>
                            <a:pt x="4675" y="453"/>
                          </a:lnTo>
                          <a:lnTo>
                            <a:pt x="4664" y="436"/>
                          </a:lnTo>
                          <a:lnTo>
                            <a:pt x="4643" y="411"/>
                          </a:lnTo>
                          <a:lnTo>
                            <a:pt x="4608" y="365"/>
                          </a:lnTo>
                          <a:lnTo>
                            <a:pt x="4534" y="274"/>
                          </a:lnTo>
                          <a:lnTo>
                            <a:pt x="4436" y="182"/>
                          </a:lnTo>
                          <a:lnTo>
                            <a:pt x="4418" y="166"/>
                          </a:lnTo>
                          <a:lnTo>
                            <a:pt x="4402" y="156"/>
                          </a:lnTo>
                          <a:lnTo>
                            <a:pt x="4377" y="144"/>
                          </a:lnTo>
                          <a:lnTo>
                            <a:pt x="4357" y="138"/>
                          </a:lnTo>
                          <a:lnTo>
                            <a:pt x="4333" y="131"/>
                          </a:lnTo>
                          <a:lnTo>
                            <a:pt x="4300" y="126"/>
                          </a:lnTo>
                          <a:lnTo>
                            <a:pt x="4263" y="125"/>
                          </a:lnTo>
                          <a:lnTo>
                            <a:pt x="3899" y="125"/>
                          </a:lnTo>
                          <a:lnTo>
                            <a:pt x="3801" y="130"/>
                          </a:lnTo>
                          <a:lnTo>
                            <a:pt x="3712" y="131"/>
                          </a:lnTo>
                          <a:lnTo>
                            <a:pt x="3614" y="143"/>
                          </a:lnTo>
                          <a:lnTo>
                            <a:pt x="3552" y="148"/>
                          </a:lnTo>
                          <a:lnTo>
                            <a:pt x="3266" y="0"/>
                          </a:lnTo>
                          <a:lnTo>
                            <a:pt x="3353" y="0"/>
                          </a:lnTo>
                          <a:lnTo>
                            <a:pt x="3435" y="0"/>
                          </a:lnTo>
                          <a:lnTo>
                            <a:pt x="3512" y="1"/>
                          </a:lnTo>
                          <a:lnTo>
                            <a:pt x="3592" y="2"/>
                          </a:lnTo>
                          <a:lnTo>
                            <a:pt x="3653" y="3"/>
                          </a:lnTo>
                          <a:lnTo>
                            <a:pt x="3718" y="6"/>
                          </a:lnTo>
                          <a:lnTo>
                            <a:pt x="3801" y="9"/>
                          </a:lnTo>
                          <a:lnTo>
                            <a:pt x="3902" y="12"/>
                          </a:lnTo>
                          <a:lnTo>
                            <a:pt x="3974" y="16"/>
                          </a:lnTo>
                          <a:lnTo>
                            <a:pt x="4032" y="20"/>
                          </a:lnTo>
                          <a:lnTo>
                            <a:pt x="4079" y="24"/>
                          </a:lnTo>
                          <a:lnTo>
                            <a:pt x="4123" y="28"/>
                          </a:lnTo>
                          <a:lnTo>
                            <a:pt x="4180" y="34"/>
                          </a:lnTo>
                          <a:lnTo>
                            <a:pt x="4242" y="42"/>
                          </a:lnTo>
                          <a:lnTo>
                            <a:pt x="4289" y="49"/>
                          </a:lnTo>
                          <a:lnTo>
                            <a:pt x="4332" y="55"/>
                          </a:lnTo>
                          <a:lnTo>
                            <a:pt x="4372" y="65"/>
                          </a:lnTo>
                          <a:lnTo>
                            <a:pt x="4391" y="71"/>
                          </a:lnTo>
                          <a:lnTo>
                            <a:pt x="4410" y="75"/>
                          </a:lnTo>
                          <a:lnTo>
                            <a:pt x="4429" y="85"/>
                          </a:lnTo>
                          <a:lnTo>
                            <a:pt x="4441" y="94"/>
                          </a:lnTo>
                          <a:lnTo>
                            <a:pt x="4454" y="102"/>
                          </a:lnTo>
                          <a:lnTo>
                            <a:pt x="4468" y="114"/>
                          </a:lnTo>
                          <a:lnTo>
                            <a:pt x="4481" y="125"/>
                          </a:lnTo>
                          <a:lnTo>
                            <a:pt x="4572" y="210"/>
                          </a:lnTo>
                          <a:lnTo>
                            <a:pt x="4766" y="436"/>
                          </a:lnTo>
                          <a:lnTo>
                            <a:pt x="4791" y="466"/>
                          </a:lnTo>
                          <a:lnTo>
                            <a:pt x="4815" y="492"/>
                          </a:lnTo>
                          <a:lnTo>
                            <a:pt x="4833" y="508"/>
                          </a:lnTo>
                          <a:lnTo>
                            <a:pt x="4855" y="525"/>
                          </a:lnTo>
                          <a:lnTo>
                            <a:pt x="4874" y="536"/>
                          </a:lnTo>
                          <a:lnTo>
                            <a:pt x="4892" y="544"/>
                          </a:lnTo>
                          <a:lnTo>
                            <a:pt x="4916" y="549"/>
                          </a:lnTo>
                          <a:lnTo>
                            <a:pt x="4951" y="554"/>
                          </a:lnTo>
                          <a:lnTo>
                            <a:pt x="4996" y="558"/>
                          </a:lnTo>
                          <a:lnTo>
                            <a:pt x="5022" y="559"/>
                          </a:lnTo>
                          <a:lnTo>
                            <a:pt x="5054" y="562"/>
                          </a:lnTo>
                          <a:lnTo>
                            <a:pt x="5094" y="566"/>
                          </a:lnTo>
                          <a:lnTo>
                            <a:pt x="5116" y="567"/>
                          </a:lnTo>
                          <a:lnTo>
                            <a:pt x="5143" y="571"/>
                          </a:lnTo>
                          <a:lnTo>
                            <a:pt x="5179" y="579"/>
                          </a:lnTo>
                          <a:lnTo>
                            <a:pt x="5221" y="584"/>
                          </a:lnTo>
                          <a:lnTo>
                            <a:pt x="5259" y="592"/>
                          </a:lnTo>
                          <a:lnTo>
                            <a:pt x="5314" y="602"/>
                          </a:lnTo>
                          <a:lnTo>
                            <a:pt x="5370" y="616"/>
                          </a:lnTo>
                          <a:lnTo>
                            <a:pt x="5395" y="625"/>
                          </a:lnTo>
                          <a:lnTo>
                            <a:pt x="5415" y="636"/>
                          </a:lnTo>
                          <a:lnTo>
                            <a:pt x="5435" y="645"/>
                          </a:lnTo>
                          <a:lnTo>
                            <a:pt x="5454" y="662"/>
                          </a:lnTo>
                          <a:lnTo>
                            <a:pt x="5470" y="670"/>
                          </a:lnTo>
                          <a:lnTo>
                            <a:pt x="5484" y="677"/>
                          </a:lnTo>
                          <a:lnTo>
                            <a:pt x="5516" y="798"/>
                          </a:lnTo>
                          <a:lnTo>
                            <a:pt x="5498" y="841"/>
                          </a:lnTo>
                          <a:lnTo>
                            <a:pt x="5490" y="869"/>
                          </a:lnTo>
                          <a:lnTo>
                            <a:pt x="5483" y="895"/>
                          </a:lnTo>
                          <a:lnTo>
                            <a:pt x="5479" y="928"/>
                          </a:lnTo>
                          <a:lnTo>
                            <a:pt x="5490" y="965"/>
                          </a:lnTo>
                          <a:lnTo>
                            <a:pt x="5383" y="1179"/>
                          </a:lnTo>
                          <a:lnTo>
                            <a:pt x="5360" y="1227"/>
                          </a:lnTo>
                          <a:lnTo>
                            <a:pt x="5342" y="1254"/>
                          </a:lnTo>
                          <a:lnTo>
                            <a:pt x="5327" y="1268"/>
                          </a:lnTo>
                          <a:lnTo>
                            <a:pt x="5312" y="1280"/>
                          </a:lnTo>
                          <a:lnTo>
                            <a:pt x="5282" y="1300"/>
                          </a:lnTo>
                          <a:lnTo>
                            <a:pt x="5254" y="1312"/>
                          </a:lnTo>
                          <a:lnTo>
                            <a:pt x="5251" y="1260"/>
                          </a:lnTo>
                          <a:lnTo>
                            <a:pt x="5247" y="1228"/>
                          </a:lnTo>
                          <a:lnTo>
                            <a:pt x="5245" y="1190"/>
                          </a:lnTo>
                          <a:lnTo>
                            <a:pt x="5237" y="1155"/>
                          </a:lnTo>
                          <a:lnTo>
                            <a:pt x="5230" y="1124"/>
                          </a:lnTo>
                          <a:lnTo>
                            <a:pt x="5223" y="1086"/>
                          </a:lnTo>
                          <a:lnTo>
                            <a:pt x="5209" y="1052"/>
                          </a:lnTo>
                          <a:lnTo>
                            <a:pt x="5190" y="1020"/>
                          </a:lnTo>
                          <a:lnTo>
                            <a:pt x="5165" y="990"/>
                          </a:lnTo>
                          <a:lnTo>
                            <a:pt x="5138" y="965"/>
                          </a:lnTo>
                          <a:lnTo>
                            <a:pt x="5106" y="953"/>
                          </a:lnTo>
                          <a:lnTo>
                            <a:pt x="5079" y="949"/>
                          </a:lnTo>
                          <a:lnTo>
                            <a:pt x="5049" y="949"/>
                          </a:lnTo>
                          <a:lnTo>
                            <a:pt x="5012" y="953"/>
                          </a:lnTo>
                          <a:lnTo>
                            <a:pt x="4981" y="959"/>
                          </a:lnTo>
                          <a:lnTo>
                            <a:pt x="4951" y="967"/>
                          </a:lnTo>
                          <a:lnTo>
                            <a:pt x="4927" y="980"/>
                          </a:lnTo>
                          <a:lnTo>
                            <a:pt x="4906" y="995"/>
                          </a:lnTo>
                          <a:lnTo>
                            <a:pt x="4886" y="1008"/>
                          </a:lnTo>
                          <a:lnTo>
                            <a:pt x="4867" y="1026"/>
                          </a:lnTo>
                          <a:lnTo>
                            <a:pt x="4849" y="1045"/>
                          </a:lnTo>
                          <a:lnTo>
                            <a:pt x="4833" y="1063"/>
                          </a:lnTo>
                          <a:lnTo>
                            <a:pt x="4815" y="1084"/>
                          </a:lnTo>
                          <a:lnTo>
                            <a:pt x="4796" y="1111"/>
                          </a:lnTo>
                          <a:lnTo>
                            <a:pt x="4782" y="1143"/>
                          </a:lnTo>
                          <a:lnTo>
                            <a:pt x="4770" y="1164"/>
                          </a:lnTo>
                          <a:lnTo>
                            <a:pt x="4758" y="1197"/>
                          </a:lnTo>
                          <a:lnTo>
                            <a:pt x="4748" y="1238"/>
                          </a:lnTo>
                          <a:lnTo>
                            <a:pt x="4733" y="1278"/>
                          </a:lnTo>
                          <a:lnTo>
                            <a:pt x="4714" y="1319"/>
                          </a:lnTo>
                          <a:lnTo>
                            <a:pt x="4701" y="1345"/>
                          </a:lnTo>
                          <a:lnTo>
                            <a:pt x="4681" y="1371"/>
                          </a:lnTo>
                          <a:lnTo>
                            <a:pt x="4661" y="1402"/>
                          </a:lnTo>
                          <a:lnTo>
                            <a:pt x="4636" y="1428"/>
                          </a:lnTo>
                          <a:lnTo>
                            <a:pt x="4568" y="1432"/>
                          </a:lnTo>
                          <a:lnTo>
                            <a:pt x="2762" y="1742"/>
                          </a:lnTo>
                          <a:lnTo>
                            <a:pt x="2765" y="1724"/>
                          </a:lnTo>
                          <a:lnTo>
                            <a:pt x="2768" y="1694"/>
                          </a:lnTo>
                          <a:lnTo>
                            <a:pt x="2768" y="1643"/>
                          </a:lnTo>
                          <a:lnTo>
                            <a:pt x="2768" y="1600"/>
                          </a:lnTo>
                          <a:lnTo>
                            <a:pt x="2765" y="1550"/>
                          </a:lnTo>
                          <a:lnTo>
                            <a:pt x="2760" y="1516"/>
                          </a:lnTo>
                          <a:lnTo>
                            <a:pt x="2752" y="1484"/>
                          </a:lnTo>
                          <a:lnTo>
                            <a:pt x="2746" y="1446"/>
                          </a:lnTo>
                          <a:lnTo>
                            <a:pt x="2736" y="1409"/>
                          </a:lnTo>
                          <a:lnTo>
                            <a:pt x="2727" y="1375"/>
                          </a:lnTo>
                          <a:lnTo>
                            <a:pt x="2714" y="1338"/>
                          </a:lnTo>
                          <a:lnTo>
                            <a:pt x="2697" y="1310"/>
                          </a:lnTo>
                          <a:lnTo>
                            <a:pt x="2681" y="1279"/>
                          </a:lnTo>
                          <a:lnTo>
                            <a:pt x="2662" y="1254"/>
                          </a:lnTo>
                          <a:lnTo>
                            <a:pt x="2639" y="1228"/>
                          </a:lnTo>
                          <a:lnTo>
                            <a:pt x="2619" y="1209"/>
                          </a:lnTo>
                          <a:lnTo>
                            <a:pt x="2592" y="1188"/>
                          </a:lnTo>
                          <a:lnTo>
                            <a:pt x="2564" y="1175"/>
                          </a:lnTo>
                          <a:lnTo>
                            <a:pt x="2536" y="1163"/>
                          </a:lnTo>
                          <a:lnTo>
                            <a:pt x="2502" y="1154"/>
                          </a:lnTo>
                          <a:lnTo>
                            <a:pt x="2471" y="1145"/>
                          </a:lnTo>
                          <a:lnTo>
                            <a:pt x="2438" y="1142"/>
                          </a:lnTo>
                          <a:lnTo>
                            <a:pt x="2405" y="1142"/>
                          </a:lnTo>
                          <a:lnTo>
                            <a:pt x="2368" y="1143"/>
                          </a:lnTo>
                          <a:lnTo>
                            <a:pt x="2333" y="1147"/>
                          </a:lnTo>
                          <a:lnTo>
                            <a:pt x="2299" y="1155"/>
                          </a:lnTo>
                          <a:lnTo>
                            <a:pt x="2263" y="1163"/>
                          </a:lnTo>
                          <a:lnTo>
                            <a:pt x="2216" y="1181"/>
                          </a:lnTo>
                          <a:lnTo>
                            <a:pt x="2181" y="1197"/>
                          </a:lnTo>
                          <a:lnTo>
                            <a:pt x="2146" y="1215"/>
                          </a:lnTo>
                          <a:lnTo>
                            <a:pt x="2116" y="1237"/>
                          </a:lnTo>
                          <a:lnTo>
                            <a:pt x="2092" y="1257"/>
                          </a:lnTo>
                          <a:lnTo>
                            <a:pt x="2062" y="1280"/>
                          </a:lnTo>
                          <a:lnTo>
                            <a:pt x="2035" y="1306"/>
                          </a:lnTo>
                          <a:lnTo>
                            <a:pt x="2012" y="1335"/>
                          </a:lnTo>
                          <a:lnTo>
                            <a:pt x="1980" y="1371"/>
                          </a:lnTo>
                          <a:lnTo>
                            <a:pt x="1955" y="1414"/>
                          </a:lnTo>
                          <a:lnTo>
                            <a:pt x="1928" y="1455"/>
                          </a:lnTo>
                          <a:lnTo>
                            <a:pt x="1905" y="1496"/>
                          </a:lnTo>
                          <a:lnTo>
                            <a:pt x="1890" y="1529"/>
                          </a:lnTo>
                          <a:lnTo>
                            <a:pt x="1869" y="1569"/>
                          </a:lnTo>
                          <a:lnTo>
                            <a:pt x="1851" y="1608"/>
                          </a:lnTo>
                          <a:lnTo>
                            <a:pt x="1828" y="1666"/>
                          </a:lnTo>
                          <a:lnTo>
                            <a:pt x="1815" y="1707"/>
                          </a:lnTo>
                          <a:lnTo>
                            <a:pt x="1804" y="1745"/>
                          </a:lnTo>
                          <a:lnTo>
                            <a:pt x="1791" y="1778"/>
                          </a:lnTo>
                          <a:lnTo>
                            <a:pt x="1778" y="1796"/>
                          </a:lnTo>
                          <a:lnTo>
                            <a:pt x="1764" y="1807"/>
                          </a:lnTo>
                          <a:lnTo>
                            <a:pt x="1736" y="1821"/>
                          </a:lnTo>
                          <a:lnTo>
                            <a:pt x="1711" y="1829"/>
                          </a:lnTo>
                          <a:lnTo>
                            <a:pt x="1678" y="1835"/>
                          </a:lnTo>
                          <a:lnTo>
                            <a:pt x="1642" y="1842"/>
                          </a:lnTo>
                          <a:lnTo>
                            <a:pt x="1460" y="1848"/>
                          </a:lnTo>
                          <a:lnTo>
                            <a:pt x="1440" y="1848"/>
                          </a:lnTo>
                          <a:lnTo>
                            <a:pt x="1414" y="1838"/>
                          </a:lnTo>
                          <a:lnTo>
                            <a:pt x="1302" y="1562"/>
                          </a:lnTo>
                          <a:lnTo>
                            <a:pt x="1320" y="1559"/>
                          </a:lnTo>
                          <a:lnTo>
                            <a:pt x="1333" y="1552"/>
                          </a:lnTo>
                          <a:lnTo>
                            <a:pt x="1385" y="1326"/>
                          </a:lnTo>
                          <a:lnTo>
                            <a:pt x="986" y="1319"/>
                          </a:lnTo>
                          <a:lnTo>
                            <a:pt x="941" y="1318"/>
                          </a:lnTo>
                          <a:lnTo>
                            <a:pt x="902" y="1316"/>
                          </a:lnTo>
                          <a:lnTo>
                            <a:pt x="851" y="1312"/>
                          </a:lnTo>
                          <a:lnTo>
                            <a:pt x="795" y="1306"/>
                          </a:lnTo>
                          <a:lnTo>
                            <a:pt x="748" y="1301"/>
                          </a:lnTo>
                          <a:lnTo>
                            <a:pt x="698" y="1292"/>
                          </a:lnTo>
                          <a:lnTo>
                            <a:pt x="632" y="1283"/>
                          </a:lnTo>
                          <a:lnTo>
                            <a:pt x="564" y="1271"/>
                          </a:lnTo>
                          <a:lnTo>
                            <a:pt x="500" y="1259"/>
                          </a:lnTo>
                          <a:lnTo>
                            <a:pt x="434" y="1246"/>
                          </a:lnTo>
                          <a:lnTo>
                            <a:pt x="375" y="1232"/>
                          </a:lnTo>
                          <a:lnTo>
                            <a:pt x="278" y="1205"/>
                          </a:lnTo>
                          <a:lnTo>
                            <a:pt x="253" y="1195"/>
                          </a:lnTo>
                          <a:lnTo>
                            <a:pt x="213" y="1182"/>
                          </a:lnTo>
                          <a:lnTo>
                            <a:pt x="177" y="1170"/>
                          </a:lnTo>
                          <a:lnTo>
                            <a:pt x="142" y="1159"/>
                          </a:lnTo>
                          <a:lnTo>
                            <a:pt x="113" y="1149"/>
                          </a:lnTo>
                          <a:lnTo>
                            <a:pt x="88" y="1137"/>
                          </a:lnTo>
                          <a:lnTo>
                            <a:pt x="60" y="1125"/>
                          </a:lnTo>
                          <a:lnTo>
                            <a:pt x="37" y="1111"/>
                          </a:lnTo>
                          <a:lnTo>
                            <a:pt x="20" y="1100"/>
                          </a:lnTo>
                          <a:lnTo>
                            <a:pt x="0" y="1084"/>
                          </a:lnTo>
                          <a:close/>
                        </a:path>
                      </a:pathLst>
                    </a:custGeom>
                    <a:solidFill>
                      <a:srgbClr val="000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12" name="Freeform 212"/>
                    <p:cNvSpPr>
                      <a:spLocks/>
                    </p:cNvSpPr>
                    <p:nvPr/>
                  </p:nvSpPr>
                  <p:spPr bwMode="auto">
                    <a:xfrm>
                      <a:off x="2951" y="3259"/>
                      <a:ext cx="239" cy="77"/>
                    </a:xfrm>
                    <a:custGeom>
                      <a:avLst/>
                      <a:gdLst>
                        <a:gd name="T0" fmla="*/ 590 w 4297"/>
                        <a:gd name="T1" fmla="*/ 395 h 1071"/>
                        <a:gd name="T2" fmla="*/ 918 w 4297"/>
                        <a:gd name="T3" fmla="*/ 302 h 1071"/>
                        <a:gd name="T4" fmla="*/ 1013 w 4297"/>
                        <a:gd name="T5" fmla="*/ 279 h 1071"/>
                        <a:gd name="T6" fmla="*/ 1166 w 4297"/>
                        <a:gd name="T7" fmla="*/ 266 h 1071"/>
                        <a:gd name="T8" fmla="*/ 1320 w 4297"/>
                        <a:gd name="T9" fmla="*/ 279 h 1071"/>
                        <a:gd name="T10" fmla="*/ 2494 w 4297"/>
                        <a:gd name="T11" fmla="*/ 155 h 1071"/>
                        <a:gd name="T12" fmla="*/ 3666 w 4297"/>
                        <a:gd name="T13" fmla="*/ 35 h 1071"/>
                        <a:gd name="T14" fmla="*/ 4009 w 4297"/>
                        <a:gd name="T15" fmla="*/ 6 h 1071"/>
                        <a:gd name="T16" fmla="*/ 4235 w 4297"/>
                        <a:gd name="T17" fmla="*/ 1 h 1071"/>
                        <a:gd name="T18" fmla="*/ 4197 w 4297"/>
                        <a:gd name="T19" fmla="*/ 33 h 1071"/>
                        <a:gd name="T20" fmla="*/ 4100 w 4297"/>
                        <a:gd name="T21" fmla="*/ 67 h 1071"/>
                        <a:gd name="T22" fmla="*/ 4023 w 4297"/>
                        <a:gd name="T23" fmla="*/ 97 h 1071"/>
                        <a:gd name="T24" fmla="*/ 3966 w 4297"/>
                        <a:gd name="T25" fmla="*/ 130 h 1071"/>
                        <a:gd name="T26" fmla="*/ 4013 w 4297"/>
                        <a:gd name="T27" fmla="*/ 215 h 1071"/>
                        <a:gd name="T28" fmla="*/ 4053 w 4297"/>
                        <a:gd name="T29" fmla="*/ 325 h 1071"/>
                        <a:gd name="T30" fmla="*/ 4155 w 4297"/>
                        <a:gd name="T31" fmla="*/ 423 h 1071"/>
                        <a:gd name="T32" fmla="*/ 4077 w 4297"/>
                        <a:gd name="T33" fmla="*/ 500 h 1071"/>
                        <a:gd name="T34" fmla="*/ 4029 w 4297"/>
                        <a:gd name="T35" fmla="*/ 396 h 1071"/>
                        <a:gd name="T36" fmla="*/ 3983 w 4297"/>
                        <a:gd name="T37" fmla="*/ 248 h 1071"/>
                        <a:gd name="T38" fmla="*/ 3919 w 4297"/>
                        <a:gd name="T39" fmla="*/ 149 h 1071"/>
                        <a:gd name="T40" fmla="*/ 3801 w 4297"/>
                        <a:gd name="T41" fmla="*/ 113 h 1071"/>
                        <a:gd name="T42" fmla="*/ 3679 w 4297"/>
                        <a:gd name="T43" fmla="*/ 149 h 1071"/>
                        <a:gd name="T44" fmla="*/ 3586 w 4297"/>
                        <a:gd name="T45" fmla="*/ 248 h 1071"/>
                        <a:gd name="T46" fmla="*/ 3542 w 4297"/>
                        <a:gd name="T47" fmla="*/ 373 h 1071"/>
                        <a:gd name="T48" fmla="*/ 3506 w 4297"/>
                        <a:gd name="T49" fmla="*/ 517 h 1071"/>
                        <a:gd name="T50" fmla="*/ 3447 w 4297"/>
                        <a:gd name="T51" fmla="*/ 612 h 1071"/>
                        <a:gd name="T52" fmla="*/ 1549 w 4297"/>
                        <a:gd name="T53" fmla="*/ 954 h 1071"/>
                        <a:gd name="T54" fmla="*/ 1564 w 4297"/>
                        <a:gd name="T55" fmla="*/ 680 h 1071"/>
                        <a:gd name="T56" fmla="*/ 1532 w 4297"/>
                        <a:gd name="T57" fmla="*/ 530 h 1071"/>
                        <a:gd name="T58" fmla="*/ 1437 w 4297"/>
                        <a:gd name="T59" fmla="*/ 389 h 1071"/>
                        <a:gd name="T60" fmla="*/ 1319 w 4297"/>
                        <a:gd name="T61" fmla="*/ 319 h 1071"/>
                        <a:gd name="T62" fmla="*/ 1203 w 4297"/>
                        <a:gd name="T63" fmla="*/ 292 h 1071"/>
                        <a:gd name="T64" fmla="*/ 1069 w 4297"/>
                        <a:gd name="T65" fmla="*/ 293 h 1071"/>
                        <a:gd name="T66" fmla="*/ 929 w 4297"/>
                        <a:gd name="T67" fmla="*/ 333 h 1071"/>
                        <a:gd name="T68" fmla="*/ 819 w 4297"/>
                        <a:gd name="T69" fmla="*/ 401 h 1071"/>
                        <a:gd name="T70" fmla="*/ 704 w 4297"/>
                        <a:gd name="T71" fmla="*/ 525 h 1071"/>
                        <a:gd name="T72" fmla="*/ 626 w 4297"/>
                        <a:gd name="T73" fmla="*/ 694 h 1071"/>
                        <a:gd name="T74" fmla="*/ 607 w 4297"/>
                        <a:gd name="T75" fmla="*/ 835 h 1071"/>
                        <a:gd name="T76" fmla="*/ 601 w 4297"/>
                        <a:gd name="T77" fmla="*/ 929 h 1071"/>
                        <a:gd name="T78" fmla="*/ 561 w 4297"/>
                        <a:gd name="T79" fmla="*/ 1021 h 1071"/>
                        <a:gd name="T80" fmla="*/ 509 w 4297"/>
                        <a:gd name="T81" fmla="*/ 1057 h 1071"/>
                        <a:gd name="T82" fmla="*/ 416 w 4297"/>
                        <a:gd name="T83" fmla="*/ 1070 h 1071"/>
                        <a:gd name="T84" fmla="*/ 274 w 4297"/>
                        <a:gd name="T85" fmla="*/ 1070 h 1071"/>
                        <a:gd name="T86" fmla="*/ 155 w 4297"/>
                        <a:gd name="T87" fmla="*/ 543 h 1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97" h="1071">
                          <a:moveTo>
                            <a:pt x="155" y="543"/>
                          </a:moveTo>
                          <a:lnTo>
                            <a:pt x="514" y="419"/>
                          </a:lnTo>
                          <a:lnTo>
                            <a:pt x="590" y="395"/>
                          </a:lnTo>
                          <a:lnTo>
                            <a:pt x="721" y="357"/>
                          </a:lnTo>
                          <a:lnTo>
                            <a:pt x="820" y="330"/>
                          </a:lnTo>
                          <a:lnTo>
                            <a:pt x="918" y="302"/>
                          </a:lnTo>
                          <a:lnTo>
                            <a:pt x="955" y="292"/>
                          </a:lnTo>
                          <a:lnTo>
                            <a:pt x="986" y="284"/>
                          </a:lnTo>
                          <a:lnTo>
                            <a:pt x="1013" y="279"/>
                          </a:lnTo>
                          <a:lnTo>
                            <a:pt x="1069" y="270"/>
                          </a:lnTo>
                          <a:lnTo>
                            <a:pt x="1118" y="266"/>
                          </a:lnTo>
                          <a:lnTo>
                            <a:pt x="1166" y="266"/>
                          </a:lnTo>
                          <a:lnTo>
                            <a:pt x="1219" y="268"/>
                          </a:lnTo>
                          <a:lnTo>
                            <a:pt x="1279" y="272"/>
                          </a:lnTo>
                          <a:lnTo>
                            <a:pt x="1320" y="279"/>
                          </a:lnTo>
                          <a:lnTo>
                            <a:pt x="1366" y="280"/>
                          </a:lnTo>
                          <a:lnTo>
                            <a:pt x="2095" y="197"/>
                          </a:lnTo>
                          <a:lnTo>
                            <a:pt x="2494" y="155"/>
                          </a:lnTo>
                          <a:lnTo>
                            <a:pt x="2927" y="107"/>
                          </a:lnTo>
                          <a:lnTo>
                            <a:pt x="3465" y="54"/>
                          </a:lnTo>
                          <a:lnTo>
                            <a:pt x="3666" y="35"/>
                          </a:lnTo>
                          <a:lnTo>
                            <a:pt x="3807" y="23"/>
                          </a:lnTo>
                          <a:lnTo>
                            <a:pt x="3897" y="16"/>
                          </a:lnTo>
                          <a:lnTo>
                            <a:pt x="4009" y="6"/>
                          </a:lnTo>
                          <a:lnTo>
                            <a:pt x="4085" y="0"/>
                          </a:lnTo>
                          <a:lnTo>
                            <a:pt x="4184" y="0"/>
                          </a:lnTo>
                          <a:lnTo>
                            <a:pt x="4235" y="1"/>
                          </a:lnTo>
                          <a:lnTo>
                            <a:pt x="4297" y="19"/>
                          </a:lnTo>
                          <a:lnTo>
                            <a:pt x="4249" y="25"/>
                          </a:lnTo>
                          <a:lnTo>
                            <a:pt x="4197" y="33"/>
                          </a:lnTo>
                          <a:lnTo>
                            <a:pt x="4149" y="45"/>
                          </a:lnTo>
                          <a:lnTo>
                            <a:pt x="4119" y="58"/>
                          </a:lnTo>
                          <a:lnTo>
                            <a:pt x="4100" y="67"/>
                          </a:lnTo>
                          <a:lnTo>
                            <a:pt x="4077" y="79"/>
                          </a:lnTo>
                          <a:lnTo>
                            <a:pt x="4052" y="91"/>
                          </a:lnTo>
                          <a:lnTo>
                            <a:pt x="4023" y="97"/>
                          </a:lnTo>
                          <a:lnTo>
                            <a:pt x="3991" y="100"/>
                          </a:lnTo>
                          <a:lnTo>
                            <a:pt x="3938" y="102"/>
                          </a:lnTo>
                          <a:lnTo>
                            <a:pt x="3966" y="130"/>
                          </a:lnTo>
                          <a:lnTo>
                            <a:pt x="3979" y="149"/>
                          </a:lnTo>
                          <a:lnTo>
                            <a:pt x="3995" y="174"/>
                          </a:lnTo>
                          <a:lnTo>
                            <a:pt x="4013" y="215"/>
                          </a:lnTo>
                          <a:lnTo>
                            <a:pt x="4023" y="267"/>
                          </a:lnTo>
                          <a:lnTo>
                            <a:pt x="4030" y="307"/>
                          </a:lnTo>
                          <a:lnTo>
                            <a:pt x="4053" y="325"/>
                          </a:lnTo>
                          <a:lnTo>
                            <a:pt x="4084" y="344"/>
                          </a:lnTo>
                          <a:lnTo>
                            <a:pt x="4172" y="378"/>
                          </a:lnTo>
                          <a:lnTo>
                            <a:pt x="4155" y="423"/>
                          </a:lnTo>
                          <a:lnTo>
                            <a:pt x="4135" y="451"/>
                          </a:lnTo>
                          <a:lnTo>
                            <a:pt x="4112" y="480"/>
                          </a:lnTo>
                          <a:lnTo>
                            <a:pt x="4077" y="500"/>
                          </a:lnTo>
                          <a:lnTo>
                            <a:pt x="4039" y="525"/>
                          </a:lnTo>
                          <a:lnTo>
                            <a:pt x="4036" y="462"/>
                          </a:lnTo>
                          <a:lnTo>
                            <a:pt x="4029" y="396"/>
                          </a:lnTo>
                          <a:lnTo>
                            <a:pt x="4018" y="344"/>
                          </a:lnTo>
                          <a:lnTo>
                            <a:pt x="4001" y="291"/>
                          </a:lnTo>
                          <a:lnTo>
                            <a:pt x="3983" y="248"/>
                          </a:lnTo>
                          <a:lnTo>
                            <a:pt x="3961" y="214"/>
                          </a:lnTo>
                          <a:lnTo>
                            <a:pt x="3943" y="178"/>
                          </a:lnTo>
                          <a:lnTo>
                            <a:pt x="3919" y="149"/>
                          </a:lnTo>
                          <a:lnTo>
                            <a:pt x="3884" y="130"/>
                          </a:lnTo>
                          <a:lnTo>
                            <a:pt x="3843" y="118"/>
                          </a:lnTo>
                          <a:lnTo>
                            <a:pt x="3801" y="113"/>
                          </a:lnTo>
                          <a:lnTo>
                            <a:pt x="3761" y="118"/>
                          </a:lnTo>
                          <a:lnTo>
                            <a:pt x="3718" y="130"/>
                          </a:lnTo>
                          <a:lnTo>
                            <a:pt x="3679" y="149"/>
                          </a:lnTo>
                          <a:lnTo>
                            <a:pt x="3644" y="174"/>
                          </a:lnTo>
                          <a:lnTo>
                            <a:pt x="3608" y="214"/>
                          </a:lnTo>
                          <a:lnTo>
                            <a:pt x="3586" y="248"/>
                          </a:lnTo>
                          <a:lnTo>
                            <a:pt x="3564" y="291"/>
                          </a:lnTo>
                          <a:lnTo>
                            <a:pt x="3554" y="325"/>
                          </a:lnTo>
                          <a:lnTo>
                            <a:pt x="3542" y="373"/>
                          </a:lnTo>
                          <a:lnTo>
                            <a:pt x="3536" y="416"/>
                          </a:lnTo>
                          <a:lnTo>
                            <a:pt x="3524" y="471"/>
                          </a:lnTo>
                          <a:lnTo>
                            <a:pt x="3506" y="517"/>
                          </a:lnTo>
                          <a:lnTo>
                            <a:pt x="3488" y="553"/>
                          </a:lnTo>
                          <a:lnTo>
                            <a:pt x="3465" y="583"/>
                          </a:lnTo>
                          <a:lnTo>
                            <a:pt x="3447" y="612"/>
                          </a:lnTo>
                          <a:lnTo>
                            <a:pt x="3424" y="644"/>
                          </a:lnTo>
                          <a:lnTo>
                            <a:pt x="3343" y="654"/>
                          </a:lnTo>
                          <a:lnTo>
                            <a:pt x="1549" y="954"/>
                          </a:lnTo>
                          <a:lnTo>
                            <a:pt x="1557" y="824"/>
                          </a:lnTo>
                          <a:lnTo>
                            <a:pt x="1562" y="742"/>
                          </a:lnTo>
                          <a:lnTo>
                            <a:pt x="1564" y="680"/>
                          </a:lnTo>
                          <a:lnTo>
                            <a:pt x="1562" y="634"/>
                          </a:lnTo>
                          <a:lnTo>
                            <a:pt x="1549" y="580"/>
                          </a:lnTo>
                          <a:lnTo>
                            <a:pt x="1532" y="530"/>
                          </a:lnTo>
                          <a:lnTo>
                            <a:pt x="1501" y="477"/>
                          </a:lnTo>
                          <a:lnTo>
                            <a:pt x="1472" y="428"/>
                          </a:lnTo>
                          <a:lnTo>
                            <a:pt x="1437" y="389"/>
                          </a:lnTo>
                          <a:lnTo>
                            <a:pt x="1397" y="357"/>
                          </a:lnTo>
                          <a:lnTo>
                            <a:pt x="1343" y="330"/>
                          </a:lnTo>
                          <a:lnTo>
                            <a:pt x="1319" y="319"/>
                          </a:lnTo>
                          <a:lnTo>
                            <a:pt x="1283" y="307"/>
                          </a:lnTo>
                          <a:lnTo>
                            <a:pt x="1244" y="300"/>
                          </a:lnTo>
                          <a:lnTo>
                            <a:pt x="1203" y="292"/>
                          </a:lnTo>
                          <a:lnTo>
                            <a:pt x="1154" y="288"/>
                          </a:lnTo>
                          <a:lnTo>
                            <a:pt x="1120" y="288"/>
                          </a:lnTo>
                          <a:lnTo>
                            <a:pt x="1069" y="293"/>
                          </a:lnTo>
                          <a:lnTo>
                            <a:pt x="1020" y="305"/>
                          </a:lnTo>
                          <a:lnTo>
                            <a:pt x="973" y="316"/>
                          </a:lnTo>
                          <a:lnTo>
                            <a:pt x="929" y="333"/>
                          </a:lnTo>
                          <a:lnTo>
                            <a:pt x="886" y="352"/>
                          </a:lnTo>
                          <a:lnTo>
                            <a:pt x="851" y="374"/>
                          </a:lnTo>
                          <a:lnTo>
                            <a:pt x="819" y="401"/>
                          </a:lnTo>
                          <a:lnTo>
                            <a:pt x="779" y="435"/>
                          </a:lnTo>
                          <a:lnTo>
                            <a:pt x="741" y="479"/>
                          </a:lnTo>
                          <a:lnTo>
                            <a:pt x="704" y="525"/>
                          </a:lnTo>
                          <a:lnTo>
                            <a:pt x="673" y="578"/>
                          </a:lnTo>
                          <a:lnTo>
                            <a:pt x="651" y="626"/>
                          </a:lnTo>
                          <a:lnTo>
                            <a:pt x="626" y="694"/>
                          </a:lnTo>
                          <a:lnTo>
                            <a:pt x="610" y="753"/>
                          </a:lnTo>
                          <a:lnTo>
                            <a:pt x="604" y="806"/>
                          </a:lnTo>
                          <a:lnTo>
                            <a:pt x="607" y="835"/>
                          </a:lnTo>
                          <a:lnTo>
                            <a:pt x="614" y="874"/>
                          </a:lnTo>
                          <a:lnTo>
                            <a:pt x="610" y="901"/>
                          </a:lnTo>
                          <a:lnTo>
                            <a:pt x="601" y="929"/>
                          </a:lnTo>
                          <a:lnTo>
                            <a:pt x="590" y="966"/>
                          </a:lnTo>
                          <a:lnTo>
                            <a:pt x="574" y="1004"/>
                          </a:lnTo>
                          <a:lnTo>
                            <a:pt x="561" y="1021"/>
                          </a:lnTo>
                          <a:lnTo>
                            <a:pt x="545" y="1035"/>
                          </a:lnTo>
                          <a:lnTo>
                            <a:pt x="530" y="1048"/>
                          </a:lnTo>
                          <a:lnTo>
                            <a:pt x="509" y="1057"/>
                          </a:lnTo>
                          <a:lnTo>
                            <a:pt x="478" y="1062"/>
                          </a:lnTo>
                          <a:lnTo>
                            <a:pt x="448" y="1067"/>
                          </a:lnTo>
                          <a:lnTo>
                            <a:pt x="416" y="1070"/>
                          </a:lnTo>
                          <a:lnTo>
                            <a:pt x="388" y="1071"/>
                          </a:lnTo>
                          <a:lnTo>
                            <a:pt x="344" y="1071"/>
                          </a:lnTo>
                          <a:lnTo>
                            <a:pt x="274" y="1070"/>
                          </a:lnTo>
                          <a:lnTo>
                            <a:pt x="203" y="1067"/>
                          </a:lnTo>
                          <a:lnTo>
                            <a:pt x="0" y="938"/>
                          </a:lnTo>
                          <a:lnTo>
                            <a:pt x="155" y="543"/>
                          </a:lnTo>
                          <a:close/>
                        </a:path>
                      </a:pathLst>
                    </a:custGeom>
                    <a:solidFill>
                      <a:srgbClr val="000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13" name="Freeform 213"/>
                    <p:cNvSpPr>
                      <a:spLocks/>
                    </p:cNvSpPr>
                    <p:nvPr/>
                  </p:nvSpPr>
                  <p:spPr bwMode="auto">
                    <a:xfrm>
                      <a:off x="2883" y="3246"/>
                      <a:ext cx="170" cy="51"/>
                    </a:xfrm>
                    <a:custGeom>
                      <a:avLst/>
                      <a:gdLst>
                        <a:gd name="T0" fmla="*/ 0 w 3057"/>
                        <a:gd name="T1" fmla="*/ 472 h 722"/>
                        <a:gd name="T2" fmla="*/ 8 w 3057"/>
                        <a:gd name="T3" fmla="*/ 446 h 722"/>
                        <a:gd name="T4" fmla="*/ 34 w 3057"/>
                        <a:gd name="T5" fmla="*/ 426 h 722"/>
                        <a:gd name="T6" fmla="*/ 148 w 3057"/>
                        <a:gd name="T7" fmla="*/ 373 h 722"/>
                        <a:gd name="T8" fmla="*/ 260 w 3057"/>
                        <a:gd name="T9" fmla="*/ 332 h 722"/>
                        <a:gd name="T10" fmla="*/ 361 w 3057"/>
                        <a:gd name="T11" fmla="*/ 294 h 722"/>
                        <a:gd name="T12" fmla="*/ 624 w 3057"/>
                        <a:gd name="T13" fmla="*/ 211 h 722"/>
                        <a:gd name="T14" fmla="*/ 763 w 3057"/>
                        <a:gd name="T15" fmla="*/ 173 h 722"/>
                        <a:gd name="T16" fmla="*/ 876 w 3057"/>
                        <a:gd name="T17" fmla="*/ 146 h 722"/>
                        <a:gd name="T18" fmla="*/ 1074 w 3057"/>
                        <a:gd name="T19" fmla="*/ 105 h 722"/>
                        <a:gd name="T20" fmla="*/ 1329 w 3057"/>
                        <a:gd name="T21" fmla="*/ 60 h 722"/>
                        <a:gd name="T22" fmla="*/ 1462 w 3057"/>
                        <a:gd name="T23" fmla="*/ 37 h 722"/>
                        <a:gd name="T24" fmla="*/ 1542 w 3057"/>
                        <a:gd name="T25" fmla="*/ 27 h 722"/>
                        <a:gd name="T26" fmla="*/ 1636 w 3057"/>
                        <a:gd name="T27" fmla="*/ 16 h 722"/>
                        <a:gd name="T28" fmla="*/ 1690 w 3057"/>
                        <a:gd name="T29" fmla="*/ 0 h 722"/>
                        <a:gd name="T30" fmla="*/ 1736 w 3057"/>
                        <a:gd name="T31" fmla="*/ 10 h 722"/>
                        <a:gd name="T32" fmla="*/ 2528 w 3057"/>
                        <a:gd name="T33" fmla="*/ 53 h 722"/>
                        <a:gd name="T34" fmla="*/ 2699 w 3057"/>
                        <a:gd name="T35" fmla="*/ 67 h 722"/>
                        <a:gd name="T36" fmla="*/ 2830 w 3057"/>
                        <a:gd name="T37" fmla="*/ 82 h 722"/>
                        <a:gd name="T38" fmla="*/ 2939 w 3057"/>
                        <a:gd name="T39" fmla="*/ 98 h 722"/>
                        <a:gd name="T40" fmla="*/ 3034 w 3057"/>
                        <a:gd name="T41" fmla="*/ 98 h 722"/>
                        <a:gd name="T42" fmla="*/ 3021 w 3057"/>
                        <a:gd name="T43" fmla="*/ 124 h 722"/>
                        <a:gd name="T44" fmla="*/ 2822 w 3057"/>
                        <a:gd name="T45" fmla="*/ 167 h 722"/>
                        <a:gd name="T46" fmla="*/ 2457 w 3057"/>
                        <a:gd name="T47" fmla="*/ 224 h 722"/>
                        <a:gd name="T48" fmla="*/ 2245 w 3057"/>
                        <a:gd name="T49" fmla="*/ 259 h 722"/>
                        <a:gd name="T50" fmla="*/ 2000 w 3057"/>
                        <a:gd name="T51" fmla="*/ 317 h 722"/>
                        <a:gd name="T52" fmla="*/ 1804 w 3057"/>
                        <a:gd name="T53" fmla="*/ 373 h 722"/>
                        <a:gd name="T54" fmla="*/ 1510 w 3057"/>
                        <a:gd name="T55" fmla="*/ 467 h 722"/>
                        <a:gd name="T56" fmla="*/ 1191 w 3057"/>
                        <a:gd name="T57" fmla="*/ 590 h 722"/>
                        <a:gd name="T58" fmla="*/ 984 w 3057"/>
                        <a:gd name="T59" fmla="*/ 722 h 722"/>
                        <a:gd name="T60" fmla="*/ 902 w 3057"/>
                        <a:gd name="T61" fmla="*/ 719 h 722"/>
                        <a:gd name="T62" fmla="*/ 794 w 3057"/>
                        <a:gd name="T63" fmla="*/ 709 h 722"/>
                        <a:gd name="T64" fmla="*/ 697 w 3057"/>
                        <a:gd name="T65" fmla="*/ 695 h 722"/>
                        <a:gd name="T66" fmla="*/ 565 w 3057"/>
                        <a:gd name="T67" fmla="*/ 674 h 722"/>
                        <a:gd name="T68" fmla="*/ 435 w 3057"/>
                        <a:gd name="T69" fmla="*/ 649 h 722"/>
                        <a:gd name="T70" fmla="*/ 279 w 3057"/>
                        <a:gd name="T71" fmla="*/ 608 h 722"/>
                        <a:gd name="T72" fmla="*/ 213 w 3057"/>
                        <a:gd name="T73" fmla="*/ 585 h 722"/>
                        <a:gd name="T74" fmla="*/ 142 w 3057"/>
                        <a:gd name="T75" fmla="*/ 562 h 722"/>
                        <a:gd name="T76" fmla="*/ 88 w 3057"/>
                        <a:gd name="T77" fmla="*/ 541 h 722"/>
                        <a:gd name="T78" fmla="*/ 36 w 3057"/>
                        <a:gd name="T79" fmla="*/ 515 h 722"/>
                        <a:gd name="T80" fmla="*/ 0 w 3057"/>
                        <a:gd name="T81" fmla="*/ 488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57" h="722">
                          <a:moveTo>
                            <a:pt x="0" y="488"/>
                          </a:moveTo>
                          <a:lnTo>
                            <a:pt x="0" y="472"/>
                          </a:lnTo>
                          <a:lnTo>
                            <a:pt x="2" y="458"/>
                          </a:lnTo>
                          <a:lnTo>
                            <a:pt x="8" y="446"/>
                          </a:lnTo>
                          <a:lnTo>
                            <a:pt x="17" y="436"/>
                          </a:lnTo>
                          <a:lnTo>
                            <a:pt x="34" y="426"/>
                          </a:lnTo>
                          <a:lnTo>
                            <a:pt x="53" y="414"/>
                          </a:lnTo>
                          <a:lnTo>
                            <a:pt x="148" y="373"/>
                          </a:lnTo>
                          <a:lnTo>
                            <a:pt x="207" y="350"/>
                          </a:lnTo>
                          <a:lnTo>
                            <a:pt x="260" y="332"/>
                          </a:lnTo>
                          <a:lnTo>
                            <a:pt x="311" y="312"/>
                          </a:lnTo>
                          <a:lnTo>
                            <a:pt x="361" y="294"/>
                          </a:lnTo>
                          <a:lnTo>
                            <a:pt x="426" y="275"/>
                          </a:lnTo>
                          <a:lnTo>
                            <a:pt x="624" y="211"/>
                          </a:lnTo>
                          <a:lnTo>
                            <a:pt x="691" y="191"/>
                          </a:lnTo>
                          <a:lnTo>
                            <a:pt x="763" y="173"/>
                          </a:lnTo>
                          <a:lnTo>
                            <a:pt x="818" y="158"/>
                          </a:lnTo>
                          <a:lnTo>
                            <a:pt x="876" y="146"/>
                          </a:lnTo>
                          <a:lnTo>
                            <a:pt x="991" y="122"/>
                          </a:lnTo>
                          <a:lnTo>
                            <a:pt x="1074" y="105"/>
                          </a:lnTo>
                          <a:lnTo>
                            <a:pt x="1172" y="87"/>
                          </a:lnTo>
                          <a:lnTo>
                            <a:pt x="1329" y="60"/>
                          </a:lnTo>
                          <a:lnTo>
                            <a:pt x="1400" y="46"/>
                          </a:lnTo>
                          <a:lnTo>
                            <a:pt x="1462" y="37"/>
                          </a:lnTo>
                          <a:lnTo>
                            <a:pt x="1501" y="30"/>
                          </a:lnTo>
                          <a:lnTo>
                            <a:pt x="1542" y="27"/>
                          </a:lnTo>
                          <a:lnTo>
                            <a:pt x="1576" y="22"/>
                          </a:lnTo>
                          <a:lnTo>
                            <a:pt x="1636" y="16"/>
                          </a:lnTo>
                          <a:lnTo>
                            <a:pt x="1666" y="9"/>
                          </a:lnTo>
                          <a:lnTo>
                            <a:pt x="1690" y="0"/>
                          </a:lnTo>
                          <a:lnTo>
                            <a:pt x="1717" y="10"/>
                          </a:lnTo>
                          <a:lnTo>
                            <a:pt x="1736" y="10"/>
                          </a:lnTo>
                          <a:lnTo>
                            <a:pt x="2439" y="43"/>
                          </a:lnTo>
                          <a:lnTo>
                            <a:pt x="2528" y="53"/>
                          </a:lnTo>
                          <a:lnTo>
                            <a:pt x="2622" y="62"/>
                          </a:lnTo>
                          <a:lnTo>
                            <a:pt x="2699" y="67"/>
                          </a:lnTo>
                          <a:lnTo>
                            <a:pt x="2764" y="73"/>
                          </a:lnTo>
                          <a:lnTo>
                            <a:pt x="2830" y="82"/>
                          </a:lnTo>
                          <a:lnTo>
                            <a:pt x="2880" y="89"/>
                          </a:lnTo>
                          <a:lnTo>
                            <a:pt x="2939" y="98"/>
                          </a:lnTo>
                          <a:lnTo>
                            <a:pt x="2989" y="98"/>
                          </a:lnTo>
                          <a:lnTo>
                            <a:pt x="3034" y="98"/>
                          </a:lnTo>
                          <a:lnTo>
                            <a:pt x="3057" y="95"/>
                          </a:lnTo>
                          <a:lnTo>
                            <a:pt x="3021" y="124"/>
                          </a:lnTo>
                          <a:lnTo>
                            <a:pt x="2998" y="137"/>
                          </a:lnTo>
                          <a:lnTo>
                            <a:pt x="2822" y="167"/>
                          </a:lnTo>
                          <a:lnTo>
                            <a:pt x="2634" y="196"/>
                          </a:lnTo>
                          <a:lnTo>
                            <a:pt x="2457" y="224"/>
                          </a:lnTo>
                          <a:lnTo>
                            <a:pt x="2351" y="240"/>
                          </a:lnTo>
                          <a:lnTo>
                            <a:pt x="2245" y="259"/>
                          </a:lnTo>
                          <a:lnTo>
                            <a:pt x="2100" y="291"/>
                          </a:lnTo>
                          <a:lnTo>
                            <a:pt x="2000" y="317"/>
                          </a:lnTo>
                          <a:lnTo>
                            <a:pt x="1919" y="338"/>
                          </a:lnTo>
                          <a:lnTo>
                            <a:pt x="1804" y="373"/>
                          </a:lnTo>
                          <a:lnTo>
                            <a:pt x="1633" y="424"/>
                          </a:lnTo>
                          <a:lnTo>
                            <a:pt x="1510" y="467"/>
                          </a:lnTo>
                          <a:lnTo>
                            <a:pt x="1274" y="554"/>
                          </a:lnTo>
                          <a:lnTo>
                            <a:pt x="1191" y="590"/>
                          </a:lnTo>
                          <a:lnTo>
                            <a:pt x="1125" y="624"/>
                          </a:lnTo>
                          <a:lnTo>
                            <a:pt x="984" y="722"/>
                          </a:lnTo>
                          <a:lnTo>
                            <a:pt x="939" y="721"/>
                          </a:lnTo>
                          <a:lnTo>
                            <a:pt x="902" y="719"/>
                          </a:lnTo>
                          <a:lnTo>
                            <a:pt x="849" y="715"/>
                          </a:lnTo>
                          <a:lnTo>
                            <a:pt x="794" y="709"/>
                          </a:lnTo>
                          <a:lnTo>
                            <a:pt x="748" y="704"/>
                          </a:lnTo>
                          <a:lnTo>
                            <a:pt x="697" y="695"/>
                          </a:lnTo>
                          <a:lnTo>
                            <a:pt x="632" y="686"/>
                          </a:lnTo>
                          <a:lnTo>
                            <a:pt x="565" y="674"/>
                          </a:lnTo>
                          <a:lnTo>
                            <a:pt x="499" y="662"/>
                          </a:lnTo>
                          <a:lnTo>
                            <a:pt x="435" y="649"/>
                          </a:lnTo>
                          <a:lnTo>
                            <a:pt x="373" y="635"/>
                          </a:lnTo>
                          <a:lnTo>
                            <a:pt x="279" y="608"/>
                          </a:lnTo>
                          <a:lnTo>
                            <a:pt x="251" y="598"/>
                          </a:lnTo>
                          <a:lnTo>
                            <a:pt x="213" y="585"/>
                          </a:lnTo>
                          <a:lnTo>
                            <a:pt x="178" y="573"/>
                          </a:lnTo>
                          <a:lnTo>
                            <a:pt x="142" y="562"/>
                          </a:lnTo>
                          <a:lnTo>
                            <a:pt x="113" y="552"/>
                          </a:lnTo>
                          <a:lnTo>
                            <a:pt x="88" y="541"/>
                          </a:lnTo>
                          <a:lnTo>
                            <a:pt x="59" y="529"/>
                          </a:lnTo>
                          <a:lnTo>
                            <a:pt x="36" y="515"/>
                          </a:lnTo>
                          <a:lnTo>
                            <a:pt x="21" y="504"/>
                          </a:lnTo>
                          <a:lnTo>
                            <a:pt x="0" y="48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nvGrpSpPr>
                <p:cNvPr id="409814" name="Group 214"/>
                <p:cNvGrpSpPr>
                  <a:grpSpLocks/>
                </p:cNvGrpSpPr>
                <p:nvPr/>
              </p:nvGrpSpPr>
              <p:grpSpPr bwMode="auto">
                <a:xfrm>
                  <a:off x="2975" y="3240"/>
                  <a:ext cx="178" cy="76"/>
                  <a:chOff x="2975" y="3240"/>
                  <a:chExt cx="178" cy="76"/>
                </a:xfrm>
              </p:grpSpPr>
              <p:grpSp>
                <p:nvGrpSpPr>
                  <p:cNvPr id="409815" name="Group 215"/>
                  <p:cNvGrpSpPr>
                    <a:grpSpLocks/>
                  </p:cNvGrpSpPr>
                  <p:nvPr/>
                </p:nvGrpSpPr>
                <p:grpSpPr bwMode="auto">
                  <a:xfrm>
                    <a:off x="2975" y="3297"/>
                    <a:ext cx="8" cy="7"/>
                    <a:chOff x="2975" y="3297"/>
                    <a:chExt cx="8" cy="7"/>
                  </a:xfrm>
                </p:grpSpPr>
                <p:sp>
                  <p:nvSpPr>
                    <p:cNvPr id="409816" name="Freeform 216"/>
                    <p:cNvSpPr>
                      <a:spLocks/>
                    </p:cNvSpPr>
                    <p:nvPr/>
                  </p:nvSpPr>
                  <p:spPr bwMode="auto">
                    <a:xfrm>
                      <a:off x="2975" y="3297"/>
                      <a:ext cx="8" cy="7"/>
                    </a:xfrm>
                    <a:custGeom>
                      <a:avLst/>
                      <a:gdLst>
                        <a:gd name="T0" fmla="*/ 0 w 142"/>
                        <a:gd name="T1" fmla="*/ 25 h 94"/>
                        <a:gd name="T2" fmla="*/ 123 w 142"/>
                        <a:gd name="T3" fmla="*/ 0 h 94"/>
                        <a:gd name="T4" fmla="*/ 142 w 142"/>
                        <a:gd name="T5" fmla="*/ 2 h 94"/>
                        <a:gd name="T6" fmla="*/ 10 w 142"/>
                        <a:gd name="T7" fmla="*/ 32 h 94"/>
                        <a:gd name="T8" fmla="*/ 10 w 142"/>
                        <a:gd name="T9" fmla="*/ 94 h 94"/>
                        <a:gd name="T10" fmla="*/ 0 w 142"/>
                        <a:gd name="T11" fmla="*/ 90 h 94"/>
                        <a:gd name="T12" fmla="*/ 0 w 142"/>
                        <a:gd name="T13" fmla="*/ 25 h 94"/>
                      </a:gdLst>
                      <a:ahLst/>
                      <a:cxnLst>
                        <a:cxn ang="0">
                          <a:pos x="T0" y="T1"/>
                        </a:cxn>
                        <a:cxn ang="0">
                          <a:pos x="T2" y="T3"/>
                        </a:cxn>
                        <a:cxn ang="0">
                          <a:pos x="T4" y="T5"/>
                        </a:cxn>
                        <a:cxn ang="0">
                          <a:pos x="T6" y="T7"/>
                        </a:cxn>
                        <a:cxn ang="0">
                          <a:pos x="T8" y="T9"/>
                        </a:cxn>
                        <a:cxn ang="0">
                          <a:pos x="T10" y="T11"/>
                        </a:cxn>
                        <a:cxn ang="0">
                          <a:pos x="T12" y="T13"/>
                        </a:cxn>
                      </a:cxnLst>
                      <a:rect l="0" t="0" r="r" b="b"/>
                      <a:pathLst>
                        <a:path w="142" h="94">
                          <a:moveTo>
                            <a:pt x="0" y="25"/>
                          </a:moveTo>
                          <a:lnTo>
                            <a:pt x="123" y="0"/>
                          </a:lnTo>
                          <a:lnTo>
                            <a:pt x="142" y="2"/>
                          </a:lnTo>
                          <a:lnTo>
                            <a:pt x="10" y="32"/>
                          </a:lnTo>
                          <a:lnTo>
                            <a:pt x="10" y="94"/>
                          </a:lnTo>
                          <a:lnTo>
                            <a:pt x="0" y="90"/>
                          </a:lnTo>
                          <a:lnTo>
                            <a:pt x="0" y="25"/>
                          </a:lnTo>
                          <a:close/>
                        </a:path>
                      </a:pathLst>
                    </a:custGeom>
                    <a:solidFill>
                      <a:srgbClr val="FF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17" name="Freeform 217"/>
                    <p:cNvSpPr>
                      <a:spLocks/>
                    </p:cNvSpPr>
                    <p:nvPr/>
                  </p:nvSpPr>
                  <p:spPr bwMode="auto">
                    <a:xfrm>
                      <a:off x="2976" y="3297"/>
                      <a:ext cx="7" cy="7"/>
                    </a:xfrm>
                    <a:custGeom>
                      <a:avLst/>
                      <a:gdLst>
                        <a:gd name="T0" fmla="*/ 0 w 132"/>
                        <a:gd name="T1" fmla="*/ 30 h 92"/>
                        <a:gd name="T2" fmla="*/ 132 w 132"/>
                        <a:gd name="T3" fmla="*/ 0 h 92"/>
                        <a:gd name="T4" fmla="*/ 132 w 132"/>
                        <a:gd name="T5" fmla="*/ 60 h 92"/>
                        <a:gd name="T6" fmla="*/ 0 w 132"/>
                        <a:gd name="T7" fmla="*/ 92 h 92"/>
                        <a:gd name="T8" fmla="*/ 0 w 132"/>
                        <a:gd name="T9" fmla="*/ 30 h 92"/>
                      </a:gdLst>
                      <a:ahLst/>
                      <a:cxnLst>
                        <a:cxn ang="0">
                          <a:pos x="T0" y="T1"/>
                        </a:cxn>
                        <a:cxn ang="0">
                          <a:pos x="T2" y="T3"/>
                        </a:cxn>
                        <a:cxn ang="0">
                          <a:pos x="T4" y="T5"/>
                        </a:cxn>
                        <a:cxn ang="0">
                          <a:pos x="T6" y="T7"/>
                        </a:cxn>
                        <a:cxn ang="0">
                          <a:pos x="T8" y="T9"/>
                        </a:cxn>
                      </a:cxnLst>
                      <a:rect l="0" t="0" r="r" b="b"/>
                      <a:pathLst>
                        <a:path w="132" h="92">
                          <a:moveTo>
                            <a:pt x="0" y="30"/>
                          </a:moveTo>
                          <a:lnTo>
                            <a:pt x="132" y="0"/>
                          </a:lnTo>
                          <a:lnTo>
                            <a:pt x="132" y="60"/>
                          </a:lnTo>
                          <a:lnTo>
                            <a:pt x="0" y="92"/>
                          </a:lnTo>
                          <a:lnTo>
                            <a:pt x="0" y="30"/>
                          </a:lnTo>
                          <a:close/>
                        </a:path>
                      </a:pathLst>
                    </a:custGeom>
                    <a:solidFill>
                      <a:srgbClr val="FFE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09818" name="Group 218"/>
                  <p:cNvGrpSpPr>
                    <a:grpSpLocks/>
                  </p:cNvGrpSpPr>
                  <p:nvPr/>
                </p:nvGrpSpPr>
                <p:grpSpPr bwMode="auto">
                  <a:xfrm>
                    <a:off x="3052" y="3240"/>
                    <a:ext cx="101" cy="76"/>
                    <a:chOff x="3052" y="3240"/>
                    <a:chExt cx="101" cy="76"/>
                  </a:xfrm>
                </p:grpSpPr>
                <p:grpSp>
                  <p:nvGrpSpPr>
                    <p:cNvPr id="409819" name="Group 219"/>
                    <p:cNvGrpSpPr>
                      <a:grpSpLocks/>
                    </p:cNvGrpSpPr>
                    <p:nvPr/>
                  </p:nvGrpSpPr>
                  <p:grpSpPr bwMode="auto">
                    <a:xfrm>
                      <a:off x="3064" y="3240"/>
                      <a:ext cx="20" cy="23"/>
                      <a:chOff x="3064" y="3240"/>
                      <a:chExt cx="20" cy="23"/>
                    </a:xfrm>
                  </p:grpSpPr>
                  <p:sp>
                    <p:nvSpPr>
                      <p:cNvPr id="409820" name="Freeform 220"/>
                      <p:cNvSpPr>
                        <a:spLocks/>
                      </p:cNvSpPr>
                      <p:nvPr/>
                    </p:nvSpPr>
                    <p:spPr bwMode="auto">
                      <a:xfrm>
                        <a:off x="3066" y="3252"/>
                        <a:ext cx="18" cy="11"/>
                      </a:xfrm>
                      <a:custGeom>
                        <a:avLst/>
                        <a:gdLst>
                          <a:gd name="T0" fmla="*/ 0 w 327"/>
                          <a:gd name="T1" fmla="*/ 144 h 144"/>
                          <a:gd name="T2" fmla="*/ 54 w 327"/>
                          <a:gd name="T3" fmla="*/ 137 h 144"/>
                          <a:gd name="T4" fmla="*/ 98 w 327"/>
                          <a:gd name="T5" fmla="*/ 113 h 144"/>
                          <a:gd name="T6" fmla="*/ 147 w 327"/>
                          <a:gd name="T7" fmla="*/ 96 h 144"/>
                          <a:gd name="T8" fmla="*/ 188 w 327"/>
                          <a:gd name="T9" fmla="*/ 90 h 144"/>
                          <a:gd name="T10" fmla="*/ 201 w 327"/>
                          <a:gd name="T11" fmla="*/ 90 h 144"/>
                          <a:gd name="T12" fmla="*/ 241 w 327"/>
                          <a:gd name="T13" fmla="*/ 101 h 144"/>
                          <a:gd name="T14" fmla="*/ 287 w 327"/>
                          <a:gd name="T15" fmla="*/ 119 h 144"/>
                          <a:gd name="T16" fmla="*/ 313 w 327"/>
                          <a:gd name="T17" fmla="*/ 124 h 144"/>
                          <a:gd name="T18" fmla="*/ 321 w 327"/>
                          <a:gd name="T19" fmla="*/ 119 h 144"/>
                          <a:gd name="T20" fmla="*/ 327 w 327"/>
                          <a:gd name="T21" fmla="*/ 107 h 144"/>
                          <a:gd name="T22" fmla="*/ 327 w 327"/>
                          <a:gd name="T23" fmla="*/ 84 h 144"/>
                          <a:gd name="T24" fmla="*/ 321 w 327"/>
                          <a:gd name="T25" fmla="*/ 68 h 144"/>
                          <a:gd name="T26" fmla="*/ 299 w 327"/>
                          <a:gd name="T27" fmla="*/ 41 h 144"/>
                          <a:gd name="T28" fmla="*/ 281 w 327"/>
                          <a:gd name="T29" fmla="*/ 13 h 144"/>
                          <a:gd name="T30" fmla="*/ 276 w 327"/>
                          <a:gd name="T31" fmla="*/ 0 h 144"/>
                          <a:gd name="T32" fmla="*/ 77 w 327"/>
                          <a:gd name="T33" fmla="*/ 13 h 144"/>
                          <a:gd name="T34" fmla="*/ 96 w 327"/>
                          <a:gd name="T35" fmla="*/ 36 h 144"/>
                          <a:gd name="T36" fmla="*/ 98 w 327"/>
                          <a:gd name="T37" fmla="*/ 48 h 144"/>
                          <a:gd name="T38" fmla="*/ 94 w 327"/>
                          <a:gd name="T39" fmla="*/ 68 h 144"/>
                          <a:gd name="T40" fmla="*/ 77 w 327"/>
                          <a:gd name="T41" fmla="*/ 89 h 144"/>
                          <a:gd name="T42" fmla="*/ 50 w 327"/>
                          <a:gd name="T43" fmla="*/ 103 h 144"/>
                          <a:gd name="T44" fmla="*/ 0 w 327"/>
                          <a:gd name="T45"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7" h="144">
                            <a:moveTo>
                              <a:pt x="0" y="144"/>
                            </a:moveTo>
                            <a:lnTo>
                              <a:pt x="54" y="137"/>
                            </a:lnTo>
                            <a:lnTo>
                              <a:pt x="98" y="113"/>
                            </a:lnTo>
                            <a:lnTo>
                              <a:pt x="147" y="96"/>
                            </a:lnTo>
                            <a:lnTo>
                              <a:pt x="188" y="90"/>
                            </a:lnTo>
                            <a:lnTo>
                              <a:pt x="201" y="90"/>
                            </a:lnTo>
                            <a:lnTo>
                              <a:pt x="241" y="101"/>
                            </a:lnTo>
                            <a:lnTo>
                              <a:pt x="287" y="119"/>
                            </a:lnTo>
                            <a:lnTo>
                              <a:pt x="313" y="124"/>
                            </a:lnTo>
                            <a:lnTo>
                              <a:pt x="321" y="119"/>
                            </a:lnTo>
                            <a:lnTo>
                              <a:pt x="327" y="107"/>
                            </a:lnTo>
                            <a:lnTo>
                              <a:pt x="327" y="84"/>
                            </a:lnTo>
                            <a:lnTo>
                              <a:pt x="321" y="68"/>
                            </a:lnTo>
                            <a:lnTo>
                              <a:pt x="299" y="41"/>
                            </a:lnTo>
                            <a:lnTo>
                              <a:pt x="281" y="13"/>
                            </a:lnTo>
                            <a:lnTo>
                              <a:pt x="276" y="0"/>
                            </a:lnTo>
                            <a:lnTo>
                              <a:pt x="77" y="13"/>
                            </a:lnTo>
                            <a:lnTo>
                              <a:pt x="96" y="36"/>
                            </a:lnTo>
                            <a:lnTo>
                              <a:pt x="98" y="48"/>
                            </a:lnTo>
                            <a:lnTo>
                              <a:pt x="94" y="68"/>
                            </a:lnTo>
                            <a:lnTo>
                              <a:pt x="77" y="89"/>
                            </a:lnTo>
                            <a:lnTo>
                              <a:pt x="50" y="103"/>
                            </a:lnTo>
                            <a:lnTo>
                              <a:pt x="0" y="14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09821" name="Group 221"/>
                      <p:cNvGrpSpPr>
                        <a:grpSpLocks/>
                      </p:cNvGrpSpPr>
                      <p:nvPr/>
                    </p:nvGrpSpPr>
                    <p:grpSpPr bwMode="auto">
                      <a:xfrm>
                        <a:off x="3064" y="3240"/>
                        <a:ext cx="18" cy="23"/>
                        <a:chOff x="3064" y="3240"/>
                        <a:chExt cx="18" cy="23"/>
                      </a:xfrm>
                    </p:grpSpPr>
                    <p:sp>
                      <p:nvSpPr>
                        <p:cNvPr id="409822" name="Freeform 222"/>
                        <p:cNvSpPr>
                          <a:spLocks/>
                        </p:cNvSpPr>
                        <p:nvPr/>
                      </p:nvSpPr>
                      <p:spPr bwMode="auto">
                        <a:xfrm>
                          <a:off x="3064" y="3240"/>
                          <a:ext cx="18" cy="23"/>
                        </a:xfrm>
                        <a:custGeom>
                          <a:avLst/>
                          <a:gdLst>
                            <a:gd name="T0" fmla="*/ 0 w 331"/>
                            <a:gd name="T1" fmla="*/ 246 h 314"/>
                            <a:gd name="T2" fmla="*/ 5 w 331"/>
                            <a:gd name="T3" fmla="*/ 282 h 314"/>
                            <a:gd name="T4" fmla="*/ 9 w 331"/>
                            <a:gd name="T5" fmla="*/ 300 h 314"/>
                            <a:gd name="T6" fmla="*/ 15 w 331"/>
                            <a:gd name="T7" fmla="*/ 307 h 314"/>
                            <a:gd name="T8" fmla="*/ 30 w 331"/>
                            <a:gd name="T9" fmla="*/ 313 h 314"/>
                            <a:gd name="T10" fmla="*/ 43 w 331"/>
                            <a:gd name="T11" fmla="*/ 314 h 314"/>
                            <a:gd name="T12" fmla="*/ 66 w 331"/>
                            <a:gd name="T13" fmla="*/ 313 h 314"/>
                            <a:gd name="T14" fmla="*/ 81 w 331"/>
                            <a:gd name="T15" fmla="*/ 303 h 314"/>
                            <a:gd name="T16" fmla="*/ 85 w 331"/>
                            <a:gd name="T17" fmla="*/ 294 h 314"/>
                            <a:gd name="T18" fmla="*/ 87 w 331"/>
                            <a:gd name="T19" fmla="*/ 258 h 314"/>
                            <a:gd name="T20" fmla="*/ 91 w 331"/>
                            <a:gd name="T21" fmla="*/ 227 h 314"/>
                            <a:gd name="T22" fmla="*/ 91 w 331"/>
                            <a:gd name="T23" fmla="*/ 205 h 314"/>
                            <a:gd name="T24" fmla="*/ 93 w 331"/>
                            <a:gd name="T25" fmla="*/ 194 h 314"/>
                            <a:gd name="T26" fmla="*/ 98 w 331"/>
                            <a:gd name="T27" fmla="*/ 174 h 314"/>
                            <a:gd name="T28" fmla="*/ 107 w 331"/>
                            <a:gd name="T29" fmla="*/ 168 h 314"/>
                            <a:gd name="T30" fmla="*/ 119 w 331"/>
                            <a:gd name="T31" fmla="*/ 168 h 314"/>
                            <a:gd name="T32" fmla="*/ 144 w 331"/>
                            <a:gd name="T33" fmla="*/ 171 h 314"/>
                            <a:gd name="T34" fmla="*/ 184 w 331"/>
                            <a:gd name="T35" fmla="*/ 180 h 314"/>
                            <a:gd name="T36" fmla="*/ 216 w 331"/>
                            <a:gd name="T37" fmla="*/ 186 h 314"/>
                            <a:gd name="T38" fmla="*/ 243 w 331"/>
                            <a:gd name="T39" fmla="*/ 187 h 314"/>
                            <a:gd name="T40" fmla="*/ 273 w 331"/>
                            <a:gd name="T41" fmla="*/ 186 h 314"/>
                            <a:gd name="T42" fmla="*/ 291 w 331"/>
                            <a:gd name="T43" fmla="*/ 180 h 314"/>
                            <a:gd name="T44" fmla="*/ 306 w 331"/>
                            <a:gd name="T45" fmla="*/ 171 h 314"/>
                            <a:gd name="T46" fmla="*/ 318 w 331"/>
                            <a:gd name="T47" fmla="*/ 160 h 314"/>
                            <a:gd name="T48" fmla="*/ 323 w 331"/>
                            <a:gd name="T49" fmla="*/ 145 h 314"/>
                            <a:gd name="T50" fmla="*/ 331 w 331"/>
                            <a:gd name="T51" fmla="*/ 59 h 314"/>
                            <a:gd name="T52" fmla="*/ 325 w 331"/>
                            <a:gd name="T53" fmla="*/ 38 h 314"/>
                            <a:gd name="T54" fmla="*/ 318 w 331"/>
                            <a:gd name="T55" fmla="*/ 28 h 314"/>
                            <a:gd name="T56" fmla="*/ 305 w 331"/>
                            <a:gd name="T57" fmla="*/ 18 h 314"/>
                            <a:gd name="T58" fmla="*/ 282 w 331"/>
                            <a:gd name="T59" fmla="*/ 13 h 314"/>
                            <a:gd name="T60" fmla="*/ 198 w 331"/>
                            <a:gd name="T61" fmla="*/ 3 h 314"/>
                            <a:gd name="T62" fmla="*/ 125 w 331"/>
                            <a:gd name="T63" fmla="*/ 0 h 314"/>
                            <a:gd name="T64" fmla="*/ 83 w 331"/>
                            <a:gd name="T65" fmla="*/ 3 h 314"/>
                            <a:gd name="T66" fmla="*/ 70 w 331"/>
                            <a:gd name="T67" fmla="*/ 12 h 314"/>
                            <a:gd name="T68" fmla="*/ 62 w 331"/>
                            <a:gd name="T69" fmla="*/ 23 h 314"/>
                            <a:gd name="T70" fmla="*/ 55 w 331"/>
                            <a:gd name="T71" fmla="*/ 45 h 314"/>
                            <a:gd name="T72" fmla="*/ 54 w 331"/>
                            <a:gd name="T73" fmla="*/ 105 h 314"/>
                            <a:gd name="T74" fmla="*/ 55 w 331"/>
                            <a:gd name="T75" fmla="*/ 136 h 314"/>
                            <a:gd name="T76" fmla="*/ 66 w 331"/>
                            <a:gd name="T77" fmla="*/ 148 h 314"/>
                            <a:gd name="T78" fmla="*/ 68 w 331"/>
                            <a:gd name="T79" fmla="*/ 151 h 314"/>
                            <a:gd name="T80" fmla="*/ 38 w 331"/>
                            <a:gd name="T81" fmla="*/ 192 h 314"/>
                            <a:gd name="T82" fmla="*/ 15 w 331"/>
                            <a:gd name="T83" fmla="*/ 217 h 314"/>
                            <a:gd name="T84" fmla="*/ 0 w 331"/>
                            <a:gd name="T85" fmla="*/ 230 h 314"/>
                            <a:gd name="T86" fmla="*/ 0 w 331"/>
                            <a:gd name="T87" fmla="*/ 246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 h="314">
                              <a:moveTo>
                                <a:pt x="0" y="246"/>
                              </a:moveTo>
                              <a:lnTo>
                                <a:pt x="5" y="282"/>
                              </a:lnTo>
                              <a:lnTo>
                                <a:pt x="9" y="300"/>
                              </a:lnTo>
                              <a:lnTo>
                                <a:pt x="15" y="307"/>
                              </a:lnTo>
                              <a:lnTo>
                                <a:pt x="30" y="313"/>
                              </a:lnTo>
                              <a:lnTo>
                                <a:pt x="43" y="314"/>
                              </a:lnTo>
                              <a:lnTo>
                                <a:pt x="66" y="313"/>
                              </a:lnTo>
                              <a:lnTo>
                                <a:pt x="81" y="303"/>
                              </a:lnTo>
                              <a:lnTo>
                                <a:pt x="85" y="294"/>
                              </a:lnTo>
                              <a:lnTo>
                                <a:pt x="87" y="258"/>
                              </a:lnTo>
                              <a:lnTo>
                                <a:pt x="91" y="227"/>
                              </a:lnTo>
                              <a:lnTo>
                                <a:pt x="91" y="205"/>
                              </a:lnTo>
                              <a:lnTo>
                                <a:pt x="93" y="194"/>
                              </a:lnTo>
                              <a:lnTo>
                                <a:pt x="98" y="174"/>
                              </a:lnTo>
                              <a:lnTo>
                                <a:pt x="107" y="168"/>
                              </a:lnTo>
                              <a:lnTo>
                                <a:pt x="119" y="168"/>
                              </a:lnTo>
                              <a:lnTo>
                                <a:pt x="144" y="171"/>
                              </a:lnTo>
                              <a:lnTo>
                                <a:pt x="184" y="180"/>
                              </a:lnTo>
                              <a:lnTo>
                                <a:pt x="216" y="186"/>
                              </a:lnTo>
                              <a:lnTo>
                                <a:pt x="243" y="187"/>
                              </a:lnTo>
                              <a:lnTo>
                                <a:pt x="273" y="186"/>
                              </a:lnTo>
                              <a:lnTo>
                                <a:pt x="291" y="180"/>
                              </a:lnTo>
                              <a:lnTo>
                                <a:pt x="306" y="171"/>
                              </a:lnTo>
                              <a:lnTo>
                                <a:pt x="318" y="160"/>
                              </a:lnTo>
                              <a:lnTo>
                                <a:pt x="323" y="145"/>
                              </a:lnTo>
                              <a:lnTo>
                                <a:pt x="331" y="59"/>
                              </a:lnTo>
                              <a:lnTo>
                                <a:pt x="325" y="38"/>
                              </a:lnTo>
                              <a:lnTo>
                                <a:pt x="318" y="28"/>
                              </a:lnTo>
                              <a:lnTo>
                                <a:pt x="305" y="18"/>
                              </a:lnTo>
                              <a:lnTo>
                                <a:pt x="282" y="13"/>
                              </a:lnTo>
                              <a:lnTo>
                                <a:pt x="198" y="3"/>
                              </a:lnTo>
                              <a:lnTo>
                                <a:pt x="125" y="0"/>
                              </a:lnTo>
                              <a:lnTo>
                                <a:pt x="83" y="3"/>
                              </a:lnTo>
                              <a:lnTo>
                                <a:pt x="70" y="12"/>
                              </a:lnTo>
                              <a:lnTo>
                                <a:pt x="62" y="23"/>
                              </a:lnTo>
                              <a:lnTo>
                                <a:pt x="55" y="45"/>
                              </a:lnTo>
                              <a:lnTo>
                                <a:pt x="54" y="105"/>
                              </a:lnTo>
                              <a:lnTo>
                                <a:pt x="55" y="136"/>
                              </a:lnTo>
                              <a:lnTo>
                                <a:pt x="66" y="148"/>
                              </a:lnTo>
                              <a:lnTo>
                                <a:pt x="68" y="151"/>
                              </a:lnTo>
                              <a:lnTo>
                                <a:pt x="38" y="192"/>
                              </a:lnTo>
                              <a:lnTo>
                                <a:pt x="15" y="217"/>
                              </a:lnTo>
                              <a:lnTo>
                                <a:pt x="0" y="230"/>
                              </a:lnTo>
                              <a:lnTo>
                                <a:pt x="0" y="246"/>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09823" name="Group 223"/>
                        <p:cNvGrpSpPr>
                          <a:grpSpLocks/>
                        </p:cNvGrpSpPr>
                        <p:nvPr/>
                      </p:nvGrpSpPr>
                      <p:grpSpPr bwMode="auto">
                        <a:xfrm>
                          <a:off x="3064" y="3242"/>
                          <a:ext cx="18" cy="21"/>
                          <a:chOff x="3064" y="3242"/>
                          <a:chExt cx="18" cy="21"/>
                        </a:xfrm>
                      </p:grpSpPr>
                      <p:sp>
                        <p:nvSpPr>
                          <p:cNvPr id="409824" name="Freeform 224"/>
                          <p:cNvSpPr>
                            <a:spLocks/>
                          </p:cNvSpPr>
                          <p:nvPr/>
                        </p:nvSpPr>
                        <p:spPr bwMode="auto">
                          <a:xfrm>
                            <a:off x="3067" y="3247"/>
                            <a:ext cx="1" cy="4"/>
                          </a:xfrm>
                          <a:custGeom>
                            <a:avLst/>
                            <a:gdLst>
                              <a:gd name="T0" fmla="*/ 0 w 18"/>
                              <a:gd name="T1" fmla="*/ 0 h 66"/>
                              <a:gd name="T2" fmla="*/ 11 w 18"/>
                              <a:gd name="T3" fmla="*/ 2 h 66"/>
                              <a:gd name="T4" fmla="*/ 16 w 18"/>
                              <a:gd name="T5" fmla="*/ 9 h 66"/>
                              <a:gd name="T6" fmla="*/ 18 w 18"/>
                              <a:gd name="T7" fmla="*/ 28 h 66"/>
                              <a:gd name="T8" fmla="*/ 18 w 18"/>
                              <a:gd name="T9" fmla="*/ 45 h 66"/>
                              <a:gd name="T10" fmla="*/ 13 w 18"/>
                              <a:gd name="T11" fmla="*/ 66 h 66"/>
                              <a:gd name="T12" fmla="*/ 1 w 18"/>
                              <a:gd name="T13" fmla="*/ 52 h 66"/>
                              <a:gd name="T14" fmla="*/ 0 w 18"/>
                              <a:gd name="T15" fmla="*/ 39 h 66"/>
                              <a:gd name="T16" fmla="*/ 0 w 18"/>
                              <a:gd name="T1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66">
                                <a:moveTo>
                                  <a:pt x="0" y="0"/>
                                </a:moveTo>
                                <a:lnTo>
                                  <a:pt x="11" y="2"/>
                                </a:lnTo>
                                <a:lnTo>
                                  <a:pt x="16" y="9"/>
                                </a:lnTo>
                                <a:lnTo>
                                  <a:pt x="18" y="28"/>
                                </a:lnTo>
                                <a:lnTo>
                                  <a:pt x="18" y="45"/>
                                </a:lnTo>
                                <a:lnTo>
                                  <a:pt x="13" y="66"/>
                                </a:lnTo>
                                <a:lnTo>
                                  <a:pt x="1" y="52"/>
                                </a:lnTo>
                                <a:lnTo>
                                  <a:pt x="0" y="39"/>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25" name="Freeform 225"/>
                          <p:cNvSpPr>
                            <a:spLocks/>
                          </p:cNvSpPr>
                          <p:nvPr/>
                        </p:nvSpPr>
                        <p:spPr bwMode="auto">
                          <a:xfrm>
                            <a:off x="3071" y="3247"/>
                            <a:ext cx="10" cy="5"/>
                          </a:xfrm>
                          <a:custGeom>
                            <a:avLst/>
                            <a:gdLst>
                              <a:gd name="T0" fmla="*/ 0 w 179"/>
                              <a:gd name="T1" fmla="*/ 27 h 63"/>
                              <a:gd name="T2" fmla="*/ 57 w 179"/>
                              <a:gd name="T3" fmla="*/ 16 h 63"/>
                              <a:gd name="T4" fmla="*/ 96 w 179"/>
                              <a:gd name="T5" fmla="*/ 2 h 63"/>
                              <a:gd name="T6" fmla="*/ 126 w 179"/>
                              <a:gd name="T7" fmla="*/ 0 h 63"/>
                              <a:gd name="T8" fmla="*/ 152 w 179"/>
                              <a:gd name="T9" fmla="*/ 1 h 63"/>
                              <a:gd name="T10" fmla="*/ 179 w 179"/>
                              <a:gd name="T11" fmla="*/ 0 h 63"/>
                              <a:gd name="T12" fmla="*/ 176 w 179"/>
                              <a:gd name="T13" fmla="*/ 33 h 63"/>
                              <a:gd name="T14" fmla="*/ 147 w 179"/>
                              <a:gd name="T15" fmla="*/ 59 h 63"/>
                              <a:gd name="T16" fmla="*/ 109 w 179"/>
                              <a:gd name="T17" fmla="*/ 63 h 63"/>
                              <a:gd name="T18" fmla="*/ 38 w 179"/>
                              <a:gd name="T19" fmla="*/ 45 h 63"/>
                              <a:gd name="T20" fmla="*/ 0 w 179"/>
                              <a:gd name="T21"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9" h="63">
                                <a:moveTo>
                                  <a:pt x="0" y="27"/>
                                </a:moveTo>
                                <a:lnTo>
                                  <a:pt x="57" y="16"/>
                                </a:lnTo>
                                <a:lnTo>
                                  <a:pt x="96" y="2"/>
                                </a:lnTo>
                                <a:lnTo>
                                  <a:pt x="126" y="0"/>
                                </a:lnTo>
                                <a:lnTo>
                                  <a:pt x="152" y="1"/>
                                </a:lnTo>
                                <a:lnTo>
                                  <a:pt x="179" y="0"/>
                                </a:lnTo>
                                <a:lnTo>
                                  <a:pt x="176" y="33"/>
                                </a:lnTo>
                                <a:lnTo>
                                  <a:pt x="147" y="59"/>
                                </a:lnTo>
                                <a:lnTo>
                                  <a:pt x="109" y="63"/>
                                </a:lnTo>
                                <a:lnTo>
                                  <a:pt x="38" y="45"/>
                                </a:lnTo>
                                <a:lnTo>
                                  <a:pt x="0" y="27"/>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26" name="Freeform 226"/>
                          <p:cNvSpPr>
                            <a:spLocks/>
                          </p:cNvSpPr>
                          <p:nvPr/>
                        </p:nvSpPr>
                        <p:spPr bwMode="auto">
                          <a:xfrm>
                            <a:off x="3064" y="3242"/>
                            <a:ext cx="18" cy="21"/>
                          </a:xfrm>
                          <a:custGeom>
                            <a:avLst/>
                            <a:gdLst>
                              <a:gd name="T0" fmla="*/ 0 w 331"/>
                              <a:gd name="T1" fmla="*/ 228 h 296"/>
                              <a:gd name="T2" fmla="*/ 5 w 331"/>
                              <a:gd name="T3" fmla="*/ 264 h 296"/>
                              <a:gd name="T4" fmla="*/ 9 w 331"/>
                              <a:gd name="T5" fmla="*/ 282 h 296"/>
                              <a:gd name="T6" fmla="*/ 15 w 331"/>
                              <a:gd name="T7" fmla="*/ 289 h 296"/>
                              <a:gd name="T8" fmla="*/ 30 w 331"/>
                              <a:gd name="T9" fmla="*/ 295 h 296"/>
                              <a:gd name="T10" fmla="*/ 43 w 331"/>
                              <a:gd name="T11" fmla="*/ 296 h 296"/>
                              <a:gd name="T12" fmla="*/ 66 w 331"/>
                              <a:gd name="T13" fmla="*/ 295 h 296"/>
                              <a:gd name="T14" fmla="*/ 81 w 331"/>
                              <a:gd name="T15" fmla="*/ 285 h 296"/>
                              <a:gd name="T16" fmla="*/ 85 w 331"/>
                              <a:gd name="T17" fmla="*/ 276 h 296"/>
                              <a:gd name="T18" fmla="*/ 87 w 331"/>
                              <a:gd name="T19" fmla="*/ 240 h 296"/>
                              <a:gd name="T20" fmla="*/ 91 w 331"/>
                              <a:gd name="T21" fmla="*/ 209 h 296"/>
                              <a:gd name="T22" fmla="*/ 91 w 331"/>
                              <a:gd name="T23" fmla="*/ 187 h 296"/>
                              <a:gd name="T24" fmla="*/ 93 w 331"/>
                              <a:gd name="T25" fmla="*/ 176 h 296"/>
                              <a:gd name="T26" fmla="*/ 98 w 331"/>
                              <a:gd name="T27" fmla="*/ 156 h 296"/>
                              <a:gd name="T28" fmla="*/ 107 w 331"/>
                              <a:gd name="T29" fmla="*/ 150 h 296"/>
                              <a:gd name="T30" fmla="*/ 119 w 331"/>
                              <a:gd name="T31" fmla="*/ 150 h 296"/>
                              <a:gd name="T32" fmla="*/ 144 w 331"/>
                              <a:gd name="T33" fmla="*/ 153 h 296"/>
                              <a:gd name="T34" fmla="*/ 184 w 331"/>
                              <a:gd name="T35" fmla="*/ 162 h 296"/>
                              <a:gd name="T36" fmla="*/ 216 w 331"/>
                              <a:gd name="T37" fmla="*/ 168 h 296"/>
                              <a:gd name="T38" fmla="*/ 243 w 331"/>
                              <a:gd name="T39" fmla="*/ 169 h 296"/>
                              <a:gd name="T40" fmla="*/ 273 w 331"/>
                              <a:gd name="T41" fmla="*/ 168 h 296"/>
                              <a:gd name="T42" fmla="*/ 291 w 331"/>
                              <a:gd name="T43" fmla="*/ 162 h 296"/>
                              <a:gd name="T44" fmla="*/ 306 w 331"/>
                              <a:gd name="T45" fmla="*/ 153 h 296"/>
                              <a:gd name="T46" fmla="*/ 318 w 331"/>
                              <a:gd name="T47" fmla="*/ 142 h 296"/>
                              <a:gd name="T48" fmla="*/ 323 w 331"/>
                              <a:gd name="T49" fmla="*/ 127 h 296"/>
                              <a:gd name="T50" fmla="*/ 331 w 331"/>
                              <a:gd name="T51" fmla="*/ 41 h 296"/>
                              <a:gd name="T52" fmla="*/ 325 w 331"/>
                              <a:gd name="T53" fmla="*/ 20 h 296"/>
                              <a:gd name="T54" fmla="*/ 318 w 331"/>
                              <a:gd name="T55" fmla="*/ 10 h 296"/>
                              <a:gd name="T56" fmla="*/ 305 w 331"/>
                              <a:gd name="T57" fmla="*/ 0 h 296"/>
                              <a:gd name="T58" fmla="*/ 318 w 331"/>
                              <a:gd name="T59" fmla="*/ 32 h 296"/>
                              <a:gd name="T60" fmla="*/ 318 w 331"/>
                              <a:gd name="T61" fmla="*/ 45 h 296"/>
                              <a:gd name="T62" fmla="*/ 318 w 331"/>
                              <a:gd name="T63" fmla="*/ 59 h 296"/>
                              <a:gd name="T64" fmla="*/ 316 w 331"/>
                              <a:gd name="T65" fmla="*/ 78 h 296"/>
                              <a:gd name="T66" fmla="*/ 309 w 331"/>
                              <a:gd name="T67" fmla="*/ 109 h 296"/>
                              <a:gd name="T68" fmla="*/ 299 w 331"/>
                              <a:gd name="T69" fmla="*/ 121 h 296"/>
                              <a:gd name="T70" fmla="*/ 284 w 331"/>
                              <a:gd name="T71" fmla="*/ 128 h 296"/>
                              <a:gd name="T72" fmla="*/ 265 w 331"/>
                              <a:gd name="T73" fmla="*/ 130 h 296"/>
                              <a:gd name="T74" fmla="*/ 248 w 331"/>
                              <a:gd name="T75" fmla="*/ 128 h 296"/>
                              <a:gd name="T76" fmla="*/ 228 w 331"/>
                              <a:gd name="T77" fmla="*/ 123 h 296"/>
                              <a:gd name="T78" fmla="*/ 203 w 331"/>
                              <a:gd name="T79" fmla="*/ 118 h 296"/>
                              <a:gd name="T80" fmla="*/ 176 w 331"/>
                              <a:gd name="T81" fmla="*/ 110 h 296"/>
                              <a:gd name="T82" fmla="*/ 155 w 331"/>
                              <a:gd name="T83" fmla="*/ 105 h 296"/>
                              <a:gd name="T84" fmla="*/ 132 w 331"/>
                              <a:gd name="T85" fmla="*/ 100 h 296"/>
                              <a:gd name="T86" fmla="*/ 108 w 331"/>
                              <a:gd name="T87" fmla="*/ 105 h 296"/>
                              <a:gd name="T88" fmla="*/ 98 w 331"/>
                              <a:gd name="T89" fmla="*/ 115 h 296"/>
                              <a:gd name="T90" fmla="*/ 91 w 331"/>
                              <a:gd name="T91" fmla="*/ 142 h 296"/>
                              <a:gd name="T92" fmla="*/ 83 w 331"/>
                              <a:gd name="T93" fmla="*/ 167 h 296"/>
                              <a:gd name="T94" fmla="*/ 68 w 331"/>
                              <a:gd name="T95" fmla="*/ 196 h 296"/>
                              <a:gd name="T96" fmla="*/ 56 w 331"/>
                              <a:gd name="T97" fmla="*/ 212 h 296"/>
                              <a:gd name="T98" fmla="*/ 45 w 331"/>
                              <a:gd name="T99" fmla="*/ 223 h 296"/>
                              <a:gd name="T100" fmla="*/ 27 w 331"/>
                              <a:gd name="T101" fmla="*/ 228 h 296"/>
                              <a:gd name="T102" fmla="*/ 11 w 331"/>
                              <a:gd name="T103" fmla="*/ 231 h 296"/>
                              <a:gd name="T104" fmla="*/ 0 w 331"/>
                              <a:gd name="T105" fmla="*/ 2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1" h="296">
                                <a:moveTo>
                                  <a:pt x="0" y="228"/>
                                </a:moveTo>
                                <a:lnTo>
                                  <a:pt x="5" y="264"/>
                                </a:lnTo>
                                <a:lnTo>
                                  <a:pt x="9" y="282"/>
                                </a:lnTo>
                                <a:lnTo>
                                  <a:pt x="15" y="289"/>
                                </a:lnTo>
                                <a:lnTo>
                                  <a:pt x="30" y="295"/>
                                </a:lnTo>
                                <a:lnTo>
                                  <a:pt x="43" y="296"/>
                                </a:lnTo>
                                <a:lnTo>
                                  <a:pt x="66" y="295"/>
                                </a:lnTo>
                                <a:lnTo>
                                  <a:pt x="81" y="285"/>
                                </a:lnTo>
                                <a:lnTo>
                                  <a:pt x="85" y="276"/>
                                </a:lnTo>
                                <a:lnTo>
                                  <a:pt x="87" y="240"/>
                                </a:lnTo>
                                <a:lnTo>
                                  <a:pt x="91" y="209"/>
                                </a:lnTo>
                                <a:lnTo>
                                  <a:pt x="91" y="187"/>
                                </a:lnTo>
                                <a:lnTo>
                                  <a:pt x="93" y="176"/>
                                </a:lnTo>
                                <a:lnTo>
                                  <a:pt x="98" y="156"/>
                                </a:lnTo>
                                <a:lnTo>
                                  <a:pt x="107" y="150"/>
                                </a:lnTo>
                                <a:lnTo>
                                  <a:pt x="119" y="150"/>
                                </a:lnTo>
                                <a:lnTo>
                                  <a:pt x="144" y="153"/>
                                </a:lnTo>
                                <a:lnTo>
                                  <a:pt x="184" y="162"/>
                                </a:lnTo>
                                <a:lnTo>
                                  <a:pt x="216" y="168"/>
                                </a:lnTo>
                                <a:lnTo>
                                  <a:pt x="243" y="169"/>
                                </a:lnTo>
                                <a:lnTo>
                                  <a:pt x="273" y="168"/>
                                </a:lnTo>
                                <a:lnTo>
                                  <a:pt x="291" y="162"/>
                                </a:lnTo>
                                <a:lnTo>
                                  <a:pt x="306" y="153"/>
                                </a:lnTo>
                                <a:lnTo>
                                  <a:pt x="318" y="142"/>
                                </a:lnTo>
                                <a:lnTo>
                                  <a:pt x="323" y="127"/>
                                </a:lnTo>
                                <a:lnTo>
                                  <a:pt x="331" y="41"/>
                                </a:lnTo>
                                <a:lnTo>
                                  <a:pt x="325" y="20"/>
                                </a:lnTo>
                                <a:lnTo>
                                  <a:pt x="318" y="10"/>
                                </a:lnTo>
                                <a:lnTo>
                                  <a:pt x="305" y="0"/>
                                </a:lnTo>
                                <a:lnTo>
                                  <a:pt x="318" y="32"/>
                                </a:lnTo>
                                <a:lnTo>
                                  <a:pt x="318" y="45"/>
                                </a:lnTo>
                                <a:lnTo>
                                  <a:pt x="318" y="59"/>
                                </a:lnTo>
                                <a:lnTo>
                                  <a:pt x="316" y="78"/>
                                </a:lnTo>
                                <a:lnTo>
                                  <a:pt x="309" y="109"/>
                                </a:lnTo>
                                <a:lnTo>
                                  <a:pt x="299" y="121"/>
                                </a:lnTo>
                                <a:lnTo>
                                  <a:pt x="284" y="128"/>
                                </a:lnTo>
                                <a:lnTo>
                                  <a:pt x="265" y="130"/>
                                </a:lnTo>
                                <a:lnTo>
                                  <a:pt x="248" y="128"/>
                                </a:lnTo>
                                <a:lnTo>
                                  <a:pt x="228" y="123"/>
                                </a:lnTo>
                                <a:lnTo>
                                  <a:pt x="203" y="118"/>
                                </a:lnTo>
                                <a:lnTo>
                                  <a:pt x="176" y="110"/>
                                </a:lnTo>
                                <a:lnTo>
                                  <a:pt x="155" y="105"/>
                                </a:lnTo>
                                <a:lnTo>
                                  <a:pt x="132" y="100"/>
                                </a:lnTo>
                                <a:lnTo>
                                  <a:pt x="108" y="105"/>
                                </a:lnTo>
                                <a:lnTo>
                                  <a:pt x="98" y="115"/>
                                </a:lnTo>
                                <a:lnTo>
                                  <a:pt x="91" y="142"/>
                                </a:lnTo>
                                <a:lnTo>
                                  <a:pt x="83" y="167"/>
                                </a:lnTo>
                                <a:lnTo>
                                  <a:pt x="68" y="196"/>
                                </a:lnTo>
                                <a:lnTo>
                                  <a:pt x="56" y="212"/>
                                </a:lnTo>
                                <a:lnTo>
                                  <a:pt x="45" y="223"/>
                                </a:lnTo>
                                <a:lnTo>
                                  <a:pt x="27" y="228"/>
                                </a:lnTo>
                                <a:lnTo>
                                  <a:pt x="11" y="231"/>
                                </a:lnTo>
                                <a:lnTo>
                                  <a:pt x="0" y="2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grpSp>
                  <p:nvGrpSpPr>
                    <p:cNvPr id="409827" name="Group 227"/>
                    <p:cNvGrpSpPr>
                      <a:grpSpLocks/>
                    </p:cNvGrpSpPr>
                    <p:nvPr/>
                  </p:nvGrpSpPr>
                  <p:grpSpPr bwMode="auto">
                    <a:xfrm>
                      <a:off x="3096" y="3250"/>
                      <a:ext cx="51" cy="11"/>
                      <a:chOff x="3096" y="3250"/>
                      <a:chExt cx="51" cy="11"/>
                    </a:xfrm>
                  </p:grpSpPr>
                  <p:grpSp>
                    <p:nvGrpSpPr>
                      <p:cNvPr id="409828" name="Group 228"/>
                      <p:cNvGrpSpPr>
                        <a:grpSpLocks/>
                      </p:cNvGrpSpPr>
                      <p:nvPr/>
                    </p:nvGrpSpPr>
                    <p:grpSpPr bwMode="auto">
                      <a:xfrm>
                        <a:off x="3096" y="3255"/>
                        <a:ext cx="9" cy="6"/>
                        <a:chOff x="3096" y="3255"/>
                        <a:chExt cx="9" cy="6"/>
                      </a:xfrm>
                    </p:grpSpPr>
                    <p:sp>
                      <p:nvSpPr>
                        <p:cNvPr id="409829" name="Freeform 229"/>
                        <p:cNvSpPr>
                          <a:spLocks/>
                        </p:cNvSpPr>
                        <p:nvPr/>
                      </p:nvSpPr>
                      <p:spPr bwMode="auto">
                        <a:xfrm>
                          <a:off x="3097" y="3258"/>
                          <a:ext cx="8" cy="3"/>
                        </a:xfrm>
                        <a:custGeom>
                          <a:avLst/>
                          <a:gdLst>
                            <a:gd name="T0" fmla="*/ 0 w 141"/>
                            <a:gd name="T1" fmla="*/ 10 h 41"/>
                            <a:gd name="T2" fmla="*/ 13 w 141"/>
                            <a:gd name="T3" fmla="*/ 41 h 41"/>
                            <a:gd name="T4" fmla="*/ 141 w 141"/>
                            <a:gd name="T5" fmla="*/ 32 h 41"/>
                            <a:gd name="T6" fmla="*/ 131 w 141"/>
                            <a:gd name="T7" fmla="*/ 0 h 41"/>
                            <a:gd name="T8" fmla="*/ 0 w 141"/>
                            <a:gd name="T9" fmla="*/ 10 h 41"/>
                          </a:gdLst>
                          <a:ahLst/>
                          <a:cxnLst>
                            <a:cxn ang="0">
                              <a:pos x="T0" y="T1"/>
                            </a:cxn>
                            <a:cxn ang="0">
                              <a:pos x="T2" y="T3"/>
                            </a:cxn>
                            <a:cxn ang="0">
                              <a:pos x="T4" y="T5"/>
                            </a:cxn>
                            <a:cxn ang="0">
                              <a:pos x="T6" y="T7"/>
                            </a:cxn>
                            <a:cxn ang="0">
                              <a:pos x="T8" y="T9"/>
                            </a:cxn>
                          </a:cxnLst>
                          <a:rect l="0" t="0" r="r" b="b"/>
                          <a:pathLst>
                            <a:path w="141" h="41">
                              <a:moveTo>
                                <a:pt x="0" y="10"/>
                              </a:moveTo>
                              <a:lnTo>
                                <a:pt x="13" y="41"/>
                              </a:lnTo>
                              <a:lnTo>
                                <a:pt x="141" y="32"/>
                              </a:lnTo>
                              <a:lnTo>
                                <a:pt x="131" y="0"/>
                              </a:lnTo>
                              <a:lnTo>
                                <a:pt x="0" y="1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30" name="Freeform 230"/>
                        <p:cNvSpPr>
                          <a:spLocks/>
                        </p:cNvSpPr>
                        <p:nvPr/>
                      </p:nvSpPr>
                      <p:spPr bwMode="auto">
                        <a:xfrm>
                          <a:off x="3096" y="3255"/>
                          <a:ext cx="9" cy="3"/>
                        </a:xfrm>
                        <a:custGeom>
                          <a:avLst/>
                          <a:gdLst>
                            <a:gd name="T0" fmla="*/ 0 w 161"/>
                            <a:gd name="T1" fmla="*/ 10 h 44"/>
                            <a:gd name="T2" fmla="*/ 134 w 161"/>
                            <a:gd name="T3" fmla="*/ 0 h 44"/>
                            <a:gd name="T4" fmla="*/ 151 w 161"/>
                            <a:gd name="T5" fmla="*/ 11 h 44"/>
                            <a:gd name="T6" fmla="*/ 161 w 161"/>
                            <a:gd name="T7" fmla="*/ 37 h 44"/>
                            <a:gd name="T8" fmla="*/ 21 w 161"/>
                            <a:gd name="T9" fmla="*/ 44 h 44"/>
                            <a:gd name="T10" fmla="*/ 10 w 161"/>
                            <a:gd name="T11" fmla="*/ 38 h 44"/>
                            <a:gd name="T12" fmla="*/ 0 w 161"/>
                            <a:gd name="T13" fmla="*/ 10 h 44"/>
                          </a:gdLst>
                          <a:ahLst/>
                          <a:cxnLst>
                            <a:cxn ang="0">
                              <a:pos x="T0" y="T1"/>
                            </a:cxn>
                            <a:cxn ang="0">
                              <a:pos x="T2" y="T3"/>
                            </a:cxn>
                            <a:cxn ang="0">
                              <a:pos x="T4" y="T5"/>
                            </a:cxn>
                            <a:cxn ang="0">
                              <a:pos x="T6" y="T7"/>
                            </a:cxn>
                            <a:cxn ang="0">
                              <a:pos x="T8" y="T9"/>
                            </a:cxn>
                            <a:cxn ang="0">
                              <a:pos x="T10" y="T11"/>
                            </a:cxn>
                            <a:cxn ang="0">
                              <a:pos x="T12" y="T13"/>
                            </a:cxn>
                          </a:cxnLst>
                          <a:rect l="0" t="0" r="r" b="b"/>
                          <a:pathLst>
                            <a:path w="161" h="44">
                              <a:moveTo>
                                <a:pt x="0" y="10"/>
                              </a:moveTo>
                              <a:lnTo>
                                <a:pt x="134" y="0"/>
                              </a:lnTo>
                              <a:lnTo>
                                <a:pt x="151" y="11"/>
                              </a:lnTo>
                              <a:lnTo>
                                <a:pt x="161" y="37"/>
                              </a:lnTo>
                              <a:lnTo>
                                <a:pt x="21" y="44"/>
                              </a:lnTo>
                              <a:lnTo>
                                <a:pt x="10" y="38"/>
                              </a:lnTo>
                              <a:lnTo>
                                <a:pt x="0" y="1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09831" name="Group 231"/>
                      <p:cNvGrpSpPr>
                        <a:grpSpLocks/>
                      </p:cNvGrpSpPr>
                      <p:nvPr/>
                    </p:nvGrpSpPr>
                    <p:grpSpPr bwMode="auto">
                      <a:xfrm>
                        <a:off x="3138" y="3250"/>
                        <a:ext cx="9" cy="5"/>
                        <a:chOff x="3138" y="3250"/>
                        <a:chExt cx="9" cy="5"/>
                      </a:xfrm>
                    </p:grpSpPr>
                    <p:sp>
                      <p:nvSpPr>
                        <p:cNvPr id="409832" name="Freeform 232"/>
                        <p:cNvSpPr>
                          <a:spLocks/>
                        </p:cNvSpPr>
                        <p:nvPr/>
                      </p:nvSpPr>
                      <p:spPr bwMode="auto">
                        <a:xfrm>
                          <a:off x="3139" y="3252"/>
                          <a:ext cx="8" cy="3"/>
                        </a:xfrm>
                        <a:custGeom>
                          <a:avLst/>
                          <a:gdLst>
                            <a:gd name="T0" fmla="*/ 0 w 141"/>
                            <a:gd name="T1" fmla="*/ 11 h 43"/>
                            <a:gd name="T2" fmla="*/ 13 w 141"/>
                            <a:gd name="T3" fmla="*/ 43 h 43"/>
                            <a:gd name="T4" fmla="*/ 141 w 141"/>
                            <a:gd name="T5" fmla="*/ 32 h 43"/>
                            <a:gd name="T6" fmla="*/ 129 w 141"/>
                            <a:gd name="T7" fmla="*/ 0 h 43"/>
                            <a:gd name="T8" fmla="*/ 0 w 141"/>
                            <a:gd name="T9" fmla="*/ 11 h 43"/>
                          </a:gdLst>
                          <a:ahLst/>
                          <a:cxnLst>
                            <a:cxn ang="0">
                              <a:pos x="T0" y="T1"/>
                            </a:cxn>
                            <a:cxn ang="0">
                              <a:pos x="T2" y="T3"/>
                            </a:cxn>
                            <a:cxn ang="0">
                              <a:pos x="T4" y="T5"/>
                            </a:cxn>
                            <a:cxn ang="0">
                              <a:pos x="T6" y="T7"/>
                            </a:cxn>
                            <a:cxn ang="0">
                              <a:pos x="T8" y="T9"/>
                            </a:cxn>
                          </a:cxnLst>
                          <a:rect l="0" t="0" r="r" b="b"/>
                          <a:pathLst>
                            <a:path w="141" h="43">
                              <a:moveTo>
                                <a:pt x="0" y="11"/>
                              </a:moveTo>
                              <a:lnTo>
                                <a:pt x="13" y="43"/>
                              </a:lnTo>
                              <a:lnTo>
                                <a:pt x="141" y="32"/>
                              </a:lnTo>
                              <a:lnTo>
                                <a:pt x="129" y="0"/>
                              </a:lnTo>
                              <a:lnTo>
                                <a:pt x="0" y="11"/>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33" name="Freeform 233"/>
                        <p:cNvSpPr>
                          <a:spLocks/>
                        </p:cNvSpPr>
                        <p:nvPr/>
                      </p:nvSpPr>
                      <p:spPr bwMode="auto">
                        <a:xfrm>
                          <a:off x="3138" y="3250"/>
                          <a:ext cx="9" cy="3"/>
                        </a:xfrm>
                        <a:custGeom>
                          <a:avLst/>
                          <a:gdLst>
                            <a:gd name="T0" fmla="*/ 0 w 161"/>
                            <a:gd name="T1" fmla="*/ 6 h 43"/>
                            <a:gd name="T2" fmla="*/ 135 w 161"/>
                            <a:gd name="T3" fmla="*/ 0 h 43"/>
                            <a:gd name="T4" fmla="*/ 149 w 161"/>
                            <a:gd name="T5" fmla="*/ 10 h 43"/>
                            <a:gd name="T6" fmla="*/ 161 w 161"/>
                            <a:gd name="T7" fmla="*/ 35 h 43"/>
                            <a:gd name="T8" fmla="*/ 22 w 161"/>
                            <a:gd name="T9" fmla="*/ 43 h 43"/>
                            <a:gd name="T10" fmla="*/ 10 w 161"/>
                            <a:gd name="T11" fmla="*/ 36 h 43"/>
                            <a:gd name="T12" fmla="*/ 0 w 161"/>
                            <a:gd name="T13" fmla="*/ 6 h 43"/>
                          </a:gdLst>
                          <a:ahLst/>
                          <a:cxnLst>
                            <a:cxn ang="0">
                              <a:pos x="T0" y="T1"/>
                            </a:cxn>
                            <a:cxn ang="0">
                              <a:pos x="T2" y="T3"/>
                            </a:cxn>
                            <a:cxn ang="0">
                              <a:pos x="T4" y="T5"/>
                            </a:cxn>
                            <a:cxn ang="0">
                              <a:pos x="T6" y="T7"/>
                            </a:cxn>
                            <a:cxn ang="0">
                              <a:pos x="T8" y="T9"/>
                            </a:cxn>
                            <a:cxn ang="0">
                              <a:pos x="T10" y="T11"/>
                            </a:cxn>
                            <a:cxn ang="0">
                              <a:pos x="T12" y="T13"/>
                            </a:cxn>
                          </a:cxnLst>
                          <a:rect l="0" t="0" r="r" b="b"/>
                          <a:pathLst>
                            <a:path w="161" h="43">
                              <a:moveTo>
                                <a:pt x="0" y="6"/>
                              </a:moveTo>
                              <a:lnTo>
                                <a:pt x="135" y="0"/>
                              </a:lnTo>
                              <a:lnTo>
                                <a:pt x="149" y="10"/>
                              </a:lnTo>
                              <a:lnTo>
                                <a:pt x="161" y="35"/>
                              </a:lnTo>
                              <a:lnTo>
                                <a:pt x="22" y="43"/>
                              </a:lnTo>
                              <a:lnTo>
                                <a:pt x="10" y="36"/>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nvGrpSpPr>
                    <p:cNvPr id="409834" name="Group 234"/>
                    <p:cNvGrpSpPr>
                      <a:grpSpLocks/>
                    </p:cNvGrpSpPr>
                    <p:nvPr/>
                  </p:nvGrpSpPr>
                  <p:grpSpPr bwMode="auto">
                    <a:xfrm>
                      <a:off x="3052" y="3245"/>
                      <a:ext cx="101" cy="71"/>
                      <a:chOff x="3052" y="3245"/>
                      <a:chExt cx="101" cy="71"/>
                    </a:xfrm>
                  </p:grpSpPr>
                  <p:sp>
                    <p:nvSpPr>
                      <p:cNvPr id="409835" name="Freeform 235"/>
                      <p:cNvSpPr>
                        <a:spLocks/>
                      </p:cNvSpPr>
                      <p:nvPr/>
                    </p:nvSpPr>
                    <p:spPr bwMode="auto">
                      <a:xfrm>
                        <a:off x="3104" y="3250"/>
                        <a:ext cx="5" cy="55"/>
                      </a:xfrm>
                      <a:custGeom>
                        <a:avLst/>
                        <a:gdLst>
                          <a:gd name="T0" fmla="*/ 0 w 93"/>
                          <a:gd name="T1" fmla="*/ 0 h 775"/>
                          <a:gd name="T2" fmla="*/ 19 w 93"/>
                          <a:gd name="T3" fmla="*/ 35 h 775"/>
                          <a:gd name="T4" fmla="*/ 32 w 93"/>
                          <a:gd name="T5" fmla="*/ 64 h 775"/>
                          <a:gd name="T6" fmla="*/ 40 w 93"/>
                          <a:gd name="T7" fmla="*/ 91 h 775"/>
                          <a:gd name="T8" fmla="*/ 47 w 93"/>
                          <a:gd name="T9" fmla="*/ 115 h 775"/>
                          <a:gd name="T10" fmla="*/ 54 w 93"/>
                          <a:gd name="T11" fmla="*/ 143 h 775"/>
                          <a:gd name="T12" fmla="*/ 59 w 93"/>
                          <a:gd name="T13" fmla="*/ 173 h 775"/>
                          <a:gd name="T14" fmla="*/ 64 w 93"/>
                          <a:gd name="T15" fmla="*/ 201 h 775"/>
                          <a:gd name="T16" fmla="*/ 70 w 93"/>
                          <a:gd name="T17" fmla="*/ 227 h 775"/>
                          <a:gd name="T18" fmla="*/ 82 w 93"/>
                          <a:gd name="T19" fmla="*/ 246 h 775"/>
                          <a:gd name="T20" fmla="*/ 80 w 93"/>
                          <a:gd name="T21" fmla="*/ 270 h 775"/>
                          <a:gd name="T22" fmla="*/ 77 w 93"/>
                          <a:gd name="T23" fmla="*/ 302 h 775"/>
                          <a:gd name="T24" fmla="*/ 77 w 93"/>
                          <a:gd name="T25" fmla="*/ 341 h 775"/>
                          <a:gd name="T26" fmla="*/ 83 w 93"/>
                          <a:gd name="T27" fmla="*/ 389 h 775"/>
                          <a:gd name="T28" fmla="*/ 90 w 93"/>
                          <a:gd name="T29" fmla="*/ 474 h 775"/>
                          <a:gd name="T30" fmla="*/ 93 w 93"/>
                          <a:gd name="T31" fmla="*/ 551 h 775"/>
                          <a:gd name="T32" fmla="*/ 93 w 93"/>
                          <a:gd name="T33" fmla="*/ 608 h 775"/>
                          <a:gd name="T34" fmla="*/ 87 w 93"/>
                          <a:gd name="T35" fmla="*/ 666 h 775"/>
                          <a:gd name="T36" fmla="*/ 82 w 93"/>
                          <a:gd name="T37" fmla="*/ 717 h 775"/>
                          <a:gd name="T38" fmla="*/ 70 w 93"/>
                          <a:gd name="T39"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3" h="775">
                            <a:moveTo>
                              <a:pt x="0" y="0"/>
                            </a:moveTo>
                            <a:lnTo>
                              <a:pt x="19" y="35"/>
                            </a:lnTo>
                            <a:lnTo>
                              <a:pt x="32" y="64"/>
                            </a:lnTo>
                            <a:lnTo>
                              <a:pt x="40" y="91"/>
                            </a:lnTo>
                            <a:lnTo>
                              <a:pt x="47" y="115"/>
                            </a:lnTo>
                            <a:lnTo>
                              <a:pt x="54" y="143"/>
                            </a:lnTo>
                            <a:lnTo>
                              <a:pt x="59" y="173"/>
                            </a:lnTo>
                            <a:lnTo>
                              <a:pt x="64" y="201"/>
                            </a:lnTo>
                            <a:lnTo>
                              <a:pt x="70" y="227"/>
                            </a:lnTo>
                            <a:lnTo>
                              <a:pt x="82" y="246"/>
                            </a:lnTo>
                            <a:lnTo>
                              <a:pt x="80" y="270"/>
                            </a:lnTo>
                            <a:lnTo>
                              <a:pt x="77" y="302"/>
                            </a:lnTo>
                            <a:lnTo>
                              <a:pt x="77" y="341"/>
                            </a:lnTo>
                            <a:lnTo>
                              <a:pt x="83" y="389"/>
                            </a:lnTo>
                            <a:lnTo>
                              <a:pt x="90" y="474"/>
                            </a:lnTo>
                            <a:lnTo>
                              <a:pt x="93" y="551"/>
                            </a:lnTo>
                            <a:lnTo>
                              <a:pt x="93" y="608"/>
                            </a:lnTo>
                            <a:lnTo>
                              <a:pt x="87" y="666"/>
                            </a:lnTo>
                            <a:lnTo>
                              <a:pt x="82" y="717"/>
                            </a:lnTo>
                            <a:lnTo>
                              <a:pt x="70" y="775"/>
                            </a:lnTo>
                          </a:path>
                        </a:pathLst>
                      </a:custGeom>
                      <a:noFill/>
                      <a:ln w="0">
                        <a:solidFill>
                          <a:srgbClr val="0000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09836" name="Freeform 236"/>
                      <p:cNvSpPr>
                        <a:spLocks/>
                      </p:cNvSpPr>
                      <p:nvPr/>
                    </p:nvSpPr>
                    <p:spPr bwMode="auto">
                      <a:xfrm>
                        <a:off x="3052" y="3245"/>
                        <a:ext cx="101" cy="71"/>
                      </a:xfrm>
                      <a:custGeom>
                        <a:avLst/>
                        <a:gdLst>
                          <a:gd name="T0" fmla="*/ 166 w 1822"/>
                          <a:gd name="T1" fmla="*/ 119 h 996"/>
                          <a:gd name="T2" fmla="*/ 100 w 1822"/>
                          <a:gd name="T3" fmla="*/ 130 h 996"/>
                          <a:gd name="T4" fmla="*/ 54 w 1822"/>
                          <a:gd name="T5" fmla="*/ 137 h 996"/>
                          <a:gd name="T6" fmla="*/ 0 w 1822"/>
                          <a:gd name="T7" fmla="*/ 138 h 996"/>
                          <a:gd name="T8" fmla="*/ 16 w 1822"/>
                          <a:gd name="T9" fmla="*/ 191 h 996"/>
                          <a:gd name="T10" fmla="*/ 28 w 1822"/>
                          <a:gd name="T11" fmla="*/ 231 h 996"/>
                          <a:gd name="T12" fmla="*/ 41 w 1822"/>
                          <a:gd name="T13" fmla="*/ 282 h 996"/>
                          <a:gd name="T14" fmla="*/ 48 w 1822"/>
                          <a:gd name="T15" fmla="*/ 328 h 996"/>
                          <a:gd name="T16" fmla="*/ 57 w 1822"/>
                          <a:gd name="T17" fmla="*/ 387 h 996"/>
                          <a:gd name="T18" fmla="*/ 87 w 1822"/>
                          <a:gd name="T19" fmla="*/ 417 h 996"/>
                          <a:gd name="T20" fmla="*/ 61 w 1822"/>
                          <a:gd name="T21" fmla="*/ 430 h 996"/>
                          <a:gd name="T22" fmla="*/ 61 w 1822"/>
                          <a:gd name="T23" fmla="*/ 483 h 996"/>
                          <a:gd name="T24" fmla="*/ 65 w 1822"/>
                          <a:gd name="T25" fmla="*/ 536 h 996"/>
                          <a:gd name="T26" fmla="*/ 71 w 1822"/>
                          <a:gd name="T27" fmla="*/ 604 h 996"/>
                          <a:gd name="T28" fmla="*/ 77 w 1822"/>
                          <a:gd name="T29" fmla="*/ 727 h 996"/>
                          <a:gd name="T30" fmla="*/ 77 w 1822"/>
                          <a:gd name="T31" fmla="*/ 841 h 996"/>
                          <a:gd name="T32" fmla="*/ 73 w 1822"/>
                          <a:gd name="T33" fmla="*/ 905 h 996"/>
                          <a:gd name="T34" fmla="*/ 71 w 1822"/>
                          <a:gd name="T35" fmla="*/ 955 h 996"/>
                          <a:gd name="T36" fmla="*/ 65 w 1822"/>
                          <a:gd name="T37" fmla="*/ 996 h 996"/>
                          <a:gd name="T38" fmla="*/ 1520 w 1822"/>
                          <a:gd name="T39" fmla="*/ 758 h 996"/>
                          <a:gd name="T40" fmla="*/ 1591 w 1822"/>
                          <a:gd name="T41" fmla="*/ 741 h 996"/>
                          <a:gd name="T42" fmla="*/ 1585 w 1822"/>
                          <a:gd name="T43" fmla="*/ 699 h 996"/>
                          <a:gd name="T44" fmla="*/ 1592 w 1822"/>
                          <a:gd name="T45" fmla="*/ 657 h 996"/>
                          <a:gd name="T46" fmla="*/ 1598 w 1822"/>
                          <a:gd name="T47" fmla="*/ 620 h 996"/>
                          <a:gd name="T48" fmla="*/ 1618 w 1822"/>
                          <a:gd name="T49" fmla="*/ 567 h 996"/>
                          <a:gd name="T50" fmla="*/ 1637 w 1822"/>
                          <a:gd name="T51" fmla="*/ 527 h 996"/>
                          <a:gd name="T52" fmla="*/ 1663 w 1822"/>
                          <a:gd name="T53" fmla="*/ 475 h 996"/>
                          <a:gd name="T54" fmla="*/ 1693 w 1822"/>
                          <a:gd name="T55" fmla="*/ 430 h 996"/>
                          <a:gd name="T56" fmla="*/ 1715 w 1822"/>
                          <a:gd name="T57" fmla="*/ 389 h 996"/>
                          <a:gd name="T58" fmla="*/ 1751 w 1822"/>
                          <a:gd name="T59" fmla="*/ 345 h 996"/>
                          <a:gd name="T60" fmla="*/ 1781 w 1822"/>
                          <a:gd name="T61" fmla="*/ 309 h 996"/>
                          <a:gd name="T62" fmla="*/ 1810 w 1822"/>
                          <a:gd name="T63" fmla="*/ 270 h 996"/>
                          <a:gd name="T64" fmla="*/ 1822 w 1822"/>
                          <a:gd name="T65" fmla="*/ 242 h 996"/>
                          <a:gd name="T66" fmla="*/ 1810 w 1822"/>
                          <a:gd name="T67" fmla="*/ 228 h 996"/>
                          <a:gd name="T68" fmla="*/ 1805 w 1822"/>
                          <a:gd name="T69" fmla="*/ 193 h 996"/>
                          <a:gd name="T70" fmla="*/ 1792 w 1822"/>
                          <a:gd name="T71" fmla="*/ 143 h 996"/>
                          <a:gd name="T72" fmla="*/ 1777 w 1822"/>
                          <a:gd name="T73" fmla="*/ 97 h 996"/>
                          <a:gd name="T74" fmla="*/ 1759 w 1822"/>
                          <a:gd name="T75" fmla="*/ 55 h 996"/>
                          <a:gd name="T76" fmla="*/ 1733 w 1822"/>
                          <a:gd name="T77" fmla="*/ 23 h 996"/>
                          <a:gd name="T78" fmla="*/ 1715 w 1822"/>
                          <a:gd name="T79" fmla="*/ 0 h 996"/>
                          <a:gd name="T80" fmla="*/ 1616 w 1822"/>
                          <a:gd name="T81" fmla="*/ 0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22" h="996">
                            <a:moveTo>
                              <a:pt x="166" y="119"/>
                            </a:moveTo>
                            <a:lnTo>
                              <a:pt x="100" y="130"/>
                            </a:lnTo>
                            <a:lnTo>
                              <a:pt x="54" y="137"/>
                            </a:lnTo>
                            <a:lnTo>
                              <a:pt x="0" y="138"/>
                            </a:lnTo>
                            <a:lnTo>
                              <a:pt x="16" y="191"/>
                            </a:lnTo>
                            <a:lnTo>
                              <a:pt x="28" y="231"/>
                            </a:lnTo>
                            <a:lnTo>
                              <a:pt x="41" y="282"/>
                            </a:lnTo>
                            <a:lnTo>
                              <a:pt x="48" y="328"/>
                            </a:lnTo>
                            <a:lnTo>
                              <a:pt x="57" y="387"/>
                            </a:lnTo>
                            <a:lnTo>
                              <a:pt x="87" y="417"/>
                            </a:lnTo>
                            <a:lnTo>
                              <a:pt x="61" y="430"/>
                            </a:lnTo>
                            <a:lnTo>
                              <a:pt x="61" y="483"/>
                            </a:lnTo>
                            <a:lnTo>
                              <a:pt x="65" y="536"/>
                            </a:lnTo>
                            <a:lnTo>
                              <a:pt x="71" y="604"/>
                            </a:lnTo>
                            <a:lnTo>
                              <a:pt x="77" y="727"/>
                            </a:lnTo>
                            <a:lnTo>
                              <a:pt x="77" y="841"/>
                            </a:lnTo>
                            <a:lnTo>
                              <a:pt x="73" y="905"/>
                            </a:lnTo>
                            <a:lnTo>
                              <a:pt x="71" y="955"/>
                            </a:lnTo>
                            <a:lnTo>
                              <a:pt x="65" y="996"/>
                            </a:lnTo>
                            <a:lnTo>
                              <a:pt x="1520" y="758"/>
                            </a:lnTo>
                            <a:lnTo>
                              <a:pt x="1591" y="741"/>
                            </a:lnTo>
                            <a:lnTo>
                              <a:pt x="1585" y="699"/>
                            </a:lnTo>
                            <a:lnTo>
                              <a:pt x="1592" y="657"/>
                            </a:lnTo>
                            <a:lnTo>
                              <a:pt x="1598" y="620"/>
                            </a:lnTo>
                            <a:lnTo>
                              <a:pt x="1618" y="567"/>
                            </a:lnTo>
                            <a:lnTo>
                              <a:pt x="1637" y="527"/>
                            </a:lnTo>
                            <a:lnTo>
                              <a:pt x="1663" y="475"/>
                            </a:lnTo>
                            <a:lnTo>
                              <a:pt x="1693" y="430"/>
                            </a:lnTo>
                            <a:lnTo>
                              <a:pt x="1715" y="389"/>
                            </a:lnTo>
                            <a:lnTo>
                              <a:pt x="1751" y="345"/>
                            </a:lnTo>
                            <a:lnTo>
                              <a:pt x="1781" y="309"/>
                            </a:lnTo>
                            <a:lnTo>
                              <a:pt x="1810" y="270"/>
                            </a:lnTo>
                            <a:lnTo>
                              <a:pt x="1822" y="242"/>
                            </a:lnTo>
                            <a:lnTo>
                              <a:pt x="1810" y="228"/>
                            </a:lnTo>
                            <a:lnTo>
                              <a:pt x="1805" y="193"/>
                            </a:lnTo>
                            <a:lnTo>
                              <a:pt x="1792" y="143"/>
                            </a:lnTo>
                            <a:lnTo>
                              <a:pt x="1777" y="97"/>
                            </a:lnTo>
                            <a:lnTo>
                              <a:pt x="1759" y="55"/>
                            </a:lnTo>
                            <a:lnTo>
                              <a:pt x="1733" y="23"/>
                            </a:lnTo>
                            <a:lnTo>
                              <a:pt x="1715" y="0"/>
                            </a:lnTo>
                            <a:lnTo>
                              <a:pt x="1616" y="0"/>
                            </a:lnTo>
                          </a:path>
                        </a:pathLst>
                      </a:custGeom>
                      <a:noFill/>
                      <a:ln w="0">
                        <a:solidFill>
                          <a:srgbClr val="0000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grpSp>
              </p:grpSp>
            </p:grpSp>
          </p:grpSp>
          <p:grpSp>
            <p:nvGrpSpPr>
              <p:cNvPr id="409837" name="Group 237"/>
              <p:cNvGrpSpPr>
                <a:grpSpLocks/>
              </p:cNvGrpSpPr>
              <p:nvPr/>
            </p:nvGrpSpPr>
            <p:grpSpPr bwMode="auto">
              <a:xfrm>
                <a:off x="2883" y="3275"/>
                <a:ext cx="77" cy="45"/>
                <a:chOff x="2883" y="3275"/>
                <a:chExt cx="77" cy="45"/>
              </a:xfrm>
            </p:grpSpPr>
            <p:grpSp>
              <p:nvGrpSpPr>
                <p:cNvPr id="409838" name="Group 238"/>
                <p:cNvGrpSpPr>
                  <a:grpSpLocks/>
                </p:cNvGrpSpPr>
                <p:nvPr/>
              </p:nvGrpSpPr>
              <p:grpSpPr bwMode="auto">
                <a:xfrm>
                  <a:off x="2884" y="3281"/>
                  <a:ext cx="76" cy="39"/>
                  <a:chOff x="2884" y="3281"/>
                  <a:chExt cx="76" cy="39"/>
                </a:xfrm>
              </p:grpSpPr>
              <p:grpSp>
                <p:nvGrpSpPr>
                  <p:cNvPr id="409839" name="Group 239"/>
                  <p:cNvGrpSpPr>
                    <a:grpSpLocks/>
                  </p:cNvGrpSpPr>
                  <p:nvPr/>
                </p:nvGrpSpPr>
                <p:grpSpPr bwMode="auto">
                  <a:xfrm>
                    <a:off x="2892" y="3283"/>
                    <a:ext cx="47" cy="37"/>
                    <a:chOff x="2892" y="3283"/>
                    <a:chExt cx="47" cy="37"/>
                  </a:xfrm>
                </p:grpSpPr>
                <p:sp>
                  <p:nvSpPr>
                    <p:cNvPr id="409840" name="Freeform 240"/>
                    <p:cNvSpPr>
                      <a:spLocks/>
                    </p:cNvSpPr>
                    <p:nvPr/>
                  </p:nvSpPr>
                  <p:spPr bwMode="auto">
                    <a:xfrm>
                      <a:off x="2892" y="3283"/>
                      <a:ext cx="47" cy="37"/>
                    </a:xfrm>
                    <a:custGeom>
                      <a:avLst/>
                      <a:gdLst>
                        <a:gd name="T0" fmla="*/ 0 w 847"/>
                        <a:gd name="T1" fmla="*/ 0 h 524"/>
                        <a:gd name="T2" fmla="*/ 0 w 847"/>
                        <a:gd name="T3" fmla="*/ 321 h 524"/>
                        <a:gd name="T4" fmla="*/ 847 w 847"/>
                        <a:gd name="T5" fmla="*/ 524 h 524"/>
                        <a:gd name="T6" fmla="*/ 847 w 847"/>
                        <a:gd name="T7" fmla="*/ 166 h 524"/>
                        <a:gd name="T8" fmla="*/ 0 w 847"/>
                        <a:gd name="T9" fmla="*/ 0 h 524"/>
                      </a:gdLst>
                      <a:ahLst/>
                      <a:cxnLst>
                        <a:cxn ang="0">
                          <a:pos x="T0" y="T1"/>
                        </a:cxn>
                        <a:cxn ang="0">
                          <a:pos x="T2" y="T3"/>
                        </a:cxn>
                        <a:cxn ang="0">
                          <a:pos x="T4" y="T5"/>
                        </a:cxn>
                        <a:cxn ang="0">
                          <a:pos x="T6" y="T7"/>
                        </a:cxn>
                        <a:cxn ang="0">
                          <a:pos x="T8" y="T9"/>
                        </a:cxn>
                      </a:cxnLst>
                      <a:rect l="0" t="0" r="r" b="b"/>
                      <a:pathLst>
                        <a:path w="847" h="524">
                          <a:moveTo>
                            <a:pt x="0" y="0"/>
                          </a:moveTo>
                          <a:lnTo>
                            <a:pt x="0" y="321"/>
                          </a:lnTo>
                          <a:lnTo>
                            <a:pt x="847" y="524"/>
                          </a:lnTo>
                          <a:lnTo>
                            <a:pt x="847" y="16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09841" name="Group 241"/>
                    <p:cNvGrpSpPr>
                      <a:grpSpLocks/>
                    </p:cNvGrpSpPr>
                    <p:nvPr/>
                  </p:nvGrpSpPr>
                  <p:grpSpPr bwMode="auto">
                    <a:xfrm>
                      <a:off x="2895" y="3285"/>
                      <a:ext cx="40" cy="25"/>
                      <a:chOff x="2895" y="3285"/>
                      <a:chExt cx="40" cy="25"/>
                    </a:xfrm>
                  </p:grpSpPr>
                  <p:sp>
                    <p:nvSpPr>
                      <p:cNvPr id="409842" name="Arc 242"/>
                      <p:cNvSpPr>
                        <a:spLocks/>
                      </p:cNvSpPr>
                      <p:nvPr/>
                    </p:nvSpPr>
                    <p:spPr bwMode="auto">
                      <a:xfrm>
                        <a:off x="2896" y="3287"/>
                        <a:ext cx="38" cy="12"/>
                      </a:xfrm>
                      <a:custGeom>
                        <a:avLst/>
                        <a:gdLst>
                          <a:gd name="G0" fmla="+- 21528 0 0"/>
                          <a:gd name="G1" fmla="+- 0 0 0"/>
                          <a:gd name="G2" fmla="+- 21600 0 0"/>
                          <a:gd name="T0" fmla="*/ 27008 w 27008"/>
                          <a:gd name="T1" fmla="*/ 20893 h 21600"/>
                          <a:gd name="T2" fmla="*/ 0 w 27008"/>
                          <a:gd name="T3" fmla="*/ 1765 h 21600"/>
                          <a:gd name="T4" fmla="*/ 21528 w 27008"/>
                          <a:gd name="T5" fmla="*/ 0 h 21600"/>
                        </a:gdLst>
                        <a:ahLst/>
                        <a:cxnLst>
                          <a:cxn ang="0">
                            <a:pos x="T0" y="T1"/>
                          </a:cxn>
                          <a:cxn ang="0">
                            <a:pos x="T2" y="T3"/>
                          </a:cxn>
                          <a:cxn ang="0">
                            <a:pos x="T4" y="T5"/>
                          </a:cxn>
                        </a:cxnLst>
                        <a:rect l="0" t="0" r="r" b="b"/>
                        <a:pathLst>
                          <a:path w="27008" h="21600" fill="none" extrusionOk="0">
                            <a:moveTo>
                              <a:pt x="27008" y="20893"/>
                            </a:moveTo>
                            <a:cubicBezTo>
                              <a:pt x="25219" y="21362"/>
                              <a:pt x="23377" y="21599"/>
                              <a:pt x="21528" y="21600"/>
                            </a:cubicBezTo>
                            <a:cubicBezTo>
                              <a:pt x="10282" y="21600"/>
                              <a:pt x="919" y="12972"/>
                              <a:pt x="0" y="1764"/>
                            </a:cubicBezTo>
                          </a:path>
                          <a:path w="27008" h="21600" stroke="0" extrusionOk="0">
                            <a:moveTo>
                              <a:pt x="27008" y="20893"/>
                            </a:moveTo>
                            <a:cubicBezTo>
                              <a:pt x="25219" y="21362"/>
                              <a:pt x="23377" y="21599"/>
                              <a:pt x="21528" y="21600"/>
                            </a:cubicBezTo>
                            <a:cubicBezTo>
                              <a:pt x="10282" y="21600"/>
                              <a:pt x="919" y="12972"/>
                              <a:pt x="0" y="1764"/>
                            </a:cubicBezTo>
                            <a:lnTo>
                              <a:pt x="21528"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09843" name="Arc 243"/>
                      <p:cNvSpPr>
                        <a:spLocks/>
                      </p:cNvSpPr>
                      <p:nvPr/>
                    </p:nvSpPr>
                    <p:spPr bwMode="auto">
                      <a:xfrm>
                        <a:off x="2895" y="3290"/>
                        <a:ext cx="39" cy="12"/>
                      </a:xfrm>
                      <a:custGeom>
                        <a:avLst/>
                        <a:gdLst>
                          <a:gd name="G0" fmla="+- 21525 0 0"/>
                          <a:gd name="G1" fmla="+- 0 0 0"/>
                          <a:gd name="G2" fmla="+- 21600 0 0"/>
                          <a:gd name="T0" fmla="*/ 26922 w 26922"/>
                          <a:gd name="T1" fmla="*/ 20915 h 21600"/>
                          <a:gd name="T2" fmla="*/ 0 w 26922"/>
                          <a:gd name="T3" fmla="*/ 1794 h 21600"/>
                          <a:gd name="T4" fmla="*/ 21525 w 26922"/>
                          <a:gd name="T5" fmla="*/ 0 h 21600"/>
                        </a:gdLst>
                        <a:ahLst/>
                        <a:cxnLst>
                          <a:cxn ang="0">
                            <a:pos x="T0" y="T1"/>
                          </a:cxn>
                          <a:cxn ang="0">
                            <a:pos x="T2" y="T3"/>
                          </a:cxn>
                          <a:cxn ang="0">
                            <a:pos x="T4" y="T5"/>
                          </a:cxn>
                        </a:cxnLst>
                        <a:rect l="0" t="0" r="r" b="b"/>
                        <a:pathLst>
                          <a:path w="26922" h="21600" fill="none" extrusionOk="0">
                            <a:moveTo>
                              <a:pt x="26921" y="20914"/>
                            </a:moveTo>
                            <a:cubicBezTo>
                              <a:pt x="25159" y="21369"/>
                              <a:pt x="23345" y="21599"/>
                              <a:pt x="21525" y="21600"/>
                            </a:cubicBezTo>
                            <a:cubicBezTo>
                              <a:pt x="10291" y="21600"/>
                              <a:pt x="932" y="12989"/>
                              <a:pt x="-1" y="1794"/>
                            </a:cubicBezTo>
                          </a:path>
                          <a:path w="26922" h="21600" stroke="0" extrusionOk="0">
                            <a:moveTo>
                              <a:pt x="26921" y="20914"/>
                            </a:moveTo>
                            <a:cubicBezTo>
                              <a:pt x="25159" y="21369"/>
                              <a:pt x="23345" y="21599"/>
                              <a:pt x="21525" y="21600"/>
                            </a:cubicBezTo>
                            <a:cubicBezTo>
                              <a:pt x="10291" y="21600"/>
                              <a:pt x="932" y="12989"/>
                              <a:pt x="-1" y="1794"/>
                            </a:cubicBezTo>
                            <a:lnTo>
                              <a:pt x="21525"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09844" name="Arc 244"/>
                      <p:cNvSpPr>
                        <a:spLocks/>
                      </p:cNvSpPr>
                      <p:nvPr/>
                    </p:nvSpPr>
                    <p:spPr bwMode="auto">
                      <a:xfrm>
                        <a:off x="2895" y="3293"/>
                        <a:ext cx="39" cy="12"/>
                      </a:xfrm>
                      <a:custGeom>
                        <a:avLst/>
                        <a:gdLst>
                          <a:gd name="G0" fmla="+- 21525 0 0"/>
                          <a:gd name="G1" fmla="+- 0 0 0"/>
                          <a:gd name="G2" fmla="+- 21600 0 0"/>
                          <a:gd name="T0" fmla="*/ 27378 w 27378"/>
                          <a:gd name="T1" fmla="*/ 20792 h 21600"/>
                          <a:gd name="T2" fmla="*/ 0 w 27378"/>
                          <a:gd name="T3" fmla="*/ 1794 h 21600"/>
                          <a:gd name="T4" fmla="*/ 21525 w 27378"/>
                          <a:gd name="T5" fmla="*/ 0 h 21600"/>
                        </a:gdLst>
                        <a:ahLst/>
                        <a:cxnLst>
                          <a:cxn ang="0">
                            <a:pos x="T0" y="T1"/>
                          </a:cxn>
                          <a:cxn ang="0">
                            <a:pos x="T2" y="T3"/>
                          </a:cxn>
                          <a:cxn ang="0">
                            <a:pos x="T4" y="T5"/>
                          </a:cxn>
                        </a:cxnLst>
                        <a:rect l="0" t="0" r="r" b="b"/>
                        <a:pathLst>
                          <a:path w="27378" h="21600" fill="none" extrusionOk="0">
                            <a:moveTo>
                              <a:pt x="27377" y="20791"/>
                            </a:moveTo>
                            <a:cubicBezTo>
                              <a:pt x="25473" y="21328"/>
                              <a:pt x="23503" y="21599"/>
                              <a:pt x="21525" y="21600"/>
                            </a:cubicBezTo>
                            <a:cubicBezTo>
                              <a:pt x="10291" y="21600"/>
                              <a:pt x="932" y="12989"/>
                              <a:pt x="-1" y="1794"/>
                            </a:cubicBezTo>
                          </a:path>
                          <a:path w="27378" h="21600" stroke="0" extrusionOk="0">
                            <a:moveTo>
                              <a:pt x="27377" y="20791"/>
                            </a:moveTo>
                            <a:cubicBezTo>
                              <a:pt x="25473" y="21328"/>
                              <a:pt x="23503" y="21599"/>
                              <a:pt x="21525" y="21600"/>
                            </a:cubicBezTo>
                            <a:cubicBezTo>
                              <a:pt x="10291" y="21600"/>
                              <a:pt x="932" y="12989"/>
                              <a:pt x="-1" y="1794"/>
                            </a:cubicBezTo>
                            <a:lnTo>
                              <a:pt x="21525"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09845" name="Arc 245"/>
                      <p:cNvSpPr>
                        <a:spLocks/>
                      </p:cNvSpPr>
                      <p:nvPr/>
                    </p:nvSpPr>
                    <p:spPr bwMode="auto">
                      <a:xfrm>
                        <a:off x="2895" y="3296"/>
                        <a:ext cx="39" cy="12"/>
                      </a:xfrm>
                      <a:custGeom>
                        <a:avLst/>
                        <a:gdLst>
                          <a:gd name="G0" fmla="+- 21525 0 0"/>
                          <a:gd name="G1" fmla="+- 0 0 0"/>
                          <a:gd name="G2" fmla="+- 21600 0 0"/>
                          <a:gd name="T0" fmla="*/ 27378 w 27378"/>
                          <a:gd name="T1" fmla="*/ 20792 h 21600"/>
                          <a:gd name="T2" fmla="*/ 0 w 27378"/>
                          <a:gd name="T3" fmla="*/ 1794 h 21600"/>
                          <a:gd name="T4" fmla="*/ 21525 w 27378"/>
                          <a:gd name="T5" fmla="*/ 0 h 21600"/>
                        </a:gdLst>
                        <a:ahLst/>
                        <a:cxnLst>
                          <a:cxn ang="0">
                            <a:pos x="T0" y="T1"/>
                          </a:cxn>
                          <a:cxn ang="0">
                            <a:pos x="T2" y="T3"/>
                          </a:cxn>
                          <a:cxn ang="0">
                            <a:pos x="T4" y="T5"/>
                          </a:cxn>
                        </a:cxnLst>
                        <a:rect l="0" t="0" r="r" b="b"/>
                        <a:pathLst>
                          <a:path w="27378" h="21600" fill="none" extrusionOk="0">
                            <a:moveTo>
                              <a:pt x="27377" y="20791"/>
                            </a:moveTo>
                            <a:cubicBezTo>
                              <a:pt x="25473" y="21328"/>
                              <a:pt x="23503" y="21599"/>
                              <a:pt x="21525" y="21600"/>
                            </a:cubicBezTo>
                            <a:cubicBezTo>
                              <a:pt x="10291" y="21600"/>
                              <a:pt x="932" y="12989"/>
                              <a:pt x="-1" y="1794"/>
                            </a:cubicBezTo>
                          </a:path>
                          <a:path w="27378" h="21600" stroke="0" extrusionOk="0">
                            <a:moveTo>
                              <a:pt x="27377" y="20791"/>
                            </a:moveTo>
                            <a:cubicBezTo>
                              <a:pt x="25473" y="21328"/>
                              <a:pt x="23503" y="21599"/>
                              <a:pt x="21525" y="21600"/>
                            </a:cubicBezTo>
                            <a:cubicBezTo>
                              <a:pt x="10291" y="21600"/>
                              <a:pt x="932" y="12989"/>
                              <a:pt x="-1" y="1794"/>
                            </a:cubicBezTo>
                            <a:lnTo>
                              <a:pt x="21525"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09846" name="Arc 246"/>
                      <p:cNvSpPr>
                        <a:spLocks/>
                      </p:cNvSpPr>
                      <p:nvPr/>
                    </p:nvSpPr>
                    <p:spPr bwMode="auto">
                      <a:xfrm>
                        <a:off x="2896" y="3298"/>
                        <a:ext cx="38" cy="12"/>
                      </a:xfrm>
                      <a:custGeom>
                        <a:avLst/>
                        <a:gdLst>
                          <a:gd name="G0" fmla="+- 21528 0 0"/>
                          <a:gd name="G1" fmla="+- 0 0 0"/>
                          <a:gd name="G2" fmla="+- 21600 0 0"/>
                          <a:gd name="T0" fmla="*/ 27008 w 27008"/>
                          <a:gd name="T1" fmla="*/ 20893 h 21600"/>
                          <a:gd name="T2" fmla="*/ 0 w 27008"/>
                          <a:gd name="T3" fmla="*/ 1765 h 21600"/>
                          <a:gd name="T4" fmla="*/ 21528 w 27008"/>
                          <a:gd name="T5" fmla="*/ 0 h 21600"/>
                        </a:gdLst>
                        <a:ahLst/>
                        <a:cxnLst>
                          <a:cxn ang="0">
                            <a:pos x="T0" y="T1"/>
                          </a:cxn>
                          <a:cxn ang="0">
                            <a:pos x="T2" y="T3"/>
                          </a:cxn>
                          <a:cxn ang="0">
                            <a:pos x="T4" y="T5"/>
                          </a:cxn>
                        </a:cxnLst>
                        <a:rect l="0" t="0" r="r" b="b"/>
                        <a:pathLst>
                          <a:path w="27008" h="21600" fill="none" extrusionOk="0">
                            <a:moveTo>
                              <a:pt x="27008" y="20893"/>
                            </a:moveTo>
                            <a:cubicBezTo>
                              <a:pt x="25219" y="21362"/>
                              <a:pt x="23377" y="21599"/>
                              <a:pt x="21528" y="21600"/>
                            </a:cubicBezTo>
                            <a:cubicBezTo>
                              <a:pt x="10282" y="21600"/>
                              <a:pt x="919" y="12972"/>
                              <a:pt x="0" y="1764"/>
                            </a:cubicBezTo>
                          </a:path>
                          <a:path w="27008" h="21600" stroke="0" extrusionOk="0">
                            <a:moveTo>
                              <a:pt x="27008" y="20893"/>
                            </a:moveTo>
                            <a:cubicBezTo>
                              <a:pt x="25219" y="21362"/>
                              <a:pt x="23377" y="21599"/>
                              <a:pt x="21528" y="21600"/>
                            </a:cubicBezTo>
                            <a:cubicBezTo>
                              <a:pt x="10282" y="21600"/>
                              <a:pt x="919" y="12972"/>
                              <a:pt x="0" y="1764"/>
                            </a:cubicBezTo>
                            <a:lnTo>
                              <a:pt x="21528"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09847" name="Arc 247"/>
                      <p:cNvSpPr>
                        <a:spLocks/>
                      </p:cNvSpPr>
                      <p:nvPr/>
                    </p:nvSpPr>
                    <p:spPr bwMode="auto">
                      <a:xfrm>
                        <a:off x="2896" y="3285"/>
                        <a:ext cx="39" cy="13"/>
                      </a:xfrm>
                      <a:custGeom>
                        <a:avLst/>
                        <a:gdLst>
                          <a:gd name="G0" fmla="+- 21533 0 0"/>
                          <a:gd name="G1" fmla="+- 0 0 0"/>
                          <a:gd name="G2" fmla="+- 21600 0 0"/>
                          <a:gd name="T0" fmla="*/ 27703 w 27703"/>
                          <a:gd name="T1" fmla="*/ 20700 h 21600"/>
                          <a:gd name="T2" fmla="*/ 0 w 27703"/>
                          <a:gd name="T3" fmla="*/ 1695 h 21600"/>
                          <a:gd name="T4" fmla="*/ 21533 w 27703"/>
                          <a:gd name="T5" fmla="*/ 0 h 21600"/>
                        </a:gdLst>
                        <a:ahLst/>
                        <a:cxnLst>
                          <a:cxn ang="0">
                            <a:pos x="T0" y="T1"/>
                          </a:cxn>
                          <a:cxn ang="0">
                            <a:pos x="T2" y="T3"/>
                          </a:cxn>
                          <a:cxn ang="0">
                            <a:pos x="T4" y="T5"/>
                          </a:cxn>
                        </a:cxnLst>
                        <a:rect l="0" t="0" r="r" b="b"/>
                        <a:pathLst>
                          <a:path w="27703" h="21600" fill="none" extrusionOk="0">
                            <a:moveTo>
                              <a:pt x="27703" y="20700"/>
                            </a:moveTo>
                            <a:cubicBezTo>
                              <a:pt x="25700" y="21296"/>
                              <a:pt x="23622" y="21599"/>
                              <a:pt x="21533" y="21600"/>
                            </a:cubicBezTo>
                            <a:cubicBezTo>
                              <a:pt x="10261" y="21600"/>
                              <a:pt x="884" y="12932"/>
                              <a:pt x="-1" y="1695"/>
                            </a:cubicBezTo>
                          </a:path>
                          <a:path w="27703" h="21600" stroke="0" extrusionOk="0">
                            <a:moveTo>
                              <a:pt x="27703" y="20700"/>
                            </a:moveTo>
                            <a:cubicBezTo>
                              <a:pt x="25700" y="21296"/>
                              <a:pt x="23622" y="21599"/>
                              <a:pt x="21533" y="21600"/>
                            </a:cubicBezTo>
                            <a:cubicBezTo>
                              <a:pt x="10261" y="21600"/>
                              <a:pt x="884" y="12932"/>
                              <a:pt x="-1" y="1695"/>
                            </a:cubicBezTo>
                            <a:lnTo>
                              <a:pt x="21533"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grpSp>
              </p:grpSp>
              <p:grpSp>
                <p:nvGrpSpPr>
                  <p:cNvPr id="409848" name="Group 248"/>
                  <p:cNvGrpSpPr>
                    <a:grpSpLocks/>
                  </p:cNvGrpSpPr>
                  <p:nvPr/>
                </p:nvGrpSpPr>
                <p:grpSpPr bwMode="auto">
                  <a:xfrm>
                    <a:off x="2884" y="3281"/>
                    <a:ext cx="76" cy="35"/>
                    <a:chOff x="2884" y="3281"/>
                    <a:chExt cx="76" cy="35"/>
                  </a:xfrm>
                </p:grpSpPr>
                <p:grpSp>
                  <p:nvGrpSpPr>
                    <p:cNvPr id="409849" name="Group 249"/>
                    <p:cNvGrpSpPr>
                      <a:grpSpLocks/>
                    </p:cNvGrpSpPr>
                    <p:nvPr/>
                  </p:nvGrpSpPr>
                  <p:grpSpPr bwMode="auto">
                    <a:xfrm>
                      <a:off x="2884" y="3281"/>
                      <a:ext cx="12" cy="26"/>
                      <a:chOff x="2884" y="3281"/>
                      <a:chExt cx="12" cy="26"/>
                    </a:xfrm>
                  </p:grpSpPr>
                  <p:sp>
                    <p:nvSpPr>
                      <p:cNvPr id="409850" name="Freeform 250"/>
                      <p:cNvSpPr>
                        <a:spLocks/>
                      </p:cNvSpPr>
                      <p:nvPr/>
                    </p:nvSpPr>
                    <p:spPr bwMode="auto">
                      <a:xfrm>
                        <a:off x="2885" y="3281"/>
                        <a:ext cx="11" cy="24"/>
                      </a:xfrm>
                      <a:custGeom>
                        <a:avLst/>
                        <a:gdLst>
                          <a:gd name="T0" fmla="*/ 0 w 198"/>
                          <a:gd name="T1" fmla="*/ 0 h 334"/>
                          <a:gd name="T2" fmla="*/ 27 w 198"/>
                          <a:gd name="T3" fmla="*/ 251 h 334"/>
                          <a:gd name="T4" fmla="*/ 198 w 198"/>
                          <a:gd name="T5" fmla="*/ 334 h 334"/>
                          <a:gd name="T6" fmla="*/ 182 w 198"/>
                          <a:gd name="T7" fmla="*/ 39 h 334"/>
                          <a:gd name="T8" fmla="*/ 0 w 198"/>
                          <a:gd name="T9" fmla="*/ 0 h 334"/>
                        </a:gdLst>
                        <a:ahLst/>
                        <a:cxnLst>
                          <a:cxn ang="0">
                            <a:pos x="T0" y="T1"/>
                          </a:cxn>
                          <a:cxn ang="0">
                            <a:pos x="T2" y="T3"/>
                          </a:cxn>
                          <a:cxn ang="0">
                            <a:pos x="T4" y="T5"/>
                          </a:cxn>
                          <a:cxn ang="0">
                            <a:pos x="T6" y="T7"/>
                          </a:cxn>
                          <a:cxn ang="0">
                            <a:pos x="T8" y="T9"/>
                          </a:cxn>
                        </a:cxnLst>
                        <a:rect l="0" t="0" r="r" b="b"/>
                        <a:pathLst>
                          <a:path w="198" h="334">
                            <a:moveTo>
                              <a:pt x="0" y="0"/>
                            </a:moveTo>
                            <a:lnTo>
                              <a:pt x="27" y="251"/>
                            </a:lnTo>
                            <a:lnTo>
                              <a:pt x="198" y="334"/>
                            </a:lnTo>
                            <a:lnTo>
                              <a:pt x="182" y="3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51" name="Freeform 251"/>
                      <p:cNvSpPr>
                        <a:spLocks/>
                      </p:cNvSpPr>
                      <p:nvPr/>
                    </p:nvSpPr>
                    <p:spPr bwMode="auto">
                      <a:xfrm>
                        <a:off x="2884" y="3281"/>
                        <a:ext cx="2" cy="19"/>
                      </a:xfrm>
                      <a:custGeom>
                        <a:avLst/>
                        <a:gdLst>
                          <a:gd name="T0" fmla="*/ 0 w 42"/>
                          <a:gd name="T1" fmla="*/ 0 h 276"/>
                          <a:gd name="T2" fmla="*/ 42 w 42"/>
                          <a:gd name="T3" fmla="*/ 276 h 276"/>
                          <a:gd name="T4" fmla="*/ 23 w 42"/>
                          <a:gd name="T5" fmla="*/ 16 h 276"/>
                          <a:gd name="T6" fmla="*/ 0 w 42"/>
                          <a:gd name="T7" fmla="*/ 0 h 276"/>
                        </a:gdLst>
                        <a:ahLst/>
                        <a:cxnLst>
                          <a:cxn ang="0">
                            <a:pos x="T0" y="T1"/>
                          </a:cxn>
                          <a:cxn ang="0">
                            <a:pos x="T2" y="T3"/>
                          </a:cxn>
                          <a:cxn ang="0">
                            <a:pos x="T4" y="T5"/>
                          </a:cxn>
                          <a:cxn ang="0">
                            <a:pos x="T6" y="T7"/>
                          </a:cxn>
                        </a:cxnLst>
                        <a:rect l="0" t="0" r="r" b="b"/>
                        <a:pathLst>
                          <a:path w="42" h="276">
                            <a:moveTo>
                              <a:pt x="0" y="0"/>
                            </a:moveTo>
                            <a:lnTo>
                              <a:pt x="42" y="276"/>
                            </a:lnTo>
                            <a:lnTo>
                              <a:pt x="23" y="16"/>
                            </a:lnTo>
                            <a:lnTo>
                              <a:pt x="0" y="0"/>
                            </a:lnTo>
                            <a:close/>
                          </a:path>
                        </a:pathLst>
                      </a:custGeom>
                      <a:solidFill>
                        <a:srgbClr val="E07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52" name="Freeform 252"/>
                      <p:cNvSpPr>
                        <a:spLocks/>
                      </p:cNvSpPr>
                      <p:nvPr/>
                    </p:nvSpPr>
                    <p:spPr bwMode="auto">
                      <a:xfrm>
                        <a:off x="2892" y="3283"/>
                        <a:ext cx="4" cy="24"/>
                      </a:xfrm>
                      <a:custGeom>
                        <a:avLst/>
                        <a:gdLst>
                          <a:gd name="T0" fmla="*/ 0 w 68"/>
                          <a:gd name="T1" fmla="*/ 0 h 332"/>
                          <a:gd name="T2" fmla="*/ 22 w 68"/>
                          <a:gd name="T3" fmla="*/ 308 h 332"/>
                          <a:gd name="T4" fmla="*/ 68 w 68"/>
                          <a:gd name="T5" fmla="*/ 332 h 332"/>
                          <a:gd name="T6" fmla="*/ 50 w 68"/>
                          <a:gd name="T7" fmla="*/ 4 h 332"/>
                          <a:gd name="T8" fmla="*/ 0 w 68"/>
                          <a:gd name="T9" fmla="*/ 0 h 332"/>
                        </a:gdLst>
                        <a:ahLst/>
                        <a:cxnLst>
                          <a:cxn ang="0">
                            <a:pos x="T0" y="T1"/>
                          </a:cxn>
                          <a:cxn ang="0">
                            <a:pos x="T2" y="T3"/>
                          </a:cxn>
                          <a:cxn ang="0">
                            <a:pos x="T4" y="T5"/>
                          </a:cxn>
                          <a:cxn ang="0">
                            <a:pos x="T6" y="T7"/>
                          </a:cxn>
                          <a:cxn ang="0">
                            <a:pos x="T8" y="T9"/>
                          </a:cxn>
                        </a:cxnLst>
                        <a:rect l="0" t="0" r="r" b="b"/>
                        <a:pathLst>
                          <a:path w="68" h="332">
                            <a:moveTo>
                              <a:pt x="0" y="0"/>
                            </a:moveTo>
                            <a:lnTo>
                              <a:pt x="22" y="308"/>
                            </a:lnTo>
                            <a:lnTo>
                              <a:pt x="68" y="332"/>
                            </a:lnTo>
                            <a:lnTo>
                              <a:pt x="50" y="4"/>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09853" name="Group 253"/>
                    <p:cNvGrpSpPr>
                      <a:grpSpLocks/>
                    </p:cNvGrpSpPr>
                    <p:nvPr/>
                  </p:nvGrpSpPr>
                  <p:grpSpPr bwMode="auto">
                    <a:xfrm>
                      <a:off x="2933" y="3295"/>
                      <a:ext cx="27" cy="21"/>
                      <a:chOff x="2933" y="3295"/>
                      <a:chExt cx="27" cy="21"/>
                    </a:xfrm>
                  </p:grpSpPr>
                  <p:sp>
                    <p:nvSpPr>
                      <p:cNvPr id="409854" name="Freeform 254"/>
                      <p:cNvSpPr>
                        <a:spLocks/>
                      </p:cNvSpPr>
                      <p:nvPr/>
                    </p:nvSpPr>
                    <p:spPr bwMode="auto">
                      <a:xfrm>
                        <a:off x="2933" y="3295"/>
                        <a:ext cx="6" cy="21"/>
                      </a:xfrm>
                      <a:custGeom>
                        <a:avLst/>
                        <a:gdLst>
                          <a:gd name="T0" fmla="*/ 0 w 106"/>
                          <a:gd name="T1" fmla="*/ 2 h 298"/>
                          <a:gd name="T2" fmla="*/ 25 w 106"/>
                          <a:gd name="T3" fmla="*/ 290 h 298"/>
                          <a:gd name="T4" fmla="*/ 106 w 106"/>
                          <a:gd name="T5" fmla="*/ 298 h 298"/>
                          <a:gd name="T6" fmla="*/ 75 w 106"/>
                          <a:gd name="T7" fmla="*/ 0 h 298"/>
                          <a:gd name="T8" fmla="*/ 0 w 106"/>
                          <a:gd name="T9" fmla="*/ 2 h 298"/>
                        </a:gdLst>
                        <a:ahLst/>
                        <a:cxnLst>
                          <a:cxn ang="0">
                            <a:pos x="T0" y="T1"/>
                          </a:cxn>
                          <a:cxn ang="0">
                            <a:pos x="T2" y="T3"/>
                          </a:cxn>
                          <a:cxn ang="0">
                            <a:pos x="T4" y="T5"/>
                          </a:cxn>
                          <a:cxn ang="0">
                            <a:pos x="T6" y="T7"/>
                          </a:cxn>
                          <a:cxn ang="0">
                            <a:pos x="T8" y="T9"/>
                          </a:cxn>
                        </a:cxnLst>
                        <a:rect l="0" t="0" r="r" b="b"/>
                        <a:pathLst>
                          <a:path w="106" h="298">
                            <a:moveTo>
                              <a:pt x="0" y="2"/>
                            </a:moveTo>
                            <a:lnTo>
                              <a:pt x="25" y="290"/>
                            </a:lnTo>
                            <a:lnTo>
                              <a:pt x="106" y="298"/>
                            </a:lnTo>
                            <a:lnTo>
                              <a:pt x="75" y="0"/>
                            </a:lnTo>
                            <a:lnTo>
                              <a:pt x="0" y="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55" name="Freeform 255"/>
                      <p:cNvSpPr>
                        <a:spLocks/>
                      </p:cNvSpPr>
                      <p:nvPr/>
                    </p:nvSpPr>
                    <p:spPr bwMode="auto">
                      <a:xfrm>
                        <a:off x="2936" y="3295"/>
                        <a:ext cx="15" cy="21"/>
                      </a:xfrm>
                      <a:custGeom>
                        <a:avLst/>
                        <a:gdLst>
                          <a:gd name="T0" fmla="*/ 0 w 271"/>
                          <a:gd name="T1" fmla="*/ 0 h 299"/>
                          <a:gd name="T2" fmla="*/ 31 w 271"/>
                          <a:gd name="T3" fmla="*/ 293 h 299"/>
                          <a:gd name="T4" fmla="*/ 271 w 271"/>
                          <a:gd name="T5" fmla="*/ 299 h 299"/>
                          <a:gd name="T6" fmla="*/ 244 w 271"/>
                          <a:gd name="T7" fmla="*/ 2 h 299"/>
                          <a:gd name="T8" fmla="*/ 0 w 271"/>
                          <a:gd name="T9" fmla="*/ 0 h 299"/>
                        </a:gdLst>
                        <a:ahLst/>
                        <a:cxnLst>
                          <a:cxn ang="0">
                            <a:pos x="T0" y="T1"/>
                          </a:cxn>
                          <a:cxn ang="0">
                            <a:pos x="T2" y="T3"/>
                          </a:cxn>
                          <a:cxn ang="0">
                            <a:pos x="T4" y="T5"/>
                          </a:cxn>
                          <a:cxn ang="0">
                            <a:pos x="T6" y="T7"/>
                          </a:cxn>
                          <a:cxn ang="0">
                            <a:pos x="T8" y="T9"/>
                          </a:cxn>
                        </a:cxnLst>
                        <a:rect l="0" t="0" r="r" b="b"/>
                        <a:pathLst>
                          <a:path w="271" h="299">
                            <a:moveTo>
                              <a:pt x="0" y="0"/>
                            </a:moveTo>
                            <a:lnTo>
                              <a:pt x="31" y="293"/>
                            </a:lnTo>
                            <a:lnTo>
                              <a:pt x="271" y="299"/>
                            </a:lnTo>
                            <a:lnTo>
                              <a:pt x="244"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56" name="Freeform 256"/>
                      <p:cNvSpPr>
                        <a:spLocks/>
                      </p:cNvSpPr>
                      <p:nvPr/>
                    </p:nvSpPr>
                    <p:spPr bwMode="auto">
                      <a:xfrm>
                        <a:off x="2950" y="3297"/>
                        <a:ext cx="10" cy="18"/>
                      </a:xfrm>
                      <a:custGeom>
                        <a:avLst/>
                        <a:gdLst>
                          <a:gd name="T0" fmla="*/ 0 w 187"/>
                          <a:gd name="T1" fmla="*/ 0 h 250"/>
                          <a:gd name="T2" fmla="*/ 22 w 187"/>
                          <a:gd name="T3" fmla="*/ 250 h 250"/>
                          <a:gd name="T4" fmla="*/ 129 w 187"/>
                          <a:gd name="T5" fmla="*/ 250 h 250"/>
                          <a:gd name="T6" fmla="*/ 187 w 187"/>
                          <a:gd name="T7" fmla="*/ 2 h 250"/>
                          <a:gd name="T8" fmla="*/ 0 w 187"/>
                          <a:gd name="T9" fmla="*/ 0 h 250"/>
                        </a:gdLst>
                        <a:ahLst/>
                        <a:cxnLst>
                          <a:cxn ang="0">
                            <a:pos x="T0" y="T1"/>
                          </a:cxn>
                          <a:cxn ang="0">
                            <a:pos x="T2" y="T3"/>
                          </a:cxn>
                          <a:cxn ang="0">
                            <a:pos x="T4" y="T5"/>
                          </a:cxn>
                          <a:cxn ang="0">
                            <a:pos x="T6" y="T7"/>
                          </a:cxn>
                          <a:cxn ang="0">
                            <a:pos x="T8" y="T9"/>
                          </a:cxn>
                        </a:cxnLst>
                        <a:rect l="0" t="0" r="r" b="b"/>
                        <a:pathLst>
                          <a:path w="187" h="250">
                            <a:moveTo>
                              <a:pt x="0" y="0"/>
                            </a:moveTo>
                            <a:lnTo>
                              <a:pt x="22" y="250"/>
                            </a:lnTo>
                            <a:lnTo>
                              <a:pt x="129" y="250"/>
                            </a:lnTo>
                            <a:lnTo>
                              <a:pt x="187" y="2"/>
                            </a:lnTo>
                            <a:lnTo>
                              <a:pt x="0" y="0"/>
                            </a:lnTo>
                            <a:close/>
                          </a:path>
                        </a:pathLst>
                      </a:custGeom>
                      <a:solidFill>
                        <a:srgbClr val="E07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sp>
              <p:nvSpPr>
                <p:cNvPr id="409857" name="Freeform 257"/>
                <p:cNvSpPr>
                  <a:spLocks/>
                </p:cNvSpPr>
                <p:nvPr/>
              </p:nvSpPr>
              <p:spPr bwMode="auto">
                <a:xfrm>
                  <a:off x="2883" y="3275"/>
                  <a:ext cx="77" cy="23"/>
                </a:xfrm>
                <a:custGeom>
                  <a:avLst/>
                  <a:gdLst>
                    <a:gd name="T0" fmla="*/ 79 w 1393"/>
                    <a:gd name="T1" fmla="*/ 0 h 328"/>
                    <a:gd name="T2" fmla="*/ 62 w 1393"/>
                    <a:gd name="T3" fmla="*/ 6 h 328"/>
                    <a:gd name="T4" fmla="*/ 47 w 1393"/>
                    <a:gd name="T5" fmla="*/ 13 h 328"/>
                    <a:gd name="T6" fmla="*/ 35 w 1393"/>
                    <a:gd name="T7" fmla="*/ 20 h 328"/>
                    <a:gd name="T8" fmla="*/ 22 w 1393"/>
                    <a:gd name="T9" fmla="*/ 31 h 328"/>
                    <a:gd name="T10" fmla="*/ 11 w 1393"/>
                    <a:gd name="T11" fmla="*/ 39 h 328"/>
                    <a:gd name="T12" fmla="*/ 3 w 1393"/>
                    <a:gd name="T13" fmla="*/ 52 h 328"/>
                    <a:gd name="T14" fmla="*/ 0 w 1393"/>
                    <a:gd name="T15" fmla="*/ 68 h 328"/>
                    <a:gd name="T16" fmla="*/ 0 w 1393"/>
                    <a:gd name="T17" fmla="*/ 82 h 328"/>
                    <a:gd name="T18" fmla="*/ 11 w 1393"/>
                    <a:gd name="T19" fmla="*/ 91 h 328"/>
                    <a:gd name="T20" fmla="*/ 23 w 1393"/>
                    <a:gd name="T21" fmla="*/ 103 h 328"/>
                    <a:gd name="T22" fmla="*/ 40 w 1393"/>
                    <a:gd name="T23" fmla="*/ 115 h 328"/>
                    <a:gd name="T24" fmla="*/ 68 w 1393"/>
                    <a:gd name="T25" fmla="*/ 129 h 328"/>
                    <a:gd name="T26" fmla="*/ 97 w 1393"/>
                    <a:gd name="T27" fmla="*/ 141 h 328"/>
                    <a:gd name="T28" fmla="*/ 129 w 1393"/>
                    <a:gd name="T29" fmla="*/ 153 h 328"/>
                    <a:gd name="T30" fmla="*/ 169 w 1393"/>
                    <a:gd name="T31" fmla="*/ 168 h 328"/>
                    <a:gd name="T32" fmla="*/ 207 w 1393"/>
                    <a:gd name="T33" fmla="*/ 180 h 328"/>
                    <a:gd name="T34" fmla="*/ 256 w 1393"/>
                    <a:gd name="T35" fmla="*/ 196 h 328"/>
                    <a:gd name="T36" fmla="*/ 301 w 1393"/>
                    <a:gd name="T37" fmla="*/ 210 h 328"/>
                    <a:gd name="T38" fmla="*/ 349 w 1393"/>
                    <a:gd name="T39" fmla="*/ 224 h 328"/>
                    <a:gd name="T40" fmla="*/ 392 w 1393"/>
                    <a:gd name="T41" fmla="*/ 233 h 328"/>
                    <a:gd name="T42" fmla="*/ 433 w 1393"/>
                    <a:gd name="T43" fmla="*/ 245 h 328"/>
                    <a:gd name="T44" fmla="*/ 479 w 1393"/>
                    <a:gd name="T45" fmla="*/ 253 h 328"/>
                    <a:gd name="T46" fmla="*/ 527 w 1393"/>
                    <a:gd name="T47" fmla="*/ 263 h 328"/>
                    <a:gd name="T48" fmla="*/ 572 w 1393"/>
                    <a:gd name="T49" fmla="*/ 272 h 328"/>
                    <a:gd name="T50" fmla="*/ 636 w 1393"/>
                    <a:gd name="T51" fmla="*/ 282 h 328"/>
                    <a:gd name="T52" fmla="*/ 691 w 1393"/>
                    <a:gd name="T53" fmla="*/ 291 h 328"/>
                    <a:gd name="T54" fmla="*/ 760 w 1393"/>
                    <a:gd name="T55" fmla="*/ 303 h 328"/>
                    <a:gd name="T56" fmla="*/ 818 w 1393"/>
                    <a:gd name="T57" fmla="*/ 309 h 328"/>
                    <a:gd name="T58" fmla="*/ 871 w 1393"/>
                    <a:gd name="T59" fmla="*/ 312 h 328"/>
                    <a:gd name="T60" fmla="*/ 928 w 1393"/>
                    <a:gd name="T61" fmla="*/ 316 h 328"/>
                    <a:gd name="T62" fmla="*/ 1028 w 1393"/>
                    <a:gd name="T63" fmla="*/ 322 h 328"/>
                    <a:gd name="T64" fmla="*/ 1319 w 1393"/>
                    <a:gd name="T65" fmla="*/ 328 h 328"/>
                    <a:gd name="T66" fmla="*/ 1393 w 1393"/>
                    <a:gd name="T67" fmla="*/ 322 h 328"/>
                    <a:gd name="T68" fmla="*/ 1140 w 1393"/>
                    <a:gd name="T69" fmla="*/ 219 h 328"/>
                    <a:gd name="T70" fmla="*/ 1112 w 1393"/>
                    <a:gd name="T71" fmla="*/ 208 h 328"/>
                    <a:gd name="T72" fmla="*/ 1080 w 1393"/>
                    <a:gd name="T73" fmla="*/ 205 h 328"/>
                    <a:gd name="T74" fmla="*/ 1050 w 1393"/>
                    <a:gd name="T75" fmla="*/ 205 h 328"/>
                    <a:gd name="T76" fmla="*/ 1021 w 1393"/>
                    <a:gd name="T77" fmla="*/ 208 h 328"/>
                    <a:gd name="T78" fmla="*/ 986 w 1393"/>
                    <a:gd name="T79" fmla="*/ 210 h 328"/>
                    <a:gd name="T80" fmla="*/ 951 w 1393"/>
                    <a:gd name="T81" fmla="*/ 208 h 328"/>
                    <a:gd name="T82" fmla="*/ 912 w 1393"/>
                    <a:gd name="T83" fmla="*/ 204 h 328"/>
                    <a:gd name="T84" fmla="*/ 805 w 1393"/>
                    <a:gd name="T85" fmla="*/ 192 h 328"/>
                    <a:gd name="T86" fmla="*/ 734 w 1393"/>
                    <a:gd name="T87" fmla="*/ 186 h 328"/>
                    <a:gd name="T88" fmla="*/ 666 w 1393"/>
                    <a:gd name="T89" fmla="*/ 176 h 328"/>
                    <a:gd name="T90" fmla="*/ 595 w 1393"/>
                    <a:gd name="T91" fmla="*/ 163 h 328"/>
                    <a:gd name="T92" fmla="*/ 521 w 1393"/>
                    <a:gd name="T93" fmla="*/ 150 h 328"/>
                    <a:gd name="T94" fmla="*/ 433 w 1393"/>
                    <a:gd name="T95" fmla="*/ 135 h 328"/>
                    <a:gd name="T96" fmla="*/ 360 w 1393"/>
                    <a:gd name="T97" fmla="*/ 115 h 328"/>
                    <a:gd name="T98" fmla="*/ 304 w 1393"/>
                    <a:gd name="T99" fmla="*/ 97 h 328"/>
                    <a:gd name="T100" fmla="*/ 249 w 1393"/>
                    <a:gd name="T101" fmla="*/ 82 h 328"/>
                    <a:gd name="T102" fmla="*/ 201 w 1393"/>
                    <a:gd name="T103" fmla="*/ 66 h 328"/>
                    <a:gd name="T104" fmla="*/ 162 w 1393"/>
                    <a:gd name="T105" fmla="*/ 52 h 328"/>
                    <a:gd name="T106" fmla="*/ 129 w 1393"/>
                    <a:gd name="T107" fmla="*/ 36 h 328"/>
                    <a:gd name="T108" fmla="*/ 112 w 1393"/>
                    <a:gd name="T109" fmla="*/ 26 h 328"/>
                    <a:gd name="T110" fmla="*/ 97 w 1393"/>
                    <a:gd name="T111" fmla="*/ 16 h 328"/>
                    <a:gd name="T112" fmla="*/ 79 w 1393"/>
                    <a:gd name="T113"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93" h="328">
                      <a:moveTo>
                        <a:pt x="79" y="0"/>
                      </a:moveTo>
                      <a:lnTo>
                        <a:pt x="62" y="6"/>
                      </a:lnTo>
                      <a:lnTo>
                        <a:pt x="47" y="13"/>
                      </a:lnTo>
                      <a:lnTo>
                        <a:pt x="35" y="20"/>
                      </a:lnTo>
                      <a:lnTo>
                        <a:pt x="22" y="31"/>
                      </a:lnTo>
                      <a:lnTo>
                        <a:pt x="11" y="39"/>
                      </a:lnTo>
                      <a:lnTo>
                        <a:pt x="3" y="52"/>
                      </a:lnTo>
                      <a:lnTo>
                        <a:pt x="0" y="68"/>
                      </a:lnTo>
                      <a:lnTo>
                        <a:pt x="0" y="82"/>
                      </a:lnTo>
                      <a:lnTo>
                        <a:pt x="11" y="91"/>
                      </a:lnTo>
                      <a:lnTo>
                        <a:pt x="23" y="103"/>
                      </a:lnTo>
                      <a:lnTo>
                        <a:pt x="40" y="115"/>
                      </a:lnTo>
                      <a:lnTo>
                        <a:pt x="68" y="129"/>
                      </a:lnTo>
                      <a:lnTo>
                        <a:pt x="97" y="141"/>
                      </a:lnTo>
                      <a:lnTo>
                        <a:pt x="129" y="153"/>
                      </a:lnTo>
                      <a:lnTo>
                        <a:pt x="169" y="168"/>
                      </a:lnTo>
                      <a:lnTo>
                        <a:pt x="207" y="180"/>
                      </a:lnTo>
                      <a:lnTo>
                        <a:pt x="256" y="196"/>
                      </a:lnTo>
                      <a:lnTo>
                        <a:pt x="301" y="210"/>
                      </a:lnTo>
                      <a:lnTo>
                        <a:pt x="349" y="224"/>
                      </a:lnTo>
                      <a:lnTo>
                        <a:pt x="392" y="233"/>
                      </a:lnTo>
                      <a:lnTo>
                        <a:pt x="433" y="245"/>
                      </a:lnTo>
                      <a:lnTo>
                        <a:pt x="479" y="253"/>
                      </a:lnTo>
                      <a:lnTo>
                        <a:pt x="527" y="263"/>
                      </a:lnTo>
                      <a:lnTo>
                        <a:pt x="572" y="272"/>
                      </a:lnTo>
                      <a:lnTo>
                        <a:pt x="636" y="282"/>
                      </a:lnTo>
                      <a:lnTo>
                        <a:pt x="691" y="291"/>
                      </a:lnTo>
                      <a:lnTo>
                        <a:pt x="760" y="303"/>
                      </a:lnTo>
                      <a:lnTo>
                        <a:pt x="818" y="309"/>
                      </a:lnTo>
                      <a:lnTo>
                        <a:pt x="871" y="312"/>
                      </a:lnTo>
                      <a:lnTo>
                        <a:pt x="928" y="316"/>
                      </a:lnTo>
                      <a:lnTo>
                        <a:pt x="1028" y="322"/>
                      </a:lnTo>
                      <a:lnTo>
                        <a:pt x="1319" y="328"/>
                      </a:lnTo>
                      <a:lnTo>
                        <a:pt x="1393" y="322"/>
                      </a:lnTo>
                      <a:lnTo>
                        <a:pt x="1140" y="219"/>
                      </a:lnTo>
                      <a:lnTo>
                        <a:pt x="1112" y="208"/>
                      </a:lnTo>
                      <a:lnTo>
                        <a:pt x="1080" y="205"/>
                      </a:lnTo>
                      <a:lnTo>
                        <a:pt x="1050" y="205"/>
                      </a:lnTo>
                      <a:lnTo>
                        <a:pt x="1021" y="208"/>
                      </a:lnTo>
                      <a:lnTo>
                        <a:pt x="986" y="210"/>
                      </a:lnTo>
                      <a:lnTo>
                        <a:pt x="951" y="208"/>
                      </a:lnTo>
                      <a:lnTo>
                        <a:pt x="912" y="204"/>
                      </a:lnTo>
                      <a:lnTo>
                        <a:pt x="805" y="192"/>
                      </a:lnTo>
                      <a:lnTo>
                        <a:pt x="734" y="186"/>
                      </a:lnTo>
                      <a:lnTo>
                        <a:pt x="666" y="176"/>
                      </a:lnTo>
                      <a:lnTo>
                        <a:pt x="595" y="163"/>
                      </a:lnTo>
                      <a:lnTo>
                        <a:pt x="521" y="150"/>
                      </a:lnTo>
                      <a:lnTo>
                        <a:pt x="433" y="135"/>
                      </a:lnTo>
                      <a:lnTo>
                        <a:pt x="360" y="115"/>
                      </a:lnTo>
                      <a:lnTo>
                        <a:pt x="304" y="97"/>
                      </a:lnTo>
                      <a:lnTo>
                        <a:pt x="249" y="82"/>
                      </a:lnTo>
                      <a:lnTo>
                        <a:pt x="201" y="66"/>
                      </a:lnTo>
                      <a:lnTo>
                        <a:pt x="162" y="52"/>
                      </a:lnTo>
                      <a:lnTo>
                        <a:pt x="129" y="36"/>
                      </a:lnTo>
                      <a:lnTo>
                        <a:pt x="112" y="26"/>
                      </a:lnTo>
                      <a:lnTo>
                        <a:pt x="97" y="16"/>
                      </a:lnTo>
                      <a:lnTo>
                        <a:pt x="79" y="0"/>
                      </a:lnTo>
                      <a:close/>
                    </a:path>
                  </a:pathLst>
                </a:custGeom>
                <a:solidFill>
                  <a:srgbClr val="404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nvGrpSpPr>
            <p:cNvPr id="409858" name="Group 258"/>
            <p:cNvGrpSpPr>
              <a:grpSpLocks/>
            </p:cNvGrpSpPr>
            <p:nvPr/>
          </p:nvGrpSpPr>
          <p:grpSpPr bwMode="auto">
            <a:xfrm flipH="1">
              <a:off x="3561" y="3405"/>
              <a:ext cx="317" cy="67"/>
              <a:chOff x="2880" y="3269"/>
              <a:chExt cx="317" cy="67"/>
            </a:xfrm>
          </p:grpSpPr>
          <p:grpSp>
            <p:nvGrpSpPr>
              <p:cNvPr id="409859" name="Group 259"/>
              <p:cNvGrpSpPr>
                <a:grpSpLocks/>
              </p:cNvGrpSpPr>
              <p:nvPr/>
            </p:nvGrpSpPr>
            <p:grpSpPr bwMode="auto">
              <a:xfrm>
                <a:off x="3174" y="3269"/>
                <a:ext cx="23" cy="20"/>
                <a:chOff x="3174" y="3269"/>
                <a:chExt cx="23" cy="20"/>
              </a:xfrm>
            </p:grpSpPr>
            <p:grpSp>
              <p:nvGrpSpPr>
                <p:cNvPr id="409860" name="Group 260"/>
                <p:cNvGrpSpPr>
                  <a:grpSpLocks/>
                </p:cNvGrpSpPr>
                <p:nvPr/>
              </p:nvGrpSpPr>
              <p:grpSpPr bwMode="auto">
                <a:xfrm>
                  <a:off x="3174" y="3269"/>
                  <a:ext cx="23" cy="20"/>
                  <a:chOff x="3174" y="3269"/>
                  <a:chExt cx="23" cy="20"/>
                </a:xfrm>
              </p:grpSpPr>
              <p:sp>
                <p:nvSpPr>
                  <p:cNvPr id="409861" name="Freeform 261"/>
                  <p:cNvSpPr>
                    <a:spLocks/>
                  </p:cNvSpPr>
                  <p:nvPr/>
                </p:nvSpPr>
                <p:spPr bwMode="auto">
                  <a:xfrm>
                    <a:off x="3174" y="3269"/>
                    <a:ext cx="23" cy="20"/>
                  </a:xfrm>
                  <a:custGeom>
                    <a:avLst/>
                    <a:gdLst>
                      <a:gd name="T0" fmla="*/ 249 w 409"/>
                      <a:gd name="T1" fmla="*/ 0 h 271"/>
                      <a:gd name="T2" fmla="*/ 258 w 409"/>
                      <a:gd name="T3" fmla="*/ 21 h 271"/>
                      <a:gd name="T4" fmla="*/ 272 w 409"/>
                      <a:gd name="T5" fmla="*/ 31 h 271"/>
                      <a:gd name="T6" fmla="*/ 297 w 409"/>
                      <a:gd name="T7" fmla="*/ 41 h 271"/>
                      <a:gd name="T8" fmla="*/ 329 w 409"/>
                      <a:gd name="T9" fmla="*/ 54 h 271"/>
                      <a:gd name="T10" fmla="*/ 386 w 409"/>
                      <a:gd name="T11" fmla="*/ 72 h 271"/>
                      <a:gd name="T12" fmla="*/ 400 w 409"/>
                      <a:gd name="T13" fmla="*/ 79 h 271"/>
                      <a:gd name="T14" fmla="*/ 406 w 409"/>
                      <a:gd name="T15" fmla="*/ 87 h 271"/>
                      <a:gd name="T16" fmla="*/ 409 w 409"/>
                      <a:gd name="T17" fmla="*/ 149 h 271"/>
                      <a:gd name="T18" fmla="*/ 407 w 409"/>
                      <a:gd name="T19" fmla="*/ 164 h 271"/>
                      <a:gd name="T20" fmla="*/ 401 w 409"/>
                      <a:gd name="T21" fmla="*/ 176 h 271"/>
                      <a:gd name="T22" fmla="*/ 389 w 409"/>
                      <a:gd name="T23" fmla="*/ 187 h 271"/>
                      <a:gd name="T24" fmla="*/ 379 w 409"/>
                      <a:gd name="T25" fmla="*/ 195 h 271"/>
                      <a:gd name="T26" fmla="*/ 360 w 409"/>
                      <a:gd name="T27" fmla="*/ 206 h 271"/>
                      <a:gd name="T28" fmla="*/ 328 w 409"/>
                      <a:gd name="T29" fmla="*/ 219 h 271"/>
                      <a:gd name="T30" fmla="*/ 291 w 409"/>
                      <a:gd name="T31" fmla="*/ 233 h 271"/>
                      <a:gd name="T32" fmla="*/ 235 w 409"/>
                      <a:gd name="T33" fmla="*/ 249 h 271"/>
                      <a:gd name="T34" fmla="*/ 181 w 409"/>
                      <a:gd name="T35" fmla="*/ 260 h 271"/>
                      <a:gd name="T36" fmla="*/ 149 w 409"/>
                      <a:gd name="T37" fmla="*/ 267 h 271"/>
                      <a:gd name="T38" fmla="*/ 123 w 409"/>
                      <a:gd name="T39" fmla="*/ 270 h 271"/>
                      <a:gd name="T40" fmla="*/ 85 w 409"/>
                      <a:gd name="T41" fmla="*/ 271 h 271"/>
                      <a:gd name="T42" fmla="*/ 63 w 409"/>
                      <a:gd name="T43" fmla="*/ 270 h 271"/>
                      <a:gd name="T44" fmla="*/ 48 w 409"/>
                      <a:gd name="T45" fmla="*/ 265 h 271"/>
                      <a:gd name="T46" fmla="*/ 35 w 409"/>
                      <a:gd name="T47" fmla="*/ 257 h 271"/>
                      <a:gd name="T48" fmla="*/ 29 w 409"/>
                      <a:gd name="T49" fmla="*/ 244 h 271"/>
                      <a:gd name="T50" fmla="*/ 0 w 409"/>
                      <a:gd name="T51" fmla="*/ 104 h 271"/>
                      <a:gd name="T52" fmla="*/ 17 w 409"/>
                      <a:gd name="T53" fmla="*/ 97 h 271"/>
                      <a:gd name="T54" fmla="*/ 44 w 409"/>
                      <a:gd name="T55" fmla="*/ 91 h 271"/>
                      <a:gd name="T56" fmla="*/ 93 w 409"/>
                      <a:gd name="T57" fmla="*/ 83 h 271"/>
                      <a:gd name="T58" fmla="*/ 119 w 409"/>
                      <a:gd name="T59" fmla="*/ 76 h 271"/>
                      <a:gd name="T60" fmla="*/ 149 w 409"/>
                      <a:gd name="T61" fmla="*/ 68 h 271"/>
                      <a:gd name="T62" fmla="*/ 169 w 409"/>
                      <a:gd name="T63" fmla="*/ 62 h 271"/>
                      <a:gd name="T64" fmla="*/ 194 w 409"/>
                      <a:gd name="T65" fmla="*/ 54 h 271"/>
                      <a:gd name="T66" fmla="*/ 208 w 409"/>
                      <a:gd name="T67" fmla="*/ 48 h 271"/>
                      <a:gd name="T68" fmla="*/ 226 w 409"/>
                      <a:gd name="T69" fmla="*/ 40 h 271"/>
                      <a:gd name="T70" fmla="*/ 239 w 409"/>
                      <a:gd name="T71" fmla="*/ 27 h 271"/>
                      <a:gd name="T72" fmla="*/ 246 w 409"/>
                      <a:gd name="T73" fmla="*/ 16 h 271"/>
                      <a:gd name="T74" fmla="*/ 249 w 409"/>
                      <a:gd name="T75"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9" h="271">
                        <a:moveTo>
                          <a:pt x="249" y="0"/>
                        </a:moveTo>
                        <a:lnTo>
                          <a:pt x="258" y="21"/>
                        </a:lnTo>
                        <a:lnTo>
                          <a:pt x="272" y="31"/>
                        </a:lnTo>
                        <a:lnTo>
                          <a:pt x="297" y="41"/>
                        </a:lnTo>
                        <a:lnTo>
                          <a:pt x="329" y="54"/>
                        </a:lnTo>
                        <a:lnTo>
                          <a:pt x="386" y="72"/>
                        </a:lnTo>
                        <a:lnTo>
                          <a:pt x="400" y="79"/>
                        </a:lnTo>
                        <a:lnTo>
                          <a:pt x="406" y="87"/>
                        </a:lnTo>
                        <a:lnTo>
                          <a:pt x="409" y="149"/>
                        </a:lnTo>
                        <a:lnTo>
                          <a:pt x="407" y="164"/>
                        </a:lnTo>
                        <a:lnTo>
                          <a:pt x="401" y="176"/>
                        </a:lnTo>
                        <a:lnTo>
                          <a:pt x="389" y="187"/>
                        </a:lnTo>
                        <a:lnTo>
                          <a:pt x="379" y="195"/>
                        </a:lnTo>
                        <a:lnTo>
                          <a:pt x="360" y="206"/>
                        </a:lnTo>
                        <a:lnTo>
                          <a:pt x="328" y="219"/>
                        </a:lnTo>
                        <a:lnTo>
                          <a:pt x="291" y="233"/>
                        </a:lnTo>
                        <a:lnTo>
                          <a:pt x="235" y="249"/>
                        </a:lnTo>
                        <a:lnTo>
                          <a:pt x="181" y="260"/>
                        </a:lnTo>
                        <a:lnTo>
                          <a:pt x="149" y="267"/>
                        </a:lnTo>
                        <a:lnTo>
                          <a:pt x="123" y="270"/>
                        </a:lnTo>
                        <a:lnTo>
                          <a:pt x="85" y="271"/>
                        </a:lnTo>
                        <a:lnTo>
                          <a:pt x="63" y="270"/>
                        </a:lnTo>
                        <a:lnTo>
                          <a:pt x="48" y="265"/>
                        </a:lnTo>
                        <a:lnTo>
                          <a:pt x="35" y="257"/>
                        </a:lnTo>
                        <a:lnTo>
                          <a:pt x="29" y="244"/>
                        </a:lnTo>
                        <a:lnTo>
                          <a:pt x="0" y="104"/>
                        </a:lnTo>
                        <a:lnTo>
                          <a:pt x="17" y="97"/>
                        </a:lnTo>
                        <a:lnTo>
                          <a:pt x="44" y="91"/>
                        </a:lnTo>
                        <a:lnTo>
                          <a:pt x="93" y="83"/>
                        </a:lnTo>
                        <a:lnTo>
                          <a:pt x="119" y="76"/>
                        </a:lnTo>
                        <a:lnTo>
                          <a:pt x="149" y="68"/>
                        </a:lnTo>
                        <a:lnTo>
                          <a:pt x="169" y="62"/>
                        </a:lnTo>
                        <a:lnTo>
                          <a:pt x="194" y="54"/>
                        </a:lnTo>
                        <a:lnTo>
                          <a:pt x="208" y="48"/>
                        </a:lnTo>
                        <a:lnTo>
                          <a:pt x="226" y="40"/>
                        </a:lnTo>
                        <a:lnTo>
                          <a:pt x="239" y="27"/>
                        </a:lnTo>
                        <a:lnTo>
                          <a:pt x="246" y="16"/>
                        </a:lnTo>
                        <a:lnTo>
                          <a:pt x="249"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62" name="Freeform 262"/>
                  <p:cNvSpPr>
                    <a:spLocks/>
                  </p:cNvSpPr>
                  <p:nvPr/>
                </p:nvSpPr>
                <p:spPr bwMode="auto">
                  <a:xfrm>
                    <a:off x="3175" y="3272"/>
                    <a:ext cx="21" cy="9"/>
                  </a:xfrm>
                  <a:custGeom>
                    <a:avLst/>
                    <a:gdLst>
                      <a:gd name="T0" fmla="*/ 241 w 364"/>
                      <a:gd name="T1" fmla="*/ 27 h 121"/>
                      <a:gd name="T2" fmla="*/ 258 w 364"/>
                      <a:gd name="T3" fmla="*/ 16 h 121"/>
                      <a:gd name="T4" fmla="*/ 274 w 364"/>
                      <a:gd name="T5" fmla="*/ 0 h 121"/>
                      <a:gd name="T6" fmla="*/ 307 w 364"/>
                      <a:gd name="T7" fmla="*/ 13 h 121"/>
                      <a:gd name="T8" fmla="*/ 364 w 364"/>
                      <a:gd name="T9" fmla="*/ 31 h 121"/>
                      <a:gd name="T10" fmla="*/ 360 w 364"/>
                      <a:gd name="T11" fmla="*/ 40 h 121"/>
                      <a:gd name="T12" fmla="*/ 348 w 364"/>
                      <a:gd name="T13" fmla="*/ 50 h 121"/>
                      <a:gd name="T14" fmla="*/ 331 w 364"/>
                      <a:gd name="T15" fmla="*/ 62 h 121"/>
                      <a:gd name="T16" fmla="*/ 300 w 364"/>
                      <a:gd name="T17" fmla="*/ 76 h 121"/>
                      <a:gd name="T18" fmla="*/ 264 w 364"/>
                      <a:gd name="T19" fmla="*/ 89 h 121"/>
                      <a:gd name="T20" fmla="*/ 224 w 364"/>
                      <a:gd name="T21" fmla="*/ 99 h 121"/>
                      <a:gd name="T22" fmla="*/ 192 w 364"/>
                      <a:gd name="T23" fmla="*/ 106 h 121"/>
                      <a:gd name="T24" fmla="*/ 160 w 364"/>
                      <a:gd name="T25" fmla="*/ 111 h 121"/>
                      <a:gd name="T26" fmla="*/ 127 w 364"/>
                      <a:gd name="T27" fmla="*/ 115 h 121"/>
                      <a:gd name="T28" fmla="*/ 83 w 364"/>
                      <a:gd name="T29" fmla="*/ 121 h 121"/>
                      <a:gd name="T30" fmla="*/ 50 w 364"/>
                      <a:gd name="T31" fmla="*/ 121 h 121"/>
                      <a:gd name="T32" fmla="*/ 25 w 364"/>
                      <a:gd name="T33" fmla="*/ 119 h 121"/>
                      <a:gd name="T34" fmla="*/ 7 w 364"/>
                      <a:gd name="T35" fmla="*/ 108 h 121"/>
                      <a:gd name="T36" fmla="*/ 0 w 364"/>
                      <a:gd name="T37" fmla="*/ 97 h 121"/>
                      <a:gd name="T38" fmla="*/ 2 w 364"/>
                      <a:gd name="T39" fmla="*/ 86 h 121"/>
                      <a:gd name="T40" fmla="*/ 8 w 364"/>
                      <a:gd name="T41" fmla="*/ 77 h 121"/>
                      <a:gd name="T42" fmla="*/ 26 w 364"/>
                      <a:gd name="T43" fmla="*/ 76 h 121"/>
                      <a:gd name="T44" fmla="*/ 52 w 364"/>
                      <a:gd name="T45" fmla="*/ 75 h 121"/>
                      <a:gd name="T46" fmla="*/ 71 w 364"/>
                      <a:gd name="T47" fmla="*/ 75 h 121"/>
                      <a:gd name="T48" fmla="*/ 106 w 364"/>
                      <a:gd name="T49" fmla="*/ 69 h 121"/>
                      <a:gd name="T50" fmla="*/ 130 w 364"/>
                      <a:gd name="T51" fmla="*/ 63 h 121"/>
                      <a:gd name="T52" fmla="*/ 156 w 364"/>
                      <a:gd name="T53" fmla="*/ 58 h 121"/>
                      <a:gd name="T54" fmla="*/ 182 w 364"/>
                      <a:gd name="T55" fmla="*/ 54 h 121"/>
                      <a:gd name="T56" fmla="*/ 204 w 364"/>
                      <a:gd name="T57" fmla="*/ 46 h 121"/>
                      <a:gd name="T58" fmla="*/ 226 w 364"/>
                      <a:gd name="T59" fmla="*/ 38 h 121"/>
                      <a:gd name="T60" fmla="*/ 241 w 364"/>
                      <a:gd name="T61" fmla="*/ 2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4" h="121">
                        <a:moveTo>
                          <a:pt x="241" y="27"/>
                        </a:moveTo>
                        <a:lnTo>
                          <a:pt x="258" y="16"/>
                        </a:lnTo>
                        <a:lnTo>
                          <a:pt x="274" y="0"/>
                        </a:lnTo>
                        <a:lnTo>
                          <a:pt x="307" y="13"/>
                        </a:lnTo>
                        <a:lnTo>
                          <a:pt x="364" y="31"/>
                        </a:lnTo>
                        <a:lnTo>
                          <a:pt x="360" y="40"/>
                        </a:lnTo>
                        <a:lnTo>
                          <a:pt x="348" y="50"/>
                        </a:lnTo>
                        <a:lnTo>
                          <a:pt x="331" y="62"/>
                        </a:lnTo>
                        <a:lnTo>
                          <a:pt x="300" y="76"/>
                        </a:lnTo>
                        <a:lnTo>
                          <a:pt x="264" y="89"/>
                        </a:lnTo>
                        <a:lnTo>
                          <a:pt x="224" y="99"/>
                        </a:lnTo>
                        <a:lnTo>
                          <a:pt x="192" y="106"/>
                        </a:lnTo>
                        <a:lnTo>
                          <a:pt x="160" y="111"/>
                        </a:lnTo>
                        <a:lnTo>
                          <a:pt x="127" y="115"/>
                        </a:lnTo>
                        <a:lnTo>
                          <a:pt x="83" y="121"/>
                        </a:lnTo>
                        <a:lnTo>
                          <a:pt x="50" y="121"/>
                        </a:lnTo>
                        <a:lnTo>
                          <a:pt x="25" y="119"/>
                        </a:lnTo>
                        <a:lnTo>
                          <a:pt x="7" y="108"/>
                        </a:lnTo>
                        <a:lnTo>
                          <a:pt x="0" y="97"/>
                        </a:lnTo>
                        <a:lnTo>
                          <a:pt x="2" y="86"/>
                        </a:lnTo>
                        <a:lnTo>
                          <a:pt x="8" y="77"/>
                        </a:lnTo>
                        <a:lnTo>
                          <a:pt x="26" y="76"/>
                        </a:lnTo>
                        <a:lnTo>
                          <a:pt x="52" y="75"/>
                        </a:lnTo>
                        <a:lnTo>
                          <a:pt x="71" y="75"/>
                        </a:lnTo>
                        <a:lnTo>
                          <a:pt x="106" y="69"/>
                        </a:lnTo>
                        <a:lnTo>
                          <a:pt x="130" y="63"/>
                        </a:lnTo>
                        <a:lnTo>
                          <a:pt x="156" y="58"/>
                        </a:lnTo>
                        <a:lnTo>
                          <a:pt x="182" y="54"/>
                        </a:lnTo>
                        <a:lnTo>
                          <a:pt x="204" y="46"/>
                        </a:lnTo>
                        <a:lnTo>
                          <a:pt x="226" y="38"/>
                        </a:lnTo>
                        <a:lnTo>
                          <a:pt x="241" y="2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sp>
              <p:nvSpPr>
                <p:cNvPr id="409863" name="Freeform 263"/>
                <p:cNvSpPr>
                  <a:spLocks/>
                </p:cNvSpPr>
                <p:nvPr/>
              </p:nvSpPr>
              <p:spPr bwMode="auto">
                <a:xfrm>
                  <a:off x="3178" y="3277"/>
                  <a:ext cx="16" cy="4"/>
                </a:xfrm>
                <a:custGeom>
                  <a:avLst/>
                  <a:gdLst>
                    <a:gd name="T0" fmla="*/ 0 w 289"/>
                    <a:gd name="T1" fmla="*/ 60 h 60"/>
                    <a:gd name="T2" fmla="*/ 50 w 289"/>
                    <a:gd name="T3" fmla="*/ 59 h 60"/>
                    <a:gd name="T4" fmla="*/ 112 w 289"/>
                    <a:gd name="T5" fmla="*/ 52 h 60"/>
                    <a:gd name="T6" fmla="*/ 171 w 289"/>
                    <a:gd name="T7" fmla="*/ 42 h 60"/>
                    <a:gd name="T8" fmla="*/ 211 w 289"/>
                    <a:gd name="T9" fmla="*/ 34 h 60"/>
                    <a:gd name="T10" fmla="*/ 256 w 289"/>
                    <a:gd name="T11" fmla="*/ 15 h 60"/>
                    <a:gd name="T12" fmla="*/ 289 w 289"/>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289" h="60">
                      <a:moveTo>
                        <a:pt x="0" y="60"/>
                      </a:moveTo>
                      <a:lnTo>
                        <a:pt x="50" y="59"/>
                      </a:lnTo>
                      <a:lnTo>
                        <a:pt x="112" y="52"/>
                      </a:lnTo>
                      <a:lnTo>
                        <a:pt x="171" y="42"/>
                      </a:lnTo>
                      <a:lnTo>
                        <a:pt x="211" y="34"/>
                      </a:lnTo>
                      <a:lnTo>
                        <a:pt x="256" y="15"/>
                      </a:lnTo>
                      <a:lnTo>
                        <a:pt x="289" y="0"/>
                      </a:lnTo>
                    </a:path>
                  </a:pathLst>
                </a:custGeom>
                <a:noFill/>
                <a:ln w="0">
                  <a:solidFill>
                    <a:srgbClr val="E0E0E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grpSp>
          <p:grpSp>
            <p:nvGrpSpPr>
              <p:cNvPr id="409864" name="Group 264"/>
              <p:cNvGrpSpPr>
                <a:grpSpLocks/>
              </p:cNvGrpSpPr>
              <p:nvPr/>
            </p:nvGrpSpPr>
            <p:grpSpPr bwMode="auto">
              <a:xfrm>
                <a:off x="2880" y="3291"/>
                <a:ext cx="103" cy="45"/>
                <a:chOff x="2880" y="3291"/>
                <a:chExt cx="103" cy="45"/>
              </a:xfrm>
            </p:grpSpPr>
            <p:grpSp>
              <p:nvGrpSpPr>
                <p:cNvPr id="409865" name="Group 265"/>
                <p:cNvGrpSpPr>
                  <a:grpSpLocks/>
                </p:cNvGrpSpPr>
                <p:nvPr/>
              </p:nvGrpSpPr>
              <p:grpSpPr bwMode="auto">
                <a:xfrm>
                  <a:off x="2880" y="3291"/>
                  <a:ext cx="103" cy="45"/>
                  <a:chOff x="2880" y="3291"/>
                  <a:chExt cx="103" cy="45"/>
                </a:xfrm>
              </p:grpSpPr>
              <p:sp>
                <p:nvSpPr>
                  <p:cNvPr id="409866" name="Freeform 266"/>
                  <p:cNvSpPr>
                    <a:spLocks/>
                  </p:cNvSpPr>
                  <p:nvPr/>
                </p:nvSpPr>
                <p:spPr bwMode="auto">
                  <a:xfrm>
                    <a:off x="2880" y="3297"/>
                    <a:ext cx="103" cy="39"/>
                  </a:xfrm>
                  <a:custGeom>
                    <a:avLst/>
                    <a:gdLst>
                      <a:gd name="T0" fmla="*/ 78 w 1857"/>
                      <a:gd name="T1" fmla="*/ 6 h 536"/>
                      <a:gd name="T2" fmla="*/ 35 w 1857"/>
                      <a:gd name="T3" fmla="*/ 31 h 536"/>
                      <a:gd name="T4" fmla="*/ 9 w 1857"/>
                      <a:gd name="T5" fmla="*/ 61 h 536"/>
                      <a:gd name="T6" fmla="*/ 0 w 1857"/>
                      <a:gd name="T7" fmla="*/ 90 h 536"/>
                      <a:gd name="T8" fmla="*/ 3 w 1857"/>
                      <a:gd name="T9" fmla="*/ 210 h 536"/>
                      <a:gd name="T10" fmla="*/ 32 w 1857"/>
                      <a:gd name="T11" fmla="*/ 245 h 536"/>
                      <a:gd name="T12" fmla="*/ 83 w 1857"/>
                      <a:gd name="T13" fmla="*/ 280 h 536"/>
                      <a:gd name="T14" fmla="*/ 246 w 1857"/>
                      <a:gd name="T15" fmla="*/ 341 h 536"/>
                      <a:gd name="T16" fmla="*/ 451 w 1857"/>
                      <a:gd name="T17" fmla="*/ 407 h 536"/>
                      <a:gd name="T18" fmla="*/ 640 w 1857"/>
                      <a:gd name="T19" fmla="*/ 455 h 536"/>
                      <a:gd name="T20" fmla="*/ 819 w 1857"/>
                      <a:gd name="T21" fmla="*/ 489 h 536"/>
                      <a:gd name="T22" fmla="*/ 924 w 1857"/>
                      <a:gd name="T23" fmla="*/ 503 h 536"/>
                      <a:gd name="T24" fmla="*/ 1004 w 1857"/>
                      <a:gd name="T25" fmla="*/ 513 h 536"/>
                      <a:gd name="T26" fmla="*/ 1136 w 1857"/>
                      <a:gd name="T27" fmla="*/ 522 h 536"/>
                      <a:gd name="T28" fmla="*/ 1296 w 1857"/>
                      <a:gd name="T29" fmla="*/ 532 h 536"/>
                      <a:gd name="T30" fmla="*/ 1479 w 1857"/>
                      <a:gd name="T31" fmla="*/ 536 h 536"/>
                      <a:gd name="T32" fmla="*/ 1619 w 1857"/>
                      <a:gd name="T33" fmla="*/ 532 h 536"/>
                      <a:gd name="T34" fmla="*/ 1724 w 1857"/>
                      <a:gd name="T35" fmla="*/ 513 h 536"/>
                      <a:gd name="T36" fmla="*/ 1776 w 1857"/>
                      <a:gd name="T37" fmla="*/ 482 h 536"/>
                      <a:gd name="T38" fmla="*/ 1821 w 1857"/>
                      <a:gd name="T39" fmla="*/ 437 h 536"/>
                      <a:gd name="T40" fmla="*/ 1850 w 1857"/>
                      <a:gd name="T41" fmla="*/ 374 h 536"/>
                      <a:gd name="T42" fmla="*/ 1857 w 1857"/>
                      <a:gd name="T43" fmla="*/ 303 h 536"/>
                      <a:gd name="T44" fmla="*/ 1851 w 1857"/>
                      <a:gd name="T45" fmla="*/ 240 h 536"/>
                      <a:gd name="T46" fmla="*/ 1701 w 1857"/>
                      <a:gd name="T47" fmla="*/ 268 h 536"/>
                      <a:gd name="T48" fmla="*/ 1587 w 1857"/>
                      <a:gd name="T49" fmla="*/ 277 h 536"/>
                      <a:gd name="T50" fmla="*/ 1497 w 1857"/>
                      <a:gd name="T51" fmla="*/ 276 h 536"/>
                      <a:gd name="T52" fmla="*/ 1431 w 1857"/>
                      <a:gd name="T53" fmla="*/ 265 h 536"/>
                      <a:gd name="T54" fmla="*/ 1383 w 1857"/>
                      <a:gd name="T55" fmla="*/ 249 h 536"/>
                      <a:gd name="T56" fmla="*/ 1184 w 1857"/>
                      <a:gd name="T57" fmla="*/ 235 h 536"/>
                      <a:gd name="T58" fmla="*/ 1054 w 1857"/>
                      <a:gd name="T59" fmla="*/ 231 h 536"/>
                      <a:gd name="T60" fmla="*/ 931 w 1857"/>
                      <a:gd name="T61" fmla="*/ 218 h 536"/>
                      <a:gd name="T62" fmla="*/ 785 w 1857"/>
                      <a:gd name="T63" fmla="*/ 199 h 536"/>
                      <a:gd name="T64" fmla="*/ 667 w 1857"/>
                      <a:gd name="T65" fmla="*/ 184 h 536"/>
                      <a:gd name="T66" fmla="*/ 491 w 1857"/>
                      <a:gd name="T67" fmla="*/ 148 h 536"/>
                      <a:gd name="T68" fmla="*/ 340 w 1857"/>
                      <a:gd name="T69" fmla="*/ 110 h 536"/>
                      <a:gd name="T70" fmla="*/ 199 w 1857"/>
                      <a:gd name="T71" fmla="*/ 64 h 536"/>
                      <a:gd name="T72" fmla="*/ 137 w 1857"/>
                      <a:gd name="T73" fmla="*/ 37 h 536"/>
                      <a:gd name="T74" fmla="*/ 115 w 1857"/>
                      <a:gd name="T75" fmla="*/ 18 h 536"/>
                      <a:gd name="T76" fmla="*/ 96 w 1857"/>
                      <a:gd name="T7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57" h="536">
                        <a:moveTo>
                          <a:pt x="96" y="0"/>
                        </a:moveTo>
                        <a:lnTo>
                          <a:pt x="78" y="6"/>
                        </a:lnTo>
                        <a:lnTo>
                          <a:pt x="57" y="17"/>
                        </a:lnTo>
                        <a:lnTo>
                          <a:pt x="35" y="31"/>
                        </a:lnTo>
                        <a:lnTo>
                          <a:pt x="18" y="46"/>
                        </a:lnTo>
                        <a:lnTo>
                          <a:pt x="9" y="61"/>
                        </a:lnTo>
                        <a:lnTo>
                          <a:pt x="3" y="72"/>
                        </a:lnTo>
                        <a:lnTo>
                          <a:pt x="0" y="90"/>
                        </a:lnTo>
                        <a:lnTo>
                          <a:pt x="0" y="193"/>
                        </a:lnTo>
                        <a:lnTo>
                          <a:pt x="3" y="210"/>
                        </a:lnTo>
                        <a:lnTo>
                          <a:pt x="14" y="229"/>
                        </a:lnTo>
                        <a:lnTo>
                          <a:pt x="32" y="245"/>
                        </a:lnTo>
                        <a:lnTo>
                          <a:pt x="52" y="263"/>
                        </a:lnTo>
                        <a:lnTo>
                          <a:pt x="83" y="280"/>
                        </a:lnTo>
                        <a:lnTo>
                          <a:pt x="174" y="314"/>
                        </a:lnTo>
                        <a:lnTo>
                          <a:pt x="246" y="341"/>
                        </a:lnTo>
                        <a:lnTo>
                          <a:pt x="343" y="374"/>
                        </a:lnTo>
                        <a:lnTo>
                          <a:pt x="451" y="407"/>
                        </a:lnTo>
                        <a:lnTo>
                          <a:pt x="536" y="431"/>
                        </a:lnTo>
                        <a:lnTo>
                          <a:pt x="640" y="455"/>
                        </a:lnTo>
                        <a:lnTo>
                          <a:pt x="760" y="477"/>
                        </a:lnTo>
                        <a:lnTo>
                          <a:pt x="819" y="489"/>
                        </a:lnTo>
                        <a:lnTo>
                          <a:pt x="874" y="496"/>
                        </a:lnTo>
                        <a:lnTo>
                          <a:pt x="924" y="503"/>
                        </a:lnTo>
                        <a:lnTo>
                          <a:pt x="959" y="508"/>
                        </a:lnTo>
                        <a:lnTo>
                          <a:pt x="1004" y="513"/>
                        </a:lnTo>
                        <a:lnTo>
                          <a:pt x="1041" y="514"/>
                        </a:lnTo>
                        <a:lnTo>
                          <a:pt x="1136" y="522"/>
                        </a:lnTo>
                        <a:lnTo>
                          <a:pt x="1221" y="527"/>
                        </a:lnTo>
                        <a:lnTo>
                          <a:pt x="1296" y="532"/>
                        </a:lnTo>
                        <a:lnTo>
                          <a:pt x="1381" y="535"/>
                        </a:lnTo>
                        <a:lnTo>
                          <a:pt x="1479" y="536"/>
                        </a:lnTo>
                        <a:lnTo>
                          <a:pt x="1566" y="534"/>
                        </a:lnTo>
                        <a:lnTo>
                          <a:pt x="1619" y="532"/>
                        </a:lnTo>
                        <a:lnTo>
                          <a:pt x="1672" y="523"/>
                        </a:lnTo>
                        <a:lnTo>
                          <a:pt x="1724" y="513"/>
                        </a:lnTo>
                        <a:lnTo>
                          <a:pt x="1754" y="500"/>
                        </a:lnTo>
                        <a:lnTo>
                          <a:pt x="1776" y="482"/>
                        </a:lnTo>
                        <a:lnTo>
                          <a:pt x="1800" y="465"/>
                        </a:lnTo>
                        <a:lnTo>
                          <a:pt x="1821" y="437"/>
                        </a:lnTo>
                        <a:lnTo>
                          <a:pt x="1835" y="414"/>
                        </a:lnTo>
                        <a:lnTo>
                          <a:pt x="1850" y="374"/>
                        </a:lnTo>
                        <a:lnTo>
                          <a:pt x="1855" y="336"/>
                        </a:lnTo>
                        <a:lnTo>
                          <a:pt x="1857" y="303"/>
                        </a:lnTo>
                        <a:lnTo>
                          <a:pt x="1855" y="269"/>
                        </a:lnTo>
                        <a:lnTo>
                          <a:pt x="1851" y="240"/>
                        </a:lnTo>
                        <a:lnTo>
                          <a:pt x="1737" y="263"/>
                        </a:lnTo>
                        <a:lnTo>
                          <a:pt x="1701" y="268"/>
                        </a:lnTo>
                        <a:lnTo>
                          <a:pt x="1638" y="276"/>
                        </a:lnTo>
                        <a:lnTo>
                          <a:pt x="1587" y="277"/>
                        </a:lnTo>
                        <a:lnTo>
                          <a:pt x="1543" y="277"/>
                        </a:lnTo>
                        <a:lnTo>
                          <a:pt x="1497" y="276"/>
                        </a:lnTo>
                        <a:lnTo>
                          <a:pt x="1462" y="275"/>
                        </a:lnTo>
                        <a:lnTo>
                          <a:pt x="1431" y="265"/>
                        </a:lnTo>
                        <a:lnTo>
                          <a:pt x="1407" y="262"/>
                        </a:lnTo>
                        <a:lnTo>
                          <a:pt x="1383" y="249"/>
                        </a:lnTo>
                        <a:lnTo>
                          <a:pt x="1369" y="236"/>
                        </a:lnTo>
                        <a:lnTo>
                          <a:pt x="1184" y="235"/>
                        </a:lnTo>
                        <a:lnTo>
                          <a:pt x="1100" y="232"/>
                        </a:lnTo>
                        <a:lnTo>
                          <a:pt x="1054" y="231"/>
                        </a:lnTo>
                        <a:lnTo>
                          <a:pt x="1004" y="226"/>
                        </a:lnTo>
                        <a:lnTo>
                          <a:pt x="931" y="218"/>
                        </a:lnTo>
                        <a:lnTo>
                          <a:pt x="847" y="209"/>
                        </a:lnTo>
                        <a:lnTo>
                          <a:pt x="785" y="199"/>
                        </a:lnTo>
                        <a:lnTo>
                          <a:pt x="725" y="190"/>
                        </a:lnTo>
                        <a:lnTo>
                          <a:pt x="667" y="184"/>
                        </a:lnTo>
                        <a:lnTo>
                          <a:pt x="580" y="166"/>
                        </a:lnTo>
                        <a:lnTo>
                          <a:pt x="491" y="148"/>
                        </a:lnTo>
                        <a:lnTo>
                          <a:pt x="406" y="129"/>
                        </a:lnTo>
                        <a:lnTo>
                          <a:pt x="340" y="110"/>
                        </a:lnTo>
                        <a:lnTo>
                          <a:pt x="270" y="88"/>
                        </a:lnTo>
                        <a:lnTo>
                          <a:pt x="199" y="64"/>
                        </a:lnTo>
                        <a:lnTo>
                          <a:pt x="163" y="49"/>
                        </a:lnTo>
                        <a:lnTo>
                          <a:pt x="137" y="37"/>
                        </a:lnTo>
                        <a:lnTo>
                          <a:pt x="123" y="29"/>
                        </a:lnTo>
                        <a:lnTo>
                          <a:pt x="115" y="18"/>
                        </a:lnTo>
                        <a:lnTo>
                          <a:pt x="109" y="0"/>
                        </a:lnTo>
                        <a:lnTo>
                          <a:pt x="96"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67" name="Freeform 267"/>
                  <p:cNvSpPr>
                    <a:spLocks/>
                  </p:cNvSpPr>
                  <p:nvPr/>
                </p:nvSpPr>
                <p:spPr bwMode="auto">
                  <a:xfrm>
                    <a:off x="2880" y="3303"/>
                    <a:ext cx="103" cy="33"/>
                  </a:xfrm>
                  <a:custGeom>
                    <a:avLst/>
                    <a:gdLst>
                      <a:gd name="T0" fmla="*/ 128 w 1857"/>
                      <a:gd name="T1" fmla="*/ 68 h 464"/>
                      <a:gd name="T2" fmla="*/ 63 w 1857"/>
                      <a:gd name="T3" fmla="*/ 41 h 464"/>
                      <a:gd name="T4" fmla="*/ 15 w 1857"/>
                      <a:gd name="T5" fmla="*/ 11 h 464"/>
                      <a:gd name="T6" fmla="*/ 0 w 1857"/>
                      <a:gd name="T7" fmla="*/ 18 h 464"/>
                      <a:gd name="T8" fmla="*/ 3 w 1857"/>
                      <a:gd name="T9" fmla="*/ 138 h 464"/>
                      <a:gd name="T10" fmla="*/ 32 w 1857"/>
                      <a:gd name="T11" fmla="*/ 173 h 464"/>
                      <a:gd name="T12" fmla="*/ 83 w 1857"/>
                      <a:gd name="T13" fmla="*/ 208 h 464"/>
                      <a:gd name="T14" fmla="*/ 246 w 1857"/>
                      <a:gd name="T15" fmla="*/ 269 h 464"/>
                      <a:gd name="T16" fmla="*/ 451 w 1857"/>
                      <a:gd name="T17" fmla="*/ 336 h 464"/>
                      <a:gd name="T18" fmla="*/ 640 w 1857"/>
                      <a:gd name="T19" fmla="*/ 383 h 464"/>
                      <a:gd name="T20" fmla="*/ 819 w 1857"/>
                      <a:gd name="T21" fmla="*/ 417 h 464"/>
                      <a:gd name="T22" fmla="*/ 924 w 1857"/>
                      <a:gd name="T23" fmla="*/ 431 h 464"/>
                      <a:gd name="T24" fmla="*/ 1004 w 1857"/>
                      <a:gd name="T25" fmla="*/ 441 h 464"/>
                      <a:gd name="T26" fmla="*/ 1136 w 1857"/>
                      <a:gd name="T27" fmla="*/ 450 h 464"/>
                      <a:gd name="T28" fmla="*/ 1296 w 1857"/>
                      <a:gd name="T29" fmla="*/ 460 h 464"/>
                      <a:gd name="T30" fmla="*/ 1479 w 1857"/>
                      <a:gd name="T31" fmla="*/ 464 h 464"/>
                      <a:gd name="T32" fmla="*/ 1619 w 1857"/>
                      <a:gd name="T33" fmla="*/ 460 h 464"/>
                      <a:gd name="T34" fmla="*/ 1684 w 1857"/>
                      <a:gd name="T35" fmla="*/ 451 h 464"/>
                      <a:gd name="T36" fmla="*/ 1754 w 1857"/>
                      <a:gd name="T37" fmla="*/ 428 h 464"/>
                      <a:gd name="T38" fmla="*/ 1800 w 1857"/>
                      <a:gd name="T39" fmla="*/ 393 h 464"/>
                      <a:gd name="T40" fmla="*/ 1835 w 1857"/>
                      <a:gd name="T41" fmla="*/ 343 h 464"/>
                      <a:gd name="T42" fmla="*/ 1855 w 1857"/>
                      <a:gd name="T43" fmla="*/ 264 h 464"/>
                      <a:gd name="T44" fmla="*/ 1855 w 1857"/>
                      <a:gd name="T45" fmla="*/ 197 h 464"/>
                      <a:gd name="T46" fmla="*/ 1844 w 1857"/>
                      <a:gd name="T47" fmla="*/ 193 h 464"/>
                      <a:gd name="T48" fmla="*/ 1810 w 1857"/>
                      <a:gd name="T49" fmla="*/ 228 h 464"/>
                      <a:gd name="T50" fmla="*/ 1749 w 1857"/>
                      <a:gd name="T51" fmla="*/ 246 h 464"/>
                      <a:gd name="T52" fmla="*/ 1652 w 1857"/>
                      <a:gd name="T53" fmla="*/ 260 h 464"/>
                      <a:gd name="T54" fmla="*/ 1534 w 1857"/>
                      <a:gd name="T55" fmla="*/ 269 h 464"/>
                      <a:gd name="T56" fmla="*/ 1431 w 1857"/>
                      <a:gd name="T57" fmla="*/ 268 h 464"/>
                      <a:gd name="T58" fmla="*/ 1296 w 1857"/>
                      <a:gd name="T59" fmla="*/ 264 h 464"/>
                      <a:gd name="T60" fmla="*/ 1189 w 1857"/>
                      <a:gd name="T61" fmla="*/ 264 h 464"/>
                      <a:gd name="T62" fmla="*/ 1076 w 1857"/>
                      <a:gd name="T63" fmla="*/ 260 h 464"/>
                      <a:gd name="T64" fmla="*/ 947 w 1857"/>
                      <a:gd name="T65" fmla="*/ 251 h 464"/>
                      <a:gd name="T66" fmla="*/ 807 w 1857"/>
                      <a:gd name="T67" fmla="*/ 237 h 464"/>
                      <a:gd name="T68" fmla="*/ 683 w 1857"/>
                      <a:gd name="T69" fmla="*/ 216 h 464"/>
                      <a:gd name="T70" fmla="*/ 559 w 1857"/>
                      <a:gd name="T71" fmla="*/ 193 h 464"/>
                      <a:gd name="T72" fmla="*/ 456 w 1857"/>
                      <a:gd name="T73" fmla="*/ 167 h 464"/>
                      <a:gd name="T74" fmla="*/ 341 w 1857"/>
                      <a:gd name="T75" fmla="*/ 135 h 464"/>
                      <a:gd name="T76" fmla="*/ 258 w 1857"/>
                      <a:gd name="T77" fmla="*/ 113 h 464"/>
                      <a:gd name="T78" fmla="*/ 187 w 1857"/>
                      <a:gd name="T79" fmla="*/ 8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57" h="464">
                        <a:moveTo>
                          <a:pt x="161" y="77"/>
                        </a:moveTo>
                        <a:lnTo>
                          <a:pt x="128" y="68"/>
                        </a:lnTo>
                        <a:lnTo>
                          <a:pt x="96" y="55"/>
                        </a:lnTo>
                        <a:lnTo>
                          <a:pt x="63" y="41"/>
                        </a:lnTo>
                        <a:lnTo>
                          <a:pt x="38" y="25"/>
                        </a:lnTo>
                        <a:lnTo>
                          <a:pt x="15" y="11"/>
                        </a:lnTo>
                        <a:lnTo>
                          <a:pt x="3" y="0"/>
                        </a:lnTo>
                        <a:lnTo>
                          <a:pt x="0" y="18"/>
                        </a:lnTo>
                        <a:lnTo>
                          <a:pt x="0" y="121"/>
                        </a:lnTo>
                        <a:lnTo>
                          <a:pt x="3" y="138"/>
                        </a:lnTo>
                        <a:lnTo>
                          <a:pt x="14" y="157"/>
                        </a:lnTo>
                        <a:lnTo>
                          <a:pt x="32" y="173"/>
                        </a:lnTo>
                        <a:lnTo>
                          <a:pt x="52" y="191"/>
                        </a:lnTo>
                        <a:lnTo>
                          <a:pt x="83" y="208"/>
                        </a:lnTo>
                        <a:lnTo>
                          <a:pt x="174" y="242"/>
                        </a:lnTo>
                        <a:lnTo>
                          <a:pt x="246" y="269"/>
                        </a:lnTo>
                        <a:lnTo>
                          <a:pt x="343" y="302"/>
                        </a:lnTo>
                        <a:lnTo>
                          <a:pt x="451" y="336"/>
                        </a:lnTo>
                        <a:lnTo>
                          <a:pt x="536" y="359"/>
                        </a:lnTo>
                        <a:lnTo>
                          <a:pt x="640" y="383"/>
                        </a:lnTo>
                        <a:lnTo>
                          <a:pt x="739" y="403"/>
                        </a:lnTo>
                        <a:lnTo>
                          <a:pt x="819" y="417"/>
                        </a:lnTo>
                        <a:lnTo>
                          <a:pt x="874" y="426"/>
                        </a:lnTo>
                        <a:lnTo>
                          <a:pt x="924" y="431"/>
                        </a:lnTo>
                        <a:lnTo>
                          <a:pt x="959" y="436"/>
                        </a:lnTo>
                        <a:lnTo>
                          <a:pt x="1004" y="441"/>
                        </a:lnTo>
                        <a:lnTo>
                          <a:pt x="1046" y="444"/>
                        </a:lnTo>
                        <a:lnTo>
                          <a:pt x="1136" y="450"/>
                        </a:lnTo>
                        <a:lnTo>
                          <a:pt x="1221" y="455"/>
                        </a:lnTo>
                        <a:lnTo>
                          <a:pt x="1296" y="460"/>
                        </a:lnTo>
                        <a:lnTo>
                          <a:pt x="1381" y="463"/>
                        </a:lnTo>
                        <a:lnTo>
                          <a:pt x="1479" y="464"/>
                        </a:lnTo>
                        <a:lnTo>
                          <a:pt x="1566" y="462"/>
                        </a:lnTo>
                        <a:lnTo>
                          <a:pt x="1619" y="460"/>
                        </a:lnTo>
                        <a:lnTo>
                          <a:pt x="1656" y="455"/>
                        </a:lnTo>
                        <a:lnTo>
                          <a:pt x="1684" y="451"/>
                        </a:lnTo>
                        <a:lnTo>
                          <a:pt x="1723" y="442"/>
                        </a:lnTo>
                        <a:lnTo>
                          <a:pt x="1754" y="428"/>
                        </a:lnTo>
                        <a:lnTo>
                          <a:pt x="1779" y="410"/>
                        </a:lnTo>
                        <a:lnTo>
                          <a:pt x="1800" y="393"/>
                        </a:lnTo>
                        <a:lnTo>
                          <a:pt x="1821" y="365"/>
                        </a:lnTo>
                        <a:lnTo>
                          <a:pt x="1835" y="343"/>
                        </a:lnTo>
                        <a:lnTo>
                          <a:pt x="1850" y="302"/>
                        </a:lnTo>
                        <a:lnTo>
                          <a:pt x="1855" y="264"/>
                        </a:lnTo>
                        <a:lnTo>
                          <a:pt x="1857" y="231"/>
                        </a:lnTo>
                        <a:lnTo>
                          <a:pt x="1855" y="197"/>
                        </a:lnTo>
                        <a:lnTo>
                          <a:pt x="1851" y="168"/>
                        </a:lnTo>
                        <a:lnTo>
                          <a:pt x="1844" y="193"/>
                        </a:lnTo>
                        <a:lnTo>
                          <a:pt x="1832" y="215"/>
                        </a:lnTo>
                        <a:lnTo>
                          <a:pt x="1810" y="228"/>
                        </a:lnTo>
                        <a:lnTo>
                          <a:pt x="1779" y="238"/>
                        </a:lnTo>
                        <a:lnTo>
                          <a:pt x="1749" y="246"/>
                        </a:lnTo>
                        <a:lnTo>
                          <a:pt x="1704" y="254"/>
                        </a:lnTo>
                        <a:lnTo>
                          <a:pt x="1652" y="260"/>
                        </a:lnTo>
                        <a:lnTo>
                          <a:pt x="1601" y="264"/>
                        </a:lnTo>
                        <a:lnTo>
                          <a:pt x="1534" y="269"/>
                        </a:lnTo>
                        <a:lnTo>
                          <a:pt x="1477" y="269"/>
                        </a:lnTo>
                        <a:lnTo>
                          <a:pt x="1431" y="268"/>
                        </a:lnTo>
                        <a:lnTo>
                          <a:pt x="1371" y="264"/>
                        </a:lnTo>
                        <a:lnTo>
                          <a:pt x="1296" y="264"/>
                        </a:lnTo>
                        <a:lnTo>
                          <a:pt x="1241" y="264"/>
                        </a:lnTo>
                        <a:lnTo>
                          <a:pt x="1189" y="264"/>
                        </a:lnTo>
                        <a:lnTo>
                          <a:pt x="1138" y="262"/>
                        </a:lnTo>
                        <a:lnTo>
                          <a:pt x="1076" y="260"/>
                        </a:lnTo>
                        <a:lnTo>
                          <a:pt x="1017" y="256"/>
                        </a:lnTo>
                        <a:lnTo>
                          <a:pt x="947" y="251"/>
                        </a:lnTo>
                        <a:lnTo>
                          <a:pt x="874" y="243"/>
                        </a:lnTo>
                        <a:lnTo>
                          <a:pt x="807" y="237"/>
                        </a:lnTo>
                        <a:lnTo>
                          <a:pt x="746" y="226"/>
                        </a:lnTo>
                        <a:lnTo>
                          <a:pt x="683" y="216"/>
                        </a:lnTo>
                        <a:lnTo>
                          <a:pt x="618" y="204"/>
                        </a:lnTo>
                        <a:lnTo>
                          <a:pt x="559" y="193"/>
                        </a:lnTo>
                        <a:lnTo>
                          <a:pt x="507" y="180"/>
                        </a:lnTo>
                        <a:lnTo>
                          <a:pt x="456" y="167"/>
                        </a:lnTo>
                        <a:lnTo>
                          <a:pt x="397" y="150"/>
                        </a:lnTo>
                        <a:lnTo>
                          <a:pt x="341" y="135"/>
                        </a:lnTo>
                        <a:lnTo>
                          <a:pt x="302" y="122"/>
                        </a:lnTo>
                        <a:lnTo>
                          <a:pt x="258" y="113"/>
                        </a:lnTo>
                        <a:lnTo>
                          <a:pt x="226" y="100"/>
                        </a:lnTo>
                        <a:lnTo>
                          <a:pt x="187" y="88"/>
                        </a:lnTo>
                        <a:lnTo>
                          <a:pt x="161" y="7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68" name="Arc 268"/>
                  <p:cNvSpPr>
                    <a:spLocks/>
                  </p:cNvSpPr>
                  <p:nvPr/>
                </p:nvSpPr>
                <p:spPr bwMode="auto">
                  <a:xfrm>
                    <a:off x="2887" y="3291"/>
                    <a:ext cx="71" cy="31"/>
                  </a:xfrm>
                  <a:custGeom>
                    <a:avLst/>
                    <a:gdLst>
                      <a:gd name="G0" fmla="+- 18091 0 0"/>
                      <a:gd name="G1" fmla="+- 0 0 0"/>
                      <a:gd name="G2" fmla="+- 21600 0 0"/>
                      <a:gd name="T0" fmla="*/ 22090 w 22090"/>
                      <a:gd name="T1" fmla="*/ 21227 h 21600"/>
                      <a:gd name="T2" fmla="*/ 0 w 22090"/>
                      <a:gd name="T3" fmla="*/ 11802 h 21600"/>
                      <a:gd name="T4" fmla="*/ 18091 w 22090"/>
                      <a:gd name="T5" fmla="*/ 0 h 21600"/>
                    </a:gdLst>
                    <a:ahLst/>
                    <a:cxnLst>
                      <a:cxn ang="0">
                        <a:pos x="T0" y="T1"/>
                      </a:cxn>
                      <a:cxn ang="0">
                        <a:pos x="T2" y="T3"/>
                      </a:cxn>
                      <a:cxn ang="0">
                        <a:pos x="T4" y="T5"/>
                      </a:cxn>
                    </a:cxnLst>
                    <a:rect l="0" t="0" r="r" b="b"/>
                    <a:pathLst>
                      <a:path w="22090" h="21600" fill="none" extrusionOk="0">
                        <a:moveTo>
                          <a:pt x="22089" y="21226"/>
                        </a:moveTo>
                        <a:cubicBezTo>
                          <a:pt x="20771" y="21474"/>
                          <a:pt x="19432" y="21599"/>
                          <a:pt x="18091" y="21600"/>
                        </a:cubicBezTo>
                        <a:cubicBezTo>
                          <a:pt x="10792" y="21600"/>
                          <a:pt x="3987" y="17914"/>
                          <a:pt x="0" y="11801"/>
                        </a:cubicBezTo>
                      </a:path>
                      <a:path w="22090" h="21600" stroke="0" extrusionOk="0">
                        <a:moveTo>
                          <a:pt x="22089" y="21226"/>
                        </a:moveTo>
                        <a:cubicBezTo>
                          <a:pt x="20771" y="21474"/>
                          <a:pt x="19432" y="21599"/>
                          <a:pt x="18091" y="21600"/>
                        </a:cubicBezTo>
                        <a:cubicBezTo>
                          <a:pt x="10792" y="21600"/>
                          <a:pt x="3987" y="17914"/>
                          <a:pt x="0" y="11801"/>
                        </a:cubicBezTo>
                        <a:lnTo>
                          <a:pt x="18091"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grpSp>
            <p:grpSp>
              <p:nvGrpSpPr>
                <p:cNvPr id="409869" name="Group 269"/>
                <p:cNvGrpSpPr>
                  <a:grpSpLocks/>
                </p:cNvGrpSpPr>
                <p:nvPr/>
              </p:nvGrpSpPr>
              <p:grpSpPr bwMode="auto">
                <a:xfrm>
                  <a:off x="2884" y="3309"/>
                  <a:ext cx="66" cy="22"/>
                  <a:chOff x="2884" y="3309"/>
                  <a:chExt cx="66" cy="22"/>
                </a:xfrm>
              </p:grpSpPr>
              <p:grpSp>
                <p:nvGrpSpPr>
                  <p:cNvPr id="409870" name="Group 270"/>
                  <p:cNvGrpSpPr>
                    <a:grpSpLocks/>
                  </p:cNvGrpSpPr>
                  <p:nvPr/>
                </p:nvGrpSpPr>
                <p:grpSpPr bwMode="auto">
                  <a:xfrm>
                    <a:off x="2938" y="3325"/>
                    <a:ext cx="12" cy="6"/>
                    <a:chOff x="2938" y="3325"/>
                    <a:chExt cx="12" cy="6"/>
                  </a:xfrm>
                </p:grpSpPr>
                <p:sp>
                  <p:nvSpPr>
                    <p:cNvPr id="409871" name="Freeform 271"/>
                    <p:cNvSpPr>
                      <a:spLocks/>
                    </p:cNvSpPr>
                    <p:nvPr/>
                  </p:nvSpPr>
                  <p:spPr bwMode="auto">
                    <a:xfrm>
                      <a:off x="2938" y="3325"/>
                      <a:ext cx="12" cy="6"/>
                    </a:xfrm>
                    <a:custGeom>
                      <a:avLst/>
                      <a:gdLst>
                        <a:gd name="T0" fmla="*/ 0 w 227"/>
                        <a:gd name="T1" fmla="*/ 0 h 88"/>
                        <a:gd name="T2" fmla="*/ 0 w 227"/>
                        <a:gd name="T3" fmla="*/ 81 h 88"/>
                        <a:gd name="T4" fmla="*/ 227 w 227"/>
                        <a:gd name="T5" fmla="*/ 88 h 88"/>
                        <a:gd name="T6" fmla="*/ 227 w 227"/>
                        <a:gd name="T7" fmla="*/ 71 h 88"/>
                        <a:gd name="T8" fmla="*/ 30 w 227"/>
                        <a:gd name="T9" fmla="*/ 61 h 88"/>
                        <a:gd name="T10" fmla="*/ 31 w 227"/>
                        <a:gd name="T11" fmla="*/ 0 h 88"/>
                        <a:gd name="T12" fmla="*/ 0 w 227"/>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227" h="88">
                          <a:moveTo>
                            <a:pt x="0" y="0"/>
                          </a:moveTo>
                          <a:lnTo>
                            <a:pt x="0" y="81"/>
                          </a:lnTo>
                          <a:lnTo>
                            <a:pt x="227" y="88"/>
                          </a:lnTo>
                          <a:lnTo>
                            <a:pt x="227" y="71"/>
                          </a:lnTo>
                          <a:lnTo>
                            <a:pt x="30" y="61"/>
                          </a:lnTo>
                          <a:lnTo>
                            <a:pt x="31" y="0"/>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72" name="Freeform 272"/>
                    <p:cNvSpPr>
                      <a:spLocks/>
                    </p:cNvSpPr>
                    <p:nvPr/>
                  </p:nvSpPr>
                  <p:spPr bwMode="auto">
                    <a:xfrm>
                      <a:off x="2939" y="3325"/>
                      <a:ext cx="11" cy="5"/>
                    </a:xfrm>
                    <a:custGeom>
                      <a:avLst/>
                      <a:gdLst>
                        <a:gd name="T0" fmla="*/ 0 w 201"/>
                        <a:gd name="T1" fmla="*/ 0 h 75"/>
                        <a:gd name="T2" fmla="*/ 196 w 201"/>
                        <a:gd name="T3" fmla="*/ 0 h 75"/>
                        <a:gd name="T4" fmla="*/ 201 w 201"/>
                        <a:gd name="T5" fmla="*/ 75 h 75"/>
                        <a:gd name="T6" fmla="*/ 0 w 201"/>
                        <a:gd name="T7" fmla="*/ 68 h 75"/>
                        <a:gd name="T8" fmla="*/ 0 w 201"/>
                        <a:gd name="T9" fmla="*/ 0 h 75"/>
                      </a:gdLst>
                      <a:ahLst/>
                      <a:cxnLst>
                        <a:cxn ang="0">
                          <a:pos x="T0" y="T1"/>
                        </a:cxn>
                        <a:cxn ang="0">
                          <a:pos x="T2" y="T3"/>
                        </a:cxn>
                        <a:cxn ang="0">
                          <a:pos x="T4" y="T5"/>
                        </a:cxn>
                        <a:cxn ang="0">
                          <a:pos x="T6" y="T7"/>
                        </a:cxn>
                        <a:cxn ang="0">
                          <a:pos x="T8" y="T9"/>
                        </a:cxn>
                      </a:cxnLst>
                      <a:rect l="0" t="0" r="r" b="b"/>
                      <a:pathLst>
                        <a:path w="201" h="75">
                          <a:moveTo>
                            <a:pt x="0" y="0"/>
                          </a:moveTo>
                          <a:lnTo>
                            <a:pt x="196" y="0"/>
                          </a:lnTo>
                          <a:lnTo>
                            <a:pt x="201" y="75"/>
                          </a:lnTo>
                          <a:lnTo>
                            <a:pt x="0" y="68"/>
                          </a:lnTo>
                          <a:lnTo>
                            <a:pt x="0"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09873" name="Group 273"/>
                  <p:cNvGrpSpPr>
                    <a:grpSpLocks/>
                  </p:cNvGrpSpPr>
                  <p:nvPr/>
                </p:nvGrpSpPr>
                <p:grpSpPr bwMode="auto">
                  <a:xfrm>
                    <a:off x="2884" y="3309"/>
                    <a:ext cx="5" cy="7"/>
                    <a:chOff x="2884" y="3309"/>
                    <a:chExt cx="5" cy="7"/>
                  </a:xfrm>
                </p:grpSpPr>
                <p:sp>
                  <p:nvSpPr>
                    <p:cNvPr id="409874" name="Freeform 274"/>
                    <p:cNvSpPr>
                      <a:spLocks/>
                    </p:cNvSpPr>
                    <p:nvPr/>
                  </p:nvSpPr>
                  <p:spPr bwMode="auto">
                    <a:xfrm>
                      <a:off x="2884" y="3309"/>
                      <a:ext cx="5" cy="7"/>
                    </a:xfrm>
                    <a:custGeom>
                      <a:avLst/>
                      <a:gdLst>
                        <a:gd name="T0" fmla="*/ 0 w 91"/>
                        <a:gd name="T1" fmla="*/ 0 h 96"/>
                        <a:gd name="T2" fmla="*/ 0 w 91"/>
                        <a:gd name="T3" fmla="*/ 60 h 96"/>
                        <a:gd name="T4" fmla="*/ 91 w 91"/>
                        <a:gd name="T5" fmla="*/ 96 h 96"/>
                        <a:gd name="T6" fmla="*/ 91 w 91"/>
                        <a:gd name="T7" fmla="*/ 83 h 96"/>
                        <a:gd name="T8" fmla="*/ 9 w 91"/>
                        <a:gd name="T9" fmla="*/ 52 h 96"/>
                        <a:gd name="T10" fmla="*/ 9 w 91"/>
                        <a:gd name="T11" fmla="*/ 4 h 96"/>
                        <a:gd name="T12" fmla="*/ 0 w 91"/>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91" h="96">
                          <a:moveTo>
                            <a:pt x="0" y="0"/>
                          </a:moveTo>
                          <a:lnTo>
                            <a:pt x="0" y="60"/>
                          </a:lnTo>
                          <a:lnTo>
                            <a:pt x="91" y="96"/>
                          </a:lnTo>
                          <a:lnTo>
                            <a:pt x="91" y="83"/>
                          </a:lnTo>
                          <a:lnTo>
                            <a:pt x="9" y="52"/>
                          </a:lnTo>
                          <a:lnTo>
                            <a:pt x="9" y="4"/>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75" name="Freeform 275"/>
                    <p:cNvSpPr>
                      <a:spLocks/>
                    </p:cNvSpPr>
                    <p:nvPr/>
                  </p:nvSpPr>
                  <p:spPr bwMode="auto">
                    <a:xfrm>
                      <a:off x="2884" y="3309"/>
                      <a:ext cx="5" cy="6"/>
                    </a:xfrm>
                    <a:custGeom>
                      <a:avLst/>
                      <a:gdLst>
                        <a:gd name="T0" fmla="*/ 0 w 82"/>
                        <a:gd name="T1" fmla="*/ 0 h 81"/>
                        <a:gd name="T2" fmla="*/ 82 w 82"/>
                        <a:gd name="T3" fmla="*/ 27 h 81"/>
                        <a:gd name="T4" fmla="*/ 82 w 82"/>
                        <a:gd name="T5" fmla="*/ 81 h 81"/>
                        <a:gd name="T6" fmla="*/ 0 w 82"/>
                        <a:gd name="T7" fmla="*/ 54 h 81"/>
                        <a:gd name="T8" fmla="*/ 0 w 82"/>
                        <a:gd name="T9" fmla="*/ 0 h 81"/>
                      </a:gdLst>
                      <a:ahLst/>
                      <a:cxnLst>
                        <a:cxn ang="0">
                          <a:pos x="T0" y="T1"/>
                        </a:cxn>
                        <a:cxn ang="0">
                          <a:pos x="T2" y="T3"/>
                        </a:cxn>
                        <a:cxn ang="0">
                          <a:pos x="T4" y="T5"/>
                        </a:cxn>
                        <a:cxn ang="0">
                          <a:pos x="T6" y="T7"/>
                        </a:cxn>
                        <a:cxn ang="0">
                          <a:pos x="T8" y="T9"/>
                        </a:cxn>
                      </a:cxnLst>
                      <a:rect l="0" t="0" r="r" b="b"/>
                      <a:pathLst>
                        <a:path w="82" h="81">
                          <a:moveTo>
                            <a:pt x="0" y="0"/>
                          </a:moveTo>
                          <a:lnTo>
                            <a:pt x="82" y="27"/>
                          </a:lnTo>
                          <a:lnTo>
                            <a:pt x="82" y="81"/>
                          </a:lnTo>
                          <a:lnTo>
                            <a:pt x="0" y="54"/>
                          </a:lnTo>
                          <a:lnTo>
                            <a:pt x="0"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grpSp>
      </p:grpSp>
      <p:sp>
        <p:nvSpPr>
          <p:cNvPr id="409876" name="Freeform 276"/>
          <p:cNvSpPr>
            <a:spLocks/>
          </p:cNvSpPr>
          <p:nvPr/>
        </p:nvSpPr>
        <p:spPr bwMode="auto">
          <a:xfrm>
            <a:off x="441466" y="2205039"/>
            <a:ext cx="2220252" cy="1728787"/>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CC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877" name="AutoShape 277"/>
          <p:cNvSpPr>
            <a:spLocks noChangeArrowheads="1"/>
          </p:cNvSpPr>
          <p:nvPr/>
        </p:nvSpPr>
        <p:spPr bwMode="auto">
          <a:xfrm>
            <a:off x="536055" y="271462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878" name="AutoShape 278"/>
          <p:cNvSpPr>
            <a:spLocks noChangeArrowheads="1"/>
          </p:cNvSpPr>
          <p:nvPr/>
        </p:nvSpPr>
        <p:spPr bwMode="auto">
          <a:xfrm>
            <a:off x="1120785" y="239712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879" name="AutoShape 279"/>
          <p:cNvSpPr>
            <a:spLocks noChangeArrowheads="1"/>
          </p:cNvSpPr>
          <p:nvPr/>
        </p:nvSpPr>
        <p:spPr bwMode="auto">
          <a:xfrm>
            <a:off x="1127664" y="302260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880" name="AutoShape 280"/>
          <p:cNvSpPr>
            <a:spLocks noChangeArrowheads="1"/>
          </p:cNvSpPr>
          <p:nvPr/>
        </p:nvSpPr>
        <p:spPr bwMode="auto">
          <a:xfrm>
            <a:off x="1705514" y="269875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09881" name="Group 281"/>
          <p:cNvGrpSpPr>
            <a:grpSpLocks/>
          </p:cNvGrpSpPr>
          <p:nvPr/>
        </p:nvGrpSpPr>
        <p:grpSpPr bwMode="auto">
          <a:xfrm>
            <a:off x="1370153" y="2159001"/>
            <a:ext cx="311283" cy="504825"/>
            <a:chOff x="4608" y="700"/>
            <a:chExt cx="306" cy="553"/>
          </a:xfrm>
        </p:grpSpPr>
        <p:grpSp>
          <p:nvGrpSpPr>
            <p:cNvPr id="409882" name="Group 282"/>
            <p:cNvGrpSpPr>
              <a:grpSpLocks/>
            </p:cNvGrpSpPr>
            <p:nvPr/>
          </p:nvGrpSpPr>
          <p:grpSpPr bwMode="auto">
            <a:xfrm>
              <a:off x="4694" y="784"/>
              <a:ext cx="134" cy="469"/>
              <a:chOff x="4740" y="784"/>
              <a:chExt cx="88" cy="692"/>
            </a:xfrm>
          </p:grpSpPr>
          <p:sp>
            <p:nvSpPr>
              <p:cNvPr id="409883" name="Line 283"/>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9884" name="Group 284"/>
              <p:cNvGrpSpPr>
                <a:grpSpLocks/>
              </p:cNvGrpSpPr>
              <p:nvPr/>
            </p:nvGrpSpPr>
            <p:grpSpPr bwMode="auto">
              <a:xfrm>
                <a:off x="4740" y="784"/>
                <a:ext cx="88" cy="692"/>
                <a:chOff x="4740" y="784"/>
                <a:chExt cx="88" cy="692"/>
              </a:xfrm>
            </p:grpSpPr>
            <p:sp>
              <p:nvSpPr>
                <p:cNvPr id="409885" name="Line 285"/>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86" name="Line 286"/>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87" name="Line 287"/>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88" name="Line 288"/>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89" name="Line 289"/>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90" name="Line 290"/>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91" name="Line 291"/>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92" name="Line 292"/>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93" name="Line 293"/>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94" name="Line 294"/>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95" name="Line 295"/>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96" name="Line 296"/>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97" name="Line 297"/>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98" name="Oval 298"/>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9899" name="Group 299"/>
            <p:cNvGrpSpPr>
              <a:grpSpLocks/>
            </p:cNvGrpSpPr>
            <p:nvPr/>
          </p:nvGrpSpPr>
          <p:grpSpPr bwMode="auto">
            <a:xfrm>
              <a:off x="4608" y="700"/>
              <a:ext cx="306" cy="90"/>
              <a:chOff x="748" y="2251"/>
              <a:chExt cx="306" cy="90"/>
            </a:xfrm>
          </p:grpSpPr>
          <p:sp>
            <p:nvSpPr>
              <p:cNvPr id="409900" name="AutoShape 30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01" name="AutoShape 30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02" name="AutoShape 30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03" name="AutoShape 30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04" name="AutoShape 30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05" name="AutoShape 30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9906" name="Group 306"/>
          <p:cNvGrpSpPr>
            <a:grpSpLocks/>
          </p:cNvGrpSpPr>
          <p:nvPr/>
        </p:nvGrpSpPr>
        <p:grpSpPr bwMode="auto">
          <a:xfrm>
            <a:off x="745870" y="2519364"/>
            <a:ext cx="311282" cy="504825"/>
            <a:chOff x="4608" y="700"/>
            <a:chExt cx="306" cy="553"/>
          </a:xfrm>
        </p:grpSpPr>
        <p:grpSp>
          <p:nvGrpSpPr>
            <p:cNvPr id="409907" name="Group 307"/>
            <p:cNvGrpSpPr>
              <a:grpSpLocks/>
            </p:cNvGrpSpPr>
            <p:nvPr/>
          </p:nvGrpSpPr>
          <p:grpSpPr bwMode="auto">
            <a:xfrm>
              <a:off x="4694" y="784"/>
              <a:ext cx="134" cy="469"/>
              <a:chOff x="4740" y="784"/>
              <a:chExt cx="88" cy="692"/>
            </a:xfrm>
          </p:grpSpPr>
          <p:sp>
            <p:nvSpPr>
              <p:cNvPr id="409908" name="Line 308"/>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9909" name="Group 309"/>
              <p:cNvGrpSpPr>
                <a:grpSpLocks/>
              </p:cNvGrpSpPr>
              <p:nvPr/>
            </p:nvGrpSpPr>
            <p:grpSpPr bwMode="auto">
              <a:xfrm>
                <a:off x="4740" y="784"/>
                <a:ext cx="88" cy="692"/>
                <a:chOff x="4740" y="784"/>
                <a:chExt cx="88" cy="692"/>
              </a:xfrm>
            </p:grpSpPr>
            <p:sp>
              <p:nvSpPr>
                <p:cNvPr id="409910" name="Line 310"/>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11" name="Line 311"/>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12" name="Line 312"/>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13" name="Line 313"/>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14" name="Line 314"/>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15" name="Line 315"/>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16" name="Line 316"/>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17" name="Line 317"/>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18" name="Line 318"/>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19" name="Line 319"/>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20" name="Line 320"/>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21" name="Line 321"/>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22" name="Line 322"/>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23" name="Oval 323"/>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9924" name="Group 324"/>
            <p:cNvGrpSpPr>
              <a:grpSpLocks/>
            </p:cNvGrpSpPr>
            <p:nvPr/>
          </p:nvGrpSpPr>
          <p:grpSpPr bwMode="auto">
            <a:xfrm>
              <a:off x="4608" y="700"/>
              <a:ext cx="306" cy="90"/>
              <a:chOff x="748" y="2251"/>
              <a:chExt cx="306" cy="90"/>
            </a:xfrm>
          </p:grpSpPr>
          <p:sp>
            <p:nvSpPr>
              <p:cNvPr id="409925" name="AutoShape 32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26" name="AutoShape 32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27" name="AutoShape 32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28" name="AutoShape 32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29" name="AutoShape 32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30" name="AutoShape 33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9931" name="Group 331"/>
          <p:cNvGrpSpPr>
            <a:grpSpLocks/>
          </p:cNvGrpSpPr>
          <p:nvPr/>
        </p:nvGrpSpPr>
        <p:grpSpPr bwMode="auto">
          <a:xfrm>
            <a:off x="1447545" y="2879726"/>
            <a:ext cx="311282" cy="504825"/>
            <a:chOff x="4608" y="700"/>
            <a:chExt cx="306" cy="553"/>
          </a:xfrm>
        </p:grpSpPr>
        <p:grpSp>
          <p:nvGrpSpPr>
            <p:cNvPr id="409932" name="Group 332"/>
            <p:cNvGrpSpPr>
              <a:grpSpLocks/>
            </p:cNvGrpSpPr>
            <p:nvPr/>
          </p:nvGrpSpPr>
          <p:grpSpPr bwMode="auto">
            <a:xfrm>
              <a:off x="4694" y="784"/>
              <a:ext cx="134" cy="469"/>
              <a:chOff x="4740" y="784"/>
              <a:chExt cx="88" cy="692"/>
            </a:xfrm>
          </p:grpSpPr>
          <p:sp>
            <p:nvSpPr>
              <p:cNvPr id="409933" name="Line 333"/>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9934" name="Group 334"/>
              <p:cNvGrpSpPr>
                <a:grpSpLocks/>
              </p:cNvGrpSpPr>
              <p:nvPr/>
            </p:nvGrpSpPr>
            <p:grpSpPr bwMode="auto">
              <a:xfrm>
                <a:off x="4740" y="784"/>
                <a:ext cx="88" cy="692"/>
                <a:chOff x="4740" y="784"/>
                <a:chExt cx="88" cy="692"/>
              </a:xfrm>
            </p:grpSpPr>
            <p:sp>
              <p:nvSpPr>
                <p:cNvPr id="409935" name="Line 335"/>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36" name="Line 336"/>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37" name="Line 337"/>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38" name="Line 338"/>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39" name="Line 339"/>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40" name="Line 340"/>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41" name="Line 341"/>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42" name="Line 342"/>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43" name="Line 343"/>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44" name="Line 344"/>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45" name="Line 345"/>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46" name="Line 346"/>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47" name="Line 347"/>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48" name="Oval 348"/>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9949" name="Group 349"/>
            <p:cNvGrpSpPr>
              <a:grpSpLocks/>
            </p:cNvGrpSpPr>
            <p:nvPr/>
          </p:nvGrpSpPr>
          <p:grpSpPr bwMode="auto">
            <a:xfrm>
              <a:off x="4608" y="700"/>
              <a:ext cx="306" cy="90"/>
              <a:chOff x="748" y="2251"/>
              <a:chExt cx="306" cy="90"/>
            </a:xfrm>
          </p:grpSpPr>
          <p:sp>
            <p:nvSpPr>
              <p:cNvPr id="409950" name="AutoShape 35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51" name="AutoShape 35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52" name="AutoShape 35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53" name="AutoShape 35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54" name="AutoShape 35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55" name="AutoShape 35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9956" name="Group 356"/>
          <p:cNvGrpSpPr>
            <a:grpSpLocks/>
          </p:cNvGrpSpPr>
          <p:nvPr/>
        </p:nvGrpSpPr>
        <p:grpSpPr bwMode="auto">
          <a:xfrm>
            <a:off x="2071828" y="2446339"/>
            <a:ext cx="311283" cy="504825"/>
            <a:chOff x="4608" y="700"/>
            <a:chExt cx="306" cy="553"/>
          </a:xfrm>
        </p:grpSpPr>
        <p:grpSp>
          <p:nvGrpSpPr>
            <p:cNvPr id="409957" name="Group 357"/>
            <p:cNvGrpSpPr>
              <a:grpSpLocks/>
            </p:cNvGrpSpPr>
            <p:nvPr/>
          </p:nvGrpSpPr>
          <p:grpSpPr bwMode="auto">
            <a:xfrm>
              <a:off x="4694" y="784"/>
              <a:ext cx="134" cy="469"/>
              <a:chOff x="4740" y="784"/>
              <a:chExt cx="88" cy="692"/>
            </a:xfrm>
          </p:grpSpPr>
          <p:sp>
            <p:nvSpPr>
              <p:cNvPr id="409958" name="Line 358"/>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9959" name="Group 359"/>
              <p:cNvGrpSpPr>
                <a:grpSpLocks/>
              </p:cNvGrpSpPr>
              <p:nvPr/>
            </p:nvGrpSpPr>
            <p:grpSpPr bwMode="auto">
              <a:xfrm>
                <a:off x="4740" y="784"/>
                <a:ext cx="88" cy="692"/>
                <a:chOff x="4740" y="784"/>
                <a:chExt cx="88" cy="692"/>
              </a:xfrm>
            </p:grpSpPr>
            <p:sp>
              <p:nvSpPr>
                <p:cNvPr id="409960" name="Line 360"/>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61" name="Line 361"/>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62" name="Line 362"/>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63" name="Line 363"/>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64" name="Line 364"/>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65" name="Line 365"/>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66" name="Line 366"/>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67" name="Line 367"/>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68" name="Line 368"/>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69" name="Line 369"/>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70" name="Line 370"/>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71" name="Line 371"/>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72" name="Line 372"/>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73" name="Oval 373"/>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9974" name="Group 374"/>
            <p:cNvGrpSpPr>
              <a:grpSpLocks/>
            </p:cNvGrpSpPr>
            <p:nvPr/>
          </p:nvGrpSpPr>
          <p:grpSpPr bwMode="auto">
            <a:xfrm>
              <a:off x="4608" y="700"/>
              <a:ext cx="306" cy="90"/>
              <a:chOff x="748" y="2251"/>
              <a:chExt cx="306" cy="90"/>
            </a:xfrm>
          </p:grpSpPr>
          <p:sp>
            <p:nvSpPr>
              <p:cNvPr id="409975" name="AutoShape 37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76" name="AutoShape 37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77" name="AutoShape 37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78" name="AutoShape 37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79" name="AutoShape 37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80" name="AutoShape 38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09981" name="Line 381"/>
          <p:cNvSpPr>
            <a:spLocks noChangeShapeType="1"/>
          </p:cNvSpPr>
          <p:nvPr/>
        </p:nvSpPr>
        <p:spPr bwMode="auto">
          <a:xfrm flipV="1">
            <a:off x="2305720" y="2419350"/>
            <a:ext cx="161660" cy="387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982" name="Line 382"/>
          <p:cNvSpPr>
            <a:spLocks noChangeShapeType="1"/>
          </p:cNvSpPr>
          <p:nvPr/>
        </p:nvSpPr>
        <p:spPr bwMode="auto">
          <a:xfrm flipV="1">
            <a:off x="1604045" y="2349501"/>
            <a:ext cx="708554" cy="962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983" name="Line 383"/>
          <p:cNvSpPr>
            <a:spLocks noChangeShapeType="1"/>
          </p:cNvSpPr>
          <p:nvPr/>
        </p:nvSpPr>
        <p:spPr bwMode="auto">
          <a:xfrm flipV="1">
            <a:off x="1526655" y="2276476"/>
            <a:ext cx="706834" cy="314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984" name="Line 384"/>
          <p:cNvSpPr>
            <a:spLocks noChangeShapeType="1"/>
          </p:cNvSpPr>
          <p:nvPr/>
        </p:nvSpPr>
        <p:spPr bwMode="auto">
          <a:xfrm flipV="1">
            <a:off x="902370" y="2347913"/>
            <a:ext cx="1408510" cy="603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nvGrpSpPr>
          <p:cNvPr id="409985" name="Group 385"/>
          <p:cNvGrpSpPr>
            <a:grpSpLocks/>
          </p:cNvGrpSpPr>
          <p:nvPr/>
        </p:nvGrpSpPr>
        <p:grpSpPr bwMode="auto">
          <a:xfrm>
            <a:off x="1923926" y="1844676"/>
            <a:ext cx="937287" cy="576263"/>
            <a:chOff x="1233" y="1207"/>
            <a:chExt cx="545" cy="363"/>
          </a:xfrm>
        </p:grpSpPr>
        <p:sp>
          <p:nvSpPr>
            <p:cNvPr id="409986" name="AutoShape 386"/>
            <p:cNvSpPr>
              <a:spLocks noChangeArrowheads="1"/>
            </p:cNvSpPr>
            <p:nvPr/>
          </p:nvSpPr>
          <p:spPr bwMode="auto">
            <a:xfrm>
              <a:off x="1233" y="1207"/>
              <a:ext cx="545" cy="363"/>
            </a:xfrm>
            <a:prstGeom prst="can">
              <a:avLst>
                <a:gd name="adj" fmla="val 44935"/>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b="1">
                <a:solidFill>
                  <a:srgbClr val="000099"/>
                </a:solidFill>
                <a:latin typeface="+mn-lt"/>
                <a:ea typeface="+mn-ea"/>
              </a:endParaRPr>
            </a:p>
          </p:txBody>
        </p:sp>
        <p:sp>
          <p:nvSpPr>
            <p:cNvPr id="409987" name="Text Box 387"/>
            <p:cNvSpPr txBox="1">
              <a:spLocks noChangeArrowheads="1"/>
            </p:cNvSpPr>
            <p:nvPr/>
          </p:nvSpPr>
          <p:spPr bwMode="auto">
            <a:xfrm>
              <a:off x="1247" y="1349"/>
              <a:ext cx="49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锚</a:t>
              </a:r>
              <a:r>
                <a:rPr kumimoji="1" lang="en-US" altLang="zh-CN" sz="1600" b="1">
                  <a:solidFill>
                    <a:srgbClr val="000099"/>
                  </a:solidFill>
                  <a:latin typeface="+mn-lt"/>
                  <a:ea typeface="+mn-ea"/>
                </a:rPr>
                <a:t>MSC</a:t>
              </a:r>
            </a:p>
          </p:txBody>
        </p:sp>
      </p:grpSp>
      <p:sp>
        <p:nvSpPr>
          <p:cNvPr id="409988" name="Freeform 388"/>
          <p:cNvSpPr>
            <a:spLocks/>
          </p:cNvSpPr>
          <p:nvPr/>
        </p:nvSpPr>
        <p:spPr bwMode="auto">
          <a:xfrm>
            <a:off x="2023674" y="1187450"/>
            <a:ext cx="1891771" cy="954088"/>
          </a:xfrm>
          <a:custGeom>
            <a:avLst/>
            <a:gdLst>
              <a:gd name="T0" fmla="*/ 0 w 1100"/>
              <a:gd name="T1" fmla="*/ 0 h 601"/>
              <a:gd name="T2" fmla="*/ 742 w 1100"/>
              <a:gd name="T3" fmla="*/ 252 h 601"/>
              <a:gd name="T4" fmla="*/ 1064 w 1100"/>
              <a:gd name="T5" fmla="*/ 396 h 601"/>
              <a:gd name="T6" fmla="*/ 956 w 1100"/>
              <a:gd name="T7" fmla="*/ 568 h 601"/>
              <a:gd name="T8" fmla="*/ 478 w 1100"/>
              <a:gd name="T9" fmla="*/ 596 h 601"/>
            </a:gdLst>
            <a:ahLst/>
            <a:cxnLst>
              <a:cxn ang="0">
                <a:pos x="T0" y="T1"/>
              </a:cxn>
              <a:cxn ang="0">
                <a:pos x="T2" y="T3"/>
              </a:cxn>
              <a:cxn ang="0">
                <a:pos x="T4" y="T5"/>
              </a:cxn>
              <a:cxn ang="0">
                <a:pos x="T6" y="T7"/>
              </a:cxn>
              <a:cxn ang="0">
                <a:pos x="T8" y="T9"/>
              </a:cxn>
            </a:cxnLst>
            <a:rect l="0" t="0" r="r" b="b"/>
            <a:pathLst>
              <a:path w="1100" h="601">
                <a:moveTo>
                  <a:pt x="0" y="0"/>
                </a:moveTo>
                <a:cubicBezTo>
                  <a:pt x="124" y="42"/>
                  <a:pt x="565" y="186"/>
                  <a:pt x="742" y="252"/>
                </a:cubicBezTo>
                <a:cubicBezTo>
                  <a:pt x="919" y="318"/>
                  <a:pt x="1028" y="343"/>
                  <a:pt x="1064" y="396"/>
                </a:cubicBezTo>
                <a:cubicBezTo>
                  <a:pt x="1100" y="449"/>
                  <a:pt x="1054" y="535"/>
                  <a:pt x="956" y="568"/>
                </a:cubicBezTo>
                <a:cubicBezTo>
                  <a:pt x="858" y="601"/>
                  <a:pt x="578" y="590"/>
                  <a:pt x="478" y="596"/>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989" name="Freeform 389"/>
          <p:cNvSpPr>
            <a:spLocks/>
          </p:cNvSpPr>
          <p:nvPr/>
        </p:nvSpPr>
        <p:spPr bwMode="auto">
          <a:xfrm>
            <a:off x="2702992" y="4365626"/>
            <a:ext cx="2029354" cy="1800225"/>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CC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990" name="AutoShape 390"/>
          <p:cNvSpPr>
            <a:spLocks noChangeArrowheads="1"/>
          </p:cNvSpPr>
          <p:nvPr/>
        </p:nvSpPr>
        <p:spPr bwMode="auto">
          <a:xfrm>
            <a:off x="3151858" y="480377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91" name="AutoShape 391"/>
          <p:cNvSpPr>
            <a:spLocks noChangeArrowheads="1"/>
          </p:cNvSpPr>
          <p:nvPr/>
        </p:nvSpPr>
        <p:spPr bwMode="auto">
          <a:xfrm>
            <a:off x="3736587" y="448627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92" name="AutoShape 392"/>
          <p:cNvSpPr>
            <a:spLocks noChangeArrowheads="1"/>
          </p:cNvSpPr>
          <p:nvPr/>
        </p:nvSpPr>
        <p:spPr bwMode="auto">
          <a:xfrm>
            <a:off x="3743466" y="511175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93" name="AutoShape 393"/>
          <p:cNvSpPr>
            <a:spLocks noChangeArrowheads="1"/>
          </p:cNvSpPr>
          <p:nvPr/>
        </p:nvSpPr>
        <p:spPr bwMode="auto">
          <a:xfrm>
            <a:off x="3160457" y="542925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09994" name="Group 394"/>
          <p:cNvGrpSpPr>
            <a:grpSpLocks/>
          </p:cNvGrpSpPr>
          <p:nvPr/>
        </p:nvGrpSpPr>
        <p:grpSpPr bwMode="auto">
          <a:xfrm>
            <a:off x="4185453" y="4437064"/>
            <a:ext cx="311282" cy="504825"/>
            <a:chOff x="4608" y="700"/>
            <a:chExt cx="306" cy="553"/>
          </a:xfrm>
        </p:grpSpPr>
        <p:grpSp>
          <p:nvGrpSpPr>
            <p:cNvPr id="409995" name="Group 395"/>
            <p:cNvGrpSpPr>
              <a:grpSpLocks/>
            </p:cNvGrpSpPr>
            <p:nvPr/>
          </p:nvGrpSpPr>
          <p:grpSpPr bwMode="auto">
            <a:xfrm>
              <a:off x="4694" y="784"/>
              <a:ext cx="134" cy="469"/>
              <a:chOff x="4740" y="784"/>
              <a:chExt cx="88" cy="692"/>
            </a:xfrm>
          </p:grpSpPr>
          <p:sp>
            <p:nvSpPr>
              <p:cNvPr id="409996" name="Line 396"/>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9997" name="Group 397"/>
              <p:cNvGrpSpPr>
                <a:grpSpLocks/>
              </p:cNvGrpSpPr>
              <p:nvPr/>
            </p:nvGrpSpPr>
            <p:grpSpPr bwMode="auto">
              <a:xfrm>
                <a:off x="4740" y="784"/>
                <a:ext cx="88" cy="692"/>
                <a:chOff x="4740" y="784"/>
                <a:chExt cx="88" cy="692"/>
              </a:xfrm>
            </p:grpSpPr>
            <p:sp>
              <p:nvSpPr>
                <p:cNvPr id="409998" name="Line 398"/>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99" name="Line 399"/>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00" name="Line 400"/>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01" name="Line 401"/>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02" name="Line 402"/>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03" name="Line 403"/>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04" name="Line 404"/>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05" name="Line 405"/>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06" name="Line 406"/>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07" name="Line 407"/>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08" name="Line 408"/>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09" name="Line 409"/>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10" name="Line 410"/>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11" name="Oval 411"/>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012" name="Group 412"/>
            <p:cNvGrpSpPr>
              <a:grpSpLocks/>
            </p:cNvGrpSpPr>
            <p:nvPr/>
          </p:nvGrpSpPr>
          <p:grpSpPr bwMode="auto">
            <a:xfrm>
              <a:off x="4608" y="700"/>
              <a:ext cx="306" cy="90"/>
              <a:chOff x="748" y="2251"/>
              <a:chExt cx="306" cy="90"/>
            </a:xfrm>
          </p:grpSpPr>
          <p:sp>
            <p:nvSpPr>
              <p:cNvPr id="410013" name="AutoShape 413"/>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14" name="AutoShape 414"/>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15" name="AutoShape 415"/>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16" name="AutoShape 416"/>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17" name="AutoShape 417"/>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18" name="AutoShape 418"/>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019" name="Group 419"/>
          <p:cNvGrpSpPr>
            <a:grpSpLocks/>
          </p:cNvGrpSpPr>
          <p:nvPr/>
        </p:nvGrpSpPr>
        <p:grpSpPr bwMode="auto">
          <a:xfrm>
            <a:off x="3361672" y="4608514"/>
            <a:ext cx="311283" cy="504825"/>
            <a:chOff x="4608" y="700"/>
            <a:chExt cx="306" cy="553"/>
          </a:xfrm>
        </p:grpSpPr>
        <p:grpSp>
          <p:nvGrpSpPr>
            <p:cNvPr id="410020" name="Group 420"/>
            <p:cNvGrpSpPr>
              <a:grpSpLocks/>
            </p:cNvGrpSpPr>
            <p:nvPr/>
          </p:nvGrpSpPr>
          <p:grpSpPr bwMode="auto">
            <a:xfrm>
              <a:off x="4694" y="784"/>
              <a:ext cx="134" cy="469"/>
              <a:chOff x="4740" y="784"/>
              <a:chExt cx="88" cy="692"/>
            </a:xfrm>
          </p:grpSpPr>
          <p:sp>
            <p:nvSpPr>
              <p:cNvPr id="410021" name="Line 421"/>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022" name="Group 422"/>
              <p:cNvGrpSpPr>
                <a:grpSpLocks/>
              </p:cNvGrpSpPr>
              <p:nvPr/>
            </p:nvGrpSpPr>
            <p:grpSpPr bwMode="auto">
              <a:xfrm>
                <a:off x="4740" y="784"/>
                <a:ext cx="88" cy="692"/>
                <a:chOff x="4740" y="784"/>
                <a:chExt cx="88" cy="692"/>
              </a:xfrm>
            </p:grpSpPr>
            <p:sp>
              <p:nvSpPr>
                <p:cNvPr id="410023" name="Line 423"/>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24" name="Line 424"/>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25" name="Line 425"/>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26" name="Line 426"/>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27" name="Line 427"/>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28" name="Line 428"/>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29" name="Line 429"/>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30" name="Line 430"/>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31" name="Line 431"/>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32" name="Line 432"/>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33" name="Line 433"/>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34" name="Line 434"/>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35" name="Line 435"/>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36" name="Oval 436"/>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037" name="Group 437"/>
            <p:cNvGrpSpPr>
              <a:grpSpLocks/>
            </p:cNvGrpSpPr>
            <p:nvPr/>
          </p:nvGrpSpPr>
          <p:grpSpPr bwMode="auto">
            <a:xfrm>
              <a:off x="4608" y="700"/>
              <a:ext cx="306" cy="90"/>
              <a:chOff x="748" y="2251"/>
              <a:chExt cx="306" cy="90"/>
            </a:xfrm>
          </p:grpSpPr>
          <p:sp>
            <p:nvSpPr>
              <p:cNvPr id="410038" name="AutoShape 438"/>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39" name="AutoShape 439"/>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40" name="AutoShape 440"/>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41" name="AutoShape 441"/>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42" name="AutoShape 442"/>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43" name="AutoShape 443"/>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044" name="Group 444"/>
          <p:cNvGrpSpPr>
            <a:grpSpLocks/>
          </p:cNvGrpSpPr>
          <p:nvPr/>
        </p:nvGrpSpPr>
        <p:grpSpPr bwMode="auto">
          <a:xfrm>
            <a:off x="4063347" y="4968876"/>
            <a:ext cx="311283" cy="504825"/>
            <a:chOff x="4608" y="700"/>
            <a:chExt cx="306" cy="553"/>
          </a:xfrm>
        </p:grpSpPr>
        <p:grpSp>
          <p:nvGrpSpPr>
            <p:cNvPr id="410045" name="Group 445"/>
            <p:cNvGrpSpPr>
              <a:grpSpLocks/>
            </p:cNvGrpSpPr>
            <p:nvPr/>
          </p:nvGrpSpPr>
          <p:grpSpPr bwMode="auto">
            <a:xfrm>
              <a:off x="4694" y="784"/>
              <a:ext cx="134" cy="469"/>
              <a:chOff x="4740" y="784"/>
              <a:chExt cx="88" cy="692"/>
            </a:xfrm>
          </p:grpSpPr>
          <p:sp>
            <p:nvSpPr>
              <p:cNvPr id="410046" name="Line 446"/>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047" name="Group 447"/>
              <p:cNvGrpSpPr>
                <a:grpSpLocks/>
              </p:cNvGrpSpPr>
              <p:nvPr/>
            </p:nvGrpSpPr>
            <p:grpSpPr bwMode="auto">
              <a:xfrm>
                <a:off x="4740" y="784"/>
                <a:ext cx="88" cy="692"/>
                <a:chOff x="4740" y="784"/>
                <a:chExt cx="88" cy="692"/>
              </a:xfrm>
            </p:grpSpPr>
            <p:sp>
              <p:nvSpPr>
                <p:cNvPr id="410048" name="Line 448"/>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49" name="Line 449"/>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50" name="Line 450"/>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51" name="Line 451"/>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52" name="Line 452"/>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53" name="Line 453"/>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54" name="Line 454"/>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55" name="Line 455"/>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56" name="Line 456"/>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57" name="Line 457"/>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58" name="Line 458"/>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59" name="Line 459"/>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60" name="Line 460"/>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61" name="Oval 461"/>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062" name="Group 462"/>
            <p:cNvGrpSpPr>
              <a:grpSpLocks/>
            </p:cNvGrpSpPr>
            <p:nvPr/>
          </p:nvGrpSpPr>
          <p:grpSpPr bwMode="auto">
            <a:xfrm>
              <a:off x="4608" y="700"/>
              <a:ext cx="306" cy="90"/>
              <a:chOff x="748" y="2251"/>
              <a:chExt cx="306" cy="90"/>
            </a:xfrm>
          </p:grpSpPr>
          <p:sp>
            <p:nvSpPr>
              <p:cNvPr id="410063" name="AutoShape 463"/>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64" name="AutoShape 464"/>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65" name="AutoShape 465"/>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66" name="AutoShape 466"/>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67" name="AutoShape 467"/>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68" name="AutoShape 468"/>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069" name="Group 469"/>
          <p:cNvGrpSpPr>
            <a:grpSpLocks/>
          </p:cNvGrpSpPr>
          <p:nvPr/>
        </p:nvGrpSpPr>
        <p:grpSpPr bwMode="auto">
          <a:xfrm>
            <a:off x="3439063" y="5256214"/>
            <a:ext cx="311282" cy="504825"/>
            <a:chOff x="4608" y="700"/>
            <a:chExt cx="306" cy="553"/>
          </a:xfrm>
        </p:grpSpPr>
        <p:grpSp>
          <p:nvGrpSpPr>
            <p:cNvPr id="410070" name="Group 470"/>
            <p:cNvGrpSpPr>
              <a:grpSpLocks/>
            </p:cNvGrpSpPr>
            <p:nvPr/>
          </p:nvGrpSpPr>
          <p:grpSpPr bwMode="auto">
            <a:xfrm>
              <a:off x="4694" y="784"/>
              <a:ext cx="134" cy="469"/>
              <a:chOff x="4740" y="784"/>
              <a:chExt cx="88" cy="692"/>
            </a:xfrm>
          </p:grpSpPr>
          <p:sp>
            <p:nvSpPr>
              <p:cNvPr id="410071" name="Line 471"/>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072" name="Group 472"/>
              <p:cNvGrpSpPr>
                <a:grpSpLocks/>
              </p:cNvGrpSpPr>
              <p:nvPr/>
            </p:nvGrpSpPr>
            <p:grpSpPr bwMode="auto">
              <a:xfrm>
                <a:off x="4740" y="784"/>
                <a:ext cx="88" cy="692"/>
                <a:chOff x="4740" y="784"/>
                <a:chExt cx="88" cy="692"/>
              </a:xfrm>
            </p:grpSpPr>
            <p:sp>
              <p:nvSpPr>
                <p:cNvPr id="410073" name="Line 473"/>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74" name="Line 474"/>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75" name="Line 475"/>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76" name="Line 476"/>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77" name="Line 477"/>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78" name="Line 478"/>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79" name="Line 479"/>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80" name="Line 480"/>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81" name="Line 481"/>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82" name="Line 482"/>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83" name="Line 483"/>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84" name="Line 484"/>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85" name="Line 485"/>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86" name="Oval 486"/>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087" name="Group 487"/>
            <p:cNvGrpSpPr>
              <a:grpSpLocks/>
            </p:cNvGrpSpPr>
            <p:nvPr/>
          </p:nvGrpSpPr>
          <p:grpSpPr bwMode="auto">
            <a:xfrm>
              <a:off x="4608" y="700"/>
              <a:ext cx="306" cy="90"/>
              <a:chOff x="748" y="2251"/>
              <a:chExt cx="306" cy="90"/>
            </a:xfrm>
          </p:grpSpPr>
          <p:sp>
            <p:nvSpPr>
              <p:cNvPr id="410088" name="AutoShape 488"/>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89" name="AutoShape 489"/>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90" name="AutoShape 490"/>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91" name="AutoShape 491"/>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92" name="AutoShape 492"/>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93" name="AutoShape 493"/>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10094" name="Line 494"/>
          <p:cNvSpPr>
            <a:spLocks noChangeShapeType="1"/>
          </p:cNvSpPr>
          <p:nvPr/>
        </p:nvSpPr>
        <p:spPr bwMode="auto">
          <a:xfrm flipH="1" flipV="1">
            <a:off x="3918885" y="4511675"/>
            <a:ext cx="300964" cy="88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095" name="Line 495"/>
          <p:cNvSpPr>
            <a:spLocks noChangeShapeType="1"/>
          </p:cNvSpPr>
          <p:nvPr/>
        </p:nvSpPr>
        <p:spPr bwMode="auto">
          <a:xfrm>
            <a:off x="4028952" y="4464051"/>
            <a:ext cx="313002" cy="404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096" name="Line 496"/>
          <p:cNvSpPr>
            <a:spLocks noChangeShapeType="1"/>
          </p:cNvSpPr>
          <p:nvPr/>
        </p:nvSpPr>
        <p:spPr bwMode="auto">
          <a:xfrm flipV="1">
            <a:off x="3518173" y="4437063"/>
            <a:ext cx="122105" cy="603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097" name="Line 497"/>
          <p:cNvSpPr>
            <a:spLocks noChangeShapeType="1"/>
          </p:cNvSpPr>
          <p:nvPr/>
        </p:nvSpPr>
        <p:spPr bwMode="auto">
          <a:xfrm flipV="1">
            <a:off x="3595563" y="4489451"/>
            <a:ext cx="165100" cy="11985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nvGrpSpPr>
          <p:cNvPr id="410098" name="Group 498"/>
          <p:cNvGrpSpPr>
            <a:grpSpLocks/>
          </p:cNvGrpSpPr>
          <p:nvPr/>
        </p:nvGrpSpPr>
        <p:grpSpPr bwMode="auto">
          <a:xfrm>
            <a:off x="3404668" y="3933826"/>
            <a:ext cx="937286" cy="576263"/>
            <a:chOff x="3197" y="2387"/>
            <a:chExt cx="545" cy="363"/>
          </a:xfrm>
        </p:grpSpPr>
        <p:sp>
          <p:nvSpPr>
            <p:cNvPr id="410099" name="AutoShape 499"/>
            <p:cNvSpPr>
              <a:spLocks noChangeArrowheads="1"/>
            </p:cNvSpPr>
            <p:nvPr/>
          </p:nvSpPr>
          <p:spPr bwMode="auto">
            <a:xfrm>
              <a:off x="3197" y="2387"/>
              <a:ext cx="545" cy="363"/>
            </a:xfrm>
            <a:prstGeom prst="can">
              <a:avLst>
                <a:gd name="adj" fmla="val 44935"/>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b="1">
                <a:solidFill>
                  <a:srgbClr val="000099"/>
                </a:solidFill>
                <a:latin typeface="+mn-lt"/>
                <a:ea typeface="+mn-ea"/>
              </a:endParaRPr>
            </a:p>
          </p:txBody>
        </p:sp>
        <p:sp>
          <p:nvSpPr>
            <p:cNvPr id="410100" name="Text Box 500"/>
            <p:cNvSpPr txBox="1">
              <a:spLocks noChangeArrowheads="1"/>
            </p:cNvSpPr>
            <p:nvPr/>
          </p:nvSpPr>
          <p:spPr bwMode="auto">
            <a:xfrm>
              <a:off x="3287" y="2529"/>
              <a:ext cx="37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MSC</a:t>
              </a:r>
            </a:p>
          </p:txBody>
        </p:sp>
      </p:grpSp>
      <p:grpSp>
        <p:nvGrpSpPr>
          <p:cNvPr id="410101" name="Group 501"/>
          <p:cNvGrpSpPr>
            <a:grpSpLocks/>
          </p:cNvGrpSpPr>
          <p:nvPr/>
        </p:nvGrpSpPr>
        <p:grpSpPr bwMode="auto">
          <a:xfrm>
            <a:off x="1533534" y="4438651"/>
            <a:ext cx="937286" cy="576263"/>
            <a:chOff x="3197" y="2387"/>
            <a:chExt cx="545" cy="363"/>
          </a:xfrm>
        </p:grpSpPr>
        <p:sp>
          <p:nvSpPr>
            <p:cNvPr id="410102" name="AutoShape 502"/>
            <p:cNvSpPr>
              <a:spLocks noChangeArrowheads="1"/>
            </p:cNvSpPr>
            <p:nvPr/>
          </p:nvSpPr>
          <p:spPr bwMode="auto">
            <a:xfrm>
              <a:off x="3197" y="2387"/>
              <a:ext cx="545" cy="363"/>
            </a:xfrm>
            <a:prstGeom prst="can">
              <a:avLst>
                <a:gd name="adj" fmla="val 44935"/>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b="1">
                <a:solidFill>
                  <a:srgbClr val="000099"/>
                </a:solidFill>
                <a:latin typeface="+mn-lt"/>
                <a:ea typeface="+mn-ea"/>
              </a:endParaRPr>
            </a:p>
          </p:txBody>
        </p:sp>
        <p:sp>
          <p:nvSpPr>
            <p:cNvPr id="410103" name="Text Box 503"/>
            <p:cNvSpPr txBox="1">
              <a:spLocks noChangeArrowheads="1"/>
            </p:cNvSpPr>
            <p:nvPr/>
          </p:nvSpPr>
          <p:spPr bwMode="auto">
            <a:xfrm>
              <a:off x="3287" y="2529"/>
              <a:ext cx="37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MSC</a:t>
              </a:r>
            </a:p>
          </p:txBody>
        </p:sp>
      </p:grpSp>
      <p:sp>
        <p:nvSpPr>
          <p:cNvPr id="410104" name="Text Box 504"/>
          <p:cNvSpPr txBox="1">
            <a:spLocks noChangeArrowheads="1"/>
          </p:cNvSpPr>
          <p:nvPr/>
        </p:nvSpPr>
        <p:spPr bwMode="auto">
          <a:xfrm>
            <a:off x="8374185" y="2205038"/>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公用电话网</a:t>
            </a:r>
          </a:p>
        </p:txBody>
      </p:sp>
      <p:sp>
        <p:nvSpPr>
          <p:cNvPr id="410105" name="Freeform 505"/>
          <p:cNvSpPr>
            <a:spLocks/>
          </p:cNvSpPr>
          <p:nvPr/>
        </p:nvSpPr>
        <p:spPr bwMode="auto">
          <a:xfrm>
            <a:off x="5331875" y="1"/>
            <a:ext cx="2340636" cy="1368425"/>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106" name="Text Box 506"/>
          <p:cNvSpPr txBox="1">
            <a:spLocks noChangeArrowheads="1"/>
          </p:cNvSpPr>
          <p:nvPr/>
        </p:nvSpPr>
        <p:spPr bwMode="auto">
          <a:xfrm>
            <a:off x="5801377" y="115888"/>
            <a:ext cx="1005403" cy="3385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归属网络</a:t>
            </a:r>
          </a:p>
        </p:txBody>
      </p:sp>
      <p:graphicFrame>
        <p:nvGraphicFramePr>
          <p:cNvPr id="410107" name="Object 507">
            <a:hlinkClick r:id="" action="ppaction://ole?verb=0"/>
          </p:cNvPr>
          <p:cNvGraphicFramePr>
            <a:graphicFrameLocks/>
          </p:cNvGraphicFramePr>
          <p:nvPr>
            <p:extLst>
              <p:ext uri="{D42A27DB-BD31-4B8C-83A1-F6EECF244321}">
                <p14:modId xmlns:p14="http://schemas.microsoft.com/office/powerpoint/2010/main" val="3886104487"/>
              </p:ext>
            </p:extLst>
          </p:nvPr>
        </p:nvGraphicFramePr>
        <p:xfrm>
          <a:off x="8206413" y="431800"/>
          <a:ext cx="701675" cy="431800"/>
        </p:xfrm>
        <a:graphic>
          <a:graphicData uri="http://schemas.openxmlformats.org/presentationml/2006/ole">
            <mc:AlternateContent xmlns:mc="http://schemas.openxmlformats.org/markup-compatibility/2006">
              <mc:Choice xmlns:v="urn:schemas-microsoft-com:vml" Requires="v">
                <p:oleObj spid="_x0000_s35843" name="Microsoft ClipArt Gallery" r:id="rId6" imgW="5049720" imgH="2657160" progId="MS_ClipArt_Gallery">
                  <p:embed/>
                </p:oleObj>
              </mc:Choice>
              <mc:Fallback>
                <p:oleObj name="Microsoft ClipArt Gallery" r:id="rId6" imgW="5049720" imgH="2657160" progId="MS_ClipArt_Gallery">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06413" y="431800"/>
                        <a:ext cx="70167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108" name="Text Box 508"/>
          <p:cNvSpPr txBox="1">
            <a:spLocks noChangeArrowheads="1"/>
          </p:cNvSpPr>
          <p:nvPr/>
        </p:nvSpPr>
        <p:spPr bwMode="auto">
          <a:xfrm>
            <a:off x="8185229" y="116632"/>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000099"/>
                </a:solidFill>
                <a:latin typeface="+mn-lt"/>
                <a:ea typeface="+mn-ea"/>
              </a:rPr>
              <a:t>通信者</a:t>
            </a:r>
          </a:p>
        </p:txBody>
      </p:sp>
      <p:sp>
        <p:nvSpPr>
          <p:cNvPr id="410109" name="AutoShape 509"/>
          <p:cNvSpPr>
            <a:spLocks noChangeArrowheads="1"/>
          </p:cNvSpPr>
          <p:nvPr/>
        </p:nvSpPr>
        <p:spPr bwMode="auto">
          <a:xfrm>
            <a:off x="6191771" y="669926"/>
            <a:ext cx="937286" cy="576263"/>
          </a:xfrm>
          <a:prstGeom prst="can">
            <a:avLst>
              <a:gd name="adj" fmla="val 44935"/>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b="1">
              <a:solidFill>
                <a:srgbClr val="000099"/>
              </a:solidFill>
              <a:latin typeface="+mn-lt"/>
              <a:ea typeface="+mn-ea"/>
            </a:endParaRPr>
          </a:p>
        </p:txBody>
      </p:sp>
      <p:sp>
        <p:nvSpPr>
          <p:cNvPr id="410110" name="Text Box 510"/>
          <p:cNvSpPr txBox="1">
            <a:spLocks noChangeArrowheads="1"/>
          </p:cNvSpPr>
          <p:nvPr/>
        </p:nvSpPr>
        <p:spPr bwMode="auto">
          <a:xfrm>
            <a:off x="6035268" y="403225"/>
            <a:ext cx="111120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归属 </a:t>
            </a:r>
            <a:r>
              <a:rPr kumimoji="1" lang="en-US" altLang="zh-CN" sz="1600" b="1">
                <a:solidFill>
                  <a:srgbClr val="000099"/>
                </a:solidFill>
                <a:latin typeface="+mn-lt"/>
                <a:ea typeface="+mn-ea"/>
              </a:rPr>
              <a:t>MSC</a:t>
            </a:r>
          </a:p>
        </p:txBody>
      </p:sp>
      <p:sp>
        <p:nvSpPr>
          <p:cNvPr id="410111" name="Freeform 511"/>
          <p:cNvSpPr>
            <a:spLocks/>
          </p:cNvSpPr>
          <p:nvPr/>
        </p:nvSpPr>
        <p:spPr bwMode="auto">
          <a:xfrm>
            <a:off x="7089502" y="863600"/>
            <a:ext cx="1558132" cy="452438"/>
          </a:xfrm>
          <a:custGeom>
            <a:avLst/>
            <a:gdLst>
              <a:gd name="T0" fmla="*/ 1148 w 1148"/>
              <a:gd name="T1" fmla="*/ 0 h 285"/>
              <a:gd name="T2" fmla="*/ 792 w 1148"/>
              <a:gd name="T3" fmla="*/ 276 h 285"/>
              <a:gd name="T4" fmla="*/ 0 w 1148"/>
              <a:gd name="T5" fmla="*/ 56 h 285"/>
            </a:gdLst>
            <a:ahLst/>
            <a:cxnLst>
              <a:cxn ang="0">
                <a:pos x="T0" y="T1"/>
              </a:cxn>
              <a:cxn ang="0">
                <a:pos x="T2" y="T3"/>
              </a:cxn>
              <a:cxn ang="0">
                <a:pos x="T4" y="T5"/>
              </a:cxn>
            </a:cxnLst>
            <a:rect l="0" t="0" r="r" b="b"/>
            <a:pathLst>
              <a:path w="1148" h="285">
                <a:moveTo>
                  <a:pt x="1148" y="0"/>
                </a:moveTo>
                <a:cubicBezTo>
                  <a:pt x="1089" y="45"/>
                  <a:pt x="983" y="267"/>
                  <a:pt x="792" y="276"/>
                </a:cubicBezTo>
                <a:cubicBezTo>
                  <a:pt x="601" y="285"/>
                  <a:pt x="165" y="102"/>
                  <a:pt x="0" y="56"/>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112" name="Freeform 512"/>
          <p:cNvSpPr>
            <a:spLocks/>
          </p:cNvSpPr>
          <p:nvPr/>
        </p:nvSpPr>
        <p:spPr bwMode="auto">
          <a:xfrm>
            <a:off x="5410984" y="2205039"/>
            <a:ext cx="2220251" cy="1728787"/>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CC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113" name="AutoShape 513"/>
          <p:cNvSpPr>
            <a:spLocks noChangeArrowheads="1"/>
          </p:cNvSpPr>
          <p:nvPr/>
        </p:nvSpPr>
        <p:spPr bwMode="auto">
          <a:xfrm>
            <a:off x="5505573" y="271462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14" name="AutoShape 514"/>
          <p:cNvSpPr>
            <a:spLocks noChangeArrowheads="1"/>
          </p:cNvSpPr>
          <p:nvPr/>
        </p:nvSpPr>
        <p:spPr bwMode="auto">
          <a:xfrm>
            <a:off x="6090303" y="239712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15" name="AutoShape 515"/>
          <p:cNvSpPr>
            <a:spLocks noChangeArrowheads="1"/>
          </p:cNvSpPr>
          <p:nvPr/>
        </p:nvSpPr>
        <p:spPr bwMode="auto">
          <a:xfrm>
            <a:off x="6097182" y="302260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16" name="AutoShape 516"/>
          <p:cNvSpPr>
            <a:spLocks noChangeArrowheads="1"/>
          </p:cNvSpPr>
          <p:nvPr/>
        </p:nvSpPr>
        <p:spPr bwMode="auto">
          <a:xfrm>
            <a:off x="6675032" y="269875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10117" name="Group 517"/>
          <p:cNvGrpSpPr>
            <a:grpSpLocks/>
          </p:cNvGrpSpPr>
          <p:nvPr/>
        </p:nvGrpSpPr>
        <p:grpSpPr bwMode="auto">
          <a:xfrm>
            <a:off x="6339673" y="2159001"/>
            <a:ext cx="311282" cy="504825"/>
            <a:chOff x="4608" y="700"/>
            <a:chExt cx="306" cy="553"/>
          </a:xfrm>
        </p:grpSpPr>
        <p:grpSp>
          <p:nvGrpSpPr>
            <p:cNvPr id="410118" name="Group 518"/>
            <p:cNvGrpSpPr>
              <a:grpSpLocks/>
            </p:cNvGrpSpPr>
            <p:nvPr/>
          </p:nvGrpSpPr>
          <p:grpSpPr bwMode="auto">
            <a:xfrm>
              <a:off x="4694" y="784"/>
              <a:ext cx="134" cy="469"/>
              <a:chOff x="4740" y="784"/>
              <a:chExt cx="88" cy="692"/>
            </a:xfrm>
          </p:grpSpPr>
          <p:sp>
            <p:nvSpPr>
              <p:cNvPr id="410119" name="Line 51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120" name="Group 520"/>
              <p:cNvGrpSpPr>
                <a:grpSpLocks/>
              </p:cNvGrpSpPr>
              <p:nvPr/>
            </p:nvGrpSpPr>
            <p:grpSpPr bwMode="auto">
              <a:xfrm>
                <a:off x="4740" y="784"/>
                <a:ext cx="88" cy="692"/>
                <a:chOff x="4740" y="784"/>
                <a:chExt cx="88" cy="692"/>
              </a:xfrm>
            </p:grpSpPr>
            <p:sp>
              <p:nvSpPr>
                <p:cNvPr id="410121" name="Line 52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22" name="Line 52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23" name="Line 52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24" name="Line 52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25" name="Line 52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26" name="Line 52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27" name="Line 52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28" name="Line 52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29" name="Line 52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30" name="Line 53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31" name="Line 53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32" name="Line 53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33" name="Line 53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34" name="Oval 53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135" name="Group 535"/>
            <p:cNvGrpSpPr>
              <a:grpSpLocks/>
            </p:cNvGrpSpPr>
            <p:nvPr/>
          </p:nvGrpSpPr>
          <p:grpSpPr bwMode="auto">
            <a:xfrm>
              <a:off x="4608" y="700"/>
              <a:ext cx="306" cy="90"/>
              <a:chOff x="748" y="2251"/>
              <a:chExt cx="306" cy="90"/>
            </a:xfrm>
          </p:grpSpPr>
          <p:sp>
            <p:nvSpPr>
              <p:cNvPr id="410136" name="AutoShape 53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37" name="AutoShape 53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38" name="AutoShape 53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39" name="AutoShape 53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40" name="AutoShape 54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41" name="AutoShape 54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142" name="Group 542"/>
          <p:cNvGrpSpPr>
            <a:grpSpLocks/>
          </p:cNvGrpSpPr>
          <p:nvPr/>
        </p:nvGrpSpPr>
        <p:grpSpPr bwMode="auto">
          <a:xfrm>
            <a:off x="5715387" y="2519364"/>
            <a:ext cx="311283" cy="504825"/>
            <a:chOff x="4608" y="700"/>
            <a:chExt cx="306" cy="553"/>
          </a:xfrm>
        </p:grpSpPr>
        <p:grpSp>
          <p:nvGrpSpPr>
            <p:cNvPr id="410143" name="Group 543"/>
            <p:cNvGrpSpPr>
              <a:grpSpLocks/>
            </p:cNvGrpSpPr>
            <p:nvPr/>
          </p:nvGrpSpPr>
          <p:grpSpPr bwMode="auto">
            <a:xfrm>
              <a:off x="4694" y="784"/>
              <a:ext cx="134" cy="469"/>
              <a:chOff x="4740" y="784"/>
              <a:chExt cx="88" cy="692"/>
            </a:xfrm>
          </p:grpSpPr>
          <p:sp>
            <p:nvSpPr>
              <p:cNvPr id="410144" name="Line 54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145" name="Group 545"/>
              <p:cNvGrpSpPr>
                <a:grpSpLocks/>
              </p:cNvGrpSpPr>
              <p:nvPr/>
            </p:nvGrpSpPr>
            <p:grpSpPr bwMode="auto">
              <a:xfrm>
                <a:off x="4740" y="784"/>
                <a:ext cx="88" cy="692"/>
                <a:chOff x="4740" y="784"/>
                <a:chExt cx="88" cy="692"/>
              </a:xfrm>
            </p:grpSpPr>
            <p:sp>
              <p:nvSpPr>
                <p:cNvPr id="410146" name="Line 54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47" name="Line 54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48" name="Line 54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49" name="Line 54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50" name="Line 55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51" name="Line 55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52" name="Line 55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53" name="Line 55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54" name="Line 55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55" name="Line 55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56" name="Line 55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57" name="Line 55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58" name="Line 55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59" name="Oval 55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160" name="Group 560"/>
            <p:cNvGrpSpPr>
              <a:grpSpLocks/>
            </p:cNvGrpSpPr>
            <p:nvPr/>
          </p:nvGrpSpPr>
          <p:grpSpPr bwMode="auto">
            <a:xfrm>
              <a:off x="4608" y="700"/>
              <a:ext cx="306" cy="90"/>
              <a:chOff x="748" y="2251"/>
              <a:chExt cx="306" cy="90"/>
            </a:xfrm>
          </p:grpSpPr>
          <p:sp>
            <p:nvSpPr>
              <p:cNvPr id="410161" name="AutoShape 56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62" name="AutoShape 56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63" name="AutoShape 56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64" name="AutoShape 56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65" name="AutoShape 56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66" name="AutoShape 56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167" name="Group 567"/>
          <p:cNvGrpSpPr>
            <a:grpSpLocks/>
          </p:cNvGrpSpPr>
          <p:nvPr/>
        </p:nvGrpSpPr>
        <p:grpSpPr bwMode="auto">
          <a:xfrm>
            <a:off x="6417062" y="2879726"/>
            <a:ext cx="311283" cy="504825"/>
            <a:chOff x="4608" y="700"/>
            <a:chExt cx="306" cy="553"/>
          </a:xfrm>
        </p:grpSpPr>
        <p:grpSp>
          <p:nvGrpSpPr>
            <p:cNvPr id="410168" name="Group 568"/>
            <p:cNvGrpSpPr>
              <a:grpSpLocks/>
            </p:cNvGrpSpPr>
            <p:nvPr/>
          </p:nvGrpSpPr>
          <p:grpSpPr bwMode="auto">
            <a:xfrm>
              <a:off x="4694" y="784"/>
              <a:ext cx="134" cy="469"/>
              <a:chOff x="4740" y="784"/>
              <a:chExt cx="88" cy="692"/>
            </a:xfrm>
          </p:grpSpPr>
          <p:sp>
            <p:nvSpPr>
              <p:cNvPr id="410169" name="Line 56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170" name="Group 570"/>
              <p:cNvGrpSpPr>
                <a:grpSpLocks/>
              </p:cNvGrpSpPr>
              <p:nvPr/>
            </p:nvGrpSpPr>
            <p:grpSpPr bwMode="auto">
              <a:xfrm>
                <a:off x="4740" y="784"/>
                <a:ext cx="88" cy="692"/>
                <a:chOff x="4740" y="784"/>
                <a:chExt cx="88" cy="692"/>
              </a:xfrm>
            </p:grpSpPr>
            <p:sp>
              <p:nvSpPr>
                <p:cNvPr id="410171" name="Line 57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72" name="Line 57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73" name="Line 57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74" name="Line 57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75" name="Line 57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76" name="Line 57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77" name="Line 57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78" name="Line 57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79" name="Line 57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80" name="Line 58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81" name="Line 58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82" name="Line 58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83" name="Line 58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84" name="Oval 58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185" name="Group 585"/>
            <p:cNvGrpSpPr>
              <a:grpSpLocks/>
            </p:cNvGrpSpPr>
            <p:nvPr/>
          </p:nvGrpSpPr>
          <p:grpSpPr bwMode="auto">
            <a:xfrm>
              <a:off x="4608" y="700"/>
              <a:ext cx="306" cy="90"/>
              <a:chOff x="748" y="2251"/>
              <a:chExt cx="306" cy="90"/>
            </a:xfrm>
          </p:grpSpPr>
          <p:sp>
            <p:nvSpPr>
              <p:cNvPr id="410186" name="AutoShape 58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87" name="AutoShape 58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88" name="AutoShape 58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89" name="AutoShape 58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90" name="AutoShape 59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91" name="AutoShape 59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192" name="Group 592"/>
          <p:cNvGrpSpPr>
            <a:grpSpLocks/>
          </p:cNvGrpSpPr>
          <p:nvPr/>
        </p:nvGrpSpPr>
        <p:grpSpPr bwMode="auto">
          <a:xfrm>
            <a:off x="7041348" y="2446339"/>
            <a:ext cx="311282" cy="504825"/>
            <a:chOff x="4608" y="700"/>
            <a:chExt cx="306" cy="553"/>
          </a:xfrm>
        </p:grpSpPr>
        <p:grpSp>
          <p:nvGrpSpPr>
            <p:cNvPr id="410193" name="Group 593"/>
            <p:cNvGrpSpPr>
              <a:grpSpLocks/>
            </p:cNvGrpSpPr>
            <p:nvPr/>
          </p:nvGrpSpPr>
          <p:grpSpPr bwMode="auto">
            <a:xfrm>
              <a:off x="4694" y="784"/>
              <a:ext cx="134" cy="469"/>
              <a:chOff x="4740" y="784"/>
              <a:chExt cx="88" cy="692"/>
            </a:xfrm>
          </p:grpSpPr>
          <p:sp>
            <p:nvSpPr>
              <p:cNvPr id="410194" name="Line 59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195" name="Group 595"/>
              <p:cNvGrpSpPr>
                <a:grpSpLocks/>
              </p:cNvGrpSpPr>
              <p:nvPr/>
            </p:nvGrpSpPr>
            <p:grpSpPr bwMode="auto">
              <a:xfrm>
                <a:off x="4740" y="784"/>
                <a:ext cx="88" cy="692"/>
                <a:chOff x="4740" y="784"/>
                <a:chExt cx="88" cy="692"/>
              </a:xfrm>
            </p:grpSpPr>
            <p:sp>
              <p:nvSpPr>
                <p:cNvPr id="410196" name="Line 59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97" name="Line 59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98" name="Line 59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99" name="Line 59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00" name="Line 60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01" name="Line 60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02" name="Line 60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03" name="Line 60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04" name="Line 60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05" name="Line 60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06" name="Line 60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07" name="Line 60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08" name="Line 60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09" name="Oval 60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210" name="Group 610"/>
            <p:cNvGrpSpPr>
              <a:grpSpLocks/>
            </p:cNvGrpSpPr>
            <p:nvPr/>
          </p:nvGrpSpPr>
          <p:grpSpPr bwMode="auto">
            <a:xfrm>
              <a:off x="4608" y="700"/>
              <a:ext cx="306" cy="90"/>
              <a:chOff x="748" y="2251"/>
              <a:chExt cx="306" cy="90"/>
            </a:xfrm>
          </p:grpSpPr>
          <p:sp>
            <p:nvSpPr>
              <p:cNvPr id="410211" name="AutoShape 61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12" name="AutoShape 61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13" name="AutoShape 61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14" name="AutoShape 61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15" name="AutoShape 61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16" name="AutoShape 61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10217" name="Line 617"/>
          <p:cNvSpPr>
            <a:spLocks noChangeShapeType="1"/>
          </p:cNvSpPr>
          <p:nvPr/>
        </p:nvSpPr>
        <p:spPr bwMode="auto">
          <a:xfrm flipV="1">
            <a:off x="7275240" y="2419350"/>
            <a:ext cx="161660" cy="387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218" name="Line 618"/>
          <p:cNvSpPr>
            <a:spLocks noChangeShapeType="1"/>
          </p:cNvSpPr>
          <p:nvPr/>
        </p:nvSpPr>
        <p:spPr bwMode="auto">
          <a:xfrm flipV="1">
            <a:off x="6573564" y="2349501"/>
            <a:ext cx="708554" cy="962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219" name="Line 619"/>
          <p:cNvSpPr>
            <a:spLocks noChangeShapeType="1"/>
          </p:cNvSpPr>
          <p:nvPr/>
        </p:nvSpPr>
        <p:spPr bwMode="auto">
          <a:xfrm flipV="1">
            <a:off x="6496173" y="2276476"/>
            <a:ext cx="706835" cy="314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220" name="Line 620"/>
          <p:cNvSpPr>
            <a:spLocks noChangeShapeType="1"/>
          </p:cNvSpPr>
          <p:nvPr/>
        </p:nvSpPr>
        <p:spPr bwMode="auto">
          <a:xfrm flipV="1">
            <a:off x="5871889" y="2347913"/>
            <a:ext cx="1408509" cy="603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nvGrpSpPr>
          <p:cNvPr id="410221" name="Group 621"/>
          <p:cNvGrpSpPr>
            <a:grpSpLocks/>
          </p:cNvGrpSpPr>
          <p:nvPr/>
        </p:nvGrpSpPr>
        <p:grpSpPr bwMode="auto">
          <a:xfrm>
            <a:off x="6893446" y="1844676"/>
            <a:ext cx="937286" cy="576263"/>
            <a:chOff x="1233" y="1207"/>
            <a:chExt cx="545" cy="363"/>
          </a:xfrm>
        </p:grpSpPr>
        <p:sp>
          <p:nvSpPr>
            <p:cNvPr id="410222" name="AutoShape 622"/>
            <p:cNvSpPr>
              <a:spLocks noChangeArrowheads="1"/>
            </p:cNvSpPr>
            <p:nvPr/>
          </p:nvSpPr>
          <p:spPr bwMode="auto">
            <a:xfrm>
              <a:off x="1233" y="1207"/>
              <a:ext cx="545" cy="363"/>
            </a:xfrm>
            <a:prstGeom prst="can">
              <a:avLst>
                <a:gd name="adj" fmla="val 44935"/>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b="1">
                <a:solidFill>
                  <a:srgbClr val="000099"/>
                </a:solidFill>
                <a:latin typeface="+mn-lt"/>
                <a:ea typeface="+mn-ea"/>
              </a:endParaRPr>
            </a:p>
          </p:txBody>
        </p:sp>
        <p:sp>
          <p:nvSpPr>
            <p:cNvPr id="410223" name="Text Box 623"/>
            <p:cNvSpPr txBox="1">
              <a:spLocks noChangeArrowheads="1"/>
            </p:cNvSpPr>
            <p:nvPr/>
          </p:nvSpPr>
          <p:spPr bwMode="auto">
            <a:xfrm>
              <a:off x="1247" y="1349"/>
              <a:ext cx="49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锚</a:t>
              </a:r>
              <a:r>
                <a:rPr kumimoji="1" lang="en-US" altLang="zh-CN" sz="1600" b="1">
                  <a:solidFill>
                    <a:srgbClr val="000099"/>
                  </a:solidFill>
                  <a:latin typeface="+mn-lt"/>
                  <a:ea typeface="+mn-ea"/>
                </a:rPr>
                <a:t>MSC</a:t>
              </a:r>
            </a:p>
          </p:txBody>
        </p:sp>
      </p:grpSp>
      <p:sp>
        <p:nvSpPr>
          <p:cNvPr id="410224" name="Freeform 624"/>
          <p:cNvSpPr>
            <a:spLocks/>
          </p:cNvSpPr>
          <p:nvPr/>
        </p:nvSpPr>
        <p:spPr bwMode="auto">
          <a:xfrm>
            <a:off x="6993193" y="1187450"/>
            <a:ext cx="1891771" cy="954088"/>
          </a:xfrm>
          <a:custGeom>
            <a:avLst/>
            <a:gdLst>
              <a:gd name="T0" fmla="*/ 0 w 1100"/>
              <a:gd name="T1" fmla="*/ 0 h 601"/>
              <a:gd name="T2" fmla="*/ 742 w 1100"/>
              <a:gd name="T3" fmla="*/ 252 h 601"/>
              <a:gd name="T4" fmla="*/ 1064 w 1100"/>
              <a:gd name="T5" fmla="*/ 396 h 601"/>
              <a:gd name="T6" fmla="*/ 956 w 1100"/>
              <a:gd name="T7" fmla="*/ 568 h 601"/>
              <a:gd name="T8" fmla="*/ 478 w 1100"/>
              <a:gd name="T9" fmla="*/ 596 h 601"/>
            </a:gdLst>
            <a:ahLst/>
            <a:cxnLst>
              <a:cxn ang="0">
                <a:pos x="T0" y="T1"/>
              </a:cxn>
              <a:cxn ang="0">
                <a:pos x="T2" y="T3"/>
              </a:cxn>
              <a:cxn ang="0">
                <a:pos x="T4" y="T5"/>
              </a:cxn>
              <a:cxn ang="0">
                <a:pos x="T6" y="T7"/>
              </a:cxn>
              <a:cxn ang="0">
                <a:pos x="T8" y="T9"/>
              </a:cxn>
            </a:cxnLst>
            <a:rect l="0" t="0" r="r" b="b"/>
            <a:pathLst>
              <a:path w="1100" h="601">
                <a:moveTo>
                  <a:pt x="0" y="0"/>
                </a:moveTo>
                <a:cubicBezTo>
                  <a:pt x="124" y="42"/>
                  <a:pt x="565" y="186"/>
                  <a:pt x="742" y="252"/>
                </a:cubicBezTo>
                <a:cubicBezTo>
                  <a:pt x="919" y="318"/>
                  <a:pt x="1028" y="343"/>
                  <a:pt x="1064" y="396"/>
                </a:cubicBezTo>
                <a:cubicBezTo>
                  <a:pt x="1100" y="449"/>
                  <a:pt x="1054" y="535"/>
                  <a:pt x="956" y="568"/>
                </a:cubicBezTo>
                <a:cubicBezTo>
                  <a:pt x="858" y="601"/>
                  <a:pt x="578" y="590"/>
                  <a:pt x="478" y="596"/>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225" name="Freeform 625"/>
          <p:cNvSpPr>
            <a:spLocks/>
          </p:cNvSpPr>
          <p:nvPr/>
        </p:nvSpPr>
        <p:spPr bwMode="auto">
          <a:xfrm>
            <a:off x="7672510" y="4365626"/>
            <a:ext cx="2029354" cy="1800225"/>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CC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226" name="AutoShape 626"/>
          <p:cNvSpPr>
            <a:spLocks noChangeArrowheads="1"/>
          </p:cNvSpPr>
          <p:nvPr/>
        </p:nvSpPr>
        <p:spPr bwMode="auto">
          <a:xfrm>
            <a:off x="8121377" y="480377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27" name="AutoShape 627"/>
          <p:cNvSpPr>
            <a:spLocks noChangeArrowheads="1"/>
          </p:cNvSpPr>
          <p:nvPr/>
        </p:nvSpPr>
        <p:spPr bwMode="auto">
          <a:xfrm>
            <a:off x="8706106" y="448627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28" name="AutoShape 628"/>
          <p:cNvSpPr>
            <a:spLocks noChangeArrowheads="1"/>
          </p:cNvSpPr>
          <p:nvPr/>
        </p:nvSpPr>
        <p:spPr bwMode="auto">
          <a:xfrm>
            <a:off x="8712985" y="511175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29" name="AutoShape 629"/>
          <p:cNvSpPr>
            <a:spLocks noChangeArrowheads="1"/>
          </p:cNvSpPr>
          <p:nvPr/>
        </p:nvSpPr>
        <p:spPr bwMode="auto">
          <a:xfrm>
            <a:off x="8129976" y="542925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10230" name="Group 630"/>
          <p:cNvGrpSpPr>
            <a:grpSpLocks/>
          </p:cNvGrpSpPr>
          <p:nvPr/>
        </p:nvGrpSpPr>
        <p:grpSpPr bwMode="auto">
          <a:xfrm>
            <a:off x="9154971" y="4437064"/>
            <a:ext cx="311283" cy="504825"/>
            <a:chOff x="4608" y="700"/>
            <a:chExt cx="306" cy="553"/>
          </a:xfrm>
        </p:grpSpPr>
        <p:grpSp>
          <p:nvGrpSpPr>
            <p:cNvPr id="410231" name="Group 631"/>
            <p:cNvGrpSpPr>
              <a:grpSpLocks/>
            </p:cNvGrpSpPr>
            <p:nvPr/>
          </p:nvGrpSpPr>
          <p:grpSpPr bwMode="auto">
            <a:xfrm>
              <a:off x="4694" y="784"/>
              <a:ext cx="134" cy="469"/>
              <a:chOff x="4740" y="784"/>
              <a:chExt cx="88" cy="692"/>
            </a:xfrm>
          </p:grpSpPr>
          <p:sp>
            <p:nvSpPr>
              <p:cNvPr id="410232" name="Line 632"/>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233" name="Group 633"/>
              <p:cNvGrpSpPr>
                <a:grpSpLocks/>
              </p:cNvGrpSpPr>
              <p:nvPr/>
            </p:nvGrpSpPr>
            <p:grpSpPr bwMode="auto">
              <a:xfrm>
                <a:off x="4740" y="784"/>
                <a:ext cx="88" cy="692"/>
                <a:chOff x="4740" y="784"/>
                <a:chExt cx="88" cy="692"/>
              </a:xfrm>
            </p:grpSpPr>
            <p:sp>
              <p:nvSpPr>
                <p:cNvPr id="410234" name="Line 634"/>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35" name="Line 635"/>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36" name="Line 636"/>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37" name="Line 637"/>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38" name="Line 638"/>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39" name="Line 639"/>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40" name="Line 640"/>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41" name="Line 641"/>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42" name="Line 642"/>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43" name="Line 643"/>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44" name="Line 644"/>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45" name="Line 645"/>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46" name="Line 646"/>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47" name="Oval 647"/>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248" name="Group 648"/>
            <p:cNvGrpSpPr>
              <a:grpSpLocks/>
            </p:cNvGrpSpPr>
            <p:nvPr/>
          </p:nvGrpSpPr>
          <p:grpSpPr bwMode="auto">
            <a:xfrm>
              <a:off x="4608" y="700"/>
              <a:ext cx="306" cy="90"/>
              <a:chOff x="748" y="2251"/>
              <a:chExt cx="306" cy="90"/>
            </a:xfrm>
          </p:grpSpPr>
          <p:sp>
            <p:nvSpPr>
              <p:cNvPr id="410249" name="AutoShape 649"/>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50" name="AutoShape 650"/>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51" name="AutoShape 651"/>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52" name="AutoShape 652"/>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53" name="AutoShape 653"/>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54" name="AutoShape 654"/>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255" name="Group 655"/>
          <p:cNvGrpSpPr>
            <a:grpSpLocks/>
          </p:cNvGrpSpPr>
          <p:nvPr/>
        </p:nvGrpSpPr>
        <p:grpSpPr bwMode="auto">
          <a:xfrm>
            <a:off x="8331191" y="4608514"/>
            <a:ext cx="311282" cy="504825"/>
            <a:chOff x="4608" y="700"/>
            <a:chExt cx="306" cy="553"/>
          </a:xfrm>
        </p:grpSpPr>
        <p:grpSp>
          <p:nvGrpSpPr>
            <p:cNvPr id="410256" name="Group 656"/>
            <p:cNvGrpSpPr>
              <a:grpSpLocks/>
            </p:cNvGrpSpPr>
            <p:nvPr/>
          </p:nvGrpSpPr>
          <p:grpSpPr bwMode="auto">
            <a:xfrm>
              <a:off x="4694" y="784"/>
              <a:ext cx="134" cy="469"/>
              <a:chOff x="4740" y="784"/>
              <a:chExt cx="88" cy="692"/>
            </a:xfrm>
          </p:grpSpPr>
          <p:sp>
            <p:nvSpPr>
              <p:cNvPr id="410257" name="Line 657"/>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258" name="Group 658"/>
              <p:cNvGrpSpPr>
                <a:grpSpLocks/>
              </p:cNvGrpSpPr>
              <p:nvPr/>
            </p:nvGrpSpPr>
            <p:grpSpPr bwMode="auto">
              <a:xfrm>
                <a:off x="4740" y="784"/>
                <a:ext cx="88" cy="692"/>
                <a:chOff x="4740" y="784"/>
                <a:chExt cx="88" cy="692"/>
              </a:xfrm>
            </p:grpSpPr>
            <p:sp>
              <p:nvSpPr>
                <p:cNvPr id="410259" name="Line 659"/>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60" name="Line 660"/>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61" name="Line 661"/>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62" name="Line 662"/>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63" name="Line 663"/>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64" name="Line 664"/>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65" name="Line 665"/>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66" name="Line 666"/>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67" name="Line 667"/>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68" name="Line 668"/>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69" name="Line 669"/>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70" name="Line 670"/>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71" name="Line 671"/>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72" name="Oval 672"/>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273" name="Group 673"/>
            <p:cNvGrpSpPr>
              <a:grpSpLocks/>
            </p:cNvGrpSpPr>
            <p:nvPr/>
          </p:nvGrpSpPr>
          <p:grpSpPr bwMode="auto">
            <a:xfrm>
              <a:off x="4608" y="700"/>
              <a:ext cx="306" cy="90"/>
              <a:chOff x="748" y="2251"/>
              <a:chExt cx="306" cy="90"/>
            </a:xfrm>
          </p:grpSpPr>
          <p:sp>
            <p:nvSpPr>
              <p:cNvPr id="410274" name="AutoShape 674"/>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75" name="AutoShape 675"/>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76" name="AutoShape 676"/>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77" name="AutoShape 677"/>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78" name="AutoShape 678"/>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79" name="AutoShape 679"/>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280" name="Group 680"/>
          <p:cNvGrpSpPr>
            <a:grpSpLocks/>
          </p:cNvGrpSpPr>
          <p:nvPr/>
        </p:nvGrpSpPr>
        <p:grpSpPr bwMode="auto">
          <a:xfrm>
            <a:off x="9032866" y="4968876"/>
            <a:ext cx="311282" cy="504825"/>
            <a:chOff x="4608" y="700"/>
            <a:chExt cx="306" cy="553"/>
          </a:xfrm>
        </p:grpSpPr>
        <p:grpSp>
          <p:nvGrpSpPr>
            <p:cNvPr id="410281" name="Group 681"/>
            <p:cNvGrpSpPr>
              <a:grpSpLocks/>
            </p:cNvGrpSpPr>
            <p:nvPr/>
          </p:nvGrpSpPr>
          <p:grpSpPr bwMode="auto">
            <a:xfrm>
              <a:off x="4694" y="784"/>
              <a:ext cx="134" cy="469"/>
              <a:chOff x="4740" y="784"/>
              <a:chExt cx="88" cy="692"/>
            </a:xfrm>
          </p:grpSpPr>
          <p:sp>
            <p:nvSpPr>
              <p:cNvPr id="410282" name="Line 682"/>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283" name="Group 683"/>
              <p:cNvGrpSpPr>
                <a:grpSpLocks/>
              </p:cNvGrpSpPr>
              <p:nvPr/>
            </p:nvGrpSpPr>
            <p:grpSpPr bwMode="auto">
              <a:xfrm>
                <a:off x="4740" y="784"/>
                <a:ext cx="88" cy="692"/>
                <a:chOff x="4740" y="784"/>
                <a:chExt cx="88" cy="692"/>
              </a:xfrm>
            </p:grpSpPr>
            <p:sp>
              <p:nvSpPr>
                <p:cNvPr id="410284" name="Line 684"/>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85" name="Line 685"/>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86" name="Line 686"/>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87" name="Line 687"/>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88" name="Line 688"/>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89" name="Line 689"/>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90" name="Line 690"/>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91" name="Line 691"/>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92" name="Line 692"/>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93" name="Line 693"/>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94" name="Line 694"/>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95" name="Line 695"/>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96" name="Line 696"/>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97" name="Oval 697"/>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298" name="Group 698"/>
            <p:cNvGrpSpPr>
              <a:grpSpLocks/>
            </p:cNvGrpSpPr>
            <p:nvPr/>
          </p:nvGrpSpPr>
          <p:grpSpPr bwMode="auto">
            <a:xfrm>
              <a:off x="4608" y="700"/>
              <a:ext cx="306" cy="90"/>
              <a:chOff x="748" y="2251"/>
              <a:chExt cx="306" cy="90"/>
            </a:xfrm>
          </p:grpSpPr>
          <p:sp>
            <p:nvSpPr>
              <p:cNvPr id="410299" name="AutoShape 699"/>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00" name="AutoShape 700"/>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01" name="AutoShape 701"/>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02" name="AutoShape 702"/>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03" name="AutoShape 703"/>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04" name="AutoShape 704"/>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305" name="Group 705"/>
          <p:cNvGrpSpPr>
            <a:grpSpLocks/>
          </p:cNvGrpSpPr>
          <p:nvPr/>
        </p:nvGrpSpPr>
        <p:grpSpPr bwMode="auto">
          <a:xfrm>
            <a:off x="8408581" y="5256214"/>
            <a:ext cx="311283" cy="504825"/>
            <a:chOff x="4608" y="700"/>
            <a:chExt cx="306" cy="553"/>
          </a:xfrm>
        </p:grpSpPr>
        <p:grpSp>
          <p:nvGrpSpPr>
            <p:cNvPr id="410306" name="Group 706"/>
            <p:cNvGrpSpPr>
              <a:grpSpLocks/>
            </p:cNvGrpSpPr>
            <p:nvPr/>
          </p:nvGrpSpPr>
          <p:grpSpPr bwMode="auto">
            <a:xfrm>
              <a:off x="4694" y="784"/>
              <a:ext cx="134" cy="469"/>
              <a:chOff x="4740" y="784"/>
              <a:chExt cx="88" cy="692"/>
            </a:xfrm>
          </p:grpSpPr>
          <p:sp>
            <p:nvSpPr>
              <p:cNvPr id="410307" name="Line 707"/>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308" name="Group 708"/>
              <p:cNvGrpSpPr>
                <a:grpSpLocks/>
              </p:cNvGrpSpPr>
              <p:nvPr/>
            </p:nvGrpSpPr>
            <p:grpSpPr bwMode="auto">
              <a:xfrm>
                <a:off x="4740" y="784"/>
                <a:ext cx="88" cy="692"/>
                <a:chOff x="4740" y="784"/>
                <a:chExt cx="88" cy="692"/>
              </a:xfrm>
            </p:grpSpPr>
            <p:sp>
              <p:nvSpPr>
                <p:cNvPr id="410309" name="Line 709"/>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10" name="Line 710"/>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11" name="Line 711"/>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12" name="Line 712"/>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13" name="Line 713"/>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14" name="Line 714"/>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15" name="Line 715"/>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16" name="Line 716"/>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17" name="Line 717"/>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18" name="Line 718"/>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19" name="Line 719"/>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20" name="Line 720"/>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21" name="Line 721"/>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22" name="Oval 722"/>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323" name="Group 723"/>
            <p:cNvGrpSpPr>
              <a:grpSpLocks/>
            </p:cNvGrpSpPr>
            <p:nvPr/>
          </p:nvGrpSpPr>
          <p:grpSpPr bwMode="auto">
            <a:xfrm>
              <a:off x="4608" y="700"/>
              <a:ext cx="306" cy="90"/>
              <a:chOff x="748" y="2251"/>
              <a:chExt cx="306" cy="90"/>
            </a:xfrm>
          </p:grpSpPr>
          <p:sp>
            <p:nvSpPr>
              <p:cNvPr id="410324" name="AutoShape 724"/>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25" name="AutoShape 725"/>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26" name="AutoShape 726"/>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27" name="AutoShape 727"/>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28" name="AutoShape 728"/>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29" name="AutoShape 729"/>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10330" name="Line 730"/>
          <p:cNvSpPr>
            <a:spLocks noChangeShapeType="1"/>
          </p:cNvSpPr>
          <p:nvPr/>
        </p:nvSpPr>
        <p:spPr bwMode="auto">
          <a:xfrm flipH="1" flipV="1">
            <a:off x="8888403" y="4511675"/>
            <a:ext cx="300963" cy="88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331" name="Line 731"/>
          <p:cNvSpPr>
            <a:spLocks noChangeShapeType="1"/>
          </p:cNvSpPr>
          <p:nvPr/>
        </p:nvSpPr>
        <p:spPr bwMode="auto">
          <a:xfrm>
            <a:off x="8998471" y="4464051"/>
            <a:ext cx="313002" cy="404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332" name="Line 732"/>
          <p:cNvSpPr>
            <a:spLocks noChangeShapeType="1"/>
          </p:cNvSpPr>
          <p:nvPr/>
        </p:nvSpPr>
        <p:spPr bwMode="auto">
          <a:xfrm flipV="1">
            <a:off x="8487692" y="4437063"/>
            <a:ext cx="122106" cy="603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333" name="Line 733"/>
          <p:cNvSpPr>
            <a:spLocks noChangeShapeType="1"/>
          </p:cNvSpPr>
          <p:nvPr/>
        </p:nvSpPr>
        <p:spPr bwMode="auto">
          <a:xfrm flipV="1">
            <a:off x="8565083" y="4489451"/>
            <a:ext cx="165100" cy="11985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nvGrpSpPr>
          <p:cNvPr id="410334" name="Group 734"/>
          <p:cNvGrpSpPr>
            <a:grpSpLocks/>
          </p:cNvGrpSpPr>
          <p:nvPr/>
        </p:nvGrpSpPr>
        <p:grpSpPr bwMode="auto">
          <a:xfrm>
            <a:off x="8374185" y="3933826"/>
            <a:ext cx="937287" cy="576263"/>
            <a:chOff x="3197" y="2387"/>
            <a:chExt cx="545" cy="363"/>
          </a:xfrm>
        </p:grpSpPr>
        <p:sp>
          <p:nvSpPr>
            <p:cNvPr id="410335" name="AutoShape 735"/>
            <p:cNvSpPr>
              <a:spLocks noChangeArrowheads="1"/>
            </p:cNvSpPr>
            <p:nvPr/>
          </p:nvSpPr>
          <p:spPr bwMode="auto">
            <a:xfrm>
              <a:off x="3197" y="2387"/>
              <a:ext cx="545" cy="363"/>
            </a:xfrm>
            <a:prstGeom prst="can">
              <a:avLst>
                <a:gd name="adj" fmla="val 44935"/>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b="1">
                <a:solidFill>
                  <a:srgbClr val="000099"/>
                </a:solidFill>
                <a:latin typeface="+mn-lt"/>
                <a:ea typeface="+mn-ea"/>
              </a:endParaRPr>
            </a:p>
          </p:txBody>
        </p:sp>
        <p:sp>
          <p:nvSpPr>
            <p:cNvPr id="410336" name="Text Box 736"/>
            <p:cNvSpPr txBox="1">
              <a:spLocks noChangeArrowheads="1"/>
            </p:cNvSpPr>
            <p:nvPr/>
          </p:nvSpPr>
          <p:spPr bwMode="auto">
            <a:xfrm>
              <a:off x="3287" y="2529"/>
              <a:ext cx="37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MSC</a:t>
              </a:r>
            </a:p>
          </p:txBody>
        </p:sp>
      </p:grpSp>
      <p:sp>
        <p:nvSpPr>
          <p:cNvPr id="410337" name="Freeform 737"/>
          <p:cNvSpPr>
            <a:spLocks/>
          </p:cNvSpPr>
          <p:nvPr/>
        </p:nvSpPr>
        <p:spPr bwMode="auto">
          <a:xfrm>
            <a:off x="7784298" y="2286000"/>
            <a:ext cx="1441185" cy="3536950"/>
          </a:xfrm>
          <a:custGeom>
            <a:avLst/>
            <a:gdLst>
              <a:gd name="T0" fmla="*/ 0 w 838"/>
              <a:gd name="T1" fmla="*/ 0 h 2228"/>
              <a:gd name="T2" fmla="*/ 495 w 838"/>
              <a:gd name="T3" fmla="*/ 316 h 2228"/>
              <a:gd name="T4" fmla="*/ 751 w 838"/>
              <a:gd name="T5" fmla="*/ 872 h 2228"/>
              <a:gd name="T6" fmla="*/ 759 w 838"/>
              <a:gd name="T7" fmla="*/ 1580 h 2228"/>
              <a:gd name="T8" fmla="*/ 279 w 838"/>
              <a:gd name="T9" fmla="*/ 2228 h 2228"/>
            </a:gdLst>
            <a:ahLst/>
            <a:cxnLst>
              <a:cxn ang="0">
                <a:pos x="T0" y="T1"/>
              </a:cxn>
              <a:cxn ang="0">
                <a:pos x="T2" y="T3"/>
              </a:cxn>
              <a:cxn ang="0">
                <a:pos x="T4" y="T5"/>
              </a:cxn>
              <a:cxn ang="0">
                <a:pos x="T6" y="T7"/>
              </a:cxn>
              <a:cxn ang="0">
                <a:pos x="T8" y="T9"/>
              </a:cxn>
            </a:cxnLst>
            <a:rect l="0" t="0" r="r" b="b"/>
            <a:pathLst>
              <a:path w="838" h="2228">
                <a:moveTo>
                  <a:pt x="0" y="0"/>
                </a:moveTo>
                <a:cubicBezTo>
                  <a:pt x="83" y="53"/>
                  <a:pt x="370" y="171"/>
                  <a:pt x="495" y="316"/>
                </a:cubicBezTo>
                <a:cubicBezTo>
                  <a:pt x="620" y="461"/>
                  <a:pt x="707" y="661"/>
                  <a:pt x="751" y="872"/>
                </a:cubicBezTo>
                <a:cubicBezTo>
                  <a:pt x="795" y="1083"/>
                  <a:pt x="838" y="1354"/>
                  <a:pt x="759" y="1580"/>
                </a:cubicBezTo>
                <a:cubicBezTo>
                  <a:pt x="680" y="1806"/>
                  <a:pt x="379" y="2093"/>
                  <a:pt x="279" y="2228"/>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338" name="Line 738"/>
          <p:cNvSpPr>
            <a:spLocks noChangeShapeType="1"/>
          </p:cNvSpPr>
          <p:nvPr/>
        </p:nvSpPr>
        <p:spPr bwMode="auto">
          <a:xfrm>
            <a:off x="5030391" y="0"/>
            <a:ext cx="0" cy="7173913"/>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339" name="Text Box 739"/>
          <p:cNvSpPr txBox="1">
            <a:spLocks noChangeArrowheads="1"/>
          </p:cNvSpPr>
          <p:nvPr/>
        </p:nvSpPr>
        <p:spPr bwMode="auto">
          <a:xfrm>
            <a:off x="2157818" y="6532563"/>
            <a:ext cx="111440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(a) </a:t>
            </a:r>
            <a:r>
              <a:rPr kumimoji="1" lang="zh-CN" altLang="en-US" sz="1600" b="1">
                <a:solidFill>
                  <a:srgbClr val="000099"/>
                </a:solidFill>
                <a:latin typeface="+mn-lt"/>
                <a:ea typeface="+mn-ea"/>
              </a:rPr>
              <a:t>切换前</a:t>
            </a:r>
          </a:p>
        </p:txBody>
      </p:sp>
      <p:sp>
        <p:nvSpPr>
          <p:cNvPr id="410340" name="Freeform 740"/>
          <p:cNvSpPr>
            <a:spLocks/>
          </p:cNvSpPr>
          <p:nvPr/>
        </p:nvSpPr>
        <p:spPr bwMode="auto">
          <a:xfrm>
            <a:off x="1308241" y="2286000"/>
            <a:ext cx="2294202" cy="4191000"/>
          </a:xfrm>
          <a:custGeom>
            <a:avLst/>
            <a:gdLst>
              <a:gd name="T0" fmla="*/ 876 w 1334"/>
              <a:gd name="T1" fmla="*/ 0 h 2640"/>
              <a:gd name="T2" fmla="*/ 1308 w 1334"/>
              <a:gd name="T3" fmla="*/ 384 h 2640"/>
              <a:gd name="T4" fmla="*/ 723 w 1334"/>
              <a:gd name="T5" fmla="*/ 1134 h 2640"/>
              <a:gd name="T6" fmla="*/ 621 w 1334"/>
              <a:gd name="T7" fmla="*/ 1611 h 2640"/>
              <a:gd name="T8" fmla="*/ 504 w 1334"/>
              <a:gd name="T9" fmla="*/ 2187 h 2640"/>
              <a:gd name="T10" fmla="*/ 339 w 1334"/>
              <a:gd name="T11" fmla="*/ 2424 h 2640"/>
              <a:gd name="T12" fmla="*/ 0 w 1334"/>
              <a:gd name="T13" fmla="*/ 2640 h 2640"/>
            </a:gdLst>
            <a:ahLst/>
            <a:cxnLst>
              <a:cxn ang="0">
                <a:pos x="T0" y="T1"/>
              </a:cxn>
              <a:cxn ang="0">
                <a:pos x="T2" y="T3"/>
              </a:cxn>
              <a:cxn ang="0">
                <a:pos x="T4" y="T5"/>
              </a:cxn>
              <a:cxn ang="0">
                <a:pos x="T6" y="T7"/>
              </a:cxn>
              <a:cxn ang="0">
                <a:pos x="T8" y="T9"/>
              </a:cxn>
              <a:cxn ang="0">
                <a:pos x="T10" y="T11"/>
              </a:cxn>
              <a:cxn ang="0">
                <a:pos x="T12" y="T13"/>
              </a:cxn>
            </a:cxnLst>
            <a:rect l="0" t="0" r="r" b="b"/>
            <a:pathLst>
              <a:path w="1334" h="2640">
                <a:moveTo>
                  <a:pt x="876" y="0"/>
                </a:moveTo>
                <a:cubicBezTo>
                  <a:pt x="948" y="65"/>
                  <a:pt x="1334" y="195"/>
                  <a:pt x="1308" y="384"/>
                </a:cubicBezTo>
                <a:cubicBezTo>
                  <a:pt x="1282" y="573"/>
                  <a:pt x="838" y="930"/>
                  <a:pt x="723" y="1134"/>
                </a:cubicBezTo>
                <a:cubicBezTo>
                  <a:pt x="608" y="1338"/>
                  <a:pt x="657" y="1436"/>
                  <a:pt x="621" y="1611"/>
                </a:cubicBezTo>
                <a:cubicBezTo>
                  <a:pt x="585" y="1786"/>
                  <a:pt x="551" y="2052"/>
                  <a:pt x="504" y="2187"/>
                </a:cubicBezTo>
                <a:cubicBezTo>
                  <a:pt x="457" y="2322"/>
                  <a:pt x="423" y="2349"/>
                  <a:pt x="339" y="2424"/>
                </a:cubicBezTo>
                <a:cubicBezTo>
                  <a:pt x="255" y="2499"/>
                  <a:pt x="71" y="2595"/>
                  <a:pt x="0" y="2640"/>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341" name="Freeform 741"/>
          <p:cNvSpPr>
            <a:spLocks/>
          </p:cNvSpPr>
          <p:nvPr/>
        </p:nvSpPr>
        <p:spPr bwMode="auto">
          <a:xfrm>
            <a:off x="5175373" y="4797425"/>
            <a:ext cx="2731029" cy="1943100"/>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342" name="AutoShape 742"/>
          <p:cNvSpPr>
            <a:spLocks noChangeArrowheads="1"/>
          </p:cNvSpPr>
          <p:nvPr/>
        </p:nvSpPr>
        <p:spPr bwMode="auto">
          <a:xfrm>
            <a:off x="5311238" y="523557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43" name="AutoShape 743"/>
          <p:cNvSpPr>
            <a:spLocks noChangeArrowheads="1"/>
          </p:cNvSpPr>
          <p:nvPr/>
        </p:nvSpPr>
        <p:spPr bwMode="auto">
          <a:xfrm>
            <a:off x="5895967" y="491807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44" name="AutoShape 744"/>
          <p:cNvSpPr>
            <a:spLocks noChangeArrowheads="1"/>
          </p:cNvSpPr>
          <p:nvPr/>
        </p:nvSpPr>
        <p:spPr bwMode="auto">
          <a:xfrm>
            <a:off x="5902846" y="554355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45" name="AutoShape 745"/>
          <p:cNvSpPr>
            <a:spLocks noChangeArrowheads="1"/>
          </p:cNvSpPr>
          <p:nvPr/>
        </p:nvSpPr>
        <p:spPr bwMode="auto">
          <a:xfrm>
            <a:off x="6480696" y="521970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46" name="AutoShape 746"/>
          <p:cNvSpPr>
            <a:spLocks noChangeArrowheads="1"/>
          </p:cNvSpPr>
          <p:nvPr/>
        </p:nvSpPr>
        <p:spPr bwMode="auto">
          <a:xfrm>
            <a:off x="5319836" y="586105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10347" name="Group 747"/>
          <p:cNvGrpSpPr>
            <a:grpSpLocks/>
          </p:cNvGrpSpPr>
          <p:nvPr/>
        </p:nvGrpSpPr>
        <p:grpSpPr bwMode="auto">
          <a:xfrm>
            <a:off x="6145335" y="4679951"/>
            <a:ext cx="311283" cy="504825"/>
            <a:chOff x="4608" y="700"/>
            <a:chExt cx="306" cy="553"/>
          </a:xfrm>
        </p:grpSpPr>
        <p:grpSp>
          <p:nvGrpSpPr>
            <p:cNvPr id="410348" name="Group 748"/>
            <p:cNvGrpSpPr>
              <a:grpSpLocks/>
            </p:cNvGrpSpPr>
            <p:nvPr/>
          </p:nvGrpSpPr>
          <p:grpSpPr bwMode="auto">
            <a:xfrm>
              <a:off x="4694" y="784"/>
              <a:ext cx="134" cy="469"/>
              <a:chOff x="4740" y="784"/>
              <a:chExt cx="88" cy="692"/>
            </a:xfrm>
          </p:grpSpPr>
          <p:sp>
            <p:nvSpPr>
              <p:cNvPr id="410349" name="Line 74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350" name="Group 750"/>
              <p:cNvGrpSpPr>
                <a:grpSpLocks/>
              </p:cNvGrpSpPr>
              <p:nvPr/>
            </p:nvGrpSpPr>
            <p:grpSpPr bwMode="auto">
              <a:xfrm>
                <a:off x="4740" y="784"/>
                <a:ext cx="88" cy="692"/>
                <a:chOff x="4740" y="784"/>
                <a:chExt cx="88" cy="692"/>
              </a:xfrm>
            </p:grpSpPr>
            <p:sp>
              <p:nvSpPr>
                <p:cNvPr id="410351" name="Line 75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52" name="Line 75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53" name="Line 75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54" name="Line 75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55" name="Line 75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56" name="Line 75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57" name="Line 75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58" name="Line 75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59" name="Line 75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60" name="Line 76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61" name="Line 76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62" name="Line 76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63" name="Line 76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64" name="Oval 76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365" name="Group 765"/>
            <p:cNvGrpSpPr>
              <a:grpSpLocks/>
            </p:cNvGrpSpPr>
            <p:nvPr/>
          </p:nvGrpSpPr>
          <p:grpSpPr bwMode="auto">
            <a:xfrm>
              <a:off x="4608" y="700"/>
              <a:ext cx="306" cy="90"/>
              <a:chOff x="748" y="2251"/>
              <a:chExt cx="306" cy="90"/>
            </a:xfrm>
          </p:grpSpPr>
          <p:sp>
            <p:nvSpPr>
              <p:cNvPr id="410366" name="AutoShape 76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67" name="AutoShape 76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68" name="AutoShape 76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69" name="AutoShape 76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70" name="AutoShape 77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71" name="AutoShape 77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372" name="Group 772"/>
          <p:cNvGrpSpPr>
            <a:grpSpLocks/>
          </p:cNvGrpSpPr>
          <p:nvPr/>
        </p:nvGrpSpPr>
        <p:grpSpPr bwMode="auto">
          <a:xfrm>
            <a:off x="5521052" y="5040314"/>
            <a:ext cx="311282" cy="504825"/>
            <a:chOff x="4608" y="700"/>
            <a:chExt cx="306" cy="553"/>
          </a:xfrm>
        </p:grpSpPr>
        <p:grpSp>
          <p:nvGrpSpPr>
            <p:cNvPr id="410373" name="Group 773"/>
            <p:cNvGrpSpPr>
              <a:grpSpLocks/>
            </p:cNvGrpSpPr>
            <p:nvPr/>
          </p:nvGrpSpPr>
          <p:grpSpPr bwMode="auto">
            <a:xfrm>
              <a:off x="4694" y="784"/>
              <a:ext cx="134" cy="469"/>
              <a:chOff x="4740" y="784"/>
              <a:chExt cx="88" cy="692"/>
            </a:xfrm>
          </p:grpSpPr>
          <p:sp>
            <p:nvSpPr>
              <p:cNvPr id="410374" name="Line 77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375" name="Group 775"/>
              <p:cNvGrpSpPr>
                <a:grpSpLocks/>
              </p:cNvGrpSpPr>
              <p:nvPr/>
            </p:nvGrpSpPr>
            <p:grpSpPr bwMode="auto">
              <a:xfrm>
                <a:off x="4740" y="784"/>
                <a:ext cx="88" cy="692"/>
                <a:chOff x="4740" y="784"/>
                <a:chExt cx="88" cy="692"/>
              </a:xfrm>
            </p:grpSpPr>
            <p:sp>
              <p:nvSpPr>
                <p:cNvPr id="410376" name="Line 77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77" name="Line 77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78" name="Line 77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79" name="Line 77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80" name="Line 78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81" name="Line 78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82" name="Line 78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83" name="Line 78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84" name="Line 78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85" name="Line 78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86" name="Line 78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87" name="Line 78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88" name="Line 78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89" name="Oval 78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390" name="Group 790"/>
            <p:cNvGrpSpPr>
              <a:grpSpLocks/>
            </p:cNvGrpSpPr>
            <p:nvPr/>
          </p:nvGrpSpPr>
          <p:grpSpPr bwMode="auto">
            <a:xfrm>
              <a:off x="4608" y="700"/>
              <a:ext cx="306" cy="90"/>
              <a:chOff x="748" y="2251"/>
              <a:chExt cx="306" cy="90"/>
            </a:xfrm>
          </p:grpSpPr>
          <p:sp>
            <p:nvSpPr>
              <p:cNvPr id="410391" name="AutoShape 79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92" name="AutoShape 79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93" name="AutoShape 79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94" name="AutoShape 79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95" name="AutoShape 79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96" name="AutoShape 79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397" name="Group 797"/>
          <p:cNvGrpSpPr>
            <a:grpSpLocks/>
          </p:cNvGrpSpPr>
          <p:nvPr/>
        </p:nvGrpSpPr>
        <p:grpSpPr bwMode="auto">
          <a:xfrm>
            <a:off x="6222727" y="5400676"/>
            <a:ext cx="311282" cy="504825"/>
            <a:chOff x="4608" y="700"/>
            <a:chExt cx="306" cy="553"/>
          </a:xfrm>
        </p:grpSpPr>
        <p:grpSp>
          <p:nvGrpSpPr>
            <p:cNvPr id="410398" name="Group 798"/>
            <p:cNvGrpSpPr>
              <a:grpSpLocks/>
            </p:cNvGrpSpPr>
            <p:nvPr/>
          </p:nvGrpSpPr>
          <p:grpSpPr bwMode="auto">
            <a:xfrm>
              <a:off x="4694" y="784"/>
              <a:ext cx="134" cy="469"/>
              <a:chOff x="4740" y="784"/>
              <a:chExt cx="88" cy="692"/>
            </a:xfrm>
          </p:grpSpPr>
          <p:sp>
            <p:nvSpPr>
              <p:cNvPr id="410399" name="Line 79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400" name="Group 800"/>
              <p:cNvGrpSpPr>
                <a:grpSpLocks/>
              </p:cNvGrpSpPr>
              <p:nvPr/>
            </p:nvGrpSpPr>
            <p:grpSpPr bwMode="auto">
              <a:xfrm>
                <a:off x="4740" y="784"/>
                <a:ext cx="88" cy="692"/>
                <a:chOff x="4740" y="784"/>
                <a:chExt cx="88" cy="692"/>
              </a:xfrm>
            </p:grpSpPr>
            <p:sp>
              <p:nvSpPr>
                <p:cNvPr id="410401" name="Line 80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02" name="Line 80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03" name="Line 80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04" name="Line 80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05" name="Line 80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06" name="Line 80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07" name="Line 80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08" name="Line 80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09" name="Line 80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10" name="Line 81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11" name="Line 81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12" name="Line 81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13" name="Line 81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14" name="Oval 81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415" name="Group 815"/>
            <p:cNvGrpSpPr>
              <a:grpSpLocks/>
            </p:cNvGrpSpPr>
            <p:nvPr/>
          </p:nvGrpSpPr>
          <p:grpSpPr bwMode="auto">
            <a:xfrm>
              <a:off x="4608" y="700"/>
              <a:ext cx="306" cy="90"/>
              <a:chOff x="748" y="2251"/>
              <a:chExt cx="306" cy="90"/>
            </a:xfrm>
          </p:grpSpPr>
          <p:sp>
            <p:nvSpPr>
              <p:cNvPr id="410416" name="AutoShape 81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17" name="AutoShape 81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18" name="AutoShape 81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19" name="AutoShape 81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20" name="AutoShape 82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21" name="AutoShape 82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422" name="Group 822"/>
          <p:cNvGrpSpPr>
            <a:grpSpLocks/>
          </p:cNvGrpSpPr>
          <p:nvPr/>
        </p:nvGrpSpPr>
        <p:grpSpPr bwMode="auto">
          <a:xfrm>
            <a:off x="6847010" y="4967289"/>
            <a:ext cx="311283" cy="504825"/>
            <a:chOff x="4608" y="700"/>
            <a:chExt cx="306" cy="553"/>
          </a:xfrm>
        </p:grpSpPr>
        <p:grpSp>
          <p:nvGrpSpPr>
            <p:cNvPr id="410423" name="Group 823"/>
            <p:cNvGrpSpPr>
              <a:grpSpLocks/>
            </p:cNvGrpSpPr>
            <p:nvPr/>
          </p:nvGrpSpPr>
          <p:grpSpPr bwMode="auto">
            <a:xfrm>
              <a:off x="4694" y="784"/>
              <a:ext cx="134" cy="469"/>
              <a:chOff x="4740" y="784"/>
              <a:chExt cx="88" cy="692"/>
            </a:xfrm>
          </p:grpSpPr>
          <p:sp>
            <p:nvSpPr>
              <p:cNvPr id="410424" name="Line 82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425" name="Group 825"/>
              <p:cNvGrpSpPr>
                <a:grpSpLocks/>
              </p:cNvGrpSpPr>
              <p:nvPr/>
            </p:nvGrpSpPr>
            <p:grpSpPr bwMode="auto">
              <a:xfrm>
                <a:off x="4740" y="784"/>
                <a:ext cx="88" cy="692"/>
                <a:chOff x="4740" y="784"/>
                <a:chExt cx="88" cy="692"/>
              </a:xfrm>
            </p:grpSpPr>
            <p:sp>
              <p:nvSpPr>
                <p:cNvPr id="410426" name="Line 82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27" name="Line 82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28" name="Line 82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29" name="Line 82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30" name="Line 83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31" name="Line 83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32" name="Line 83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33" name="Line 83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34" name="Line 83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35" name="Line 83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36" name="Line 83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37" name="Line 83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38" name="Line 83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39" name="Oval 83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440" name="Group 840"/>
            <p:cNvGrpSpPr>
              <a:grpSpLocks/>
            </p:cNvGrpSpPr>
            <p:nvPr/>
          </p:nvGrpSpPr>
          <p:grpSpPr bwMode="auto">
            <a:xfrm>
              <a:off x="4608" y="700"/>
              <a:ext cx="306" cy="90"/>
              <a:chOff x="748" y="2251"/>
              <a:chExt cx="306" cy="90"/>
            </a:xfrm>
          </p:grpSpPr>
          <p:sp>
            <p:nvSpPr>
              <p:cNvPr id="410441" name="AutoShape 84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42" name="AutoShape 84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43" name="AutoShape 84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44" name="AutoShape 84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45" name="AutoShape 84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46" name="AutoShape 84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447" name="Group 847"/>
          <p:cNvGrpSpPr>
            <a:grpSpLocks/>
          </p:cNvGrpSpPr>
          <p:nvPr/>
        </p:nvGrpSpPr>
        <p:grpSpPr bwMode="auto">
          <a:xfrm>
            <a:off x="5598441" y="5688014"/>
            <a:ext cx="311283" cy="504825"/>
            <a:chOff x="4608" y="700"/>
            <a:chExt cx="306" cy="553"/>
          </a:xfrm>
        </p:grpSpPr>
        <p:grpSp>
          <p:nvGrpSpPr>
            <p:cNvPr id="410448" name="Group 848"/>
            <p:cNvGrpSpPr>
              <a:grpSpLocks/>
            </p:cNvGrpSpPr>
            <p:nvPr/>
          </p:nvGrpSpPr>
          <p:grpSpPr bwMode="auto">
            <a:xfrm>
              <a:off x="4694" y="784"/>
              <a:ext cx="134" cy="469"/>
              <a:chOff x="4740" y="784"/>
              <a:chExt cx="88" cy="692"/>
            </a:xfrm>
          </p:grpSpPr>
          <p:sp>
            <p:nvSpPr>
              <p:cNvPr id="410449" name="Line 84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450" name="Group 850"/>
              <p:cNvGrpSpPr>
                <a:grpSpLocks/>
              </p:cNvGrpSpPr>
              <p:nvPr/>
            </p:nvGrpSpPr>
            <p:grpSpPr bwMode="auto">
              <a:xfrm>
                <a:off x="4740" y="784"/>
                <a:ext cx="88" cy="692"/>
                <a:chOff x="4740" y="784"/>
                <a:chExt cx="88" cy="692"/>
              </a:xfrm>
            </p:grpSpPr>
            <p:sp>
              <p:nvSpPr>
                <p:cNvPr id="410451" name="Line 85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52" name="Line 85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53" name="Line 85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54" name="Line 85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55" name="Line 85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56" name="Line 85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57" name="Line 85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58" name="Line 85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59" name="Line 85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60" name="Line 86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61" name="Line 86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62" name="Line 86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63" name="Line 86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64" name="Oval 86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465" name="Group 865"/>
            <p:cNvGrpSpPr>
              <a:grpSpLocks/>
            </p:cNvGrpSpPr>
            <p:nvPr/>
          </p:nvGrpSpPr>
          <p:grpSpPr bwMode="auto">
            <a:xfrm>
              <a:off x="4608" y="700"/>
              <a:ext cx="306" cy="90"/>
              <a:chOff x="748" y="2251"/>
              <a:chExt cx="306" cy="90"/>
            </a:xfrm>
          </p:grpSpPr>
          <p:sp>
            <p:nvSpPr>
              <p:cNvPr id="410466" name="AutoShape 86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67" name="AutoShape 86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68" name="AutoShape 86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69" name="AutoShape 86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70" name="AutoShape 87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71" name="AutoShape 87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10472" name="Line 872"/>
          <p:cNvSpPr>
            <a:spLocks noChangeShapeType="1"/>
          </p:cNvSpPr>
          <p:nvPr/>
        </p:nvSpPr>
        <p:spPr bwMode="auto">
          <a:xfrm flipV="1">
            <a:off x="7048226" y="4940300"/>
            <a:ext cx="0" cy="503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473" name="Line 873"/>
          <p:cNvSpPr>
            <a:spLocks noChangeShapeType="1"/>
          </p:cNvSpPr>
          <p:nvPr/>
        </p:nvSpPr>
        <p:spPr bwMode="auto">
          <a:xfrm flipV="1">
            <a:off x="6379227" y="4940301"/>
            <a:ext cx="591608" cy="892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474" name="Line 874"/>
          <p:cNvSpPr>
            <a:spLocks noChangeShapeType="1"/>
          </p:cNvSpPr>
          <p:nvPr/>
        </p:nvSpPr>
        <p:spPr bwMode="auto">
          <a:xfrm flipV="1">
            <a:off x="6301837" y="4795838"/>
            <a:ext cx="435107" cy="315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475" name="Line 875"/>
          <p:cNvSpPr>
            <a:spLocks noChangeShapeType="1"/>
          </p:cNvSpPr>
          <p:nvPr/>
        </p:nvSpPr>
        <p:spPr bwMode="auto">
          <a:xfrm flipV="1">
            <a:off x="5722267" y="4867275"/>
            <a:ext cx="1169458"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476" name="Line 876"/>
          <p:cNvSpPr>
            <a:spLocks noChangeShapeType="1"/>
          </p:cNvSpPr>
          <p:nvPr/>
        </p:nvSpPr>
        <p:spPr bwMode="auto">
          <a:xfrm flipV="1">
            <a:off x="5754943" y="4867275"/>
            <a:ext cx="1136782" cy="1252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nvGrpSpPr>
          <p:cNvPr id="410477" name="Group 877"/>
          <p:cNvGrpSpPr>
            <a:grpSpLocks/>
          </p:cNvGrpSpPr>
          <p:nvPr/>
        </p:nvGrpSpPr>
        <p:grpSpPr bwMode="auto">
          <a:xfrm>
            <a:off x="6580444" y="4437063"/>
            <a:ext cx="937286" cy="576262"/>
            <a:chOff x="3197" y="2387"/>
            <a:chExt cx="545" cy="363"/>
          </a:xfrm>
        </p:grpSpPr>
        <p:sp>
          <p:nvSpPr>
            <p:cNvPr id="410478" name="AutoShape 878"/>
            <p:cNvSpPr>
              <a:spLocks noChangeArrowheads="1"/>
            </p:cNvSpPr>
            <p:nvPr/>
          </p:nvSpPr>
          <p:spPr bwMode="auto">
            <a:xfrm>
              <a:off x="3197" y="2387"/>
              <a:ext cx="545" cy="363"/>
            </a:xfrm>
            <a:prstGeom prst="can">
              <a:avLst>
                <a:gd name="adj" fmla="val 44935"/>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b="1">
                <a:solidFill>
                  <a:srgbClr val="000099"/>
                </a:solidFill>
                <a:latin typeface="+mn-lt"/>
                <a:ea typeface="+mn-ea"/>
              </a:endParaRPr>
            </a:p>
          </p:txBody>
        </p:sp>
        <p:sp>
          <p:nvSpPr>
            <p:cNvPr id="410479" name="Text Box 879"/>
            <p:cNvSpPr txBox="1">
              <a:spLocks noChangeArrowheads="1"/>
            </p:cNvSpPr>
            <p:nvPr/>
          </p:nvSpPr>
          <p:spPr bwMode="auto">
            <a:xfrm>
              <a:off x="3287" y="2529"/>
              <a:ext cx="37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MSC</a:t>
              </a:r>
            </a:p>
          </p:txBody>
        </p:sp>
      </p:grpSp>
      <p:sp>
        <p:nvSpPr>
          <p:cNvPr id="410480" name="Text Box 880"/>
          <p:cNvSpPr txBox="1">
            <a:spLocks noChangeArrowheads="1"/>
          </p:cNvSpPr>
          <p:nvPr/>
        </p:nvSpPr>
        <p:spPr bwMode="auto">
          <a:xfrm>
            <a:off x="7125616" y="6530975"/>
            <a:ext cx="112562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(b) </a:t>
            </a:r>
            <a:r>
              <a:rPr kumimoji="1" lang="zh-CN" altLang="en-US" sz="1600" b="1">
                <a:solidFill>
                  <a:srgbClr val="000099"/>
                </a:solidFill>
                <a:latin typeface="+mn-lt"/>
                <a:ea typeface="+mn-ea"/>
              </a:rPr>
              <a:t>切换后</a:t>
            </a:r>
          </a:p>
        </p:txBody>
      </p:sp>
      <p:grpSp>
        <p:nvGrpSpPr>
          <p:cNvPr id="410481" name="Group 881"/>
          <p:cNvGrpSpPr>
            <a:grpSpLocks/>
          </p:cNvGrpSpPr>
          <p:nvPr/>
        </p:nvGrpSpPr>
        <p:grpSpPr bwMode="auto">
          <a:xfrm>
            <a:off x="7829013" y="5734051"/>
            <a:ext cx="545173" cy="258763"/>
            <a:chOff x="3561" y="3339"/>
            <a:chExt cx="317" cy="163"/>
          </a:xfrm>
        </p:grpSpPr>
        <p:sp>
          <p:nvSpPr>
            <p:cNvPr id="410482" name="AutoShape 882"/>
            <p:cNvSpPr>
              <a:spLocks noChangeAspect="1" noChangeArrowheads="1" noTextEdit="1"/>
            </p:cNvSpPr>
            <p:nvPr/>
          </p:nvSpPr>
          <p:spPr bwMode="auto">
            <a:xfrm flipH="1">
              <a:off x="3561" y="3339"/>
              <a:ext cx="31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grpSp>
          <p:nvGrpSpPr>
            <p:cNvPr id="410483" name="Group 883"/>
            <p:cNvGrpSpPr>
              <a:grpSpLocks/>
            </p:cNvGrpSpPr>
            <p:nvPr/>
          </p:nvGrpSpPr>
          <p:grpSpPr bwMode="auto">
            <a:xfrm flipH="1">
              <a:off x="3676" y="3344"/>
              <a:ext cx="45" cy="34"/>
              <a:chOff x="3037" y="3208"/>
              <a:chExt cx="45" cy="34"/>
            </a:xfrm>
          </p:grpSpPr>
          <p:sp>
            <p:nvSpPr>
              <p:cNvPr id="410484" name="Freeform 884"/>
              <p:cNvSpPr>
                <a:spLocks/>
              </p:cNvSpPr>
              <p:nvPr/>
            </p:nvSpPr>
            <p:spPr bwMode="auto">
              <a:xfrm>
                <a:off x="3073" y="3208"/>
                <a:ext cx="9" cy="32"/>
              </a:xfrm>
              <a:custGeom>
                <a:avLst/>
                <a:gdLst>
                  <a:gd name="T0" fmla="*/ 157 w 157"/>
                  <a:gd name="T1" fmla="*/ 0 h 444"/>
                  <a:gd name="T2" fmla="*/ 128 w 157"/>
                  <a:gd name="T3" fmla="*/ 26 h 444"/>
                  <a:gd name="T4" fmla="*/ 58 w 157"/>
                  <a:gd name="T5" fmla="*/ 267 h 444"/>
                  <a:gd name="T6" fmla="*/ 0 w 157"/>
                  <a:gd name="T7" fmla="*/ 444 h 444"/>
                  <a:gd name="T8" fmla="*/ 45 w 157"/>
                  <a:gd name="T9" fmla="*/ 439 h 444"/>
                  <a:gd name="T10" fmla="*/ 157 w 157"/>
                  <a:gd name="T11" fmla="*/ 0 h 444"/>
                </a:gdLst>
                <a:ahLst/>
                <a:cxnLst>
                  <a:cxn ang="0">
                    <a:pos x="T0" y="T1"/>
                  </a:cxn>
                  <a:cxn ang="0">
                    <a:pos x="T2" y="T3"/>
                  </a:cxn>
                  <a:cxn ang="0">
                    <a:pos x="T4" y="T5"/>
                  </a:cxn>
                  <a:cxn ang="0">
                    <a:pos x="T6" y="T7"/>
                  </a:cxn>
                  <a:cxn ang="0">
                    <a:pos x="T8" y="T9"/>
                  </a:cxn>
                  <a:cxn ang="0">
                    <a:pos x="T10" y="T11"/>
                  </a:cxn>
                </a:cxnLst>
                <a:rect l="0" t="0" r="r" b="b"/>
                <a:pathLst>
                  <a:path w="157" h="444">
                    <a:moveTo>
                      <a:pt x="157" y="0"/>
                    </a:moveTo>
                    <a:lnTo>
                      <a:pt x="128" y="26"/>
                    </a:lnTo>
                    <a:lnTo>
                      <a:pt x="58" y="267"/>
                    </a:lnTo>
                    <a:lnTo>
                      <a:pt x="0" y="444"/>
                    </a:lnTo>
                    <a:lnTo>
                      <a:pt x="45" y="439"/>
                    </a:lnTo>
                    <a:lnTo>
                      <a:pt x="157"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485" name="Freeform 885"/>
              <p:cNvSpPr>
                <a:spLocks/>
              </p:cNvSpPr>
              <p:nvPr/>
            </p:nvSpPr>
            <p:spPr bwMode="auto">
              <a:xfrm>
                <a:off x="3037" y="3209"/>
                <a:ext cx="19" cy="33"/>
              </a:xfrm>
              <a:custGeom>
                <a:avLst/>
                <a:gdLst>
                  <a:gd name="T0" fmla="*/ 262 w 340"/>
                  <a:gd name="T1" fmla="*/ 0 h 465"/>
                  <a:gd name="T2" fmla="*/ 0 w 340"/>
                  <a:gd name="T3" fmla="*/ 465 h 465"/>
                  <a:gd name="T4" fmla="*/ 111 w 340"/>
                  <a:gd name="T5" fmla="*/ 464 h 465"/>
                  <a:gd name="T6" fmla="*/ 340 w 340"/>
                  <a:gd name="T7" fmla="*/ 11 h 465"/>
                  <a:gd name="T8" fmla="*/ 262 w 340"/>
                  <a:gd name="T9" fmla="*/ 0 h 465"/>
                </a:gdLst>
                <a:ahLst/>
                <a:cxnLst>
                  <a:cxn ang="0">
                    <a:pos x="T0" y="T1"/>
                  </a:cxn>
                  <a:cxn ang="0">
                    <a:pos x="T2" y="T3"/>
                  </a:cxn>
                  <a:cxn ang="0">
                    <a:pos x="T4" y="T5"/>
                  </a:cxn>
                  <a:cxn ang="0">
                    <a:pos x="T6" y="T7"/>
                  </a:cxn>
                  <a:cxn ang="0">
                    <a:pos x="T8" y="T9"/>
                  </a:cxn>
                </a:cxnLst>
                <a:rect l="0" t="0" r="r" b="b"/>
                <a:pathLst>
                  <a:path w="340" h="465">
                    <a:moveTo>
                      <a:pt x="262" y="0"/>
                    </a:moveTo>
                    <a:lnTo>
                      <a:pt x="0" y="465"/>
                    </a:lnTo>
                    <a:lnTo>
                      <a:pt x="111" y="464"/>
                    </a:lnTo>
                    <a:lnTo>
                      <a:pt x="340" y="11"/>
                    </a:lnTo>
                    <a:lnTo>
                      <a:pt x="262"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10486" name="Group 886"/>
            <p:cNvGrpSpPr>
              <a:grpSpLocks/>
            </p:cNvGrpSpPr>
            <p:nvPr/>
          </p:nvGrpSpPr>
          <p:grpSpPr bwMode="auto">
            <a:xfrm flipH="1">
              <a:off x="3614" y="3351"/>
              <a:ext cx="168" cy="55"/>
              <a:chOff x="2976" y="3215"/>
              <a:chExt cx="168" cy="55"/>
            </a:xfrm>
          </p:grpSpPr>
          <p:sp>
            <p:nvSpPr>
              <p:cNvPr id="410487" name="Freeform 887"/>
              <p:cNvSpPr>
                <a:spLocks/>
              </p:cNvSpPr>
              <p:nvPr/>
            </p:nvSpPr>
            <p:spPr bwMode="auto">
              <a:xfrm>
                <a:off x="2981" y="3231"/>
                <a:ext cx="163" cy="30"/>
              </a:xfrm>
              <a:custGeom>
                <a:avLst/>
                <a:gdLst>
                  <a:gd name="T0" fmla="*/ 1633 w 2926"/>
                  <a:gd name="T1" fmla="*/ 113 h 418"/>
                  <a:gd name="T2" fmla="*/ 1686 w 2926"/>
                  <a:gd name="T3" fmla="*/ 67 h 418"/>
                  <a:gd name="T4" fmla="*/ 1721 w 2926"/>
                  <a:gd name="T5" fmla="*/ 37 h 418"/>
                  <a:gd name="T6" fmla="*/ 1768 w 2926"/>
                  <a:gd name="T7" fmla="*/ 20 h 418"/>
                  <a:gd name="T8" fmla="*/ 1821 w 2926"/>
                  <a:gd name="T9" fmla="*/ 0 h 418"/>
                  <a:gd name="T10" fmla="*/ 1902 w 2926"/>
                  <a:gd name="T11" fmla="*/ 0 h 418"/>
                  <a:gd name="T12" fmla="*/ 2656 w 2926"/>
                  <a:gd name="T13" fmla="*/ 44 h 418"/>
                  <a:gd name="T14" fmla="*/ 2725 w 2926"/>
                  <a:gd name="T15" fmla="*/ 50 h 418"/>
                  <a:gd name="T16" fmla="*/ 2763 w 2926"/>
                  <a:gd name="T17" fmla="*/ 54 h 418"/>
                  <a:gd name="T18" fmla="*/ 2796 w 2926"/>
                  <a:gd name="T19" fmla="*/ 64 h 418"/>
                  <a:gd name="T20" fmla="*/ 2823 w 2926"/>
                  <a:gd name="T21" fmla="*/ 76 h 418"/>
                  <a:gd name="T22" fmla="*/ 2851 w 2926"/>
                  <a:gd name="T23" fmla="*/ 91 h 418"/>
                  <a:gd name="T24" fmla="*/ 2868 w 2926"/>
                  <a:gd name="T25" fmla="*/ 105 h 418"/>
                  <a:gd name="T26" fmla="*/ 2886 w 2926"/>
                  <a:gd name="T27" fmla="*/ 128 h 418"/>
                  <a:gd name="T28" fmla="*/ 2902 w 2926"/>
                  <a:gd name="T29" fmla="*/ 152 h 418"/>
                  <a:gd name="T30" fmla="*/ 2926 w 2926"/>
                  <a:gd name="T31" fmla="*/ 208 h 418"/>
                  <a:gd name="T32" fmla="*/ 2900 w 2926"/>
                  <a:gd name="T33" fmla="*/ 316 h 418"/>
                  <a:gd name="T34" fmla="*/ 1766 w 2926"/>
                  <a:gd name="T35" fmla="*/ 418 h 418"/>
                  <a:gd name="T36" fmla="*/ 961 w 2926"/>
                  <a:gd name="T37" fmla="*/ 316 h 418"/>
                  <a:gd name="T38" fmla="*/ 0 w 2926"/>
                  <a:gd name="T39" fmla="*/ 198 h 418"/>
                  <a:gd name="T40" fmla="*/ 889 w 2926"/>
                  <a:gd name="T41" fmla="*/ 130 h 418"/>
                  <a:gd name="T42" fmla="*/ 1466 w 2926"/>
                  <a:gd name="T43" fmla="*/ 125 h 418"/>
                  <a:gd name="T44" fmla="*/ 1633 w 2926"/>
                  <a:gd name="T45" fmla="*/ 113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26" h="418">
                    <a:moveTo>
                      <a:pt x="1633" y="113"/>
                    </a:moveTo>
                    <a:lnTo>
                      <a:pt x="1686" y="67"/>
                    </a:lnTo>
                    <a:lnTo>
                      <a:pt x="1721" y="37"/>
                    </a:lnTo>
                    <a:lnTo>
                      <a:pt x="1768" y="20"/>
                    </a:lnTo>
                    <a:lnTo>
                      <a:pt x="1821" y="0"/>
                    </a:lnTo>
                    <a:lnTo>
                      <a:pt x="1902" y="0"/>
                    </a:lnTo>
                    <a:lnTo>
                      <a:pt x="2656" y="44"/>
                    </a:lnTo>
                    <a:lnTo>
                      <a:pt x="2725" y="50"/>
                    </a:lnTo>
                    <a:lnTo>
                      <a:pt x="2763" y="54"/>
                    </a:lnTo>
                    <a:lnTo>
                      <a:pt x="2796" y="64"/>
                    </a:lnTo>
                    <a:lnTo>
                      <a:pt x="2823" y="76"/>
                    </a:lnTo>
                    <a:lnTo>
                      <a:pt x="2851" y="91"/>
                    </a:lnTo>
                    <a:lnTo>
                      <a:pt x="2868" y="105"/>
                    </a:lnTo>
                    <a:lnTo>
                      <a:pt x="2886" y="128"/>
                    </a:lnTo>
                    <a:lnTo>
                      <a:pt x="2902" y="152"/>
                    </a:lnTo>
                    <a:lnTo>
                      <a:pt x="2926" y="208"/>
                    </a:lnTo>
                    <a:lnTo>
                      <a:pt x="2900" y="316"/>
                    </a:lnTo>
                    <a:lnTo>
                      <a:pt x="1766" y="418"/>
                    </a:lnTo>
                    <a:lnTo>
                      <a:pt x="961" y="316"/>
                    </a:lnTo>
                    <a:lnTo>
                      <a:pt x="0" y="198"/>
                    </a:lnTo>
                    <a:lnTo>
                      <a:pt x="889" y="130"/>
                    </a:lnTo>
                    <a:lnTo>
                      <a:pt x="1466" y="125"/>
                    </a:lnTo>
                    <a:lnTo>
                      <a:pt x="1633" y="113"/>
                    </a:lnTo>
                    <a:close/>
                  </a:path>
                </a:pathLst>
              </a:custGeom>
              <a:solidFill>
                <a:srgbClr val="201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10488" name="Group 888"/>
              <p:cNvGrpSpPr>
                <a:grpSpLocks/>
              </p:cNvGrpSpPr>
              <p:nvPr/>
            </p:nvGrpSpPr>
            <p:grpSpPr bwMode="auto">
              <a:xfrm>
                <a:off x="2976" y="3215"/>
                <a:ext cx="132" cy="55"/>
                <a:chOff x="2976" y="3215"/>
                <a:chExt cx="132" cy="55"/>
              </a:xfrm>
            </p:grpSpPr>
            <p:grpSp>
              <p:nvGrpSpPr>
                <p:cNvPr id="410489" name="Group 889"/>
                <p:cNvGrpSpPr>
                  <a:grpSpLocks/>
                </p:cNvGrpSpPr>
                <p:nvPr/>
              </p:nvGrpSpPr>
              <p:grpSpPr bwMode="auto">
                <a:xfrm>
                  <a:off x="3014" y="3215"/>
                  <a:ext cx="94" cy="55"/>
                  <a:chOff x="3014" y="3215"/>
                  <a:chExt cx="94" cy="55"/>
                </a:xfrm>
              </p:grpSpPr>
              <p:grpSp>
                <p:nvGrpSpPr>
                  <p:cNvPr id="410490" name="Group 890"/>
                  <p:cNvGrpSpPr>
                    <a:grpSpLocks/>
                  </p:cNvGrpSpPr>
                  <p:nvPr/>
                </p:nvGrpSpPr>
                <p:grpSpPr bwMode="auto">
                  <a:xfrm>
                    <a:off x="3054" y="3218"/>
                    <a:ext cx="54" cy="52"/>
                    <a:chOff x="3054" y="3218"/>
                    <a:chExt cx="54" cy="52"/>
                  </a:xfrm>
                </p:grpSpPr>
                <p:grpSp>
                  <p:nvGrpSpPr>
                    <p:cNvPr id="410491" name="Group 891"/>
                    <p:cNvGrpSpPr>
                      <a:grpSpLocks/>
                    </p:cNvGrpSpPr>
                    <p:nvPr/>
                  </p:nvGrpSpPr>
                  <p:grpSpPr bwMode="auto">
                    <a:xfrm>
                      <a:off x="3090" y="3228"/>
                      <a:ext cx="9" cy="3"/>
                      <a:chOff x="3090" y="3228"/>
                      <a:chExt cx="9" cy="3"/>
                    </a:xfrm>
                  </p:grpSpPr>
                  <p:sp>
                    <p:nvSpPr>
                      <p:cNvPr id="410492" name="Line 892"/>
                      <p:cNvSpPr>
                        <a:spLocks noChangeShapeType="1"/>
                      </p:cNvSpPr>
                      <p:nvPr/>
                    </p:nvSpPr>
                    <p:spPr bwMode="auto">
                      <a:xfrm flipH="1">
                        <a:off x="3090" y="3228"/>
                        <a:ext cx="1" cy="3"/>
                      </a:xfrm>
                      <a:prstGeom prst="line">
                        <a:avLst/>
                      </a:prstGeom>
                      <a:noFill/>
                      <a:ln w="0">
                        <a:solidFill>
                          <a:srgbClr val="201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93" name="Line 893"/>
                      <p:cNvSpPr>
                        <a:spLocks noChangeShapeType="1"/>
                      </p:cNvSpPr>
                      <p:nvPr/>
                    </p:nvSpPr>
                    <p:spPr bwMode="auto">
                      <a:xfrm flipH="1">
                        <a:off x="3098" y="3228"/>
                        <a:ext cx="1" cy="3"/>
                      </a:xfrm>
                      <a:prstGeom prst="line">
                        <a:avLst/>
                      </a:prstGeom>
                      <a:noFill/>
                      <a:ln w="0">
                        <a:solidFill>
                          <a:srgbClr val="201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sp>
                  <p:nvSpPr>
                    <p:cNvPr id="410494" name="Freeform 894"/>
                    <p:cNvSpPr>
                      <a:spLocks/>
                    </p:cNvSpPr>
                    <p:nvPr/>
                  </p:nvSpPr>
                  <p:spPr bwMode="auto">
                    <a:xfrm>
                      <a:off x="3054" y="3229"/>
                      <a:ext cx="54" cy="41"/>
                    </a:xfrm>
                    <a:custGeom>
                      <a:avLst/>
                      <a:gdLst>
                        <a:gd name="T0" fmla="*/ 279 w 974"/>
                        <a:gd name="T1" fmla="*/ 220 h 579"/>
                        <a:gd name="T2" fmla="*/ 311 w 974"/>
                        <a:gd name="T3" fmla="*/ 187 h 579"/>
                        <a:gd name="T4" fmla="*/ 338 w 974"/>
                        <a:gd name="T5" fmla="*/ 150 h 579"/>
                        <a:gd name="T6" fmla="*/ 447 w 974"/>
                        <a:gd name="T7" fmla="*/ 24 h 579"/>
                        <a:gd name="T8" fmla="*/ 463 w 974"/>
                        <a:gd name="T9" fmla="*/ 14 h 579"/>
                        <a:gd name="T10" fmla="*/ 477 w 974"/>
                        <a:gd name="T11" fmla="*/ 7 h 579"/>
                        <a:gd name="T12" fmla="*/ 491 w 974"/>
                        <a:gd name="T13" fmla="*/ 4 h 579"/>
                        <a:gd name="T14" fmla="*/ 512 w 974"/>
                        <a:gd name="T15" fmla="*/ 0 h 579"/>
                        <a:gd name="T16" fmla="*/ 531 w 974"/>
                        <a:gd name="T17" fmla="*/ 2 h 579"/>
                        <a:gd name="T18" fmla="*/ 852 w 974"/>
                        <a:gd name="T19" fmla="*/ 19 h 579"/>
                        <a:gd name="T20" fmla="*/ 869 w 974"/>
                        <a:gd name="T21" fmla="*/ 20 h 579"/>
                        <a:gd name="T22" fmla="*/ 895 w 974"/>
                        <a:gd name="T23" fmla="*/ 23 h 579"/>
                        <a:gd name="T24" fmla="*/ 914 w 974"/>
                        <a:gd name="T25" fmla="*/ 24 h 579"/>
                        <a:gd name="T26" fmla="*/ 939 w 974"/>
                        <a:gd name="T27" fmla="*/ 32 h 579"/>
                        <a:gd name="T28" fmla="*/ 954 w 974"/>
                        <a:gd name="T29" fmla="*/ 39 h 579"/>
                        <a:gd name="T30" fmla="*/ 965 w 974"/>
                        <a:gd name="T31" fmla="*/ 50 h 579"/>
                        <a:gd name="T32" fmla="*/ 968 w 974"/>
                        <a:gd name="T33" fmla="*/ 65 h 579"/>
                        <a:gd name="T34" fmla="*/ 974 w 974"/>
                        <a:gd name="T35" fmla="*/ 89 h 579"/>
                        <a:gd name="T36" fmla="*/ 972 w 974"/>
                        <a:gd name="T37" fmla="*/ 103 h 579"/>
                        <a:gd name="T38" fmla="*/ 967 w 974"/>
                        <a:gd name="T39" fmla="*/ 121 h 579"/>
                        <a:gd name="T40" fmla="*/ 881 w 974"/>
                        <a:gd name="T41" fmla="*/ 246 h 579"/>
                        <a:gd name="T42" fmla="*/ 850 w 974"/>
                        <a:gd name="T43" fmla="*/ 292 h 579"/>
                        <a:gd name="T44" fmla="*/ 826 w 974"/>
                        <a:gd name="T45" fmla="*/ 323 h 579"/>
                        <a:gd name="T46" fmla="*/ 800 w 974"/>
                        <a:gd name="T47" fmla="*/ 363 h 579"/>
                        <a:gd name="T48" fmla="*/ 768 w 974"/>
                        <a:gd name="T49" fmla="*/ 402 h 579"/>
                        <a:gd name="T50" fmla="*/ 735 w 974"/>
                        <a:gd name="T51" fmla="*/ 434 h 579"/>
                        <a:gd name="T52" fmla="*/ 580 w 974"/>
                        <a:gd name="T53" fmla="*/ 579 h 579"/>
                        <a:gd name="T54" fmla="*/ 0 w 974"/>
                        <a:gd name="T55" fmla="*/ 502 h 579"/>
                        <a:gd name="T56" fmla="*/ 209 w 974"/>
                        <a:gd name="T57" fmla="*/ 284 h 579"/>
                        <a:gd name="T58" fmla="*/ 242 w 974"/>
                        <a:gd name="T59" fmla="*/ 256 h 579"/>
                        <a:gd name="T60" fmla="*/ 279 w 974"/>
                        <a:gd name="T61" fmla="*/ 220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74" h="579">
                          <a:moveTo>
                            <a:pt x="279" y="220"/>
                          </a:moveTo>
                          <a:lnTo>
                            <a:pt x="311" y="187"/>
                          </a:lnTo>
                          <a:lnTo>
                            <a:pt x="338" y="150"/>
                          </a:lnTo>
                          <a:lnTo>
                            <a:pt x="447" y="24"/>
                          </a:lnTo>
                          <a:lnTo>
                            <a:pt x="463" y="14"/>
                          </a:lnTo>
                          <a:lnTo>
                            <a:pt x="477" y="7"/>
                          </a:lnTo>
                          <a:lnTo>
                            <a:pt x="491" y="4"/>
                          </a:lnTo>
                          <a:lnTo>
                            <a:pt x="512" y="0"/>
                          </a:lnTo>
                          <a:lnTo>
                            <a:pt x="531" y="2"/>
                          </a:lnTo>
                          <a:lnTo>
                            <a:pt x="852" y="19"/>
                          </a:lnTo>
                          <a:lnTo>
                            <a:pt x="869" y="20"/>
                          </a:lnTo>
                          <a:lnTo>
                            <a:pt x="895" y="23"/>
                          </a:lnTo>
                          <a:lnTo>
                            <a:pt x="914" y="24"/>
                          </a:lnTo>
                          <a:lnTo>
                            <a:pt x="939" y="32"/>
                          </a:lnTo>
                          <a:lnTo>
                            <a:pt x="954" y="39"/>
                          </a:lnTo>
                          <a:lnTo>
                            <a:pt x="965" y="50"/>
                          </a:lnTo>
                          <a:lnTo>
                            <a:pt x="968" y="65"/>
                          </a:lnTo>
                          <a:lnTo>
                            <a:pt x="974" y="89"/>
                          </a:lnTo>
                          <a:lnTo>
                            <a:pt x="972" y="103"/>
                          </a:lnTo>
                          <a:lnTo>
                            <a:pt x="967" y="121"/>
                          </a:lnTo>
                          <a:lnTo>
                            <a:pt x="881" y="246"/>
                          </a:lnTo>
                          <a:lnTo>
                            <a:pt x="850" y="292"/>
                          </a:lnTo>
                          <a:lnTo>
                            <a:pt x="826" y="323"/>
                          </a:lnTo>
                          <a:lnTo>
                            <a:pt x="800" y="363"/>
                          </a:lnTo>
                          <a:lnTo>
                            <a:pt x="768" y="402"/>
                          </a:lnTo>
                          <a:lnTo>
                            <a:pt x="735" y="434"/>
                          </a:lnTo>
                          <a:lnTo>
                            <a:pt x="580" y="579"/>
                          </a:lnTo>
                          <a:lnTo>
                            <a:pt x="0" y="502"/>
                          </a:lnTo>
                          <a:lnTo>
                            <a:pt x="209" y="284"/>
                          </a:lnTo>
                          <a:lnTo>
                            <a:pt x="242" y="256"/>
                          </a:lnTo>
                          <a:lnTo>
                            <a:pt x="279" y="22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495" name="Freeform 895"/>
                    <p:cNvSpPr>
                      <a:spLocks/>
                    </p:cNvSpPr>
                    <p:nvPr/>
                  </p:nvSpPr>
                  <p:spPr bwMode="auto">
                    <a:xfrm>
                      <a:off x="3084" y="3218"/>
                      <a:ext cx="20" cy="11"/>
                    </a:xfrm>
                    <a:custGeom>
                      <a:avLst/>
                      <a:gdLst>
                        <a:gd name="T0" fmla="*/ 42 w 345"/>
                        <a:gd name="T1" fmla="*/ 15 h 159"/>
                        <a:gd name="T2" fmla="*/ 0 w 345"/>
                        <a:gd name="T3" fmla="*/ 103 h 159"/>
                        <a:gd name="T4" fmla="*/ 0 w 345"/>
                        <a:gd name="T5" fmla="*/ 112 h 159"/>
                        <a:gd name="T6" fmla="*/ 2 w 345"/>
                        <a:gd name="T7" fmla="*/ 123 h 159"/>
                        <a:gd name="T8" fmla="*/ 10 w 345"/>
                        <a:gd name="T9" fmla="*/ 134 h 159"/>
                        <a:gd name="T10" fmla="*/ 17 w 345"/>
                        <a:gd name="T11" fmla="*/ 138 h 159"/>
                        <a:gd name="T12" fmla="*/ 292 w 345"/>
                        <a:gd name="T13" fmla="*/ 159 h 159"/>
                        <a:gd name="T14" fmla="*/ 309 w 345"/>
                        <a:gd name="T15" fmla="*/ 157 h 159"/>
                        <a:gd name="T16" fmla="*/ 322 w 345"/>
                        <a:gd name="T17" fmla="*/ 157 h 159"/>
                        <a:gd name="T18" fmla="*/ 334 w 345"/>
                        <a:gd name="T19" fmla="*/ 145 h 159"/>
                        <a:gd name="T20" fmla="*/ 342 w 345"/>
                        <a:gd name="T21" fmla="*/ 134 h 159"/>
                        <a:gd name="T22" fmla="*/ 345 w 345"/>
                        <a:gd name="T23" fmla="*/ 122 h 159"/>
                        <a:gd name="T24" fmla="*/ 334 w 345"/>
                        <a:gd name="T25" fmla="*/ 26 h 159"/>
                        <a:gd name="T26" fmla="*/ 312 w 345"/>
                        <a:gd name="T27" fmla="*/ 8 h 159"/>
                        <a:gd name="T28" fmla="*/ 297 w 345"/>
                        <a:gd name="T29" fmla="*/ 1 h 159"/>
                        <a:gd name="T30" fmla="*/ 278 w 345"/>
                        <a:gd name="T31" fmla="*/ 0 h 159"/>
                        <a:gd name="T32" fmla="*/ 62 w 345"/>
                        <a:gd name="T33" fmla="*/ 3 h 159"/>
                        <a:gd name="T34" fmla="*/ 49 w 345"/>
                        <a:gd name="T35" fmla="*/ 8 h 159"/>
                        <a:gd name="T36" fmla="*/ 42 w 345"/>
                        <a:gd name="T37" fmla="*/ 1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5" h="159">
                          <a:moveTo>
                            <a:pt x="42" y="15"/>
                          </a:moveTo>
                          <a:lnTo>
                            <a:pt x="0" y="103"/>
                          </a:lnTo>
                          <a:lnTo>
                            <a:pt x="0" y="112"/>
                          </a:lnTo>
                          <a:lnTo>
                            <a:pt x="2" y="123"/>
                          </a:lnTo>
                          <a:lnTo>
                            <a:pt x="10" y="134"/>
                          </a:lnTo>
                          <a:lnTo>
                            <a:pt x="17" y="138"/>
                          </a:lnTo>
                          <a:lnTo>
                            <a:pt x="292" y="159"/>
                          </a:lnTo>
                          <a:lnTo>
                            <a:pt x="309" y="157"/>
                          </a:lnTo>
                          <a:lnTo>
                            <a:pt x="322" y="157"/>
                          </a:lnTo>
                          <a:lnTo>
                            <a:pt x="334" y="145"/>
                          </a:lnTo>
                          <a:lnTo>
                            <a:pt x="342" y="134"/>
                          </a:lnTo>
                          <a:lnTo>
                            <a:pt x="345" y="122"/>
                          </a:lnTo>
                          <a:lnTo>
                            <a:pt x="334" y="26"/>
                          </a:lnTo>
                          <a:lnTo>
                            <a:pt x="312" y="8"/>
                          </a:lnTo>
                          <a:lnTo>
                            <a:pt x="297" y="1"/>
                          </a:lnTo>
                          <a:lnTo>
                            <a:pt x="278" y="0"/>
                          </a:lnTo>
                          <a:lnTo>
                            <a:pt x="62" y="3"/>
                          </a:lnTo>
                          <a:lnTo>
                            <a:pt x="49" y="8"/>
                          </a:lnTo>
                          <a:lnTo>
                            <a:pt x="42" y="1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10496" name="Group 896"/>
                  <p:cNvGrpSpPr>
                    <a:grpSpLocks/>
                  </p:cNvGrpSpPr>
                  <p:nvPr/>
                </p:nvGrpSpPr>
                <p:grpSpPr bwMode="auto">
                  <a:xfrm>
                    <a:off x="3014" y="3215"/>
                    <a:ext cx="54" cy="53"/>
                    <a:chOff x="3014" y="3215"/>
                    <a:chExt cx="54" cy="53"/>
                  </a:xfrm>
                </p:grpSpPr>
                <p:grpSp>
                  <p:nvGrpSpPr>
                    <p:cNvPr id="410497" name="Group 897"/>
                    <p:cNvGrpSpPr>
                      <a:grpSpLocks/>
                    </p:cNvGrpSpPr>
                    <p:nvPr/>
                  </p:nvGrpSpPr>
                  <p:grpSpPr bwMode="auto">
                    <a:xfrm>
                      <a:off x="3050" y="3224"/>
                      <a:ext cx="10" cy="4"/>
                      <a:chOff x="3050" y="3224"/>
                      <a:chExt cx="10" cy="4"/>
                    </a:xfrm>
                  </p:grpSpPr>
                  <p:sp>
                    <p:nvSpPr>
                      <p:cNvPr id="410498" name="Line 898"/>
                      <p:cNvSpPr>
                        <a:spLocks noChangeShapeType="1"/>
                      </p:cNvSpPr>
                      <p:nvPr/>
                    </p:nvSpPr>
                    <p:spPr bwMode="auto">
                      <a:xfrm flipH="1">
                        <a:off x="3050" y="3224"/>
                        <a:ext cx="1" cy="4"/>
                      </a:xfrm>
                      <a:prstGeom prst="line">
                        <a:avLst/>
                      </a:prstGeom>
                      <a:noFill/>
                      <a:ln w="0">
                        <a:solidFill>
                          <a:srgbClr val="201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99" name="Line 899"/>
                      <p:cNvSpPr>
                        <a:spLocks noChangeShapeType="1"/>
                      </p:cNvSpPr>
                      <p:nvPr/>
                    </p:nvSpPr>
                    <p:spPr bwMode="auto">
                      <a:xfrm flipH="1">
                        <a:off x="3059" y="3225"/>
                        <a:ext cx="1" cy="3"/>
                      </a:xfrm>
                      <a:prstGeom prst="line">
                        <a:avLst/>
                      </a:prstGeom>
                      <a:noFill/>
                      <a:ln w="0">
                        <a:solidFill>
                          <a:srgbClr val="201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sp>
                  <p:nvSpPr>
                    <p:cNvPr id="410500" name="Freeform 900"/>
                    <p:cNvSpPr>
                      <a:spLocks/>
                    </p:cNvSpPr>
                    <p:nvPr/>
                  </p:nvSpPr>
                  <p:spPr bwMode="auto">
                    <a:xfrm>
                      <a:off x="3014" y="3227"/>
                      <a:ext cx="54" cy="41"/>
                    </a:xfrm>
                    <a:custGeom>
                      <a:avLst/>
                      <a:gdLst>
                        <a:gd name="T0" fmla="*/ 281 w 974"/>
                        <a:gd name="T1" fmla="*/ 218 h 577"/>
                        <a:gd name="T2" fmla="*/ 310 w 974"/>
                        <a:gd name="T3" fmla="*/ 185 h 577"/>
                        <a:gd name="T4" fmla="*/ 337 w 974"/>
                        <a:gd name="T5" fmla="*/ 150 h 577"/>
                        <a:gd name="T6" fmla="*/ 448 w 974"/>
                        <a:gd name="T7" fmla="*/ 23 h 577"/>
                        <a:gd name="T8" fmla="*/ 462 w 974"/>
                        <a:gd name="T9" fmla="*/ 13 h 577"/>
                        <a:gd name="T10" fmla="*/ 475 w 974"/>
                        <a:gd name="T11" fmla="*/ 5 h 577"/>
                        <a:gd name="T12" fmla="*/ 490 w 974"/>
                        <a:gd name="T13" fmla="*/ 3 h 577"/>
                        <a:gd name="T14" fmla="*/ 512 w 974"/>
                        <a:gd name="T15" fmla="*/ 0 h 577"/>
                        <a:gd name="T16" fmla="*/ 530 w 974"/>
                        <a:gd name="T17" fmla="*/ 1 h 577"/>
                        <a:gd name="T18" fmla="*/ 852 w 974"/>
                        <a:gd name="T19" fmla="*/ 17 h 577"/>
                        <a:gd name="T20" fmla="*/ 869 w 974"/>
                        <a:gd name="T21" fmla="*/ 21 h 577"/>
                        <a:gd name="T22" fmla="*/ 894 w 974"/>
                        <a:gd name="T23" fmla="*/ 22 h 577"/>
                        <a:gd name="T24" fmla="*/ 915 w 974"/>
                        <a:gd name="T25" fmla="*/ 23 h 577"/>
                        <a:gd name="T26" fmla="*/ 938 w 974"/>
                        <a:gd name="T27" fmla="*/ 28 h 577"/>
                        <a:gd name="T28" fmla="*/ 953 w 974"/>
                        <a:gd name="T29" fmla="*/ 39 h 577"/>
                        <a:gd name="T30" fmla="*/ 963 w 974"/>
                        <a:gd name="T31" fmla="*/ 49 h 577"/>
                        <a:gd name="T32" fmla="*/ 970 w 974"/>
                        <a:gd name="T33" fmla="*/ 64 h 577"/>
                        <a:gd name="T34" fmla="*/ 974 w 974"/>
                        <a:gd name="T35" fmla="*/ 87 h 577"/>
                        <a:gd name="T36" fmla="*/ 971 w 974"/>
                        <a:gd name="T37" fmla="*/ 104 h 577"/>
                        <a:gd name="T38" fmla="*/ 969 w 974"/>
                        <a:gd name="T39" fmla="*/ 119 h 577"/>
                        <a:gd name="T40" fmla="*/ 881 w 974"/>
                        <a:gd name="T41" fmla="*/ 245 h 577"/>
                        <a:gd name="T42" fmla="*/ 849 w 974"/>
                        <a:gd name="T43" fmla="*/ 291 h 577"/>
                        <a:gd name="T44" fmla="*/ 826 w 974"/>
                        <a:gd name="T45" fmla="*/ 319 h 577"/>
                        <a:gd name="T46" fmla="*/ 802 w 974"/>
                        <a:gd name="T47" fmla="*/ 363 h 577"/>
                        <a:gd name="T48" fmla="*/ 769 w 974"/>
                        <a:gd name="T49" fmla="*/ 401 h 577"/>
                        <a:gd name="T50" fmla="*/ 736 w 974"/>
                        <a:gd name="T51" fmla="*/ 433 h 577"/>
                        <a:gd name="T52" fmla="*/ 579 w 974"/>
                        <a:gd name="T53" fmla="*/ 577 h 577"/>
                        <a:gd name="T54" fmla="*/ 0 w 974"/>
                        <a:gd name="T55" fmla="*/ 499 h 577"/>
                        <a:gd name="T56" fmla="*/ 207 w 974"/>
                        <a:gd name="T57" fmla="*/ 285 h 577"/>
                        <a:gd name="T58" fmla="*/ 240 w 974"/>
                        <a:gd name="T59" fmla="*/ 255 h 577"/>
                        <a:gd name="T60" fmla="*/ 281 w 974"/>
                        <a:gd name="T61" fmla="*/ 218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74" h="577">
                          <a:moveTo>
                            <a:pt x="281" y="218"/>
                          </a:moveTo>
                          <a:lnTo>
                            <a:pt x="310" y="185"/>
                          </a:lnTo>
                          <a:lnTo>
                            <a:pt x="337" y="150"/>
                          </a:lnTo>
                          <a:lnTo>
                            <a:pt x="448" y="23"/>
                          </a:lnTo>
                          <a:lnTo>
                            <a:pt x="462" y="13"/>
                          </a:lnTo>
                          <a:lnTo>
                            <a:pt x="475" y="5"/>
                          </a:lnTo>
                          <a:lnTo>
                            <a:pt x="490" y="3"/>
                          </a:lnTo>
                          <a:lnTo>
                            <a:pt x="512" y="0"/>
                          </a:lnTo>
                          <a:lnTo>
                            <a:pt x="530" y="1"/>
                          </a:lnTo>
                          <a:lnTo>
                            <a:pt x="852" y="17"/>
                          </a:lnTo>
                          <a:lnTo>
                            <a:pt x="869" y="21"/>
                          </a:lnTo>
                          <a:lnTo>
                            <a:pt x="894" y="22"/>
                          </a:lnTo>
                          <a:lnTo>
                            <a:pt x="915" y="23"/>
                          </a:lnTo>
                          <a:lnTo>
                            <a:pt x="938" y="28"/>
                          </a:lnTo>
                          <a:lnTo>
                            <a:pt x="953" y="39"/>
                          </a:lnTo>
                          <a:lnTo>
                            <a:pt x="963" y="49"/>
                          </a:lnTo>
                          <a:lnTo>
                            <a:pt x="970" y="64"/>
                          </a:lnTo>
                          <a:lnTo>
                            <a:pt x="974" y="87"/>
                          </a:lnTo>
                          <a:lnTo>
                            <a:pt x="971" y="104"/>
                          </a:lnTo>
                          <a:lnTo>
                            <a:pt x="969" y="119"/>
                          </a:lnTo>
                          <a:lnTo>
                            <a:pt x="881" y="245"/>
                          </a:lnTo>
                          <a:lnTo>
                            <a:pt x="849" y="291"/>
                          </a:lnTo>
                          <a:lnTo>
                            <a:pt x="826" y="319"/>
                          </a:lnTo>
                          <a:lnTo>
                            <a:pt x="802" y="363"/>
                          </a:lnTo>
                          <a:lnTo>
                            <a:pt x="769" y="401"/>
                          </a:lnTo>
                          <a:lnTo>
                            <a:pt x="736" y="433"/>
                          </a:lnTo>
                          <a:lnTo>
                            <a:pt x="579" y="577"/>
                          </a:lnTo>
                          <a:lnTo>
                            <a:pt x="0" y="499"/>
                          </a:lnTo>
                          <a:lnTo>
                            <a:pt x="207" y="285"/>
                          </a:lnTo>
                          <a:lnTo>
                            <a:pt x="240" y="255"/>
                          </a:lnTo>
                          <a:lnTo>
                            <a:pt x="281" y="21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01" name="Freeform 901"/>
                    <p:cNvSpPr>
                      <a:spLocks/>
                    </p:cNvSpPr>
                    <p:nvPr/>
                  </p:nvSpPr>
                  <p:spPr bwMode="auto">
                    <a:xfrm>
                      <a:off x="3045" y="3215"/>
                      <a:ext cx="19" cy="12"/>
                    </a:xfrm>
                    <a:custGeom>
                      <a:avLst/>
                      <a:gdLst>
                        <a:gd name="T0" fmla="*/ 41 w 345"/>
                        <a:gd name="T1" fmla="*/ 16 h 159"/>
                        <a:gd name="T2" fmla="*/ 0 w 345"/>
                        <a:gd name="T3" fmla="*/ 103 h 159"/>
                        <a:gd name="T4" fmla="*/ 0 w 345"/>
                        <a:gd name="T5" fmla="*/ 113 h 159"/>
                        <a:gd name="T6" fmla="*/ 1 w 345"/>
                        <a:gd name="T7" fmla="*/ 123 h 159"/>
                        <a:gd name="T8" fmla="*/ 9 w 345"/>
                        <a:gd name="T9" fmla="*/ 134 h 159"/>
                        <a:gd name="T10" fmla="*/ 18 w 345"/>
                        <a:gd name="T11" fmla="*/ 139 h 159"/>
                        <a:gd name="T12" fmla="*/ 294 w 345"/>
                        <a:gd name="T13" fmla="*/ 159 h 159"/>
                        <a:gd name="T14" fmla="*/ 308 w 345"/>
                        <a:gd name="T15" fmla="*/ 158 h 159"/>
                        <a:gd name="T16" fmla="*/ 320 w 345"/>
                        <a:gd name="T17" fmla="*/ 158 h 159"/>
                        <a:gd name="T18" fmla="*/ 333 w 345"/>
                        <a:gd name="T19" fmla="*/ 146 h 159"/>
                        <a:gd name="T20" fmla="*/ 341 w 345"/>
                        <a:gd name="T21" fmla="*/ 134 h 159"/>
                        <a:gd name="T22" fmla="*/ 345 w 345"/>
                        <a:gd name="T23" fmla="*/ 121 h 159"/>
                        <a:gd name="T24" fmla="*/ 333 w 345"/>
                        <a:gd name="T25" fmla="*/ 26 h 159"/>
                        <a:gd name="T26" fmla="*/ 312 w 345"/>
                        <a:gd name="T27" fmla="*/ 7 h 159"/>
                        <a:gd name="T28" fmla="*/ 296 w 345"/>
                        <a:gd name="T29" fmla="*/ 1 h 159"/>
                        <a:gd name="T30" fmla="*/ 276 w 345"/>
                        <a:gd name="T31" fmla="*/ 0 h 159"/>
                        <a:gd name="T32" fmla="*/ 63 w 345"/>
                        <a:gd name="T33" fmla="*/ 4 h 159"/>
                        <a:gd name="T34" fmla="*/ 50 w 345"/>
                        <a:gd name="T35" fmla="*/ 7 h 159"/>
                        <a:gd name="T36" fmla="*/ 41 w 345"/>
                        <a:gd name="T37" fmla="*/ 1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5" h="159">
                          <a:moveTo>
                            <a:pt x="41" y="16"/>
                          </a:moveTo>
                          <a:lnTo>
                            <a:pt x="0" y="103"/>
                          </a:lnTo>
                          <a:lnTo>
                            <a:pt x="0" y="113"/>
                          </a:lnTo>
                          <a:lnTo>
                            <a:pt x="1" y="123"/>
                          </a:lnTo>
                          <a:lnTo>
                            <a:pt x="9" y="134"/>
                          </a:lnTo>
                          <a:lnTo>
                            <a:pt x="18" y="139"/>
                          </a:lnTo>
                          <a:lnTo>
                            <a:pt x="294" y="159"/>
                          </a:lnTo>
                          <a:lnTo>
                            <a:pt x="308" y="158"/>
                          </a:lnTo>
                          <a:lnTo>
                            <a:pt x="320" y="158"/>
                          </a:lnTo>
                          <a:lnTo>
                            <a:pt x="333" y="146"/>
                          </a:lnTo>
                          <a:lnTo>
                            <a:pt x="341" y="134"/>
                          </a:lnTo>
                          <a:lnTo>
                            <a:pt x="345" y="121"/>
                          </a:lnTo>
                          <a:lnTo>
                            <a:pt x="333" y="26"/>
                          </a:lnTo>
                          <a:lnTo>
                            <a:pt x="312" y="7"/>
                          </a:lnTo>
                          <a:lnTo>
                            <a:pt x="296" y="1"/>
                          </a:lnTo>
                          <a:lnTo>
                            <a:pt x="276" y="0"/>
                          </a:lnTo>
                          <a:lnTo>
                            <a:pt x="63" y="4"/>
                          </a:lnTo>
                          <a:lnTo>
                            <a:pt x="50" y="7"/>
                          </a:lnTo>
                          <a:lnTo>
                            <a:pt x="41" y="1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sp>
              <p:nvSpPr>
                <p:cNvPr id="410502" name="Freeform 902"/>
                <p:cNvSpPr>
                  <a:spLocks/>
                </p:cNvSpPr>
                <p:nvPr/>
              </p:nvSpPr>
              <p:spPr bwMode="auto">
                <a:xfrm>
                  <a:off x="2976" y="3244"/>
                  <a:ext cx="96" cy="14"/>
                </a:xfrm>
                <a:custGeom>
                  <a:avLst/>
                  <a:gdLst>
                    <a:gd name="T0" fmla="*/ 84 w 1729"/>
                    <a:gd name="T1" fmla="*/ 16 h 194"/>
                    <a:gd name="T2" fmla="*/ 215 w 1729"/>
                    <a:gd name="T3" fmla="*/ 5 h 194"/>
                    <a:gd name="T4" fmla="*/ 303 w 1729"/>
                    <a:gd name="T5" fmla="*/ 2 h 194"/>
                    <a:gd name="T6" fmla="*/ 368 w 1729"/>
                    <a:gd name="T7" fmla="*/ 0 h 194"/>
                    <a:gd name="T8" fmla="*/ 687 w 1729"/>
                    <a:gd name="T9" fmla="*/ 12 h 194"/>
                    <a:gd name="T10" fmla="*/ 733 w 1729"/>
                    <a:gd name="T11" fmla="*/ 12 h 194"/>
                    <a:gd name="T12" fmla="*/ 772 w 1729"/>
                    <a:gd name="T13" fmla="*/ 7 h 194"/>
                    <a:gd name="T14" fmla="*/ 803 w 1729"/>
                    <a:gd name="T15" fmla="*/ 2 h 194"/>
                    <a:gd name="T16" fmla="*/ 837 w 1729"/>
                    <a:gd name="T17" fmla="*/ 0 h 194"/>
                    <a:gd name="T18" fmla="*/ 1020 w 1729"/>
                    <a:gd name="T19" fmla="*/ 0 h 194"/>
                    <a:gd name="T20" fmla="*/ 1214 w 1729"/>
                    <a:gd name="T21" fmla="*/ 16 h 194"/>
                    <a:gd name="T22" fmla="*/ 1273 w 1729"/>
                    <a:gd name="T23" fmla="*/ 26 h 194"/>
                    <a:gd name="T24" fmla="*/ 1337 w 1729"/>
                    <a:gd name="T25" fmla="*/ 35 h 194"/>
                    <a:gd name="T26" fmla="*/ 1405 w 1729"/>
                    <a:gd name="T27" fmla="*/ 48 h 194"/>
                    <a:gd name="T28" fmla="*/ 1472 w 1729"/>
                    <a:gd name="T29" fmla="*/ 66 h 194"/>
                    <a:gd name="T30" fmla="*/ 1540 w 1729"/>
                    <a:gd name="T31" fmla="*/ 89 h 194"/>
                    <a:gd name="T32" fmla="*/ 1598 w 1729"/>
                    <a:gd name="T33" fmla="*/ 115 h 194"/>
                    <a:gd name="T34" fmla="*/ 1729 w 1729"/>
                    <a:gd name="T35" fmla="*/ 180 h 194"/>
                    <a:gd name="T36" fmla="*/ 1375 w 1729"/>
                    <a:gd name="T37" fmla="*/ 194 h 194"/>
                    <a:gd name="T38" fmla="*/ 0 w 1729"/>
                    <a:gd name="T39" fmla="*/ 32 h 194"/>
                    <a:gd name="T40" fmla="*/ 84 w 1729"/>
                    <a:gd name="T41" fmla="*/ 1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29" h="194">
                      <a:moveTo>
                        <a:pt x="84" y="16"/>
                      </a:moveTo>
                      <a:lnTo>
                        <a:pt x="215" y="5"/>
                      </a:lnTo>
                      <a:lnTo>
                        <a:pt x="303" y="2"/>
                      </a:lnTo>
                      <a:lnTo>
                        <a:pt x="368" y="0"/>
                      </a:lnTo>
                      <a:lnTo>
                        <a:pt x="687" y="12"/>
                      </a:lnTo>
                      <a:lnTo>
                        <a:pt x="733" y="12"/>
                      </a:lnTo>
                      <a:lnTo>
                        <a:pt x="772" y="7"/>
                      </a:lnTo>
                      <a:lnTo>
                        <a:pt x="803" y="2"/>
                      </a:lnTo>
                      <a:lnTo>
                        <a:pt x="837" y="0"/>
                      </a:lnTo>
                      <a:lnTo>
                        <a:pt x="1020" y="0"/>
                      </a:lnTo>
                      <a:lnTo>
                        <a:pt x="1214" y="16"/>
                      </a:lnTo>
                      <a:lnTo>
                        <a:pt x="1273" y="26"/>
                      </a:lnTo>
                      <a:lnTo>
                        <a:pt x="1337" y="35"/>
                      </a:lnTo>
                      <a:lnTo>
                        <a:pt x="1405" y="48"/>
                      </a:lnTo>
                      <a:lnTo>
                        <a:pt x="1472" y="66"/>
                      </a:lnTo>
                      <a:lnTo>
                        <a:pt x="1540" y="89"/>
                      </a:lnTo>
                      <a:lnTo>
                        <a:pt x="1598" y="115"/>
                      </a:lnTo>
                      <a:lnTo>
                        <a:pt x="1729" y="180"/>
                      </a:lnTo>
                      <a:lnTo>
                        <a:pt x="1375" y="194"/>
                      </a:lnTo>
                      <a:lnTo>
                        <a:pt x="0" y="32"/>
                      </a:lnTo>
                      <a:lnTo>
                        <a:pt x="84" y="16"/>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nvGrpSpPr>
            <p:cNvPr id="410503" name="Group 903"/>
            <p:cNvGrpSpPr>
              <a:grpSpLocks/>
            </p:cNvGrpSpPr>
            <p:nvPr/>
          </p:nvGrpSpPr>
          <p:grpSpPr bwMode="auto">
            <a:xfrm flipH="1">
              <a:off x="3626" y="3348"/>
              <a:ext cx="7" cy="35"/>
              <a:chOff x="3125" y="3212"/>
              <a:chExt cx="7" cy="35"/>
            </a:xfrm>
          </p:grpSpPr>
          <p:sp>
            <p:nvSpPr>
              <p:cNvPr id="410504" name="Freeform 904"/>
              <p:cNvSpPr>
                <a:spLocks/>
              </p:cNvSpPr>
              <p:nvPr/>
            </p:nvSpPr>
            <p:spPr bwMode="auto">
              <a:xfrm>
                <a:off x="3125" y="3212"/>
                <a:ext cx="7" cy="35"/>
              </a:xfrm>
              <a:custGeom>
                <a:avLst/>
                <a:gdLst>
                  <a:gd name="T0" fmla="*/ 20 w 129"/>
                  <a:gd name="T1" fmla="*/ 7 h 487"/>
                  <a:gd name="T2" fmla="*/ 30 w 129"/>
                  <a:gd name="T3" fmla="*/ 30 h 487"/>
                  <a:gd name="T4" fmla="*/ 45 w 129"/>
                  <a:gd name="T5" fmla="*/ 90 h 487"/>
                  <a:gd name="T6" fmla="*/ 59 w 129"/>
                  <a:gd name="T7" fmla="*/ 143 h 487"/>
                  <a:gd name="T8" fmla="*/ 68 w 129"/>
                  <a:gd name="T9" fmla="*/ 180 h 487"/>
                  <a:gd name="T10" fmla="*/ 80 w 129"/>
                  <a:gd name="T11" fmla="*/ 235 h 487"/>
                  <a:gd name="T12" fmla="*/ 89 w 129"/>
                  <a:gd name="T13" fmla="*/ 278 h 487"/>
                  <a:gd name="T14" fmla="*/ 105 w 129"/>
                  <a:gd name="T15" fmla="*/ 356 h 487"/>
                  <a:gd name="T16" fmla="*/ 129 w 129"/>
                  <a:gd name="T17" fmla="*/ 486 h 487"/>
                  <a:gd name="T18" fmla="*/ 98 w 129"/>
                  <a:gd name="T19" fmla="*/ 487 h 487"/>
                  <a:gd name="T20" fmla="*/ 88 w 129"/>
                  <a:gd name="T21" fmla="*/ 407 h 487"/>
                  <a:gd name="T22" fmla="*/ 67 w 129"/>
                  <a:gd name="T23" fmla="*/ 280 h 487"/>
                  <a:gd name="T24" fmla="*/ 57 w 129"/>
                  <a:gd name="T25" fmla="*/ 227 h 487"/>
                  <a:gd name="T26" fmla="*/ 48 w 129"/>
                  <a:gd name="T27" fmla="*/ 181 h 487"/>
                  <a:gd name="T28" fmla="*/ 36 w 129"/>
                  <a:gd name="T29" fmla="*/ 136 h 487"/>
                  <a:gd name="T30" fmla="*/ 24 w 129"/>
                  <a:gd name="T31" fmla="*/ 86 h 487"/>
                  <a:gd name="T32" fmla="*/ 0 w 129"/>
                  <a:gd name="T33" fmla="*/ 0 h 487"/>
                  <a:gd name="T34" fmla="*/ 20 w 129"/>
                  <a:gd name="T35" fmla="*/ 7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9" h="487">
                    <a:moveTo>
                      <a:pt x="20" y="7"/>
                    </a:moveTo>
                    <a:lnTo>
                      <a:pt x="30" y="30"/>
                    </a:lnTo>
                    <a:lnTo>
                      <a:pt x="45" y="90"/>
                    </a:lnTo>
                    <a:lnTo>
                      <a:pt x="59" y="143"/>
                    </a:lnTo>
                    <a:lnTo>
                      <a:pt x="68" y="180"/>
                    </a:lnTo>
                    <a:lnTo>
                      <a:pt x="80" y="235"/>
                    </a:lnTo>
                    <a:lnTo>
                      <a:pt x="89" y="278"/>
                    </a:lnTo>
                    <a:lnTo>
                      <a:pt x="105" y="356"/>
                    </a:lnTo>
                    <a:lnTo>
                      <a:pt x="129" y="486"/>
                    </a:lnTo>
                    <a:lnTo>
                      <a:pt x="98" y="487"/>
                    </a:lnTo>
                    <a:lnTo>
                      <a:pt x="88" y="407"/>
                    </a:lnTo>
                    <a:lnTo>
                      <a:pt x="67" y="280"/>
                    </a:lnTo>
                    <a:lnTo>
                      <a:pt x="57" y="227"/>
                    </a:lnTo>
                    <a:lnTo>
                      <a:pt x="48" y="181"/>
                    </a:lnTo>
                    <a:lnTo>
                      <a:pt x="36" y="136"/>
                    </a:lnTo>
                    <a:lnTo>
                      <a:pt x="24" y="86"/>
                    </a:lnTo>
                    <a:lnTo>
                      <a:pt x="0" y="0"/>
                    </a:lnTo>
                    <a:lnTo>
                      <a:pt x="20" y="7"/>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05" name="Freeform 905"/>
              <p:cNvSpPr>
                <a:spLocks/>
              </p:cNvSpPr>
              <p:nvPr/>
            </p:nvSpPr>
            <p:spPr bwMode="auto">
              <a:xfrm>
                <a:off x="3125" y="3212"/>
                <a:ext cx="7" cy="35"/>
              </a:xfrm>
              <a:custGeom>
                <a:avLst/>
                <a:gdLst>
                  <a:gd name="T0" fmla="*/ 24 w 130"/>
                  <a:gd name="T1" fmla="*/ 7 h 487"/>
                  <a:gd name="T2" fmla="*/ 30 w 130"/>
                  <a:gd name="T3" fmla="*/ 30 h 487"/>
                  <a:gd name="T4" fmla="*/ 48 w 130"/>
                  <a:gd name="T5" fmla="*/ 90 h 487"/>
                  <a:gd name="T6" fmla="*/ 61 w 130"/>
                  <a:gd name="T7" fmla="*/ 143 h 487"/>
                  <a:gd name="T8" fmla="*/ 69 w 130"/>
                  <a:gd name="T9" fmla="*/ 180 h 487"/>
                  <a:gd name="T10" fmla="*/ 83 w 130"/>
                  <a:gd name="T11" fmla="*/ 235 h 487"/>
                  <a:gd name="T12" fmla="*/ 92 w 130"/>
                  <a:gd name="T13" fmla="*/ 278 h 487"/>
                  <a:gd name="T14" fmla="*/ 105 w 130"/>
                  <a:gd name="T15" fmla="*/ 356 h 487"/>
                  <a:gd name="T16" fmla="*/ 130 w 130"/>
                  <a:gd name="T17" fmla="*/ 486 h 487"/>
                  <a:gd name="T18" fmla="*/ 100 w 130"/>
                  <a:gd name="T19" fmla="*/ 487 h 487"/>
                  <a:gd name="T20" fmla="*/ 90 w 130"/>
                  <a:gd name="T21" fmla="*/ 407 h 487"/>
                  <a:gd name="T22" fmla="*/ 69 w 130"/>
                  <a:gd name="T23" fmla="*/ 280 h 487"/>
                  <a:gd name="T24" fmla="*/ 58 w 130"/>
                  <a:gd name="T25" fmla="*/ 227 h 487"/>
                  <a:gd name="T26" fmla="*/ 49 w 130"/>
                  <a:gd name="T27" fmla="*/ 181 h 487"/>
                  <a:gd name="T28" fmla="*/ 39 w 130"/>
                  <a:gd name="T29" fmla="*/ 136 h 487"/>
                  <a:gd name="T30" fmla="*/ 26 w 130"/>
                  <a:gd name="T31" fmla="*/ 86 h 487"/>
                  <a:gd name="T32" fmla="*/ 0 w 130"/>
                  <a:gd name="T33" fmla="*/ 0 h 487"/>
                  <a:gd name="T34" fmla="*/ 24 w 130"/>
                  <a:gd name="T35" fmla="*/ 7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487">
                    <a:moveTo>
                      <a:pt x="24" y="7"/>
                    </a:moveTo>
                    <a:lnTo>
                      <a:pt x="30" y="30"/>
                    </a:lnTo>
                    <a:lnTo>
                      <a:pt x="48" y="90"/>
                    </a:lnTo>
                    <a:lnTo>
                      <a:pt x="61" y="143"/>
                    </a:lnTo>
                    <a:lnTo>
                      <a:pt x="69" y="180"/>
                    </a:lnTo>
                    <a:lnTo>
                      <a:pt x="83" y="235"/>
                    </a:lnTo>
                    <a:lnTo>
                      <a:pt x="92" y="278"/>
                    </a:lnTo>
                    <a:lnTo>
                      <a:pt x="105" y="356"/>
                    </a:lnTo>
                    <a:lnTo>
                      <a:pt x="130" y="486"/>
                    </a:lnTo>
                    <a:lnTo>
                      <a:pt x="100" y="487"/>
                    </a:lnTo>
                    <a:lnTo>
                      <a:pt x="90" y="407"/>
                    </a:lnTo>
                    <a:lnTo>
                      <a:pt x="69" y="280"/>
                    </a:lnTo>
                    <a:lnTo>
                      <a:pt x="58" y="227"/>
                    </a:lnTo>
                    <a:lnTo>
                      <a:pt x="49" y="181"/>
                    </a:lnTo>
                    <a:lnTo>
                      <a:pt x="39" y="136"/>
                    </a:lnTo>
                    <a:lnTo>
                      <a:pt x="26" y="86"/>
                    </a:lnTo>
                    <a:lnTo>
                      <a:pt x="0" y="0"/>
                    </a:lnTo>
                    <a:lnTo>
                      <a:pt x="24" y="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10506" name="Group 906"/>
            <p:cNvGrpSpPr>
              <a:grpSpLocks/>
            </p:cNvGrpSpPr>
            <p:nvPr/>
          </p:nvGrpSpPr>
          <p:grpSpPr bwMode="auto">
            <a:xfrm flipH="1">
              <a:off x="3655" y="3348"/>
              <a:ext cx="9" cy="38"/>
              <a:chOff x="3094" y="3212"/>
              <a:chExt cx="9" cy="38"/>
            </a:xfrm>
          </p:grpSpPr>
          <p:sp>
            <p:nvSpPr>
              <p:cNvPr id="410507" name="Freeform 907"/>
              <p:cNvSpPr>
                <a:spLocks/>
              </p:cNvSpPr>
              <p:nvPr/>
            </p:nvSpPr>
            <p:spPr bwMode="auto">
              <a:xfrm>
                <a:off x="3094" y="3212"/>
                <a:ext cx="9" cy="38"/>
              </a:xfrm>
              <a:custGeom>
                <a:avLst/>
                <a:gdLst>
                  <a:gd name="T0" fmla="*/ 48 w 155"/>
                  <a:gd name="T1" fmla="*/ 0 h 535"/>
                  <a:gd name="T2" fmla="*/ 71 w 155"/>
                  <a:gd name="T3" fmla="*/ 84 h 535"/>
                  <a:gd name="T4" fmla="*/ 90 w 155"/>
                  <a:gd name="T5" fmla="*/ 152 h 535"/>
                  <a:gd name="T6" fmla="*/ 116 w 155"/>
                  <a:gd name="T7" fmla="*/ 272 h 535"/>
                  <a:gd name="T8" fmla="*/ 133 w 155"/>
                  <a:gd name="T9" fmla="*/ 378 h 535"/>
                  <a:gd name="T10" fmla="*/ 145 w 155"/>
                  <a:gd name="T11" fmla="*/ 440 h 535"/>
                  <a:gd name="T12" fmla="*/ 155 w 155"/>
                  <a:gd name="T13" fmla="*/ 534 h 535"/>
                  <a:gd name="T14" fmla="*/ 83 w 155"/>
                  <a:gd name="T15" fmla="*/ 535 h 535"/>
                  <a:gd name="T16" fmla="*/ 71 w 155"/>
                  <a:gd name="T17" fmla="*/ 416 h 535"/>
                  <a:gd name="T18" fmla="*/ 65 w 155"/>
                  <a:gd name="T19" fmla="*/ 341 h 535"/>
                  <a:gd name="T20" fmla="*/ 45 w 155"/>
                  <a:gd name="T21" fmla="*/ 225 h 535"/>
                  <a:gd name="T22" fmla="*/ 26 w 155"/>
                  <a:gd name="T23" fmla="*/ 111 h 535"/>
                  <a:gd name="T24" fmla="*/ 0 w 155"/>
                  <a:gd name="T25" fmla="*/ 0 h 535"/>
                  <a:gd name="T26" fmla="*/ 48 w 155"/>
                  <a:gd name="T27"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5" h="535">
                    <a:moveTo>
                      <a:pt x="48" y="0"/>
                    </a:moveTo>
                    <a:lnTo>
                      <a:pt x="71" y="84"/>
                    </a:lnTo>
                    <a:lnTo>
                      <a:pt x="90" y="152"/>
                    </a:lnTo>
                    <a:lnTo>
                      <a:pt x="116" y="272"/>
                    </a:lnTo>
                    <a:lnTo>
                      <a:pt x="133" y="378"/>
                    </a:lnTo>
                    <a:lnTo>
                      <a:pt x="145" y="440"/>
                    </a:lnTo>
                    <a:lnTo>
                      <a:pt x="155" y="534"/>
                    </a:lnTo>
                    <a:lnTo>
                      <a:pt x="83" y="535"/>
                    </a:lnTo>
                    <a:lnTo>
                      <a:pt x="71" y="416"/>
                    </a:lnTo>
                    <a:lnTo>
                      <a:pt x="65" y="341"/>
                    </a:lnTo>
                    <a:lnTo>
                      <a:pt x="45" y="225"/>
                    </a:lnTo>
                    <a:lnTo>
                      <a:pt x="26" y="111"/>
                    </a:lnTo>
                    <a:lnTo>
                      <a:pt x="0" y="0"/>
                    </a:lnTo>
                    <a:lnTo>
                      <a:pt x="48"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08" name="Freeform 908"/>
              <p:cNvSpPr>
                <a:spLocks/>
              </p:cNvSpPr>
              <p:nvPr/>
            </p:nvSpPr>
            <p:spPr bwMode="auto">
              <a:xfrm>
                <a:off x="3095" y="3212"/>
                <a:ext cx="8" cy="38"/>
              </a:xfrm>
              <a:custGeom>
                <a:avLst/>
                <a:gdLst>
                  <a:gd name="T0" fmla="*/ 49 w 156"/>
                  <a:gd name="T1" fmla="*/ 0 h 535"/>
                  <a:gd name="T2" fmla="*/ 72 w 156"/>
                  <a:gd name="T3" fmla="*/ 83 h 535"/>
                  <a:gd name="T4" fmla="*/ 93 w 156"/>
                  <a:gd name="T5" fmla="*/ 150 h 535"/>
                  <a:gd name="T6" fmla="*/ 117 w 156"/>
                  <a:gd name="T7" fmla="*/ 271 h 535"/>
                  <a:gd name="T8" fmla="*/ 136 w 156"/>
                  <a:gd name="T9" fmla="*/ 377 h 535"/>
                  <a:gd name="T10" fmla="*/ 145 w 156"/>
                  <a:gd name="T11" fmla="*/ 440 h 535"/>
                  <a:gd name="T12" fmla="*/ 156 w 156"/>
                  <a:gd name="T13" fmla="*/ 532 h 535"/>
                  <a:gd name="T14" fmla="*/ 85 w 156"/>
                  <a:gd name="T15" fmla="*/ 535 h 535"/>
                  <a:gd name="T16" fmla="*/ 72 w 156"/>
                  <a:gd name="T17" fmla="*/ 413 h 535"/>
                  <a:gd name="T18" fmla="*/ 65 w 156"/>
                  <a:gd name="T19" fmla="*/ 341 h 535"/>
                  <a:gd name="T20" fmla="*/ 48 w 156"/>
                  <a:gd name="T21" fmla="*/ 222 h 535"/>
                  <a:gd name="T22" fmla="*/ 26 w 156"/>
                  <a:gd name="T23" fmla="*/ 109 h 535"/>
                  <a:gd name="T24" fmla="*/ 0 w 156"/>
                  <a:gd name="T25" fmla="*/ 0 h 535"/>
                  <a:gd name="T26" fmla="*/ 49 w 156"/>
                  <a:gd name="T27"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6" h="535">
                    <a:moveTo>
                      <a:pt x="49" y="0"/>
                    </a:moveTo>
                    <a:lnTo>
                      <a:pt x="72" y="83"/>
                    </a:lnTo>
                    <a:lnTo>
                      <a:pt x="93" y="150"/>
                    </a:lnTo>
                    <a:lnTo>
                      <a:pt x="117" y="271"/>
                    </a:lnTo>
                    <a:lnTo>
                      <a:pt x="136" y="377"/>
                    </a:lnTo>
                    <a:lnTo>
                      <a:pt x="145" y="440"/>
                    </a:lnTo>
                    <a:lnTo>
                      <a:pt x="156" y="532"/>
                    </a:lnTo>
                    <a:lnTo>
                      <a:pt x="85" y="535"/>
                    </a:lnTo>
                    <a:lnTo>
                      <a:pt x="72" y="413"/>
                    </a:lnTo>
                    <a:lnTo>
                      <a:pt x="65" y="341"/>
                    </a:lnTo>
                    <a:lnTo>
                      <a:pt x="48" y="222"/>
                    </a:lnTo>
                    <a:lnTo>
                      <a:pt x="26" y="109"/>
                    </a:lnTo>
                    <a:lnTo>
                      <a:pt x="0" y="0"/>
                    </a:lnTo>
                    <a:lnTo>
                      <a:pt x="4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10509" name="Group 909"/>
            <p:cNvGrpSpPr>
              <a:grpSpLocks/>
            </p:cNvGrpSpPr>
            <p:nvPr/>
          </p:nvGrpSpPr>
          <p:grpSpPr bwMode="auto">
            <a:xfrm flipH="1">
              <a:off x="3582" y="3404"/>
              <a:ext cx="272" cy="98"/>
              <a:chOff x="2904" y="3268"/>
              <a:chExt cx="272" cy="98"/>
            </a:xfrm>
          </p:grpSpPr>
          <p:grpSp>
            <p:nvGrpSpPr>
              <p:cNvPr id="410510" name="Group 910"/>
              <p:cNvGrpSpPr>
                <a:grpSpLocks/>
              </p:cNvGrpSpPr>
              <p:nvPr/>
            </p:nvGrpSpPr>
            <p:grpSpPr bwMode="auto">
              <a:xfrm>
                <a:off x="2904" y="3289"/>
                <a:ext cx="42" cy="54"/>
                <a:chOff x="2904" y="3289"/>
                <a:chExt cx="42" cy="54"/>
              </a:xfrm>
            </p:grpSpPr>
            <p:sp>
              <p:nvSpPr>
                <p:cNvPr id="410511" name="Oval 911"/>
                <p:cNvSpPr>
                  <a:spLocks noChangeArrowheads="1"/>
                </p:cNvSpPr>
                <p:nvPr/>
              </p:nvSpPr>
              <p:spPr bwMode="auto">
                <a:xfrm>
                  <a:off x="2904" y="3289"/>
                  <a:ext cx="36" cy="53"/>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12" name="Oval 912"/>
                <p:cNvSpPr>
                  <a:spLocks noChangeArrowheads="1"/>
                </p:cNvSpPr>
                <p:nvPr/>
              </p:nvSpPr>
              <p:spPr bwMode="auto">
                <a:xfrm>
                  <a:off x="2910" y="3290"/>
                  <a:ext cx="36" cy="5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10513" name="Group 913"/>
              <p:cNvGrpSpPr>
                <a:grpSpLocks/>
              </p:cNvGrpSpPr>
              <p:nvPr/>
            </p:nvGrpSpPr>
            <p:grpSpPr bwMode="auto">
              <a:xfrm>
                <a:off x="2983" y="3281"/>
                <a:ext cx="55" cy="85"/>
                <a:chOff x="2983" y="3281"/>
                <a:chExt cx="55" cy="85"/>
              </a:xfrm>
            </p:grpSpPr>
            <p:sp>
              <p:nvSpPr>
                <p:cNvPr id="410514" name="Freeform 914"/>
                <p:cNvSpPr>
                  <a:spLocks/>
                </p:cNvSpPr>
                <p:nvPr/>
              </p:nvSpPr>
              <p:spPr bwMode="auto">
                <a:xfrm>
                  <a:off x="2997" y="3281"/>
                  <a:ext cx="41" cy="46"/>
                </a:xfrm>
                <a:custGeom>
                  <a:avLst/>
                  <a:gdLst>
                    <a:gd name="T0" fmla="*/ 0 w 734"/>
                    <a:gd name="T1" fmla="*/ 128 h 646"/>
                    <a:gd name="T2" fmla="*/ 88 w 734"/>
                    <a:gd name="T3" fmla="*/ 64 h 646"/>
                    <a:gd name="T4" fmla="*/ 171 w 734"/>
                    <a:gd name="T5" fmla="*/ 32 h 646"/>
                    <a:gd name="T6" fmla="*/ 283 w 734"/>
                    <a:gd name="T7" fmla="*/ 6 h 646"/>
                    <a:gd name="T8" fmla="*/ 362 w 734"/>
                    <a:gd name="T9" fmla="*/ 0 h 646"/>
                    <a:gd name="T10" fmla="*/ 459 w 734"/>
                    <a:gd name="T11" fmla="*/ 8 h 646"/>
                    <a:gd name="T12" fmla="*/ 535 w 734"/>
                    <a:gd name="T13" fmla="*/ 38 h 646"/>
                    <a:gd name="T14" fmla="*/ 616 w 734"/>
                    <a:gd name="T15" fmla="*/ 95 h 646"/>
                    <a:gd name="T16" fmla="*/ 662 w 734"/>
                    <a:gd name="T17" fmla="*/ 156 h 646"/>
                    <a:gd name="T18" fmla="*/ 694 w 734"/>
                    <a:gd name="T19" fmla="*/ 225 h 646"/>
                    <a:gd name="T20" fmla="*/ 728 w 734"/>
                    <a:gd name="T21" fmla="*/ 354 h 646"/>
                    <a:gd name="T22" fmla="*/ 734 w 734"/>
                    <a:gd name="T23" fmla="*/ 451 h 646"/>
                    <a:gd name="T24" fmla="*/ 729 w 734"/>
                    <a:gd name="T25" fmla="*/ 608 h 646"/>
                    <a:gd name="T26" fmla="*/ 718 w 734"/>
                    <a:gd name="T27" fmla="*/ 646 h 646"/>
                    <a:gd name="T28" fmla="*/ 6 w 734"/>
                    <a:gd name="T29" fmla="*/ 369 h 646"/>
                    <a:gd name="T30" fmla="*/ 0 w 734"/>
                    <a:gd name="T31" fmla="*/ 128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4" h="646">
                      <a:moveTo>
                        <a:pt x="0" y="128"/>
                      </a:moveTo>
                      <a:lnTo>
                        <a:pt x="88" y="64"/>
                      </a:lnTo>
                      <a:lnTo>
                        <a:pt x="171" y="32"/>
                      </a:lnTo>
                      <a:lnTo>
                        <a:pt x="283" y="6"/>
                      </a:lnTo>
                      <a:lnTo>
                        <a:pt x="362" y="0"/>
                      </a:lnTo>
                      <a:lnTo>
                        <a:pt x="459" y="8"/>
                      </a:lnTo>
                      <a:lnTo>
                        <a:pt x="535" y="38"/>
                      </a:lnTo>
                      <a:lnTo>
                        <a:pt x="616" y="95"/>
                      </a:lnTo>
                      <a:lnTo>
                        <a:pt x="662" y="156"/>
                      </a:lnTo>
                      <a:lnTo>
                        <a:pt x="694" y="225"/>
                      </a:lnTo>
                      <a:lnTo>
                        <a:pt x="728" y="354"/>
                      </a:lnTo>
                      <a:lnTo>
                        <a:pt x="734" y="451"/>
                      </a:lnTo>
                      <a:lnTo>
                        <a:pt x="729" y="608"/>
                      </a:lnTo>
                      <a:lnTo>
                        <a:pt x="718" y="646"/>
                      </a:lnTo>
                      <a:lnTo>
                        <a:pt x="6" y="369"/>
                      </a:lnTo>
                      <a:lnTo>
                        <a:pt x="0"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10515" name="Group 915"/>
                <p:cNvGrpSpPr>
                  <a:grpSpLocks/>
                </p:cNvGrpSpPr>
                <p:nvPr/>
              </p:nvGrpSpPr>
              <p:grpSpPr bwMode="auto">
                <a:xfrm>
                  <a:off x="2983" y="3290"/>
                  <a:ext cx="49" cy="76"/>
                  <a:chOff x="2983" y="3290"/>
                  <a:chExt cx="49" cy="76"/>
                </a:xfrm>
              </p:grpSpPr>
              <p:sp>
                <p:nvSpPr>
                  <p:cNvPr id="410516" name="Freeform 916"/>
                  <p:cNvSpPr>
                    <a:spLocks/>
                  </p:cNvSpPr>
                  <p:nvPr/>
                </p:nvSpPr>
                <p:spPr bwMode="auto">
                  <a:xfrm>
                    <a:off x="2983" y="3290"/>
                    <a:ext cx="33" cy="76"/>
                  </a:xfrm>
                  <a:custGeom>
                    <a:avLst/>
                    <a:gdLst>
                      <a:gd name="T0" fmla="*/ 582 w 582"/>
                      <a:gd name="T1" fmla="*/ 23 h 1014"/>
                      <a:gd name="T2" fmla="*/ 447 w 582"/>
                      <a:gd name="T3" fmla="*/ 0 h 1014"/>
                      <a:gd name="T4" fmla="*/ 0 w 582"/>
                      <a:gd name="T5" fmla="*/ 507 h 1014"/>
                      <a:gd name="T6" fmla="*/ 447 w 582"/>
                      <a:gd name="T7" fmla="*/ 1014 h 1014"/>
                      <a:gd name="T8" fmla="*/ 464 w 582"/>
                      <a:gd name="T9" fmla="*/ 1013 h 1014"/>
                      <a:gd name="T10" fmla="*/ 447 w 582"/>
                      <a:gd name="T11" fmla="*/ 507 h 1014"/>
                      <a:gd name="T12" fmla="*/ 582 w 582"/>
                      <a:gd name="T13" fmla="*/ 23 h 1014"/>
                    </a:gdLst>
                    <a:ahLst/>
                    <a:cxnLst>
                      <a:cxn ang="0">
                        <a:pos x="T0" y="T1"/>
                      </a:cxn>
                      <a:cxn ang="0">
                        <a:pos x="T2" y="T3"/>
                      </a:cxn>
                      <a:cxn ang="0">
                        <a:pos x="T4" y="T5"/>
                      </a:cxn>
                      <a:cxn ang="0">
                        <a:pos x="T6" y="T7"/>
                      </a:cxn>
                      <a:cxn ang="0">
                        <a:pos x="T8" y="T9"/>
                      </a:cxn>
                      <a:cxn ang="0">
                        <a:pos x="T10" y="T11"/>
                      </a:cxn>
                      <a:cxn ang="0">
                        <a:pos x="T12" y="T13"/>
                      </a:cxn>
                    </a:cxnLst>
                    <a:rect l="0" t="0" r="r" b="b"/>
                    <a:pathLst>
                      <a:path w="582" h="1014">
                        <a:moveTo>
                          <a:pt x="582" y="23"/>
                        </a:moveTo>
                        <a:cubicBezTo>
                          <a:pt x="538" y="7"/>
                          <a:pt x="492" y="0"/>
                          <a:pt x="447" y="0"/>
                        </a:cubicBezTo>
                        <a:cubicBezTo>
                          <a:pt x="200" y="0"/>
                          <a:pt x="0" y="226"/>
                          <a:pt x="0" y="507"/>
                        </a:cubicBezTo>
                        <a:cubicBezTo>
                          <a:pt x="0" y="787"/>
                          <a:pt x="200" y="1014"/>
                          <a:pt x="447" y="1014"/>
                        </a:cubicBezTo>
                        <a:cubicBezTo>
                          <a:pt x="452" y="1013"/>
                          <a:pt x="458" y="1013"/>
                          <a:pt x="464" y="1013"/>
                        </a:cubicBezTo>
                        <a:lnTo>
                          <a:pt x="447" y="507"/>
                        </a:lnTo>
                        <a:lnTo>
                          <a:pt x="582" y="2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10517" name="Group 917"/>
                  <p:cNvGrpSpPr>
                    <a:grpSpLocks/>
                  </p:cNvGrpSpPr>
                  <p:nvPr/>
                </p:nvGrpSpPr>
                <p:grpSpPr bwMode="auto">
                  <a:xfrm>
                    <a:off x="2992" y="3292"/>
                    <a:ext cx="40" cy="74"/>
                    <a:chOff x="2992" y="3292"/>
                    <a:chExt cx="40" cy="74"/>
                  </a:xfrm>
                </p:grpSpPr>
                <p:sp>
                  <p:nvSpPr>
                    <p:cNvPr id="410518" name="Oval 918"/>
                    <p:cNvSpPr>
                      <a:spLocks noChangeArrowheads="1"/>
                    </p:cNvSpPr>
                    <p:nvPr/>
                  </p:nvSpPr>
                  <p:spPr bwMode="auto">
                    <a:xfrm>
                      <a:off x="2992" y="3292"/>
                      <a:ext cx="40" cy="74"/>
                    </a:xfrm>
                    <a:prstGeom prst="ellipse">
                      <a:avLst/>
                    </a:pr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19" name="Oval 919"/>
                    <p:cNvSpPr>
                      <a:spLocks noChangeArrowheads="1"/>
                    </p:cNvSpPr>
                    <p:nvPr/>
                  </p:nvSpPr>
                  <p:spPr bwMode="auto">
                    <a:xfrm>
                      <a:off x="2995" y="3295"/>
                      <a:ext cx="35" cy="68"/>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20" name="Oval 920"/>
                    <p:cNvSpPr>
                      <a:spLocks noChangeArrowheads="1"/>
                    </p:cNvSpPr>
                    <p:nvPr/>
                  </p:nvSpPr>
                  <p:spPr bwMode="auto">
                    <a:xfrm>
                      <a:off x="3002" y="3306"/>
                      <a:ext cx="23" cy="47"/>
                    </a:xfrm>
                    <a:prstGeom prst="ellipse">
                      <a:avLst/>
                    </a:prstGeom>
                    <a:solidFill>
                      <a:srgbClr val="404040"/>
                    </a:solidFill>
                    <a:ln w="1588">
                      <a:solidFill>
                        <a:srgbClr val="A0A0A0"/>
                      </a:solidFill>
                      <a:round/>
                      <a:headEnd/>
                      <a:tailEnd/>
                    </a:ln>
                  </p:spPr>
                  <p:txBody>
                    <a:bodyPr/>
                    <a:lstStyle/>
                    <a:p>
                      <a:endParaRPr lang="zh-CN" altLang="en-US" b="1">
                        <a:solidFill>
                          <a:srgbClr val="000099"/>
                        </a:solidFill>
                        <a:latin typeface="+mn-lt"/>
                        <a:ea typeface="+mn-ea"/>
                      </a:endParaRPr>
                    </a:p>
                  </p:txBody>
                </p:sp>
                <p:sp>
                  <p:nvSpPr>
                    <p:cNvPr id="410521" name="Oval 921"/>
                    <p:cNvSpPr>
                      <a:spLocks noChangeArrowheads="1"/>
                    </p:cNvSpPr>
                    <p:nvPr/>
                  </p:nvSpPr>
                  <p:spPr bwMode="auto">
                    <a:xfrm>
                      <a:off x="3004" y="3310"/>
                      <a:ext cx="16" cy="36"/>
                    </a:xfrm>
                    <a:prstGeom prst="ellipse">
                      <a:avLst/>
                    </a:prstGeom>
                    <a:solidFill>
                      <a:srgbClr val="000000"/>
                    </a:solidFill>
                    <a:ln w="0">
                      <a:solidFill>
                        <a:srgbClr val="808080"/>
                      </a:solidFill>
                      <a:round/>
                      <a:headEnd/>
                      <a:tailEnd/>
                    </a:ln>
                  </p:spPr>
                  <p:txBody>
                    <a:bodyPr/>
                    <a:lstStyle/>
                    <a:p>
                      <a:endParaRPr lang="zh-CN" altLang="en-US" b="1">
                        <a:solidFill>
                          <a:srgbClr val="000099"/>
                        </a:solidFill>
                        <a:latin typeface="+mn-lt"/>
                        <a:ea typeface="+mn-ea"/>
                      </a:endParaRPr>
                    </a:p>
                  </p:txBody>
                </p:sp>
                <p:grpSp>
                  <p:nvGrpSpPr>
                    <p:cNvPr id="410522" name="Group 922"/>
                    <p:cNvGrpSpPr>
                      <a:grpSpLocks/>
                    </p:cNvGrpSpPr>
                    <p:nvPr/>
                  </p:nvGrpSpPr>
                  <p:grpSpPr bwMode="auto">
                    <a:xfrm>
                      <a:off x="3009" y="3324"/>
                      <a:ext cx="5" cy="10"/>
                      <a:chOff x="3009" y="3324"/>
                      <a:chExt cx="5" cy="10"/>
                    </a:xfrm>
                  </p:grpSpPr>
                  <p:sp>
                    <p:nvSpPr>
                      <p:cNvPr id="410523" name="Oval 923"/>
                      <p:cNvSpPr>
                        <a:spLocks noChangeArrowheads="1"/>
                      </p:cNvSpPr>
                      <p:nvPr/>
                    </p:nvSpPr>
                    <p:spPr bwMode="auto">
                      <a:xfrm>
                        <a:off x="3009" y="3324"/>
                        <a:ext cx="5" cy="10"/>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24" name="Oval 924"/>
                      <p:cNvSpPr>
                        <a:spLocks noChangeArrowheads="1"/>
                      </p:cNvSpPr>
                      <p:nvPr/>
                    </p:nvSpPr>
                    <p:spPr bwMode="auto">
                      <a:xfrm>
                        <a:off x="3010" y="3324"/>
                        <a:ext cx="4" cy="10"/>
                      </a:xfrm>
                      <a:prstGeom prst="ellipse">
                        <a:avLst/>
                      </a:pr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grpSp>
          <p:grpSp>
            <p:nvGrpSpPr>
              <p:cNvPr id="410525" name="Group 925"/>
              <p:cNvGrpSpPr>
                <a:grpSpLocks/>
              </p:cNvGrpSpPr>
              <p:nvPr/>
            </p:nvGrpSpPr>
            <p:grpSpPr bwMode="auto">
              <a:xfrm>
                <a:off x="3137" y="3268"/>
                <a:ext cx="39" cy="59"/>
                <a:chOff x="3137" y="3268"/>
                <a:chExt cx="39" cy="59"/>
              </a:xfrm>
            </p:grpSpPr>
            <p:sp>
              <p:nvSpPr>
                <p:cNvPr id="410526" name="Freeform 926"/>
                <p:cNvSpPr>
                  <a:spLocks/>
                </p:cNvSpPr>
                <p:nvPr/>
              </p:nvSpPr>
              <p:spPr bwMode="auto">
                <a:xfrm>
                  <a:off x="3153" y="3268"/>
                  <a:ext cx="23" cy="29"/>
                </a:xfrm>
                <a:custGeom>
                  <a:avLst/>
                  <a:gdLst>
                    <a:gd name="T0" fmla="*/ 0 w 418"/>
                    <a:gd name="T1" fmla="*/ 50 h 397"/>
                    <a:gd name="T2" fmla="*/ 49 w 418"/>
                    <a:gd name="T3" fmla="*/ 19 h 397"/>
                    <a:gd name="T4" fmla="*/ 123 w 418"/>
                    <a:gd name="T5" fmla="*/ 0 h 397"/>
                    <a:gd name="T6" fmla="*/ 213 w 418"/>
                    <a:gd name="T7" fmla="*/ 0 h 397"/>
                    <a:gd name="T8" fmla="*/ 296 w 418"/>
                    <a:gd name="T9" fmla="*/ 17 h 397"/>
                    <a:gd name="T10" fmla="*/ 348 w 418"/>
                    <a:gd name="T11" fmla="*/ 61 h 397"/>
                    <a:gd name="T12" fmla="*/ 395 w 418"/>
                    <a:gd name="T13" fmla="*/ 131 h 397"/>
                    <a:gd name="T14" fmla="*/ 411 w 418"/>
                    <a:gd name="T15" fmla="*/ 208 h 397"/>
                    <a:gd name="T16" fmla="*/ 418 w 418"/>
                    <a:gd name="T17" fmla="*/ 263 h 397"/>
                    <a:gd name="T18" fmla="*/ 416 w 418"/>
                    <a:gd name="T19" fmla="*/ 356 h 397"/>
                    <a:gd name="T20" fmla="*/ 405 w 418"/>
                    <a:gd name="T21" fmla="*/ 397 h 397"/>
                    <a:gd name="T22" fmla="*/ 95 w 418"/>
                    <a:gd name="T23" fmla="*/ 331 h 397"/>
                    <a:gd name="T24" fmla="*/ 0 w 418"/>
                    <a:gd name="T25" fmla="*/ 5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397">
                      <a:moveTo>
                        <a:pt x="0" y="50"/>
                      </a:moveTo>
                      <a:lnTo>
                        <a:pt x="49" y="19"/>
                      </a:lnTo>
                      <a:lnTo>
                        <a:pt x="123" y="0"/>
                      </a:lnTo>
                      <a:lnTo>
                        <a:pt x="213" y="0"/>
                      </a:lnTo>
                      <a:lnTo>
                        <a:pt x="296" y="17"/>
                      </a:lnTo>
                      <a:lnTo>
                        <a:pt x="348" y="61"/>
                      </a:lnTo>
                      <a:lnTo>
                        <a:pt x="395" y="131"/>
                      </a:lnTo>
                      <a:lnTo>
                        <a:pt x="411" y="208"/>
                      </a:lnTo>
                      <a:lnTo>
                        <a:pt x="418" y="263"/>
                      </a:lnTo>
                      <a:lnTo>
                        <a:pt x="416" y="356"/>
                      </a:lnTo>
                      <a:lnTo>
                        <a:pt x="405" y="397"/>
                      </a:lnTo>
                      <a:lnTo>
                        <a:pt x="95" y="331"/>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10527" name="Group 927"/>
                <p:cNvGrpSpPr>
                  <a:grpSpLocks/>
                </p:cNvGrpSpPr>
                <p:nvPr/>
              </p:nvGrpSpPr>
              <p:grpSpPr bwMode="auto">
                <a:xfrm>
                  <a:off x="3137" y="3270"/>
                  <a:ext cx="37" cy="57"/>
                  <a:chOff x="3137" y="3270"/>
                  <a:chExt cx="37" cy="57"/>
                </a:xfrm>
              </p:grpSpPr>
              <p:sp>
                <p:nvSpPr>
                  <p:cNvPr id="410528" name="Freeform 928"/>
                  <p:cNvSpPr>
                    <a:spLocks/>
                  </p:cNvSpPr>
                  <p:nvPr/>
                </p:nvSpPr>
                <p:spPr bwMode="auto">
                  <a:xfrm>
                    <a:off x="3137" y="3270"/>
                    <a:ext cx="25" cy="57"/>
                  </a:xfrm>
                  <a:custGeom>
                    <a:avLst/>
                    <a:gdLst>
                      <a:gd name="T0" fmla="*/ 428 w 428"/>
                      <a:gd name="T1" fmla="*/ 17 h 761"/>
                      <a:gd name="T2" fmla="*/ 331 w 428"/>
                      <a:gd name="T3" fmla="*/ 0 h 761"/>
                      <a:gd name="T4" fmla="*/ 0 w 428"/>
                      <a:gd name="T5" fmla="*/ 380 h 761"/>
                      <a:gd name="T6" fmla="*/ 331 w 428"/>
                      <a:gd name="T7" fmla="*/ 761 h 761"/>
                      <a:gd name="T8" fmla="*/ 342 w 428"/>
                      <a:gd name="T9" fmla="*/ 760 h 761"/>
                      <a:gd name="T10" fmla="*/ 331 w 428"/>
                      <a:gd name="T11" fmla="*/ 380 h 761"/>
                      <a:gd name="T12" fmla="*/ 428 w 428"/>
                      <a:gd name="T13" fmla="*/ 17 h 761"/>
                    </a:gdLst>
                    <a:ahLst/>
                    <a:cxnLst>
                      <a:cxn ang="0">
                        <a:pos x="T0" y="T1"/>
                      </a:cxn>
                      <a:cxn ang="0">
                        <a:pos x="T2" y="T3"/>
                      </a:cxn>
                      <a:cxn ang="0">
                        <a:pos x="T4" y="T5"/>
                      </a:cxn>
                      <a:cxn ang="0">
                        <a:pos x="T6" y="T7"/>
                      </a:cxn>
                      <a:cxn ang="0">
                        <a:pos x="T8" y="T9"/>
                      </a:cxn>
                      <a:cxn ang="0">
                        <a:pos x="T10" y="T11"/>
                      </a:cxn>
                      <a:cxn ang="0">
                        <a:pos x="T12" y="T13"/>
                      </a:cxn>
                    </a:cxnLst>
                    <a:rect l="0" t="0" r="r" b="b"/>
                    <a:pathLst>
                      <a:path w="428" h="761">
                        <a:moveTo>
                          <a:pt x="428" y="17"/>
                        </a:moveTo>
                        <a:cubicBezTo>
                          <a:pt x="397" y="5"/>
                          <a:pt x="364" y="0"/>
                          <a:pt x="331" y="0"/>
                        </a:cubicBezTo>
                        <a:cubicBezTo>
                          <a:pt x="148" y="0"/>
                          <a:pt x="0" y="170"/>
                          <a:pt x="0" y="380"/>
                        </a:cubicBezTo>
                        <a:cubicBezTo>
                          <a:pt x="0" y="590"/>
                          <a:pt x="148" y="761"/>
                          <a:pt x="331" y="761"/>
                        </a:cubicBezTo>
                        <a:cubicBezTo>
                          <a:pt x="334" y="760"/>
                          <a:pt x="338" y="760"/>
                          <a:pt x="342" y="760"/>
                        </a:cubicBezTo>
                        <a:lnTo>
                          <a:pt x="331" y="380"/>
                        </a:lnTo>
                        <a:lnTo>
                          <a:pt x="428" y="1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10529" name="Group 929"/>
                  <p:cNvGrpSpPr>
                    <a:grpSpLocks/>
                  </p:cNvGrpSpPr>
                  <p:nvPr/>
                </p:nvGrpSpPr>
                <p:grpSpPr bwMode="auto">
                  <a:xfrm>
                    <a:off x="3144" y="3271"/>
                    <a:ext cx="30" cy="56"/>
                    <a:chOff x="3144" y="3271"/>
                    <a:chExt cx="30" cy="56"/>
                  </a:xfrm>
                </p:grpSpPr>
                <p:sp>
                  <p:nvSpPr>
                    <p:cNvPr id="410530" name="Oval 930"/>
                    <p:cNvSpPr>
                      <a:spLocks noChangeArrowheads="1"/>
                    </p:cNvSpPr>
                    <p:nvPr/>
                  </p:nvSpPr>
                  <p:spPr bwMode="auto">
                    <a:xfrm>
                      <a:off x="3144" y="3271"/>
                      <a:ext cx="30" cy="56"/>
                    </a:xfrm>
                    <a:prstGeom prst="ellipse">
                      <a:avLst/>
                    </a:pr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31" name="Oval 931"/>
                    <p:cNvSpPr>
                      <a:spLocks noChangeArrowheads="1"/>
                    </p:cNvSpPr>
                    <p:nvPr/>
                  </p:nvSpPr>
                  <p:spPr bwMode="auto">
                    <a:xfrm>
                      <a:off x="3146" y="3273"/>
                      <a:ext cx="26" cy="51"/>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32" name="Oval 932"/>
                    <p:cNvSpPr>
                      <a:spLocks noChangeArrowheads="1"/>
                    </p:cNvSpPr>
                    <p:nvPr/>
                  </p:nvSpPr>
                  <p:spPr bwMode="auto">
                    <a:xfrm>
                      <a:off x="3151" y="3281"/>
                      <a:ext cx="17" cy="36"/>
                    </a:xfrm>
                    <a:prstGeom prst="ellipse">
                      <a:avLst/>
                    </a:prstGeom>
                    <a:solidFill>
                      <a:srgbClr val="404040"/>
                    </a:solidFill>
                    <a:ln w="1588">
                      <a:solidFill>
                        <a:srgbClr val="A0A0A0"/>
                      </a:solidFill>
                      <a:round/>
                      <a:headEnd/>
                      <a:tailEnd/>
                    </a:ln>
                  </p:spPr>
                  <p:txBody>
                    <a:bodyPr/>
                    <a:lstStyle/>
                    <a:p>
                      <a:endParaRPr lang="zh-CN" altLang="en-US" b="1">
                        <a:solidFill>
                          <a:srgbClr val="000099"/>
                        </a:solidFill>
                        <a:latin typeface="+mn-lt"/>
                        <a:ea typeface="+mn-ea"/>
                      </a:endParaRPr>
                    </a:p>
                  </p:txBody>
                </p:sp>
                <p:sp>
                  <p:nvSpPr>
                    <p:cNvPr id="410533" name="Oval 933"/>
                    <p:cNvSpPr>
                      <a:spLocks noChangeArrowheads="1"/>
                    </p:cNvSpPr>
                    <p:nvPr/>
                  </p:nvSpPr>
                  <p:spPr bwMode="auto">
                    <a:xfrm>
                      <a:off x="3153" y="3285"/>
                      <a:ext cx="11" cy="26"/>
                    </a:xfrm>
                    <a:prstGeom prst="ellipse">
                      <a:avLst/>
                    </a:prstGeom>
                    <a:solidFill>
                      <a:srgbClr val="000000"/>
                    </a:solidFill>
                    <a:ln w="0">
                      <a:solidFill>
                        <a:srgbClr val="808080"/>
                      </a:solidFill>
                      <a:round/>
                      <a:headEnd/>
                      <a:tailEnd/>
                    </a:ln>
                  </p:spPr>
                  <p:txBody>
                    <a:bodyPr/>
                    <a:lstStyle/>
                    <a:p>
                      <a:endParaRPr lang="zh-CN" altLang="en-US" b="1">
                        <a:solidFill>
                          <a:srgbClr val="000099"/>
                        </a:solidFill>
                        <a:latin typeface="+mn-lt"/>
                        <a:ea typeface="+mn-ea"/>
                      </a:endParaRPr>
                    </a:p>
                  </p:txBody>
                </p:sp>
                <p:grpSp>
                  <p:nvGrpSpPr>
                    <p:cNvPr id="410534" name="Group 934"/>
                    <p:cNvGrpSpPr>
                      <a:grpSpLocks/>
                    </p:cNvGrpSpPr>
                    <p:nvPr/>
                  </p:nvGrpSpPr>
                  <p:grpSpPr bwMode="auto">
                    <a:xfrm>
                      <a:off x="3156" y="3295"/>
                      <a:ext cx="4" cy="8"/>
                      <a:chOff x="3156" y="3295"/>
                      <a:chExt cx="4" cy="8"/>
                    </a:xfrm>
                  </p:grpSpPr>
                  <p:sp>
                    <p:nvSpPr>
                      <p:cNvPr id="410535" name="Oval 935"/>
                      <p:cNvSpPr>
                        <a:spLocks noChangeArrowheads="1"/>
                      </p:cNvSpPr>
                      <p:nvPr/>
                    </p:nvSpPr>
                    <p:spPr bwMode="auto">
                      <a:xfrm>
                        <a:off x="3156" y="3295"/>
                        <a:ext cx="4" cy="8"/>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36" name="Oval 936"/>
                      <p:cNvSpPr>
                        <a:spLocks noChangeArrowheads="1"/>
                      </p:cNvSpPr>
                      <p:nvPr/>
                    </p:nvSpPr>
                    <p:spPr bwMode="auto">
                      <a:xfrm>
                        <a:off x="3157" y="3295"/>
                        <a:ext cx="3" cy="8"/>
                      </a:xfrm>
                      <a:prstGeom prst="ellipse">
                        <a:avLst/>
                      </a:pr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grpSp>
        </p:grpSp>
        <p:grpSp>
          <p:nvGrpSpPr>
            <p:cNvPr id="410537" name="Group 937"/>
            <p:cNvGrpSpPr>
              <a:grpSpLocks/>
            </p:cNvGrpSpPr>
            <p:nvPr/>
          </p:nvGrpSpPr>
          <p:grpSpPr bwMode="auto">
            <a:xfrm flipH="1">
              <a:off x="3568" y="3339"/>
              <a:ext cx="307" cy="133"/>
              <a:chOff x="2883" y="3203"/>
              <a:chExt cx="307" cy="133"/>
            </a:xfrm>
          </p:grpSpPr>
          <p:grpSp>
            <p:nvGrpSpPr>
              <p:cNvPr id="410538" name="Group 938"/>
              <p:cNvGrpSpPr>
                <a:grpSpLocks/>
              </p:cNvGrpSpPr>
              <p:nvPr/>
            </p:nvGrpSpPr>
            <p:grpSpPr bwMode="auto">
              <a:xfrm>
                <a:off x="2883" y="3203"/>
                <a:ext cx="307" cy="133"/>
                <a:chOff x="2883" y="3203"/>
                <a:chExt cx="307" cy="133"/>
              </a:xfrm>
            </p:grpSpPr>
            <p:grpSp>
              <p:nvGrpSpPr>
                <p:cNvPr id="410539" name="Group 939"/>
                <p:cNvGrpSpPr>
                  <a:grpSpLocks/>
                </p:cNvGrpSpPr>
                <p:nvPr/>
              </p:nvGrpSpPr>
              <p:grpSpPr bwMode="auto">
                <a:xfrm>
                  <a:off x="2883" y="3203"/>
                  <a:ext cx="307" cy="133"/>
                  <a:chOff x="2883" y="3203"/>
                  <a:chExt cx="307" cy="133"/>
                </a:xfrm>
              </p:grpSpPr>
              <p:sp>
                <p:nvSpPr>
                  <p:cNvPr id="410540" name="Freeform 940"/>
                  <p:cNvSpPr>
                    <a:spLocks/>
                  </p:cNvSpPr>
                  <p:nvPr/>
                </p:nvSpPr>
                <p:spPr bwMode="auto">
                  <a:xfrm>
                    <a:off x="2979" y="3210"/>
                    <a:ext cx="35" cy="37"/>
                  </a:xfrm>
                  <a:custGeom>
                    <a:avLst/>
                    <a:gdLst>
                      <a:gd name="T0" fmla="*/ 597 w 641"/>
                      <a:gd name="T1" fmla="*/ 13 h 522"/>
                      <a:gd name="T2" fmla="*/ 0 w 641"/>
                      <a:gd name="T3" fmla="*/ 510 h 522"/>
                      <a:gd name="T4" fmla="*/ 26 w 641"/>
                      <a:gd name="T5" fmla="*/ 522 h 522"/>
                      <a:gd name="T6" fmla="*/ 72 w 641"/>
                      <a:gd name="T7" fmla="*/ 522 h 522"/>
                      <a:gd name="T8" fmla="*/ 641 w 641"/>
                      <a:gd name="T9" fmla="*/ 0 h 522"/>
                      <a:gd name="T10" fmla="*/ 597 w 641"/>
                      <a:gd name="T11" fmla="*/ 13 h 522"/>
                    </a:gdLst>
                    <a:ahLst/>
                    <a:cxnLst>
                      <a:cxn ang="0">
                        <a:pos x="T0" y="T1"/>
                      </a:cxn>
                      <a:cxn ang="0">
                        <a:pos x="T2" y="T3"/>
                      </a:cxn>
                      <a:cxn ang="0">
                        <a:pos x="T4" y="T5"/>
                      </a:cxn>
                      <a:cxn ang="0">
                        <a:pos x="T6" y="T7"/>
                      </a:cxn>
                      <a:cxn ang="0">
                        <a:pos x="T8" y="T9"/>
                      </a:cxn>
                      <a:cxn ang="0">
                        <a:pos x="T10" y="T11"/>
                      </a:cxn>
                    </a:cxnLst>
                    <a:rect l="0" t="0" r="r" b="b"/>
                    <a:pathLst>
                      <a:path w="641" h="522">
                        <a:moveTo>
                          <a:pt x="597" y="13"/>
                        </a:moveTo>
                        <a:lnTo>
                          <a:pt x="0" y="510"/>
                        </a:lnTo>
                        <a:lnTo>
                          <a:pt x="26" y="522"/>
                        </a:lnTo>
                        <a:lnTo>
                          <a:pt x="72" y="522"/>
                        </a:lnTo>
                        <a:lnTo>
                          <a:pt x="641" y="0"/>
                        </a:lnTo>
                        <a:lnTo>
                          <a:pt x="597" y="13"/>
                        </a:lnTo>
                        <a:close/>
                      </a:path>
                    </a:pathLst>
                  </a:custGeom>
                  <a:solidFill>
                    <a:srgbClr val="000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10541" name="Group 941"/>
                  <p:cNvGrpSpPr>
                    <a:grpSpLocks/>
                  </p:cNvGrpSpPr>
                  <p:nvPr/>
                </p:nvGrpSpPr>
                <p:grpSpPr bwMode="auto">
                  <a:xfrm>
                    <a:off x="2883" y="3203"/>
                    <a:ext cx="307" cy="133"/>
                    <a:chOff x="2883" y="3203"/>
                    <a:chExt cx="307" cy="133"/>
                  </a:xfrm>
                </p:grpSpPr>
                <p:sp>
                  <p:nvSpPr>
                    <p:cNvPr id="410542" name="Freeform 942"/>
                    <p:cNvSpPr>
                      <a:spLocks/>
                    </p:cNvSpPr>
                    <p:nvPr/>
                  </p:nvSpPr>
                  <p:spPr bwMode="auto">
                    <a:xfrm>
                      <a:off x="2883" y="3203"/>
                      <a:ext cx="307" cy="132"/>
                    </a:xfrm>
                    <a:custGeom>
                      <a:avLst/>
                      <a:gdLst>
                        <a:gd name="T0" fmla="*/ 17 w 5516"/>
                        <a:gd name="T1" fmla="*/ 1032 h 1848"/>
                        <a:gd name="T2" fmla="*/ 259 w 5516"/>
                        <a:gd name="T3" fmla="*/ 928 h 1848"/>
                        <a:gd name="T4" fmla="*/ 690 w 5516"/>
                        <a:gd name="T5" fmla="*/ 787 h 1848"/>
                        <a:gd name="T6" fmla="*/ 1077 w 5516"/>
                        <a:gd name="T7" fmla="*/ 700 h 1848"/>
                        <a:gd name="T8" fmla="*/ 1502 w 5516"/>
                        <a:gd name="T9" fmla="*/ 625 h 1848"/>
                        <a:gd name="T10" fmla="*/ 1691 w 5516"/>
                        <a:gd name="T11" fmla="*/ 595 h 1848"/>
                        <a:gd name="T12" fmla="*/ 2529 w 5516"/>
                        <a:gd name="T13" fmla="*/ 648 h 1848"/>
                        <a:gd name="T14" fmla="*/ 2881 w 5516"/>
                        <a:gd name="T15" fmla="*/ 684 h 1848"/>
                        <a:gd name="T16" fmla="*/ 3075 w 5516"/>
                        <a:gd name="T17" fmla="*/ 677 h 1848"/>
                        <a:gd name="T18" fmla="*/ 3282 w 5516"/>
                        <a:gd name="T19" fmla="*/ 261 h 1848"/>
                        <a:gd name="T20" fmla="*/ 3286 w 5516"/>
                        <a:gd name="T21" fmla="*/ 152 h 1848"/>
                        <a:gd name="T22" fmla="*/ 2987 w 5516"/>
                        <a:gd name="T23" fmla="*/ 84 h 1848"/>
                        <a:gd name="T24" fmla="*/ 2471 w 5516"/>
                        <a:gd name="T25" fmla="*/ 87 h 1848"/>
                        <a:gd name="T26" fmla="*/ 2378 w 5516"/>
                        <a:gd name="T27" fmla="*/ 81 h 1848"/>
                        <a:gd name="T28" fmla="*/ 2736 w 5516"/>
                        <a:gd name="T29" fmla="*/ 29 h 1848"/>
                        <a:gd name="T30" fmla="*/ 3119 w 5516"/>
                        <a:gd name="T31" fmla="*/ 1 h 1848"/>
                        <a:gd name="T32" fmla="*/ 3461 w 5516"/>
                        <a:gd name="T33" fmla="*/ 164 h 1848"/>
                        <a:gd name="T34" fmla="*/ 3366 w 5516"/>
                        <a:gd name="T35" fmla="*/ 249 h 1848"/>
                        <a:gd name="T36" fmla="*/ 3190 w 5516"/>
                        <a:gd name="T37" fmla="*/ 662 h 1848"/>
                        <a:gd name="T38" fmla="*/ 3225 w 5516"/>
                        <a:gd name="T39" fmla="*/ 714 h 1848"/>
                        <a:gd name="T40" fmla="*/ 4653 w 5516"/>
                        <a:gd name="T41" fmla="*/ 572 h 1848"/>
                        <a:gd name="T42" fmla="*/ 4685 w 5516"/>
                        <a:gd name="T43" fmla="*/ 468 h 1848"/>
                        <a:gd name="T44" fmla="*/ 4534 w 5516"/>
                        <a:gd name="T45" fmla="*/ 274 h 1848"/>
                        <a:gd name="T46" fmla="*/ 4357 w 5516"/>
                        <a:gd name="T47" fmla="*/ 138 h 1848"/>
                        <a:gd name="T48" fmla="*/ 3801 w 5516"/>
                        <a:gd name="T49" fmla="*/ 130 h 1848"/>
                        <a:gd name="T50" fmla="*/ 3353 w 5516"/>
                        <a:gd name="T51" fmla="*/ 0 h 1848"/>
                        <a:gd name="T52" fmla="*/ 3718 w 5516"/>
                        <a:gd name="T53" fmla="*/ 6 h 1848"/>
                        <a:gd name="T54" fmla="*/ 4079 w 5516"/>
                        <a:gd name="T55" fmla="*/ 24 h 1848"/>
                        <a:gd name="T56" fmla="*/ 4332 w 5516"/>
                        <a:gd name="T57" fmla="*/ 55 h 1848"/>
                        <a:gd name="T58" fmla="*/ 4441 w 5516"/>
                        <a:gd name="T59" fmla="*/ 94 h 1848"/>
                        <a:gd name="T60" fmla="*/ 4766 w 5516"/>
                        <a:gd name="T61" fmla="*/ 436 h 1848"/>
                        <a:gd name="T62" fmla="*/ 4874 w 5516"/>
                        <a:gd name="T63" fmla="*/ 536 h 1848"/>
                        <a:gd name="T64" fmla="*/ 5022 w 5516"/>
                        <a:gd name="T65" fmla="*/ 559 h 1848"/>
                        <a:gd name="T66" fmla="*/ 5179 w 5516"/>
                        <a:gd name="T67" fmla="*/ 579 h 1848"/>
                        <a:gd name="T68" fmla="*/ 5395 w 5516"/>
                        <a:gd name="T69" fmla="*/ 625 h 1848"/>
                        <a:gd name="T70" fmla="*/ 5484 w 5516"/>
                        <a:gd name="T71" fmla="*/ 677 h 1848"/>
                        <a:gd name="T72" fmla="*/ 5479 w 5516"/>
                        <a:gd name="T73" fmla="*/ 928 h 1848"/>
                        <a:gd name="T74" fmla="*/ 5327 w 5516"/>
                        <a:gd name="T75" fmla="*/ 1268 h 1848"/>
                        <a:gd name="T76" fmla="*/ 5247 w 5516"/>
                        <a:gd name="T77" fmla="*/ 1228 h 1848"/>
                        <a:gd name="T78" fmla="*/ 5209 w 5516"/>
                        <a:gd name="T79" fmla="*/ 1052 h 1848"/>
                        <a:gd name="T80" fmla="*/ 5079 w 5516"/>
                        <a:gd name="T81" fmla="*/ 949 h 1848"/>
                        <a:gd name="T82" fmla="*/ 4927 w 5516"/>
                        <a:gd name="T83" fmla="*/ 980 h 1848"/>
                        <a:gd name="T84" fmla="*/ 4833 w 5516"/>
                        <a:gd name="T85" fmla="*/ 1063 h 1848"/>
                        <a:gd name="T86" fmla="*/ 4758 w 5516"/>
                        <a:gd name="T87" fmla="*/ 1197 h 1848"/>
                        <a:gd name="T88" fmla="*/ 4681 w 5516"/>
                        <a:gd name="T89" fmla="*/ 1371 h 1848"/>
                        <a:gd name="T90" fmla="*/ 2765 w 5516"/>
                        <a:gd name="T91" fmla="*/ 1724 h 1848"/>
                        <a:gd name="T92" fmla="*/ 2760 w 5516"/>
                        <a:gd name="T93" fmla="*/ 1516 h 1848"/>
                        <a:gd name="T94" fmla="*/ 2714 w 5516"/>
                        <a:gd name="T95" fmla="*/ 1338 h 1848"/>
                        <a:gd name="T96" fmla="*/ 2619 w 5516"/>
                        <a:gd name="T97" fmla="*/ 1209 h 1848"/>
                        <a:gd name="T98" fmla="*/ 2471 w 5516"/>
                        <a:gd name="T99" fmla="*/ 1145 h 1848"/>
                        <a:gd name="T100" fmla="*/ 2299 w 5516"/>
                        <a:gd name="T101" fmla="*/ 1155 h 1848"/>
                        <a:gd name="T102" fmla="*/ 2116 w 5516"/>
                        <a:gd name="T103" fmla="*/ 1237 h 1848"/>
                        <a:gd name="T104" fmla="*/ 1980 w 5516"/>
                        <a:gd name="T105" fmla="*/ 1371 h 1848"/>
                        <a:gd name="T106" fmla="*/ 1869 w 5516"/>
                        <a:gd name="T107" fmla="*/ 1569 h 1848"/>
                        <a:gd name="T108" fmla="*/ 1791 w 5516"/>
                        <a:gd name="T109" fmla="*/ 1778 h 1848"/>
                        <a:gd name="T110" fmla="*/ 1678 w 5516"/>
                        <a:gd name="T111" fmla="*/ 1835 h 1848"/>
                        <a:gd name="T112" fmla="*/ 1302 w 5516"/>
                        <a:gd name="T113" fmla="*/ 1562 h 1848"/>
                        <a:gd name="T114" fmla="*/ 941 w 5516"/>
                        <a:gd name="T115" fmla="*/ 1318 h 1848"/>
                        <a:gd name="T116" fmla="*/ 698 w 5516"/>
                        <a:gd name="T117" fmla="*/ 1292 h 1848"/>
                        <a:gd name="T118" fmla="*/ 375 w 5516"/>
                        <a:gd name="T119" fmla="*/ 1232 h 1848"/>
                        <a:gd name="T120" fmla="*/ 142 w 5516"/>
                        <a:gd name="T121" fmla="*/ 1159 h 1848"/>
                        <a:gd name="T122" fmla="*/ 20 w 5516"/>
                        <a:gd name="T123" fmla="*/ 1100 h 1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16" h="1848">
                          <a:moveTo>
                            <a:pt x="0" y="1084"/>
                          </a:moveTo>
                          <a:lnTo>
                            <a:pt x="0" y="1068"/>
                          </a:lnTo>
                          <a:lnTo>
                            <a:pt x="2" y="1054"/>
                          </a:lnTo>
                          <a:lnTo>
                            <a:pt x="8" y="1042"/>
                          </a:lnTo>
                          <a:lnTo>
                            <a:pt x="17" y="1032"/>
                          </a:lnTo>
                          <a:lnTo>
                            <a:pt x="33" y="1022"/>
                          </a:lnTo>
                          <a:lnTo>
                            <a:pt x="53" y="1010"/>
                          </a:lnTo>
                          <a:lnTo>
                            <a:pt x="146" y="969"/>
                          </a:lnTo>
                          <a:lnTo>
                            <a:pt x="209" y="946"/>
                          </a:lnTo>
                          <a:lnTo>
                            <a:pt x="259" y="928"/>
                          </a:lnTo>
                          <a:lnTo>
                            <a:pt x="311" y="908"/>
                          </a:lnTo>
                          <a:lnTo>
                            <a:pt x="361" y="890"/>
                          </a:lnTo>
                          <a:lnTo>
                            <a:pt x="425" y="871"/>
                          </a:lnTo>
                          <a:lnTo>
                            <a:pt x="624" y="807"/>
                          </a:lnTo>
                          <a:lnTo>
                            <a:pt x="690" y="787"/>
                          </a:lnTo>
                          <a:lnTo>
                            <a:pt x="763" y="768"/>
                          </a:lnTo>
                          <a:lnTo>
                            <a:pt x="820" y="753"/>
                          </a:lnTo>
                          <a:lnTo>
                            <a:pt x="878" y="741"/>
                          </a:lnTo>
                          <a:lnTo>
                            <a:pt x="991" y="717"/>
                          </a:lnTo>
                          <a:lnTo>
                            <a:pt x="1077" y="700"/>
                          </a:lnTo>
                          <a:lnTo>
                            <a:pt x="1173" y="682"/>
                          </a:lnTo>
                          <a:lnTo>
                            <a:pt x="1332" y="655"/>
                          </a:lnTo>
                          <a:lnTo>
                            <a:pt x="1400" y="641"/>
                          </a:lnTo>
                          <a:lnTo>
                            <a:pt x="1463" y="632"/>
                          </a:lnTo>
                          <a:lnTo>
                            <a:pt x="1502" y="625"/>
                          </a:lnTo>
                          <a:lnTo>
                            <a:pt x="1543" y="622"/>
                          </a:lnTo>
                          <a:lnTo>
                            <a:pt x="1577" y="617"/>
                          </a:lnTo>
                          <a:lnTo>
                            <a:pt x="1635" y="611"/>
                          </a:lnTo>
                          <a:lnTo>
                            <a:pt x="1666" y="604"/>
                          </a:lnTo>
                          <a:lnTo>
                            <a:pt x="1691" y="595"/>
                          </a:lnTo>
                          <a:lnTo>
                            <a:pt x="1712" y="589"/>
                          </a:lnTo>
                          <a:lnTo>
                            <a:pt x="2310" y="111"/>
                          </a:lnTo>
                          <a:lnTo>
                            <a:pt x="1736" y="605"/>
                          </a:lnTo>
                          <a:lnTo>
                            <a:pt x="2439" y="638"/>
                          </a:lnTo>
                          <a:lnTo>
                            <a:pt x="2529" y="648"/>
                          </a:lnTo>
                          <a:lnTo>
                            <a:pt x="2624" y="657"/>
                          </a:lnTo>
                          <a:lnTo>
                            <a:pt x="2701" y="662"/>
                          </a:lnTo>
                          <a:lnTo>
                            <a:pt x="2764" y="668"/>
                          </a:lnTo>
                          <a:lnTo>
                            <a:pt x="2830" y="677"/>
                          </a:lnTo>
                          <a:lnTo>
                            <a:pt x="2881" y="684"/>
                          </a:lnTo>
                          <a:lnTo>
                            <a:pt x="2940" y="693"/>
                          </a:lnTo>
                          <a:lnTo>
                            <a:pt x="2990" y="693"/>
                          </a:lnTo>
                          <a:lnTo>
                            <a:pt x="3035" y="693"/>
                          </a:lnTo>
                          <a:lnTo>
                            <a:pt x="3057" y="690"/>
                          </a:lnTo>
                          <a:lnTo>
                            <a:pt x="3075" y="677"/>
                          </a:lnTo>
                          <a:lnTo>
                            <a:pt x="3093" y="661"/>
                          </a:lnTo>
                          <a:lnTo>
                            <a:pt x="3124" y="609"/>
                          </a:lnTo>
                          <a:lnTo>
                            <a:pt x="3240" y="368"/>
                          </a:lnTo>
                          <a:lnTo>
                            <a:pt x="3273" y="286"/>
                          </a:lnTo>
                          <a:lnTo>
                            <a:pt x="3282" y="261"/>
                          </a:lnTo>
                          <a:lnTo>
                            <a:pt x="3293" y="229"/>
                          </a:lnTo>
                          <a:lnTo>
                            <a:pt x="3298" y="205"/>
                          </a:lnTo>
                          <a:lnTo>
                            <a:pt x="3299" y="183"/>
                          </a:lnTo>
                          <a:lnTo>
                            <a:pt x="3295" y="164"/>
                          </a:lnTo>
                          <a:lnTo>
                            <a:pt x="3286" y="152"/>
                          </a:lnTo>
                          <a:lnTo>
                            <a:pt x="3271" y="139"/>
                          </a:lnTo>
                          <a:lnTo>
                            <a:pt x="3236" y="125"/>
                          </a:lnTo>
                          <a:lnTo>
                            <a:pt x="3154" y="106"/>
                          </a:lnTo>
                          <a:lnTo>
                            <a:pt x="3075" y="94"/>
                          </a:lnTo>
                          <a:lnTo>
                            <a:pt x="2987" y="84"/>
                          </a:lnTo>
                          <a:lnTo>
                            <a:pt x="2881" y="79"/>
                          </a:lnTo>
                          <a:lnTo>
                            <a:pt x="2772" y="75"/>
                          </a:lnTo>
                          <a:lnTo>
                            <a:pt x="2630" y="75"/>
                          </a:lnTo>
                          <a:lnTo>
                            <a:pt x="2547" y="81"/>
                          </a:lnTo>
                          <a:lnTo>
                            <a:pt x="2471" y="87"/>
                          </a:lnTo>
                          <a:lnTo>
                            <a:pt x="2407" y="94"/>
                          </a:lnTo>
                          <a:lnTo>
                            <a:pt x="2360" y="99"/>
                          </a:lnTo>
                          <a:lnTo>
                            <a:pt x="2310" y="107"/>
                          </a:lnTo>
                          <a:lnTo>
                            <a:pt x="2346" y="92"/>
                          </a:lnTo>
                          <a:lnTo>
                            <a:pt x="2378" y="81"/>
                          </a:lnTo>
                          <a:lnTo>
                            <a:pt x="2413" y="75"/>
                          </a:lnTo>
                          <a:lnTo>
                            <a:pt x="2459" y="66"/>
                          </a:lnTo>
                          <a:lnTo>
                            <a:pt x="2540" y="53"/>
                          </a:lnTo>
                          <a:lnTo>
                            <a:pt x="2619" y="42"/>
                          </a:lnTo>
                          <a:lnTo>
                            <a:pt x="2736" y="29"/>
                          </a:lnTo>
                          <a:lnTo>
                            <a:pt x="2804" y="24"/>
                          </a:lnTo>
                          <a:lnTo>
                            <a:pt x="2883" y="19"/>
                          </a:lnTo>
                          <a:lnTo>
                            <a:pt x="2960" y="12"/>
                          </a:lnTo>
                          <a:lnTo>
                            <a:pt x="3042" y="6"/>
                          </a:lnTo>
                          <a:lnTo>
                            <a:pt x="3119" y="1"/>
                          </a:lnTo>
                          <a:lnTo>
                            <a:pt x="3208" y="0"/>
                          </a:lnTo>
                          <a:lnTo>
                            <a:pt x="3266" y="0"/>
                          </a:lnTo>
                          <a:lnTo>
                            <a:pt x="3552" y="148"/>
                          </a:lnTo>
                          <a:lnTo>
                            <a:pt x="3507" y="156"/>
                          </a:lnTo>
                          <a:lnTo>
                            <a:pt x="3461" y="164"/>
                          </a:lnTo>
                          <a:lnTo>
                            <a:pt x="3429" y="176"/>
                          </a:lnTo>
                          <a:lnTo>
                            <a:pt x="3406" y="189"/>
                          </a:lnTo>
                          <a:lnTo>
                            <a:pt x="3395" y="203"/>
                          </a:lnTo>
                          <a:lnTo>
                            <a:pt x="3384" y="215"/>
                          </a:lnTo>
                          <a:lnTo>
                            <a:pt x="3366" y="249"/>
                          </a:lnTo>
                          <a:lnTo>
                            <a:pt x="3287" y="411"/>
                          </a:lnTo>
                          <a:lnTo>
                            <a:pt x="3210" y="576"/>
                          </a:lnTo>
                          <a:lnTo>
                            <a:pt x="3199" y="609"/>
                          </a:lnTo>
                          <a:lnTo>
                            <a:pt x="3192" y="638"/>
                          </a:lnTo>
                          <a:lnTo>
                            <a:pt x="3190" y="662"/>
                          </a:lnTo>
                          <a:lnTo>
                            <a:pt x="3190" y="675"/>
                          </a:lnTo>
                          <a:lnTo>
                            <a:pt x="3192" y="693"/>
                          </a:lnTo>
                          <a:lnTo>
                            <a:pt x="3199" y="702"/>
                          </a:lnTo>
                          <a:lnTo>
                            <a:pt x="3209" y="709"/>
                          </a:lnTo>
                          <a:lnTo>
                            <a:pt x="3225" y="714"/>
                          </a:lnTo>
                          <a:lnTo>
                            <a:pt x="3254" y="716"/>
                          </a:lnTo>
                          <a:lnTo>
                            <a:pt x="4577" y="602"/>
                          </a:lnTo>
                          <a:lnTo>
                            <a:pt x="4611" y="595"/>
                          </a:lnTo>
                          <a:lnTo>
                            <a:pt x="4636" y="589"/>
                          </a:lnTo>
                          <a:lnTo>
                            <a:pt x="4653" y="572"/>
                          </a:lnTo>
                          <a:lnTo>
                            <a:pt x="4666" y="558"/>
                          </a:lnTo>
                          <a:lnTo>
                            <a:pt x="4685" y="533"/>
                          </a:lnTo>
                          <a:lnTo>
                            <a:pt x="4689" y="508"/>
                          </a:lnTo>
                          <a:lnTo>
                            <a:pt x="4689" y="488"/>
                          </a:lnTo>
                          <a:lnTo>
                            <a:pt x="4685" y="468"/>
                          </a:lnTo>
                          <a:lnTo>
                            <a:pt x="4675" y="453"/>
                          </a:lnTo>
                          <a:lnTo>
                            <a:pt x="4664" y="436"/>
                          </a:lnTo>
                          <a:lnTo>
                            <a:pt x="4643" y="411"/>
                          </a:lnTo>
                          <a:lnTo>
                            <a:pt x="4608" y="365"/>
                          </a:lnTo>
                          <a:lnTo>
                            <a:pt x="4534" y="274"/>
                          </a:lnTo>
                          <a:lnTo>
                            <a:pt x="4436" y="182"/>
                          </a:lnTo>
                          <a:lnTo>
                            <a:pt x="4418" y="166"/>
                          </a:lnTo>
                          <a:lnTo>
                            <a:pt x="4402" y="156"/>
                          </a:lnTo>
                          <a:lnTo>
                            <a:pt x="4377" y="144"/>
                          </a:lnTo>
                          <a:lnTo>
                            <a:pt x="4357" y="138"/>
                          </a:lnTo>
                          <a:lnTo>
                            <a:pt x="4333" y="131"/>
                          </a:lnTo>
                          <a:lnTo>
                            <a:pt x="4300" y="126"/>
                          </a:lnTo>
                          <a:lnTo>
                            <a:pt x="4263" y="125"/>
                          </a:lnTo>
                          <a:lnTo>
                            <a:pt x="3899" y="125"/>
                          </a:lnTo>
                          <a:lnTo>
                            <a:pt x="3801" y="130"/>
                          </a:lnTo>
                          <a:lnTo>
                            <a:pt x="3712" y="131"/>
                          </a:lnTo>
                          <a:lnTo>
                            <a:pt x="3614" y="143"/>
                          </a:lnTo>
                          <a:lnTo>
                            <a:pt x="3552" y="148"/>
                          </a:lnTo>
                          <a:lnTo>
                            <a:pt x="3266" y="0"/>
                          </a:lnTo>
                          <a:lnTo>
                            <a:pt x="3353" y="0"/>
                          </a:lnTo>
                          <a:lnTo>
                            <a:pt x="3435" y="0"/>
                          </a:lnTo>
                          <a:lnTo>
                            <a:pt x="3512" y="1"/>
                          </a:lnTo>
                          <a:lnTo>
                            <a:pt x="3592" y="2"/>
                          </a:lnTo>
                          <a:lnTo>
                            <a:pt x="3653" y="3"/>
                          </a:lnTo>
                          <a:lnTo>
                            <a:pt x="3718" y="6"/>
                          </a:lnTo>
                          <a:lnTo>
                            <a:pt x="3801" y="9"/>
                          </a:lnTo>
                          <a:lnTo>
                            <a:pt x="3902" y="12"/>
                          </a:lnTo>
                          <a:lnTo>
                            <a:pt x="3974" y="16"/>
                          </a:lnTo>
                          <a:lnTo>
                            <a:pt x="4032" y="20"/>
                          </a:lnTo>
                          <a:lnTo>
                            <a:pt x="4079" y="24"/>
                          </a:lnTo>
                          <a:lnTo>
                            <a:pt x="4123" y="28"/>
                          </a:lnTo>
                          <a:lnTo>
                            <a:pt x="4180" y="34"/>
                          </a:lnTo>
                          <a:lnTo>
                            <a:pt x="4242" y="42"/>
                          </a:lnTo>
                          <a:lnTo>
                            <a:pt x="4289" y="49"/>
                          </a:lnTo>
                          <a:lnTo>
                            <a:pt x="4332" y="55"/>
                          </a:lnTo>
                          <a:lnTo>
                            <a:pt x="4372" y="65"/>
                          </a:lnTo>
                          <a:lnTo>
                            <a:pt x="4391" y="71"/>
                          </a:lnTo>
                          <a:lnTo>
                            <a:pt x="4410" y="75"/>
                          </a:lnTo>
                          <a:lnTo>
                            <a:pt x="4429" y="85"/>
                          </a:lnTo>
                          <a:lnTo>
                            <a:pt x="4441" y="94"/>
                          </a:lnTo>
                          <a:lnTo>
                            <a:pt x="4454" y="102"/>
                          </a:lnTo>
                          <a:lnTo>
                            <a:pt x="4468" y="114"/>
                          </a:lnTo>
                          <a:lnTo>
                            <a:pt x="4481" y="125"/>
                          </a:lnTo>
                          <a:lnTo>
                            <a:pt x="4572" y="210"/>
                          </a:lnTo>
                          <a:lnTo>
                            <a:pt x="4766" y="436"/>
                          </a:lnTo>
                          <a:lnTo>
                            <a:pt x="4791" y="466"/>
                          </a:lnTo>
                          <a:lnTo>
                            <a:pt x="4815" y="492"/>
                          </a:lnTo>
                          <a:lnTo>
                            <a:pt x="4833" y="508"/>
                          </a:lnTo>
                          <a:lnTo>
                            <a:pt x="4855" y="525"/>
                          </a:lnTo>
                          <a:lnTo>
                            <a:pt x="4874" y="536"/>
                          </a:lnTo>
                          <a:lnTo>
                            <a:pt x="4892" y="544"/>
                          </a:lnTo>
                          <a:lnTo>
                            <a:pt x="4916" y="549"/>
                          </a:lnTo>
                          <a:lnTo>
                            <a:pt x="4951" y="554"/>
                          </a:lnTo>
                          <a:lnTo>
                            <a:pt x="4996" y="558"/>
                          </a:lnTo>
                          <a:lnTo>
                            <a:pt x="5022" y="559"/>
                          </a:lnTo>
                          <a:lnTo>
                            <a:pt x="5054" y="562"/>
                          </a:lnTo>
                          <a:lnTo>
                            <a:pt x="5094" y="566"/>
                          </a:lnTo>
                          <a:lnTo>
                            <a:pt x="5116" y="567"/>
                          </a:lnTo>
                          <a:lnTo>
                            <a:pt x="5143" y="571"/>
                          </a:lnTo>
                          <a:lnTo>
                            <a:pt x="5179" y="579"/>
                          </a:lnTo>
                          <a:lnTo>
                            <a:pt x="5221" y="584"/>
                          </a:lnTo>
                          <a:lnTo>
                            <a:pt x="5259" y="592"/>
                          </a:lnTo>
                          <a:lnTo>
                            <a:pt x="5314" y="602"/>
                          </a:lnTo>
                          <a:lnTo>
                            <a:pt x="5370" y="616"/>
                          </a:lnTo>
                          <a:lnTo>
                            <a:pt x="5395" y="625"/>
                          </a:lnTo>
                          <a:lnTo>
                            <a:pt x="5415" y="636"/>
                          </a:lnTo>
                          <a:lnTo>
                            <a:pt x="5435" y="645"/>
                          </a:lnTo>
                          <a:lnTo>
                            <a:pt x="5454" y="662"/>
                          </a:lnTo>
                          <a:lnTo>
                            <a:pt x="5470" y="670"/>
                          </a:lnTo>
                          <a:lnTo>
                            <a:pt x="5484" y="677"/>
                          </a:lnTo>
                          <a:lnTo>
                            <a:pt x="5516" y="798"/>
                          </a:lnTo>
                          <a:lnTo>
                            <a:pt x="5498" y="841"/>
                          </a:lnTo>
                          <a:lnTo>
                            <a:pt x="5490" y="869"/>
                          </a:lnTo>
                          <a:lnTo>
                            <a:pt x="5483" y="895"/>
                          </a:lnTo>
                          <a:lnTo>
                            <a:pt x="5479" y="928"/>
                          </a:lnTo>
                          <a:lnTo>
                            <a:pt x="5490" y="965"/>
                          </a:lnTo>
                          <a:lnTo>
                            <a:pt x="5383" y="1179"/>
                          </a:lnTo>
                          <a:lnTo>
                            <a:pt x="5360" y="1227"/>
                          </a:lnTo>
                          <a:lnTo>
                            <a:pt x="5342" y="1254"/>
                          </a:lnTo>
                          <a:lnTo>
                            <a:pt x="5327" y="1268"/>
                          </a:lnTo>
                          <a:lnTo>
                            <a:pt x="5312" y="1280"/>
                          </a:lnTo>
                          <a:lnTo>
                            <a:pt x="5282" y="1300"/>
                          </a:lnTo>
                          <a:lnTo>
                            <a:pt x="5254" y="1312"/>
                          </a:lnTo>
                          <a:lnTo>
                            <a:pt x="5251" y="1260"/>
                          </a:lnTo>
                          <a:lnTo>
                            <a:pt x="5247" y="1228"/>
                          </a:lnTo>
                          <a:lnTo>
                            <a:pt x="5245" y="1190"/>
                          </a:lnTo>
                          <a:lnTo>
                            <a:pt x="5237" y="1155"/>
                          </a:lnTo>
                          <a:lnTo>
                            <a:pt x="5230" y="1124"/>
                          </a:lnTo>
                          <a:lnTo>
                            <a:pt x="5223" y="1086"/>
                          </a:lnTo>
                          <a:lnTo>
                            <a:pt x="5209" y="1052"/>
                          </a:lnTo>
                          <a:lnTo>
                            <a:pt x="5190" y="1020"/>
                          </a:lnTo>
                          <a:lnTo>
                            <a:pt x="5165" y="990"/>
                          </a:lnTo>
                          <a:lnTo>
                            <a:pt x="5138" y="965"/>
                          </a:lnTo>
                          <a:lnTo>
                            <a:pt x="5106" y="953"/>
                          </a:lnTo>
                          <a:lnTo>
                            <a:pt x="5079" y="949"/>
                          </a:lnTo>
                          <a:lnTo>
                            <a:pt x="5049" y="949"/>
                          </a:lnTo>
                          <a:lnTo>
                            <a:pt x="5012" y="953"/>
                          </a:lnTo>
                          <a:lnTo>
                            <a:pt x="4981" y="959"/>
                          </a:lnTo>
                          <a:lnTo>
                            <a:pt x="4951" y="967"/>
                          </a:lnTo>
                          <a:lnTo>
                            <a:pt x="4927" y="980"/>
                          </a:lnTo>
                          <a:lnTo>
                            <a:pt x="4906" y="995"/>
                          </a:lnTo>
                          <a:lnTo>
                            <a:pt x="4886" y="1008"/>
                          </a:lnTo>
                          <a:lnTo>
                            <a:pt x="4867" y="1026"/>
                          </a:lnTo>
                          <a:lnTo>
                            <a:pt x="4849" y="1045"/>
                          </a:lnTo>
                          <a:lnTo>
                            <a:pt x="4833" y="1063"/>
                          </a:lnTo>
                          <a:lnTo>
                            <a:pt x="4815" y="1084"/>
                          </a:lnTo>
                          <a:lnTo>
                            <a:pt x="4796" y="1111"/>
                          </a:lnTo>
                          <a:lnTo>
                            <a:pt x="4782" y="1143"/>
                          </a:lnTo>
                          <a:lnTo>
                            <a:pt x="4770" y="1164"/>
                          </a:lnTo>
                          <a:lnTo>
                            <a:pt x="4758" y="1197"/>
                          </a:lnTo>
                          <a:lnTo>
                            <a:pt x="4748" y="1238"/>
                          </a:lnTo>
                          <a:lnTo>
                            <a:pt x="4733" y="1278"/>
                          </a:lnTo>
                          <a:lnTo>
                            <a:pt x="4714" y="1319"/>
                          </a:lnTo>
                          <a:lnTo>
                            <a:pt x="4701" y="1345"/>
                          </a:lnTo>
                          <a:lnTo>
                            <a:pt x="4681" y="1371"/>
                          </a:lnTo>
                          <a:lnTo>
                            <a:pt x="4661" y="1402"/>
                          </a:lnTo>
                          <a:lnTo>
                            <a:pt x="4636" y="1428"/>
                          </a:lnTo>
                          <a:lnTo>
                            <a:pt x="4568" y="1432"/>
                          </a:lnTo>
                          <a:lnTo>
                            <a:pt x="2762" y="1742"/>
                          </a:lnTo>
                          <a:lnTo>
                            <a:pt x="2765" y="1724"/>
                          </a:lnTo>
                          <a:lnTo>
                            <a:pt x="2768" y="1694"/>
                          </a:lnTo>
                          <a:lnTo>
                            <a:pt x="2768" y="1643"/>
                          </a:lnTo>
                          <a:lnTo>
                            <a:pt x="2768" y="1600"/>
                          </a:lnTo>
                          <a:lnTo>
                            <a:pt x="2765" y="1550"/>
                          </a:lnTo>
                          <a:lnTo>
                            <a:pt x="2760" y="1516"/>
                          </a:lnTo>
                          <a:lnTo>
                            <a:pt x="2752" y="1484"/>
                          </a:lnTo>
                          <a:lnTo>
                            <a:pt x="2746" y="1446"/>
                          </a:lnTo>
                          <a:lnTo>
                            <a:pt x="2736" y="1409"/>
                          </a:lnTo>
                          <a:lnTo>
                            <a:pt x="2727" y="1375"/>
                          </a:lnTo>
                          <a:lnTo>
                            <a:pt x="2714" y="1338"/>
                          </a:lnTo>
                          <a:lnTo>
                            <a:pt x="2697" y="1310"/>
                          </a:lnTo>
                          <a:lnTo>
                            <a:pt x="2681" y="1279"/>
                          </a:lnTo>
                          <a:lnTo>
                            <a:pt x="2662" y="1254"/>
                          </a:lnTo>
                          <a:lnTo>
                            <a:pt x="2639" y="1228"/>
                          </a:lnTo>
                          <a:lnTo>
                            <a:pt x="2619" y="1209"/>
                          </a:lnTo>
                          <a:lnTo>
                            <a:pt x="2592" y="1188"/>
                          </a:lnTo>
                          <a:lnTo>
                            <a:pt x="2564" y="1175"/>
                          </a:lnTo>
                          <a:lnTo>
                            <a:pt x="2536" y="1163"/>
                          </a:lnTo>
                          <a:lnTo>
                            <a:pt x="2502" y="1154"/>
                          </a:lnTo>
                          <a:lnTo>
                            <a:pt x="2471" y="1145"/>
                          </a:lnTo>
                          <a:lnTo>
                            <a:pt x="2438" y="1142"/>
                          </a:lnTo>
                          <a:lnTo>
                            <a:pt x="2405" y="1142"/>
                          </a:lnTo>
                          <a:lnTo>
                            <a:pt x="2368" y="1143"/>
                          </a:lnTo>
                          <a:lnTo>
                            <a:pt x="2333" y="1147"/>
                          </a:lnTo>
                          <a:lnTo>
                            <a:pt x="2299" y="1155"/>
                          </a:lnTo>
                          <a:lnTo>
                            <a:pt x="2263" y="1163"/>
                          </a:lnTo>
                          <a:lnTo>
                            <a:pt x="2216" y="1181"/>
                          </a:lnTo>
                          <a:lnTo>
                            <a:pt x="2181" y="1197"/>
                          </a:lnTo>
                          <a:lnTo>
                            <a:pt x="2146" y="1215"/>
                          </a:lnTo>
                          <a:lnTo>
                            <a:pt x="2116" y="1237"/>
                          </a:lnTo>
                          <a:lnTo>
                            <a:pt x="2092" y="1257"/>
                          </a:lnTo>
                          <a:lnTo>
                            <a:pt x="2062" y="1280"/>
                          </a:lnTo>
                          <a:lnTo>
                            <a:pt x="2035" y="1306"/>
                          </a:lnTo>
                          <a:lnTo>
                            <a:pt x="2012" y="1335"/>
                          </a:lnTo>
                          <a:lnTo>
                            <a:pt x="1980" y="1371"/>
                          </a:lnTo>
                          <a:lnTo>
                            <a:pt x="1955" y="1414"/>
                          </a:lnTo>
                          <a:lnTo>
                            <a:pt x="1928" y="1455"/>
                          </a:lnTo>
                          <a:lnTo>
                            <a:pt x="1905" y="1496"/>
                          </a:lnTo>
                          <a:lnTo>
                            <a:pt x="1890" y="1529"/>
                          </a:lnTo>
                          <a:lnTo>
                            <a:pt x="1869" y="1569"/>
                          </a:lnTo>
                          <a:lnTo>
                            <a:pt x="1851" y="1608"/>
                          </a:lnTo>
                          <a:lnTo>
                            <a:pt x="1828" y="1666"/>
                          </a:lnTo>
                          <a:lnTo>
                            <a:pt x="1815" y="1707"/>
                          </a:lnTo>
                          <a:lnTo>
                            <a:pt x="1804" y="1745"/>
                          </a:lnTo>
                          <a:lnTo>
                            <a:pt x="1791" y="1778"/>
                          </a:lnTo>
                          <a:lnTo>
                            <a:pt x="1778" y="1796"/>
                          </a:lnTo>
                          <a:lnTo>
                            <a:pt x="1764" y="1807"/>
                          </a:lnTo>
                          <a:lnTo>
                            <a:pt x="1736" y="1821"/>
                          </a:lnTo>
                          <a:lnTo>
                            <a:pt x="1711" y="1829"/>
                          </a:lnTo>
                          <a:lnTo>
                            <a:pt x="1678" y="1835"/>
                          </a:lnTo>
                          <a:lnTo>
                            <a:pt x="1642" y="1842"/>
                          </a:lnTo>
                          <a:lnTo>
                            <a:pt x="1460" y="1848"/>
                          </a:lnTo>
                          <a:lnTo>
                            <a:pt x="1440" y="1848"/>
                          </a:lnTo>
                          <a:lnTo>
                            <a:pt x="1414" y="1838"/>
                          </a:lnTo>
                          <a:lnTo>
                            <a:pt x="1302" y="1562"/>
                          </a:lnTo>
                          <a:lnTo>
                            <a:pt x="1320" y="1559"/>
                          </a:lnTo>
                          <a:lnTo>
                            <a:pt x="1333" y="1552"/>
                          </a:lnTo>
                          <a:lnTo>
                            <a:pt x="1385" y="1326"/>
                          </a:lnTo>
                          <a:lnTo>
                            <a:pt x="986" y="1319"/>
                          </a:lnTo>
                          <a:lnTo>
                            <a:pt x="941" y="1318"/>
                          </a:lnTo>
                          <a:lnTo>
                            <a:pt x="902" y="1316"/>
                          </a:lnTo>
                          <a:lnTo>
                            <a:pt x="851" y="1312"/>
                          </a:lnTo>
                          <a:lnTo>
                            <a:pt x="795" y="1306"/>
                          </a:lnTo>
                          <a:lnTo>
                            <a:pt x="748" y="1301"/>
                          </a:lnTo>
                          <a:lnTo>
                            <a:pt x="698" y="1292"/>
                          </a:lnTo>
                          <a:lnTo>
                            <a:pt x="632" y="1283"/>
                          </a:lnTo>
                          <a:lnTo>
                            <a:pt x="564" y="1271"/>
                          </a:lnTo>
                          <a:lnTo>
                            <a:pt x="500" y="1259"/>
                          </a:lnTo>
                          <a:lnTo>
                            <a:pt x="434" y="1246"/>
                          </a:lnTo>
                          <a:lnTo>
                            <a:pt x="375" y="1232"/>
                          </a:lnTo>
                          <a:lnTo>
                            <a:pt x="278" y="1205"/>
                          </a:lnTo>
                          <a:lnTo>
                            <a:pt x="253" y="1195"/>
                          </a:lnTo>
                          <a:lnTo>
                            <a:pt x="213" y="1182"/>
                          </a:lnTo>
                          <a:lnTo>
                            <a:pt x="177" y="1170"/>
                          </a:lnTo>
                          <a:lnTo>
                            <a:pt x="142" y="1159"/>
                          </a:lnTo>
                          <a:lnTo>
                            <a:pt x="113" y="1149"/>
                          </a:lnTo>
                          <a:lnTo>
                            <a:pt x="88" y="1137"/>
                          </a:lnTo>
                          <a:lnTo>
                            <a:pt x="60" y="1125"/>
                          </a:lnTo>
                          <a:lnTo>
                            <a:pt x="37" y="1111"/>
                          </a:lnTo>
                          <a:lnTo>
                            <a:pt x="20" y="1100"/>
                          </a:lnTo>
                          <a:lnTo>
                            <a:pt x="0" y="1084"/>
                          </a:lnTo>
                          <a:close/>
                        </a:path>
                      </a:pathLst>
                    </a:custGeom>
                    <a:solidFill>
                      <a:srgbClr val="000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43" name="Freeform 943"/>
                    <p:cNvSpPr>
                      <a:spLocks/>
                    </p:cNvSpPr>
                    <p:nvPr/>
                  </p:nvSpPr>
                  <p:spPr bwMode="auto">
                    <a:xfrm>
                      <a:off x="2951" y="3259"/>
                      <a:ext cx="239" cy="77"/>
                    </a:xfrm>
                    <a:custGeom>
                      <a:avLst/>
                      <a:gdLst>
                        <a:gd name="T0" fmla="*/ 590 w 4297"/>
                        <a:gd name="T1" fmla="*/ 395 h 1071"/>
                        <a:gd name="T2" fmla="*/ 918 w 4297"/>
                        <a:gd name="T3" fmla="*/ 302 h 1071"/>
                        <a:gd name="T4" fmla="*/ 1013 w 4297"/>
                        <a:gd name="T5" fmla="*/ 279 h 1071"/>
                        <a:gd name="T6" fmla="*/ 1166 w 4297"/>
                        <a:gd name="T7" fmla="*/ 266 h 1071"/>
                        <a:gd name="T8" fmla="*/ 1320 w 4297"/>
                        <a:gd name="T9" fmla="*/ 279 h 1071"/>
                        <a:gd name="T10" fmla="*/ 2494 w 4297"/>
                        <a:gd name="T11" fmla="*/ 155 h 1071"/>
                        <a:gd name="T12" fmla="*/ 3666 w 4297"/>
                        <a:gd name="T13" fmla="*/ 35 h 1071"/>
                        <a:gd name="T14" fmla="*/ 4009 w 4297"/>
                        <a:gd name="T15" fmla="*/ 6 h 1071"/>
                        <a:gd name="T16" fmla="*/ 4235 w 4297"/>
                        <a:gd name="T17" fmla="*/ 1 h 1071"/>
                        <a:gd name="T18" fmla="*/ 4197 w 4297"/>
                        <a:gd name="T19" fmla="*/ 33 h 1071"/>
                        <a:gd name="T20" fmla="*/ 4100 w 4297"/>
                        <a:gd name="T21" fmla="*/ 67 h 1071"/>
                        <a:gd name="T22" fmla="*/ 4023 w 4297"/>
                        <a:gd name="T23" fmla="*/ 97 h 1071"/>
                        <a:gd name="T24" fmla="*/ 3966 w 4297"/>
                        <a:gd name="T25" fmla="*/ 130 h 1071"/>
                        <a:gd name="T26" fmla="*/ 4013 w 4297"/>
                        <a:gd name="T27" fmla="*/ 215 h 1071"/>
                        <a:gd name="T28" fmla="*/ 4053 w 4297"/>
                        <a:gd name="T29" fmla="*/ 325 h 1071"/>
                        <a:gd name="T30" fmla="*/ 4155 w 4297"/>
                        <a:gd name="T31" fmla="*/ 423 h 1071"/>
                        <a:gd name="T32" fmla="*/ 4077 w 4297"/>
                        <a:gd name="T33" fmla="*/ 500 h 1071"/>
                        <a:gd name="T34" fmla="*/ 4029 w 4297"/>
                        <a:gd name="T35" fmla="*/ 396 h 1071"/>
                        <a:gd name="T36" fmla="*/ 3983 w 4297"/>
                        <a:gd name="T37" fmla="*/ 248 h 1071"/>
                        <a:gd name="T38" fmla="*/ 3919 w 4297"/>
                        <a:gd name="T39" fmla="*/ 149 h 1071"/>
                        <a:gd name="T40" fmla="*/ 3801 w 4297"/>
                        <a:gd name="T41" fmla="*/ 113 h 1071"/>
                        <a:gd name="T42" fmla="*/ 3679 w 4297"/>
                        <a:gd name="T43" fmla="*/ 149 h 1071"/>
                        <a:gd name="T44" fmla="*/ 3586 w 4297"/>
                        <a:gd name="T45" fmla="*/ 248 h 1071"/>
                        <a:gd name="T46" fmla="*/ 3542 w 4297"/>
                        <a:gd name="T47" fmla="*/ 373 h 1071"/>
                        <a:gd name="T48" fmla="*/ 3506 w 4297"/>
                        <a:gd name="T49" fmla="*/ 517 h 1071"/>
                        <a:gd name="T50" fmla="*/ 3447 w 4297"/>
                        <a:gd name="T51" fmla="*/ 612 h 1071"/>
                        <a:gd name="T52" fmla="*/ 1549 w 4297"/>
                        <a:gd name="T53" fmla="*/ 954 h 1071"/>
                        <a:gd name="T54" fmla="*/ 1564 w 4297"/>
                        <a:gd name="T55" fmla="*/ 680 h 1071"/>
                        <a:gd name="T56" fmla="*/ 1532 w 4297"/>
                        <a:gd name="T57" fmla="*/ 530 h 1071"/>
                        <a:gd name="T58" fmla="*/ 1437 w 4297"/>
                        <a:gd name="T59" fmla="*/ 389 h 1071"/>
                        <a:gd name="T60" fmla="*/ 1319 w 4297"/>
                        <a:gd name="T61" fmla="*/ 319 h 1071"/>
                        <a:gd name="T62" fmla="*/ 1203 w 4297"/>
                        <a:gd name="T63" fmla="*/ 292 h 1071"/>
                        <a:gd name="T64" fmla="*/ 1069 w 4297"/>
                        <a:gd name="T65" fmla="*/ 293 h 1071"/>
                        <a:gd name="T66" fmla="*/ 929 w 4297"/>
                        <a:gd name="T67" fmla="*/ 333 h 1071"/>
                        <a:gd name="T68" fmla="*/ 819 w 4297"/>
                        <a:gd name="T69" fmla="*/ 401 h 1071"/>
                        <a:gd name="T70" fmla="*/ 704 w 4297"/>
                        <a:gd name="T71" fmla="*/ 525 h 1071"/>
                        <a:gd name="T72" fmla="*/ 626 w 4297"/>
                        <a:gd name="T73" fmla="*/ 694 h 1071"/>
                        <a:gd name="T74" fmla="*/ 607 w 4297"/>
                        <a:gd name="T75" fmla="*/ 835 h 1071"/>
                        <a:gd name="T76" fmla="*/ 601 w 4297"/>
                        <a:gd name="T77" fmla="*/ 929 h 1071"/>
                        <a:gd name="T78" fmla="*/ 561 w 4297"/>
                        <a:gd name="T79" fmla="*/ 1021 h 1071"/>
                        <a:gd name="T80" fmla="*/ 509 w 4297"/>
                        <a:gd name="T81" fmla="*/ 1057 h 1071"/>
                        <a:gd name="T82" fmla="*/ 416 w 4297"/>
                        <a:gd name="T83" fmla="*/ 1070 h 1071"/>
                        <a:gd name="T84" fmla="*/ 274 w 4297"/>
                        <a:gd name="T85" fmla="*/ 1070 h 1071"/>
                        <a:gd name="T86" fmla="*/ 155 w 4297"/>
                        <a:gd name="T87" fmla="*/ 543 h 1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97" h="1071">
                          <a:moveTo>
                            <a:pt x="155" y="543"/>
                          </a:moveTo>
                          <a:lnTo>
                            <a:pt x="514" y="419"/>
                          </a:lnTo>
                          <a:lnTo>
                            <a:pt x="590" y="395"/>
                          </a:lnTo>
                          <a:lnTo>
                            <a:pt x="721" y="357"/>
                          </a:lnTo>
                          <a:lnTo>
                            <a:pt x="820" y="330"/>
                          </a:lnTo>
                          <a:lnTo>
                            <a:pt x="918" y="302"/>
                          </a:lnTo>
                          <a:lnTo>
                            <a:pt x="955" y="292"/>
                          </a:lnTo>
                          <a:lnTo>
                            <a:pt x="986" y="284"/>
                          </a:lnTo>
                          <a:lnTo>
                            <a:pt x="1013" y="279"/>
                          </a:lnTo>
                          <a:lnTo>
                            <a:pt x="1069" y="270"/>
                          </a:lnTo>
                          <a:lnTo>
                            <a:pt x="1118" y="266"/>
                          </a:lnTo>
                          <a:lnTo>
                            <a:pt x="1166" y="266"/>
                          </a:lnTo>
                          <a:lnTo>
                            <a:pt x="1219" y="268"/>
                          </a:lnTo>
                          <a:lnTo>
                            <a:pt x="1279" y="272"/>
                          </a:lnTo>
                          <a:lnTo>
                            <a:pt x="1320" y="279"/>
                          </a:lnTo>
                          <a:lnTo>
                            <a:pt x="1366" y="280"/>
                          </a:lnTo>
                          <a:lnTo>
                            <a:pt x="2095" y="197"/>
                          </a:lnTo>
                          <a:lnTo>
                            <a:pt x="2494" y="155"/>
                          </a:lnTo>
                          <a:lnTo>
                            <a:pt x="2927" y="107"/>
                          </a:lnTo>
                          <a:lnTo>
                            <a:pt x="3465" y="54"/>
                          </a:lnTo>
                          <a:lnTo>
                            <a:pt x="3666" y="35"/>
                          </a:lnTo>
                          <a:lnTo>
                            <a:pt x="3807" y="23"/>
                          </a:lnTo>
                          <a:lnTo>
                            <a:pt x="3897" y="16"/>
                          </a:lnTo>
                          <a:lnTo>
                            <a:pt x="4009" y="6"/>
                          </a:lnTo>
                          <a:lnTo>
                            <a:pt x="4085" y="0"/>
                          </a:lnTo>
                          <a:lnTo>
                            <a:pt x="4184" y="0"/>
                          </a:lnTo>
                          <a:lnTo>
                            <a:pt x="4235" y="1"/>
                          </a:lnTo>
                          <a:lnTo>
                            <a:pt x="4297" y="19"/>
                          </a:lnTo>
                          <a:lnTo>
                            <a:pt x="4249" y="25"/>
                          </a:lnTo>
                          <a:lnTo>
                            <a:pt x="4197" y="33"/>
                          </a:lnTo>
                          <a:lnTo>
                            <a:pt x="4149" y="45"/>
                          </a:lnTo>
                          <a:lnTo>
                            <a:pt x="4119" y="58"/>
                          </a:lnTo>
                          <a:lnTo>
                            <a:pt x="4100" y="67"/>
                          </a:lnTo>
                          <a:lnTo>
                            <a:pt x="4077" y="79"/>
                          </a:lnTo>
                          <a:lnTo>
                            <a:pt x="4052" y="91"/>
                          </a:lnTo>
                          <a:lnTo>
                            <a:pt x="4023" y="97"/>
                          </a:lnTo>
                          <a:lnTo>
                            <a:pt x="3991" y="100"/>
                          </a:lnTo>
                          <a:lnTo>
                            <a:pt x="3938" y="102"/>
                          </a:lnTo>
                          <a:lnTo>
                            <a:pt x="3966" y="130"/>
                          </a:lnTo>
                          <a:lnTo>
                            <a:pt x="3979" y="149"/>
                          </a:lnTo>
                          <a:lnTo>
                            <a:pt x="3995" y="174"/>
                          </a:lnTo>
                          <a:lnTo>
                            <a:pt x="4013" y="215"/>
                          </a:lnTo>
                          <a:lnTo>
                            <a:pt x="4023" y="267"/>
                          </a:lnTo>
                          <a:lnTo>
                            <a:pt x="4030" y="307"/>
                          </a:lnTo>
                          <a:lnTo>
                            <a:pt x="4053" y="325"/>
                          </a:lnTo>
                          <a:lnTo>
                            <a:pt x="4084" y="344"/>
                          </a:lnTo>
                          <a:lnTo>
                            <a:pt x="4172" y="378"/>
                          </a:lnTo>
                          <a:lnTo>
                            <a:pt x="4155" y="423"/>
                          </a:lnTo>
                          <a:lnTo>
                            <a:pt x="4135" y="451"/>
                          </a:lnTo>
                          <a:lnTo>
                            <a:pt x="4112" y="480"/>
                          </a:lnTo>
                          <a:lnTo>
                            <a:pt x="4077" y="500"/>
                          </a:lnTo>
                          <a:lnTo>
                            <a:pt x="4039" y="525"/>
                          </a:lnTo>
                          <a:lnTo>
                            <a:pt x="4036" y="462"/>
                          </a:lnTo>
                          <a:lnTo>
                            <a:pt x="4029" y="396"/>
                          </a:lnTo>
                          <a:lnTo>
                            <a:pt x="4018" y="344"/>
                          </a:lnTo>
                          <a:lnTo>
                            <a:pt x="4001" y="291"/>
                          </a:lnTo>
                          <a:lnTo>
                            <a:pt x="3983" y="248"/>
                          </a:lnTo>
                          <a:lnTo>
                            <a:pt x="3961" y="214"/>
                          </a:lnTo>
                          <a:lnTo>
                            <a:pt x="3943" y="178"/>
                          </a:lnTo>
                          <a:lnTo>
                            <a:pt x="3919" y="149"/>
                          </a:lnTo>
                          <a:lnTo>
                            <a:pt x="3884" y="130"/>
                          </a:lnTo>
                          <a:lnTo>
                            <a:pt x="3843" y="118"/>
                          </a:lnTo>
                          <a:lnTo>
                            <a:pt x="3801" y="113"/>
                          </a:lnTo>
                          <a:lnTo>
                            <a:pt x="3761" y="118"/>
                          </a:lnTo>
                          <a:lnTo>
                            <a:pt x="3718" y="130"/>
                          </a:lnTo>
                          <a:lnTo>
                            <a:pt x="3679" y="149"/>
                          </a:lnTo>
                          <a:lnTo>
                            <a:pt x="3644" y="174"/>
                          </a:lnTo>
                          <a:lnTo>
                            <a:pt x="3608" y="214"/>
                          </a:lnTo>
                          <a:lnTo>
                            <a:pt x="3586" y="248"/>
                          </a:lnTo>
                          <a:lnTo>
                            <a:pt x="3564" y="291"/>
                          </a:lnTo>
                          <a:lnTo>
                            <a:pt x="3554" y="325"/>
                          </a:lnTo>
                          <a:lnTo>
                            <a:pt x="3542" y="373"/>
                          </a:lnTo>
                          <a:lnTo>
                            <a:pt x="3536" y="416"/>
                          </a:lnTo>
                          <a:lnTo>
                            <a:pt x="3524" y="471"/>
                          </a:lnTo>
                          <a:lnTo>
                            <a:pt x="3506" y="517"/>
                          </a:lnTo>
                          <a:lnTo>
                            <a:pt x="3488" y="553"/>
                          </a:lnTo>
                          <a:lnTo>
                            <a:pt x="3465" y="583"/>
                          </a:lnTo>
                          <a:lnTo>
                            <a:pt x="3447" y="612"/>
                          </a:lnTo>
                          <a:lnTo>
                            <a:pt x="3424" y="644"/>
                          </a:lnTo>
                          <a:lnTo>
                            <a:pt x="3343" y="654"/>
                          </a:lnTo>
                          <a:lnTo>
                            <a:pt x="1549" y="954"/>
                          </a:lnTo>
                          <a:lnTo>
                            <a:pt x="1557" y="824"/>
                          </a:lnTo>
                          <a:lnTo>
                            <a:pt x="1562" y="742"/>
                          </a:lnTo>
                          <a:lnTo>
                            <a:pt x="1564" y="680"/>
                          </a:lnTo>
                          <a:lnTo>
                            <a:pt x="1562" y="634"/>
                          </a:lnTo>
                          <a:lnTo>
                            <a:pt x="1549" y="580"/>
                          </a:lnTo>
                          <a:lnTo>
                            <a:pt x="1532" y="530"/>
                          </a:lnTo>
                          <a:lnTo>
                            <a:pt x="1501" y="477"/>
                          </a:lnTo>
                          <a:lnTo>
                            <a:pt x="1472" y="428"/>
                          </a:lnTo>
                          <a:lnTo>
                            <a:pt x="1437" y="389"/>
                          </a:lnTo>
                          <a:lnTo>
                            <a:pt x="1397" y="357"/>
                          </a:lnTo>
                          <a:lnTo>
                            <a:pt x="1343" y="330"/>
                          </a:lnTo>
                          <a:lnTo>
                            <a:pt x="1319" y="319"/>
                          </a:lnTo>
                          <a:lnTo>
                            <a:pt x="1283" y="307"/>
                          </a:lnTo>
                          <a:lnTo>
                            <a:pt x="1244" y="300"/>
                          </a:lnTo>
                          <a:lnTo>
                            <a:pt x="1203" y="292"/>
                          </a:lnTo>
                          <a:lnTo>
                            <a:pt x="1154" y="288"/>
                          </a:lnTo>
                          <a:lnTo>
                            <a:pt x="1120" y="288"/>
                          </a:lnTo>
                          <a:lnTo>
                            <a:pt x="1069" y="293"/>
                          </a:lnTo>
                          <a:lnTo>
                            <a:pt x="1020" y="305"/>
                          </a:lnTo>
                          <a:lnTo>
                            <a:pt x="973" y="316"/>
                          </a:lnTo>
                          <a:lnTo>
                            <a:pt x="929" y="333"/>
                          </a:lnTo>
                          <a:lnTo>
                            <a:pt x="886" y="352"/>
                          </a:lnTo>
                          <a:lnTo>
                            <a:pt x="851" y="374"/>
                          </a:lnTo>
                          <a:lnTo>
                            <a:pt x="819" y="401"/>
                          </a:lnTo>
                          <a:lnTo>
                            <a:pt x="779" y="435"/>
                          </a:lnTo>
                          <a:lnTo>
                            <a:pt x="741" y="479"/>
                          </a:lnTo>
                          <a:lnTo>
                            <a:pt x="704" y="525"/>
                          </a:lnTo>
                          <a:lnTo>
                            <a:pt x="673" y="578"/>
                          </a:lnTo>
                          <a:lnTo>
                            <a:pt x="651" y="626"/>
                          </a:lnTo>
                          <a:lnTo>
                            <a:pt x="626" y="694"/>
                          </a:lnTo>
                          <a:lnTo>
                            <a:pt x="610" y="753"/>
                          </a:lnTo>
                          <a:lnTo>
                            <a:pt x="604" y="806"/>
                          </a:lnTo>
                          <a:lnTo>
                            <a:pt x="607" y="835"/>
                          </a:lnTo>
                          <a:lnTo>
                            <a:pt x="614" y="874"/>
                          </a:lnTo>
                          <a:lnTo>
                            <a:pt x="610" y="901"/>
                          </a:lnTo>
                          <a:lnTo>
                            <a:pt x="601" y="929"/>
                          </a:lnTo>
                          <a:lnTo>
                            <a:pt x="590" y="966"/>
                          </a:lnTo>
                          <a:lnTo>
                            <a:pt x="574" y="1004"/>
                          </a:lnTo>
                          <a:lnTo>
                            <a:pt x="561" y="1021"/>
                          </a:lnTo>
                          <a:lnTo>
                            <a:pt x="545" y="1035"/>
                          </a:lnTo>
                          <a:lnTo>
                            <a:pt x="530" y="1048"/>
                          </a:lnTo>
                          <a:lnTo>
                            <a:pt x="509" y="1057"/>
                          </a:lnTo>
                          <a:lnTo>
                            <a:pt x="478" y="1062"/>
                          </a:lnTo>
                          <a:lnTo>
                            <a:pt x="448" y="1067"/>
                          </a:lnTo>
                          <a:lnTo>
                            <a:pt x="416" y="1070"/>
                          </a:lnTo>
                          <a:lnTo>
                            <a:pt x="388" y="1071"/>
                          </a:lnTo>
                          <a:lnTo>
                            <a:pt x="344" y="1071"/>
                          </a:lnTo>
                          <a:lnTo>
                            <a:pt x="274" y="1070"/>
                          </a:lnTo>
                          <a:lnTo>
                            <a:pt x="203" y="1067"/>
                          </a:lnTo>
                          <a:lnTo>
                            <a:pt x="0" y="938"/>
                          </a:lnTo>
                          <a:lnTo>
                            <a:pt x="155" y="543"/>
                          </a:lnTo>
                          <a:close/>
                        </a:path>
                      </a:pathLst>
                    </a:custGeom>
                    <a:solidFill>
                      <a:srgbClr val="000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44" name="Freeform 944"/>
                    <p:cNvSpPr>
                      <a:spLocks/>
                    </p:cNvSpPr>
                    <p:nvPr/>
                  </p:nvSpPr>
                  <p:spPr bwMode="auto">
                    <a:xfrm>
                      <a:off x="2883" y="3246"/>
                      <a:ext cx="170" cy="51"/>
                    </a:xfrm>
                    <a:custGeom>
                      <a:avLst/>
                      <a:gdLst>
                        <a:gd name="T0" fmla="*/ 0 w 3057"/>
                        <a:gd name="T1" fmla="*/ 472 h 722"/>
                        <a:gd name="T2" fmla="*/ 8 w 3057"/>
                        <a:gd name="T3" fmla="*/ 446 h 722"/>
                        <a:gd name="T4" fmla="*/ 34 w 3057"/>
                        <a:gd name="T5" fmla="*/ 426 h 722"/>
                        <a:gd name="T6" fmla="*/ 148 w 3057"/>
                        <a:gd name="T7" fmla="*/ 373 h 722"/>
                        <a:gd name="T8" fmla="*/ 260 w 3057"/>
                        <a:gd name="T9" fmla="*/ 332 h 722"/>
                        <a:gd name="T10" fmla="*/ 361 w 3057"/>
                        <a:gd name="T11" fmla="*/ 294 h 722"/>
                        <a:gd name="T12" fmla="*/ 624 w 3057"/>
                        <a:gd name="T13" fmla="*/ 211 h 722"/>
                        <a:gd name="T14" fmla="*/ 763 w 3057"/>
                        <a:gd name="T15" fmla="*/ 173 h 722"/>
                        <a:gd name="T16" fmla="*/ 876 w 3057"/>
                        <a:gd name="T17" fmla="*/ 146 h 722"/>
                        <a:gd name="T18" fmla="*/ 1074 w 3057"/>
                        <a:gd name="T19" fmla="*/ 105 h 722"/>
                        <a:gd name="T20" fmla="*/ 1329 w 3057"/>
                        <a:gd name="T21" fmla="*/ 60 h 722"/>
                        <a:gd name="T22" fmla="*/ 1462 w 3057"/>
                        <a:gd name="T23" fmla="*/ 37 h 722"/>
                        <a:gd name="T24" fmla="*/ 1542 w 3057"/>
                        <a:gd name="T25" fmla="*/ 27 h 722"/>
                        <a:gd name="T26" fmla="*/ 1636 w 3057"/>
                        <a:gd name="T27" fmla="*/ 16 h 722"/>
                        <a:gd name="T28" fmla="*/ 1690 w 3057"/>
                        <a:gd name="T29" fmla="*/ 0 h 722"/>
                        <a:gd name="T30" fmla="*/ 1736 w 3057"/>
                        <a:gd name="T31" fmla="*/ 10 h 722"/>
                        <a:gd name="T32" fmla="*/ 2528 w 3057"/>
                        <a:gd name="T33" fmla="*/ 53 h 722"/>
                        <a:gd name="T34" fmla="*/ 2699 w 3057"/>
                        <a:gd name="T35" fmla="*/ 67 h 722"/>
                        <a:gd name="T36" fmla="*/ 2830 w 3057"/>
                        <a:gd name="T37" fmla="*/ 82 h 722"/>
                        <a:gd name="T38" fmla="*/ 2939 w 3057"/>
                        <a:gd name="T39" fmla="*/ 98 h 722"/>
                        <a:gd name="T40" fmla="*/ 3034 w 3057"/>
                        <a:gd name="T41" fmla="*/ 98 h 722"/>
                        <a:gd name="T42" fmla="*/ 3021 w 3057"/>
                        <a:gd name="T43" fmla="*/ 124 h 722"/>
                        <a:gd name="T44" fmla="*/ 2822 w 3057"/>
                        <a:gd name="T45" fmla="*/ 167 h 722"/>
                        <a:gd name="T46" fmla="*/ 2457 w 3057"/>
                        <a:gd name="T47" fmla="*/ 224 h 722"/>
                        <a:gd name="T48" fmla="*/ 2245 w 3057"/>
                        <a:gd name="T49" fmla="*/ 259 h 722"/>
                        <a:gd name="T50" fmla="*/ 2000 w 3057"/>
                        <a:gd name="T51" fmla="*/ 317 h 722"/>
                        <a:gd name="T52" fmla="*/ 1804 w 3057"/>
                        <a:gd name="T53" fmla="*/ 373 h 722"/>
                        <a:gd name="T54" fmla="*/ 1510 w 3057"/>
                        <a:gd name="T55" fmla="*/ 467 h 722"/>
                        <a:gd name="T56" fmla="*/ 1191 w 3057"/>
                        <a:gd name="T57" fmla="*/ 590 h 722"/>
                        <a:gd name="T58" fmla="*/ 984 w 3057"/>
                        <a:gd name="T59" fmla="*/ 722 h 722"/>
                        <a:gd name="T60" fmla="*/ 902 w 3057"/>
                        <a:gd name="T61" fmla="*/ 719 h 722"/>
                        <a:gd name="T62" fmla="*/ 794 w 3057"/>
                        <a:gd name="T63" fmla="*/ 709 h 722"/>
                        <a:gd name="T64" fmla="*/ 697 w 3057"/>
                        <a:gd name="T65" fmla="*/ 695 h 722"/>
                        <a:gd name="T66" fmla="*/ 565 w 3057"/>
                        <a:gd name="T67" fmla="*/ 674 h 722"/>
                        <a:gd name="T68" fmla="*/ 435 w 3057"/>
                        <a:gd name="T69" fmla="*/ 649 h 722"/>
                        <a:gd name="T70" fmla="*/ 279 w 3057"/>
                        <a:gd name="T71" fmla="*/ 608 h 722"/>
                        <a:gd name="T72" fmla="*/ 213 w 3057"/>
                        <a:gd name="T73" fmla="*/ 585 h 722"/>
                        <a:gd name="T74" fmla="*/ 142 w 3057"/>
                        <a:gd name="T75" fmla="*/ 562 h 722"/>
                        <a:gd name="T76" fmla="*/ 88 w 3057"/>
                        <a:gd name="T77" fmla="*/ 541 h 722"/>
                        <a:gd name="T78" fmla="*/ 36 w 3057"/>
                        <a:gd name="T79" fmla="*/ 515 h 722"/>
                        <a:gd name="T80" fmla="*/ 0 w 3057"/>
                        <a:gd name="T81" fmla="*/ 488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57" h="722">
                          <a:moveTo>
                            <a:pt x="0" y="488"/>
                          </a:moveTo>
                          <a:lnTo>
                            <a:pt x="0" y="472"/>
                          </a:lnTo>
                          <a:lnTo>
                            <a:pt x="2" y="458"/>
                          </a:lnTo>
                          <a:lnTo>
                            <a:pt x="8" y="446"/>
                          </a:lnTo>
                          <a:lnTo>
                            <a:pt x="17" y="436"/>
                          </a:lnTo>
                          <a:lnTo>
                            <a:pt x="34" y="426"/>
                          </a:lnTo>
                          <a:lnTo>
                            <a:pt x="53" y="414"/>
                          </a:lnTo>
                          <a:lnTo>
                            <a:pt x="148" y="373"/>
                          </a:lnTo>
                          <a:lnTo>
                            <a:pt x="207" y="350"/>
                          </a:lnTo>
                          <a:lnTo>
                            <a:pt x="260" y="332"/>
                          </a:lnTo>
                          <a:lnTo>
                            <a:pt x="311" y="312"/>
                          </a:lnTo>
                          <a:lnTo>
                            <a:pt x="361" y="294"/>
                          </a:lnTo>
                          <a:lnTo>
                            <a:pt x="426" y="275"/>
                          </a:lnTo>
                          <a:lnTo>
                            <a:pt x="624" y="211"/>
                          </a:lnTo>
                          <a:lnTo>
                            <a:pt x="691" y="191"/>
                          </a:lnTo>
                          <a:lnTo>
                            <a:pt x="763" y="173"/>
                          </a:lnTo>
                          <a:lnTo>
                            <a:pt x="818" y="158"/>
                          </a:lnTo>
                          <a:lnTo>
                            <a:pt x="876" y="146"/>
                          </a:lnTo>
                          <a:lnTo>
                            <a:pt x="991" y="122"/>
                          </a:lnTo>
                          <a:lnTo>
                            <a:pt x="1074" y="105"/>
                          </a:lnTo>
                          <a:lnTo>
                            <a:pt x="1172" y="87"/>
                          </a:lnTo>
                          <a:lnTo>
                            <a:pt x="1329" y="60"/>
                          </a:lnTo>
                          <a:lnTo>
                            <a:pt x="1400" y="46"/>
                          </a:lnTo>
                          <a:lnTo>
                            <a:pt x="1462" y="37"/>
                          </a:lnTo>
                          <a:lnTo>
                            <a:pt x="1501" y="30"/>
                          </a:lnTo>
                          <a:lnTo>
                            <a:pt x="1542" y="27"/>
                          </a:lnTo>
                          <a:lnTo>
                            <a:pt x="1576" y="22"/>
                          </a:lnTo>
                          <a:lnTo>
                            <a:pt x="1636" y="16"/>
                          </a:lnTo>
                          <a:lnTo>
                            <a:pt x="1666" y="9"/>
                          </a:lnTo>
                          <a:lnTo>
                            <a:pt x="1690" y="0"/>
                          </a:lnTo>
                          <a:lnTo>
                            <a:pt x="1717" y="10"/>
                          </a:lnTo>
                          <a:lnTo>
                            <a:pt x="1736" y="10"/>
                          </a:lnTo>
                          <a:lnTo>
                            <a:pt x="2439" y="43"/>
                          </a:lnTo>
                          <a:lnTo>
                            <a:pt x="2528" y="53"/>
                          </a:lnTo>
                          <a:lnTo>
                            <a:pt x="2622" y="62"/>
                          </a:lnTo>
                          <a:lnTo>
                            <a:pt x="2699" y="67"/>
                          </a:lnTo>
                          <a:lnTo>
                            <a:pt x="2764" y="73"/>
                          </a:lnTo>
                          <a:lnTo>
                            <a:pt x="2830" y="82"/>
                          </a:lnTo>
                          <a:lnTo>
                            <a:pt x="2880" y="89"/>
                          </a:lnTo>
                          <a:lnTo>
                            <a:pt x="2939" y="98"/>
                          </a:lnTo>
                          <a:lnTo>
                            <a:pt x="2989" y="98"/>
                          </a:lnTo>
                          <a:lnTo>
                            <a:pt x="3034" y="98"/>
                          </a:lnTo>
                          <a:lnTo>
                            <a:pt x="3057" y="95"/>
                          </a:lnTo>
                          <a:lnTo>
                            <a:pt x="3021" y="124"/>
                          </a:lnTo>
                          <a:lnTo>
                            <a:pt x="2998" y="137"/>
                          </a:lnTo>
                          <a:lnTo>
                            <a:pt x="2822" y="167"/>
                          </a:lnTo>
                          <a:lnTo>
                            <a:pt x="2634" y="196"/>
                          </a:lnTo>
                          <a:lnTo>
                            <a:pt x="2457" y="224"/>
                          </a:lnTo>
                          <a:lnTo>
                            <a:pt x="2351" y="240"/>
                          </a:lnTo>
                          <a:lnTo>
                            <a:pt x="2245" y="259"/>
                          </a:lnTo>
                          <a:lnTo>
                            <a:pt x="2100" y="291"/>
                          </a:lnTo>
                          <a:lnTo>
                            <a:pt x="2000" y="317"/>
                          </a:lnTo>
                          <a:lnTo>
                            <a:pt x="1919" y="338"/>
                          </a:lnTo>
                          <a:lnTo>
                            <a:pt x="1804" y="373"/>
                          </a:lnTo>
                          <a:lnTo>
                            <a:pt x="1633" y="424"/>
                          </a:lnTo>
                          <a:lnTo>
                            <a:pt x="1510" y="467"/>
                          </a:lnTo>
                          <a:lnTo>
                            <a:pt x="1274" y="554"/>
                          </a:lnTo>
                          <a:lnTo>
                            <a:pt x="1191" y="590"/>
                          </a:lnTo>
                          <a:lnTo>
                            <a:pt x="1125" y="624"/>
                          </a:lnTo>
                          <a:lnTo>
                            <a:pt x="984" y="722"/>
                          </a:lnTo>
                          <a:lnTo>
                            <a:pt x="939" y="721"/>
                          </a:lnTo>
                          <a:lnTo>
                            <a:pt x="902" y="719"/>
                          </a:lnTo>
                          <a:lnTo>
                            <a:pt x="849" y="715"/>
                          </a:lnTo>
                          <a:lnTo>
                            <a:pt x="794" y="709"/>
                          </a:lnTo>
                          <a:lnTo>
                            <a:pt x="748" y="704"/>
                          </a:lnTo>
                          <a:lnTo>
                            <a:pt x="697" y="695"/>
                          </a:lnTo>
                          <a:lnTo>
                            <a:pt x="632" y="686"/>
                          </a:lnTo>
                          <a:lnTo>
                            <a:pt x="565" y="674"/>
                          </a:lnTo>
                          <a:lnTo>
                            <a:pt x="499" y="662"/>
                          </a:lnTo>
                          <a:lnTo>
                            <a:pt x="435" y="649"/>
                          </a:lnTo>
                          <a:lnTo>
                            <a:pt x="373" y="635"/>
                          </a:lnTo>
                          <a:lnTo>
                            <a:pt x="279" y="608"/>
                          </a:lnTo>
                          <a:lnTo>
                            <a:pt x="251" y="598"/>
                          </a:lnTo>
                          <a:lnTo>
                            <a:pt x="213" y="585"/>
                          </a:lnTo>
                          <a:lnTo>
                            <a:pt x="178" y="573"/>
                          </a:lnTo>
                          <a:lnTo>
                            <a:pt x="142" y="562"/>
                          </a:lnTo>
                          <a:lnTo>
                            <a:pt x="113" y="552"/>
                          </a:lnTo>
                          <a:lnTo>
                            <a:pt x="88" y="541"/>
                          </a:lnTo>
                          <a:lnTo>
                            <a:pt x="59" y="529"/>
                          </a:lnTo>
                          <a:lnTo>
                            <a:pt x="36" y="515"/>
                          </a:lnTo>
                          <a:lnTo>
                            <a:pt x="21" y="504"/>
                          </a:lnTo>
                          <a:lnTo>
                            <a:pt x="0" y="48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nvGrpSpPr>
                <p:cNvPr id="410545" name="Group 945"/>
                <p:cNvGrpSpPr>
                  <a:grpSpLocks/>
                </p:cNvGrpSpPr>
                <p:nvPr/>
              </p:nvGrpSpPr>
              <p:grpSpPr bwMode="auto">
                <a:xfrm>
                  <a:off x="2975" y="3240"/>
                  <a:ext cx="178" cy="76"/>
                  <a:chOff x="2975" y="3240"/>
                  <a:chExt cx="178" cy="76"/>
                </a:xfrm>
              </p:grpSpPr>
              <p:grpSp>
                <p:nvGrpSpPr>
                  <p:cNvPr id="410546" name="Group 946"/>
                  <p:cNvGrpSpPr>
                    <a:grpSpLocks/>
                  </p:cNvGrpSpPr>
                  <p:nvPr/>
                </p:nvGrpSpPr>
                <p:grpSpPr bwMode="auto">
                  <a:xfrm>
                    <a:off x="2975" y="3297"/>
                    <a:ext cx="8" cy="7"/>
                    <a:chOff x="2975" y="3297"/>
                    <a:chExt cx="8" cy="7"/>
                  </a:xfrm>
                </p:grpSpPr>
                <p:sp>
                  <p:nvSpPr>
                    <p:cNvPr id="410547" name="Freeform 947"/>
                    <p:cNvSpPr>
                      <a:spLocks/>
                    </p:cNvSpPr>
                    <p:nvPr/>
                  </p:nvSpPr>
                  <p:spPr bwMode="auto">
                    <a:xfrm>
                      <a:off x="2975" y="3297"/>
                      <a:ext cx="8" cy="7"/>
                    </a:xfrm>
                    <a:custGeom>
                      <a:avLst/>
                      <a:gdLst>
                        <a:gd name="T0" fmla="*/ 0 w 142"/>
                        <a:gd name="T1" fmla="*/ 25 h 94"/>
                        <a:gd name="T2" fmla="*/ 123 w 142"/>
                        <a:gd name="T3" fmla="*/ 0 h 94"/>
                        <a:gd name="T4" fmla="*/ 142 w 142"/>
                        <a:gd name="T5" fmla="*/ 2 h 94"/>
                        <a:gd name="T6" fmla="*/ 10 w 142"/>
                        <a:gd name="T7" fmla="*/ 32 h 94"/>
                        <a:gd name="T8" fmla="*/ 10 w 142"/>
                        <a:gd name="T9" fmla="*/ 94 h 94"/>
                        <a:gd name="T10" fmla="*/ 0 w 142"/>
                        <a:gd name="T11" fmla="*/ 90 h 94"/>
                        <a:gd name="T12" fmla="*/ 0 w 142"/>
                        <a:gd name="T13" fmla="*/ 25 h 94"/>
                      </a:gdLst>
                      <a:ahLst/>
                      <a:cxnLst>
                        <a:cxn ang="0">
                          <a:pos x="T0" y="T1"/>
                        </a:cxn>
                        <a:cxn ang="0">
                          <a:pos x="T2" y="T3"/>
                        </a:cxn>
                        <a:cxn ang="0">
                          <a:pos x="T4" y="T5"/>
                        </a:cxn>
                        <a:cxn ang="0">
                          <a:pos x="T6" y="T7"/>
                        </a:cxn>
                        <a:cxn ang="0">
                          <a:pos x="T8" y="T9"/>
                        </a:cxn>
                        <a:cxn ang="0">
                          <a:pos x="T10" y="T11"/>
                        </a:cxn>
                        <a:cxn ang="0">
                          <a:pos x="T12" y="T13"/>
                        </a:cxn>
                      </a:cxnLst>
                      <a:rect l="0" t="0" r="r" b="b"/>
                      <a:pathLst>
                        <a:path w="142" h="94">
                          <a:moveTo>
                            <a:pt x="0" y="25"/>
                          </a:moveTo>
                          <a:lnTo>
                            <a:pt x="123" y="0"/>
                          </a:lnTo>
                          <a:lnTo>
                            <a:pt x="142" y="2"/>
                          </a:lnTo>
                          <a:lnTo>
                            <a:pt x="10" y="32"/>
                          </a:lnTo>
                          <a:lnTo>
                            <a:pt x="10" y="94"/>
                          </a:lnTo>
                          <a:lnTo>
                            <a:pt x="0" y="90"/>
                          </a:lnTo>
                          <a:lnTo>
                            <a:pt x="0" y="25"/>
                          </a:lnTo>
                          <a:close/>
                        </a:path>
                      </a:pathLst>
                    </a:custGeom>
                    <a:solidFill>
                      <a:srgbClr val="FF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48" name="Freeform 948"/>
                    <p:cNvSpPr>
                      <a:spLocks/>
                    </p:cNvSpPr>
                    <p:nvPr/>
                  </p:nvSpPr>
                  <p:spPr bwMode="auto">
                    <a:xfrm>
                      <a:off x="2976" y="3297"/>
                      <a:ext cx="7" cy="7"/>
                    </a:xfrm>
                    <a:custGeom>
                      <a:avLst/>
                      <a:gdLst>
                        <a:gd name="T0" fmla="*/ 0 w 132"/>
                        <a:gd name="T1" fmla="*/ 30 h 92"/>
                        <a:gd name="T2" fmla="*/ 132 w 132"/>
                        <a:gd name="T3" fmla="*/ 0 h 92"/>
                        <a:gd name="T4" fmla="*/ 132 w 132"/>
                        <a:gd name="T5" fmla="*/ 60 h 92"/>
                        <a:gd name="T6" fmla="*/ 0 w 132"/>
                        <a:gd name="T7" fmla="*/ 92 h 92"/>
                        <a:gd name="T8" fmla="*/ 0 w 132"/>
                        <a:gd name="T9" fmla="*/ 30 h 92"/>
                      </a:gdLst>
                      <a:ahLst/>
                      <a:cxnLst>
                        <a:cxn ang="0">
                          <a:pos x="T0" y="T1"/>
                        </a:cxn>
                        <a:cxn ang="0">
                          <a:pos x="T2" y="T3"/>
                        </a:cxn>
                        <a:cxn ang="0">
                          <a:pos x="T4" y="T5"/>
                        </a:cxn>
                        <a:cxn ang="0">
                          <a:pos x="T6" y="T7"/>
                        </a:cxn>
                        <a:cxn ang="0">
                          <a:pos x="T8" y="T9"/>
                        </a:cxn>
                      </a:cxnLst>
                      <a:rect l="0" t="0" r="r" b="b"/>
                      <a:pathLst>
                        <a:path w="132" h="92">
                          <a:moveTo>
                            <a:pt x="0" y="30"/>
                          </a:moveTo>
                          <a:lnTo>
                            <a:pt x="132" y="0"/>
                          </a:lnTo>
                          <a:lnTo>
                            <a:pt x="132" y="60"/>
                          </a:lnTo>
                          <a:lnTo>
                            <a:pt x="0" y="92"/>
                          </a:lnTo>
                          <a:lnTo>
                            <a:pt x="0" y="30"/>
                          </a:lnTo>
                          <a:close/>
                        </a:path>
                      </a:pathLst>
                    </a:custGeom>
                    <a:solidFill>
                      <a:srgbClr val="FFE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10549" name="Group 949"/>
                  <p:cNvGrpSpPr>
                    <a:grpSpLocks/>
                  </p:cNvGrpSpPr>
                  <p:nvPr/>
                </p:nvGrpSpPr>
                <p:grpSpPr bwMode="auto">
                  <a:xfrm>
                    <a:off x="3052" y="3240"/>
                    <a:ext cx="101" cy="76"/>
                    <a:chOff x="3052" y="3240"/>
                    <a:chExt cx="101" cy="76"/>
                  </a:xfrm>
                </p:grpSpPr>
                <p:grpSp>
                  <p:nvGrpSpPr>
                    <p:cNvPr id="410550" name="Group 950"/>
                    <p:cNvGrpSpPr>
                      <a:grpSpLocks/>
                    </p:cNvGrpSpPr>
                    <p:nvPr/>
                  </p:nvGrpSpPr>
                  <p:grpSpPr bwMode="auto">
                    <a:xfrm>
                      <a:off x="3064" y="3240"/>
                      <a:ext cx="20" cy="23"/>
                      <a:chOff x="3064" y="3240"/>
                      <a:chExt cx="20" cy="23"/>
                    </a:xfrm>
                  </p:grpSpPr>
                  <p:sp>
                    <p:nvSpPr>
                      <p:cNvPr id="410551" name="Freeform 951"/>
                      <p:cNvSpPr>
                        <a:spLocks/>
                      </p:cNvSpPr>
                      <p:nvPr/>
                    </p:nvSpPr>
                    <p:spPr bwMode="auto">
                      <a:xfrm>
                        <a:off x="3066" y="3252"/>
                        <a:ext cx="18" cy="11"/>
                      </a:xfrm>
                      <a:custGeom>
                        <a:avLst/>
                        <a:gdLst>
                          <a:gd name="T0" fmla="*/ 0 w 327"/>
                          <a:gd name="T1" fmla="*/ 144 h 144"/>
                          <a:gd name="T2" fmla="*/ 54 w 327"/>
                          <a:gd name="T3" fmla="*/ 137 h 144"/>
                          <a:gd name="T4" fmla="*/ 98 w 327"/>
                          <a:gd name="T5" fmla="*/ 113 h 144"/>
                          <a:gd name="T6" fmla="*/ 147 w 327"/>
                          <a:gd name="T7" fmla="*/ 96 h 144"/>
                          <a:gd name="T8" fmla="*/ 188 w 327"/>
                          <a:gd name="T9" fmla="*/ 90 h 144"/>
                          <a:gd name="T10" fmla="*/ 201 w 327"/>
                          <a:gd name="T11" fmla="*/ 90 h 144"/>
                          <a:gd name="T12" fmla="*/ 241 w 327"/>
                          <a:gd name="T13" fmla="*/ 101 h 144"/>
                          <a:gd name="T14" fmla="*/ 287 w 327"/>
                          <a:gd name="T15" fmla="*/ 119 h 144"/>
                          <a:gd name="T16" fmla="*/ 313 w 327"/>
                          <a:gd name="T17" fmla="*/ 124 h 144"/>
                          <a:gd name="T18" fmla="*/ 321 w 327"/>
                          <a:gd name="T19" fmla="*/ 119 h 144"/>
                          <a:gd name="T20" fmla="*/ 327 w 327"/>
                          <a:gd name="T21" fmla="*/ 107 h 144"/>
                          <a:gd name="T22" fmla="*/ 327 w 327"/>
                          <a:gd name="T23" fmla="*/ 84 h 144"/>
                          <a:gd name="T24" fmla="*/ 321 w 327"/>
                          <a:gd name="T25" fmla="*/ 68 h 144"/>
                          <a:gd name="T26" fmla="*/ 299 w 327"/>
                          <a:gd name="T27" fmla="*/ 41 h 144"/>
                          <a:gd name="T28" fmla="*/ 281 w 327"/>
                          <a:gd name="T29" fmla="*/ 13 h 144"/>
                          <a:gd name="T30" fmla="*/ 276 w 327"/>
                          <a:gd name="T31" fmla="*/ 0 h 144"/>
                          <a:gd name="T32" fmla="*/ 77 w 327"/>
                          <a:gd name="T33" fmla="*/ 13 h 144"/>
                          <a:gd name="T34" fmla="*/ 96 w 327"/>
                          <a:gd name="T35" fmla="*/ 36 h 144"/>
                          <a:gd name="T36" fmla="*/ 98 w 327"/>
                          <a:gd name="T37" fmla="*/ 48 h 144"/>
                          <a:gd name="T38" fmla="*/ 94 w 327"/>
                          <a:gd name="T39" fmla="*/ 68 h 144"/>
                          <a:gd name="T40" fmla="*/ 77 w 327"/>
                          <a:gd name="T41" fmla="*/ 89 h 144"/>
                          <a:gd name="T42" fmla="*/ 50 w 327"/>
                          <a:gd name="T43" fmla="*/ 103 h 144"/>
                          <a:gd name="T44" fmla="*/ 0 w 327"/>
                          <a:gd name="T45"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7" h="144">
                            <a:moveTo>
                              <a:pt x="0" y="144"/>
                            </a:moveTo>
                            <a:lnTo>
                              <a:pt x="54" y="137"/>
                            </a:lnTo>
                            <a:lnTo>
                              <a:pt x="98" y="113"/>
                            </a:lnTo>
                            <a:lnTo>
                              <a:pt x="147" y="96"/>
                            </a:lnTo>
                            <a:lnTo>
                              <a:pt x="188" y="90"/>
                            </a:lnTo>
                            <a:lnTo>
                              <a:pt x="201" y="90"/>
                            </a:lnTo>
                            <a:lnTo>
                              <a:pt x="241" y="101"/>
                            </a:lnTo>
                            <a:lnTo>
                              <a:pt x="287" y="119"/>
                            </a:lnTo>
                            <a:lnTo>
                              <a:pt x="313" y="124"/>
                            </a:lnTo>
                            <a:lnTo>
                              <a:pt x="321" y="119"/>
                            </a:lnTo>
                            <a:lnTo>
                              <a:pt x="327" y="107"/>
                            </a:lnTo>
                            <a:lnTo>
                              <a:pt x="327" y="84"/>
                            </a:lnTo>
                            <a:lnTo>
                              <a:pt x="321" y="68"/>
                            </a:lnTo>
                            <a:lnTo>
                              <a:pt x="299" y="41"/>
                            </a:lnTo>
                            <a:lnTo>
                              <a:pt x="281" y="13"/>
                            </a:lnTo>
                            <a:lnTo>
                              <a:pt x="276" y="0"/>
                            </a:lnTo>
                            <a:lnTo>
                              <a:pt x="77" y="13"/>
                            </a:lnTo>
                            <a:lnTo>
                              <a:pt x="96" y="36"/>
                            </a:lnTo>
                            <a:lnTo>
                              <a:pt x="98" y="48"/>
                            </a:lnTo>
                            <a:lnTo>
                              <a:pt x="94" y="68"/>
                            </a:lnTo>
                            <a:lnTo>
                              <a:pt x="77" y="89"/>
                            </a:lnTo>
                            <a:lnTo>
                              <a:pt x="50" y="103"/>
                            </a:lnTo>
                            <a:lnTo>
                              <a:pt x="0" y="14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10552" name="Group 952"/>
                      <p:cNvGrpSpPr>
                        <a:grpSpLocks/>
                      </p:cNvGrpSpPr>
                      <p:nvPr/>
                    </p:nvGrpSpPr>
                    <p:grpSpPr bwMode="auto">
                      <a:xfrm>
                        <a:off x="3064" y="3240"/>
                        <a:ext cx="18" cy="23"/>
                        <a:chOff x="3064" y="3240"/>
                        <a:chExt cx="18" cy="23"/>
                      </a:xfrm>
                    </p:grpSpPr>
                    <p:sp>
                      <p:nvSpPr>
                        <p:cNvPr id="410553" name="Freeform 953"/>
                        <p:cNvSpPr>
                          <a:spLocks/>
                        </p:cNvSpPr>
                        <p:nvPr/>
                      </p:nvSpPr>
                      <p:spPr bwMode="auto">
                        <a:xfrm>
                          <a:off x="3064" y="3240"/>
                          <a:ext cx="18" cy="23"/>
                        </a:xfrm>
                        <a:custGeom>
                          <a:avLst/>
                          <a:gdLst>
                            <a:gd name="T0" fmla="*/ 0 w 331"/>
                            <a:gd name="T1" fmla="*/ 246 h 314"/>
                            <a:gd name="T2" fmla="*/ 5 w 331"/>
                            <a:gd name="T3" fmla="*/ 282 h 314"/>
                            <a:gd name="T4" fmla="*/ 9 w 331"/>
                            <a:gd name="T5" fmla="*/ 300 h 314"/>
                            <a:gd name="T6" fmla="*/ 15 w 331"/>
                            <a:gd name="T7" fmla="*/ 307 h 314"/>
                            <a:gd name="T8" fmla="*/ 30 w 331"/>
                            <a:gd name="T9" fmla="*/ 313 h 314"/>
                            <a:gd name="T10" fmla="*/ 43 w 331"/>
                            <a:gd name="T11" fmla="*/ 314 h 314"/>
                            <a:gd name="T12" fmla="*/ 66 w 331"/>
                            <a:gd name="T13" fmla="*/ 313 h 314"/>
                            <a:gd name="T14" fmla="*/ 81 w 331"/>
                            <a:gd name="T15" fmla="*/ 303 h 314"/>
                            <a:gd name="T16" fmla="*/ 85 w 331"/>
                            <a:gd name="T17" fmla="*/ 294 h 314"/>
                            <a:gd name="T18" fmla="*/ 87 w 331"/>
                            <a:gd name="T19" fmla="*/ 258 h 314"/>
                            <a:gd name="T20" fmla="*/ 91 w 331"/>
                            <a:gd name="T21" fmla="*/ 227 h 314"/>
                            <a:gd name="T22" fmla="*/ 91 w 331"/>
                            <a:gd name="T23" fmla="*/ 205 h 314"/>
                            <a:gd name="T24" fmla="*/ 93 w 331"/>
                            <a:gd name="T25" fmla="*/ 194 h 314"/>
                            <a:gd name="T26" fmla="*/ 98 w 331"/>
                            <a:gd name="T27" fmla="*/ 174 h 314"/>
                            <a:gd name="T28" fmla="*/ 107 w 331"/>
                            <a:gd name="T29" fmla="*/ 168 h 314"/>
                            <a:gd name="T30" fmla="*/ 119 w 331"/>
                            <a:gd name="T31" fmla="*/ 168 h 314"/>
                            <a:gd name="T32" fmla="*/ 144 w 331"/>
                            <a:gd name="T33" fmla="*/ 171 h 314"/>
                            <a:gd name="T34" fmla="*/ 184 w 331"/>
                            <a:gd name="T35" fmla="*/ 180 h 314"/>
                            <a:gd name="T36" fmla="*/ 216 w 331"/>
                            <a:gd name="T37" fmla="*/ 186 h 314"/>
                            <a:gd name="T38" fmla="*/ 243 w 331"/>
                            <a:gd name="T39" fmla="*/ 187 h 314"/>
                            <a:gd name="T40" fmla="*/ 273 w 331"/>
                            <a:gd name="T41" fmla="*/ 186 h 314"/>
                            <a:gd name="T42" fmla="*/ 291 w 331"/>
                            <a:gd name="T43" fmla="*/ 180 h 314"/>
                            <a:gd name="T44" fmla="*/ 306 w 331"/>
                            <a:gd name="T45" fmla="*/ 171 h 314"/>
                            <a:gd name="T46" fmla="*/ 318 w 331"/>
                            <a:gd name="T47" fmla="*/ 160 h 314"/>
                            <a:gd name="T48" fmla="*/ 323 w 331"/>
                            <a:gd name="T49" fmla="*/ 145 h 314"/>
                            <a:gd name="T50" fmla="*/ 331 w 331"/>
                            <a:gd name="T51" fmla="*/ 59 h 314"/>
                            <a:gd name="T52" fmla="*/ 325 w 331"/>
                            <a:gd name="T53" fmla="*/ 38 h 314"/>
                            <a:gd name="T54" fmla="*/ 318 w 331"/>
                            <a:gd name="T55" fmla="*/ 28 h 314"/>
                            <a:gd name="T56" fmla="*/ 305 w 331"/>
                            <a:gd name="T57" fmla="*/ 18 h 314"/>
                            <a:gd name="T58" fmla="*/ 282 w 331"/>
                            <a:gd name="T59" fmla="*/ 13 h 314"/>
                            <a:gd name="T60" fmla="*/ 198 w 331"/>
                            <a:gd name="T61" fmla="*/ 3 h 314"/>
                            <a:gd name="T62" fmla="*/ 125 w 331"/>
                            <a:gd name="T63" fmla="*/ 0 h 314"/>
                            <a:gd name="T64" fmla="*/ 83 w 331"/>
                            <a:gd name="T65" fmla="*/ 3 h 314"/>
                            <a:gd name="T66" fmla="*/ 70 w 331"/>
                            <a:gd name="T67" fmla="*/ 12 h 314"/>
                            <a:gd name="T68" fmla="*/ 62 w 331"/>
                            <a:gd name="T69" fmla="*/ 23 h 314"/>
                            <a:gd name="T70" fmla="*/ 55 w 331"/>
                            <a:gd name="T71" fmla="*/ 45 h 314"/>
                            <a:gd name="T72" fmla="*/ 54 w 331"/>
                            <a:gd name="T73" fmla="*/ 105 h 314"/>
                            <a:gd name="T74" fmla="*/ 55 w 331"/>
                            <a:gd name="T75" fmla="*/ 136 h 314"/>
                            <a:gd name="T76" fmla="*/ 66 w 331"/>
                            <a:gd name="T77" fmla="*/ 148 h 314"/>
                            <a:gd name="T78" fmla="*/ 68 w 331"/>
                            <a:gd name="T79" fmla="*/ 151 h 314"/>
                            <a:gd name="T80" fmla="*/ 38 w 331"/>
                            <a:gd name="T81" fmla="*/ 192 h 314"/>
                            <a:gd name="T82" fmla="*/ 15 w 331"/>
                            <a:gd name="T83" fmla="*/ 217 h 314"/>
                            <a:gd name="T84" fmla="*/ 0 w 331"/>
                            <a:gd name="T85" fmla="*/ 230 h 314"/>
                            <a:gd name="T86" fmla="*/ 0 w 331"/>
                            <a:gd name="T87" fmla="*/ 246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 h="314">
                              <a:moveTo>
                                <a:pt x="0" y="246"/>
                              </a:moveTo>
                              <a:lnTo>
                                <a:pt x="5" y="282"/>
                              </a:lnTo>
                              <a:lnTo>
                                <a:pt x="9" y="300"/>
                              </a:lnTo>
                              <a:lnTo>
                                <a:pt x="15" y="307"/>
                              </a:lnTo>
                              <a:lnTo>
                                <a:pt x="30" y="313"/>
                              </a:lnTo>
                              <a:lnTo>
                                <a:pt x="43" y="314"/>
                              </a:lnTo>
                              <a:lnTo>
                                <a:pt x="66" y="313"/>
                              </a:lnTo>
                              <a:lnTo>
                                <a:pt x="81" y="303"/>
                              </a:lnTo>
                              <a:lnTo>
                                <a:pt x="85" y="294"/>
                              </a:lnTo>
                              <a:lnTo>
                                <a:pt x="87" y="258"/>
                              </a:lnTo>
                              <a:lnTo>
                                <a:pt x="91" y="227"/>
                              </a:lnTo>
                              <a:lnTo>
                                <a:pt x="91" y="205"/>
                              </a:lnTo>
                              <a:lnTo>
                                <a:pt x="93" y="194"/>
                              </a:lnTo>
                              <a:lnTo>
                                <a:pt x="98" y="174"/>
                              </a:lnTo>
                              <a:lnTo>
                                <a:pt x="107" y="168"/>
                              </a:lnTo>
                              <a:lnTo>
                                <a:pt x="119" y="168"/>
                              </a:lnTo>
                              <a:lnTo>
                                <a:pt x="144" y="171"/>
                              </a:lnTo>
                              <a:lnTo>
                                <a:pt x="184" y="180"/>
                              </a:lnTo>
                              <a:lnTo>
                                <a:pt x="216" y="186"/>
                              </a:lnTo>
                              <a:lnTo>
                                <a:pt x="243" y="187"/>
                              </a:lnTo>
                              <a:lnTo>
                                <a:pt x="273" y="186"/>
                              </a:lnTo>
                              <a:lnTo>
                                <a:pt x="291" y="180"/>
                              </a:lnTo>
                              <a:lnTo>
                                <a:pt x="306" y="171"/>
                              </a:lnTo>
                              <a:lnTo>
                                <a:pt x="318" y="160"/>
                              </a:lnTo>
                              <a:lnTo>
                                <a:pt x="323" y="145"/>
                              </a:lnTo>
                              <a:lnTo>
                                <a:pt x="331" y="59"/>
                              </a:lnTo>
                              <a:lnTo>
                                <a:pt x="325" y="38"/>
                              </a:lnTo>
                              <a:lnTo>
                                <a:pt x="318" y="28"/>
                              </a:lnTo>
                              <a:lnTo>
                                <a:pt x="305" y="18"/>
                              </a:lnTo>
                              <a:lnTo>
                                <a:pt x="282" y="13"/>
                              </a:lnTo>
                              <a:lnTo>
                                <a:pt x="198" y="3"/>
                              </a:lnTo>
                              <a:lnTo>
                                <a:pt x="125" y="0"/>
                              </a:lnTo>
                              <a:lnTo>
                                <a:pt x="83" y="3"/>
                              </a:lnTo>
                              <a:lnTo>
                                <a:pt x="70" y="12"/>
                              </a:lnTo>
                              <a:lnTo>
                                <a:pt x="62" y="23"/>
                              </a:lnTo>
                              <a:lnTo>
                                <a:pt x="55" y="45"/>
                              </a:lnTo>
                              <a:lnTo>
                                <a:pt x="54" y="105"/>
                              </a:lnTo>
                              <a:lnTo>
                                <a:pt x="55" y="136"/>
                              </a:lnTo>
                              <a:lnTo>
                                <a:pt x="66" y="148"/>
                              </a:lnTo>
                              <a:lnTo>
                                <a:pt x="68" y="151"/>
                              </a:lnTo>
                              <a:lnTo>
                                <a:pt x="38" y="192"/>
                              </a:lnTo>
                              <a:lnTo>
                                <a:pt x="15" y="217"/>
                              </a:lnTo>
                              <a:lnTo>
                                <a:pt x="0" y="230"/>
                              </a:lnTo>
                              <a:lnTo>
                                <a:pt x="0" y="246"/>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10554" name="Group 954"/>
                        <p:cNvGrpSpPr>
                          <a:grpSpLocks/>
                        </p:cNvGrpSpPr>
                        <p:nvPr/>
                      </p:nvGrpSpPr>
                      <p:grpSpPr bwMode="auto">
                        <a:xfrm>
                          <a:off x="3064" y="3242"/>
                          <a:ext cx="18" cy="21"/>
                          <a:chOff x="3064" y="3242"/>
                          <a:chExt cx="18" cy="21"/>
                        </a:xfrm>
                      </p:grpSpPr>
                      <p:sp>
                        <p:nvSpPr>
                          <p:cNvPr id="410555" name="Freeform 955"/>
                          <p:cNvSpPr>
                            <a:spLocks/>
                          </p:cNvSpPr>
                          <p:nvPr/>
                        </p:nvSpPr>
                        <p:spPr bwMode="auto">
                          <a:xfrm>
                            <a:off x="3067" y="3247"/>
                            <a:ext cx="1" cy="4"/>
                          </a:xfrm>
                          <a:custGeom>
                            <a:avLst/>
                            <a:gdLst>
                              <a:gd name="T0" fmla="*/ 0 w 18"/>
                              <a:gd name="T1" fmla="*/ 0 h 66"/>
                              <a:gd name="T2" fmla="*/ 11 w 18"/>
                              <a:gd name="T3" fmla="*/ 2 h 66"/>
                              <a:gd name="T4" fmla="*/ 16 w 18"/>
                              <a:gd name="T5" fmla="*/ 9 h 66"/>
                              <a:gd name="T6" fmla="*/ 18 w 18"/>
                              <a:gd name="T7" fmla="*/ 28 h 66"/>
                              <a:gd name="T8" fmla="*/ 18 w 18"/>
                              <a:gd name="T9" fmla="*/ 45 h 66"/>
                              <a:gd name="T10" fmla="*/ 13 w 18"/>
                              <a:gd name="T11" fmla="*/ 66 h 66"/>
                              <a:gd name="T12" fmla="*/ 1 w 18"/>
                              <a:gd name="T13" fmla="*/ 52 h 66"/>
                              <a:gd name="T14" fmla="*/ 0 w 18"/>
                              <a:gd name="T15" fmla="*/ 39 h 66"/>
                              <a:gd name="T16" fmla="*/ 0 w 18"/>
                              <a:gd name="T1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66">
                                <a:moveTo>
                                  <a:pt x="0" y="0"/>
                                </a:moveTo>
                                <a:lnTo>
                                  <a:pt x="11" y="2"/>
                                </a:lnTo>
                                <a:lnTo>
                                  <a:pt x="16" y="9"/>
                                </a:lnTo>
                                <a:lnTo>
                                  <a:pt x="18" y="28"/>
                                </a:lnTo>
                                <a:lnTo>
                                  <a:pt x="18" y="45"/>
                                </a:lnTo>
                                <a:lnTo>
                                  <a:pt x="13" y="66"/>
                                </a:lnTo>
                                <a:lnTo>
                                  <a:pt x="1" y="52"/>
                                </a:lnTo>
                                <a:lnTo>
                                  <a:pt x="0" y="39"/>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56" name="Freeform 956"/>
                          <p:cNvSpPr>
                            <a:spLocks/>
                          </p:cNvSpPr>
                          <p:nvPr/>
                        </p:nvSpPr>
                        <p:spPr bwMode="auto">
                          <a:xfrm>
                            <a:off x="3071" y="3247"/>
                            <a:ext cx="10" cy="5"/>
                          </a:xfrm>
                          <a:custGeom>
                            <a:avLst/>
                            <a:gdLst>
                              <a:gd name="T0" fmla="*/ 0 w 179"/>
                              <a:gd name="T1" fmla="*/ 27 h 63"/>
                              <a:gd name="T2" fmla="*/ 57 w 179"/>
                              <a:gd name="T3" fmla="*/ 16 h 63"/>
                              <a:gd name="T4" fmla="*/ 96 w 179"/>
                              <a:gd name="T5" fmla="*/ 2 h 63"/>
                              <a:gd name="T6" fmla="*/ 126 w 179"/>
                              <a:gd name="T7" fmla="*/ 0 h 63"/>
                              <a:gd name="T8" fmla="*/ 152 w 179"/>
                              <a:gd name="T9" fmla="*/ 1 h 63"/>
                              <a:gd name="T10" fmla="*/ 179 w 179"/>
                              <a:gd name="T11" fmla="*/ 0 h 63"/>
                              <a:gd name="T12" fmla="*/ 176 w 179"/>
                              <a:gd name="T13" fmla="*/ 33 h 63"/>
                              <a:gd name="T14" fmla="*/ 147 w 179"/>
                              <a:gd name="T15" fmla="*/ 59 h 63"/>
                              <a:gd name="T16" fmla="*/ 109 w 179"/>
                              <a:gd name="T17" fmla="*/ 63 h 63"/>
                              <a:gd name="T18" fmla="*/ 38 w 179"/>
                              <a:gd name="T19" fmla="*/ 45 h 63"/>
                              <a:gd name="T20" fmla="*/ 0 w 179"/>
                              <a:gd name="T21"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9" h="63">
                                <a:moveTo>
                                  <a:pt x="0" y="27"/>
                                </a:moveTo>
                                <a:lnTo>
                                  <a:pt x="57" y="16"/>
                                </a:lnTo>
                                <a:lnTo>
                                  <a:pt x="96" y="2"/>
                                </a:lnTo>
                                <a:lnTo>
                                  <a:pt x="126" y="0"/>
                                </a:lnTo>
                                <a:lnTo>
                                  <a:pt x="152" y="1"/>
                                </a:lnTo>
                                <a:lnTo>
                                  <a:pt x="179" y="0"/>
                                </a:lnTo>
                                <a:lnTo>
                                  <a:pt x="176" y="33"/>
                                </a:lnTo>
                                <a:lnTo>
                                  <a:pt x="147" y="59"/>
                                </a:lnTo>
                                <a:lnTo>
                                  <a:pt x="109" y="63"/>
                                </a:lnTo>
                                <a:lnTo>
                                  <a:pt x="38" y="45"/>
                                </a:lnTo>
                                <a:lnTo>
                                  <a:pt x="0" y="27"/>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57" name="Freeform 957"/>
                          <p:cNvSpPr>
                            <a:spLocks/>
                          </p:cNvSpPr>
                          <p:nvPr/>
                        </p:nvSpPr>
                        <p:spPr bwMode="auto">
                          <a:xfrm>
                            <a:off x="3064" y="3242"/>
                            <a:ext cx="18" cy="21"/>
                          </a:xfrm>
                          <a:custGeom>
                            <a:avLst/>
                            <a:gdLst>
                              <a:gd name="T0" fmla="*/ 0 w 331"/>
                              <a:gd name="T1" fmla="*/ 228 h 296"/>
                              <a:gd name="T2" fmla="*/ 5 w 331"/>
                              <a:gd name="T3" fmla="*/ 264 h 296"/>
                              <a:gd name="T4" fmla="*/ 9 w 331"/>
                              <a:gd name="T5" fmla="*/ 282 h 296"/>
                              <a:gd name="T6" fmla="*/ 15 w 331"/>
                              <a:gd name="T7" fmla="*/ 289 h 296"/>
                              <a:gd name="T8" fmla="*/ 30 w 331"/>
                              <a:gd name="T9" fmla="*/ 295 h 296"/>
                              <a:gd name="T10" fmla="*/ 43 w 331"/>
                              <a:gd name="T11" fmla="*/ 296 h 296"/>
                              <a:gd name="T12" fmla="*/ 66 w 331"/>
                              <a:gd name="T13" fmla="*/ 295 h 296"/>
                              <a:gd name="T14" fmla="*/ 81 w 331"/>
                              <a:gd name="T15" fmla="*/ 285 h 296"/>
                              <a:gd name="T16" fmla="*/ 85 w 331"/>
                              <a:gd name="T17" fmla="*/ 276 h 296"/>
                              <a:gd name="T18" fmla="*/ 87 w 331"/>
                              <a:gd name="T19" fmla="*/ 240 h 296"/>
                              <a:gd name="T20" fmla="*/ 91 w 331"/>
                              <a:gd name="T21" fmla="*/ 209 h 296"/>
                              <a:gd name="T22" fmla="*/ 91 w 331"/>
                              <a:gd name="T23" fmla="*/ 187 h 296"/>
                              <a:gd name="T24" fmla="*/ 93 w 331"/>
                              <a:gd name="T25" fmla="*/ 176 h 296"/>
                              <a:gd name="T26" fmla="*/ 98 w 331"/>
                              <a:gd name="T27" fmla="*/ 156 h 296"/>
                              <a:gd name="T28" fmla="*/ 107 w 331"/>
                              <a:gd name="T29" fmla="*/ 150 h 296"/>
                              <a:gd name="T30" fmla="*/ 119 w 331"/>
                              <a:gd name="T31" fmla="*/ 150 h 296"/>
                              <a:gd name="T32" fmla="*/ 144 w 331"/>
                              <a:gd name="T33" fmla="*/ 153 h 296"/>
                              <a:gd name="T34" fmla="*/ 184 w 331"/>
                              <a:gd name="T35" fmla="*/ 162 h 296"/>
                              <a:gd name="T36" fmla="*/ 216 w 331"/>
                              <a:gd name="T37" fmla="*/ 168 h 296"/>
                              <a:gd name="T38" fmla="*/ 243 w 331"/>
                              <a:gd name="T39" fmla="*/ 169 h 296"/>
                              <a:gd name="T40" fmla="*/ 273 w 331"/>
                              <a:gd name="T41" fmla="*/ 168 h 296"/>
                              <a:gd name="T42" fmla="*/ 291 w 331"/>
                              <a:gd name="T43" fmla="*/ 162 h 296"/>
                              <a:gd name="T44" fmla="*/ 306 w 331"/>
                              <a:gd name="T45" fmla="*/ 153 h 296"/>
                              <a:gd name="T46" fmla="*/ 318 w 331"/>
                              <a:gd name="T47" fmla="*/ 142 h 296"/>
                              <a:gd name="T48" fmla="*/ 323 w 331"/>
                              <a:gd name="T49" fmla="*/ 127 h 296"/>
                              <a:gd name="T50" fmla="*/ 331 w 331"/>
                              <a:gd name="T51" fmla="*/ 41 h 296"/>
                              <a:gd name="T52" fmla="*/ 325 w 331"/>
                              <a:gd name="T53" fmla="*/ 20 h 296"/>
                              <a:gd name="T54" fmla="*/ 318 w 331"/>
                              <a:gd name="T55" fmla="*/ 10 h 296"/>
                              <a:gd name="T56" fmla="*/ 305 w 331"/>
                              <a:gd name="T57" fmla="*/ 0 h 296"/>
                              <a:gd name="T58" fmla="*/ 318 w 331"/>
                              <a:gd name="T59" fmla="*/ 32 h 296"/>
                              <a:gd name="T60" fmla="*/ 318 w 331"/>
                              <a:gd name="T61" fmla="*/ 45 h 296"/>
                              <a:gd name="T62" fmla="*/ 318 w 331"/>
                              <a:gd name="T63" fmla="*/ 59 h 296"/>
                              <a:gd name="T64" fmla="*/ 316 w 331"/>
                              <a:gd name="T65" fmla="*/ 78 h 296"/>
                              <a:gd name="T66" fmla="*/ 309 w 331"/>
                              <a:gd name="T67" fmla="*/ 109 h 296"/>
                              <a:gd name="T68" fmla="*/ 299 w 331"/>
                              <a:gd name="T69" fmla="*/ 121 h 296"/>
                              <a:gd name="T70" fmla="*/ 284 w 331"/>
                              <a:gd name="T71" fmla="*/ 128 h 296"/>
                              <a:gd name="T72" fmla="*/ 265 w 331"/>
                              <a:gd name="T73" fmla="*/ 130 h 296"/>
                              <a:gd name="T74" fmla="*/ 248 w 331"/>
                              <a:gd name="T75" fmla="*/ 128 h 296"/>
                              <a:gd name="T76" fmla="*/ 228 w 331"/>
                              <a:gd name="T77" fmla="*/ 123 h 296"/>
                              <a:gd name="T78" fmla="*/ 203 w 331"/>
                              <a:gd name="T79" fmla="*/ 118 h 296"/>
                              <a:gd name="T80" fmla="*/ 176 w 331"/>
                              <a:gd name="T81" fmla="*/ 110 h 296"/>
                              <a:gd name="T82" fmla="*/ 155 w 331"/>
                              <a:gd name="T83" fmla="*/ 105 h 296"/>
                              <a:gd name="T84" fmla="*/ 132 w 331"/>
                              <a:gd name="T85" fmla="*/ 100 h 296"/>
                              <a:gd name="T86" fmla="*/ 108 w 331"/>
                              <a:gd name="T87" fmla="*/ 105 h 296"/>
                              <a:gd name="T88" fmla="*/ 98 w 331"/>
                              <a:gd name="T89" fmla="*/ 115 h 296"/>
                              <a:gd name="T90" fmla="*/ 91 w 331"/>
                              <a:gd name="T91" fmla="*/ 142 h 296"/>
                              <a:gd name="T92" fmla="*/ 83 w 331"/>
                              <a:gd name="T93" fmla="*/ 167 h 296"/>
                              <a:gd name="T94" fmla="*/ 68 w 331"/>
                              <a:gd name="T95" fmla="*/ 196 h 296"/>
                              <a:gd name="T96" fmla="*/ 56 w 331"/>
                              <a:gd name="T97" fmla="*/ 212 h 296"/>
                              <a:gd name="T98" fmla="*/ 45 w 331"/>
                              <a:gd name="T99" fmla="*/ 223 h 296"/>
                              <a:gd name="T100" fmla="*/ 27 w 331"/>
                              <a:gd name="T101" fmla="*/ 228 h 296"/>
                              <a:gd name="T102" fmla="*/ 11 w 331"/>
                              <a:gd name="T103" fmla="*/ 231 h 296"/>
                              <a:gd name="T104" fmla="*/ 0 w 331"/>
                              <a:gd name="T105" fmla="*/ 2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1" h="296">
                                <a:moveTo>
                                  <a:pt x="0" y="228"/>
                                </a:moveTo>
                                <a:lnTo>
                                  <a:pt x="5" y="264"/>
                                </a:lnTo>
                                <a:lnTo>
                                  <a:pt x="9" y="282"/>
                                </a:lnTo>
                                <a:lnTo>
                                  <a:pt x="15" y="289"/>
                                </a:lnTo>
                                <a:lnTo>
                                  <a:pt x="30" y="295"/>
                                </a:lnTo>
                                <a:lnTo>
                                  <a:pt x="43" y="296"/>
                                </a:lnTo>
                                <a:lnTo>
                                  <a:pt x="66" y="295"/>
                                </a:lnTo>
                                <a:lnTo>
                                  <a:pt x="81" y="285"/>
                                </a:lnTo>
                                <a:lnTo>
                                  <a:pt x="85" y="276"/>
                                </a:lnTo>
                                <a:lnTo>
                                  <a:pt x="87" y="240"/>
                                </a:lnTo>
                                <a:lnTo>
                                  <a:pt x="91" y="209"/>
                                </a:lnTo>
                                <a:lnTo>
                                  <a:pt x="91" y="187"/>
                                </a:lnTo>
                                <a:lnTo>
                                  <a:pt x="93" y="176"/>
                                </a:lnTo>
                                <a:lnTo>
                                  <a:pt x="98" y="156"/>
                                </a:lnTo>
                                <a:lnTo>
                                  <a:pt x="107" y="150"/>
                                </a:lnTo>
                                <a:lnTo>
                                  <a:pt x="119" y="150"/>
                                </a:lnTo>
                                <a:lnTo>
                                  <a:pt x="144" y="153"/>
                                </a:lnTo>
                                <a:lnTo>
                                  <a:pt x="184" y="162"/>
                                </a:lnTo>
                                <a:lnTo>
                                  <a:pt x="216" y="168"/>
                                </a:lnTo>
                                <a:lnTo>
                                  <a:pt x="243" y="169"/>
                                </a:lnTo>
                                <a:lnTo>
                                  <a:pt x="273" y="168"/>
                                </a:lnTo>
                                <a:lnTo>
                                  <a:pt x="291" y="162"/>
                                </a:lnTo>
                                <a:lnTo>
                                  <a:pt x="306" y="153"/>
                                </a:lnTo>
                                <a:lnTo>
                                  <a:pt x="318" y="142"/>
                                </a:lnTo>
                                <a:lnTo>
                                  <a:pt x="323" y="127"/>
                                </a:lnTo>
                                <a:lnTo>
                                  <a:pt x="331" y="41"/>
                                </a:lnTo>
                                <a:lnTo>
                                  <a:pt x="325" y="20"/>
                                </a:lnTo>
                                <a:lnTo>
                                  <a:pt x="318" y="10"/>
                                </a:lnTo>
                                <a:lnTo>
                                  <a:pt x="305" y="0"/>
                                </a:lnTo>
                                <a:lnTo>
                                  <a:pt x="318" y="32"/>
                                </a:lnTo>
                                <a:lnTo>
                                  <a:pt x="318" y="45"/>
                                </a:lnTo>
                                <a:lnTo>
                                  <a:pt x="318" y="59"/>
                                </a:lnTo>
                                <a:lnTo>
                                  <a:pt x="316" y="78"/>
                                </a:lnTo>
                                <a:lnTo>
                                  <a:pt x="309" y="109"/>
                                </a:lnTo>
                                <a:lnTo>
                                  <a:pt x="299" y="121"/>
                                </a:lnTo>
                                <a:lnTo>
                                  <a:pt x="284" y="128"/>
                                </a:lnTo>
                                <a:lnTo>
                                  <a:pt x="265" y="130"/>
                                </a:lnTo>
                                <a:lnTo>
                                  <a:pt x="248" y="128"/>
                                </a:lnTo>
                                <a:lnTo>
                                  <a:pt x="228" y="123"/>
                                </a:lnTo>
                                <a:lnTo>
                                  <a:pt x="203" y="118"/>
                                </a:lnTo>
                                <a:lnTo>
                                  <a:pt x="176" y="110"/>
                                </a:lnTo>
                                <a:lnTo>
                                  <a:pt x="155" y="105"/>
                                </a:lnTo>
                                <a:lnTo>
                                  <a:pt x="132" y="100"/>
                                </a:lnTo>
                                <a:lnTo>
                                  <a:pt x="108" y="105"/>
                                </a:lnTo>
                                <a:lnTo>
                                  <a:pt x="98" y="115"/>
                                </a:lnTo>
                                <a:lnTo>
                                  <a:pt x="91" y="142"/>
                                </a:lnTo>
                                <a:lnTo>
                                  <a:pt x="83" y="167"/>
                                </a:lnTo>
                                <a:lnTo>
                                  <a:pt x="68" y="196"/>
                                </a:lnTo>
                                <a:lnTo>
                                  <a:pt x="56" y="212"/>
                                </a:lnTo>
                                <a:lnTo>
                                  <a:pt x="45" y="223"/>
                                </a:lnTo>
                                <a:lnTo>
                                  <a:pt x="27" y="228"/>
                                </a:lnTo>
                                <a:lnTo>
                                  <a:pt x="11" y="231"/>
                                </a:lnTo>
                                <a:lnTo>
                                  <a:pt x="0" y="2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grpSp>
                  <p:nvGrpSpPr>
                    <p:cNvPr id="410558" name="Group 958"/>
                    <p:cNvGrpSpPr>
                      <a:grpSpLocks/>
                    </p:cNvGrpSpPr>
                    <p:nvPr/>
                  </p:nvGrpSpPr>
                  <p:grpSpPr bwMode="auto">
                    <a:xfrm>
                      <a:off x="3096" y="3250"/>
                      <a:ext cx="51" cy="11"/>
                      <a:chOff x="3096" y="3250"/>
                      <a:chExt cx="51" cy="11"/>
                    </a:xfrm>
                  </p:grpSpPr>
                  <p:grpSp>
                    <p:nvGrpSpPr>
                      <p:cNvPr id="410559" name="Group 959"/>
                      <p:cNvGrpSpPr>
                        <a:grpSpLocks/>
                      </p:cNvGrpSpPr>
                      <p:nvPr/>
                    </p:nvGrpSpPr>
                    <p:grpSpPr bwMode="auto">
                      <a:xfrm>
                        <a:off x="3096" y="3255"/>
                        <a:ext cx="9" cy="6"/>
                        <a:chOff x="3096" y="3255"/>
                        <a:chExt cx="9" cy="6"/>
                      </a:xfrm>
                    </p:grpSpPr>
                    <p:sp>
                      <p:nvSpPr>
                        <p:cNvPr id="410560" name="Freeform 960"/>
                        <p:cNvSpPr>
                          <a:spLocks/>
                        </p:cNvSpPr>
                        <p:nvPr/>
                      </p:nvSpPr>
                      <p:spPr bwMode="auto">
                        <a:xfrm>
                          <a:off x="3097" y="3258"/>
                          <a:ext cx="8" cy="3"/>
                        </a:xfrm>
                        <a:custGeom>
                          <a:avLst/>
                          <a:gdLst>
                            <a:gd name="T0" fmla="*/ 0 w 141"/>
                            <a:gd name="T1" fmla="*/ 10 h 41"/>
                            <a:gd name="T2" fmla="*/ 13 w 141"/>
                            <a:gd name="T3" fmla="*/ 41 h 41"/>
                            <a:gd name="T4" fmla="*/ 141 w 141"/>
                            <a:gd name="T5" fmla="*/ 32 h 41"/>
                            <a:gd name="T6" fmla="*/ 131 w 141"/>
                            <a:gd name="T7" fmla="*/ 0 h 41"/>
                            <a:gd name="T8" fmla="*/ 0 w 141"/>
                            <a:gd name="T9" fmla="*/ 10 h 41"/>
                          </a:gdLst>
                          <a:ahLst/>
                          <a:cxnLst>
                            <a:cxn ang="0">
                              <a:pos x="T0" y="T1"/>
                            </a:cxn>
                            <a:cxn ang="0">
                              <a:pos x="T2" y="T3"/>
                            </a:cxn>
                            <a:cxn ang="0">
                              <a:pos x="T4" y="T5"/>
                            </a:cxn>
                            <a:cxn ang="0">
                              <a:pos x="T6" y="T7"/>
                            </a:cxn>
                            <a:cxn ang="0">
                              <a:pos x="T8" y="T9"/>
                            </a:cxn>
                          </a:cxnLst>
                          <a:rect l="0" t="0" r="r" b="b"/>
                          <a:pathLst>
                            <a:path w="141" h="41">
                              <a:moveTo>
                                <a:pt x="0" y="10"/>
                              </a:moveTo>
                              <a:lnTo>
                                <a:pt x="13" y="41"/>
                              </a:lnTo>
                              <a:lnTo>
                                <a:pt x="141" y="32"/>
                              </a:lnTo>
                              <a:lnTo>
                                <a:pt x="131" y="0"/>
                              </a:lnTo>
                              <a:lnTo>
                                <a:pt x="0" y="1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61" name="Freeform 961"/>
                        <p:cNvSpPr>
                          <a:spLocks/>
                        </p:cNvSpPr>
                        <p:nvPr/>
                      </p:nvSpPr>
                      <p:spPr bwMode="auto">
                        <a:xfrm>
                          <a:off x="3096" y="3255"/>
                          <a:ext cx="9" cy="3"/>
                        </a:xfrm>
                        <a:custGeom>
                          <a:avLst/>
                          <a:gdLst>
                            <a:gd name="T0" fmla="*/ 0 w 161"/>
                            <a:gd name="T1" fmla="*/ 10 h 44"/>
                            <a:gd name="T2" fmla="*/ 134 w 161"/>
                            <a:gd name="T3" fmla="*/ 0 h 44"/>
                            <a:gd name="T4" fmla="*/ 151 w 161"/>
                            <a:gd name="T5" fmla="*/ 11 h 44"/>
                            <a:gd name="T6" fmla="*/ 161 w 161"/>
                            <a:gd name="T7" fmla="*/ 37 h 44"/>
                            <a:gd name="T8" fmla="*/ 21 w 161"/>
                            <a:gd name="T9" fmla="*/ 44 h 44"/>
                            <a:gd name="T10" fmla="*/ 10 w 161"/>
                            <a:gd name="T11" fmla="*/ 38 h 44"/>
                            <a:gd name="T12" fmla="*/ 0 w 161"/>
                            <a:gd name="T13" fmla="*/ 10 h 44"/>
                          </a:gdLst>
                          <a:ahLst/>
                          <a:cxnLst>
                            <a:cxn ang="0">
                              <a:pos x="T0" y="T1"/>
                            </a:cxn>
                            <a:cxn ang="0">
                              <a:pos x="T2" y="T3"/>
                            </a:cxn>
                            <a:cxn ang="0">
                              <a:pos x="T4" y="T5"/>
                            </a:cxn>
                            <a:cxn ang="0">
                              <a:pos x="T6" y="T7"/>
                            </a:cxn>
                            <a:cxn ang="0">
                              <a:pos x="T8" y="T9"/>
                            </a:cxn>
                            <a:cxn ang="0">
                              <a:pos x="T10" y="T11"/>
                            </a:cxn>
                            <a:cxn ang="0">
                              <a:pos x="T12" y="T13"/>
                            </a:cxn>
                          </a:cxnLst>
                          <a:rect l="0" t="0" r="r" b="b"/>
                          <a:pathLst>
                            <a:path w="161" h="44">
                              <a:moveTo>
                                <a:pt x="0" y="10"/>
                              </a:moveTo>
                              <a:lnTo>
                                <a:pt x="134" y="0"/>
                              </a:lnTo>
                              <a:lnTo>
                                <a:pt x="151" y="11"/>
                              </a:lnTo>
                              <a:lnTo>
                                <a:pt x="161" y="37"/>
                              </a:lnTo>
                              <a:lnTo>
                                <a:pt x="21" y="44"/>
                              </a:lnTo>
                              <a:lnTo>
                                <a:pt x="10" y="38"/>
                              </a:lnTo>
                              <a:lnTo>
                                <a:pt x="0" y="1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10562" name="Group 962"/>
                      <p:cNvGrpSpPr>
                        <a:grpSpLocks/>
                      </p:cNvGrpSpPr>
                      <p:nvPr/>
                    </p:nvGrpSpPr>
                    <p:grpSpPr bwMode="auto">
                      <a:xfrm>
                        <a:off x="3138" y="3250"/>
                        <a:ext cx="9" cy="5"/>
                        <a:chOff x="3138" y="3250"/>
                        <a:chExt cx="9" cy="5"/>
                      </a:xfrm>
                    </p:grpSpPr>
                    <p:sp>
                      <p:nvSpPr>
                        <p:cNvPr id="410563" name="Freeform 963"/>
                        <p:cNvSpPr>
                          <a:spLocks/>
                        </p:cNvSpPr>
                        <p:nvPr/>
                      </p:nvSpPr>
                      <p:spPr bwMode="auto">
                        <a:xfrm>
                          <a:off x="3139" y="3252"/>
                          <a:ext cx="8" cy="3"/>
                        </a:xfrm>
                        <a:custGeom>
                          <a:avLst/>
                          <a:gdLst>
                            <a:gd name="T0" fmla="*/ 0 w 141"/>
                            <a:gd name="T1" fmla="*/ 11 h 43"/>
                            <a:gd name="T2" fmla="*/ 13 w 141"/>
                            <a:gd name="T3" fmla="*/ 43 h 43"/>
                            <a:gd name="T4" fmla="*/ 141 w 141"/>
                            <a:gd name="T5" fmla="*/ 32 h 43"/>
                            <a:gd name="T6" fmla="*/ 129 w 141"/>
                            <a:gd name="T7" fmla="*/ 0 h 43"/>
                            <a:gd name="T8" fmla="*/ 0 w 141"/>
                            <a:gd name="T9" fmla="*/ 11 h 43"/>
                          </a:gdLst>
                          <a:ahLst/>
                          <a:cxnLst>
                            <a:cxn ang="0">
                              <a:pos x="T0" y="T1"/>
                            </a:cxn>
                            <a:cxn ang="0">
                              <a:pos x="T2" y="T3"/>
                            </a:cxn>
                            <a:cxn ang="0">
                              <a:pos x="T4" y="T5"/>
                            </a:cxn>
                            <a:cxn ang="0">
                              <a:pos x="T6" y="T7"/>
                            </a:cxn>
                            <a:cxn ang="0">
                              <a:pos x="T8" y="T9"/>
                            </a:cxn>
                          </a:cxnLst>
                          <a:rect l="0" t="0" r="r" b="b"/>
                          <a:pathLst>
                            <a:path w="141" h="43">
                              <a:moveTo>
                                <a:pt x="0" y="11"/>
                              </a:moveTo>
                              <a:lnTo>
                                <a:pt x="13" y="43"/>
                              </a:lnTo>
                              <a:lnTo>
                                <a:pt x="141" y="32"/>
                              </a:lnTo>
                              <a:lnTo>
                                <a:pt x="129" y="0"/>
                              </a:lnTo>
                              <a:lnTo>
                                <a:pt x="0" y="11"/>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64" name="Freeform 964"/>
                        <p:cNvSpPr>
                          <a:spLocks/>
                        </p:cNvSpPr>
                        <p:nvPr/>
                      </p:nvSpPr>
                      <p:spPr bwMode="auto">
                        <a:xfrm>
                          <a:off x="3138" y="3250"/>
                          <a:ext cx="9" cy="3"/>
                        </a:xfrm>
                        <a:custGeom>
                          <a:avLst/>
                          <a:gdLst>
                            <a:gd name="T0" fmla="*/ 0 w 161"/>
                            <a:gd name="T1" fmla="*/ 6 h 43"/>
                            <a:gd name="T2" fmla="*/ 135 w 161"/>
                            <a:gd name="T3" fmla="*/ 0 h 43"/>
                            <a:gd name="T4" fmla="*/ 149 w 161"/>
                            <a:gd name="T5" fmla="*/ 10 h 43"/>
                            <a:gd name="T6" fmla="*/ 161 w 161"/>
                            <a:gd name="T7" fmla="*/ 35 h 43"/>
                            <a:gd name="T8" fmla="*/ 22 w 161"/>
                            <a:gd name="T9" fmla="*/ 43 h 43"/>
                            <a:gd name="T10" fmla="*/ 10 w 161"/>
                            <a:gd name="T11" fmla="*/ 36 h 43"/>
                            <a:gd name="T12" fmla="*/ 0 w 161"/>
                            <a:gd name="T13" fmla="*/ 6 h 43"/>
                          </a:gdLst>
                          <a:ahLst/>
                          <a:cxnLst>
                            <a:cxn ang="0">
                              <a:pos x="T0" y="T1"/>
                            </a:cxn>
                            <a:cxn ang="0">
                              <a:pos x="T2" y="T3"/>
                            </a:cxn>
                            <a:cxn ang="0">
                              <a:pos x="T4" y="T5"/>
                            </a:cxn>
                            <a:cxn ang="0">
                              <a:pos x="T6" y="T7"/>
                            </a:cxn>
                            <a:cxn ang="0">
                              <a:pos x="T8" y="T9"/>
                            </a:cxn>
                            <a:cxn ang="0">
                              <a:pos x="T10" y="T11"/>
                            </a:cxn>
                            <a:cxn ang="0">
                              <a:pos x="T12" y="T13"/>
                            </a:cxn>
                          </a:cxnLst>
                          <a:rect l="0" t="0" r="r" b="b"/>
                          <a:pathLst>
                            <a:path w="161" h="43">
                              <a:moveTo>
                                <a:pt x="0" y="6"/>
                              </a:moveTo>
                              <a:lnTo>
                                <a:pt x="135" y="0"/>
                              </a:lnTo>
                              <a:lnTo>
                                <a:pt x="149" y="10"/>
                              </a:lnTo>
                              <a:lnTo>
                                <a:pt x="161" y="35"/>
                              </a:lnTo>
                              <a:lnTo>
                                <a:pt x="22" y="43"/>
                              </a:lnTo>
                              <a:lnTo>
                                <a:pt x="10" y="36"/>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nvGrpSpPr>
                    <p:cNvPr id="410565" name="Group 965"/>
                    <p:cNvGrpSpPr>
                      <a:grpSpLocks/>
                    </p:cNvGrpSpPr>
                    <p:nvPr/>
                  </p:nvGrpSpPr>
                  <p:grpSpPr bwMode="auto">
                    <a:xfrm>
                      <a:off x="3052" y="3245"/>
                      <a:ext cx="101" cy="71"/>
                      <a:chOff x="3052" y="3245"/>
                      <a:chExt cx="101" cy="71"/>
                    </a:xfrm>
                  </p:grpSpPr>
                  <p:sp>
                    <p:nvSpPr>
                      <p:cNvPr id="410566" name="Freeform 966"/>
                      <p:cNvSpPr>
                        <a:spLocks/>
                      </p:cNvSpPr>
                      <p:nvPr/>
                    </p:nvSpPr>
                    <p:spPr bwMode="auto">
                      <a:xfrm>
                        <a:off x="3104" y="3250"/>
                        <a:ext cx="5" cy="55"/>
                      </a:xfrm>
                      <a:custGeom>
                        <a:avLst/>
                        <a:gdLst>
                          <a:gd name="T0" fmla="*/ 0 w 93"/>
                          <a:gd name="T1" fmla="*/ 0 h 775"/>
                          <a:gd name="T2" fmla="*/ 19 w 93"/>
                          <a:gd name="T3" fmla="*/ 35 h 775"/>
                          <a:gd name="T4" fmla="*/ 32 w 93"/>
                          <a:gd name="T5" fmla="*/ 64 h 775"/>
                          <a:gd name="T6" fmla="*/ 40 w 93"/>
                          <a:gd name="T7" fmla="*/ 91 h 775"/>
                          <a:gd name="T8" fmla="*/ 47 w 93"/>
                          <a:gd name="T9" fmla="*/ 115 h 775"/>
                          <a:gd name="T10" fmla="*/ 54 w 93"/>
                          <a:gd name="T11" fmla="*/ 143 h 775"/>
                          <a:gd name="T12" fmla="*/ 59 w 93"/>
                          <a:gd name="T13" fmla="*/ 173 h 775"/>
                          <a:gd name="T14" fmla="*/ 64 w 93"/>
                          <a:gd name="T15" fmla="*/ 201 h 775"/>
                          <a:gd name="T16" fmla="*/ 70 w 93"/>
                          <a:gd name="T17" fmla="*/ 227 h 775"/>
                          <a:gd name="T18" fmla="*/ 82 w 93"/>
                          <a:gd name="T19" fmla="*/ 246 h 775"/>
                          <a:gd name="T20" fmla="*/ 80 w 93"/>
                          <a:gd name="T21" fmla="*/ 270 h 775"/>
                          <a:gd name="T22" fmla="*/ 77 w 93"/>
                          <a:gd name="T23" fmla="*/ 302 h 775"/>
                          <a:gd name="T24" fmla="*/ 77 w 93"/>
                          <a:gd name="T25" fmla="*/ 341 h 775"/>
                          <a:gd name="T26" fmla="*/ 83 w 93"/>
                          <a:gd name="T27" fmla="*/ 389 h 775"/>
                          <a:gd name="T28" fmla="*/ 90 w 93"/>
                          <a:gd name="T29" fmla="*/ 474 h 775"/>
                          <a:gd name="T30" fmla="*/ 93 w 93"/>
                          <a:gd name="T31" fmla="*/ 551 h 775"/>
                          <a:gd name="T32" fmla="*/ 93 w 93"/>
                          <a:gd name="T33" fmla="*/ 608 h 775"/>
                          <a:gd name="T34" fmla="*/ 87 w 93"/>
                          <a:gd name="T35" fmla="*/ 666 h 775"/>
                          <a:gd name="T36" fmla="*/ 82 w 93"/>
                          <a:gd name="T37" fmla="*/ 717 h 775"/>
                          <a:gd name="T38" fmla="*/ 70 w 93"/>
                          <a:gd name="T39"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3" h="775">
                            <a:moveTo>
                              <a:pt x="0" y="0"/>
                            </a:moveTo>
                            <a:lnTo>
                              <a:pt x="19" y="35"/>
                            </a:lnTo>
                            <a:lnTo>
                              <a:pt x="32" y="64"/>
                            </a:lnTo>
                            <a:lnTo>
                              <a:pt x="40" y="91"/>
                            </a:lnTo>
                            <a:lnTo>
                              <a:pt x="47" y="115"/>
                            </a:lnTo>
                            <a:lnTo>
                              <a:pt x="54" y="143"/>
                            </a:lnTo>
                            <a:lnTo>
                              <a:pt x="59" y="173"/>
                            </a:lnTo>
                            <a:lnTo>
                              <a:pt x="64" y="201"/>
                            </a:lnTo>
                            <a:lnTo>
                              <a:pt x="70" y="227"/>
                            </a:lnTo>
                            <a:lnTo>
                              <a:pt x="82" y="246"/>
                            </a:lnTo>
                            <a:lnTo>
                              <a:pt x="80" y="270"/>
                            </a:lnTo>
                            <a:lnTo>
                              <a:pt x="77" y="302"/>
                            </a:lnTo>
                            <a:lnTo>
                              <a:pt x="77" y="341"/>
                            </a:lnTo>
                            <a:lnTo>
                              <a:pt x="83" y="389"/>
                            </a:lnTo>
                            <a:lnTo>
                              <a:pt x="90" y="474"/>
                            </a:lnTo>
                            <a:lnTo>
                              <a:pt x="93" y="551"/>
                            </a:lnTo>
                            <a:lnTo>
                              <a:pt x="93" y="608"/>
                            </a:lnTo>
                            <a:lnTo>
                              <a:pt x="87" y="666"/>
                            </a:lnTo>
                            <a:lnTo>
                              <a:pt x="82" y="717"/>
                            </a:lnTo>
                            <a:lnTo>
                              <a:pt x="70" y="775"/>
                            </a:lnTo>
                          </a:path>
                        </a:pathLst>
                      </a:custGeom>
                      <a:noFill/>
                      <a:ln w="0">
                        <a:solidFill>
                          <a:srgbClr val="0000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10567" name="Freeform 967"/>
                      <p:cNvSpPr>
                        <a:spLocks/>
                      </p:cNvSpPr>
                      <p:nvPr/>
                    </p:nvSpPr>
                    <p:spPr bwMode="auto">
                      <a:xfrm>
                        <a:off x="3052" y="3245"/>
                        <a:ext cx="101" cy="71"/>
                      </a:xfrm>
                      <a:custGeom>
                        <a:avLst/>
                        <a:gdLst>
                          <a:gd name="T0" fmla="*/ 166 w 1822"/>
                          <a:gd name="T1" fmla="*/ 119 h 996"/>
                          <a:gd name="T2" fmla="*/ 100 w 1822"/>
                          <a:gd name="T3" fmla="*/ 130 h 996"/>
                          <a:gd name="T4" fmla="*/ 54 w 1822"/>
                          <a:gd name="T5" fmla="*/ 137 h 996"/>
                          <a:gd name="T6" fmla="*/ 0 w 1822"/>
                          <a:gd name="T7" fmla="*/ 138 h 996"/>
                          <a:gd name="T8" fmla="*/ 16 w 1822"/>
                          <a:gd name="T9" fmla="*/ 191 h 996"/>
                          <a:gd name="T10" fmla="*/ 28 w 1822"/>
                          <a:gd name="T11" fmla="*/ 231 h 996"/>
                          <a:gd name="T12" fmla="*/ 41 w 1822"/>
                          <a:gd name="T13" fmla="*/ 282 h 996"/>
                          <a:gd name="T14" fmla="*/ 48 w 1822"/>
                          <a:gd name="T15" fmla="*/ 328 h 996"/>
                          <a:gd name="T16" fmla="*/ 57 w 1822"/>
                          <a:gd name="T17" fmla="*/ 387 h 996"/>
                          <a:gd name="T18" fmla="*/ 87 w 1822"/>
                          <a:gd name="T19" fmla="*/ 417 h 996"/>
                          <a:gd name="T20" fmla="*/ 61 w 1822"/>
                          <a:gd name="T21" fmla="*/ 430 h 996"/>
                          <a:gd name="T22" fmla="*/ 61 w 1822"/>
                          <a:gd name="T23" fmla="*/ 483 h 996"/>
                          <a:gd name="T24" fmla="*/ 65 w 1822"/>
                          <a:gd name="T25" fmla="*/ 536 h 996"/>
                          <a:gd name="T26" fmla="*/ 71 w 1822"/>
                          <a:gd name="T27" fmla="*/ 604 h 996"/>
                          <a:gd name="T28" fmla="*/ 77 w 1822"/>
                          <a:gd name="T29" fmla="*/ 727 h 996"/>
                          <a:gd name="T30" fmla="*/ 77 w 1822"/>
                          <a:gd name="T31" fmla="*/ 841 h 996"/>
                          <a:gd name="T32" fmla="*/ 73 w 1822"/>
                          <a:gd name="T33" fmla="*/ 905 h 996"/>
                          <a:gd name="T34" fmla="*/ 71 w 1822"/>
                          <a:gd name="T35" fmla="*/ 955 h 996"/>
                          <a:gd name="T36" fmla="*/ 65 w 1822"/>
                          <a:gd name="T37" fmla="*/ 996 h 996"/>
                          <a:gd name="T38" fmla="*/ 1520 w 1822"/>
                          <a:gd name="T39" fmla="*/ 758 h 996"/>
                          <a:gd name="T40" fmla="*/ 1591 w 1822"/>
                          <a:gd name="T41" fmla="*/ 741 h 996"/>
                          <a:gd name="T42" fmla="*/ 1585 w 1822"/>
                          <a:gd name="T43" fmla="*/ 699 h 996"/>
                          <a:gd name="T44" fmla="*/ 1592 w 1822"/>
                          <a:gd name="T45" fmla="*/ 657 h 996"/>
                          <a:gd name="T46" fmla="*/ 1598 w 1822"/>
                          <a:gd name="T47" fmla="*/ 620 h 996"/>
                          <a:gd name="T48" fmla="*/ 1618 w 1822"/>
                          <a:gd name="T49" fmla="*/ 567 h 996"/>
                          <a:gd name="T50" fmla="*/ 1637 w 1822"/>
                          <a:gd name="T51" fmla="*/ 527 h 996"/>
                          <a:gd name="T52" fmla="*/ 1663 w 1822"/>
                          <a:gd name="T53" fmla="*/ 475 h 996"/>
                          <a:gd name="T54" fmla="*/ 1693 w 1822"/>
                          <a:gd name="T55" fmla="*/ 430 h 996"/>
                          <a:gd name="T56" fmla="*/ 1715 w 1822"/>
                          <a:gd name="T57" fmla="*/ 389 h 996"/>
                          <a:gd name="T58" fmla="*/ 1751 w 1822"/>
                          <a:gd name="T59" fmla="*/ 345 h 996"/>
                          <a:gd name="T60" fmla="*/ 1781 w 1822"/>
                          <a:gd name="T61" fmla="*/ 309 h 996"/>
                          <a:gd name="T62" fmla="*/ 1810 w 1822"/>
                          <a:gd name="T63" fmla="*/ 270 h 996"/>
                          <a:gd name="T64" fmla="*/ 1822 w 1822"/>
                          <a:gd name="T65" fmla="*/ 242 h 996"/>
                          <a:gd name="T66" fmla="*/ 1810 w 1822"/>
                          <a:gd name="T67" fmla="*/ 228 h 996"/>
                          <a:gd name="T68" fmla="*/ 1805 w 1822"/>
                          <a:gd name="T69" fmla="*/ 193 h 996"/>
                          <a:gd name="T70" fmla="*/ 1792 w 1822"/>
                          <a:gd name="T71" fmla="*/ 143 h 996"/>
                          <a:gd name="T72" fmla="*/ 1777 w 1822"/>
                          <a:gd name="T73" fmla="*/ 97 h 996"/>
                          <a:gd name="T74" fmla="*/ 1759 w 1822"/>
                          <a:gd name="T75" fmla="*/ 55 h 996"/>
                          <a:gd name="T76" fmla="*/ 1733 w 1822"/>
                          <a:gd name="T77" fmla="*/ 23 h 996"/>
                          <a:gd name="T78" fmla="*/ 1715 w 1822"/>
                          <a:gd name="T79" fmla="*/ 0 h 996"/>
                          <a:gd name="T80" fmla="*/ 1616 w 1822"/>
                          <a:gd name="T81" fmla="*/ 0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22" h="996">
                            <a:moveTo>
                              <a:pt x="166" y="119"/>
                            </a:moveTo>
                            <a:lnTo>
                              <a:pt x="100" y="130"/>
                            </a:lnTo>
                            <a:lnTo>
                              <a:pt x="54" y="137"/>
                            </a:lnTo>
                            <a:lnTo>
                              <a:pt x="0" y="138"/>
                            </a:lnTo>
                            <a:lnTo>
                              <a:pt x="16" y="191"/>
                            </a:lnTo>
                            <a:lnTo>
                              <a:pt x="28" y="231"/>
                            </a:lnTo>
                            <a:lnTo>
                              <a:pt x="41" y="282"/>
                            </a:lnTo>
                            <a:lnTo>
                              <a:pt x="48" y="328"/>
                            </a:lnTo>
                            <a:lnTo>
                              <a:pt x="57" y="387"/>
                            </a:lnTo>
                            <a:lnTo>
                              <a:pt x="87" y="417"/>
                            </a:lnTo>
                            <a:lnTo>
                              <a:pt x="61" y="430"/>
                            </a:lnTo>
                            <a:lnTo>
                              <a:pt x="61" y="483"/>
                            </a:lnTo>
                            <a:lnTo>
                              <a:pt x="65" y="536"/>
                            </a:lnTo>
                            <a:lnTo>
                              <a:pt x="71" y="604"/>
                            </a:lnTo>
                            <a:lnTo>
                              <a:pt x="77" y="727"/>
                            </a:lnTo>
                            <a:lnTo>
                              <a:pt x="77" y="841"/>
                            </a:lnTo>
                            <a:lnTo>
                              <a:pt x="73" y="905"/>
                            </a:lnTo>
                            <a:lnTo>
                              <a:pt x="71" y="955"/>
                            </a:lnTo>
                            <a:lnTo>
                              <a:pt x="65" y="996"/>
                            </a:lnTo>
                            <a:lnTo>
                              <a:pt x="1520" y="758"/>
                            </a:lnTo>
                            <a:lnTo>
                              <a:pt x="1591" y="741"/>
                            </a:lnTo>
                            <a:lnTo>
                              <a:pt x="1585" y="699"/>
                            </a:lnTo>
                            <a:lnTo>
                              <a:pt x="1592" y="657"/>
                            </a:lnTo>
                            <a:lnTo>
                              <a:pt x="1598" y="620"/>
                            </a:lnTo>
                            <a:lnTo>
                              <a:pt x="1618" y="567"/>
                            </a:lnTo>
                            <a:lnTo>
                              <a:pt x="1637" y="527"/>
                            </a:lnTo>
                            <a:lnTo>
                              <a:pt x="1663" y="475"/>
                            </a:lnTo>
                            <a:lnTo>
                              <a:pt x="1693" y="430"/>
                            </a:lnTo>
                            <a:lnTo>
                              <a:pt x="1715" y="389"/>
                            </a:lnTo>
                            <a:lnTo>
                              <a:pt x="1751" y="345"/>
                            </a:lnTo>
                            <a:lnTo>
                              <a:pt x="1781" y="309"/>
                            </a:lnTo>
                            <a:lnTo>
                              <a:pt x="1810" y="270"/>
                            </a:lnTo>
                            <a:lnTo>
                              <a:pt x="1822" y="242"/>
                            </a:lnTo>
                            <a:lnTo>
                              <a:pt x="1810" y="228"/>
                            </a:lnTo>
                            <a:lnTo>
                              <a:pt x="1805" y="193"/>
                            </a:lnTo>
                            <a:lnTo>
                              <a:pt x="1792" y="143"/>
                            </a:lnTo>
                            <a:lnTo>
                              <a:pt x="1777" y="97"/>
                            </a:lnTo>
                            <a:lnTo>
                              <a:pt x="1759" y="55"/>
                            </a:lnTo>
                            <a:lnTo>
                              <a:pt x="1733" y="23"/>
                            </a:lnTo>
                            <a:lnTo>
                              <a:pt x="1715" y="0"/>
                            </a:lnTo>
                            <a:lnTo>
                              <a:pt x="1616" y="0"/>
                            </a:lnTo>
                          </a:path>
                        </a:pathLst>
                      </a:custGeom>
                      <a:noFill/>
                      <a:ln w="0">
                        <a:solidFill>
                          <a:srgbClr val="0000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grpSp>
              </p:grpSp>
            </p:grpSp>
          </p:grpSp>
          <p:grpSp>
            <p:nvGrpSpPr>
              <p:cNvPr id="410568" name="Group 968"/>
              <p:cNvGrpSpPr>
                <a:grpSpLocks/>
              </p:cNvGrpSpPr>
              <p:nvPr/>
            </p:nvGrpSpPr>
            <p:grpSpPr bwMode="auto">
              <a:xfrm>
                <a:off x="2883" y="3275"/>
                <a:ext cx="77" cy="45"/>
                <a:chOff x="2883" y="3275"/>
                <a:chExt cx="77" cy="45"/>
              </a:xfrm>
            </p:grpSpPr>
            <p:grpSp>
              <p:nvGrpSpPr>
                <p:cNvPr id="410569" name="Group 969"/>
                <p:cNvGrpSpPr>
                  <a:grpSpLocks/>
                </p:cNvGrpSpPr>
                <p:nvPr/>
              </p:nvGrpSpPr>
              <p:grpSpPr bwMode="auto">
                <a:xfrm>
                  <a:off x="2884" y="3281"/>
                  <a:ext cx="76" cy="39"/>
                  <a:chOff x="2884" y="3281"/>
                  <a:chExt cx="76" cy="39"/>
                </a:xfrm>
              </p:grpSpPr>
              <p:grpSp>
                <p:nvGrpSpPr>
                  <p:cNvPr id="410570" name="Group 970"/>
                  <p:cNvGrpSpPr>
                    <a:grpSpLocks/>
                  </p:cNvGrpSpPr>
                  <p:nvPr/>
                </p:nvGrpSpPr>
                <p:grpSpPr bwMode="auto">
                  <a:xfrm>
                    <a:off x="2892" y="3283"/>
                    <a:ext cx="47" cy="37"/>
                    <a:chOff x="2892" y="3283"/>
                    <a:chExt cx="47" cy="37"/>
                  </a:xfrm>
                </p:grpSpPr>
                <p:sp>
                  <p:nvSpPr>
                    <p:cNvPr id="410571" name="Freeform 971"/>
                    <p:cNvSpPr>
                      <a:spLocks/>
                    </p:cNvSpPr>
                    <p:nvPr/>
                  </p:nvSpPr>
                  <p:spPr bwMode="auto">
                    <a:xfrm>
                      <a:off x="2892" y="3283"/>
                      <a:ext cx="47" cy="37"/>
                    </a:xfrm>
                    <a:custGeom>
                      <a:avLst/>
                      <a:gdLst>
                        <a:gd name="T0" fmla="*/ 0 w 847"/>
                        <a:gd name="T1" fmla="*/ 0 h 524"/>
                        <a:gd name="T2" fmla="*/ 0 w 847"/>
                        <a:gd name="T3" fmla="*/ 321 h 524"/>
                        <a:gd name="T4" fmla="*/ 847 w 847"/>
                        <a:gd name="T5" fmla="*/ 524 h 524"/>
                        <a:gd name="T6" fmla="*/ 847 w 847"/>
                        <a:gd name="T7" fmla="*/ 166 h 524"/>
                        <a:gd name="T8" fmla="*/ 0 w 847"/>
                        <a:gd name="T9" fmla="*/ 0 h 524"/>
                      </a:gdLst>
                      <a:ahLst/>
                      <a:cxnLst>
                        <a:cxn ang="0">
                          <a:pos x="T0" y="T1"/>
                        </a:cxn>
                        <a:cxn ang="0">
                          <a:pos x="T2" y="T3"/>
                        </a:cxn>
                        <a:cxn ang="0">
                          <a:pos x="T4" y="T5"/>
                        </a:cxn>
                        <a:cxn ang="0">
                          <a:pos x="T6" y="T7"/>
                        </a:cxn>
                        <a:cxn ang="0">
                          <a:pos x="T8" y="T9"/>
                        </a:cxn>
                      </a:cxnLst>
                      <a:rect l="0" t="0" r="r" b="b"/>
                      <a:pathLst>
                        <a:path w="847" h="524">
                          <a:moveTo>
                            <a:pt x="0" y="0"/>
                          </a:moveTo>
                          <a:lnTo>
                            <a:pt x="0" y="321"/>
                          </a:lnTo>
                          <a:lnTo>
                            <a:pt x="847" y="524"/>
                          </a:lnTo>
                          <a:lnTo>
                            <a:pt x="847" y="16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10572" name="Group 972"/>
                    <p:cNvGrpSpPr>
                      <a:grpSpLocks/>
                    </p:cNvGrpSpPr>
                    <p:nvPr/>
                  </p:nvGrpSpPr>
                  <p:grpSpPr bwMode="auto">
                    <a:xfrm>
                      <a:off x="2895" y="3285"/>
                      <a:ext cx="40" cy="25"/>
                      <a:chOff x="2895" y="3285"/>
                      <a:chExt cx="40" cy="25"/>
                    </a:xfrm>
                  </p:grpSpPr>
                  <p:sp>
                    <p:nvSpPr>
                      <p:cNvPr id="410573" name="Arc 973"/>
                      <p:cNvSpPr>
                        <a:spLocks/>
                      </p:cNvSpPr>
                      <p:nvPr/>
                    </p:nvSpPr>
                    <p:spPr bwMode="auto">
                      <a:xfrm>
                        <a:off x="2896" y="3287"/>
                        <a:ext cx="38" cy="12"/>
                      </a:xfrm>
                      <a:custGeom>
                        <a:avLst/>
                        <a:gdLst>
                          <a:gd name="G0" fmla="+- 21528 0 0"/>
                          <a:gd name="G1" fmla="+- 0 0 0"/>
                          <a:gd name="G2" fmla="+- 21600 0 0"/>
                          <a:gd name="T0" fmla="*/ 27008 w 27008"/>
                          <a:gd name="T1" fmla="*/ 20893 h 21600"/>
                          <a:gd name="T2" fmla="*/ 0 w 27008"/>
                          <a:gd name="T3" fmla="*/ 1765 h 21600"/>
                          <a:gd name="T4" fmla="*/ 21528 w 27008"/>
                          <a:gd name="T5" fmla="*/ 0 h 21600"/>
                        </a:gdLst>
                        <a:ahLst/>
                        <a:cxnLst>
                          <a:cxn ang="0">
                            <a:pos x="T0" y="T1"/>
                          </a:cxn>
                          <a:cxn ang="0">
                            <a:pos x="T2" y="T3"/>
                          </a:cxn>
                          <a:cxn ang="0">
                            <a:pos x="T4" y="T5"/>
                          </a:cxn>
                        </a:cxnLst>
                        <a:rect l="0" t="0" r="r" b="b"/>
                        <a:pathLst>
                          <a:path w="27008" h="21600" fill="none" extrusionOk="0">
                            <a:moveTo>
                              <a:pt x="27008" y="20893"/>
                            </a:moveTo>
                            <a:cubicBezTo>
                              <a:pt x="25219" y="21362"/>
                              <a:pt x="23377" y="21599"/>
                              <a:pt x="21528" y="21600"/>
                            </a:cubicBezTo>
                            <a:cubicBezTo>
                              <a:pt x="10282" y="21600"/>
                              <a:pt x="919" y="12972"/>
                              <a:pt x="0" y="1764"/>
                            </a:cubicBezTo>
                          </a:path>
                          <a:path w="27008" h="21600" stroke="0" extrusionOk="0">
                            <a:moveTo>
                              <a:pt x="27008" y="20893"/>
                            </a:moveTo>
                            <a:cubicBezTo>
                              <a:pt x="25219" y="21362"/>
                              <a:pt x="23377" y="21599"/>
                              <a:pt x="21528" y="21600"/>
                            </a:cubicBezTo>
                            <a:cubicBezTo>
                              <a:pt x="10282" y="21600"/>
                              <a:pt x="919" y="12972"/>
                              <a:pt x="0" y="1764"/>
                            </a:cubicBezTo>
                            <a:lnTo>
                              <a:pt x="21528"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10574" name="Arc 974"/>
                      <p:cNvSpPr>
                        <a:spLocks/>
                      </p:cNvSpPr>
                      <p:nvPr/>
                    </p:nvSpPr>
                    <p:spPr bwMode="auto">
                      <a:xfrm>
                        <a:off x="2895" y="3290"/>
                        <a:ext cx="39" cy="12"/>
                      </a:xfrm>
                      <a:custGeom>
                        <a:avLst/>
                        <a:gdLst>
                          <a:gd name="G0" fmla="+- 21525 0 0"/>
                          <a:gd name="G1" fmla="+- 0 0 0"/>
                          <a:gd name="G2" fmla="+- 21600 0 0"/>
                          <a:gd name="T0" fmla="*/ 26922 w 26922"/>
                          <a:gd name="T1" fmla="*/ 20915 h 21600"/>
                          <a:gd name="T2" fmla="*/ 0 w 26922"/>
                          <a:gd name="T3" fmla="*/ 1794 h 21600"/>
                          <a:gd name="T4" fmla="*/ 21525 w 26922"/>
                          <a:gd name="T5" fmla="*/ 0 h 21600"/>
                        </a:gdLst>
                        <a:ahLst/>
                        <a:cxnLst>
                          <a:cxn ang="0">
                            <a:pos x="T0" y="T1"/>
                          </a:cxn>
                          <a:cxn ang="0">
                            <a:pos x="T2" y="T3"/>
                          </a:cxn>
                          <a:cxn ang="0">
                            <a:pos x="T4" y="T5"/>
                          </a:cxn>
                        </a:cxnLst>
                        <a:rect l="0" t="0" r="r" b="b"/>
                        <a:pathLst>
                          <a:path w="26922" h="21600" fill="none" extrusionOk="0">
                            <a:moveTo>
                              <a:pt x="26921" y="20914"/>
                            </a:moveTo>
                            <a:cubicBezTo>
                              <a:pt x="25159" y="21369"/>
                              <a:pt x="23345" y="21599"/>
                              <a:pt x="21525" y="21600"/>
                            </a:cubicBezTo>
                            <a:cubicBezTo>
                              <a:pt x="10291" y="21600"/>
                              <a:pt x="932" y="12989"/>
                              <a:pt x="-1" y="1794"/>
                            </a:cubicBezTo>
                          </a:path>
                          <a:path w="26922" h="21600" stroke="0" extrusionOk="0">
                            <a:moveTo>
                              <a:pt x="26921" y="20914"/>
                            </a:moveTo>
                            <a:cubicBezTo>
                              <a:pt x="25159" y="21369"/>
                              <a:pt x="23345" y="21599"/>
                              <a:pt x="21525" y="21600"/>
                            </a:cubicBezTo>
                            <a:cubicBezTo>
                              <a:pt x="10291" y="21600"/>
                              <a:pt x="932" y="12989"/>
                              <a:pt x="-1" y="1794"/>
                            </a:cubicBezTo>
                            <a:lnTo>
                              <a:pt x="21525"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10575" name="Arc 975"/>
                      <p:cNvSpPr>
                        <a:spLocks/>
                      </p:cNvSpPr>
                      <p:nvPr/>
                    </p:nvSpPr>
                    <p:spPr bwMode="auto">
                      <a:xfrm>
                        <a:off x="2895" y="3293"/>
                        <a:ext cx="39" cy="12"/>
                      </a:xfrm>
                      <a:custGeom>
                        <a:avLst/>
                        <a:gdLst>
                          <a:gd name="G0" fmla="+- 21525 0 0"/>
                          <a:gd name="G1" fmla="+- 0 0 0"/>
                          <a:gd name="G2" fmla="+- 21600 0 0"/>
                          <a:gd name="T0" fmla="*/ 27378 w 27378"/>
                          <a:gd name="T1" fmla="*/ 20792 h 21600"/>
                          <a:gd name="T2" fmla="*/ 0 w 27378"/>
                          <a:gd name="T3" fmla="*/ 1794 h 21600"/>
                          <a:gd name="T4" fmla="*/ 21525 w 27378"/>
                          <a:gd name="T5" fmla="*/ 0 h 21600"/>
                        </a:gdLst>
                        <a:ahLst/>
                        <a:cxnLst>
                          <a:cxn ang="0">
                            <a:pos x="T0" y="T1"/>
                          </a:cxn>
                          <a:cxn ang="0">
                            <a:pos x="T2" y="T3"/>
                          </a:cxn>
                          <a:cxn ang="0">
                            <a:pos x="T4" y="T5"/>
                          </a:cxn>
                        </a:cxnLst>
                        <a:rect l="0" t="0" r="r" b="b"/>
                        <a:pathLst>
                          <a:path w="27378" h="21600" fill="none" extrusionOk="0">
                            <a:moveTo>
                              <a:pt x="27377" y="20791"/>
                            </a:moveTo>
                            <a:cubicBezTo>
                              <a:pt x="25473" y="21328"/>
                              <a:pt x="23503" y="21599"/>
                              <a:pt x="21525" y="21600"/>
                            </a:cubicBezTo>
                            <a:cubicBezTo>
                              <a:pt x="10291" y="21600"/>
                              <a:pt x="932" y="12989"/>
                              <a:pt x="-1" y="1794"/>
                            </a:cubicBezTo>
                          </a:path>
                          <a:path w="27378" h="21600" stroke="0" extrusionOk="0">
                            <a:moveTo>
                              <a:pt x="27377" y="20791"/>
                            </a:moveTo>
                            <a:cubicBezTo>
                              <a:pt x="25473" y="21328"/>
                              <a:pt x="23503" y="21599"/>
                              <a:pt x="21525" y="21600"/>
                            </a:cubicBezTo>
                            <a:cubicBezTo>
                              <a:pt x="10291" y="21600"/>
                              <a:pt x="932" y="12989"/>
                              <a:pt x="-1" y="1794"/>
                            </a:cubicBezTo>
                            <a:lnTo>
                              <a:pt x="21525"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10576" name="Arc 976"/>
                      <p:cNvSpPr>
                        <a:spLocks/>
                      </p:cNvSpPr>
                      <p:nvPr/>
                    </p:nvSpPr>
                    <p:spPr bwMode="auto">
                      <a:xfrm>
                        <a:off x="2895" y="3296"/>
                        <a:ext cx="39" cy="12"/>
                      </a:xfrm>
                      <a:custGeom>
                        <a:avLst/>
                        <a:gdLst>
                          <a:gd name="G0" fmla="+- 21525 0 0"/>
                          <a:gd name="G1" fmla="+- 0 0 0"/>
                          <a:gd name="G2" fmla="+- 21600 0 0"/>
                          <a:gd name="T0" fmla="*/ 27378 w 27378"/>
                          <a:gd name="T1" fmla="*/ 20792 h 21600"/>
                          <a:gd name="T2" fmla="*/ 0 w 27378"/>
                          <a:gd name="T3" fmla="*/ 1794 h 21600"/>
                          <a:gd name="T4" fmla="*/ 21525 w 27378"/>
                          <a:gd name="T5" fmla="*/ 0 h 21600"/>
                        </a:gdLst>
                        <a:ahLst/>
                        <a:cxnLst>
                          <a:cxn ang="0">
                            <a:pos x="T0" y="T1"/>
                          </a:cxn>
                          <a:cxn ang="0">
                            <a:pos x="T2" y="T3"/>
                          </a:cxn>
                          <a:cxn ang="0">
                            <a:pos x="T4" y="T5"/>
                          </a:cxn>
                        </a:cxnLst>
                        <a:rect l="0" t="0" r="r" b="b"/>
                        <a:pathLst>
                          <a:path w="27378" h="21600" fill="none" extrusionOk="0">
                            <a:moveTo>
                              <a:pt x="27377" y="20791"/>
                            </a:moveTo>
                            <a:cubicBezTo>
                              <a:pt x="25473" y="21328"/>
                              <a:pt x="23503" y="21599"/>
                              <a:pt x="21525" y="21600"/>
                            </a:cubicBezTo>
                            <a:cubicBezTo>
                              <a:pt x="10291" y="21600"/>
                              <a:pt x="932" y="12989"/>
                              <a:pt x="-1" y="1794"/>
                            </a:cubicBezTo>
                          </a:path>
                          <a:path w="27378" h="21600" stroke="0" extrusionOk="0">
                            <a:moveTo>
                              <a:pt x="27377" y="20791"/>
                            </a:moveTo>
                            <a:cubicBezTo>
                              <a:pt x="25473" y="21328"/>
                              <a:pt x="23503" y="21599"/>
                              <a:pt x="21525" y="21600"/>
                            </a:cubicBezTo>
                            <a:cubicBezTo>
                              <a:pt x="10291" y="21600"/>
                              <a:pt x="932" y="12989"/>
                              <a:pt x="-1" y="1794"/>
                            </a:cubicBezTo>
                            <a:lnTo>
                              <a:pt x="21525"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10577" name="Arc 977"/>
                      <p:cNvSpPr>
                        <a:spLocks/>
                      </p:cNvSpPr>
                      <p:nvPr/>
                    </p:nvSpPr>
                    <p:spPr bwMode="auto">
                      <a:xfrm>
                        <a:off x="2896" y="3298"/>
                        <a:ext cx="38" cy="12"/>
                      </a:xfrm>
                      <a:custGeom>
                        <a:avLst/>
                        <a:gdLst>
                          <a:gd name="G0" fmla="+- 21528 0 0"/>
                          <a:gd name="G1" fmla="+- 0 0 0"/>
                          <a:gd name="G2" fmla="+- 21600 0 0"/>
                          <a:gd name="T0" fmla="*/ 27008 w 27008"/>
                          <a:gd name="T1" fmla="*/ 20893 h 21600"/>
                          <a:gd name="T2" fmla="*/ 0 w 27008"/>
                          <a:gd name="T3" fmla="*/ 1765 h 21600"/>
                          <a:gd name="T4" fmla="*/ 21528 w 27008"/>
                          <a:gd name="T5" fmla="*/ 0 h 21600"/>
                        </a:gdLst>
                        <a:ahLst/>
                        <a:cxnLst>
                          <a:cxn ang="0">
                            <a:pos x="T0" y="T1"/>
                          </a:cxn>
                          <a:cxn ang="0">
                            <a:pos x="T2" y="T3"/>
                          </a:cxn>
                          <a:cxn ang="0">
                            <a:pos x="T4" y="T5"/>
                          </a:cxn>
                        </a:cxnLst>
                        <a:rect l="0" t="0" r="r" b="b"/>
                        <a:pathLst>
                          <a:path w="27008" h="21600" fill="none" extrusionOk="0">
                            <a:moveTo>
                              <a:pt x="27008" y="20893"/>
                            </a:moveTo>
                            <a:cubicBezTo>
                              <a:pt x="25219" y="21362"/>
                              <a:pt x="23377" y="21599"/>
                              <a:pt x="21528" y="21600"/>
                            </a:cubicBezTo>
                            <a:cubicBezTo>
                              <a:pt x="10282" y="21600"/>
                              <a:pt x="919" y="12972"/>
                              <a:pt x="0" y="1764"/>
                            </a:cubicBezTo>
                          </a:path>
                          <a:path w="27008" h="21600" stroke="0" extrusionOk="0">
                            <a:moveTo>
                              <a:pt x="27008" y="20893"/>
                            </a:moveTo>
                            <a:cubicBezTo>
                              <a:pt x="25219" y="21362"/>
                              <a:pt x="23377" y="21599"/>
                              <a:pt x="21528" y="21600"/>
                            </a:cubicBezTo>
                            <a:cubicBezTo>
                              <a:pt x="10282" y="21600"/>
                              <a:pt x="919" y="12972"/>
                              <a:pt x="0" y="1764"/>
                            </a:cubicBezTo>
                            <a:lnTo>
                              <a:pt x="21528"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10578" name="Arc 978"/>
                      <p:cNvSpPr>
                        <a:spLocks/>
                      </p:cNvSpPr>
                      <p:nvPr/>
                    </p:nvSpPr>
                    <p:spPr bwMode="auto">
                      <a:xfrm>
                        <a:off x="2896" y="3285"/>
                        <a:ext cx="39" cy="13"/>
                      </a:xfrm>
                      <a:custGeom>
                        <a:avLst/>
                        <a:gdLst>
                          <a:gd name="G0" fmla="+- 21533 0 0"/>
                          <a:gd name="G1" fmla="+- 0 0 0"/>
                          <a:gd name="G2" fmla="+- 21600 0 0"/>
                          <a:gd name="T0" fmla="*/ 27703 w 27703"/>
                          <a:gd name="T1" fmla="*/ 20700 h 21600"/>
                          <a:gd name="T2" fmla="*/ 0 w 27703"/>
                          <a:gd name="T3" fmla="*/ 1695 h 21600"/>
                          <a:gd name="T4" fmla="*/ 21533 w 27703"/>
                          <a:gd name="T5" fmla="*/ 0 h 21600"/>
                        </a:gdLst>
                        <a:ahLst/>
                        <a:cxnLst>
                          <a:cxn ang="0">
                            <a:pos x="T0" y="T1"/>
                          </a:cxn>
                          <a:cxn ang="0">
                            <a:pos x="T2" y="T3"/>
                          </a:cxn>
                          <a:cxn ang="0">
                            <a:pos x="T4" y="T5"/>
                          </a:cxn>
                        </a:cxnLst>
                        <a:rect l="0" t="0" r="r" b="b"/>
                        <a:pathLst>
                          <a:path w="27703" h="21600" fill="none" extrusionOk="0">
                            <a:moveTo>
                              <a:pt x="27703" y="20700"/>
                            </a:moveTo>
                            <a:cubicBezTo>
                              <a:pt x="25700" y="21296"/>
                              <a:pt x="23622" y="21599"/>
                              <a:pt x="21533" y="21600"/>
                            </a:cubicBezTo>
                            <a:cubicBezTo>
                              <a:pt x="10261" y="21600"/>
                              <a:pt x="884" y="12932"/>
                              <a:pt x="-1" y="1695"/>
                            </a:cubicBezTo>
                          </a:path>
                          <a:path w="27703" h="21600" stroke="0" extrusionOk="0">
                            <a:moveTo>
                              <a:pt x="27703" y="20700"/>
                            </a:moveTo>
                            <a:cubicBezTo>
                              <a:pt x="25700" y="21296"/>
                              <a:pt x="23622" y="21599"/>
                              <a:pt x="21533" y="21600"/>
                            </a:cubicBezTo>
                            <a:cubicBezTo>
                              <a:pt x="10261" y="21600"/>
                              <a:pt x="884" y="12932"/>
                              <a:pt x="-1" y="1695"/>
                            </a:cubicBezTo>
                            <a:lnTo>
                              <a:pt x="21533"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grpSp>
              </p:grpSp>
              <p:grpSp>
                <p:nvGrpSpPr>
                  <p:cNvPr id="410579" name="Group 979"/>
                  <p:cNvGrpSpPr>
                    <a:grpSpLocks/>
                  </p:cNvGrpSpPr>
                  <p:nvPr/>
                </p:nvGrpSpPr>
                <p:grpSpPr bwMode="auto">
                  <a:xfrm>
                    <a:off x="2884" y="3281"/>
                    <a:ext cx="76" cy="35"/>
                    <a:chOff x="2884" y="3281"/>
                    <a:chExt cx="76" cy="35"/>
                  </a:xfrm>
                </p:grpSpPr>
                <p:grpSp>
                  <p:nvGrpSpPr>
                    <p:cNvPr id="410580" name="Group 980"/>
                    <p:cNvGrpSpPr>
                      <a:grpSpLocks/>
                    </p:cNvGrpSpPr>
                    <p:nvPr/>
                  </p:nvGrpSpPr>
                  <p:grpSpPr bwMode="auto">
                    <a:xfrm>
                      <a:off x="2884" y="3281"/>
                      <a:ext cx="12" cy="26"/>
                      <a:chOff x="2884" y="3281"/>
                      <a:chExt cx="12" cy="26"/>
                    </a:xfrm>
                  </p:grpSpPr>
                  <p:sp>
                    <p:nvSpPr>
                      <p:cNvPr id="410581" name="Freeform 981"/>
                      <p:cNvSpPr>
                        <a:spLocks/>
                      </p:cNvSpPr>
                      <p:nvPr/>
                    </p:nvSpPr>
                    <p:spPr bwMode="auto">
                      <a:xfrm>
                        <a:off x="2885" y="3281"/>
                        <a:ext cx="11" cy="24"/>
                      </a:xfrm>
                      <a:custGeom>
                        <a:avLst/>
                        <a:gdLst>
                          <a:gd name="T0" fmla="*/ 0 w 198"/>
                          <a:gd name="T1" fmla="*/ 0 h 334"/>
                          <a:gd name="T2" fmla="*/ 27 w 198"/>
                          <a:gd name="T3" fmla="*/ 251 h 334"/>
                          <a:gd name="T4" fmla="*/ 198 w 198"/>
                          <a:gd name="T5" fmla="*/ 334 h 334"/>
                          <a:gd name="T6" fmla="*/ 182 w 198"/>
                          <a:gd name="T7" fmla="*/ 39 h 334"/>
                          <a:gd name="T8" fmla="*/ 0 w 198"/>
                          <a:gd name="T9" fmla="*/ 0 h 334"/>
                        </a:gdLst>
                        <a:ahLst/>
                        <a:cxnLst>
                          <a:cxn ang="0">
                            <a:pos x="T0" y="T1"/>
                          </a:cxn>
                          <a:cxn ang="0">
                            <a:pos x="T2" y="T3"/>
                          </a:cxn>
                          <a:cxn ang="0">
                            <a:pos x="T4" y="T5"/>
                          </a:cxn>
                          <a:cxn ang="0">
                            <a:pos x="T6" y="T7"/>
                          </a:cxn>
                          <a:cxn ang="0">
                            <a:pos x="T8" y="T9"/>
                          </a:cxn>
                        </a:cxnLst>
                        <a:rect l="0" t="0" r="r" b="b"/>
                        <a:pathLst>
                          <a:path w="198" h="334">
                            <a:moveTo>
                              <a:pt x="0" y="0"/>
                            </a:moveTo>
                            <a:lnTo>
                              <a:pt x="27" y="251"/>
                            </a:lnTo>
                            <a:lnTo>
                              <a:pt x="198" y="334"/>
                            </a:lnTo>
                            <a:lnTo>
                              <a:pt x="182" y="3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82" name="Freeform 982"/>
                      <p:cNvSpPr>
                        <a:spLocks/>
                      </p:cNvSpPr>
                      <p:nvPr/>
                    </p:nvSpPr>
                    <p:spPr bwMode="auto">
                      <a:xfrm>
                        <a:off x="2884" y="3281"/>
                        <a:ext cx="2" cy="19"/>
                      </a:xfrm>
                      <a:custGeom>
                        <a:avLst/>
                        <a:gdLst>
                          <a:gd name="T0" fmla="*/ 0 w 42"/>
                          <a:gd name="T1" fmla="*/ 0 h 276"/>
                          <a:gd name="T2" fmla="*/ 42 w 42"/>
                          <a:gd name="T3" fmla="*/ 276 h 276"/>
                          <a:gd name="T4" fmla="*/ 23 w 42"/>
                          <a:gd name="T5" fmla="*/ 16 h 276"/>
                          <a:gd name="T6" fmla="*/ 0 w 42"/>
                          <a:gd name="T7" fmla="*/ 0 h 276"/>
                        </a:gdLst>
                        <a:ahLst/>
                        <a:cxnLst>
                          <a:cxn ang="0">
                            <a:pos x="T0" y="T1"/>
                          </a:cxn>
                          <a:cxn ang="0">
                            <a:pos x="T2" y="T3"/>
                          </a:cxn>
                          <a:cxn ang="0">
                            <a:pos x="T4" y="T5"/>
                          </a:cxn>
                          <a:cxn ang="0">
                            <a:pos x="T6" y="T7"/>
                          </a:cxn>
                        </a:cxnLst>
                        <a:rect l="0" t="0" r="r" b="b"/>
                        <a:pathLst>
                          <a:path w="42" h="276">
                            <a:moveTo>
                              <a:pt x="0" y="0"/>
                            </a:moveTo>
                            <a:lnTo>
                              <a:pt x="42" y="276"/>
                            </a:lnTo>
                            <a:lnTo>
                              <a:pt x="23" y="16"/>
                            </a:lnTo>
                            <a:lnTo>
                              <a:pt x="0" y="0"/>
                            </a:lnTo>
                            <a:close/>
                          </a:path>
                        </a:pathLst>
                      </a:custGeom>
                      <a:solidFill>
                        <a:srgbClr val="E07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83" name="Freeform 983"/>
                      <p:cNvSpPr>
                        <a:spLocks/>
                      </p:cNvSpPr>
                      <p:nvPr/>
                    </p:nvSpPr>
                    <p:spPr bwMode="auto">
                      <a:xfrm>
                        <a:off x="2892" y="3283"/>
                        <a:ext cx="4" cy="24"/>
                      </a:xfrm>
                      <a:custGeom>
                        <a:avLst/>
                        <a:gdLst>
                          <a:gd name="T0" fmla="*/ 0 w 68"/>
                          <a:gd name="T1" fmla="*/ 0 h 332"/>
                          <a:gd name="T2" fmla="*/ 22 w 68"/>
                          <a:gd name="T3" fmla="*/ 308 h 332"/>
                          <a:gd name="T4" fmla="*/ 68 w 68"/>
                          <a:gd name="T5" fmla="*/ 332 h 332"/>
                          <a:gd name="T6" fmla="*/ 50 w 68"/>
                          <a:gd name="T7" fmla="*/ 4 h 332"/>
                          <a:gd name="T8" fmla="*/ 0 w 68"/>
                          <a:gd name="T9" fmla="*/ 0 h 332"/>
                        </a:gdLst>
                        <a:ahLst/>
                        <a:cxnLst>
                          <a:cxn ang="0">
                            <a:pos x="T0" y="T1"/>
                          </a:cxn>
                          <a:cxn ang="0">
                            <a:pos x="T2" y="T3"/>
                          </a:cxn>
                          <a:cxn ang="0">
                            <a:pos x="T4" y="T5"/>
                          </a:cxn>
                          <a:cxn ang="0">
                            <a:pos x="T6" y="T7"/>
                          </a:cxn>
                          <a:cxn ang="0">
                            <a:pos x="T8" y="T9"/>
                          </a:cxn>
                        </a:cxnLst>
                        <a:rect l="0" t="0" r="r" b="b"/>
                        <a:pathLst>
                          <a:path w="68" h="332">
                            <a:moveTo>
                              <a:pt x="0" y="0"/>
                            </a:moveTo>
                            <a:lnTo>
                              <a:pt x="22" y="308"/>
                            </a:lnTo>
                            <a:lnTo>
                              <a:pt x="68" y="332"/>
                            </a:lnTo>
                            <a:lnTo>
                              <a:pt x="50" y="4"/>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10584" name="Group 984"/>
                    <p:cNvGrpSpPr>
                      <a:grpSpLocks/>
                    </p:cNvGrpSpPr>
                    <p:nvPr/>
                  </p:nvGrpSpPr>
                  <p:grpSpPr bwMode="auto">
                    <a:xfrm>
                      <a:off x="2933" y="3295"/>
                      <a:ext cx="27" cy="21"/>
                      <a:chOff x="2933" y="3295"/>
                      <a:chExt cx="27" cy="21"/>
                    </a:xfrm>
                  </p:grpSpPr>
                  <p:sp>
                    <p:nvSpPr>
                      <p:cNvPr id="410585" name="Freeform 985"/>
                      <p:cNvSpPr>
                        <a:spLocks/>
                      </p:cNvSpPr>
                      <p:nvPr/>
                    </p:nvSpPr>
                    <p:spPr bwMode="auto">
                      <a:xfrm>
                        <a:off x="2933" y="3295"/>
                        <a:ext cx="6" cy="21"/>
                      </a:xfrm>
                      <a:custGeom>
                        <a:avLst/>
                        <a:gdLst>
                          <a:gd name="T0" fmla="*/ 0 w 106"/>
                          <a:gd name="T1" fmla="*/ 2 h 298"/>
                          <a:gd name="T2" fmla="*/ 25 w 106"/>
                          <a:gd name="T3" fmla="*/ 290 h 298"/>
                          <a:gd name="T4" fmla="*/ 106 w 106"/>
                          <a:gd name="T5" fmla="*/ 298 h 298"/>
                          <a:gd name="T6" fmla="*/ 75 w 106"/>
                          <a:gd name="T7" fmla="*/ 0 h 298"/>
                          <a:gd name="T8" fmla="*/ 0 w 106"/>
                          <a:gd name="T9" fmla="*/ 2 h 298"/>
                        </a:gdLst>
                        <a:ahLst/>
                        <a:cxnLst>
                          <a:cxn ang="0">
                            <a:pos x="T0" y="T1"/>
                          </a:cxn>
                          <a:cxn ang="0">
                            <a:pos x="T2" y="T3"/>
                          </a:cxn>
                          <a:cxn ang="0">
                            <a:pos x="T4" y="T5"/>
                          </a:cxn>
                          <a:cxn ang="0">
                            <a:pos x="T6" y="T7"/>
                          </a:cxn>
                          <a:cxn ang="0">
                            <a:pos x="T8" y="T9"/>
                          </a:cxn>
                        </a:cxnLst>
                        <a:rect l="0" t="0" r="r" b="b"/>
                        <a:pathLst>
                          <a:path w="106" h="298">
                            <a:moveTo>
                              <a:pt x="0" y="2"/>
                            </a:moveTo>
                            <a:lnTo>
                              <a:pt x="25" y="290"/>
                            </a:lnTo>
                            <a:lnTo>
                              <a:pt x="106" y="298"/>
                            </a:lnTo>
                            <a:lnTo>
                              <a:pt x="75" y="0"/>
                            </a:lnTo>
                            <a:lnTo>
                              <a:pt x="0" y="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86" name="Freeform 986"/>
                      <p:cNvSpPr>
                        <a:spLocks/>
                      </p:cNvSpPr>
                      <p:nvPr/>
                    </p:nvSpPr>
                    <p:spPr bwMode="auto">
                      <a:xfrm>
                        <a:off x="2936" y="3295"/>
                        <a:ext cx="15" cy="21"/>
                      </a:xfrm>
                      <a:custGeom>
                        <a:avLst/>
                        <a:gdLst>
                          <a:gd name="T0" fmla="*/ 0 w 271"/>
                          <a:gd name="T1" fmla="*/ 0 h 299"/>
                          <a:gd name="T2" fmla="*/ 31 w 271"/>
                          <a:gd name="T3" fmla="*/ 293 h 299"/>
                          <a:gd name="T4" fmla="*/ 271 w 271"/>
                          <a:gd name="T5" fmla="*/ 299 h 299"/>
                          <a:gd name="T6" fmla="*/ 244 w 271"/>
                          <a:gd name="T7" fmla="*/ 2 h 299"/>
                          <a:gd name="T8" fmla="*/ 0 w 271"/>
                          <a:gd name="T9" fmla="*/ 0 h 299"/>
                        </a:gdLst>
                        <a:ahLst/>
                        <a:cxnLst>
                          <a:cxn ang="0">
                            <a:pos x="T0" y="T1"/>
                          </a:cxn>
                          <a:cxn ang="0">
                            <a:pos x="T2" y="T3"/>
                          </a:cxn>
                          <a:cxn ang="0">
                            <a:pos x="T4" y="T5"/>
                          </a:cxn>
                          <a:cxn ang="0">
                            <a:pos x="T6" y="T7"/>
                          </a:cxn>
                          <a:cxn ang="0">
                            <a:pos x="T8" y="T9"/>
                          </a:cxn>
                        </a:cxnLst>
                        <a:rect l="0" t="0" r="r" b="b"/>
                        <a:pathLst>
                          <a:path w="271" h="299">
                            <a:moveTo>
                              <a:pt x="0" y="0"/>
                            </a:moveTo>
                            <a:lnTo>
                              <a:pt x="31" y="293"/>
                            </a:lnTo>
                            <a:lnTo>
                              <a:pt x="271" y="299"/>
                            </a:lnTo>
                            <a:lnTo>
                              <a:pt x="244"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87" name="Freeform 987"/>
                      <p:cNvSpPr>
                        <a:spLocks/>
                      </p:cNvSpPr>
                      <p:nvPr/>
                    </p:nvSpPr>
                    <p:spPr bwMode="auto">
                      <a:xfrm>
                        <a:off x="2950" y="3297"/>
                        <a:ext cx="10" cy="18"/>
                      </a:xfrm>
                      <a:custGeom>
                        <a:avLst/>
                        <a:gdLst>
                          <a:gd name="T0" fmla="*/ 0 w 187"/>
                          <a:gd name="T1" fmla="*/ 0 h 250"/>
                          <a:gd name="T2" fmla="*/ 22 w 187"/>
                          <a:gd name="T3" fmla="*/ 250 h 250"/>
                          <a:gd name="T4" fmla="*/ 129 w 187"/>
                          <a:gd name="T5" fmla="*/ 250 h 250"/>
                          <a:gd name="T6" fmla="*/ 187 w 187"/>
                          <a:gd name="T7" fmla="*/ 2 h 250"/>
                          <a:gd name="T8" fmla="*/ 0 w 187"/>
                          <a:gd name="T9" fmla="*/ 0 h 250"/>
                        </a:gdLst>
                        <a:ahLst/>
                        <a:cxnLst>
                          <a:cxn ang="0">
                            <a:pos x="T0" y="T1"/>
                          </a:cxn>
                          <a:cxn ang="0">
                            <a:pos x="T2" y="T3"/>
                          </a:cxn>
                          <a:cxn ang="0">
                            <a:pos x="T4" y="T5"/>
                          </a:cxn>
                          <a:cxn ang="0">
                            <a:pos x="T6" y="T7"/>
                          </a:cxn>
                          <a:cxn ang="0">
                            <a:pos x="T8" y="T9"/>
                          </a:cxn>
                        </a:cxnLst>
                        <a:rect l="0" t="0" r="r" b="b"/>
                        <a:pathLst>
                          <a:path w="187" h="250">
                            <a:moveTo>
                              <a:pt x="0" y="0"/>
                            </a:moveTo>
                            <a:lnTo>
                              <a:pt x="22" y="250"/>
                            </a:lnTo>
                            <a:lnTo>
                              <a:pt x="129" y="250"/>
                            </a:lnTo>
                            <a:lnTo>
                              <a:pt x="187" y="2"/>
                            </a:lnTo>
                            <a:lnTo>
                              <a:pt x="0" y="0"/>
                            </a:lnTo>
                            <a:close/>
                          </a:path>
                        </a:pathLst>
                      </a:custGeom>
                      <a:solidFill>
                        <a:srgbClr val="E07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sp>
              <p:nvSpPr>
                <p:cNvPr id="410588" name="Freeform 988"/>
                <p:cNvSpPr>
                  <a:spLocks/>
                </p:cNvSpPr>
                <p:nvPr/>
              </p:nvSpPr>
              <p:spPr bwMode="auto">
                <a:xfrm>
                  <a:off x="2883" y="3275"/>
                  <a:ext cx="77" cy="23"/>
                </a:xfrm>
                <a:custGeom>
                  <a:avLst/>
                  <a:gdLst>
                    <a:gd name="T0" fmla="*/ 79 w 1393"/>
                    <a:gd name="T1" fmla="*/ 0 h 328"/>
                    <a:gd name="T2" fmla="*/ 62 w 1393"/>
                    <a:gd name="T3" fmla="*/ 6 h 328"/>
                    <a:gd name="T4" fmla="*/ 47 w 1393"/>
                    <a:gd name="T5" fmla="*/ 13 h 328"/>
                    <a:gd name="T6" fmla="*/ 35 w 1393"/>
                    <a:gd name="T7" fmla="*/ 20 h 328"/>
                    <a:gd name="T8" fmla="*/ 22 w 1393"/>
                    <a:gd name="T9" fmla="*/ 31 h 328"/>
                    <a:gd name="T10" fmla="*/ 11 w 1393"/>
                    <a:gd name="T11" fmla="*/ 39 h 328"/>
                    <a:gd name="T12" fmla="*/ 3 w 1393"/>
                    <a:gd name="T13" fmla="*/ 52 h 328"/>
                    <a:gd name="T14" fmla="*/ 0 w 1393"/>
                    <a:gd name="T15" fmla="*/ 68 h 328"/>
                    <a:gd name="T16" fmla="*/ 0 w 1393"/>
                    <a:gd name="T17" fmla="*/ 82 h 328"/>
                    <a:gd name="T18" fmla="*/ 11 w 1393"/>
                    <a:gd name="T19" fmla="*/ 91 h 328"/>
                    <a:gd name="T20" fmla="*/ 23 w 1393"/>
                    <a:gd name="T21" fmla="*/ 103 h 328"/>
                    <a:gd name="T22" fmla="*/ 40 w 1393"/>
                    <a:gd name="T23" fmla="*/ 115 h 328"/>
                    <a:gd name="T24" fmla="*/ 68 w 1393"/>
                    <a:gd name="T25" fmla="*/ 129 h 328"/>
                    <a:gd name="T26" fmla="*/ 97 w 1393"/>
                    <a:gd name="T27" fmla="*/ 141 h 328"/>
                    <a:gd name="T28" fmla="*/ 129 w 1393"/>
                    <a:gd name="T29" fmla="*/ 153 h 328"/>
                    <a:gd name="T30" fmla="*/ 169 w 1393"/>
                    <a:gd name="T31" fmla="*/ 168 h 328"/>
                    <a:gd name="T32" fmla="*/ 207 w 1393"/>
                    <a:gd name="T33" fmla="*/ 180 h 328"/>
                    <a:gd name="T34" fmla="*/ 256 w 1393"/>
                    <a:gd name="T35" fmla="*/ 196 h 328"/>
                    <a:gd name="T36" fmla="*/ 301 w 1393"/>
                    <a:gd name="T37" fmla="*/ 210 h 328"/>
                    <a:gd name="T38" fmla="*/ 349 w 1393"/>
                    <a:gd name="T39" fmla="*/ 224 h 328"/>
                    <a:gd name="T40" fmla="*/ 392 w 1393"/>
                    <a:gd name="T41" fmla="*/ 233 h 328"/>
                    <a:gd name="T42" fmla="*/ 433 w 1393"/>
                    <a:gd name="T43" fmla="*/ 245 h 328"/>
                    <a:gd name="T44" fmla="*/ 479 w 1393"/>
                    <a:gd name="T45" fmla="*/ 253 h 328"/>
                    <a:gd name="T46" fmla="*/ 527 w 1393"/>
                    <a:gd name="T47" fmla="*/ 263 h 328"/>
                    <a:gd name="T48" fmla="*/ 572 w 1393"/>
                    <a:gd name="T49" fmla="*/ 272 h 328"/>
                    <a:gd name="T50" fmla="*/ 636 w 1393"/>
                    <a:gd name="T51" fmla="*/ 282 h 328"/>
                    <a:gd name="T52" fmla="*/ 691 w 1393"/>
                    <a:gd name="T53" fmla="*/ 291 h 328"/>
                    <a:gd name="T54" fmla="*/ 760 w 1393"/>
                    <a:gd name="T55" fmla="*/ 303 h 328"/>
                    <a:gd name="T56" fmla="*/ 818 w 1393"/>
                    <a:gd name="T57" fmla="*/ 309 h 328"/>
                    <a:gd name="T58" fmla="*/ 871 w 1393"/>
                    <a:gd name="T59" fmla="*/ 312 h 328"/>
                    <a:gd name="T60" fmla="*/ 928 w 1393"/>
                    <a:gd name="T61" fmla="*/ 316 h 328"/>
                    <a:gd name="T62" fmla="*/ 1028 w 1393"/>
                    <a:gd name="T63" fmla="*/ 322 h 328"/>
                    <a:gd name="T64" fmla="*/ 1319 w 1393"/>
                    <a:gd name="T65" fmla="*/ 328 h 328"/>
                    <a:gd name="T66" fmla="*/ 1393 w 1393"/>
                    <a:gd name="T67" fmla="*/ 322 h 328"/>
                    <a:gd name="T68" fmla="*/ 1140 w 1393"/>
                    <a:gd name="T69" fmla="*/ 219 h 328"/>
                    <a:gd name="T70" fmla="*/ 1112 w 1393"/>
                    <a:gd name="T71" fmla="*/ 208 h 328"/>
                    <a:gd name="T72" fmla="*/ 1080 w 1393"/>
                    <a:gd name="T73" fmla="*/ 205 h 328"/>
                    <a:gd name="T74" fmla="*/ 1050 w 1393"/>
                    <a:gd name="T75" fmla="*/ 205 h 328"/>
                    <a:gd name="T76" fmla="*/ 1021 w 1393"/>
                    <a:gd name="T77" fmla="*/ 208 h 328"/>
                    <a:gd name="T78" fmla="*/ 986 w 1393"/>
                    <a:gd name="T79" fmla="*/ 210 h 328"/>
                    <a:gd name="T80" fmla="*/ 951 w 1393"/>
                    <a:gd name="T81" fmla="*/ 208 h 328"/>
                    <a:gd name="T82" fmla="*/ 912 w 1393"/>
                    <a:gd name="T83" fmla="*/ 204 h 328"/>
                    <a:gd name="T84" fmla="*/ 805 w 1393"/>
                    <a:gd name="T85" fmla="*/ 192 h 328"/>
                    <a:gd name="T86" fmla="*/ 734 w 1393"/>
                    <a:gd name="T87" fmla="*/ 186 h 328"/>
                    <a:gd name="T88" fmla="*/ 666 w 1393"/>
                    <a:gd name="T89" fmla="*/ 176 h 328"/>
                    <a:gd name="T90" fmla="*/ 595 w 1393"/>
                    <a:gd name="T91" fmla="*/ 163 h 328"/>
                    <a:gd name="T92" fmla="*/ 521 w 1393"/>
                    <a:gd name="T93" fmla="*/ 150 h 328"/>
                    <a:gd name="T94" fmla="*/ 433 w 1393"/>
                    <a:gd name="T95" fmla="*/ 135 h 328"/>
                    <a:gd name="T96" fmla="*/ 360 w 1393"/>
                    <a:gd name="T97" fmla="*/ 115 h 328"/>
                    <a:gd name="T98" fmla="*/ 304 w 1393"/>
                    <a:gd name="T99" fmla="*/ 97 h 328"/>
                    <a:gd name="T100" fmla="*/ 249 w 1393"/>
                    <a:gd name="T101" fmla="*/ 82 h 328"/>
                    <a:gd name="T102" fmla="*/ 201 w 1393"/>
                    <a:gd name="T103" fmla="*/ 66 h 328"/>
                    <a:gd name="T104" fmla="*/ 162 w 1393"/>
                    <a:gd name="T105" fmla="*/ 52 h 328"/>
                    <a:gd name="T106" fmla="*/ 129 w 1393"/>
                    <a:gd name="T107" fmla="*/ 36 h 328"/>
                    <a:gd name="T108" fmla="*/ 112 w 1393"/>
                    <a:gd name="T109" fmla="*/ 26 h 328"/>
                    <a:gd name="T110" fmla="*/ 97 w 1393"/>
                    <a:gd name="T111" fmla="*/ 16 h 328"/>
                    <a:gd name="T112" fmla="*/ 79 w 1393"/>
                    <a:gd name="T113"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93" h="328">
                      <a:moveTo>
                        <a:pt x="79" y="0"/>
                      </a:moveTo>
                      <a:lnTo>
                        <a:pt x="62" y="6"/>
                      </a:lnTo>
                      <a:lnTo>
                        <a:pt x="47" y="13"/>
                      </a:lnTo>
                      <a:lnTo>
                        <a:pt x="35" y="20"/>
                      </a:lnTo>
                      <a:lnTo>
                        <a:pt x="22" y="31"/>
                      </a:lnTo>
                      <a:lnTo>
                        <a:pt x="11" y="39"/>
                      </a:lnTo>
                      <a:lnTo>
                        <a:pt x="3" y="52"/>
                      </a:lnTo>
                      <a:lnTo>
                        <a:pt x="0" y="68"/>
                      </a:lnTo>
                      <a:lnTo>
                        <a:pt x="0" y="82"/>
                      </a:lnTo>
                      <a:lnTo>
                        <a:pt x="11" y="91"/>
                      </a:lnTo>
                      <a:lnTo>
                        <a:pt x="23" y="103"/>
                      </a:lnTo>
                      <a:lnTo>
                        <a:pt x="40" y="115"/>
                      </a:lnTo>
                      <a:lnTo>
                        <a:pt x="68" y="129"/>
                      </a:lnTo>
                      <a:lnTo>
                        <a:pt x="97" y="141"/>
                      </a:lnTo>
                      <a:lnTo>
                        <a:pt x="129" y="153"/>
                      </a:lnTo>
                      <a:lnTo>
                        <a:pt x="169" y="168"/>
                      </a:lnTo>
                      <a:lnTo>
                        <a:pt x="207" y="180"/>
                      </a:lnTo>
                      <a:lnTo>
                        <a:pt x="256" y="196"/>
                      </a:lnTo>
                      <a:lnTo>
                        <a:pt x="301" y="210"/>
                      </a:lnTo>
                      <a:lnTo>
                        <a:pt x="349" y="224"/>
                      </a:lnTo>
                      <a:lnTo>
                        <a:pt x="392" y="233"/>
                      </a:lnTo>
                      <a:lnTo>
                        <a:pt x="433" y="245"/>
                      </a:lnTo>
                      <a:lnTo>
                        <a:pt x="479" y="253"/>
                      </a:lnTo>
                      <a:lnTo>
                        <a:pt x="527" y="263"/>
                      </a:lnTo>
                      <a:lnTo>
                        <a:pt x="572" y="272"/>
                      </a:lnTo>
                      <a:lnTo>
                        <a:pt x="636" y="282"/>
                      </a:lnTo>
                      <a:lnTo>
                        <a:pt x="691" y="291"/>
                      </a:lnTo>
                      <a:lnTo>
                        <a:pt x="760" y="303"/>
                      </a:lnTo>
                      <a:lnTo>
                        <a:pt x="818" y="309"/>
                      </a:lnTo>
                      <a:lnTo>
                        <a:pt x="871" y="312"/>
                      </a:lnTo>
                      <a:lnTo>
                        <a:pt x="928" y="316"/>
                      </a:lnTo>
                      <a:lnTo>
                        <a:pt x="1028" y="322"/>
                      </a:lnTo>
                      <a:lnTo>
                        <a:pt x="1319" y="328"/>
                      </a:lnTo>
                      <a:lnTo>
                        <a:pt x="1393" y="322"/>
                      </a:lnTo>
                      <a:lnTo>
                        <a:pt x="1140" y="219"/>
                      </a:lnTo>
                      <a:lnTo>
                        <a:pt x="1112" y="208"/>
                      </a:lnTo>
                      <a:lnTo>
                        <a:pt x="1080" y="205"/>
                      </a:lnTo>
                      <a:lnTo>
                        <a:pt x="1050" y="205"/>
                      </a:lnTo>
                      <a:lnTo>
                        <a:pt x="1021" y="208"/>
                      </a:lnTo>
                      <a:lnTo>
                        <a:pt x="986" y="210"/>
                      </a:lnTo>
                      <a:lnTo>
                        <a:pt x="951" y="208"/>
                      </a:lnTo>
                      <a:lnTo>
                        <a:pt x="912" y="204"/>
                      </a:lnTo>
                      <a:lnTo>
                        <a:pt x="805" y="192"/>
                      </a:lnTo>
                      <a:lnTo>
                        <a:pt x="734" y="186"/>
                      </a:lnTo>
                      <a:lnTo>
                        <a:pt x="666" y="176"/>
                      </a:lnTo>
                      <a:lnTo>
                        <a:pt x="595" y="163"/>
                      </a:lnTo>
                      <a:lnTo>
                        <a:pt x="521" y="150"/>
                      </a:lnTo>
                      <a:lnTo>
                        <a:pt x="433" y="135"/>
                      </a:lnTo>
                      <a:lnTo>
                        <a:pt x="360" y="115"/>
                      </a:lnTo>
                      <a:lnTo>
                        <a:pt x="304" y="97"/>
                      </a:lnTo>
                      <a:lnTo>
                        <a:pt x="249" y="82"/>
                      </a:lnTo>
                      <a:lnTo>
                        <a:pt x="201" y="66"/>
                      </a:lnTo>
                      <a:lnTo>
                        <a:pt x="162" y="52"/>
                      </a:lnTo>
                      <a:lnTo>
                        <a:pt x="129" y="36"/>
                      </a:lnTo>
                      <a:lnTo>
                        <a:pt x="112" y="26"/>
                      </a:lnTo>
                      <a:lnTo>
                        <a:pt x="97" y="16"/>
                      </a:lnTo>
                      <a:lnTo>
                        <a:pt x="79" y="0"/>
                      </a:lnTo>
                      <a:close/>
                    </a:path>
                  </a:pathLst>
                </a:custGeom>
                <a:solidFill>
                  <a:srgbClr val="404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nvGrpSpPr>
            <p:cNvPr id="410589" name="Group 989"/>
            <p:cNvGrpSpPr>
              <a:grpSpLocks/>
            </p:cNvGrpSpPr>
            <p:nvPr/>
          </p:nvGrpSpPr>
          <p:grpSpPr bwMode="auto">
            <a:xfrm flipH="1">
              <a:off x="3561" y="3405"/>
              <a:ext cx="317" cy="67"/>
              <a:chOff x="2880" y="3269"/>
              <a:chExt cx="317" cy="67"/>
            </a:xfrm>
          </p:grpSpPr>
          <p:grpSp>
            <p:nvGrpSpPr>
              <p:cNvPr id="410590" name="Group 990"/>
              <p:cNvGrpSpPr>
                <a:grpSpLocks/>
              </p:cNvGrpSpPr>
              <p:nvPr/>
            </p:nvGrpSpPr>
            <p:grpSpPr bwMode="auto">
              <a:xfrm>
                <a:off x="3174" y="3269"/>
                <a:ext cx="23" cy="20"/>
                <a:chOff x="3174" y="3269"/>
                <a:chExt cx="23" cy="20"/>
              </a:xfrm>
            </p:grpSpPr>
            <p:grpSp>
              <p:nvGrpSpPr>
                <p:cNvPr id="410591" name="Group 991"/>
                <p:cNvGrpSpPr>
                  <a:grpSpLocks/>
                </p:cNvGrpSpPr>
                <p:nvPr/>
              </p:nvGrpSpPr>
              <p:grpSpPr bwMode="auto">
                <a:xfrm>
                  <a:off x="3174" y="3269"/>
                  <a:ext cx="23" cy="20"/>
                  <a:chOff x="3174" y="3269"/>
                  <a:chExt cx="23" cy="20"/>
                </a:xfrm>
              </p:grpSpPr>
              <p:sp>
                <p:nvSpPr>
                  <p:cNvPr id="410592" name="Freeform 992"/>
                  <p:cNvSpPr>
                    <a:spLocks/>
                  </p:cNvSpPr>
                  <p:nvPr/>
                </p:nvSpPr>
                <p:spPr bwMode="auto">
                  <a:xfrm>
                    <a:off x="3174" y="3269"/>
                    <a:ext cx="23" cy="20"/>
                  </a:xfrm>
                  <a:custGeom>
                    <a:avLst/>
                    <a:gdLst>
                      <a:gd name="T0" fmla="*/ 249 w 409"/>
                      <a:gd name="T1" fmla="*/ 0 h 271"/>
                      <a:gd name="T2" fmla="*/ 258 w 409"/>
                      <a:gd name="T3" fmla="*/ 21 h 271"/>
                      <a:gd name="T4" fmla="*/ 272 w 409"/>
                      <a:gd name="T5" fmla="*/ 31 h 271"/>
                      <a:gd name="T6" fmla="*/ 297 w 409"/>
                      <a:gd name="T7" fmla="*/ 41 h 271"/>
                      <a:gd name="T8" fmla="*/ 329 w 409"/>
                      <a:gd name="T9" fmla="*/ 54 h 271"/>
                      <a:gd name="T10" fmla="*/ 386 w 409"/>
                      <a:gd name="T11" fmla="*/ 72 h 271"/>
                      <a:gd name="T12" fmla="*/ 400 w 409"/>
                      <a:gd name="T13" fmla="*/ 79 h 271"/>
                      <a:gd name="T14" fmla="*/ 406 w 409"/>
                      <a:gd name="T15" fmla="*/ 87 h 271"/>
                      <a:gd name="T16" fmla="*/ 409 w 409"/>
                      <a:gd name="T17" fmla="*/ 149 h 271"/>
                      <a:gd name="T18" fmla="*/ 407 w 409"/>
                      <a:gd name="T19" fmla="*/ 164 h 271"/>
                      <a:gd name="T20" fmla="*/ 401 w 409"/>
                      <a:gd name="T21" fmla="*/ 176 h 271"/>
                      <a:gd name="T22" fmla="*/ 389 w 409"/>
                      <a:gd name="T23" fmla="*/ 187 h 271"/>
                      <a:gd name="T24" fmla="*/ 379 w 409"/>
                      <a:gd name="T25" fmla="*/ 195 h 271"/>
                      <a:gd name="T26" fmla="*/ 360 w 409"/>
                      <a:gd name="T27" fmla="*/ 206 h 271"/>
                      <a:gd name="T28" fmla="*/ 328 w 409"/>
                      <a:gd name="T29" fmla="*/ 219 h 271"/>
                      <a:gd name="T30" fmla="*/ 291 w 409"/>
                      <a:gd name="T31" fmla="*/ 233 h 271"/>
                      <a:gd name="T32" fmla="*/ 235 w 409"/>
                      <a:gd name="T33" fmla="*/ 249 h 271"/>
                      <a:gd name="T34" fmla="*/ 181 w 409"/>
                      <a:gd name="T35" fmla="*/ 260 h 271"/>
                      <a:gd name="T36" fmla="*/ 149 w 409"/>
                      <a:gd name="T37" fmla="*/ 267 h 271"/>
                      <a:gd name="T38" fmla="*/ 123 w 409"/>
                      <a:gd name="T39" fmla="*/ 270 h 271"/>
                      <a:gd name="T40" fmla="*/ 85 w 409"/>
                      <a:gd name="T41" fmla="*/ 271 h 271"/>
                      <a:gd name="T42" fmla="*/ 63 w 409"/>
                      <a:gd name="T43" fmla="*/ 270 h 271"/>
                      <a:gd name="T44" fmla="*/ 48 w 409"/>
                      <a:gd name="T45" fmla="*/ 265 h 271"/>
                      <a:gd name="T46" fmla="*/ 35 w 409"/>
                      <a:gd name="T47" fmla="*/ 257 h 271"/>
                      <a:gd name="T48" fmla="*/ 29 w 409"/>
                      <a:gd name="T49" fmla="*/ 244 h 271"/>
                      <a:gd name="T50" fmla="*/ 0 w 409"/>
                      <a:gd name="T51" fmla="*/ 104 h 271"/>
                      <a:gd name="T52" fmla="*/ 17 w 409"/>
                      <a:gd name="T53" fmla="*/ 97 h 271"/>
                      <a:gd name="T54" fmla="*/ 44 w 409"/>
                      <a:gd name="T55" fmla="*/ 91 h 271"/>
                      <a:gd name="T56" fmla="*/ 93 w 409"/>
                      <a:gd name="T57" fmla="*/ 83 h 271"/>
                      <a:gd name="T58" fmla="*/ 119 w 409"/>
                      <a:gd name="T59" fmla="*/ 76 h 271"/>
                      <a:gd name="T60" fmla="*/ 149 w 409"/>
                      <a:gd name="T61" fmla="*/ 68 h 271"/>
                      <a:gd name="T62" fmla="*/ 169 w 409"/>
                      <a:gd name="T63" fmla="*/ 62 h 271"/>
                      <a:gd name="T64" fmla="*/ 194 w 409"/>
                      <a:gd name="T65" fmla="*/ 54 h 271"/>
                      <a:gd name="T66" fmla="*/ 208 w 409"/>
                      <a:gd name="T67" fmla="*/ 48 h 271"/>
                      <a:gd name="T68" fmla="*/ 226 w 409"/>
                      <a:gd name="T69" fmla="*/ 40 h 271"/>
                      <a:gd name="T70" fmla="*/ 239 w 409"/>
                      <a:gd name="T71" fmla="*/ 27 h 271"/>
                      <a:gd name="T72" fmla="*/ 246 w 409"/>
                      <a:gd name="T73" fmla="*/ 16 h 271"/>
                      <a:gd name="T74" fmla="*/ 249 w 409"/>
                      <a:gd name="T75"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9" h="271">
                        <a:moveTo>
                          <a:pt x="249" y="0"/>
                        </a:moveTo>
                        <a:lnTo>
                          <a:pt x="258" y="21"/>
                        </a:lnTo>
                        <a:lnTo>
                          <a:pt x="272" y="31"/>
                        </a:lnTo>
                        <a:lnTo>
                          <a:pt x="297" y="41"/>
                        </a:lnTo>
                        <a:lnTo>
                          <a:pt x="329" y="54"/>
                        </a:lnTo>
                        <a:lnTo>
                          <a:pt x="386" y="72"/>
                        </a:lnTo>
                        <a:lnTo>
                          <a:pt x="400" y="79"/>
                        </a:lnTo>
                        <a:lnTo>
                          <a:pt x="406" y="87"/>
                        </a:lnTo>
                        <a:lnTo>
                          <a:pt x="409" y="149"/>
                        </a:lnTo>
                        <a:lnTo>
                          <a:pt x="407" y="164"/>
                        </a:lnTo>
                        <a:lnTo>
                          <a:pt x="401" y="176"/>
                        </a:lnTo>
                        <a:lnTo>
                          <a:pt x="389" y="187"/>
                        </a:lnTo>
                        <a:lnTo>
                          <a:pt x="379" y="195"/>
                        </a:lnTo>
                        <a:lnTo>
                          <a:pt x="360" y="206"/>
                        </a:lnTo>
                        <a:lnTo>
                          <a:pt x="328" y="219"/>
                        </a:lnTo>
                        <a:lnTo>
                          <a:pt x="291" y="233"/>
                        </a:lnTo>
                        <a:lnTo>
                          <a:pt x="235" y="249"/>
                        </a:lnTo>
                        <a:lnTo>
                          <a:pt x="181" y="260"/>
                        </a:lnTo>
                        <a:lnTo>
                          <a:pt x="149" y="267"/>
                        </a:lnTo>
                        <a:lnTo>
                          <a:pt x="123" y="270"/>
                        </a:lnTo>
                        <a:lnTo>
                          <a:pt x="85" y="271"/>
                        </a:lnTo>
                        <a:lnTo>
                          <a:pt x="63" y="270"/>
                        </a:lnTo>
                        <a:lnTo>
                          <a:pt x="48" y="265"/>
                        </a:lnTo>
                        <a:lnTo>
                          <a:pt x="35" y="257"/>
                        </a:lnTo>
                        <a:lnTo>
                          <a:pt x="29" y="244"/>
                        </a:lnTo>
                        <a:lnTo>
                          <a:pt x="0" y="104"/>
                        </a:lnTo>
                        <a:lnTo>
                          <a:pt x="17" y="97"/>
                        </a:lnTo>
                        <a:lnTo>
                          <a:pt x="44" y="91"/>
                        </a:lnTo>
                        <a:lnTo>
                          <a:pt x="93" y="83"/>
                        </a:lnTo>
                        <a:lnTo>
                          <a:pt x="119" y="76"/>
                        </a:lnTo>
                        <a:lnTo>
                          <a:pt x="149" y="68"/>
                        </a:lnTo>
                        <a:lnTo>
                          <a:pt x="169" y="62"/>
                        </a:lnTo>
                        <a:lnTo>
                          <a:pt x="194" y="54"/>
                        </a:lnTo>
                        <a:lnTo>
                          <a:pt x="208" y="48"/>
                        </a:lnTo>
                        <a:lnTo>
                          <a:pt x="226" y="40"/>
                        </a:lnTo>
                        <a:lnTo>
                          <a:pt x="239" y="27"/>
                        </a:lnTo>
                        <a:lnTo>
                          <a:pt x="246" y="16"/>
                        </a:lnTo>
                        <a:lnTo>
                          <a:pt x="249"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93" name="Freeform 993"/>
                  <p:cNvSpPr>
                    <a:spLocks/>
                  </p:cNvSpPr>
                  <p:nvPr/>
                </p:nvSpPr>
                <p:spPr bwMode="auto">
                  <a:xfrm>
                    <a:off x="3175" y="3272"/>
                    <a:ext cx="21" cy="9"/>
                  </a:xfrm>
                  <a:custGeom>
                    <a:avLst/>
                    <a:gdLst>
                      <a:gd name="T0" fmla="*/ 241 w 364"/>
                      <a:gd name="T1" fmla="*/ 27 h 121"/>
                      <a:gd name="T2" fmla="*/ 258 w 364"/>
                      <a:gd name="T3" fmla="*/ 16 h 121"/>
                      <a:gd name="T4" fmla="*/ 274 w 364"/>
                      <a:gd name="T5" fmla="*/ 0 h 121"/>
                      <a:gd name="T6" fmla="*/ 307 w 364"/>
                      <a:gd name="T7" fmla="*/ 13 h 121"/>
                      <a:gd name="T8" fmla="*/ 364 w 364"/>
                      <a:gd name="T9" fmla="*/ 31 h 121"/>
                      <a:gd name="T10" fmla="*/ 360 w 364"/>
                      <a:gd name="T11" fmla="*/ 40 h 121"/>
                      <a:gd name="T12" fmla="*/ 348 w 364"/>
                      <a:gd name="T13" fmla="*/ 50 h 121"/>
                      <a:gd name="T14" fmla="*/ 331 w 364"/>
                      <a:gd name="T15" fmla="*/ 62 h 121"/>
                      <a:gd name="T16" fmla="*/ 300 w 364"/>
                      <a:gd name="T17" fmla="*/ 76 h 121"/>
                      <a:gd name="T18" fmla="*/ 264 w 364"/>
                      <a:gd name="T19" fmla="*/ 89 h 121"/>
                      <a:gd name="T20" fmla="*/ 224 w 364"/>
                      <a:gd name="T21" fmla="*/ 99 h 121"/>
                      <a:gd name="T22" fmla="*/ 192 w 364"/>
                      <a:gd name="T23" fmla="*/ 106 h 121"/>
                      <a:gd name="T24" fmla="*/ 160 w 364"/>
                      <a:gd name="T25" fmla="*/ 111 h 121"/>
                      <a:gd name="T26" fmla="*/ 127 w 364"/>
                      <a:gd name="T27" fmla="*/ 115 h 121"/>
                      <a:gd name="T28" fmla="*/ 83 w 364"/>
                      <a:gd name="T29" fmla="*/ 121 h 121"/>
                      <a:gd name="T30" fmla="*/ 50 w 364"/>
                      <a:gd name="T31" fmla="*/ 121 h 121"/>
                      <a:gd name="T32" fmla="*/ 25 w 364"/>
                      <a:gd name="T33" fmla="*/ 119 h 121"/>
                      <a:gd name="T34" fmla="*/ 7 w 364"/>
                      <a:gd name="T35" fmla="*/ 108 h 121"/>
                      <a:gd name="T36" fmla="*/ 0 w 364"/>
                      <a:gd name="T37" fmla="*/ 97 h 121"/>
                      <a:gd name="T38" fmla="*/ 2 w 364"/>
                      <a:gd name="T39" fmla="*/ 86 h 121"/>
                      <a:gd name="T40" fmla="*/ 8 w 364"/>
                      <a:gd name="T41" fmla="*/ 77 h 121"/>
                      <a:gd name="T42" fmla="*/ 26 w 364"/>
                      <a:gd name="T43" fmla="*/ 76 h 121"/>
                      <a:gd name="T44" fmla="*/ 52 w 364"/>
                      <a:gd name="T45" fmla="*/ 75 h 121"/>
                      <a:gd name="T46" fmla="*/ 71 w 364"/>
                      <a:gd name="T47" fmla="*/ 75 h 121"/>
                      <a:gd name="T48" fmla="*/ 106 w 364"/>
                      <a:gd name="T49" fmla="*/ 69 h 121"/>
                      <a:gd name="T50" fmla="*/ 130 w 364"/>
                      <a:gd name="T51" fmla="*/ 63 h 121"/>
                      <a:gd name="T52" fmla="*/ 156 w 364"/>
                      <a:gd name="T53" fmla="*/ 58 h 121"/>
                      <a:gd name="T54" fmla="*/ 182 w 364"/>
                      <a:gd name="T55" fmla="*/ 54 h 121"/>
                      <a:gd name="T56" fmla="*/ 204 w 364"/>
                      <a:gd name="T57" fmla="*/ 46 h 121"/>
                      <a:gd name="T58" fmla="*/ 226 w 364"/>
                      <a:gd name="T59" fmla="*/ 38 h 121"/>
                      <a:gd name="T60" fmla="*/ 241 w 364"/>
                      <a:gd name="T61" fmla="*/ 2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4" h="121">
                        <a:moveTo>
                          <a:pt x="241" y="27"/>
                        </a:moveTo>
                        <a:lnTo>
                          <a:pt x="258" y="16"/>
                        </a:lnTo>
                        <a:lnTo>
                          <a:pt x="274" y="0"/>
                        </a:lnTo>
                        <a:lnTo>
                          <a:pt x="307" y="13"/>
                        </a:lnTo>
                        <a:lnTo>
                          <a:pt x="364" y="31"/>
                        </a:lnTo>
                        <a:lnTo>
                          <a:pt x="360" y="40"/>
                        </a:lnTo>
                        <a:lnTo>
                          <a:pt x="348" y="50"/>
                        </a:lnTo>
                        <a:lnTo>
                          <a:pt x="331" y="62"/>
                        </a:lnTo>
                        <a:lnTo>
                          <a:pt x="300" y="76"/>
                        </a:lnTo>
                        <a:lnTo>
                          <a:pt x="264" y="89"/>
                        </a:lnTo>
                        <a:lnTo>
                          <a:pt x="224" y="99"/>
                        </a:lnTo>
                        <a:lnTo>
                          <a:pt x="192" y="106"/>
                        </a:lnTo>
                        <a:lnTo>
                          <a:pt x="160" y="111"/>
                        </a:lnTo>
                        <a:lnTo>
                          <a:pt x="127" y="115"/>
                        </a:lnTo>
                        <a:lnTo>
                          <a:pt x="83" y="121"/>
                        </a:lnTo>
                        <a:lnTo>
                          <a:pt x="50" y="121"/>
                        </a:lnTo>
                        <a:lnTo>
                          <a:pt x="25" y="119"/>
                        </a:lnTo>
                        <a:lnTo>
                          <a:pt x="7" y="108"/>
                        </a:lnTo>
                        <a:lnTo>
                          <a:pt x="0" y="97"/>
                        </a:lnTo>
                        <a:lnTo>
                          <a:pt x="2" y="86"/>
                        </a:lnTo>
                        <a:lnTo>
                          <a:pt x="8" y="77"/>
                        </a:lnTo>
                        <a:lnTo>
                          <a:pt x="26" y="76"/>
                        </a:lnTo>
                        <a:lnTo>
                          <a:pt x="52" y="75"/>
                        </a:lnTo>
                        <a:lnTo>
                          <a:pt x="71" y="75"/>
                        </a:lnTo>
                        <a:lnTo>
                          <a:pt x="106" y="69"/>
                        </a:lnTo>
                        <a:lnTo>
                          <a:pt x="130" y="63"/>
                        </a:lnTo>
                        <a:lnTo>
                          <a:pt x="156" y="58"/>
                        </a:lnTo>
                        <a:lnTo>
                          <a:pt x="182" y="54"/>
                        </a:lnTo>
                        <a:lnTo>
                          <a:pt x="204" y="46"/>
                        </a:lnTo>
                        <a:lnTo>
                          <a:pt x="226" y="38"/>
                        </a:lnTo>
                        <a:lnTo>
                          <a:pt x="241" y="2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sp>
              <p:nvSpPr>
                <p:cNvPr id="410594" name="Freeform 994"/>
                <p:cNvSpPr>
                  <a:spLocks/>
                </p:cNvSpPr>
                <p:nvPr/>
              </p:nvSpPr>
              <p:spPr bwMode="auto">
                <a:xfrm>
                  <a:off x="3178" y="3277"/>
                  <a:ext cx="16" cy="4"/>
                </a:xfrm>
                <a:custGeom>
                  <a:avLst/>
                  <a:gdLst>
                    <a:gd name="T0" fmla="*/ 0 w 289"/>
                    <a:gd name="T1" fmla="*/ 60 h 60"/>
                    <a:gd name="T2" fmla="*/ 50 w 289"/>
                    <a:gd name="T3" fmla="*/ 59 h 60"/>
                    <a:gd name="T4" fmla="*/ 112 w 289"/>
                    <a:gd name="T5" fmla="*/ 52 h 60"/>
                    <a:gd name="T6" fmla="*/ 171 w 289"/>
                    <a:gd name="T7" fmla="*/ 42 h 60"/>
                    <a:gd name="T8" fmla="*/ 211 w 289"/>
                    <a:gd name="T9" fmla="*/ 34 h 60"/>
                    <a:gd name="T10" fmla="*/ 256 w 289"/>
                    <a:gd name="T11" fmla="*/ 15 h 60"/>
                    <a:gd name="T12" fmla="*/ 289 w 289"/>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289" h="60">
                      <a:moveTo>
                        <a:pt x="0" y="60"/>
                      </a:moveTo>
                      <a:lnTo>
                        <a:pt x="50" y="59"/>
                      </a:lnTo>
                      <a:lnTo>
                        <a:pt x="112" y="52"/>
                      </a:lnTo>
                      <a:lnTo>
                        <a:pt x="171" y="42"/>
                      </a:lnTo>
                      <a:lnTo>
                        <a:pt x="211" y="34"/>
                      </a:lnTo>
                      <a:lnTo>
                        <a:pt x="256" y="15"/>
                      </a:lnTo>
                      <a:lnTo>
                        <a:pt x="289" y="0"/>
                      </a:lnTo>
                    </a:path>
                  </a:pathLst>
                </a:custGeom>
                <a:noFill/>
                <a:ln w="0">
                  <a:solidFill>
                    <a:srgbClr val="E0E0E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grpSp>
          <p:grpSp>
            <p:nvGrpSpPr>
              <p:cNvPr id="410595" name="Group 995"/>
              <p:cNvGrpSpPr>
                <a:grpSpLocks/>
              </p:cNvGrpSpPr>
              <p:nvPr/>
            </p:nvGrpSpPr>
            <p:grpSpPr bwMode="auto">
              <a:xfrm>
                <a:off x="2880" y="3291"/>
                <a:ext cx="103" cy="45"/>
                <a:chOff x="2880" y="3291"/>
                <a:chExt cx="103" cy="45"/>
              </a:xfrm>
            </p:grpSpPr>
            <p:grpSp>
              <p:nvGrpSpPr>
                <p:cNvPr id="410596" name="Group 996"/>
                <p:cNvGrpSpPr>
                  <a:grpSpLocks/>
                </p:cNvGrpSpPr>
                <p:nvPr/>
              </p:nvGrpSpPr>
              <p:grpSpPr bwMode="auto">
                <a:xfrm>
                  <a:off x="2880" y="3291"/>
                  <a:ext cx="103" cy="45"/>
                  <a:chOff x="2880" y="3291"/>
                  <a:chExt cx="103" cy="45"/>
                </a:xfrm>
              </p:grpSpPr>
              <p:sp>
                <p:nvSpPr>
                  <p:cNvPr id="410597" name="Freeform 997"/>
                  <p:cNvSpPr>
                    <a:spLocks/>
                  </p:cNvSpPr>
                  <p:nvPr/>
                </p:nvSpPr>
                <p:spPr bwMode="auto">
                  <a:xfrm>
                    <a:off x="2880" y="3297"/>
                    <a:ext cx="103" cy="39"/>
                  </a:xfrm>
                  <a:custGeom>
                    <a:avLst/>
                    <a:gdLst>
                      <a:gd name="T0" fmla="*/ 78 w 1857"/>
                      <a:gd name="T1" fmla="*/ 6 h 536"/>
                      <a:gd name="T2" fmla="*/ 35 w 1857"/>
                      <a:gd name="T3" fmla="*/ 31 h 536"/>
                      <a:gd name="T4" fmla="*/ 9 w 1857"/>
                      <a:gd name="T5" fmla="*/ 61 h 536"/>
                      <a:gd name="T6" fmla="*/ 0 w 1857"/>
                      <a:gd name="T7" fmla="*/ 90 h 536"/>
                      <a:gd name="T8" fmla="*/ 3 w 1857"/>
                      <a:gd name="T9" fmla="*/ 210 h 536"/>
                      <a:gd name="T10" fmla="*/ 32 w 1857"/>
                      <a:gd name="T11" fmla="*/ 245 h 536"/>
                      <a:gd name="T12" fmla="*/ 83 w 1857"/>
                      <a:gd name="T13" fmla="*/ 280 h 536"/>
                      <a:gd name="T14" fmla="*/ 246 w 1857"/>
                      <a:gd name="T15" fmla="*/ 341 h 536"/>
                      <a:gd name="T16" fmla="*/ 451 w 1857"/>
                      <a:gd name="T17" fmla="*/ 407 h 536"/>
                      <a:gd name="T18" fmla="*/ 640 w 1857"/>
                      <a:gd name="T19" fmla="*/ 455 h 536"/>
                      <a:gd name="T20" fmla="*/ 819 w 1857"/>
                      <a:gd name="T21" fmla="*/ 489 h 536"/>
                      <a:gd name="T22" fmla="*/ 924 w 1857"/>
                      <a:gd name="T23" fmla="*/ 503 h 536"/>
                      <a:gd name="T24" fmla="*/ 1004 w 1857"/>
                      <a:gd name="T25" fmla="*/ 513 h 536"/>
                      <a:gd name="T26" fmla="*/ 1136 w 1857"/>
                      <a:gd name="T27" fmla="*/ 522 h 536"/>
                      <a:gd name="T28" fmla="*/ 1296 w 1857"/>
                      <a:gd name="T29" fmla="*/ 532 h 536"/>
                      <a:gd name="T30" fmla="*/ 1479 w 1857"/>
                      <a:gd name="T31" fmla="*/ 536 h 536"/>
                      <a:gd name="T32" fmla="*/ 1619 w 1857"/>
                      <a:gd name="T33" fmla="*/ 532 h 536"/>
                      <a:gd name="T34" fmla="*/ 1724 w 1857"/>
                      <a:gd name="T35" fmla="*/ 513 h 536"/>
                      <a:gd name="T36" fmla="*/ 1776 w 1857"/>
                      <a:gd name="T37" fmla="*/ 482 h 536"/>
                      <a:gd name="T38" fmla="*/ 1821 w 1857"/>
                      <a:gd name="T39" fmla="*/ 437 h 536"/>
                      <a:gd name="T40" fmla="*/ 1850 w 1857"/>
                      <a:gd name="T41" fmla="*/ 374 h 536"/>
                      <a:gd name="T42" fmla="*/ 1857 w 1857"/>
                      <a:gd name="T43" fmla="*/ 303 h 536"/>
                      <a:gd name="T44" fmla="*/ 1851 w 1857"/>
                      <a:gd name="T45" fmla="*/ 240 h 536"/>
                      <a:gd name="T46" fmla="*/ 1701 w 1857"/>
                      <a:gd name="T47" fmla="*/ 268 h 536"/>
                      <a:gd name="T48" fmla="*/ 1587 w 1857"/>
                      <a:gd name="T49" fmla="*/ 277 h 536"/>
                      <a:gd name="T50" fmla="*/ 1497 w 1857"/>
                      <a:gd name="T51" fmla="*/ 276 h 536"/>
                      <a:gd name="T52" fmla="*/ 1431 w 1857"/>
                      <a:gd name="T53" fmla="*/ 265 h 536"/>
                      <a:gd name="T54" fmla="*/ 1383 w 1857"/>
                      <a:gd name="T55" fmla="*/ 249 h 536"/>
                      <a:gd name="T56" fmla="*/ 1184 w 1857"/>
                      <a:gd name="T57" fmla="*/ 235 h 536"/>
                      <a:gd name="T58" fmla="*/ 1054 w 1857"/>
                      <a:gd name="T59" fmla="*/ 231 h 536"/>
                      <a:gd name="T60" fmla="*/ 931 w 1857"/>
                      <a:gd name="T61" fmla="*/ 218 h 536"/>
                      <a:gd name="T62" fmla="*/ 785 w 1857"/>
                      <a:gd name="T63" fmla="*/ 199 h 536"/>
                      <a:gd name="T64" fmla="*/ 667 w 1857"/>
                      <a:gd name="T65" fmla="*/ 184 h 536"/>
                      <a:gd name="T66" fmla="*/ 491 w 1857"/>
                      <a:gd name="T67" fmla="*/ 148 h 536"/>
                      <a:gd name="T68" fmla="*/ 340 w 1857"/>
                      <a:gd name="T69" fmla="*/ 110 h 536"/>
                      <a:gd name="T70" fmla="*/ 199 w 1857"/>
                      <a:gd name="T71" fmla="*/ 64 h 536"/>
                      <a:gd name="T72" fmla="*/ 137 w 1857"/>
                      <a:gd name="T73" fmla="*/ 37 h 536"/>
                      <a:gd name="T74" fmla="*/ 115 w 1857"/>
                      <a:gd name="T75" fmla="*/ 18 h 536"/>
                      <a:gd name="T76" fmla="*/ 96 w 1857"/>
                      <a:gd name="T7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57" h="536">
                        <a:moveTo>
                          <a:pt x="96" y="0"/>
                        </a:moveTo>
                        <a:lnTo>
                          <a:pt x="78" y="6"/>
                        </a:lnTo>
                        <a:lnTo>
                          <a:pt x="57" y="17"/>
                        </a:lnTo>
                        <a:lnTo>
                          <a:pt x="35" y="31"/>
                        </a:lnTo>
                        <a:lnTo>
                          <a:pt x="18" y="46"/>
                        </a:lnTo>
                        <a:lnTo>
                          <a:pt x="9" y="61"/>
                        </a:lnTo>
                        <a:lnTo>
                          <a:pt x="3" y="72"/>
                        </a:lnTo>
                        <a:lnTo>
                          <a:pt x="0" y="90"/>
                        </a:lnTo>
                        <a:lnTo>
                          <a:pt x="0" y="193"/>
                        </a:lnTo>
                        <a:lnTo>
                          <a:pt x="3" y="210"/>
                        </a:lnTo>
                        <a:lnTo>
                          <a:pt x="14" y="229"/>
                        </a:lnTo>
                        <a:lnTo>
                          <a:pt x="32" y="245"/>
                        </a:lnTo>
                        <a:lnTo>
                          <a:pt x="52" y="263"/>
                        </a:lnTo>
                        <a:lnTo>
                          <a:pt x="83" y="280"/>
                        </a:lnTo>
                        <a:lnTo>
                          <a:pt x="174" y="314"/>
                        </a:lnTo>
                        <a:lnTo>
                          <a:pt x="246" y="341"/>
                        </a:lnTo>
                        <a:lnTo>
                          <a:pt x="343" y="374"/>
                        </a:lnTo>
                        <a:lnTo>
                          <a:pt x="451" y="407"/>
                        </a:lnTo>
                        <a:lnTo>
                          <a:pt x="536" y="431"/>
                        </a:lnTo>
                        <a:lnTo>
                          <a:pt x="640" y="455"/>
                        </a:lnTo>
                        <a:lnTo>
                          <a:pt x="760" y="477"/>
                        </a:lnTo>
                        <a:lnTo>
                          <a:pt x="819" y="489"/>
                        </a:lnTo>
                        <a:lnTo>
                          <a:pt x="874" y="496"/>
                        </a:lnTo>
                        <a:lnTo>
                          <a:pt x="924" y="503"/>
                        </a:lnTo>
                        <a:lnTo>
                          <a:pt x="959" y="508"/>
                        </a:lnTo>
                        <a:lnTo>
                          <a:pt x="1004" y="513"/>
                        </a:lnTo>
                        <a:lnTo>
                          <a:pt x="1041" y="514"/>
                        </a:lnTo>
                        <a:lnTo>
                          <a:pt x="1136" y="522"/>
                        </a:lnTo>
                        <a:lnTo>
                          <a:pt x="1221" y="527"/>
                        </a:lnTo>
                        <a:lnTo>
                          <a:pt x="1296" y="532"/>
                        </a:lnTo>
                        <a:lnTo>
                          <a:pt x="1381" y="535"/>
                        </a:lnTo>
                        <a:lnTo>
                          <a:pt x="1479" y="536"/>
                        </a:lnTo>
                        <a:lnTo>
                          <a:pt x="1566" y="534"/>
                        </a:lnTo>
                        <a:lnTo>
                          <a:pt x="1619" y="532"/>
                        </a:lnTo>
                        <a:lnTo>
                          <a:pt x="1672" y="523"/>
                        </a:lnTo>
                        <a:lnTo>
                          <a:pt x="1724" y="513"/>
                        </a:lnTo>
                        <a:lnTo>
                          <a:pt x="1754" y="500"/>
                        </a:lnTo>
                        <a:lnTo>
                          <a:pt x="1776" y="482"/>
                        </a:lnTo>
                        <a:lnTo>
                          <a:pt x="1800" y="465"/>
                        </a:lnTo>
                        <a:lnTo>
                          <a:pt x="1821" y="437"/>
                        </a:lnTo>
                        <a:lnTo>
                          <a:pt x="1835" y="414"/>
                        </a:lnTo>
                        <a:lnTo>
                          <a:pt x="1850" y="374"/>
                        </a:lnTo>
                        <a:lnTo>
                          <a:pt x="1855" y="336"/>
                        </a:lnTo>
                        <a:lnTo>
                          <a:pt x="1857" y="303"/>
                        </a:lnTo>
                        <a:lnTo>
                          <a:pt x="1855" y="269"/>
                        </a:lnTo>
                        <a:lnTo>
                          <a:pt x="1851" y="240"/>
                        </a:lnTo>
                        <a:lnTo>
                          <a:pt x="1737" y="263"/>
                        </a:lnTo>
                        <a:lnTo>
                          <a:pt x="1701" y="268"/>
                        </a:lnTo>
                        <a:lnTo>
                          <a:pt x="1638" y="276"/>
                        </a:lnTo>
                        <a:lnTo>
                          <a:pt x="1587" y="277"/>
                        </a:lnTo>
                        <a:lnTo>
                          <a:pt x="1543" y="277"/>
                        </a:lnTo>
                        <a:lnTo>
                          <a:pt x="1497" y="276"/>
                        </a:lnTo>
                        <a:lnTo>
                          <a:pt x="1462" y="275"/>
                        </a:lnTo>
                        <a:lnTo>
                          <a:pt x="1431" y="265"/>
                        </a:lnTo>
                        <a:lnTo>
                          <a:pt x="1407" y="262"/>
                        </a:lnTo>
                        <a:lnTo>
                          <a:pt x="1383" y="249"/>
                        </a:lnTo>
                        <a:lnTo>
                          <a:pt x="1369" y="236"/>
                        </a:lnTo>
                        <a:lnTo>
                          <a:pt x="1184" y="235"/>
                        </a:lnTo>
                        <a:lnTo>
                          <a:pt x="1100" y="232"/>
                        </a:lnTo>
                        <a:lnTo>
                          <a:pt x="1054" y="231"/>
                        </a:lnTo>
                        <a:lnTo>
                          <a:pt x="1004" y="226"/>
                        </a:lnTo>
                        <a:lnTo>
                          <a:pt x="931" y="218"/>
                        </a:lnTo>
                        <a:lnTo>
                          <a:pt x="847" y="209"/>
                        </a:lnTo>
                        <a:lnTo>
                          <a:pt x="785" y="199"/>
                        </a:lnTo>
                        <a:lnTo>
                          <a:pt x="725" y="190"/>
                        </a:lnTo>
                        <a:lnTo>
                          <a:pt x="667" y="184"/>
                        </a:lnTo>
                        <a:lnTo>
                          <a:pt x="580" y="166"/>
                        </a:lnTo>
                        <a:lnTo>
                          <a:pt x="491" y="148"/>
                        </a:lnTo>
                        <a:lnTo>
                          <a:pt x="406" y="129"/>
                        </a:lnTo>
                        <a:lnTo>
                          <a:pt x="340" y="110"/>
                        </a:lnTo>
                        <a:lnTo>
                          <a:pt x="270" y="88"/>
                        </a:lnTo>
                        <a:lnTo>
                          <a:pt x="199" y="64"/>
                        </a:lnTo>
                        <a:lnTo>
                          <a:pt x="163" y="49"/>
                        </a:lnTo>
                        <a:lnTo>
                          <a:pt x="137" y="37"/>
                        </a:lnTo>
                        <a:lnTo>
                          <a:pt x="123" y="29"/>
                        </a:lnTo>
                        <a:lnTo>
                          <a:pt x="115" y="18"/>
                        </a:lnTo>
                        <a:lnTo>
                          <a:pt x="109" y="0"/>
                        </a:lnTo>
                        <a:lnTo>
                          <a:pt x="96"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98" name="Freeform 998"/>
                  <p:cNvSpPr>
                    <a:spLocks/>
                  </p:cNvSpPr>
                  <p:nvPr/>
                </p:nvSpPr>
                <p:spPr bwMode="auto">
                  <a:xfrm>
                    <a:off x="2880" y="3303"/>
                    <a:ext cx="103" cy="33"/>
                  </a:xfrm>
                  <a:custGeom>
                    <a:avLst/>
                    <a:gdLst>
                      <a:gd name="T0" fmla="*/ 128 w 1857"/>
                      <a:gd name="T1" fmla="*/ 68 h 464"/>
                      <a:gd name="T2" fmla="*/ 63 w 1857"/>
                      <a:gd name="T3" fmla="*/ 41 h 464"/>
                      <a:gd name="T4" fmla="*/ 15 w 1857"/>
                      <a:gd name="T5" fmla="*/ 11 h 464"/>
                      <a:gd name="T6" fmla="*/ 0 w 1857"/>
                      <a:gd name="T7" fmla="*/ 18 h 464"/>
                      <a:gd name="T8" fmla="*/ 3 w 1857"/>
                      <a:gd name="T9" fmla="*/ 138 h 464"/>
                      <a:gd name="T10" fmla="*/ 32 w 1857"/>
                      <a:gd name="T11" fmla="*/ 173 h 464"/>
                      <a:gd name="T12" fmla="*/ 83 w 1857"/>
                      <a:gd name="T13" fmla="*/ 208 h 464"/>
                      <a:gd name="T14" fmla="*/ 246 w 1857"/>
                      <a:gd name="T15" fmla="*/ 269 h 464"/>
                      <a:gd name="T16" fmla="*/ 451 w 1857"/>
                      <a:gd name="T17" fmla="*/ 336 h 464"/>
                      <a:gd name="T18" fmla="*/ 640 w 1857"/>
                      <a:gd name="T19" fmla="*/ 383 h 464"/>
                      <a:gd name="T20" fmla="*/ 819 w 1857"/>
                      <a:gd name="T21" fmla="*/ 417 h 464"/>
                      <a:gd name="T22" fmla="*/ 924 w 1857"/>
                      <a:gd name="T23" fmla="*/ 431 h 464"/>
                      <a:gd name="T24" fmla="*/ 1004 w 1857"/>
                      <a:gd name="T25" fmla="*/ 441 h 464"/>
                      <a:gd name="T26" fmla="*/ 1136 w 1857"/>
                      <a:gd name="T27" fmla="*/ 450 h 464"/>
                      <a:gd name="T28" fmla="*/ 1296 w 1857"/>
                      <a:gd name="T29" fmla="*/ 460 h 464"/>
                      <a:gd name="T30" fmla="*/ 1479 w 1857"/>
                      <a:gd name="T31" fmla="*/ 464 h 464"/>
                      <a:gd name="T32" fmla="*/ 1619 w 1857"/>
                      <a:gd name="T33" fmla="*/ 460 h 464"/>
                      <a:gd name="T34" fmla="*/ 1684 w 1857"/>
                      <a:gd name="T35" fmla="*/ 451 h 464"/>
                      <a:gd name="T36" fmla="*/ 1754 w 1857"/>
                      <a:gd name="T37" fmla="*/ 428 h 464"/>
                      <a:gd name="T38" fmla="*/ 1800 w 1857"/>
                      <a:gd name="T39" fmla="*/ 393 h 464"/>
                      <a:gd name="T40" fmla="*/ 1835 w 1857"/>
                      <a:gd name="T41" fmla="*/ 343 h 464"/>
                      <a:gd name="T42" fmla="*/ 1855 w 1857"/>
                      <a:gd name="T43" fmla="*/ 264 h 464"/>
                      <a:gd name="T44" fmla="*/ 1855 w 1857"/>
                      <a:gd name="T45" fmla="*/ 197 h 464"/>
                      <a:gd name="T46" fmla="*/ 1844 w 1857"/>
                      <a:gd name="T47" fmla="*/ 193 h 464"/>
                      <a:gd name="T48" fmla="*/ 1810 w 1857"/>
                      <a:gd name="T49" fmla="*/ 228 h 464"/>
                      <a:gd name="T50" fmla="*/ 1749 w 1857"/>
                      <a:gd name="T51" fmla="*/ 246 h 464"/>
                      <a:gd name="T52" fmla="*/ 1652 w 1857"/>
                      <a:gd name="T53" fmla="*/ 260 h 464"/>
                      <a:gd name="T54" fmla="*/ 1534 w 1857"/>
                      <a:gd name="T55" fmla="*/ 269 h 464"/>
                      <a:gd name="T56" fmla="*/ 1431 w 1857"/>
                      <a:gd name="T57" fmla="*/ 268 h 464"/>
                      <a:gd name="T58" fmla="*/ 1296 w 1857"/>
                      <a:gd name="T59" fmla="*/ 264 h 464"/>
                      <a:gd name="T60" fmla="*/ 1189 w 1857"/>
                      <a:gd name="T61" fmla="*/ 264 h 464"/>
                      <a:gd name="T62" fmla="*/ 1076 w 1857"/>
                      <a:gd name="T63" fmla="*/ 260 h 464"/>
                      <a:gd name="T64" fmla="*/ 947 w 1857"/>
                      <a:gd name="T65" fmla="*/ 251 h 464"/>
                      <a:gd name="T66" fmla="*/ 807 w 1857"/>
                      <a:gd name="T67" fmla="*/ 237 h 464"/>
                      <a:gd name="T68" fmla="*/ 683 w 1857"/>
                      <a:gd name="T69" fmla="*/ 216 h 464"/>
                      <a:gd name="T70" fmla="*/ 559 w 1857"/>
                      <a:gd name="T71" fmla="*/ 193 h 464"/>
                      <a:gd name="T72" fmla="*/ 456 w 1857"/>
                      <a:gd name="T73" fmla="*/ 167 h 464"/>
                      <a:gd name="T74" fmla="*/ 341 w 1857"/>
                      <a:gd name="T75" fmla="*/ 135 h 464"/>
                      <a:gd name="T76" fmla="*/ 258 w 1857"/>
                      <a:gd name="T77" fmla="*/ 113 h 464"/>
                      <a:gd name="T78" fmla="*/ 187 w 1857"/>
                      <a:gd name="T79" fmla="*/ 8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57" h="464">
                        <a:moveTo>
                          <a:pt x="161" y="77"/>
                        </a:moveTo>
                        <a:lnTo>
                          <a:pt x="128" y="68"/>
                        </a:lnTo>
                        <a:lnTo>
                          <a:pt x="96" y="55"/>
                        </a:lnTo>
                        <a:lnTo>
                          <a:pt x="63" y="41"/>
                        </a:lnTo>
                        <a:lnTo>
                          <a:pt x="38" y="25"/>
                        </a:lnTo>
                        <a:lnTo>
                          <a:pt x="15" y="11"/>
                        </a:lnTo>
                        <a:lnTo>
                          <a:pt x="3" y="0"/>
                        </a:lnTo>
                        <a:lnTo>
                          <a:pt x="0" y="18"/>
                        </a:lnTo>
                        <a:lnTo>
                          <a:pt x="0" y="121"/>
                        </a:lnTo>
                        <a:lnTo>
                          <a:pt x="3" y="138"/>
                        </a:lnTo>
                        <a:lnTo>
                          <a:pt x="14" y="157"/>
                        </a:lnTo>
                        <a:lnTo>
                          <a:pt x="32" y="173"/>
                        </a:lnTo>
                        <a:lnTo>
                          <a:pt x="52" y="191"/>
                        </a:lnTo>
                        <a:lnTo>
                          <a:pt x="83" y="208"/>
                        </a:lnTo>
                        <a:lnTo>
                          <a:pt x="174" y="242"/>
                        </a:lnTo>
                        <a:lnTo>
                          <a:pt x="246" y="269"/>
                        </a:lnTo>
                        <a:lnTo>
                          <a:pt x="343" y="302"/>
                        </a:lnTo>
                        <a:lnTo>
                          <a:pt x="451" y="336"/>
                        </a:lnTo>
                        <a:lnTo>
                          <a:pt x="536" y="359"/>
                        </a:lnTo>
                        <a:lnTo>
                          <a:pt x="640" y="383"/>
                        </a:lnTo>
                        <a:lnTo>
                          <a:pt x="739" y="403"/>
                        </a:lnTo>
                        <a:lnTo>
                          <a:pt x="819" y="417"/>
                        </a:lnTo>
                        <a:lnTo>
                          <a:pt x="874" y="426"/>
                        </a:lnTo>
                        <a:lnTo>
                          <a:pt x="924" y="431"/>
                        </a:lnTo>
                        <a:lnTo>
                          <a:pt x="959" y="436"/>
                        </a:lnTo>
                        <a:lnTo>
                          <a:pt x="1004" y="441"/>
                        </a:lnTo>
                        <a:lnTo>
                          <a:pt x="1046" y="444"/>
                        </a:lnTo>
                        <a:lnTo>
                          <a:pt x="1136" y="450"/>
                        </a:lnTo>
                        <a:lnTo>
                          <a:pt x="1221" y="455"/>
                        </a:lnTo>
                        <a:lnTo>
                          <a:pt x="1296" y="460"/>
                        </a:lnTo>
                        <a:lnTo>
                          <a:pt x="1381" y="463"/>
                        </a:lnTo>
                        <a:lnTo>
                          <a:pt x="1479" y="464"/>
                        </a:lnTo>
                        <a:lnTo>
                          <a:pt x="1566" y="462"/>
                        </a:lnTo>
                        <a:lnTo>
                          <a:pt x="1619" y="460"/>
                        </a:lnTo>
                        <a:lnTo>
                          <a:pt x="1656" y="455"/>
                        </a:lnTo>
                        <a:lnTo>
                          <a:pt x="1684" y="451"/>
                        </a:lnTo>
                        <a:lnTo>
                          <a:pt x="1723" y="442"/>
                        </a:lnTo>
                        <a:lnTo>
                          <a:pt x="1754" y="428"/>
                        </a:lnTo>
                        <a:lnTo>
                          <a:pt x="1779" y="410"/>
                        </a:lnTo>
                        <a:lnTo>
                          <a:pt x="1800" y="393"/>
                        </a:lnTo>
                        <a:lnTo>
                          <a:pt x="1821" y="365"/>
                        </a:lnTo>
                        <a:lnTo>
                          <a:pt x="1835" y="343"/>
                        </a:lnTo>
                        <a:lnTo>
                          <a:pt x="1850" y="302"/>
                        </a:lnTo>
                        <a:lnTo>
                          <a:pt x="1855" y="264"/>
                        </a:lnTo>
                        <a:lnTo>
                          <a:pt x="1857" y="231"/>
                        </a:lnTo>
                        <a:lnTo>
                          <a:pt x="1855" y="197"/>
                        </a:lnTo>
                        <a:lnTo>
                          <a:pt x="1851" y="168"/>
                        </a:lnTo>
                        <a:lnTo>
                          <a:pt x="1844" y="193"/>
                        </a:lnTo>
                        <a:lnTo>
                          <a:pt x="1832" y="215"/>
                        </a:lnTo>
                        <a:lnTo>
                          <a:pt x="1810" y="228"/>
                        </a:lnTo>
                        <a:lnTo>
                          <a:pt x="1779" y="238"/>
                        </a:lnTo>
                        <a:lnTo>
                          <a:pt x="1749" y="246"/>
                        </a:lnTo>
                        <a:lnTo>
                          <a:pt x="1704" y="254"/>
                        </a:lnTo>
                        <a:lnTo>
                          <a:pt x="1652" y="260"/>
                        </a:lnTo>
                        <a:lnTo>
                          <a:pt x="1601" y="264"/>
                        </a:lnTo>
                        <a:lnTo>
                          <a:pt x="1534" y="269"/>
                        </a:lnTo>
                        <a:lnTo>
                          <a:pt x="1477" y="269"/>
                        </a:lnTo>
                        <a:lnTo>
                          <a:pt x="1431" y="268"/>
                        </a:lnTo>
                        <a:lnTo>
                          <a:pt x="1371" y="264"/>
                        </a:lnTo>
                        <a:lnTo>
                          <a:pt x="1296" y="264"/>
                        </a:lnTo>
                        <a:lnTo>
                          <a:pt x="1241" y="264"/>
                        </a:lnTo>
                        <a:lnTo>
                          <a:pt x="1189" y="264"/>
                        </a:lnTo>
                        <a:lnTo>
                          <a:pt x="1138" y="262"/>
                        </a:lnTo>
                        <a:lnTo>
                          <a:pt x="1076" y="260"/>
                        </a:lnTo>
                        <a:lnTo>
                          <a:pt x="1017" y="256"/>
                        </a:lnTo>
                        <a:lnTo>
                          <a:pt x="947" y="251"/>
                        </a:lnTo>
                        <a:lnTo>
                          <a:pt x="874" y="243"/>
                        </a:lnTo>
                        <a:lnTo>
                          <a:pt x="807" y="237"/>
                        </a:lnTo>
                        <a:lnTo>
                          <a:pt x="746" y="226"/>
                        </a:lnTo>
                        <a:lnTo>
                          <a:pt x="683" y="216"/>
                        </a:lnTo>
                        <a:lnTo>
                          <a:pt x="618" y="204"/>
                        </a:lnTo>
                        <a:lnTo>
                          <a:pt x="559" y="193"/>
                        </a:lnTo>
                        <a:lnTo>
                          <a:pt x="507" y="180"/>
                        </a:lnTo>
                        <a:lnTo>
                          <a:pt x="456" y="167"/>
                        </a:lnTo>
                        <a:lnTo>
                          <a:pt x="397" y="150"/>
                        </a:lnTo>
                        <a:lnTo>
                          <a:pt x="341" y="135"/>
                        </a:lnTo>
                        <a:lnTo>
                          <a:pt x="302" y="122"/>
                        </a:lnTo>
                        <a:lnTo>
                          <a:pt x="258" y="113"/>
                        </a:lnTo>
                        <a:lnTo>
                          <a:pt x="226" y="100"/>
                        </a:lnTo>
                        <a:lnTo>
                          <a:pt x="187" y="88"/>
                        </a:lnTo>
                        <a:lnTo>
                          <a:pt x="161" y="7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99" name="Arc 999"/>
                  <p:cNvSpPr>
                    <a:spLocks/>
                  </p:cNvSpPr>
                  <p:nvPr/>
                </p:nvSpPr>
                <p:spPr bwMode="auto">
                  <a:xfrm>
                    <a:off x="2887" y="3291"/>
                    <a:ext cx="71" cy="31"/>
                  </a:xfrm>
                  <a:custGeom>
                    <a:avLst/>
                    <a:gdLst>
                      <a:gd name="G0" fmla="+- 18091 0 0"/>
                      <a:gd name="G1" fmla="+- 0 0 0"/>
                      <a:gd name="G2" fmla="+- 21600 0 0"/>
                      <a:gd name="T0" fmla="*/ 22090 w 22090"/>
                      <a:gd name="T1" fmla="*/ 21227 h 21600"/>
                      <a:gd name="T2" fmla="*/ 0 w 22090"/>
                      <a:gd name="T3" fmla="*/ 11802 h 21600"/>
                      <a:gd name="T4" fmla="*/ 18091 w 22090"/>
                      <a:gd name="T5" fmla="*/ 0 h 21600"/>
                    </a:gdLst>
                    <a:ahLst/>
                    <a:cxnLst>
                      <a:cxn ang="0">
                        <a:pos x="T0" y="T1"/>
                      </a:cxn>
                      <a:cxn ang="0">
                        <a:pos x="T2" y="T3"/>
                      </a:cxn>
                      <a:cxn ang="0">
                        <a:pos x="T4" y="T5"/>
                      </a:cxn>
                    </a:cxnLst>
                    <a:rect l="0" t="0" r="r" b="b"/>
                    <a:pathLst>
                      <a:path w="22090" h="21600" fill="none" extrusionOk="0">
                        <a:moveTo>
                          <a:pt x="22089" y="21226"/>
                        </a:moveTo>
                        <a:cubicBezTo>
                          <a:pt x="20771" y="21474"/>
                          <a:pt x="19432" y="21599"/>
                          <a:pt x="18091" y="21600"/>
                        </a:cubicBezTo>
                        <a:cubicBezTo>
                          <a:pt x="10792" y="21600"/>
                          <a:pt x="3987" y="17914"/>
                          <a:pt x="0" y="11801"/>
                        </a:cubicBezTo>
                      </a:path>
                      <a:path w="22090" h="21600" stroke="0" extrusionOk="0">
                        <a:moveTo>
                          <a:pt x="22089" y="21226"/>
                        </a:moveTo>
                        <a:cubicBezTo>
                          <a:pt x="20771" y="21474"/>
                          <a:pt x="19432" y="21599"/>
                          <a:pt x="18091" y="21600"/>
                        </a:cubicBezTo>
                        <a:cubicBezTo>
                          <a:pt x="10792" y="21600"/>
                          <a:pt x="3987" y="17914"/>
                          <a:pt x="0" y="11801"/>
                        </a:cubicBezTo>
                        <a:lnTo>
                          <a:pt x="18091"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grpSp>
            <p:grpSp>
              <p:nvGrpSpPr>
                <p:cNvPr id="410600" name="Group 1000"/>
                <p:cNvGrpSpPr>
                  <a:grpSpLocks/>
                </p:cNvGrpSpPr>
                <p:nvPr/>
              </p:nvGrpSpPr>
              <p:grpSpPr bwMode="auto">
                <a:xfrm>
                  <a:off x="2884" y="3309"/>
                  <a:ext cx="66" cy="22"/>
                  <a:chOff x="2884" y="3309"/>
                  <a:chExt cx="66" cy="22"/>
                </a:xfrm>
              </p:grpSpPr>
              <p:grpSp>
                <p:nvGrpSpPr>
                  <p:cNvPr id="410601" name="Group 1001"/>
                  <p:cNvGrpSpPr>
                    <a:grpSpLocks/>
                  </p:cNvGrpSpPr>
                  <p:nvPr/>
                </p:nvGrpSpPr>
                <p:grpSpPr bwMode="auto">
                  <a:xfrm>
                    <a:off x="2938" y="3325"/>
                    <a:ext cx="12" cy="6"/>
                    <a:chOff x="2938" y="3325"/>
                    <a:chExt cx="12" cy="6"/>
                  </a:xfrm>
                </p:grpSpPr>
                <p:sp>
                  <p:nvSpPr>
                    <p:cNvPr id="410602" name="Freeform 1002"/>
                    <p:cNvSpPr>
                      <a:spLocks/>
                    </p:cNvSpPr>
                    <p:nvPr/>
                  </p:nvSpPr>
                  <p:spPr bwMode="auto">
                    <a:xfrm>
                      <a:off x="2938" y="3325"/>
                      <a:ext cx="12" cy="6"/>
                    </a:xfrm>
                    <a:custGeom>
                      <a:avLst/>
                      <a:gdLst>
                        <a:gd name="T0" fmla="*/ 0 w 227"/>
                        <a:gd name="T1" fmla="*/ 0 h 88"/>
                        <a:gd name="T2" fmla="*/ 0 w 227"/>
                        <a:gd name="T3" fmla="*/ 81 h 88"/>
                        <a:gd name="T4" fmla="*/ 227 w 227"/>
                        <a:gd name="T5" fmla="*/ 88 h 88"/>
                        <a:gd name="T6" fmla="*/ 227 w 227"/>
                        <a:gd name="T7" fmla="*/ 71 h 88"/>
                        <a:gd name="T8" fmla="*/ 30 w 227"/>
                        <a:gd name="T9" fmla="*/ 61 h 88"/>
                        <a:gd name="T10" fmla="*/ 31 w 227"/>
                        <a:gd name="T11" fmla="*/ 0 h 88"/>
                        <a:gd name="T12" fmla="*/ 0 w 227"/>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227" h="88">
                          <a:moveTo>
                            <a:pt x="0" y="0"/>
                          </a:moveTo>
                          <a:lnTo>
                            <a:pt x="0" y="81"/>
                          </a:lnTo>
                          <a:lnTo>
                            <a:pt x="227" y="88"/>
                          </a:lnTo>
                          <a:lnTo>
                            <a:pt x="227" y="71"/>
                          </a:lnTo>
                          <a:lnTo>
                            <a:pt x="30" y="61"/>
                          </a:lnTo>
                          <a:lnTo>
                            <a:pt x="31" y="0"/>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603" name="Freeform 1003"/>
                    <p:cNvSpPr>
                      <a:spLocks/>
                    </p:cNvSpPr>
                    <p:nvPr/>
                  </p:nvSpPr>
                  <p:spPr bwMode="auto">
                    <a:xfrm>
                      <a:off x="2939" y="3325"/>
                      <a:ext cx="11" cy="5"/>
                    </a:xfrm>
                    <a:custGeom>
                      <a:avLst/>
                      <a:gdLst>
                        <a:gd name="T0" fmla="*/ 0 w 201"/>
                        <a:gd name="T1" fmla="*/ 0 h 75"/>
                        <a:gd name="T2" fmla="*/ 196 w 201"/>
                        <a:gd name="T3" fmla="*/ 0 h 75"/>
                        <a:gd name="T4" fmla="*/ 201 w 201"/>
                        <a:gd name="T5" fmla="*/ 75 h 75"/>
                        <a:gd name="T6" fmla="*/ 0 w 201"/>
                        <a:gd name="T7" fmla="*/ 68 h 75"/>
                        <a:gd name="T8" fmla="*/ 0 w 201"/>
                        <a:gd name="T9" fmla="*/ 0 h 75"/>
                      </a:gdLst>
                      <a:ahLst/>
                      <a:cxnLst>
                        <a:cxn ang="0">
                          <a:pos x="T0" y="T1"/>
                        </a:cxn>
                        <a:cxn ang="0">
                          <a:pos x="T2" y="T3"/>
                        </a:cxn>
                        <a:cxn ang="0">
                          <a:pos x="T4" y="T5"/>
                        </a:cxn>
                        <a:cxn ang="0">
                          <a:pos x="T6" y="T7"/>
                        </a:cxn>
                        <a:cxn ang="0">
                          <a:pos x="T8" y="T9"/>
                        </a:cxn>
                      </a:cxnLst>
                      <a:rect l="0" t="0" r="r" b="b"/>
                      <a:pathLst>
                        <a:path w="201" h="75">
                          <a:moveTo>
                            <a:pt x="0" y="0"/>
                          </a:moveTo>
                          <a:lnTo>
                            <a:pt x="196" y="0"/>
                          </a:lnTo>
                          <a:lnTo>
                            <a:pt x="201" y="75"/>
                          </a:lnTo>
                          <a:lnTo>
                            <a:pt x="0" y="68"/>
                          </a:lnTo>
                          <a:lnTo>
                            <a:pt x="0"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10604" name="Group 1004"/>
                  <p:cNvGrpSpPr>
                    <a:grpSpLocks/>
                  </p:cNvGrpSpPr>
                  <p:nvPr/>
                </p:nvGrpSpPr>
                <p:grpSpPr bwMode="auto">
                  <a:xfrm>
                    <a:off x="2884" y="3309"/>
                    <a:ext cx="5" cy="7"/>
                    <a:chOff x="2884" y="3309"/>
                    <a:chExt cx="5" cy="7"/>
                  </a:xfrm>
                </p:grpSpPr>
                <p:sp>
                  <p:nvSpPr>
                    <p:cNvPr id="410605" name="Freeform 1005"/>
                    <p:cNvSpPr>
                      <a:spLocks/>
                    </p:cNvSpPr>
                    <p:nvPr/>
                  </p:nvSpPr>
                  <p:spPr bwMode="auto">
                    <a:xfrm>
                      <a:off x="2884" y="3309"/>
                      <a:ext cx="5" cy="7"/>
                    </a:xfrm>
                    <a:custGeom>
                      <a:avLst/>
                      <a:gdLst>
                        <a:gd name="T0" fmla="*/ 0 w 91"/>
                        <a:gd name="T1" fmla="*/ 0 h 96"/>
                        <a:gd name="T2" fmla="*/ 0 w 91"/>
                        <a:gd name="T3" fmla="*/ 60 h 96"/>
                        <a:gd name="T4" fmla="*/ 91 w 91"/>
                        <a:gd name="T5" fmla="*/ 96 h 96"/>
                        <a:gd name="T6" fmla="*/ 91 w 91"/>
                        <a:gd name="T7" fmla="*/ 83 h 96"/>
                        <a:gd name="T8" fmla="*/ 9 w 91"/>
                        <a:gd name="T9" fmla="*/ 52 h 96"/>
                        <a:gd name="T10" fmla="*/ 9 w 91"/>
                        <a:gd name="T11" fmla="*/ 4 h 96"/>
                        <a:gd name="T12" fmla="*/ 0 w 91"/>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91" h="96">
                          <a:moveTo>
                            <a:pt x="0" y="0"/>
                          </a:moveTo>
                          <a:lnTo>
                            <a:pt x="0" y="60"/>
                          </a:lnTo>
                          <a:lnTo>
                            <a:pt x="91" y="96"/>
                          </a:lnTo>
                          <a:lnTo>
                            <a:pt x="91" y="83"/>
                          </a:lnTo>
                          <a:lnTo>
                            <a:pt x="9" y="52"/>
                          </a:lnTo>
                          <a:lnTo>
                            <a:pt x="9" y="4"/>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606" name="Freeform 1006"/>
                    <p:cNvSpPr>
                      <a:spLocks/>
                    </p:cNvSpPr>
                    <p:nvPr/>
                  </p:nvSpPr>
                  <p:spPr bwMode="auto">
                    <a:xfrm>
                      <a:off x="2884" y="3309"/>
                      <a:ext cx="5" cy="6"/>
                    </a:xfrm>
                    <a:custGeom>
                      <a:avLst/>
                      <a:gdLst>
                        <a:gd name="T0" fmla="*/ 0 w 82"/>
                        <a:gd name="T1" fmla="*/ 0 h 81"/>
                        <a:gd name="T2" fmla="*/ 82 w 82"/>
                        <a:gd name="T3" fmla="*/ 27 h 81"/>
                        <a:gd name="T4" fmla="*/ 82 w 82"/>
                        <a:gd name="T5" fmla="*/ 81 h 81"/>
                        <a:gd name="T6" fmla="*/ 0 w 82"/>
                        <a:gd name="T7" fmla="*/ 54 h 81"/>
                        <a:gd name="T8" fmla="*/ 0 w 82"/>
                        <a:gd name="T9" fmla="*/ 0 h 81"/>
                      </a:gdLst>
                      <a:ahLst/>
                      <a:cxnLst>
                        <a:cxn ang="0">
                          <a:pos x="T0" y="T1"/>
                        </a:cxn>
                        <a:cxn ang="0">
                          <a:pos x="T2" y="T3"/>
                        </a:cxn>
                        <a:cxn ang="0">
                          <a:pos x="T4" y="T5"/>
                        </a:cxn>
                        <a:cxn ang="0">
                          <a:pos x="T6" y="T7"/>
                        </a:cxn>
                        <a:cxn ang="0">
                          <a:pos x="T8" y="T9"/>
                        </a:cxn>
                      </a:cxnLst>
                      <a:rect l="0" t="0" r="r" b="b"/>
                      <a:pathLst>
                        <a:path w="82" h="81">
                          <a:moveTo>
                            <a:pt x="0" y="0"/>
                          </a:moveTo>
                          <a:lnTo>
                            <a:pt x="82" y="27"/>
                          </a:lnTo>
                          <a:lnTo>
                            <a:pt x="82" y="81"/>
                          </a:lnTo>
                          <a:lnTo>
                            <a:pt x="0" y="54"/>
                          </a:lnTo>
                          <a:lnTo>
                            <a:pt x="0"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grpSp>
      </p:grpSp>
    </p:spTree>
    <p:extLst>
      <p:ext uri="{BB962C8B-B14F-4D97-AF65-F5344CB8AC3E}">
        <p14:creationId xmlns:p14="http://schemas.microsoft.com/office/powerpoint/2010/main" val="270680009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en-US" altLang="zh-CN" sz="4000"/>
              <a:t>9.4.5  </a:t>
            </a:r>
            <a:r>
              <a:rPr lang="zh-CN" altLang="en-US" sz="4000"/>
              <a:t>无线网络对高层协议的影响</a:t>
            </a:r>
          </a:p>
        </p:txBody>
      </p:sp>
      <p:sp>
        <p:nvSpPr>
          <p:cNvPr id="410627" name="Rectangle 3"/>
          <p:cNvSpPr>
            <a:spLocks noGrp="1" noChangeArrowheads="1"/>
          </p:cNvSpPr>
          <p:nvPr>
            <p:ph idx="1"/>
          </p:nvPr>
        </p:nvSpPr>
        <p:spPr/>
        <p:txBody>
          <a:bodyPr/>
          <a:lstStyle/>
          <a:p>
            <a:r>
              <a:rPr lang="zh-CN" altLang="zh-CN" sz="2800" dirty="0"/>
              <a:t>无线网络在移动站漫游时，会经常更换移动用户到无线网络的连接点（即到移动站相关联的基站）。这样，网络的连接就会发生很短时间的中断</a:t>
            </a:r>
            <a:r>
              <a:rPr lang="zh-CN" altLang="zh-CN" sz="2800" dirty="0" smtClean="0"/>
              <a:t>。</a:t>
            </a:r>
            <a:endParaRPr lang="en-US" altLang="zh-CN" sz="2800" dirty="0" smtClean="0"/>
          </a:p>
          <a:p>
            <a:r>
              <a:rPr lang="zh-CN" altLang="zh-CN" sz="2800" dirty="0"/>
              <a:t>由于移动用户更新相关联的基站需要一定的</a:t>
            </a:r>
            <a:r>
              <a:rPr lang="zh-CN" altLang="zh-CN" sz="2800" dirty="0" smtClean="0"/>
              <a:t>时间</a:t>
            </a:r>
            <a:r>
              <a:rPr lang="zh-CN" altLang="en-US" sz="2800" dirty="0" smtClean="0"/>
              <a:t>，</a:t>
            </a:r>
            <a:r>
              <a:rPr lang="zh-CN" altLang="zh-CN" sz="2800" dirty="0" smtClean="0"/>
              <a:t>这</a:t>
            </a:r>
            <a:r>
              <a:rPr lang="zh-CN" altLang="zh-CN" sz="2800" dirty="0"/>
              <a:t>就可能</a:t>
            </a:r>
            <a:r>
              <a:rPr lang="zh-CN" altLang="zh-CN" sz="2800" dirty="0" smtClean="0"/>
              <a:t>造成</a:t>
            </a:r>
            <a:r>
              <a:rPr lang="en-US" altLang="zh-CN" sz="2800" dirty="0" smtClean="0"/>
              <a:t> TCP </a:t>
            </a:r>
            <a:r>
              <a:rPr lang="zh-CN" altLang="zh-CN" sz="2800" dirty="0" smtClean="0"/>
              <a:t>报文</a:t>
            </a:r>
            <a:r>
              <a:rPr lang="zh-CN" altLang="zh-CN" sz="2800" dirty="0"/>
              <a:t>段的丢失</a:t>
            </a:r>
            <a:r>
              <a:rPr lang="zh-CN" altLang="zh-CN" sz="2800" dirty="0" smtClean="0"/>
              <a:t>。只要</a:t>
            </a:r>
            <a:r>
              <a:rPr lang="zh-CN" altLang="zh-CN" sz="2800" dirty="0" smtClean="0"/>
              <a:t>出现</a:t>
            </a:r>
            <a:r>
              <a:rPr lang="en-US" altLang="zh-CN" sz="2800" dirty="0" smtClean="0"/>
              <a:t> TCP </a:t>
            </a:r>
            <a:r>
              <a:rPr lang="zh-CN" altLang="zh-CN" sz="2800" dirty="0" smtClean="0"/>
              <a:t>报文</a:t>
            </a:r>
            <a:r>
              <a:rPr lang="zh-CN" altLang="zh-CN" sz="2800" dirty="0"/>
              <a:t>段频繁丢失，</a:t>
            </a:r>
            <a:r>
              <a:rPr lang="en-US" altLang="zh-CN" sz="2800" dirty="0" smtClean="0"/>
              <a:t>TCP </a:t>
            </a:r>
            <a:r>
              <a:rPr lang="zh-CN" altLang="zh-CN" sz="2800" dirty="0" smtClean="0"/>
              <a:t>的</a:t>
            </a:r>
            <a:r>
              <a:rPr lang="zh-CN" altLang="zh-CN" sz="2800" dirty="0"/>
              <a:t>拥塞控制就会采取措施，减小其拥塞窗口，从而</a:t>
            </a:r>
            <a:r>
              <a:rPr lang="zh-CN" altLang="zh-CN" sz="2800" dirty="0" smtClean="0"/>
              <a:t>使</a:t>
            </a:r>
            <a:r>
              <a:rPr lang="en-US" altLang="zh-CN" sz="2800" dirty="0" smtClean="0"/>
              <a:t> TCP </a:t>
            </a:r>
            <a:r>
              <a:rPr lang="zh-CN" altLang="zh-CN" sz="2800" dirty="0" smtClean="0"/>
              <a:t>发送</a:t>
            </a:r>
            <a:r>
              <a:rPr lang="zh-CN" altLang="zh-CN" sz="2800" dirty="0"/>
              <a:t>方的报文段发送速率降低</a:t>
            </a:r>
            <a:r>
              <a:rPr lang="zh-CN" altLang="zh-CN" sz="2800" dirty="0" smtClean="0"/>
              <a:t>。</a:t>
            </a:r>
            <a:endParaRPr lang="en-US" altLang="zh-CN" sz="2800" dirty="0" smtClean="0"/>
          </a:p>
          <a:p>
            <a:r>
              <a:rPr lang="zh-CN" altLang="zh-CN" sz="2800" dirty="0" smtClean="0"/>
              <a:t>当</a:t>
            </a:r>
            <a:r>
              <a:rPr lang="zh-CN" altLang="zh-CN" sz="2800" dirty="0"/>
              <a:t>无线信道出现严重的比特差错，或由于切换产生了报文段丢失，</a:t>
            </a:r>
            <a:r>
              <a:rPr lang="zh-CN" altLang="zh-CN" sz="2800" dirty="0" smtClean="0">
                <a:solidFill>
                  <a:srgbClr val="FF0000"/>
                </a:solidFill>
              </a:rPr>
              <a:t>减小</a:t>
            </a:r>
            <a:r>
              <a:rPr lang="en-US" altLang="zh-CN" sz="2800" dirty="0" smtClean="0">
                <a:solidFill>
                  <a:srgbClr val="FF0000"/>
                </a:solidFill>
              </a:rPr>
              <a:t> TCP </a:t>
            </a:r>
            <a:r>
              <a:rPr lang="zh-CN" altLang="zh-CN" sz="2800" dirty="0" smtClean="0">
                <a:solidFill>
                  <a:srgbClr val="FF0000"/>
                </a:solidFill>
              </a:rPr>
              <a:t>发送</a:t>
            </a:r>
            <a:r>
              <a:rPr lang="zh-CN" altLang="zh-CN" sz="2800" dirty="0">
                <a:solidFill>
                  <a:srgbClr val="FF0000"/>
                </a:solidFill>
              </a:rPr>
              <a:t>方的拥塞窗口对改善网络性能并不会有任何好处。</a:t>
            </a:r>
            <a:endParaRPr lang="en-US" altLang="zh-CN" sz="2800" dirty="0" smtClean="0">
              <a:solidFill>
                <a:srgbClr val="FF0000"/>
              </a:solidFill>
            </a:endParaRPr>
          </a:p>
        </p:txBody>
      </p:sp>
    </p:spTree>
    <p:extLst>
      <p:ext uri="{BB962C8B-B14F-4D97-AF65-F5344CB8AC3E}">
        <p14:creationId xmlns:p14="http://schemas.microsoft.com/office/powerpoint/2010/main" val="130033044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en-US" altLang="zh-CN" sz="4000"/>
              <a:t>9.4.5  </a:t>
            </a:r>
            <a:r>
              <a:rPr lang="zh-CN" altLang="en-US" sz="4000"/>
              <a:t>无线网络对高层协议的影响</a:t>
            </a:r>
          </a:p>
        </p:txBody>
      </p:sp>
      <p:sp>
        <p:nvSpPr>
          <p:cNvPr id="410627" name="Rectangle 3"/>
          <p:cNvSpPr>
            <a:spLocks noGrp="1" noChangeArrowheads="1"/>
          </p:cNvSpPr>
          <p:nvPr>
            <p:ph idx="1"/>
          </p:nvPr>
        </p:nvSpPr>
        <p:spPr/>
        <p:txBody>
          <a:bodyPr/>
          <a:lstStyle/>
          <a:p>
            <a:r>
              <a:rPr lang="zh-CN" altLang="en-US" dirty="0" smtClean="0">
                <a:solidFill>
                  <a:srgbClr val="0000FF"/>
                </a:solidFill>
              </a:rPr>
              <a:t>解决方法：</a:t>
            </a:r>
            <a:endParaRPr lang="en-US" altLang="zh-CN" dirty="0" smtClean="0">
              <a:solidFill>
                <a:srgbClr val="0000FF"/>
              </a:solidFill>
            </a:endParaRPr>
          </a:p>
          <a:p>
            <a:pPr lvl="1"/>
            <a:r>
              <a:rPr lang="zh-CN" altLang="en-US" dirty="0" smtClean="0"/>
              <a:t>本地</a:t>
            </a:r>
            <a:r>
              <a:rPr lang="zh-CN" altLang="en-US" dirty="0"/>
              <a:t>恢复。这是指差错在什么地方出现，就在什么地方改正。</a:t>
            </a:r>
          </a:p>
          <a:p>
            <a:pPr lvl="1"/>
            <a:r>
              <a:rPr lang="zh-CN" altLang="en-US" dirty="0"/>
              <a:t>让 </a:t>
            </a:r>
            <a:r>
              <a:rPr lang="en-US" altLang="zh-CN" dirty="0"/>
              <a:t>TCP </a:t>
            </a:r>
            <a:r>
              <a:rPr lang="zh-CN" altLang="en-US" dirty="0"/>
              <a:t>发送方知道什么地方使用了无线链路</a:t>
            </a:r>
            <a:r>
              <a:rPr lang="zh-CN" altLang="en-US" dirty="0" smtClean="0"/>
              <a:t>。</a:t>
            </a:r>
            <a:r>
              <a:rPr lang="zh-CN" altLang="zh-CN" dirty="0"/>
              <a:t>只有</a:t>
            </a:r>
            <a:r>
              <a:rPr lang="zh-CN" altLang="zh-CN" dirty="0" smtClean="0"/>
              <a:t>当</a:t>
            </a:r>
            <a:r>
              <a:rPr lang="en-US" altLang="zh-CN" dirty="0" smtClean="0"/>
              <a:t> TCP </a:t>
            </a:r>
            <a:r>
              <a:rPr lang="zh-CN" altLang="zh-CN" dirty="0" smtClean="0"/>
              <a:t>能够</a:t>
            </a:r>
            <a:r>
              <a:rPr lang="zh-CN" altLang="zh-CN" dirty="0"/>
              <a:t>确知，是有线网络部分发生了拥塞时，</a:t>
            </a:r>
            <a:r>
              <a:rPr lang="en-US" altLang="zh-CN" dirty="0" smtClean="0"/>
              <a:t>TCP </a:t>
            </a:r>
            <a:r>
              <a:rPr lang="zh-CN" altLang="zh-CN" dirty="0" smtClean="0"/>
              <a:t>才</a:t>
            </a:r>
            <a:r>
              <a:rPr lang="zh-CN" altLang="zh-CN" dirty="0"/>
              <a:t>采用拥塞控制的策略。</a:t>
            </a:r>
            <a:endParaRPr lang="zh-CN" altLang="en-US" dirty="0"/>
          </a:p>
          <a:p>
            <a:pPr lvl="1"/>
            <a:r>
              <a:rPr lang="zh-CN" altLang="en-US" dirty="0"/>
              <a:t>把含有移动用户的端到</a:t>
            </a:r>
            <a:r>
              <a:rPr lang="zh-CN" altLang="en-US" dirty="0" smtClean="0"/>
              <a:t>端 </a:t>
            </a:r>
            <a:r>
              <a:rPr lang="en-US" altLang="zh-CN" dirty="0" smtClean="0"/>
              <a:t>TCP </a:t>
            </a:r>
            <a:r>
              <a:rPr lang="zh-CN" altLang="en-US" dirty="0"/>
              <a:t>连接拆成两个互相串接的 </a:t>
            </a:r>
            <a:r>
              <a:rPr lang="en-US" altLang="zh-CN" dirty="0"/>
              <a:t>TCP </a:t>
            </a:r>
            <a:r>
              <a:rPr lang="zh-CN" altLang="en-US" dirty="0"/>
              <a:t>连接。   </a:t>
            </a:r>
          </a:p>
        </p:txBody>
      </p:sp>
    </p:spTree>
    <p:extLst>
      <p:ext uri="{BB962C8B-B14F-4D97-AF65-F5344CB8AC3E}">
        <p14:creationId xmlns:p14="http://schemas.microsoft.com/office/powerpoint/2010/main" val="13091171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9.5  </a:t>
            </a:r>
            <a:r>
              <a:rPr lang="zh-CN" altLang="zh-CN" dirty="0"/>
              <a:t>两种不同无线</a:t>
            </a:r>
            <a:r>
              <a:rPr lang="zh-CN" altLang="zh-CN" dirty="0" smtClean="0"/>
              <a:t>上网</a:t>
            </a:r>
            <a:endParaRPr lang="zh-CN" altLang="en-US" dirty="0"/>
          </a:p>
        </p:txBody>
      </p:sp>
      <p:sp>
        <p:nvSpPr>
          <p:cNvPr id="3" name="内容占位符 2"/>
          <p:cNvSpPr>
            <a:spLocks noGrp="1"/>
          </p:cNvSpPr>
          <p:nvPr>
            <p:ph idx="1"/>
          </p:nvPr>
        </p:nvSpPr>
        <p:spPr/>
        <p:txBody>
          <a:bodyPr/>
          <a:lstStyle/>
          <a:p>
            <a:r>
              <a:rPr lang="zh-CN" altLang="zh-CN" dirty="0"/>
              <a:t>前面已经介绍</a:t>
            </a:r>
            <a:r>
              <a:rPr lang="zh-CN" altLang="zh-CN" dirty="0" smtClean="0"/>
              <a:t>了两种</a:t>
            </a:r>
            <a:r>
              <a:rPr lang="zh-CN" altLang="zh-CN" dirty="0"/>
              <a:t>不同</a:t>
            </a:r>
            <a:r>
              <a:rPr lang="zh-CN" altLang="zh-CN" dirty="0" smtClean="0"/>
              <a:t>的</a:t>
            </a:r>
            <a:r>
              <a:rPr lang="zh-CN" altLang="zh-CN" dirty="0"/>
              <a:t>无线上网</a:t>
            </a:r>
            <a:r>
              <a:rPr lang="zh-CN" altLang="zh-CN" dirty="0" smtClean="0"/>
              <a:t>方法</a:t>
            </a:r>
            <a:r>
              <a:rPr lang="zh-CN" altLang="en-US" dirty="0" smtClean="0"/>
              <a:t>。</a:t>
            </a:r>
            <a:endParaRPr lang="zh-CN" altLang="zh-CN" dirty="0"/>
          </a:p>
          <a:p>
            <a:r>
              <a:rPr lang="zh-CN" altLang="zh-CN" dirty="0"/>
              <a:t>但应注意</a:t>
            </a:r>
            <a:r>
              <a:rPr lang="zh-CN" altLang="zh-CN" dirty="0" smtClean="0"/>
              <a:t>，</a:t>
            </a:r>
            <a:r>
              <a:rPr lang="zh-CN" altLang="en-US" dirty="0"/>
              <a:t>它们</a:t>
            </a:r>
            <a:r>
              <a:rPr lang="zh-CN" altLang="zh-CN" dirty="0" smtClean="0"/>
              <a:t>上网</a:t>
            </a:r>
            <a:r>
              <a:rPr lang="zh-CN" altLang="zh-CN" dirty="0"/>
              <a:t>所需的</a:t>
            </a:r>
            <a:r>
              <a:rPr lang="zh-CN" altLang="zh-CN" dirty="0">
                <a:solidFill>
                  <a:srgbClr val="FF0000"/>
                </a:solidFill>
              </a:rPr>
              <a:t>费用是很不一样的</a:t>
            </a:r>
            <a:r>
              <a:rPr lang="zh-CN" altLang="zh-CN" dirty="0" smtClean="0">
                <a:solidFill>
                  <a:srgbClr val="FF0000"/>
                </a:solidFill>
              </a:rPr>
              <a:t>。</a:t>
            </a:r>
            <a:endParaRPr lang="en-US" altLang="zh-CN" dirty="0" smtClean="0">
              <a:solidFill>
                <a:srgbClr val="FF0000"/>
              </a:solidFill>
            </a:endParaRPr>
          </a:p>
          <a:p>
            <a:pPr lvl="1"/>
            <a:r>
              <a:rPr lang="zh-CN" altLang="zh-CN" dirty="0"/>
              <a:t>目前</a:t>
            </a:r>
            <a:r>
              <a:rPr lang="zh-CN" altLang="zh-CN" dirty="0">
                <a:solidFill>
                  <a:srgbClr val="FF0000"/>
                </a:solidFill>
              </a:rPr>
              <a:t>蜂窝移动网络</a:t>
            </a:r>
            <a:r>
              <a:rPr lang="zh-CN" altLang="zh-CN" dirty="0"/>
              <a:t>的运营商的上网收费都是按照用户所消耗的</a:t>
            </a:r>
            <a:r>
              <a:rPr lang="zh-CN" altLang="zh-CN" dirty="0">
                <a:solidFill>
                  <a:srgbClr val="0000FF"/>
                </a:solidFill>
              </a:rPr>
              <a:t>数据流量</a:t>
            </a:r>
            <a:r>
              <a:rPr lang="zh-CN" altLang="zh-CN" dirty="0"/>
              <a:t>来计算的</a:t>
            </a:r>
            <a:r>
              <a:rPr lang="zh-CN" altLang="zh-CN" dirty="0" smtClean="0"/>
              <a:t>。</a:t>
            </a:r>
            <a:endParaRPr lang="en-US" altLang="zh-CN" dirty="0" smtClean="0"/>
          </a:p>
          <a:p>
            <a:pPr lvl="1"/>
            <a:r>
              <a:rPr lang="zh-CN" altLang="zh-CN" dirty="0"/>
              <a:t>我国的</a:t>
            </a:r>
            <a:r>
              <a:rPr lang="zh-CN" altLang="zh-CN" dirty="0">
                <a:solidFill>
                  <a:srgbClr val="FF0000"/>
                </a:solidFill>
              </a:rPr>
              <a:t>宽带入网</a:t>
            </a:r>
            <a:r>
              <a:rPr lang="zh-CN" altLang="zh-CN" dirty="0"/>
              <a:t>一般都是根据用户使用的带宽多少，按使用的</a:t>
            </a:r>
            <a:r>
              <a:rPr lang="zh-CN" altLang="zh-CN" dirty="0">
                <a:solidFill>
                  <a:srgbClr val="0000FF"/>
                </a:solidFill>
              </a:rPr>
              <a:t>时间</a:t>
            </a:r>
            <a:r>
              <a:rPr lang="zh-CN" altLang="zh-CN" dirty="0"/>
              <a:t>（按月或按年）付费的，因此，使用家庭的无线路由器上网，并不需要再增加任何额外上网的费用。</a:t>
            </a:r>
          </a:p>
          <a:p>
            <a:endParaRPr lang="zh-CN" altLang="en-US" dirty="0"/>
          </a:p>
        </p:txBody>
      </p:sp>
    </p:spTree>
    <p:extLst>
      <p:ext uri="{BB962C8B-B14F-4D97-AF65-F5344CB8AC3E}">
        <p14:creationId xmlns:p14="http://schemas.microsoft.com/office/powerpoint/2010/main" val="130602040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20" name="Rectangle 4"/>
          <p:cNvSpPr>
            <a:spLocks noGrp="1" noChangeArrowheads="1"/>
          </p:cNvSpPr>
          <p:nvPr>
            <p:ph type="title"/>
          </p:nvPr>
        </p:nvSpPr>
        <p:spPr>
          <a:xfrm>
            <a:off x="506508" y="188640"/>
            <a:ext cx="9055004" cy="812453"/>
          </a:xfrm>
        </p:spPr>
        <p:txBody>
          <a:bodyPr/>
          <a:lstStyle/>
          <a:p>
            <a:pPr algn="ctr"/>
            <a:r>
              <a:rPr lang="zh-CN" altLang="zh-CN" dirty="0"/>
              <a:t>几种无线网络的</a:t>
            </a:r>
            <a:r>
              <a:rPr lang="zh-CN" altLang="zh-CN" dirty="0" smtClean="0"/>
              <a:t>比较</a:t>
            </a:r>
            <a:endParaRPr lang="zh-CN" altLang="en-US" dirty="0"/>
          </a:p>
        </p:txBody>
      </p:sp>
      <p:sp>
        <p:nvSpPr>
          <p:cNvPr id="393238" name="Oval 22"/>
          <p:cNvSpPr>
            <a:spLocks noChangeArrowheads="1"/>
          </p:cNvSpPr>
          <p:nvPr/>
        </p:nvSpPr>
        <p:spPr bwMode="auto">
          <a:xfrm>
            <a:off x="3743725" y="3046832"/>
            <a:ext cx="1559852" cy="647700"/>
          </a:xfrm>
          <a:prstGeom prst="ellipse">
            <a:avLst/>
          </a:prstGeom>
          <a:solidFill>
            <a:srgbClr val="CC99FF"/>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802.11n</a:t>
            </a:r>
          </a:p>
        </p:txBody>
      </p:sp>
      <p:sp>
        <p:nvSpPr>
          <p:cNvPr id="393235" name="Text Box 19"/>
          <p:cNvSpPr txBox="1">
            <a:spLocks noChangeArrowheads="1"/>
          </p:cNvSpPr>
          <p:nvPr/>
        </p:nvSpPr>
        <p:spPr bwMode="auto">
          <a:xfrm>
            <a:off x="8841432" y="6244628"/>
            <a:ext cx="1107996" cy="424732"/>
          </a:xfrm>
          <a:prstGeom prst="rect">
            <a:avLst/>
          </a:prstGeom>
          <a:solidFill>
            <a:schemeClr val="bg1"/>
          </a:solidFill>
          <a:ln>
            <a:noFill/>
          </a:ln>
          <a:effectLst/>
          <a:extLs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lnSpc>
                <a:spcPct val="120000"/>
              </a:lnSpc>
            </a:pPr>
            <a:r>
              <a:rPr lang="zh-CN" altLang="en-US" sz="1800" b="1" dirty="0">
                <a:solidFill>
                  <a:srgbClr val="000099"/>
                </a:solidFill>
                <a:latin typeface="+mn-lt"/>
                <a:ea typeface="+mn-ea"/>
              </a:rPr>
              <a:t>覆盖范围</a:t>
            </a:r>
          </a:p>
        </p:txBody>
      </p:sp>
      <p:sp>
        <p:nvSpPr>
          <p:cNvPr id="393221" name="Text Box 5"/>
          <p:cNvSpPr txBox="1">
            <a:spLocks noChangeArrowheads="1"/>
          </p:cNvSpPr>
          <p:nvPr/>
        </p:nvSpPr>
        <p:spPr bwMode="auto">
          <a:xfrm>
            <a:off x="128464" y="2571517"/>
            <a:ext cx="1300421" cy="4081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lnSpc>
                <a:spcPct val="120000"/>
              </a:lnSpc>
            </a:pPr>
            <a:r>
              <a:rPr lang="en-US" altLang="zh-CN" sz="1800" b="1" dirty="0">
                <a:solidFill>
                  <a:srgbClr val="000099"/>
                </a:solidFill>
                <a:latin typeface="+mn-lt"/>
                <a:ea typeface="+mn-ea"/>
              </a:rPr>
              <a:t>1 </a:t>
            </a:r>
            <a:r>
              <a:rPr lang="en-US" altLang="zh-CN" sz="1800" b="1" dirty="0" err="1" smtClean="0">
                <a:solidFill>
                  <a:srgbClr val="000099"/>
                </a:solidFill>
                <a:latin typeface="+mn-lt"/>
                <a:ea typeface="+mn-ea"/>
              </a:rPr>
              <a:t>Gbit</a:t>
            </a:r>
            <a:r>
              <a:rPr lang="en-US" altLang="zh-CN" sz="1800" b="1" dirty="0" smtClean="0">
                <a:solidFill>
                  <a:srgbClr val="000099"/>
                </a:solidFill>
                <a:latin typeface="+mn-lt"/>
                <a:ea typeface="+mn-ea"/>
              </a:rPr>
              <a:t>/s</a:t>
            </a:r>
            <a:endParaRPr lang="en-US" altLang="zh-CN" sz="1800" b="1" dirty="0">
              <a:solidFill>
                <a:srgbClr val="000099"/>
              </a:solidFill>
              <a:latin typeface="+mn-lt"/>
              <a:ea typeface="+mn-ea"/>
            </a:endParaRPr>
          </a:p>
          <a:p>
            <a:pPr algn="r">
              <a:lnSpc>
                <a:spcPct val="120000"/>
              </a:lnSpc>
            </a:pPr>
            <a:endParaRPr lang="en-US" altLang="zh-CN" sz="1800" b="1" dirty="0">
              <a:solidFill>
                <a:srgbClr val="000099"/>
              </a:solidFill>
              <a:latin typeface="+mn-lt"/>
              <a:ea typeface="+mn-ea"/>
            </a:endParaRPr>
          </a:p>
          <a:p>
            <a:pPr algn="r">
              <a:lnSpc>
                <a:spcPct val="120000"/>
              </a:lnSpc>
            </a:pPr>
            <a:r>
              <a:rPr lang="en-US" altLang="zh-CN" sz="1800" b="1" dirty="0">
                <a:solidFill>
                  <a:srgbClr val="000099"/>
                </a:solidFill>
                <a:latin typeface="+mn-lt"/>
                <a:ea typeface="+mn-ea"/>
              </a:rPr>
              <a:t>100 </a:t>
            </a:r>
            <a:r>
              <a:rPr lang="en-US" altLang="zh-CN" sz="1800" b="1" dirty="0" smtClean="0">
                <a:solidFill>
                  <a:srgbClr val="000099"/>
                </a:solidFill>
                <a:latin typeface="+mn-lt"/>
                <a:ea typeface="+mn-ea"/>
              </a:rPr>
              <a:t>Mbit/s</a:t>
            </a:r>
            <a:endParaRPr lang="en-US" altLang="zh-CN" sz="1800" b="1" dirty="0">
              <a:solidFill>
                <a:srgbClr val="000099"/>
              </a:solidFill>
              <a:latin typeface="+mn-lt"/>
              <a:ea typeface="+mn-ea"/>
            </a:endParaRPr>
          </a:p>
          <a:p>
            <a:pPr algn="r">
              <a:lnSpc>
                <a:spcPct val="120000"/>
              </a:lnSpc>
            </a:pPr>
            <a:endParaRPr lang="en-US" altLang="zh-CN" sz="1800" b="1" dirty="0">
              <a:solidFill>
                <a:srgbClr val="000099"/>
              </a:solidFill>
              <a:latin typeface="+mn-lt"/>
              <a:ea typeface="+mn-ea"/>
            </a:endParaRPr>
          </a:p>
          <a:p>
            <a:pPr algn="r">
              <a:lnSpc>
                <a:spcPct val="120000"/>
              </a:lnSpc>
            </a:pPr>
            <a:r>
              <a:rPr lang="en-US" altLang="zh-CN" sz="1800" b="1" dirty="0">
                <a:solidFill>
                  <a:srgbClr val="000099"/>
                </a:solidFill>
                <a:latin typeface="+mn-lt"/>
                <a:ea typeface="+mn-ea"/>
              </a:rPr>
              <a:t>10 </a:t>
            </a:r>
            <a:r>
              <a:rPr lang="en-US" altLang="zh-CN" sz="1800" b="1" dirty="0" smtClean="0">
                <a:solidFill>
                  <a:srgbClr val="000099"/>
                </a:solidFill>
                <a:latin typeface="+mn-lt"/>
                <a:ea typeface="+mn-ea"/>
              </a:rPr>
              <a:t>Mbit/s</a:t>
            </a:r>
            <a:endParaRPr lang="en-US" altLang="zh-CN" sz="1800" b="1" dirty="0">
              <a:solidFill>
                <a:srgbClr val="000099"/>
              </a:solidFill>
              <a:latin typeface="+mn-lt"/>
              <a:ea typeface="+mn-ea"/>
            </a:endParaRPr>
          </a:p>
          <a:p>
            <a:pPr algn="r">
              <a:lnSpc>
                <a:spcPct val="120000"/>
              </a:lnSpc>
            </a:pPr>
            <a:endParaRPr lang="en-US" altLang="zh-CN" sz="1800" b="1" dirty="0">
              <a:solidFill>
                <a:srgbClr val="000099"/>
              </a:solidFill>
              <a:latin typeface="+mn-lt"/>
              <a:ea typeface="+mn-ea"/>
            </a:endParaRPr>
          </a:p>
          <a:p>
            <a:pPr algn="r">
              <a:lnSpc>
                <a:spcPct val="120000"/>
              </a:lnSpc>
            </a:pPr>
            <a:r>
              <a:rPr lang="en-US" altLang="zh-CN" sz="1800" b="1" dirty="0">
                <a:solidFill>
                  <a:srgbClr val="000099"/>
                </a:solidFill>
                <a:latin typeface="+mn-lt"/>
                <a:ea typeface="+mn-ea"/>
              </a:rPr>
              <a:t>1 </a:t>
            </a:r>
            <a:r>
              <a:rPr lang="en-US" altLang="zh-CN" sz="1800" b="1" dirty="0" smtClean="0">
                <a:solidFill>
                  <a:srgbClr val="000099"/>
                </a:solidFill>
                <a:latin typeface="+mn-lt"/>
                <a:ea typeface="+mn-ea"/>
              </a:rPr>
              <a:t>Mbit/s</a:t>
            </a:r>
            <a:endParaRPr lang="en-US" altLang="zh-CN" sz="1800" b="1" dirty="0">
              <a:solidFill>
                <a:srgbClr val="000099"/>
              </a:solidFill>
              <a:latin typeface="+mn-lt"/>
              <a:ea typeface="+mn-ea"/>
            </a:endParaRPr>
          </a:p>
          <a:p>
            <a:pPr algn="r">
              <a:lnSpc>
                <a:spcPct val="120000"/>
              </a:lnSpc>
            </a:pPr>
            <a:endParaRPr lang="en-US" altLang="zh-CN" sz="1800" b="1" dirty="0">
              <a:solidFill>
                <a:srgbClr val="000099"/>
              </a:solidFill>
              <a:latin typeface="+mn-lt"/>
              <a:ea typeface="+mn-ea"/>
            </a:endParaRPr>
          </a:p>
          <a:p>
            <a:pPr algn="r">
              <a:lnSpc>
                <a:spcPct val="120000"/>
              </a:lnSpc>
            </a:pPr>
            <a:r>
              <a:rPr lang="en-US" altLang="zh-CN" sz="1800" b="1" dirty="0">
                <a:solidFill>
                  <a:srgbClr val="000099"/>
                </a:solidFill>
                <a:latin typeface="+mn-lt"/>
                <a:ea typeface="+mn-ea"/>
              </a:rPr>
              <a:t>100 </a:t>
            </a:r>
            <a:r>
              <a:rPr lang="en-US" altLang="zh-CN" sz="1800" b="1" dirty="0" err="1" smtClean="0">
                <a:solidFill>
                  <a:srgbClr val="000099"/>
                </a:solidFill>
                <a:latin typeface="+mn-lt"/>
                <a:ea typeface="+mn-ea"/>
              </a:rPr>
              <a:t>kbit</a:t>
            </a:r>
            <a:r>
              <a:rPr lang="en-US" altLang="zh-CN" sz="1800" b="1" dirty="0" smtClean="0">
                <a:solidFill>
                  <a:srgbClr val="000099"/>
                </a:solidFill>
                <a:latin typeface="+mn-lt"/>
                <a:ea typeface="+mn-ea"/>
              </a:rPr>
              <a:t>/s</a:t>
            </a:r>
            <a:endParaRPr lang="en-US" altLang="zh-CN" sz="1800" b="1" dirty="0">
              <a:solidFill>
                <a:srgbClr val="000099"/>
              </a:solidFill>
              <a:latin typeface="+mn-lt"/>
              <a:ea typeface="+mn-ea"/>
            </a:endParaRPr>
          </a:p>
          <a:p>
            <a:pPr algn="r">
              <a:lnSpc>
                <a:spcPct val="120000"/>
              </a:lnSpc>
            </a:pPr>
            <a:endParaRPr lang="en-US" altLang="zh-CN" sz="1800" b="1" dirty="0">
              <a:solidFill>
                <a:srgbClr val="000099"/>
              </a:solidFill>
              <a:latin typeface="+mn-lt"/>
              <a:ea typeface="+mn-ea"/>
            </a:endParaRPr>
          </a:p>
          <a:p>
            <a:pPr algn="r">
              <a:lnSpc>
                <a:spcPct val="120000"/>
              </a:lnSpc>
            </a:pPr>
            <a:r>
              <a:rPr lang="en-US" altLang="zh-CN" sz="1800" b="1" dirty="0">
                <a:solidFill>
                  <a:srgbClr val="000099"/>
                </a:solidFill>
                <a:latin typeface="+mn-lt"/>
                <a:ea typeface="+mn-ea"/>
              </a:rPr>
              <a:t>10 </a:t>
            </a:r>
            <a:r>
              <a:rPr lang="en-US" altLang="zh-CN" sz="1800" b="1" dirty="0" err="1" smtClean="0">
                <a:solidFill>
                  <a:srgbClr val="000099"/>
                </a:solidFill>
                <a:latin typeface="+mn-lt"/>
                <a:ea typeface="+mn-ea"/>
              </a:rPr>
              <a:t>kbit</a:t>
            </a:r>
            <a:r>
              <a:rPr lang="en-US" altLang="zh-CN" sz="1800" b="1" dirty="0" smtClean="0">
                <a:solidFill>
                  <a:srgbClr val="000099"/>
                </a:solidFill>
                <a:latin typeface="+mn-lt"/>
                <a:ea typeface="+mn-ea"/>
              </a:rPr>
              <a:t>/s</a:t>
            </a:r>
            <a:endParaRPr lang="en-US" altLang="zh-CN" sz="1800" b="1" dirty="0">
              <a:solidFill>
                <a:srgbClr val="000099"/>
              </a:solidFill>
              <a:latin typeface="+mn-lt"/>
              <a:ea typeface="+mn-ea"/>
            </a:endParaRPr>
          </a:p>
          <a:p>
            <a:pPr algn="r">
              <a:lnSpc>
                <a:spcPct val="120000"/>
              </a:lnSpc>
            </a:pPr>
            <a:endParaRPr lang="en-US" altLang="zh-CN" sz="1800" b="1" dirty="0">
              <a:solidFill>
                <a:srgbClr val="000099"/>
              </a:solidFill>
              <a:latin typeface="+mn-lt"/>
              <a:ea typeface="+mn-ea"/>
            </a:endParaRPr>
          </a:p>
        </p:txBody>
      </p:sp>
      <p:sp>
        <p:nvSpPr>
          <p:cNvPr id="393222" name="Line 6"/>
          <p:cNvSpPr>
            <a:spLocks noChangeShapeType="1"/>
          </p:cNvSpPr>
          <p:nvPr/>
        </p:nvSpPr>
        <p:spPr bwMode="auto">
          <a:xfrm>
            <a:off x="1325697" y="6228182"/>
            <a:ext cx="8034867" cy="0"/>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3223" name="Line 7"/>
          <p:cNvSpPr>
            <a:spLocks noChangeShapeType="1"/>
          </p:cNvSpPr>
          <p:nvPr/>
        </p:nvSpPr>
        <p:spPr bwMode="auto">
          <a:xfrm rot="-5400000">
            <a:off x="-498207" y="4536701"/>
            <a:ext cx="3960813" cy="0"/>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3224" name="Text Box 8"/>
          <p:cNvSpPr txBox="1">
            <a:spLocks noChangeArrowheads="1"/>
          </p:cNvSpPr>
          <p:nvPr/>
        </p:nvSpPr>
        <p:spPr bwMode="auto">
          <a:xfrm>
            <a:off x="1473565" y="2038770"/>
            <a:ext cx="877163" cy="687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20000"/>
              </a:lnSpc>
            </a:pPr>
            <a:r>
              <a:rPr lang="zh-CN" altLang="en-US" sz="1800" b="1">
                <a:solidFill>
                  <a:srgbClr val="000099"/>
                </a:solidFill>
                <a:latin typeface="+mn-lt"/>
                <a:ea typeface="+mn-ea"/>
              </a:rPr>
              <a:t>用户</a:t>
            </a:r>
          </a:p>
          <a:p>
            <a:pPr algn="ctr">
              <a:lnSpc>
                <a:spcPct val="95000"/>
              </a:lnSpc>
            </a:pPr>
            <a:r>
              <a:rPr lang="zh-CN" altLang="en-US" sz="1800" b="1">
                <a:solidFill>
                  <a:srgbClr val="000099"/>
                </a:solidFill>
                <a:latin typeface="+mn-lt"/>
                <a:ea typeface="+mn-ea"/>
              </a:rPr>
              <a:t>数据率</a:t>
            </a:r>
          </a:p>
        </p:txBody>
      </p:sp>
      <p:sp>
        <p:nvSpPr>
          <p:cNvPr id="393225" name="Text Box 9"/>
          <p:cNvSpPr txBox="1">
            <a:spLocks noChangeArrowheads="1"/>
          </p:cNvSpPr>
          <p:nvPr/>
        </p:nvSpPr>
        <p:spPr bwMode="auto">
          <a:xfrm>
            <a:off x="2345345" y="6172620"/>
            <a:ext cx="6489854"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1800" b="1" dirty="0">
                <a:solidFill>
                  <a:srgbClr val="000099"/>
                </a:solidFill>
                <a:latin typeface="+mn-lt"/>
                <a:ea typeface="+mn-ea"/>
              </a:rPr>
              <a:t>PAN                  </a:t>
            </a:r>
            <a:r>
              <a:rPr lang="en-US" altLang="zh-CN" sz="1800" b="1" dirty="0" smtClean="0">
                <a:solidFill>
                  <a:srgbClr val="000099"/>
                </a:solidFill>
                <a:latin typeface="+mn-lt"/>
                <a:ea typeface="+mn-ea"/>
              </a:rPr>
              <a:t>    LAN                    </a:t>
            </a:r>
            <a:r>
              <a:rPr lang="en-US" altLang="zh-CN" sz="1800" b="1" dirty="0">
                <a:solidFill>
                  <a:srgbClr val="000099"/>
                </a:solidFill>
                <a:latin typeface="+mn-lt"/>
                <a:ea typeface="+mn-ea"/>
              </a:rPr>
              <a:t>MAN        </a:t>
            </a:r>
            <a:r>
              <a:rPr lang="en-US" altLang="zh-CN" sz="1800" b="1" dirty="0" smtClean="0">
                <a:solidFill>
                  <a:srgbClr val="000099"/>
                </a:solidFill>
                <a:latin typeface="+mn-lt"/>
                <a:ea typeface="+mn-ea"/>
              </a:rPr>
              <a:t>                 </a:t>
            </a:r>
            <a:r>
              <a:rPr lang="en-US" altLang="zh-CN" sz="1800" b="1" dirty="0">
                <a:solidFill>
                  <a:srgbClr val="000099"/>
                </a:solidFill>
                <a:latin typeface="+mn-lt"/>
                <a:ea typeface="+mn-ea"/>
              </a:rPr>
              <a:t>WAN</a:t>
            </a:r>
          </a:p>
        </p:txBody>
      </p:sp>
      <p:sp>
        <p:nvSpPr>
          <p:cNvPr id="393226" name="Oval 10"/>
          <p:cNvSpPr>
            <a:spLocks noChangeArrowheads="1"/>
          </p:cNvSpPr>
          <p:nvPr/>
        </p:nvSpPr>
        <p:spPr bwMode="auto">
          <a:xfrm>
            <a:off x="1872592" y="5004220"/>
            <a:ext cx="1559852" cy="720725"/>
          </a:xfrm>
          <a:prstGeom prst="ellipse">
            <a:avLst/>
          </a:prstGeom>
          <a:solidFill>
            <a:srgbClr val="CCCC00"/>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802.15.4</a:t>
            </a:r>
          </a:p>
          <a:p>
            <a:pPr algn="ctr"/>
            <a:r>
              <a:rPr lang="en-US" altLang="zh-CN" sz="1800" b="1">
                <a:solidFill>
                  <a:srgbClr val="000099"/>
                </a:solidFill>
                <a:latin typeface="+mn-lt"/>
                <a:ea typeface="+mn-ea"/>
              </a:rPr>
              <a:t>ZigBee</a:t>
            </a:r>
          </a:p>
        </p:txBody>
      </p:sp>
      <p:sp>
        <p:nvSpPr>
          <p:cNvPr id="393227" name="Oval 11"/>
          <p:cNvSpPr>
            <a:spLocks noChangeArrowheads="1"/>
          </p:cNvSpPr>
          <p:nvPr/>
        </p:nvSpPr>
        <p:spPr bwMode="auto">
          <a:xfrm>
            <a:off x="1872592" y="4427957"/>
            <a:ext cx="1559852" cy="647700"/>
          </a:xfrm>
          <a:prstGeom prst="ellipse">
            <a:avLst/>
          </a:prstGeom>
          <a:solidFill>
            <a:srgbClr val="FFCC00"/>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802.15.1</a:t>
            </a:r>
          </a:p>
          <a:p>
            <a:pPr algn="ctr"/>
            <a:r>
              <a:rPr lang="zh-CN" altLang="en-US" sz="1800" b="1">
                <a:solidFill>
                  <a:srgbClr val="000099"/>
                </a:solidFill>
                <a:latin typeface="+mn-lt"/>
                <a:ea typeface="+mn-ea"/>
              </a:rPr>
              <a:t>蓝牙</a:t>
            </a:r>
          </a:p>
        </p:txBody>
      </p:sp>
      <p:sp>
        <p:nvSpPr>
          <p:cNvPr id="393228" name="Oval 12"/>
          <p:cNvSpPr>
            <a:spLocks noChangeArrowheads="1"/>
          </p:cNvSpPr>
          <p:nvPr/>
        </p:nvSpPr>
        <p:spPr bwMode="auto">
          <a:xfrm>
            <a:off x="1872592" y="2845219"/>
            <a:ext cx="1559852" cy="647700"/>
          </a:xfrm>
          <a:prstGeom prst="ellipse">
            <a:avLst/>
          </a:prstGeom>
          <a:solidFill>
            <a:srgbClr val="FFFF99"/>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802.15.3</a:t>
            </a:r>
          </a:p>
          <a:p>
            <a:pPr algn="ctr"/>
            <a:r>
              <a:rPr lang="zh-CN" altLang="en-US" sz="1800" b="1">
                <a:solidFill>
                  <a:srgbClr val="000099"/>
                </a:solidFill>
                <a:latin typeface="+mn-lt"/>
                <a:ea typeface="+mn-ea"/>
              </a:rPr>
              <a:t>超宽带</a:t>
            </a:r>
          </a:p>
        </p:txBody>
      </p:sp>
      <p:sp>
        <p:nvSpPr>
          <p:cNvPr id="393229" name="Oval 13"/>
          <p:cNvSpPr>
            <a:spLocks noChangeArrowheads="1"/>
          </p:cNvSpPr>
          <p:nvPr/>
        </p:nvSpPr>
        <p:spPr bwMode="auto">
          <a:xfrm>
            <a:off x="3743725" y="3492919"/>
            <a:ext cx="1559852" cy="647700"/>
          </a:xfrm>
          <a:prstGeom prst="ellipse">
            <a:avLst/>
          </a:prstGeom>
          <a:solidFill>
            <a:srgbClr val="FF99FF"/>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802.11g, a</a:t>
            </a:r>
          </a:p>
        </p:txBody>
      </p:sp>
      <p:sp>
        <p:nvSpPr>
          <p:cNvPr id="393230" name="Oval 14"/>
          <p:cNvSpPr>
            <a:spLocks noChangeArrowheads="1"/>
          </p:cNvSpPr>
          <p:nvPr/>
        </p:nvSpPr>
        <p:spPr bwMode="auto">
          <a:xfrm>
            <a:off x="3743725" y="3996157"/>
            <a:ext cx="1559852" cy="647700"/>
          </a:xfrm>
          <a:prstGeom prst="ellipse">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802.11b</a:t>
            </a:r>
          </a:p>
        </p:txBody>
      </p:sp>
      <p:sp>
        <p:nvSpPr>
          <p:cNvPr id="393231" name="Oval 15"/>
          <p:cNvSpPr>
            <a:spLocks noChangeArrowheads="1"/>
          </p:cNvSpPr>
          <p:nvPr/>
        </p:nvSpPr>
        <p:spPr bwMode="auto">
          <a:xfrm>
            <a:off x="5539187" y="3780257"/>
            <a:ext cx="1559852" cy="647700"/>
          </a:xfrm>
          <a:prstGeom prst="ellipse">
            <a:avLst/>
          </a:prstGeom>
          <a:solidFill>
            <a:srgbClr val="66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802.16</a:t>
            </a:r>
          </a:p>
        </p:txBody>
      </p:sp>
      <p:sp>
        <p:nvSpPr>
          <p:cNvPr id="393232" name="Oval 16"/>
          <p:cNvSpPr>
            <a:spLocks noChangeArrowheads="1"/>
          </p:cNvSpPr>
          <p:nvPr/>
        </p:nvSpPr>
        <p:spPr bwMode="auto">
          <a:xfrm>
            <a:off x="7566822" y="5293144"/>
            <a:ext cx="1559851" cy="647700"/>
          </a:xfrm>
          <a:prstGeom prst="ellipse">
            <a:avLst/>
          </a:prstGeom>
          <a:solidFill>
            <a:srgbClr val="CC66FF"/>
          </a:solidFill>
          <a:ln w="38100" cmpd="dbl">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2G</a:t>
            </a:r>
          </a:p>
          <a:p>
            <a:pPr algn="ctr"/>
            <a:r>
              <a:rPr lang="zh-CN" altLang="en-US" sz="1800" b="1">
                <a:solidFill>
                  <a:srgbClr val="000099"/>
                </a:solidFill>
                <a:latin typeface="+mn-lt"/>
                <a:ea typeface="+mn-ea"/>
              </a:rPr>
              <a:t>移动通信</a:t>
            </a:r>
          </a:p>
        </p:txBody>
      </p:sp>
      <p:sp>
        <p:nvSpPr>
          <p:cNvPr id="393233" name="Oval 17"/>
          <p:cNvSpPr>
            <a:spLocks noChangeArrowheads="1"/>
          </p:cNvSpPr>
          <p:nvPr/>
        </p:nvSpPr>
        <p:spPr bwMode="auto">
          <a:xfrm>
            <a:off x="7566822" y="4500982"/>
            <a:ext cx="1559851" cy="647700"/>
          </a:xfrm>
          <a:prstGeom prst="ellipse">
            <a:avLst/>
          </a:prstGeom>
          <a:solidFill>
            <a:srgbClr val="66FF33"/>
          </a:solidFill>
          <a:ln w="38100" cmpd="dbl">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3G</a:t>
            </a:r>
          </a:p>
          <a:p>
            <a:pPr algn="ctr"/>
            <a:r>
              <a:rPr lang="zh-CN" altLang="en-US" sz="1800" b="1">
                <a:solidFill>
                  <a:srgbClr val="000099"/>
                </a:solidFill>
                <a:latin typeface="+mn-lt"/>
                <a:ea typeface="+mn-ea"/>
              </a:rPr>
              <a:t>移动通信</a:t>
            </a:r>
          </a:p>
        </p:txBody>
      </p:sp>
      <p:sp>
        <p:nvSpPr>
          <p:cNvPr id="393234" name="Oval 18"/>
          <p:cNvSpPr>
            <a:spLocks noChangeArrowheads="1"/>
          </p:cNvSpPr>
          <p:nvPr/>
        </p:nvSpPr>
        <p:spPr bwMode="auto">
          <a:xfrm>
            <a:off x="7487711" y="3213348"/>
            <a:ext cx="1559851" cy="647700"/>
          </a:xfrm>
          <a:prstGeom prst="ellipse">
            <a:avLst/>
          </a:prstGeom>
          <a:solidFill>
            <a:srgbClr val="FFCC00"/>
          </a:solidFill>
          <a:ln w="38100" cmpd="dbl">
            <a:solidFill>
              <a:schemeClr val="folHlink"/>
            </a:solidFill>
            <a:prstDash val="solid"/>
            <a:round/>
            <a:headEnd/>
            <a:tailEnd/>
          </a:ln>
          <a:effectLst/>
          <a:extLst/>
        </p:spPr>
        <p:txBody>
          <a:bodyPr wrap="none" anchor="ctr"/>
          <a:lstStyle/>
          <a:p>
            <a:pPr algn="ctr"/>
            <a:r>
              <a:rPr lang="en-US" altLang="zh-CN" sz="1800" b="1" dirty="0">
                <a:solidFill>
                  <a:srgbClr val="000099"/>
                </a:solidFill>
                <a:latin typeface="+mn-lt"/>
                <a:ea typeface="+mn-ea"/>
              </a:rPr>
              <a:t>4G</a:t>
            </a:r>
          </a:p>
          <a:p>
            <a:pPr algn="ctr"/>
            <a:r>
              <a:rPr lang="zh-CN" altLang="en-US" sz="1800" b="1" dirty="0">
                <a:solidFill>
                  <a:srgbClr val="000099"/>
                </a:solidFill>
                <a:latin typeface="+mn-lt"/>
                <a:ea typeface="+mn-ea"/>
              </a:rPr>
              <a:t>移动通信</a:t>
            </a:r>
          </a:p>
        </p:txBody>
      </p:sp>
      <p:sp>
        <p:nvSpPr>
          <p:cNvPr id="393236" name="Text Box 20"/>
          <p:cNvSpPr txBox="1">
            <a:spLocks noChangeArrowheads="1"/>
          </p:cNvSpPr>
          <p:nvPr/>
        </p:nvSpPr>
        <p:spPr bwMode="auto">
          <a:xfrm>
            <a:off x="4056727" y="2624558"/>
            <a:ext cx="769763"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1800" b="1">
                <a:solidFill>
                  <a:srgbClr val="000099"/>
                </a:solidFill>
                <a:latin typeface="+mn-lt"/>
                <a:ea typeface="+mn-ea"/>
              </a:rPr>
              <a:t>Wi-Fi</a:t>
            </a:r>
          </a:p>
        </p:txBody>
      </p:sp>
      <p:sp>
        <p:nvSpPr>
          <p:cNvPr id="393237" name="Text Box 21"/>
          <p:cNvSpPr txBox="1">
            <a:spLocks noChangeArrowheads="1"/>
          </p:cNvSpPr>
          <p:nvPr/>
        </p:nvSpPr>
        <p:spPr bwMode="auto">
          <a:xfrm>
            <a:off x="5773079" y="3389733"/>
            <a:ext cx="977704"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1800" b="1">
                <a:solidFill>
                  <a:srgbClr val="000099"/>
                </a:solidFill>
                <a:latin typeface="+mn-lt"/>
                <a:ea typeface="+mn-ea"/>
              </a:rPr>
              <a:t>WiMAX</a:t>
            </a:r>
          </a:p>
        </p:txBody>
      </p:sp>
      <p:sp>
        <p:nvSpPr>
          <p:cNvPr id="24" name="Oval 18"/>
          <p:cNvSpPr>
            <a:spLocks noChangeArrowheads="1"/>
          </p:cNvSpPr>
          <p:nvPr/>
        </p:nvSpPr>
        <p:spPr bwMode="auto">
          <a:xfrm>
            <a:off x="7487711" y="1916832"/>
            <a:ext cx="1559851" cy="647700"/>
          </a:xfrm>
          <a:prstGeom prst="ellipse">
            <a:avLst/>
          </a:prstGeom>
          <a:solidFill>
            <a:srgbClr val="CC9900"/>
          </a:solidFill>
          <a:ln w="38100" cmpd="dbl">
            <a:solidFill>
              <a:schemeClr val="folHlink"/>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dirty="0">
                <a:solidFill>
                  <a:srgbClr val="000099"/>
                </a:solidFill>
                <a:latin typeface="+mn-lt"/>
                <a:ea typeface="+mn-ea"/>
              </a:rPr>
              <a:t>5</a:t>
            </a:r>
            <a:r>
              <a:rPr lang="en-US" altLang="zh-CN" sz="1800" b="1" dirty="0" smtClean="0">
                <a:solidFill>
                  <a:srgbClr val="000099"/>
                </a:solidFill>
                <a:latin typeface="+mn-lt"/>
                <a:ea typeface="+mn-ea"/>
              </a:rPr>
              <a:t>G</a:t>
            </a:r>
            <a:endParaRPr lang="en-US" altLang="zh-CN" sz="1800" b="1" dirty="0">
              <a:solidFill>
                <a:srgbClr val="000099"/>
              </a:solidFill>
              <a:latin typeface="+mn-lt"/>
              <a:ea typeface="+mn-ea"/>
            </a:endParaRPr>
          </a:p>
          <a:p>
            <a:pPr algn="ctr"/>
            <a:r>
              <a:rPr lang="zh-CN" altLang="en-US" sz="1800" b="1" dirty="0">
                <a:solidFill>
                  <a:srgbClr val="000099"/>
                </a:solidFill>
                <a:latin typeface="+mn-lt"/>
                <a:ea typeface="+mn-ea"/>
              </a:rPr>
              <a:t>移动通信</a:t>
            </a:r>
          </a:p>
        </p:txBody>
      </p:sp>
      <p:sp>
        <p:nvSpPr>
          <p:cNvPr id="25" name="Line 23"/>
          <p:cNvSpPr>
            <a:spLocks noChangeShapeType="1"/>
          </p:cNvSpPr>
          <p:nvPr/>
        </p:nvSpPr>
        <p:spPr bwMode="auto">
          <a:xfrm flipV="1">
            <a:off x="8250001" y="2571517"/>
            <a:ext cx="0" cy="597552"/>
          </a:xfrm>
          <a:prstGeom prst="line">
            <a:avLst/>
          </a:prstGeom>
          <a:noFill/>
          <a:ln w="38100">
            <a:solidFill>
              <a:schemeClr val="hlink"/>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26" name="矩形 25"/>
          <p:cNvSpPr/>
          <p:nvPr/>
        </p:nvSpPr>
        <p:spPr>
          <a:xfrm>
            <a:off x="917294" y="1124744"/>
            <a:ext cx="6555986" cy="830997"/>
          </a:xfrm>
          <a:prstGeom prst="rect">
            <a:avLst/>
          </a:prstGeom>
          <a:solidFill>
            <a:srgbClr val="66FF66"/>
          </a:solidFill>
          <a:ln>
            <a:solidFill>
              <a:srgbClr val="000066"/>
            </a:solidFill>
          </a:ln>
        </p:spPr>
        <p:txBody>
          <a:bodyPr wrap="square">
            <a:spAutoFit/>
          </a:bodyPr>
          <a:lstStyle/>
          <a:p>
            <a:r>
              <a:rPr lang="zh-CN" altLang="zh-CN" b="1" dirty="0">
                <a:solidFill>
                  <a:srgbClr val="000066"/>
                </a:solidFill>
                <a:latin typeface="+mn-lt"/>
                <a:ea typeface="+mn-ea"/>
              </a:rPr>
              <a:t>各种无线网络，可以看出，这些网络各有优缺点，也都有各自最适宜的使用环境。</a:t>
            </a:r>
            <a:endParaRPr lang="zh-CN" altLang="en-US" b="1" dirty="0">
              <a:solidFill>
                <a:srgbClr val="000066"/>
              </a:solidFill>
              <a:latin typeface="+mn-lt"/>
              <a:ea typeface="+mn-ea"/>
            </a:endParaRPr>
          </a:p>
        </p:txBody>
      </p:sp>
    </p:spTree>
    <p:extLst>
      <p:ext uri="{BB962C8B-B14F-4D97-AF65-F5344CB8AC3E}">
        <p14:creationId xmlns:p14="http://schemas.microsoft.com/office/powerpoint/2010/main" val="479387483"/>
      </p:ext>
    </p:extLst>
  </p:cSld>
  <p:clrMapOvr>
    <a:masterClrMapping/>
  </p:clrMapOvr>
  <p:timing>
    <p:tnLst>
      <p:par>
        <p:cTn id="1" dur="indefinite" restart="never" nodeType="tmRoot"/>
      </p:par>
    </p:tnLst>
  </p:timing>
</p:sld>
</file>

<file path=ppt/theme/theme1.xml><?xml version="1.0" encoding="utf-8"?>
<a:theme xmlns:a="http://schemas.openxmlformats.org/drawingml/2006/main" name="cn920">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cn920</Template>
  <TotalTime>375</TotalTime>
  <Words>8155</Words>
  <Application>Microsoft Office PowerPoint</Application>
  <PresentationFormat>A4 纸张(210x297 毫米)</PresentationFormat>
  <Paragraphs>1129</Paragraphs>
  <Slides>97</Slides>
  <Notes>43</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97</vt:i4>
      </vt:variant>
    </vt:vector>
  </HeadingPairs>
  <TitlesOfParts>
    <vt:vector size="100" baseType="lpstr">
      <vt:lpstr>cn920</vt:lpstr>
      <vt:lpstr>VISIO</vt:lpstr>
      <vt:lpstr>Microsoft ClipArt Gallery</vt:lpstr>
      <vt:lpstr>第 9 章   无线网络和移动网络</vt:lpstr>
      <vt:lpstr>第 9 章  无线网络和移动网络</vt:lpstr>
      <vt:lpstr>9.1  无线局域网 WLAN</vt:lpstr>
      <vt:lpstr>9.1.1  无线局域网的组成</vt:lpstr>
      <vt:lpstr>1. IEEE 802.11</vt:lpstr>
      <vt:lpstr>1. IEEE 802.11</vt:lpstr>
      <vt:lpstr>PowerPoint 演示文稿</vt:lpstr>
      <vt:lpstr>PowerPoint 演示文稿</vt:lpstr>
      <vt:lpstr>PowerPoint 演示文稿</vt:lpstr>
      <vt:lpstr>PowerPoint 演示文稿</vt:lpstr>
      <vt:lpstr>PowerPoint 演示文稿</vt:lpstr>
      <vt:lpstr>建立关联(association)</vt:lpstr>
      <vt:lpstr>移动站与 AP 建立关联的方法</vt:lpstr>
      <vt:lpstr>热点 (hot spot)</vt:lpstr>
      <vt:lpstr>2. 移动自组网络</vt:lpstr>
      <vt:lpstr>2. 移动自组网络</vt:lpstr>
      <vt:lpstr>移动自组网络的应用前景 </vt:lpstr>
      <vt:lpstr>无线传感器网络 WSN</vt:lpstr>
      <vt:lpstr>传感器结点的形状和组成</vt:lpstr>
      <vt:lpstr>无线传感器网络主要的应用领域 </vt:lpstr>
      <vt:lpstr>移动自组网络不同于移动 IP</vt:lpstr>
      <vt:lpstr>几种不同的接入</vt:lpstr>
      <vt:lpstr>9.1.2   802.11 局域网的物理层</vt:lpstr>
      <vt:lpstr>几种常用的 802.11 无线局域网 </vt:lpstr>
      <vt:lpstr>9.1.3  802.11 局域网的 MAC 层协议</vt:lpstr>
      <vt:lpstr>无线局域网的特殊问题 </vt:lpstr>
      <vt:lpstr>无线局域网的特殊问题 </vt:lpstr>
      <vt:lpstr>CSMA/CA 协议 </vt:lpstr>
      <vt:lpstr>802.11 的 MAC 层 </vt:lpstr>
      <vt:lpstr>802.11 的 MAC 层 </vt:lpstr>
      <vt:lpstr>802.11 的 MAC 层 </vt:lpstr>
      <vt:lpstr>帧间间隔 IFS </vt:lpstr>
      <vt:lpstr>两种常用种帧间间隔 </vt:lpstr>
      <vt:lpstr>两种常用帧间间隔 </vt:lpstr>
      <vt:lpstr>CSMA/CA 协议的原理 </vt:lpstr>
      <vt:lpstr>为什么信道空闲还要再等待 </vt:lpstr>
      <vt:lpstr>假定没有高优先级帧要发送 </vt:lpstr>
      <vt:lpstr>虚拟载波监听 </vt:lpstr>
      <vt:lpstr>虚拟载波监听的效果 </vt:lpstr>
      <vt:lpstr>网络分配向量 </vt:lpstr>
      <vt:lpstr>争用窗口 </vt:lpstr>
      <vt:lpstr>802.11 的退避机制</vt:lpstr>
      <vt:lpstr>二进制指数退避算法 </vt:lpstr>
      <vt:lpstr>退避计时器 (backoff timer)</vt:lpstr>
      <vt:lpstr>退避算法的使用情况 </vt:lpstr>
      <vt:lpstr>CSMA/CA 算法归纳</vt:lpstr>
      <vt:lpstr>2. 对信道进行预约 </vt:lpstr>
      <vt:lpstr>2. 对信道进行预约 </vt:lpstr>
      <vt:lpstr>2. 对信道进行预约 </vt:lpstr>
      <vt:lpstr>CSMA/CA 协议的基本流程图</vt:lpstr>
      <vt:lpstr>9.1.4  802.11 局域网的 MAC 帧</vt:lpstr>
      <vt:lpstr>9.1.4  802.11 局域网的 MAC 帧</vt:lpstr>
      <vt:lpstr>802.11 数据帧的三大部分 </vt:lpstr>
      <vt:lpstr>1. 关于 802.11 数据帧的地址</vt:lpstr>
      <vt:lpstr>PowerPoint 演示文稿</vt:lpstr>
      <vt:lpstr>1. 关于 802.11 数据帧的地址</vt:lpstr>
      <vt:lpstr>2. 序号控制、持续期和帧控制字段 </vt:lpstr>
      <vt:lpstr>分片的发送举例 </vt:lpstr>
      <vt:lpstr>9.2  无线个人区域网 WPAN</vt:lpstr>
      <vt:lpstr>WPAN 和 WLAN 并不一样 </vt:lpstr>
      <vt:lpstr>WPAN 标准</vt:lpstr>
      <vt:lpstr>1. 蓝牙系统 (Bluetooth)</vt:lpstr>
      <vt:lpstr>皮可网(piconet)</vt:lpstr>
      <vt:lpstr>蓝牙系统中的皮可网和扩散网 </vt:lpstr>
      <vt:lpstr>2. 低速 WPAN </vt:lpstr>
      <vt:lpstr>ZigBee 的特点</vt:lpstr>
      <vt:lpstr>ZigBee 的标准</vt:lpstr>
      <vt:lpstr>ZigBee 的协议栈 </vt:lpstr>
      <vt:lpstr>ZigBee 的协议栈 </vt:lpstr>
      <vt:lpstr>ZigBee 的组网方式</vt:lpstr>
      <vt:lpstr>ZigBee 的组网方式</vt:lpstr>
      <vt:lpstr>ZigBee 的组网方式</vt:lpstr>
      <vt:lpstr>3. 高速 WPAN</vt:lpstr>
      <vt:lpstr>9.3 无线城域网 WMAN </vt:lpstr>
      <vt:lpstr>WiMAX </vt:lpstr>
      <vt:lpstr>802.16 无线城域网服务范围的示意图 </vt:lpstr>
      <vt:lpstr>9.4  蜂窝移动通信网</vt:lpstr>
      <vt:lpstr>9.4.1  蜂窝无线通信技术简介 </vt:lpstr>
      <vt:lpstr>9.4.1  蜂窝无线通信技术简介 </vt:lpstr>
      <vt:lpstr>9.4.1  蜂窝无线通信技术简介 </vt:lpstr>
      <vt:lpstr>9.4.1  蜂窝无线通信技术简介 </vt:lpstr>
      <vt:lpstr>GSM 蜂窝通信系统的重要组成构件 </vt:lpstr>
      <vt:lpstr>9.4.2 移动 IP</vt:lpstr>
      <vt:lpstr>移动 IP 使用的基本概念 </vt:lpstr>
      <vt:lpstr>通信者 B 和移动站 A 的四个重要通信步骤</vt:lpstr>
      <vt:lpstr>网络层应增加的新功能</vt:lpstr>
      <vt:lpstr>三角形路由选择问题</vt:lpstr>
      <vt:lpstr>使用直接路由选择向移动站发送数据报</vt:lpstr>
      <vt:lpstr>使用直接路由选择向移动站发送数据报</vt:lpstr>
      <vt:lpstr>9.4.3  蜂窝移动通信网中  对移动用户的路由选择</vt:lpstr>
      <vt:lpstr>9.4.3  蜂窝移动通信网中  对移动用户的路由选择</vt:lpstr>
      <vt:lpstr>9.4.4  GSM 中的切换</vt:lpstr>
      <vt:lpstr>PowerPoint 演示文稿</vt:lpstr>
      <vt:lpstr>9.4.5  无线网络对高层协议的影响</vt:lpstr>
      <vt:lpstr>9.4.5  无线网络对高层协议的影响</vt:lpstr>
      <vt:lpstr>9.5  两种不同无线上网</vt:lpstr>
      <vt:lpstr>几种无线网络的比较</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8 章 互联网上的音频和视频服务</dc:title>
  <dc:creator>920</dc:creator>
  <cp:lastModifiedBy>920</cp:lastModifiedBy>
  <cp:revision>16</cp:revision>
  <dcterms:created xsi:type="dcterms:W3CDTF">2016-10-14T10:01:16Z</dcterms:created>
  <dcterms:modified xsi:type="dcterms:W3CDTF">2016-11-06T06:23:54Z</dcterms:modified>
</cp:coreProperties>
</file>