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1" r:id="rId2"/>
    <p:sldMasterId id="2147483684" r:id="rId3"/>
    <p:sldMasterId id="2147483686" r:id="rId4"/>
    <p:sldMasterId id="2147483701" r:id="rId5"/>
  </p:sldMasterIdLst>
  <p:notesMasterIdLst>
    <p:notesMasterId r:id="rId26"/>
  </p:notesMasterIdLst>
  <p:sldIdLst>
    <p:sldId id="299" r:id="rId6"/>
    <p:sldId id="306" r:id="rId7"/>
    <p:sldId id="308" r:id="rId8"/>
    <p:sldId id="310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2" r:id="rId19"/>
    <p:sldId id="323" r:id="rId20"/>
    <p:sldId id="324" r:id="rId21"/>
    <p:sldId id="325" r:id="rId22"/>
    <p:sldId id="319" r:id="rId23"/>
    <p:sldId id="258" r:id="rId24"/>
    <p:sldId id="29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299"/>
            <p14:sldId id="306"/>
            <p14:sldId id="308"/>
            <p14:sldId id="310"/>
            <p14:sldId id="309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2"/>
            <p14:sldId id="323"/>
            <p14:sldId id="324"/>
            <p14:sldId id="325"/>
            <p14:sldId id="319"/>
          </p14:sldIdLst>
        </p14:section>
        <p14:section name="Appendix: Image Descriptions for Unsighted Students" id="{9E859B0B-078E-463E-89A6-21C20DD280C4}">
          <p14:sldIdLst>
            <p14:sldId id="25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D6AB78-774C-B9BB-EDB5-DFB4EE3DE0FC}" name="潘 康" initials="潘" userId="4f1e1615c3ebb7b0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/>
  <p:cmAuthor id="2" name="Ciporen, Laura" initials="CL [2]" lastIdx="2" clrIdx="1"/>
  <p:cmAuthor id="3" name="兰 文尉" initials="兰" lastIdx="1" clrIdx="2">
    <p:extLst>
      <p:ext uri="{19B8F6BF-5375-455C-9EA6-DF929625EA0E}">
        <p15:presenceInfo xmlns:p15="http://schemas.microsoft.com/office/powerpoint/2012/main" userId="c1b31e3d41dba4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66" autoAdjust="0"/>
    <p:restoredTop sz="92378" autoAdjust="0"/>
  </p:normalViewPr>
  <p:slideViewPr>
    <p:cSldViewPr snapToGrid="0" showGuides="1">
      <p:cViewPr varScale="1">
        <p:scale>
          <a:sx n="107" d="100"/>
          <a:sy n="107" d="100"/>
        </p:scale>
        <p:origin x="1323" y="60"/>
      </p:cViewPr>
      <p:guideLst>
        <p:guide pos="3264"/>
        <p:guide orient="horz" pos="2256"/>
        <p:guide pos="5640"/>
      </p:guideLst>
    </p:cSldViewPr>
  </p:slideViewPr>
  <p:outlineViewPr>
    <p:cViewPr>
      <p:scale>
        <a:sx n="66" d="100"/>
        <a:sy n="66" d="100"/>
      </p:scale>
      <p:origin x="0" y="-95586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</a:defRPr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</a:defRPr>
            </a:lvl1pPr>
          </a:lstStyle>
          <a:p>
            <a:fld id="{F40863B8-E4C9-437E-A56A-8C8CFFB32AA2}" type="datetimeFigureOut">
              <a:rPr lang="en-IN" smtClean="0"/>
              <a:pPr/>
              <a:t>08-08-2022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</a:defRPr>
            </a:lvl1pPr>
          </a:lstStyle>
          <a:p>
            <a:fld id="{81D40782-01C2-4626-9011-4C4273F6A5C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66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986D-EE3A-4DEB-89D2-3A8448169C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33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 descr="McGraw-Hill Education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宋体" panose="02010600030101010101" pitchFamily="2" charset="-122"/>
              </a:rPr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宋体" panose="02010600030101010101" pitchFamily="2" charset="-122"/>
              </a:rPr>
              <a:t>No reproduction or further distribution permitted without the prior written consent of McGraw Hill.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643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 descr="McGraw-Hill Education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541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Optional: Include Cover Here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0643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33895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695" r:id="rId4"/>
    <p:sldLayoutId id="2147483696" r:id="rId5"/>
    <p:sldLayoutId id="2147483697" r:id="rId6"/>
    <p:sldLayoutId id="2147483704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宋体" panose="02010600030101010101" pitchFamily="2" charset="-122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fld id="{68151E55-6873-49E2-B8D5-2F265E6F197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宋体" panose="02010600030101010101" pitchFamily="2" charset="-122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宋体" panose="02010600030101010101" pitchFamily="2" charset="-122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14C897A-4409-4F96-826A-7AE9F1281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465" y="2481513"/>
            <a:ext cx="3035808" cy="569626"/>
          </a:xfrm>
        </p:spPr>
        <p:txBody>
          <a:bodyPr/>
          <a:lstStyle/>
          <a:p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40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endParaRPr lang="en-US" sz="400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9DC5F79-D657-4B2E-8FAB-C143E5618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752" y="3580973"/>
            <a:ext cx="2729379" cy="451778"/>
          </a:xfrm>
        </p:spPr>
        <p:txBody>
          <a:bodyPr/>
          <a:lstStyle/>
          <a:p>
            <a:r>
              <a:rPr lang="en-US" sz="28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软件和软件工程</a:t>
            </a:r>
            <a:endParaRPr lang="en-US" sz="2800" b="1" noProof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59F268B-4D44-410E-9686-AEB4FDBAB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noProof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引言</a:t>
            </a:r>
            <a:endParaRPr lang="en-US" sz="2000" noProof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7C7E2EA9-900D-E6E0-DC7E-4E31B6D798C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210" b="7210"/>
          <a:stretch>
            <a:fillRect/>
          </a:stretch>
        </p:blipFill>
        <p:spPr>
          <a:xfrm>
            <a:off x="4572000" y="497841"/>
            <a:ext cx="4229100" cy="5497208"/>
          </a:xfrm>
        </p:spPr>
      </p:pic>
    </p:spTree>
    <p:extLst>
      <p:ext uri="{BB962C8B-B14F-4D97-AF65-F5344CB8AC3E}">
        <p14:creationId xmlns:p14="http://schemas.microsoft.com/office/powerpoint/2010/main" val="294401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普适性活动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软件跟踪和控制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风险管理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软件质量保证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技术评审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测量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软件配置管理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可复用性管理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工作产品的准备和生产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过程的适应性调整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活动、动作和任务的总体流程以及相互依赖关系。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在每一个框架活动中，动作和任务细化的程度。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工作产品的定义和要求的程度。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质量保证活动应用的方式。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项目跟踪和控制活动应用的方式。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过程描述的详细程度和严谨程度。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客户和利益相关者对项目的参与程度。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软件团队所赋予的自主权。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团队组织和角色的明确程度。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7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软件工程实践的精髓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波利亚的</a:t>
            </a:r>
            <a:r>
              <a:rPr lang="en-US" altLang="en-US" sz="2400" dirty="0" err="1">
                <a:solidFill>
                  <a:schemeClr val="tx1"/>
                </a:solidFill>
              </a:rPr>
              <a:t>建议</a:t>
            </a:r>
            <a:r>
              <a:rPr lang="en-US" altLang="en-US" sz="24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理解问题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（沟通和分析）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策划解决方案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（建模和软件设计）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实施计划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（代码生成）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检查结果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（测试和质量保证）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6B3901-798E-DBCE-7411-225572A08D98}"/>
              </a:ext>
            </a:extLst>
          </p:cNvPr>
          <p:cNvSpPr txBox="1"/>
          <p:nvPr/>
        </p:nvSpPr>
        <p:spPr>
          <a:xfrm>
            <a:off x="1636999" y="6011070"/>
            <a:ext cx="750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注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乔治波利亚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George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Polya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怎样解题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中列出解决问题的精髓。</a:t>
            </a:r>
            <a:endParaRPr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3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理解问题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谁将从问题的解决中获益？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也就是说，谁是利益相关者。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有哪些是未知的？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哪些数据、功能和特性是解决问题所必须的？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问题可以划分吗？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是否可以描述为更小、更容易理解的问题？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问题可以图形化描述吗？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可以建立分析模型吗？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3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策划解决方案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以前曾经见过类似的问题吗？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在可能的解决方案中，是否可以识别出一些模式？是否有软件实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现了所需要的数据、功能和特性。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类似的问题是否有解决过？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如果是，解决方案所包含的元素是否可以复用？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可以定义子问题吗？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如果可以，子问题是否有解决方案？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能用一种可以很快实现的方式来描述解决方案吗？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能构建出设计模型吗？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实施计划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解决方案和计划一致吗？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源码是否可追溯到设计模型。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解决方案的每个组成部分是否可以证明正确？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设计和代码是否经过评审，算法是否经过正确性证明？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8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检查结果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能否测试解决方案的每个部分？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是否实现了合理的测试策略。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解决方案是否产生了与所要求的数据、功能和特性一致的结果？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是否按照项目利益相关者的需求进行了确认？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0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Hooker</a:t>
            </a:r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的通用准则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存在价值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为用户提供价值。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保持简介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所有的设计尽可能简洁。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保持愿景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清晰的愿景至关重要。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关注使用者。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面向未来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永远不要把自己的设计局限于一隅。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提前计划复用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降低成本并提升价值。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认真思考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行动之前思考可产生更好的结果。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92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这一切是如何开始的</a:t>
            </a:r>
            <a:r>
              <a:rPr kumimoji="1"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—</a:t>
            </a:r>
            <a:r>
              <a:rPr kumimoji="1" lang="en-US" altLang="zh-CN" sz="4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SafeHome</a:t>
            </a:r>
            <a:r>
              <a:rPr kumimoji="1" lang="zh-CN" altLang="en-US" sz="4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每个软件工程项目都来自业务需求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</a:p>
          <a:p>
            <a:pPr marL="687388" lvl="1">
              <a:lnSpc>
                <a:spcPct val="150000"/>
              </a:lnSpc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对现有的应用程序缺陷的纠正。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687388" lvl="1">
              <a:lnSpc>
                <a:spcPct val="150000"/>
              </a:lnSpc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改变遗留系统以适应新的业务环境。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687388" lvl="1">
              <a:lnSpc>
                <a:spcPct val="150000"/>
              </a:lnSpc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扩展现有应用程序的功能和特性。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687388" lvl="1">
              <a:lnSpc>
                <a:spcPct val="150000"/>
              </a:lnSpc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开发某种新的产品、服务或系统。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0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6140-A63B-4D20-A758-54BAF6E0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32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补充内容：图片对应描述</a:t>
            </a:r>
            <a:endParaRPr lang="en-US" sz="3200" noProof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5C4E0-2E36-443B-B4C4-06FC04FDC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1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软件的本质</a:t>
            </a:r>
            <a:r>
              <a:rPr kumimoji="1"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定义软件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软件是：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03200" indent="-40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arenR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指令的集合（计算机程序），通过执行这些指令可以满足预期的特征、功能和性能需求。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03200" indent="-40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arenR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数据结构，使得程序可以合理利用信息。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03200" indent="-40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arenR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文档，用来描述程序的操作和使用。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kumimoji="1"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15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磨损与退化</a:t>
            </a:r>
            <a:r>
              <a:rPr lang="en-US" altLang="zh-CN" sz="36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对应描述</a:t>
            </a:r>
            <a:endParaRPr lang="en-US" sz="3600" noProof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9827" y="1098714"/>
            <a:ext cx="2980826" cy="344006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3" action="ppaction://hlinksldjump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663274"/>
            <a:ext cx="8639352" cy="40960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绘制失效率与时间的关系图，以显示磨损与退化的关系。理想曲线表明，失效率随着时间的增加而降低。展示的曲线具有双曲线形状，其随着</a:t>
            </a:r>
            <a:r>
              <a:rPr lang="e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的增加，</a:t>
            </a:r>
            <a:r>
              <a:rPr lang="e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从较高处下降接近到恒定值。实际曲线表明，失效率降低并达到最小值，但随着时间增加，斜率减小并再次升高。当实施变更时，曲线会突然出现上升，造成更高的失效率，随后随着时间增加，失效率会回落到实际曲线。由于副作用导致失效率增加。</a:t>
            </a:r>
            <a:endParaRPr lang="en-US" sz="240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92111" y="6207760"/>
            <a:ext cx="2959779" cy="371051"/>
          </a:xfrm>
        </p:spPr>
        <p:txBody>
          <a:bodyPr/>
          <a:lstStyle/>
          <a:p>
            <a:pPr algn="ctr"/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3" action="ppaction://hlinksldjump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ea typeface="宋体" panose="02010600030101010101" pitchFamily="2" charset="-122"/>
              </a:rPr>
              <a:t>20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79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什么是软件？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软件是开发或设计的，并不是传统意义上的制造。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软件不会“磨损”，但软件退化的确存在。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尽管该行业正在朝着基于组件构建的方向发展，但大多数软件仍然是定制的。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5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软件应用领域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系统软件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应用软件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工程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科学软件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嵌入式软件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产品线软件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Web/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移动应用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人工智能软件（机器人、神经网络、游戏等）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8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磨损与退化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803287-74F9-F113-124C-1053A40C45C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209301" y="1113797"/>
            <a:ext cx="6725397" cy="4630406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1C884D-D7FF-BA10-0E2F-CD80EAD3B9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558" y="6146800"/>
            <a:ext cx="3200885" cy="388303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图片对应描述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3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24455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遗留软件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为什么软件必须改进？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68738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软件需要</a:t>
            </a: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适应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性调整，从而满足新的计算环境或技术的需要。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68738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软件必须</a:t>
            </a: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升级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以实现新的商业需求。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68738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软件必须</a:t>
            </a: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扩展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以具有与更多新的系统和数据库协同工作的能力。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68738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软件体系结构必须进行</a:t>
            </a: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重构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以使之能适应不断演化的计算环境。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7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定义学科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美国电气与电子工程师学会（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IEEE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）给出的定义：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kumimoji="1" lang="zh-CN" alt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软件工程：</a:t>
            </a:r>
            <a:endParaRPr kumimoji="1" lang="en-US" altLang="zh-CN" sz="2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1688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将系统化的、规范化的、可量化的方法应用于软件的开发、运行和维护，即将工程化的方法应用于软件。</a:t>
            </a:r>
            <a:endParaRPr kumimoji="1" lang="en-US" altLang="zh-CN" sz="22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1688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关于（</a:t>
            </a:r>
            <a:r>
              <a:rPr kumimoji="1" lang="en-US" altLang="zh-CN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）的方法研究。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7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软件工程层次图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A9078C-AB20-EE1D-54F1-CAE0BDE6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84" y="2146780"/>
            <a:ext cx="8032752" cy="287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过程框架活动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沟通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策划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建模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需求分析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设计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构建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代码生成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测试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部署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7409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9205645-1F2A-4B1E-9674-DA1B2F4D5ED6}"/>
    </a:ext>
  </a:extLst>
</a:theme>
</file>

<file path=ppt/theme/theme2.xml><?xml version="1.0" encoding="utf-8"?>
<a:theme xmlns:a="http://schemas.openxmlformats.org/drawingml/2006/main" name="MainContentSlideMaster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FF0FDA0-6894-4596-BDAC-FCF1DCFBA9AA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B82DCB52-FEF9-40CC-B3DC-F0115DBC3F82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38380B4B-557F-493C-8BD4-E5DEA4FEDAB0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F0C5A687-89F8-48FC-8D59-8BA67B8E380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Template_Editorial_v8_2018</Template>
  <TotalTime>2778</TotalTime>
  <Words>973</Words>
  <Application>Microsoft Office PowerPoint</Application>
  <PresentationFormat>全屏显示(4:3)</PresentationFormat>
  <Paragraphs>137</Paragraphs>
  <Slides>20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宋体</vt:lpstr>
      <vt:lpstr>宋体</vt:lpstr>
      <vt:lpstr>Arial</vt:lpstr>
      <vt:lpstr>Times New Roman</vt:lpstr>
      <vt:lpstr>Title Slides Master</vt:lpstr>
      <vt:lpstr>MainContentSlideMaster</vt:lpstr>
      <vt:lpstr>ClosingMaster</vt:lpstr>
      <vt:lpstr>DividerSlideMaster</vt:lpstr>
      <vt:lpstr>ImageDescriptionAppendixSlideMaster</vt:lpstr>
      <vt:lpstr>第1章</vt:lpstr>
      <vt:lpstr>软件的本质——定义软件</vt:lpstr>
      <vt:lpstr>什么是软件？</vt:lpstr>
      <vt:lpstr>软件应用领域</vt:lpstr>
      <vt:lpstr>磨损与退化</vt:lpstr>
      <vt:lpstr>遗留软件</vt:lpstr>
      <vt:lpstr>定义学科</vt:lpstr>
      <vt:lpstr>软件工程层次图</vt:lpstr>
      <vt:lpstr>过程框架活动</vt:lpstr>
      <vt:lpstr>普适性活动</vt:lpstr>
      <vt:lpstr>过程的适应性调整</vt:lpstr>
      <vt:lpstr>软件工程实践的精髓</vt:lpstr>
      <vt:lpstr>理解问题</vt:lpstr>
      <vt:lpstr>策划解决方案</vt:lpstr>
      <vt:lpstr>实施计划</vt:lpstr>
      <vt:lpstr>检查结果</vt:lpstr>
      <vt:lpstr>Hooker的通用准则</vt:lpstr>
      <vt:lpstr>这一切是如何开始的—SafeHome的开始</vt:lpstr>
      <vt:lpstr>补充内容：图片对应描述</vt:lpstr>
      <vt:lpstr>磨损与退化-对应描述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Four Title Slide Options</dc:title>
  <dc:creator>Ervolino, Heather</dc:creator>
  <cp:keywords>PPT</cp:keywords>
  <cp:lastModifiedBy>Cui Zhanqi</cp:lastModifiedBy>
  <cp:revision>584</cp:revision>
  <dcterms:created xsi:type="dcterms:W3CDTF">2019-01-22T22:04:31Z</dcterms:created>
  <dcterms:modified xsi:type="dcterms:W3CDTF">2022-08-08T02:53:44Z</dcterms:modified>
</cp:coreProperties>
</file>