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notesMasterIdLst>
    <p:notesMasterId r:id="rId37"/>
  </p:notesMasterIdLst>
  <p:handoutMasterIdLst>
    <p:handoutMasterId r:id="rId38"/>
  </p:handoutMasterIdLst>
  <p:sldIdLst>
    <p:sldId id="286" r:id="rId6"/>
    <p:sldId id="265" r:id="rId7"/>
    <p:sldId id="263" r:id="rId8"/>
    <p:sldId id="266" r:id="rId9"/>
    <p:sldId id="267" r:id="rId10"/>
    <p:sldId id="268" r:id="rId11"/>
    <p:sldId id="269" r:id="rId12"/>
    <p:sldId id="270" r:id="rId13"/>
    <p:sldId id="271" r:id="rId14"/>
    <p:sldId id="273" r:id="rId15"/>
    <p:sldId id="274" r:id="rId16"/>
    <p:sldId id="272" r:id="rId17"/>
    <p:sldId id="275" r:id="rId18"/>
    <p:sldId id="276" r:id="rId19"/>
    <p:sldId id="277" r:id="rId20"/>
    <p:sldId id="284" r:id="rId21"/>
    <p:sldId id="285" r:id="rId22"/>
    <p:sldId id="278" r:id="rId23"/>
    <p:sldId id="279" r:id="rId24"/>
    <p:sldId id="281" r:id="rId25"/>
    <p:sldId id="280" r:id="rId26"/>
    <p:sldId id="282" r:id="rId27"/>
    <p:sldId id="283" r:id="rId28"/>
    <p:sldId id="258" r:id="rId29"/>
    <p:sldId id="264" r:id="rId30"/>
    <p:sldId id="288" r:id="rId31"/>
    <p:sldId id="289" r:id="rId32"/>
    <p:sldId id="290" r:id="rId33"/>
    <p:sldId id="291" r:id="rId34"/>
    <p:sldId id="292" r:id="rId35"/>
    <p:sldId id="29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6"/>
            <p14:sldId id="265"/>
            <p14:sldId id="263"/>
            <p14:sldId id="266"/>
            <p14:sldId id="267"/>
            <p14:sldId id="268"/>
            <p14:sldId id="269"/>
            <p14:sldId id="270"/>
            <p14:sldId id="271"/>
            <p14:sldId id="273"/>
            <p14:sldId id="274"/>
            <p14:sldId id="272"/>
            <p14:sldId id="275"/>
            <p14:sldId id="276"/>
            <p14:sldId id="277"/>
            <p14:sldId id="284"/>
            <p14:sldId id="285"/>
            <p14:sldId id="278"/>
            <p14:sldId id="279"/>
            <p14:sldId id="281"/>
            <p14:sldId id="280"/>
            <p14:sldId id="282"/>
            <p14:sldId id="283"/>
          </p14:sldIdLst>
        </p14:section>
        <p14:section name="补充内容：图片对应描述" id="{9E859B0B-078E-463E-89A6-21C20DD280C4}">
          <p14:sldIdLst>
            <p14:sldId id="258"/>
            <p14:sldId id="264"/>
            <p14:sldId id="288"/>
            <p14:sldId id="289"/>
            <p14:sldId id="290"/>
            <p14:sldId id="291"/>
            <p14:sldId id="292"/>
            <p14:sldId id="293"/>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6196" autoAdjust="0"/>
  </p:normalViewPr>
  <p:slideViewPr>
    <p:cSldViewPr snapToGrid="0" showGuides="1">
      <p:cViewPr varScale="1">
        <p:scale>
          <a:sx n="112" d="100"/>
          <a:sy n="112" d="100"/>
        </p:scale>
        <p:origin x="1611" y="45"/>
      </p:cViewPr>
      <p:guideLst>
        <p:guide pos="3264"/>
        <p:guide orient="horz" pos="2256"/>
        <p:guide pos="564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commentAuthors" Target="commentAuthor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2FAC82-AB1B-3359-DA33-079CE33CA2E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449FAC6E-1D29-1025-F825-FA454D8137F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CC62C5-A039-4C67-BCFC-4F0C2DADB2DB}" type="datetimeFigureOut">
              <a:rPr lang="zh-CN" altLang="en-US" smtClean="0"/>
              <a:t>2022/8/8</a:t>
            </a:fld>
            <a:endParaRPr lang="zh-CN" altLang="en-US"/>
          </a:p>
        </p:txBody>
      </p:sp>
      <p:sp>
        <p:nvSpPr>
          <p:cNvPr id="4" name="页脚占位符 3">
            <a:extLst>
              <a:ext uri="{FF2B5EF4-FFF2-40B4-BE49-F238E27FC236}">
                <a16:creationId xmlns:a16="http://schemas.microsoft.com/office/drawing/2014/main" id="{298E2396-3EA1-9C3F-164B-89E1FA38DF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696A3DDF-3D18-1380-0D39-C7BA16BA41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FED147-32F7-415B-A323-5AABD7F19708}" type="slidenum">
              <a:rPr lang="zh-CN" altLang="en-US" smtClean="0"/>
              <a:t>‹#›</a:t>
            </a:fld>
            <a:endParaRPr lang="zh-CN" altLang="en-US"/>
          </a:p>
        </p:txBody>
      </p:sp>
    </p:spTree>
    <p:extLst>
      <p:ext uri="{BB962C8B-B14F-4D97-AF65-F5344CB8AC3E}">
        <p14:creationId xmlns:p14="http://schemas.microsoft.com/office/powerpoint/2010/main" val="167364513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1794C5-B2CB-4662-B4F2-5A4EA13011DA}" type="datetimeFigureOut">
              <a:rPr lang="en-US" smtClean="0"/>
              <a:t>8/8/2022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17A0F4-3FDC-4465-B734-BE9DF331DF7D}" type="slidenum">
              <a:rPr lang="en-US" smtClean="0"/>
              <a:t>‹#›</a:t>
            </a:fld>
            <a:endParaRPr lang="en-US"/>
          </a:p>
        </p:txBody>
      </p:sp>
    </p:spTree>
    <p:extLst>
      <p:ext uri="{BB962C8B-B14F-4D97-AF65-F5344CB8AC3E}">
        <p14:creationId xmlns:p14="http://schemas.microsoft.com/office/powerpoint/2010/main" val="243392470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636977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a:prstGeom prst="rect">
            <a:avLst/>
          </a:prstGeom>
        </p:spPr>
        <p:txBody>
          <a:bodyPr/>
          <a:lstStyle>
            <a:lvl1pPr algn="ctr">
              <a:defRPr>
                <a:solidFill>
                  <a:schemeClr val="tx1">
                    <a:lumMod val="50000"/>
                    <a:lumOff val="50000"/>
                  </a:schemeClr>
                </a:solidFill>
              </a:defRPr>
            </a:lvl1pPr>
          </a:lstStyle>
          <a:p>
            <a:pPr defTabSz="457200">
              <a:spcBef>
                <a:spcPct val="20000"/>
              </a:spcBef>
              <a:defRPr/>
            </a:pPr>
            <a:endParaRPr lang="en-US" dirty="0"/>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endParaRPr lang="en-US" dirty="0"/>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a:xfrm>
            <a:off x="0" y="6478439"/>
            <a:ext cx="9144000" cy="379562"/>
          </a:xfrm>
          <a:prstGeom prst="rect">
            <a:avLst/>
          </a:prstGeom>
        </p:spPr>
        <p:txBody>
          <a:bodyPr/>
          <a:lstStyle>
            <a:lvl1pPr algn="ctr">
              <a:defRPr/>
            </a:lvl1pPr>
          </a:lstStyle>
          <a:p>
            <a:pPr defTabSz="457200">
              <a:spcBef>
                <a:spcPct val="20000"/>
              </a:spcBef>
              <a:defRPr/>
            </a:pPr>
            <a:endParaRPr lang="en-US" dirty="0"/>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a:prstGeom prst="rect">
            <a:avLst/>
          </a:prstGeom>
        </p:spPr>
        <p:txBody>
          <a:bodyPr/>
          <a:lstStyle>
            <a:lvl1pPr algn="ctr">
              <a:defRPr/>
            </a:lvl1pPr>
          </a:lstStyle>
          <a:p>
            <a:pPr defTabSz="457200">
              <a:spcBef>
                <a:spcPct val="20000"/>
              </a:spcBef>
              <a:defRPr/>
            </a:pPr>
            <a:endParaRPr lang="en-US" dirty="0"/>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a:prstGeom prst="rect">
            <a:avLst/>
          </a:prstGeom>
        </p:spPr>
        <p:txBody>
          <a:bodyPr/>
          <a:lstStyle>
            <a:lvl1pPr algn="ctr">
              <a:defRPr/>
            </a:lvl1pPr>
          </a:lstStyle>
          <a:p>
            <a:pPr defTabSz="457200">
              <a:spcBef>
                <a:spcPct val="20000"/>
              </a:spcBef>
              <a:defRPr/>
            </a:pPr>
            <a:endParaRPr lang="en-US" dirty="0"/>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647623197"/>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77551450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272716796"/>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383556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915550333"/>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704" r:id="rId5"/>
    <p:sldLayoutId id="2147483705" r:id="rId6"/>
    <p:sldLayoutId id="2147483706" r:id="rId7"/>
    <p:sldLayoutId id="2147483708" r:id="rId8"/>
    <p:sldLayoutId id="2147483709" r:id="rId9"/>
  </p:sldLayoutIdLst>
  <p:hf sldNum="0" hdr="0" ft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831746"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sldNum="0" hdr="0" ft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endParaRPr lang="en-US" dirty="0"/>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sldNum="0" hdr="0" ft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sldNum="0" hdr="0" ft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sldNum="0" hdr="0" ft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 Target="slide2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 Target="slide2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3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3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5.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 Target="slide26.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第</a:t>
            </a:r>
            <a:r>
              <a:rPr lang="en-US" altLang="zh-CN" noProof="0" dirty="0">
                <a:latin typeface="Times New Roman" panose="02020603050405020304" pitchFamily="18" charset="0"/>
                <a:ea typeface="宋体" panose="02010600030101010101" pitchFamily="2" charset="-122"/>
                <a:cs typeface="Times New Roman" panose="02020603050405020304" pitchFamily="18" charset="0"/>
              </a:rPr>
              <a:t>11</a:t>
            </a: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章</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zh-CN" altLang="en-US" noProof="0" dirty="0">
                <a:latin typeface="Times New Roman" panose="02020603050405020304" pitchFamily="18" charset="0"/>
                <a:cs typeface="Times New Roman" panose="02020603050405020304" pitchFamily="18" charset="0"/>
              </a:rPr>
              <a:t>构件级设计</a:t>
            </a:r>
            <a:endParaRPr lang="en-US" noProof="0" dirty="0">
              <a:latin typeface="Times New Roman" panose="02020603050405020304" pitchFamily="18" charset="0"/>
              <a:cs typeface="Times New Roman" panose="02020603050405020304" pitchFamily="18" charset="0"/>
            </a:endParaRP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zh-CN" altLang="en-US" noProof="0" dirty="0">
                <a:latin typeface="Times New Roman" panose="02020603050405020304" pitchFamily="18" charset="0"/>
                <a:cs typeface="Times New Roman" panose="02020603050405020304" pitchFamily="18" charset="0"/>
              </a:rPr>
              <a:t>第二部分 </a:t>
            </a:r>
            <a:r>
              <a:rPr lang="en-US" altLang="zh-CN" noProof="0" dirty="0">
                <a:latin typeface="+mn-ea"/>
                <a:cs typeface="Times New Roman" panose="02020603050405020304" pitchFamily="18" charset="0"/>
              </a:rPr>
              <a:t>- </a:t>
            </a:r>
            <a:r>
              <a:rPr lang="zh-CN" altLang="en-US" noProof="0" dirty="0">
                <a:latin typeface="Times New Roman" panose="02020603050405020304" pitchFamily="18" charset="0"/>
                <a:cs typeface="Times New Roman" panose="02020603050405020304" pitchFamily="18" charset="0"/>
              </a:rPr>
              <a:t>建模</a:t>
            </a:r>
            <a:endParaRPr lang="en-US" noProof="0" dirty="0">
              <a:latin typeface="Times New Roman" panose="02020603050405020304" pitchFamily="18" charset="0"/>
              <a:cs typeface="Times New Roman" panose="02020603050405020304" pitchFamily="18" charset="0"/>
            </a:endParaRPr>
          </a:p>
        </p:txBody>
      </p:sp>
      <p:pic>
        <p:nvPicPr>
          <p:cNvPr id="4" name="Picture Placeholder 3">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3"/>
          <a:srcRect t="7200" b="7200"/>
          <a:stretch/>
        </p:blipFill>
        <p:spPr>
          <a:xfrm>
            <a:off x="4438835" y="1175021"/>
            <a:ext cx="4229100" cy="4976453"/>
          </a:xfrm>
        </p:spPr>
      </p:pic>
    </p:spTree>
    <p:extLst>
      <p:ext uri="{BB962C8B-B14F-4D97-AF65-F5344CB8AC3E}">
        <p14:creationId xmlns:p14="http://schemas.microsoft.com/office/powerpoint/2010/main" val="4005817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dirty="0">
                <a:latin typeface="Times New Roman" panose="02020603050405020304" pitchFamily="18" charset="0"/>
                <a:cs typeface="Times New Roman" panose="02020603050405020304" pitchFamily="18" charset="0"/>
              </a:rPr>
              <a:t>消息协作图</a:t>
            </a:r>
            <a:endParaRPr lang="en-US" sz="4000"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654424" y="6205490"/>
            <a:ext cx="3693111" cy="309609"/>
          </a:xfrm>
        </p:spPr>
        <p:txBody>
          <a:bodyPr/>
          <a:lstStyle/>
          <a:p>
            <a:r>
              <a:rPr lang="zh-CN" altLang="en-US" sz="1200" dirty="0">
                <a:latin typeface="Times New Roman" panose="02020603050405020304" pitchFamily="18" charset="0"/>
                <a:cs typeface="Times New Roman" panose="02020603050405020304" pitchFamily="18" charset="0"/>
                <a:hlinkClick r:id="rId2" action="ppaction://hlinksldjump"/>
              </a:rPr>
              <a:t>图片对应描述</a:t>
            </a:r>
            <a:endParaRPr lang="en-US" sz="1200" noProof="0" dirty="0">
              <a:latin typeface="Times New Roman" panose="02020603050405020304" pitchFamily="18" charset="0"/>
              <a:cs typeface="Times New Roman" panose="02020603050405020304" pitchFamily="18" charset="0"/>
            </a:endParaRPr>
          </a:p>
        </p:txBody>
      </p:sp>
      <p:pic>
        <p:nvPicPr>
          <p:cNvPr id="5" name="Picture 4" descr="The diagram shows a collaboration diagram with message detail.">
            <a:extLst>
              <a:ext uri="{FF2B5EF4-FFF2-40B4-BE49-F238E27FC236}">
                <a16:creationId xmlns:a16="http://schemas.microsoft.com/office/drawing/2014/main" id="{9622C00A-0D1B-4593-A7FA-AABED4C902A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261342" y="1566864"/>
            <a:ext cx="6621315" cy="4082497"/>
          </a:xfrm>
          <a:prstGeom prst="rect">
            <a:avLst/>
          </a:prstGeom>
        </p:spPr>
      </p:pic>
    </p:spTree>
    <p:extLst>
      <p:ext uri="{BB962C8B-B14F-4D97-AF65-F5344CB8AC3E}">
        <p14:creationId xmlns:p14="http://schemas.microsoft.com/office/powerpoint/2010/main" val="3684798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Times New Roman" panose="02020603050405020304" pitchFamily="18" charset="0"/>
                <a:cs typeface="Times New Roman" panose="02020603050405020304" pitchFamily="18" charset="0"/>
              </a:rPr>
              <a:t>重构</a:t>
            </a:r>
            <a:r>
              <a:rPr lang="en-US" altLang="zh-CN" sz="4000" noProof="0" dirty="0" err="1">
                <a:latin typeface="Times New Roman" panose="02020603050405020304" pitchFamily="18" charset="0"/>
                <a:cs typeface="Times New Roman" panose="02020603050405020304" pitchFamily="18" charset="0"/>
              </a:rPr>
              <a:t>PrintJob</a:t>
            </a:r>
            <a:r>
              <a:rPr lang="zh-CN" altLang="en-US" sz="4000" noProof="0" dirty="0">
                <a:latin typeface="Times New Roman" panose="02020603050405020304" pitchFamily="18" charset="0"/>
                <a:cs typeface="Times New Roman" panose="02020603050405020304" pitchFamily="18" charset="0"/>
              </a:rPr>
              <a:t>的接口和类定义</a:t>
            </a:r>
            <a:endParaRPr lang="en-US" sz="4000" noProof="0"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663301" y="6196614"/>
            <a:ext cx="3675355" cy="318486"/>
          </a:xfrm>
        </p:spPr>
        <p:txBody>
          <a:bodyPr/>
          <a:lstStyle/>
          <a:p>
            <a:r>
              <a:rPr lang="zh-CN" altLang="en-US" sz="1200" noProof="0" dirty="0">
                <a:latin typeface="Times New Roman" panose="02020603050405020304" pitchFamily="18" charset="0"/>
                <a:cs typeface="Times New Roman" panose="02020603050405020304" pitchFamily="18" charset="0"/>
                <a:hlinkClick r:id="rId2" action="ppaction://hlinksldjump"/>
              </a:rPr>
              <a:t>图片对应描述</a:t>
            </a:r>
            <a:endParaRPr lang="en-US" sz="1200" noProof="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F9653299-DB04-400B-D12C-684EC679F5E7}"/>
              </a:ext>
            </a:extLst>
          </p:cNvPr>
          <p:cNvPicPr>
            <a:picLocks noChangeAspect="1"/>
          </p:cNvPicPr>
          <p:nvPr/>
        </p:nvPicPr>
        <p:blipFill>
          <a:blip r:embed="rId3"/>
          <a:stretch>
            <a:fillRect/>
          </a:stretch>
        </p:blipFill>
        <p:spPr>
          <a:xfrm>
            <a:off x="491490" y="1921949"/>
            <a:ext cx="8161020" cy="3014102"/>
          </a:xfrm>
          <a:prstGeom prst="rect">
            <a:avLst/>
          </a:prstGeom>
        </p:spPr>
      </p:pic>
    </p:spTree>
    <p:extLst>
      <p:ext uri="{BB962C8B-B14F-4D97-AF65-F5344CB8AC3E}">
        <p14:creationId xmlns:p14="http://schemas.microsoft.com/office/powerpoint/2010/main" val="189592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Times New Roman" panose="02020603050405020304" pitchFamily="18" charset="0"/>
                <a:cs typeface="Times New Roman" panose="02020603050405020304" pitchFamily="18" charset="0"/>
              </a:rPr>
              <a:t>实施构件级设计</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458200" cy="4878029"/>
          </a:xfrm>
        </p:spPr>
        <p:txBody>
          <a:bodyPr vert="horz" lIns="91440" tIns="45720" rIns="91440" bIns="45720" rtlCol="0">
            <a:noAutofit/>
          </a:bodyPr>
          <a:lstStyle/>
          <a:p>
            <a:pPr marL="522796" lvl="1" indent="-292608">
              <a:spcBef>
                <a:spcPts val="1000"/>
              </a:spcBef>
            </a:pPr>
            <a:r>
              <a:rPr lang="zh-CN" altLang="en-US" sz="2400" noProof="0" dirty="0">
                <a:solidFill>
                  <a:schemeClr val="tx1"/>
                </a:solidFill>
                <a:latin typeface="Times New Roman" panose="02020603050405020304" pitchFamily="18" charset="0"/>
                <a:cs typeface="Times New Roman" panose="02020603050405020304" pitchFamily="18" charset="0"/>
              </a:rPr>
              <a:t>步骤 </a:t>
            </a:r>
            <a:r>
              <a:rPr lang="en-US" altLang="zh-CN" sz="2400" noProof="0" dirty="0">
                <a:solidFill>
                  <a:schemeClr val="tx1"/>
                </a:solidFill>
                <a:latin typeface="Times New Roman" panose="02020603050405020304" pitchFamily="18" charset="0"/>
                <a:cs typeface="Times New Roman" panose="02020603050405020304" pitchFamily="18" charset="0"/>
              </a:rPr>
              <a:t>3</a:t>
            </a:r>
            <a:r>
              <a:rPr lang="en-US" altLang="en-US" sz="2400" noProof="0" dirty="0">
                <a:solidFill>
                  <a:schemeClr val="tx1"/>
                </a:solidFill>
                <a:latin typeface="Times New Roman" panose="02020603050405020304" pitchFamily="18" charset="0"/>
                <a:cs typeface="Times New Roman" panose="02020603050405020304" pitchFamily="18" charset="0"/>
              </a:rPr>
              <a:t>c</a:t>
            </a:r>
            <a:r>
              <a:rPr lang="zh-CN" altLang="en-US" sz="2400" noProof="0" dirty="0">
                <a:solidFill>
                  <a:schemeClr val="tx1"/>
                </a:solidFill>
                <a:latin typeface="Times New Roman" panose="02020603050405020304" pitchFamily="18" charset="0"/>
                <a:cs typeface="Times New Roman" panose="02020603050405020304" pitchFamily="18" charset="0"/>
              </a:rPr>
              <a:t>：细化属性，并且定义实现属性所需要的数据类型和数据结构。</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522796" lvl="1" indent="-292608">
              <a:spcBef>
                <a:spcPts val="1000"/>
              </a:spcBef>
            </a:pPr>
            <a:r>
              <a:rPr lang="zh-CN" altLang="en-US" sz="2400" noProof="0" dirty="0">
                <a:solidFill>
                  <a:schemeClr val="tx1"/>
                </a:solidFill>
                <a:latin typeface="Times New Roman" panose="02020603050405020304" pitchFamily="18" charset="0"/>
                <a:cs typeface="Times New Roman" panose="02020603050405020304" pitchFamily="18" charset="0"/>
              </a:rPr>
              <a:t>步骤 </a:t>
            </a:r>
            <a:r>
              <a:rPr lang="en-US" altLang="zh-CN" sz="2400" noProof="0" dirty="0">
                <a:solidFill>
                  <a:schemeClr val="tx1"/>
                </a:solidFill>
                <a:latin typeface="Times New Roman" panose="02020603050405020304" pitchFamily="18" charset="0"/>
                <a:cs typeface="Times New Roman" panose="02020603050405020304" pitchFamily="18" charset="0"/>
              </a:rPr>
              <a:t>3</a:t>
            </a:r>
            <a:r>
              <a:rPr lang="en-US" altLang="en-US" sz="2400" noProof="0" dirty="0">
                <a:solidFill>
                  <a:schemeClr val="tx1"/>
                </a:solidFill>
                <a:latin typeface="Times New Roman" panose="02020603050405020304" pitchFamily="18" charset="0"/>
                <a:cs typeface="Times New Roman" panose="02020603050405020304" pitchFamily="18" charset="0"/>
              </a:rPr>
              <a:t>d</a:t>
            </a:r>
            <a:r>
              <a:rPr lang="zh-CN" altLang="en-US" sz="2400" dirty="0">
                <a:solidFill>
                  <a:schemeClr val="tx1"/>
                </a:solidFill>
                <a:latin typeface="Times New Roman" panose="02020603050405020304" pitchFamily="18" charset="0"/>
                <a:cs typeface="Times New Roman" panose="02020603050405020304" pitchFamily="18" charset="0"/>
              </a:rPr>
              <a:t>：</a:t>
            </a:r>
            <a:r>
              <a:rPr lang="zh-CN" altLang="en-US" sz="2400" noProof="0" dirty="0">
                <a:solidFill>
                  <a:schemeClr val="tx1"/>
                </a:solidFill>
                <a:latin typeface="Times New Roman" panose="02020603050405020304" pitchFamily="18" charset="0"/>
                <a:cs typeface="Times New Roman" panose="02020603050405020304" pitchFamily="18" charset="0"/>
              </a:rPr>
              <a:t>详细描述每个操作中的处理流。</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2608" indent="-292608">
              <a:spcBef>
                <a:spcPts val="1000"/>
              </a:spcBef>
              <a:spcAft>
                <a:spcPts val="0"/>
              </a:spcAft>
              <a:buFont typeface="Arial" panose="020B0604020202020204" pitchFamily="34" charset="0"/>
              <a:buChar char="•"/>
            </a:pPr>
            <a:r>
              <a:rPr lang="zh-CN" altLang="en-US" sz="2400" noProof="0" dirty="0">
                <a:solidFill>
                  <a:schemeClr val="tx1"/>
                </a:solidFill>
                <a:latin typeface="Times New Roman" panose="02020603050405020304" pitchFamily="18" charset="0"/>
                <a:cs typeface="Times New Roman" panose="02020603050405020304" pitchFamily="18" charset="0"/>
              </a:rPr>
              <a:t>步骤 </a:t>
            </a:r>
            <a:r>
              <a:rPr lang="en-US" altLang="zh-CN" sz="2400" dirty="0">
                <a:solidFill>
                  <a:schemeClr val="tx1"/>
                </a:solidFill>
                <a:latin typeface="Times New Roman" panose="02020603050405020304" pitchFamily="18" charset="0"/>
                <a:cs typeface="Times New Roman" panose="02020603050405020304" pitchFamily="18" charset="0"/>
              </a:rPr>
              <a:t>4</a:t>
            </a:r>
            <a:r>
              <a:rPr lang="zh-CN" altLang="en-US" sz="2400" dirty="0">
                <a:solidFill>
                  <a:schemeClr val="tx1"/>
                </a:solidFill>
                <a:latin typeface="Times New Roman" panose="02020603050405020304" pitchFamily="18" charset="0"/>
                <a:cs typeface="Times New Roman" panose="02020603050405020304" pitchFamily="18" charset="0"/>
              </a:rPr>
              <a:t>：</a:t>
            </a:r>
            <a:r>
              <a:rPr lang="zh-CN" altLang="en-US" sz="2400" noProof="0" dirty="0">
                <a:solidFill>
                  <a:schemeClr val="tx1"/>
                </a:solidFill>
                <a:latin typeface="Times New Roman" panose="02020603050405020304" pitchFamily="18" charset="0"/>
                <a:cs typeface="Times New Roman" panose="02020603050405020304" pitchFamily="18" charset="0"/>
              </a:rPr>
              <a:t>描述持久数据源（数据库和文件）并确定管理数据源所需要的类。</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2608" indent="-292608">
              <a:spcBef>
                <a:spcPts val="1000"/>
              </a:spcBef>
              <a:spcAft>
                <a:spcPts val="0"/>
              </a:spcAft>
              <a:buFont typeface="Arial" panose="020B0604020202020204" pitchFamily="34" charset="0"/>
              <a:buChar char="•"/>
            </a:pPr>
            <a:r>
              <a:rPr lang="zh-CN" altLang="en-US" sz="2400" noProof="0" dirty="0">
                <a:solidFill>
                  <a:schemeClr val="tx1"/>
                </a:solidFill>
                <a:latin typeface="Times New Roman" panose="02020603050405020304" pitchFamily="18" charset="0"/>
                <a:cs typeface="Times New Roman" panose="02020603050405020304" pitchFamily="18" charset="0"/>
              </a:rPr>
              <a:t>步骤 </a:t>
            </a:r>
            <a:r>
              <a:rPr lang="en-US" altLang="en-US" sz="2400" noProof="0" dirty="0">
                <a:solidFill>
                  <a:schemeClr val="tx1"/>
                </a:solidFill>
                <a:latin typeface="Times New Roman" panose="02020603050405020304" pitchFamily="18" charset="0"/>
                <a:cs typeface="Times New Roman" panose="02020603050405020304" pitchFamily="18" charset="0"/>
              </a:rPr>
              <a:t>5</a:t>
            </a:r>
            <a:r>
              <a:rPr lang="zh-CN" altLang="en-US" sz="2400" noProof="0" dirty="0">
                <a:solidFill>
                  <a:schemeClr val="tx1"/>
                </a:solidFill>
                <a:latin typeface="Times New Roman" panose="02020603050405020304" pitchFamily="18" charset="0"/>
                <a:cs typeface="Times New Roman" panose="02020603050405020304" pitchFamily="18" charset="0"/>
              </a:rPr>
              <a:t>：开发并且细化类或构件的行为表示。</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2608" indent="-292608">
              <a:spcBef>
                <a:spcPts val="1000"/>
              </a:spcBef>
              <a:spcAft>
                <a:spcPts val="0"/>
              </a:spcAft>
              <a:buFont typeface="Arial" panose="020B0604020202020204" pitchFamily="34" charset="0"/>
              <a:buChar char="•"/>
            </a:pPr>
            <a:r>
              <a:rPr lang="zh-CN" altLang="en-US" sz="2400" noProof="0" dirty="0">
                <a:solidFill>
                  <a:schemeClr val="tx1"/>
                </a:solidFill>
                <a:latin typeface="Times New Roman" panose="02020603050405020304" pitchFamily="18" charset="0"/>
                <a:cs typeface="Times New Roman" panose="02020603050405020304" pitchFamily="18" charset="0"/>
              </a:rPr>
              <a:t>步骤 </a:t>
            </a:r>
            <a:r>
              <a:rPr lang="en-US" altLang="en-US" sz="2400" noProof="0" dirty="0">
                <a:solidFill>
                  <a:schemeClr val="tx1"/>
                </a:solidFill>
                <a:latin typeface="Times New Roman" panose="02020603050405020304" pitchFamily="18" charset="0"/>
                <a:cs typeface="Times New Roman" panose="02020603050405020304" pitchFamily="18" charset="0"/>
              </a:rPr>
              <a:t>6</a:t>
            </a:r>
            <a:r>
              <a:rPr lang="zh-CN" altLang="en-US" sz="2400" noProof="0" dirty="0">
                <a:solidFill>
                  <a:schemeClr val="tx1"/>
                </a:solidFill>
                <a:latin typeface="Times New Roman" panose="02020603050405020304" pitchFamily="18" charset="0"/>
                <a:cs typeface="Times New Roman" panose="02020603050405020304" pitchFamily="18" charset="0"/>
              </a:rPr>
              <a:t>：细化部署图以提供额外的实现细节。</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2608" indent="-292608">
              <a:spcBef>
                <a:spcPts val="1000"/>
              </a:spcBef>
              <a:spcAft>
                <a:spcPts val="0"/>
              </a:spcAft>
              <a:buFont typeface="Arial" panose="020B0604020202020204" pitchFamily="34" charset="0"/>
              <a:buChar char="•"/>
            </a:pPr>
            <a:r>
              <a:rPr lang="zh-CN" altLang="en-US" sz="2400" noProof="0" dirty="0">
                <a:solidFill>
                  <a:schemeClr val="tx1"/>
                </a:solidFill>
                <a:latin typeface="Times New Roman" panose="02020603050405020304" pitchFamily="18" charset="0"/>
                <a:cs typeface="Times New Roman" panose="02020603050405020304" pitchFamily="18" charset="0"/>
              </a:rPr>
              <a:t>步骤 </a:t>
            </a:r>
            <a:r>
              <a:rPr lang="en-US" altLang="en-US" sz="2400" noProof="0" dirty="0">
                <a:solidFill>
                  <a:schemeClr val="tx1"/>
                </a:solidFill>
                <a:latin typeface="Times New Roman" panose="02020603050405020304" pitchFamily="18" charset="0"/>
                <a:cs typeface="Times New Roman" panose="02020603050405020304" pitchFamily="18" charset="0"/>
              </a:rPr>
              <a:t>7</a:t>
            </a:r>
            <a:r>
              <a:rPr lang="zh-CN" altLang="en-US" sz="2400" noProof="0" dirty="0">
                <a:solidFill>
                  <a:schemeClr val="tx1"/>
                </a:solidFill>
                <a:latin typeface="Times New Roman" panose="02020603050405020304" pitchFamily="18" charset="0"/>
                <a:cs typeface="Times New Roman" panose="02020603050405020304" pitchFamily="18" charset="0"/>
              </a:rPr>
              <a:t>：重构每个构件级设计表示，并且总是考虑其他可选方案。</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666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Times New Roman" panose="02020603050405020304" pitchFamily="18" charset="0"/>
                <a:cs typeface="Times New Roman" panose="02020603050405020304" pitchFamily="18" charset="0"/>
              </a:rPr>
              <a:t>描述处理流程</a:t>
            </a:r>
            <a:endParaRPr lang="en-US" sz="4000" noProof="0"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929631" y="6292622"/>
            <a:ext cx="3488527" cy="222478"/>
          </a:xfrm>
        </p:spPr>
        <p:txBody>
          <a:bodyPr/>
          <a:lstStyle/>
          <a:p>
            <a:r>
              <a:rPr lang="zh-CN" altLang="en-US" sz="1200" noProof="0" dirty="0">
                <a:latin typeface="Times New Roman" panose="02020603050405020304" pitchFamily="18" charset="0"/>
                <a:cs typeface="Times New Roman" panose="02020603050405020304" pitchFamily="18" charset="0"/>
                <a:hlinkClick r:id="rId2" action="ppaction://hlinksldjump"/>
              </a:rPr>
              <a:t>图片对应描述</a:t>
            </a:r>
            <a:endParaRPr lang="en-US" sz="1200" noProof="0" dirty="0">
              <a:latin typeface="Times New Roman" panose="02020603050405020304" pitchFamily="18" charset="0"/>
              <a:cs typeface="Times New Roman" panose="02020603050405020304" pitchFamily="18" charset="0"/>
            </a:endParaRPr>
          </a:p>
        </p:txBody>
      </p:sp>
      <p:pic>
        <p:nvPicPr>
          <p:cNvPr id="5" name="Picture 4" descr="The diagram shows how to describe a process flow. ">
            <a:extLst>
              <a:ext uri="{FF2B5EF4-FFF2-40B4-BE49-F238E27FC236}">
                <a16:creationId xmlns:a16="http://schemas.microsoft.com/office/drawing/2014/main" id="{D2F64766-A062-4CBF-979F-D37A5E7250E3}"/>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a:stretch/>
        </p:blipFill>
        <p:spPr>
          <a:xfrm>
            <a:off x="2725843" y="993674"/>
            <a:ext cx="3692315" cy="4982787"/>
          </a:xfrm>
          <a:prstGeom prst="rect">
            <a:avLst/>
          </a:prstGeom>
        </p:spPr>
      </p:pic>
    </p:spTree>
    <p:extLst>
      <p:ext uri="{BB962C8B-B14F-4D97-AF65-F5344CB8AC3E}">
        <p14:creationId xmlns:p14="http://schemas.microsoft.com/office/powerpoint/2010/main" val="1923226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Times New Roman" panose="02020603050405020304" pitchFamily="18" charset="0"/>
                <a:cs typeface="Times New Roman" panose="02020603050405020304" pitchFamily="18" charset="0"/>
              </a:rPr>
              <a:t>详细的行为表征</a:t>
            </a:r>
            <a:endParaRPr lang="en-US" sz="4000" noProof="0"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080551" y="6240368"/>
            <a:ext cx="3187083" cy="274732"/>
          </a:xfrm>
        </p:spPr>
        <p:txBody>
          <a:bodyPr/>
          <a:lstStyle/>
          <a:p>
            <a:r>
              <a:rPr lang="zh-CN" altLang="en-US" sz="1200" noProof="0" dirty="0">
                <a:latin typeface="Times New Roman" panose="02020603050405020304" pitchFamily="18" charset="0"/>
                <a:cs typeface="Times New Roman" panose="02020603050405020304" pitchFamily="18" charset="0"/>
                <a:hlinkClick r:id="rId2" action="ppaction://hlinksldjump"/>
              </a:rPr>
              <a:t>图片对应描述</a:t>
            </a:r>
            <a:endParaRPr lang="en-US" sz="1200" noProof="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76D70247-AF35-5CE7-3B58-D306FA3668BE}"/>
              </a:ext>
            </a:extLst>
          </p:cNvPr>
          <p:cNvPicPr>
            <a:picLocks noChangeAspect="1"/>
          </p:cNvPicPr>
          <p:nvPr/>
        </p:nvPicPr>
        <p:blipFill>
          <a:blip r:embed="rId3"/>
          <a:stretch>
            <a:fillRect/>
          </a:stretch>
        </p:blipFill>
        <p:spPr>
          <a:xfrm>
            <a:off x="2552827" y="1142999"/>
            <a:ext cx="4038345" cy="5032681"/>
          </a:xfrm>
          <a:prstGeom prst="rect">
            <a:avLst/>
          </a:prstGeom>
        </p:spPr>
      </p:pic>
    </p:spTree>
    <p:extLst>
      <p:ext uri="{BB962C8B-B14F-4D97-AF65-F5344CB8AC3E}">
        <p14:creationId xmlns:p14="http://schemas.microsoft.com/office/powerpoint/2010/main" val="2418714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altLang="zh-CN" sz="3400" noProof="0" dirty="0">
                <a:latin typeface="Times New Roman" panose="02020603050405020304" pitchFamily="18" charset="0"/>
                <a:cs typeface="Times New Roman" panose="02020603050405020304" pitchFamily="18" charset="0"/>
              </a:rPr>
              <a:t>WebApp</a:t>
            </a:r>
            <a:r>
              <a:rPr lang="zh-CN" altLang="en-US" sz="3400" noProof="0" dirty="0">
                <a:latin typeface="Times New Roman" panose="02020603050405020304" pitchFamily="18" charset="0"/>
                <a:cs typeface="Times New Roman" panose="02020603050405020304" pitchFamily="18" charset="0"/>
              </a:rPr>
              <a:t>的构件级设计</a:t>
            </a:r>
            <a:endParaRPr lang="en-US" sz="340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2255056"/>
          </a:xfrm>
        </p:spPr>
        <p:txBody>
          <a:bodyPr vert="horz" lIns="91440" tIns="45720" rIns="91440" bIns="45720" rtlCol="0">
            <a:noAutofit/>
          </a:bodyPr>
          <a:lstStyle/>
          <a:p>
            <a:pPr>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WebApp</a:t>
            </a:r>
            <a:r>
              <a:rPr lang="zh-CN" altLang="en-US" sz="2400" noProof="0" dirty="0">
                <a:solidFill>
                  <a:schemeClr val="tx1"/>
                </a:solidFill>
                <a:latin typeface="Times New Roman" panose="02020603050405020304" pitchFamily="18" charset="0"/>
                <a:cs typeface="Times New Roman" panose="02020603050405020304" pitchFamily="18" charset="0"/>
              </a:rPr>
              <a:t>构件是：</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402336" lvl="3" indent="-402336">
              <a:spcBef>
                <a:spcPts val="1000"/>
              </a:spcBef>
              <a:spcAft>
                <a:spcPts val="0"/>
              </a:spcAft>
              <a:buFont typeface="+mj-lt"/>
              <a:buAutoNum type="arabicPeriod"/>
            </a:pPr>
            <a:r>
              <a:rPr lang="zh-CN" altLang="en-US" sz="2400" noProof="0" dirty="0">
                <a:latin typeface="Times New Roman" panose="02020603050405020304" pitchFamily="18" charset="0"/>
                <a:cs typeface="Times New Roman" panose="02020603050405020304" pitchFamily="18" charset="0"/>
              </a:rPr>
              <a:t>定义良好的聚合功能，为最终用户处理内容，或提供计算或数据处理。</a:t>
            </a:r>
            <a:endParaRPr lang="en-US" altLang="en-US" sz="2400" noProof="0" dirty="0">
              <a:latin typeface="Times New Roman" panose="02020603050405020304" pitchFamily="18" charset="0"/>
              <a:cs typeface="Times New Roman" panose="02020603050405020304" pitchFamily="18" charset="0"/>
            </a:endParaRPr>
          </a:p>
          <a:p>
            <a:pPr marL="402336" lvl="3" indent="-402336">
              <a:spcBef>
                <a:spcPts val="1000"/>
              </a:spcBef>
              <a:spcAft>
                <a:spcPts val="0"/>
              </a:spcAft>
              <a:buFont typeface="+mj-lt"/>
              <a:buAutoNum type="arabicPeriod"/>
            </a:pPr>
            <a:r>
              <a:rPr lang="zh-CN" altLang="en-US" sz="2400" noProof="0" dirty="0">
                <a:latin typeface="Times New Roman" panose="02020603050405020304" pitchFamily="18" charset="0"/>
                <a:cs typeface="Times New Roman" panose="02020603050405020304" pitchFamily="18" charset="0"/>
              </a:rPr>
              <a:t>内容和功能的聚合包，提供最终用户所需的功能。</a:t>
            </a:r>
            <a:endParaRPr lang="en-US" altLang="en-US" sz="2400" noProof="0"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A4A2F3D7-0398-4EAC-B1D0-CDDFC4FFF83F}"/>
              </a:ext>
            </a:extLst>
          </p:cNvPr>
          <p:cNvSpPr>
            <a:spLocks noGrp="1"/>
          </p:cNvSpPr>
          <p:nvPr>
            <p:ph sz="quarter" idx="14"/>
          </p:nvPr>
        </p:nvSpPr>
        <p:spPr>
          <a:xfrm>
            <a:off x="342900" y="3618542"/>
            <a:ext cx="8458200" cy="902958"/>
          </a:xfrm>
        </p:spPr>
        <p:txBody>
          <a:bodyPr>
            <a:normAutofit/>
          </a:bodyPr>
          <a:lstStyle/>
          <a:p>
            <a:r>
              <a:rPr lang="en-US" altLang="zh-CN" sz="2400" noProof="0" dirty="0">
                <a:solidFill>
                  <a:schemeClr val="tx1"/>
                </a:solidFill>
                <a:latin typeface="Times New Roman" panose="02020603050405020304" pitchFamily="18" charset="0"/>
                <a:cs typeface="Times New Roman" panose="02020603050405020304" pitchFamily="18" charset="0"/>
              </a:rPr>
              <a:t>WebApp</a:t>
            </a:r>
            <a:r>
              <a:rPr lang="zh-CN" altLang="en-US" sz="2400" noProof="0" dirty="0">
                <a:solidFill>
                  <a:schemeClr val="tx1"/>
                </a:solidFill>
                <a:latin typeface="Times New Roman" panose="02020603050405020304" pitchFamily="18" charset="0"/>
                <a:cs typeface="Times New Roman" panose="02020603050405020304" pitchFamily="18" charset="0"/>
              </a:rPr>
              <a:t>的构件级设计通常包括内容设计元素和功能设计元素。</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4270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WebApp </a:t>
            </a:r>
            <a:r>
              <a:rPr lang="zh-CN" altLang="en-US" sz="4000" noProof="0" dirty="0">
                <a:latin typeface="Times New Roman" panose="02020603050405020304" pitchFamily="18" charset="0"/>
                <a:cs typeface="Times New Roman" panose="02020603050405020304" pitchFamily="18" charset="0"/>
              </a:rPr>
              <a:t>内容设计</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3123013"/>
          </a:xfrm>
        </p:spPr>
        <p:txBody>
          <a:bodyPr vert="horz" lIns="91440" tIns="45720" rIns="91440" bIns="45720" rtlCol="0">
            <a:noAutofit/>
          </a:bodyPr>
          <a:lstStyle/>
          <a:p>
            <a:pPr>
              <a:spcBef>
                <a:spcPts val="1000"/>
              </a:spcBef>
              <a:spcAft>
                <a:spcPts val="0"/>
              </a:spcAft>
            </a:pPr>
            <a:r>
              <a:rPr lang="zh-CN" altLang="en-US" sz="2000" noProof="0" dirty="0">
                <a:latin typeface="Times New Roman" panose="02020603050405020304" pitchFamily="18" charset="0"/>
                <a:cs typeface="Times New Roman" panose="02020603050405020304" pitchFamily="18" charset="0"/>
              </a:rPr>
              <a:t>构件级内容设计关注内容对象，以及打包后展示给</a:t>
            </a:r>
            <a:r>
              <a:rPr lang="en-US" altLang="zh-CN" sz="2000" noProof="0" dirty="0">
                <a:latin typeface="Times New Roman" panose="02020603050405020304" pitchFamily="18" charset="0"/>
                <a:cs typeface="Times New Roman" panose="02020603050405020304" pitchFamily="18" charset="0"/>
              </a:rPr>
              <a:t>WebApp</a:t>
            </a:r>
            <a:r>
              <a:rPr lang="zh-CN" altLang="en-US" sz="2000" noProof="0" dirty="0">
                <a:latin typeface="Times New Roman" panose="02020603050405020304" pitchFamily="18" charset="0"/>
                <a:cs typeface="Times New Roman" panose="02020603050405020304" pitchFamily="18" charset="0"/>
              </a:rPr>
              <a:t>最终用户的方式。</a:t>
            </a:r>
            <a:endParaRPr lang="en-US" altLang="en-US" sz="2000" noProof="0" dirty="0">
              <a:latin typeface="Times New Roman" panose="02020603050405020304" pitchFamily="18" charset="0"/>
              <a:cs typeface="Times New Roman" panose="02020603050405020304" pitchFamily="18" charset="0"/>
            </a:endParaRPr>
          </a:p>
          <a:p>
            <a:pPr>
              <a:spcBef>
                <a:spcPts val="1000"/>
              </a:spcBef>
              <a:spcAft>
                <a:spcPts val="0"/>
              </a:spcAft>
            </a:pPr>
            <a:r>
              <a:rPr lang="zh-CN" altLang="en-US" sz="2000" dirty="0">
                <a:latin typeface="Times New Roman" panose="02020603050405020304" pitchFamily="18" charset="0"/>
                <a:cs typeface="Times New Roman" panose="02020603050405020304" pitchFamily="18" charset="0"/>
              </a:rPr>
              <a:t>例如一个</a:t>
            </a:r>
            <a:r>
              <a:rPr lang="zh-CN" altLang="en-US" sz="2000" noProof="0" dirty="0">
                <a:latin typeface="Times New Roman" panose="02020603050405020304" pitchFamily="18" charset="0"/>
                <a:cs typeface="Times New Roman" panose="02020603050405020304" pitchFamily="18" charset="0"/>
              </a:rPr>
              <a:t>基于 </a:t>
            </a:r>
            <a:r>
              <a:rPr lang="en-US" altLang="zh-CN" sz="2000" noProof="0" dirty="0">
                <a:latin typeface="Times New Roman" panose="02020603050405020304" pitchFamily="18" charset="0"/>
                <a:cs typeface="Times New Roman" panose="02020603050405020304" pitchFamily="18" charset="0"/>
              </a:rPr>
              <a:t>Web </a:t>
            </a:r>
            <a:r>
              <a:rPr lang="zh-CN" altLang="en-US" sz="2000" noProof="0" dirty="0">
                <a:latin typeface="Times New Roman" panose="02020603050405020304" pitchFamily="18" charset="0"/>
                <a:cs typeface="Times New Roman" panose="02020603050405020304" pitchFamily="18" charset="0"/>
              </a:rPr>
              <a:t>的视频监控功能，可以为视频监控功能定义潜在的内容构件：</a:t>
            </a:r>
            <a:endParaRPr lang="en-US" altLang="en-US" sz="2000" noProof="0" dirty="0">
              <a:latin typeface="Times New Roman" panose="02020603050405020304" pitchFamily="18" charset="0"/>
              <a:cs typeface="Times New Roman" panose="02020603050405020304" pitchFamily="18" charset="0"/>
            </a:endParaRPr>
          </a:p>
          <a:p>
            <a:pPr marL="402336" lvl="2" indent="-402336">
              <a:spcBef>
                <a:spcPts val="1000"/>
              </a:spcBef>
              <a:spcAft>
                <a:spcPts val="0"/>
              </a:spcAft>
              <a:buFont typeface="+mj-lt"/>
              <a:buAutoNum type="arabicPeriod"/>
            </a:pPr>
            <a:r>
              <a:rPr lang="zh-CN" altLang="en-US" sz="2000" noProof="0" dirty="0">
                <a:latin typeface="Times New Roman" panose="02020603050405020304" pitchFamily="18" charset="0"/>
                <a:cs typeface="Times New Roman" panose="02020603050405020304" pitchFamily="18" charset="0"/>
              </a:rPr>
              <a:t>表示空间布局（平面图）的内容对象，以及表示传感器和摄像机位置的附加图标；</a:t>
            </a:r>
            <a:endParaRPr lang="en-US" altLang="en-US" sz="2000" noProof="0" dirty="0">
              <a:latin typeface="Times New Roman" panose="02020603050405020304" pitchFamily="18" charset="0"/>
              <a:cs typeface="Times New Roman" panose="02020603050405020304" pitchFamily="18" charset="0"/>
            </a:endParaRPr>
          </a:p>
          <a:p>
            <a:pPr marL="402336" lvl="2" indent="-402336">
              <a:spcBef>
                <a:spcPts val="1000"/>
              </a:spcBef>
              <a:spcAft>
                <a:spcPts val="0"/>
              </a:spcAft>
              <a:buFont typeface="+mj-lt"/>
              <a:buAutoNum type="arabicPeriod"/>
            </a:pPr>
            <a:r>
              <a:rPr lang="zh-CN" altLang="en-US" sz="2000" noProof="0" dirty="0">
                <a:latin typeface="Times New Roman" panose="02020603050405020304" pitchFamily="18" charset="0"/>
                <a:cs typeface="Times New Roman" panose="02020603050405020304" pitchFamily="18" charset="0"/>
              </a:rPr>
              <a:t>捕获视频的缩略图集合（每个都是单独的数据对象），以及</a:t>
            </a:r>
            <a:endParaRPr lang="en-US" altLang="en-US" sz="2000" noProof="0" dirty="0">
              <a:latin typeface="Times New Roman" panose="02020603050405020304" pitchFamily="18" charset="0"/>
              <a:cs typeface="Times New Roman" panose="02020603050405020304" pitchFamily="18" charset="0"/>
            </a:endParaRPr>
          </a:p>
          <a:p>
            <a:pPr marL="402336" lvl="2" indent="-402336">
              <a:spcBef>
                <a:spcPts val="1000"/>
              </a:spcBef>
              <a:spcAft>
                <a:spcPts val="0"/>
              </a:spcAft>
              <a:buFont typeface="+mj-lt"/>
              <a:buAutoNum type="arabicPeriod"/>
            </a:pPr>
            <a:r>
              <a:rPr lang="zh-CN" altLang="en-US" sz="2000" noProof="0" dirty="0">
                <a:latin typeface="Times New Roman" panose="02020603050405020304" pitchFamily="18" charset="0"/>
                <a:cs typeface="Times New Roman" panose="02020603050405020304" pitchFamily="18" charset="0"/>
              </a:rPr>
              <a:t>特定摄像头的视频监控窗口。</a:t>
            </a:r>
            <a:endParaRPr lang="en-US" altLang="en-US" sz="2000" noProof="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42900" y="4471237"/>
            <a:ext cx="8458199" cy="678612"/>
          </a:xfrm>
        </p:spPr>
        <p:txBody>
          <a:bodyPr anchor="t"/>
          <a:lstStyle/>
          <a:p>
            <a:pPr algn="l"/>
            <a:r>
              <a:rPr lang="zh-CN" altLang="en-US" sz="2000" noProof="0" dirty="0">
                <a:latin typeface="Times New Roman" panose="02020603050405020304" pitchFamily="18" charset="0"/>
                <a:cs typeface="Times New Roman" panose="02020603050405020304" pitchFamily="18" charset="0"/>
              </a:rPr>
              <a:t>这些构件中的每一个都可以作为一个包单独命名和操作。</a:t>
            </a:r>
            <a:endParaRPr lang="en-US" altLang="en-US" sz="2000" noProof="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9437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WebApp </a:t>
            </a:r>
            <a:r>
              <a:rPr lang="zh-CN" altLang="en-US" sz="4000" noProof="0" dirty="0">
                <a:latin typeface="Times New Roman" panose="02020603050405020304" pitchFamily="18" charset="0"/>
                <a:cs typeface="Times New Roman" panose="02020603050405020304" pitchFamily="18" charset="0"/>
              </a:rPr>
              <a:t>功能设计</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283512" cy="2831465"/>
          </a:xfrm>
        </p:spPr>
        <p:txBody>
          <a:bodyPr vert="horz" lIns="91440" tIns="45720" rIns="91440" bIns="45720" rtlCol="0">
            <a:noAutofit/>
          </a:bodyPr>
          <a:lstStyle/>
          <a:p>
            <a:pPr>
              <a:lnSpc>
                <a:spcPct val="90000"/>
              </a:lnSpc>
              <a:spcBef>
                <a:spcPts val="1000"/>
              </a:spcBef>
              <a:spcAft>
                <a:spcPts val="0"/>
              </a:spcAft>
            </a:pPr>
            <a:r>
              <a:rPr lang="zh-CN" altLang="en-US" sz="2000" noProof="0" dirty="0">
                <a:latin typeface="Times New Roman" panose="02020603050405020304" pitchFamily="18" charset="0"/>
                <a:cs typeface="Times New Roman" panose="02020603050405020304" pitchFamily="18" charset="0"/>
              </a:rPr>
              <a:t>现代 </a:t>
            </a:r>
            <a:r>
              <a:rPr lang="en-US" altLang="zh-CN" sz="2000" noProof="0" dirty="0">
                <a:latin typeface="Times New Roman" panose="02020603050405020304" pitchFamily="18" charset="0"/>
                <a:cs typeface="Times New Roman" panose="02020603050405020304" pitchFamily="18" charset="0"/>
              </a:rPr>
              <a:t>Web </a:t>
            </a:r>
            <a:r>
              <a:rPr lang="zh-CN" altLang="en-US" sz="2000" noProof="0" dirty="0">
                <a:latin typeface="Times New Roman" panose="02020603050405020304" pitchFamily="18" charset="0"/>
                <a:cs typeface="Times New Roman" panose="02020603050405020304" pitchFamily="18" charset="0"/>
              </a:rPr>
              <a:t>应用程序提供了越来越复杂的处理功能，这些功能：</a:t>
            </a:r>
            <a:endParaRPr lang="en-US" altLang="en-US" sz="2000" noProof="0" dirty="0">
              <a:latin typeface="Times New Roman" panose="02020603050405020304" pitchFamily="18" charset="0"/>
              <a:cs typeface="Times New Roman" panose="02020603050405020304" pitchFamily="18" charset="0"/>
            </a:endParaRPr>
          </a:p>
          <a:p>
            <a:pPr marL="402336" lvl="2" indent="-402336">
              <a:lnSpc>
                <a:spcPct val="90000"/>
              </a:lnSpc>
              <a:spcBef>
                <a:spcPts val="1000"/>
              </a:spcBef>
              <a:spcAft>
                <a:spcPts val="0"/>
              </a:spcAft>
              <a:buFont typeface="+mj-lt"/>
              <a:buAutoNum type="arabicPeriod"/>
            </a:pPr>
            <a:r>
              <a:rPr lang="zh-CN" altLang="en-US" sz="2000" noProof="0" dirty="0">
                <a:latin typeface="Times New Roman" panose="02020603050405020304" pitchFamily="18" charset="0"/>
                <a:cs typeface="Times New Roman" panose="02020603050405020304" pitchFamily="18" charset="0"/>
              </a:rPr>
              <a:t>执行本地化处理，以动态方式生成内容和导航功能；</a:t>
            </a:r>
            <a:endParaRPr lang="en-US" altLang="en-US" sz="2000" noProof="0" dirty="0">
              <a:latin typeface="Times New Roman" panose="02020603050405020304" pitchFamily="18" charset="0"/>
              <a:cs typeface="Times New Roman" panose="02020603050405020304" pitchFamily="18" charset="0"/>
            </a:endParaRPr>
          </a:p>
          <a:p>
            <a:pPr marL="402336" lvl="2" indent="-402336">
              <a:lnSpc>
                <a:spcPct val="90000"/>
              </a:lnSpc>
              <a:spcBef>
                <a:spcPts val="1000"/>
              </a:spcBef>
              <a:spcAft>
                <a:spcPts val="0"/>
              </a:spcAft>
              <a:buFont typeface="+mj-lt"/>
              <a:buAutoNum type="arabicPeriod"/>
            </a:pPr>
            <a:r>
              <a:rPr lang="zh-CN" altLang="en-US" sz="2000" noProof="0" dirty="0">
                <a:latin typeface="Times New Roman" panose="02020603050405020304" pitchFamily="18" charset="0"/>
                <a:cs typeface="Times New Roman" panose="02020603050405020304" pitchFamily="18" charset="0"/>
              </a:rPr>
              <a:t>提供适合 </a:t>
            </a:r>
            <a:r>
              <a:rPr lang="en-US" altLang="zh-CN" sz="2000" noProof="0" dirty="0">
                <a:latin typeface="Times New Roman" panose="02020603050405020304" pitchFamily="18" charset="0"/>
                <a:cs typeface="Times New Roman" panose="02020603050405020304" pitchFamily="18" charset="0"/>
              </a:rPr>
              <a:t>WebApp </a:t>
            </a:r>
            <a:r>
              <a:rPr lang="zh-CN" altLang="en-US" sz="2000" noProof="0" dirty="0">
                <a:latin typeface="Times New Roman" panose="02020603050405020304" pitchFamily="18" charset="0"/>
                <a:cs typeface="Times New Roman" panose="02020603050405020304" pitchFamily="18" charset="0"/>
              </a:rPr>
              <a:t>业务领域的计算或数据处理能力；</a:t>
            </a:r>
            <a:endParaRPr lang="en-US" altLang="en-US" sz="2000" noProof="0" dirty="0">
              <a:latin typeface="Times New Roman" panose="02020603050405020304" pitchFamily="18" charset="0"/>
              <a:cs typeface="Times New Roman" panose="02020603050405020304" pitchFamily="18" charset="0"/>
            </a:endParaRPr>
          </a:p>
          <a:p>
            <a:pPr marL="402336" lvl="2" indent="-402336">
              <a:lnSpc>
                <a:spcPct val="90000"/>
              </a:lnSpc>
              <a:spcBef>
                <a:spcPts val="1000"/>
              </a:spcBef>
              <a:spcAft>
                <a:spcPts val="0"/>
              </a:spcAft>
              <a:buFont typeface="+mj-lt"/>
              <a:buAutoNum type="arabicPeriod"/>
            </a:pPr>
            <a:r>
              <a:rPr lang="zh-CN" altLang="en-US" sz="2000" noProof="0" dirty="0">
                <a:latin typeface="Times New Roman" panose="02020603050405020304" pitchFamily="18" charset="0"/>
                <a:cs typeface="Times New Roman" panose="02020603050405020304" pitchFamily="18" charset="0"/>
              </a:rPr>
              <a:t>提供复杂的数据库查询和访问，或者</a:t>
            </a:r>
            <a:endParaRPr lang="en-US" altLang="en-US" sz="2000" noProof="0" dirty="0">
              <a:latin typeface="Times New Roman" panose="02020603050405020304" pitchFamily="18" charset="0"/>
              <a:cs typeface="Times New Roman" panose="02020603050405020304" pitchFamily="18" charset="0"/>
            </a:endParaRPr>
          </a:p>
          <a:p>
            <a:pPr marL="402336" lvl="2" indent="-402336">
              <a:lnSpc>
                <a:spcPct val="90000"/>
              </a:lnSpc>
              <a:spcBef>
                <a:spcPts val="1000"/>
              </a:spcBef>
              <a:spcAft>
                <a:spcPts val="0"/>
              </a:spcAft>
              <a:buFont typeface="+mj-lt"/>
              <a:buAutoNum type="arabicPeriod"/>
            </a:pPr>
            <a:r>
              <a:rPr lang="zh-CN" altLang="en-US" sz="2000" noProof="0" dirty="0">
                <a:latin typeface="Times New Roman" panose="02020603050405020304" pitchFamily="18" charset="0"/>
                <a:cs typeface="Times New Roman" panose="02020603050405020304" pitchFamily="18" charset="0"/>
              </a:rPr>
              <a:t>与外部协作系统建立数据接口。</a:t>
            </a:r>
            <a:endParaRPr lang="en-US" altLang="en-US" sz="2000" noProof="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42900" y="4158017"/>
            <a:ext cx="8283512" cy="1051912"/>
          </a:xfrm>
        </p:spPr>
        <p:txBody>
          <a:bodyPr anchor="t"/>
          <a:lstStyle/>
          <a:p>
            <a:pPr algn="l"/>
            <a:r>
              <a:rPr lang="zh-CN" altLang="en-US" sz="2000" noProof="0" dirty="0">
                <a:latin typeface="Times New Roman" panose="02020603050405020304" pitchFamily="18" charset="0"/>
                <a:cs typeface="Times New Roman" panose="02020603050405020304" pitchFamily="18" charset="0"/>
              </a:rPr>
              <a:t>为了实现这些（以及许多其他）功能，将设计和构建与传统软件的软件构件在形式上相同的 </a:t>
            </a:r>
            <a:r>
              <a:rPr lang="en-US" altLang="zh-CN" sz="2000" noProof="0" dirty="0">
                <a:latin typeface="Times New Roman" panose="02020603050405020304" pitchFamily="18" charset="0"/>
                <a:cs typeface="Times New Roman" panose="02020603050405020304" pitchFamily="18" charset="0"/>
              </a:rPr>
              <a:t>WebApp </a:t>
            </a:r>
            <a:r>
              <a:rPr lang="zh-CN" altLang="en-US" sz="2000" noProof="0" dirty="0">
                <a:latin typeface="Times New Roman" panose="02020603050405020304" pitchFamily="18" charset="0"/>
                <a:cs typeface="Times New Roman" panose="02020603050405020304" pitchFamily="18" charset="0"/>
              </a:rPr>
              <a:t>功能构件。</a:t>
            </a:r>
            <a:r>
              <a:rPr lang="en-US" altLang="en-US" sz="2000" noProof="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72260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3400" noProof="0" dirty="0">
                <a:latin typeface="Times New Roman" panose="02020603050405020304" pitchFamily="18" charset="0"/>
                <a:cs typeface="Times New Roman" panose="02020603050405020304" pitchFamily="18" charset="0"/>
              </a:rPr>
              <a:t>移动</a:t>
            </a:r>
            <a:r>
              <a:rPr lang="en-US" altLang="zh-CN" sz="3400" noProof="0" dirty="0">
                <a:latin typeface="Times New Roman" panose="02020603050405020304" pitchFamily="18" charset="0"/>
                <a:cs typeface="Times New Roman" panose="02020603050405020304" pitchFamily="18" charset="0"/>
              </a:rPr>
              <a:t>App</a:t>
            </a:r>
            <a:r>
              <a:rPr lang="zh-CN" altLang="en-US" sz="3400" noProof="0" dirty="0">
                <a:latin typeface="Times New Roman" panose="02020603050405020304" pitchFamily="18" charset="0"/>
                <a:cs typeface="Times New Roman" panose="02020603050405020304" pitchFamily="18" charset="0"/>
              </a:rPr>
              <a:t>的构件级设计</a:t>
            </a:r>
            <a:endParaRPr lang="en-US" sz="340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97196"/>
            <a:ext cx="8458200" cy="1797795"/>
          </a:xfrm>
        </p:spPr>
        <p:txBody>
          <a:bodyPr vert="horz" lIns="91440" tIns="45720" rIns="91440" bIns="45720" rtlCol="0">
            <a:noAutofit/>
          </a:bodyPr>
          <a:lstStyle/>
          <a:p>
            <a:pPr>
              <a:spcAft>
                <a:spcPts val="0"/>
              </a:spcAft>
            </a:pPr>
            <a:r>
              <a:rPr lang="zh-CN" altLang="en-US" sz="2400" noProof="0" dirty="0">
                <a:solidFill>
                  <a:schemeClr val="tx1"/>
                </a:solidFill>
                <a:latin typeface="Times New Roman" panose="02020603050405020304" pitchFamily="18" charset="0"/>
                <a:cs typeface="Times New Roman" panose="02020603050405020304" pitchFamily="18" charset="0"/>
              </a:rPr>
              <a:t>基于</a:t>
            </a:r>
            <a:r>
              <a:rPr lang="en-US" altLang="zh-CN" sz="2400" noProof="0" dirty="0">
                <a:solidFill>
                  <a:schemeClr val="tx1"/>
                </a:solidFill>
                <a:latin typeface="Times New Roman" panose="02020603050405020304" pitchFamily="18" charset="0"/>
                <a:cs typeface="Times New Roman" panose="02020603050405020304" pitchFamily="18" charset="0"/>
              </a:rPr>
              <a:t>web</a:t>
            </a:r>
            <a:r>
              <a:rPr lang="zh-CN" altLang="en-US" sz="2400" noProof="0" dirty="0">
                <a:solidFill>
                  <a:schemeClr val="tx1"/>
                </a:solidFill>
                <a:latin typeface="Times New Roman" panose="02020603050405020304" pitchFamily="18" charset="0"/>
                <a:cs typeface="Times New Roman" panose="02020603050405020304" pitchFamily="18" charset="0"/>
              </a:rPr>
              <a:t>的轻量级客户端：</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2608" lvl="2" indent="-292608">
              <a:spcBef>
                <a:spcPts val="1000"/>
              </a:spcBef>
              <a:spcAft>
                <a:spcPts val="0"/>
              </a:spcAft>
            </a:pPr>
            <a:r>
              <a:rPr lang="zh-CN" altLang="en-US" sz="2400" dirty="0">
                <a:solidFill>
                  <a:schemeClr val="tx1"/>
                </a:solidFill>
                <a:latin typeface="Times New Roman" panose="02020603050405020304" pitchFamily="18" charset="0"/>
                <a:cs typeface="Times New Roman" panose="02020603050405020304" pitchFamily="18" charset="0"/>
              </a:rPr>
              <a:t>用户界面层仅存在于设备上</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2608" lvl="2" indent="-292608">
              <a:spcBef>
                <a:spcPts val="1000"/>
              </a:spcBef>
              <a:spcAft>
                <a:spcPts val="0"/>
              </a:spcAft>
            </a:pPr>
            <a:r>
              <a:rPr lang="zh-CN" altLang="en-US" sz="2400" noProof="0" dirty="0">
                <a:solidFill>
                  <a:schemeClr val="tx1"/>
                </a:solidFill>
                <a:latin typeface="Times New Roman" panose="02020603050405020304" pitchFamily="18" charset="0"/>
                <a:cs typeface="Times New Roman" panose="02020603050405020304" pitchFamily="18" charset="0"/>
              </a:rPr>
              <a:t>使用 </a:t>
            </a:r>
            <a:r>
              <a:rPr lang="en-US" altLang="zh-CN" sz="2400" noProof="0" dirty="0">
                <a:solidFill>
                  <a:schemeClr val="tx1"/>
                </a:solidFill>
                <a:latin typeface="Times New Roman" panose="02020603050405020304" pitchFamily="18" charset="0"/>
                <a:cs typeface="Times New Roman" panose="02020603050405020304" pitchFamily="18" charset="0"/>
              </a:rPr>
              <a:t>Web </a:t>
            </a:r>
            <a:r>
              <a:rPr lang="zh-CN" altLang="en-US" sz="2400" noProof="0" dirty="0">
                <a:solidFill>
                  <a:schemeClr val="tx1"/>
                </a:solidFill>
                <a:latin typeface="Times New Roman" panose="02020603050405020304" pitchFamily="18" charset="0"/>
                <a:cs typeface="Times New Roman" panose="02020603050405020304" pitchFamily="18" charset="0"/>
              </a:rPr>
              <a:t>或云服务器实现业务和数据层。</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42901" y="3071192"/>
            <a:ext cx="8458200" cy="1792355"/>
          </a:xfrm>
        </p:spPr>
        <p:txBody>
          <a:bodyPr anchor="t"/>
          <a:lstStyle/>
          <a:p>
            <a:pPr algn="l">
              <a:spcAft>
                <a:spcPts val="0"/>
              </a:spcAft>
            </a:pPr>
            <a:r>
              <a:rPr lang="zh-CN" altLang="en-US" sz="2400" noProof="0" dirty="0">
                <a:solidFill>
                  <a:schemeClr val="tx1"/>
                </a:solidFill>
                <a:latin typeface="Times New Roman" panose="02020603050405020304" pitchFamily="18" charset="0"/>
                <a:cs typeface="Times New Roman" panose="02020603050405020304" pitchFamily="18" charset="0"/>
              </a:rPr>
              <a:t>大型客户端：</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2608" lvl="2" indent="-292608">
              <a:spcBef>
                <a:spcPts val="1000"/>
              </a:spcBef>
              <a:spcAft>
                <a:spcPts val="0"/>
              </a:spcAft>
            </a:pPr>
            <a:r>
              <a:rPr lang="zh-CN" altLang="en-US" sz="2400" noProof="0" dirty="0">
                <a:solidFill>
                  <a:schemeClr val="tx1"/>
                </a:solidFill>
                <a:latin typeface="Times New Roman" panose="02020603050405020304" pitchFamily="18" charset="0"/>
                <a:cs typeface="Times New Roman" panose="02020603050405020304" pitchFamily="18" charset="0"/>
              </a:rPr>
              <a:t>在设备上实现的所有三层（界面、业务、数据）。</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2608" lvl="2" indent="-292608">
              <a:spcBef>
                <a:spcPts val="1000"/>
              </a:spcBef>
              <a:spcAft>
                <a:spcPts val="0"/>
              </a:spcAft>
            </a:pPr>
            <a:r>
              <a:rPr lang="zh-CN" altLang="en-US" sz="2400" noProof="0" dirty="0">
                <a:solidFill>
                  <a:schemeClr val="tx1"/>
                </a:solidFill>
                <a:latin typeface="Times New Roman" panose="02020603050405020304" pitchFamily="18" charset="0"/>
                <a:cs typeface="Times New Roman" panose="02020603050405020304" pitchFamily="18" charset="0"/>
              </a:rPr>
              <a:t>受移动设备限制。</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1387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Times New Roman" panose="02020603050405020304" pitchFamily="18" charset="0"/>
                <a:cs typeface="Times New Roman" panose="02020603050405020304" pitchFamily="18" charset="0"/>
              </a:rPr>
              <a:t>设计传统构件</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878029"/>
          </a:xfrm>
        </p:spPr>
        <p:txBody>
          <a:bodyPr vert="horz" lIns="91440" tIns="45720" rIns="91440" bIns="45720" rtlCol="0">
            <a:noAutofit/>
          </a:bodyPr>
          <a:lstStyle/>
          <a:p>
            <a:pPr marL="292608" indent="-292608">
              <a:spcBef>
                <a:spcPts val="1000"/>
              </a:spcBef>
              <a:spcAft>
                <a:spcPts val="0"/>
              </a:spcAft>
              <a:buFont typeface="Arial" panose="020B0604020202020204" pitchFamily="34" charset="0"/>
              <a:buChar char="•"/>
            </a:pPr>
            <a:r>
              <a:rPr lang="zh-CN" altLang="en-US" sz="2400" noProof="0" dirty="0">
                <a:solidFill>
                  <a:schemeClr val="tx1"/>
                </a:solidFill>
                <a:latin typeface="Times New Roman" panose="02020603050405020304" pitchFamily="18" charset="0"/>
                <a:cs typeface="Times New Roman" panose="02020603050405020304" pitchFamily="18" charset="0"/>
              </a:rPr>
              <a:t>处理逻辑的设计受算法设计和结构化编程的基本原则支配。</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2608" indent="-292608">
              <a:spcBef>
                <a:spcPts val="1000"/>
              </a:spcBef>
              <a:spcAft>
                <a:spcPts val="0"/>
              </a:spcAft>
              <a:buFont typeface="Arial" panose="020B0604020202020204" pitchFamily="34" charset="0"/>
              <a:buChar char="•"/>
            </a:pPr>
            <a:r>
              <a:rPr lang="zh-CN" altLang="en-US" sz="2400" noProof="0" dirty="0">
                <a:solidFill>
                  <a:schemeClr val="tx1"/>
                </a:solidFill>
                <a:latin typeface="Times New Roman" panose="02020603050405020304" pitchFamily="18" charset="0"/>
                <a:cs typeface="Times New Roman" panose="02020603050405020304" pitchFamily="18" charset="0"/>
              </a:rPr>
              <a:t>数据结构的设计由为系统开发的数据模型定义。</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2608" indent="-292608">
              <a:spcBef>
                <a:spcPts val="1000"/>
              </a:spcBef>
              <a:spcAft>
                <a:spcPts val="0"/>
              </a:spcAft>
              <a:buFont typeface="Arial" panose="020B0604020202020204" pitchFamily="34" charset="0"/>
              <a:buChar char="•"/>
            </a:pPr>
            <a:r>
              <a:rPr lang="zh-CN" altLang="en-US" sz="2400" noProof="0" dirty="0">
                <a:solidFill>
                  <a:schemeClr val="tx1"/>
                </a:solidFill>
                <a:latin typeface="Times New Roman" panose="02020603050405020304" pitchFamily="18" charset="0"/>
                <a:cs typeface="Times New Roman" panose="02020603050405020304" pitchFamily="18" charset="0"/>
              </a:rPr>
              <a:t>接口的设计受构件必须实现的协作控制。</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1993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zh-CN" altLang="en-US" sz="4000" noProof="0" dirty="0">
                <a:latin typeface="Times New Roman" panose="02020603050405020304" pitchFamily="18" charset="0"/>
                <a:cs typeface="Times New Roman" panose="02020603050405020304" pitchFamily="18" charset="0"/>
              </a:rPr>
              <a:t>什么是构件？</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1555269"/>
          </a:xfrm>
        </p:spPr>
        <p:txBody>
          <a:bodyPr vert="horz" lIns="91440" tIns="45720" rIns="91440" bIns="45720" rtlCol="0">
            <a:noAutofit/>
          </a:bodyPr>
          <a:lstStyle/>
          <a:p>
            <a:pPr marL="292608" indent="-292608">
              <a:spcBef>
                <a:spcPts val="1000"/>
              </a:spcBef>
              <a:spcAft>
                <a:spcPts val="0"/>
              </a:spcAft>
              <a:buFont typeface="Arial" panose="020B0604020202020204" pitchFamily="34" charset="0"/>
              <a:buChar char="•"/>
            </a:pPr>
            <a:r>
              <a:rPr lang="en-US" altLang="zh-CN" sz="2400" b="1" noProof="0" dirty="0">
                <a:solidFill>
                  <a:schemeClr val="tx1"/>
                </a:solidFill>
                <a:latin typeface="Times New Roman" panose="02020603050405020304" pitchFamily="18" charset="0"/>
                <a:cs typeface="Times New Roman" panose="02020603050405020304" pitchFamily="18" charset="0"/>
              </a:rPr>
              <a:t>OMG</a:t>
            </a:r>
            <a:r>
              <a:rPr lang="zh-CN" altLang="en-US" sz="2400" b="1" noProof="0" dirty="0">
                <a:solidFill>
                  <a:schemeClr val="tx1"/>
                </a:solidFill>
                <a:latin typeface="Times New Roman" panose="02020603050405020304" pitchFamily="18" charset="0"/>
                <a:cs typeface="Times New Roman" panose="02020603050405020304" pitchFamily="18" charset="0"/>
              </a:rPr>
              <a:t>统一建模语言规范</a:t>
            </a:r>
            <a:r>
              <a:rPr lang="en-US" altLang="zh-CN" sz="2400" b="1" noProof="0" dirty="0">
                <a:solidFill>
                  <a:schemeClr val="tx1"/>
                </a:solidFill>
                <a:latin typeface="Times New Roman" panose="02020603050405020304" pitchFamily="18" charset="0"/>
                <a:cs typeface="Times New Roman" panose="02020603050405020304" pitchFamily="18" charset="0"/>
              </a:rPr>
              <a:t>[0MG03a]</a:t>
            </a:r>
            <a:r>
              <a:rPr lang="zh-CN" altLang="en-US" sz="2400" b="1" noProof="0" dirty="0">
                <a:solidFill>
                  <a:schemeClr val="tx1"/>
                </a:solidFill>
                <a:latin typeface="Times New Roman" panose="02020603050405020304" pitchFamily="18" charset="0"/>
                <a:cs typeface="Times New Roman" panose="02020603050405020304" pitchFamily="18" charset="0"/>
              </a:rPr>
              <a:t>是这样定义构件的</a:t>
            </a:r>
            <a:endParaRPr lang="en-US" altLang="en-US" sz="2400" b="1" noProof="0" dirty="0">
              <a:solidFill>
                <a:schemeClr val="tx1"/>
              </a:solidFill>
              <a:latin typeface="Times New Roman" panose="02020603050405020304" pitchFamily="18" charset="0"/>
              <a:cs typeface="Times New Roman" panose="02020603050405020304" pitchFamily="18" charset="0"/>
            </a:endParaRPr>
          </a:p>
          <a:p>
            <a:pPr marL="266700">
              <a:spcBef>
                <a:spcPts val="1000"/>
              </a:spcBef>
              <a:spcAft>
                <a:spcPts val="0"/>
              </a:spcAft>
            </a:pPr>
            <a:r>
              <a:rPr lang="zh-CN" altLang="en-US" sz="2400" noProof="0" dirty="0">
                <a:solidFill>
                  <a:schemeClr val="tx1"/>
                </a:solidFill>
                <a:latin typeface="Times New Roman" panose="02020603050405020304" pitchFamily="18" charset="0"/>
                <a:cs typeface="Times New Roman" panose="02020603050405020304" pitchFamily="18" charset="0"/>
              </a:rPr>
              <a:t>“系统中模块化的、可部署的和可替换的部件，该部件封装了实现并对外提供一组接口”。</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42900" y="2867485"/>
            <a:ext cx="8283512" cy="3430216"/>
          </a:xfrm>
        </p:spPr>
        <p:txBody>
          <a:bodyPr anchor="t"/>
          <a:lstStyle/>
          <a:p>
            <a:pPr marL="292608" indent="-292608" algn="l">
              <a:spcBef>
                <a:spcPts val="1000"/>
              </a:spcBef>
              <a:spcAft>
                <a:spcPts val="0"/>
              </a:spcAft>
              <a:buFont typeface="Arial" panose="020B0604020202020204" pitchFamily="34" charset="0"/>
              <a:buChar char="•"/>
            </a:pPr>
            <a:r>
              <a:rPr lang="zh-CN" altLang="en-US" sz="2400" b="1" noProof="0" dirty="0">
                <a:solidFill>
                  <a:schemeClr val="tx1"/>
                </a:solidFill>
                <a:latin typeface="Times New Roman" panose="02020603050405020304" pitchFamily="18" charset="0"/>
                <a:cs typeface="Times New Roman" panose="02020603050405020304" pitchFamily="18" charset="0"/>
              </a:rPr>
              <a:t>面向对象的观点</a:t>
            </a:r>
            <a:r>
              <a:rPr lang="zh-CN" altLang="en-US" sz="2400" noProof="0" dirty="0">
                <a:solidFill>
                  <a:schemeClr val="tx1"/>
                </a:solidFill>
                <a:latin typeface="Times New Roman" panose="02020603050405020304" pitchFamily="18" charset="0"/>
                <a:cs typeface="Times New Roman" panose="02020603050405020304" pitchFamily="18" charset="0"/>
              </a:rPr>
              <a:t>：一个构件包括一个协作类集合。</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2608" indent="-292608" algn="l">
              <a:spcBef>
                <a:spcPts val="1000"/>
              </a:spcBef>
              <a:spcAft>
                <a:spcPts val="0"/>
              </a:spcAft>
              <a:buFont typeface="Arial" panose="020B0604020202020204" pitchFamily="34" charset="0"/>
              <a:buChar char="•"/>
            </a:pPr>
            <a:r>
              <a:rPr lang="zh-CN" altLang="en-US" sz="2400" b="1" noProof="0" dirty="0">
                <a:solidFill>
                  <a:schemeClr val="tx1"/>
                </a:solidFill>
                <a:latin typeface="Times New Roman" panose="02020603050405020304" pitchFamily="18" charset="0"/>
                <a:cs typeface="Times New Roman" panose="02020603050405020304" pitchFamily="18" charset="0"/>
              </a:rPr>
              <a:t>传统的观点</a:t>
            </a:r>
            <a:r>
              <a:rPr lang="zh-CN" altLang="en-US" sz="2400" noProof="0" dirty="0">
                <a:solidFill>
                  <a:schemeClr val="tx1"/>
                </a:solidFill>
                <a:latin typeface="Times New Roman" panose="02020603050405020304" pitchFamily="18" charset="0"/>
                <a:cs typeface="Times New Roman" panose="02020603050405020304" pitchFamily="18" charset="0"/>
              </a:rPr>
              <a:t>：一个构件就是程序的一个功能要素，程序由处理逻辑、实现处理逻辑所需的内部数据结构以及能够保证构件被调用和实现数据传递的接口构成。</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2608" indent="-292608" algn="l">
              <a:spcBef>
                <a:spcPts val="1000"/>
              </a:spcBef>
              <a:spcAft>
                <a:spcPts val="0"/>
              </a:spcAft>
              <a:buFont typeface="Arial" panose="020B0604020202020204" pitchFamily="34" charset="0"/>
              <a:buChar char="•"/>
            </a:pPr>
            <a:r>
              <a:rPr lang="zh-CN" altLang="en-US" sz="2400" b="1" noProof="0" dirty="0">
                <a:solidFill>
                  <a:schemeClr val="tx1"/>
                </a:solidFill>
                <a:latin typeface="Times New Roman" panose="02020603050405020304" pitchFamily="18" charset="0"/>
                <a:cs typeface="Times New Roman" panose="02020603050405020304" pitchFamily="18" charset="0"/>
              </a:rPr>
              <a:t>过程相关的观点</a:t>
            </a:r>
            <a:r>
              <a:rPr lang="zh-CN" altLang="en-US" sz="2400" b="1" dirty="0">
                <a:solidFill>
                  <a:schemeClr val="tx1"/>
                </a:solidFill>
                <a:latin typeface="Times New Roman" panose="02020603050405020304" pitchFamily="18" charset="0"/>
                <a:cs typeface="Times New Roman" panose="02020603050405020304" pitchFamily="18" charset="0"/>
              </a:rPr>
              <a:t>：</a:t>
            </a:r>
            <a:r>
              <a:rPr lang="zh-CN" altLang="en-US" sz="2400" noProof="0" dirty="0">
                <a:solidFill>
                  <a:schemeClr val="tx1"/>
                </a:solidFill>
                <a:latin typeface="Times New Roman" panose="02020603050405020304" pitchFamily="18" charset="0"/>
                <a:cs typeface="Times New Roman" panose="02020603050405020304" pitchFamily="18" charset="0"/>
              </a:rPr>
              <a:t>从目录中选出构件或者设计模式，并用这些构件或设计模式来组装体系结构。也就是基于构件的软件工程</a:t>
            </a:r>
            <a:r>
              <a:rPr lang="en-US" altLang="zh-CN" sz="2400" noProof="0" dirty="0">
                <a:solidFill>
                  <a:schemeClr val="tx1"/>
                </a:solidFill>
                <a:latin typeface="Times New Roman" panose="02020603050405020304" pitchFamily="18" charset="0"/>
                <a:cs typeface="Times New Roman" panose="02020603050405020304" pitchFamily="18" charset="0"/>
              </a:rPr>
              <a:t>(Component-Based Software Engineering,</a:t>
            </a:r>
            <a:r>
              <a:rPr lang="zh-CN" altLang="en-US" sz="2400" noProof="0" dirty="0">
                <a:solidFill>
                  <a:schemeClr val="tx1"/>
                </a:solidFill>
                <a:latin typeface="Times New Roman" panose="02020603050405020304" pitchFamily="18" charset="0"/>
                <a:cs typeface="Times New Roman" panose="02020603050405020304" pitchFamily="18" charset="0"/>
              </a:rPr>
              <a:t> </a:t>
            </a:r>
            <a:r>
              <a:rPr lang="en-US" altLang="zh-CN" sz="2400" noProof="0" dirty="0">
                <a:solidFill>
                  <a:schemeClr val="tx1"/>
                </a:solidFill>
                <a:latin typeface="Times New Roman" panose="02020603050405020304" pitchFamily="18" charset="0"/>
                <a:cs typeface="Times New Roman" panose="02020603050405020304" pitchFamily="18" charset="0"/>
              </a:rPr>
              <a:t>CBSE)</a:t>
            </a:r>
            <a:r>
              <a:rPr lang="zh-CN" altLang="en-US" sz="2400" noProof="0" dirty="0">
                <a:solidFill>
                  <a:schemeClr val="tx1"/>
                </a:solidFill>
                <a:latin typeface="Times New Roman" panose="02020603050405020304" pitchFamily="18" charset="0"/>
                <a:cs typeface="Times New Roman" panose="02020603050405020304" pitchFamily="18" charset="0"/>
              </a:rPr>
              <a:t>。</a:t>
            </a:r>
            <a:endParaRPr lang="en-US" altLang="en-US" sz="2400" i="1" noProof="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1576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361130" cy="712678"/>
          </a:xfrm>
        </p:spPr>
        <p:txBody>
          <a:bodyPr>
            <a:noAutofit/>
          </a:bodyPr>
          <a:lstStyle/>
          <a:p>
            <a:r>
              <a:rPr lang="zh-CN" altLang="en-US" sz="3000" noProof="0" dirty="0">
                <a:latin typeface="Times New Roman" panose="02020603050405020304" pitchFamily="18" charset="0"/>
                <a:cs typeface="Times New Roman" panose="02020603050405020304" pitchFamily="18" charset="0"/>
              </a:rPr>
              <a:t>基于构件的软件工程</a:t>
            </a:r>
            <a:br>
              <a:rPr lang="en-US" altLang="zh-CN" sz="3000" noProof="0" dirty="0">
                <a:latin typeface="Times New Roman" panose="02020603050405020304" pitchFamily="18" charset="0"/>
                <a:cs typeface="Times New Roman" panose="02020603050405020304" pitchFamily="18" charset="0"/>
              </a:rPr>
            </a:br>
            <a:r>
              <a:rPr lang="en-US" altLang="zh-CN" sz="3000" noProof="0" dirty="0">
                <a:latin typeface="Times New Roman" panose="02020603050405020304" pitchFamily="18" charset="0"/>
                <a:cs typeface="Times New Roman" panose="02020603050405020304" pitchFamily="18" charset="0"/>
              </a:rPr>
              <a:t>(</a:t>
            </a:r>
            <a:r>
              <a:rPr lang="en-US" sz="3000" noProof="0" dirty="0">
                <a:latin typeface="Times New Roman" panose="02020603050405020304" pitchFamily="18" charset="0"/>
                <a:cs typeface="Times New Roman" panose="02020603050405020304" pitchFamily="18" charset="0"/>
              </a:rPr>
              <a:t>Component-Based Software Engineering, CBSE)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97197"/>
            <a:ext cx="8361130" cy="3234332"/>
          </a:xfrm>
        </p:spPr>
        <p:txBody>
          <a:bodyPr vert="horz" lIns="91440" tIns="45720" rIns="91440" bIns="45720" rtlCol="0">
            <a:noAutofit/>
          </a:bodyPr>
          <a:lstStyle/>
          <a:p>
            <a:pPr>
              <a:spcBef>
                <a:spcPts val="1000"/>
              </a:spcBef>
              <a:spcAft>
                <a:spcPts val="0"/>
              </a:spcAft>
            </a:pPr>
            <a:r>
              <a:rPr lang="zh-CN" altLang="en-US" sz="2400" noProof="0" dirty="0">
                <a:solidFill>
                  <a:schemeClr val="tx1"/>
                </a:solidFill>
                <a:latin typeface="Times New Roman" panose="02020603050405020304" pitchFamily="18" charset="0"/>
                <a:cs typeface="Times New Roman" panose="02020603050405020304" pitchFamily="18" charset="0"/>
              </a:rPr>
              <a:t>软件团队提出了许多问题：</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2608" lvl="1" indent="-292608">
              <a:spcBef>
                <a:spcPts val="1000"/>
              </a:spcBef>
              <a:spcAft>
                <a:spcPts val="0"/>
              </a:spcAft>
            </a:pPr>
            <a:r>
              <a:rPr lang="zh-CN" altLang="en-US" sz="1800" noProof="0" dirty="0">
                <a:solidFill>
                  <a:schemeClr val="tx1"/>
                </a:solidFill>
                <a:latin typeface="Times New Roman" panose="02020603050405020304" pitchFamily="18" charset="0"/>
                <a:cs typeface="Times New Roman" panose="02020603050405020304" pitchFamily="18" charset="0"/>
              </a:rPr>
              <a:t>仅仅将多组可复用的软件构件组合起来，就能够构造出一个复杂的系统吗？</a:t>
            </a:r>
            <a:endParaRPr lang="en-US" altLang="en-US" sz="1800" noProof="0" dirty="0">
              <a:solidFill>
                <a:schemeClr val="tx1"/>
              </a:solidFill>
              <a:latin typeface="Times New Roman" panose="02020603050405020304" pitchFamily="18" charset="0"/>
              <a:cs typeface="Times New Roman" panose="02020603050405020304" pitchFamily="18" charset="0"/>
            </a:endParaRPr>
          </a:p>
          <a:p>
            <a:pPr marL="292608" lvl="1" indent="-292608">
              <a:spcBef>
                <a:spcPts val="1000"/>
              </a:spcBef>
              <a:spcAft>
                <a:spcPts val="0"/>
              </a:spcAft>
            </a:pPr>
            <a:r>
              <a:rPr lang="zh-CN" altLang="en-US" sz="1800" noProof="0" dirty="0">
                <a:solidFill>
                  <a:schemeClr val="tx1"/>
                </a:solidFill>
                <a:latin typeface="Times New Roman" panose="02020603050405020304" pitchFamily="18" charset="0"/>
                <a:cs typeface="Times New Roman" panose="02020603050405020304" pitchFamily="18" charset="0"/>
              </a:rPr>
              <a:t>这种工作能够以一种高效和节省成本的方式完成吗？</a:t>
            </a:r>
            <a:endParaRPr lang="en-US" altLang="en-US" sz="1800" noProof="0" dirty="0">
              <a:solidFill>
                <a:schemeClr val="tx1"/>
              </a:solidFill>
              <a:latin typeface="Times New Roman" panose="02020603050405020304" pitchFamily="18" charset="0"/>
              <a:cs typeface="Times New Roman" panose="02020603050405020304" pitchFamily="18" charset="0"/>
            </a:endParaRPr>
          </a:p>
          <a:p>
            <a:pPr marL="292608" lvl="1" indent="-292608">
              <a:spcBef>
                <a:spcPts val="1000"/>
              </a:spcBef>
              <a:spcAft>
                <a:spcPts val="0"/>
              </a:spcAft>
            </a:pPr>
            <a:r>
              <a:rPr lang="zh-CN" altLang="en-US" sz="1800" noProof="0" dirty="0">
                <a:solidFill>
                  <a:schemeClr val="tx1"/>
                </a:solidFill>
                <a:latin typeface="Times New Roman" panose="02020603050405020304" pitchFamily="18" charset="0"/>
                <a:cs typeface="Times New Roman" panose="02020603050405020304" pitchFamily="18" charset="0"/>
              </a:rPr>
              <a:t>能否建立恰当的激励机制来鼓励软件工程师复用而不是重复开发？</a:t>
            </a:r>
            <a:endParaRPr lang="en-US" altLang="zh-CN" sz="1800" noProof="0" dirty="0">
              <a:solidFill>
                <a:schemeClr val="tx1"/>
              </a:solidFill>
              <a:latin typeface="Times New Roman" panose="02020603050405020304" pitchFamily="18" charset="0"/>
              <a:cs typeface="Times New Roman" panose="02020603050405020304" pitchFamily="18" charset="0"/>
            </a:endParaRPr>
          </a:p>
          <a:p>
            <a:pPr marL="292608" lvl="1" indent="-292608">
              <a:spcBef>
                <a:spcPts val="1000"/>
              </a:spcBef>
              <a:spcAft>
                <a:spcPts val="0"/>
              </a:spcAft>
            </a:pPr>
            <a:r>
              <a:rPr lang="zh-CN" altLang="en-US" sz="1800" noProof="0" dirty="0">
                <a:solidFill>
                  <a:schemeClr val="tx1"/>
                </a:solidFill>
                <a:latin typeface="Times New Roman" panose="02020603050405020304" pitchFamily="18" charset="0"/>
                <a:cs typeface="Times New Roman" panose="02020603050405020304" pitchFamily="18" charset="0"/>
              </a:rPr>
              <a:t>管理团队是否也愿意为构造可复用软件构件过程中的额外开销买单？</a:t>
            </a:r>
            <a:endParaRPr lang="en-US" altLang="zh-CN" sz="1800" noProof="0" dirty="0">
              <a:solidFill>
                <a:schemeClr val="tx1"/>
              </a:solidFill>
              <a:latin typeface="Times New Roman" panose="02020603050405020304" pitchFamily="18" charset="0"/>
              <a:cs typeface="Times New Roman" panose="02020603050405020304" pitchFamily="18" charset="0"/>
            </a:endParaRPr>
          </a:p>
          <a:p>
            <a:pPr marL="292608" lvl="1" indent="-292608">
              <a:spcBef>
                <a:spcPts val="1000"/>
              </a:spcBef>
              <a:spcAft>
                <a:spcPts val="0"/>
              </a:spcAft>
            </a:pPr>
            <a:r>
              <a:rPr lang="zh-CN" altLang="en-US" sz="1800" noProof="0" dirty="0">
                <a:solidFill>
                  <a:schemeClr val="tx1"/>
                </a:solidFill>
                <a:latin typeface="Times New Roman" panose="02020603050405020304" pitchFamily="18" charset="0"/>
                <a:cs typeface="Times New Roman" panose="02020603050405020304" pitchFamily="18" charset="0"/>
              </a:rPr>
              <a:t>能否以使用者易于访问的方式构造复用所必需的构件库？</a:t>
            </a:r>
            <a:endParaRPr lang="en-US" altLang="zh-CN" sz="1800" noProof="0" dirty="0">
              <a:solidFill>
                <a:schemeClr val="tx1"/>
              </a:solidFill>
              <a:latin typeface="Times New Roman" panose="02020603050405020304" pitchFamily="18" charset="0"/>
              <a:cs typeface="Times New Roman" panose="02020603050405020304" pitchFamily="18" charset="0"/>
            </a:endParaRPr>
          </a:p>
          <a:p>
            <a:pPr marL="292608" lvl="1" indent="-292608">
              <a:spcBef>
                <a:spcPts val="1000"/>
              </a:spcBef>
              <a:spcAft>
                <a:spcPts val="0"/>
              </a:spcAft>
            </a:pPr>
            <a:r>
              <a:rPr lang="zh-CN" altLang="en-US" sz="1800" noProof="0" dirty="0">
                <a:solidFill>
                  <a:schemeClr val="tx1"/>
                </a:solidFill>
                <a:latin typeface="Times New Roman" panose="02020603050405020304" pitchFamily="18" charset="0"/>
                <a:cs typeface="Times New Roman" panose="02020603050405020304" pitchFamily="18" charset="0"/>
              </a:rPr>
              <a:t>已有的构件可以被需要的人找到并使用吗？</a:t>
            </a:r>
            <a:endParaRPr lang="en-US" altLang="en-US" sz="1800" noProof="0" dirty="0">
              <a:solidFill>
                <a:schemeClr val="tx1"/>
              </a:solidFill>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33817" y="6223247"/>
            <a:ext cx="3240350" cy="291853"/>
          </a:xfrm>
        </p:spPr>
        <p:txBody>
          <a:bodyPr/>
          <a:lstStyle/>
          <a:p>
            <a:r>
              <a:rPr lang="zh-CN" altLang="en-US" sz="1200" noProof="0" dirty="0">
                <a:latin typeface="Times New Roman" panose="02020603050405020304" pitchFamily="18" charset="0"/>
                <a:cs typeface="Times New Roman" panose="02020603050405020304" pitchFamily="18" charset="0"/>
                <a:hlinkClick r:id="rId2" action="ppaction://hlinksldjump"/>
              </a:rPr>
              <a:t>图片对应描述</a:t>
            </a:r>
            <a:endParaRPr lang="en-US" sz="1200" noProof="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645FD810-7CA7-DBED-2668-34C502FB924E}"/>
              </a:ext>
            </a:extLst>
          </p:cNvPr>
          <p:cNvPicPr>
            <a:picLocks noChangeAspect="1"/>
          </p:cNvPicPr>
          <p:nvPr/>
        </p:nvPicPr>
        <p:blipFill>
          <a:blip r:embed="rId3"/>
          <a:stretch>
            <a:fillRect/>
          </a:stretch>
        </p:blipFill>
        <p:spPr>
          <a:xfrm>
            <a:off x="385178" y="4555749"/>
            <a:ext cx="8373644" cy="1105054"/>
          </a:xfrm>
          <a:prstGeom prst="rect">
            <a:avLst/>
          </a:prstGeom>
        </p:spPr>
      </p:pic>
    </p:spTree>
    <p:extLst>
      <p:ext uri="{BB962C8B-B14F-4D97-AF65-F5344CB8AC3E}">
        <p14:creationId xmlns:p14="http://schemas.microsoft.com/office/powerpoint/2010/main" val="4028604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Times New Roman" panose="02020603050405020304" pitchFamily="18" charset="0"/>
                <a:cs typeface="Times New Roman" panose="02020603050405020304" pitchFamily="18" charset="0"/>
              </a:rPr>
              <a:t>基于构件的软件工程的优势</a:t>
            </a:r>
            <a:endParaRPr lang="en-US" sz="4000" noProof="0"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14988024-C5C1-4199-BFA2-8660ABFD980B}"/>
              </a:ext>
            </a:extLst>
          </p:cNvPr>
          <p:cNvSpPr>
            <a:spLocks noGrp="1"/>
          </p:cNvSpPr>
          <p:nvPr>
            <p:ph sz="quarter" idx="11"/>
          </p:nvPr>
        </p:nvSpPr>
        <p:spPr>
          <a:xfrm>
            <a:off x="342900" y="1276710"/>
            <a:ext cx="8458200" cy="4401280"/>
          </a:xfrm>
        </p:spPr>
        <p:txBody>
          <a:bodyPr>
            <a:normAutofit/>
          </a:bodyPr>
          <a:lstStyle/>
          <a:p>
            <a:pPr marL="292608" indent="-292608">
              <a:spcBef>
                <a:spcPts val="1000"/>
              </a:spcBef>
              <a:spcAft>
                <a:spcPts val="0"/>
              </a:spcAft>
              <a:buFont typeface="Arial" panose="020B0604020202020204" pitchFamily="34" charset="0"/>
              <a:buChar char="•"/>
            </a:pPr>
            <a:r>
              <a:rPr lang="zh-CN" altLang="en-US" sz="2400" b="1" noProof="0" dirty="0">
                <a:solidFill>
                  <a:schemeClr val="tx1"/>
                </a:solidFill>
                <a:latin typeface="Times New Roman" panose="02020603050405020304" pitchFamily="18" charset="0"/>
                <a:cs typeface="Times New Roman" panose="02020603050405020304" pitchFamily="18" charset="0"/>
              </a:rPr>
              <a:t>缩短交付周期</a:t>
            </a:r>
            <a:r>
              <a:rPr lang="zh-CN" altLang="en-US" sz="2400" b="1" dirty="0">
                <a:solidFill>
                  <a:schemeClr val="tx1"/>
                </a:solidFill>
                <a:latin typeface="Times New Roman" panose="02020603050405020304" pitchFamily="18" charset="0"/>
                <a:cs typeface="Times New Roman" panose="02020603050405020304" pitchFamily="18" charset="0"/>
              </a:rPr>
              <a:t>。</a:t>
            </a:r>
            <a:r>
              <a:rPr lang="zh-CN" altLang="en-US" sz="2400" noProof="0" dirty="0">
                <a:solidFill>
                  <a:schemeClr val="tx1"/>
                </a:solidFill>
                <a:latin typeface="Times New Roman" panose="02020603050405020304" pitchFamily="18" charset="0"/>
                <a:cs typeface="Times New Roman" panose="02020603050405020304" pitchFamily="18" charset="0"/>
              </a:rPr>
              <a:t>用现成的构件库构建完整的应用要快得多。</a:t>
            </a:r>
            <a:endParaRPr lang="en-US" sz="2400" noProof="0" dirty="0">
              <a:solidFill>
                <a:schemeClr val="tx1"/>
              </a:solidFill>
              <a:latin typeface="Times New Roman" panose="02020603050405020304" pitchFamily="18" charset="0"/>
              <a:cs typeface="Times New Roman" panose="02020603050405020304" pitchFamily="18" charset="0"/>
            </a:endParaRPr>
          </a:p>
          <a:p>
            <a:pPr marL="292608" indent="-292608">
              <a:spcBef>
                <a:spcPts val="1000"/>
              </a:spcBef>
              <a:spcAft>
                <a:spcPts val="0"/>
              </a:spcAft>
              <a:buFont typeface="Arial" panose="020B0604020202020204" pitchFamily="34" charset="0"/>
              <a:buChar char="•"/>
            </a:pPr>
            <a:r>
              <a:rPr lang="zh-CN" altLang="en-US" sz="2400" b="1" noProof="0" dirty="0">
                <a:solidFill>
                  <a:schemeClr val="tx1"/>
                </a:solidFill>
                <a:latin typeface="Times New Roman" panose="02020603050405020304" pitchFamily="18" charset="0"/>
                <a:cs typeface="Times New Roman" panose="02020603050405020304" pitchFamily="18" charset="0"/>
              </a:rPr>
              <a:t>更好的投资回报率</a:t>
            </a:r>
            <a:r>
              <a:rPr lang="en-US" altLang="zh-CN" sz="2400" b="1" noProof="0" dirty="0">
                <a:solidFill>
                  <a:schemeClr val="tx1"/>
                </a:solidFill>
                <a:latin typeface="Times New Roman" panose="02020603050405020304" pitchFamily="18" charset="0"/>
                <a:cs typeface="Times New Roman" panose="02020603050405020304" pitchFamily="18" charset="0"/>
              </a:rPr>
              <a:t>(ROI)</a:t>
            </a:r>
            <a:r>
              <a:rPr lang="zh-CN" altLang="en-US" sz="2400" b="1" noProof="0" dirty="0">
                <a:solidFill>
                  <a:schemeClr val="tx1"/>
                </a:solidFill>
                <a:latin typeface="Times New Roman" panose="02020603050405020304" pitchFamily="18" charset="0"/>
                <a:cs typeface="Times New Roman" panose="02020603050405020304" pitchFamily="18" charset="0"/>
              </a:rPr>
              <a:t>。</a:t>
            </a:r>
            <a:r>
              <a:rPr lang="zh-CN" altLang="en-US" sz="2400" noProof="0" dirty="0">
                <a:solidFill>
                  <a:schemeClr val="tx1"/>
                </a:solidFill>
                <a:latin typeface="Times New Roman" panose="02020603050405020304" pitchFamily="18" charset="0"/>
                <a:cs typeface="Times New Roman" panose="02020603050405020304" pitchFamily="18" charset="0"/>
              </a:rPr>
              <a:t>购买现成的构件而不是重新开发相同功能的构件有时会节省资源。</a:t>
            </a:r>
            <a:endParaRPr lang="en-US" sz="2400" noProof="0" dirty="0">
              <a:solidFill>
                <a:schemeClr val="tx1"/>
              </a:solidFill>
              <a:latin typeface="Times New Roman" panose="02020603050405020304" pitchFamily="18" charset="0"/>
              <a:cs typeface="Times New Roman" panose="02020603050405020304" pitchFamily="18" charset="0"/>
            </a:endParaRPr>
          </a:p>
          <a:p>
            <a:pPr marL="292608" indent="-292608">
              <a:spcBef>
                <a:spcPts val="1000"/>
              </a:spcBef>
              <a:spcAft>
                <a:spcPts val="0"/>
              </a:spcAft>
              <a:buFont typeface="Arial" panose="020B0604020202020204" pitchFamily="34" charset="0"/>
              <a:buChar char="•"/>
            </a:pPr>
            <a:r>
              <a:rPr lang="zh-CN" altLang="en-US" sz="2400" b="1" noProof="0" dirty="0">
                <a:solidFill>
                  <a:schemeClr val="tx1"/>
                </a:solidFill>
                <a:latin typeface="Times New Roman" panose="02020603050405020304" pitchFamily="18" charset="0"/>
                <a:cs typeface="Times New Roman" panose="02020603050405020304" pitchFamily="18" charset="0"/>
              </a:rPr>
              <a:t>分摊开发构件的成本。</a:t>
            </a:r>
            <a:r>
              <a:rPr lang="zh-CN" altLang="en-US" sz="2400" noProof="0" dirty="0">
                <a:solidFill>
                  <a:schemeClr val="tx1"/>
                </a:solidFill>
                <a:latin typeface="Times New Roman" panose="02020603050405020304" pitchFamily="18" charset="0"/>
                <a:cs typeface="Times New Roman" panose="02020603050405020304" pitchFamily="18" charset="0"/>
              </a:rPr>
              <a:t>在不同的应用中复用构件可以让多个项目分摊开发成本。</a:t>
            </a:r>
            <a:endParaRPr lang="en-US" sz="2400" noProof="0" dirty="0">
              <a:solidFill>
                <a:schemeClr val="tx1"/>
              </a:solidFill>
              <a:latin typeface="Times New Roman" panose="02020603050405020304" pitchFamily="18" charset="0"/>
              <a:cs typeface="Times New Roman" panose="02020603050405020304" pitchFamily="18" charset="0"/>
            </a:endParaRPr>
          </a:p>
          <a:p>
            <a:pPr marL="292608" indent="-292608">
              <a:spcBef>
                <a:spcPts val="1000"/>
              </a:spcBef>
              <a:spcAft>
                <a:spcPts val="0"/>
              </a:spcAft>
              <a:buFont typeface="Arial" panose="020B0604020202020204" pitchFamily="34" charset="0"/>
              <a:buChar char="•"/>
            </a:pPr>
            <a:r>
              <a:rPr lang="zh-CN" altLang="en-US" sz="2400" b="1" noProof="0" dirty="0">
                <a:solidFill>
                  <a:schemeClr val="tx1"/>
                </a:solidFill>
                <a:latin typeface="Times New Roman" panose="02020603050405020304" pitchFamily="18" charset="0"/>
                <a:cs typeface="Times New Roman" panose="02020603050405020304" pitchFamily="18" charset="0"/>
              </a:rPr>
              <a:t>提高软件质量。</a:t>
            </a:r>
            <a:r>
              <a:rPr lang="zh-CN" altLang="en-US" sz="2400" noProof="0" dirty="0">
                <a:solidFill>
                  <a:schemeClr val="tx1"/>
                </a:solidFill>
                <a:latin typeface="Times New Roman" panose="02020603050405020304" pitchFamily="18" charset="0"/>
                <a:cs typeface="Times New Roman" panose="02020603050405020304" pitchFamily="18" charset="0"/>
              </a:rPr>
              <a:t>构件在不同的应用中被测试且复用。</a:t>
            </a:r>
            <a:endParaRPr lang="en-US" sz="2400" noProof="0" dirty="0">
              <a:solidFill>
                <a:schemeClr val="tx1"/>
              </a:solidFill>
              <a:latin typeface="Times New Roman" panose="02020603050405020304" pitchFamily="18" charset="0"/>
              <a:cs typeface="Times New Roman" panose="02020603050405020304" pitchFamily="18" charset="0"/>
            </a:endParaRPr>
          </a:p>
          <a:p>
            <a:pPr marL="292608" indent="-292608">
              <a:spcBef>
                <a:spcPts val="1000"/>
              </a:spcBef>
              <a:spcAft>
                <a:spcPts val="0"/>
              </a:spcAft>
              <a:buFont typeface="Arial" panose="020B0604020202020204" pitchFamily="34" charset="0"/>
              <a:buChar char="•"/>
            </a:pPr>
            <a:r>
              <a:rPr lang="zh-CN" altLang="en-US" sz="2400" b="1" noProof="0" dirty="0">
                <a:solidFill>
                  <a:schemeClr val="tx1"/>
                </a:solidFill>
                <a:latin typeface="Times New Roman" panose="02020603050405020304" pitchFamily="18" charset="0"/>
                <a:cs typeface="Times New Roman" panose="02020603050405020304" pitchFamily="18" charset="0"/>
              </a:rPr>
              <a:t>基于构件的应用有较好的可维护性。</a:t>
            </a:r>
            <a:r>
              <a:rPr lang="zh-CN" altLang="en-US" sz="2400" noProof="0" dirty="0">
                <a:solidFill>
                  <a:schemeClr val="tx1"/>
                </a:solidFill>
                <a:latin typeface="Times New Roman" panose="02020603050405020304" pitchFamily="18" charset="0"/>
                <a:cs typeface="Times New Roman" panose="02020603050405020304" pitchFamily="18" charset="0"/>
              </a:rPr>
              <a:t>经过精心的工程实践，使用新的或者增强过的构件替换废弃构件是相对容易的。</a:t>
            </a:r>
            <a:endParaRPr lang="en-US" sz="2400" noProof="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0041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Times New Roman" panose="02020603050405020304" pitchFamily="18" charset="0"/>
                <a:cs typeface="Times New Roman" panose="02020603050405020304" pitchFamily="18" charset="0"/>
              </a:rPr>
              <a:t>基于构件的软件工程的风险</a:t>
            </a:r>
            <a:endParaRPr lang="en-US" sz="4000" noProof="0"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14988024-C5C1-4199-BFA2-8660ABFD980B}"/>
              </a:ext>
            </a:extLst>
          </p:cNvPr>
          <p:cNvSpPr>
            <a:spLocks noGrp="1"/>
          </p:cNvSpPr>
          <p:nvPr>
            <p:ph sz="quarter" idx="11"/>
          </p:nvPr>
        </p:nvSpPr>
        <p:spPr/>
        <p:txBody>
          <a:bodyPr>
            <a:normAutofit/>
          </a:bodyPr>
          <a:lstStyle/>
          <a:p>
            <a:pPr marL="292608" indent="-292608">
              <a:spcBef>
                <a:spcPts val="1000"/>
              </a:spcBef>
              <a:spcAft>
                <a:spcPts val="0"/>
              </a:spcAft>
              <a:buFont typeface="Arial" panose="020B0604020202020204" pitchFamily="34" charset="0"/>
              <a:buChar char="•"/>
            </a:pPr>
            <a:r>
              <a:rPr lang="zh-CN" altLang="en-US" sz="2400" b="1" noProof="0" dirty="0">
                <a:solidFill>
                  <a:schemeClr val="tx1"/>
                </a:solidFill>
                <a:latin typeface="Times New Roman" panose="02020603050405020304" pitchFamily="18" charset="0"/>
                <a:cs typeface="Times New Roman" panose="02020603050405020304" pitchFamily="18" charset="0"/>
              </a:rPr>
              <a:t>构件选择的风险。</a:t>
            </a:r>
            <a:r>
              <a:rPr lang="zh-CN" altLang="en-US" sz="2400" noProof="0" dirty="0">
                <a:solidFill>
                  <a:schemeClr val="tx1"/>
                </a:solidFill>
                <a:latin typeface="Times New Roman" panose="02020603050405020304" pitchFamily="18" charset="0"/>
                <a:cs typeface="Times New Roman" panose="02020603050405020304" pitchFamily="18" charset="0"/>
              </a:rPr>
              <a:t>对于黑盒构件，开发者很难预测构件的行为，或者开发者可能会将需求映射到错误的构件。</a:t>
            </a:r>
            <a:endParaRPr lang="en-US" sz="2400" noProof="0" dirty="0">
              <a:solidFill>
                <a:schemeClr val="tx1"/>
              </a:solidFill>
              <a:latin typeface="Times New Roman" panose="02020603050405020304" pitchFamily="18" charset="0"/>
              <a:cs typeface="Times New Roman" panose="02020603050405020304" pitchFamily="18" charset="0"/>
            </a:endParaRPr>
          </a:p>
          <a:p>
            <a:pPr marL="292608" indent="-292608">
              <a:spcBef>
                <a:spcPts val="1000"/>
              </a:spcBef>
              <a:spcAft>
                <a:spcPts val="0"/>
              </a:spcAft>
              <a:buFont typeface="Arial" panose="020B0604020202020204" pitchFamily="34" charset="0"/>
              <a:buChar char="•"/>
            </a:pPr>
            <a:r>
              <a:rPr lang="zh-CN" altLang="en-US" sz="2400" b="1" noProof="0" dirty="0">
                <a:solidFill>
                  <a:schemeClr val="tx1"/>
                </a:solidFill>
                <a:latin typeface="Times New Roman" panose="02020603050405020304" pitchFamily="18" charset="0"/>
                <a:cs typeface="Times New Roman" panose="02020603050405020304" pitchFamily="18" charset="0"/>
              </a:rPr>
              <a:t>构件集成的风险。</a:t>
            </a:r>
            <a:r>
              <a:rPr lang="zh-CN" altLang="en-US" sz="2400" noProof="0" dirty="0">
                <a:solidFill>
                  <a:schemeClr val="tx1"/>
                </a:solidFill>
                <a:latin typeface="Times New Roman" panose="02020603050405020304" pitchFamily="18" charset="0"/>
                <a:cs typeface="Times New Roman" panose="02020603050405020304" pitchFamily="18" charset="0"/>
              </a:rPr>
              <a:t>构件之间缺乏互操作性标准，这就经常需要开发者为构件编写“包装代码</a:t>
            </a:r>
            <a:r>
              <a:rPr lang="en-US" altLang="zh-CN" sz="2400" noProof="0" dirty="0">
                <a:solidFill>
                  <a:schemeClr val="tx1"/>
                </a:solidFill>
                <a:latin typeface="Times New Roman" panose="02020603050405020304" pitchFamily="18" charset="0"/>
                <a:cs typeface="Times New Roman" panose="02020603050405020304" pitchFamily="18" charset="0"/>
              </a:rPr>
              <a:t>"</a:t>
            </a:r>
            <a:r>
              <a:rPr lang="zh-CN" altLang="en-US" sz="2400" noProof="0" dirty="0">
                <a:solidFill>
                  <a:schemeClr val="tx1"/>
                </a:solidFill>
                <a:latin typeface="Times New Roman" panose="02020603050405020304" pitchFamily="18" charset="0"/>
                <a:cs typeface="Times New Roman" panose="02020603050405020304" pitchFamily="18" charset="0"/>
              </a:rPr>
              <a:t>以提供适合的接口。</a:t>
            </a:r>
            <a:endParaRPr lang="en-US" sz="2400" noProof="0" dirty="0">
              <a:solidFill>
                <a:schemeClr val="tx1"/>
              </a:solidFill>
              <a:latin typeface="Times New Roman" panose="02020603050405020304" pitchFamily="18" charset="0"/>
              <a:cs typeface="Times New Roman" panose="02020603050405020304" pitchFamily="18" charset="0"/>
            </a:endParaRPr>
          </a:p>
          <a:p>
            <a:pPr marL="292608" indent="-292608">
              <a:spcBef>
                <a:spcPts val="1000"/>
              </a:spcBef>
              <a:spcAft>
                <a:spcPts val="0"/>
              </a:spcAft>
              <a:buFont typeface="Arial" panose="020B0604020202020204" pitchFamily="34" charset="0"/>
              <a:buChar char="•"/>
            </a:pPr>
            <a:r>
              <a:rPr lang="zh-CN" altLang="en-US" sz="2400" b="1" noProof="0" dirty="0">
                <a:solidFill>
                  <a:schemeClr val="tx1"/>
                </a:solidFill>
                <a:latin typeface="Times New Roman" panose="02020603050405020304" pitchFamily="18" charset="0"/>
                <a:cs typeface="Times New Roman" panose="02020603050405020304" pitchFamily="18" charset="0"/>
              </a:rPr>
              <a:t>质量风险。</a:t>
            </a:r>
            <a:r>
              <a:rPr lang="zh-CN" altLang="en-US" sz="2400" noProof="0" dirty="0">
                <a:solidFill>
                  <a:schemeClr val="tx1"/>
                </a:solidFill>
                <a:latin typeface="Times New Roman" panose="02020603050405020304" pitchFamily="18" charset="0"/>
                <a:cs typeface="Times New Roman" panose="02020603050405020304" pitchFamily="18" charset="0"/>
              </a:rPr>
              <a:t>未知的设计假设使得部分构件更难测试，这会影响系统的安全性、性能以及可靠性。</a:t>
            </a:r>
            <a:endParaRPr lang="en-US" sz="2400" noProof="0" dirty="0">
              <a:solidFill>
                <a:schemeClr val="tx1"/>
              </a:solidFill>
              <a:latin typeface="Times New Roman" panose="02020603050405020304" pitchFamily="18" charset="0"/>
              <a:cs typeface="Times New Roman" panose="02020603050405020304" pitchFamily="18" charset="0"/>
            </a:endParaRPr>
          </a:p>
          <a:p>
            <a:pPr marL="292608" indent="-292608">
              <a:spcBef>
                <a:spcPts val="1000"/>
              </a:spcBef>
              <a:spcAft>
                <a:spcPts val="0"/>
              </a:spcAft>
              <a:buFont typeface="Arial" panose="020B0604020202020204" pitchFamily="34" charset="0"/>
              <a:buChar char="•"/>
            </a:pPr>
            <a:r>
              <a:rPr lang="zh-CN" altLang="en-US" sz="2400" b="1" noProof="0" dirty="0">
                <a:solidFill>
                  <a:schemeClr val="tx1"/>
                </a:solidFill>
                <a:latin typeface="Times New Roman" panose="02020603050405020304" pitchFamily="18" charset="0"/>
                <a:cs typeface="Times New Roman" panose="02020603050405020304" pitchFamily="18" charset="0"/>
              </a:rPr>
              <a:t>安全风险。</a:t>
            </a:r>
            <a:r>
              <a:rPr lang="zh-CN" altLang="en-US" sz="2400" noProof="0" dirty="0">
                <a:solidFill>
                  <a:schemeClr val="tx1"/>
                </a:solidFill>
                <a:latin typeface="Times New Roman" panose="02020603050405020304" pitchFamily="18" charset="0"/>
                <a:cs typeface="Times New Roman" panose="02020603050405020304" pitchFamily="18" charset="0"/>
              </a:rPr>
              <a:t>以非预期的方式使用系统，以及以未经测试的组合方式集成构件而造成系统脆弱。</a:t>
            </a:r>
            <a:endParaRPr lang="en-US" sz="2400" noProof="0" dirty="0">
              <a:solidFill>
                <a:schemeClr val="tx1"/>
              </a:solidFill>
              <a:latin typeface="Times New Roman" panose="02020603050405020304" pitchFamily="18" charset="0"/>
              <a:cs typeface="Times New Roman" panose="02020603050405020304" pitchFamily="18" charset="0"/>
            </a:endParaRPr>
          </a:p>
          <a:p>
            <a:pPr marL="292608" indent="-292608">
              <a:spcBef>
                <a:spcPts val="1000"/>
              </a:spcBef>
              <a:spcAft>
                <a:spcPts val="0"/>
              </a:spcAft>
              <a:buFont typeface="Arial" panose="020B0604020202020204" pitchFamily="34" charset="0"/>
              <a:buChar char="•"/>
            </a:pPr>
            <a:r>
              <a:rPr lang="zh-CN" altLang="en-US" sz="2400" b="1" noProof="0" dirty="0">
                <a:solidFill>
                  <a:schemeClr val="tx1"/>
                </a:solidFill>
                <a:latin typeface="Times New Roman" panose="02020603050405020304" pitchFamily="18" charset="0"/>
                <a:cs typeface="Times New Roman" panose="02020603050405020304" pitchFamily="18" charset="0"/>
              </a:rPr>
              <a:t>系统演进风险。</a:t>
            </a:r>
            <a:r>
              <a:rPr lang="zh-CN" altLang="en-US" sz="2400" noProof="0" dirty="0">
                <a:solidFill>
                  <a:schemeClr val="tx1"/>
                </a:solidFill>
                <a:latin typeface="Times New Roman" panose="02020603050405020304" pitchFamily="18" charset="0"/>
                <a:cs typeface="Times New Roman" panose="02020603050405020304" pitchFamily="18" charset="0"/>
              </a:rPr>
              <a:t>更新之后的构件可能和用户的需求不兼容或者包含其他未文档化的特性。</a:t>
            </a:r>
            <a:endParaRPr lang="en-US" sz="2400" noProof="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660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Times New Roman" panose="02020603050405020304" pitchFamily="18" charset="0"/>
                <a:cs typeface="Times New Roman" panose="02020603050405020304" pitchFamily="18" charset="0"/>
              </a:rPr>
              <a:t>构件重构</a:t>
            </a:r>
            <a:endParaRPr lang="en-US" sz="4000" noProof="0"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14988024-C5C1-4199-BFA2-8660ABFD980B}"/>
              </a:ext>
            </a:extLst>
          </p:cNvPr>
          <p:cNvSpPr>
            <a:spLocks noGrp="1"/>
          </p:cNvSpPr>
          <p:nvPr>
            <p:ph sz="quarter" idx="11"/>
          </p:nvPr>
        </p:nvSpPr>
        <p:spPr>
          <a:xfrm>
            <a:off x="342900" y="1276709"/>
            <a:ext cx="8458200" cy="4771753"/>
          </a:xfrm>
        </p:spPr>
        <p:txBody>
          <a:bodyPr>
            <a:normAutofit/>
          </a:bodyPr>
          <a:lstStyle/>
          <a:p>
            <a:pPr marL="292608" indent="-292608">
              <a:spcBef>
                <a:spcPts val="1000"/>
              </a:spcBef>
              <a:spcAft>
                <a:spcPts val="0"/>
              </a:spcAft>
              <a:buFont typeface="Arial" panose="020B0604020202020204" pitchFamily="34" charset="0"/>
              <a:buChar char="•"/>
            </a:pPr>
            <a:r>
              <a:rPr lang="zh-CN" altLang="en-US" sz="2400" noProof="0" dirty="0">
                <a:solidFill>
                  <a:schemeClr val="tx1"/>
                </a:solidFill>
                <a:latin typeface="Times New Roman" panose="02020603050405020304" pitchFamily="18" charset="0"/>
                <a:cs typeface="Times New Roman" panose="02020603050405020304" pitchFamily="18" charset="0"/>
              </a:rPr>
              <a:t>大多数开发者会同意为了提高质量而重构构件是一个好的实践。</a:t>
            </a:r>
            <a:endParaRPr lang="en-US" sz="2400" noProof="0" dirty="0">
              <a:solidFill>
                <a:schemeClr val="tx1"/>
              </a:solidFill>
              <a:latin typeface="Times New Roman" panose="02020603050405020304" pitchFamily="18" charset="0"/>
              <a:cs typeface="Times New Roman" panose="02020603050405020304" pitchFamily="18" charset="0"/>
            </a:endParaRPr>
          </a:p>
          <a:p>
            <a:pPr marL="292608" indent="-292608">
              <a:spcBef>
                <a:spcPts val="1000"/>
              </a:spcBef>
              <a:spcAft>
                <a:spcPts val="0"/>
              </a:spcAft>
              <a:buFont typeface="Arial" panose="020B0604020202020204" pitchFamily="34" charset="0"/>
              <a:buChar char="•"/>
            </a:pPr>
            <a:r>
              <a:rPr lang="zh-CN" altLang="en-US" sz="2400" noProof="0" dirty="0">
                <a:solidFill>
                  <a:schemeClr val="tx1"/>
                </a:solidFill>
                <a:latin typeface="Times New Roman" panose="02020603050405020304" pitchFamily="18" charset="0"/>
                <a:cs typeface="Times New Roman" panose="02020603050405020304" pitchFamily="18" charset="0"/>
              </a:rPr>
              <a:t>但是开发者通常很难说服管理人员，重要的是消耗资源修改运行正常的构件，而不是在构件上添加新的功能。</a:t>
            </a:r>
            <a:endParaRPr lang="en-US" sz="2400" noProof="0" dirty="0">
              <a:solidFill>
                <a:schemeClr val="tx1"/>
              </a:solidFill>
              <a:latin typeface="Times New Roman" panose="02020603050405020304" pitchFamily="18" charset="0"/>
              <a:cs typeface="Times New Roman" panose="02020603050405020304" pitchFamily="18" charset="0"/>
            </a:endParaRPr>
          </a:p>
          <a:p>
            <a:pPr marL="292608" indent="-292608">
              <a:spcBef>
                <a:spcPts val="1000"/>
              </a:spcBef>
              <a:spcAft>
                <a:spcPts val="0"/>
              </a:spcAft>
              <a:buFont typeface="Arial" panose="020B0604020202020204" pitchFamily="34" charset="0"/>
              <a:buChar char="•"/>
            </a:pPr>
            <a:r>
              <a:rPr lang="zh-CN" altLang="en-US" sz="2400" noProof="0" dirty="0">
                <a:solidFill>
                  <a:schemeClr val="tx1"/>
                </a:solidFill>
                <a:latin typeface="Times New Roman" panose="02020603050405020304" pitchFamily="18" charset="0"/>
                <a:cs typeface="Times New Roman" panose="02020603050405020304" pitchFamily="18" charset="0"/>
              </a:rPr>
              <a:t>随着时间的推移，大量对系统的变更会导致代码中产生有问题的结构。不能解决这些问题会增加和软件系统相关的技术债务。</a:t>
            </a:r>
            <a:endParaRPr lang="en-US" sz="2400" noProof="0" dirty="0">
              <a:solidFill>
                <a:schemeClr val="tx1"/>
              </a:solidFill>
              <a:latin typeface="Times New Roman" panose="02020603050405020304" pitchFamily="18" charset="0"/>
              <a:cs typeface="Times New Roman" panose="02020603050405020304" pitchFamily="18" charset="0"/>
            </a:endParaRPr>
          </a:p>
          <a:p>
            <a:pPr marL="292608" indent="-292608">
              <a:spcBef>
                <a:spcPts val="1000"/>
              </a:spcBef>
              <a:spcAft>
                <a:spcPts val="0"/>
              </a:spcAft>
              <a:buFont typeface="Arial" panose="020B0604020202020204" pitchFamily="34" charset="0"/>
              <a:buChar char="•"/>
            </a:pPr>
            <a:r>
              <a:rPr lang="zh-CN" altLang="en-US" sz="2400" noProof="0" dirty="0">
                <a:solidFill>
                  <a:schemeClr val="tx1"/>
                </a:solidFill>
                <a:latin typeface="Times New Roman" panose="02020603050405020304" pitchFamily="18" charset="0"/>
                <a:cs typeface="Times New Roman" panose="02020603050405020304" pitchFamily="18" charset="0"/>
              </a:rPr>
              <a:t>减少这些技术债务往往涉及体系结构重构，开发者通常认为体系结构重构既高投人又高风险。</a:t>
            </a:r>
            <a:endParaRPr lang="en-US" sz="2400" noProof="0" dirty="0">
              <a:solidFill>
                <a:schemeClr val="tx1"/>
              </a:solidFill>
              <a:latin typeface="Times New Roman" panose="02020603050405020304" pitchFamily="18" charset="0"/>
              <a:cs typeface="Times New Roman" panose="02020603050405020304" pitchFamily="18" charset="0"/>
            </a:endParaRPr>
          </a:p>
          <a:p>
            <a:pPr marL="292608" indent="-292608">
              <a:spcBef>
                <a:spcPts val="1000"/>
              </a:spcBef>
              <a:spcAft>
                <a:spcPts val="0"/>
              </a:spcAft>
              <a:buFont typeface="Arial" panose="020B0604020202020204" pitchFamily="34" charset="0"/>
              <a:buChar char="•"/>
            </a:pPr>
            <a:r>
              <a:rPr lang="zh-CN" altLang="en-US" sz="2400" noProof="0" dirty="0">
                <a:solidFill>
                  <a:schemeClr val="tx1"/>
                </a:solidFill>
                <a:latin typeface="Times New Roman" panose="02020603050405020304" pitchFamily="18" charset="0"/>
                <a:cs typeface="Times New Roman" panose="02020603050405020304" pitchFamily="18" charset="0"/>
              </a:rPr>
              <a:t>如果能自动识别出系统中的技术债务以及相关的维护成本，开发者和管理者就更加乐于花时间重构这些构件。</a:t>
            </a:r>
            <a:endParaRPr lang="en-US" sz="2400" noProof="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3397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zh-CN" altLang="en-US" noProof="0" dirty="0">
                <a:latin typeface="Times New Roman" panose="02020603050405020304" pitchFamily="18" charset="0"/>
                <a:cs typeface="Times New Roman" panose="02020603050405020304" pitchFamily="18" charset="0"/>
              </a:rPr>
              <a:t>补充内容：图片对应描述</a:t>
            </a:r>
            <a:endParaRPr lang="en-US" noProof="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5016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33546"/>
            <a:ext cx="8458200" cy="821119"/>
          </a:xfrm>
        </p:spPr>
        <p:txBody>
          <a:bodyPr>
            <a:noAutofit/>
          </a:bodyPr>
          <a:lstStyle/>
          <a:p>
            <a:r>
              <a:rPr lang="zh-CN" altLang="en-US" sz="3400" noProof="0" dirty="0">
                <a:latin typeface="Times New Roman" panose="02020603050405020304" pitchFamily="18" charset="0"/>
                <a:cs typeface="Times New Roman" panose="02020603050405020304" pitchFamily="18" charset="0"/>
              </a:rPr>
              <a:t>基于类的构件级设计</a:t>
            </a:r>
            <a:r>
              <a:rPr lang="en-US" altLang="zh-CN" sz="3400" noProof="0" dirty="0">
                <a:latin typeface="Times New Roman" panose="02020603050405020304" pitchFamily="18" charset="0"/>
                <a:cs typeface="Times New Roman" panose="02020603050405020304" pitchFamily="18" charset="0"/>
              </a:rPr>
              <a:t>—</a:t>
            </a:r>
            <a:r>
              <a:rPr lang="zh-CN" altLang="en-US" sz="3400" noProof="0" dirty="0">
                <a:latin typeface="Times New Roman" panose="02020603050405020304" pitchFamily="18" charset="0"/>
                <a:cs typeface="Times New Roman" panose="02020603050405020304" pitchFamily="18" charset="0"/>
              </a:rPr>
              <a:t>对应描述</a:t>
            </a:r>
            <a:endParaRPr lang="en-US" sz="3400" noProof="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zh-CN" altLang="en-US" noProof="0" dirty="0">
                <a:latin typeface="Times New Roman" panose="02020603050405020304" pitchFamily="18" charset="0"/>
                <a:cs typeface="Times New Roman" panose="02020603050405020304" pitchFamily="18" charset="0"/>
                <a:hlinkClick r:id="rId2" action="ppaction://hlinksldjump"/>
              </a:rPr>
              <a:t>返回原页面</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pPr algn="just"/>
            <a:r>
              <a:rPr lang="zh-CN" altLang="en-US" sz="2400" noProof="0" dirty="0">
                <a:latin typeface="Times New Roman" panose="02020603050405020304" pitchFamily="18" charset="0"/>
                <a:cs typeface="Times New Roman" panose="02020603050405020304" pitchFamily="18" charset="0"/>
              </a:rPr>
              <a:t>该图显示了基于类的构件级设计。该图有两个类级别。第一个标记为分析类，并具有具有属性和操作的类（打印作业）。 第二类被标记为详细类，并且还有一个类（打印作业）。该类具有更多的属性和操作。该类还有两个接口，分别标记为计算作业和启动作业。分析类链接到标记为打印作业的设计构件，并将过程中继到详细设计类。</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zh-CN" altLang="en-US" noProof="0" dirty="0">
                <a:latin typeface="Times New Roman" panose="02020603050405020304" pitchFamily="18" charset="0"/>
                <a:cs typeface="Times New Roman" panose="02020603050405020304" pitchFamily="18" charset="0"/>
                <a:hlinkClick r:id="rId2" action="ppaction://hlinksldjump"/>
              </a:rPr>
              <a:t>返回原页面</a:t>
            </a:r>
            <a:endParaRPr lang="en-US" noProof="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52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33546"/>
            <a:ext cx="8458200" cy="821119"/>
          </a:xfrm>
        </p:spPr>
        <p:txBody>
          <a:bodyPr>
            <a:noAutofit/>
          </a:bodyPr>
          <a:lstStyle/>
          <a:p>
            <a:r>
              <a:rPr lang="zh-CN" altLang="en-US" sz="3600" noProof="0" dirty="0">
                <a:latin typeface="Times New Roman" panose="02020603050405020304" pitchFamily="18" charset="0"/>
                <a:cs typeface="Times New Roman" panose="02020603050405020304" pitchFamily="18" charset="0"/>
              </a:rPr>
              <a:t>传统的构件级设计</a:t>
            </a:r>
            <a:r>
              <a:rPr lang="en-US" altLang="zh-CN" sz="3600" noProof="0" dirty="0">
                <a:latin typeface="Times New Roman" panose="02020603050405020304" pitchFamily="18" charset="0"/>
                <a:cs typeface="Times New Roman" panose="02020603050405020304" pitchFamily="18" charset="0"/>
              </a:rPr>
              <a:t>—</a:t>
            </a:r>
            <a:r>
              <a:rPr lang="zh-CN" altLang="en-US" sz="3600" noProof="0" dirty="0">
                <a:latin typeface="Times New Roman" panose="02020603050405020304" pitchFamily="18" charset="0"/>
                <a:cs typeface="Times New Roman" panose="02020603050405020304" pitchFamily="18" charset="0"/>
              </a:rPr>
              <a:t>对应描述</a:t>
            </a:r>
            <a:endParaRPr lang="en-US" sz="3400" noProof="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zh-CN" altLang="en-US" noProof="0" dirty="0">
                <a:latin typeface="Times New Roman" panose="02020603050405020304" pitchFamily="18" charset="0"/>
                <a:cs typeface="Times New Roman" panose="02020603050405020304" pitchFamily="18" charset="0"/>
                <a:hlinkClick r:id="rId2" action="ppaction://hlinksldjump"/>
              </a:rPr>
              <a:t>返回原页面</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pPr indent="457200">
              <a:spcBef>
                <a:spcPts val="0"/>
              </a:spcBef>
            </a:pPr>
            <a:r>
              <a:rPr lang="zh-CN" altLang="en-US" sz="2400" noProof="0" dirty="0">
                <a:latin typeface="Times New Roman" panose="02020603050405020304" pitchFamily="18" charset="0"/>
                <a:cs typeface="Times New Roman" panose="02020603050405020304" pitchFamily="18" charset="0"/>
              </a:rPr>
              <a:t>该图显示了传统的构件级设计。该图有 </a:t>
            </a:r>
            <a:r>
              <a:rPr lang="en-US" altLang="zh-CN" sz="2400" noProof="0" dirty="0">
                <a:latin typeface="Times New Roman" panose="02020603050405020304" pitchFamily="18" charset="0"/>
                <a:cs typeface="Times New Roman" panose="02020603050405020304" pitchFamily="18" charset="0"/>
              </a:rPr>
              <a:t>4 </a:t>
            </a:r>
            <a:r>
              <a:rPr lang="zh-CN" altLang="en-US" sz="2400" noProof="0" dirty="0">
                <a:latin typeface="Times New Roman" panose="02020603050405020304" pitchFamily="18" charset="0"/>
                <a:cs typeface="Times New Roman" panose="02020603050405020304" pitchFamily="18" charset="0"/>
              </a:rPr>
              <a:t>个级别。每一层的构件和连接从下到上是。</a:t>
            </a:r>
            <a:endParaRPr lang="en-US" altLang="zh-CN" sz="2400" noProof="0" dirty="0">
              <a:latin typeface="Times New Roman" panose="02020603050405020304" pitchFamily="18" charset="0"/>
              <a:cs typeface="Times New Roman" panose="02020603050405020304" pitchFamily="18" charset="0"/>
            </a:endParaRPr>
          </a:p>
          <a:p>
            <a:pPr indent="457200">
              <a:spcBef>
                <a:spcPts val="0"/>
              </a:spcBef>
            </a:pPr>
            <a:r>
              <a:rPr lang="en-US" altLang="zh-CN" sz="2400" noProof="0" dirty="0">
                <a:latin typeface="Times New Roman" panose="02020603050405020304" pitchFamily="18" charset="0"/>
                <a:cs typeface="Times New Roman" panose="02020603050405020304" pitchFamily="18" charset="0"/>
              </a:rPr>
              <a:t>4</a:t>
            </a:r>
            <a:r>
              <a:rPr lang="zh-CN" altLang="en-US" sz="2400" noProof="0" dirty="0">
                <a:latin typeface="Times New Roman" panose="02020603050405020304" pitchFamily="18" charset="0"/>
                <a:cs typeface="Times New Roman" panose="02020603050405020304" pitchFamily="18" charset="0"/>
              </a:rPr>
              <a:t>级：计算页面成本；计算纸张成本；计算生产成本；检查优先级；将工作传递给生产。 </a:t>
            </a:r>
            <a:endParaRPr lang="en-US" altLang="zh-CN" sz="2400" noProof="0" dirty="0">
              <a:latin typeface="Times New Roman" panose="02020603050405020304" pitchFamily="18" charset="0"/>
              <a:cs typeface="Times New Roman" panose="02020603050405020304" pitchFamily="18" charset="0"/>
            </a:endParaRPr>
          </a:p>
          <a:p>
            <a:pPr indent="457200">
              <a:spcBef>
                <a:spcPts val="0"/>
              </a:spcBef>
            </a:pPr>
            <a:r>
              <a:rPr lang="en-US" altLang="zh-CN" sz="2400" noProof="0" dirty="0">
                <a:latin typeface="Times New Roman" panose="02020603050405020304" pitchFamily="18" charset="0"/>
                <a:cs typeface="Times New Roman" panose="02020603050405020304" pitchFamily="18" charset="0"/>
              </a:rPr>
              <a:t>3</a:t>
            </a:r>
            <a:r>
              <a:rPr lang="zh-CN" altLang="en-US" sz="2400" noProof="0" dirty="0">
                <a:latin typeface="Times New Roman" panose="02020603050405020304" pitchFamily="18" charset="0"/>
                <a:cs typeface="Times New Roman" panose="02020603050405020304" pitchFamily="18" charset="0"/>
              </a:rPr>
              <a:t>级：制定工作成本；建立工单；将作业发送到生产。</a:t>
            </a:r>
            <a:endParaRPr lang="en-US" altLang="zh-CN" sz="2400" noProof="0" dirty="0">
              <a:latin typeface="Times New Roman" panose="02020603050405020304" pitchFamily="18" charset="0"/>
              <a:cs typeface="Times New Roman" panose="02020603050405020304" pitchFamily="18" charset="0"/>
            </a:endParaRPr>
          </a:p>
          <a:p>
            <a:pPr indent="457200">
              <a:spcBef>
                <a:spcPts val="0"/>
              </a:spcBef>
            </a:pPr>
            <a:r>
              <a:rPr lang="en-US" altLang="zh-CN" sz="2400" noProof="0" dirty="0">
                <a:latin typeface="Times New Roman" panose="02020603050405020304" pitchFamily="18" charset="0"/>
                <a:cs typeface="Times New Roman" panose="02020603050405020304" pitchFamily="18" charset="0"/>
              </a:rPr>
              <a:t>2</a:t>
            </a:r>
            <a:r>
              <a:rPr lang="zh-CN" altLang="en-US" sz="2400" noProof="0" dirty="0">
                <a:latin typeface="Times New Roman" panose="02020603050405020304" pitchFamily="18" charset="0"/>
                <a:cs typeface="Times New Roman" panose="02020603050405020304" pitchFamily="18" charset="0"/>
              </a:rPr>
              <a:t>级：读取打印作业数据；选择作业管理功能。</a:t>
            </a:r>
            <a:endParaRPr lang="en-US" altLang="zh-CN" sz="2400" noProof="0" dirty="0">
              <a:latin typeface="Times New Roman" panose="02020603050405020304" pitchFamily="18" charset="0"/>
              <a:cs typeface="Times New Roman" panose="02020603050405020304" pitchFamily="18" charset="0"/>
            </a:endParaRPr>
          </a:p>
          <a:p>
            <a:pPr indent="457200">
              <a:spcBef>
                <a:spcPts val="0"/>
              </a:spcBef>
            </a:pPr>
            <a:r>
              <a:rPr lang="en-US" altLang="zh-CN" sz="2400" noProof="0" dirty="0">
                <a:latin typeface="Times New Roman" panose="02020603050405020304" pitchFamily="18" charset="0"/>
                <a:cs typeface="Times New Roman" panose="02020603050405020304" pitchFamily="18" charset="0"/>
              </a:rPr>
              <a:t>1</a:t>
            </a:r>
            <a:r>
              <a:rPr lang="zh-CN" altLang="en-US" sz="2400" noProof="0" dirty="0">
                <a:latin typeface="Times New Roman" panose="02020603050405020304" pitchFamily="18" charset="0"/>
                <a:cs typeface="Times New Roman" panose="02020603050405020304" pitchFamily="18" charset="0"/>
              </a:rPr>
              <a:t>级：工作管理系统。</a:t>
            </a:r>
            <a:endParaRPr lang="en-US" altLang="zh-CN" sz="2400" noProof="0" dirty="0">
              <a:latin typeface="Times New Roman" panose="02020603050405020304" pitchFamily="18" charset="0"/>
              <a:cs typeface="Times New Roman" panose="02020603050405020304" pitchFamily="18" charset="0"/>
            </a:endParaRPr>
          </a:p>
          <a:p>
            <a:pPr indent="457200">
              <a:spcBef>
                <a:spcPts val="0"/>
              </a:spcBef>
            </a:pPr>
            <a:r>
              <a:rPr lang="zh-CN" altLang="en-US" sz="2400" noProof="0" dirty="0">
                <a:latin typeface="Times New Roman" panose="02020603050405020304" pitchFamily="18" charset="0"/>
                <a:cs typeface="Times New Roman" panose="02020603050405020304" pitchFamily="18" charset="0"/>
              </a:rPr>
              <a:t>关系如下：计算页面成本；计算纸张成本；计算生产成本连接以开发工作成本。检查优先级；将作业传递到生产连接以将作业发送到生产。制定工作成本；建立工单；将作业发送到生产连接以选择作业管理功能。读取打印作业数据；选择作业管理功能连接到作业管理系统。</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zh-CN" altLang="en-US" noProof="0" dirty="0">
                <a:latin typeface="Times New Roman" panose="02020603050405020304" pitchFamily="18" charset="0"/>
                <a:cs typeface="Times New Roman" panose="02020603050405020304" pitchFamily="18" charset="0"/>
                <a:hlinkClick r:id="rId2" action="ppaction://hlinksldjump"/>
              </a:rPr>
              <a:t>返回原页面</a:t>
            </a:r>
            <a:endParaRPr lang="en-US" noProof="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4322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33546"/>
            <a:ext cx="8458200" cy="821119"/>
          </a:xfrm>
        </p:spPr>
        <p:txBody>
          <a:bodyPr>
            <a:noAutofit/>
          </a:bodyPr>
          <a:lstStyle/>
          <a:p>
            <a:r>
              <a:rPr lang="zh-CN" altLang="en-US" sz="3200" noProof="0" dirty="0">
                <a:latin typeface="Times New Roman" panose="02020603050405020304" pitchFamily="18" charset="0"/>
                <a:cs typeface="Times New Roman" panose="02020603050405020304" pitchFamily="18" charset="0"/>
              </a:rPr>
              <a:t>消息协作图</a:t>
            </a:r>
            <a:r>
              <a:rPr lang="en-US" altLang="zh-CN" sz="3200" noProof="0" dirty="0">
                <a:latin typeface="Times New Roman" panose="02020603050405020304" pitchFamily="18" charset="0"/>
                <a:cs typeface="Times New Roman" panose="02020603050405020304" pitchFamily="18" charset="0"/>
              </a:rPr>
              <a:t>—</a:t>
            </a:r>
            <a:r>
              <a:rPr lang="zh-CN" altLang="en-US" sz="3200" noProof="0" dirty="0">
                <a:latin typeface="Times New Roman" panose="02020603050405020304" pitchFamily="18" charset="0"/>
                <a:cs typeface="Times New Roman" panose="02020603050405020304" pitchFamily="18" charset="0"/>
              </a:rPr>
              <a:t>对应描述</a:t>
            </a:r>
            <a:endParaRPr lang="en-US" sz="3200" noProof="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zh-CN" altLang="en-US" noProof="0" dirty="0">
                <a:latin typeface="Times New Roman" panose="02020603050405020304" pitchFamily="18" charset="0"/>
                <a:cs typeface="Times New Roman" panose="02020603050405020304" pitchFamily="18" charset="0"/>
                <a:hlinkClick r:id="rId2" action="ppaction://hlinksldjump"/>
              </a:rPr>
              <a:t>返回原页面</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zh-CN" altLang="en-US" sz="2400" noProof="0" dirty="0">
                <a:latin typeface="Times New Roman" panose="02020603050405020304" pitchFamily="18" charset="0"/>
                <a:cs typeface="Times New Roman" panose="02020603050405020304" pitchFamily="18" charset="0"/>
              </a:rPr>
              <a:t>该图显示了带有消息详细信息的协作图。生产作业与工作订单和作业队列协作。生产作业中继消息，将带有工单编号的作业构建到工单。生产作业中继消息，将带有工单号的作业提交到作业队列。</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zh-CN" altLang="en-US" noProof="0" dirty="0">
                <a:latin typeface="Times New Roman" panose="02020603050405020304" pitchFamily="18" charset="0"/>
                <a:cs typeface="Times New Roman" panose="02020603050405020304" pitchFamily="18" charset="0"/>
                <a:hlinkClick r:id="rId2" action="ppaction://hlinksldjump"/>
              </a:rPr>
              <a:t>返回原页面</a:t>
            </a:r>
            <a:endParaRPr lang="en-US" noProof="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5187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33546"/>
            <a:ext cx="8458200" cy="821119"/>
          </a:xfrm>
        </p:spPr>
        <p:txBody>
          <a:bodyPr>
            <a:noAutofit/>
          </a:bodyPr>
          <a:lstStyle/>
          <a:p>
            <a:r>
              <a:rPr lang="zh-CN" altLang="en-US" sz="3600" noProof="0" dirty="0">
                <a:latin typeface="Times New Roman" panose="02020603050405020304" pitchFamily="18" charset="0"/>
                <a:cs typeface="Times New Roman" panose="02020603050405020304" pitchFamily="18" charset="0"/>
              </a:rPr>
              <a:t>重构</a:t>
            </a:r>
            <a:r>
              <a:rPr lang="en-US" altLang="zh-CN" sz="3600" noProof="0" dirty="0" err="1">
                <a:latin typeface="Times New Roman" panose="02020603050405020304" pitchFamily="18" charset="0"/>
                <a:cs typeface="Times New Roman" panose="02020603050405020304" pitchFamily="18" charset="0"/>
              </a:rPr>
              <a:t>PrintJob</a:t>
            </a:r>
            <a:r>
              <a:rPr lang="zh-CN" altLang="en-US" sz="3600" noProof="0" dirty="0">
                <a:latin typeface="Times New Roman" panose="02020603050405020304" pitchFamily="18" charset="0"/>
                <a:cs typeface="Times New Roman" panose="02020603050405020304" pitchFamily="18" charset="0"/>
              </a:rPr>
              <a:t>的接口和类定义</a:t>
            </a:r>
            <a:r>
              <a:rPr lang="en-US" altLang="zh-CN" sz="3600" noProof="0" dirty="0">
                <a:latin typeface="Times New Roman" panose="02020603050405020304" pitchFamily="18" charset="0"/>
                <a:cs typeface="Times New Roman" panose="02020603050405020304" pitchFamily="18" charset="0"/>
              </a:rPr>
              <a:t>—</a:t>
            </a:r>
            <a:r>
              <a:rPr lang="zh-CN" altLang="en-US" sz="3600" noProof="0" dirty="0">
                <a:latin typeface="Times New Roman" panose="02020603050405020304" pitchFamily="18" charset="0"/>
                <a:cs typeface="Times New Roman" panose="02020603050405020304" pitchFamily="18" charset="0"/>
              </a:rPr>
              <a:t>对应描述</a:t>
            </a:r>
            <a:endParaRPr lang="en-US" sz="3600" noProof="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zh-CN" altLang="en-US" noProof="0" dirty="0">
                <a:latin typeface="Times New Roman" panose="02020603050405020304" pitchFamily="18" charset="0"/>
                <a:cs typeface="Times New Roman" panose="02020603050405020304" pitchFamily="18" charset="0"/>
                <a:hlinkClick r:id="rId2" action="ppaction://hlinksldjump"/>
              </a:rPr>
              <a:t>返回原页面</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zh-CN" altLang="en-US" sz="2400" noProof="0" dirty="0">
                <a:latin typeface="Times New Roman" panose="02020603050405020304" pitchFamily="18" charset="0"/>
                <a:cs typeface="Times New Roman" panose="02020603050405020304" pitchFamily="18" charset="0"/>
              </a:rPr>
              <a:t>流程图显示了如何定义接口。该图在左侧显示了两个类：工作订单和作业队列。这些类具有适当的属性和检查优先级操作。 工单从数据库中访问成本。工作订单将构建作业订单中继到生产作业，而作业队列将提交作业订单中继到生产作业构件。生产作业将启动作业订单中继到打印作业构件。打印作业构件也有一个计算作业顺序。</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zh-CN" altLang="en-US" noProof="0" dirty="0">
                <a:latin typeface="Times New Roman" panose="02020603050405020304" pitchFamily="18" charset="0"/>
                <a:cs typeface="Times New Roman" panose="02020603050405020304" pitchFamily="18" charset="0"/>
                <a:hlinkClick r:id="rId2" action="ppaction://hlinksldjump"/>
              </a:rPr>
              <a:t>返回原页面</a:t>
            </a:r>
            <a:endParaRPr lang="en-US" noProof="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0700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335646"/>
            <a:ext cx="8458200" cy="616919"/>
          </a:xfrm>
        </p:spPr>
        <p:txBody>
          <a:bodyPr>
            <a:noAutofit/>
          </a:bodyPr>
          <a:lstStyle/>
          <a:p>
            <a:r>
              <a:rPr lang="zh-CN" altLang="en-US" sz="3600" noProof="0" dirty="0">
                <a:latin typeface="Times New Roman" panose="02020603050405020304" pitchFamily="18" charset="0"/>
                <a:cs typeface="Times New Roman" panose="02020603050405020304" pitchFamily="18" charset="0"/>
              </a:rPr>
              <a:t>描述处理流程</a:t>
            </a:r>
            <a:r>
              <a:rPr lang="en-US" altLang="zh-CN" sz="3600" noProof="0" dirty="0">
                <a:latin typeface="Times New Roman" panose="02020603050405020304" pitchFamily="18" charset="0"/>
                <a:cs typeface="Times New Roman" panose="02020603050405020304" pitchFamily="18" charset="0"/>
              </a:rPr>
              <a:t>—</a:t>
            </a:r>
            <a:r>
              <a:rPr lang="zh-CN" altLang="en-US" sz="3600" noProof="0" dirty="0">
                <a:latin typeface="Times New Roman" panose="02020603050405020304" pitchFamily="18" charset="0"/>
                <a:cs typeface="Times New Roman" panose="02020603050405020304" pitchFamily="18" charset="0"/>
              </a:rPr>
              <a:t>对应描述</a:t>
            </a:r>
            <a:endParaRPr lang="en-US" sz="3400" noProof="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zh-CN" altLang="en-US" noProof="0" dirty="0">
                <a:latin typeface="Times New Roman" panose="02020603050405020304" pitchFamily="18" charset="0"/>
                <a:cs typeface="Times New Roman" panose="02020603050405020304" pitchFamily="18" charset="0"/>
                <a:hlinkClick r:id="rId2" action="ppaction://hlinksldjump"/>
              </a:rPr>
              <a:t>返回原页面</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zh-CN" altLang="en-US" sz="2400" noProof="0" dirty="0">
                <a:latin typeface="Times New Roman" panose="02020603050405020304" pitchFamily="18" charset="0"/>
                <a:cs typeface="Times New Roman" panose="02020603050405020304" pitchFamily="18" charset="0"/>
              </a:rPr>
              <a:t>该图显示了如何描述流程流。流程从初始状态开始。下一个过程是：验证属性输入，访问纸张 </a:t>
            </a:r>
            <a:r>
              <a:rPr lang="en-US" altLang="zh-CN" sz="2400" noProof="0" dirty="0">
                <a:latin typeface="Times New Roman" panose="02020603050405020304" pitchFamily="18" charset="0"/>
                <a:cs typeface="Times New Roman" panose="02020603050405020304" pitchFamily="18" charset="0"/>
              </a:rPr>
              <a:t>D B </a:t>
            </a:r>
            <a:r>
              <a:rPr lang="zh-CN" altLang="en-US" sz="2400" noProof="0" dirty="0">
                <a:latin typeface="Times New Roman" panose="02020603050405020304" pitchFamily="18" charset="0"/>
                <a:cs typeface="Times New Roman" panose="02020603050405020304" pitchFamily="18" charset="0"/>
              </a:rPr>
              <a:t>以获得重量</a:t>
            </a:r>
            <a:r>
              <a:rPr lang="en-US" altLang="zh-CN" sz="2400" noProof="0" dirty="0">
                <a:latin typeface="Times New Roman" panose="02020603050405020304" pitchFamily="18" charset="0"/>
                <a:cs typeface="Times New Roman" panose="02020603050405020304" pitchFamily="18" charset="0"/>
              </a:rPr>
              <a:t>,</a:t>
            </a:r>
            <a:r>
              <a:rPr lang="zh-CN" altLang="en-US" sz="2400" noProof="0" dirty="0">
                <a:latin typeface="Times New Roman" panose="02020603050405020304" pitchFamily="18" charset="0"/>
                <a:cs typeface="Times New Roman" panose="02020603050405020304" pitchFamily="18" charset="0"/>
              </a:rPr>
              <a:t>（这将返回每页的基本成本），每页的纸张成本等于每页的基本成本。 图中的下一个流程显示了三个条件：</a:t>
            </a:r>
            <a:r>
              <a:rPr lang="en-US" altLang="zh-CN" sz="2400" noProof="0" dirty="0">
                <a:latin typeface="Times New Roman" panose="02020603050405020304" pitchFamily="18" charset="0"/>
                <a:cs typeface="Times New Roman" panose="02020603050405020304" pitchFamily="18" charset="0"/>
              </a:rPr>
              <a:t>if size = B; if size = C; and if size = D</a:t>
            </a:r>
            <a:r>
              <a:rPr lang="zh-CN" altLang="en-US" sz="2400" noProof="0" dirty="0">
                <a:latin typeface="Times New Roman" panose="02020603050405020304" pitchFamily="18" charset="0"/>
                <a:cs typeface="Times New Roman" panose="02020603050405020304" pitchFamily="18" charset="0"/>
              </a:rPr>
              <a:t>。每个成本返回每页的纸张成本。</a:t>
            </a:r>
            <a:r>
              <a:rPr lang="en-US" altLang="zh-CN" sz="2400" noProof="0" dirty="0">
                <a:latin typeface="Times New Roman" panose="02020603050405020304" pitchFamily="18" charset="0"/>
                <a:cs typeface="Times New Roman" panose="02020603050405020304" pitchFamily="18" charset="0"/>
              </a:rPr>
              <a:t>B = 1,2</a:t>
            </a:r>
            <a:r>
              <a:rPr lang="zh-CN" altLang="en-US" sz="2400" noProof="0" dirty="0">
                <a:latin typeface="Times New Roman" panose="02020603050405020304" pitchFamily="18" charset="0"/>
                <a:cs typeface="Times New Roman" panose="02020603050405020304" pitchFamily="18" charset="0"/>
              </a:rPr>
              <a:t>； </a:t>
            </a:r>
            <a:r>
              <a:rPr lang="en-US" altLang="zh-CN" sz="2400" noProof="0" dirty="0">
                <a:latin typeface="Times New Roman" panose="02020603050405020304" pitchFamily="18" charset="0"/>
                <a:cs typeface="Times New Roman" panose="02020603050405020304" pitchFamily="18" charset="0"/>
              </a:rPr>
              <a:t>C = 1.4; D = 1.6</a:t>
            </a:r>
            <a:r>
              <a:rPr lang="zh-CN" altLang="en-US" sz="2400" noProof="0" dirty="0">
                <a:latin typeface="Times New Roman" panose="02020603050405020304" pitchFamily="18" charset="0"/>
                <a:cs typeface="Times New Roman" panose="02020603050405020304" pitchFamily="18" charset="0"/>
              </a:rPr>
              <a:t>。图中的下一个流程是颜色的条件。如果颜色是定制的，那么每页的纸张成本 </a:t>
            </a:r>
            <a:r>
              <a:rPr lang="en-US" altLang="zh-CN" sz="2400" noProof="0" dirty="0">
                <a:latin typeface="Times New Roman" panose="02020603050405020304" pitchFamily="18" charset="0"/>
                <a:cs typeface="Times New Roman" panose="02020603050405020304" pitchFamily="18" charset="0"/>
              </a:rPr>
              <a:t>= 1.14</a:t>
            </a:r>
            <a:r>
              <a:rPr lang="zh-CN" altLang="en-US" sz="2400" noProof="0" dirty="0">
                <a:latin typeface="Times New Roman" panose="02020603050405020304" pitchFamily="18" charset="0"/>
                <a:cs typeface="Times New Roman" panose="02020603050405020304" pitchFamily="18" charset="0"/>
              </a:rPr>
              <a:t>，如果颜色是标准的。 </a:t>
            </a:r>
            <a:r>
              <a:rPr lang="zh-CN" altLang="en-US" sz="2400" dirty="0">
                <a:latin typeface="Times New Roman" panose="02020603050405020304" pitchFamily="18" charset="0"/>
                <a:cs typeface="Times New Roman" panose="02020603050405020304" pitchFamily="18" charset="0"/>
              </a:rPr>
              <a:t>那么</a:t>
            </a:r>
            <a:r>
              <a:rPr lang="zh-CN" altLang="en-US" sz="2400" noProof="0" dirty="0">
                <a:latin typeface="Times New Roman" panose="02020603050405020304" pitchFamily="18" charset="0"/>
                <a:cs typeface="Times New Roman" panose="02020603050405020304" pitchFamily="18" charset="0"/>
              </a:rPr>
              <a:t>该过程返回每页的最终纸张成本。并结束状态。</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zh-CN" altLang="en-US" noProof="0" dirty="0">
                <a:latin typeface="Times New Roman" panose="02020603050405020304" pitchFamily="18" charset="0"/>
                <a:cs typeface="Times New Roman" panose="02020603050405020304" pitchFamily="18" charset="0"/>
                <a:hlinkClick r:id="rId2" action="ppaction://hlinksldjump"/>
              </a:rPr>
              <a:t>返回原页面</a:t>
            </a:r>
            <a:endParaRPr lang="en-US" noProof="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3720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pPr algn="just"/>
            <a:r>
              <a:rPr lang="zh-CN" altLang="en-US" sz="4000" noProof="0" dirty="0">
                <a:latin typeface="Times New Roman" panose="02020603050405020304" pitchFamily="18" charset="0"/>
                <a:cs typeface="Times New Roman" panose="02020603050405020304" pitchFamily="18" charset="0"/>
              </a:rPr>
              <a:t>基于类的构件级设计</a:t>
            </a:r>
            <a:endParaRPr lang="en-US" sz="4000" noProof="0"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574524" y="6241002"/>
            <a:ext cx="3781888" cy="274098"/>
          </a:xfrm>
        </p:spPr>
        <p:txBody>
          <a:bodyPr/>
          <a:lstStyle/>
          <a:p>
            <a:r>
              <a:rPr lang="zh-CN" altLang="en-US" sz="1200" noProof="0" dirty="0">
                <a:latin typeface="Times New Roman" panose="02020603050405020304" pitchFamily="18" charset="0"/>
                <a:cs typeface="Times New Roman" panose="02020603050405020304" pitchFamily="18" charset="0"/>
                <a:hlinkClick r:id="rId2" action="ppaction://hlinksldjump"/>
              </a:rPr>
              <a:t>图片对应描述</a:t>
            </a:r>
            <a:endParaRPr lang="en-US" sz="1200" noProof="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FA100C4C-7253-974B-FA6E-0F8D3B131FAA}"/>
              </a:ext>
            </a:extLst>
          </p:cNvPr>
          <p:cNvPicPr>
            <a:picLocks noChangeAspect="1"/>
          </p:cNvPicPr>
          <p:nvPr/>
        </p:nvPicPr>
        <p:blipFill>
          <a:blip r:embed="rId3"/>
          <a:stretch>
            <a:fillRect/>
          </a:stretch>
        </p:blipFill>
        <p:spPr>
          <a:xfrm>
            <a:off x="2837250" y="1151884"/>
            <a:ext cx="3519162" cy="4920644"/>
          </a:xfrm>
          <a:prstGeom prst="rect">
            <a:avLst/>
          </a:prstGeom>
        </p:spPr>
      </p:pic>
    </p:spTree>
    <p:extLst>
      <p:ext uri="{BB962C8B-B14F-4D97-AF65-F5344CB8AC3E}">
        <p14:creationId xmlns:p14="http://schemas.microsoft.com/office/powerpoint/2010/main" val="15031477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33546"/>
            <a:ext cx="8458200" cy="821119"/>
          </a:xfrm>
        </p:spPr>
        <p:txBody>
          <a:bodyPr>
            <a:noAutofit/>
          </a:bodyPr>
          <a:lstStyle/>
          <a:p>
            <a:r>
              <a:rPr lang="zh-CN" altLang="en-US" sz="3600" noProof="0" dirty="0">
                <a:latin typeface="Times New Roman" panose="02020603050405020304" pitchFamily="18" charset="0"/>
                <a:cs typeface="Times New Roman" panose="02020603050405020304" pitchFamily="18" charset="0"/>
              </a:rPr>
              <a:t>详细的行为表征</a:t>
            </a:r>
            <a:r>
              <a:rPr lang="en-US" altLang="zh-CN" sz="3600" noProof="0" dirty="0">
                <a:latin typeface="Times New Roman" panose="02020603050405020304" pitchFamily="18" charset="0"/>
                <a:cs typeface="Times New Roman" panose="02020603050405020304" pitchFamily="18" charset="0"/>
              </a:rPr>
              <a:t>—</a:t>
            </a:r>
            <a:r>
              <a:rPr lang="zh-CN" altLang="en-US" sz="3600" noProof="0" dirty="0">
                <a:latin typeface="Times New Roman" panose="02020603050405020304" pitchFamily="18" charset="0"/>
                <a:cs typeface="Times New Roman" panose="02020603050405020304" pitchFamily="18" charset="0"/>
              </a:rPr>
              <a:t>对应描述</a:t>
            </a:r>
            <a:endParaRPr lang="en-US" sz="3400" noProof="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zh-CN" altLang="en-US" noProof="0" dirty="0">
                <a:latin typeface="Times New Roman" panose="02020603050405020304" pitchFamily="18" charset="0"/>
                <a:cs typeface="Times New Roman" panose="02020603050405020304" pitchFamily="18" charset="0"/>
                <a:hlinkClick r:id="rId2" action="ppaction://hlinksldjump"/>
              </a:rPr>
              <a:t>返回原页面</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zh-CN" altLang="en-US" sz="2400" noProof="0" dirty="0">
                <a:latin typeface="Times New Roman" panose="02020603050405020304" pitchFamily="18" charset="0"/>
                <a:cs typeface="Times New Roman" panose="02020603050405020304" pitchFamily="18" charset="0"/>
              </a:rPr>
              <a:t>该图显示了具有详细行为表示的过程流。该过程从初始状态流向具有不同属性的建筑作业数据类。如果数据输入不完整，则该过程循环返回并重复。数据输入完成后，显示用户选项。 下一个类是计算作业成本，它还具有多个属性。如果接受工作成本，则授权客户并且系统获得电子签名。下一个类是用它的属性形成工作。如果交货日期被接受，客户被授权并打印工作估计。下一个类是提交具有属性的作业。如果提交了作业，则意味着获得了打印工作订单的所有授权。</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zh-CN" altLang="en-US" noProof="0" dirty="0">
                <a:latin typeface="Times New Roman" panose="02020603050405020304" pitchFamily="18" charset="0"/>
                <a:cs typeface="Times New Roman" panose="02020603050405020304" pitchFamily="18" charset="0"/>
                <a:hlinkClick r:id="rId2" action="ppaction://hlinksldjump"/>
              </a:rPr>
              <a:t>返回原页面</a:t>
            </a:r>
          </a:p>
        </p:txBody>
      </p:sp>
    </p:spTree>
    <p:extLst>
      <p:ext uri="{BB962C8B-B14F-4D97-AF65-F5344CB8AC3E}">
        <p14:creationId xmlns:p14="http://schemas.microsoft.com/office/powerpoint/2010/main" val="3040174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16290"/>
            <a:ext cx="8458200" cy="903231"/>
          </a:xfrm>
        </p:spPr>
        <p:txBody>
          <a:bodyPr>
            <a:noAutofit/>
          </a:bodyPr>
          <a:lstStyle/>
          <a:p>
            <a:r>
              <a:rPr lang="zh-CN" altLang="en-US" sz="3600" noProof="0" dirty="0">
                <a:latin typeface="Times New Roman" panose="02020603050405020304" pitchFamily="18" charset="0"/>
                <a:cs typeface="Times New Roman" panose="02020603050405020304" pitchFamily="18" charset="0"/>
              </a:rPr>
              <a:t>基于构件的软件工程</a:t>
            </a:r>
            <a:r>
              <a:rPr lang="en-US" altLang="zh-CN" sz="3600" dirty="0">
                <a:latin typeface="Times New Roman" panose="02020603050405020304" pitchFamily="18" charset="0"/>
                <a:cs typeface="Times New Roman" panose="02020603050405020304" pitchFamily="18" charset="0"/>
              </a:rPr>
              <a:t>—</a:t>
            </a:r>
            <a:r>
              <a:rPr lang="zh-CN" altLang="en-US" sz="3600" dirty="0">
                <a:latin typeface="Times New Roman" panose="02020603050405020304" pitchFamily="18" charset="0"/>
                <a:cs typeface="Times New Roman" panose="02020603050405020304" pitchFamily="18" charset="0"/>
              </a:rPr>
              <a:t>对应描述</a:t>
            </a:r>
            <a:endParaRPr lang="en-US" sz="3600" noProof="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zh-CN" altLang="en-US" noProof="0" dirty="0">
                <a:latin typeface="Times New Roman" panose="02020603050405020304" pitchFamily="18" charset="0"/>
                <a:cs typeface="Times New Roman" panose="02020603050405020304" pitchFamily="18" charset="0"/>
                <a:hlinkClick r:id="rId2" action="ppaction://hlinksldjump"/>
              </a:rPr>
              <a:t>返回原页面</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zh-CN" altLang="en-US" sz="2400" noProof="0" dirty="0">
                <a:latin typeface="Times New Roman" panose="02020603050405020304" pitchFamily="18" charset="0"/>
                <a:cs typeface="Times New Roman" panose="02020603050405020304" pitchFamily="18" charset="0"/>
              </a:rPr>
              <a:t>基于构件的软件工程（</a:t>
            </a:r>
            <a:r>
              <a:rPr lang="en-US" altLang="zh-CN" sz="2400" noProof="0" dirty="0">
                <a:latin typeface="Times New Roman" panose="02020603050405020304" pitchFamily="18" charset="0"/>
                <a:cs typeface="Times New Roman" panose="02020603050405020304" pitchFamily="18" charset="0"/>
              </a:rPr>
              <a:t>CBSE</a:t>
            </a:r>
            <a:r>
              <a:rPr lang="zh-CN" altLang="en-US" sz="2400" noProof="0" dirty="0">
                <a:latin typeface="Times New Roman" panose="02020603050405020304" pitchFamily="18" charset="0"/>
                <a:cs typeface="Times New Roman" panose="02020603050405020304" pitchFamily="18" charset="0"/>
              </a:rPr>
              <a:t>）具有以下流程：概述系统需求，识别候选构件，根据发现的构件修改需求，识别候选构件并组合构件以创建系统。</a:t>
            </a:r>
            <a:endParaRPr lang="en-US" altLang="zh-CN" sz="2400" noProof="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zh-CN" altLang="en-US" noProof="0" dirty="0">
                <a:latin typeface="Times New Roman" panose="02020603050405020304" pitchFamily="18" charset="0"/>
                <a:cs typeface="Times New Roman" panose="02020603050405020304" pitchFamily="18" charset="0"/>
                <a:hlinkClick r:id="rId2" action="ppaction://hlinksldjump"/>
              </a:rPr>
              <a:t>返回原页面</a:t>
            </a:r>
            <a:endParaRPr lang="en-US" noProof="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2634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pPr algn="just"/>
            <a:r>
              <a:rPr lang="zh-CN" altLang="en-US" sz="4000" noProof="0" dirty="0">
                <a:latin typeface="Times New Roman" panose="02020603050405020304" pitchFamily="18" charset="0"/>
                <a:cs typeface="Times New Roman" panose="02020603050405020304" pitchFamily="18" charset="0"/>
              </a:rPr>
              <a:t>传统的构件级设计</a:t>
            </a:r>
            <a:endParaRPr lang="en-US" sz="1000" b="0" noProof="0"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485745" y="6178858"/>
            <a:ext cx="3950563" cy="336241"/>
          </a:xfrm>
        </p:spPr>
        <p:txBody>
          <a:bodyPr/>
          <a:lstStyle/>
          <a:p>
            <a:r>
              <a:rPr lang="zh-CN" altLang="en-US" sz="1200" noProof="0" dirty="0">
                <a:latin typeface="Times New Roman" panose="02020603050405020304" pitchFamily="18" charset="0"/>
                <a:cs typeface="Times New Roman" panose="02020603050405020304" pitchFamily="18" charset="0"/>
                <a:hlinkClick r:id="rId2" action="ppaction://hlinksldjump"/>
              </a:rPr>
              <a:t>图片对应描述</a:t>
            </a:r>
            <a:endParaRPr lang="en-US" sz="1200" noProof="0" dirty="0">
              <a:latin typeface="Times New Roman" panose="02020603050405020304" pitchFamily="18" charset="0"/>
              <a:cs typeface="Times New Roman" panose="02020603050405020304" pitchFamily="18" charset="0"/>
            </a:endParaRPr>
          </a:p>
        </p:txBody>
      </p:sp>
      <p:pic>
        <p:nvPicPr>
          <p:cNvPr id="6" name="Picture 5" descr="The diagram shows a traditional component-level design. ">
            <a:extLst>
              <a:ext uri="{FF2B5EF4-FFF2-40B4-BE49-F238E27FC236}">
                <a16:creationId xmlns:a16="http://schemas.microsoft.com/office/drawing/2014/main" id="{FB65F2D6-BB3C-4101-8932-8AA6AA35334A}"/>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24001" y="1473509"/>
            <a:ext cx="7295997" cy="3980563"/>
          </a:xfrm>
          <a:prstGeom prst="rect">
            <a:avLst/>
          </a:prstGeom>
        </p:spPr>
      </p:pic>
    </p:spTree>
    <p:extLst>
      <p:ext uri="{BB962C8B-B14F-4D97-AF65-F5344CB8AC3E}">
        <p14:creationId xmlns:p14="http://schemas.microsoft.com/office/powerpoint/2010/main" val="194629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Times New Roman" panose="02020603050405020304" pitchFamily="18" charset="0"/>
                <a:cs typeface="Times New Roman" panose="02020603050405020304" pitchFamily="18" charset="0"/>
              </a:rPr>
              <a:t>基本构件设计原则</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899" y="1276708"/>
            <a:ext cx="8304711" cy="4878029"/>
          </a:xfrm>
        </p:spPr>
        <p:txBody>
          <a:bodyPr vert="horz" lIns="91440" tIns="45720" rIns="91440" bIns="45720" rtlCol="0">
            <a:noAutofit/>
          </a:bodyPr>
          <a:lstStyle/>
          <a:p>
            <a:pPr marL="292608" indent="-292608">
              <a:spcBef>
                <a:spcPts val="1000"/>
              </a:spcBef>
              <a:spcAft>
                <a:spcPts val="0"/>
              </a:spcAft>
              <a:buFont typeface="Arial" panose="020B0604020202020204" pitchFamily="34" charset="0"/>
              <a:buChar char="•"/>
            </a:pPr>
            <a:r>
              <a:rPr lang="zh-CN" altLang="en-US" sz="1800" b="1" noProof="0" dirty="0">
                <a:solidFill>
                  <a:schemeClr val="tx1"/>
                </a:solidFill>
                <a:latin typeface="Times New Roman" panose="02020603050405020304" pitchFamily="18" charset="0"/>
                <a:cs typeface="Times New Roman" panose="02020603050405020304" pitchFamily="18" charset="0"/>
              </a:rPr>
              <a:t>开闭原则</a:t>
            </a:r>
            <a:r>
              <a:rPr lang="zh-CN" altLang="en-US" sz="1800" b="1" dirty="0">
                <a:solidFill>
                  <a:schemeClr val="tx1"/>
                </a:solidFill>
                <a:latin typeface="Times New Roman" panose="02020603050405020304" pitchFamily="18" charset="0"/>
                <a:cs typeface="Times New Roman" panose="02020603050405020304" pitchFamily="18" charset="0"/>
              </a:rPr>
              <a:t>（</a:t>
            </a:r>
            <a:r>
              <a:rPr lang="en-US" altLang="en-US" sz="1800" b="1" noProof="0" dirty="0">
                <a:solidFill>
                  <a:schemeClr val="tx1"/>
                </a:solidFill>
                <a:latin typeface="Times New Roman" panose="02020603050405020304" pitchFamily="18" charset="0"/>
                <a:cs typeface="Times New Roman" panose="02020603050405020304" pitchFamily="18" charset="0"/>
              </a:rPr>
              <a:t>The Open-Closed Principle</a:t>
            </a:r>
            <a:r>
              <a:rPr lang="en-US" altLang="en-US" sz="1800" b="1" dirty="0">
                <a:solidFill>
                  <a:schemeClr val="tx1"/>
                </a:solidFill>
                <a:latin typeface="Times New Roman" panose="02020603050405020304" pitchFamily="18" charset="0"/>
                <a:cs typeface="Times New Roman" panose="02020603050405020304" pitchFamily="18" charset="0"/>
              </a:rPr>
              <a:t>,</a:t>
            </a:r>
            <a:r>
              <a:rPr lang="zh-CN" altLang="en-US" sz="1800" b="1" dirty="0">
                <a:solidFill>
                  <a:schemeClr val="tx1"/>
                </a:solidFill>
                <a:latin typeface="Times New Roman" panose="02020603050405020304" pitchFamily="18" charset="0"/>
                <a:cs typeface="Times New Roman" panose="02020603050405020304" pitchFamily="18" charset="0"/>
              </a:rPr>
              <a:t> </a:t>
            </a:r>
            <a:r>
              <a:rPr lang="en-US" altLang="en-US" sz="1800" b="1" noProof="0" dirty="0">
                <a:solidFill>
                  <a:schemeClr val="tx1"/>
                </a:solidFill>
                <a:latin typeface="Times New Roman" panose="02020603050405020304" pitchFamily="18" charset="0"/>
                <a:cs typeface="Times New Roman" panose="02020603050405020304" pitchFamily="18" charset="0"/>
              </a:rPr>
              <a:t>OCP</a:t>
            </a:r>
            <a:r>
              <a:rPr lang="zh-CN" altLang="en-US" sz="1800" b="1" noProof="0" dirty="0">
                <a:solidFill>
                  <a:schemeClr val="tx1"/>
                </a:solidFill>
                <a:latin typeface="Times New Roman" panose="02020603050405020304" pitchFamily="18" charset="0"/>
                <a:cs typeface="Times New Roman" panose="02020603050405020304" pitchFamily="18" charset="0"/>
              </a:rPr>
              <a:t>）</a:t>
            </a:r>
            <a:r>
              <a:rPr lang="zh-CN" altLang="en-US" sz="1800" b="1" dirty="0">
                <a:solidFill>
                  <a:schemeClr val="tx1"/>
                </a:solidFill>
                <a:latin typeface="Times New Roman" panose="02020603050405020304" pitchFamily="18" charset="0"/>
                <a:cs typeface="Times New Roman" panose="02020603050405020304" pitchFamily="18" charset="0"/>
              </a:rPr>
              <a:t>。</a:t>
            </a:r>
            <a:br>
              <a:rPr lang="en-US" altLang="zh-CN" sz="1800" b="1" dirty="0">
                <a:solidFill>
                  <a:schemeClr val="tx1"/>
                </a:solidFill>
                <a:latin typeface="Times New Roman" panose="02020603050405020304" pitchFamily="18" charset="0"/>
                <a:cs typeface="Times New Roman" panose="02020603050405020304" pitchFamily="18" charset="0"/>
              </a:rPr>
            </a:br>
            <a:r>
              <a:rPr lang="zh-CN" altLang="en-US" sz="1800" dirty="0">
                <a:solidFill>
                  <a:schemeClr val="tx1"/>
                </a:solidFill>
                <a:latin typeface="Times New Roman" panose="02020603050405020304" pitchFamily="18" charset="0"/>
                <a:cs typeface="Times New Roman" panose="02020603050405020304" pitchFamily="18" charset="0"/>
              </a:rPr>
              <a:t>“</a:t>
            </a:r>
            <a:r>
              <a:rPr lang="zh-CN" altLang="en-US" sz="1800" noProof="0" dirty="0">
                <a:solidFill>
                  <a:schemeClr val="tx1"/>
                </a:solidFill>
                <a:latin typeface="Times New Roman" panose="02020603050405020304" pitchFamily="18" charset="0"/>
                <a:cs typeface="Times New Roman" panose="02020603050405020304" pitchFamily="18" charset="0"/>
              </a:rPr>
              <a:t>模块（构件）应该对外延具有开放性，对修改具有封闭性</a:t>
            </a:r>
            <a:r>
              <a:rPr lang="zh-CN" altLang="en-US" sz="1800" dirty="0">
                <a:solidFill>
                  <a:schemeClr val="tx1"/>
                </a:solidFill>
                <a:latin typeface="Times New Roman" panose="02020603050405020304" pitchFamily="18" charset="0"/>
                <a:cs typeface="Times New Roman" panose="02020603050405020304" pitchFamily="18" charset="0"/>
              </a:rPr>
              <a:t>”</a:t>
            </a:r>
            <a:endParaRPr lang="en-US" altLang="en-US" sz="1800" i="1" noProof="0" dirty="0">
              <a:solidFill>
                <a:schemeClr val="tx1"/>
              </a:solidFill>
              <a:latin typeface="Times New Roman" panose="02020603050405020304" pitchFamily="18" charset="0"/>
              <a:cs typeface="Times New Roman" panose="02020603050405020304" pitchFamily="18" charset="0"/>
            </a:endParaRPr>
          </a:p>
          <a:p>
            <a:pPr marL="292608" indent="-292608">
              <a:spcBef>
                <a:spcPts val="1000"/>
              </a:spcBef>
              <a:spcAft>
                <a:spcPts val="0"/>
              </a:spcAft>
              <a:buFont typeface="Arial" panose="020B0604020202020204" pitchFamily="34" charset="0"/>
              <a:buChar char="•"/>
            </a:pPr>
            <a:r>
              <a:rPr lang="en-US" altLang="en-US" sz="1800" b="1" noProof="0" dirty="0" err="1">
                <a:solidFill>
                  <a:schemeClr val="tx1"/>
                </a:solidFill>
                <a:latin typeface="Times New Roman" panose="02020603050405020304" pitchFamily="18" charset="0"/>
                <a:cs typeface="Times New Roman" panose="02020603050405020304" pitchFamily="18" charset="0"/>
              </a:rPr>
              <a:t>Liskov</a:t>
            </a:r>
            <a:r>
              <a:rPr lang="zh-CN" altLang="en-US" sz="1800" b="1" noProof="0" dirty="0">
                <a:solidFill>
                  <a:schemeClr val="tx1"/>
                </a:solidFill>
                <a:latin typeface="Times New Roman" panose="02020603050405020304" pitchFamily="18" charset="0"/>
                <a:cs typeface="Times New Roman" panose="02020603050405020304" pitchFamily="18" charset="0"/>
              </a:rPr>
              <a:t>替换原则</a:t>
            </a:r>
            <a:r>
              <a:rPr lang="zh-CN" altLang="en-US" sz="1800" b="1" dirty="0">
                <a:solidFill>
                  <a:schemeClr val="tx1"/>
                </a:solidFill>
                <a:latin typeface="Times New Roman" panose="02020603050405020304" pitchFamily="18" charset="0"/>
                <a:cs typeface="Times New Roman" panose="02020603050405020304" pitchFamily="18" charset="0"/>
              </a:rPr>
              <a:t>（</a:t>
            </a:r>
            <a:r>
              <a:rPr lang="en-US" altLang="en-US" sz="1800" b="1" noProof="0" dirty="0" err="1">
                <a:solidFill>
                  <a:schemeClr val="tx1"/>
                </a:solidFill>
                <a:latin typeface="Times New Roman" panose="02020603050405020304" pitchFamily="18" charset="0"/>
                <a:cs typeface="Times New Roman" panose="02020603050405020304" pitchFamily="18" charset="0"/>
              </a:rPr>
              <a:t>Liskov</a:t>
            </a:r>
            <a:r>
              <a:rPr lang="en-US" altLang="en-US" sz="1800" b="1" dirty="0">
                <a:solidFill>
                  <a:schemeClr val="tx1"/>
                </a:solidFill>
                <a:latin typeface="Times New Roman" panose="02020603050405020304" pitchFamily="18" charset="0"/>
                <a:cs typeface="Times New Roman" panose="02020603050405020304" pitchFamily="18" charset="0"/>
              </a:rPr>
              <a:t> </a:t>
            </a:r>
            <a:r>
              <a:rPr lang="en-US" altLang="en-US" sz="1800" b="1" noProof="0" dirty="0">
                <a:solidFill>
                  <a:schemeClr val="tx1"/>
                </a:solidFill>
                <a:latin typeface="Times New Roman" panose="02020603050405020304" pitchFamily="18" charset="0"/>
                <a:cs typeface="Times New Roman" panose="02020603050405020304" pitchFamily="18" charset="0"/>
              </a:rPr>
              <a:t>Substitution Principle, LSP</a:t>
            </a:r>
            <a:r>
              <a:rPr lang="zh-CN" altLang="en-US" sz="1800" b="1" noProof="0" dirty="0">
                <a:solidFill>
                  <a:schemeClr val="tx1"/>
                </a:solidFill>
                <a:latin typeface="Times New Roman" panose="02020603050405020304" pitchFamily="18" charset="0"/>
                <a:cs typeface="Times New Roman" panose="02020603050405020304" pitchFamily="18" charset="0"/>
              </a:rPr>
              <a:t>）。</a:t>
            </a:r>
            <a:br>
              <a:rPr lang="en-US" altLang="zh-CN" sz="1800" b="1" noProof="0" dirty="0">
                <a:solidFill>
                  <a:schemeClr val="tx1"/>
                </a:solidFill>
                <a:latin typeface="Times New Roman" panose="02020603050405020304" pitchFamily="18" charset="0"/>
                <a:cs typeface="Times New Roman" panose="02020603050405020304" pitchFamily="18" charset="0"/>
              </a:rPr>
            </a:br>
            <a:r>
              <a:rPr lang="zh-CN" altLang="en-US" sz="1800" dirty="0">
                <a:solidFill>
                  <a:schemeClr val="tx1"/>
                </a:solidFill>
                <a:latin typeface="Times New Roman" panose="02020603050405020304" pitchFamily="18" charset="0"/>
                <a:cs typeface="Times New Roman" panose="02020603050405020304" pitchFamily="18" charset="0"/>
              </a:rPr>
              <a:t>“</a:t>
            </a:r>
            <a:r>
              <a:rPr lang="zh-CN" altLang="en-US" sz="1800" noProof="0" dirty="0">
                <a:solidFill>
                  <a:schemeClr val="tx1"/>
                </a:solidFill>
                <a:latin typeface="Times New Roman" panose="02020603050405020304" pitchFamily="18" charset="0"/>
                <a:cs typeface="Times New Roman" panose="02020603050405020304" pitchFamily="18" charset="0"/>
              </a:rPr>
              <a:t>子类可以替换它们的基类</a:t>
            </a:r>
            <a:r>
              <a:rPr lang="zh-CN" altLang="en-US" sz="1800" dirty="0">
                <a:solidFill>
                  <a:schemeClr val="tx1"/>
                </a:solidFill>
                <a:latin typeface="Times New Roman" panose="02020603050405020304" pitchFamily="18" charset="0"/>
                <a:cs typeface="Times New Roman" panose="02020603050405020304" pitchFamily="18" charset="0"/>
              </a:rPr>
              <a:t>”</a:t>
            </a:r>
            <a:endParaRPr lang="en-US" altLang="en-US" sz="1800" noProof="0" dirty="0">
              <a:solidFill>
                <a:schemeClr val="tx1"/>
              </a:solidFill>
              <a:latin typeface="Times New Roman" panose="02020603050405020304" pitchFamily="18" charset="0"/>
              <a:cs typeface="Times New Roman" panose="02020603050405020304" pitchFamily="18" charset="0"/>
            </a:endParaRPr>
          </a:p>
          <a:p>
            <a:pPr marL="292608" indent="-292608">
              <a:spcBef>
                <a:spcPts val="1000"/>
              </a:spcBef>
              <a:spcAft>
                <a:spcPts val="0"/>
              </a:spcAft>
              <a:buFont typeface="Arial" panose="020B0604020202020204" pitchFamily="34" charset="0"/>
              <a:buChar char="•"/>
            </a:pPr>
            <a:r>
              <a:rPr lang="zh-CN" altLang="en-US" sz="1800" b="1" noProof="0" dirty="0">
                <a:solidFill>
                  <a:schemeClr val="tx1"/>
                </a:solidFill>
                <a:latin typeface="Times New Roman" panose="02020603050405020304" pitchFamily="18" charset="0"/>
                <a:cs typeface="Times New Roman" panose="02020603050405020304" pitchFamily="18" charset="0"/>
              </a:rPr>
              <a:t>依赖倒置原则（</a:t>
            </a:r>
            <a:r>
              <a:rPr lang="en-US" altLang="en-US" sz="1800" b="1" noProof="0" dirty="0">
                <a:solidFill>
                  <a:schemeClr val="tx1"/>
                </a:solidFill>
                <a:latin typeface="Times New Roman" panose="02020603050405020304" pitchFamily="18" charset="0"/>
                <a:cs typeface="Times New Roman" panose="02020603050405020304" pitchFamily="18" charset="0"/>
              </a:rPr>
              <a:t>Dependency Inversion Principle, DIP)</a:t>
            </a:r>
            <a:r>
              <a:rPr lang="zh-CN" altLang="en-US" sz="1800" b="1" noProof="0" dirty="0">
                <a:solidFill>
                  <a:schemeClr val="tx1"/>
                </a:solidFill>
                <a:latin typeface="Times New Roman" panose="02020603050405020304" pitchFamily="18" charset="0"/>
                <a:cs typeface="Times New Roman" panose="02020603050405020304" pitchFamily="18" charset="0"/>
              </a:rPr>
              <a:t>。</a:t>
            </a:r>
            <a:br>
              <a:rPr lang="en-US" altLang="en-US" sz="1800" b="1" noProof="0" dirty="0">
                <a:solidFill>
                  <a:schemeClr val="tx1"/>
                </a:solidFill>
                <a:latin typeface="Times New Roman" panose="02020603050405020304" pitchFamily="18" charset="0"/>
                <a:cs typeface="Times New Roman" panose="02020603050405020304" pitchFamily="18" charset="0"/>
              </a:rPr>
            </a:br>
            <a:r>
              <a:rPr lang="zh-CN" altLang="en-US" sz="1800" dirty="0">
                <a:solidFill>
                  <a:schemeClr val="tx1"/>
                </a:solidFill>
                <a:latin typeface="Times New Roman" panose="02020603050405020304" pitchFamily="18" charset="0"/>
                <a:cs typeface="Times New Roman" panose="02020603050405020304" pitchFamily="18" charset="0"/>
              </a:rPr>
              <a:t>“</a:t>
            </a:r>
            <a:r>
              <a:rPr lang="zh-CN" altLang="en-US" sz="1800" noProof="0" dirty="0">
                <a:solidFill>
                  <a:schemeClr val="tx1"/>
                </a:solidFill>
                <a:latin typeface="Times New Roman" panose="02020603050405020304" pitchFamily="18" charset="0"/>
                <a:cs typeface="Times New Roman" panose="02020603050405020304" pitchFamily="18" charset="0"/>
              </a:rPr>
              <a:t>依赖抽象，而非具体实现”</a:t>
            </a:r>
            <a:endParaRPr lang="en-US" altLang="en-US" sz="1800" noProof="0" dirty="0">
              <a:solidFill>
                <a:schemeClr val="tx1"/>
              </a:solidFill>
              <a:latin typeface="Times New Roman" panose="02020603050405020304" pitchFamily="18" charset="0"/>
              <a:cs typeface="Times New Roman" panose="02020603050405020304" pitchFamily="18" charset="0"/>
            </a:endParaRPr>
          </a:p>
          <a:p>
            <a:pPr marL="292608" indent="-292608">
              <a:spcBef>
                <a:spcPts val="1000"/>
              </a:spcBef>
              <a:spcAft>
                <a:spcPts val="0"/>
              </a:spcAft>
              <a:buFont typeface="Arial" panose="020B0604020202020204" pitchFamily="34" charset="0"/>
              <a:buChar char="•"/>
            </a:pPr>
            <a:r>
              <a:rPr lang="zh-CN" altLang="en-US" sz="1800" b="1" noProof="0" dirty="0">
                <a:solidFill>
                  <a:schemeClr val="tx1"/>
                </a:solidFill>
                <a:latin typeface="Times New Roman" panose="02020603050405020304" pitchFamily="18" charset="0"/>
                <a:cs typeface="Times New Roman" panose="02020603050405020304" pitchFamily="18" charset="0"/>
              </a:rPr>
              <a:t>接口分离原则</a:t>
            </a:r>
            <a:r>
              <a:rPr lang="zh-CN" altLang="en-US" sz="1800" b="1" dirty="0">
                <a:solidFill>
                  <a:schemeClr val="tx1"/>
                </a:solidFill>
                <a:latin typeface="Times New Roman" panose="02020603050405020304" pitchFamily="18" charset="0"/>
                <a:cs typeface="Times New Roman" panose="02020603050405020304" pitchFamily="18" charset="0"/>
              </a:rPr>
              <a:t>（</a:t>
            </a:r>
            <a:r>
              <a:rPr lang="en-US" altLang="en-US" sz="1800" b="1" noProof="0" dirty="0">
                <a:solidFill>
                  <a:schemeClr val="tx1"/>
                </a:solidFill>
                <a:latin typeface="Times New Roman" panose="02020603050405020304" pitchFamily="18" charset="0"/>
                <a:cs typeface="Times New Roman" panose="02020603050405020304" pitchFamily="18" charset="0"/>
              </a:rPr>
              <a:t>Interface Segregation Principle</a:t>
            </a:r>
            <a:r>
              <a:rPr lang="en-US" altLang="en-US" sz="1800" b="1" dirty="0">
                <a:solidFill>
                  <a:schemeClr val="tx1"/>
                </a:solidFill>
                <a:latin typeface="Times New Roman" panose="02020603050405020304" pitchFamily="18" charset="0"/>
                <a:cs typeface="Times New Roman" panose="02020603050405020304" pitchFamily="18" charset="0"/>
              </a:rPr>
              <a:t>,</a:t>
            </a:r>
            <a:r>
              <a:rPr lang="zh-CN" altLang="en-US" sz="1800" b="1" dirty="0">
                <a:solidFill>
                  <a:schemeClr val="tx1"/>
                </a:solidFill>
                <a:latin typeface="Times New Roman" panose="02020603050405020304" pitchFamily="18" charset="0"/>
                <a:cs typeface="Times New Roman" panose="02020603050405020304" pitchFamily="18" charset="0"/>
              </a:rPr>
              <a:t> </a:t>
            </a:r>
            <a:r>
              <a:rPr lang="en-US" altLang="en-US" sz="1800" b="1" noProof="0" dirty="0">
                <a:solidFill>
                  <a:schemeClr val="tx1"/>
                </a:solidFill>
                <a:latin typeface="Times New Roman" panose="02020603050405020304" pitchFamily="18" charset="0"/>
                <a:cs typeface="Times New Roman" panose="02020603050405020304" pitchFamily="18" charset="0"/>
              </a:rPr>
              <a:t>ISP</a:t>
            </a:r>
            <a:r>
              <a:rPr lang="zh-CN" altLang="en-US" sz="1800" b="1" noProof="0" dirty="0">
                <a:solidFill>
                  <a:schemeClr val="tx1"/>
                </a:solidFill>
                <a:latin typeface="Times New Roman" panose="02020603050405020304" pitchFamily="18" charset="0"/>
                <a:cs typeface="Times New Roman" panose="02020603050405020304" pitchFamily="18" charset="0"/>
              </a:rPr>
              <a:t>）。</a:t>
            </a:r>
            <a:r>
              <a:rPr lang="en-US" altLang="en-US" sz="1800" b="1" i="1" noProof="0" dirty="0">
                <a:solidFill>
                  <a:schemeClr val="tx1"/>
                </a:solidFill>
                <a:latin typeface="Times New Roman" panose="02020603050405020304" pitchFamily="18" charset="0"/>
                <a:cs typeface="Times New Roman" panose="02020603050405020304" pitchFamily="18" charset="0"/>
              </a:rPr>
              <a:t> </a:t>
            </a:r>
            <a:br>
              <a:rPr lang="en-US" altLang="en-US" sz="1800" b="1" i="1" noProof="0" dirty="0">
                <a:solidFill>
                  <a:schemeClr val="tx1"/>
                </a:solidFill>
                <a:latin typeface="Times New Roman" panose="02020603050405020304" pitchFamily="18" charset="0"/>
                <a:cs typeface="Times New Roman" panose="02020603050405020304" pitchFamily="18" charset="0"/>
              </a:rPr>
            </a:br>
            <a:r>
              <a:rPr lang="zh-CN" altLang="en-US" sz="1800" dirty="0">
                <a:solidFill>
                  <a:schemeClr val="tx1"/>
                </a:solidFill>
                <a:latin typeface="Times New Roman" panose="02020603050405020304" pitchFamily="18" charset="0"/>
                <a:cs typeface="Times New Roman" panose="02020603050405020304" pitchFamily="18" charset="0"/>
              </a:rPr>
              <a:t>“</a:t>
            </a:r>
            <a:r>
              <a:rPr lang="zh-CN" altLang="en-US" sz="1800" noProof="0" dirty="0">
                <a:solidFill>
                  <a:schemeClr val="tx1"/>
                </a:solidFill>
                <a:latin typeface="Times New Roman" panose="02020603050405020304" pitchFamily="18" charset="0"/>
                <a:cs typeface="Times New Roman" panose="02020603050405020304" pitchFamily="18" charset="0"/>
              </a:rPr>
              <a:t>多个客户专用接口比一个通用接口要好</a:t>
            </a:r>
            <a:r>
              <a:rPr lang="zh-CN" altLang="en-US" sz="1800" dirty="0">
                <a:solidFill>
                  <a:schemeClr val="tx1"/>
                </a:solidFill>
                <a:latin typeface="Times New Roman" panose="02020603050405020304" pitchFamily="18" charset="0"/>
                <a:cs typeface="Times New Roman" panose="02020603050405020304" pitchFamily="18" charset="0"/>
              </a:rPr>
              <a:t>”</a:t>
            </a:r>
            <a:endParaRPr lang="en-US" altLang="en-US" sz="1800" i="1" noProof="0" dirty="0">
              <a:solidFill>
                <a:schemeClr val="tx1"/>
              </a:solidFill>
              <a:latin typeface="Times New Roman" panose="02020603050405020304" pitchFamily="18" charset="0"/>
              <a:cs typeface="Times New Roman" panose="02020603050405020304" pitchFamily="18" charset="0"/>
            </a:endParaRPr>
          </a:p>
          <a:p>
            <a:pPr marL="292608" indent="-292608">
              <a:spcBef>
                <a:spcPts val="1000"/>
              </a:spcBef>
              <a:spcAft>
                <a:spcPts val="0"/>
              </a:spcAft>
              <a:buFont typeface="Arial" panose="020B0604020202020204" pitchFamily="34" charset="0"/>
              <a:buChar char="•"/>
            </a:pPr>
            <a:r>
              <a:rPr lang="zh-CN" altLang="en-US" sz="1800" b="1" noProof="0" dirty="0">
                <a:solidFill>
                  <a:schemeClr val="tx1"/>
                </a:solidFill>
                <a:latin typeface="Times New Roman" panose="02020603050405020304" pitchFamily="18" charset="0"/>
                <a:cs typeface="Times New Roman" panose="02020603050405020304" pitchFamily="18" charset="0"/>
              </a:rPr>
              <a:t>发布</a:t>
            </a:r>
            <a:r>
              <a:rPr lang="en-US" altLang="zh-CN" sz="1800" b="1" noProof="0" dirty="0">
                <a:solidFill>
                  <a:schemeClr val="tx1"/>
                </a:solidFill>
                <a:latin typeface="Times New Roman" panose="02020603050405020304" pitchFamily="18" charset="0"/>
                <a:cs typeface="Times New Roman" panose="02020603050405020304" pitchFamily="18" charset="0"/>
              </a:rPr>
              <a:t>/</a:t>
            </a:r>
            <a:r>
              <a:rPr lang="zh-CN" altLang="en-US" sz="1800" b="1" noProof="0" dirty="0">
                <a:solidFill>
                  <a:schemeClr val="tx1"/>
                </a:solidFill>
                <a:latin typeface="Times New Roman" panose="02020603050405020304" pitchFamily="18" charset="0"/>
                <a:cs typeface="Times New Roman" panose="02020603050405020304" pitchFamily="18" charset="0"/>
              </a:rPr>
              <a:t>复用等价性原则（</a:t>
            </a:r>
            <a:r>
              <a:rPr lang="en-US" altLang="en-US" sz="1800" b="1" noProof="0" dirty="0">
                <a:solidFill>
                  <a:schemeClr val="tx1"/>
                </a:solidFill>
                <a:latin typeface="Times New Roman" panose="02020603050405020304" pitchFamily="18" charset="0"/>
                <a:cs typeface="Times New Roman" panose="02020603050405020304" pitchFamily="18" charset="0"/>
              </a:rPr>
              <a:t>The Reuse/Release Equivalency Principle, REP</a:t>
            </a:r>
            <a:r>
              <a:rPr lang="zh-CN" altLang="en-US" sz="1800" b="1" noProof="0" dirty="0">
                <a:solidFill>
                  <a:schemeClr val="tx1"/>
                </a:solidFill>
                <a:latin typeface="Times New Roman" panose="02020603050405020304" pitchFamily="18" charset="0"/>
                <a:cs typeface="Times New Roman" panose="02020603050405020304" pitchFamily="18" charset="0"/>
              </a:rPr>
              <a:t>）。</a:t>
            </a:r>
            <a:br>
              <a:rPr lang="en-US" altLang="zh-CN" sz="1800" b="1" noProof="0" dirty="0">
                <a:solidFill>
                  <a:schemeClr val="tx1"/>
                </a:solidFill>
                <a:latin typeface="Times New Roman" panose="02020603050405020304" pitchFamily="18" charset="0"/>
                <a:cs typeface="Times New Roman" panose="02020603050405020304" pitchFamily="18" charset="0"/>
              </a:rPr>
            </a:br>
            <a:r>
              <a:rPr lang="zh-CN" altLang="en-US" sz="1800" noProof="0" dirty="0">
                <a:solidFill>
                  <a:schemeClr val="tx1"/>
                </a:solidFill>
                <a:latin typeface="Times New Roman" panose="02020603050405020304" pitchFamily="18" charset="0"/>
                <a:cs typeface="Times New Roman" panose="02020603050405020304" pitchFamily="18" charset="0"/>
              </a:rPr>
              <a:t>“复用的粒度就是发布的粒度”</a:t>
            </a:r>
            <a:endParaRPr lang="en-US" altLang="zh-CN" sz="1800" noProof="0" dirty="0">
              <a:solidFill>
                <a:schemeClr val="tx1"/>
              </a:solidFill>
              <a:latin typeface="Times New Roman" panose="02020603050405020304" pitchFamily="18" charset="0"/>
              <a:cs typeface="Times New Roman" panose="02020603050405020304" pitchFamily="18" charset="0"/>
            </a:endParaRPr>
          </a:p>
          <a:p>
            <a:pPr marL="292608" indent="-292608">
              <a:spcBef>
                <a:spcPts val="1000"/>
              </a:spcBef>
              <a:spcAft>
                <a:spcPts val="0"/>
              </a:spcAft>
              <a:buFont typeface="Arial" panose="020B0604020202020204" pitchFamily="34" charset="0"/>
              <a:buChar char="•"/>
            </a:pPr>
            <a:r>
              <a:rPr lang="zh-CN" altLang="en-US" sz="1800" b="1" noProof="0" dirty="0">
                <a:solidFill>
                  <a:schemeClr val="tx1"/>
                </a:solidFill>
                <a:latin typeface="Times New Roman" panose="02020603050405020304" pitchFamily="18" charset="0"/>
                <a:cs typeface="Times New Roman" panose="02020603050405020304" pitchFamily="18" charset="0"/>
              </a:rPr>
              <a:t>共同封装原则（</a:t>
            </a:r>
            <a:r>
              <a:rPr lang="en-US" altLang="en-US" sz="1800" b="1" noProof="0" dirty="0">
                <a:solidFill>
                  <a:schemeClr val="tx1"/>
                </a:solidFill>
                <a:latin typeface="Times New Roman" panose="02020603050405020304" pitchFamily="18" charset="0"/>
                <a:cs typeface="Times New Roman" panose="02020603050405020304" pitchFamily="18" charset="0"/>
              </a:rPr>
              <a:t>Common Closure Principle, CCP</a:t>
            </a:r>
            <a:r>
              <a:rPr lang="zh-CN" altLang="en-US" sz="1800" b="1" dirty="0">
                <a:solidFill>
                  <a:schemeClr val="tx1"/>
                </a:solidFill>
                <a:latin typeface="Times New Roman" panose="02020603050405020304" pitchFamily="18" charset="0"/>
                <a:cs typeface="Times New Roman" panose="02020603050405020304" pitchFamily="18" charset="0"/>
              </a:rPr>
              <a:t>）</a:t>
            </a:r>
            <a:r>
              <a:rPr lang="zh-CN" altLang="en-US" sz="1800" b="1" noProof="0" dirty="0">
                <a:solidFill>
                  <a:schemeClr val="tx1"/>
                </a:solidFill>
                <a:latin typeface="Times New Roman" panose="02020603050405020304" pitchFamily="18" charset="0"/>
                <a:cs typeface="Times New Roman" panose="02020603050405020304" pitchFamily="18" charset="0"/>
              </a:rPr>
              <a:t>。</a:t>
            </a:r>
            <a:br>
              <a:rPr lang="en-US" altLang="zh-CN" sz="1800" b="1" noProof="0" dirty="0">
                <a:solidFill>
                  <a:schemeClr val="tx1"/>
                </a:solidFill>
                <a:latin typeface="Times New Roman" panose="02020603050405020304" pitchFamily="18" charset="0"/>
                <a:cs typeface="Times New Roman" panose="02020603050405020304" pitchFamily="18" charset="0"/>
              </a:rPr>
            </a:br>
            <a:r>
              <a:rPr lang="zh-CN" altLang="en-US" sz="1800" noProof="0" dirty="0">
                <a:solidFill>
                  <a:schemeClr val="tx1"/>
                </a:solidFill>
                <a:latin typeface="Times New Roman" panose="02020603050405020304" pitchFamily="18" charset="0"/>
                <a:cs typeface="Times New Roman" panose="02020603050405020304" pitchFamily="18" charset="0"/>
              </a:rPr>
              <a:t>“一同变更的类应该合在一起</a:t>
            </a:r>
            <a:r>
              <a:rPr lang="zh-CN" altLang="en-US" sz="1800" dirty="0">
                <a:solidFill>
                  <a:schemeClr val="tx1"/>
                </a:solidFill>
                <a:latin typeface="Times New Roman" panose="02020603050405020304" pitchFamily="18" charset="0"/>
                <a:cs typeface="Times New Roman" panose="02020603050405020304" pitchFamily="18" charset="0"/>
              </a:rPr>
              <a:t>”</a:t>
            </a:r>
            <a:endParaRPr lang="en-US" altLang="en-US" sz="1800" noProof="0" dirty="0">
              <a:solidFill>
                <a:schemeClr val="tx1"/>
              </a:solidFill>
              <a:latin typeface="Times New Roman" panose="02020603050405020304" pitchFamily="18" charset="0"/>
              <a:cs typeface="Times New Roman" panose="02020603050405020304" pitchFamily="18" charset="0"/>
            </a:endParaRPr>
          </a:p>
          <a:p>
            <a:pPr marL="292608" indent="-292608">
              <a:spcBef>
                <a:spcPts val="1000"/>
              </a:spcBef>
              <a:spcAft>
                <a:spcPts val="0"/>
              </a:spcAft>
              <a:buFont typeface="Arial" panose="020B0604020202020204" pitchFamily="34" charset="0"/>
              <a:buChar char="•"/>
            </a:pPr>
            <a:r>
              <a:rPr lang="zh-CN" altLang="en-US" sz="1800" b="1" noProof="0" dirty="0">
                <a:solidFill>
                  <a:schemeClr val="tx1"/>
                </a:solidFill>
                <a:latin typeface="Times New Roman" panose="02020603050405020304" pitchFamily="18" charset="0"/>
                <a:cs typeface="Times New Roman" panose="02020603050405020304" pitchFamily="18" charset="0"/>
              </a:rPr>
              <a:t>共同复用原则（</a:t>
            </a:r>
            <a:r>
              <a:rPr lang="en-US" altLang="en-US" sz="1800" b="1" noProof="0" dirty="0">
                <a:solidFill>
                  <a:schemeClr val="tx1"/>
                </a:solidFill>
                <a:latin typeface="Times New Roman" panose="02020603050405020304" pitchFamily="18" charset="0"/>
                <a:cs typeface="Times New Roman" panose="02020603050405020304" pitchFamily="18" charset="0"/>
              </a:rPr>
              <a:t>Common Reuse Principle, CRP</a:t>
            </a:r>
            <a:r>
              <a:rPr lang="zh-CN" altLang="en-US" sz="1800" b="1" dirty="0">
                <a:solidFill>
                  <a:schemeClr val="tx1"/>
                </a:solidFill>
                <a:latin typeface="Times New Roman" panose="02020603050405020304" pitchFamily="18" charset="0"/>
                <a:cs typeface="Times New Roman" panose="02020603050405020304" pitchFamily="18" charset="0"/>
              </a:rPr>
              <a:t>）</a:t>
            </a:r>
            <a:r>
              <a:rPr lang="zh-CN" altLang="en-US" sz="1800" b="1" noProof="0" dirty="0">
                <a:solidFill>
                  <a:schemeClr val="tx1"/>
                </a:solidFill>
                <a:latin typeface="Times New Roman" panose="02020603050405020304" pitchFamily="18" charset="0"/>
                <a:cs typeface="Times New Roman" panose="02020603050405020304" pitchFamily="18" charset="0"/>
              </a:rPr>
              <a:t>。</a:t>
            </a:r>
            <a:br>
              <a:rPr lang="en-US" altLang="en-US" sz="1800" b="1" noProof="0" dirty="0">
                <a:solidFill>
                  <a:schemeClr val="tx1"/>
                </a:solidFill>
                <a:latin typeface="Times New Roman" panose="02020603050405020304" pitchFamily="18" charset="0"/>
                <a:cs typeface="Times New Roman" panose="02020603050405020304" pitchFamily="18" charset="0"/>
              </a:rPr>
            </a:br>
            <a:r>
              <a:rPr lang="zh-CN" altLang="en-US" sz="1800" dirty="0">
                <a:solidFill>
                  <a:schemeClr val="tx1"/>
                </a:solidFill>
                <a:latin typeface="Times New Roman" panose="02020603050405020304" pitchFamily="18" charset="0"/>
                <a:cs typeface="Times New Roman" panose="02020603050405020304" pitchFamily="18" charset="0"/>
              </a:rPr>
              <a:t>“</a:t>
            </a:r>
            <a:r>
              <a:rPr lang="zh-CN" altLang="en-US" sz="1800" noProof="0" dirty="0">
                <a:solidFill>
                  <a:schemeClr val="tx1"/>
                </a:solidFill>
                <a:latin typeface="Times New Roman" panose="02020603050405020304" pitchFamily="18" charset="0"/>
                <a:cs typeface="Times New Roman" panose="02020603050405020304" pitchFamily="18" charset="0"/>
              </a:rPr>
              <a:t>不能一起复用的类不能被分到一组”</a:t>
            </a:r>
            <a:endParaRPr lang="en-US" altLang="en-US" sz="1800" b="1" noProof="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425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Times New Roman" panose="02020603050405020304" pitchFamily="18" charset="0"/>
                <a:cs typeface="Times New Roman" panose="02020603050405020304" pitchFamily="18" charset="0"/>
              </a:rPr>
              <a:t>构件级设计指导方针</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458200" cy="4878029"/>
          </a:xfrm>
        </p:spPr>
        <p:txBody>
          <a:bodyPr vert="horz" lIns="91440" tIns="45720" rIns="91440" bIns="45720" rtlCol="0">
            <a:noAutofit/>
          </a:bodyPr>
          <a:lstStyle/>
          <a:p>
            <a:pPr marL="292608" indent="-292608">
              <a:spcBef>
                <a:spcPts val="1000"/>
              </a:spcBef>
              <a:spcAft>
                <a:spcPts val="0"/>
              </a:spcAft>
              <a:buFont typeface="Arial" panose="020B0604020202020204" pitchFamily="34" charset="0"/>
              <a:buChar char="•"/>
            </a:pPr>
            <a:r>
              <a:rPr lang="zh-CN" altLang="en-US" sz="2400" b="1" noProof="0" dirty="0">
                <a:solidFill>
                  <a:schemeClr val="tx1"/>
                </a:solidFill>
                <a:latin typeface="Times New Roman" panose="02020603050405020304" pitchFamily="18" charset="0"/>
                <a:cs typeface="Times New Roman" panose="02020603050405020304" pitchFamily="18" charset="0"/>
              </a:rPr>
              <a:t>构件</a:t>
            </a:r>
            <a:r>
              <a:rPr lang="zh-CN" altLang="en-US" sz="2400" b="1" dirty="0">
                <a:solidFill>
                  <a:schemeClr val="tx1"/>
                </a:solidFill>
                <a:latin typeface="Times New Roman" panose="02020603050405020304" pitchFamily="18" charset="0"/>
                <a:cs typeface="Times New Roman" panose="02020603050405020304" pitchFamily="18" charset="0"/>
              </a:rPr>
              <a:t>：</a:t>
            </a:r>
            <a:r>
              <a:rPr lang="zh-CN" altLang="en-US" sz="2400" noProof="0" dirty="0">
                <a:solidFill>
                  <a:schemeClr val="tx1"/>
                </a:solidFill>
                <a:latin typeface="Times New Roman" panose="02020603050405020304" pitchFamily="18" charset="0"/>
                <a:cs typeface="Times New Roman" panose="02020603050405020304" pitchFamily="18" charset="0"/>
              </a:rPr>
              <a:t>对那些已经被确定为体系结构模型一部分的构件应该建立命名约定，并对其做进一步的精细化处理，使其成为构件级模型的一部分。</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2608" indent="-292608">
              <a:spcBef>
                <a:spcPts val="1000"/>
              </a:spcBef>
              <a:spcAft>
                <a:spcPts val="0"/>
              </a:spcAft>
              <a:buFont typeface="Arial" panose="020B0604020202020204" pitchFamily="34" charset="0"/>
              <a:buChar char="•"/>
            </a:pPr>
            <a:r>
              <a:rPr lang="zh-CN" altLang="en-US" sz="2400" b="1" dirty="0">
                <a:solidFill>
                  <a:schemeClr val="tx1"/>
                </a:solidFill>
                <a:latin typeface="Times New Roman" panose="02020603050405020304" pitchFamily="18" charset="0"/>
                <a:cs typeface="Times New Roman" panose="02020603050405020304" pitchFamily="18" charset="0"/>
              </a:rPr>
              <a:t>接口：</a:t>
            </a:r>
            <a:r>
              <a:rPr lang="zh-CN" altLang="en-US" sz="2400" noProof="0" dirty="0">
                <a:solidFill>
                  <a:schemeClr val="tx1"/>
                </a:solidFill>
                <a:latin typeface="Times New Roman" panose="02020603050405020304" pitchFamily="18" charset="0"/>
                <a:cs typeface="Times New Roman" panose="02020603050405020304" pitchFamily="18" charset="0"/>
              </a:rPr>
              <a:t>接口提供关于通信和协作的重要信息（也可以帮助我们实现</a:t>
            </a:r>
            <a:r>
              <a:rPr lang="en-US" altLang="zh-CN" sz="2400" noProof="0" dirty="0">
                <a:solidFill>
                  <a:schemeClr val="tx1"/>
                </a:solidFill>
                <a:latin typeface="Times New Roman" panose="02020603050405020304" pitchFamily="18" charset="0"/>
                <a:cs typeface="Times New Roman" panose="02020603050405020304" pitchFamily="18" charset="0"/>
              </a:rPr>
              <a:t>OOP</a:t>
            </a:r>
            <a:r>
              <a:rPr lang="zh-CN" altLang="en-US" sz="2400" noProof="0" dirty="0">
                <a:solidFill>
                  <a:schemeClr val="tx1"/>
                </a:solidFill>
                <a:latin typeface="Times New Roman" panose="02020603050405020304" pitchFamily="18" charset="0"/>
                <a:cs typeface="Times New Roman" panose="02020603050405020304" pitchFamily="18" charset="0"/>
              </a:rPr>
              <a:t>原则）。</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2608" indent="-292608">
              <a:spcBef>
                <a:spcPts val="1000"/>
              </a:spcBef>
              <a:spcAft>
                <a:spcPts val="0"/>
              </a:spcAft>
              <a:buFont typeface="Arial" panose="020B0604020202020204" pitchFamily="34" charset="0"/>
              <a:buChar char="•"/>
            </a:pPr>
            <a:r>
              <a:rPr lang="zh-CN" altLang="en-US" sz="2400" b="1" noProof="0" dirty="0">
                <a:solidFill>
                  <a:schemeClr val="tx1"/>
                </a:solidFill>
                <a:latin typeface="Times New Roman" panose="02020603050405020304" pitchFamily="18" charset="0"/>
                <a:cs typeface="Times New Roman" panose="02020603050405020304" pitchFamily="18" charset="0"/>
              </a:rPr>
              <a:t>依赖与继承：</a:t>
            </a:r>
            <a:r>
              <a:rPr lang="zh-CN" altLang="en-US" sz="2400" noProof="0" dirty="0">
                <a:solidFill>
                  <a:schemeClr val="tx1"/>
                </a:solidFill>
                <a:latin typeface="Times New Roman" panose="02020603050405020304" pitchFamily="18" charset="0"/>
                <a:cs typeface="Times New Roman" panose="02020603050405020304" pitchFamily="18" charset="0"/>
              </a:rPr>
              <a:t>为了提高可读性，依赖关系自左向右，继承关系自底（导出类）向上（基类）。</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5316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Times New Roman" panose="02020603050405020304" pitchFamily="18" charset="0"/>
                <a:cs typeface="Times New Roman" panose="02020603050405020304" pitchFamily="18" charset="0"/>
              </a:rPr>
              <a:t>内聚性</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878029"/>
          </a:xfrm>
        </p:spPr>
        <p:txBody>
          <a:bodyPr vert="horz" lIns="91440" tIns="45720" rIns="91440" bIns="45720" rtlCol="0">
            <a:noAutofit/>
          </a:bodyPr>
          <a:lstStyle/>
          <a:p>
            <a:pPr>
              <a:spcBef>
                <a:spcPts val="1000"/>
              </a:spcBef>
              <a:spcAft>
                <a:spcPts val="0"/>
              </a:spcAft>
            </a:pPr>
            <a:r>
              <a:rPr lang="zh-CN" altLang="en-US" sz="2400" b="1" noProof="0" dirty="0">
                <a:solidFill>
                  <a:schemeClr val="tx1"/>
                </a:solidFill>
                <a:latin typeface="Times New Roman" panose="02020603050405020304" pitchFamily="18" charset="0"/>
                <a:cs typeface="Times New Roman" panose="02020603050405020304" pitchFamily="18" charset="0"/>
              </a:rPr>
              <a:t>传统的观点</a:t>
            </a:r>
            <a:r>
              <a:rPr lang="zh-CN" altLang="en-US" sz="2400" noProof="0" dirty="0">
                <a:solidFill>
                  <a:schemeClr val="tx1"/>
                </a:solidFill>
                <a:latin typeface="Times New Roman" panose="02020603050405020304" pitchFamily="18" charset="0"/>
                <a:cs typeface="Times New Roman" panose="02020603050405020304" pitchFamily="18" charset="0"/>
              </a:rPr>
              <a:t>：构件的“专一性</a:t>
            </a:r>
            <a:r>
              <a:rPr lang="zh-CN" altLang="en-US" sz="2400" dirty="0">
                <a:solidFill>
                  <a:schemeClr val="tx1"/>
                </a:solidFill>
                <a:latin typeface="Times New Roman" panose="02020603050405020304" pitchFamily="18" charset="0"/>
                <a:cs typeface="Times New Roman" panose="02020603050405020304" pitchFamily="18" charset="0"/>
              </a:rPr>
              <a:t>”。</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a:spcBef>
                <a:spcPts val="1000"/>
              </a:spcBef>
              <a:spcAft>
                <a:spcPts val="0"/>
              </a:spcAft>
            </a:pPr>
            <a:r>
              <a:rPr lang="zh-CN" altLang="en-US" sz="2400" b="1" noProof="0" dirty="0">
                <a:solidFill>
                  <a:schemeClr val="tx1"/>
                </a:solidFill>
                <a:latin typeface="Times New Roman" panose="02020603050405020304" pitchFamily="18" charset="0"/>
                <a:cs typeface="Times New Roman" panose="02020603050405020304" pitchFamily="18" charset="0"/>
              </a:rPr>
              <a:t>面向对象的观点</a:t>
            </a:r>
            <a:r>
              <a:rPr lang="zh-CN" altLang="en-US" sz="2400" noProof="0" dirty="0">
                <a:solidFill>
                  <a:schemeClr val="tx1"/>
                </a:solidFill>
                <a:latin typeface="Times New Roman" panose="02020603050405020304" pitchFamily="18" charset="0"/>
                <a:cs typeface="Times New Roman" panose="02020603050405020304" pitchFamily="18" charset="0"/>
              </a:rPr>
              <a:t>：</a:t>
            </a:r>
            <a:r>
              <a:rPr lang="zh-CN" altLang="en-US" sz="2400" b="1" noProof="0" dirty="0">
                <a:solidFill>
                  <a:schemeClr val="tx1"/>
                </a:solidFill>
                <a:latin typeface="Times New Roman" panose="02020603050405020304" pitchFamily="18" charset="0"/>
                <a:cs typeface="Times New Roman" panose="02020603050405020304" pitchFamily="18" charset="0"/>
              </a:rPr>
              <a:t>内聚性</a:t>
            </a:r>
            <a:r>
              <a:rPr lang="zh-CN" altLang="en-US" sz="2400" noProof="0" dirty="0">
                <a:solidFill>
                  <a:schemeClr val="tx1"/>
                </a:solidFill>
                <a:latin typeface="Times New Roman" panose="02020603050405020304" pitchFamily="18" charset="0"/>
                <a:cs typeface="Times New Roman" panose="02020603050405020304" pitchFamily="18" charset="0"/>
              </a:rPr>
              <a:t>意味着构件或者类只封装那些相互关联密切，以及与构件或类自身有密切关系的属性和操作</a:t>
            </a:r>
            <a:r>
              <a:rPr lang="zh-CN" altLang="en-US" sz="2400" dirty="0">
                <a:solidFill>
                  <a:schemeClr val="tx1"/>
                </a:solidFill>
                <a:latin typeface="Times New Roman" panose="02020603050405020304" pitchFamily="18" charset="0"/>
                <a:cs typeface="Times New Roman" panose="02020603050405020304" pitchFamily="18" charset="0"/>
              </a:rPr>
              <a:t>。</a:t>
            </a:r>
            <a:endParaRPr lang="en-US" altLang="zh-CN" sz="2400" dirty="0">
              <a:solidFill>
                <a:schemeClr val="tx1"/>
              </a:solidFill>
              <a:latin typeface="Times New Roman" panose="02020603050405020304" pitchFamily="18" charset="0"/>
              <a:cs typeface="Times New Roman" panose="02020603050405020304" pitchFamily="18" charset="0"/>
            </a:endParaRPr>
          </a:p>
          <a:p>
            <a:pPr>
              <a:spcBef>
                <a:spcPts val="1000"/>
              </a:spcBef>
              <a:spcAft>
                <a:spcPts val="0"/>
              </a:spcAft>
            </a:pP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a:spcBef>
                <a:spcPts val="1000"/>
              </a:spcBef>
              <a:spcAft>
                <a:spcPts val="0"/>
              </a:spcAft>
            </a:pPr>
            <a:r>
              <a:rPr lang="zh-CN" altLang="en-US" sz="2400" noProof="0" dirty="0">
                <a:solidFill>
                  <a:schemeClr val="tx1"/>
                </a:solidFill>
                <a:latin typeface="Times New Roman" panose="02020603050405020304" pitchFamily="18" charset="0"/>
                <a:cs typeface="Times New Roman" panose="02020603050405020304" pitchFamily="18" charset="0"/>
              </a:rPr>
              <a:t>内聚性的级别</a:t>
            </a:r>
            <a:r>
              <a:rPr lang="zh-CN" altLang="en-US" sz="2400" dirty="0">
                <a:solidFill>
                  <a:schemeClr val="tx1"/>
                </a:solidFill>
                <a:latin typeface="Times New Roman" panose="02020603050405020304" pitchFamily="18" charset="0"/>
                <a:cs typeface="Times New Roman" panose="02020603050405020304" pitchFamily="18" charset="0"/>
              </a:rPr>
              <a:t>：</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2608" lvl="2" indent="-292608">
              <a:spcBef>
                <a:spcPts val="1000"/>
              </a:spcBef>
              <a:spcAft>
                <a:spcPts val="0"/>
              </a:spcAft>
            </a:pPr>
            <a:r>
              <a:rPr lang="zh-CN" altLang="en-US" sz="2000" noProof="0" dirty="0">
                <a:solidFill>
                  <a:schemeClr val="tx1"/>
                </a:solidFill>
                <a:latin typeface="Times New Roman" panose="02020603050405020304" pitchFamily="18" charset="0"/>
                <a:cs typeface="Times New Roman" panose="02020603050405020304" pitchFamily="18" charset="0"/>
              </a:rPr>
              <a:t>功能内聚：一个模块完成一组且只有一组操作并返回结果</a:t>
            </a:r>
            <a:r>
              <a:rPr lang="zh-CN" altLang="en-US" sz="2000" dirty="0">
                <a:solidFill>
                  <a:schemeClr val="tx1"/>
                </a:solidFill>
                <a:latin typeface="Times New Roman" panose="02020603050405020304" pitchFamily="18" charset="0"/>
                <a:cs typeface="Times New Roman" panose="02020603050405020304" pitchFamily="18" charset="0"/>
              </a:rPr>
              <a:t>。</a:t>
            </a:r>
            <a:endParaRPr lang="en-US" sz="2000" noProof="0" dirty="0">
              <a:solidFill>
                <a:schemeClr val="tx1"/>
              </a:solidFill>
              <a:latin typeface="Times New Roman" panose="02020603050405020304" pitchFamily="18" charset="0"/>
              <a:cs typeface="Times New Roman" panose="02020603050405020304" pitchFamily="18" charset="0"/>
            </a:endParaRPr>
          </a:p>
          <a:p>
            <a:pPr marL="292608" lvl="2" indent="-292608">
              <a:spcBef>
                <a:spcPts val="1000"/>
              </a:spcBef>
              <a:spcAft>
                <a:spcPts val="0"/>
              </a:spcAft>
            </a:pPr>
            <a:r>
              <a:rPr lang="zh-CN" altLang="en-US" sz="2000" noProof="0" dirty="0">
                <a:solidFill>
                  <a:schemeClr val="tx1"/>
                </a:solidFill>
                <a:latin typeface="Times New Roman" panose="02020603050405020304" pitchFamily="18" charset="0"/>
                <a:cs typeface="Times New Roman" panose="02020603050405020304" pitchFamily="18" charset="0"/>
              </a:rPr>
              <a:t>分层内聚：高层能够访问低层的服务，但低层不能访问高层的服务。</a:t>
            </a:r>
            <a:endParaRPr lang="en-US" sz="2000" noProof="0" dirty="0">
              <a:solidFill>
                <a:schemeClr val="tx1"/>
              </a:solidFill>
              <a:latin typeface="Times New Roman" panose="02020603050405020304" pitchFamily="18" charset="0"/>
              <a:cs typeface="Times New Roman" panose="02020603050405020304" pitchFamily="18" charset="0"/>
            </a:endParaRPr>
          </a:p>
          <a:p>
            <a:pPr marL="292608" lvl="2" indent="-292608">
              <a:spcBef>
                <a:spcPts val="1000"/>
              </a:spcBef>
              <a:spcAft>
                <a:spcPts val="0"/>
              </a:spcAft>
            </a:pPr>
            <a:r>
              <a:rPr lang="zh-CN" altLang="en-US" sz="2000" noProof="0" dirty="0">
                <a:solidFill>
                  <a:schemeClr val="tx1"/>
                </a:solidFill>
                <a:latin typeface="Times New Roman" panose="02020603050405020304" pitchFamily="18" charset="0"/>
                <a:cs typeface="Times New Roman" panose="02020603050405020304" pitchFamily="18" charset="0"/>
              </a:rPr>
              <a:t>通信内聚：访问相同数据的所有操作被定义在一个类中。</a:t>
            </a:r>
            <a:endParaRPr lang="en-US" altLang="en-US" sz="2000" noProof="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1022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Times New Roman" panose="02020603050405020304" pitchFamily="18" charset="0"/>
                <a:cs typeface="Times New Roman" panose="02020603050405020304" pitchFamily="18" charset="0"/>
              </a:rPr>
              <a:t>耦合</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878029"/>
          </a:xfrm>
        </p:spPr>
        <p:txBody>
          <a:bodyPr vert="horz" lIns="91440" tIns="45720" rIns="91440" bIns="45720" rtlCol="0">
            <a:noAutofit/>
          </a:bodyPr>
          <a:lstStyle/>
          <a:p>
            <a:pPr>
              <a:spcBef>
                <a:spcPts val="1000"/>
              </a:spcBef>
              <a:spcAft>
                <a:spcPts val="0"/>
              </a:spcAft>
            </a:pPr>
            <a:r>
              <a:rPr lang="zh-CN" altLang="en-US" sz="2400" b="1" noProof="0" dirty="0">
                <a:solidFill>
                  <a:schemeClr val="tx1"/>
                </a:solidFill>
                <a:latin typeface="Times New Roman" panose="02020603050405020304" pitchFamily="18" charset="0"/>
                <a:cs typeface="Times New Roman" panose="02020603050405020304" pitchFamily="18" charset="0"/>
              </a:rPr>
              <a:t>传统的观点：</a:t>
            </a:r>
            <a:r>
              <a:rPr lang="zh-CN" altLang="en-US" sz="2400" noProof="0" dirty="0">
                <a:solidFill>
                  <a:schemeClr val="tx1"/>
                </a:solidFill>
                <a:latin typeface="Times New Roman" panose="02020603050405020304" pitchFamily="18" charset="0"/>
                <a:cs typeface="Times New Roman" panose="02020603050405020304" pitchFamily="18" charset="0"/>
              </a:rPr>
              <a:t>构件之间以及构件和外部世界的连接程度</a:t>
            </a:r>
            <a:r>
              <a:rPr lang="zh-CN" altLang="en-US" sz="2400" dirty="0">
                <a:solidFill>
                  <a:schemeClr val="tx1"/>
                </a:solidFill>
                <a:latin typeface="Times New Roman" panose="02020603050405020304" pitchFamily="18" charset="0"/>
                <a:cs typeface="Times New Roman" panose="02020603050405020304" pitchFamily="18" charset="0"/>
              </a:rPr>
              <a:t>。</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a:spcBef>
                <a:spcPts val="1000"/>
              </a:spcBef>
              <a:spcAft>
                <a:spcPts val="0"/>
              </a:spcAft>
            </a:pPr>
            <a:r>
              <a:rPr lang="zh-CN" altLang="en-US" sz="2400" b="1" noProof="0" dirty="0">
                <a:solidFill>
                  <a:schemeClr val="tx1"/>
                </a:solidFill>
                <a:latin typeface="Times New Roman" panose="02020603050405020304" pitchFamily="18" charset="0"/>
                <a:cs typeface="Times New Roman" panose="02020603050405020304" pitchFamily="18" charset="0"/>
              </a:rPr>
              <a:t>面向对象的观点：</a:t>
            </a:r>
            <a:r>
              <a:rPr lang="zh-CN" altLang="en-US" sz="2400" noProof="0" dirty="0">
                <a:solidFill>
                  <a:schemeClr val="tx1"/>
                </a:solidFill>
                <a:latin typeface="Times New Roman" panose="02020603050405020304" pitchFamily="18" charset="0"/>
                <a:cs typeface="Times New Roman" panose="02020603050405020304" pitchFamily="18" charset="0"/>
              </a:rPr>
              <a:t>类之间彼此联系程度的一种定性度量。</a:t>
            </a:r>
            <a:endParaRPr lang="en-US" altLang="zh-CN" sz="2400" noProof="0" dirty="0">
              <a:solidFill>
                <a:schemeClr val="tx1"/>
              </a:solidFill>
              <a:latin typeface="Times New Roman" panose="02020603050405020304" pitchFamily="18" charset="0"/>
              <a:cs typeface="Times New Roman" panose="02020603050405020304" pitchFamily="18" charset="0"/>
            </a:endParaRPr>
          </a:p>
          <a:p>
            <a:pPr>
              <a:spcBef>
                <a:spcPts val="1000"/>
              </a:spcBef>
              <a:spcAft>
                <a:spcPts val="0"/>
              </a:spcAft>
            </a:pP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a:spcBef>
                <a:spcPts val="1000"/>
              </a:spcBef>
              <a:spcAft>
                <a:spcPts val="0"/>
              </a:spcAft>
            </a:pPr>
            <a:r>
              <a:rPr lang="zh-CN" altLang="en-US" sz="2400" noProof="0" dirty="0">
                <a:solidFill>
                  <a:schemeClr val="tx1"/>
                </a:solidFill>
                <a:latin typeface="Times New Roman" panose="02020603050405020304" pitchFamily="18" charset="0"/>
                <a:cs typeface="Times New Roman" panose="02020603050405020304" pitchFamily="18" charset="0"/>
              </a:rPr>
              <a:t>耦合的级别：</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2608" lvl="1" indent="-292608">
              <a:spcBef>
                <a:spcPts val="1000"/>
              </a:spcBef>
              <a:spcAft>
                <a:spcPts val="0"/>
              </a:spcAft>
            </a:pPr>
            <a:r>
              <a:rPr lang="zh-CN" altLang="en-US" noProof="0" dirty="0">
                <a:solidFill>
                  <a:schemeClr val="tx1"/>
                </a:solidFill>
                <a:latin typeface="Times New Roman" panose="02020603050405020304" pitchFamily="18" charset="0"/>
                <a:cs typeface="Times New Roman" panose="02020603050405020304" pitchFamily="18" charset="0"/>
              </a:rPr>
              <a:t>内容耦合：发生在当一个构件“暗中修改其他构件的内部数据</a:t>
            </a:r>
            <a:r>
              <a:rPr lang="zh-CN" altLang="en-US" dirty="0">
                <a:solidFill>
                  <a:schemeClr val="tx1"/>
                </a:solidFill>
                <a:latin typeface="Times New Roman" panose="02020603050405020304" pitchFamily="18" charset="0"/>
                <a:cs typeface="Times New Roman" panose="02020603050405020304" pitchFamily="18" charset="0"/>
              </a:rPr>
              <a:t>”</a:t>
            </a:r>
            <a:r>
              <a:rPr lang="zh-CN" altLang="en-US" noProof="0" dirty="0">
                <a:solidFill>
                  <a:schemeClr val="tx1"/>
                </a:solidFill>
                <a:latin typeface="Times New Roman" panose="02020603050405020304" pitchFamily="18" charset="0"/>
                <a:cs typeface="Times New Roman" panose="02020603050405020304" pitchFamily="18" charset="0"/>
              </a:rPr>
              <a:t>时。</a:t>
            </a:r>
            <a:endParaRPr lang="en-US" sz="4800" noProof="0" dirty="0">
              <a:solidFill>
                <a:schemeClr val="tx1"/>
              </a:solidFill>
              <a:latin typeface="Times New Roman" panose="02020603050405020304" pitchFamily="18" charset="0"/>
              <a:cs typeface="Times New Roman" panose="02020603050405020304" pitchFamily="18" charset="0"/>
            </a:endParaRPr>
          </a:p>
          <a:p>
            <a:pPr marL="292608" lvl="1" indent="-292608">
              <a:spcBef>
                <a:spcPts val="1000"/>
              </a:spcBef>
              <a:spcAft>
                <a:spcPts val="0"/>
              </a:spcAft>
            </a:pPr>
            <a:r>
              <a:rPr lang="zh-CN" altLang="en-US" noProof="0" dirty="0">
                <a:solidFill>
                  <a:schemeClr val="tx1"/>
                </a:solidFill>
                <a:latin typeface="Times New Roman" panose="02020603050405020304" pitchFamily="18" charset="0"/>
                <a:cs typeface="Times New Roman" panose="02020603050405020304" pitchFamily="18" charset="0"/>
              </a:rPr>
              <a:t>控制耦合：发生在当操作</a:t>
            </a:r>
            <a:r>
              <a:rPr lang="en-US" altLang="zh-CN" noProof="0" dirty="0">
                <a:solidFill>
                  <a:schemeClr val="tx1"/>
                </a:solidFill>
                <a:latin typeface="Times New Roman" panose="02020603050405020304" pitchFamily="18" charset="0"/>
                <a:cs typeface="Times New Roman" panose="02020603050405020304" pitchFamily="18" charset="0"/>
              </a:rPr>
              <a:t>A</a:t>
            </a:r>
            <a:r>
              <a:rPr lang="zh-CN" altLang="en-US" noProof="0" dirty="0">
                <a:solidFill>
                  <a:schemeClr val="tx1"/>
                </a:solidFill>
                <a:latin typeface="Times New Roman" panose="02020603050405020304" pitchFamily="18" charset="0"/>
                <a:cs typeface="Times New Roman" panose="02020603050405020304" pitchFamily="18" charset="0"/>
              </a:rPr>
              <a:t>调用操作</a:t>
            </a:r>
            <a:r>
              <a:rPr lang="en-US" altLang="zh-CN" noProof="0" dirty="0">
                <a:solidFill>
                  <a:schemeClr val="tx1"/>
                </a:solidFill>
                <a:latin typeface="Times New Roman" panose="02020603050405020304" pitchFamily="18" charset="0"/>
                <a:cs typeface="Times New Roman" panose="02020603050405020304" pitchFamily="18" charset="0"/>
              </a:rPr>
              <a:t>B</a:t>
            </a:r>
            <a:r>
              <a:rPr lang="zh-CN" altLang="en-US" noProof="0" dirty="0">
                <a:solidFill>
                  <a:schemeClr val="tx1"/>
                </a:solidFill>
                <a:latin typeface="Times New Roman" panose="02020603050405020304" pitchFamily="18" charset="0"/>
                <a:cs typeface="Times New Roman" panose="02020603050405020304" pitchFamily="18" charset="0"/>
              </a:rPr>
              <a:t>，并且向</a:t>
            </a:r>
            <a:r>
              <a:rPr lang="en-US" altLang="zh-CN" noProof="0" dirty="0">
                <a:solidFill>
                  <a:schemeClr val="tx1"/>
                </a:solidFill>
                <a:latin typeface="Times New Roman" panose="02020603050405020304" pitchFamily="18" charset="0"/>
                <a:cs typeface="Times New Roman" panose="02020603050405020304" pitchFamily="18" charset="0"/>
              </a:rPr>
              <a:t>B</a:t>
            </a:r>
            <a:r>
              <a:rPr lang="zh-CN" altLang="en-US" noProof="0" dirty="0">
                <a:solidFill>
                  <a:schemeClr val="tx1"/>
                </a:solidFill>
                <a:latin typeface="Times New Roman" panose="02020603050405020304" pitchFamily="18" charset="0"/>
                <a:cs typeface="Times New Roman" panose="02020603050405020304" pitchFamily="18" charset="0"/>
              </a:rPr>
              <a:t>传递了一个控制标记时。</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292608" lvl="1" indent="-292608">
              <a:spcBef>
                <a:spcPts val="1000"/>
              </a:spcBef>
              <a:spcAft>
                <a:spcPts val="0"/>
              </a:spcAft>
            </a:pPr>
            <a:r>
              <a:rPr lang="zh-CN" altLang="en-US" noProof="0" dirty="0">
                <a:solidFill>
                  <a:schemeClr val="tx1"/>
                </a:solidFill>
                <a:latin typeface="Times New Roman" panose="02020603050405020304" pitchFamily="18" charset="0"/>
                <a:cs typeface="Times New Roman" panose="02020603050405020304" pitchFamily="18" charset="0"/>
              </a:rPr>
              <a:t>外部耦合：发生在当一个构件和基础设施构件（例如，操作系统功能、数据库容量、无线通信功能等）进行通信或协作时。</a:t>
            </a:r>
            <a:endParaRPr lang="en-US" sz="3600" noProof="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2072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Times New Roman" panose="02020603050405020304" pitchFamily="18" charset="0"/>
                <a:cs typeface="Times New Roman" panose="02020603050405020304" pitchFamily="18" charset="0"/>
              </a:rPr>
              <a:t>实施构件级设计</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899" y="1258265"/>
            <a:ext cx="8458201" cy="4149586"/>
          </a:xfrm>
        </p:spPr>
        <p:txBody>
          <a:bodyPr vert="horz" lIns="91440" tIns="45720" rIns="91440" bIns="45720" rtlCol="0">
            <a:noAutofit/>
          </a:bodyPr>
          <a:lstStyle/>
          <a:p>
            <a:pPr marL="292608" indent="-292608">
              <a:spcBef>
                <a:spcPts val="1000"/>
              </a:spcBef>
              <a:spcAft>
                <a:spcPts val="0"/>
              </a:spcAft>
              <a:buFont typeface="Arial" panose="020B0604020202020204" pitchFamily="34" charset="0"/>
              <a:buChar char="•"/>
            </a:pPr>
            <a:r>
              <a:rPr lang="zh-CN" altLang="en-US" sz="2400" noProof="0" dirty="0">
                <a:solidFill>
                  <a:schemeClr val="tx1"/>
                </a:solidFill>
                <a:latin typeface="Times New Roman" panose="02020603050405020304" pitchFamily="18" charset="0"/>
                <a:cs typeface="Times New Roman" panose="02020603050405020304" pitchFamily="18" charset="0"/>
              </a:rPr>
              <a:t>步骤 </a:t>
            </a:r>
            <a:r>
              <a:rPr lang="en-US" altLang="zh-CN" sz="2400" noProof="0" dirty="0">
                <a:solidFill>
                  <a:schemeClr val="tx1"/>
                </a:solidFill>
                <a:latin typeface="Times New Roman" panose="02020603050405020304" pitchFamily="18" charset="0"/>
                <a:cs typeface="Times New Roman" panose="02020603050405020304" pitchFamily="18" charset="0"/>
              </a:rPr>
              <a:t>1</a:t>
            </a:r>
            <a:r>
              <a:rPr lang="zh-CN" altLang="en-US" sz="2400" noProof="0" dirty="0">
                <a:solidFill>
                  <a:schemeClr val="tx1"/>
                </a:solidFill>
                <a:latin typeface="Times New Roman" panose="02020603050405020304" pitchFamily="18" charset="0"/>
                <a:cs typeface="Times New Roman" panose="02020603050405020304" pitchFamily="18" charset="0"/>
              </a:rPr>
              <a:t>：标识出所有与问题域相对应的设计类。</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2608" indent="-292608">
              <a:spcBef>
                <a:spcPts val="1000"/>
              </a:spcBef>
              <a:spcAft>
                <a:spcPts val="0"/>
              </a:spcAft>
              <a:buFont typeface="Arial" panose="020B0604020202020204" pitchFamily="34" charset="0"/>
              <a:buChar char="•"/>
            </a:pPr>
            <a:r>
              <a:rPr lang="zh-CN" altLang="en-US" sz="2400" noProof="0" dirty="0">
                <a:solidFill>
                  <a:schemeClr val="tx1"/>
                </a:solidFill>
                <a:latin typeface="Times New Roman" panose="02020603050405020304" pitchFamily="18" charset="0"/>
                <a:cs typeface="Times New Roman" panose="02020603050405020304" pitchFamily="18" charset="0"/>
              </a:rPr>
              <a:t>步骤 </a:t>
            </a:r>
            <a:r>
              <a:rPr lang="en-US" altLang="zh-CN" sz="2400" dirty="0">
                <a:solidFill>
                  <a:schemeClr val="tx1"/>
                </a:solidFill>
                <a:latin typeface="Times New Roman" panose="02020603050405020304" pitchFamily="18" charset="0"/>
                <a:cs typeface="Times New Roman" panose="02020603050405020304" pitchFamily="18" charset="0"/>
              </a:rPr>
              <a:t>2</a:t>
            </a:r>
            <a:r>
              <a:rPr lang="zh-CN" altLang="en-US" sz="2400" noProof="0" dirty="0">
                <a:solidFill>
                  <a:schemeClr val="tx1"/>
                </a:solidFill>
                <a:latin typeface="Times New Roman" panose="02020603050405020304" pitchFamily="18" charset="0"/>
                <a:cs typeface="Times New Roman" panose="02020603050405020304" pitchFamily="18" charset="0"/>
              </a:rPr>
              <a:t>：确定所有与基础设施域相对应的设计类。</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2608" indent="-292608">
              <a:spcBef>
                <a:spcPts val="1000"/>
              </a:spcBef>
              <a:spcAft>
                <a:spcPts val="0"/>
              </a:spcAft>
              <a:buFont typeface="Arial" panose="020B0604020202020204" pitchFamily="34" charset="0"/>
              <a:buChar char="•"/>
            </a:pPr>
            <a:r>
              <a:rPr lang="zh-CN" altLang="en-US" sz="2400" noProof="0" dirty="0">
                <a:solidFill>
                  <a:schemeClr val="tx1"/>
                </a:solidFill>
                <a:latin typeface="Times New Roman" panose="02020603050405020304" pitchFamily="18" charset="0"/>
                <a:cs typeface="Times New Roman" panose="02020603050405020304" pitchFamily="18" charset="0"/>
              </a:rPr>
              <a:t>步骤 </a:t>
            </a:r>
            <a:r>
              <a:rPr lang="en-US" altLang="zh-CN" sz="2400" dirty="0">
                <a:solidFill>
                  <a:schemeClr val="tx1"/>
                </a:solidFill>
                <a:latin typeface="Times New Roman" panose="02020603050405020304" pitchFamily="18" charset="0"/>
                <a:cs typeface="Times New Roman" panose="02020603050405020304" pitchFamily="18" charset="0"/>
              </a:rPr>
              <a:t>3</a:t>
            </a:r>
            <a:r>
              <a:rPr lang="zh-CN" altLang="en-US" sz="2400" noProof="0" dirty="0">
                <a:solidFill>
                  <a:schemeClr val="tx1"/>
                </a:solidFill>
                <a:latin typeface="Times New Roman" panose="02020603050405020304" pitchFamily="18" charset="0"/>
                <a:cs typeface="Times New Roman" panose="02020603050405020304" pitchFamily="18" charset="0"/>
              </a:rPr>
              <a:t>：细化所有未作为可复用构件获取的设计类。</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522796" lvl="1" indent="-292608">
              <a:spcBef>
                <a:spcPts val="1000"/>
              </a:spcBef>
            </a:pPr>
            <a:r>
              <a:rPr lang="zh-CN" altLang="en-US" sz="2400" noProof="0" dirty="0">
                <a:solidFill>
                  <a:schemeClr val="tx1"/>
                </a:solidFill>
                <a:latin typeface="Times New Roman" panose="02020603050405020304" pitchFamily="18" charset="0"/>
                <a:cs typeface="Times New Roman" panose="02020603050405020304" pitchFamily="18" charset="0"/>
              </a:rPr>
              <a:t>步骤 </a:t>
            </a:r>
            <a:r>
              <a:rPr lang="en-US" altLang="zh-CN" sz="2400" dirty="0">
                <a:solidFill>
                  <a:schemeClr val="tx1"/>
                </a:solidFill>
                <a:latin typeface="Times New Roman" panose="02020603050405020304" pitchFamily="18" charset="0"/>
                <a:cs typeface="Times New Roman" panose="02020603050405020304" pitchFamily="18" charset="0"/>
              </a:rPr>
              <a:t>3</a:t>
            </a:r>
            <a:r>
              <a:rPr lang="en-US" altLang="en-US" sz="2400" noProof="0" dirty="0">
                <a:solidFill>
                  <a:schemeClr val="tx1"/>
                </a:solidFill>
                <a:latin typeface="Times New Roman" panose="02020603050405020304" pitchFamily="18" charset="0"/>
                <a:cs typeface="Times New Roman" panose="02020603050405020304" pitchFamily="18" charset="0"/>
              </a:rPr>
              <a:t>a</a:t>
            </a:r>
            <a:r>
              <a:rPr lang="zh-CN" altLang="en-US" sz="2400" noProof="0" dirty="0">
                <a:solidFill>
                  <a:schemeClr val="tx1"/>
                </a:solidFill>
                <a:latin typeface="Times New Roman" panose="02020603050405020304" pitchFamily="18" charset="0"/>
                <a:cs typeface="Times New Roman" panose="02020603050405020304" pitchFamily="18" charset="0"/>
              </a:rPr>
              <a:t>：在类或构件协作时说明消息的细节。</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522796" lvl="1" indent="-292608">
              <a:spcBef>
                <a:spcPts val="1000"/>
              </a:spcBef>
            </a:pPr>
            <a:r>
              <a:rPr lang="zh-CN" altLang="en-US" sz="2400" noProof="0" dirty="0">
                <a:solidFill>
                  <a:schemeClr val="tx1"/>
                </a:solidFill>
                <a:latin typeface="Times New Roman" panose="02020603050405020304" pitchFamily="18" charset="0"/>
                <a:cs typeface="Times New Roman" panose="02020603050405020304" pitchFamily="18" charset="0"/>
              </a:rPr>
              <a:t>步骤 </a:t>
            </a:r>
            <a:r>
              <a:rPr lang="en-US" altLang="zh-CN" sz="2400" dirty="0">
                <a:solidFill>
                  <a:schemeClr val="tx1"/>
                </a:solidFill>
                <a:latin typeface="Times New Roman" panose="02020603050405020304" pitchFamily="18" charset="0"/>
                <a:cs typeface="Times New Roman" panose="02020603050405020304" pitchFamily="18" charset="0"/>
              </a:rPr>
              <a:t>3</a:t>
            </a:r>
            <a:r>
              <a:rPr lang="en-US" altLang="en-US" sz="2400" noProof="0" dirty="0">
                <a:solidFill>
                  <a:schemeClr val="tx1"/>
                </a:solidFill>
                <a:latin typeface="Times New Roman" panose="02020603050405020304" pitchFamily="18" charset="0"/>
                <a:cs typeface="Times New Roman" panose="02020603050405020304" pitchFamily="18" charset="0"/>
              </a:rPr>
              <a:t>b</a:t>
            </a:r>
            <a:r>
              <a:rPr lang="zh-CN" altLang="en-US" sz="2400" noProof="0" dirty="0">
                <a:solidFill>
                  <a:schemeClr val="tx1"/>
                </a:solidFill>
                <a:latin typeface="Times New Roman" panose="02020603050405020304" pitchFamily="18" charset="0"/>
                <a:cs typeface="Times New Roman" panose="02020603050405020304" pitchFamily="18" charset="0"/>
              </a:rPr>
              <a:t>：为每个构件确定适当的接口。</a:t>
            </a:r>
            <a:endParaRPr lang="en-US" altLang="en-US" sz="2400" b="1" noProof="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2668045"/>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自定义 2">
      <a:majorFont>
        <a:latin typeface="Arial"/>
        <a:ea typeface="宋体"/>
        <a:cs typeface=""/>
      </a:majorFont>
      <a:minorFont>
        <a:latin typeface="Arial"/>
        <a:ea typeface="宋体"/>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Custom 23">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Custom 21">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22">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917</TotalTime>
  <Words>2506</Words>
  <Application>Microsoft Office PowerPoint</Application>
  <PresentationFormat>全屏显示(4:3)</PresentationFormat>
  <Paragraphs>153</Paragraphs>
  <Slides>31</Slides>
  <Notes>1</Notes>
  <HiddenSlides>8</HiddenSlides>
  <MMClips>0</MMClips>
  <ScaleCrop>false</ScaleCrop>
  <HeadingPairs>
    <vt:vector size="6" baseType="variant">
      <vt:variant>
        <vt:lpstr>已用的字体</vt:lpstr>
      </vt:variant>
      <vt:variant>
        <vt:i4>5</vt:i4>
      </vt:variant>
      <vt:variant>
        <vt:lpstr>主题</vt:lpstr>
      </vt:variant>
      <vt:variant>
        <vt:i4>5</vt:i4>
      </vt:variant>
      <vt:variant>
        <vt:lpstr>幻灯片标题</vt:lpstr>
      </vt:variant>
      <vt:variant>
        <vt:i4>31</vt:i4>
      </vt:variant>
    </vt:vector>
  </HeadingPairs>
  <TitlesOfParts>
    <vt:vector size="41" baseType="lpstr">
      <vt:lpstr>等线</vt:lpstr>
      <vt:lpstr>宋体</vt:lpstr>
      <vt:lpstr>Arial</vt:lpstr>
      <vt:lpstr>Calibri</vt:lpstr>
      <vt:lpstr>Times New Roman</vt:lpstr>
      <vt:lpstr>Title Slides Master</vt:lpstr>
      <vt:lpstr>MainContentSlideMaster</vt:lpstr>
      <vt:lpstr>ClosingMaster</vt:lpstr>
      <vt:lpstr>DividerSlideMaster</vt:lpstr>
      <vt:lpstr>ImageDescriptionAppendixSlideMaster</vt:lpstr>
      <vt:lpstr>第11章</vt:lpstr>
      <vt:lpstr>什么是构件？</vt:lpstr>
      <vt:lpstr>基于类的构件级设计</vt:lpstr>
      <vt:lpstr>传统的构件级设计</vt:lpstr>
      <vt:lpstr>基本构件设计原则</vt:lpstr>
      <vt:lpstr>构件级设计指导方针</vt:lpstr>
      <vt:lpstr>内聚性</vt:lpstr>
      <vt:lpstr>耦合</vt:lpstr>
      <vt:lpstr>实施构件级设计</vt:lpstr>
      <vt:lpstr>消息协作图</vt:lpstr>
      <vt:lpstr>重构PrintJob的接口和类定义</vt:lpstr>
      <vt:lpstr>实施构件级设计</vt:lpstr>
      <vt:lpstr>描述处理流程</vt:lpstr>
      <vt:lpstr>详细的行为表征</vt:lpstr>
      <vt:lpstr>WebApp的构件级设计</vt:lpstr>
      <vt:lpstr>WebApp 内容设计</vt:lpstr>
      <vt:lpstr>WebApp 功能设计</vt:lpstr>
      <vt:lpstr>移动App的构件级设计</vt:lpstr>
      <vt:lpstr>设计传统构件</vt:lpstr>
      <vt:lpstr>基于构件的软件工程 (Component-Based Software Engineering, CBSE)</vt:lpstr>
      <vt:lpstr>基于构件的软件工程的优势</vt:lpstr>
      <vt:lpstr>基于构件的软件工程的风险</vt:lpstr>
      <vt:lpstr>构件重构</vt:lpstr>
      <vt:lpstr>补充内容：图片对应描述</vt:lpstr>
      <vt:lpstr>基于类的构件级设计—对应描述</vt:lpstr>
      <vt:lpstr>传统的构件级设计—对应描述</vt:lpstr>
      <vt:lpstr>消息协作图—对应描述</vt:lpstr>
      <vt:lpstr>重构PrintJob的接口和类定义—对应描述</vt:lpstr>
      <vt:lpstr>描述处理流程—对应描述</vt:lpstr>
      <vt:lpstr>详细的行为表征—对应描述</vt:lpstr>
      <vt:lpstr>基于构件的软件工程—对应描述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Cui Zhanqi</cp:lastModifiedBy>
  <cp:revision>116</cp:revision>
  <dcterms:created xsi:type="dcterms:W3CDTF">2019-01-22T22:04:31Z</dcterms:created>
  <dcterms:modified xsi:type="dcterms:W3CDTF">2022-08-08T03:06:56Z</dcterms:modified>
</cp:coreProperties>
</file>