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24"/>
  </p:notesMasterIdLst>
  <p:sldIdLst>
    <p:sldId id="299" r:id="rId6"/>
    <p:sldId id="309" r:id="rId7"/>
    <p:sldId id="326" r:id="rId8"/>
    <p:sldId id="306" r:id="rId9"/>
    <p:sldId id="308" r:id="rId10"/>
    <p:sldId id="310" r:id="rId11"/>
    <p:sldId id="311" r:id="rId12"/>
    <p:sldId id="327" r:id="rId13"/>
    <p:sldId id="328" r:id="rId14"/>
    <p:sldId id="329" r:id="rId15"/>
    <p:sldId id="330" r:id="rId16"/>
    <p:sldId id="258" r:id="rId17"/>
    <p:sldId id="297" r:id="rId18"/>
    <p:sldId id="331" r:id="rId19"/>
    <p:sldId id="332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9"/>
            <p14:sldId id="309"/>
            <p14:sldId id="326"/>
            <p14:sldId id="306"/>
            <p14:sldId id="308"/>
            <p14:sldId id="310"/>
            <p14:sldId id="311"/>
            <p14:sldId id="327"/>
            <p14:sldId id="328"/>
            <p14:sldId id="329"/>
            <p14:sldId id="330"/>
          </p14:sldIdLst>
        </p14:section>
        <p14:section name="Appendix: Image Descriptions for Unsighted Students" id="{9E859B0B-078E-463E-89A6-21C20DD280C4}">
          <p14:sldIdLst>
            <p14:sldId id="258"/>
            <p14:sldId id="297"/>
            <p14:sldId id="331"/>
            <p14:sldId id="332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D6AB78-774C-B9BB-EDB5-DFB4EE3DE0FC}" name="潘 康" initials="潘" userId="4f1e1615c3ebb7b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7" autoAdjust="0"/>
    <p:restoredTop sz="92378" autoAdjust="0"/>
  </p:normalViewPr>
  <p:slideViewPr>
    <p:cSldViewPr snapToGrid="0" showGuides="1">
      <p:cViewPr varScale="1">
        <p:scale>
          <a:sx n="107" d="100"/>
          <a:sy n="107" d="100"/>
        </p:scale>
        <p:origin x="1410" y="66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-9558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F40863B8-E4C9-437E-A56A-8C8CFFB32AA2}" type="datetimeFigureOut">
              <a:rPr lang="en-IN" smtClean="0"/>
              <a:pPr/>
              <a:t>08-08-2022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81D40782-01C2-4626-9011-4C4273F6A5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66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986D-EE3A-4DEB-89D2-3A8448169C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3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64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52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36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34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5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宋体" panose="02010600030101010101" pitchFamily="2" charset="-122"/>
              </a:rPr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4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  <p:sldLayoutId id="214748370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65" y="2481513"/>
            <a:ext cx="3035808" cy="569626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00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endParaRPr lang="en-US" sz="40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52" y="3580973"/>
            <a:ext cx="2729379" cy="451778"/>
          </a:xfrm>
        </p:spPr>
        <p:txBody>
          <a:bodyPr/>
          <a:lstStyle/>
          <a:p>
            <a:pPr algn="ctr"/>
            <a:r>
              <a:rPr lang="en-US" sz="2800" b="1" noProof="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过程模型</a:t>
            </a:r>
            <a:endParaRPr lang="en-US" sz="2800" b="1" noProof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软件过程</a:t>
            </a:r>
            <a:endParaRPr lang="en-US" sz="200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7C7E2EA9-900D-E6E0-DC7E-4E31B6D798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210" b="7210"/>
          <a:stretch>
            <a:fillRect/>
          </a:stretch>
        </p:blipFill>
        <p:spPr>
          <a:xfrm>
            <a:off x="4572000" y="497841"/>
            <a:ext cx="4229100" cy="5497208"/>
          </a:xfrm>
        </p:spPr>
      </p:pic>
    </p:spTree>
    <p:extLst>
      <p:ext uri="{BB962C8B-B14F-4D97-AF65-F5344CB8AC3E}">
        <p14:creationId xmlns:p14="http://schemas.microsoft.com/office/powerpoint/2010/main" val="294401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统一过程模型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A56DF3-F60F-265F-020D-8CCB2CCB5647}"/>
              </a:ext>
            </a:extLst>
          </p:cNvPr>
          <p:cNvSpPr txBox="1">
            <a:spLocks/>
          </p:cNvSpPr>
          <p:nvPr/>
        </p:nvSpPr>
        <p:spPr>
          <a:xfrm>
            <a:off x="4607251" y="1504348"/>
            <a:ext cx="4536749" cy="174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优点：</a:t>
            </a:r>
            <a:endParaRPr lang="en-US" altLang="zh-CN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重视文档质量。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持续不断的客户参与。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适合需求变更的情况。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对维护项目非常有效。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9FB192B-6731-5CA0-2900-7FB0FBF4FCAE}"/>
              </a:ext>
            </a:extLst>
          </p:cNvPr>
          <p:cNvSpPr txBox="1">
            <a:spLocks/>
          </p:cNvSpPr>
          <p:nvPr/>
        </p:nvSpPr>
        <p:spPr>
          <a:xfrm>
            <a:off x="4571998" y="3562589"/>
            <a:ext cx="4536749" cy="205904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缺点：</a:t>
            </a:r>
            <a:endParaRPr lang="en-US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用例并不总是精确的。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具有复杂的软件增量集成。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阶段的重叠可能会带来问题。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需要一个专家开发团队。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54D9A8-652C-3C0F-2EE9-E5FBF75085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6" y="6220311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8DDCD-BEAD-19AE-7D96-D728B23F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272584"/>
            <a:ext cx="3733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惯用过程模型</a:t>
            </a:r>
            <a:endParaRPr kumimoji="1" lang="zh-CN" altLang="en-US" sz="4000" baseline="-25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惯用过程模型提倡一种有序的软件工程方法。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这引出了两个问题：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如果惯用过程模型力求达到软件开发的结构和秩序，那么对于富于变化的软件世界，这一模型是否适合呢？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如果我们抛弃传统的过程模型，以一些不够结构化的模型取而代之，是否会使软件工作无法达到协调和一致性？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2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补充内容：图片对应描述</a:t>
            </a:r>
            <a:endParaRPr lang="en-US" sz="32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通用过程模型</a:t>
            </a:r>
            <a:r>
              <a:rPr lang="en-US" altLang="zh-CN" sz="40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4000" noProof="0" dirty="0">
                <a:ea typeface="宋体" panose="02010600030101010101" pitchFamily="2" charset="-122"/>
                <a:cs typeface="Times New Roman" panose="02020603050405020304" pitchFamily="18" charset="0"/>
              </a:rPr>
              <a:t>对应描述</a:t>
            </a:r>
            <a:endParaRPr lang="en-US" sz="4000" noProof="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展示了通用过程模型图，模型有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个层次：软件过程、过程框架和普适性活动。普适性活动包含编号从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的框架活动。每个框架活动包括多个软件工程活动，软件工程活动含有任务集，其中任务集包括工作任务、工作产品、质量保障点和项目里程碑。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13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79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过程流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对应描述</a:t>
            </a:r>
            <a:endParaRPr kumimoji="1"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展示了四种类型的流程图：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线性过程流。流程中，每个流程后面都有一个流程，过程展示如下：沟通、策划、建模、构建和部署。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迭代过程流。流程中，每个流程后面都有一个流程，但是流程可以循环到流程中的任何流程。过程展示如下：沟通、策划、建模、构建和部署。策划循环到沟通，建模再到建模，构建循环到沟通。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演化过程流。流程中，每个流程后面都有一个流程，最后一个流程给出结果并循环回第一个流程。过程展示如下：沟通、策划、建模、构建和部署，部署执行增量交付并循环到沟通。</a:t>
            </a:r>
            <a:r>
              <a:rPr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</a:t>
            </a:r>
            <a:r>
              <a:rPr lang="zh-CN" altLang="en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并行处理流程。在流程中，一个或多个流程产生下一个流程。过程展示如下：沟通、策划、建模、构建和部署。过程如下：沟通产生策划，沟通和策划产生建模，建模产生构建，构建产生部署。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14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4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瀑布过程模型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对应描述</a:t>
            </a:r>
            <a:endParaRPr kumimoji="1"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展示了瀑布过程模型图。过程展示包括：沟通、策划、建模、构建和部署。每个流程下的子流程如下，沟通：项目启动和需求收集；策划：项目估算、进度计划和项目跟踪；建模：分析和设计；构建：编码和测试；部署：交付、支持和反馈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15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6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原型过程模型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对应描述</a:t>
            </a:r>
            <a:endParaRPr kumimoji="1"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展示了原型过程模型图。循环的构件包括沟通、快速策划、建模、快速设计、构建原型、部署、交付及反馈。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16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25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螺旋过程模型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对应描述</a:t>
            </a:r>
            <a:endParaRPr kumimoji="1"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展示了螺旋过程模型图，螺旋模型从沟通开始；随后是策划，包括项目估算、进度计划和风险分析；建模包括分析和设计；构建包括编码和测试；最后部署包括交付和反馈。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17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8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统一过程模型</a:t>
            </a:r>
            <a:r>
              <a:rPr kumimoji="1"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对应描述</a:t>
            </a:r>
            <a:endParaRPr kumimoji="1"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69827" y="1098714"/>
            <a:ext cx="2980826" cy="344006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663274"/>
            <a:ext cx="8639352" cy="40960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展示了统一过程模型图，图中循环的构件包括沟通、策划、建模、构建和部署。起始阶段是沟通和策划；细化阶段策划和建模；构建阶段进行构建；转换阶段构建和部署；生产阶段部署发布软件增量。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92111" y="6207760"/>
            <a:ext cx="2959779" cy="371051"/>
          </a:xfrm>
        </p:spPr>
        <p:txBody>
          <a:bodyPr/>
          <a:lstStyle/>
          <a:p>
            <a:pPr algn="ctr"/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返回原页面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ea typeface="宋体" panose="02010600030101010101" pitchFamily="2" charset="-122"/>
              </a:rPr>
              <a:t>18</a:t>
            </a:fld>
            <a:endParaRPr 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通用过程模型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1C884D-D7FF-BA10-0E2F-CD80EAD3B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146800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hlinksldjump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B938EDC-FEA7-08A5-7807-C62D42F3BC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856074" y="983411"/>
            <a:ext cx="3250972" cy="5264989"/>
          </a:xfrm>
        </p:spPr>
      </p:pic>
    </p:spTree>
    <p:extLst>
      <p:ext uri="{BB962C8B-B14F-4D97-AF65-F5344CB8AC3E}">
        <p14:creationId xmlns:p14="http://schemas.microsoft.com/office/powerpoint/2010/main" val="24455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过程流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E275E21-FAE1-AD14-EC67-8E70EA9E625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76450" y="1276350"/>
            <a:ext cx="4991100" cy="4972050"/>
          </a:xfr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793B1FA-2BAA-E03C-6E17-2E37FD3E2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146800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03953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明确任务集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任务集定义了为达到一个软件工程动作的目标所要完成的工作。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定义任务集需创建多个列表：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准备完成的任务列表。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准备生产的工作产品列表。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准备使用的质量保证过滤器列表。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1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过程评估和改进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软件过程并不能保证软件按期交付，也不能保证软件满足客户要求，或是软件具备了长期质量保证的技术特点。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可评估任何软件过程，以确保满足了成功软件工程所必需的基本过程标准要求。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软件过程和活动应该使用数字的测度或软件分析（度量）来评估。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惯用过程模型</a:t>
            </a:r>
            <a:r>
              <a:rPr kumimoji="1" lang="en-US" altLang="zh-CN" sz="4000" baseline="-250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kumimoji="1" lang="zh-CN" altLang="en-US" sz="4000" baseline="-25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A2D0B-D90F-2C9C-0F8F-61D807D357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惯用过程模型提倡一种有序的软件工程方法。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这引出了两个问题：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如果惯用过程模型力求达到软件开发的结构和秩序，那么对于富于变化的软件世界，这一模型是否适合呢？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如果我们抛弃传统的过程模型，以一些不够结构化的模型取而代之，是否会使软件工作无法达到协调和一致性？</a:t>
            </a:r>
            <a:endParaRPr kumimoji="1"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瀑布过程模型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BB8DB2A-3092-235B-ED77-301E9FFB5A2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74388" y="1276911"/>
            <a:ext cx="7595223" cy="1774585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A56DF3-F60F-265F-020D-8CCB2CCB5647}"/>
              </a:ext>
            </a:extLst>
          </p:cNvPr>
          <p:cNvSpPr txBox="1">
            <a:spLocks/>
          </p:cNvSpPr>
          <p:nvPr/>
        </p:nvSpPr>
        <p:spPr>
          <a:xfrm>
            <a:off x="2409911" y="3049776"/>
            <a:ext cx="4536749" cy="1470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优点：</a:t>
            </a:r>
            <a:endParaRPr lang="en-US" altLang="zh-CN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容易理解和计划。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适用于充分了解的小型项目。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分析和测试是顺序线性的。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9FB192B-6731-5CA0-2900-7FB0FBF4FCAE}"/>
              </a:ext>
            </a:extLst>
          </p:cNvPr>
          <p:cNvSpPr txBox="1">
            <a:spLocks/>
          </p:cNvSpPr>
          <p:nvPr/>
        </p:nvSpPr>
        <p:spPr>
          <a:xfrm>
            <a:off x="2409910" y="4520220"/>
            <a:ext cx="4536750" cy="15115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缺点：</a:t>
            </a:r>
            <a:endParaRPr lang="en-US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不能很好地应对变化。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测试在过程的后期执行。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客户确认在最后阶段。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54D9A8-652C-3C0F-2EE9-E5FBF75085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6" y="6220311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4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3150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原型过程模型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A56DF3-F60F-265F-020D-8CCB2CCB5647}"/>
              </a:ext>
            </a:extLst>
          </p:cNvPr>
          <p:cNvSpPr txBox="1">
            <a:spLocks/>
          </p:cNvSpPr>
          <p:nvPr/>
        </p:nvSpPr>
        <p:spPr>
          <a:xfrm>
            <a:off x="4607251" y="1504348"/>
            <a:ext cx="4536749" cy="174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优点：</a:t>
            </a:r>
            <a:endParaRPr lang="en-US" altLang="zh-CN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变更需求对后续的设计影响较小。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客户很早并频繁地参与其中。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对小型项目来说效果好。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产品失败的可能性降低。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9FB192B-6731-5CA0-2900-7FB0FBF4FCAE}"/>
              </a:ext>
            </a:extLst>
          </p:cNvPr>
          <p:cNvSpPr txBox="1">
            <a:spLocks/>
          </p:cNvSpPr>
          <p:nvPr/>
        </p:nvSpPr>
        <p:spPr>
          <a:xfrm>
            <a:off x="4571998" y="3562589"/>
            <a:ext cx="4536749" cy="20590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缺点：</a:t>
            </a:r>
            <a:endParaRPr lang="en-US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客户的参与可能会造成进度延误。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“提交”一个原型，可能造成初步完成的假象。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原型被抛弃可能导致工作白干了。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很难计划和管理。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54D9A8-652C-3C0F-2EE9-E5FBF75085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6" y="6220311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120A3F-3A36-6578-564F-799550A0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9" y="1200254"/>
            <a:ext cx="3594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3037A-350B-716D-5FFA-8563E82D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螺旋过程模型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30F-5E18-B278-38E1-C216C9C5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A56DF3-F60F-265F-020D-8CCB2CCB5647}"/>
              </a:ext>
            </a:extLst>
          </p:cNvPr>
          <p:cNvSpPr txBox="1">
            <a:spLocks/>
          </p:cNvSpPr>
          <p:nvPr/>
        </p:nvSpPr>
        <p:spPr>
          <a:xfrm>
            <a:off x="4607251" y="1504348"/>
            <a:ext cx="4536749" cy="1749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优点：</a:t>
            </a:r>
            <a:endParaRPr lang="en-US" altLang="zh-CN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有持续不断的客户参与。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开发风险得到控制。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适用于大型复杂项目。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适用于可扩展的产品。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9FB192B-6731-5CA0-2900-7FB0FBF4FCAE}"/>
              </a:ext>
            </a:extLst>
          </p:cNvPr>
          <p:cNvSpPr txBox="1">
            <a:spLocks/>
          </p:cNvSpPr>
          <p:nvPr/>
        </p:nvSpPr>
        <p:spPr>
          <a:xfrm>
            <a:off x="4571998" y="3562589"/>
            <a:ext cx="4536749" cy="205904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344488" indent="-3429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2pPr>
            <a:lvl3pPr marL="517525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宋体" panose="02010600030101010101" pitchFamily="2" charset="-122"/>
                <a:ea typeface="+mn-ea"/>
                <a:cs typeface="+mn-cs"/>
              </a:defRPr>
            </a:lvl3pPr>
            <a:lvl4pPr marL="741363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1550" indent="-28575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latin typeface="SimSun" panose="02010600030101010101" pitchFamily="2" charset="-122"/>
                <a:ea typeface="SimSun" panose="02010600030101010101" pitchFamily="2" charset="-122"/>
              </a:rPr>
              <a:t>缺点：</a:t>
            </a:r>
            <a:endParaRPr lang="en-US" sz="1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风险分析失效可能导致项目失败。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项目可能难以管理。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需要一个专家开发团队。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754D9A8-652C-3C0F-2EE9-E5FBF75085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6" y="6220311"/>
            <a:ext cx="3200885" cy="388303"/>
          </a:xfrm>
        </p:spPr>
        <p:txBody>
          <a:bodyPr/>
          <a:lstStyle/>
          <a:p>
            <a:r>
              <a:rPr lang="zh-CN" altLang="en-US" sz="2000" noProof="0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2000" noProof="0" dirty="0">
              <a:ea typeface="宋体" panose="02010600030101010101" pitchFamily="2" charset="-122"/>
              <a:cs typeface="Times New Roman" panose="02020603050405020304" pitchFamily="18" charset="0"/>
              <a:hlinkClick r:id="rId3" action="ppaction://hlinksldjump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8FAA8E-647A-D822-8A88-A608C420A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8" y="1582089"/>
            <a:ext cx="4532313" cy="35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106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3329</TotalTime>
  <Words>1075</Words>
  <Application>Microsoft Office PowerPoint</Application>
  <PresentationFormat>全屏显示(4:3)</PresentationFormat>
  <Paragraphs>121</Paragraphs>
  <Slides>18</Slides>
  <Notes>6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宋体</vt:lpstr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第2章</vt:lpstr>
      <vt:lpstr>通用过程模型</vt:lpstr>
      <vt:lpstr>过程流</vt:lpstr>
      <vt:lpstr>明确任务集</vt:lpstr>
      <vt:lpstr>过程评估和改进</vt:lpstr>
      <vt:lpstr>惯用过程模型1</vt:lpstr>
      <vt:lpstr>瀑布过程模型</vt:lpstr>
      <vt:lpstr>原型过程模型</vt:lpstr>
      <vt:lpstr>螺旋过程模型</vt:lpstr>
      <vt:lpstr>统一过程模型</vt:lpstr>
      <vt:lpstr>惯用过程模型</vt:lpstr>
      <vt:lpstr>补充内容：图片对应描述</vt:lpstr>
      <vt:lpstr>通用过程模型-对应描述</vt:lpstr>
      <vt:lpstr>过程流-对应描述</vt:lpstr>
      <vt:lpstr>瀑布过程模型-对应描述</vt:lpstr>
      <vt:lpstr>原型过程模型-对应描述</vt:lpstr>
      <vt:lpstr>螺旋过程模型-对应描述</vt:lpstr>
      <vt:lpstr>统一过程模型-对应描述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Cui Zhanqi</cp:lastModifiedBy>
  <cp:revision>643</cp:revision>
  <dcterms:created xsi:type="dcterms:W3CDTF">2019-01-22T22:04:31Z</dcterms:created>
  <dcterms:modified xsi:type="dcterms:W3CDTF">2022-08-08T02:56:46Z</dcterms:modified>
</cp:coreProperties>
</file>