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37"/>
  </p:notesMasterIdLst>
  <p:sldIdLst>
    <p:sldId id="295" r:id="rId6"/>
    <p:sldId id="312" r:id="rId7"/>
    <p:sldId id="313" r:id="rId8"/>
    <p:sldId id="314" r:id="rId9"/>
    <p:sldId id="315" r:id="rId10"/>
    <p:sldId id="272" r:id="rId11"/>
    <p:sldId id="316" r:id="rId12"/>
    <p:sldId id="317" r:id="rId13"/>
    <p:sldId id="265" r:id="rId14"/>
    <p:sldId id="264" r:id="rId15"/>
    <p:sldId id="300" r:id="rId16"/>
    <p:sldId id="299" r:id="rId17"/>
    <p:sldId id="266" r:id="rId18"/>
    <p:sldId id="297" r:id="rId19"/>
    <p:sldId id="318" r:id="rId20"/>
    <p:sldId id="279" r:id="rId21"/>
    <p:sldId id="301" r:id="rId22"/>
    <p:sldId id="302" r:id="rId23"/>
    <p:sldId id="303" r:id="rId24"/>
    <p:sldId id="267" r:id="rId25"/>
    <p:sldId id="298" r:id="rId26"/>
    <p:sldId id="305" r:id="rId27"/>
    <p:sldId id="304" r:id="rId28"/>
    <p:sldId id="285" r:id="rId29"/>
    <p:sldId id="306" r:id="rId30"/>
    <p:sldId id="307" r:id="rId31"/>
    <p:sldId id="308" r:id="rId32"/>
    <p:sldId id="309" r:id="rId33"/>
    <p:sldId id="290" r:id="rId34"/>
    <p:sldId id="310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5"/>
            <p14:sldId id="312"/>
            <p14:sldId id="313"/>
            <p14:sldId id="314"/>
            <p14:sldId id="315"/>
            <p14:sldId id="272"/>
            <p14:sldId id="316"/>
            <p14:sldId id="317"/>
            <p14:sldId id="265"/>
            <p14:sldId id="264"/>
            <p14:sldId id="300"/>
            <p14:sldId id="299"/>
            <p14:sldId id="266"/>
            <p14:sldId id="297"/>
            <p14:sldId id="318"/>
            <p14:sldId id="279"/>
            <p14:sldId id="301"/>
            <p14:sldId id="302"/>
            <p14:sldId id="303"/>
            <p14:sldId id="267"/>
            <p14:sldId id="298"/>
            <p14:sldId id="305"/>
            <p14:sldId id="304"/>
            <p14:sldId id="285"/>
            <p14:sldId id="306"/>
            <p14:sldId id="307"/>
            <p14:sldId id="308"/>
            <p14:sldId id="309"/>
            <p14:sldId id="290"/>
            <p14:sldId id="310"/>
            <p14:sldId id="311"/>
          </p14:sldIdLst>
        </p14:section>
        <p14:section name="Appendix: Image Descriptions for Unsighted Students" id="{9E859B0B-078E-463E-89A6-21C20DD280C4}">
          <p14:sldIdLst/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D6AB78-774C-B9BB-EDB5-DFB4EE3DE0FC}" name="潘 康" initials="潘" userId="4f1e1615c3ebb7b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  <p:cmAuthor id="3" name="杨 君" initials="杨" lastIdx="1" clrIdx="2">
    <p:extLst>
      <p:ext uri="{19B8F6BF-5375-455C-9EA6-DF929625EA0E}">
        <p15:presenceInfo xmlns:p15="http://schemas.microsoft.com/office/powerpoint/2012/main" userId="aef8270827ee83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 autoAdjust="0"/>
    <p:restoredTop sz="92381" autoAdjust="0"/>
  </p:normalViewPr>
  <p:slideViewPr>
    <p:cSldViewPr snapToGrid="0" showGuides="1">
      <p:cViewPr varScale="1">
        <p:scale>
          <a:sx n="102" d="100"/>
          <a:sy n="102" d="100"/>
        </p:scale>
        <p:origin x="1764" y="102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-9558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F40863B8-E4C9-437E-A56A-8C8CFFB32AA2}" type="datetimeFigureOut">
              <a:rPr lang="en-IN" smtClean="0"/>
              <a:pPr/>
              <a:t>16-03-2023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81D40782-01C2-4626-9011-4C4273F6A5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6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986D-EE3A-4DEB-89D2-3A8448169C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4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  <p:sldLayoutId id="214748370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65" y="2481513"/>
            <a:ext cx="3035808" cy="569626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sz="4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4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endParaRPr lang="en-US" sz="4000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715" y="3506821"/>
            <a:ext cx="2729379" cy="451778"/>
          </a:xfrm>
        </p:spPr>
        <p:txBody>
          <a:bodyPr/>
          <a:lstStyle/>
          <a:p>
            <a:r>
              <a:rPr lang="zh-CN" altLang="en-US" sz="2800" b="1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软件度量和分析</a:t>
            </a:r>
            <a:endParaRPr lang="en-US" sz="2800" b="1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第三部分</a:t>
            </a:r>
            <a:r>
              <a:rPr lang="en-US" altLang="zh-CN" sz="2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00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质量与安全</a:t>
            </a:r>
            <a:endParaRPr lang="en-US" sz="2000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Placeholder 3">
            <a:extLst>
              <a:ext uri="{FF2B5EF4-FFF2-40B4-BE49-F238E27FC236}">
                <a16:creationId xmlns:a16="http://schemas.microsoft.com/office/drawing/2014/main" id="{2CB6CAAC-92C4-A41B-7FAA-2147CA6B453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210" b="7210"/>
          <a:stretch>
            <a:fillRect/>
          </a:stretch>
        </p:blipFill>
        <p:spPr>
          <a:xfrm>
            <a:off x="4572000" y="1450975"/>
            <a:ext cx="4229100" cy="4975225"/>
          </a:xfrm>
        </p:spPr>
      </p:pic>
    </p:spTree>
    <p:extLst>
      <p:ext uri="{BB962C8B-B14F-4D97-AF65-F5344CB8AC3E}">
        <p14:creationId xmlns:p14="http://schemas.microsoft.com/office/powerpoint/2010/main" val="35752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>
            <a:no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形态度量</a:t>
            </a:r>
            <a:r>
              <a:rPr lang="en-US" altLang="zh-CN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对应描述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92111" y="1001928"/>
            <a:ext cx="2980826" cy="225425"/>
          </a:xfrm>
        </p:spPr>
        <p:txBody>
          <a:bodyPr/>
          <a:lstStyle/>
          <a:p>
            <a:r>
              <a:rPr lang="zh-CN" altLang="en-US" sz="18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18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96721"/>
            <a:ext cx="8458200" cy="36340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流程图显示了形态度量，度量中的节点标记为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两个节点之间的连接标记为弧形。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深度被表示为从根到叶节点的最长路径。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宽度表示为每个级别的最大节点数。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该度量有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个级别。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级有节点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级有节点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级有节点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级有节点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13158" y="6238451"/>
            <a:ext cx="2959779" cy="228600"/>
          </a:xfrm>
        </p:spPr>
        <p:txBody>
          <a:bodyPr/>
          <a:lstStyle/>
          <a:p>
            <a:pPr algn="ctr"/>
            <a:r>
              <a:rPr lang="zh-CN" altLang="en-US" sz="18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18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10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F91BB-5039-2278-AD7F-A0049CEF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面向对象软件的设计度量</a:t>
            </a:r>
            <a: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4B73B-F8F6-2027-C655-969D2A43DE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每个类的加权方法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(WMC)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方法的数目及其复杂度是实现和测试类所需工作量的合理指标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继承树的深度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(DIT)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较深的类层次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DIT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值大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将导致较大的设计复杂性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子女的数量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(NOC)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NOC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增大时，测试（需要在其运行环境中检查每个子女）的工作量将也随之增加。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6D46-F7BF-4AF3-C10B-E7B69AF7B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2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844BE-C193-0D86-E466-8C4C618C1FD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对象类之间的耦合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(CBO)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CBO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的高值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表明较差的可复用性，并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使修改及随之而来的测试变得更为复杂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对类的响应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(RFC)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是响应集中的方法数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增大时测试的工作量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和类的整体设计复杂性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也随之增加。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方法中缺少内聚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(LCOM)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LOOM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是访问一个或多个相同属性的方法数量。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DE27A-53B1-8B1C-67B4-712E10093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21795E-A945-4C99-9A84-53C1E1CB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微软雅黑" panose="020B0503020204020204" pitchFamily="34" charset="-122"/>
              </a:rPr>
              <a:t>面向对象软件的设计度量</a:t>
            </a:r>
            <a: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6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类层次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146800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646462-B310-7A29-5CA0-3A63EF47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32" y="983411"/>
            <a:ext cx="5432136" cy="45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5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8C448ED-D3CB-8991-4FA6-97BFA0B87C7B}"/>
              </a:ext>
            </a:extLst>
          </p:cNvPr>
          <p:cNvSpPr txBox="1">
            <a:spLocks/>
          </p:cNvSpPr>
          <p:nvPr/>
        </p:nvSpPr>
        <p:spPr>
          <a:xfrm>
            <a:off x="342900" y="1696721"/>
            <a:ext cx="8458200" cy="314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该图展示了类层次结构，其中类被标记为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C211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类层次结构会随着每个级别的类数量减少。</a:t>
            </a:r>
            <a:endParaRPr lang="zh-CN" alt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类层次</a:t>
            </a:r>
            <a:r>
              <a:rPr lang="en-US" altLang="zh-CN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对应描述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14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79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8233E-6209-437B-6805-205AFE26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用户界面的设计度量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C0BE2-40B0-64CA-0F2D-FE9F81488E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界面度量。</a:t>
            </a:r>
            <a:r>
              <a:rPr lang="zh-CN" altLang="en-US" sz="2400" dirty="0">
                <a:ea typeface="宋体" panose="02010600030101010101" pitchFamily="2" charset="-122"/>
              </a:rPr>
              <a:t>人类工程学度量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记忆负担、输入工作量、识别时间、布局复杂度等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美学（平面设计）度量。</a:t>
            </a:r>
            <a:r>
              <a:rPr lang="zh-CN" altLang="en-US" sz="2400" dirty="0">
                <a:ea typeface="宋体" panose="02010600030101010101" pitchFamily="2" charset="-122"/>
              </a:rPr>
              <a:t>美学设计依赖于定性的判断，有些度量可能有用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例如，单词个数、图形百分比、页面大小等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内容度量。</a:t>
            </a:r>
            <a:r>
              <a:rPr lang="zh-CN" altLang="en-US" sz="2400" dirty="0">
                <a:ea typeface="宋体" panose="02010600030101010101" pitchFamily="2" charset="-122"/>
              </a:rPr>
              <a:t>该类度量强调内容复杂度和内容对象的聚集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导航度量。</a:t>
            </a:r>
            <a:r>
              <a:rPr lang="zh-CN" altLang="en-US" sz="2400" dirty="0">
                <a:ea typeface="宋体" panose="02010600030101010101" pitchFamily="2" charset="-122"/>
              </a:rPr>
              <a:t>该类度量处理导航过程的复杂度，它们只可应用于静态的</a:t>
            </a:r>
            <a:r>
              <a:rPr lang="en-US" altLang="zh-CN" sz="2400" dirty="0">
                <a:ea typeface="宋体" panose="02010600030101010101" pitchFamily="2" charset="-122"/>
              </a:rPr>
              <a:t>WebApp,</a:t>
            </a:r>
            <a:r>
              <a:rPr lang="zh-CN" altLang="en-US" sz="2400" dirty="0">
                <a:ea typeface="宋体" panose="02010600030101010101" pitchFamily="2" charset="-122"/>
              </a:rPr>
              <a:t>不包含动态产生的链接和页面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EE936-A1D2-C343-530A-6A4CC994F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7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1435100" algn="l"/>
              </a:tabLst>
            </a:pPr>
            <a:r>
              <a:rPr lang="zh-CN" altLang="zh-CN" sz="36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微软雅黑" panose="020B0503020204020204" pitchFamily="34" charset="-122"/>
              </a:rPr>
              <a:t>源代码的度量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pPr/>
              <a:t>16</a:t>
            </a:fld>
            <a:endParaRPr lang="en-US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D206C1-17F2-45FC-3034-4F3D7AB9479A}"/>
                  </a:ext>
                </a:extLst>
              </p:cNvPr>
              <p:cNvSpPr txBox="1"/>
              <p:nvPr/>
            </p:nvSpPr>
            <p:spPr>
              <a:xfrm>
                <a:off x="342900" y="1196502"/>
                <a:ext cx="845819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Halstead</a:t>
                </a:r>
                <a:r>
                  <a:rPr lang="zh-CN" altLang="zh-CN" sz="2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“</a:t>
                </a:r>
                <a:r>
                  <a:rPr lang="zh-CN" altLang="zh-CN" sz="2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软件科学</a:t>
                </a:r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”</a:t>
                </a:r>
                <a:r>
                  <a:rPr lang="zh-CN" altLang="zh-CN" sz="2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理论</a:t>
                </a:r>
                <a:r>
                  <a:rPr lang="zh-CN" altLang="en-US" sz="24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一个全面的度量集合，所有这些度量都基于组件或程序中操作符和操作数的数量</a:t>
                </a:r>
                <a:r>
                  <a:rPr lang="en-US" altLang="zh-CN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计数和出现次数</a:t>
                </a:r>
                <a:r>
                  <a:rPr lang="en-US" altLang="zh-CN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en-US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42913"/>
                <a:r>
                  <a:rPr lang="en-US" altLang="zh-CN" sz="2400" i="1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zh-CN" altLang="zh-CN" sz="2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在程序中出现的不同操作符的数量</a:t>
                </a:r>
                <a:endParaRPr lang="en-US" altLang="zh-CN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42913"/>
                <a:r>
                  <a:rPr lang="en-US" altLang="zh-CN" sz="2400" i="1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zh-CN" sz="2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在程序中出现的不同操作数的数量</a:t>
                </a:r>
                <a:endParaRPr lang="en-US" altLang="zh-CN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42913"/>
                <a:r>
                  <a:rPr lang="en-US" altLang="zh-CN" sz="2400" i="1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zh-CN" sz="2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出现的操作符总数</a:t>
                </a:r>
                <a:endParaRPr lang="en-US" altLang="zh-CN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42913"/>
                <a:r>
                  <a:rPr lang="en-US" altLang="zh-CN" sz="2400" i="1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noProof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zh-CN" sz="2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出现的操作数总数</a:t>
                </a:r>
                <a:endParaRPr lang="en-US" altLang="zh-CN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程序的长度 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noProof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程序的信息量 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noProof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信息量比率 </a:t>
                </a:r>
                <a:r>
                  <a:rPr lang="en-US" altLang="zh-CN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en-US" sz="240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(2 /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× (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baseline="-25000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400" i="1" noProof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sz="2400" noProof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en-US" sz="2400" noProof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400" noProof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zh-CN" sz="2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程序最简洁形式的信息量与实际程序的信息量之比</a:t>
                </a:r>
                <a:endParaRPr lang="en-US" altLang="en-US" sz="240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D206C1-17F2-45FC-3034-4F3D7AB9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196502"/>
                <a:ext cx="8458199" cy="4893647"/>
              </a:xfrm>
              <a:prstGeom prst="rect">
                <a:avLst/>
              </a:prstGeom>
              <a:blipFill>
                <a:blip r:embed="rId2"/>
                <a:stretch>
                  <a:fillRect l="-1048" t="-1554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8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0775B-8A36-AA84-84F7-3CE16F51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测试的度量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6DE1E3-16AE-0151-E79A-3579D113D69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Halstead</a:t>
                </a:r>
                <a:r>
                  <a:rPr lang="zh-CN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测度导出的度量来估算测试工作量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程序层次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1 /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i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工作量</a:t>
                </a:r>
                <a:r>
                  <a:rPr lang="en-US" altLang="zh-CN" i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	</a:t>
                </a:r>
                <a:r>
                  <a:rPr lang="zh-CN" altLang="en-US" i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𝑃𝐿</m:t>
                    </m:r>
                  </m:oMath>
                </a14:m>
                <a:endParaRPr lang="en-US" altLang="zh-CN" i="1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en-US" sz="24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一些面向对象软件的设计度量对“可测试性”有影响：</a:t>
                </a:r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方法缺少内聚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(LCOM)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公有与保护属性的百分比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(PAP)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对数据成员的公有访问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(PAD)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根类的数量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(NOR)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扇入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(FIN)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子女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量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(NOC)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继承树的深度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(DIT)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6DE1E3-16AE-0151-E79A-3579D113D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48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4D160-604E-A5EC-9703-87B7C7DF3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C019-0B21-4CE5-0245-5E4E77DE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维护的度量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F099DD-31CC-E5EF-6D24-AEF8A233C35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IEEE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标准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982.1-2005 [IEE05]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提出了一种</a:t>
                </a:r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软件成熟度指标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Software Maturity Index, SMI)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，它提供了对软件产品稳定性的指示（基于产品每次发布所发生的变更）。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可以确定以下信息：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zh-CN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当前发布的模块数量</a:t>
                </a:r>
                <a:endPara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zh-CN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当前发布中已变更的模块数量</a:t>
                </a:r>
                <a:endPara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en-US" i="1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zh-CN" altLang="zh-CN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当前发布中已增加的模块数量</a:t>
                </a:r>
                <a:endPara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zh-CN" altLang="zh-CN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当前发布中已</a:t>
                </a:r>
                <a:r>
                  <a:rPr lang="zh-CN" altLang="en-US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删</a:t>
                </a:r>
                <a:r>
                  <a:rPr lang="zh-CN" altLang="zh-CN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除前一发布中的</a:t>
                </a:r>
                <a:r>
                  <a:rPr lang="zh-CN" altLang="en-US" dirty="0">
                    <a:solidFill>
                      <a:srgbClr val="000000"/>
                    </a:solidFill>
                    <a:ea typeface="宋体" panose="02010600030101010101" pitchFamily="2" charset="-122"/>
                    <a:cs typeface="微软雅黑" panose="020B0503020204020204" pitchFamily="34" charset="-122"/>
                  </a:rPr>
                  <a:t>模块数量</a:t>
                </a:r>
                <a:endParaRPr lang="en-US" altLang="en-US" dirty="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𝑆𝑀𝐼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 [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 (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𝐹𝑎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𝐹𝑐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alt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)]/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SMI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的值接近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1.0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时，产品开始稳定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F099DD-31CC-E5EF-6D24-AEF8A233C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48" t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E8316-5C29-D68E-6811-4C177E52B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F36E1-A9B0-45B1-B6AB-2DC7D29D2B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过程度量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的收集涉及所有的项目，要经历相当长的时间，目的是提供能够引导长期的软件过程改进的一组过程指标。</a:t>
            </a:r>
            <a:endParaRPr lang="en-US" altLang="zh-CN" sz="2400" b="1" i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项目度量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使得软件项目管理者能够：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评估正在进行中的项目的状态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跟踪潜在的风险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在问题造成不良影响之前发现它们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调整工作流程或任务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评估项目团队控制软件工作产品质量的能力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36AD8-9BE0-C1C1-592E-01D5A760D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38CAC-71C7-2673-7927-815C24E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微软雅黑" panose="020B0503020204020204" pitchFamily="34" charset="-122"/>
              </a:rPr>
              <a:t>过程和项目度量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1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D01BD-79B3-5E7C-DDF9-7C95E66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测度、度量和指标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08F3F-838C-E037-26D6-59E68B4CE4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测度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提供了产品或过程中某些属性的范围、数量、维度、容量或大小的定量指示。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度量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是对系统、组件或过程拥有给定属性程度的定量度量。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是一个度量或者多个度量的组合，它提供了对软件过程、软件项目或者产品本身的深入理解。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endParaRPr lang="zh-CN" altLang="en-US" sz="1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B1AE9-9196-67F0-F0CF-89379C9593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8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6" y="333375"/>
            <a:ext cx="7157126" cy="700016"/>
          </a:xfrm>
        </p:spPr>
        <p:txBody>
          <a:bodyPr>
            <a:no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微软雅黑" panose="020B0503020204020204" pitchFamily="34" charset="-122"/>
              </a:rPr>
              <a:t>软件质量和组织有效性的决定因素</a:t>
            </a:r>
            <a:endParaRPr lang="en-US" sz="3600" noProof="0" dirty="0">
              <a:cs typeface="Times New Roman" panose="02020603050405020304" pitchFamily="18" charset="0"/>
            </a:endParaRPr>
          </a:p>
        </p:txBody>
      </p:sp>
      <p:sp>
        <p:nvSpPr>
          <p:cNvPr id="9" name="Text Placeholder 6" descr="The diagram shows a class hierarchy wherein the classes are labeled C 211 to C. &#10;">
            <a:extLst>
              <a:ext uri="{FF2B5EF4-FFF2-40B4-BE49-F238E27FC236}">
                <a16:creationId xmlns:a16="http://schemas.microsoft.com/office/drawing/2014/main" id="{F3A6CED8-B6BE-454A-9A91-EF8907CFA9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2487" y="6156960"/>
            <a:ext cx="3199026" cy="367665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04965-2ACA-1A16-2F8D-5EE7C2A7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05" y="1229691"/>
            <a:ext cx="4731190" cy="45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5082"/>
            <a:ext cx="8458200" cy="8980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软件质量和组织有效性的决定因素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对应描述</a:t>
            </a:r>
            <a:endParaRPr lang="en-US" sz="32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177094"/>
            <a:ext cx="2980826" cy="225425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21</a:t>
            </a:fld>
            <a:endParaRPr lang="en-US">
              <a:ea typeface="宋体" panose="02010600030101010101" pitchFamily="2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5B3D50-B4CB-6977-4B1B-7A43DBEBF1FC}"/>
              </a:ext>
            </a:extLst>
          </p:cNvPr>
          <p:cNvSpPr txBox="1">
            <a:spLocks/>
          </p:cNvSpPr>
          <p:nvPr/>
        </p:nvSpPr>
        <p:spPr>
          <a:xfrm>
            <a:off x="342900" y="1696721"/>
            <a:ext cx="8458200" cy="314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该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图显示了软件质量和组织有效性的决定因素。</a:t>
            </a: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ea typeface="宋体" panose="02010600030101010101" pitchFamily="2" charset="-122"/>
              </a:rPr>
              <a:t>该图显示了一个圆圈内的三角形，三角形标记为过程。</a:t>
            </a: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ea typeface="宋体" panose="02010600030101010101" pitchFamily="2" charset="-122"/>
              </a:rPr>
              <a:t>三角形的边代表产品在上面，技术在右边，人员在左边。</a:t>
            </a: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effectLst/>
                <a:ea typeface="宋体" panose="02010600030101010101" pitchFamily="2" charset="-122"/>
              </a:rPr>
              <a:t>底部的三角形和圆圈之间的差距是开发环境，右侧是商业条件，左侧是客户特征。</a:t>
            </a:r>
            <a:endParaRPr lang="en-US" altLang="zh-CN" sz="28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A759-CECF-5239-FA8B-3E30B1F6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过程度量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E8550-74BD-1E75-24FA-79E9C4F9940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我们间接地测量一个软件过程的功效</a:t>
            </a:r>
            <a:r>
              <a:rPr lang="en-US" altLang="zh-CN" sz="2400" dirty="0"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ea typeface="宋体" panose="02010600030101010101" pitchFamily="2" charset="-122"/>
              </a:rPr>
              <a:t>通过基于从过程中得到的结果来导出</a:t>
            </a:r>
            <a:r>
              <a:rPr lang="zh-CN" altLang="en-US" sz="2400" b="1" dirty="0">
                <a:ea typeface="宋体" panose="02010600030101010101" pitchFamily="2" charset="-122"/>
              </a:rPr>
              <a:t>一组度量：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在软件发布之前发现的错误数的测度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提交给最终用户并由最终用户报告的缺陷的测度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交付的工作产品（生产率）的测度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花费的工作量的测度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花费时间的测度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与进度计划是否一致的测度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291600" indent="-291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其他测度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我们还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通过测量特定软件工程任务的特性来导出过程度量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D9D09-3DD6-27CD-4F82-8370148DD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914A1-1114-9DB1-5971-B55072B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过程度量规则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CFB8-46D9-10C6-38C1-03670E62B4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解释度量数据时使用常识，并考虑组织的敏感性。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向收集测量和度量的个人及团队定期提供反馈。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不要使用度量去评价个人。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与开发者和团队一起设定清晰的目标，并确定为达到这些目标需要使用的度量。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切勿用度量去威胁个人或团队。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指出问题区域的度量数据不应该被“消极地</a:t>
            </a:r>
            <a:r>
              <a:rPr lang="en-US" altLang="zh-CN" sz="2400" dirty="0"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ea typeface="宋体" panose="02010600030101010101" pitchFamily="2" charset="-122"/>
              </a:rPr>
              <a:t>看待，这些数据仅仅是过程改进的指标。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不要在某一个别的度量上纠缠，而无暇顾及其他重要的度量。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28923-CA01-BAC8-DE4F-6AFF21FD5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软件测量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0048" y="1299081"/>
            <a:ext cx="8602204" cy="4566698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直接测量</a:t>
            </a: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包括花费的成本和工作量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产品的直接测量包括产生的代码行</a:t>
            </a:r>
            <a:r>
              <a:rPr lang="en-US" altLang="zh-CN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(LOC)</a:t>
            </a: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、运行速度、存储容量以及某段时间内报告的缺陷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产品的</a:t>
            </a:r>
            <a:r>
              <a:rPr lang="zh-CN" altLang="en-US" sz="2400" b="1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间接测量</a:t>
            </a: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包括功能、质量、复杂性、效率、可靠性、可维护性，以及许多其他“产品特性”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直接测量都是相对容易收集的，只要事先建立特定的测量协议即可。但是，软件的质量和功能、效率或可维护性则很难获得，只能间接地测量。</a:t>
            </a:r>
            <a:endParaRPr lang="en-US" altLang="en-US" sz="24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pPr/>
              <a:t>24</a:t>
            </a:fld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69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D3BC-2909-E68C-8D6E-BFB954DA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标准化的面向规模的度量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F93E5-13CE-D372-D6CE-0638D462204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每千行代码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(KLOC)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的错误数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每千行代码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(KLOC)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的缺陷数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每千行代码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(KLOC)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的成本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每千行代码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(KLOC)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的文档页数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每人月错误数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每小时审核错误数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每人月千行代码数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每页文档的成本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C8747-63BC-C04E-CA52-76A7C462A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4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A0CF-21AF-1231-C758-A0DC5440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规范化的面向功能的度量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FA86D-BF10-35B0-41CC-7C9FB78E00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每个功能点的错误数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千行代码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每个功能点的缺陷数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每个功能点的成本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每个功能点的文档页数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每人月功能点数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DF771-13FC-BFFE-F4A9-BFCF949BA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5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9EDB5-876B-D3D2-6622-FAE3C6E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为什么选择面向功能的度量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0058C-CFB6-19E8-2A14-10E1303C33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独立于编程语言。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使用在软件过程早期定义且便于计数的特性。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切勿“惩罚”创造性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实现方法，这些实现与其他更加繁琐的版本相比使用较少</a:t>
            </a:r>
            <a:r>
              <a:rPr lang="e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更容易衡量可重用组件的影响。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BE024-8607-E3E6-4FDB-599FCABE2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0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75C9-476D-EC82-FAD9-D48C0F1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软件质量的度量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937F5-2852-091C-5705-1A692078A9C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91600" indent="-2916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正确性：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指软件完成所要求的功能的程度（例如，每千行代码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KLOC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的缺陷数）。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可维护性：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指环境发生变化时程序能够适应的容易程度（例如，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MTTC—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平均变更时间）。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完整性：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指一个程序不受外界攻击的程度。</a:t>
                </a:r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完整性＝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危险性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－安全性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)))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588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危险性是指一个特定类型的攻击在给定的时间内发生的概率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588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安全性是指一个特定类型的攻击被击退的概率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可用性：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对“使用的容易程度”进行量化（例如，错误率）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937F5-2852-091C-5705-1A692078A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937" t="-735" r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0816-138A-A25B-458D-86475C574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8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缺陷排除效率</a:t>
            </a:r>
            <a:r>
              <a:rPr 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(DRE)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F9857-6496-490D-8EF4-49E16A20319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276708"/>
                <a:ext cx="8458200" cy="4798971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质量</a:t>
                </a: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保证及质量控制活动贯穿于所有过程框架活动中，</a:t>
                </a:r>
                <a:r>
                  <a:rPr lang="en-US" altLang="zh-CN" sz="2400" b="1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DRE</a:t>
                </a: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本质上就是对质量保证及质量控制动作中滤除缺陷的能力的测量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8969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𝐷𝑅𝐸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/ (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892175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en-US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en-US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软件交付给最终用户之前发现的错误数</a:t>
                </a:r>
                <a:endParaRPr lang="en-US" altLang="en-US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892175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en-US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en-US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软件交付之后发现的缺陷数</a:t>
                </a:r>
                <a:endParaRPr lang="en-US" altLang="en-US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DRE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的理想值是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交付后工作产品的消费者没有发现任何缺陷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(D=0)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随着</a:t>
                </a:r>
                <a:r>
                  <a:rPr lang="en-US" altLang="zh-CN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的增加，</a:t>
                </a:r>
                <a:r>
                  <a:rPr lang="en-US" altLang="zh-CN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DRE</a:t>
                </a: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的整体数值越来越接近于</a:t>
                </a:r>
                <a:r>
                  <a:rPr lang="en-US" altLang="zh-CN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DRE </a:t>
                </a:r>
                <a:r>
                  <a:rPr lang="zh-CN" altLang="en-US" sz="24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能促使软件项目团队采用先进的技术，力求在软件交付之前发现尽可能多的错误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F9857-6496-490D-8EF4-49E16A203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276708"/>
                <a:ext cx="8458200" cy="4798971"/>
              </a:xfrm>
              <a:blipFill>
                <a:blip r:embed="rId2"/>
                <a:stretch>
                  <a:fillRect l="-937" t="-1396" r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pPr/>
              <a:t>29</a:t>
            </a:fld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8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FB90-170A-13CE-FB22-D082F35C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有效软件度量的属性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746-477A-3F85-FD26-C49FE4E8C8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简单且易于计算：导出度量应该相对容易学习。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在经验和直觉上有说服力：满足工程师对产品属性的直觉看法。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一致性和客观性：该指标应该产生明确的结果。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单位和尺寸的使用保持一致：度量的计算应使用不会导致奇异单位组合的测度。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独立于编程语言：度量应该基于需求模型、设计模型或程序结构本身。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有效的质量反馈机制：度量应该为软件工程师提供信息以产生更高质量的最终产品。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29ADC-5A49-2465-A66F-5DCF9409B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5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55BA-AD0E-23F9-8EAC-04803FD0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目标驱动的综合指导手册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F9731-0DFE-96C2-E112-ECEED63880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明确你的业务目标。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理清你要了解或学习的内容。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确定你的子目标。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确定与子目标相关的实体和属性。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确定你的测量目标。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识别可量化的问题和相关的指标，使用它们来帮助你达到测量目标。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明确你要收集的为构成指标所包含的数据元素。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定义将要使用的测量，这些定义要具有可操作性。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清楚实现测量需要做的操作。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准备一份实施测量的计划。</a:t>
            </a:r>
            <a:endParaRPr lang="en-US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kumimoji="1"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8622-55DB-FE62-2608-BE3C3D1F8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4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FA61-668A-314B-979D-EBB75C4C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  <a:cs typeface="Times New Roman" panose="02020603050405020304" pitchFamily="18" charset="0"/>
              </a:rPr>
              <a:t>小型组织的测量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7E432-ED0E-6E25-ABE4-7A580D0C62B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从提出请求到评估完成所用的时间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小时或天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𝑞𝑢𝑒𝑢𝑒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进行评估所用的工作量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人时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𝑒𝑣𝑎𝑙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从完成评估到把变更工单派发到员工所用时间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小时或天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𝑒𝑣𝑎𝑙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实现变更所需的工作量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人时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𝑐h𝑎𝑛𝑔𝑒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实现变更所需的时间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小时或天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𝑐h𝑎𝑛𝑔𝑒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在实现变更过程中发现的错误数，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𝑐h𝑎𝑛𝑔𝑒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91600" indent="-291600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将变更发布给客户后发现的缺陷数，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𝑐h𝑎𝑛𝑔𝑒</m:t>
                    </m:r>
                  </m:oMath>
                </a14:m>
                <a:endParaRPr lang="en-US" altLang="en-US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7E432-ED0E-6E25-ABE4-7A580D0C6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937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F43A0-F4D1-27DD-756F-40A388DD5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4584-C31A-D0B6-02EF-D176C44B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软件分析</a:t>
            </a:r>
            <a: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4458-D25E-BF0C-51BC-E9B14F2D8D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91600" marR="0" lvl="0" indent="-291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绩效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指标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performance indicators, KPI)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是用于跟踪绩效并在其值落在预定范围内时触发补救措施的度量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1600" marR="0" lvl="0" indent="-291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但是，怎么才能知道度量是有意义的呢？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1600" marR="0" lvl="0" indent="-291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软件分析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是对软件工程数据或统计数据的系统性计算分析，可为管理人员和软件工程师提供有意义的见解，并使其团队能够做出更好的决策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AF046-D28B-1842-BD5B-0B54A804E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0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B6640-FC82-1339-C857-AC56E357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软件分析</a:t>
            </a:r>
            <a: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E9E8F-00A3-4ACE-74A5-F3DDC417B6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软件分析可以帮助开发人员做出以下决定：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测试目标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重构目标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发布计划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了解客户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判断稳定性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检查目标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87817-9714-9006-6F33-9A604248D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36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微软雅黑" panose="020B0503020204020204" pitchFamily="34" charset="-122"/>
              </a:rPr>
              <a:t>需求模型的度量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F9857-6496-490D-8EF4-49E16A20319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322428"/>
                <a:ext cx="8567420" cy="4874091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需求确定性（无歧义性）：</a:t>
                </a:r>
                <a:endParaRPr lang="en-US" altLang="zh-CN" sz="2400" noProof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2400" i="1" baseline="-25000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noProof="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i="1" noProof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sz="2400" i="1" noProof="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/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400" noProof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zh-CN" altLang="en-US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 noProof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baseline="-25000" noProof="0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𝑢𝑖</m:t>
                    </m:r>
                  </m:oMath>
                </a14:m>
                <a:r>
                  <a:rPr lang="zh-CN" altLang="en-US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是所有评审者都有相同解释的需求数目</a:t>
                </a:r>
                <a:r>
                  <a:rPr lang="zh-CN" altLang="en-US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noProof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的值越接近</a:t>
                </a:r>
                <a:r>
                  <a:rPr lang="en-US" altLang="zh-CN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越好</a:t>
                </a:r>
                <a:r>
                  <a:rPr lang="zh-CN" altLang="en-US" sz="24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规格说明的歧义性就越低</a:t>
                </a:r>
                <a:r>
                  <a:rPr lang="zh-CN" altLang="en-US" sz="24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sz="2400" noProof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假设在一个规格说明中有</a:t>
                </a:r>
                <a14:m>
                  <m:oMath xmlns:m="http://schemas.openxmlformats.org/officeDocument/2006/math">
                    <m:r>
                      <a:rPr lang="en-US" altLang="zh-CN" sz="2400" i="1" noProof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baseline="-25000" noProof="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个需求</a:t>
                </a:r>
                <a:r>
                  <a:rPr lang="en-US" sz="2400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indent="804863">
                  <a:lnSpc>
                    <a:spcPct val="13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 baseline="-25000" noProof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 noProof="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baseline="-2500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400" i="1" noProof="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baseline="-25000" dirty="0" err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𝑛𝑓</m:t>
                      </m:r>
                    </m:oMath>
                  </m:oMathPara>
                </a14:m>
                <a:endParaRPr lang="en-US" altLang="zh-CN" sz="2400" i="1" baseline="-250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804863">
                  <a:lnSpc>
                    <a:spcPct val="13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i="1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zh-CN" altLang="en-US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功能需求的数量</a:t>
                </a:r>
                <a:endPara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804863">
                  <a:lnSpc>
                    <a:spcPct val="13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baseline="-25000" noProof="0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𝑛𝑓</m:t>
                    </m:r>
                  </m:oMath>
                </a14:m>
                <a:r>
                  <a:rPr lang="zh-CN" altLang="en-US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zh-CN" altLang="en-US" noProof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非功能（如性能）需求的数量</a:t>
                </a:r>
                <a:endParaRPr lang="en-US" noProof="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F9857-6496-490D-8EF4-49E16A203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322428"/>
                <a:ext cx="8567420" cy="4874091"/>
              </a:xfrm>
              <a:blipFill>
                <a:blip r:embed="rId2"/>
                <a:stretch>
                  <a:fillRect l="-1067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pPr/>
              <a:t>6</a:t>
            </a:fld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2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0854-A1D6-A832-E00E-E449C3F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移动软件需求模型度量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9188F-518F-E7F5-4C77-1B9F50A81B4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静态页面的数量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𝑠𝑝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动态页面的数量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𝑑𝑝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持久数据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对象的数量。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通过界面连接的外部系统的数量。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静态内容对象的数量。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动态内容对象的数量。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可执行功能的数量。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定制指数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定义为：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𝐶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𝑑𝑝</m:t>
                    </m:r>
                    <m:r>
                      <a:rPr kumimoji="0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/ (</m:t>
                    </m:r>
                    <m:r>
                      <a:rPr kumimoji="0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𝑑𝑝</m:t>
                    </m:r>
                    <m:r>
                      <a:rPr kumimoji="0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+ </m:t>
                    </m:r>
                    <m:r>
                      <a:rPr kumimoji="0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𝑠𝑝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的取值范围是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越大越好。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9188F-518F-E7F5-4C77-1B9F50A81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48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D80A2-0CE9-78A2-CDA4-DB56BD722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6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4C4A2-BC30-4771-AE6D-4A562180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体系结构设计度量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E9E9CB-002C-F04C-AFB7-CE64E7EB87A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设计度量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模块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结构复杂度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𝑆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)=</m:t>
                    </m:r>
                    <m:sSubSup>
                      <m:sSubSup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𝑜𝑢𝑡</m:t>
                        </m:r>
                      </m:sub>
                      <m:sup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数据复杂度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𝐷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𝑣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(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𝑖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0" lang="zh-CN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微软雅黑" panose="020B0503020204020204" pitchFamily="34" charset="-122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kumimoji="0" lang="zh-CN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微软雅黑" panose="020B0503020204020204" pitchFamily="34" charset="-122"/>
                          </a:rPr>
                          <m:t>+1</m:t>
                        </m:r>
                      </m:den>
                    </m:f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系统复杂度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𝐶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)=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𝑆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)+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𝐷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是模块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的扇出数，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𝑣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是传入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传出模块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的输人和输出变量的个数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形态度量：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模块数量和模块间接口数量的函数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规模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+ 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为结点数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为弧数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深度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从根结点到叶结点的最长路径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宽度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=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体系结构任一层次的最多结点数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E9E9CB-002C-F04C-AFB7-CE64E7EB8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81" r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7AAF6-63F3-99B7-D776-321ECC21C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形态度量</a:t>
            </a:r>
            <a:endParaRPr lang="en-US" sz="36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146800"/>
            <a:ext cx="3200885" cy="368300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pPr/>
              <a:t>9</a:t>
            </a:fld>
            <a:endParaRPr lang="en-US" dirty="0"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97B255-CC08-20AB-D06F-9F4C3B99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2" y="1358228"/>
            <a:ext cx="8479518" cy="38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581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1747</TotalTime>
  <Words>2493</Words>
  <Application>Microsoft Office PowerPoint</Application>
  <PresentationFormat>全屏显示(4:3)</PresentationFormat>
  <Paragraphs>245</Paragraphs>
  <Slides>31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宋体</vt:lpstr>
      <vt:lpstr>宋体</vt:lpstr>
      <vt:lpstr>Arial</vt:lpstr>
      <vt:lpstr>Cambria Math</vt:lpstr>
      <vt:lpstr>Times New Roman</vt:lpstr>
      <vt:lpstr>Wingdings</vt:lpstr>
      <vt:lpstr>Title Slides Master</vt:lpstr>
      <vt:lpstr>MainContentSlideMaster</vt:lpstr>
      <vt:lpstr>ClosingMaster</vt:lpstr>
      <vt:lpstr>DividerSlideMaster</vt:lpstr>
      <vt:lpstr>ImageDescriptionAppendixSlideMaster</vt:lpstr>
      <vt:lpstr>第23章</vt:lpstr>
      <vt:lpstr>测度、度量和指标</vt:lpstr>
      <vt:lpstr>有效软件度量的属性</vt:lpstr>
      <vt:lpstr>软件分析1</vt:lpstr>
      <vt:lpstr>软件分析2</vt:lpstr>
      <vt:lpstr>需求模型的度量</vt:lpstr>
      <vt:lpstr>移动软件需求模型度量</vt:lpstr>
      <vt:lpstr>体系结构设计度量</vt:lpstr>
      <vt:lpstr>形态度量</vt:lpstr>
      <vt:lpstr>形态度量—对应描述</vt:lpstr>
      <vt:lpstr>面向对象软件的设计度量1</vt:lpstr>
      <vt:lpstr>面向对象软件的设计度量2</vt:lpstr>
      <vt:lpstr>类层次</vt:lpstr>
      <vt:lpstr>类层次-对应描述</vt:lpstr>
      <vt:lpstr>用户界面的设计度量</vt:lpstr>
      <vt:lpstr>源代码的度量</vt:lpstr>
      <vt:lpstr>测试的度量</vt:lpstr>
      <vt:lpstr>维护的度量</vt:lpstr>
      <vt:lpstr>过程和项目度量</vt:lpstr>
      <vt:lpstr>软件质量和组织有效性的决定因素</vt:lpstr>
      <vt:lpstr>软件质量和组织有效性的决定因素—对应描述</vt:lpstr>
      <vt:lpstr>过程度量</vt:lpstr>
      <vt:lpstr>过程度量规则</vt:lpstr>
      <vt:lpstr>软件测量</vt:lpstr>
      <vt:lpstr>标准化的面向规模的度量</vt:lpstr>
      <vt:lpstr>规范化的面向功能的度量</vt:lpstr>
      <vt:lpstr>为什么选择面向功能的度量</vt:lpstr>
      <vt:lpstr>软件质量的度量</vt:lpstr>
      <vt:lpstr>缺陷排除效率(DRE)</vt:lpstr>
      <vt:lpstr>目标驱动的综合指导手册</vt:lpstr>
      <vt:lpstr>小型组织的测量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z z</cp:lastModifiedBy>
  <cp:revision>621</cp:revision>
  <dcterms:created xsi:type="dcterms:W3CDTF">2019-01-22T22:04:31Z</dcterms:created>
  <dcterms:modified xsi:type="dcterms:W3CDTF">2023-03-16T06:55:41Z</dcterms:modified>
</cp:coreProperties>
</file>