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82" r:id="rId6"/>
    <p:sldId id="283" r:id="rId7"/>
    <p:sldId id="284" r:id="rId8"/>
    <p:sldId id="285" r:id="rId9"/>
    <p:sldId id="286" r:id="rId10"/>
    <p:sldId id="287" r:id="rId11"/>
    <p:sldId id="288" r:id="rId12"/>
    <p:sldId id="289" r:id="rId13"/>
    <p:sldId id="290" r:id="rId14"/>
    <p:sldId id="291" r:id="rId15"/>
    <p:sldId id="292" r:id="rId16"/>
    <p:sldId id="293" r:id="rId17"/>
    <p:sldId id="277" r:id="rId18"/>
    <p:sldId id="264" r:id="rId19"/>
    <p:sldId id="294" r:id="rId20"/>
    <p:sldId id="295" r:id="rId21"/>
    <p:sldId id="296" r:id="rId22"/>
    <p:sldId id="29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2"/>
            <p14:sldId id="283"/>
            <p14:sldId id="284"/>
            <p14:sldId id="285"/>
            <p14:sldId id="286"/>
            <p14:sldId id="287"/>
            <p14:sldId id="288"/>
            <p14:sldId id="289"/>
            <p14:sldId id="290"/>
            <p14:sldId id="291"/>
            <p14:sldId id="292"/>
            <p14:sldId id="293"/>
            <p14:sldId id="277"/>
            <p14:sldId id="264"/>
            <p14:sldId id="294"/>
            <p14:sldId id="295"/>
            <p14:sldId id="296"/>
            <p14:sldId id="297"/>
          </p14:sldIdLst>
        </p14:section>
        <p14:section name="Appendix: Image Descriptions for Unsighted Students" id="{9E859B0B-078E-463E-89A6-21C20DD280C4}">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4D6AB78-774C-B9BB-EDB5-DFB4EE3DE0FC}" name="潘 康" initials="潘" userId="4f1e1615c3ebb7b0" providerId="Windows Live"/>
  <p188:author id="{18458ED7-8172-E016-CC57-B87C828E46E9}" name="杨 君" initials="杨" userId="aef8270827ee8361"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 id="3" name="杨 君" initials="杨" lastIdx="3" clrIdx="2">
    <p:extLst>
      <p:ext uri="{19B8F6BF-5375-455C-9EA6-DF929625EA0E}">
        <p15:presenceInfo xmlns:p15="http://schemas.microsoft.com/office/powerpoint/2012/main" userId="aef8270827ee83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03" autoAdjust="0"/>
    <p:restoredTop sz="96190" autoAdjust="0"/>
  </p:normalViewPr>
  <p:slideViewPr>
    <p:cSldViewPr snapToGrid="0" showGuides="1">
      <p:cViewPr varScale="1">
        <p:scale>
          <a:sx n="106" d="100"/>
          <a:sy n="106" d="100"/>
        </p:scale>
        <p:origin x="1476" y="108"/>
      </p:cViewPr>
      <p:guideLst>
        <p:guide pos="3264"/>
        <p:guide orient="horz" pos="2256"/>
        <p:guide pos="564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a:prstGeom prst="rect">
            <a:avLst/>
          </a:prstGeo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a:prstGeom prst="rect">
            <a:avLst/>
          </a:prstGeo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a:prstGeom prst="rect">
            <a:avLst/>
          </a:prstGeo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a:prstGeom prst="rect">
            <a:avLst/>
          </a:prstGeo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a:prstGeom prst="rect">
            <a:avLst/>
          </a:prstGeo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a:prstGeom prst="rect">
            <a:avLst/>
          </a:prstGeo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a:xfrm>
            <a:off x="0" y="6478439"/>
            <a:ext cx="9144000" cy="379562"/>
          </a:xfrm>
          <a:prstGeom prst="rect">
            <a:avLst/>
          </a:prstGeo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a:prstGeom prst="rect">
            <a:avLst/>
          </a:prstGeo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a:prstGeom prst="rect">
            <a:avLst/>
          </a:prstGeo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a:prstGeom prst="rect">
            <a:avLst/>
          </a:prstGeo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a:prstGeom prst="rect">
            <a:avLst/>
          </a:prstGeo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a:prstGeom prst="rect">
            <a:avLst/>
          </a:prstGeo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a:prstGeom prst="rect">
            <a:avLst/>
          </a:prstGeo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a:prstGeom prst="rect">
            <a:avLst/>
          </a:prstGeo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a:prstGeom prst="rect">
            <a:avLst/>
          </a:prstGeo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a:prstGeom prst="rect">
            <a:avLst/>
          </a:prstGeo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a:prstGeom prst="rect">
            <a:avLst/>
          </a:prstGeo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a:prstGeom prst="rect">
            <a:avLst/>
          </a:prstGeo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a:prstGeom prst="rect">
            <a:avLst/>
          </a:prstGeo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a:prstGeom prst="rect">
            <a:avLst/>
          </a:prstGeo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a:prstGeom prst="rect">
            <a:avLst/>
          </a:prstGeo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
        <p:nvSpPr>
          <p:cNvPr id="14" name="Short Copyright">
            <a:extLst>
              <a:ext uri="{FF2B5EF4-FFF2-40B4-BE49-F238E27FC236}">
                <a16:creationId xmlns:a16="http://schemas.microsoft.com/office/drawing/2014/main" id="{AA00C9CA-1364-4B30-980F-7F8A8E32AB2E}"/>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
        <p:nvSpPr>
          <p:cNvPr id="7" name="Short Copyright">
            <a:extLst>
              <a:ext uri="{FF2B5EF4-FFF2-40B4-BE49-F238E27FC236}">
                <a16:creationId xmlns:a16="http://schemas.microsoft.com/office/drawing/2014/main" id="{00C37CF4-7376-4570-B145-FE7C92E83765}"/>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4.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1">
            <a:extLst>
              <a:ext uri="{FF2B5EF4-FFF2-40B4-BE49-F238E27FC236}">
                <a16:creationId xmlns:a16="http://schemas.microsoft.com/office/drawing/2014/main" id="{913295D5-B7D5-6C82-9B68-1B3CDD64DC0B}"/>
              </a:ext>
            </a:extLst>
          </p:cNvPr>
          <p:cNvSpPr>
            <a:spLocks noGrp="1"/>
          </p:cNvSpPr>
          <p:nvPr>
            <p:ph type="ctrTitle"/>
          </p:nvPr>
        </p:nvSpPr>
        <p:spPr>
          <a:xfrm>
            <a:off x="551465" y="2481513"/>
            <a:ext cx="3035808" cy="569626"/>
          </a:xfrm>
        </p:spPr>
        <p:txBody>
          <a:bodyPr/>
          <a:lstStyle/>
          <a:p>
            <a:r>
              <a:rPr lang="zh-CN" altLang="en-US" sz="4000" dirty="0">
                <a:latin typeface="宋体" panose="02010600030101010101" pitchFamily="2" charset="-122"/>
                <a:ea typeface="宋体" panose="02010600030101010101" pitchFamily="2" charset="-122"/>
                <a:cs typeface="Times New Roman" panose="02020603050405020304" pitchFamily="18" charset="0"/>
              </a:rPr>
              <a:t>第</a:t>
            </a:r>
            <a:r>
              <a:rPr lang="en-US" sz="4000" noProof="0" dirty="0">
                <a:latin typeface="宋体" panose="02010600030101010101" pitchFamily="2" charset="-122"/>
                <a:ea typeface="宋体" panose="02010600030101010101" pitchFamily="2" charset="-122"/>
                <a:cs typeface="Times New Roman" panose="02020603050405020304" pitchFamily="18" charset="0"/>
              </a:rPr>
              <a:t>24</a:t>
            </a:r>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章</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6" name="Subtitle 12">
            <a:extLst>
              <a:ext uri="{FF2B5EF4-FFF2-40B4-BE49-F238E27FC236}">
                <a16:creationId xmlns:a16="http://schemas.microsoft.com/office/drawing/2014/main" id="{95C57133-157B-3CBD-9D46-C6B433B7E641}"/>
              </a:ext>
            </a:extLst>
          </p:cNvPr>
          <p:cNvSpPr>
            <a:spLocks noGrp="1"/>
          </p:cNvSpPr>
          <p:nvPr>
            <p:ph type="subTitle" idx="1"/>
          </p:nvPr>
        </p:nvSpPr>
        <p:spPr>
          <a:xfrm>
            <a:off x="935715" y="3506821"/>
            <a:ext cx="2729379" cy="451778"/>
          </a:xfrm>
        </p:spPr>
        <p:txBody>
          <a:bodyPr/>
          <a:lstStyle/>
          <a:p>
            <a:r>
              <a:rPr lang="zh-CN" altLang="en-US" sz="2800" b="1" noProof="0" dirty="0">
                <a:latin typeface="宋体" panose="02010600030101010101" pitchFamily="2" charset="-122"/>
                <a:ea typeface="宋体" panose="02010600030101010101" pitchFamily="2" charset="-122"/>
                <a:cs typeface="Times New Roman" panose="02020603050405020304" pitchFamily="18" charset="0"/>
              </a:rPr>
              <a:t>项目管理概念</a:t>
            </a:r>
            <a:endParaRPr lang="en-US" sz="2800" b="1"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7" name="Text Placeholder 13">
            <a:extLst>
              <a:ext uri="{FF2B5EF4-FFF2-40B4-BE49-F238E27FC236}">
                <a16:creationId xmlns:a16="http://schemas.microsoft.com/office/drawing/2014/main" id="{7E8CEA81-9CA6-FD34-1C37-4582CA6DDBE5}"/>
              </a:ext>
            </a:extLst>
          </p:cNvPr>
          <p:cNvSpPr>
            <a:spLocks noGrp="1"/>
          </p:cNvSpPr>
          <p:nvPr>
            <p:ph type="body" sz="quarter" idx="10"/>
          </p:nvPr>
        </p:nvSpPr>
        <p:spPr>
          <a:xfrm>
            <a:off x="621791" y="5096656"/>
            <a:ext cx="3043303" cy="569626"/>
          </a:xfrm>
        </p:spPr>
        <p:txBody>
          <a:bodyPr/>
          <a:lstStyle/>
          <a:p>
            <a:r>
              <a:rPr lang="zh-CN" altLang="en-US" sz="2000" noProof="0" dirty="0">
                <a:latin typeface="宋体" panose="02010600030101010101" pitchFamily="2" charset="-122"/>
                <a:ea typeface="宋体" panose="02010600030101010101" pitchFamily="2" charset="-122"/>
                <a:cs typeface="Times New Roman" panose="02020603050405020304" pitchFamily="18" charset="0"/>
              </a:rPr>
              <a:t>第四部分</a:t>
            </a:r>
            <a:r>
              <a:rPr lang="en-US" altLang="zh-CN" sz="2000"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2000" noProof="0" dirty="0">
                <a:latin typeface="宋体" panose="02010600030101010101" pitchFamily="2" charset="-122"/>
                <a:ea typeface="宋体" panose="02010600030101010101" pitchFamily="2" charset="-122"/>
                <a:cs typeface="Times New Roman" panose="02020603050405020304" pitchFamily="18" charset="0"/>
              </a:rPr>
              <a:t>软件项目管理</a:t>
            </a:r>
            <a:endParaRPr lang="en-US" sz="2000" noProof="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8" name="Picture Placeholder 3">
            <a:extLst>
              <a:ext uri="{FF2B5EF4-FFF2-40B4-BE49-F238E27FC236}">
                <a16:creationId xmlns:a16="http://schemas.microsoft.com/office/drawing/2014/main" id="{1DB70B13-C391-51F5-F3B2-C14C7B3D5320}"/>
              </a:ext>
            </a:extLst>
          </p:cNvPr>
          <p:cNvPicPr>
            <a:picLocks noGrp="1" noChangeAspect="1"/>
          </p:cNvPicPr>
          <p:nvPr>
            <p:ph type="pic" sz="quarter" idx="11"/>
          </p:nvPr>
        </p:nvPicPr>
        <p:blipFill>
          <a:blip r:embed="rId2"/>
          <a:srcRect t="7210" b="7210"/>
          <a:stretch>
            <a:fillRect/>
          </a:stretch>
        </p:blipFill>
        <p:spPr>
          <a:xfrm>
            <a:off x="4572000" y="1450975"/>
            <a:ext cx="4229100" cy="4975225"/>
          </a:xfrm>
        </p:spPr>
      </p:pic>
    </p:spTree>
    <p:extLst>
      <p:ext uri="{BB962C8B-B14F-4D97-AF65-F5344CB8AC3E}">
        <p14:creationId xmlns:p14="http://schemas.microsoft.com/office/powerpoint/2010/main" val="3800636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32A974-4E24-29E9-22D9-C1A6905C5238}"/>
              </a:ext>
            </a:extLst>
          </p:cNvPr>
          <p:cNvSpPr>
            <a:spLocks noGrp="1"/>
          </p:cNvSpPr>
          <p:nvPr>
            <p:ph type="title"/>
          </p:nvPr>
        </p:nvSpPr>
        <p:spPr/>
        <p:txBody>
          <a:bodyPr/>
          <a:lstStyle/>
          <a:p>
            <a:r>
              <a:rPr kumimoji="0" lang="zh-CN" altLang="en-US" sz="3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软件范围</a:t>
            </a:r>
            <a:endParaRPr lang="zh-CN" altLang="en-US" dirty="0"/>
          </a:p>
        </p:txBody>
      </p:sp>
      <p:sp>
        <p:nvSpPr>
          <p:cNvPr id="3" name="内容占位符 2">
            <a:extLst>
              <a:ext uri="{FF2B5EF4-FFF2-40B4-BE49-F238E27FC236}">
                <a16:creationId xmlns:a16="http://schemas.microsoft.com/office/drawing/2014/main" id="{C3BF452B-5FAB-C9E1-E2D5-F01F3C4B7BD6}"/>
              </a:ext>
            </a:extLst>
          </p:cNvPr>
          <p:cNvSpPr>
            <a:spLocks noGrp="1"/>
          </p:cNvSpPr>
          <p:nvPr>
            <p:ph sz="quarter" idx="11"/>
          </p:nvPr>
        </p:nvSpPr>
        <p:spPr>
          <a:xfrm>
            <a:off x="342900" y="1276709"/>
            <a:ext cx="8801100" cy="4971691"/>
          </a:xfrm>
        </p:spPr>
        <p:txBody>
          <a:bodyPr/>
          <a:lstStyle/>
          <a:p>
            <a:pPr marL="291600" marR="0" lvl="2" indent="-291600" algn="l" defTabSz="914400" rtl="0" eaLnBrk="1" fontAlgn="auto" latinLnBrk="0" hangingPunct="1">
              <a:lnSpc>
                <a:spcPct val="150000"/>
              </a:lnSpc>
              <a:spcBef>
                <a:spcPts val="0"/>
              </a:spcBef>
              <a:spcAft>
                <a:spcPts val="100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软件项目范围在管理层和技术层都必须是无歧义的和可理解的。</a:t>
            </a:r>
            <a:endParaRPr kumimoji="0" lang="en-US"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291600" marR="0" lvl="2" indent="-291600" algn="l" defTabSz="914400" rtl="0" eaLnBrk="1" fontAlgn="auto" latinLnBrk="0" hangingPunct="1">
              <a:lnSpc>
                <a:spcPct val="150000"/>
              </a:lnSpc>
              <a:spcBef>
                <a:spcPts val="0"/>
              </a:spcBef>
              <a:spcAft>
                <a:spcPts val="100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项目环境</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：要开发的软件如何适应于大型的系统、产品或业务环境，该环境下要施加什么约束？</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291600" marR="0" lvl="2" indent="-291600" algn="l" defTabSz="914400" rtl="0" eaLnBrk="1" fontAlgn="auto" latinLnBrk="0" hangingPunct="1">
              <a:lnSpc>
                <a:spcPct val="150000"/>
              </a:lnSpc>
              <a:spcBef>
                <a:spcPts val="0"/>
              </a:spcBef>
              <a:spcAft>
                <a:spcPts val="100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信息目标</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：软件要产生哪些客户可见的数据对象作为输出？需要什么数据对象作为输入？</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291600" marR="0" lvl="2" indent="-291600" algn="l" defTabSz="914400" rtl="0" eaLnBrk="1" fontAlgn="auto" latinLnBrk="0" hangingPunct="1">
              <a:lnSpc>
                <a:spcPct val="150000"/>
              </a:lnSpc>
              <a:spcBef>
                <a:spcPts val="0"/>
              </a:spcBef>
              <a:spcAft>
                <a:spcPts val="100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功能和性能</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：软件要执行什么功能才能将输人数据变换成输出数据？软件需要满足什么特殊的性能要求？</a:t>
            </a:r>
            <a:endParaRPr kumimoji="0" lang="en-US"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2DF88D81-B2DD-14D3-9346-5DDE8B4C1E75}"/>
              </a:ext>
            </a:extLst>
          </p:cNvPr>
          <p:cNvSpPr>
            <a:spLocks noGrp="1"/>
          </p:cNvSpPr>
          <p:nvPr>
            <p:ph type="sldNum" sz="quarter" idx="10"/>
          </p:nvPr>
        </p:nvSpPr>
        <p:spPr/>
        <p:txBody>
          <a:bodyPr/>
          <a:lstStyle/>
          <a:p>
            <a:fld id="{68151E55-6873-49E2-B8D5-2F265E6F1973}" type="slidenum">
              <a:rPr lang="en-US" smtClean="0"/>
              <a:t>10</a:t>
            </a:fld>
            <a:endParaRPr lang="en-US"/>
          </a:p>
        </p:txBody>
      </p:sp>
    </p:spTree>
    <p:extLst>
      <p:ext uri="{BB962C8B-B14F-4D97-AF65-F5344CB8AC3E}">
        <p14:creationId xmlns:p14="http://schemas.microsoft.com/office/powerpoint/2010/main" val="887173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D0DBE-FFBB-9470-1553-C78340558466}"/>
              </a:ext>
            </a:extLst>
          </p:cNvPr>
          <p:cNvSpPr>
            <a:spLocks noGrp="1"/>
          </p:cNvSpPr>
          <p:nvPr>
            <p:ph type="title"/>
          </p:nvPr>
        </p:nvSpPr>
        <p:spPr/>
        <p:txBody>
          <a:bodyPr/>
          <a:lstStyle/>
          <a:p>
            <a:r>
              <a:rPr kumimoji="0" lang="zh-CN" altLang="en-US" sz="3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问题分解</a:t>
            </a:r>
            <a:endParaRPr lang="zh-CN" altLang="en-US" dirty="0"/>
          </a:p>
        </p:txBody>
      </p:sp>
      <p:sp>
        <p:nvSpPr>
          <p:cNvPr id="3" name="内容占位符 2">
            <a:extLst>
              <a:ext uri="{FF2B5EF4-FFF2-40B4-BE49-F238E27FC236}">
                <a16:creationId xmlns:a16="http://schemas.microsoft.com/office/drawing/2014/main" id="{2DE3DB6B-D0C6-FD74-C43B-02BED32F61BF}"/>
              </a:ext>
            </a:extLst>
          </p:cNvPr>
          <p:cNvSpPr>
            <a:spLocks noGrp="1"/>
          </p:cNvSpPr>
          <p:nvPr>
            <p:ph sz="quarter" idx="11"/>
          </p:nvPr>
        </p:nvSpPr>
        <p:spPr/>
        <p:txBody>
          <a:bodyPr/>
          <a:lstStyle/>
          <a:p>
            <a:pPr marL="0" marR="0" lvl="0" indent="0" algn="l" defTabSz="914400" rtl="0" eaLnBrk="1" fontAlgn="auto" latinLnBrk="0" hangingPunct="1">
              <a:lnSpc>
                <a:spcPct val="150000"/>
              </a:lnSpc>
              <a:spcBef>
                <a:spcPts val="0"/>
              </a:spcBef>
              <a:spcAft>
                <a:spcPts val="100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问题分解，有时称为问题划分或问题细化</a:t>
            </a:r>
            <a:r>
              <a:rPr kumimoji="0" lang="zh-CN" altLang="en-US" sz="2400" b="0" i="1"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0" lang="en-US" altLang="en-US" sz="2400" b="0" i="1"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100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一旦定义了范围</a:t>
            </a:r>
            <a:r>
              <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a:t>
            </a:r>
          </a:p>
          <a:p>
            <a:pPr marL="687388" marR="0" lvl="1" indent="-342900" algn="l" defTabSz="914400" rtl="0" eaLnBrk="1" fontAlgn="auto" latinLnBrk="0" hangingPunct="1">
              <a:lnSpc>
                <a:spcPct val="130000"/>
              </a:lnSpc>
              <a:spcBef>
                <a:spcPts val="0"/>
              </a:spcBef>
              <a:spcAft>
                <a:spcPts val="1000"/>
              </a:spcAft>
              <a:buClrTx/>
              <a:buSzTx/>
              <a:buFont typeface="Arial" panose="020B0604020202020204" pitchFamily="34" charset="0"/>
              <a:buChar char="•"/>
              <a:tabLst/>
              <a:defRPr/>
            </a:pP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它可以分解</a:t>
            </a:r>
            <a:r>
              <a:rPr kumimoji="0" lang="zh-CN" altLang="en-US"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为一系列功能</a:t>
            </a:r>
            <a:r>
              <a:rPr lang="zh-CN" altLang="en-US"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endParaRPr kumimoji="0" lang="en-US" altLang="en-US"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687388" marR="0" lvl="1" indent="-342900" algn="l" defTabSz="914400" rtl="0" eaLnBrk="1" fontAlgn="auto" latinLnBrk="0" hangingPunct="1">
              <a:lnSpc>
                <a:spcPct val="130000"/>
              </a:lnSpc>
              <a:spcBef>
                <a:spcPts val="0"/>
              </a:spcBef>
              <a:spcAft>
                <a:spcPts val="1000"/>
              </a:spcAft>
              <a:buClrTx/>
              <a:buSzTx/>
              <a:buFont typeface="Arial" panose="020B0604020202020204" pitchFamily="34" charset="0"/>
              <a:buChar char="•"/>
              <a:tabLst/>
              <a:defRPr/>
            </a:pP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它可以分解为用户可见的数据对象</a:t>
            </a:r>
            <a:r>
              <a:rPr lang="zh-CN" altLang="en-US"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endParaRPr kumimoji="0" lang="en-US" altLang="en-US"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687388" marR="0" lvl="1" indent="-342900" algn="l" defTabSz="914400" rtl="0" eaLnBrk="1" fontAlgn="auto" latinLnBrk="0" hangingPunct="1">
              <a:lnSpc>
                <a:spcPct val="130000"/>
              </a:lnSpc>
              <a:spcBef>
                <a:spcPts val="0"/>
              </a:spcBef>
              <a:spcAft>
                <a:spcPts val="1000"/>
              </a:spcAft>
              <a:buClrTx/>
              <a:buSzTx/>
              <a:buFont typeface="Arial" panose="020B0604020202020204" pitchFamily="34" charset="0"/>
              <a:buChar char="•"/>
              <a:tabLst/>
              <a:defRPr/>
            </a:pP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它可以分解为一系列问题类别</a:t>
            </a:r>
            <a:r>
              <a:rPr lang="zh-CN" altLang="en-US"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endParaRPr kumimoji="0" lang="en-US" altLang="en-US"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3" indent="0" algn="l" defTabSz="914400" rtl="0" eaLnBrk="1" fontAlgn="auto" latinLnBrk="0" hangingPunct="1">
              <a:lnSpc>
                <a:spcPct val="150000"/>
              </a:lnSpc>
              <a:spcBef>
                <a:spcPts val="0"/>
              </a:spcBef>
              <a:spcAft>
                <a:spcPts val="100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持续进行分解，直到定义完所有功能或问题类别</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a:lnSpc>
                <a:spcPct val="150000"/>
              </a:lnSpc>
              <a:spcAft>
                <a:spcPts val="1000"/>
              </a:spcAft>
            </a:pPr>
            <a:endParaRPr lang="zh-CN" altLang="en-US" dirty="0"/>
          </a:p>
        </p:txBody>
      </p:sp>
      <p:sp>
        <p:nvSpPr>
          <p:cNvPr id="6" name="灯片编号占位符 5">
            <a:extLst>
              <a:ext uri="{FF2B5EF4-FFF2-40B4-BE49-F238E27FC236}">
                <a16:creationId xmlns:a16="http://schemas.microsoft.com/office/drawing/2014/main" id="{F1911934-3DA1-DD4F-4099-3D2EFC18D150}"/>
              </a:ext>
            </a:extLst>
          </p:cNvPr>
          <p:cNvSpPr>
            <a:spLocks noGrp="1"/>
          </p:cNvSpPr>
          <p:nvPr>
            <p:ph type="sldNum" sz="quarter" idx="10"/>
          </p:nvPr>
        </p:nvSpPr>
        <p:spPr/>
        <p:txBody>
          <a:bodyPr/>
          <a:lstStyle/>
          <a:p>
            <a:fld id="{68151E55-6873-49E2-B8D5-2F265E6F1973}" type="slidenum">
              <a:rPr lang="en-US" smtClean="0"/>
              <a:t>11</a:t>
            </a:fld>
            <a:endParaRPr lang="en-US"/>
          </a:p>
        </p:txBody>
      </p:sp>
    </p:spTree>
    <p:extLst>
      <p:ext uri="{BB962C8B-B14F-4D97-AF65-F5344CB8AC3E}">
        <p14:creationId xmlns:p14="http://schemas.microsoft.com/office/powerpoint/2010/main" val="749494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92878-C333-68DA-B6C1-3EBDA5EF578C}"/>
              </a:ext>
            </a:extLst>
          </p:cNvPr>
          <p:cNvSpPr>
            <a:spLocks noGrp="1"/>
          </p:cNvSpPr>
          <p:nvPr>
            <p:ph type="title"/>
          </p:nvPr>
        </p:nvSpPr>
        <p:spPr/>
        <p:txBody>
          <a:bodyPr/>
          <a:lstStyle/>
          <a:p>
            <a:r>
              <a:rPr kumimoji="0" lang="zh-CN" altLang="en-US" sz="3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过程</a:t>
            </a:r>
            <a:endParaRPr lang="zh-CN" altLang="en-US" dirty="0"/>
          </a:p>
        </p:txBody>
      </p:sp>
      <p:sp>
        <p:nvSpPr>
          <p:cNvPr id="3" name="内容占位符 2">
            <a:extLst>
              <a:ext uri="{FF2B5EF4-FFF2-40B4-BE49-F238E27FC236}">
                <a16:creationId xmlns:a16="http://schemas.microsoft.com/office/drawing/2014/main" id="{A290E63D-D4F8-B36E-E339-312BDDEA4BF2}"/>
              </a:ext>
            </a:extLst>
          </p:cNvPr>
          <p:cNvSpPr>
            <a:spLocks noGrp="1"/>
          </p:cNvSpPr>
          <p:nvPr>
            <p:ph sz="quarter" idx="11"/>
          </p:nvPr>
        </p:nvSpPr>
        <p:spPr/>
        <p:txBody>
          <a:bodyPr/>
          <a:lstStyle/>
          <a:p>
            <a:pPr marL="291600" marR="0" lvl="0" indent="-291600" algn="l" defTabSz="914400" rtl="0" eaLnBrk="1" fontAlgn="auto" latinLnBrk="0" hangingPunct="1">
              <a:lnSpc>
                <a:spcPct val="150000"/>
              </a:lnSpc>
              <a:spcBef>
                <a:spcPts val="0"/>
              </a:spcBef>
              <a:spcAft>
                <a:spcPts val="100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团队必须决定哪种过程模型最适合于：</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622800" marR="0" lvl="1" indent="-320400" algn="l" defTabSz="914400" rtl="0" eaLnBrk="1" fontAlgn="auto" latinLnBrk="0" hangingPunct="1">
              <a:lnSpc>
                <a:spcPct val="130000"/>
              </a:lnSpc>
              <a:spcBef>
                <a:spcPts val="0"/>
              </a:spcBef>
              <a:spcAft>
                <a:spcPts val="1000"/>
              </a:spcAft>
              <a:buClrTx/>
              <a:buSzTx/>
              <a:buFont typeface="+mj-lt"/>
              <a:buAutoNum type="arabicPeriod"/>
              <a:tabLst/>
              <a:defRPr/>
            </a:pP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需要该产品的客户。</a:t>
            </a:r>
            <a:endPar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622800" marR="0" lvl="1" indent="-320400" algn="l" defTabSz="914400" rtl="0" eaLnBrk="1" fontAlgn="auto" latinLnBrk="0" hangingPunct="1">
              <a:lnSpc>
                <a:spcPct val="130000"/>
              </a:lnSpc>
              <a:spcBef>
                <a:spcPts val="0"/>
              </a:spcBef>
              <a:spcAft>
                <a:spcPts val="1000"/>
              </a:spcAft>
              <a:buClrTx/>
              <a:buSzTx/>
              <a:buFont typeface="+mj-lt"/>
              <a:buAutoNum type="arabicPeriod"/>
              <a:tabLst/>
              <a:defRPr/>
            </a:pP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从事开发工作的人员。</a:t>
            </a:r>
            <a:endPar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622800" marR="0" lvl="1" indent="-320400" algn="l" defTabSz="914400" rtl="0" eaLnBrk="1" fontAlgn="auto" latinLnBrk="0" hangingPunct="1">
              <a:lnSpc>
                <a:spcPct val="130000"/>
              </a:lnSpc>
              <a:spcBef>
                <a:spcPts val="0"/>
              </a:spcBef>
              <a:spcAft>
                <a:spcPts val="1000"/>
              </a:spcAft>
              <a:buClrTx/>
              <a:buSzTx/>
              <a:buFont typeface="+mj-lt"/>
              <a:buAutoNum type="arabicPeriod"/>
              <a:tabLst/>
              <a:defRPr/>
            </a:pP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产品本身的特性。</a:t>
            </a:r>
            <a:endPar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622800" marR="0" lvl="1" indent="-320400" algn="l" defTabSz="914400" rtl="0" eaLnBrk="1" fontAlgn="auto" latinLnBrk="0" hangingPunct="1">
              <a:lnSpc>
                <a:spcPct val="130000"/>
              </a:lnSpc>
              <a:spcBef>
                <a:spcPts val="0"/>
              </a:spcBef>
              <a:spcAft>
                <a:spcPts val="1000"/>
              </a:spcAft>
              <a:buClrTx/>
              <a:buSzTx/>
              <a:buFont typeface="+mj-lt"/>
              <a:buAutoNum type="arabicPeriod"/>
              <a:tabLst/>
              <a:defRPr/>
            </a:pP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软件团队所处的项目工作环境。</a:t>
            </a:r>
            <a:endPar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50000"/>
              </a:lnSpc>
              <a:spcBef>
                <a:spcPts val="0"/>
              </a:spcBef>
              <a:spcAft>
                <a:spcPts val="100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选定过程模型后，项目团队可以基于这组过程框架活动来制定一个初步的项目计划。</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50000"/>
              </a:lnSpc>
              <a:spcBef>
                <a:spcPts val="0"/>
              </a:spcBef>
              <a:spcAft>
                <a:spcPts val="100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一旦确定了初步计划，过程分解就开始了。</a:t>
            </a:r>
            <a:endParaRPr kumimoji="0" lang="en-IN"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ABBA68C6-CEBA-5028-BD0D-20AD5E80E9EF}"/>
              </a:ext>
            </a:extLst>
          </p:cNvPr>
          <p:cNvSpPr>
            <a:spLocks noGrp="1"/>
          </p:cNvSpPr>
          <p:nvPr>
            <p:ph type="sldNum" sz="quarter" idx="10"/>
          </p:nvPr>
        </p:nvSpPr>
        <p:spPr/>
        <p:txBody>
          <a:bodyPr/>
          <a:lstStyle/>
          <a:p>
            <a:fld id="{68151E55-6873-49E2-B8D5-2F265E6F1973}" type="slidenum">
              <a:rPr lang="en-US" smtClean="0"/>
              <a:t>12</a:t>
            </a:fld>
            <a:endParaRPr lang="en-US"/>
          </a:p>
        </p:txBody>
      </p:sp>
    </p:spTree>
    <p:extLst>
      <p:ext uri="{BB962C8B-B14F-4D97-AF65-F5344CB8AC3E}">
        <p14:creationId xmlns:p14="http://schemas.microsoft.com/office/powerpoint/2010/main" val="1381555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3600" dirty="0">
                <a:latin typeface="宋体" panose="02010600030101010101" pitchFamily="2" charset="-122"/>
                <a:ea typeface="宋体" panose="02010600030101010101" pitchFamily="2" charset="-122"/>
                <a:cs typeface="Times New Roman" panose="02020603050405020304" pitchFamily="18" charset="0"/>
              </a:rPr>
              <a:t>合并产品和过程</a:t>
            </a:r>
            <a:endParaRPr lang="en-US" sz="3600" dirty="0">
              <a:latin typeface="宋体" panose="02010600030101010101" pitchFamily="2" charset="-122"/>
              <a:ea typeface="宋体" panose="02010600030101010101" pitchFamily="2" charset="-122"/>
              <a:cs typeface="Times New Roman" panose="02020603050405020304" pitchFamily="18" charset="0"/>
            </a:endParaRPr>
          </a:p>
        </p:txBody>
      </p:sp>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971558" y="6186196"/>
            <a:ext cx="3200885" cy="338429"/>
          </a:xfrm>
        </p:spPr>
        <p:txBody>
          <a:bodyPr/>
          <a:lstStyle/>
          <a:p>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图片对应描述</a:t>
            </a:r>
            <a:endParaRPr lang="en-US" sz="2000"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cs typeface="Times New Roman" panose="02020603050405020304" pitchFamily="18" charset="0"/>
              </a:rPr>
              <a:pPr/>
              <a:t>13</a:t>
            </a:fld>
            <a:endParaRPr lang="en-US">
              <a:latin typeface="宋体" panose="02010600030101010101" pitchFamily="2" charset="-122"/>
              <a:ea typeface="宋体" panose="02010600030101010101" pitchFamily="2" charset="-122"/>
              <a:cs typeface="Times New Roman" panose="02020603050405020304" pitchFamily="18" charset="0"/>
            </a:endParaRPr>
          </a:p>
        </p:txBody>
      </p:sp>
      <p:pic>
        <p:nvPicPr>
          <p:cNvPr id="9" name="图片 8">
            <a:extLst>
              <a:ext uri="{FF2B5EF4-FFF2-40B4-BE49-F238E27FC236}">
                <a16:creationId xmlns:a16="http://schemas.microsoft.com/office/drawing/2014/main" id="{FC64ACD1-E250-616B-94AD-232011503DCF}"/>
              </a:ext>
            </a:extLst>
          </p:cNvPr>
          <p:cNvPicPr>
            <a:picLocks noChangeAspect="1"/>
          </p:cNvPicPr>
          <p:nvPr/>
        </p:nvPicPr>
        <p:blipFill>
          <a:blip r:embed="rId3"/>
          <a:stretch>
            <a:fillRect/>
          </a:stretch>
        </p:blipFill>
        <p:spPr>
          <a:xfrm>
            <a:off x="440618" y="929052"/>
            <a:ext cx="8360482" cy="4999896"/>
          </a:xfrm>
          <a:prstGeom prst="rect">
            <a:avLst/>
          </a:prstGeom>
        </p:spPr>
      </p:pic>
    </p:spTree>
    <p:extLst>
      <p:ext uri="{BB962C8B-B14F-4D97-AF65-F5344CB8AC3E}">
        <p14:creationId xmlns:p14="http://schemas.microsoft.com/office/powerpoint/2010/main" val="386653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202941" y="211218"/>
            <a:ext cx="6524431" cy="626933"/>
          </a:xfrm>
        </p:spPr>
        <p:txBody>
          <a:bodyPr>
            <a:noAutofit/>
          </a:bodyPr>
          <a:lstStyle/>
          <a:p>
            <a:r>
              <a:rPr lang="zh-CN" altLang="en-US" sz="3600" dirty="0">
                <a:latin typeface="宋体" panose="02010600030101010101" pitchFamily="2" charset="-122"/>
                <a:ea typeface="宋体" panose="02010600030101010101" pitchFamily="2" charset="-122"/>
                <a:cs typeface="Times New Roman" panose="02020603050405020304" pitchFamily="18" charset="0"/>
              </a:rPr>
              <a:t>合并产品和过程</a:t>
            </a:r>
            <a:r>
              <a:rPr lang="en-US" altLang="zh-CN" sz="3600" dirty="0">
                <a:latin typeface="宋体" panose="02010600030101010101" pitchFamily="2" charset="-122"/>
                <a:ea typeface="宋体" panose="02010600030101010101" pitchFamily="2" charset="-122"/>
                <a:cs typeface="Times New Roman" panose="02020603050405020304" pitchFamily="18" charset="0"/>
              </a:rPr>
              <a:t>——</a:t>
            </a:r>
            <a:r>
              <a:rPr lang="zh-CN" altLang="en-US" sz="3600" dirty="0">
                <a:latin typeface="宋体" panose="02010600030101010101" pitchFamily="2" charset="-122"/>
                <a:ea typeface="宋体" panose="02010600030101010101" pitchFamily="2" charset="-122"/>
                <a:cs typeface="Times New Roman" panose="02020603050405020304" pitchFamily="18" charset="0"/>
              </a:rPr>
              <a:t>对应描述</a:t>
            </a:r>
            <a:endParaRPr lang="en-US" sz="360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150869"/>
            <a:ext cx="2980826" cy="387342"/>
          </a:xfrm>
        </p:spPr>
        <p:txBody>
          <a:bodyPr/>
          <a:lstStyle/>
          <a:p>
            <a:r>
              <a:rPr lang="zh-CN" altLang="en-US" sz="2000" dirty="0">
                <a:latin typeface="宋体" panose="02010600030101010101" pitchFamily="2" charset="-122"/>
                <a:ea typeface="宋体" panose="02010600030101010101" pitchFamily="2" charset="-122"/>
                <a:cs typeface="Times New Roman" panose="02020603050405020304" pitchFamily="18" charset="0"/>
                <a:hlinkClick r:id="rId2" action="ppaction://hlinksldjump"/>
              </a:rPr>
              <a:t>返回原页面</a:t>
            </a:r>
            <a:endParaRPr lang="en-US" sz="2000" dirty="0">
              <a:latin typeface="宋体" panose="02010600030101010101" pitchFamily="2" charset="-122"/>
              <a:ea typeface="宋体" panose="02010600030101010101" pitchFamily="2" charset="-122"/>
              <a:cs typeface="Times New Roman" panose="02020603050405020304" pitchFamily="18" charset="0"/>
              <a:hlinkClick r:id="rId2" action="ppaction://hlinksldjump"/>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81389" y="1830968"/>
            <a:ext cx="8381222" cy="3196063"/>
          </a:xfrm>
        </p:spPr>
        <p:txBody>
          <a:bodyPr>
            <a:normAutofit lnSpcReduction="10000"/>
          </a:bodyPr>
          <a:lstStyle/>
          <a:p>
            <a:pPr>
              <a:lnSpc>
                <a:spcPct val="150000"/>
              </a:lnSpc>
            </a:pPr>
            <a:r>
              <a:rPr lang="zh-CN" altLang="en-US" sz="2400" dirty="0">
                <a:effectLst/>
                <a:latin typeface="宋体" panose="02010600030101010101" pitchFamily="2" charset="-122"/>
                <a:ea typeface="宋体" panose="02010600030101010101" pitchFamily="2" charset="-122"/>
              </a:rPr>
              <a:t>该图显示了用于合并产品和过程的表格。该表有</a:t>
            </a:r>
            <a:r>
              <a:rPr lang="en-US" altLang="zh-CN" sz="2400" dirty="0">
                <a:effectLst/>
                <a:latin typeface="宋体" panose="02010600030101010101" pitchFamily="2" charset="-122"/>
                <a:ea typeface="宋体" panose="02010600030101010101" pitchFamily="2" charset="-122"/>
              </a:rPr>
              <a:t>6</a:t>
            </a:r>
            <a:r>
              <a:rPr lang="zh-CN" altLang="en-US" sz="2400" dirty="0">
                <a:effectLst/>
                <a:latin typeface="宋体" panose="02010600030101010101" pitchFamily="2" charset="-122"/>
                <a:ea typeface="宋体" panose="02010600030101010101" pitchFamily="2" charset="-122"/>
              </a:rPr>
              <a:t>列，标记为公共过程框架活动的第一列将各种活动进行了列举。其他列的标记有：沟通、策划、建模、构建和部署。列出的活动是： 软件工程任务和产品功能，例如：将手机同步到设备、在手机界面上显示数据、设定个人目标、存储数据到云端</a:t>
            </a:r>
            <a:r>
              <a:rPr lang="zh-CN" altLang="en-US" sz="2400" dirty="0">
                <a:latin typeface="宋体" panose="02010600030101010101" pitchFamily="2" charset="-122"/>
                <a:ea typeface="宋体" panose="02010600030101010101" pitchFamily="2" charset="-122"/>
              </a:rPr>
              <a:t>、</a:t>
            </a:r>
            <a:r>
              <a:rPr lang="zh-CN" altLang="en-US" sz="2400" dirty="0">
                <a:effectLst/>
                <a:latin typeface="宋体" panose="02010600030101010101" pitchFamily="2" charset="-122"/>
                <a:ea typeface="宋体" panose="02010600030101010101" pitchFamily="2" charset="-122"/>
              </a:rPr>
              <a:t>允许用户修改手机</a:t>
            </a:r>
            <a:r>
              <a:rPr lang="zh-CN" altLang="en-US" sz="2400" dirty="0">
                <a:latin typeface="宋体" panose="02010600030101010101" pitchFamily="2" charset="-122"/>
                <a:ea typeface="宋体" panose="02010600030101010101" pitchFamily="2" charset="-122"/>
              </a:rPr>
              <a:t>界面、</a:t>
            </a:r>
            <a:r>
              <a:rPr lang="zh-CN" altLang="en-US" sz="2400" dirty="0">
                <a:effectLst/>
                <a:latin typeface="宋体" panose="02010600030101010101" pitchFamily="2" charset="-122"/>
                <a:ea typeface="宋体" panose="02010600030101010101" pitchFamily="2" charset="-122"/>
              </a:rPr>
              <a:t>整合社交媒体、和朋友一起设定目标。</a:t>
            </a:r>
            <a:endParaRPr lang="en-US" sz="2800" dirty="0">
              <a:latin typeface="宋体" panose="02010600030101010101" pitchFamily="2" charset="-122"/>
              <a:ea typeface="宋体" panose="02010600030101010101" pitchFamily="2" charset="-122"/>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286939"/>
            <a:ext cx="2959779" cy="291872"/>
          </a:xfrm>
        </p:spPr>
        <p:txBody>
          <a:bodyPr/>
          <a:lstStyle/>
          <a:p>
            <a:pPr algn="ctr"/>
            <a:r>
              <a:rPr lang="zh-CN" altLang="en-US" sz="2000" dirty="0">
                <a:latin typeface="宋体" panose="02010600030101010101" pitchFamily="2" charset="-122"/>
                <a:ea typeface="宋体" panose="02010600030101010101" pitchFamily="2" charset="-122"/>
                <a:cs typeface="Times New Roman" panose="02020603050405020304" pitchFamily="18" charset="0"/>
                <a:hlinkClick r:id="rId2" action="ppaction://hlinksldjump"/>
              </a:rPr>
              <a:t>返回原页面</a:t>
            </a:r>
            <a:endParaRPr lang="en-US" sz="2000" dirty="0">
              <a:latin typeface="宋体" panose="02010600030101010101" pitchFamily="2" charset="-122"/>
              <a:ea typeface="宋体" panose="02010600030101010101" pitchFamily="2" charset="-122"/>
              <a:cs typeface="Times New Roman" panose="02020603050405020304" pitchFamily="18" charset="0"/>
              <a:hlinkClick r:id="rId2" action="ppaction://hlinksldjump"/>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cs typeface="Times New Roman" panose="02020603050405020304" pitchFamily="18" charset="0"/>
              </a:rPr>
              <a:t>14</a:t>
            </a:fld>
            <a:endParaRPr lang="en-US">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7252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9FD1E-9AB3-F600-CEED-E7DED3565DF5}"/>
              </a:ext>
            </a:extLst>
          </p:cNvPr>
          <p:cNvSpPr>
            <a:spLocks noGrp="1"/>
          </p:cNvSpPr>
          <p:nvPr>
            <p:ph type="title"/>
          </p:nvPr>
        </p:nvSpPr>
        <p:spPr/>
        <p:txBody>
          <a:bodyPr/>
          <a:lstStyle/>
          <a:p>
            <a:r>
              <a:rPr kumimoji="0" lang="zh-CN" altLang="en-US" sz="3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成功的软件项目中的特征</a:t>
            </a:r>
            <a:r>
              <a:rPr lang="en-US" altLang="zh-CN" sz="1000" b="0" dirty="0">
                <a:latin typeface="Times New Roman" panose="02020603050405020304" pitchFamily="18" charset="0"/>
                <a:cs typeface="Times New Roman" panose="02020603050405020304" pitchFamily="18" charset="0"/>
              </a:rPr>
              <a:t>1</a:t>
            </a:r>
            <a:endParaRPr lang="zh-CN" altLang="en-US" sz="1000" b="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853BEB66-E9BF-7758-85B6-4DF64669ED13}"/>
              </a:ext>
            </a:extLst>
          </p:cNvPr>
          <p:cNvSpPr>
            <a:spLocks noGrp="1"/>
          </p:cNvSpPr>
          <p:nvPr>
            <p:ph sz="quarter" idx="11"/>
          </p:nvPr>
        </p:nvSpPr>
        <p:spPr/>
        <p:txBody>
          <a:bodyPr/>
          <a:lstStyle/>
          <a:p>
            <a:pPr marL="403200" marR="0" lvl="0" indent="-403200" algn="l" defTabSz="914400" rtl="0" eaLnBrk="1" fontAlgn="auto" latinLnBrk="0" hangingPunct="1">
              <a:lnSpc>
                <a:spcPct val="150000"/>
              </a:lnSpc>
              <a:spcBef>
                <a:spcPts val="1000"/>
              </a:spcBef>
              <a:spcAft>
                <a:spcPts val="0"/>
              </a:spcAft>
              <a:buClrTx/>
              <a:buSzTx/>
              <a:buFont typeface="+mj-lt"/>
              <a:buAutoNum type="arabicPeriod"/>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所有利益相关者都接受明确且易于理解的需求。</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403200" marR="0" lvl="0" indent="-403200" algn="l" defTabSz="914400" rtl="0" eaLnBrk="1" fontAlgn="auto" latinLnBrk="0" hangingPunct="1">
              <a:lnSpc>
                <a:spcPct val="150000"/>
              </a:lnSpc>
              <a:spcBef>
                <a:spcPts val="1000"/>
              </a:spcBef>
              <a:spcAft>
                <a:spcPts val="0"/>
              </a:spcAft>
              <a:buClrTx/>
              <a:buSzTx/>
              <a:buFont typeface="+mj-lt"/>
              <a:buAutoNum type="arabicPeriod"/>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用户在整个开发过程中积极不断地参与。</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403200" marR="0" lvl="0" indent="-403200" algn="l" defTabSz="914400" rtl="0" eaLnBrk="1" fontAlgn="auto" latinLnBrk="0" hangingPunct="1">
              <a:lnSpc>
                <a:spcPct val="150000"/>
              </a:lnSpc>
              <a:spcBef>
                <a:spcPts val="1000"/>
              </a:spcBef>
              <a:spcAft>
                <a:spcPts val="0"/>
              </a:spcAft>
              <a:buClrTx/>
              <a:buSzTx/>
              <a:buFont typeface="+mj-lt"/>
              <a:buAutoNum type="arabicPeriod"/>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项目经理具备需要的领导能力，且能和团队分享项目愿景。</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403200" marR="0" lvl="0" indent="-403200" algn="l" defTabSz="914400" rtl="0" eaLnBrk="1" fontAlgn="auto" latinLnBrk="0" hangingPunct="1">
              <a:lnSpc>
                <a:spcPct val="150000"/>
              </a:lnSpc>
              <a:spcBef>
                <a:spcPts val="1000"/>
              </a:spcBef>
              <a:spcAft>
                <a:spcPts val="0"/>
              </a:spcAft>
              <a:buClrTx/>
              <a:buSzTx/>
              <a:buFont typeface="+mj-lt"/>
              <a:buAutoNum type="arabicPeriod"/>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在利益相关者的参与下制定项目计划和进度表，以达到用户目标。</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403200" marR="0" lvl="0" indent="-403200" algn="l" defTabSz="914400" rtl="0" eaLnBrk="1" fontAlgn="auto" latinLnBrk="0" hangingPunct="1">
              <a:lnSpc>
                <a:spcPct val="150000"/>
              </a:lnSpc>
              <a:spcBef>
                <a:spcPts val="1000"/>
              </a:spcBef>
              <a:spcAft>
                <a:spcPts val="0"/>
              </a:spcAft>
              <a:buClrTx/>
              <a:buSzTx/>
              <a:buFont typeface="+mj-lt"/>
              <a:buAutoNum type="arabicPeriod"/>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团队成员具备所需技能且敬业。</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1D6C36C7-0618-02ED-53B5-6C1600329702}"/>
              </a:ext>
            </a:extLst>
          </p:cNvPr>
          <p:cNvSpPr>
            <a:spLocks noGrp="1"/>
          </p:cNvSpPr>
          <p:nvPr>
            <p:ph type="sldNum" sz="quarter" idx="10"/>
          </p:nvPr>
        </p:nvSpPr>
        <p:spPr/>
        <p:txBody>
          <a:bodyPr/>
          <a:lstStyle/>
          <a:p>
            <a:fld id="{68151E55-6873-49E2-B8D5-2F265E6F1973}" type="slidenum">
              <a:rPr lang="en-US" smtClean="0"/>
              <a:t>15</a:t>
            </a:fld>
            <a:endParaRPr lang="en-US"/>
          </a:p>
        </p:txBody>
      </p:sp>
    </p:spTree>
    <p:extLst>
      <p:ext uri="{BB962C8B-B14F-4D97-AF65-F5344CB8AC3E}">
        <p14:creationId xmlns:p14="http://schemas.microsoft.com/office/powerpoint/2010/main" val="3056167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5FD09-337B-0A97-CF1E-65D161A67B7B}"/>
              </a:ext>
            </a:extLst>
          </p:cNvPr>
          <p:cNvSpPr>
            <a:spLocks noGrp="1"/>
          </p:cNvSpPr>
          <p:nvPr>
            <p:ph type="title"/>
          </p:nvPr>
        </p:nvSpPr>
        <p:spPr/>
        <p:txBody>
          <a:bodyPr/>
          <a:lstStyle/>
          <a:p>
            <a:r>
              <a:rPr kumimoji="0" lang="zh-CN" altLang="en-US" sz="3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成功的软件项目中的特征</a:t>
            </a:r>
            <a:r>
              <a:rPr lang="en-US" altLang="zh-CN" sz="1000" b="0" dirty="0">
                <a:latin typeface="Times New Roman" panose="02020603050405020304" pitchFamily="18" charset="0"/>
                <a:cs typeface="Times New Roman" panose="02020603050405020304" pitchFamily="18" charset="0"/>
              </a:rPr>
              <a:t>2</a:t>
            </a:r>
            <a:endParaRPr lang="zh-CN" altLang="en-US" sz="1000" b="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593C8F0-1753-D980-6265-8C550A4B1321}"/>
              </a:ext>
            </a:extLst>
          </p:cNvPr>
          <p:cNvSpPr>
            <a:spLocks noGrp="1"/>
          </p:cNvSpPr>
          <p:nvPr>
            <p:ph sz="quarter" idx="11"/>
          </p:nvPr>
        </p:nvSpPr>
        <p:spPr/>
        <p:txBody>
          <a:bodyPr/>
          <a:lstStyle/>
          <a:p>
            <a:pPr marL="403200" marR="0" lvl="0" indent="-403200" algn="l" defTabSz="914400" rtl="0" eaLnBrk="1" fontAlgn="auto" latinLnBrk="0" hangingPunct="1">
              <a:lnSpc>
                <a:spcPct val="150000"/>
              </a:lnSpc>
              <a:spcBef>
                <a:spcPts val="1000"/>
              </a:spcBef>
              <a:spcAft>
                <a:spcPts val="0"/>
              </a:spcAft>
              <a:buClrTx/>
              <a:buSzTx/>
              <a:buFont typeface="+mj-lt"/>
              <a:buAutoNum type="arabicPeriod" startAt="6"/>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开发团队的成员具有相容的个性，喜欢在协作环境下工作。</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403200" marR="0" lvl="0" indent="-403200" algn="l" defTabSz="914400" rtl="0" eaLnBrk="1" fontAlgn="auto" latinLnBrk="0" hangingPunct="1">
              <a:lnSpc>
                <a:spcPct val="150000"/>
              </a:lnSpc>
              <a:spcBef>
                <a:spcPts val="1000"/>
              </a:spcBef>
              <a:spcAft>
                <a:spcPts val="0"/>
              </a:spcAft>
              <a:buClrTx/>
              <a:buSzTx/>
              <a:buFont typeface="+mj-lt"/>
              <a:buAutoNum type="arabicPeriod" startAt="6"/>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监控并维护所估算的切实可行的计划和预算。</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403200" marR="0" lvl="0" indent="-403200" algn="l" defTabSz="914400" rtl="0" eaLnBrk="1" fontAlgn="auto" latinLnBrk="0" hangingPunct="1">
              <a:lnSpc>
                <a:spcPct val="150000"/>
              </a:lnSpc>
              <a:spcBef>
                <a:spcPts val="1000"/>
              </a:spcBef>
              <a:spcAft>
                <a:spcPts val="0"/>
              </a:spcAft>
              <a:buClrTx/>
              <a:buSzTx/>
              <a:buFont typeface="+mj-lt"/>
              <a:buAutoNum type="arabicPeriod" startAt="6"/>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理解并满足客户需求。</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403200" marR="0" lvl="0" indent="-403200" algn="l" defTabSz="914400" rtl="0" eaLnBrk="1" fontAlgn="auto" latinLnBrk="0" hangingPunct="1">
              <a:lnSpc>
                <a:spcPct val="150000"/>
              </a:lnSpc>
              <a:spcBef>
                <a:spcPts val="1000"/>
              </a:spcBef>
              <a:spcAft>
                <a:spcPts val="0"/>
              </a:spcAft>
              <a:buClrTx/>
              <a:buSzTx/>
              <a:buFont typeface="+mj-lt"/>
              <a:buAutoNum type="arabicPeriod" startAt="6"/>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团队成员的工作满意度高。</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542925" marR="0" lvl="0" indent="-542925" algn="l" defTabSz="914400" rtl="0" eaLnBrk="1" fontAlgn="auto" latinLnBrk="0" hangingPunct="1">
              <a:lnSpc>
                <a:spcPct val="150000"/>
              </a:lnSpc>
              <a:spcBef>
                <a:spcPts val="1000"/>
              </a:spcBef>
              <a:spcAft>
                <a:spcPts val="0"/>
              </a:spcAft>
              <a:buClrTx/>
              <a:buSzTx/>
              <a:buFont typeface="+mj-lt"/>
              <a:buAutoNum type="arabicPeriod" startAt="6"/>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工作产品能反映期望的范围和质量。</a:t>
            </a:r>
            <a:endParaRPr kumimoji="0" lang="en-US"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C6D63B08-7E3F-830A-8ED5-110C926440AA}"/>
              </a:ext>
            </a:extLst>
          </p:cNvPr>
          <p:cNvSpPr>
            <a:spLocks noGrp="1"/>
          </p:cNvSpPr>
          <p:nvPr>
            <p:ph type="sldNum" sz="quarter" idx="10"/>
          </p:nvPr>
        </p:nvSpPr>
        <p:spPr/>
        <p:txBody>
          <a:bodyPr/>
          <a:lstStyle/>
          <a:p>
            <a:fld id="{68151E55-6873-49E2-B8D5-2F265E6F1973}" type="slidenum">
              <a:rPr lang="en-US" smtClean="0"/>
              <a:t>16</a:t>
            </a:fld>
            <a:endParaRPr lang="en-US"/>
          </a:p>
        </p:txBody>
      </p:sp>
    </p:spTree>
    <p:extLst>
      <p:ext uri="{BB962C8B-B14F-4D97-AF65-F5344CB8AC3E}">
        <p14:creationId xmlns:p14="http://schemas.microsoft.com/office/powerpoint/2010/main" val="3664370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AC19A-B886-DC02-6CC4-2FB328333F44}"/>
              </a:ext>
            </a:extLst>
          </p:cNvPr>
          <p:cNvSpPr>
            <a:spLocks noGrp="1"/>
          </p:cNvSpPr>
          <p:nvPr>
            <p:ph type="title"/>
          </p:nvPr>
        </p:nvSpPr>
        <p:spPr/>
        <p:txBody>
          <a:bodyPr/>
          <a:lstStyle/>
          <a:p>
            <a:r>
              <a:rPr kumimoji="0" lang="en-US" altLang="zh-CN" sz="3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W</a:t>
            </a:r>
            <a:r>
              <a:rPr kumimoji="0" lang="en-US" altLang="zh-CN" sz="36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0" lang="en-US" altLang="zh-CN" sz="3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HH</a:t>
            </a:r>
            <a:r>
              <a:rPr kumimoji="0" lang="zh-CN" altLang="en-US" sz="3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原则</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7C248EA-2617-9FA8-2631-1280F76F1923}"/>
              </a:ext>
            </a:extLst>
          </p:cNvPr>
          <p:cNvSpPr>
            <a:spLocks noGrp="1"/>
          </p:cNvSpPr>
          <p:nvPr>
            <p:ph sz="quarter" idx="11"/>
          </p:nvPr>
        </p:nvSpPr>
        <p:spPr>
          <a:xfrm>
            <a:off x="342900" y="1276709"/>
            <a:ext cx="8801100" cy="4971691"/>
          </a:xfrm>
        </p:spPr>
        <p:txBody>
          <a:bodyPr/>
          <a:lstStyle/>
          <a:p>
            <a:pPr marL="291600" marR="0" lvl="0" indent="-291600" algn="l" defTabSz="914400" rtl="0" eaLnBrk="1" fontAlgn="auto" latinLnBrk="0" hangingPunct="1">
              <a:lnSpc>
                <a:spcPct val="150000"/>
              </a:lnSpc>
              <a:spcBef>
                <a:spcPts val="0"/>
              </a:spcBef>
              <a:spcAft>
                <a:spcPts val="1000"/>
              </a:spcAft>
              <a:buClrTx/>
              <a:buSzTx/>
              <a:buFont typeface="Arial" panose="020B0604020202020204" pitchFamily="34" charset="0"/>
              <a:buChar char="•"/>
              <a:tabLst/>
              <a:defRPr/>
            </a:pPr>
            <a:r>
              <a:rPr kumimoji="0" lang="zh-CN" alt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为什么</a:t>
            </a: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(Why)</a:t>
            </a:r>
            <a:r>
              <a:rPr kumimoji="0" lang="zh-CN" alt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要开发这个系统？</a:t>
            </a:r>
            <a:endParaRPr kumimoji="0" lang="en-US" altLang="zh-CN" sz="22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50000"/>
              </a:lnSpc>
              <a:spcBef>
                <a:spcPts val="0"/>
              </a:spcBef>
              <a:spcAft>
                <a:spcPts val="1000"/>
              </a:spcAft>
              <a:buClrTx/>
              <a:buSzTx/>
              <a:buFont typeface="Arial" panose="020B0604020202020204" pitchFamily="34" charset="0"/>
              <a:buChar char="•"/>
              <a:tabLst/>
              <a:defRPr/>
            </a:pPr>
            <a:r>
              <a:rPr kumimoji="0" lang="zh-CN" alt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将要做什么</a:t>
            </a: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What)</a:t>
            </a:r>
            <a:r>
              <a:rPr kumimoji="0" lang="en-US" alt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291600" marR="0" lvl="0" indent="-291600" algn="l" defTabSz="914400" rtl="0" eaLnBrk="1" fontAlgn="auto" latinLnBrk="0" hangingPunct="1">
              <a:lnSpc>
                <a:spcPct val="150000"/>
              </a:lnSpc>
              <a:spcBef>
                <a:spcPts val="0"/>
              </a:spcBef>
              <a:spcAft>
                <a:spcPts val="1000"/>
              </a:spcAft>
              <a:buClrTx/>
              <a:buSzTx/>
              <a:buFont typeface="Arial" panose="020B0604020202020204" pitchFamily="34" charset="0"/>
              <a:buChar char="•"/>
              <a:tabLst/>
              <a:defRPr/>
            </a:pPr>
            <a:r>
              <a:rPr kumimoji="0" lang="zh-CN" alt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什么时候</a:t>
            </a: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When)</a:t>
            </a:r>
            <a:r>
              <a:rPr kumimoji="0" lang="zh-CN" alt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做？</a:t>
            </a:r>
            <a:endParaRPr kumimoji="0" lang="en-US" altLang="zh-CN" sz="22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50000"/>
              </a:lnSpc>
              <a:spcBef>
                <a:spcPts val="0"/>
              </a:spcBef>
              <a:spcAft>
                <a:spcPts val="1000"/>
              </a:spcAft>
              <a:buClrTx/>
              <a:buSzTx/>
              <a:buFont typeface="Arial" panose="020B0604020202020204" pitchFamily="34" charset="0"/>
              <a:buChar char="•"/>
              <a:tabLst/>
              <a:defRPr/>
            </a:pPr>
            <a:r>
              <a:rPr kumimoji="0" lang="zh-CN" alt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某功能由谁</a:t>
            </a: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Who)</a:t>
            </a:r>
            <a:r>
              <a:rPr kumimoji="0" lang="zh-CN" alt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负责？</a:t>
            </a:r>
            <a:endParaRPr kumimoji="0" lang="en-US" altLang="zh-CN" sz="22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50000"/>
              </a:lnSpc>
              <a:spcBef>
                <a:spcPts val="0"/>
              </a:spcBef>
              <a:spcAft>
                <a:spcPts val="1000"/>
              </a:spcAft>
              <a:buClrTx/>
              <a:buSzTx/>
              <a:buFont typeface="Arial" panose="020B0604020202020204" pitchFamily="34" charset="0"/>
              <a:buChar char="•"/>
              <a:tabLst/>
              <a:defRPr/>
            </a:pPr>
            <a:r>
              <a:rPr kumimoji="0" lang="zh-CN" alt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他们的机构组织位于何处</a:t>
            </a: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(Where)</a:t>
            </a:r>
            <a:r>
              <a:rPr kumimoji="0" lang="zh-CN" alt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2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50000"/>
              </a:lnSpc>
              <a:spcBef>
                <a:spcPts val="0"/>
              </a:spcBef>
              <a:spcAft>
                <a:spcPts val="1000"/>
              </a:spcAft>
              <a:buClrTx/>
              <a:buSzTx/>
              <a:buFont typeface="Arial" panose="020B0604020202020204" pitchFamily="34" charset="0"/>
              <a:buChar char="•"/>
              <a:tabLst/>
              <a:defRPr/>
            </a:pPr>
            <a:r>
              <a:rPr kumimoji="0" lang="zh-CN" alt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如何</a:t>
            </a: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How)</a:t>
            </a:r>
            <a:r>
              <a:rPr kumimoji="0" lang="zh-CN" alt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完成技术工作和管理工作？</a:t>
            </a:r>
            <a:endParaRPr kumimoji="0" lang="en-US" altLang="zh-CN" sz="22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50000"/>
              </a:lnSpc>
              <a:spcBef>
                <a:spcPts val="0"/>
              </a:spcBef>
              <a:spcAft>
                <a:spcPts val="1000"/>
              </a:spcAft>
              <a:buClrTx/>
              <a:buSzTx/>
              <a:buFont typeface="Arial" panose="020B0604020202020204" pitchFamily="34" charset="0"/>
              <a:buChar char="•"/>
              <a:tabLst/>
              <a:defRPr/>
            </a:pPr>
            <a:r>
              <a:rPr kumimoji="0" lang="zh-CN" alt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每种资源</a:t>
            </a:r>
            <a:r>
              <a:rPr kumimoji="0" lang="en-US" altLang="zh-CN" sz="22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例如人员、软件、工具、数据库</a:t>
            </a:r>
            <a:r>
              <a:rPr kumimoji="0" lang="en-US" altLang="zh-CN" sz="22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需要多少</a:t>
            </a: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How much)</a:t>
            </a:r>
            <a:r>
              <a:rPr kumimoji="0" lang="en-US" alt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 name="灯片编号占位符 5">
            <a:extLst>
              <a:ext uri="{FF2B5EF4-FFF2-40B4-BE49-F238E27FC236}">
                <a16:creationId xmlns:a16="http://schemas.microsoft.com/office/drawing/2014/main" id="{7EE33FBB-BDED-35CC-AB58-097367FC7C37}"/>
              </a:ext>
            </a:extLst>
          </p:cNvPr>
          <p:cNvSpPr>
            <a:spLocks noGrp="1"/>
          </p:cNvSpPr>
          <p:nvPr>
            <p:ph type="sldNum" sz="quarter" idx="10"/>
          </p:nvPr>
        </p:nvSpPr>
        <p:spPr/>
        <p:txBody>
          <a:bodyPr/>
          <a:lstStyle/>
          <a:p>
            <a:fld id="{68151E55-6873-49E2-B8D5-2F265E6F1973}" type="slidenum">
              <a:rPr lang="en-US" smtClean="0"/>
              <a:t>17</a:t>
            </a:fld>
            <a:endParaRPr lang="en-US"/>
          </a:p>
        </p:txBody>
      </p:sp>
    </p:spTree>
    <p:extLst>
      <p:ext uri="{BB962C8B-B14F-4D97-AF65-F5344CB8AC3E}">
        <p14:creationId xmlns:p14="http://schemas.microsoft.com/office/powerpoint/2010/main" val="3056709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6F56D6-B50E-416D-BB3C-01AACA6B8884}"/>
              </a:ext>
            </a:extLst>
          </p:cNvPr>
          <p:cNvSpPr>
            <a:spLocks noGrp="1"/>
          </p:cNvSpPr>
          <p:nvPr>
            <p:ph type="title"/>
          </p:nvPr>
        </p:nvSpPr>
        <p:spPr/>
        <p:txBody>
          <a:bodyPr/>
          <a:lstStyle/>
          <a:p>
            <a:r>
              <a:rPr kumimoji="0" lang="zh-CN" altLang="en-US" sz="3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关键实践</a:t>
            </a:r>
            <a:endParaRPr lang="zh-CN" altLang="en-US" dirty="0"/>
          </a:p>
        </p:txBody>
      </p:sp>
      <p:sp>
        <p:nvSpPr>
          <p:cNvPr id="3" name="内容占位符 2">
            <a:extLst>
              <a:ext uri="{FF2B5EF4-FFF2-40B4-BE49-F238E27FC236}">
                <a16:creationId xmlns:a16="http://schemas.microsoft.com/office/drawing/2014/main" id="{7DE72F05-8BCE-0AD4-B606-D39539F865BE}"/>
              </a:ext>
            </a:extLst>
          </p:cNvPr>
          <p:cNvSpPr>
            <a:spLocks noGrp="1"/>
          </p:cNvSpPr>
          <p:nvPr>
            <p:ph sz="quarter" idx="11"/>
          </p:nvPr>
        </p:nvSpPr>
        <p:spPr/>
        <p:txBody>
          <a:bodyPr/>
          <a:lstStyle/>
          <a:p>
            <a:pPr marL="291600" marR="0" lvl="0" indent="-291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正式的风险管理</a:t>
            </a:r>
            <a:r>
              <a:rPr lang="zh-CN" altLang="en-US" sz="2400"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endParaRPr kumimoji="0" lang="en-US"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成本和进度的经验估算</a:t>
            </a:r>
            <a:r>
              <a:rPr lang="zh-CN" altLang="en-US" sz="2400"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endParaRPr kumimoji="0" lang="en-US"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基于度量的项目管理</a:t>
            </a:r>
            <a:r>
              <a:rPr lang="zh-CN" altLang="en-US" sz="2400"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endParaRPr kumimoji="0" lang="en-US"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获得价值跟踪</a:t>
            </a:r>
            <a:r>
              <a:rPr lang="zh-CN" altLang="en-US" sz="2400"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endParaRPr kumimoji="0" lang="en-US"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针对质量目标的缺陷跟踪</a:t>
            </a:r>
            <a:r>
              <a:rPr lang="zh-CN" altLang="en-US" sz="2400"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endParaRPr kumimoji="0" lang="en-US"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以人为本的项目管理</a:t>
            </a:r>
            <a:r>
              <a:rPr lang="zh-CN" altLang="en-US" sz="2400"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endParaRPr kumimoji="0" lang="en-US"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652D4676-340B-4144-007F-6BAB0B13DAC5}"/>
              </a:ext>
            </a:extLst>
          </p:cNvPr>
          <p:cNvSpPr>
            <a:spLocks noGrp="1"/>
          </p:cNvSpPr>
          <p:nvPr>
            <p:ph type="sldNum" sz="quarter" idx="10"/>
          </p:nvPr>
        </p:nvSpPr>
        <p:spPr/>
        <p:txBody>
          <a:bodyPr/>
          <a:lstStyle/>
          <a:p>
            <a:fld id="{68151E55-6873-49E2-B8D5-2F265E6F1973}" type="slidenum">
              <a:rPr lang="en-US" smtClean="0"/>
              <a:t>18</a:t>
            </a:fld>
            <a:endParaRPr lang="en-US"/>
          </a:p>
        </p:txBody>
      </p:sp>
    </p:spTree>
    <p:extLst>
      <p:ext uri="{BB962C8B-B14F-4D97-AF65-F5344CB8AC3E}">
        <p14:creationId xmlns:p14="http://schemas.microsoft.com/office/powerpoint/2010/main" val="3895769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9D16C2-CB37-1E0E-5344-60CFFE16C5C9}"/>
              </a:ext>
            </a:extLst>
          </p:cNvPr>
          <p:cNvSpPr>
            <a:spLocks noGrp="1"/>
          </p:cNvSpPr>
          <p:nvPr>
            <p:ph type="title"/>
          </p:nvPr>
        </p:nvSpPr>
        <p:spPr/>
        <p:txBody>
          <a:bodyPr/>
          <a:lstStyle/>
          <a:p>
            <a:r>
              <a:rPr kumimoji="0" lang="zh-CN" altLang="en-US" sz="40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管理范围</a:t>
            </a:r>
            <a:r>
              <a:rPr kumimoji="0" lang="en-US" altLang="zh-CN" sz="40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zh-CN" altLang="en-US" sz="40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四个</a:t>
            </a:r>
            <a:r>
              <a:rPr kumimoji="0" lang="en-US" altLang="zh-CN" sz="40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P</a:t>
            </a:r>
            <a:endParaRPr lang="zh-CN" altLang="en-US" dirty="0"/>
          </a:p>
        </p:txBody>
      </p:sp>
      <p:sp>
        <p:nvSpPr>
          <p:cNvPr id="3" name="内容占位符 2">
            <a:extLst>
              <a:ext uri="{FF2B5EF4-FFF2-40B4-BE49-F238E27FC236}">
                <a16:creationId xmlns:a16="http://schemas.microsoft.com/office/drawing/2014/main" id="{A61C83B5-A4E0-824F-5DE6-23C5E10348D5}"/>
              </a:ext>
            </a:extLst>
          </p:cNvPr>
          <p:cNvSpPr>
            <a:spLocks noGrp="1"/>
          </p:cNvSpPr>
          <p:nvPr>
            <p:ph sz="quarter" idx="11"/>
          </p:nvPr>
        </p:nvSpPr>
        <p:spPr>
          <a:xfrm>
            <a:off x="342900" y="1276709"/>
            <a:ext cx="8639352" cy="4971691"/>
          </a:xfrm>
        </p:spPr>
        <p:txBody>
          <a:bodyPr/>
          <a:lstStyle/>
          <a:p>
            <a:pPr marL="291600" marR="0" lvl="0" indent="-291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人</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People</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成功项目的最重要元素</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产品</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Product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要构建的软件</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过程</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Process</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完成工作的一系列框架活动和软件工程任务</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项目</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Project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使产品成为现实所需的所有工作</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9E1D3E2E-76DC-E1CC-AB04-7F2BD73FF64E}"/>
              </a:ext>
            </a:extLst>
          </p:cNvPr>
          <p:cNvSpPr>
            <a:spLocks noGrp="1"/>
          </p:cNvSpPr>
          <p:nvPr>
            <p:ph type="sldNum" sz="quarter" idx="10"/>
          </p:nvPr>
        </p:nvSpPr>
        <p:spPr/>
        <p:txBody>
          <a:bodyPr/>
          <a:lstStyle/>
          <a:p>
            <a:fld id="{68151E55-6873-49E2-B8D5-2F265E6F1973}" type="slidenum">
              <a:rPr lang="en-US" smtClean="0"/>
              <a:t>2</a:t>
            </a:fld>
            <a:endParaRPr lang="en-US"/>
          </a:p>
        </p:txBody>
      </p:sp>
    </p:spTree>
    <p:extLst>
      <p:ext uri="{BB962C8B-B14F-4D97-AF65-F5344CB8AC3E}">
        <p14:creationId xmlns:p14="http://schemas.microsoft.com/office/powerpoint/2010/main" val="936382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8E0584-5230-3CA5-4500-9045D48DF1C5}"/>
              </a:ext>
            </a:extLst>
          </p:cNvPr>
          <p:cNvSpPr>
            <a:spLocks noGrp="1"/>
          </p:cNvSpPr>
          <p:nvPr>
            <p:ph type="title"/>
          </p:nvPr>
        </p:nvSpPr>
        <p:spPr/>
        <p:txBody>
          <a:bodyPr/>
          <a:lstStyle/>
          <a:p>
            <a:r>
              <a:rPr kumimoji="0" lang="zh-CN" altLang="en-US" sz="3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利益相关者</a:t>
            </a:r>
            <a:endParaRPr lang="zh-CN" altLang="en-US" dirty="0"/>
          </a:p>
        </p:txBody>
      </p:sp>
      <p:sp>
        <p:nvSpPr>
          <p:cNvPr id="3" name="内容占位符 2">
            <a:extLst>
              <a:ext uri="{FF2B5EF4-FFF2-40B4-BE49-F238E27FC236}">
                <a16:creationId xmlns:a16="http://schemas.microsoft.com/office/drawing/2014/main" id="{ABFED6CD-53FE-9614-ED50-C7F91E0270A0}"/>
              </a:ext>
            </a:extLst>
          </p:cNvPr>
          <p:cNvSpPr>
            <a:spLocks noGrp="1"/>
          </p:cNvSpPr>
          <p:nvPr>
            <p:ph sz="quarter" idx="11"/>
          </p:nvPr>
        </p:nvSpPr>
        <p:spPr/>
        <p:txBody>
          <a:bodyPr/>
          <a:lstStyle/>
          <a:p>
            <a:pPr marL="291600" marR="0" lvl="0" indent="-291600" algn="l" defTabSz="914400" rtl="0" eaLnBrk="1" fontAlgn="auto" latinLnBrk="0" hangingPunct="1">
              <a:lnSpc>
                <a:spcPct val="130000"/>
              </a:lnSpc>
              <a:spcBef>
                <a:spcPts val="0"/>
              </a:spcBef>
              <a:spcAft>
                <a:spcPts val="100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高级管理者（产品负责人）</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负责定义业务问题，这些问题往往对项目产生很大影响。</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30000"/>
              </a:lnSpc>
              <a:spcBef>
                <a:spcPts val="0"/>
              </a:spcBef>
              <a:spcAft>
                <a:spcPts val="100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项目（技术）管理者</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(Scrum</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主管或团队负责人）</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必须计划、激励、组织和控制软件开发人员。</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30000"/>
              </a:lnSpc>
              <a:spcBef>
                <a:spcPts val="0"/>
              </a:spcBef>
              <a:spcAft>
                <a:spcPts val="100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从业</a:t>
            </a:r>
            <a:r>
              <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人员</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拥有开发产品或应用软件所需的技能。</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30000"/>
              </a:lnSpc>
              <a:spcBef>
                <a:spcPts val="0"/>
              </a:spcBef>
              <a:spcAft>
                <a:spcPts val="100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客户</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阐明待开发软件的需求，包括关心项目成败的其他利益相关者。</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30000"/>
              </a:lnSpc>
              <a:spcBef>
                <a:spcPts val="0"/>
              </a:spcBef>
              <a:spcAft>
                <a:spcPts val="100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最终用户</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软件发布成为产品后直接与软件进行交互。</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244F0BA9-F69C-0390-E8B6-A39638263C26}"/>
              </a:ext>
            </a:extLst>
          </p:cNvPr>
          <p:cNvSpPr>
            <a:spLocks noGrp="1"/>
          </p:cNvSpPr>
          <p:nvPr>
            <p:ph type="sldNum" sz="quarter" idx="10"/>
          </p:nvPr>
        </p:nvSpPr>
        <p:spPr/>
        <p:txBody>
          <a:bodyPr/>
          <a:lstStyle/>
          <a:p>
            <a:fld id="{68151E55-6873-49E2-B8D5-2F265E6F1973}" type="slidenum">
              <a:rPr lang="en-US" smtClean="0"/>
              <a:t>3</a:t>
            </a:fld>
            <a:endParaRPr lang="en-US"/>
          </a:p>
        </p:txBody>
      </p:sp>
    </p:spTree>
    <p:extLst>
      <p:ext uri="{BB962C8B-B14F-4D97-AF65-F5344CB8AC3E}">
        <p14:creationId xmlns:p14="http://schemas.microsoft.com/office/powerpoint/2010/main" val="3034897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2CB01B-5558-214B-D33D-60D33E68AC10}"/>
              </a:ext>
            </a:extLst>
          </p:cNvPr>
          <p:cNvSpPr>
            <a:spLocks noGrp="1"/>
          </p:cNvSpPr>
          <p:nvPr>
            <p:ph type="title"/>
          </p:nvPr>
        </p:nvSpPr>
        <p:spPr/>
        <p:txBody>
          <a:bodyPr/>
          <a:lstStyle/>
          <a:p>
            <a:r>
              <a:rPr kumimoji="0" lang="zh-CN" altLang="en-US" sz="3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团队负责人</a:t>
            </a:r>
            <a:endParaRPr lang="zh-CN" altLang="en-US" dirty="0"/>
          </a:p>
        </p:txBody>
      </p:sp>
      <p:sp>
        <p:nvSpPr>
          <p:cNvPr id="3" name="内容占位符 2">
            <a:extLst>
              <a:ext uri="{FF2B5EF4-FFF2-40B4-BE49-F238E27FC236}">
                <a16:creationId xmlns:a16="http://schemas.microsoft.com/office/drawing/2014/main" id="{90FEC77F-1AF2-D118-5FFE-0D0197E5F946}"/>
              </a:ext>
            </a:extLst>
          </p:cNvPr>
          <p:cNvSpPr>
            <a:spLocks noGrp="1"/>
          </p:cNvSpPr>
          <p:nvPr>
            <p:ph sz="quarter" idx="11"/>
          </p:nvPr>
        </p:nvSpPr>
        <p:spPr/>
        <p:txBody>
          <a:bodyPr/>
          <a:lstStyle/>
          <a:p>
            <a:pPr marL="0" marR="0" lvl="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Kouzes</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从模范技术领导者身上发现的五种做法</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以身作则。</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领导者必须按他们所说的那样去做，通过共同牺牲来展现自己为团队和项目所做的贡献。</a:t>
            </a:r>
            <a:endPar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共启愿景。</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激励团队成员将他们的个人抱负和团队目标联系起来，在设定目标过程中尽早让利益相关者参与。</a:t>
            </a:r>
            <a:endPar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挑战现状。</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领导者必须主动寻找创新方法，通过帮助团队成员从失败中吸取教训的同时经常创造一些小成功，来鼓励他们去尝试和冒险。</a:t>
            </a:r>
            <a:endPar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使他人行。</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通过建立信任和促进关系来培养团队的协作能力，通过分享决策和目标设定来提高团队的胜任感。</a:t>
            </a:r>
            <a:endPar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鼓舞人心。</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庆祝个人的成就，通过庆祝团队内外的共同目标和胜利来建立团体（团队）精神。</a:t>
            </a:r>
            <a:endParaRPr kumimoji="0" lang="en-US" altLang="zh-CN" sz="4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768610CB-A371-D017-326B-DF461DB5665F}"/>
              </a:ext>
            </a:extLst>
          </p:cNvPr>
          <p:cNvSpPr>
            <a:spLocks noGrp="1"/>
          </p:cNvSpPr>
          <p:nvPr>
            <p:ph type="sldNum" sz="quarter" idx="10"/>
          </p:nvPr>
        </p:nvSpPr>
        <p:spPr/>
        <p:txBody>
          <a:bodyPr/>
          <a:lstStyle/>
          <a:p>
            <a:fld id="{68151E55-6873-49E2-B8D5-2F265E6F1973}" type="slidenum">
              <a:rPr lang="en-US" smtClean="0"/>
              <a:t>4</a:t>
            </a:fld>
            <a:endParaRPr lang="en-US"/>
          </a:p>
        </p:txBody>
      </p:sp>
    </p:spTree>
    <p:extLst>
      <p:ext uri="{BB962C8B-B14F-4D97-AF65-F5344CB8AC3E}">
        <p14:creationId xmlns:p14="http://schemas.microsoft.com/office/powerpoint/2010/main" val="1605803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85A86-AD22-74E5-7127-945DE19B2F6B}"/>
              </a:ext>
            </a:extLst>
          </p:cNvPr>
          <p:cNvSpPr>
            <a:spLocks noGrp="1"/>
          </p:cNvSpPr>
          <p:nvPr>
            <p:ph type="title"/>
          </p:nvPr>
        </p:nvSpPr>
        <p:spPr/>
        <p:txBody>
          <a:bodyPr/>
          <a:lstStyle/>
          <a:p>
            <a:r>
              <a:rPr kumimoji="0" lang="zh-CN" altLang="en-US" sz="3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影响软件工程团队结构的因素</a:t>
            </a:r>
            <a:endParaRPr lang="zh-CN" altLang="en-US" dirty="0"/>
          </a:p>
        </p:txBody>
      </p:sp>
      <p:sp>
        <p:nvSpPr>
          <p:cNvPr id="3" name="内容占位符 2">
            <a:extLst>
              <a:ext uri="{FF2B5EF4-FFF2-40B4-BE49-F238E27FC236}">
                <a16:creationId xmlns:a16="http://schemas.microsoft.com/office/drawing/2014/main" id="{F7C2F19D-4301-7A54-E7C7-2E31A2BD0809}"/>
              </a:ext>
            </a:extLst>
          </p:cNvPr>
          <p:cNvSpPr>
            <a:spLocks noGrp="1"/>
          </p:cNvSpPr>
          <p:nvPr>
            <p:ph sz="quarter" idx="11"/>
          </p:nvPr>
        </p:nvSpPr>
        <p:spPr/>
        <p:txBody>
          <a:bodyPr/>
          <a:lstStyle/>
          <a:p>
            <a:pPr marL="291600" marR="0" lvl="0" indent="-291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待解决问题的</a:t>
            </a: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难度。</a:t>
            </a:r>
            <a:endParaRPr kumimoji="0"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开发程序的</a:t>
            </a: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规模</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，以代码行或者功能点来度量。</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团队成员需要共同工作的时间（</a:t>
            </a: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团队生存期</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能够对问题做</a:t>
            </a: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模块化</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划分的程度。</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待开发系统的</a:t>
            </a: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质量要求和可靠性要求。</a:t>
            </a:r>
            <a:endParaRPr kumimoji="0"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交付日期</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的严格程度。</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项目所需要的</a:t>
            </a: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友好交流</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的程度。</a:t>
            </a:r>
            <a:endParaRPr kumimoji="0" lang="en-US"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D46D16CD-4975-EE53-8E31-267507C713EC}"/>
              </a:ext>
            </a:extLst>
          </p:cNvPr>
          <p:cNvSpPr>
            <a:spLocks noGrp="1"/>
          </p:cNvSpPr>
          <p:nvPr>
            <p:ph type="sldNum" sz="quarter" idx="10"/>
          </p:nvPr>
        </p:nvSpPr>
        <p:spPr/>
        <p:txBody>
          <a:bodyPr/>
          <a:lstStyle/>
          <a:p>
            <a:fld id="{68151E55-6873-49E2-B8D5-2F265E6F1973}" type="slidenum">
              <a:rPr lang="en-US" smtClean="0"/>
              <a:t>5</a:t>
            </a:fld>
            <a:endParaRPr lang="en-US"/>
          </a:p>
        </p:txBody>
      </p:sp>
    </p:spTree>
    <p:extLst>
      <p:ext uri="{BB962C8B-B14F-4D97-AF65-F5344CB8AC3E}">
        <p14:creationId xmlns:p14="http://schemas.microsoft.com/office/powerpoint/2010/main" val="2692587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B0725-F4FF-8697-0E52-6DD4A45B6A79}"/>
              </a:ext>
            </a:extLst>
          </p:cNvPr>
          <p:cNvSpPr>
            <a:spLocks noGrp="1"/>
          </p:cNvSpPr>
          <p:nvPr>
            <p:ph type="title"/>
          </p:nvPr>
        </p:nvSpPr>
        <p:spPr/>
        <p:txBody>
          <a:bodyPr/>
          <a:lstStyle/>
          <a:p>
            <a:r>
              <a:rPr kumimoji="0" lang="zh-CN" altLang="en-US" sz="3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“团队毒性”因素</a:t>
            </a:r>
            <a:endParaRPr lang="zh-CN" altLang="en-US" dirty="0"/>
          </a:p>
        </p:txBody>
      </p:sp>
      <p:sp>
        <p:nvSpPr>
          <p:cNvPr id="3" name="内容占位符 2">
            <a:extLst>
              <a:ext uri="{FF2B5EF4-FFF2-40B4-BE49-F238E27FC236}">
                <a16:creationId xmlns:a16="http://schemas.microsoft.com/office/drawing/2014/main" id="{00130415-4751-8F90-B316-537B23B82AF4}"/>
              </a:ext>
            </a:extLst>
          </p:cNvPr>
          <p:cNvSpPr>
            <a:spLocks noGrp="1"/>
          </p:cNvSpPr>
          <p:nvPr>
            <p:ph sz="quarter" idx="11"/>
          </p:nvPr>
        </p:nvSpPr>
        <p:spPr>
          <a:xfrm>
            <a:off x="342900" y="1276709"/>
            <a:ext cx="8801100" cy="4971691"/>
          </a:xfrm>
        </p:spPr>
        <p:txBody>
          <a:bodyPr/>
          <a:lstStyle/>
          <a:p>
            <a:pPr marL="291600" marR="0" lvl="0" indent="-291600" algn="l" defTabSz="914400" rtl="0" eaLnBrk="1" fontAlgn="auto" latinLnBrk="0" hangingPunct="1">
              <a:lnSpc>
                <a:spcPct val="150000"/>
              </a:lnSpc>
              <a:spcBef>
                <a:spcPts val="0"/>
              </a:spcBef>
              <a:spcAft>
                <a:spcPts val="100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狂乱的工作氛困</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团队成员浪费精力，对工作目标失去关注。</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50000"/>
              </a:lnSpc>
              <a:spcBef>
                <a:spcPts val="0"/>
              </a:spcBef>
              <a:spcAft>
                <a:spcPts val="100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个人、业务或技术因素</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引起团队成员间产生摩擦的</a:t>
            </a: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高度挫败感。</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50000"/>
              </a:lnSpc>
              <a:spcBef>
                <a:spcPts val="0"/>
              </a:spcBef>
              <a:spcAft>
                <a:spcPts val="100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“碎片式的或协调很差”</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的软件过程。</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50000"/>
              </a:lnSpc>
              <a:spcBef>
                <a:spcPts val="0"/>
              </a:spcBef>
              <a:spcAft>
                <a:spcPts val="100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团队中</a:t>
            </a: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没有清晰的角色定义</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导致缺乏问责制和相互指责。</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50000"/>
              </a:lnSpc>
              <a:spcBef>
                <a:spcPts val="0"/>
              </a:spcBef>
              <a:spcAft>
                <a:spcPts val="100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接连不断地重蹈覆辙</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导致失去信心和士气低落。</a:t>
            </a:r>
            <a:endParaRPr kumimoji="0" lang="en-US"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9DAA421C-2D88-DE30-8D90-96601816FE0A}"/>
              </a:ext>
            </a:extLst>
          </p:cNvPr>
          <p:cNvSpPr>
            <a:spLocks noGrp="1"/>
          </p:cNvSpPr>
          <p:nvPr>
            <p:ph type="sldNum" sz="quarter" idx="10"/>
          </p:nvPr>
        </p:nvSpPr>
        <p:spPr/>
        <p:txBody>
          <a:bodyPr/>
          <a:lstStyle/>
          <a:p>
            <a:fld id="{68151E55-6873-49E2-B8D5-2F265E6F1973}" type="slidenum">
              <a:rPr lang="en-US" smtClean="0"/>
              <a:t>6</a:t>
            </a:fld>
            <a:endParaRPr lang="en-US"/>
          </a:p>
        </p:txBody>
      </p:sp>
    </p:spTree>
    <p:extLst>
      <p:ext uri="{BB962C8B-B14F-4D97-AF65-F5344CB8AC3E}">
        <p14:creationId xmlns:p14="http://schemas.microsoft.com/office/powerpoint/2010/main" val="1151012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185F4E-B439-9108-AED2-A8A20CD5EB2B}"/>
              </a:ext>
            </a:extLst>
          </p:cNvPr>
          <p:cNvSpPr>
            <a:spLocks noGrp="1"/>
          </p:cNvSpPr>
          <p:nvPr>
            <p:ph type="title"/>
          </p:nvPr>
        </p:nvSpPr>
        <p:spPr/>
        <p:txBody>
          <a:bodyPr/>
          <a:lstStyle/>
          <a:p>
            <a:r>
              <a:rPr kumimoji="0" lang="zh-CN" altLang="en-US" sz="3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敏捷团队</a:t>
            </a:r>
            <a:endParaRPr lang="zh-CN" altLang="en-US" dirty="0"/>
          </a:p>
        </p:txBody>
      </p:sp>
      <p:sp>
        <p:nvSpPr>
          <p:cNvPr id="3" name="内容占位符 2">
            <a:extLst>
              <a:ext uri="{FF2B5EF4-FFF2-40B4-BE49-F238E27FC236}">
                <a16:creationId xmlns:a16="http://schemas.microsoft.com/office/drawing/2014/main" id="{285C7F5C-B9D8-DB39-C018-84EC67D7585E}"/>
              </a:ext>
            </a:extLst>
          </p:cNvPr>
          <p:cNvSpPr>
            <a:spLocks noGrp="1"/>
          </p:cNvSpPr>
          <p:nvPr>
            <p:ph sz="quarter" idx="11"/>
          </p:nvPr>
        </p:nvSpPr>
        <p:spPr/>
        <p:txBody>
          <a:bodyPr/>
          <a:lstStyle/>
          <a:p>
            <a:pPr marL="0" marR="0" lvl="0" indent="0" algn="l" defTabSz="914400" rtl="0" eaLnBrk="1" fontAlgn="auto" latinLnBrk="0" hangingPunct="1">
              <a:lnSpc>
                <a:spcPct val="150000"/>
              </a:lnSpc>
              <a:spcBef>
                <a:spcPts val="0"/>
              </a:spcBef>
              <a:spcAft>
                <a:spcPts val="100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团队成员必须相互信任。</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50000"/>
              </a:lnSpc>
              <a:spcBef>
                <a:spcPts val="0"/>
              </a:spcBef>
              <a:spcAft>
                <a:spcPts val="100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技能分配必须适合问题</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0" lang="en-US"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100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如果要保持团队凝聚力，小团伙可能不得不被排除在团队外</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0" lang="en-US"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100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团队是“自组织的”</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marL="687388" marR="0" lvl="1" indent="-342900" algn="l" defTabSz="914400" rtl="0" eaLnBrk="1" fontAlgn="auto" latinLnBrk="0" hangingPunct="1">
              <a:spcBef>
                <a:spcPts val="0"/>
              </a:spcBef>
              <a:spcAft>
                <a:spcPts val="1000"/>
              </a:spcAft>
              <a:buClrTx/>
              <a:buSzTx/>
              <a:buFont typeface="Arial" panose="020B0604020202020204" pitchFamily="34" charset="0"/>
              <a:buChar char="•"/>
              <a:tabLst/>
              <a:defRPr/>
            </a:pP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适应性强的团队结构</a:t>
            </a: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0" lang="en-US" altLang="en-US"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687388" marR="0" lvl="1" indent="-342900" algn="l" defTabSz="914400" rtl="0" eaLnBrk="1" fontAlgn="auto" latinLnBrk="0" hangingPunct="1">
              <a:spcBef>
                <a:spcPts val="0"/>
              </a:spcBef>
              <a:spcAft>
                <a:spcPts val="1000"/>
              </a:spcAft>
              <a:buClrTx/>
              <a:buSzTx/>
              <a:buFont typeface="Arial" panose="020B0604020202020204" pitchFamily="34" charset="0"/>
              <a:buChar char="•"/>
              <a:tabLst/>
              <a:defRPr/>
            </a:pP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将计划制定工作压缩到最低程度</a:t>
            </a: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687388" marR="0" lvl="1" indent="-342900" algn="l" defTabSz="914400" rtl="0" eaLnBrk="1" fontAlgn="auto" latinLnBrk="0" hangingPunct="1">
              <a:spcBef>
                <a:spcPts val="0"/>
              </a:spcBef>
              <a:spcAft>
                <a:spcPts val="1000"/>
              </a:spcAft>
              <a:buClrTx/>
              <a:buSzTx/>
              <a:buFont typeface="Arial" panose="020B0604020202020204" pitchFamily="34" charset="0"/>
              <a:buChar char="•"/>
              <a:tabLst/>
              <a:defRPr/>
            </a:pP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团队根据业务需求和组织标准选择自己的方法</a:t>
            </a: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0" lang="en-US" altLang="en-US"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12989EE1-B742-2C18-9A99-673BBF3675A0}"/>
              </a:ext>
            </a:extLst>
          </p:cNvPr>
          <p:cNvSpPr>
            <a:spLocks noGrp="1"/>
          </p:cNvSpPr>
          <p:nvPr>
            <p:ph type="sldNum" sz="quarter" idx="10"/>
          </p:nvPr>
        </p:nvSpPr>
        <p:spPr/>
        <p:txBody>
          <a:bodyPr/>
          <a:lstStyle/>
          <a:p>
            <a:fld id="{68151E55-6873-49E2-B8D5-2F265E6F1973}" type="slidenum">
              <a:rPr lang="en-US" smtClean="0"/>
              <a:t>7</a:t>
            </a:fld>
            <a:endParaRPr lang="en-US"/>
          </a:p>
        </p:txBody>
      </p:sp>
    </p:spTree>
    <p:extLst>
      <p:ext uri="{BB962C8B-B14F-4D97-AF65-F5344CB8AC3E}">
        <p14:creationId xmlns:p14="http://schemas.microsoft.com/office/powerpoint/2010/main" val="2786885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ED680C-E131-323A-2876-87623A1C1C36}"/>
              </a:ext>
            </a:extLst>
          </p:cNvPr>
          <p:cNvSpPr>
            <a:spLocks noGrp="1"/>
          </p:cNvSpPr>
          <p:nvPr>
            <p:ph type="title"/>
          </p:nvPr>
        </p:nvSpPr>
        <p:spPr/>
        <p:txBody>
          <a:bodyPr/>
          <a:lstStyle/>
          <a:p>
            <a:r>
              <a:rPr kumimoji="0" lang="zh-CN" altLang="en-US" sz="3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团队协调和沟通问题</a:t>
            </a:r>
            <a:endParaRPr lang="zh-CN" altLang="en-US" dirty="0"/>
          </a:p>
        </p:txBody>
      </p:sp>
      <p:sp>
        <p:nvSpPr>
          <p:cNvPr id="3" name="内容占位符 2">
            <a:extLst>
              <a:ext uri="{FF2B5EF4-FFF2-40B4-BE49-F238E27FC236}">
                <a16:creationId xmlns:a16="http://schemas.microsoft.com/office/drawing/2014/main" id="{EF66EFFD-EBFB-8802-991C-4559D19C83CB}"/>
              </a:ext>
            </a:extLst>
          </p:cNvPr>
          <p:cNvSpPr>
            <a:spLocks noGrp="1"/>
          </p:cNvSpPr>
          <p:nvPr>
            <p:ph sz="quarter" idx="11"/>
          </p:nvPr>
        </p:nvSpPr>
        <p:spPr/>
        <p:txBody>
          <a:bodyPr/>
          <a:lstStyle/>
          <a:p>
            <a:pPr marL="291600" marR="0" lvl="0" indent="-291600" algn="l" defTabSz="914400" rtl="0" eaLnBrk="1" fontAlgn="auto" latinLnBrk="0" hangingPunct="1">
              <a:lnSpc>
                <a:spcPct val="150000"/>
              </a:lnSpc>
              <a:spcBef>
                <a:spcPts val="0"/>
              </a:spcBef>
              <a:spcAft>
                <a:spcPts val="100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许多开发项目</a:t>
            </a: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规模</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很大，导致复杂性高、混乱、难以协调团队成员间的关系。</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50000"/>
              </a:lnSpc>
              <a:spcBef>
                <a:spcPts val="0"/>
              </a:spcBef>
              <a:spcAft>
                <a:spcPts val="100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不确定性</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是经常存在的，它会引起困扰项目团队的一连串的变更。</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50000"/>
              </a:lnSpc>
              <a:spcBef>
                <a:spcPts val="0"/>
              </a:spcBef>
              <a:spcAft>
                <a:spcPts val="100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互操作性</a:t>
            </a:r>
            <a:r>
              <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新的软件必须与已有的软件通信，并遵从系统或产品所施加的预定义约束。</a:t>
            </a:r>
            <a:endParaRPr kumimoji="0" lang="en-US"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564D3AB6-8FF1-3B6F-6CC9-BE25A8B14FE8}"/>
              </a:ext>
            </a:extLst>
          </p:cNvPr>
          <p:cNvSpPr>
            <a:spLocks noGrp="1"/>
          </p:cNvSpPr>
          <p:nvPr>
            <p:ph type="sldNum" sz="quarter" idx="10"/>
          </p:nvPr>
        </p:nvSpPr>
        <p:spPr/>
        <p:txBody>
          <a:bodyPr/>
          <a:lstStyle/>
          <a:p>
            <a:fld id="{68151E55-6873-49E2-B8D5-2F265E6F1973}" type="slidenum">
              <a:rPr lang="en-US" smtClean="0"/>
              <a:t>8</a:t>
            </a:fld>
            <a:endParaRPr lang="en-US"/>
          </a:p>
        </p:txBody>
      </p:sp>
    </p:spTree>
    <p:extLst>
      <p:ext uri="{BB962C8B-B14F-4D97-AF65-F5344CB8AC3E}">
        <p14:creationId xmlns:p14="http://schemas.microsoft.com/office/powerpoint/2010/main" val="975962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ACF4A2-9674-CDC0-D4F6-C85D4F029517}"/>
              </a:ext>
            </a:extLst>
          </p:cNvPr>
          <p:cNvSpPr>
            <a:spLocks noGrp="1"/>
          </p:cNvSpPr>
          <p:nvPr>
            <p:ph type="title"/>
          </p:nvPr>
        </p:nvSpPr>
        <p:spPr/>
        <p:txBody>
          <a:bodyPr/>
          <a:lstStyle/>
          <a:p>
            <a:r>
              <a:rPr kumimoji="0" lang="zh-CN" altLang="en-US" sz="3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j-cs"/>
              </a:rPr>
              <a:t>团队协调与沟通</a:t>
            </a:r>
            <a:endParaRPr lang="zh-CN" altLang="en-US" dirty="0"/>
          </a:p>
        </p:txBody>
      </p:sp>
      <p:sp>
        <p:nvSpPr>
          <p:cNvPr id="3" name="内容占位符 2">
            <a:extLst>
              <a:ext uri="{FF2B5EF4-FFF2-40B4-BE49-F238E27FC236}">
                <a16:creationId xmlns:a16="http://schemas.microsoft.com/office/drawing/2014/main" id="{FB733FDF-49AF-1F30-6C36-85A1AC3CD808}"/>
              </a:ext>
            </a:extLst>
          </p:cNvPr>
          <p:cNvSpPr>
            <a:spLocks noGrp="1"/>
          </p:cNvSpPr>
          <p:nvPr>
            <p:ph sz="quarter" idx="11"/>
          </p:nvPr>
        </p:nvSpPr>
        <p:spPr/>
        <p:txBody>
          <a:bodyPr/>
          <a:lstStyle/>
          <a:p>
            <a:pPr marL="291600" marR="0" lvl="0" indent="-291600" algn="l" defTabSz="914400" rtl="0" eaLnBrk="1" fontAlgn="auto" latinLnBrk="0" hangingPunct="1">
              <a:lnSpc>
                <a:spcPct val="150000"/>
              </a:lnSpc>
              <a:spcBef>
                <a:spcPts val="0"/>
              </a:spcBef>
              <a:spcAft>
                <a:spcPts val="100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为了做到这一点，需要建立团队成员之间以及多个团队之间的正式的和非正式的交流机制。</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50000"/>
              </a:lnSpc>
              <a:spcBef>
                <a:spcPts val="0"/>
              </a:spcBef>
              <a:spcAft>
                <a:spcPts val="100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正式的交流机制</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是通过“文字、各级会议及其他相对而言非交互的和非个人的交流渠道”来实现的。</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291600" marR="0" lvl="0" indent="-291600" algn="l" defTabSz="914400" rtl="0" eaLnBrk="1" fontAlgn="auto" latinLnBrk="0" hangingPunct="1">
              <a:lnSpc>
                <a:spcPct val="150000"/>
              </a:lnSpc>
              <a:spcBef>
                <a:spcPts val="0"/>
              </a:spcBef>
              <a:spcAft>
                <a:spcPts val="100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非正式的交流机制</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则更加个人化，</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允许团队成员每天相互交流，临时分享想法并在出现问题时寻求帮助。</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C59B131B-0BBA-DDE2-7032-67ABB01BF132}"/>
              </a:ext>
            </a:extLst>
          </p:cNvPr>
          <p:cNvSpPr>
            <a:spLocks noGrp="1"/>
          </p:cNvSpPr>
          <p:nvPr>
            <p:ph type="sldNum" sz="quarter" idx="10"/>
          </p:nvPr>
        </p:nvSpPr>
        <p:spPr/>
        <p:txBody>
          <a:bodyPr/>
          <a:lstStyle/>
          <a:p>
            <a:fld id="{68151E55-6873-49E2-B8D5-2F265E6F1973}" type="slidenum">
              <a:rPr lang="en-US" smtClean="0"/>
              <a:t>9</a:t>
            </a:fld>
            <a:endParaRPr lang="en-US"/>
          </a:p>
        </p:txBody>
      </p:sp>
    </p:spTree>
    <p:extLst>
      <p:ext uri="{BB962C8B-B14F-4D97-AF65-F5344CB8AC3E}">
        <p14:creationId xmlns:p14="http://schemas.microsoft.com/office/powerpoint/2010/main" val="1103166303"/>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2">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571</TotalTime>
  <Words>1273</Words>
  <Application>Microsoft Office PowerPoint</Application>
  <PresentationFormat>全屏显示(4:3)</PresentationFormat>
  <Paragraphs>121</Paragraphs>
  <Slides>18</Slides>
  <Notes>0</Notes>
  <HiddenSlides>1</HiddenSlides>
  <MMClips>0</MMClips>
  <ScaleCrop>false</ScaleCrop>
  <HeadingPairs>
    <vt:vector size="6" baseType="variant">
      <vt:variant>
        <vt:lpstr>已用的字体</vt:lpstr>
      </vt:variant>
      <vt:variant>
        <vt:i4>3</vt:i4>
      </vt:variant>
      <vt:variant>
        <vt:lpstr>主题</vt:lpstr>
      </vt:variant>
      <vt:variant>
        <vt:i4>5</vt:i4>
      </vt:variant>
      <vt:variant>
        <vt:lpstr>幻灯片标题</vt:lpstr>
      </vt:variant>
      <vt:variant>
        <vt:i4>18</vt:i4>
      </vt:variant>
    </vt:vector>
  </HeadingPairs>
  <TitlesOfParts>
    <vt:vector size="26" baseType="lpstr">
      <vt:lpstr>宋体</vt:lpstr>
      <vt:lpstr>Arial</vt:lpstr>
      <vt:lpstr>Times New Roman</vt:lpstr>
      <vt:lpstr>Title Slides Master</vt:lpstr>
      <vt:lpstr>MainContentSlideMaster</vt:lpstr>
      <vt:lpstr>ClosingMaster</vt:lpstr>
      <vt:lpstr>DividerSlideMaster</vt:lpstr>
      <vt:lpstr>ImageDescriptionAppendixSlideMaster</vt:lpstr>
      <vt:lpstr>第24章</vt:lpstr>
      <vt:lpstr>管理范围—四个P</vt:lpstr>
      <vt:lpstr>利益相关者</vt:lpstr>
      <vt:lpstr>团队负责人</vt:lpstr>
      <vt:lpstr>影响软件工程团队结构的因素</vt:lpstr>
      <vt:lpstr>“团队毒性”因素</vt:lpstr>
      <vt:lpstr>敏捷团队</vt:lpstr>
      <vt:lpstr>团队协调和沟通问题</vt:lpstr>
      <vt:lpstr>团队协调与沟通</vt:lpstr>
      <vt:lpstr>软件范围</vt:lpstr>
      <vt:lpstr>问题分解</vt:lpstr>
      <vt:lpstr>过程</vt:lpstr>
      <vt:lpstr>合并产品和过程</vt:lpstr>
      <vt:lpstr>合并产品和过程——对应描述</vt:lpstr>
      <vt:lpstr>成功的软件项目中的特征1</vt:lpstr>
      <vt:lpstr>成功的软件项目中的特征2</vt:lpstr>
      <vt:lpstr>W5HH原则</vt:lpstr>
      <vt:lpstr>关键实践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z z</cp:lastModifiedBy>
  <cp:revision>320</cp:revision>
  <dcterms:created xsi:type="dcterms:W3CDTF">2019-01-22T22:04:31Z</dcterms:created>
  <dcterms:modified xsi:type="dcterms:W3CDTF">2023-03-16T06:56:25Z</dcterms:modified>
</cp:coreProperties>
</file>