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sldIdLst>
    <p:sldId id="293" r:id="rId6"/>
    <p:sldId id="263" r:id="rId7"/>
    <p:sldId id="266" r:id="rId8"/>
    <p:sldId id="265" r:id="rId9"/>
    <p:sldId id="268" r:id="rId10"/>
    <p:sldId id="269" r:id="rId11"/>
    <p:sldId id="267" r:id="rId12"/>
    <p:sldId id="264" r:id="rId13"/>
    <p:sldId id="272" r:id="rId14"/>
    <p:sldId id="270" r:id="rId15"/>
    <p:sldId id="284" r:id="rId16"/>
    <p:sldId id="285" r:id="rId17"/>
    <p:sldId id="275" r:id="rId18"/>
    <p:sldId id="289" r:id="rId19"/>
    <p:sldId id="288" r:id="rId20"/>
    <p:sldId id="286" r:id="rId21"/>
    <p:sldId id="287" r:id="rId22"/>
    <p:sldId id="294" r:id="rId23"/>
    <p:sldId id="283" r:id="rId24"/>
    <p:sldId id="290" r:id="rId25"/>
    <p:sldId id="291" r:id="rId26"/>
    <p:sldId id="292" r:id="rId27"/>
    <p:sldId id="271" r:id="rId28"/>
    <p:sldId id="273" r:id="rId29"/>
    <p:sldId id="274" r:id="rId30"/>
    <p:sldId id="282" r:id="rId31"/>
    <p:sldId id="297" r:id="rId32"/>
    <p:sldId id="276" r:id="rId33"/>
    <p:sldId id="281" r:id="rId34"/>
    <p:sldId id="277" r:id="rId35"/>
    <p:sldId id="295" r:id="rId36"/>
    <p:sldId id="278" r:id="rId37"/>
    <p:sldId id="279" r:id="rId38"/>
    <p:sldId id="296" r:id="rId39"/>
    <p:sldId id="280"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93"/>
            <p14:sldId id="263"/>
            <p14:sldId id="266"/>
            <p14:sldId id="265"/>
            <p14:sldId id="268"/>
            <p14:sldId id="269"/>
            <p14:sldId id="267"/>
            <p14:sldId id="264"/>
            <p14:sldId id="272"/>
            <p14:sldId id="270"/>
            <p14:sldId id="284"/>
            <p14:sldId id="285"/>
            <p14:sldId id="275"/>
            <p14:sldId id="289"/>
            <p14:sldId id="288"/>
            <p14:sldId id="286"/>
            <p14:sldId id="287"/>
            <p14:sldId id="294"/>
            <p14:sldId id="283"/>
            <p14:sldId id="290"/>
            <p14:sldId id="291"/>
            <p14:sldId id="292"/>
            <p14:sldId id="271"/>
            <p14:sldId id="273"/>
            <p14:sldId id="274"/>
            <p14:sldId id="282"/>
            <p14:sldId id="297"/>
            <p14:sldId id="276"/>
            <p14:sldId id="281"/>
            <p14:sldId id="277"/>
            <p14:sldId id="295"/>
            <p14:sldId id="278"/>
            <p14:sldId id="279"/>
            <p14:sldId id="296"/>
            <p14:sldId id="280"/>
          </p14:sldIdLst>
        </p14:section>
        <p14:section name="Appendix: Image Descriptions for Unsighted Students" id="{9E859B0B-078E-463E-89A6-21C20DD280C4}">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extLst>
      <p:ext uri="{19B8F6BF-5375-455C-9EA6-DF929625EA0E}">
        <p15:presenceInfo xmlns:p15="http://schemas.microsoft.com/office/powerpoint/2012/main" userId="S-1-5-21-1645522239-1123561945-839522115-1006658" providerId="AD"/>
      </p:ext>
    </p:extLst>
  </p:cmAuthor>
  <p:cmAuthor id="2" name="Ciporen, Laura" initials="CL [2]" lastIdx="2" clrIdx="1">
    <p:extLst>
      <p:ext uri="{19B8F6BF-5375-455C-9EA6-DF929625EA0E}">
        <p15:presenceInfo xmlns:p15="http://schemas.microsoft.com/office/powerpoint/2012/main" userId="S::laura.ciporen@mheducation.com::567f631f-0624-4179-9d16-569ddce4882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849" autoAdjust="0"/>
    <p:restoredTop sz="96352" autoAdjust="0"/>
  </p:normalViewPr>
  <p:slideViewPr>
    <p:cSldViewPr snapToGrid="0" showGuides="1">
      <p:cViewPr varScale="1">
        <p:scale>
          <a:sx n="110" d="100"/>
          <a:sy n="110" d="100"/>
        </p:scale>
        <p:origin x="2034" y="108"/>
      </p:cViewPr>
      <p:guideLst>
        <p:guide pos="3264"/>
        <p:guide orient="horz" pos="2256"/>
        <p:guide pos="564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44366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692571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image" Target="../media/image3.wmf"/><Relationship Id="rId7" Type="http://schemas.openxmlformats.org/officeDocument/2006/relationships/oleObject" Target="../embeddings/oleObject3.bin"/><Relationship Id="rId2" Type="http://schemas.openxmlformats.org/officeDocument/2006/relationships/oleObject" Target="../embeddings/oleObject1.bin"/><Relationship Id="rId1" Type="http://schemas.openxmlformats.org/officeDocument/2006/relationships/slideLayout" Target="../slideLayouts/slideLayout10.x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18.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27.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26.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31.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slide" Target="slide30.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34.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slide" Target="slide33.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8.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zh-CN" altLang="en-US" noProof="0" dirty="0">
                <a:latin typeface="宋体" panose="02010600030101010101" pitchFamily="2" charset="-122"/>
                <a:ea typeface="宋体" panose="02010600030101010101" pitchFamily="2" charset="-122"/>
                <a:cs typeface="Times New Roman" panose="02020603050405020304" pitchFamily="18" charset="0"/>
              </a:rPr>
              <a:t>第</a:t>
            </a:r>
            <a:r>
              <a:rPr lang="en-US" altLang="zh-CN" noProof="0" dirty="0">
                <a:latin typeface="宋体" panose="02010600030101010101" pitchFamily="2" charset="-122"/>
                <a:ea typeface="宋体" panose="02010600030101010101" pitchFamily="2" charset="-122"/>
                <a:cs typeface="Times New Roman" panose="02020603050405020304" pitchFamily="18" charset="0"/>
              </a:rPr>
              <a:t>25</a:t>
            </a:r>
            <a:r>
              <a:rPr lang="zh-CN" altLang="en-US" dirty="0">
                <a:latin typeface="宋体" panose="02010600030101010101" pitchFamily="2" charset="-122"/>
                <a:ea typeface="宋体" panose="02010600030101010101" pitchFamily="2" charset="-122"/>
                <a:cs typeface="Times New Roman" panose="02020603050405020304" pitchFamily="18" charset="0"/>
              </a:rPr>
              <a:t>章</a:t>
            </a:r>
            <a:endParaRPr lang="en-US"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zh-CN" altLang="en-US" noProof="0" dirty="0">
                <a:latin typeface="Times New Roman" panose="02020603050405020304" pitchFamily="18" charset="0"/>
                <a:cs typeface="Times New Roman" panose="02020603050405020304" pitchFamily="18" charset="0"/>
              </a:rPr>
              <a:t>制定可行的软件计划</a:t>
            </a:r>
            <a:endParaRPr lang="en-US" noProof="0" dirty="0">
              <a:latin typeface="Times New Roman" panose="02020603050405020304" pitchFamily="18" charset="0"/>
              <a:cs typeface="Times New Roman" panose="02020603050405020304" pitchFamily="18" charset="0"/>
            </a:endParaRP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p:txBody>
          <a:bodyPr/>
          <a:lstStyle/>
          <a:p>
            <a:r>
              <a:rPr lang="zh-CN" altLang="en-US" noProof="0" dirty="0">
                <a:latin typeface="宋体" panose="02010600030101010101" pitchFamily="2" charset="-122"/>
                <a:ea typeface="宋体" panose="02010600030101010101" pitchFamily="2" charset="-122"/>
                <a:cs typeface="Times New Roman" panose="02020603050405020304" pitchFamily="18" charset="0"/>
              </a:rPr>
              <a:t>第四部分</a:t>
            </a:r>
            <a:r>
              <a:rPr lang="en-US" noProof="0" dirty="0">
                <a:latin typeface="宋体" panose="02010600030101010101" pitchFamily="2" charset="-122"/>
                <a:ea typeface="宋体" panose="02010600030101010101" pitchFamily="2" charset="-122"/>
                <a:cs typeface="Times New Roman" panose="02020603050405020304" pitchFamily="18" charset="0"/>
              </a:rPr>
              <a:t>– </a:t>
            </a:r>
            <a:r>
              <a:rPr lang="zh-CN" altLang="en-US" noProof="0" dirty="0">
                <a:latin typeface="宋体" panose="02010600030101010101" pitchFamily="2" charset="-122"/>
                <a:ea typeface="宋体" panose="02010600030101010101" pitchFamily="2" charset="-122"/>
                <a:cs typeface="Times New Roman" panose="02020603050405020304" pitchFamily="18" charset="0"/>
              </a:rPr>
              <a:t>软件项目管理</a:t>
            </a:r>
            <a:endParaRPr lang="en-US" noProof="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7" name="图片占位符 6">
            <a:extLst>
              <a:ext uri="{FF2B5EF4-FFF2-40B4-BE49-F238E27FC236}">
                <a16:creationId xmlns:a16="http://schemas.microsoft.com/office/drawing/2014/main" id="{6842FDF0-D020-08FE-4C10-E3B681BD0687}"/>
              </a:ext>
            </a:extLst>
          </p:cNvPr>
          <p:cNvPicPr>
            <a:picLocks noGrp="1" noChangeAspect="1"/>
          </p:cNvPicPr>
          <p:nvPr>
            <p:ph type="pic" sz="quarter" idx="11"/>
          </p:nvPr>
        </p:nvPicPr>
        <p:blipFill>
          <a:blip r:embed="rId2"/>
          <a:srcRect t="7210" b="7210"/>
          <a:stretch>
            <a:fillRect/>
          </a:stretch>
        </p:blipFill>
        <p:spPr/>
      </p:pic>
    </p:spTree>
    <p:extLst>
      <p:ext uri="{BB962C8B-B14F-4D97-AF65-F5344CB8AC3E}">
        <p14:creationId xmlns:p14="http://schemas.microsoft.com/office/powerpoint/2010/main" val="17082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dirty="0">
                <a:latin typeface="宋体" panose="02010600030101010101" pitchFamily="2" charset="-122"/>
                <a:ea typeface="宋体" panose="02010600030101010101" pitchFamily="2" charset="-122"/>
                <a:cs typeface="Times New Roman" panose="02020603050405020304" pitchFamily="18" charset="0"/>
              </a:rPr>
              <a:t>调和</a:t>
            </a:r>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估算</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067814"/>
            <a:ext cx="8191500" cy="4460453"/>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noProof="0" dirty="0">
                <a:latin typeface="宋体" panose="02010600030101010101" pitchFamily="2" charset="-122"/>
                <a:ea typeface="宋体" panose="02010600030101010101" pitchFamily="2" charset="-122"/>
                <a:cs typeface="Times New Roman" panose="02020603050405020304" pitchFamily="18" charset="0"/>
              </a:rPr>
              <a:t>任何估算技术都必须通过计算至少一个使用不同方法的其他估算来进行检查</a:t>
            </a:r>
            <a:r>
              <a:rPr lang="zh-CN" altLang="en-US" dirty="0">
                <a:latin typeface="宋体" panose="02010600030101010101" pitchFamily="2" charset="-122"/>
                <a:ea typeface="宋体" panose="02010600030101010101" pitchFamily="2" charset="-122"/>
                <a:cs typeface="Times New Roman" panose="02020603050405020304" pitchFamily="18" charset="0"/>
              </a:rPr>
              <a:t>。</a:t>
            </a:r>
            <a:endParaRPr lang="en-US"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noProof="0" dirty="0">
                <a:latin typeface="宋体" panose="02010600030101010101" pitchFamily="2" charset="-122"/>
                <a:ea typeface="宋体" panose="02010600030101010101" pitchFamily="2" charset="-122"/>
                <a:cs typeface="Times New Roman" panose="02020603050405020304" pitchFamily="18" charset="0"/>
              </a:rPr>
              <a:t>如果你已经创建了多个估算，它们需要被比较和调和</a:t>
            </a:r>
            <a:r>
              <a:rPr lang="zh-CN" altLang="en-US" dirty="0">
                <a:latin typeface="宋体" panose="02010600030101010101" pitchFamily="2" charset="-122"/>
                <a:ea typeface="宋体" panose="02010600030101010101" pitchFamily="2" charset="-122"/>
                <a:cs typeface="Times New Roman" panose="02020603050405020304" pitchFamily="18" charset="0"/>
              </a:rPr>
              <a:t>。</a:t>
            </a:r>
            <a:endParaRPr lang="en-US"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noProof="0" dirty="0">
                <a:latin typeface="宋体" panose="02010600030101010101" pitchFamily="2" charset="-122"/>
                <a:ea typeface="宋体" panose="02010600030101010101" pitchFamily="2" charset="-122"/>
                <a:cs typeface="Times New Roman" panose="02020603050405020304" pitchFamily="18" charset="0"/>
              </a:rPr>
              <a:t>如果两个估算都显示出一致，就有充分的理由相信这些估算是可靠的。</a:t>
            </a:r>
            <a:endParaRPr lang="en-US" altLang="zh-CN"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noProof="0" dirty="0">
                <a:latin typeface="宋体" panose="02010600030101010101" pitchFamily="2" charset="-122"/>
                <a:ea typeface="宋体" panose="02010600030101010101" pitchFamily="2" charset="-122"/>
                <a:cs typeface="Times New Roman" panose="02020603050405020304" pitchFamily="18" charset="0"/>
              </a:rPr>
              <a:t>差异很大的估算往往可以追溯到以下两个原因之一</a:t>
            </a:r>
            <a:r>
              <a:rPr lang="en-US" noProof="0" dirty="0">
                <a:latin typeface="宋体" panose="02010600030101010101" pitchFamily="2" charset="-122"/>
                <a:ea typeface="宋体" panose="02010600030101010101" pitchFamily="2" charset="-122"/>
                <a:cs typeface="Times New Roman" panose="02020603050405020304" pitchFamily="18" charset="0"/>
              </a:rPr>
              <a:t>: </a:t>
            </a:r>
          </a:p>
          <a:p>
            <a:pPr marL="622800" lvl="1" indent="-320400">
              <a:spcBef>
                <a:spcPts val="1000"/>
              </a:spcBef>
              <a:spcAft>
                <a:spcPts val="0"/>
              </a:spcAft>
              <a:buFont typeface="+mj-lt"/>
              <a:buAutoNum type="arabicPeriod"/>
            </a:pPr>
            <a:r>
              <a:rPr lang="zh-CN" altLang="en-US" noProof="0" dirty="0">
                <a:latin typeface="宋体" panose="02010600030101010101" pitchFamily="2" charset="-122"/>
                <a:ea typeface="宋体" panose="02010600030101010101" pitchFamily="2" charset="-122"/>
                <a:cs typeface="Times New Roman" panose="02020603050405020304" pitchFamily="18" charset="0"/>
              </a:rPr>
              <a:t>项目的范围没有得到充分的理解，或被规划者误解了。</a:t>
            </a:r>
            <a:endParaRPr lang="en-US" altLang="zh-CN" noProof="0" dirty="0">
              <a:latin typeface="宋体" panose="02010600030101010101" pitchFamily="2" charset="-122"/>
              <a:ea typeface="宋体" panose="02010600030101010101" pitchFamily="2" charset="-122"/>
              <a:cs typeface="Times New Roman" panose="02020603050405020304" pitchFamily="18" charset="0"/>
            </a:endParaRPr>
          </a:p>
          <a:p>
            <a:pPr marL="622800" lvl="1" indent="-320400">
              <a:spcBef>
                <a:spcPts val="1000"/>
              </a:spcBef>
              <a:spcAft>
                <a:spcPts val="0"/>
              </a:spcAft>
              <a:buFont typeface="+mj-lt"/>
              <a:buAutoNum type="arabicPeriod"/>
            </a:pPr>
            <a:r>
              <a:rPr lang="zh-CN" altLang="en-US" noProof="0" dirty="0">
                <a:latin typeface="宋体" panose="02010600030101010101" pitchFamily="2" charset="-122"/>
                <a:ea typeface="宋体" panose="02010600030101010101" pitchFamily="2" charset="-122"/>
                <a:cs typeface="Times New Roman" panose="02020603050405020304" pitchFamily="18" charset="0"/>
              </a:rPr>
              <a:t>用于基于问题的估计技术的生产力数据不适合应用，或被误用了。</a:t>
            </a:r>
            <a:endParaRPr lang="en-US"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宋体" panose="02010600030101010101" pitchFamily="2" charset="-122"/>
                <a:ea typeface="宋体" panose="02010600030101010101" pitchFamily="2" charset="-122"/>
                <a:cs typeface="Times New Roman" panose="02020603050405020304" pitchFamily="18" charset="0"/>
              </a:rPr>
              <a:pPr/>
              <a:t>10</a:t>
            </a:fld>
            <a:endParaRPr lang="en-US">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35233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基于问题的估算 </a:t>
            </a:r>
            <a:r>
              <a:rPr lang="en-US" sz="1000" b="0" noProof="0" dirty="0">
                <a:latin typeface="宋体" panose="02010600030101010101" pitchFamily="2" charset="-122"/>
                <a:ea typeface="宋体" panose="02010600030101010101" pitchFamily="2" charset="-122"/>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080152"/>
            <a:ext cx="8458200" cy="2158703"/>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在软件项目评估中，</a:t>
            </a: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LOC</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和</a:t>
            </a: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FP</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数据有两种使用方式</a:t>
            </a:r>
            <a:r>
              <a:rPr lang="en-US" sz="2400" noProof="0" dirty="0">
                <a:latin typeface="宋体" panose="02010600030101010101" pitchFamily="2" charset="-122"/>
                <a:ea typeface="宋体" panose="02010600030101010101" pitchFamily="2" charset="-122"/>
                <a:cs typeface="Times New Roman" panose="02020603050405020304" pitchFamily="18" charset="0"/>
              </a:rPr>
              <a:t>: </a:t>
            </a:r>
          </a:p>
          <a:p>
            <a:pPr marL="622800" lvl="1" indent="-320400">
              <a:spcBef>
                <a:spcPts val="1000"/>
              </a:spcBef>
              <a:spcAft>
                <a:spcPts val="0"/>
              </a:spcAft>
              <a:buFont typeface="+mj-lt"/>
              <a:buAutoNum type="arabicPeriod"/>
            </a:pPr>
            <a:r>
              <a:rPr lang="zh-CN" altLang="en-US" noProof="0" dirty="0">
                <a:latin typeface="宋体" panose="02010600030101010101" pitchFamily="2" charset="-122"/>
                <a:ea typeface="宋体" panose="02010600030101010101" pitchFamily="2" charset="-122"/>
                <a:cs typeface="Times New Roman" panose="02020603050405020304" pitchFamily="18" charset="0"/>
              </a:rPr>
              <a:t>作为估算变量来“确定”软件的每个元素的大小。</a:t>
            </a:r>
          </a:p>
          <a:p>
            <a:pPr marL="622800" lvl="1" indent="-320400">
              <a:spcBef>
                <a:spcPts val="1000"/>
              </a:spcBef>
              <a:spcAft>
                <a:spcPts val="0"/>
              </a:spcAft>
              <a:buFont typeface="+mj-lt"/>
              <a:buAutoNum type="arabicPeriod"/>
            </a:pPr>
            <a:r>
              <a:rPr lang="zh-CN" altLang="en-US" noProof="0" dirty="0">
                <a:latin typeface="宋体" panose="02010600030101010101" pitchFamily="2" charset="-122"/>
                <a:ea typeface="宋体" panose="02010600030101010101" pitchFamily="2" charset="-122"/>
                <a:cs typeface="Times New Roman" panose="02020603050405020304" pitchFamily="18" charset="0"/>
              </a:rPr>
              <a:t>作为从过去的项目中收集的基线指标，并与其他变量一起用于制定成本和努力的预测。</a:t>
            </a:r>
            <a:endParaRPr lang="en-US"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9" name="Content Placeholder 8"/>
          <p:cNvSpPr>
            <a:spLocks noGrp="1"/>
          </p:cNvSpPr>
          <p:nvPr>
            <p:ph sz="quarter" idx="14"/>
          </p:nvPr>
        </p:nvSpPr>
        <p:spPr>
          <a:xfrm>
            <a:off x="342900" y="3264493"/>
            <a:ext cx="8458200" cy="1803164"/>
          </a:xfrm>
        </p:spPr>
        <p:txBody>
          <a:bodyPr>
            <a:normAutofit/>
          </a:bodyPr>
          <a:lstStyle/>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在收集项目的生产力指标时，一定要建立一个项目类型的分类法。</a:t>
            </a: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要确保你的估算包括开发</a:t>
            </a: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基础设施</a:t>
            </a: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软件所需的工作量。</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宋体" panose="02010600030101010101" pitchFamily="2" charset="-122"/>
                <a:ea typeface="宋体" panose="02010600030101010101" pitchFamily="2" charset="-122"/>
                <a:cs typeface="Times New Roman" panose="02020603050405020304" pitchFamily="18" charset="0"/>
              </a:rPr>
              <a:pPr/>
              <a:t>11</a:t>
            </a:fld>
            <a:endParaRPr lang="en-US">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29017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基于问题的估算 </a:t>
            </a:r>
            <a:r>
              <a:rPr lang="en-US" sz="1000" b="0" noProof="0" dirty="0">
                <a:latin typeface="宋体" panose="02010600030101010101" pitchFamily="2" charset="-122"/>
                <a:ea typeface="宋体" panose="02010600030101010101" pitchFamily="2" charset="-122"/>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059268"/>
            <a:ext cx="8458200" cy="4896470"/>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以有界限的软件范围说明开始</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r>
              <a:rPr lang="en-US" sz="2400" noProof="0" dirty="0">
                <a:latin typeface="宋体" panose="02010600030101010101" pitchFamily="2" charset="-122"/>
                <a:ea typeface="宋体" panose="02010600030101010101" pitchFamily="2" charset="-122"/>
                <a:cs typeface="Times New Roman" panose="02020603050405020304" pitchFamily="18" charset="0"/>
              </a:rPr>
              <a:t> </a:t>
            </a: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将范围声明分解成可以单独估算的功能问题。</a:t>
            </a: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然后对每个函数的</a:t>
            </a: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LOC</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或</a:t>
            </a: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FP</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进行估算。</a:t>
            </a:r>
            <a:r>
              <a:rPr lang="en-US" sz="2400" noProof="0" dirty="0">
                <a:latin typeface="宋体" panose="02010600030101010101" pitchFamily="2" charset="-122"/>
                <a:ea typeface="宋体" panose="02010600030101010101" pitchFamily="2" charset="-122"/>
                <a:cs typeface="Times New Roman" panose="02020603050405020304" pitchFamily="18" charset="0"/>
              </a:rPr>
              <a:t> </a:t>
            </a: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然后将基线生产率度量（例如，</a:t>
            </a: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LOC/pm</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或</a:t>
            </a: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FP/pm</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）应用于适当的估算变量。</a:t>
            </a:r>
            <a:endParaRPr lang="en-US" altLang="zh-CN"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dirty="0">
                <a:latin typeface="宋体" panose="02010600030101010101" pitchFamily="2" charset="-122"/>
                <a:ea typeface="宋体" panose="02010600030101010101" pitchFamily="2" charset="-122"/>
                <a:cs typeface="Times New Roman" panose="02020603050405020304" pitchFamily="18" charset="0"/>
              </a:rPr>
              <a:t>功能</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的成本</a:t>
            </a: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工作量是利用历史数据得出的。</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将功能的估算合并起来，产生整个项目的总体估算。</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宋体" panose="02010600030101010101" pitchFamily="2" charset="-122"/>
                <a:ea typeface="宋体" panose="02010600030101010101" pitchFamily="2" charset="-122"/>
                <a:cs typeface="Times New Roman" panose="02020603050405020304" pitchFamily="18" charset="0"/>
              </a:rPr>
              <a:pPr/>
              <a:t>12</a:t>
            </a:fld>
            <a:endParaRPr lang="en-US">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40486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pt-BR" sz="4000" noProof="0" dirty="0">
                <a:latin typeface="宋体" panose="02010600030101010101" pitchFamily="2" charset="-122"/>
                <a:ea typeface="宋体" panose="02010600030101010101" pitchFamily="2" charset="-122"/>
                <a:cs typeface="Times New Roman" panose="02020603050405020304" pitchFamily="18" charset="0"/>
              </a:rPr>
              <a:t>基于LOC的估算表</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608286911"/>
              </p:ext>
            </p:extLst>
          </p:nvPr>
        </p:nvGraphicFramePr>
        <p:xfrm>
          <a:off x="1249111" y="1944386"/>
          <a:ext cx="6645778" cy="3337560"/>
        </p:xfrm>
        <a:graphic>
          <a:graphicData uri="http://schemas.openxmlformats.org/drawingml/2006/table">
            <a:tbl>
              <a:tblPr firstRow="1" bandRow="1">
                <a:tableStyleId>{5C22544A-7EE6-4342-B048-85BDC9FD1C3A}</a:tableStyleId>
              </a:tblPr>
              <a:tblGrid>
                <a:gridCol w="4614728">
                  <a:extLst>
                    <a:ext uri="{9D8B030D-6E8A-4147-A177-3AD203B41FA5}">
                      <a16:colId xmlns:a16="http://schemas.microsoft.com/office/drawing/2014/main" val="68684721"/>
                    </a:ext>
                  </a:extLst>
                </a:gridCol>
                <a:gridCol w="2031050">
                  <a:extLst>
                    <a:ext uri="{9D8B030D-6E8A-4147-A177-3AD203B41FA5}">
                      <a16:colId xmlns:a16="http://schemas.microsoft.com/office/drawing/2014/main" val="3487428342"/>
                    </a:ext>
                  </a:extLst>
                </a:gridCol>
              </a:tblGrid>
              <a:tr h="370840">
                <a:tc>
                  <a:txBody>
                    <a:bodyPr/>
                    <a:lstStyle/>
                    <a:p>
                      <a:r>
                        <a:rPr lang="zh-CN" altLang="en-US" dirty="0">
                          <a:solidFill>
                            <a:schemeClr val="bg1"/>
                          </a:solidFill>
                          <a:latin typeface="宋体" panose="02010600030101010101" pitchFamily="2" charset="-122"/>
                          <a:ea typeface="宋体" panose="02010600030101010101" pitchFamily="2" charset="-122"/>
                          <a:cs typeface="Times New Roman" panose="02020603050405020304" pitchFamily="18" charset="0"/>
                        </a:rPr>
                        <a:t>功能</a:t>
                      </a:r>
                      <a:endParaRPr lang="en-US"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solidFill>
                            <a:schemeClr val="bg1"/>
                          </a:solidFill>
                          <a:latin typeface="宋体" panose="02010600030101010101" pitchFamily="2" charset="-122"/>
                          <a:ea typeface="宋体" panose="02010600030101010101" pitchFamily="2" charset="-122"/>
                          <a:cs typeface="Times New Roman" panose="02020603050405020304" pitchFamily="18" charset="0"/>
                        </a:rPr>
                        <a:t>L</a:t>
                      </a:r>
                      <a:r>
                        <a:rPr lang="en-US" sz="100" dirty="0">
                          <a:solidFill>
                            <a:schemeClr val="bg1"/>
                          </a:solidFill>
                          <a:latin typeface="宋体" panose="02010600030101010101" pitchFamily="2" charset="-122"/>
                          <a:ea typeface="宋体" panose="02010600030101010101" pitchFamily="2" charset="-122"/>
                          <a:cs typeface="Times New Roman" panose="02020603050405020304" pitchFamily="18" charset="0"/>
                        </a:rPr>
                        <a:t> </a:t>
                      </a:r>
                      <a:r>
                        <a:rPr lang="en-US" dirty="0">
                          <a:solidFill>
                            <a:schemeClr val="bg1"/>
                          </a:solidFill>
                          <a:latin typeface="宋体" panose="02010600030101010101" pitchFamily="2" charset="-122"/>
                          <a:ea typeface="宋体" panose="02010600030101010101" pitchFamily="2" charset="-122"/>
                          <a:cs typeface="Times New Roman" panose="02020603050405020304" pitchFamily="18" charset="0"/>
                        </a:rPr>
                        <a:t>O</a:t>
                      </a:r>
                      <a:r>
                        <a:rPr lang="en-US" sz="100" dirty="0">
                          <a:solidFill>
                            <a:schemeClr val="bg1"/>
                          </a:solidFill>
                          <a:latin typeface="宋体" panose="02010600030101010101" pitchFamily="2" charset="-122"/>
                          <a:ea typeface="宋体" panose="02010600030101010101" pitchFamily="2" charset="-122"/>
                          <a:cs typeface="Times New Roman" panose="02020603050405020304" pitchFamily="18" charset="0"/>
                        </a:rPr>
                        <a:t> </a:t>
                      </a:r>
                      <a:r>
                        <a:rPr lang="zh-CN" altLang="en-US" sz="100" dirty="0">
                          <a:solidFill>
                            <a:schemeClr val="bg1"/>
                          </a:solidFill>
                          <a:latin typeface="宋体" panose="02010600030101010101" pitchFamily="2" charset="-122"/>
                          <a:ea typeface="宋体" panose="02010600030101010101" pitchFamily="2" charset="-122"/>
                          <a:cs typeface="Times New Roman" panose="02020603050405020304" pitchFamily="18" charset="0"/>
                        </a:rPr>
                        <a:t>估算</a:t>
                      </a:r>
                      <a:r>
                        <a:rPr lang="en-US" dirty="0">
                          <a:solidFill>
                            <a:schemeClr val="bg1"/>
                          </a:solidFill>
                          <a:latin typeface="宋体" panose="02010600030101010101" pitchFamily="2" charset="-122"/>
                          <a:ea typeface="宋体" panose="02010600030101010101" pitchFamily="2" charset="-122"/>
                          <a:cs typeface="Times New Roman" panose="02020603050405020304" pitchFamily="18" charset="0"/>
                        </a:rPr>
                        <a:t>C</a:t>
                      </a:r>
                      <a:r>
                        <a:rPr lang="zh-CN" altLang="en-US" dirty="0">
                          <a:solidFill>
                            <a:schemeClr val="bg1"/>
                          </a:solidFill>
                          <a:latin typeface="宋体" panose="02010600030101010101" pitchFamily="2" charset="-122"/>
                          <a:ea typeface="宋体" panose="02010600030101010101" pitchFamily="2" charset="-122"/>
                          <a:cs typeface="Times New Roman" panose="02020603050405020304" pitchFamily="18" charset="0"/>
                        </a:rPr>
                        <a:t>估算</a:t>
                      </a:r>
                      <a:endParaRPr lang="en-US"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578655817"/>
                  </a:ext>
                </a:extLst>
              </a:tr>
              <a:tr h="370840">
                <a:tc>
                  <a:txBody>
                    <a:bodyPr/>
                    <a:lstStyle/>
                    <a:p>
                      <a:r>
                        <a:rPr lang="zh-CN" altLang="en-US" dirty="0">
                          <a:solidFill>
                            <a:srgbClr val="000000"/>
                          </a:solidFill>
                          <a:latin typeface="宋体" panose="02010600030101010101" pitchFamily="2" charset="-122"/>
                          <a:ea typeface="宋体" panose="02010600030101010101" pitchFamily="2" charset="-122"/>
                          <a:cs typeface="Times New Roman" panose="02020603050405020304" pitchFamily="18" charset="0"/>
                        </a:rPr>
                        <a:t>用户接口及控制设备</a:t>
                      </a:r>
                      <a:r>
                        <a:rPr lang="en-US"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rPr>
                        <a:t>(U</a:t>
                      </a:r>
                      <a:r>
                        <a:rPr lang="en-US" sz="100"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rPr>
                        <a:t> </a:t>
                      </a:r>
                      <a:r>
                        <a:rPr lang="en-US"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rPr>
                        <a:t>I</a:t>
                      </a:r>
                      <a:r>
                        <a:rPr lang="en-US" sz="100"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rPr>
                        <a:t> </a:t>
                      </a:r>
                      <a:r>
                        <a:rPr lang="en-US"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rPr>
                        <a:t>C</a:t>
                      </a:r>
                      <a:r>
                        <a:rPr lang="en-US" sz="100"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rPr>
                        <a:t> </a:t>
                      </a:r>
                      <a:r>
                        <a:rPr lang="en-US"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rPr>
                        <a:t>F)</a:t>
                      </a:r>
                      <a:endParaRPr lang="en-US"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solidFill>
                            <a:srgbClr val="000000"/>
                          </a:solidFill>
                          <a:latin typeface="宋体" panose="02010600030101010101" pitchFamily="2" charset="-122"/>
                          <a:ea typeface="宋体" panose="02010600030101010101" pitchFamily="2" charset="-122"/>
                          <a:cs typeface="Times New Roman" panose="02020603050405020304" pitchFamily="18" charset="0"/>
                        </a:rPr>
                        <a:t>2,300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65353903"/>
                  </a:ext>
                </a:extLst>
              </a:tr>
              <a:tr h="370840">
                <a:tc>
                  <a:txBody>
                    <a:bodyPr/>
                    <a:lstStyle/>
                    <a:p>
                      <a:r>
                        <a:rPr lang="zh-CN" altLang="en-US" dirty="0">
                          <a:solidFill>
                            <a:srgbClr val="000000"/>
                          </a:solidFill>
                          <a:latin typeface="宋体" panose="02010600030101010101" pitchFamily="2" charset="-122"/>
                          <a:ea typeface="宋体" panose="02010600030101010101" pitchFamily="2" charset="-122"/>
                          <a:cs typeface="Times New Roman" panose="02020603050405020304" pitchFamily="18" charset="0"/>
                        </a:rPr>
                        <a:t>二维几何分析 </a:t>
                      </a:r>
                      <a:r>
                        <a:rPr lang="en-US" altLang="zh-CN" dirty="0">
                          <a:solidFill>
                            <a:srgbClr val="000000"/>
                          </a:solidFill>
                          <a:latin typeface="宋体" panose="02010600030101010101" pitchFamily="2" charset="-122"/>
                          <a:ea typeface="宋体" panose="02010600030101010101" pitchFamily="2" charset="-122"/>
                          <a:cs typeface="Times New Roman" panose="02020603050405020304" pitchFamily="18" charset="0"/>
                        </a:rPr>
                        <a:t>(2DGA)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solidFill>
                            <a:srgbClr val="000000"/>
                          </a:solidFill>
                          <a:latin typeface="宋体" panose="02010600030101010101" pitchFamily="2" charset="-122"/>
                          <a:ea typeface="宋体" panose="02010600030101010101" pitchFamily="2" charset="-122"/>
                          <a:cs typeface="Times New Roman" panose="02020603050405020304" pitchFamily="18" charset="0"/>
                        </a:rPr>
                        <a:t>5,300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9429059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000000"/>
                          </a:solidFill>
                          <a:latin typeface="宋体" panose="02010600030101010101" pitchFamily="2" charset="-122"/>
                          <a:ea typeface="宋体" panose="02010600030101010101" pitchFamily="2" charset="-122"/>
                          <a:cs typeface="Times New Roman" panose="02020603050405020304" pitchFamily="18" charset="0"/>
                        </a:rPr>
                        <a:t>三维几何分析</a:t>
                      </a:r>
                      <a:r>
                        <a:rPr lang="en-US"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rPr>
                        <a:t>(3D</a:t>
                      </a:r>
                      <a:r>
                        <a:rPr lang="en-US" sz="100"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rPr>
                        <a:t> </a:t>
                      </a:r>
                      <a:r>
                        <a:rPr lang="en-US"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rPr>
                        <a:t>G</a:t>
                      </a:r>
                      <a:r>
                        <a:rPr lang="en-US" sz="100"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rPr>
                        <a:t> </a:t>
                      </a:r>
                      <a:r>
                        <a:rPr lang="en-US"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rPr>
                        <a:t>A)</a:t>
                      </a:r>
                      <a:endParaRPr lang="en-US"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solidFill>
                            <a:srgbClr val="000000"/>
                          </a:solidFill>
                          <a:latin typeface="宋体" panose="02010600030101010101" pitchFamily="2" charset="-122"/>
                          <a:ea typeface="宋体" panose="02010600030101010101" pitchFamily="2" charset="-122"/>
                          <a:cs typeface="Times New Roman" panose="02020603050405020304" pitchFamily="18" charset="0"/>
                        </a:rPr>
                        <a:t>6,800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03522849"/>
                  </a:ext>
                </a:extLst>
              </a:tr>
              <a:tr h="370840">
                <a:tc>
                  <a:txBody>
                    <a:bodyPr/>
                    <a:lstStyle/>
                    <a:p>
                      <a:r>
                        <a:rPr lang="zh-CN" altLang="en-US" dirty="0">
                          <a:solidFill>
                            <a:srgbClr val="000000"/>
                          </a:solidFill>
                          <a:latin typeface="宋体" panose="02010600030101010101" pitchFamily="2" charset="-122"/>
                          <a:ea typeface="宋体" panose="02010600030101010101" pitchFamily="2" charset="-122"/>
                          <a:cs typeface="Times New Roman" panose="02020603050405020304" pitchFamily="18" charset="0"/>
                        </a:rPr>
                        <a:t>数据库管理</a:t>
                      </a:r>
                      <a:r>
                        <a:rPr lang="en-US" dirty="0">
                          <a:solidFill>
                            <a:srgbClr val="000000"/>
                          </a:solidFill>
                          <a:latin typeface="宋体" panose="02010600030101010101" pitchFamily="2" charset="-122"/>
                          <a:ea typeface="宋体" panose="02010600030101010101" pitchFamily="2" charset="-122"/>
                          <a:cs typeface="Times New Roman" panose="02020603050405020304" pitchFamily="18" charset="0"/>
                        </a:rPr>
                        <a:t>(D</a:t>
                      </a:r>
                      <a:r>
                        <a:rPr lang="en-US" sz="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 </a:t>
                      </a:r>
                      <a:r>
                        <a:rPr lang="en-US" dirty="0">
                          <a:solidFill>
                            <a:srgbClr val="000000"/>
                          </a:solidFill>
                          <a:latin typeface="宋体" panose="02010600030101010101" pitchFamily="2" charset="-122"/>
                          <a:ea typeface="宋体" panose="02010600030101010101" pitchFamily="2" charset="-122"/>
                          <a:cs typeface="Times New Roman" panose="02020603050405020304" pitchFamily="18" charset="0"/>
                        </a:rPr>
                        <a:t>B</a:t>
                      </a:r>
                      <a:r>
                        <a:rPr lang="en-US" sz="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 </a:t>
                      </a:r>
                      <a:r>
                        <a:rPr lang="en-US" dirty="0">
                          <a:solidFill>
                            <a:srgbClr val="000000"/>
                          </a:solidFill>
                          <a:latin typeface="宋体" panose="02010600030101010101" pitchFamily="2" charset="-122"/>
                          <a:ea typeface="宋体" panose="02010600030101010101" pitchFamily="2" charset="-122"/>
                          <a:cs typeface="Times New Roman" panose="02020603050405020304" pitchFamily="18" charset="0"/>
                        </a:rPr>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solidFill>
                            <a:srgbClr val="000000"/>
                          </a:solidFill>
                          <a:latin typeface="宋体" panose="02010600030101010101" pitchFamily="2" charset="-122"/>
                          <a:ea typeface="宋体" panose="02010600030101010101" pitchFamily="2" charset="-122"/>
                          <a:cs typeface="Times New Roman" panose="02020603050405020304" pitchFamily="18" charset="0"/>
                        </a:rPr>
                        <a:t>3,350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60214319"/>
                  </a:ext>
                </a:extLst>
              </a:tr>
              <a:tr h="370840">
                <a:tc>
                  <a:txBody>
                    <a:bodyPr/>
                    <a:lstStyle/>
                    <a:p>
                      <a:r>
                        <a:rPr lang="zh-CN" altLang="en-US" dirty="0">
                          <a:solidFill>
                            <a:srgbClr val="000000"/>
                          </a:solidFill>
                          <a:latin typeface="宋体" panose="02010600030101010101" pitchFamily="2" charset="-122"/>
                          <a:ea typeface="宋体" panose="02010600030101010101" pitchFamily="2" charset="-122"/>
                          <a:cs typeface="Times New Roman" panose="02020603050405020304" pitchFamily="18" charset="0"/>
                        </a:rPr>
                        <a:t>计算机图形显示设备</a:t>
                      </a:r>
                      <a:r>
                        <a:rPr lang="en-US"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rPr>
                        <a:t>(G</a:t>
                      </a:r>
                      <a:r>
                        <a:rPr lang="en-US" sz="100"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rPr>
                        <a:t> </a:t>
                      </a:r>
                      <a:r>
                        <a:rPr lang="en-US"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rPr>
                        <a:t>C</a:t>
                      </a:r>
                      <a:r>
                        <a:rPr lang="en-US" sz="100"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rPr>
                        <a:t> </a:t>
                      </a:r>
                      <a:r>
                        <a:rPr lang="en-US"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rPr>
                        <a:t>D</a:t>
                      </a:r>
                      <a:r>
                        <a:rPr lang="en-US" sz="100"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rPr>
                        <a:t> </a:t>
                      </a:r>
                      <a:r>
                        <a:rPr lang="en-US"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rPr>
                        <a:t>F)</a:t>
                      </a:r>
                      <a:endParaRPr lang="en-US"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solidFill>
                            <a:srgbClr val="000000"/>
                          </a:solidFill>
                          <a:latin typeface="宋体" panose="02010600030101010101" pitchFamily="2" charset="-122"/>
                          <a:ea typeface="宋体" panose="02010600030101010101" pitchFamily="2" charset="-122"/>
                          <a:cs typeface="Times New Roman" panose="02020603050405020304" pitchFamily="18" charset="0"/>
                        </a:rPr>
                        <a:t>4,950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2251240"/>
                  </a:ext>
                </a:extLst>
              </a:tr>
              <a:tr h="370840">
                <a:tc>
                  <a:txBody>
                    <a:bodyPr/>
                    <a:lstStyle/>
                    <a:p>
                      <a:r>
                        <a:rPr lang="zh-CN" altLang="en-US" dirty="0">
                          <a:solidFill>
                            <a:srgbClr val="000000"/>
                          </a:solidFill>
                          <a:latin typeface="宋体" panose="02010600030101010101" pitchFamily="2" charset="-122"/>
                          <a:ea typeface="宋体" panose="02010600030101010101" pitchFamily="2" charset="-122"/>
                          <a:cs typeface="Times New Roman" panose="02020603050405020304" pitchFamily="18" charset="0"/>
                        </a:rPr>
                        <a:t>外部设备控制功能 </a:t>
                      </a:r>
                      <a:r>
                        <a:rPr lang="en-US"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rPr>
                        <a:t>(P</a:t>
                      </a:r>
                      <a:r>
                        <a:rPr lang="en-US" sz="100"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rPr>
                        <a:t> </a:t>
                      </a:r>
                      <a:r>
                        <a:rPr lang="en-US"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rPr>
                        <a:t>C</a:t>
                      </a:r>
                      <a:r>
                        <a:rPr lang="en-US" sz="100"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rPr>
                        <a:t> </a:t>
                      </a:r>
                      <a:r>
                        <a:rPr lang="en-US"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rPr>
                        <a:t>F)</a:t>
                      </a:r>
                      <a:endParaRPr lang="en-US"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solidFill>
                            <a:srgbClr val="000000"/>
                          </a:solidFill>
                          <a:latin typeface="宋体" panose="02010600030101010101" pitchFamily="2" charset="-122"/>
                          <a:ea typeface="宋体" panose="02010600030101010101" pitchFamily="2" charset="-122"/>
                          <a:cs typeface="Times New Roman" panose="02020603050405020304" pitchFamily="18" charset="0"/>
                        </a:rPr>
                        <a:t>2,100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15586256"/>
                  </a:ext>
                </a:extLst>
              </a:tr>
              <a:tr h="370840">
                <a:tc>
                  <a:txBody>
                    <a:bodyPr/>
                    <a:lstStyle/>
                    <a:p>
                      <a:r>
                        <a:rPr lang="zh-CN" altLang="en-US" dirty="0">
                          <a:solidFill>
                            <a:srgbClr val="000000"/>
                          </a:solidFill>
                          <a:latin typeface="宋体" panose="02010600030101010101" pitchFamily="2" charset="-122"/>
                          <a:ea typeface="宋体" panose="02010600030101010101" pitchFamily="2" charset="-122"/>
                          <a:cs typeface="Times New Roman" panose="02020603050405020304" pitchFamily="18" charset="0"/>
                        </a:rPr>
                        <a:t>设计分析模块 </a:t>
                      </a:r>
                      <a:r>
                        <a:rPr lang="en-US"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rPr>
                        <a:t>(D</a:t>
                      </a:r>
                      <a:r>
                        <a:rPr lang="en-US" sz="100"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rPr>
                        <a:t> </a:t>
                      </a:r>
                      <a:r>
                        <a:rPr lang="en-US"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rPr>
                        <a:t>A</a:t>
                      </a:r>
                      <a:r>
                        <a:rPr lang="en-US" sz="100"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rPr>
                        <a:t> </a:t>
                      </a:r>
                      <a:r>
                        <a:rPr lang="en-US" baseline="0" dirty="0">
                          <a:solidFill>
                            <a:srgbClr val="000000"/>
                          </a:solidFill>
                          <a:latin typeface="宋体" panose="02010600030101010101" pitchFamily="2" charset="-122"/>
                          <a:ea typeface="宋体" panose="02010600030101010101" pitchFamily="2" charset="-122"/>
                          <a:cs typeface="Times New Roman" panose="02020603050405020304" pitchFamily="18" charset="0"/>
                        </a:rPr>
                        <a:t>M)</a:t>
                      </a:r>
                      <a:endParaRPr lang="en-US"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dirty="0">
                          <a:solidFill>
                            <a:srgbClr val="000000"/>
                          </a:solidFill>
                          <a:latin typeface="宋体" panose="02010600030101010101" pitchFamily="2" charset="-122"/>
                          <a:ea typeface="宋体" panose="02010600030101010101" pitchFamily="2" charset="-122"/>
                          <a:cs typeface="Times New Roman" panose="02020603050405020304" pitchFamily="18" charset="0"/>
                        </a:rPr>
                        <a:t>8,400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366928"/>
                  </a:ext>
                </a:extLst>
              </a:tr>
              <a:tr h="370840">
                <a:tc>
                  <a:txBody>
                    <a:bodyPr/>
                    <a:lstStyle/>
                    <a:p>
                      <a:r>
                        <a:rPr lang="zh-CN" altLang="en-US" i="1" dirty="0">
                          <a:solidFill>
                            <a:srgbClr val="000000"/>
                          </a:solidFill>
                          <a:latin typeface="宋体" panose="02010600030101010101" pitchFamily="2" charset="-122"/>
                          <a:ea typeface="宋体" panose="02010600030101010101" pitchFamily="2" charset="-122"/>
                          <a:cs typeface="Times New Roman" panose="02020603050405020304" pitchFamily="18" charset="0"/>
                        </a:rPr>
                        <a:t>总代码行数估算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00000"/>
                          </a:solidFill>
                          <a:latin typeface="宋体" panose="02010600030101010101" pitchFamily="2" charset="-122"/>
                          <a:ea typeface="宋体" panose="02010600030101010101" pitchFamily="2" charset="-122"/>
                          <a:cs typeface="Times New Roman" panose="02020603050405020304" pitchFamily="18" charset="0"/>
                        </a:rPr>
                        <a:t>33,200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2741895"/>
                  </a:ext>
                </a:extLst>
              </a:tr>
            </a:tbl>
          </a:graphicData>
        </a:graphic>
      </p:graphicFrame>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宋体" panose="02010600030101010101" pitchFamily="2" charset="-122"/>
                <a:ea typeface="宋体" panose="02010600030101010101" pitchFamily="2" charset="-122"/>
                <a:cs typeface="Times New Roman" panose="02020603050405020304" pitchFamily="18" charset="0"/>
              </a:rPr>
              <a:pPr/>
              <a:t>13</a:t>
            </a:fld>
            <a:endParaRPr lang="en-US">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6471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基于</a:t>
            </a:r>
            <a:r>
              <a:rPr lang="en-US" altLang="zh-CN" sz="4000" noProof="0" dirty="0">
                <a:latin typeface="宋体" panose="02010600030101010101" pitchFamily="2" charset="-122"/>
                <a:ea typeface="宋体" panose="02010600030101010101" pitchFamily="2" charset="-122"/>
                <a:cs typeface="Times New Roman" panose="02020603050405020304" pitchFamily="18" charset="0"/>
              </a:rPr>
              <a:t>LOC</a:t>
            </a:r>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的估算</a:t>
            </a:r>
            <a:endParaRPr lang="en-US" sz="4000" noProof="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48519"/>
            <a:ext cx="8458200" cy="2038973"/>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defRPr/>
            </a:pPr>
            <a:r>
              <a:rPr lang="zh-CN" altLang="en-US" sz="2400" noProof="0" dirty="0">
                <a:solidFill>
                  <a:srgbClr val="000000"/>
                </a:solidFill>
                <a:effectLst>
                  <a:outerShdw blurRad="38100" dist="38100" dir="2700000" algn="tl">
                    <a:srgbClr val="FFFFFF"/>
                  </a:outerShdw>
                </a:effectLst>
                <a:latin typeface="宋体" panose="02010600030101010101" pitchFamily="2" charset="-122"/>
                <a:ea typeface="宋体" panose="02010600030101010101" pitchFamily="2" charset="-122"/>
                <a:cs typeface="Times New Roman" panose="02020603050405020304" pitchFamily="18" charset="0"/>
              </a:rPr>
              <a:t>这些系统的平均生产率为</a:t>
            </a:r>
            <a:r>
              <a:rPr lang="en-US" altLang="zh-CN" sz="2400" noProof="0" dirty="0">
                <a:solidFill>
                  <a:srgbClr val="000000"/>
                </a:solidFill>
                <a:effectLst>
                  <a:outerShdw blurRad="38100" dist="38100" dir="2700000" algn="tl">
                    <a:srgbClr val="FFFFFF"/>
                  </a:outerShdw>
                </a:effectLst>
                <a:latin typeface="宋体" panose="02010600030101010101" pitchFamily="2" charset="-122"/>
                <a:ea typeface="宋体" panose="02010600030101010101" pitchFamily="2" charset="-122"/>
                <a:cs typeface="Times New Roman" panose="02020603050405020304" pitchFamily="18" charset="0"/>
              </a:rPr>
              <a:t>620LOC/pm</a:t>
            </a:r>
            <a:r>
              <a:rPr lang="zh-CN" altLang="en-US" sz="2400" noProof="0" dirty="0">
                <a:solidFill>
                  <a:srgbClr val="000000"/>
                </a:solidFill>
                <a:effectLst>
                  <a:outerShdw blurRad="38100" dist="38100" dir="2700000" algn="tl">
                    <a:srgbClr val="FFFFFF"/>
                  </a:outerShdw>
                </a:effectLst>
                <a:latin typeface="宋体" panose="02010600030101010101" pitchFamily="2" charset="-122"/>
                <a:ea typeface="宋体" panose="02010600030101010101" pitchFamily="2" charset="-122"/>
                <a:cs typeface="Times New Roman" panose="02020603050405020304" pitchFamily="18" charset="0"/>
              </a:rPr>
              <a:t>。</a:t>
            </a:r>
            <a:endParaRPr lang="en-US" sz="2400" noProof="0" dirty="0">
              <a:solidFill>
                <a:srgbClr val="000000"/>
              </a:solidFill>
              <a:effectLst>
                <a:outerShdw blurRad="38100" dist="38100" dir="2700000" algn="tl">
                  <a:srgbClr val="FFFFFF"/>
                </a:outerShdw>
              </a:effectLst>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defRPr/>
            </a:pPr>
            <a:r>
              <a:rPr lang="zh-CN" altLang="en-US" sz="2400" noProof="0" dirty="0">
                <a:solidFill>
                  <a:srgbClr val="000000"/>
                </a:solidFill>
                <a:effectLst>
                  <a:outerShdw blurRad="38100" dist="38100" dir="2700000" algn="tl">
                    <a:srgbClr val="FFFFFF"/>
                  </a:outerShdw>
                </a:effectLst>
                <a:latin typeface="宋体" panose="02010600030101010101" pitchFamily="2" charset="-122"/>
                <a:ea typeface="宋体" panose="02010600030101010101" pitchFamily="2" charset="-122"/>
                <a:cs typeface="Times New Roman" panose="02020603050405020304" pitchFamily="18" charset="0"/>
              </a:rPr>
              <a:t>负担的劳动率是每月</a:t>
            </a:r>
            <a:r>
              <a:rPr lang="en-US" altLang="zh-CN" sz="2400" noProof="0" dirty="0">
                <a:solidFill>
                  <a:srgbClr val="000000"/>
                </a:solidFill>
                <a:effectLst>
                  <a:outerShdw blurRad="38100" dist="38100" dir="2700000" algn="tl">
                    <a:srgbClr val="FFFFFF"/>
                  </a:outerShdw>
                </a:effectLst>
                <a:latin typeface="宋体" panose="02010600030101010101" pitchFamily="2" charset="-122"/>
                <a:ea typeface="宋体" panose="02010600030101010101" pitchFamily="2" charset="-122"/>
                <a:cs typeface="Times New Roman" panose="02020603050405020304" pitchFamily="18" charset="0"/>
              </a:rPr>
              <a:t>8000</a:t>
            </a:r>
            <a:r>
              <a:rPr lang="zh-CN" altLang="en-US" sz="2400" noProof="0" dirty="0">
                <a:solidFill>
                  <a:srgbClr val="000000"/>
                </a:solidFill>
                <a:effectLst>
                  <a:outerShdw blurRad="38100" dist="38100" dir="2700000" algn="tl">
                    <a:srgbClr val="FFFFFF"/>
                  </a:outerShdw>
                </a:effectLst>
                <a:latin typeface="宋体" panose="02010600030101010101" pitchFamily="2" charset="-122"/>
                <a:ea typeface="宋体" panose="02010600030101010101" pitchFamily="2" charset="-122"/>
                <a:cs typeface="Times New Roman" panose="02020603050405020304" pitchFamily="18" charset="0"/>
              </a:rPr>
              <a:t>美元</a:t>
            </a:r>
            <a:r>
              <a:rPr lang="zh-CN" altLang="en-US" sz="2400" dirty="0">
                <a:solidFill>
                  <a:srgbClr val="000000"/>
                </a:solidFill>
                <a:effectLst>
                  <a:outerShdw blurRad="38100" dist="38100" dir="2700000" algn="tl">
                    <a:srgbClr val="FFFFFF"/>
                  </a:outerShdw>
                </a:effectLst>
                <a:latin typeface="宋体" panose="02010600030101010101" pitchFamily="2" charset="-122"/>
                <a:ea typeface="宋体" panose="02010600030101010101" pitchFamily="2" charset="-122"/>
                <a:cs typeface="Times New Roman" panose="02020603050405020304" pitchFamily="18" charset="0"/>
              </a:rPr>
              <a:t>。</a:t>
            </a:r>
            <a:endParaRPr lang="en-US" sz="2400" noProof="0" dirty="0">
              <a:solidFill>
                <a:srgbClr val="000000"/>
              </a:solidFill>
              <a:effectLst>
                <a:outerShdw blurRad="38100" dist="38100" dir="2700000" algn="tl">
                  <a:srgbClr val="FFFFFF"/>
                </a:outerShdw>
              </a:effectLst>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defRPr/>
            </a:pPr>
            <a:r>
              <a:rPr lang="zh-CN" altLang="en-US" sz="2400" noProof="0" dirty="0">
                <a:solidFill>
                  <a:srgbClr val="000000"/>
                </a:solidFill>
                <a:effectLst>
                  <a:outerShdw blurRad="38100" dist="38100" dir="2700000" algn="tl">
                    <a:srgbClr val="FFFFFF"/>
                  </a:outerShdw>
                </a:effectLst>
                <a:latin typeface="宋体" panose="02010600030101010101" pitchFamily="2" charset="-122"/>
                <a:ea typeface="宋体" panose="02010600030101010101" pitchFamily="2" charset="-122"/>
                <a:cs typeface="Times New Roman" panose="02020603050405020304" pitchFamily="18" charset="0"/>
              </a:rPr>
              <a:t>每行代码的成本约为</a:t>
            </a:r>
            <a:r>
              <a:rPr lang="en-US" altLang="zh-CN" sz="2400" noProof="0" dirty="0">
                <a:solidFill>
                  <a:srgbClr val="000000"/>
                </a:solidFill>
                <a:effectLst>
                  <a:outerShdw blurRad="38100" dist="38100" dir="2700000" algn="tl">
                    <a:srgbClr val="FFFFFF"/>
                  </a:outerShdw>
                </a:effectLst>
                <a:latin typeface="宋体" panose="02010600030101010101" pitchFamily="2" charset="-122"/>
                <a:ea typeface="宋体" panose="02010600030101010101" pitchFamily="2" charset="-122"/>
                <a:cs typeface="Times New Roman" panose="02020603050405020304" pitchFamily="18" charset="0"/>
              </a:rPr>
              <a:t>13</a:t>
            </a:r>
            <a:r>
              <a:rPr lang="zh-CN" altLang="en-US" sz="2400" noProof="0" dirty="0">
                <a:solidFill>
                  <a:srgbClr val="000000"/>
                </a:solidFill>
                <a:effectLst>
                  <a:outerShdw blurRad="38100" dist="38100" dir="2700000" algn="tl">
                    <a:srgbClr val="FFFFFF"/>
                  </a:outerShdw>
                </a:effectLst>
                <a:latin typeface="宋体" panose="02010600030101010101" pitchFamily="2" charset="-122"/>
                <a:ea typeface="宋体" panose="02010600030101010101" pitchFamily="2" charset="-122"/>
                <a:cs typeface="Times New Roman" panose="02020603050405020304" pitchFamily="18" charset="0"/>
              </a:rPr>
              <a:t>美元。</a:t>
            </a:r>
          </a:p>
          <a:p>
            <a:pPr marL="291600" indent="-291600">
              <a:spcBef>
                <a:spcPts val="1000"/>
              </a:spcBef>
              <a:spcAft>
                <a:spcPts val="0"/>
              </a:spcAft>
              <a:buFont typeface="Arial" panose="020B0604020202020204" pitchFamily="34" charset="0"/>
              <a:buChar char="•"/>
              <a:defRPr/>
            </a:pPr>
            <a:r>
              <a:rPr lang="zh-CN" altLang="en-US" sz="2400" noProof="0" dirty="0">
                <a:solidFill>
                  <a:srgbClr val="000000"/>
                </a:solidFill>
                <a:effectLst>
                  <a:outerShdw blurRad="38100" dist="38100" dir="2700000" algn="tl">
                    <a:srgbClr val="FFFFFF"/>
                  </a:outerShdw>
                </a:effectLst>
                <a:latin typeface="宋体" panose="02010600030101010101" pitchFamily="2" charset="-122"/>
                <a:ea typeface="宋体" panose="02010600030101010101" pitchFamily="2" charset="-122"/>
                <a:cs typeface="Times New Roman" panose="02020603050405020304" pitchFamily="18" charset="0"/>
              </a:rPr>
              <a:t>根据</a:t>
            </a:r>
            <a:r>
              <a:rPr lang="en-US" altLang="zh-CN" sz="2400" noProof="0" dirty="0">
                <a:solidFill>
                  <a:srgbClr val="000000"/>
                </a:solidFill>
                <a:effectLst>
                  <a:outerShdw blurRad="38100" dist="38100" dir="2700000" algn="tl">
                    <a:srgbClr val="FFFFFF"/>
                  </a:outerShdw>
                </a:effectLst>
                <a:latin typeface="宋体" panose="02010600030101010101" pitchFamily="2" charset="-122"/>
                <a:ea typeface="宋体" panose="02010600030101010101" pitchFamily="2" charset="-122"/>
                <a:cs typeface="Times New Roman" panose="02020603050405020304" pitchFamily="18" charset="0"/>
              </a:rPr>
              <a:t>LOC</a:t>
            </a:r>
            <a:r>
              <a:rPr lang="zh-CN" altLang="en-US" sz="2400" noProof="0" dirty="0">
                <a:solidFill>
                  <a:srgbClr val="000000"/>
                </a:solidFill>
                <a:effectLst>
                  <a:outerShdw blurRad="38100" dist="38100" dir="2700000" algn="tl">
                    <a:srgbClr val="FFFFFF"/>
                  </a:outerShdw>
                </a:effectLst>
                <a:latin typeface="宋体" panose="02010600030101010101" pitchFamily="2" charset="-122"/>
                <a:ea typeface="宋体" panose="02010600030101010101" pitchFamily="2" charset="-122"/>
                <a:cs typeface="Times New Roman" panose="02020603050405020304" pitchFamily="18" charset="0"/>
              </a:rPr>
              <a:t>估算及历史数据：</a:t>
            </a:r>
            <a:endParaRPr lang="en-US" sz="2400" noProof="0" dirty="0">
              <a:solidFill>
                <a:srgbClr val="000000"/>
              </a:solidFill>
              <a:effectLst>
                <a:outerShdw blurRad="38100" dist="38100" dir="2700000" algn="tl">
                  <a:srgbClr val="FFFFFF"/>
                </a:outerShdw>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9" name="Content Placeholder 8"/>
          <p:cNvSpPr>
            <a:spLocks noGrp="1"/>
          </p:cNvSpPr>
          <p:nvPr>
            <p:ph sz="quarter" idx="14"/>
          </p:nvPr>
        </p:nvSpPr>
        <p:spPr>
          <a:xfrm>
            <a:off x="342900" y="3154288"/>
            <a:ext cx="8458200" cy="991312"/>
          </a:xfrm>
        </p:spPr>
        <p:txBody>
          <a:bodyPr>
            <a:normAutofit/>
          </a:bodyPr>
          <a:lstStyle/>
          <a:p>
            <a:pPr marL="685800" lvl="4" indent="0">
              <a:lnSpc>
                <a:spcPct val="90000"/>
              </a:lnSpc>
              <a:spcBef>
                <a:spcPct val="50000"/>
              </a:spcBef>
              <a:buNone/>
              <a:defRPr/>
            </a:pPr>
            <a:r>
              <a:rPr lang="zh-CN" altLang="en-US" sz="2400" noProof="0" dirty="0">
                <a:solidFill>
                  <a:srgbClr val="000000"/>
                </a:solidFill>
                <a:effectLst>
                  <a:outerShdw blurRad="38100" dist="38100" dir="2700000" algn="tl">
                    <a:srgbClr val="FFFFFF"/>
                  </a:outerShdw>
                </a:effectLst>
                <a:latin typeface="宋体" panose="02010600030101010101" pitchFamily="2" charset="-122"/>
                <a:ea typeface="宋体" panose="02010600030101010101" pitchFamily="2" charset="-122"/>
                <a:cs typeface="Times New Roman" panose="02020603050405020304" pitchFamily="18" charset="0"/>
              </a:rPr>
              <a:t>总成本估算值使</a:t>
            </a:r>
            <a:r>
              <a:rPr lang="en-US" sz="2400" noProof="0" dirty="0">
                <a:solidFill>
                  <a:srgbClr val="000000"/>
                </a:solidFill>
                <a:latin typeface="宋体" panose="02010600030101010101" pitchFamily="2" charset="-122"/>
                <a:ea typeface="宋体" panose="02010600030101010101" pitchFamily="2" charset="-122"/>
                <a:cs typeface="Times New Roman" panose="02020603050405020304" pitchFamily="18" charset="0"/>
              </a:rPr>
              <a:t>431,000</a:t>
            </a:r>
            <a:r>
              <a:rPr lang="zh-CN" altLang="en-US" sz="2400" noProof="0">
                <a:solidFill>
                  <a:srgbClr val="000000"/>
                </a:solidFill>
                <a:latin typeface="宋体" panose="02010600030101010101" pitchFamily="2" charset="-122"/>
                <a:ea typeface="宋体" panose="02010600030101010101" pitchFamily="2" charset="-122"/>
                <a:cs typeface="Times New Roman" panose="02020603050405020304" pitchFamily="18" charset="0"/>
              </a:rPr>
              <a:t>美元</a:t>
            </a:r>
            <a:endParaRPr lang="en-US" sz="2400" noProof="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685800" lvl="4" indent="0">
              <a:lnSpc>
                <a:spcPct val="90000"/>
              </a:lnSpc>
              <a:spcBef>
                <a:spcPct val="50000"/>
              </a:spcBef>
              <a:buNone/>
              <a:defRPr/>
            </a:pPr>
            <a:r>
              <a:rPr lang="zh-CN" altLang="en-US" sz="2400" noProof="0" dirty="0">
                <a:solidFill>
                  <a:srgbClr val="000000"/>
                </a:solidFill>
                <a:latin typeface="宋体" panose="02010600030101010101" pitchFamily="2" charset="-122"/>
                <a:ea typeface="宋体" panose="02010600030101010101" pitchFamily="2" charset="-122"/>
                <a:cs typeface="Times New Roman" panose="02020603050405020304" pitchFamily="18" charset="0"/>
              </a:rPr>
              <a:t>工作量的估算值是</a:t>
            </a:r>
            <a:r>
              <a:rPr lang="en-US" altLang="zh-CN" sz="2400" noProof="0" dirty="0">
                <a:solidFill>
                  <a:srgbClr val="000000"/>
                </a:solidFill>
                <a:latin typeface="宋体" panose="02010600030101010101" pitchFamily="2" charset="-122"/>
                <a:ea typeface="宋体" panose="02010600030101010101" pitchFamily="2" charset="-122"/>
                <a:cs typeface="Times New Roman" panose="02020603050405020304" pitchFamily="18" charset="0"/>
              </a:rPr>
              <a:t>54</a:t>
            </a:r>
            <a:r>
              <a:rPr lang="zh-CN" altLang="en-US" sz="2400" noProof="0" dirty="0">
                <a:solidFill>
                  <a:srgbClr val="000000"/>
                </a:solidFill>
                <a:latin typeface="宋体" panose="02010600030101010101" pitchFamily="2" charset="-122"/>
                <a:ea typeface="宋体" panose="02010600030101010101" pitchFamily="2" charset="-122"/>
                <a:cs typeface="Times New Roman" panose="02020603050405020304" pitchFamily="18" charset="0"/>
              </a:rPr>
              <a:t>人月</a:t>
            </a:r>
            <a:endParaRPr lang="en-US" sz="2400" noProof="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solidFill>
                  <a:srgbClr val="000000"/>
                </a:solidFill>
                <a:latin typeface="宋体" panose="02010600030101010101" pitchFamily="2" charset="-122"/>
                <a:ea typeface="宋体" panose="02010600030101010101" pitchFamily="2" charset="-122"/>
                <a:cs typeface="Times New Roman" panose="02020603050405020304" pitchFamily="18" charset="0"/>
              </a:rPr>
              <a:pPr/>
              <a:t>14</a:t>
            </a:fld>
            <a:endParaRPr lang="en-US">
              <a:solidFill>
                <a:srgbClr val="000000"/>
              </a:solidFill>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61398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pt-BR" altLang="zh-CN" sz="4000" noProof="0" dirty="0">
                <a:latin typeface="宋体" panose="02010600030101010101" pitchFamily="2" charset="-122"/>
                <a:ea typeface="宋体" panose="02010600030101010101" pitchFamily="2" charset="-122"/>
                <a:cs typeface="Times New Roman" panose="02020603050405020304" pitchFamily="18" charset="0"/>
              </a:rPr>
              <a:t>基于FP的估算表</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0" name="Content Placeholder 9"/>
          <p:cNvSpPr>
            <a:spLocks noGrp="1"/>
          </p:cNvSpPr>
          <p:nvPr>
            <p:ph sz="quarter" idx="14"/>
          </p:nvPr>
        </p:nvSpPr>
        <p:spPr>
          <a:xfrm>
            <a:off x="342900" y="1891033"/>
            <a:ext cx="8458200" cy="433422"/>
          </a:xfrm>
        </p:spPr>
        <p:txBody>
          <a:bodyPr/>
          <a:lstStyle/>
          <a:p>
            <a:r>
              <a:rPr lang="zh-CN" altLang="en-US" b="1" noProof="0" dirty="0">
                <a:latin typeface="宋体" panose="02010600030101010101" pitchFamily="2" charset="-122"/>
                <a:ea typeface="宋体" panose="02010600030101010101" pitchFamily="2" charset="-122"/>
                <a:cs typeface="Times New Roman" panose="02020603050405020304" pitchFamily="18" charset="0"/>
              </a:rPr>
              <a:t>表</a:t>
            </a:r>
            <a:r>
              <a:rPr lang="en-US" b="1" noProof="0" dirty="0">
                <a:latin typeface="宋体" panose="02010600030101010101" pitchFamily="2" charset="-122"/>
                <a:ea typeface="宋体" panose="02010600030101010101" pitchFamily="2" charset="-122"/>
                <a:cs typeface="Times New Roman" panose="02020603050405020304" pitchFamily="18" charset="0"/>
              </a:rPr>
              <a:t> 25.1 </a:t>
            </a:r>
            <a:r>
              <a:rPr lang="zh-CN" altLang="en-US" b="1" noProof="0" dirty="0">
                <a:latin typeface="宋体" panose="02010600030101010101" pitchFamily="2" charset="-122"/>
                <a:ea typeface="宋体" panose="02010600030101010101" pitchFamily="2" charset="-122"/>
                <a:cs typeface="Times New Roman" panose="02020603050405020304" pitchFamily="18" charset="0"/>
              </a:rPr>
              <a:t>估算信息域值</a:t>
            </a:r>
            <a:endParaRPr lang="en-US" b="1" noProof="0" dirty="0">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15" name="Table 14"/>
          <p:cNvGraphicFramePr>
            <a:graphicFrameLocks noGrp="1"/>
          </p:cNvGraphicFramePr>
          <p:nvPr>
            <p:extLst>
              <p:ext uri="{D42A27DB-BD31-4B8C-83A1-F6EECF244321}">
                <p14:modId xmlns:p14="http://schemas.microsoft.com/office/powerpoint/2010/main" val="3309875216"/>
              </p:ext>
            </p:extLst>
          </p:nvPr>
        </p:nvGraphicFramePr>
        <p:xfrm>
          <a:off x="393107" y="2533594"/>
          <a:ext cx="8221054" cy="2804160"/>
        </p:xfrm>
        <a:graphic>
          <a:graphicData uri="http://schemas.openxmlformats.org/drawingml/2006/table">
            <a:tbl>
              <a:tblPr firstRow="1" bandRow="1">
                <a:tableStyleId>{5C22544A-7EE6-4342-B048-85BDC9FD1C3A}</a:tableStyleId>
              </a:tblPr>
              <a:tblGrid>
                <a:gridCol w="1985951">
                  <a:extLst>
                    <a:ext uri="{9D8B030D-6E8A-4147-A177-3AD203B41FA5}">
                      <a16:colId xmlns:a16="http://schemas.microsoft.com/office/drawing/2014/main" val="2708615052"/>
                    </a:ext>
                  </a:extLst>
                </a:gridCol>
                <a:gridCol w="882032">
                  <a:extLst>
                    <a:ext uri="{9D8B030D-6E8A-4147-A177-3AD203B41FA5}">
                      <a16:colId xmlns:a16="http://schemas.microsoft.com/office/drawing/2014/main" val="1018271763"/>
                    </a:ext>
                  </a:extLst>
                </a:gridCol>
                <a:gridCol w="865848">
                  <a:extLst>
                    <a:ext uri="{9D8B030D-6E8A-4147-A177-3AD203B41FA5}">
                      <a16:colId xmlns:a16="http://schemas.microsoft.com/office/drawing/2014/main" val="1624847348"/>
                    </a:ext>
                  </a:extLst>
                </a:gridCol>
                <a:gridCol w="833480">
                  <a:extLst>
                    <a:ext uri="{9D8B030D-6E8A-4147-A177-3AD203B41FA5}">
                      <a16:colId xmlns:a16="http://schemas.microsoft.com/office/drawing/2014/main" val="3970345666"/>
                    </a:ext>
                  </a:extLst>
                </a:gridCol>
                <a:gridCol w="809203">
                  <a:extLst>
                    <a:ext uri="{9D8B030D-6E8A-4147-A177-3AD203B41FA5}">
                      <a16:colId xmlns:a16="http://schemas.microsoft.com/office/drawing/2014/main" val="2787231509"/>
                    </a:ext>
                  </a:extLst>
                </a:gridCol>
                <a:gridCol w="1118289">
                  <a:extLst>
                    <a:ext uri="{9D8B030D-6E8A-4147-A177-3AD203B41FA5}">
                      <a16:colId xmlns:a16="http://schemas.microsoft.com/office/drawing/2014/main" val="1459035349"/>
                    </a:ext>
                  </a:extLst>
                </a:gridCol>
                <a:gridCol w="1726251">
                  <a:extLst>
                    <a:ext uri="{9D8B030D-6E8A-4147-A177-3AD203B41FA5}">
                      <a16:colId xmlns:a16="http://schemas.microsoft.com/office/drawing/2014/main" val="4219033423"/>
                    </a:ext>
                  </a:extLst>
                </a:gridCol>
              </a:tblGrid>
              <a:tr h="370840">
                <a:tc>
                  <a:txBody>
                    <a:bodyPr/>
                    <a:lstStyle/>
                    <a:p>
                      <a:r>
                        <a:rPr lang="zh-CN" altLang="en-US" sz="1600" dirty="0">
                          <a:latin typeface="宋体" panose="02010600030101010101" pitchFamily="2" charset="-122"/>
                          <a:ea typeface="宋体" panose="02010600030101010101" pitchFamily="2" charset="-122"/>
                          <a:cs typeface="Times New Roman" panose="02020603050405020304" pitchFamily="18" charset="0"/>
                        </a:rPr>
                        <a:t>信息阈值</a:t>
                      </a:r>
                      <a:endParaRPr lang="en-US" sz="1600" dirty="0">
                        <a:latin typeface="宋体" panose="02010600030101010101" pitchFamily="2" charset="-122"/>
                        <a:ea typeface="宋体" panose="02010600030101010101" pitchFamily="2" charset="-122"/>
                        <a:cs typeface="Times New Roman" panose="02020603050405020304" pitchFamily="18" charset="0"/>
                      </a:endParaRPr>
                    </a:p>
                  </a:txBody>
                  <a:tcPr/>
                </a:tc>
                <a:tc>
                  <a:txBody>
                    <a:bodyPr/>
                    <a:lstStyle/>
                    <a:p>
                      <a:pPr algn="ctr"/>
                      <a:r>
                        <a:rPr lang="zh-CN" altLang="en-US" sz="1600" dirty="0">
                          <a:latin typeface="宋体" panose="02010600030101010101" pitchFamily="2" charset="-122"/>
                          <a:ea typeface="宋体" panose="02010600030101010101" pitchFamily="2" charset="-122"/>
                          <a:cs typeface="Times New Roman" panose="02020603050405020304" pitchFamily="18" charset="0"/>
                        </a:rPr>
                        <a:t>乐观值</a:t>
                      </a:r>
                      <a:endParaRPr lang="en-US" sz="1600" dirty="0">
                        <a:latin typeface="宋体" panose="02010600030101010101" pitchFamily="2" charset="-122"/>
                        <a:ea typeface="宋体" panose="02010600030101010101" pitchFamily="2" charset="-122"/>
                        <a:cs typeface="Times New Roman" panose="02020603050405020304" pitchFamily="18" charset="0"/>
                      </a:endParaRPr>
                    </a:p>
                  </a:txBody>
                  <a:tcPr/>
                </a:tc>
                <a:tc>
                  <a:txBody>
                    <a:bodyPr/>
                    <a:lstStyle/>
                    <a:p>
                      <a:pPr algn="ctr"/>
                      <a:r>
                        <a:rPr lang="zh-CN" altLang="en-US" sz="1600" dirty="0">
                          <a:latin typeface="宋体" panose="02010600030101010101" pitchFamily="2" charset="-122"/>
                          <a:ea typeface="宋体" panose="02010600030101010101" pitchFamily="2" charset="-122"/>
                          <a:cs typeface="Times New Roman" panose="02020603050405020304" pitchFamily="18" charset="0"/>
                        </a:rPr>
                        <a:t>可能值</a:t>
                      </a:r>
                      <a:endParaRPr lang="en-US" sz="1600" dirty="0">
                        <a:latin typeface="宋体" panose="02010600030101010101" pitchFamily="2" charset="-122"/>
                        <a:ea typeface="宋体" panose="02010600030101010101" pitchFamily="2" charset="-122"/>
                        <a:cs typeface="Times New Roman" panose="02020603050405020304" pitchFamily="18" charset="0"/>
                      </a:endParaRPr>
                    </a:p>
                  </a:txBody>
                  <a:tcPr/>
                </a:tc>
                <a:tc>
                  <a:txBody>
                    <a:bodyPr/>
                    <a:lstStyle/>
                    <a:p>
                      <a:pPr algn="ctr"/>
                      <a:r>
                        <a:rPr lang="zh-CN" altLang="en-US" sz="1600" dirty="0">
                          <a:latin typeface="宋体" panose="02010600030101010101" pitchFamily="2" charset="-122"/>
                          <a:ea typeface="宋体" panose="02010600030101010101" pitchFamily="2" charset="-122"/>
                          <a:cs typeface="Times New Roman" panose="02020603050405020304" pitchFamily="18" charset="0"/>
                        </a:rPr>
                        <a:t>悲观值</a:t>
                      </a:r>
                      <a:endParaRPr lang="en-US" sz="1600" dirty="0">
                        <a:latin typeface="宋体" panose="02010600030101010101" pitchFamily="2" charset="-122"/>
                        <a:ea typeface="宋体" panose="02010600030101010101" pitchFamily="2" charset="-122"/>
                        <a:cs typeface="Times New Roman" panose="02020603050405020304" pitchFamily="18" charset="0"/>
                      </a:endParaRPr>
                    </a:p>
                  </a:txBody>
                  <a:tcPr/>
                </a:tc>
                <a:tc>
                  <a:txBody>
                    <a:bodyPr/>
                    <a:lstStyle/>
                    <a:p>
                      <a:pPr algn="ctr"/>
                      <a:r>
                        <a:rPr lang="zh-CN" altLang="en-US" sz="1600" dirty="0">
                          <a:latin typeface="宋体" panose="02010600030101010101" pitchFamily="2" charset="-122"/>
                          <a:ea typeface="宋体" panose="02010600030101010101" pitchFamily="2" charset="-122"/>
                          <a:cs typeface="Times New Roman" panose="02020603050405020304" pitchFamily="18" charset="0"/>
                        </a:rPr>
                        <a:t>估算值</a:t>
                      </a:r>
                      <a:endParaRPr lang="en-US" sz="1600" dirty="0">
                        <a:latin typeface="宋体" panose="02010600030101010101" pitchFamily="2" charset="-122"/>
                        <a:ea typeface="宋体" panose="02010600030101010101" pitchFamily="2" charset="-122"/>
                        <a:cs typeface="Times New Roman" panose="02020603050405020304" pitchFamily="18" charset="0"/>
                      </a:endParaRPr>
                    </a:p>
                  </a:txBody>
                  <a:tcPr/>
                </a:tc>
                <a:tc>
                  <a:txBody>
                    <a:bodyPr/>
                    <a:lstStyle/>
                    <a:p>
                      <a:pPr algn="ctr"/>
                      <a:r>
                        <a:rPr lang="zh-CN" altLang="en-US" sz="1600" dirty="0">
                          <a:latin typeface="宋体" panose="02010600030101010101" pitchFamily="2" charset="-122"/>
                          <a:ea typeface="宋体" panose="02010600030101010101" pitchFamily="2" charset="-122"/>
                          <a:cs typeface="Times New Roman" panose="02020603050405020304" pitchFamily="18" charset="0"/>
                        </a:rPr>
                        <a:t>加权因子</a:t>
                      </a:r>
                      <a:endParaRPr lang="en-US" sz="1600" dirty="0">
                        <a:latin typeface="宋体" panose="02010600030101010101" pitchFamily="2" charset="-122"/>
                        <a:ea typeface="宋体" panose="02010600030101010101" pitchFamily="2" charset="-122"/>
                        <a:cs typeface="Times New Roman" panose="02020603050405020304" pitchFamily="18" charset="0"/>
                      </a:endParaRPr>
                    </a:p>
                  </a:txBody>
                  <a:tcPr/>
                </a:tc>
                <a:tc>
                  <a:txBody>
                    <a:bodyPr/>
                    <a:lstStyle/>
                    <a:p>
                      <a:pPr algn="ctr"/>
                      <a:r>
                        <a:rPr lang="en-US" sz="1600" dirty="0">
                          <a:latin typeface="宋体" panose="02010600030101010101" pitchFamily="2" charset="-122"/>
                          <a:ea typeface="宋体" panose="02010600030101010101" pitchFamily="2" charset="-122"/>
                          <a:cs typeface="Times New Roman" panose="02020603050405020304" pitchFamily="18" charset="0"/>
                        </a:rPr>
                        <a:t>FP</a:t>
                      </a:r>
                      <a:r>
                        <a:rPr lang="zh-CN" altLang="en-US" sz="1600" dirty="0">
                          <a:latin typeface="宋体" panose="02010600030101010101" pitchFamily="2" charset="-122"/>
                          <a:ea typeface="宋体" panose="02010600030101010101" pitchFamily="2" charset="-122"/>
                          <a:cs typeface="Times New Roman" panose="02020603050405020304" pitchFamily="18" charset="0"/>
                        </a:rPr>
                        <a:t>值</a:t>
                      </a:r>
                      <a:endParaRPr lang="en-US" sz="1600" dirty="0">
                        <a:latin typeface="宋体" panose="02010600030101010101" pitchFamily="2" charset="-122"/>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702987903"/>
                  </a:ext>
                </a:extLst>
              </a:tr>
              <a:tr h="370840">
                <a:tc>
                  <a:txBody>
                    <a:bodyPr/>
                    <a:lstStyle/>
                    <a:p>
                      <a:r>
                        <a:rPr lang="zh-CN" altLang="en-US" sz="1600" dirty="0">
                          <a:latin typeface="宋体" panose="02010600030101010101" pitchFamily="2" charset="-122"/>
                          <a:ea typeface="宋体" panose="02010600030101010101" pitchFamily="2" charset="-122"/>
                          <a:cs typeface="Times New Roman" panose="02020603050405020304" pitchFamily="18" charset="0"/>
                        </a:rPr>
                        <a:t>外部输入数</a:t>
                      </a:r>
                      <a:endParaRPr lang="en-US" sz="1600" dirty="0">
                        <a:latin typeface="宋体" panose="02010600030101010101" pitchFamily="2" charset="-122"/>
                        <a:ea typeface="宋体" panose="02010600030101010101" pitchFamily="2" charset="-122"/>
                        <a:cs typeface="Times New Roman" panose="02020603050405020304" pitchFamily="18" charset="0"/>
                      </a:endParaRPr>
                    </a:p>
                  </a:txBody>
                  <a:tcPr/>
                </a:tc>
                <a:tc>
                  <a:txBody>
                    <a:bodyPr/>
                    <a:lstStyle/>
                    <a:p>
                      <a:pPr algn="ctr"/>
                      <a:r>
                        <a:rPr lang="en-US" sz="1600" dirty="0">
                          <a:latin typeface="Times New Roman" panose="02020603050405020304" pitchFamily="18" charset="0"/>
                          <a:ea typeface="宋体" panose="02010600030101010101" pitchFamily="2" charset="-122"/>
                          <a:cs typeface="Times New Roman" panose="02020603050405020304" pitchFamily="18" charset="0"/>
                        </a:rPr>
                        <a:t>20</a:t>
                      </a:r>
                    </a:p>
                  </a:txBody>
                  <a:tcPr/>
                </a:tc>
                <a:tc>
                  <a:txBody>
                    <a:bodyPr/>
                    <a:lstStyle/>
                    <a:p>
                      <a:pPr algn="ctr"/>
                      <a:r>
                        <a:rPr lang="en-US" sz="1600" dirty="0">
                          <a:latin typeface="Times New Roman" panose="02020603050405020304" pitchFamily="18" charset="0"/>
                          <a:ea typeface="宋体" panose="02010600030101010101" pitchFamily="2" charset="-122"/>
                          <a:cs typeface="Times New Roman" panose="02020603050405020304" pitchFamily="18" charset="0"/>
                        </a:rPr>
                        <a:t>24</a:t>
                      </a:r>
                    </a:p>
                  </a:txBody>
                  <a:tcPr/>
                </a:tc>
                <a:tc>
                  <a:txBody>
                    <a:bodyPr/>
                    <a:lstStyle/>
                    <a:p>
                      <a:pPr algn="ctr"/>
                      <a:r>
                        <a:rPr lang="en-US" sz="1600" dirty="0">
                          <a:latin typeface="Times New Roman" panose="02020603050405020304" pitchFamily="18" charset="0"/>
                          <a:ea typeface="宋体" panose="02010600030101010101" pitchFamily="2" charset="-122"/>
                          <a:cs typeface="Times New Roman" panose="02020603050405020304" pitchFamily="18" charset="0"/>
                        </a:rPr>
                        <a:t>30</a:t>
                      </a:r>
                    </a:p>
                  </a:txBody>
                  <a:tcPr/>
                </a:tc>
                <a:tc>
                  <a:txBody>
                    <a:bodyPr/>
                    <a:lstStyle/>
                    <a:p>
                      <a:pPr algn="ctr"/>
                      <a:r>
                        <a:rPr lang="en-US" sz="1600" dirty="0">
                          <a:latin typeface="Times New Roman" panose="02020603050405020304" pitchFamily="18" charset="0"/>
                          <a:ea typeface="宋体" panose="02010600030101010101" pitchFamily="2" charset="-122"/>
                          <a:cs typeface="Times New Roman" panose="02020603050405020304" pitchFamily="18" charset="0"/>
                        </a:rPr>
                        <a:t>24</a:t>
                      </a:r>
                    </a:p>
                  </a:txBody>
                  <a:tcPr/>
                </a:tc>
                <a:tc>
                  <a:txBody>
                    <a:bodyPr/>
                    <a:lstStyle/>
                    <a:p>
                      <a:pPr algn="ctr"/>
                      <a:r>
                        <a:rPr lang="en-US" sz="1600" dirty="0">
                          <a:latin typeface="Times New Roman" panose="02020603050405020304" pitchFamily="18" charset="0"/>
                          <a:ea typeface="宋体" panose="02010600030101010101" pitchFamily="2" charset="-122"/>
                          <a:cs typeface="Times New Roman" panose="02020603050405020304" pitchFamily="18" charset="0"/>
                        </a:rPr>
                        <a:t>4</a:t>
                      </a:r>
                    </a:p>
                  </a:txBody>
                  <a:tcPr/>
                </a:tc>
                <a:tc>
                  <a:txBody>
                    <a:bodyPr/>
                    <a:lstStyle/>
                    <a:p>
                      <a:pPr algn="ctr"/>
                      <a:r>
                        <a:rPr lang="en-US" sz="1600" dirty="0">
                          <a:latin typeface="Times New Roman" panose="02020603050405020304" pitchFamily="18" charset="0"/>
                          <a:ea typeface="宋体" panose="02010600030101010101" pitchFamily="2" charset="-122"/>
                          <a:cs typeface="Times New Roman" panose="02020603050405020304" pitchFamily="18" charset="0"/>
                        </a:rPr>
                        <a:t>96 (24 × 4 = 96)</a:t>
                      </a:r>
                    </a:p>
                  </a:txBody>
                  <a:tcPr/>
                </a:tc>
                <a:extLst>
                  <a:ext uri="{0D108BD9-81ED-4DB2-BD59-A6C34878D82A}">
                    <a16:rowId xmlns:a16="http://schemas.microsoft.com/office/drawing/2014/main" val="168898606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a:latin typeface="宋体" panose="02010600030101010101" pitchFamily="2" charset="-122"/>
                          <a:ea typeface="宋体" panose="02010600030101010101" pitchFamily="2" charset="-122"/>
                          <a:cs typeface="Times New Roman" panose="02020603050405020304" pitchFamily="18" charset="0"/>
                        </a:rPr>
                        <a:t>外部输出数</a:t>
                      </a:r>
                      <a:endParaRPr lang="en-US" sz="1600" dirty="0">
                        <a:latin typeface="宋体" panose="02010600030101010101" pitchFamily="2" charset="-122"/>
                        <a:ea typeface="宋体" panose="02010600030101010101" pitchFamily="2" charset="-122"/>
                        <a:cs typeface="Times New Roman" panose="02020603050405020304" pitchFamily="18" charset="0"/>
                      </a:endParaRPr>
                    </a:p>
                  </a:txBody>
                  <a:tcPr/>
                </a:tc>
                <a:tc>
                  <a:txBody>
                    <a:bodyPr/>
                    <a:lstStyle/>
                    <a:p>
                      <a:pPr algn="ctr"/>
                      <a:r>
                        <a:rPr lang="en-US" sz="1600" dirty="0">
                          <a:latin typeface="Times New Roman" panose="02020603050405020304" pitchFamily="18" charset="0"/>
                          <a:ea typeface="宋体" panose="02010600030101010101" pitchFamily="2" charset="-122"/>
                          <a:cs typeface="Times New Roman" panose="02020603050405020304" pitchFamily="18" charset="0"/>
                        </a:rPr>
                        <a:t>12</a:t>
                      </a:r>
                    </a:p>
                  </a:txBody>
                  <a:tcPr/>
                </a:tc>
                <a:tc>
                  <a:txBody>
                    <a:bodyPr/>
                    <a:lstStyle/>
                    <a:p>
                      <a:pPr algn="ctr"/>
                      <a:r>
                        <a:rPr lang="en-US" sz="1600" dirty="0">
                          <a:latin typeface="Times New Roman" panose="02020603050405020304" pitchFamily="18" charset="0"/>
                          <a:ea typeface="宋体" panose="02010600030101010101" pitchFamily="2" charset="-122"/>
                          <a:cs typeface="Times New Roman" panose="02020603050405020304" pitchFamily="18" charset="0"/>
                        </a:rPr>
                        <a:t>14</a:t>
                      </a:r>
                    </a:p>
                  </a:txBody>
                  <a:tcPr/>
                </a:tc>
                <a:tc>
                  <a:txBody>
                    <a:bodyPr/>
                    <a:lstStyle/>
                    <a:p>
                      <a:pPr algn="ctr"/>
                      <a:r>
                        <a:rPr lang="en-US" sz="1600" dirty="0">
                          <a:latin typeface="Times New Roman" panose="02020603050405020304" pitchFamily="18" charset="0"/>
                          <a:ea typeface="宋体" panose="02010600030101010101" pitchFamily="2" charset="-122"/>
                          <a:cs typeface="Times New Roman" panose="02020603050405020304" pitchFamily="18" charset="0"/>
                        </a:rPr>
                        <a:t>22</a:t>
                      </a:r>
                    </a:p>
                  </a:txBody>
                  <a:tcPr/>
                </a:tc>
                <a:tc>
                  <a:txBody>
                    <a:bodyPr/>
                    <a:lstStyle/>
                    <a:p>
                      <a:pPr algn="ctr"/>
                      <a:r>
                        <a:rPr lang="en-US" sz="1600" dirty="0">
                          <a:latin typeface="Times New Roman" panose="02020603050405020304" pitchFamily="18" charset="0"/>
                          <a:ea typeface="宋体" panose="02010600030101010101" pitchFamily="2" charset="-122"/>
                          <a:cs typeface="Times New Roman" panose="02020603050405020304" pitchFamily="18" charset="0"/>
                        </a:rPr>
                        <a:t>14</a:t>
                      </a:r>
                    </a:p>
                  </a:txBody>
                  <a:tcPr/>
                </a:tc>
                <a:tc>
                  <a:txBody>
                    <a:bodyPr/>
                    <a:lstStyle/>
                    <a:p>
                      <a:pPr algn="ctr"/>
                      <a:r>
                        <a:rPr lang="en-US" sz="1600" dirty="0">
                          <a:latin typeface="Times New Roman" panose="02020603050405020304" pitchFamily="18" charset="0"/>
                          <a:ea typeface="宋体" panose="02010600030101010101" pitchFamily="2" charset="-122"/>
                          <a:cs typeface="Times New Roman" panose="02020603050405020304" pitchFamily="18" charset="0"/>
                        </a:rPr>
                        <a:t>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ea typeface="宋体" panose="02010600030101010101" pitchFamily="2" charset="-122"/>
                          <a:cs typeface="Times New Roman" panose="02020603050405020304" pitchFamily="18" charset="0"/>
                        </a:rPr>
                        <a:t>70 (14 × 5 = 70)</a:t>
                      </a:r>
                    </a:p>
                  </a:txBody>
                  <a:tcPr/>
                </a:tc>
                <a:extLst>
                  <a:ext uri="{0D108BD9-81ED-4DB2-BD59-A6C34878D82A}">
                    <a16:rowId xmlns:a16="http://schemas.microsoft.com/office/drawing/2014/main" val="1438861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a:latin typeface="宋体" panose="02010600030101010101" pitchFamily="2" charset="-122"/>
                          <a:ea typeface="宋体" panose="02010600030101010101" pitchFamily="2" charset="-122"/>
                          <a:cs typeface="Times New Roman" panose="02020603050405020304" pitchFamily="18" charset="0"/>
                        </a:rPr>
                        <a:t>外部查询数</a:t>
                      </a:r>
                      <a:endParaRPr lang="en-US" sz="1600" dirty="0">
                        <a:latin typeface="宋体" panose="02010600030101010101" pitchFamily="2" charset="-122"/>
                        <a:ea typeface="宋体" panose="02010600030101010101" pitchFamily="2" charset="-122"/>
                        <a:cs typeface="Times New Roman" panose="02020603050405020304" pitchFamily="18" charset="0"/>
                      </a:endParaRPr>
                    </a:p>
                  </a:txBody>
                  <a:tcPr/>
                </a:tc>
                <a:tc>
                  <a:txBody>
                    <a:bodyPr/>
                    <a:lstStyle/>
                    <a:p>
                      <a:pPr algn="ctr"/>
                      <a:r>
                        <a:rPr lang="en-US" sz="1600" dirty="0">
                          <a:latin typeface="Times New Roman" panose="02020603050405020304" pitchFamily="18" charset="0"/>
                          <a:ea typeface="宋体" panose="02010600030101010101" pitchFamily="2" charset="-122"/>
                          <a:cs typeface="Times New Roman" panose="02020603050405020304" pitchFamily="18" charset="0"/>
                        </a:rPr>
                        <a:t>16</a:t>
                      </a:r>
                    </a:p>
                  </a:txBody>
                  <a:tcPr/>
                </a:tc>
                <a:tc>
                  <a:txBody>
                    <a:bodyPr/>
                    <a:lstStyle/>
                    <a:p>
                      <a:pPr algn="ctr"/>
                      <a:r>
                        <a:rPr lang="en-US" sz="1600" dirty="0">
                          <a:latin typeface="Times New Roman" panose="02020603050405020304" pitchFamily="18" charset="0"/>
                          <a:ea typeface="宋体" panose="02010600030101010101" pitchFamily="2" charset="-122"/>
                          <a:cs typeface="Times New Roman" panose="02020603050405020304" pitchFamily="18" charset="0"/>
                        </a:rPr>
                        <a:t>20</a:t>
                      </a:r>
                    </a:p>
                  </a:txBody>
                  <a:tcPr/>
                </a:tc>
                <a:tc>
                  <a:txBody>
                    <a:bodyPr/>
                    <a:lstStyle/>
                    <a:p>
                      <a:pPr algn="ctr"/>
                      <a:r>
                        <a:rPr lang="en-US" sz="1600" dirty="0">
                          <a:latin typeface="Times New Roman" panose="02020603050405020304" pitchFamily="18" charset="0"/>
                          <a:ea typeface="宋体" panose="02010600030101010101" pitchFamily="2" charset="-122"/>
                          <a:cs typeface="Times New Roman" panose="02020603050405020304" pitchFamily="18" charset="0"/>
                        </a:rPr>
                        <a:t>28</a:t>
                      </a:r>
                    </a:p>
                  </a:txBody>
                  <a:tcPr/>
                </a:tc>
                <a:tc>
                  <a:txBody>
                    <a:bodyPr/>
                    <a:lstStyle/>
                    <a:p>
                      <a:pPr algn="ctr"/>
                      <a:r>
                        <a:rPr lang="en-US" sz="1600" dirty="0">
                          <a:latin typeface="Times New Roman" panose="02020603050405020304" pitchFamily="18" charset="0"/>
                          <a:ea typeface="宋体" panose="02010600030101010101" pitchFamily="2" charset="-122"/>
                          <a:cs typeface="Times New Roman" panose="02020603050405020304" pitchFamily="18" charset="0"/>
                        </a:rPr>
                        <a:t>20</a:t>
                      </a:r>
                    </a:p>
                  </a:txBody>
                  <a:tcPr/>
                </a:tc>
                <a:tc>
                  <a:txBody>
                    <a:bodyPr/>
                    <a:lstStyle/>
                    <a:p>
                      <a:pPr algn="ctr"/>
                      <a:r>
                        <a:rPr lang="en-US" sz="1600" dirty="0">
                          <a:latin typeface="Times New Roman" panose="02020603050405020304" pitchFamily="18" charset="0"/>
                          <a:ea typeface="宋体" panose="02010600030101010101" pitchFamily="2" charset="-122"/>
                          <a:cs typeface="Times New Roman" panose="02020603050405020304" pitchFamily="18" charset="0"/>
                        </a:rPr>
                        <a:t>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ea typeface="宋体" panose="02010600030101010101" pitchFamily="2" charset="-122"/>
                          <a:cs typeface="Times New Roman" panose="02020603050405020304" pitchFamily="18" charset="0"/>
                        </a:rPr>
                        <a:t>100 (20 × 5 = 100)</a:t>
                      </a:r>
                    </a:p>
                  </a:txBody>
                  <a:tcPr/>
                </a:tc>
                <a:extLst>
                  <a:ext uri="{0D108BD9-81ED-4DB2-BD59-A6C34878D82A}">
                    <a16:rowId xmlns:a16="http://schemas.microsoft.com/office/drawing/2014/main" val="234234608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a:latin typeface="宋体" panose="02010600030101010101" pitchFamily="2" charset="-122"/>
                          <a:ea typeface="宋体" panose="02010600030101010101" pitchFamily="2" charset="-122"/>
                          <a:cs typeface="Times New Roman" panose="02020603050405020304" pitchFamily="18" charset="0"/>
                        </a:rPr>
                        <a:t>内部逻辑文件数</a:t>
                      </a:r>
                      <a:endParaRPr lang="en-US" sz="1600" dirty="0">
                        <a:latin typeface="宋体" panose="02010600030101010101" pitchFamily="2" charset="-122"/>
                        <a:ea typeface="宋体" panose="02010600030101010101" pitchFamily="2" charset="-122"/>
                        <a:cs typeface="Times New Roman" panose="02020603050405020304" pitchFamily="18" charset="0"/>
                      </a:endParaRPr>
                    </a:p>
                  </a:txBody>
                  <a:tcPr/>
                </a:tc>
                <a:tc>
                  <a:txBody>
                    <a:bodyPr/>
                    <a:lstStyle/>
                    <a:p>
                      <a:pPr algn="ctr"/>
                      <a:r>
                        <a:rPr lang="en-US" sz="1600" dirty="0">
                          <a:latin typeface="Times New Roman" panose="02020603050405020304" pitchFamily="18" charset="0"/>
                          <a:ea typeface="宋体" panose="02010600030101010101" pitchFamily="2" charset="-122"/>
                          <a:cs typeface="Times New Roman" panose="02020603050405020304" pitchFamily="18" charset="0"/>
                        </a:rPr>
                        <a:t>4</a:t>
                      </a:r>
                    </a:p>
                  </a:txBody>
                  <a:tcPr/>
                </a:tc>
                <a:tc>
                  <a:txBody>
                    <a:bodyPr/>
                    <a:lstStyle/>
                    <a:p>
                      <a:pPr algn="ctr"/>
                      <a:r>
                        <a:rPr lang="en-US" sz="1600" dirty="0">
                          <a:latin typeface="Times New Roman" panose="02020603050405020304" pitchFamily="18" charset="0"/>
                          <a:ea typeface="宋体" panose="02010600030101010101" pitchFamily="2" charset="-122"/>
                          <a:cs typeface="Times New Roman" panose="02020603050405020304" pitchFamily="18" charset="0"/>
                        </a:rPr>
                        <a:t>4</a:t>
                      </a:r>
                    </a:p>
                  </a:txBody>
                  <a:tcPr/>
                </a:tc>
                <a:tc>
                  <a:txBody>
                    <a:bodyPr/>
                    <a:lstStyle/>
                    <a:p>
                      <a:pPr algn="ctr"/>
                      <a:r>
                        <a:rPr lang="en-US" sz="1600" dirty="0">
                          <a:latin typeface="Times New Roman" panose="02020603050405020304" pitchFamily="18" charset="0"/>
                          <a:ea typeface="宋体" panose="02010600030101010101" pitchFamily="2" charset="-122"/>
                          <a:cs typeface="Times New Roman" panose="02020603050405020304" pitchFamily="18" charset="0"/>
                        </a:rPr>
                        <a:t>5</a:t>
                      </a:r>
                    </a:p>
                  </a:txBody>
                  <a:tcPr/>
                </a:tc>
                <a:tc>
                  <a:txBody>
                    <a:bodyPr/>
                    <a:lstStyle/>
                    <a:p>
                      <a:pPr algn="ctr"/>
                      <a:r>
                        <a:rPr lang="en-US" sz="1600" dirty="0">
                          <a:latin typeface="Times New Roman" panose="02020603050405020304" pitchFamily="18" charset="0"/>
                          <a:ea typeface="宋体" panose="02010600030101010101" pitchFamily="2" charset="-122"/>
                          <a:cs typeface="Times New Roman" panose="02020603050405020304" pitchFamily="18" charset="0"/>
                        </a:rPr>
                        <a:t>4</a:t>
                      </a:r>
                    </a:p>
                  </a:txBody>
                  <a:tcPr/>
                </a:tc>
                <a:tc>
                  <a:txBody>
                    <a:bodyPr/>
                    <a:lstStyle/>
                    <a:p>
                      <a:pPr algn="ctr"/>
                      <a:r>
                        <a:rPr lang="en-US" sz="1600" dirty="0">
                          <a:latin typeface="Times New Roman" panose="02020603050405020304" pitchFamily="18" charset="0"/>
                          <a:ea typeface="宋体" panose="02010600030101010101" pitchFamily="2" charset="-122"/>
                          <a:cs typeface="Times New Roman" panose="02020603050405020304" pitchFamily="18" charset="0"/>
                        </a:rPr>
                        <a:t>10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ea typeface="宋体" panose="02010600030101010101" pitchFamily="2" charset="-122"/>
                          <a:cs typeface="Times New Roman" panose="02020603050405020304" pitchFamily="18" charset="0"/>
                        </a:rPr>
                        <a:t>40 (4 × 10 = 40)</a:t>
                      </a:r>
                    </a:p>
                  </a:txBody>
                  <a:tcPr/>
                </a:tc>
                <a:extLst>
                  <a:ext uri="{0D108BD9-81ED-4DB2-BD59-A6C34878D82A}">
                    <a16:rowId xmlns:a16="http://schemas.microsoft.com/office/drawing/2014/main" val="324130748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a:latin typeface="宋体" panose="02010600030101010101" pitchFamily="2" charset="-122"/>
                          <a:ea typeface="宋体" panose="02010600030101010101" pitchFamily="2" charset="-122"/>
                          <a:cs typeface="Times New Roman" panose="02020603050405020304" pitchFamily="18" charset="0"/>
                        </a:rPr>
                        <a:t>外部接口文件数</a:t>
                      </a:r>
                      <a:endParaRPr lang="en-US" sz="1600" dirty="0">
                        <a:latin typeface="宋体" panose="02010600030101010101" pitchFamily="2" charset="-122"/>
                        <a:ea typeface="宋体" panose="02010600030101010101" pitchFamily="2" charset="-122"/>
                        <a:cs typeface="Times New Roman" panose="02020603050405020304" pitchFamily="18" charset="0"/>
                      </a:endParaRPr>
                    </a:p>
                  </a:txBody>
                  <a:tcPr/>
                </a:tc>
                <a:tc>
                  <a:txBody>
                    <a:bodyPr/>
                    <a:lstStyle/>
                    <a:p>
                      <a:pPr algn="ctr"/>
                      <a:r>
                        <a:rPr lang="en-US" sz="1600" dirty="0">
                          <a:latin typeface="Times New Roman" panose="02020603050405020304" pitchFamily="18" charset="0"/>
                          <a:ea typeface="宋体" panose="02010600030101010101" pitchFamily="2" charset="-122"/>
                          <a:cs typeface="Times New Roman" panose="02020603050405020304" pitchFamily="18" charset="0"/>
                        </a:rPr>
                        <a:t>2</a:t>
                      </a:r>
                    </a:p>
                  </a:txBody>
                  <a:tcPr/>
                </a:tc>
                <a:tc>
                  <a:txBody>
                    <a:bodyPr/>
                    <a:lstStyle/>
                    <a:p>
                      <a:pPr algn="ctr"/>
                      <a:r>
                        <a:rPr lang="en-US" sz="1600" dirty="0">
                          <a:latin typeface="Times New Roman" panose="02020603050405020304" pitchFamily="18" charset="0"/>
                          <a:ea typeface="宋体" panose="02010600030101010101" pitchFamily="2" charset="-122"/>
                          <a:cs typeface="Times New Roman" panose="02020603050405020304" pitchFamily="18" charset="0"/>
                        </a:rPr>
                        <a:t>2</a:t>
                      </a:r>
                    </a:p>
                  </a:txBody>
                  <a:tcPr/>
                </a:tc>
                <a:tc>
                  <a:txBody>
                    <a:bodyPr/>
                    <a:lstStyle/>
                    <a:p>
                      <a:pPr algn="ctr"/>
                      <a:r>
                        <a:rPr lang="en-US" sz="1600" dirty="0">
                          <a:latin typeface="Times New Roman" panose="02020603050405020304" pitchFamily="18" charset="0"/>
                          <a:ea typeface="宋体" panose="02010600030101010101" pitchFamily="2" charset="-122"/>
                          <a:cs typeface="Times New Roman" panose="02020603050405020304" pitchFamily="18" charset="0"/>
                        </a:rPr>
                        <a:t>3</a:t>
                      </a:r>
                    </a:p>
                  </a:txBody>
                  <a:tcPr/>
                </a:tc>
                <a:tc>
                  <a:txBody>
                    <a:bodyPr/>
                    <a:lstStyle/>
                    <a:p>
                      <a:pPr algn="ctr"/>
                      <a:r>
                        <a:rPr lang="en-US" sz="1600" dirty="0">
                          <a:latin typeface="Times New Roman" panose="02020603050405020304" pitchFamily="18" charset="0"/>
                          <a:ea typeface="宋体" panose="02010600030101010101" pitchFamily="2" charset="-122"/>
                          <a:cs typeface="Times New Roman" panose="02020603050405020304" pitchFamily="18" charset="0"/>
                        </a:rPr>
                        <a:t>2</a:t>
                      </a:r>
                    </a:p>
                  </a:txBody>
                  <a:tcPr/>
                </a:tc>
                <a:tc>
                  <a:txBody>
                    <a:bodyPr/>
                    <a:lstStyle/>
                    <a:p>
                      <a:pPr algn="ctr"/>
                      <a:r>
                        <a:rPr lang="en-US" sz="1600" dirty="0">
                          <a:latin typeface="Times New Roman" panose="02020603050405020304" pitchFamily="18" charset="0"/>
                          <a:ea typeface="宋体" panose="02010600030101010101" pitchFamily="2" charset="-122"/>
                          <a:cs typeface="Times New Roman" panose="02020603050405020304" pitchFamily="18" charset="0"/>
                        </a:rPr>
                        <a:t>7</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ea typeface="宋体" panose="02010600030101010101" pitchFamily="2" charset="-122"/>
                          <a:cs typeface="Times New Roman" panose="02020603050405020304" pitchFamily="18" charset="0"/>
                        </a:rPr>
                        <a:t>14 (2 × 7 = 14)</a:t>
                      </a:r>
                    </a:p>
                  </a:txBody>
                  <a:tcPr/>
                </a:tc>
                <a:extLst>
                  <a:ext uri="{0D108BD9-81ED-4DB2-BD59-A6C34878D82A}">
                    <a16:rowId xmlns:a16="http://schemas.microsoft.com/office/drawing/2014/main" val="842095016"/>
                  </a:ext>
                </a:extLst>
              </a:tr>
              <a:tr h="370840">
                <a:tc>
                  <a:txBody>
                    <a:bodyPr/>
                    <a:lstStyle/>
                    <a:p>
                      <a:r>
                        <a:rPr lang="zh-CN" altLang="en-US" sz="1600" b="1" i="1" dirty="0">
                          <a:latin typeface="宋体" panose="02010600030101010101" pitchFamily="2" charset="-122"/>
                          <a:ea typeface="宋体" panose="02010600030101010101" pitchFamily="2" charset="-122"/>
                          <a:cs typeface="Times New Roman" panose="02020603050405020304" pitchFamily="18" charset="0"/>
                        </a:rPr>
                        <a:t>总计</a:t>
                      </a:r>
                      <a:endParaRPr lang="en-US" sz="1600" b="1" i="1" dirty="0">
                        <a:latin typeface="宋体" panose="02010600030101010101" pitchFamily="2" charset="-122"/>
                        <a:ea typeface="宋体" panose="02010600030101010101" pitchFamily="2" charset="-122"/>
                        <a:cs typeface="Times New Roman" panose="02020603050405020304" pitchFamily="18" charset="0"/>
                      </a:endParaRPr>
                    </a:p>
                  </a:txBody>
                  <a:tcPr/>
                </a:tc>
                <a:tc>
                  <a:txBody>
                    <a:bodyPr/>
                    <a:lstStyle/>
                    <a:p>
                      <a:pPr algn="ctr"/>
                      <a:endParaRPr 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endParaRPr lang="en-US" sz="16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endParaRPr lang="en-US" sz="16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endParaRPr lang="en-US" sz="16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endParaRPr 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sz="1600" dirty="0">
                          <a:latin typeface="Times New Roman" panose="02020603050405020304" pitchFamily="18" charset="0"/>
                          <a:ea typeface="宋体" panose="02010600030101010101" pitchFamily="2" charset="-122"/>
                          <a:cs typeface="Times New Roman" panose="02020603050405020304" pitchFamily="18" charset="0"/>
                        </a:rPr>
                        <a:t>320</a:t>
                      </a:r>
                    </a:p>
                  </a:txBody>
                  <a:tcPr/>
                </a:tc>
                <a:extLst>
                  <a:ext uri="{0D108BD9-81ED-4DB2-BD59-A6C34878D82A}">
                    <a16:rowId xmlns:a16="http://schemas.microsoft.com/office/drawing/2014/main" val="390320754"/>
                  </a:ext>
                </a:extLst>
              </a:tr>
            </a:tbl>
          </a:graphicData>
        </a:graphic>
      </p:graphicFrame>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宋体" panose="02010600030101010101" pitchFamily="2" charset="-122"/>
                <a:ea typeface="宋体" panose="02010600030101010101" pitchFamily="2" charset="-122"/>
                <a:cs typeface="Times New Roman" panose="02020603050405020304" pitchFamily="18" charset="0"/>
              </a:rPr>
              <a:pPr/>
              <a:t>15</a:t>
            </a:fld>
            <a:endParaRPr lang="en-US">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57583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基于</a:t>
            </a:r>
            <a:r>
              <a:rPr lang="en-US" altLang="zh-CN" sz="4000" noProof="0" dirty="0">
                <a:latin typeface="宋体" panose="02010600030101010101" pitchFamily="2" charset="-122"/>
                <a:ea typeface="宋体" panose="02010600030101010101" pitchFamily="2" charset="-122"/>
                <a:cs typeface="Times New Roman" panose="02020603050405020304" pitchFamily="18" charset="0"/>
              </a:rPr>
              <a:t>FP</a:t>
            </a:r>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的估算</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8458200" cy="450490"/>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sz="2200" noProof="0" dirty="0">
                <a:latin typeface="宋体" panose="02010600030101010101" pitchFamily="2" charset="-122"/>
                <a:ea typeface="宋体" panose="02010600030101010101" pitchFamily="2" charset="-122"/>
                <a:cs typeface="Times New Roman" panose="02020603050405020304" pitchFamily="18" charset="0"/>
              </a:rPr>
              <a:t>计算</a:t>
            </a:r>
            <a:r>
              <a:rPr lang="en-US" altLang="zh-CN" sz="2200" noProof="0" dirty="0">
                <a:latin typeface="宋体" panose="02010600030101010101" pitchFamily="2" charset="-122"/>
                <a:ea typeface="宋体" panose="02010600030101010101" pitchFamily="2" charset="-122"/>
                <a:cs typeface="Times New Roman" panose="02020603050405020304" pitchFamily="18" charset="0"/>
              </a:rPr>
              <a:t>FP</a:t>
            </a:r>
            <a:r>
              <a:rPr lang="zh-CN" altLang="en-US" sz="2200" noProof="0" dirty="0">
                <a:latin typeface="宋体" panose="02010600030101010101" pitchFamily="2" charset="-122"/>
                <a:ea typeface="宋体" panose="02010600030101010101" pitchFamily="2" charset="-122"/>
                <a:cs typeface="Times New Roman" panose="02020603050405020304" pitchFamily="18" charset="0"/>
              </a:rPr>
              <a:t>的方程</a:t>
            </a:r>
            <a:r>
              <a:rPr lang="en-US" sz="2200" noProof="0" dirty="0">
                <a:latin typeface="宋体" panose="02010600030101010101" pitchFamily="2" charset="-122"/>
                <a:ea typeface="宋体" panose="02010600030101010101" pitchFamily="2" charset="-122"/>
                <a:cs typeface="Times New Roman" panose="02020603050405020304" pitchFamily="18" charset="0"/>
              </a:rPr>
              <a:t>:</a:t>
            </a:r>
          </a:p>
        </p:txBody>
      </p:sp>
      <p:graphicFrame>
        <p:nvGraphicFramePr>
          <p:cNvPr id="7" name="Object 6"/>
          <p:cNvGraphicFramePr>
            <a:graphicFrameLocks noChangeAspect="1"/>
          </p:cNvGraphicFramePr>
          <p:nvPr>
            <p:extLst>
              <p:ext uri="{D42A27DB-BD31-4B8C-83A1-F6EECF244321}">
                <p14:modId xmlns:p14="http://schemas.microsoft.com/office/powerpoint/2010/main" val="4209949296"/>
              </p:ext>
            </p:extLst>
          </p:nvPr>
        </p:nvGraphicFramePr>
        <p:xfrm>
          <a:off x="2063750" y="1822450"/>
          <a:ext cx="5016500" cy="495300"/>
        </p:xfrm>
        <a:graphic>
          <a:graphicData uri="http://schemas.openxmlformats.org/presentationml/2006/ole">
            <mc:AlternateContent xmlns:mc="http://schemas.openxmlformats.org/markup-compatibility/2006">
              <mc:Choice xmlns:v="urn:schemas-microsoft-com:vml" Requires="v">
                <p:oleObj name="Equation" r:id="rId2" imgW="2831760" imgH="279360" progId="Equation.DSMT4">
                  <p:embed/>
                </p:oleObj>
              </mc:Choice>
              <mc:Fallback>
                <p:oleObj name="Equation" r:id="rId2" imgW="2831760" imgH="279360" progId="Equation.DSMT4">
                  <p:embed/>
                  <p:pic>
                    <p:nvPicPr>
                      <p:cNvPr id="0" name=""/>
                      <p:cNvPicPr/>
                      <p:nvPr/>
                    </p:nvPicPr>
                    <p:blipFill>
                      <a:blip r:embed="rId3"/>
                      <a:stretch>
                        <a:fillRect/>
                      </a:stretch>
                    </p:blipFill>
                    <p:spPr>
                      <a:xfrm>
                        <a:off x="2063750" y="1822450"/>
                        <a:ext cx="5016500" cy="495300"/>
                      </a:xfrm>
                      <a:prstGeom prst="rect">
                        <a:avLst/>
                      </a:prstGeom>
                    </p:spPr>
                  </p:pic>
                </p:oleObj>
              </mc:Fallback>
            </mc:AlternateContent>
          </a:graphicData>
        </a:graphic>
      </p:graphicFrame>
      <p:sp>
        <p:nvSpPr>
          <p:cNvPr id="9" name="Content Placeholder 8"/>
          <p:cNvSpPr>
            <a:spLocks noGrp="1"/>
          </p:cNvSpPr>
          <p:nvPr>
            <p:ph sz="quarter" idx="14"/>
          </p:nvPr>
        </p:nvSpPr>
        <p:spPr>
          <a:xfrm>
            <a:off x="342900" y="2465464"/>
            <a:ext cx="8458200" cy="823835"/>
          </a:xfrm>
        </p:spPr>
        <p:txBody>
          <a:bodyPr>
            <a:noAutofit/>
          </a:bodyPr>
          <a:lstStyle/>
          <a:p>
            <a:pPr marL="291600" indent="-291600">
              <a:spcBef>
                <a:spcPts val="1000"/>
              </a:spcBef>
              <a:spcAft>
                <a:spcPts val="0"/>
              </a:spcAft>
              <a:buFont typeface="Arial" panose="020B0604020202020204" pitchFamily="34" charset="0"/>
              <a:buChar char="•"/>
            </a:pPr>
            <a:r>
              <a:rPr lang="zh-CN" altLang="en-US" sz="2200" noProof="0" dirty="0">
                <a:latin typeface="宋体" panose="02010600030101010101" pitchFamily="2" charset="-122"/>
                <a:ea typeface="宋体" panose="02010600030101010101" pitchFamily="2" charset="-122"/>
                <a:cs typeface="Times New Roman" panose="02020603050405020304" pitchFamily="18" charset="0"/>
              </a:rPr>
              <a:t>在本估算中，复杂度加权因子被假设为平均值，表中的</a:t>
            </a:r>
            <a:r>
              <a:rPr lang="en-US" altLang="zh-CN" sz="2200" noProof="0" dirty="0">
                <a:latin typeface="宋体" panose="02010600030101010101" pitchFamily="2" charset="-122"/>
                <a:ea typeface="宋体" panose="02010600030101010101" pitchFamily="2" charset="-122"/>
                <a:cs typeface="Times New Roman" panose="02020603050405020304" pitchFamily="18" charset="0"/>
              </a:rPr>
              <a:t>FP</a:t>
            </a:r>
            <a:r>
              <a:rPr lang="zh-CN" altLang="en-US" sz="2200" dirty="0">
                <a:latin typeface="宋体" panose="02010600030101010101" pitchFamily="2" charset="-122"/>
                <a:ea typeface="宋体" panose="02010600030101010101" pitchFamily="2" charset="-122"/>
                <a:cs typeface="Times New Roman" panose="02020603050405020304" pitchFamily="18" charset="0"/>
              </a:rPr>
              <a:t>总计值</a:t>
            </a:r>
            <a:r>
              <a:rPr lang="zh-CN" altLang="en-US" sz="2200" noProof="0" dirty="0">
                <a:latin typeface="宋体" panose="02010600030101010101" pitchFamily="2" charset="-122"/>
                <a:ea typeface="宋体" panose="02010600030101010101" pitchFamily="2" charset="-122"/>
                <a:cs typeface="Times New Roman" panose="02020603050405020304" pitchFamily="18" charset="0"/>
              </a:rPr>
              <a:t>（</a:t>
            </a:r>
            <a:r>
              <a:rPr lang="en-US" altLang="zh-CN" sz="2200" noProof="0" dirty="0">
                <a:latin typeface="宋体" panose="02010600030101010101" pitchFamily="2" charset="-122"/>
                <a:ea typeface="宋体" panose="02010600030101010101" pitchFamily="2" charset="-122"/>
                <a:cs typeface="Times New Roman" panose="02020603050405020304" pitchFamily="18" charset="0"/>
              </a:rPr>
              <a:t>count total</a:t>
            </a:r>
            <a:r>
              <a:rPr lang="zh-CN" altLang="en-US" sz="2200" noProof="0" dirty="0">
                <a:latin typeface="宋体" panose="02010600030101010101" pitchFamily="2" charset="-122"/>
                <a:ea typeface="宋体" panose="02010600030101010101" pitchFamily="2" charset="-122"/>
                <a:cs typeface="Times New Roman" panose="02020603050405020304" pitchFamily="18" charset="0"/>
              </a:rPr>
              <a:t>）为</a:t>
            </a:r>
            <a:r>
              <a:rPr lang="en-US" altLang="zh-CN" sz="2200" noProof="0" dirty="0">
                <a:latin typeface="宋体" panose="02010600030101010101" pitchFamily="2" charset="-122"/>
                <a:ea typeface="宋体" panose="02010600030101010101" pitchFamily="2" charset="-122"/>
                <a:cs typeface="Times New Roman" panose="02020603050405020304" pitchFamily="18" charset="0"/>
              </a:rPr>
              <a:t>320</a:t>
            </a:r>
            <a:r>
              <a:rPr lang="zh-CN" altLang="en-US" sz="2200" noProof="0" dirty="0">
                <a:latin typeface="宋体" panose="02010600030101010101" pitchFamily="2" charset="-122"/>
                <a:ea typeface="宋体" panose="02010600030101010101" pitchFamily="2" charset="-122"/>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10" name="Content Placeholder 9"/>
              <p:cNvSpPr>
                <a:spLocks noGrp="1"/>
              </p:cNvSpPr>
              <p:nvPr>
                <p:ph sz="quarter" idx="15"/>
              </p:nvPr>
            </p:nvSpPr>
            <p:spPr>
              <a:xfrm>
                <a:off x="342900" y="3412454"/>
                <a:ext cx="7058025" cy="491790"/>
              </a:xfrm>
            </p:spPr>
            <p:txBody>
              <a:bodyPr>
                <a:normAutofit fontScale="92500"/>
              </a:bodyPr>
              <a:lstStyle/>
              <a:p>
                <a:pPr marL="291600" indent="-291600">
                  <a:spcBef>
                    <a:spcPts val="1000"/>
                  </a:spcBef>
                  <a:spcAft>
                    <a:spcPts val="0"/>
                  </a:spcAft>
                  <a:buFont typeface="Arial" panose="020B0604020202020204" pitchFamily="34" charset="0"/>
                  <a:buChar char="•"/>
                </a:pPr>
                <a:r>
                  <a:rPr lang="zh-CN" altLang="en-US" sz="2200" noProof="0" dirty="0">
                    <a:latin typeface="宋体" panose="02010600030101010101" pitchFamily="2" charset="-122"/>
                    <a:ea typeface="宋体" panose="02010600030101010101" pitchFamily="2" charset="-122"/>
                    <a:cs typeface="Times New Roman" panose="02020603050405020304" pitchFamily="18" charset="0"/>
                  </a:rPr>
                  <a:t>假设</a:t>
                </a:r>
                <a:r>
                  <a:rPr lang="en-US" altLang="zh-CN" sz="2200" noProof="0" dirty="0">
                    <a:latin typeface="宋体" panose="02010600030101010101" pitchFamily="2" charset="-122"/>
                    <a:ea typeface="宋体" panose="02010600030101010101" pitchFamily="2" charset="-122"/>
                    <a:cs typeface="Times New Roman" panose="02020603050405020304" pitchFamily="18" charset="0"/>
                  </a:rPr>
                  <a:t>14</a:t>
                </a:r>
                <a:r>
                  <a:rPr lang="zh-CN" altLang="en-US" sz="2200" dirty="0">
                    <a:latin typeface="宋体" panose="02010600030101010101" pitchFamily="2" charset="-122"/>
                    <a:ea typeface="宋体" panose="02010600030101010101" pitchFamily="2" charset="-122"/>
                    <a:cs typeface="Times New Roman" panose="02020603050405020304" pitchFamily="18" charset="0"/>
                  </a:rPr>
                  <a:t>个复杂度因子之和</a:t>
                </a:r>
                <a14:m>
                  <m:oMath xmlns:m="http://schemas.openxmlformats.org/officeDocument/2006/math">
                    <m:nary>
                      <m:naryPr>
                        <m:chr m:val="∑"/>
                        <m:subHide m:val="on"/>
                        <m:supHide m:val="on"/>
                        <m:ctrlPr>
                          <a:rPr lang="zh-CN" altLang="en-US" sz="2200" i="1" noProof="0" smtClean="0">
                            <a:latin typeface="Cambria Math" panose="02040503050406030204" pitchFamily="18" charset="0"/>
                            <a:cs typeface="Times New Roman" panose="02020603050405020304" pitchFamily="18" charset="0"/>
                          </a:rPr>
                        </m:ctrlPr>
                      </m:naryPr>
                      <m:sub/>
                      <m:sup/>
                      <m:e>
                        <m:r>
                          <a:rPr lang="en-US" altLang="zh-CN" sz="2200" b="0" i="1" noProof="0" smtClean="0">
                            <a:latin typeface="Cambria Math" panose="02040503050406030204" pitchFamily="18" charset="0"/>
                            <a:cs typeface="Times New Roman" panose="02020603050405020304" pitchFamily="18" charset="0"/>
                          </a:rPr>
                          <m:t>(</m:t>
                        </m:r>
                        <m:r>
                          <a:rPr lang="en-US" altLang="zh-CN" sz="2200" b="0" i="1" noProof="0" smtClean="0">
                            <a:latin typeface="Cambria Math" panose="02040503050406030204" pitchFamily="18" charset="0"/>
                            <a:cs typeface="Times New Roman" panose="02020603050405020304" pitchFamily="18" charset="0"/>
                          </a:rPr>
                          <m:t>𝐹</m:t>
                        </m:r>
                        <m:r>
                          <m:rPr>
                            <m:sty m:val="p"/>
                          </m:rPr>
                          <a:rPr lang="en-US" altLang="zh-CN" sz="2200" i="1">
                            <a:latin typeface="Cambria Math" panose="02040503050406030204" pitchFamily="18" charset="0"/>
                            <a:cs typeface="Times New Roman" panose="02020603050405020304" pitchFamily="18" charset="0"/>
                          </a:rPr>
                          <m:t>i</m:t>
                        </m:r>
                        <m:r>
                          <a:rPr lang="en-US" altLang="zh-CN" sz="2200" b="0" i="1" noProof="0" smtClean="0">
                            <a:latin typeface="Cambria Math" panose="02040503050406030204" pitchFamily="18" charset="0"/>
                            <a:cs typeface="Times New Roman" panose="02020603050405020304" pitchFamily="18" charset="0"/>
                          </a:rPr>
                          <m:t>)</m:t>
                        </m:r>
                      </m:e>
                    </m:nary>
                  </m:oMath>
                </a14:m>
                <a:r>
                  <a:rPr lang="zh-CN" altLang="en-US" sz="2200" noProof="0" dirty="0">
                    <a:latin typeface="宋体" panose="02010600030101010101" pitchFamily="2" charset="-122"/>
                    <a:ea typeface="宋体" panose="02010600030101010101" pitchFamily="2" charset="-122"/>
                    <a:cs typeface="Times New Roman" panose="02020603050405020304" pitchFamily="18" charset="0"/>
                  </a:rPr>
                  <a:t>为</a:t>
                </a:r>
                <a:r>
                  <a:rPr lang="en-US" altLang="zh-CN" sz="2200" noProof="0" dirty="0">
                    <a:latin typeface="宋体" panose="02010600030101010101" pitchFamily="2" charset="-122"/>
                    <a:ea typeface="宋体" panose="02010600030101010101" pitchFamily="2" charset="-122"/>
                    <a:cs typeface="Times New Roman" panose="02020603050405020304" pitchFamily="18" charset="0"/>
                  </a:rPr>
                  <a:t>52</a:t>
                </a:r>
                <a:r>
                  <a:rPr lang="zh-CN" altLang="en-US" sz="2200" noProof="0" dirty="0">
                    <a:latin typeface="宋体" panose="02010600030101010101" pitchFamily="2" charset="-122"/>
                    <a:ea typeface="宋体" panose="02010600030101010101" pitchFamily="2" charset="-122"/>
                    <a:cs typeface="Times New Roman" panose="02020603050405020304" pitchFamily="18" charset="0"/>
                  </a:rPr>
                  <a:t>。                     </a:t>
                </a:r>
                <a:endParaRPr lang="en-US" sz="2200" noProof="0" dirty="0">
                  <a:latin typeface="宋体" panose="02010600030101010101" pitchFamily="2" charset="-122"/>
                  <a:ea typeface="宋体" panose="02010600030101010101" pitchFamily="2" charset="-122"/>
                  <a:cs typeface="Times New Roman" panose="02020603050405020304" pitchFamily="18" charset="0"/>
                </a:endParaRPr>
              </a:p>
            </p:txBody>
          </p:sp>
        </mc:Choice>
        <mc:Fallback xmlns="">
          <p:sp>
            <p:nvSpPr>
              <p:cNvPr id="10" name="Content Placeholder 9"/>
              <p:cNvSpPr>
                <a:spLocks noGrp="1" noRot="1" noChangeAspect="1" noMove="1" noResize="1" noEditPoints="1" noAdjustHandles="1" noChangeArrowheads="1" noChangeShapeType="1" noTextEdit="1"/>
              </p:cNvSpPr>
              <p:nvPr>
                <p:ph sz="quarter" idx="15"/>
              </p:nvPr>
            </p:nvSpPr>
            <p:spPr>
              <a:xfrm>
                <a:off x="342900" y="3412454"/>
                <a:ext cx="7058025" cy="491790"/>
              </a:xfrm>
              <a:blipFill>
                <a:blip r:embed="rId4"/>
                <a:stretch>
                  <a:fillRect l="-777" t="-98750" b="-135000"/>
                </a:stretch>
              </a:blipFill>
            </p:spPr>
            <p:txBody>
              <a:bodyPr/>
              <a:lstStyle/>
              <a:p>
                <a:r>
                  <a:rPr lang="zh-CN" altLang="en-US">
                    <a:noFill/>
                  </a:rPr>
                  <a:t> </a:t>
                </a:r>
              </a:p>
            </p:txBody>
          </p:sp>
        </mc:Fallback>
      </mc:AlternateContent>
      <p:graphicFrame>
        <p:nvGraphicFramePr>
          <p:cNvPr id="14" name="Object 13"/>
          <p:cNvGraphicFramePr>
            <a:graphicFrameLocks noChangeAspect="1"/>
          </p:cNvGraphicFramePr>
          <p:nvPr>
            <p:extLst>
              <p:ext uri="{D42A27DB-BD31-4B8C-83A1-F6EECF244321}">
                <p14:modId xmlns:p14="http://schemas.microsoft.com/office/powerpoint/2010/main" val="3733905240"/>
              </p:ext>
            </p:extLst>
          </p:nvPr>
        </p:nvGraphicFramePr>
        <p:xfrm>
          <a:off x="2631684" y="3988285"/>
          <a:ext cx="3194833" cy="494974"/>
        </p:xfrm>
        <a:graphic>
          <a:graphicData uri="http://schemas.openxmlformats.org/presentationml/2006/ole">
            <mc:AlternateContent xmlns:mc="http://schemas.openxmlformats.org/markup-compatibility/2006">
              <mc:Choice xmlns:v="urn:schemas-microsoft-com:vml" Requires="v">
                <p:oleObj name="Equation" r:id="rId5" imgW="1803240" imgH="279360" progId="Equation.DSMT4">
                  <p:embed/>
                </p:oleObj>
              </mc:Choice>
              <mc:Fallback>
                <p:oleObj name="Equation" r:id="rId5" imgW="1803240" imgH="279360" progId="Equation.DSMT4">
                  <p:embed/>
                  <p:pic>
                    <p:nvPicPr>
                      <p:cNvPr id="0" name=""/>
                      <p:cNvPicPr/>
                      <p:nvPr/>
                    </p:nvPicPr>
                    <p:blipFill>
                      <a:blip r:embed="rId6"/>
                      <a:stretch>
                        <a:fillRect/>
                      </a:stretch>
                    </p:blipFill>
                    <p:spPr>
                      <a:xfrm>
                        <a:off x="2631684" y="3988285"/>
                        <a:ext cx="3194833" cy="494974"/>
                      </a:xfrm>
                      <a:prstGeom prst="rect">
                        <a:avLst/>
                      </a:prstGeom>
                    </p:spPr>
                  </p:pic>
                </p:oleObj>
              </mc:Fallback>
            </mc:AlternateContent>
          </a:graphicData>
        </a:graphic>
      </p:graphicFrame>
      <p:sp>
        <p:nvSpPr>
          <p:cNvPr id="11" name="Content Placeholder 10"/>
          <p:cNvSpPr>
            <a:spLocks noGrp="1"/>
          </p:cNvSpPr>
          <p:nvPr>
            <p:ph sz="quarter" idx="16"/>
          </p:nvPr>
        </p:nvSpPr>
        <p:spPr>
          <a:xfrm>
            <a:off x="342900" y="4578198"/>
            <a:ext cx="8458200" cy="498810"/>
          </a:xfrm>
        </p:spPr>
        <p:txBody>
          <a:bodyPr>
            <a:normAutofit/>
          </a:bodyPr>
          <a:lstStyle/>
          <a:p>
            <a:pPr marL="291600" indent="-291600">
              <a:spcBef>
                <a:spcPts val="1000"/>
              </a:spcBef>
              <a:spcAft>
                <a:spcPts val="0"/>
              </a:spcAft>
              <a:buFont typeface="Arial" panose="020B0604020202020204" pitchFamily="34" charset="0"/>
              <a:buChar char="•"/>
            </a:pPr>
            <a:r>
              <a:rPr lang="zh-CN" altLang="en-US" sz="2200" noProof="0" dirty="0">
                <a:latin typeface="宋体" panose="02010600030101010101" pitchFamily="2" charset="-122"/>
                <a:ea typeface="宋体" panose="02010600030101010101" pitchFamily="2" charset="-122"/>
                <a:cs typeface="Times New Roman" panose="02020603050405020304" pitchFamily="18" charset="0"/>
              </a:rPr>
              <a:t>可以计算出</a:t>
            </a:r>
            <a:r>
              <a:rPr lang="en-US" altLang="zh-CN" sz="2200" noProof="0" dirty="0">
                <a:latin typeface="宋体" panose="02010600030101010101" pitchFamily="2" charset="-122"/>
                <a:ea typeface="宋体" panose="02010600030101010101" pitchFamily="2" charset="-122"/>
                <a:cs typeface="Times New Roman" panose="02020603050405020304" pitchFamily="18" charset="0"/>
              </a:rPr>
              <a:t>FP</a:t>
            </a:r>
            <a:r>
              <a:rPr lang="zh-CN" altLang="en-US" sz="2200" noProof="0" dirty="0">
                <a:latin typeface="宋体" panose="02010600030101010101" pitchFamily="2" charset="-122"/>
                <a:ea typeface="宋体" panose="02010600030101010101" pitchFamily="2" charset="-122"/>
                <a:cs typeface="Times New Roman" panose="02020603050405020304" pitchFamily="18" charset="0"/>
              </a:rPr>
              <a:t>的估算数量。</a:t>
            </a:r>
            <a:endParaRPr lang="en-US" sz="2200" noProof="0" dirty="0">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15" name="Object 14"/>
          <p:cNvGraphicFramePr>
            <a:graphicFrameLocks noChangeAspect="1"/>
          </p:cNvGraphicFramePr>
          <p:nvPr>
            <p:extLst>
              <p:ext uri="{D42A27DB-BD31-4B8C-83A1-F6EECF244321}">
                <p14:modId xmlns:p14="http://schemas.microsoft.com/office/powerpoint/2010/main" val="38918193"/>
              </p:ext>
            </p:extLst>
          </p:nvPr>
        </p:nvGraphicFramePr>
        <p:xfrm>
          <a:off x="1218994" y="5160575"/>
          <a:ext cx="5512213" cy="494974"/>
        </p:xfrm>
        <a:graphic>
          <a:graphicData uri="http://schemas.openxmlformats.org/presentationml/2006/ole">
            <mc:AlternateContent xmlns:mc="http://schemas.openxmlformats.org/markup-compatibility/2006">
              <mc:Choice xmlns:v="urn:schemas-microsoft-com:vml" Requires="v">
                <p:oleObj name="Equation" r:id="rId7" imgW="3111480" imgH="279360" progId="Equation.DSMT4">
                  <p:embed/>
                </p:oleObj>
              </mc:Choice>
              <mc:Fallback>
                <p:oleObj name="Equation" r:id="rId7" imgW="3111480" imgH="279360" progId="Equation.DSMT4">
                  <p:embed/>
                  <p:pic>
                    <p:nvPicPr>
                      <p:cNvPr id="0" name=""/>
                      <p:cNvPicPr/>
                      <p:nvPr/>
                    </p:nvPicPr>
                    <p:blipFill>
                      <a:blip r:embed="rId8"/>
                      <a:stretch>
                        <a:fillRect/>
                      </a:stretch>
                    </p:blipFill>
                    <p:spPr>
                      <a:xfrm>
                        <a:off x="1218994" y="5160575"/>
                        <a:ext cx="5512213" cy="494974"/>
                      </a:xfrm>
                      <a:prstGeom prst="rect">
                        <a:avLst/>
                      </a:prstGeom>
                    </p:spPr>
                  </p:pic>
                </p:oleObj>
              </mc:Fallback>
            </mc:AlternateContent>
          </a:graphicData>
        </a:graphic>
      </p:graphicFrame>
      <p:sp>
        <p:nvSpPr>
          <p:cNvPr id="12" name="Content Placeholder 11"/>
          <p:cNvSpPr>
            <a:spLocks noGrp="1"/>
          </p:cNvSpPr>
          <p:nvPr>
            <p:ph sz="quarter" idx="17"/>
          </p:nvPr>
        </p:nvSpPr>
        <p:spPr>
          <a:xfrm>
            <a:off x="342900" y="5765464"/>
            <a:ext cx="8458200" cy="813136"/>
          </a:xfrm>
        </p:spPr>
        <p:txBody>
          <a:bodyPr>
            <a:noAutofit/>
          </a:bodyPr>
          <a:lstStyle/>
          <a:p>
            <a:pPr marL="291600" indent="-291600">
              <a:spcBef>
                <a:spcPts val="1000"/>
              </a:spcBef>
              <a:spcAft>
                <a:spcPts val="0"/>
              </a:spcAft>
              <a:buFont typeface="Arial" panose="020B0604020202020204" pitchFamily="34" charset="0"/>
              <a:buChar char="•"/>
            </a:pPr>
            <a:r>
              <a:rPr lang="zh-CN" altLang="en-US" sz="2200" noProof="0" dirty="0">
                <a:latin typeface="宋体" panose="02010600030101010101" pitchFamily="2" charset="-122"/>
                <a:ea typeface="宋体" panose="02010600030101010101" pitchFamily="2" charset="-122"/>
                <a:cs typeface="Times New Roman" panose="02020603050405020304" pitchFamily="18" charset="0"/>
              </a:rPr>
              <a:t>如果每个</a:t>
            </a:r>
            <a:r>
              <a:rPr lang="en-US" altLang="zh-CN" sz="2200" noProof="0" dirty="0">
                <a:latin typeface="宋体" panose="02010600030101010101" pitchFamily="2" charset="-122"/>
                <a:ea typeface="宋体" panose="02010600030101010101" pitchFamily="2" charset="-122"/>
                <a:cs typeface="Times New Roman" panose="02020603050405020304" pitchFamily="18" charset="0"/>
              </a:rPr>
              <a:t>FP</a:t>
            </a:r>
            <a:r>
              <a:rPr lang="zh-CN" altLang="en-US" sz="2200" noProof="0" dirty="0">
                <a:latin typeface="宋体" panose="02010600030101010101" pitchFamily="2" charset="-122"/>
                <a:ea typeface="宋体" panose="02010600030101010101" pitchFamily="2" charset="-122"/>
                <a:cs typeface="Times New Roman" panose="02020603050405020304" pitchFamily="18" charset="0"/>
              </a:rPr>
              <a:t>的历史成本约为</a:t>
            </a:r>
            <a:r>
              <a:rPr lang="en-US" altLang="zh-CN" sz="2200" noProof="0" dirty="0">
                <a:latin typeface="宋体" panose="02010600030101010101" pitchFamily="2" charset="-122"/>
                <a:ea typeface="宋体" panose="02010600030101010101" pitchFamily="2" charset="-122"/>
                <a:cs typeface="Times New Roman" panose="02020603050405020304" pitchFamily="18" charset="0"/>
              </a:rPr>
              <a:t>1,230</a:t>
            </a:r>
            <a:r>
              <a:rPr lang="zh-CN" altLang="en-US" sz="2200" noProof="0" dirty="0">
                <a:latin typeface="宋体" panose="02010600030101010101" pitchFamily="2" charset="-122"/>
                <a:ea typeface="宋体" panose="02010600030101010101" pitchFamily="2" charset="-122"/>
                <a:cs typeface="Times New Roman" panose="02020603050405020304" pitchFamily="18" charset="0"/>
              </a:rPr>
              <a:t>美元，那么估计项目总成本为</a:t>
            </a:r>
            <a:r>
              <a:rPr lang="en-US" altLang="zh-CN" sz="2200" noProof="0" dirty="0">
                <a:latin typeface="宋体" panose="02010600030101010101" pitchFamily="2" charset="-122"/>
                <a:ea typeface="宋体" panose="02010600030101010101" pitchFamily="2" charset="-122"/>
                <a:cs typeface="Times New Roman" panose="02020603050405020304" pitchFamily="18" charset="0"/>
              </a:rPr>
              <a:t>461,000</a:t>
            </a:r>
            <a:r>
              <a:rPr lang="zh-CN" altLang="en-US" sz="2200" noProof="0" dirty="0">
                <a:latin typeface="宋体" panose="02010600030101010101" pitchFamily="2" charset="-122"/>
                <a:ea typeface="宋体" panose="02010600030101010101" pitchFamily="2" charset="-122"/>
                <a:cs typeface="Times New Roman" panose="02020603050405020304" pitchFamily="18" charset="0"/>
              </a:rPr>
              <a:t>美元，估计工作量为</a:t>
            </a:r>
            <a:r>
              <a:rPr lang="en-US" altLang="zh-CN" sz="2200" noProof="0" dirty="0">
                <a:latin typeface="宋体" panose="02010600030101010101" pitchFamily="2" charset="-122"/>
                <a:ea typeface="宋体" panose="02010600030101010101" pitchFamily="2" charset="-122"/>
                <a:cs typeface="Times New Roman" panose="02020603050405020304" pitchFamily="18" charset="0"/>
              </a:rPr>
              <a:t>58</a:t>
            </a:r>
            <a:r>
              <a:rPr lang="zh-CN" altLang="en-US" sz="2200" noProof="0" dirty="0">
                <a:latin typeface="宋体" panose="02010600030101010101" pitchFamily="2" charset="-122"/>
                <a:ea typeface="宋体" panose="02010600030101010101" pitchFamily="2" charset="-122"/>
                <a:cs typeface="Times New Roman" panose="02020603050405020304" pitchFamily="18" charset="0"/>
              </a:rPr>
              <a:t>个人月。 </a:t>
            </a:r>
            <a:endParaRPr lang="en-US" sz="22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宋体" panose="02010600030101010101" pitchFamily="2" charset="-122"/>
                <a:ea typeface="宋体" panose="02010600030101010101" pitchFamily="2" charset="-122"/>
                <a:cs typeface="Times New Roman" panose="02020603050405020304" pitchFamily="18" charset="0"/>
              </a:rPr>
              <a:pPr/>
              <a:t>16</a:t>
            </a:fld>
            <a:endParaRPr lang="en-US">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8898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基于过程的估算表</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6"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03383" y="6331721"/>
            <a:ext cx="2937232" cy="221479"/>
          </a:xfrm>
        </p:spPr>
        <p:txBody>
          <a:bodyPr/>
          <a:lstStyle/>
          <a:p>
            <a:r>
              <a:rPr lang="zh-CN" altLang="en-US" sz="12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hlinkClick r:id="rId2" action="ppaction://hlinksldjump"/>
              </a:rPr>
              <a:t>图片对应描述</a:t>
            </a:r>
            <a:endParaRPr lang="en-US" sz="12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宋体" panose="02010600030101010101" pitchFamily="2" charset="-122"/>
                <a:ea typeface="宋体" panose="02010600030101010101" pitchFamily="2" charset="-122"/>
                <a:cs typeface="Times New Roman" panose="02020603050405020304" pitchFamily="18" charset="0"/>
              </a:rPr>
              <a:pPr/>
              <a:t>17</a:t>
            </a:fld>
            <a:endParaRPr lang="en-US">
              <a:latin typeface="宋体" panose="02010600030101010101" pitchFamily="2" charset="-122"/>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167BA302-3A73-08E0-6360-8E032C9CC878}"/>
              </a:ext>
            </a:extLst>
          </p:cNvPr>
          <p:cNvPicPr>
            <a:picLocks noChangeAspect="1"/>
          </p:cNvPicPr>
          <p:nvPr/>
        </p:nvPicPr>
        <p:blipFill>
          <a:blip r:embed="rId3"/>
          <a:stretch>
            <a:fillRect/>
          </a:stretch>
        </p:blipFill>
        <p:spPr>
          <a:xfrm>
            <a:off x="1300105" y="1257970"/>
            <a:ext cx="6543789" cy="4607667"/>
          </a:xfrm>
          <a:prstGeom prst="rect">
            <a:avLst/>
          </a:prstGeom>
        </p:spPr>
      </p:pic>
    </p:spTree>
    <p:extLst>
      <p:ext uri="{BB962C8B-B14F-4D97-AF65-F5344CB8AC3E}">
        <p14:creationId xmlns:p14="http://schemas.microsoft.com/office/powerpoint/2010/main" val="1232661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304800"/>
            <a:ext cx="8458200" cy="1021976"/>
          </a:xfrm>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基于过程的估算表</a:t>
            </a:r>
            <a:r>
              <a:rPr lang="en-US" altLang="zh-CN" sz="4000" noProof="0" dirty="0">
                <a:latin typeface="宋体" panose="02010600030101010101" pitchFamily="2" charset="-122"/>
                <a:ea typeface="宋体" panose="02010600030101010101" pitchFamily="2" charset="-122"/>
                <a:cs typeface="Times New Roman" panose="02020603050405020304" pitchFamily="18" charset="0"/>
              </a:rPr>
              <a:t>——</a:t>
            </a:r>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对应描述</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641976"/>
            <a:ext cx="2980826" cy="225425"/>
          </a:xfrm>
        </p:spPr>
        <p:txBody>
          <a:bodyPr/>
          <a:lstStyle/>
          <a:p>
            <a:r>
              <a:rPr lang="zh-CN" altLang="en-US" noProof="0" dirty="0">
                <a:solidFill>
                  <a:schemeClr val="tx1"/>
                </a:solidFill>
                <a:latin typeface="宋体" panose="02010600030101010101" pitchFamily="2" charset="-122"/>
                <a:ea typeface="宋体" panose="02010600030101010101" pitchFamily="2" charset="-122"/>
                <a:cs typeface="Times New Roman" panose="02020603050405020304" pitchFamily="18" charset="0"/>
                <a:hlinkClick r:id="rId2" action="ppaction://hlinksldjump"/>
              </a:rPr>
              <a:t>返回原页面</a:t>
            </a:r>
            <a:endParaRPr lang="en-US"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2088777"/>
            <a:ext cx="8458200" cy="3045198"/>
          </a:xfrm>
        </p:spPr>
        <p:txBody>
          <a:bodyPr>
            <a:normAutofit/>
          </a:bodyPr>
          <a:lstStyle/>
          <a:p>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一个基于流程的估算表在列标题中包含活动和任务，而功能是不同的行。这些活动是</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客户沟通、</a:t>
            </a:r>
            <a:r>
              <a:rPr lang="zh-CN" altLang="en-US" sz="2400" dirty="0">
                <a:latin typeface="宋体" panose="02010600030101010101" pitchFamily="2" charset="-122"/>
                <a:ea typeface="宋体" panose="02010600030101010101" pitchFamily="2" charset="-122"/>
                <a:cs typeface="Times New Roman" panose="02020603050405020304" pitchFamily="18" charset="0"/>
              </a:rPr>
              <a:t>策划</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、风险分析、工程、构建发布、客户评估和总计。工程项下的任务是：分析和设计，</a:t>
            </a:r>
            <a:r>
              <a:rPr lang="zh-CN" altLang="en-US" sz="2400" dirty="0">
                <a:latin typeface="宋体" panose="02010600030101010101" pitchFamily="2" charset="-122"/>
                <a:ea typeface="宋体" panose="02010600030101010101" pitchFamily="2" charset="-122"/>
                <a:cs typeface="Times New Roman" panose="02020603050405020304" pitchFamily="18" charset="0"/>
              </a:rPr>
              <a:t>构建</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发布项下的任务是：</a:t>
            </a:r>
            <a:r>
              <a:rPr lang="zh-CN" altLang="en-US" sz="2400" dirty="0">
                <a:latin typeface="宋体" panose="02010600030101010101" pitchFamily="2" charset="-122"/>
                <a:ea typeface="宋体" panose="02010600030101010101" pitchFamily="2" charset="-122"/>
                <a:cs typeface="Times New Roman" panose="02020603050405020304" pitchFamily="18" charset="0"/>
              </a:rPr>
              <a:t>编码</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和测试。</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zh-CN" altLang="en-US" noProof="0" dirty="0">
                <a:solidFill>
                  <a:schemeClr val="tx1"/>
                </a:solidFill>
                <a:latin typeface="宋体" panose="02010600030101010101" pitchFamily="2" charset="-122"/>
                <a:ea typeface="宋体" panose="02010600030101010101" pitchFamily="2" charset="-122"/>
                <a:cs typeface="Times New Roman" panose="02020603050405020304" pitchFamily="18" charset="0"/>
                <a:hlinkClick r:id="rId2" action="ppaction://hlinksldjump"/>
              </a:rPr>
              <a:t>返回原页面</a:t>
            </a:r>
            <a:endParaRPr lang="en-US"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宋体" panose="02010600030101010101" pitchFamily="2" charset="-122"/>
                <a:ea typeface="宋体" panose="02010600030101010101" pitchFamily="2" charset="-122"/>
                <a:cs typeface="Times New Roman" panose="02020603050405020304" pitchFamily="18" charset="0"/>
              </a:rPr>
              <a:t>18</a:t>
            </a:fld>
            <a:endParaRPr lang="en-US">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92752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基于过程的估算</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53274"/>
            <a:ext cx="8458200" cy="4460453"/>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noProof="0" dirty="0">
                <a:latin typeface="宋体" panose="02010600030101010101" pitchFamily="2" charset="-122"/>
                <a:ea typeface="宋体" panose="02010600030101010101" pitchFamily="2" charset="-122"/>
                <a:cs typeface="Times New Roman" panose="02020603050405020304" pitchFamily="18" charset="0"/>
              </a:rPr>
              <a:t>基于过程的估算始于对项目范围中获得的软件功能的划分。</a:t>
            </a:r>
          </a:p>
          <a:p>
            <a:pPr marL="291600" indent="-291600">
              <a:spcBef>
                <a:spcPts val="1000"/>
              </a:spcBef>
              <a:spcAft>
                <a:spcPts val="0"/>
              </a:spcAft>
              <a:buFont typeface="Arial" panose="020B0604020202020204" pitchFamily="34" charset="0"/>
              <a:buChar char="•"/>
            </a:pPr>
            <a:r>
              <a:rPr lang="zh-CN" altLang="en-US" noProof="0" dirty="0">
                <a:latin typeface="宋体" panose="02010600030101010101" pitchFamily="2" charset="-122"/>
                <a:ea typeface="宋体" panose="02010600030101010101" pitchFamily="2" charset="-122"/>
                <a:cs typeface="Times New Roman" panose="02020603050405020304" pitchFamily="18" charset="0"/>
              </a:rPr>
              <a:t>为每个功能执行一系列的框架活动。</a:t>
            </a:r>
          </a:p>
          <a:p>
            <a:pPr marL="291600" indent="-291600">
              <a:spcBef>
                <a:spcPts val="1000"/>
              </a:spcBef>
              <a:spcAft>
                <a:spcPts val="0"/>
              </a:spcAft>
              <a:buFont typeface="Arial" panose="020B0604020202020204" pitchFamily="34" charset="0"/>
              <a:buChar char="•"/>
            </a:pPr>
            <a:r>
              <a:rPr lang="zh-CN" altLang="en-US" noProof="0" dirty="0">
                <a:latin typeface="宋体" panose="02010600030101010101" pitchFamily="2" charset="-122"/>
                <a:ea typeface="宋体" panose="02010600030101010101" pitchFamily="2" charset="-122"/>
                <a:cs typeface="Times New Roman" panose="02020603050405020304" pitchFamily="18" charset="0"/>
              </a:rPr>
              <a:t>功能和相关的框架活动可以被表示为表格的一部分，任务为列，行为功能。</a:t>
            </a:r>
          </a:p>
          <a:p>
            <a:pPr marL="291600" indent="-291600">
              <a:spcBef>
                <a:spcPts val="1000"/>
              </a:spcBef>
              <a:spcAft>
                <a:spcPts val="0"/>
              </a:spcAft>
              <a:buFont typeface="Arial" panose="020B0604020202020204" pitchFamily="34" charset="0"/>
              <a:buChar char="•"/>
            </a:pPr>
            <a:r>
              <a:rPr lang="zh-CN" altLang="en-US" noProof="0" dirty="0">
                <a:latin typeface="宋体" panose="02010600030101010101" pitchFamily="2" charset="-122"/>
                <a:ea typeface="宋体" panose="02010600030101010101" pitchFamily="2" charset="-122"/>
                <a:cs typeface="Times New Roman" panose="02020603050405020304" pitchFamily="18" charset="0"/>
              </a:rPr>
              <a:t>工作估算（例如，人月）作为矩阵单元格的值被输入。</a:t>
            </a:r>
          </a:p>
          <a:p>
            <a:pPr marL="291600" indent="-291600">
              <a:spcBef>
                <a:spcPts val="1000"/>
              </a:spcBef>
              <a:spcAft>
                <a:spcPts val="0"/>
              </a:spcAft>
              <a:buFont typeface="Arial" panose="020B0604020202020204" pitchFamily="34" charset="0"/>
              <a:buChar char="•"/>
            </a:pPr>
            <a:r>
              <a:rPr lang="zh-CN" altLang="en-US" noProof="0" dirty="0">
                <a:latin typeface="宋体" panose="02010600030101010101" pitchFamily="2" charset="-122"/>
                <a:ea typeface="宋体" panose="02010600030101010101" pitchFamily="2" charset="-122"/>
                <a:cs typeface="Times New Roman" panose="02020603050405020304" pitchFamily="18" charset="0"/>
              </a:rPr>
              <a:t>然后将平均劳动率（即成本</a:t>
            </a:r>
            <a:r>
              <a:rPr lang="en-US" altLang="zh-CN" noProof="0" dirty="0">
                <a:latin typeface="宋体" panose="02010600030101010101" pitchFamily="2" charset="-122"/>
                <a:ea typeface="宋体" panose="02010600030101010101" pitchFamily="2" charset="-122"/>
                <a:cs typeface="Times New Roman" panose="02020603050405020304" pitchFamily="18" charset="0"/>
              </a:rPr>
              <a:t>/</a:t>
            </a:r>
            <a:r>
              <a:rPr lang="zh-CN" altLang="en-US" noProof="0" dirty="0">
                <a:latin typeface="宋体" panose="02010600030101010101" pitchFamily="2" charset="-122"/>
                <a:ea typeface="宋体" panose="02010600030101010101" pitchFamily="2" charset="-122"/>
                <a:cs typeface="Times New Roman" panose="02020603050405020304" pitchFamily="18" charset="0"/>
              </a:rPr>
              <a:t>单位努力）应用于每个过程活动的估计努力。</a:t>
            </a:r>
          </a:p>
          <a:p>
            <a:pPr marL="291600" indent="-291600">
              <a:spcBef>
                <a:spcPts val="1000"/>
              </a:spcBef>
              <a:spcAft>
                <a:spcPts val="0"/>
              </a:spcAft>
              <a:buFont typeface="Arial" panose="020B0604020202020204" pitchFamily="34" charset="0"/>
              <a:buChar char="•"/>
            </a:pPr>
            <a:r>
              <a:rPr lang="zh-CN" altLang="en-US" noProof="0" dirty="0">
                <a:latin typeface="宋体" panose="02010600030101010101" pitchFamily="2" charset="-122"/>
                <a:ea typeface="宋体" panose="02010600030101010101" pitchFamily="2" charset="-122"/>
                <a:cs typeface="Times New Roman" panose="02020603050405020304" pitchFamily="18" charset="0"/>
              </a:rPr>
              <a:t>根据每月</a:t>
            </a:r>
            <a:r>
              <a:rPr lang="en-US" altLang="zh-CN" noProof="0" dirty="0">
                <a:latin typeface="宋体" panose="02010600030101010101" pitchFamily="2" charset="-122"/>
                <a:ea typeface="宋体" panose="02010600030101010101" pitchFamily="2" charset="-122"/>
                <a:cs typeface="Times New Roman" panose="02020603050405020304" pitchFamily="18" charset="0"/>
              </a:rPr>
              <a:t>8,000</a:t>
            </a:r>
            <a:r>
              <a:rPr lang="zh-CN" altLang="en-US" noProof="0" dirty="0">
                <a:latin typeface="宋体" panose="02010600030101010101" pitchFamily="2" charset="-122"/>
                <a:ea typeface="宋体" panose="02010600030101010101" pitchFamily="2" charset="-122"/>
                <a:cs typeface="Times New Roman" panose="02020603050405020304" pitchFamily="18" charset="0"/>
              </a:rPr>
              <a:t>美元的平均负担劳动率，估计项目总成本为</a:t>
            </a:r>
            <a:r>
              <a:rPr lang="en-US" altLang="zh-CN" noProof="0" dirty="0">
                <a:latin typeface="宋体" panose="02010600030101010101" pitchFamily="2" charset="-122"/>
                <a:ea typeface="宋体" panose="02010600030101010101" pitchFamily="2" charset="-122"/>
                <a:cs typeface="Times New Roman" panose="02020603050405020304" pitchFamily="18" charset="0"/>
              </a:rPr>
              <a:t>368,000</a:t>
            </a:r>
            <a:r>
              <a:rPr lang="zh-CN" altLang="en-US" noProof="0" dirty="0">
                <a:latin typeface="宋体" panose="02010600030101010101" pitchFamily="2" charset="-122"/>
                <a:ea typeface="宋体" panose="02010600030101010101" pitchFamily="2" charset="-122"/>
                <a:cs typeface="Times New Roman" panose="02020603050405020304" pitchFamily="18" charset="0"/>
              </a:rPr>
              <a:t>美元，根据矩阵条目，估计工作量为</a:t>
            </a:r>
            <a:r>
              <a:rPr lang="en-US" altLang="zh-CN" noProof="0" dirty="0">
                <a:latin typeface="宋体" panose="02010600030101010101" pitchFamily="2" charset="-122"/>
                <a:ea typeface="宋体" panose="02010600030101010101" pitchFamily="2" charset="-122"/>
                <a:cs typeface="Times New Roman" panose="02020603050405020304" pitchFamily="18" charset="0"/>
              </a:rPr>
              <a:t>46</a:t>
            </a:r>
            <a:r>
              <a:rPr lang="zh-CN" altLang="en-US" noProof="0" dirty="0">
                <a:latin typeface="宋体" panose="02010600030101010101" pitchFamily="2" charset="-122"/>
                <a:ea typeface="宋体" panose="02010600030101010101" pitchFamily="2" charset="-122"/>
                <a:cs typeface="Times New Roman" panose="02020603050405020304" pitchFamily="18" charset="0"/>
              </a:rPr>
              <a:t>个人月。</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宋体" panose="02010600030101010101" pitchFamily="2" charset="-122"/>
                <a:ea typeface="宋体" panose="02010600030101010101" pitchFamily="2" charset="-122"/>
                <a:cs typeface="Times New Roman" panose="02020603050405020304" pitchFamily="18" charset="0"/>
              </a:rPr>
              <a:pPr/>
              <a:t>19</a:t>
            </a:fld>
            <a:endParaRPr lang="en-US">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93876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solidFill>
                  <a:srgbClr val="000000"/>
                </a:solidFill>
                <a:latin typeface="宋体" panose="02010600030101010101" pitchFamily="2" charset="-122"/>
                <a:ea typeface="宋体" panose="02010600030101010101" pitchFamily="2" charset="-122"/>
                <a:cs typeface="Times New Roman" panose="02020603050405020304" pitchFamily="18" charset="0"/>
              </a:rPr>
              <a:t>估算问题</a:t>
            </a:r>
            <a:endParaRPr lang="en-US" sz="4000" noProof="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051133"/>
            <a:ext cx="8458200" cy="2751746"/>
          </a:xfrm>
        </p:spPr>
        <p:txBody>
          <a:bodyPr vert="horz" lIns="91440" tIns="45720" rIns="91440" bIns="45720" rtlCol="0">
            <a:noAutofit/>
          </a:bodyPr>
          <a:lstStyle/>
          <a:p>
            <a:pPr>
              <a:spcBef>
                <a:spcPts val="300"/>
              </a:spcBef>
            </a:pPr>
            <a:r>
              <a:rPr lang="zh-CN" altLang="en-US" sz="2400" dirty="0">
                <a:solidFill>
                  <a:srgbClr val="000000"/>
                </a:solidFill>
                <a:latin typeface="宋体" panose="02010600030101010101" pitchFamily="2" charset="-122"/>
                <a:ea typeface="宋体" panose="02010600030101010101" pitchFamily="2" charset="-122"/>
                <a:cs typeface="Times New Roman" panose="02020603050405020304" pitchFamily="18" charset="0"/>
              </a:rPr>
              <a:t>对软件工程工作中的资源、成本和进度的估算需要：</a:t>
            </a:r>
            <a:endParaRPr lang="en-US" altLang="en-US" sz="2400" noProof="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291600" lvl="1" indent="-291600">
              <a:spcBef>
                <a:spcPts val="1000"/>
              </a:spcBef>
              <a:spcAft>
                <a:spcPts val="0"/>
              </a:spcAft>
            </a:pPr>
            <a:r>
              <a:rPr lang="zh-CN" altLang="en-US" sz="2400" noProof="0" dirty="0">
                <a:solidFill>
                  <a:srgbClr val="000000"/>
                </a:solidFill>
                <a:latin typeface="宋体" panose="02010600030101010101" pitchFamily="2" charset="-122"/>
                <a:ea typeface="宋体" panose="02010600030101010101" pitchFamily="2" charset="-122"/>
                <a:cs typeface="Times New Roman" panose="02020603050405020304" pitchFamily="18" charset="0"/>
              </a:rPr>
              <a:t>经验</a:t>
            </a:r>
            <a:endParaRPr lang="en-US" altLang="zh-CN" sz="2400" noProof="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291600" lvl="1" indent="-291600">
              <a:spcBef>
                <a:spcPts val="1000"/>
              </a:spcBef>
              <a:spcAft>
                <a:spcPts val="0"/>
              </a:spcAft>
            </a:pPr>
            <a:r>
              <a:rPr lang="zh-CN" altLang="en-US" sz="2400" noProof="0" dirty="0">
                <a:solidFill>
                  <a:srgbClr val="000000"/>
                </a:solidFill>
                <a:latin typeface="宋体" panose="02010600030101010101" pitchFamily="2" charset="-122"/>
                <a:ea typeface="宋体" panose="02010600030101010101" pitchFamily="2" charset="-122"/>
                <a:cs typeface="Times New Roman" panose="02020603050405020304" pitchFamily="18" charset="0"/>
              </a:rPr>
              <a:t>获得良好的历史信息（如度量）</a:t>
            </a:r>
            <a:endParaRPr lang="en-US" altLang="zh-CN" sz="2400" noProof="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291600" lvl="1" indent="-291600">
              <a:spcBef>
                <a:spcPts val="1000"/>
              </a:spcBef>
              <a:spcAft>
                <a:spcPts val="0"/>
              </a:spcAft>
            </a:pPr>
            <a:r>
              <a:rPr lang="zh-CN" altLang="en-US" sz="2400" noProof="0" dirty="0">
                <a:solidFill>
                  <a:srgbClr val="000000"/>
                </a:solidFill>
                <a:latin typeface="宋体" panose="02010600030101010101" pitchFamily="2" charset="-122"/>
                <a:ea typeface="宋体" panose="02010600030101010101" pitchFamily="2" charset="-122"/>
                <a:cs typeface="Times New Roman" panose="02020603050405020304" pitchFamily="18" charset="0"/>
              </a:rPr>
              <a:t>当只存在定性的信息时，还要有进行定量语言的勇气</a:t>
            </a:r>
            <a:endParaRPr lang="en-US" altLang="en-US" sz="2400" noProof="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9" name="Content Placeholder 8"/>
          <p:cNvSpPr>
            <a:spLocks noGrp="1"/>
          </p:cNvSpPr>
          <p:nvPr>
            <p:ph sz="quarter" idx="14"/>
          </p:nvPr>
        </p:nvSpPr>
        <p:spPr>
          <a:xfrm>
            <a:off x="342900" y="3844963"/>
            <a:ext cx="8458200" cy="2043089"/>
          </a:xfrm>
        </p:spPr>
        <p:txBody>
          <a:bodyPr>
            <a:normAutofit/>
          </a:bodyPr>
          <a:lstStyle/>
          <a:p>
            <a:pPr>
              <a:spcBef>
                <a:spcPts val="300"/>
              </a:spcBef>
            </a:pPr>
            <a:r>
              <a:rPr lang="zh-CN" altLang="en-US" sz="2400" dirty="0">
                <a:solidFill>
                  <a:srgbClr val="000000"/>
                </a:solidFill>
                <a:latin typeface="宋体" panose="02010600030101010101" pitchFamily="2" charset="-122"/>
                <a:ea typeface="宋体" panose="02010600030101010101" pitchFamily="2" charset="-122"/>
                <a:cs typeface="Times New Roman" panose="02020603050405020304" pitchFamily="18" charset="0"/>
              </a:rPr>
              <a:t>估算与生俱来的风险以及其导致的不确定性：</a:t>
            </a:r>
            <a:endParaRPr lang="en-US" altLang="en-US" sz="2400" noProof="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solidFill>
                  <a:srgbClr val="000000"/>
                </a:solidFill>
                <a:latin typeface="宋体" panose="02010600030101010101" pitchFamily="2" charset="-122"/>
                <a:ea typeface="宋体" panose="02010600030101010101" pitchFamily="2" charset="-122"/>
                <a:cs typeface="Times New Roman" panose="02020603050405020304" pitchFamily="18" charset="0"/>
              </a:rPr>
              <a:t>项目复杂性</a:t>
            </a:r>
            <a:endParaRPr lang="en-US" altLang="zh-CN" sz="2400" noProof="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solidFill>
                  <a:srgbClr val="000000"/>
                </a:solidFill>
                <a:latin typeface="宋体" panose="02010600030101010101" pitchFamily="2" charset="-122"/>
                <a:ea typeface="宋体" panose="02010600030101010101" pitchFamily="2" charset="-122"/>
                <a:cs typeface="Times New Roman" panose="02020603050405020304" pitchFamily="18" charset="0"/>
              </a:rPr>
              <a:t>项目规模</a:t>
            </a:r>
            <a:r>
              <a:rPr lang="en-US" altLang="en-US" sz="2400" noProof="0" dirty="0">
                <a:solidFill>
                  <a:srgbClr val="000000"/>
                </a:solidFill>
                <a:latin typeface="宋体" panose="02010600030101010101" pitchFamily="2" charset="-122"/>
                <a:ea typeface="宋体" panose="02010600030101010101" pitchFamily="2" charset="-122"/>
                <a:cs typeface="Times New Roman" panose="02020603050405020304" pitchFamily="18" charset="0"/>
              </a:rPr>
              <a:t>(</a:t>
            </a:r>
            <a:r>
              <a:rPr lang="zh-CN" altLang="en-US" sz="2400" noProof="0" dirty="0">
                <a:solidFill>
                  <a:srgbClr val="000000"/>
                </a:solidFill>
                <a:latin typeface="宋体" panose="02010600030101010101" pitchFamily="2" charset="-122"/>
                <a:ea typeface="宋体" panose="02010600030101010101" pitchFamily="2" charset="-122"/>
                <a:cs typeface="Times New Roman" panose="02020603050405020304" pitchFamily="18" charset="0"/>
              </a:rPr>
              <a:t>使分解工作更加困难</a:t>
            </a:r>
            <a:r>
              <a:rPr lang="en-US" altLang="en-US" sz="2400" noProof="0" dirty="0">
                <a:solidFill>
                  <a:srgbClr val="000000"/>
                </a:solidFill>
                <a:latin typeface="宋体" panose="02010600030101010101" pitchFamily="2" charset="-122"/>
                <a:ea typeface="宋体" panose="02010600030101010101" pitchFamily="2" charset="-122"/>
                <a:cs typeface="Times New Roman" panose="02020603050405020304" pitchFamily="18" charset="0"/>
              </a:rPr>
              <a:t>)</a:t>
            </a:r>
          </a:p>
          <a:p>
            <a:pPr marL="291600" indent="-291600">
              <a:spcBef>
                <a:spcPts val="1000"/>
              </a:spcBef>
              <a:spcAft>
                <a:spcPts val="0"/>
              </a:spcAft>
              <a:buFont typeface="Arial" panose="020B0604020202020204" pitchFamily="34" charset="0"/>
              <a:buChar char="•"/>
            </a:pPr>
            <a:r>
              <a:rPr lang="zh-CN" altLang="en-US" sz="2400" noProof="0" dirty="0">
                <a:solidFill>
                  <a:srgbClr val="000000"/>
                </a:solidFill>
                <a:latin typeface="宋体" panose="02010600030101010101" pitchFamily="2" charset="-122"/>
                <a:ea typeface="宋体" panose="02010600030101010101" pitchFamily="2" charset="-122"/>
                <a:cs typeface="Times New Roman" panose="02020603050405020304" pitchFamily="18" charset="0"/>
              </a:rPr>
              <a:t>结构不确定性程度</a:t>
            </a:r>
            <a:r>
              <a:rPr lang="en-US" altLang="en-US" sz="2400" noProof="0" dirty="0">
                <a:solidFill>
                  <a:srgbClr val="000000"/>
                </a:solidFill>
                <a:latin typeface="宋体" panose="02010600030101010101" pitchFamily="2" charset="-122"/>
                <a:ea typeface="宋体" panose="02010600030101010101" pitchFamily="2" charset="-122"/>
                <a:cs typeface="Times New Roman" panose="02020603050405020304" pitchFamily="18" charset="0"/>
              </a:rPr>
              <a:t>(</a:t>
            </a:r>
            <a:r>
              <a:rPr lang="zh-CN" altLang="en-US" sz="2400" noProof="0" dirty="0">
                <a:solidFill>
                  <a:srgbClr val="000000"/>
                </a:solidFill>
                <a:latin typeface="宋体" panose="02010600030101010101" pitchFamily="2" charset="-122"/>
                <a:ea typeface="宋体" panose="02010600030101010101" pitchFamily="2" charset="-122"/>
                <a:cs typeface="Times New Roman" panose="02020603050405020304" pitchFamily="18" charset="0"/>
              </a:rPr>
              <a:t>需求固化</a:t>
            </a:r>
            <a:r>
              <a:rPr lang="en-US" altLang="en-US" sz="2400" noProof="0" dirty="0">
                <a:solidFill>
                  <a:srgbClr val="000000"/>
                </a:solidFill>
                <a:latin typeface="宋体" panose="02010600030101010101" pitchFamily="2" charset="-122"/>
                <a:ea typeface="宋体" panose="02010600030101010101" pitchFamily="2" charset="-122"/>
                <a:cs typeface="Times New Roman" panose="02020603050405020304" pitchFamily="18" charset="0"/>
              </a:rPr>
              <a: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solidFill>
                  <a:srgbClr val="000000"/>
                </a:solidFill>
                <a:latin typeface="Times New Roman" panose="02020603050405020304" pitchFamily="18" charset="0"/>
                <a:cs typeface="Times New Roman" panose="02020603050405020304" pitchFamily="18" charset="0"/>
              </a:rPr>
              <a:pPr/>
              <a:t>2</a:t>
            </a:fld>
            <a:endParaRPr 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3147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基于用例点的估算</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55700"/>
            <a:ext cx="8458200" cy="2159000"/>
          </a:xfrm>
        </p:spPr>
        <p:txBody>
          <a:bodyPr vert="horz" lIns="91440" tIns="45720" rIns="91440" bIns="45720" rtlCol="0">
            <a:noAutofit/>
          </a:bodyPr>
          <a:lstStyle/>
          <a:p>
            <a:r>
              <a:rPr lang="zh-CN" altLang="en-US" noProof="0" dirty="0">
                <a:latin typeface="宋体" panose="02010600030101010101" pitchFamily="2" charset="-122"/>
                <a:ea typeface="宋体" panose="02010600030101010101" pitchFamily="2" charset="-122"/>
                <a:cs typeface="Times New Roman" panose="02020603050405020304" pitchFamily="18" charset="0"/>
              </a:rPr>
              <a:t>计算用例点时要考虑到以下因素</a:t>
            </a:r>
            <a:r>
              <a:rPr lang="en-US" noProof="0" dirty="0">
                <a:latin typeface="宋体" panose="02010600030101010101" pitchFamily="2" charset="-122"/>
                <a:ea typeface="宋体" panose="02010600030101010101" pitchFamily="2" charset="-122"/>
                <a:cs typeface="Times New Roman" panose="02020603050405020304" pitchFamily="18" charset="0"/>
              </a:rPr>
              <a:t>:</a:t>
            </a:r>
          </a:p>
          <a:p>
            <a:pPr marL="291600" indent="-291600">
              <a:spcBef>
                <a:spcPts val="1000"/>
              </a:spcBef>
              <a:spcAft>
                <a:spcPts val="0"/>
              </a:spcAft>
              <a:buFont typeface="Arial" panose="020B0604020202020204" pitchFamily="34" charset="0"/>
              <a:buChar char="•"/>
            </a:pPr>
            <a:r>
              <a:rPr lang="zh-CN" altLang="en-US" noProof="0" dirty="0">
                <a:latin typeface="宋体" panose="02010600030101010101" pitchFamily="2" charset="-122"/>
                <a:ea typeface="宋体" panose="02010600030101010101" pitchFamily="2" charset="-122"/>
                <a:cs typeface="Times New Roman" panose="02020603050405020304" pitchFamily="18" charset="0"/>
              </a:rPr>
              <a:t>系统中用例的数量和复杂性。</a:t>
            </a:r>
            <a:endParaRPr lang="en-US" altLang="zh-CN"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noProof="0" dirty="0">
                <a:latin typeface="宋体" panose="02010600030101010101" pitchFamily="2" charset="-122"/>
                <a:ea typeface="宋体" panose="02010600030101010101" pitchFamily="2" charset="-122"/>
                <a:cs typeface="Times New Roman" panose="02020603050405020304" pitchFamily="18" charset="0"/>
              </a:rPr>
              <a:t>系统参与者的数量和复杂性。</a:t>
            </a:r>
            <a:endParaRPr lang="en-US" altLang="zh-CN"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noProof="0" dirty="0">
                <a:latin typeface="宋体" panose="02010600030101010101" pitchFamily="2" charset="-122"/>
                <a:ea typeface="宋体" panose="02010600030101010101" pitchFamily="2" charset="-122"/>
                <a:cs typeface="Times New Roman" panose="02020603050405020304" pitchFamily="18" charset="0"/>
              </a:rPr>
              <a:t>没有写成用例的各种非功能性需求。</a:t>
            </a:r>
            <a:endParaRPr lang="en-US" altLang="zh-CN"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noProof="0" dirty="0">
                <a:latin typeface="宋体" panose="02010600030101010101" pitchFamily="2" charset="-122"/>
                <a:ea typeface="宋体" panose="02010600030101010101" pitchFamily="2" charset="-122"/>
                <a:cs typeface="Times New Roman" panose="02020603050405020304" pitchFamily="18" charset="0"/>
              </a:rPr>
              <a:t>项目开发的环境。</a:t>
            </a:r>
            <a:endParaRPr lang="en-US"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9" name="Content Placeholder 8"/>
          <p:cNvSpPr>
            <a:spLocks noGrp="1"/>
          </p:cNvSpPr>
          <p:nvPr>
            <p:ph sz="quarter" idx="14"/>
          </p:nvPr>
        </p:nvSpPr>
        <p:spPr>
          <a:xfrm>
            <a:off x="342900" y="3454796"/>
            <a:ext cx="8458200" cy="2603104"/>
          </a:xfrm>
        </p:spPr>
        <p:txBody>
          <a:bodyPr>
            <a:normAutofit/>
          </a:bodyPr>
          <a:lstStyle/>
          <a:p>
            <a:pPr marL="901700"/>
            <a:r>
              <a:rPr lang="en-US" noProof="0" dirty="0">
                <a:latin typeface="宋体" panose="02010600030101010101" pitchFamily="2" charset="-122"/>
                <a:ea typeface="宋体" panose="02010600030101010101" pitchFamily="2" charset="-122"/>
                <a:cs typeface="Times New Roman" panose="02020603050405020304" pitchFamily="18" charset="0"/>
              </a:rPr>
              <a:t>U</a:t>
            </a:r>
            <a:r>
              <a:rPr lang="en-US" sz="100" noProof="0" dirty="0">
                <a:latin typeface="宋体" panose="02010600030101010101" pitchFamily="2" charset="-122"/>
                <a:ea typeface="宋体" panose="02010600030101010101" pitchFamily="2" charset="-122"/>
                <a:cs typeface="Times New Roman" panose="02020603050405020304" pitchFamily="18" charset="0"/>
              </a:rPr>
              <a:t> </a:t>
            </a:r>
            <a:r>
              <a:rPr lang="en-US" noProof="0" dirty="0">
                <a:latin typeface="宋体" panose="02010600030101010101" pitchFamily="2" charset="-122"/>
                <a:ea typeface="宋体" panose="02010600030101010101" pitchFamily="2" charset="-122"/>
                <a:cs typeface="Times New Roman" panose="02020603050405020304" pitchFamily="18" charset="0"/>
              </a:rPr>
              <a:t>C</a:t>
            </a:r>
            <a:r>
              <a:rPr lang="en-US" sz="100" noProof="0" dirty="0">
                <a:latin typeface="宋体" panose="02010600030101010101" pitchFamily="2" charset="-122"/>
                <a:ea typeface="宋体" panose="02010600030101010101" pitchFamily="2" charset="-122"/>
                <a:cs typeface="Times New Roman" panose="02020603050405020304" pitchFamily="18" charset="0"/>
              </a:rPr>
              <a:t> </a:t>
            </a:r>
            <a:r>
              <a:rPr lang="en-US" noProof="0" dirty="0">
                <a:latin typeface="宋体" panose="02010600030101010101" pitchFamily="2" charset="-122"/>
                <a:ea typeface="宋体" panose="02010600030101010101" pitchFamily="2" charset="-122"/>
                <a:cs typeface="Times New Roman" panose="02020603050405020304" pitchFamily="18" charset="0"/>
              </a:rPr>
              <a:t>P = (U</a:t>
            </a:r>
            <a:r>
              <a:rPr lang="en-US" sz="100" noProof="0" dirty="0">
                <a:latin typeface="宋体" panose="02010600030101010101" pitchFamily="2" charset="-122"/>
                <a:ea typeface="宋体" panose="02010600030101010101" pitchFamily="2" charset="-122"/>
                <a:cs typeface="Times New Roman" panose="02020603050405020304" pitchFamily="18" charset="0"/>
              </a:rPr>
              <a:t> </a:t>
            </a:r>
            <a:r>
              <a:rPr lang="en-US" noProof="0" dirty="0" err="1">
                <a:latin typeface="宋体" panose="02010600030101010101" pitchFamily="2" charset="-122"/>
                <a:ea typeface="宋体" panose="02010600030101010101" pitchFamily="2" charset="-122"/>
                <a:cs typeface="Times New Roman" panose="02020603050405020304" pitchFamily="18" charset="0"/>
              </a:rPr>
              <a:t>U</a:t>
            </a:r>
            <a:r>
              <a:rPr lang="en-US" sz="100" noProof="0" dirty="0">
                <a:latin typeface="宋体" panose="02010600030101010101" pitchFamily="2" charset="-122"/>
                <a:ea typeface="宋体" panose="02010600030101010101" pitchFamily="2" charset="-122"/>
                <a:cs typeface="Times New Roman" panose="02020603050405020304" pitchFamily="18" charset="0"/>
              </a:rPr>
              <a:t> </a:t>
            </a:r>
            <a:r>
              <a:rPr lang="en-US" noProof="0" dirty="0">
                <a:latin typeface="宋体" panose="02010600030101010101" pitchFamily="2" charset="-122"/>
                <a:ea typeface="宋体" panose="02010600030101010101" pitchFamily="2" charset="-122"/>
                <a:cs typeface="Times New Roman" panose="02020603050405020304" pitchFamily="18" charset="0"/>
              </a:rPr>
              <a:t>C</a:t>
            </a:r>
            <a:r>
              <a:rPr lang="en-US" sz="100" noProof="0" dirty="0">
                <a:latin typeface="宋体" panose="02010600030101010101" pitchFamily="2" charset="-122"/>
                <a:ea typeface="宋体" panose="02010600030101010101" pitchFamily="2" charset="-122"/>
                <a:cs typeface="Times New Roman" panose="02020603050405020304" pitchFamily="18" charset="0"/>
              </a:rPr>
              <a:t> </a:t>
            </a:r>
            <a:r>
              <a:rPr lang="en-US" noProof="0" dirty="0">
                <a:latin typeface="宋体" panose="02010600030101010101" pitchFamily="2" charset="-122"/>
                <a:ea typeface="宋体" panose="02010600030101010101" pitchFamily="2" charset="-122"/>
                <a:cs typeface="Times New Roman" panose="02020603050405020304" pitchFamily="18" charset="0"/>
              </a:rPr>
              <a:t>W + U</a:t>
            </a:r>
            <a:r>
              <a:rPr lang="en-US" sz="100" noProof="0" dirty="0">
                <a:latin typeface="宋体" panose="02010600030101010101" pitchFamily="2" charset="-122"/>
                <a:ea typeface="宋体" panose="02010600030101010101" pitchFamily="2" charset="-122"/>
                <a:cs typeface="Times New Roman" panose="02020603050405020304" pitchFamily="18" charset="0"/>
              </a:rPr>
              <a:t> </a:t>
            </a:r>
            <a:r>
              <a:rPr lang="en-US" noProof="0" dirty="0">
                <a:latin typeface="宋体" panose="02010600030101010101" pitchFamily="2" charset="-122"/>
                <a:ea typeface="宋体" panose="02010600030101010101" pitchFamily="2" charset="-122"/>
                <a:cs typeface="Times New Roman" panose="02020603050405020304" pitchFamily="18" charset="0"/>
              </a:rPr>
              <a:t>A</a:t>
            </a:r>
            <a:r>
              <a:rPr lang="en-US" sz="100" noProof="0" dirty="0">
                <a:latin typeface="宋体" panose="02010600030101010101" pitchFamily="2" charset="-122"/>
                <a:ea typeface="宋体" panose="02010600030101010101" pitchFamily="2" charset="-122"/>
                <a:cs typeface="Times New Roman" panose="02020603050405020304" pitchFamily="18" charset="0"/>
              </a:rPr>
              <a:t> </a:t>
            </a:r>
            <a:r>
              <a:rPr lang="en-US" noProof="0" dirty="0">
                <a:latin typeface="宋体" panose="02010600030101010101" pitchFamily="2" charset="-122"/>
                <a:ea typeface="宋体" panose="02010600030101010101" pitchFamily="2" charset="-122"/>
                <a:cs typeface="Times New Roman" panose="02020603050405020304" pitchFamily="18" charset="0"/>
              </a:rPr>
              <a:t>W) × T</a:t>
            </a:r>
            <a:r>
              <a:rPr lang="en-US" sz="100" noProof="0" dirty="0">
                <a:latin typeface="宋体" panose="02010600030101010101" pitchFamily="2" charset="-122"/>
                <a:ea typeface="宋体" panose="02010600030101010101" pitchFamily="2" charset="-122"/>
                <a:cs typeface="Times New Roman" panose="02020603050405020304" pitchFamily="18" charset="0"/>
              </a:rPr>
              <a:t> </a:t>
            </a:r>
            <a:r>
              <a:rPr lang="en-US" noProof="0" dirty="0">
                <a:latin typeface="宋体" panose="02010600030101010101" pitchFamily="2" charset="-122"/>
                <a:ea typeface="宋体" panose="02010600030101010101" pitchFamily="2" charset="-122"/>
                <a:cs typeface="Times New Roman" panose="02020603050405020304" pitchFamily="18" charset="0"/>
              </a:rPr>
              <a:t>C</a:t>
            </a:r>
            <a:r>
              <a:rPr lang="en-US" sz="100" noProof="0" dirty="0">
                <a:latin typeface="宋体" panose="02010600030101010101" pitchFamily="2" charset="-122"/>
                <a:ea typeface="宋体" panose="02010600030101010101" pitchFamily="2" charset="-122"/>
                <a:cs typeface="Times New Roman" panose="02020603050405020304" pitchFamily="18" charset="0"/>
              </a:rPr>
              <a:t> </a:t>
            </a:r>
            <a:r>
              <a:rPr lang="en-US" noProof="0" dirty="0">
                <a:latin typeface="宋体" panose="02010600030101010101" pitchFamily="2" charset="-122"/>
                <a:ea typeface="宋体" panose="02010600030101010101" pitchFamily="2" charset="-122"/>
                <a:cs typeface="Times New Roman" panose="02020603050405020304" pitchFamily="18" charset="0"/>
              </a:rPr>
              <a:t>F × E</a:t>
            </a:r>
            <a:r>
              <a:rPr lang="en-US" sz="100" noProof="0" dirty="0">
                <a:latin typeface="宋体" panose="02010600030101010101" pitchFamily="2" charset="-122"/>
                <a:ea typeface="宋体" panose="02010600030101010101" pitchFamily="2" charset="-122"/>
                <a:cs typeface="Times New Roman" panose="02020603050405020304" pitchFamily="18" charset="0"/>
              </a:rPr>
              <a:t> </a:t>
            </a:r>
            <a:r>
              <a:rPr lang="en-US" noProof="0" dirty="0">
                <a:latin typeface="宋体" panose="02010600030101010101" pitchFamily="2" charset="-122"/>
                <a:ea typeface="宋体" panose="02010600030101010101" pitchFamily="2" charset="-122"/>
                <a:cs typeface="Times New Roman" panose="02020603050405020304" pitchFamily="18" charset="0"/>
              </a:rPr>
              <a:t>C</a:t>
            </a:r>
            <a:r>
              <a:rPr lang="en-US" sz="100" noProof="0" dirty="0">
                <a:latin typeface="宋体" panose="02010600030101010101" pitchFamily="2" charset="-122"/>
                <a:ea typeface="宋体" panose="02010600030101010101" pitchFamily="2" charset="-122"/>
                <a:cs typeface="Times New Roman" panose="02020603050405020304" pitchFamily="18" charset="0"/>
              </a:rPr>
              <a:t> </a:t>
            </a:r>
            <a:r>
              <a:rPr lang="en-US" noProof="0" dirty="0">
                <a:latin typeface="宋体" panose="02010600030101010101" pitchFamily="2" charset="-122"/>
                <a:ea typeface="宋体" panose="02010600030101010101" pitchFamily="2" charset="-122"/>
                <a:cs typeface="Times New Roman" panose="02020603050405020304" pitchFamily="18" charset="0"/>
              </a:rPr>
              <a:t>F</a:t>
            </a:r>
          </a:p>
          <a:p>
            <a:r>
              <a:rPr lang="en-US" noProof="0" dirty="0">
                <a:latin typeface="宋体" panose="02010600030101010101" pitchFamily="2" charset="-122"/>
                <a:ea typeface="宋体" panose="02010600030101010101" pitchFamily="2" charset="-122"/>
                <a:cs typeface="Times New Roman" panose="02020603050405020304" pitchFamily="18" charset="0"/>
              </a:rPr>
              <a:t>	U</a:t>
            </a:r>
            <a:r>
              <a:rPr lang="en-US" sz="100" noProof="0" dirty="0">
                <a:latin typeface="宋体" panose="02010600030101010101" pitchFamily="2" charset="-122"/>
                <a:ea typeface="宋体" panose="02010600030101010101" pitchFamily="2" charset="-122"/>
                <a:cs typeface="Times New Roman" panose="02020603050405020304" pitchFamily="18" charset="0"/>
              </a:rPr>
              <a:t> </a:t>
            </a:r>
            <a:r>
              <a:rPr lang="en-US" noProof="0" dirty="0" err="1">
                <a:latin typeface="宋体" panose="02010600030101010101" pitchFamily="2" charset="-122"/>
                <a:ea typeface="宋体" panose="02010600030101010101" pitchFamily="2" charset="-122"/>
                <a:cs typeface="Times New Roman" panose="02020603050405020304" pitchFamily="18" charset="0"/>
              </a:rPr>
              <a:t>U</a:t>
            </a:r>
            <a:r>
              <a:rPr lang="en-US" sz="100" noProof="0" dirty="0">
                <a:latin typeface="宋体" panose="02010600030101010101" pitchFamily="2" charset="-122"/>
                <a:ea typeface="宋体" panose="02010600030101010101" pitchFamily="2" charset="-122"/>
                <a:cs typeface="Times New Roman" panose="02020603050405020304" pitchFamily="18" charset="0"/>
              </a:rPr>
              <a:t> </a:t>
            </a:r>
            <a:r>
              <a:rPr lang="en-US" noProof="0" dirty="0">
                <a:latin typeface="宋体" panose="02010600030101010101" pitchFamily="2" charset="-122"/>
                <a:ea typeface="宋体" panose="02010600030101010101" pitchFamily="2" charset="-122"/>
                <a:cs typeface="Times New Roman" panose="02020603050405020304" pitchFamily="18" charset="0"/>
              </a:rPr>
              <a:t>C</a:t>
            </a:r>
            <a:r>
              <a:rPr lang="en-US" sz="100" noProof="0" dirty="0">
                <a:latin typeface="宋体" panose="02010600030101010101" pitchFamily="2" charset="-122"/>
                <a:ea typeface="宋体" panose="02010600030101010101" pitchFamily="2" charset="-122"/>
                <a:cs typeface="Times New Roman" panose="02020603050405020304" pitchFamily="18" charset="0"/>
              </a:rPr>
              <a:t> </a:t>
            </a:r>
            <a:r>
              <a:rPr lang="en-US" noProof="0" dirty="0">
                <a:latin typeface="宋体" panose="02010600030101010101" pitchFamily="2" charset="-122"/>
                <a:ea typeface="宋体" panose="02010600030101010101" pitchFamily="2" charset="-122"/>
                <a:cs typeface="Times New Roman" panose="02020603050405020304" pitchFamily="18" charset="0"/>
              </a:rPr>
              <a:t>W </a:t>
            </a:r>
            <a:r>
              <a:rPr lang="en-US" altLang="zh-CN" dirty="0">
                <a:latin typeface="宋体" panose="02010600030101010101" pitchFamily="2" charset="-122"/>
                <a:ea typeface="宋体" panose="02010600030101010101" pitchFamily="2" charset="-122"/>
                <a:cs typeface="Times New Roman" panose="02020603050405020304" pitchFamily="18" charset="0"/>
              </a:rPr>
              <a:t>——</a:t>
            </a:r>
            <a:r>
              <a:rPr lang="en-US" noProof="0" dirty="0">
                <a:latin typeface="宋体" panose="02010600030101010101" pitchFamily="2" charset="-122"/>
                <a:ea typeface="宋体" panose="02010600030101010101" pitchFamily="2" charset="-122"/>
                <a:cs typeface="Times New Roman" panose="02020603050405020304" pitchFamily="18" charset="0"/>
              </a:rPr>
              <a:t> </a:t>
            </a:r>
            <a:r>
              <a:rPr lang="zh-CN" altLang="en-US" noProof="0" dirty="0">
                <a:latin typeface="宋体" panose="02010600030101010101" pitchFamily="2" charset="-122"/>
                <a:ea typeface="宋体" panose="02010600030101010101" pitchFamily="2" charset="-122"/>
                <a:cs typeface="Times New Roman" panose="02020603050405020304" pitchFamily="18" charset="0"/>
              </a:rPr>
              <a:t>未调整用例权重和</a:t>
            </a:r>
            <a:endParaRPr lang="en-US" noProof="0" dirty="0">
              <a:latin typeface="宋体" panose="02010600030101010101" pitchFamily="2" charset="-122"/>
              <a:ea typeface="宋体" panose="02010600030101010101" pitchFamily="2" charset="-122"/>
              <a:cs typeface="Times New Roman" panose="02020603050405020304" pitchFamily="18" charset="0"/>
            </a:endParaRPr>
          </a:p>
          <a:p>
            <a:r>
              <a:rPr lang="en-US" noProof="0" dirty="0">
                <a:latin typeface="宋体" panose="02010600030101010101" pitchFamily="2" charset="-122"/>
                <a:ea typeface="宋体" panose="02010600030101010101" pitchFamily="2" charset="-122"/>
                <a:cs typeface="Times New Roman" panose="02020603050405020304" pitchFamily="18" charset="0"/>
              </a:rPr>
              <a:t>	U</a:t>
            </a:r>
            <a:r>
              <a:rPr lang="en-US" sz="100" noProof="0" dirty="0">
                <a:latin typeface="宋体" panose="02010600030101010101" pitchFamily="2" charset="-122"/>
                <a:ea typeface="宋体" panose="02010600030101010101" pitchFamily="2" charset="-122"/>
                <a:cs typeface="Times New Roman" panose="02020603050405020304" pitchFamily="18" charset="0"/>
              </a:rPr>
              <a:t> </a:t>
            </a:r>
            <a:r>
              <a:rPr lang="en-US" noProof="0" dirty="0">
                <a:latin typeface="宋体" panose="02010600030101010101" pitchFamily="2" charset="-122"/>
                <a:ea typeface="宋体" panose="02010600030101010101" pitchFamily="2" charset="-122"/>
                <a:cs typeface="Times New Roman" panose="02020603050405020304" pitchFamily="18" charset="0"/>
              </a:rPr>
              <a:t>A</a:t>
            </a:r>
            <a:r>
              <a:rPr lang="en-US" sz="100" noProof="0" dirty="0">
                <a:latin typeface="宋体" panose="02010600030101010101" pitchFamily="2" charset="-122"/>
                <a:ea typeface="宋体" panose="02010600030101010101" pitchFamily="2" charset="-122"/>
                <a:cs typeface="Times New Roman" panose="02020603050405020304" pitchFamily="18" charset="0"/>
              </a:rPr>
              <a:t> </a:t>
            </a:r>
            <a:r>
              <a:rPr lang="en-US" noProof="0" dirty="0">
                <a:latin typeface="宋体" panose="02010600030101010101" pitchFamily="2" charset="-122"/>
                <a:ea typeface="宋体" panose="02010600030101010101" pitchFamily="2" charset="-122"/>
                <a:cs typeface="Times New Roman" panose="02020603050405020304" pitchFamily="18" charset="0"/>
              </a:rPr>
              <a:t>W  </a:t>
            </a:r>
            <a:r>
              <a:rPr lang="en-US" altLang="zh-CN" dirty="0">
                <a:latin typeface="宋体" panose="02010600030101010101" pitchFamily="2" charset="-122"/>
                <a:ea typeface="宋体" panose="02010600030101010101" pitchFamily="2" charset="-122"/>
                <a:cs typeface="Times New Roman" panose="02020603050405020304" pitchFamily="18" charset="0"/>
              </a:rPr>
              <a:t>——</a:t>
            </a:r>
            <a:r>
              <a:rPr lang="en-US" noProof="0" dirty="0">
                <a:latin typeface="宋体" panose="02010600030101010101" pitchFamily="2" charset="-122"/>
                <a:ea typeface="宋体" panose="02010600030101010101" pitchFamily="2" charset="-122"/>
                <a:cs typeface="Times New Roman" panose="02020603050405020304" pitchFamily="18" charset="0"/>
              </a:rPr>
              <a:t> </a:t>
            </a:r>
            <a:r>
              <a:rPr lang="zh-CN" altLang="en-US" noProof="0" dirty="0">
                <a:latin typeface="宋体" panose="02010600030101010101" pitchFamily="2" charset="-122"/>
                <a:ea typeface="宋体" panose="02010600030101010101" pitchFamily="2" charset="-122"/>
                <a:cs typeface="Times New Roman" panose="02020603050405020304" pitchFamily="18" charset="0"/>
              </a:rPr>
              <a:t>未调整的参与者权重和</a:t>
            </a:r>
            <a:endParaRPr lang="en-US" altLang="zh-CN" noProof="0" dirty="0">
              <a:latin typeface="宋体" panose="02010600030101010101" pitchFamily="2" charset="-122"/>
              <a:ea typeface="宋体" panose="02010600030101010101" pitchFamily="2" charset="-122"/>
              <a:cs typeface="Times New Roman" panose="02020603050405020304" pitchFamily="18" charset="0"/>
            </a:endParaRPr>
          </a:p>
          <a:p>
            <a:r>
              <a:rPr lang="en-US" noProof="0" dirty="0">
                <a:latin typeface="宋体" panose="02010600030101010101" pitchFamily="2" charset="-122"/>
                <a:ea typeface="宋体" panose="02010600030101010101" pitchFamily="2" charset="-122"/>
                <a:cs typeface="Times New Roman" panose="02020603050405020304" pitchFamily="18" charset="0"/>
              </a:rPr>
              <a:t>	T</a:t>
            </a:r>
            <a:r>
              <a:rPr lang="en-US" sz="100" noProof="0" dirty="0">
                <a:latin typeface="宋体" panose="02010600030101010101" pitchFamily="2" charset="-122"/>
                <a:ea typeface="宋体" panose="02010600030101010101" pitchFamily="2" charset="-122"/>
                <a:cs typeface="Times New Roman" panose="02020603050405020304" pitchFamily="18" charset="0"/>
              </a:rPr>
              <a:t> </a:t>
            </a:r>
            <a:r>
              <a:rPr lang="en-US" noProof="0" dirty="0">
                <a:latin typeface="宋体" panose="02010600030101010101" pitchFamily="2" charset="-122"/>
                <a:ea typeface="宋体" panose="02010600030101010101" pitchFamily="2" charset="-122"/>
                <a:cs typeface="Times New Roman" panose="02020603050405020304" pitchFamily="18" charset="0"/>
              </a:rPr>
              <a:t>C</a:t>
            </a:r>
            <a:r>
              <a:rPr lang="en-US" sz="100" noProof="0" dirty="0">
                <a:latin typeface="宋体" panose="02010600030101010101" pitchFamily="2" charset="-122"/>
                <a:ea typeface="宋体" panose="02010600030101010101" pitchFamily="2" charset="-122"/>
                <a:cs typeface="Times New Roman" panose="02020603050405020304" pitchFamily="18" charset="0"/>
              </a:rPr>
              <a:t> </a:t>
            </a:r>
            <a:r>
              <a:rPr lang="en-US" noProof="0" dirty="0">
                <a:latin typeface="宋体" panose="02010600030101010101" pitchFamily="2" charset="-122"/>
                <a:ea typeface="宋体" panose="02010600030101010101" pitchFamily="2" charset="-122"/>
                <a:cs typeface="Times New Roman" panose="02020603050405020304" pitchFamily="18" charset="0"/>
              </a:rPr>
              <a:t>F </a:t>
            </a:r>
            <a:r>
              <a:rPr lang="en-US" dirty="0">
                <a:latin typeface="宋体" panose="02010600030101010101" pitchFamily="2" charset="-122"/>
                <a:ea typeface="宋体" panose="02010600030101010101" pitchFamily="2" charset="-122"/>
                <a:cs typeface="Times New Roman" panose="02020603050405020304" pitchFamily="18" charset="0"/>
              </a:rPr>
              <a:t> </a:t>
            </a:r>
            <a:r>
              <a:rPr lang="en-US" altLang="zh-CN" dirty="0">
                <a:latin typeface="宋体" panose="02010600030101010101" pitchFamily="2" charset="-122"/>
                <a:ea typeface="宋体" panose="02010600030101010101" pitchFamily="2" charset="-122"/>
                <a:cs typeface="Times New Roman" panose="02020603050405020304" pitchFamily="18" charset="0"/>
              </a:rPr>
              <a:t>——</a:t>
            </a:r>
            <a:r>
              <a:rPr lang="en-US" noProof="0" dirty="0">
                <a:latin typeface="宋体" panose="02010600030101010101" pitchFamily="2" charset="-122"/>
                <a:ea typeface="宋体" panose="02010600030101010101" pitchFamily="2" charset="-122"/>
                <a:cs typeface="Times New Roman" panose="02020603050405020304" pitchFamily="18" charset="0"/>
              </a:rPr>
              <a:t> 13</a:t>
            </a:r>
            <a:r>
              <a:rPr lang="zh-CN" altLang="en-US" noProof="0" dirty="0">
                <a:latin typeface="宋体" panose="02010600030101010101" pitchFamily="2" charset="-122"/>
                <a:ea typeface="宋体" panose="02010600030101010101" pitchFamily="2" charset="-122"/>
                <a:cs typeface="Times New Roman" panose="02020603050405020304" pitchFamily="18" charset="0"/>
              </a:rPr>
              <a:t>个技术复杂性因子</a:t>
            </a:r>
            <a:endParaRPr lang="en-US" altLang="zh-CN" noProof="0" dirty="0">
              <a:latin typeface="宋体" panose="02010600030101010101" pitchFamily="2" charset="-122"/>
              <a:ea typeface="宋体" panose="02010600030101010101" pitchFamily="2" charset="-122"/>
              <a:cs typeface="Times New Roman" panose="02020603050405020304" pitchFamily="18" charset="0"/>
            </a:endParaRPr>
          </a:p>
          <a:p>
            <a:r>
              <a:rPr lang="en-US" noProof="0" dirty="0">
                <a:latin typeface="宋体" panose="02010600030101010101" pitchFamily="2" charset="-122"/>
                <a:ea typeface="宋体" panose="02010600030101010101" pitchFamily="2" charset="-122"/>
                <a:cs typeface="Times New Roman" panose="02020603050405020304" pitchFamily="18" charset="0"/>
              </a:rPr>
              <a:t>	E</a:t>
            </a:r>
            <a:r>
              <a:rPr lang="en-US" sz="100" noProof="0" dirty="0">
                <a:latin typeface="宋体" panose="02010600030101010101" pitchFamily="2" charset="-122"/>
                <a:ea typeface="宋体" panose="02010600030101010101" pitchFamily="2" charset="-122"/>
                <a:cs typeface="Times New Roman" panose="02020603050405020304" pitchFamily="18" charset="0"/>
              </a:rPr>
              <a:t> </a:t>
            </a:r>
            <a:r>
              <a:rPr lang="en-US" noProof="0" dirty="0">
                <a:latin typeface="宋体" panose="02010600030101010101" pitchFamily="2" charset="-122"/>
                <a:ea typeface="宋体" panose="02010600030101010101" pitchFamily="2" charset="-122"/>
                <a:cs typeface="Times New Roman" panose="02020603050405020304" pitchFamily="18" charset="0"/>
              </a:rPr>
              <a:t>C</a:t>
            </a:r>
            <a:r>
              <a:rPr lang="en-US" sz="100" noProof="0" dirty="0">
                <a:latin typeface="宋体" panose="02010600030101010101" pitchFamily="2" charset="-122"/>
                <a:ea typeface="宋体" panose="02010600030101010101" pitchFamily="2" charset="-122"/>
                <a:cs typeface="Times New Roman" panose="02020603050405020304" pitchFamily="18" charset="0"/>
              </a:rPr>
              <a:t> </a:t>
            </a:r>
            <a:r>
              <a:rPr lang="en-US" noProof="0" dirty="0">
                <a:latin typeface="宋体" panose="02010600030101010101" pitchFamily="2" charset="-122"/>
                <a:ea typeface="宋体" panose="02010600030101010101" pitchFamily="2" charset="-122"/>
                <a:cs typeface="Times New Roman" panose="02020603050405020304" pitchFamily="18" charset="0"/>
              </a:rPr>
              <a:t>F </a:t>
            </a:r>
            <a:r>
              <a:rPr lang="en-US" dirty="0">
                <a:latin typeface="宋体" panose="02010600030101010101" pitchFamily="2" charset="-122"/>
                <a:ea typeface="宋体" panose="02010600030101010101" pitchFamily="2" charset="-122"/>
                <a:cs typeface="Times New Roman" panose="02020603050405020304" pitchFamily="18" charset="0"/>
              </a:rPr>
              <a:t> </a:t>
            </a:r>
            <a:r>
              <a:rPr lang="en-US" altLang="zh-CN" dirty="0">
                <a:latin typeface="宋体" panose="02010600030101010101" pitchFamily="2" charset="-122"/>
                <a:ea typeface="宋体" panose="02010600030101010101" pitchFamily="2" charset="-122"/>
                <a:cs typeface="Times New Roman" panose="02020603050405020304" pitchFamily="18" charset="0"/>
              </a:rPr>
              <a:t>——</a:t>
            </a:r>
            <a:r>
              <a:rPr lang="en-US" noProof="0" dirty="0">
                <a:latin typeface="宋体" panose="02010600030101010101" pitchFamily="2" charset="-122"/>
                <a:ea typeface="宋体" panose="02010600030101010101" pitchFamily="2" charset="-122"/>
                <a:cs typeface="Times New Roman" panose="02020603050405020304" pitchFamily="18" charset="0"/>
              </a:rPr>
              <a:t> 8</a:t>
            </a:r>
            <a:r>
              <a:rPr lang="zh-CN" altLang="en-US" noProof="0" dirty="0">
                <a:latin typeface="宋体" panose="02010600030101010101" pitchFamily="2" charset="-122"/>
                <a:ea typeface="宋体" panose="02010600030101010101" pitchFamily="2" charset="-122"/>
                <a:cs typeface="Times New Roman" panose="02020603050405020304" pitchFamily="18" charset="0"/>
              </a:rPr>
              <a:t>个环境复杂性因子</a:t>
            </a:r>
            <a:endParaRPr lang="en-US"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宋体" panose="02010600030101010101" pitchFamily="2" charset="-122"/>
                <a:ea typeface="宋体" panose="02010600030101010101" pitchFamily="2" charset="-122"/>
                <a:cs typeface="Times New Roman" panose="02020603050405020304" pitchFamily="18" charset="0"/>
              </a:rPr>
              <a:pPr/>
              <a:t>20</a:t>
            </a:fld>
            <a:endParaRPr lang="en-US">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05413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用例点评估例</a:t>
            </a:r>
            <a:r>
              <a:rPr lang="en-US" altLang="zh-CN" sz="1000" b="0" dirty="0">
                <a:solidFill>
                  <a:srgbClr val="000000"/>
                </a:solidFill>
                <a:latin typeface="Times New Roman" panose="02020603050405020304" pitchFamily="18" charset="0"/>
                <a:cs typeface="Times New Roman" panose="02020603050405020304" pitchFamily="18" charset="0"/>
              </a:rPr>
              <a:t>1</a:t>
            </a:r>
            <a:endParaRPr lang="en-US" sz="1000" b="0" dirty="0">
              <a:solidFill>
                <a:srgbClr val="000000"/>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53274"/>
            <a:ext cx="8458200" cy="4625734"/>
          </a:xfrm>
        </p:spPr>
        <p:txBody>
          <a:bodyPr vert="horz" lIns="91440" tIns="45720" rIns="91440" bIns="45720" rtlCol="0">
            <a:noAutofit/>
          </a:bodyPr>
          <a:lstStyle/>
          <a:p>
            <a:r>
              <a:rPr lang="zh-CN" altLang="en-US" noProof="0" dirty="0">
                <a:latin typeface="宋体" panose="02010600030101010101" pitchFamily="2" charset="-122"/>
                <a:ea typeface="宋体" panose="02010600030101010101" pitchFamily="2" charset="-122"/>
                <a:cs typeface="Times New Roman" panose="02020603050405020304" pitchFamily="18" charset="0"/>
              </a:rPr>
              <a:t>工程子系统组由</a:t>
            </a:r>
            <a:r>
              <a:rPr lang="en-US" altLang="zh-CN" noProof="0" dirty="0">
                <a:latin typeface="宋体" panose="02010600030101010101" pitchFamily="2" charset="-122"/>
                <a:ea typeface="宋体" panose="02010600030101010101" pitchFamily="2" charset="-122"/>
                <a:cs typeface="Times New Roman" panose="02020603050405020304" pitchFamily="18" charset="0"/>
              </a:rPr>
              <a:t>14</a:t>
            </a:r>
            <a:r>
              <a:rPr lang="zh-CN" altLang="en-US" noProof="0" dirty="0">
                <a:latin typeface="宋体" panose="02010600030101010101" pitchFamily="2" charset="-122"/>
                <a:ea typeface="宋体" panose="02010600030101010101" pitchFamily="2" charset="-122"/>
                <a:cs typeface="Times New Roman" panose="02020603050405020304" pitchFamily="18" charset="0"/>
              </a:rPr>
              <a:t>个一般用例和</a:t>
            </a:r>
            <a:r>
              <a:rPr lang="en-US" altLang="zh-CN" noProof="0" dirty="0">
                <a:latin typeface="宋体" panose="02010600030101010101" pitchFamily="2" charset="-122"/>
                <a:ea typeface="宋体" panose="02010600030101010101" pitchFamily="2" charset="-122"/>
                <a:cs typeface="Times New Roman" panose="02020603050405020304" pitchFamily="18" charset="0"/>
              </a:rPr>
              <a:t>8</a:t>
            </a:r>
            <a:r>
              <a:rPr lang="zh-CN" altLang="en-US" noProof="0" dirty="0">
                <a:latin typeface="宋体" panose="02010600030101010101" pitchFamily="2" charset="-122"/>
                <a:ea typeface="宋体" panose="02010600030101010101" pitchFamily="2" charset="-122"/>
                <a:cs typeface="Times New Roman" panose="02020603050405020304" pitchFamily="18" charset="0"/>
              </a:rPr>
              <a:t>个简单用例描述。而基础设施子系统是由</a:t>
            </a:r>
            <a:r>
              <a:rPr lang="en-US" altLang="zh-CN" noProof="0" dirty="0">
                <a:latin typeface="宋体" panose="02010600030101010101" pitchFamily="2" charset="-122"/>
                <a:ea typeface="宋体" panose="02010600030101010101" pitchFamily="2" charset="-122"/>
                <a:cs typeface="Times New Roman" panose="02020603050405020304" pitchFamily="18" charset="0"/>
              </a:rPr>
              <a:t>10</a:t>
            </a:r>
            <a:r>
              <a:rPr lang="zh-CN" altLang="en-US" noProof="0" dirty="0">
                <a:latin typeface="宋体" panose="02010600030101010101" pitchFamily="2" charset="-122"/>
                <a:ea typeface="宋体" panose="02010600030101010101" pitchFamily="2" charset="-122"/>
                <a:cs typeface="Times New Roman" panose="02020603050405020304" pitchFamily="18" charset="0"/>
              </a:rPr>
              <a:t>个简单用例描述的。</a:t>
            </a:r>
            <a:endParaRPr lang="en-US" altLang="zh-CN" noProof="0" dirty="0">
              <a:latin typeface="宋体" panose="02010600030101010101" pitchFamily="2" charset="-122"/>
              <a:ea typeface="宋体" panose="02010600030101010101" pitchFamily="2" charset="-122"/>
              <a:cs typeface="Times New Roman" panose="02020603050405020304" pitchFamily="18" charset="0"/>
            </a:endParaRPr>
          </a:p>
          <a:p>
            <a:r>
              <a:rPr lang="en-US" noProof="0" dirty="0">
                <a:latin typeface="宋体" panose="02010600030101010101" pitchFamily="2" charset="-122"/>
                <a:ea typeface="宋体" panose="02010600030101010101" pitchFamily="2" charset="-122"/>
                <a:cs typeface="Times New Roman" panose="02020603050405020304" pitchFamily="18" charset="0"/>
              </a:rPr>
              <a:t>	U</a:t>
            </a:r>
            <a:r>
              <a:rPr lang="en-US" sz="100" noProof="0" dirty="0">
                <a:latin typeface="宋体" panose="02010600030101010101" pitchFamily="2" charset="-122"/>
                <a:ea typeface="宋体" panose="02010600030101010101" pitchFamily="2" charset="-122"/>
                <a:cs typeface="Times New Roman" panose="02020603050405020304" pitchFamily="18" charset="0"/>
              </a:rPr>
              <a:t> </a:t>
            </a:r>
            <a:r>
              <a:rPr lang="en-US" noProof="0" dirty="0" err="1">
                <a:latin typeface="宋体" panose="02010600030101010101" pitchFamily="2" charset="-122"/>
                <a:ea typeface="宋体" panose="02010600030101010101" pitchFamily="2" charset="-122"/>
                <a:cs typeface="Times New Roman" panose="02020603050405020304" pitchFamily="18" charset="0"/>
              </a:rPr>
              <a:t>U</a:t>
            </a:r>
            <a:r>
              <a:rPr lang="en-US" sz="100" noProof="0" dirty="0">
                <a:latin typeface="宋体" panose="02010600030101010101" pitchFamily="2" charset="-122"/>
                <a:ea typeface="宋体" panose="02010600030101010101" pitchFamily="2" charset="-122"/>
                <a:cs typeface="Times New Roman" panose="02020603050405020304" pitchFamily="18" charset="0"/>
              </a:rPr>
              <a:t> </a:t>
            </a:r>
            <a:r>
              <a:rPr lang="en-US" noProof="0" dirty="0">
                <a:latin typeface="宋体" panose="02010600030101010101" pitchFamily="2" charset="-122"/>
                <a:ea typeface="宋体" panose="02010600030101010101" pitchFamily="2" charset="-122"/>
                <a:cs typeface="Times New Roman" panose="02020603050405020304" pitchFamily="18" charset="0"/>
              </a:rPr>
              <a:t>C</a:t>
            </a:r>
            <a:r>
              <a:rPr lang="en-US" sz="100" noProof="0" dirty="0">
                <a:latin typeface="宋体" panose="02010600030101010101" pitchFamily="2" charset="-122"/>
                <a:ea typeface="宋体" panose="02010600030101010101" pitchFamily="2" charset="-122"/>
                <a:cs typeface="Times New Roman" panose="02020603050405020304" pitchFamily="18" charset="0"/>
              </a:rPr>
              <a:t> </a:t>
            </a:r>
            <a:r>
              <a:rPr lang="en-US" noProof="0" dirty="0">
                <a:latin typeface="宋体" panose="02010600030101010101" pitchFamily="2" charset="-122"/>
                <a:ea typeface="宋体" panose="02010600030101010101" pitchFamily="2" charset="-122"/>
                <a:cs typeface="Times New Roman" panose="02020603050405020304" pitchFamily="18" charset="0"/>
              </a:rPr>
              <a:t>W = (16 </a:t>
            </a:r>
            <a:r>
              <a:rPr lang="zh-CN" altLang="en-US" noProof="0" dirty="0">
                <a:latin typeface="宋体" panose="02010600030101010101" pitchFamily="2" charset="-122"/>
                <a:ea typeface="宋体" panose="02010600030101010101" pitchFamily="2" charset="-122"/>
                <a:cs typeface="Times New Roman" panose="02020603050405020304" pitchFamily="18" charset="0"/>
              </a:rPr>
              <a:t>用例</a:t>
            </a:r>
            <a:r>
              <a:rPr lang="en-US" noProof="0" dirty="0">
                <a:latin typeface="宋体" panose="02010600030101010101" pitchFamily="2" charset="-122"/>
                <a:ea typeface="宋体" panose="02010600030101010101" pitchFamily="2" charset="-122"/>
                <a:cs typeface="Times New Roman" panose="02020603050405020304" pitchFamily="18" charset="0"/>
              </a:rPr>
              <a:t>× 15) + [(</a:t>
            </a:r>
            <a:r>
              <a:rPr lang="zh-CN" altLang="en-US" noProof="0" dirty="0">
                <a:latin typeface="宋体" panose="02010600030101010101" pitchFamily="2" charset="-122"/>
                <a:ea typeface="宋体" panose="02010600030101010101" pitchFamily="2" charset="-122"/>
                <a:cs typeface="Times New Roman" panose="02020603050405020304" pitchFamily="18" charset="0"/>
              </a:rPr>
              <a:t>用例</a:t>
            </a:r>
            <a:r>
              <a:rPr lang="en-US" noProof="0" dirty="0">
                <a:latin typeface="宋体" panose="02010600030101010101" pitchFamily="2" charset="-122"/>
                <a:ea typeface="宋体" panose="02010600030101010101" pitchFamily="2" charset="-122"/>
                <a:cs typeface="Times New Roman" panose="02020603050405020304" pitchFamily="18" charset="0"/>
              </a:rPr>
              <a:t>× 10) </a:t>
            </a:r>
          </a:p>
          <a:p>
            <a:r>
              <a:rPr lang="en-US" noProof="0" dirty="0">
                <a:latin typeface="宋体" panose="02010600030101010101" pitchFamily="2" charset="-122"/>
                <a:ea typeface="宋体" panose="02010600030101010101" pitchFamily="2" charset="-122"/>
                <a:cs typeface="Times New Roman" panose="02020603050405020304" pitchFamily="18" charset="0"/>
              </a:rPr>
              <a:t>		  + (8</a:t>
            </a:r>
            <a:r>
              <a:rPr lang="zh-CN" altLang="en-US" noProof="0" dirty="0">
                <a:latin typeface="宋体" panose="02010600030101010101" pitchFamily="2" charset="-122"/>
                <a:ea typeface="宋体" panose="02010600030101010101" pitchFamily="2" charset="-122"/>
                <a:cs typeface="Times New Roman" panose="02020603050405020304" pitchFamily="18" charset="0"/>
              </a:rPr>
              <a:t>用例</a:t>
            </a:r>
            <a:r>
              <a:rPr lang="en-US" noProof="0" dirty="0">
                <a:latin typeface="宋体" panose="02010600030101010101" pitchFamily="2" charset="-122"/>
                <a:ea typeface="宋体" panose="02010600030101010101" pitchFamily="2" charset="-122"/>
                <a:cs typeface="Times New Roman" panose="02020603050405020304" pitchFamily="18" charset="0"/>
              </a:rPr>
              <a:t>× 5)] + (10</a:t>
            </a:r>
            <a:r>
              <a:rPr lang="zh-CN" altLang="en-US" noProof="0" dirty="0">
                <a:latin typeface="宋体" panose="02010600030101010101" pitchFamily="2" charset="-122"/>
                <a:ea typeface="宋体" panose="02010600030101010101" pitchFamily="2" charset="-122"/>
                <a:cs typeface="Times New Roman" panose="02020603050405020304" pitchFamily="18" charset="0"/>
              </a:rPr>
              <a:t>用例</a:t>
            </a:r>
            <a:r>
              <a:rPr lang="en-US" noProof="0" dirty="0">
                <a:latin typeface="宋体" panose="02010600030101010101" pitchFamily="2" charset="-122"/>
                <a:ea typeface="宋体" panose="02010600030101010101" pitchFamily="2" charset="-122"/>
                <a:cs typeface="Times New Roman" panose="02020603050405020304" pitchFamily="18" charset="0"/>
              </a:rPr>
              <a:t>× 5) = 470</a:t>
            </a:r>
          </a:p>
          <a:p>
            <a:r>
              <a:rPr lang="zh-CN" altLang="en-US" dirty="0">
                <a:latin typeface="宋体" panose="02010600030101010101" pitchFamily="2" charset="-122"/>
                <a:ea typeface="宋体" panose="02010600030101010101" pitchFamily="2" charset="-122"/>
                <a:cs typeface="Times New Roman" panose="02020603050405020304" pitchFamily="18" charset="0"/>
              </a:rPr>
              <a:t>这里有</a:t>
            </a:r>
            <a:r>
              <a:rPr lang="en-US" altLang="zh-CN" dirty="0">
                <a:latin typeface="宋体" panose="02010600030101010101" pitchFamily="2" charset="-122"/>
                <a:ea typeface="宋体" panose="02010600030101010101" pitchFamily="2" charset="-122"/>
                <a:cs typeface="Times New Roman" panose="02020603050405020304" pitchFamily="18" charset="0"/>
              </a:rPr>
              <a:t>18</a:t>
            </a:r>
            <a:r>
              <a:rPr lang="zh-CN" altLang="en-US" dirty="0">
                <a:latin typeface="宋体" panose="02010600030101010101" pitchFamily="2" charset="-122"/>
                <a:ea typeface="宋体" panose="02010600030101010101" pitchFamily="2" charset="-122"/>
                <a:cs typeface="Times New Roman" panose="02020603050405020304" pitchFamily="18" charset="0"/>
              </a:rPr>
              <a:t>个简单参与者、</a:t>
            </a:r>
            <a:r>
              <a:rPr lang="en-US" altLang="zh-CN" dirty="0">
                <a:latin typeface="宋体" panose="02010600030101010101" pitchFamily="2" charset="-122"/>
                <a:ea typeface="宋体" panose="02010600030101010101" pitchFamily="2" charset="-122"/>
                <a:cs typeface="Times New Roman" panose="02020603050405020304" pitchFamily="18" charset="0"/>
              </a:rPr>
              <a:t>12</a:t>
            </a:r>
            <a:r>
              <a:rPr lang="zh-CN" altLang="en-US" dirty="0">
                <a:latin typeface="宋体" panose="02010600030101010101" pitchFamily="2" charset="-122"/>
                <a:ea typeface="宋体" panose="02010600030101010101" pitchFamily="2" charset="-122"/>
                <a:cs typeface="Times New Roman" panose="02020603050405020304" pitchFamily="18" charset="0"/>
              </a:rPr>
              <a:t>个一般参与者和</a:t>
            </a:r>
            <a:r>
              <a:rPr lang="en-US" altLang="zh-CN" dirty="0">
                <a:latin typeface="宋体" panose="02010600030101010101" pitchFamily="2" charset="-122"/>
                <a:ea typeface="宋体" panose="02010600030101010101" pitchFamily="2" charset="-122"/>
                <a:cs typeface="Times New Roman" panose="02020603050405020304" pitchFamily="18" charset="0"/>
              </a:rPr>
              <a:t>4</a:t>
            </a:r>
            <a:r>
              <a:rPr lang="zh-CN" altLang="en-US" dirty="0">
                <a:latin typeface="宋体" panose="02010600030101010101" pitchFamily="2" charset="-122"/>
                <a:ea typeface="宋体" panose="02010600030101010101" pitchFamily="2" charset="-122"/>
                <a:cs typeface="Times New Roman" panose="02020603050405020304" pitchFamily="18" charset="0"/>
              </a:rPr>
              <a:t>个复杂参与者</a:t>
            </a:r>
            <a:endParaRPr lang="en-US" noProof="0" dirty="0">
              <a:latin typeface="宋体" panose="02010600030101010101" pitchFamily="2" charset="-122"/>
              <a:ea typeface="宋体" panose="02010600030101010101" pitchFamily="2" charset="-122"/>
              <a:cs typeface="Times New Roman" panose="02020603050405020304" pitchFamily="18" charset="0"/>
            </a:endParaRPr>
          </a:p>
          <a:p>
            <a:pPr algn="ctr"/>
            <a:r>
              <a:rPr lang="en-US" dirty="0">
                <a:latin typeface="宋体" panose="02010600030101010101" pitchFamily="2" charset="-122"/>
                <a:ea typeface="宋体" panose="02010600030101010101" pitchFamily="2" charset="-122"/>
                <a:cs typeface="Times New Roman" panose="02020603050405020304" pitchFamily="18" charset="0"/>
              </a:rPr>
              <a:t> </a:t>
            </a:r>
            <a:r>
              <a:rPr lang="en-US" noProof="0" dirty="0">
                <a:latin typeface="宋体" panose="02010600030101010101" pitchFamily="2" charset="-122"/>
                <a:ea typeface="宋体" panose="02010600030101010101" pitchFamily="2" charset="-122"/>
                <a:cs typeface="Times New Roman" panose="02020603050405020304" pitchFamily="18" charset="0"/>
              </a:rPr>
              <a:t>U</a:t>
            </a:r>
            <a:r>
              <a:rPr lang="en-US" sz="100" noProof="0" dirty="0">
                <a:latin typeface="宋体" panose="02010600030101010101" pitchFamily="2" charset="-122"/>
                <a:ea typeface="宋体" panose="02010600030101010101" pitchFamily="2" charset="-122"/>
                <a:cs typeface="Times New Roman" panose="02020603050405020304" pitchFamily="18" charset="0"/>
              </a:rPr>
              <a:t> </a:t>
            </a:r>
            <a:r>
              <a:rPr lang="en-US" noProof="0" dirty="0">
                <a:latin typeface="宋体" panose="02010600030101010101" pitchFamily="2" charset="-122"/>
                <a:ea typeface="宋体" panose="02010600030101010101" pitchFamily="2" charset="-122"/>
                <a:cs typeface="Times New Roman" panose="02020603050405020304" pitchFamily="18" charset="0"/>
              </a:rPr>
              <a:t>A</a:t>
            </a:r>
            <a:r>
              <a:rPr lang="en-US" sz="100" noProof="0" dirty="0">
                <a:latin typeface="宋体" panose="02010600030101010101" pitchFamily="2" charset="-122"/>
                <a:ea typeface="宋体" panose="02010600030101010101" pitchFamily="2" charset="-122"/>
                <a:cs typeface="Times New Roman" panose="02020603050405020304" pitchFamily="18" charset="0"/>
              </a:rPr>
              <a:t> </a:t>
            </a:r>
            <a:r>
              <a:rPr lang="en-US" noProof="0" dirty="0">
                <a:latin typeface="宋体" panose="02010600030101010101" pitchFamily="2" charset="-122"/>
                <a:ea typeface="宋体" panose="02010600030101010101" pitchFamily="2" charset="-122"/>
                <a:cs typeface="Times New Roman" panose="02020603050405020304" pitchFamily="18" charset="0"/>
              </a:rPr>
              <a:t>W = (8 </a:t>
            </a:r>
            <a:r>
              <a:rPr lang="zh-CN" altLang="en-US" noProof="0" dirty="0">
                <a:latin typeface="宋体" panose="02010600030101010101" pitchFamily="2" charset="-122"/>
                <a:ea typeface="宋体" panose="02010600030101010101" pitchFamily="2" charset="-122"/>
                <a:cs typeface="Times New Roman" panose="02020603050405020304" pitchFamily="18" charset="0"/>
              </a:rPr>
              <a:t>参与者</a:t>
            </a:r>
            <a:r>
              <a:rPr lang="en-US" noProof="0" dirty="0">
                <a:latin typeface="宋体" panose="02010600030101010101" pitchFamily="2" charset="-122"/>
                <a:ea typeface="宋体" panose="02010600030101010101" pitchFamily="2" charset="-122"/>
                <a:cs typeface="Times New Roman" panose="02020603050405020304" pitchFamily="18" charset="0"/>
              </a:rPr>
              <a:t> × 1) + (12 </a:t>
            </a:r>
            <a:r>
              <a:rPr lang="zh-CN" altLang="en-US" noProof="0" dirty="0">
                <a:latin typeface="宋体" panose="02010600030101010101" pitchFamily="2" charset="-122"/>
                <a:ea typeface="宋体" panose="02010600030101010101" pitchFamily="2" charset="-122"/>
                <a:cs typeface="Times New Roman" panose="02020603050405020304" pitchFamily="18" charset="0"/>
              </a:rPr>
              <a:t>参与者</a:t>
            </a:r>
            <a:r>
              <a:rPr lang="en-US" noProof="0" dirty="0">
                <a:latin typeface="宋体" panose="02010600030101010101" pitchFamily="2" charset="-122"/>
                <a:ea typeface="宋体" panose="02010600030101010101" pitchFamily="2" charset="-122"/>
                <a:cs typeface="Times New Roman" panose="02020603050405020304" pitchFamily="18" charset="0"/>
              </a:rPr>
              <a:t>× 2) + (4 </a:t>
            </a:r>
            <a:r>
              <a:rPr lang="zh-CN" altLang="en-US" noProof="0" dirty="0">
                <a:latin typeface="宋体" panose="02010600030101010101" pitchFamily="2" charset="-122"/>
                <a:ea typeface="宋体" panose="02010600030101010101" pitchFamily="2" charset="-122"/>
                <a:cs typeface="Times New Roman" panose="02020603050405020304" pitchFamily="18" charset="0"/>
              </a:rPr>
              <a:t>参与者</a:t>
            </a:r>
            <a:r>
              <a:rPr lang="en-US" noProof="0" dirty="0">
                <a:latin typeface="宋体" panose="02010600030101010101" pitchFamily="2" charset="-122"/>
                <a:ea typeface="宋体" panose="02010600030101010101" pitchFamily="2" charset="-122"/>
                <a:cs typeface="Times New Roman" panose="02020603050405020304" pitchFamily="18" charset="0"/>
              </a:rPr>
              <a:t>× 3) = 44</a:t>
            </a:r>
          </a:p>
          <a:p>
            <a:r>
              <a:rPr lang="zh-CN" altLang="en-US" dirty="0">
                <a:latin typeface="宋体" panose="02010600030101010101" pitchFamily="2" charset="-122"/>
                <a:ea typeface="宋体" panose="02010600030101010101" pitchFamily="2" charset="-122"/>
                <a:cs typeface="Times New Roman" panose="02020603050405020304" pitchFamily="18" charset="0"/>
              </a:rPr>
              <a:t>对技术和环境进行评估后，</a:t>
            </a:r>
            <a:endParaRPr lang="en-US" noProof="0" dirty="0">
              <a:latin typeface="宋体" panose="02010600030101010101" pitchFamily="2" charset="-122"/>
              <a:ea typeface="宋体" panose="02010600030101010101" pitchFamily="2" charset="-122"/>
              <a:cs typeface="Times New Roman" panose="02020603050405020304" pitchFamily="18" charset="0"/>
            </a:endParaRPr>
          </a:p>
          <a:p>
            <a:r>
              <a:rPr lang="en-US" noProof="0" dirty="0">
                <a:latin typeface="宋体" panose="02010600030101010101" pitchFamily="2" charset="-122"/>
                <a:ea typeface="宋体" panose="02010600030101010101" pitchFamily="2" charset="-122"/>
                <a:cs typeface="Times New Roman" panose="02020603050405020304" pitchFamily="18" charset="0"/>
              </a:rPr>
              <a:t>	TC</a:t>
            </a:r>
            <a:r>
              <a:rPr lang="en-US" sz="100" noProof="0" dirty="0">
                <a:latin typeface="宋体" panose="02010600030101010101" pitchFamily="2" charset="-122"/>
                <a:ea typeface="宋体" panose="02010600030101010101" pitchFamily="2" charset="-122"/>
                <a:cs typeface="Times New Roman" panose="02020603050405020304" pitchFamily="18" charset="0"/>
              </a:rPr>
              <a:t> </a:t>
            </a:r>
            <a:r>
              <a:rPr lang="en-US" noProof="0" dirty="0">
                <a:latin typeface="宋体" panose="02010600030101010101" pitchFamily="2" charset="-122"/>
                <a:ea typeface="宋体" panose="02010600030101010101" pitchFamily="2" charset="-122"/>
                <a:cs typeface="Times New Roman" panose="02020603050405020304" pitchFamily="18" charset="0"/>
              </a:rPr>
              <a:t>F = 1.04</a:t>
            </a:r>
          </a:p>
          <a:p>
            <a:r>
              <a:rPr lang="en-US" noProof="0" dirty="0">
                <a:latin typeface="宋体" panose="02010600030101010101" pitchFamily="2" charset="-122"/>
                <a:ea typeface="宋体" panose="02010600030101010101" pitchFamily="2" charset="-122"/>
                <a:cs typeface="Times New Roman" panose="02020603050405020304" pitchFamily="18" charset="0"/>
              </a:rPr>
              <a:t>	E</a:t>
            </a:r>
            <a:r>
              <a:rPr lang="en-US" sz="100" noProof="0" dirty="0">
                <a:latin typeface="宋体" panose="02010600030101010101" pitchFamily="2" charset="-122"/>
                <a:ea typeface="宋体" panose="02010600030101010101" pitchFamily="2" charset="-122"/>
                <a:cs typeface="Times New Roman" panose="02020603050405020304" pitchFamily="18" charset="0"/>
              </a:rPr>
              <a:t> </a:t>
            </a:r>
            <a:r>
              <a:rPr lang="en-US" noProof="0" dirty="0">
                <a:latin typeface="宋体" panose="02010600030101010101" pitchFamily="2" charset="-122"/>
                <a:ea typeface="宋体" panose="02010600030101010101" pitchFamily="2" charset="-122"/>
                <a:cs typeface="Times New Roman" panose="02020603050405020304" pitchFamily="18" charset="0"/>
              </a:rPr>
              <a:t>C</a:t>
            </a:r>
            <a:r>
              <a:rPr lang="en-US" sz="100" noProof="0" dirty="0">
                <a:latin typeface="宋体" panose="02010600030101010101" pitchFamily="2" charset="-122"/>
                <a:ea typeface="宋体" panose="02010600030101010101" pitchFamily="2" charset="-122"/>
                <a:cs typeface="Times New Roman" panose="02020603050405020304" pitchFamily="18" charset="0"/>
              </a:rPr>
              <a:t> </a:t>
            </a:r>
            <a:r>
              <a:rPr lang="en-US" noProof="0" dirty="0">
                <a:latin typeface="宋体" panose="02010600030101010101" pitchFamily="2" charset="-122"/>
                <a:ea typeface="宋体" panose="02010600030101010101" pitchFamily="2" charset="-122"/>
                <a:cs typeface="Times New Roman" panose="02020603050405020304" pitchFamily="18" charset="0"/>
              </a:rPr>
              <a:t>F = 0.96</a:t>
            </a:r>
          </a:p>
          <a:p>
            <a:r>
              <a:rPr lang="en-US" noProof="0" dirty="0">
                <a:latin typeface="宋体" panose="02010600030101010101" pitchFamily="2" charset="-122"/>
                <a:ea typeface="宋体" panose="02010600030101010101" pitchFamily="2" charset="-122"/>
                <a:cs typeface="Times New Roman" panose="02020603050405020304" pitchFamily="18" charset="0"/>
              </a:rPr>
              <a:t>	U</a:t>
            </a:r>
            <a:r>
              <a:rPr lang="en-US" sz="100" noProof="0" dirty="0">
                <a:latin typeface="宋体" panose="02010600030101010101" pitchFamily="2" charset="-122"/>
                <a:ea typeface="宋体" panose="02010600030101010101" pitchFamily="2" charset="-122"/>
                <a:cs typeface="Times New Roman" panose="02020603050405020304" pitchFamily="18" charset="0"/>
              </a:rPr>
              <a:t> </a:t>
            </a:r>
            <a:r>
              <a:rPr lang="en-US" noProof="0" dirty="0">
                <a:latin typeface="宋体" panose="02010600030101010101" pitchFamily="2" charset="-122"/>
                <a:ea typeface="宋体" panose="02010600030101010101" pitchFamily="2" charset="-122"/>
                <a:cs typeface="Times New Roman" panose="02020603050405020304" pitchFamily="18" charset="0"/>
              </a:rPr>
              <a:t>C</a:t>
            </a:r>
            <a:r>
              <a:rPr lang="en-US" sz="100" noProof="0" dirty="0">
                <a:latin typeface="宋体" panose="02010600030101010101" pitchFamily="2" charset="-122"/>
                <a:ea typeface="宋体" panose="02010600030101010101" pitchFamily="2" charset="-122"/>
                <a:cs typeface="Times New Roman" panose="02020603050405020304" pitchFamily="18" charset="0"/>
              </a:rPr>
              <a:t> </a:t>
            </a:r>
            <a:r>
              <a:rPr lang="en-US" noProof="0" dirty="0">
                <a:latin typeface="宋体" panose="02010600030101010101" pitchFamily="2" charset="-122"/>
                <a:ea typeface="宋体" panose="02010600030101010101" pitchFamily="2" charset="-122"/>
                <a:cs typeface="Times New Roman" panose="02020603050405020304" pitchFamily="18" charset="0"/>
              </a:rPr>
              <a:t>P = (470 + 44) × 1.04 × 0.96 = 513</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宋体" panose="02010600030101010101" pitchFamily="2" charset="-122"/>
                <a:ea typeface="宋体" panose="02010600030101010101" pitchFamily="2" charset="-122"/>
                <a:cs typeface="Times New Roman" panose="02020603050405020304" pitchFamily="18" charset="0"/>
              </a:rPr>
              <a:pPr/>
              <a:t>21</a:t>
            </a:fld>
            <a:endParaRPr lang="en-US">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99483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用例点估算例</a:t>
            </a:r>
            <a:r>
              <a:rPr lang="en-US" altLang="zh-CN" sz="1000" b="0" dirty="0">
                <a:solidFill>
                  <a:srgbClr val="000000"/>
                </a:solidFill>
                <a:latin typeface="Times New Roman" panose="02020603050405020304" pitchFamily="18" charset="0"/>
                <a:cs typeface="Times New Roman" panose="02020603050405020304" pitchFamily="18" charset="0"/>
              </a:rPr>
              <a:t>2</a:t>
            </a:r>
            <a:endParaRPr lang="en-US" sz="1000" b="0" dirty="0">
              <a:solidFill>
                <a:srgbClr val="000000"/>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53274"/>
            <a:ext cx="8458200" cy="4625734"/>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noProof="0" dirty="0">
                <a:latin typeface="宋体" panose="02010600030101010101" pitchFamily="2" charset="-122"/>
                <a:ea typeface="宋体" panose="02010600030101010101" pitchFamily="2" charset="-122"/>
                <a:cs typeface="Times New Roman" panose="02020603050405020304" pitchFamily="18" charset="0"/>
              </a:rPr>
              <a:t>以过去的项目数据为一句，开发小组每个</a:t>
            </a:r>
            <a:r>
              <a:rPr lang="en-US" altLang="zh-CN" noProof="0" dirty="0">
                <a:latin typeface="宋体" panose="02010600030101010101" pitchFamily="2" charset="-122"/>
                <a:ea typeface="宋体" panose="02010600030101010101" pitchFamily="2" charset="-122"/>
                <a:cs typeface="Times New Roman" panose="02020603050405020304" pitchFamily="18" charset="0"/>
              </a:rPr>
              <a:t>UCP</a:t>
            </a:r>
            <a:r>
              <a:rPr lang="zh-CN" altLang="en-US" noProof="0" dirty="0">
                <a:latin typeface="宋体" panose="02010600030101010101" pitchFamily="2" charset="-122"/>
                <a:ea typeface="宋体" panose="02010600030101010101" pitchFamily="2" charset="-122"/>
                <a:cs typeface="Times New Roman" panose="02020603050405020304" pitchFamily="18" charset="0"/>
              </a:rPr>
              <a:t>生产</a:t>
            </a:r>
            <a:r>
              <a:rPr lang="en-US" altLang="zh-CN" noProof="0" dirty="0">
                <a:latin typeface="宋体" panose="02010600030101010101" pitchFamily="2" charset="-122"/>
                <a:ea typeface="宋体" panose="02010600030101010101" pitchFamily="2" charset="-122"/>
                <a:cs typeface="Times New Roman" panose="02020603050405020304" pitchFamily="18" charset="0"/>
              </a:rPr>
              <a:t>85LOC</a:t>
            </a:r>
            <a:r>
              <a:rPr lang="zh-CN" altLang="en-US" noProof="0" dirty="0">
                <a:latin typeface="宋体" panose="02010600030101010101" pitchFamily="2" charset="-122"/>
                <a:ea typeface="宋体" panose="02010600030101010101" pitchFamily="2" charset="-122"/>
                <a:cs typeface="Times New Roman" panose="02020603050405020304" pitchFamily="18" charset="0"/>
              </a:rPr>
              <a:t>。</a:t>
            </a:r>
            <a:endParaRPr lang="en-US" altLang="zh-CN"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noProof="0" dirty="0">
                <a:latin typeface="宋体" panose="02010600030101010101" pitchFamily="2" charset="-122"/>
                <a:ea typeface="宋体" panose="02010600030101010101" pitchFamily="2" charset="-122"/>
                <a:cs typeface="Times New Roman" panose="02020603050405020304" pitchFamily="18" charset="0"/>
              </a:rPr>
              <a:t>对</a:t>
            </a:r>
            <a:r>
              <a:rPr lang="en-US" altLang="zh-CN" noProof="0" dirty="0">
                <a:latin typeface="宋体" panose="02010600030101010101" pitchFamily="2" charset="-122"/>
                <a:ea typeface="宋体" panose="02010600030101010101" pitchFamily="2" charset="-122"/>
                <a:cs typeface="Times New Roman" panose="02020603050405020304" pitchFamily="18" charset="0"/>
              </a:rPr>
              <a:t>CAD</a:t>
            </a:r>
            <a:r>
              <a:rPr lang="zh-CN" altLang="en-US" noProof="0" dirty="0">
                <a:latin typeface="宋体" panose="02010600030101010101" pitchFamily="2" charset="-122"/>
                <a:ea typeface="宋体" panose="02010600030101010101" pitchFamily="2" charset="-122"/>
                <a:cs typeface="Times New Roman" panose="02020603050405020304" pitchFamily="18" charset="0"/>
              </a:rPr>
              <a:t>项目总体规模的估算是</a:t>
            </a:r>
            <a:r>
              <a:rPr lang="en-US" altLang="zh-CN" noProof="0" dirty="0">
                <a:latin typeface="宋体" panose="02010600030101010101" pitchFamily="2" charset="-122"/>
                <a:ea typeface="宋体" panose="02010600030101010101" pitchFamily="2" charset="-122"/>
                <a:cs typeface="Times New Roman" panose="02020603050405020304" pitchFamily="18" charset="0"/>
              </a:rPr>
              <a:t>43,600LOC</a:t>
            </a:r>
            <a:r>
              <a:rPr lang="zh-CN" altLang="en-US" dirty="0">
                <a:latin typeface="宋体" panose="02010600030101010101" pitchFamily="2" charset="-122"/>
                <a:ea typeface="宋体" panose="02010600030101010101" pitchFamily="2" charset="-122"/>
                <a:cs typeface="Times New Roman" panose="02020603050405020304" pitchFamily="18" charset="0"/>
              </a:rPr>
              <a:t>。</a:t>
            </a:r>
            <a:endParaRPr lang="en-US"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noProof="0" dirty="0">
                <a:latin typeface="宋体" panose="02010600030101010101" pitchFamily="2" charset="-122"/>
                <a:ea typeface="宋体" panose="02010600030101010101" pitchFamily="2" charset="-122"/>
                <a:cs typeface="Times New Roman" panose="02020603050405020304" pitchFamily="18" charset="0"/>
              </a:rPr>
              <a:t>以</a:t>
            </a:r>
            <a:r>
              <a:rPr lang="en-US" altLang="zh-CN" noProof="0" dirty="0">
                <a:latin typeface="宋体" panose="02010600030101010101" pitchFamily="2" charset="-122"/>
                <a:ea typeface="宋体" panose="02010600030101010101" pitchFamily="2" charset="-122"/>
                <a:cs typeface="Times New Roman" panose="02020603050405020304" pitchFamily="18" charset="0"/>
              </a:rPr>
              <a:t>620LOC/pm</a:t>
            </a:r>
            <a:r>
              <a:rPr lang="zh-CN" altLang="en-US" noProof="0" dirty="0">
                <a:latin typeface="宋体" panose="02010600030101010101" pitchFamily="2" charset="-122"/>
                <a:ea typeface="宋体" panose="02010600030101010101" pitchFamily="2" charset="-122"/>
                <a:cs typeface="Times New Roman" panose="02020603050405020304" pitchFamily="18" charset="0"/>
              </a:rPr>
              <a:t>作为这类系统的平均生产率，以及每月</a:t>
            </a:r>
            <a:r>
              <a:rPr lang="en-US" altLang="zh-CN" noProof="0" dirty="0">
                <a:latin typeface="宋体" panose="02010600030101010101" pitchFamily="2" charset="-122"/>
                <a:ea typeface="宋体" panose="02010600030101010101" pitchFamily="2" charset="-122"/>
                <a:cs typeface="Times New Roman" panose="02020603050405020304" pitchFamily="18" charset="0"/>
              </a:rPr>
              <a:t>8000</a:t>
            </a:r>
            <a:r>
              <a:rPr lang="zh-CN" altLang="en-US" noProof="0" dirty="0">
                <a:latin typeface="宋体" panose="02010600030101010101" pitchFamily="2" charset="-122"/>
                <a:ea typeface="宋体" panose="02010600030101010101" pitchFamily="2" charset="-122"/>
                <a:cs typeface="Times New Roman" panose="02020603050405020304" pitchFamily="18" charset="0"/>
              </a:rPr>
              <a:t>美元的劳动</a:t>
            </a:r>
            <a:r>
              <a:rPr lang="zh-CN" altLang="en-US" dirty="0">
                <a:latin typeface="宋体" panose="02010600030101010101" pitchFamily="2" charset="-122"/>
                <a:ea typeface="宋体" panose="02010600030101010101" pitchFamily="2" charset="-122"/>
                <a:cs typeface="Times New Roman" panose="02020603050405020304" pitchFamily="18" charset="0"/>
              </a:rPr>
              <a:t>力价格</a:t>
            </a:r>
            <a:r>
              <a:rPr lang="zh-CN" altLang="en-US" noProof="0" dirty="0">
                <a:latin typeface="宋体" panose="02010600030101010101" pitchFamily="2" charset="-122"/>
                <a:ea typeface="宋体" panose="02010600030101010101" pitchFamily="2" charset="-122"/>
                <a:cs typeface="Times New Roman" panose="02020603050405020304" pitchFamily="18" charset="0"/>
              </a:rPr>
              <a:t>，而每行代码的成本大约为</a:t>
            </a:r>
            <a:r>
              <a:rPr lang="en-US" altLang="zh-CN" noProof="0" dirty="0">
                <a:latin typeface="宋体" panose="02010600030101010101" pitchFamily="2" charset="-122"/>
                <a:ea typeface="宋体" panose="02010600030101010101" pitchFamily="2" charset="-122"/>
                <a:cs typeface="Times New Roman" panose="02020603050405020304" pitchFamily="18" charset="0"/>
              </a:rPr>
              <a:t>13</a:t>
            </a:r>
            <a:r>
              <a:rPr lang="zh-CN" altLang="en-US" noProof="0" dirty="0">
                <a:latin typeface="宋体" panose="02010600030101010101" pitchFamily="2" charset="-122"/>
                <a:ea typeface="宋体" panose="02010600030101010101" pitchFamily="2" charset="-122"/>
                <a:cs typeface="Times New Roman" panose="02020603050405020304" pitchFamily="18" charset="0"/>
              </a:rPr>
              <a:t>美元。</a:t>
            </a:r>
          </a:p>
          <a:p>
            <a:pPr marL="291600" indent="-291600">
              <a:spcBef>
                <a:spcPts val="1000"/>
              </a:spcBef>
              <a:spcAft>
                <a:spcPts val="0"/>
              </a:spcAft>
              <a:buFont typeface="Arial" panose="020B0604020202020204" pitchFamily="34" charset="0"/>
              <a:buChar char="•"/>
            </a:pPr>
            <a:r>
              <a:rPr lang="zh-CN" altLang="en-US" dirty="0">
                <a:latin typeface="宋体" panose="02010600030101010101" pitchFamily="2" charset="-122"/>
                <a:ea typeface="宋体" panose="02010600030101010101" pitchFamily="2" charset="-122"/>
                <a:cs typeface="Times New Roman" panose="02020603050405020304" pitchFamily="18" charset="0"/>
              </a:rPr>
              <a:t>根据基于用例的估算和历史生产率数据：</a:t>
            </a:r>
            <a:endParaRPr lang="en-US" noProof="0" dirty="0">
              <a:latin typeface="宋体" panose="02010600030101010101" pitchFamily="2" charset="-122"/>
              <a:ea typeface="宋体" panose="02010600030101010101" pitchFamily="2" charset="-122"/>
              <a:cs typeface="Times New Roman" panose="02020603050405020304" pitchFamily="18" charset="0"/>
            </a:endParaRPr>
          </a:p>
          <a:p>
            <a:pPr marL="715963">
              <a:spcBef>
                <a:spcPts val="1000"/>
              </a:spcBef>
              <a:spcAft>
                <a:spcPts val="0"/>
              </a:spcAft>
            </a:pPr>
            <a:r>
              <a:rPr lang="zh-CN" altLang="en-US" dirty="0">
                <a:latin typeface="宋体" panose="02010600030101010101" pitchFamily="2" charset="-122"/>
                <a:ea typeface="宋体" panose="02010600030101010101" pitchFamily="2" charset="-122"/>
                <a:cs typeface="Times New Roman" panose="02020603050405020304" pitchFamily="18" charset="0"/>
              </a:rPr>
              <a:t>项目总成本的估算值是</a:t>
            </a:r>
            <a:r>
              <a:rPr lang="en-US" noProof="0" dirty="0">
                <a:latin typeface="宋体" panose="02010600030101010101" pitchFamily="2" charset="-122"/>
                <a:ea typeface="宋体" panose="02010600030101010101" pitchFamily="2" charset="-122"/>
                <a:cs typeface="Times New Roman" panose="02020603050405020304" pitchFamily="18" charset="0"/>
              </a:rPr>
              <a:t>552,000</a:t>
            </a:r>
            <a:r>
              <a:rPr lang="zh-CN" altLang="en-US" noProof="0" dirty="0">
                <a:latin typeface="宋体" panose="02010600030101010101" pitchFamily="2" charset="-122"/>
                <a:ea typeface="宋体" panose="02010600030101010101" pitchFamily="2" charset="-122"/>
                <a:cs typeface="Times New Roman" panose="02020603050405020304" pitchFamily="18" charset="0"/>
              </a:rPr>
              <a:t>美元</a:t>
            </a:r>
            <a:r>
              <a:rPr lang="zh-CN" altLang="en-US" dirty="0">
                <a:latin typeface="宋体" panose="02010600030101010101" pitchFamily="2" charset="-122"/>
                <a:ea typeface="宋体" panose="02010600030101010101" pitchFamily="2" charset="-122"/>
                <a:cs typeface="Times New Roman" panose="02020603050405020304" pitchFamily="18" charset="0"/>
              </a:rPr>
              <a:t>。</a:t>
            </a:r>
            <a:endParaRPr lang="en-US" noProof="0" dirty="0">
              <a:latin typeface="宋体" panose="02010600030101010101" pitchFamily="2" charset="-122"/>
              <a:ea typeface="宋体" panose="02010600030101010101" pitchFamily="2" charset="-122"/>
              <a:cs typeface="Times New Roman" panose="02020603050405020304" pitchFamily="18" charset="0"/>
            </a:endParaRPr>
          </a:p>
          <a:p>
            <a:pPr marL="715963">
              <a:spcBef>
                <a:spcPts val="1000"/>
              </a:spcBef>
              <a:spcAft>
                <a:spcPts val="0"/>
              </a:spcAft>
            </a:pPr>
            <a:r>
              <a:rPr lang="zh-CN" altLang="en-US" noProof="0" dirty="0">
                <a:latin typeface="宋体" panose="02010600030101010101" pitchFamily="2" charset="-122"/>
                <a:ea typeface="宋体" panose="02010600030101010101" pitchFamily="2" charset="-122"/>
                <a:cs typeface="Times New Roman" panose="02020603050405020304" pitchFamily="18" charset="0"/>
              </a:rPr>
              <a:t>工作量的估算是</a:t>
            </a:r>
            <a:r>
              <a:rPr lang="en-US" noProof="0" dirty="0">
                <a:latin typeface="宋体" panose="02010600030101010101" pitchFamily="2" charset="-122"/>
                <a:ea typeface="宋体" panose="02010600030101010101" pitchFamily="2" charset="-122"/>
                <a:cs typeface="Times New Roman" panose="02020603050405020304" pitchFamily="18" charset="0"/>
              </a:rPr>
              <a:t>70</a:t>
            </a:r>
            <a:r>
              <a:rPr lang="zh-CN" altLang="en-US" noProof="0" dirty="0">
                <a:latin typeface="宋体" panose="02010600030101010101" pitchFamily="2" charset="-122"/>
                <a:ea typeface="宋体" panose="02010600030101010101" pitchFamily="2" charset="-122"/>
                <a:cs typeface="Times New Roman" panose="02020603050405020304" pitchFamily="18" charset="0"/>
              </a:rPr>
              <a:t>人月</a:t>
            </a:r>
            <a:r>
              <a:rPr lang="zh-CN" altLang="en-US" dirty="0">
                <a:latin typeface="宋体" panose="02010600030101010101" pitchFamily="2" charset="-122"/>
                <a:ea typeface="宋体" panose="02010600030101010101" pitchFamily="2" charset="-122"/>
                <a:cs typeface="Times New Roman" panose="02020603050405020304" pitchFamily="18" charset="0"/>
              </a:rPr>
              <a:t>。</a:t>
            </a:r>
            <a:endParaRPr lang="en-US"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宋体" panose="02010600030101010101" pitchFamily="2" charset="-122"/>
                <a:ea typeface="宋体" panose="02010600030101010101" pitchFamily="2" charset="-122"/>
                <a:cs typeface="Times New Roman" panose="02020603050405020304" pitchFamily="18" charset="0"/>
              </a:rPr>
              <a:pPr/>
              <a:t>22</a:t>
            </a:fld>
            <a:endParaRPr lang="en-US">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59355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敏捷项目的估算</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53274"/>
            <a:ext cx="8458200" cy="4460453"/>
          </a:xfrm>
        </p:spPr>
        <p:txBody>
          <a:bodyPr vert="horz" lIns="91440" tIns="45720" rIns="91440" bIns="45720" rtlCol="0">
            <a:noAutofit/>
          </a:bodyPr>
          <a:lstStyle/>
          <a:p>
            <a:r>
              <a:rPr lang="en-US" noProof="0" dirty="0">
                <a:latin typeface="宋体" panose="02010600030101010101" pitchFamily="2" charset="-122"/>
                <a:ea typeface="宋体" panose="02010600030101010101" pitchFamily="2" charset="-122"/>
                <a:cs typeface="Times New Roman" panose="02020603050405020304" pitchFamily="18" charset="0"/>
              </a:rPr>
              <a:t>1. </a:t>
            </a:r>
            <a:r>
              <a:rPr lang="zh-CN" altLang="en-US" noProof="0" dirty="0">
                <a:latin typeface="宋体" panose="02010600030101010101" pitchFamily="2" charset="-122"/>
                <a:ea typeface="宋体" panose="02010600030101010101" pitchFamily="2" charset="-122"/>
                <a:cs typeface="Times New Roman" panose="02020603050405020304" pitchFamily="18" charset="0"/>
              </a:rPr>
              <a:t>从估算目的出发，分别考虑每个用户故事</a:t>
            </a:r>
            <a:r>
              <a:rPr lang="zh-CN" altLang="en-US" dirty="0">
                <a:latin typeface="宋体" panose="02010600030101010101" pitchFamily="2" charset="-122"/>
                <a:ea typeface="宋体" panose="02010600030101010101" pitchFamily="2" charset="-122"/>
                <a:cs typeface="Times New Roman" panose="02020603050405020304" pitchFamily="18" charset="0"/>
              </a:rPr>
              <a:t>。</a:t>
            </a:r>
            <a:r>
              <a:rPr lang="en-US" noProof="0" dirty="0">
                <a:latin typeface="宋体" panose="02010600030101010101" pitchFamily="2" charset="-122"/>
                <a:ea typeface="宋体" panose="02010600030101010101" pitchFamily="2" charset="-122"/>
                <a:cs typeface="Times New Roman" panose="02020603050405020304" pitchFamily="18" charset="0"/>
              </a:rPr>
              <a:t> </a:t>
            </a:r>
          </a:p>
          <a:p>
            <a:pPr marL="266700" indent="-266700"/>
            <a:r>
              <a:rPr lang="en-US" noProof="0" dirty="0">
                <a:latin typeface="宋体" panose="02010600030101010101" pitchFamily="2" charset="-122"/>
                <a:ea typeface="宋体" panose="02010600030101010101" pitchFamily="2" charset="-122"/>
                <a:cs typeface="Times New Roman" panose="02020603050405020304" pitchFamily="18" charset="0"/>
              </a:rPr>
              <a:t>2. </a:t>
            </a:r>
            <a:r>
              <a:rPr lang="zh-CN" altLang="en-US" noProof="0" dirty="0">
                <a:latin typeface="宋体" panose="02010600030101010101" pitchFamily="2" charset="-122"/>
                <a:ea typeface="宋体" panose="02010600030101010101" pitchFamily="2" charset="-122"/>
                <a:cs typeface="Times New Roman" panose="02020603050405020304" pitchFamily="18" charset="0"/>
              </a:rPr>
              <a:t>每个用户故事都被分解为开发该故事所需的一组软件工程任务。</a:t>
            </a:r>
            <a:r>
              <a:rPr lang="en-US" noProof="0" dirty="0">
                <a:latin typeface="宋体" panose="02010600030101010101" pitchFamily="2" charset="-122"/>
                <a:ea typeface="宋体" panose="02010600030101010101" pitchFamily="2" charset="-122"/>
                <a:cs typeface="Times New Roman" panose="02020603050405020304" pitchFamily="18" charset="0"/>
              </a:rPr>
              <a:t> </a:t>
            </a:r>
          </a:p>
          <a:p>
            <a:r>
              <a:rPr lang="en-US" noProof="0" dirty="0">
                <a:latin typeface="宋体" panose="02010600030101010101" pitchFamily="2" charset="-122"/>
                <a:ea typeface="宋体" panose="02010600030101010101" pitchFamily="2" charset="-122"/>
                <a:cs typeface="Times New Roman" panose="02020603050405020304" pitchFamily="18" charset="0"/>
              </a:rPr>
              <a:t>3a.  </a:t>
            </a:r>
            <a:r>
              <a:rPr lang="zh-CN" altLang="en-US" noProof="0" dirty="0">
                <a:latin typeface="宋体" panose="02010600030101010101" pitchFamily="2" charset="-122"/>
                <a:ea typeface="宋体" panose="02010600030101010101" pitchFamily="2" charset="-122"/>
                <a:cs typeface="Times New Roman" panose="02020603050405020304" pitchFamily="18" charset="0"/>
              </a:rPr>
              <a:t>分别估算每项任务（历史数据、经验模型、经验或者计划扑克）。</a:t>
            </a:r>
            <a:endParaRPr lang="en-US" noProof="0" dirty="0">
              <a:latin typeface="宋体" panose="02010600030101010101" pitchFamily="2" charset="-122"/>
              <a:ea typeface="宋体" panose="02010600030101010101" pitchFamily="2" charset="-122"/>
              <a:cs typeface="Times New Roman" panose="02020603050405020304" pitchFamily="18" charset="0"/>
            </a:endParaRPr>
          </a:p>
          <a:p>
            <a:r>
              <a:rPr lang="en-US" sz="2000" noProof="0" dirty="0">
                <a:latin typeface="宋体" panose="02010600030101010101" pitchFamily="2" charset="-122"/>
                <a:ea typeface="宋体" panose="02010600030101010101" pitchFamily="2" charset="-122"/>
                <a:cs typeface="Times New Roman" panose="02020603050405020304" pitchFamily="18" charset="0"/>
              </a:rPr>
              <a:t>3b.  </a:t>
            </a:r>
            <a:r>
              <a:rPr lang="zh-CN" altLang="en-US" sz="2000" noProof="0" dirty="0">
                <a:latin typeface="宋体" panose="02010600030101010101" pitchFamily="2" charset="-122"/>
                <a:ea typeface="宋体" panose="02010600030101010101" pitchFamily="2" charset="-122"/>
                <a:cs typeface="Times New Roman" panose="02020603050405020304" pitchFamily="18" charset="0"/>
              </a:rPr>
              <a:t>或者，可以利用</a:t>
            </a:r>
            <a:r>
              <a:rPr lang="en-US" altLang="zh-CN" sz="2000" noProof="0" dirty="0">
                <a:latin typeface="宋体" panose="02010600030101010101" pitchFamily="2" charset="-122"/>
                <a:ea typeface="宋体" panose="02010600030101010101" pitchFamily="2" charset="-122"/>
                <a:cs typeface="Times New Roman" panose="02020603050405020304" pitchFamily="18" charset="0"/>
              </a:rPr>
              <a:t>LOC</a:t>
            </a:r>
            <a:r>
              <a:rPr lang="zh-CN" altLang="en-US" sz="2000" noProof="0" dirty="0">
                <a:latin typeface="宋体" panose="02010600030101010101" pitchFamily="2" charset="-122"/>
                <a:ea typeface="宋体" panose="02010600030101010101" pitchFamily="2" charset="-122"/>
                <a:cs typeface="Times New Roman" panose="02020603050405020304" pitchFamily="18" charset="0"/>
              </a:rPr>
              <a:t>、</a:t>
            </a:r>
            <a:r>
              <a:rPr lang="en-US" altLang="zh-CN" sz="2000" noProof="0" dirty="0">
                <a:latin typeface="宋体" panose="02010600030101010101" pitchFamily="2" charset="-122"/>
                <a:ea typeface="宋体" panose="02010600030101010101" pitchFamily="2" charset="-122"/>
                <a:cs typeface="Times New Roman" panose="02020603050405020304" pitchFamily="18" charset="0"/>
              </a:rPr>
              <a:t>FP</a:t>
            </a:r>
            <a:r>
              <a:rPr lang="zh-CN" altLang="en-US" sz="2000" noProof="0" dirty="0">
                <a:latin typeface="宋体" panose="02010600030101010101" pitchFamily="2" charset="-122"/>
                <a:ea typeface="宋体" panose="02010600030101010101" pitchFamily="2" charset="-122"/>
                <a:cs typeface="Times New Roman" panose="02020603050405020304" pitchFamily="18" charset="0"/>
              </a:rPr>
              <a:t>或用例数来估算用户故事的“规模”。</a:t>
            </a:r>
            <a:endParaRPr lang="en-US" sz="2000" noProof="0" dirty="0">
              <a:latin typeface="宋体" panose="02010600030101010101" pitchFamily="2" charset="-122"/>
              <a:ea typeface="宋体" panose="02010600030101010101" pitchFamily="2" charset="-122"/>
              <a:cs typeface="Times New Roman" panose="02020603050405020304" pitchFamily="18" charset="0"/>
            </a:endParaRPr>
          </a:p>
          <a:p>
            <a:r>
              <a:rPr lang="en-US" noProof="0" dirty="0">
                <a:latin typeface="宋体" panose="02010600030101010101" pitchFamily="2" charset="-122"/>
                <a:ea typeface="宋体" panose="02010600030101010101" pitchFamily="2" charset="-122"/>
                <a:cs typeface="Times New Roman" panose="02020603050405020304" pitchFamily="18" charset="0"/>
              </a:rPr>
              <a:t>4a.  </a:t>
            </a:r>
            <a:r>
              <a:rPr lang="zh-CN" altLang="en-US" noProof="0" dirty="0">
                <a:latin typeface="宋体" panose="02010600030101010101" pitchFamily="2" charset="-122"/>
                <a:ea typeface="宋体" panose="02010600030101010101" pitchFamily="2" charset="-122"/>
                <a:cs typeface="Times New Roman" panose="02020603050405020304" pitchFamily="18" charset="0"/>
              </a:rPr>
              <a:t>对每项任务的估算结果求和，以估算用户故事。</a:t>
            </a:r>
            <a:r>
              <a:rPr lang="en-US" noProof="0" dirty="0">
                <a:latin typeface="宋体" panose="02010600030101010101" pitchFamily="2" charset="-122"/>
                <a:ea typeface="宋体" panose="02010600030101010101" pitchFamily="2" charset="-122"/>
                <a:cs typeface="Times New Roman" panose="02020603050405020304" pitchFamily="18" charset="0"/>
              </a:rPr>
              <a:t> </a:t>
            </a:r>
          </a:p>
          <a:p>
            <a:r>
              <a:rPr lang="en-US" noProof="0" dirty="0">
                <a:latin typeface="宋体" panose="02010600030101010101" pitchFamily="2" charset="-122"/>
                <a:ea typeface="宋体" panose="02010600030101010101" pitchFamily="2" charset="-122"/>
                <a:cs typeface="Times New Roman" panose="02020603050405020304" pitchFamily="18" charset="0"/>
              </a:rPr>
              <a:t>4b.  </a:t>
            </a:r>
            <a:r>
              <a:rPr lang="zh-CN" altLang="en-US" noProof="0" dirty="0">
                <a:latin typeface="宋体" panose="02010600030101010101" pitchFamily="2" charset="-122"/>
                <a:ea typeface="宋体" panose="02010600030101010101" pitchFamily="2" charset="-122"/>
                <a:cs typeface="Times New Roman" panose="02020603050405020304" pitchFamily="18" charset="0"/>
              </a:rPr>
              <a:t>或者</a:t>
            </a:r>
            <a:r>
              <a:rPr lang="zh-CN" altLang="en-US" dirty="0">
                <a:latin typeface="宋体" panose="02010600030101010101" pitchFamily="2" charset="-122"/>
                <a:ea typeface="宋体" panose="02010600030101010101" pitchFamily="2" charset="-122"/>
                <a:cs typeface="Times New Roman" panose="02020603050405020304" pitchFamily="18" charset="0"/>
              </a:rPr>
              <a:t>，</a:t>
            </a:r>
            <a:r>
              <a:rPr lang="zh-CN" altLang="en-US" noProof="0" dirty="0">
                <a:latin typeface="宋体" panose="02010600030101010101" pitchFamily="2" charset="-122"/>
                <a:ea typeface="宋体" panose="02010600030101010101" pitchFamily="2" charset="-122"/>
                <a:cs typeface="Times New Roman" panose="02020603050405020304" pitchFamily="18" charset="0"/>
              </a:rPr>
              <a:t>利用历史数据将规模转换为工作量。</a:t>
            </a:r>
            <a:endParaRPr lang="en-US" noProof="0" dirty="0">
              <a:latin typeface="宋体" panose="02010600030101010101" pitchFamily="2" charset="-122"/>
              <a:ea typeface="宋体" panose="02010600030101010101" pitchFamily="2" charset="-122"/>
              <a:cs typeface="Times New Roman" panose="02020603050405020304" pitchFamily="18" charset="0"/>
            </a:endParaRPr>
          </a:p>
          <a:p>
            <a:pPr marL="266700" indent="-266700"/>
            <a:r>
              <a:rPr lang="en-US" noProof="0" dirty="0">
                <a:latin typeface="宋体" panose="02010600030101010101" pitchFamily="2" charset="-122"/>
                <a:ea typeface="宋体" panose="02010600030101010101" pitchFamily="2" charset="-122"/>
                <a:cs typeface="Times New Roman" panose="02020603050405020304" pitchFamily="18" charset="0"/>
              </a:rPr>
              <a:t>5. </a:t>
            </a:r>
            <a:r>
              <a:rPr lang="zh-CN" altLang="en-US" noProof="0" dirty="0">
                <a:latin typeface="宋体" panose="02010600030101010101" pitchFamily="2" charset="-122"/>
                <a:ea typeface="宋体" panose="02010600030101010101" pitchFamily="2" charset="-122"/>
                <a:cs typeface="Times New Roman" panose="02020603050405020304" pitchFamily="18" charset="0"/>
              </a:rPr>
              <a:t>所有用户故事的工作量估算求和，形成增量的工作量估算。</a:t>
            </a:r>
            <a:endParaRPr lang="en-US" altLang="en-US"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宋体" panose="02010600030101010101" pitchFamily="2" charset="-122"/>
                <a:ea typeface="宋体" panose="02010600030101010101" pitchFamily="2" charset="-122"/>
                <a:cs typeface="Times New Roman" panose="02020603050405020304" pitchFamily="18" charset="0"/>
              </a:rPr>
              <a:pPr/>
              <a:t>23</a:t>
            </a:fld>
            <a:endParaRPr lang="en-US">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74486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为什么项目推迟？</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53274"/>
            <a:ext cx="8191500" cy="5307161"/>
          </a:xfrm>
        </p:spPr>
        <p:txBody>
          <a:bodyPr vert="horz" lIns="91440" tIns="45720" rIns="91440" bIns="45720" rtlCol="0">
            <a:noAutofit/>
          </a:bodyPr>
          <a:lstStyle/>
          <a:p>
            <a:pPr marL="291600" indent="-291600">
              <a:spcBef>
                <a:spcPts val="1000"/>
              </a:spcBef>
              <a:buFont typeface="Arial" panose="020B0604020202020204" pitchFamily="34" charset="0"/>
              <a:buChar char="•"/>
            </a:pPr>
            <a:r>
              <a:rPr lang="zh-CN" altLang="en-US" noProof="0" dirty="0">
                <a:latin typeface="宋体" panose="02010600030101010101" pitchFamily="2" charset="-122"/>
                <a:ea typeface="宋体" panose="02010600030101010101" pitchFamily="2" charset="-122"/>
                <a:cs typeface="Times New Roman" panose="02020603050405020304" pitchFamily="18" charset="0"/>
              </a:rPr>
              <a:t>由软件团队以外的人制定的不切实际的最后期限，并强加给团队中的管理者和开发者。</a:t>
            </a:r>
            <a:endParaRPr lang="en-US" altLang="zh-CN"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buFont typeface="Arial" panose="020B0604020202020204" pitchFamily="34" charset="0"/>
              <a:buChar char="•"/>
            </a:pPr>
            <a:r>
              <a:rPr lang="zh-CN" altLang="en-US" noProof="0" dirty="0">
                <a:latin typeface="宋体" panose="02010600030101010101" pitchFamily="2" charset="-122"/>
                <a:ea typeface="宋体" panose="02010600030101010101" pitchFamily="2" charset="-122"/>
                <a:cs typeface="Times New Roman" panose="02020603050405020304" pitchFamily="18" charset="0"/>
              </a:rPr>
              <a:t>不断变化的需求没有反映在时间表的变化中</a:t>
            </a:r>
            <a:r>
              <a:rPr lang="zh-CN" altLang="en-US" dirty="0">
                <a:latin typeface="宋体" panose="02010600030101010101" pitchFamily="2" charset="-122"/>
                <a:ea typeface="宋体" panose="02010600030101010101" pitchFamily="2" charset="-122"/>
                <a:cs typeface="Times New Roman" panose="02020603050405020304" pitchFamily="18" charset="0"/>
              </a:rPr>
              <a:t>。</a:t>
            </a:r>
            <a:endParaRPr lang="en-US"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noProof="0" dirty="0">
                <a:latin typeface="宋体" panose="02010600030101010101" pitchFamily="2" charset="-122"/>
                <a:ea typeface="宋体" panose="02010600030101010101" pitchFamily="2" charset="-122"/>
                <a:cs typeface="Times New Roman" panose="02020603050405020304" pitchFamily="18" charset="0"/>
              </a:rPr>
              <a:t>对完成该工作所需的工作量和资源数量估计不足</a:t>
            </a:r>
            <a:r>
              <a:rPr lang="zh-CN" altLang="en-US" dirty="0">
                <a:latin typeface="宋体" panose="02010600030101010101" pitchFamily="2" charset="-122"/>
                <a:ea typeface="宋体" panose="02010600030101010101" pitchFamily="2" charset="-122"/>
                <a:cs typeface="Times New Roman" panose="02020603050405020304" pitchFamily="18" charset="0"/>
              </a:rPr>
              <a:t>。</a:t>
            </a:r>
            <a:endParaRPr lang="en-US"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buFont typeface="Arial" panose="020B0604020202020204" pitchFamily="34" charset="0"/>
              <a:buChar char="•"/>
            </a:pPr>
            <a:r>
              <a:rPr lang="zh-CN" altLang="en-US" noProof="0" dirty="0">
                <a:latin typeface="宋体" panose="02010600030101010101" pitchFamily="2" charset="-122"/>
                <a:ea typeface="宋体" panose="02010600030101010101" pitchFamily="2" charset="-122"/>
                <a:cs typeface="Times New Roman" panose="02020603050405020304" pitchFamily="18" charset="0"/>
              </a:rPr>
              <a:t>在项目开始时，没有考虑到可预测的和不可预测的风险</a:t>
            </a:r>
            <a:r>
              <a:rPr lang="zh-CN" altLang="en-US" dirty="0">
                <a:latin typeface="宋体" panose="02010600030101010101" pitchFamily="2" charset="-122"/>
                <a:ea typeface="宋体" panose="02010600030101010101" pitchFamily="2" charset="-122"/>
                <a:cs typeface="Times New Roman" panose="02020603050405020304" pitchFamily="18" charset="0"/>
              </a:rPr>
              <a:t>。</a:t>
            </a:r>
            <a:endParaRPr lang="en-US"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buFont typeface="Arial" panose="020B0604020202020204" pitchFamily="34" charset="0"/>
              <a:buChar char="•"/>
            </a:pPr>
            <a:r>
              <a:rPr lang="zh-CN" altLang="en-US" noProof="0" dirty="0">
                <a:latin typeface="宋体" panose="02010600030101010101" pitchFamily="2" charset="-122"/>
                <a:ea typeface="宋体" panose="02010600030101010101" pitchFamily="2" charset="-122"/>
                <a:cs typeface="Times New Roman" panose="02020603050405020304" pitchFamily="18" charset="0"/>
              </a:rPr>
              <a:t>事先无法预计的技术问题</a:t>
            </a:r>
            <a:r>
              <a:rPr lang="zh-CN" altLang="en-US" dirty="0">
                <a:latin typeface="宋体" panose="02010600030101010101" pitchFamily="2" charset="-122"/>
                <a:ea typeface="宋体" panose="02010600030101010101" pitchFamily="2" charset="-122"/>
                <a:cs typeface="Times New Roman" panose="02020603050405020304" pitchFamily="18" charset="0"/>
              </a:rPr>
              <a:t>。</a:t>
            </a:r>
            <a:endParaRPr lang="en-US"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buFont typeface="Arial" panose="020B0604020202020204" pitchFamily="34" charset="0"/>
              <a:buChar char="•"/>
            </a:pPr>
            <a:r>
              <a:rPr lang="zh-CN" altLang="en-US" noProof="0" dirty="0">
                <a:latin typeface="宋体" panose="02010600030101010101" pitchFamily="2" charset="-122"/>
                <a:ea typeface="宋体" panose="02010600030101010101" pitchFamily="2" charset="-122"/>
                <a:cs typeface="Times New Roman" panose="02020603050405020304" pitchFamily="18" charset="0"/>
              </a:rPr>
              <a:t>事先无法预计的人力问题。</a:t>
            </a:r>
            <a:endParaRPr lang="en-US"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buFont typeface="Arial" panose="020B0604020202020204" pitchFamily="34" charset="0"/>
              <a:buChar char="•"/>
            </a:pPr>
            <a:r>
              <a:rPr lang="zh-CN" altLang="en-US" noProof="0" dirty="0">
                <a:latin typeface="宋体" panose="02010600030101010101" pitchFamily="2" charset="-122"/>
                <a:ea typeface="宋体" panose="02010600030101010101" pitchFamily="2" charset="-122"/>
                <a:cs typeface="Times New Roman" panose="02020603050405020304" pitchFamily="18" charset="0"/>
              </a:rPr>
              <a:t>项目工作人员之间沟通不畅导致的延误</a:t>
            </a:r>
            <a:r>
              <a:rPr lang="zh-CN" altLang="en-US" dirty="0">
                <a:latin typeface="宋体" panose="02010600030101010101" pitchFamily="2" charset="-122"/>
                <a:ea typeface="宋体" panose="02010600030101010101" pitchFamily="2" charset="-122"/>
                <a:cs typeface="Times New Roman" panose="02020603050405020304" pitchFamily="18" charset="0"/>
              </a:rPr>
              <a:t>。</a:t>
            </a:r>
            <a:endParaRPr lang="en-US"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buFont typeface="Arial" panose="020B0604020202020204" pitchFamily="34" charset="0"/>
              <a:buChar char="•"/>
            </a:pPr>
            <a:r>
              <a:rPr lang="zh-CN" altLang="en-US" noProof="0" dirty="0">
                <a:latin typeface="宋体" panose="02010600030101010101" pitchFamily="2" charset="-122"/>
                <a:ea typeface="宋体" panose="02010600030101010101" pitchFamily="2" charset="-122"/>
                <a:cs typeface="Times New Roman" panose="02020603050405020304" pitchFamily="18" charset="0"/>
              </a:rPr>
              <a:t>项目管理部门未能认识到项目落后于计划，并且未采取措施解决这一问题。</a:t>
            </a:r>
            <a:endParaRPr lang="en-US" altLang="en-US"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宋体" panose="02010600030101010101" pitchFamily="2" charset="-122"/>
                <a:ea typeface="宋体" panose="02010600030101010101" pitchFamily="2" charset="-122"/>
                <a:cs typeface="Times New Roman" panose="02020603050405020304" pitchFamily="18" charset="0"/>
              </a:rPr>
              <a:pPr/>
              <a:t>24</a:t>
            </a:fld>
            <a:endParaRPr lang="en-US">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913480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调度原则</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53274"/>
            <a:ext cx="8458200" cy="4644022"/>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b="1" noProof="0" dirty="0">
                <a:latin typeface="宋体" panose="02010600030101010101" pitchFamily="2" charset="-122"/>
                <a:ea typeface="宋体" panose="02010600030101010101" pitchFamily="2" charset="-122"/>
                <a:cs typeface="Times New Roman" panose="02020603050405020304" pitchFamily="18" charset="0"/>
              </a:rPr>
              <a:t>划分</a:t>
            </a:r>
            <a:r>
              <a:rPr lang="zh-CN" altLang="en-US" b="1" dirty="0">
                <a:latin typeface="宋体" panose="02010600030101010101" pitchFamily="2" charset="-122"/>
                <a:ea typeface="宋体" panose="02010600030101010101" pitchFamily="2" charset="-122"/>
                <a:cs typeface="Times New Roman" panose="02020603050405020304" pitchFamily="18" charset="0"/>
              </a:rPr>
              <a:t>。</a:t>
            </a:r>
            <a:r>
              <a:rPr lang="zh-CN" altLang="en-US" noProof="0" dirty="0">
                <a:latin typeface="宋体" panose="02010600030101010101" pitchFamily="2" charset="-122"/>
                <a:ea typeface="宋体" panose="02010600030101010101" pitchFamily="2" charset="-122"/>
                <a:cs typeface="Times New Roman" panose="02020603050405020304" pitchFamily="18" charset="0"/>
              </a:rPr>
              <a:t>项目必须通过分解产品和过程而被分割开来。</a:t>
            </a:r>
          </a:p>
          <a:p>
            <a:pPr marL="291600" indent="-291600">
              <a:spcBef>
                <a:spcPts val="1000"/>
              </a:spcBef>
              <a:spcAft>
                <a:spcPts val="0"/>
              </a:spcAft>
              <a:buFont typeface="Arial" panose="020B0604020202020204" pitchFamily="34" charset="0"/>
              <a:buChar char="•"/>
            </a:pPr>
            <a:r>
              <a:rPr lang="zh-CN" altLang="en-US" b="1" noProof="0" dirty="0">
                <a:latin typeface="宋体" panose="02010600030101010101" pitchFamily="2" charset="-122"/>
                <a:ea typeface="宋体" panose="02010600030101010101" pitchFamily="2" charset="-122"/>
                <a:cs typeface="Times New Roman" panose="02020603050405020304" pitchFamily="18" charset="0"/>
              </a:rPr>
              <a:t>相互依赖性。</a:t>
            </a:r>
            <a:r>
              <a:rPr lang="zh-CN" altLang="en-US" noProof="0" dirty="0">
                <a:latin typeface="宋体" panose="02010600030101010101" pitchFamily="2" charset="-122"/>
                <a:ea typeface="宋体" panose="02010600030101010101" pitchFamily="2" charset="-122"/>
                <a:cs typeface="Times New Roman" panose="02020603050405020304" pitchFamily="18" charset="0"/>
              </a:rPr>
              <a:t>必须确定每项分隔的活动或任务的相互依存关系。</a:t>
            </a:r>
            <a:endParaRPr lang="en-US"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b="1" noProof="0" dirty="0">
                <a:latin typeface="宋体" panose="02010600030101010101" pitchFamily="2" charset="-122"/>
                <a:ea typeface="宋体" panose="02010600030101010101" pitchFamily="2" charset="-122"/>
                <a:cs typeface="Times New Roman" panose="02020603050405020304" pitchFamily="18" charset="0"/>
              </a:rPr>
              <a:t>时间分配。</a:t>
            </a:r>
            <a:r>
              <a:rPr lang="zh-CN" altLang="en-US" noProof="0" dirty="0">
                <a:latin typeface="宋体" panose="02010600030101010101" pitchFamily="2" charset="-122"/>
                <a:ea typeface="宋体" panose="02010600030101010101" pitchFamily="2" charset="-122"/>
                <a:cs typeface="Times New Roman" panose="02020603050405020304" pitchFamily="18" charset="0"/>
              </a:rPr>
              <a:t>每项任务必须分配一定数量的工作单位，并指定一个开始日期和一个完成日期。</a:t>
            </a:r>
          </a:p>
          <a:p>
            <a:pPr marL="291600" indent="-291600">
              <a:spcBef>
                <a:spcPts val="1000"/>
              </a:spcBef>
              <a:spcAft>
                <a:spcPts val="0"/>
              </a:spcAft>
              <a:buFont typeface="Arial" panose="020B0604020202020204" pitchFamily="34" charset="0"/>
              <a:buChar char="•"/>
            </a:pPr>
            <a:r>
              <a:rPr lang="zh-CN" altLang="en-US" b="1" noProof="0" dirty="0">
                <a:latin typeface="宋体" panose="02010600030101010101" pitchFamily="2" charset="-122"/>
                <a:ea typeface="宋体" panose="02010600030101010101" pitchFamily="2" charset="-122"/>
                <a:cs typeface="Times New Roman" panose="02020603050405020304" pitchFamily="18" charset="0"/>
              </a:rPr>
              <a:t>工作量确认</a:t>
            </a:r>
            <a:r>
              <a:rPr lang="zh-CN" altLang="en-US" b="1" dirty="0">
                <a:latin typeface="宋体" panose="02010600030101010101" pitchFamily="2" charset="-122"/>
                <a:ea typeface="宋体" panose="02010600030101010101" pitchFamily="2" charset="-122"/>
                <a:cs typeface="Times New Roman" panose="02020603050405020304" pitchFamily="18" charset="0"/>
              </a:rPr>
              <a:t>。</a:t>
            </a:r>
            <a:r>
              <a:rPr lang="zh-CN" altLang="en-US" noProof="0" dirty="0">
                <a:latin typeface="宋体" panose="02010600030101010101" pitchFamily="2" charset="-122"/>
                <a:ea typeface="宋体" panose="02010600030101010101" pitchFamily="2" charset="-122"/>
                <a:cs typeface="Times New Roman" panose="02020603050405020304" pitchFamily="18" charset="0"/>
              </a:rPr>
              <a:t>确保在任何时候安排的人数不超过总人数。</a:t>
            </a:r>
            <a:endParaRPr lang="en-US" altLang="zh-CN"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b="1" dirty="0">
                <a:latin typeface="宋体" panose="02010600030101010101" pitchFamily="2" charset="-122"/>
                <a:ea typeface="宋体" panose="02010600030101010101" pitchFamily="2" charset="-122"/>
                <a:cs typeface="Times New Roman" panose="02020603050405020304" pitchFamily="18" charset="0"/>
              </a:rPr>
              <a:t>明确</a:t>
            </a:r>
            <a:r>
              <a:rPr lang="zh-CN" altLang="en-US" b="1" noProof="0" dirty="0">
                <a:latin typeface="宋体" panose="02010600030101010101" pitchFamily="2" charset="-122"/>
                <a:ea typeface="宋体" panose="02010600030101010101" pitchFamily="2" charset="-122"/>
                <a:cs typeface="Times New Roman" panose="02020603050405020304" pitchFamily="18" charset="0"/>
              </a:rPr>
              <a:t>责任</a:t>
            </a:r>
            <a:r>
              <a:rPr lang="zh-CN" altLang="en-US" b="1" dirty="0">
                <a:latin typeface="宋体" panose="02010600030101010101" pitchFamily="2" charset="-122"/>
                <a:ea typeface="宋体" panose="02010600030101010101" pitchFamily="2" charset="-122"/>
                <a:cs typeface="Times New Roman" panose="02020603050405020304" pitchFamily="18" charset="0"/>
              </a:rPr>
              <a:t>。</a:t>
            </a:r>
            <a:r>
              <a:rPr lang="zh-CN" altLang="en-US" noProof="0" dirty="0">
                <a:latin typeface="宋体" panose="02010600030101010101" pitchFamily="2" charset="-122"/>
                <a:ea typeface="宋体" panose="02010600030101010101" pitchFamily="2" charset="-122"/>
                <a:cs typeface="Times New Roman" panose="02020603050405020304" pitchFamily="18" charset="0"/>
              </a:rPr>
              <a:t>每一项安排好的任务都应该分配给一个特定的团队成员。</a:t>
            </a:r>
          </a:p>
          <a:p>
            <a:pPr marL="291600" indent="-291600">
              <a:spcBef>
                <a:spcPts val="1000"/>
              </a:spcBef>
              <a:spcAft>
                <a:spcPts val="0"/>
              </a:spcAft>
              <a:buFont typeface="Arial" panose="020B0604020202020204" pitchFamily="34" charset="0"/>
              <a:buChar char="•"/>
            </a:pPr>
            <a:r>
              <a:rPr lang="zh-CN" altLang="en-US" b="1" noProof="0" dirty="0">
                <a:latin typeface="宋体" panose="02010600030101010101" pitchFamily="2" charset="-122"/>
                <a:ea typeface="宋体" panose="02010600030101010101" pitchFamily="2" charset="-122"/>
                <a:cs typeface="Times New Roman" panose="02020603050405020304" pitchFamily="18" charset="0"/>
              </a:rPr>
              <a:t>明确输出结果</a:t>
            </a:r>
            <a:r>
              <a:rPr lang="en-US" b="1" noProof="0" dirty="0">
                <a:latin typeface="宋体" panose="02010600030101010101" pitchFamily="2" charset="-122"/>
                <a:ea typeface="宋体" panose="02010600030101010101" pitchFamily="2" charset="-122"/>
                <a:cs typeface="Times New Roman" panose="02020603050405020304" pitchFamily="18" charset="0"/>
              </a:rPr>
              <a:t>. </a:t>
            </a:r>
            <a:r>
              <a:rPr lang="zh-CN" altLang="en-US" noProof="0" dirty="0">
                <a:latin typeface="宋体" panose="02010600030101010101" pitchFamily="2" charset="-122"/>
                <a:ea typeface="宋体" panose="02010600030101010101" pitchFamily="2" charset="-122"/>
                <a:cs typeface="Times New Roman" panose="02020603050405020304" pitchFamily="18" charset="0"/>
              </a:rPr>
              <a:t>每个工作应该有一个明确的输出结果。</a:t>
            </a:r>
            <a:endParaRPr lang="en-US" altLang="zh-CN"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b="1" noProof="0" dirty="0">
                <a:latin typeface="宋体" panose="02010600030101010101" pitchFamily="2" charset="-122"/>
                <a:ea typeface="宋体" panose="02010600030101010101" pitchFamily="2" charset="-122"/>
                <a:cs typeface="Times New Roman" panose="02020603050405020304" pitchFamily="18" charset="0"/>
              </a:rPr>
              <a:t>明确里程碑。</a:t>
            </a:r>
            <a:r>
              <a:rPr lang="zh-CN" altLang="en-US" noProof="0" dirty="0">
                <a:latin typeface="宋体" panose="02010600030101010101" pitchFamily="2" charset="-122"/>
                <a:ea typeface="宋体" panose="02010600030101010101" pitchFamily="2" charset="-122"/>
                <a:cs typeface="Times New Roman" panose="02020603050405020304" pitchFamily="18" charset="0"/>
              </a:rPr>
              <a:t>每项任务都应与项目的里程碑相关联。</a:t>
            </a:r>
            <a:endParaRPr lang="en-US" altLang="en-US" sz="24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宋体" panose="02010600030101010101" pitchFamily="2" charset="-122"/>
                <a:ea typeface="宋体" panose="02010600030101010101" pitchFamily="2" charset="-122"/>
                <a:cs typeface="Times New Roman" panose="02020603050405020304" pitchFamily="18" charset="0"/>
              </a:rPr>
              <a:pPr/>
              <a:t>25</a:t>
            </a:fld>
            <a:endParaRPr lang="en-US">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480203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3600" noProof="0" dirty="0">
                <a:latin typeface="宋体" panose="02010600030101010101" pitchFamily="2" charset="-122"/>
                <a:ea typeface="宋体" panose="02010600030101010101" pitchFamily="2" charset="-122"/>
                <a:cs typeface="Times New Roman" panose="02020603050405020304" pitchFamily="18" charset="0"/>
              </a:rPr>
              <a:t>工作量和交付时间的关系</a:t>
            </a:r>
            <a:endParaRPr lang="en-US" sz="36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6" name="Text Placeholder 5">
            <a:extLst>
              <a:ext uri="{FF2B5EF4-FFF2-40B4-BE49-F238E27FC236}">
                <a16:creationId xmlns:a16="http://schemas.microsoft.com/office/drawing/2014/main" id="{DE95F0CC-3311-41BC-BB77-7DFD8899C539}"/>
              </a:ext>
            </a:extLst>
          </p:cNvPr>
          <p:cNvSpPr>
            <a:spLocks noGrp="1"/>
          </p:cNvSpPr>
          <p:nvPr>
            <p:ph type="body" sz="quarter" idx="12"/>
          </p:nvPr>
        </p:nvSpPr>
        <p:spPr>
          <a:xfrm>
            <a:off x="3105969" y="6197339"/>
            <a:ext cx="2932062" cy="323022"/>
          </a:xfrm>
        </p:spPr>
        <p:txBody>
          <a:bodyPr/>
          <a:lstStyle/>
          <a:p>
            <a:r>
              <a:rPr lang="zh-CN" altLang="en-US" sz="1200" dirty="0">
                <a:solidFill>
                  <a:schemeClr val="tx1"/>
                </a:solidFill>
                <a:latin typeface="宋体" panose="02010600030101010101" pitchFamily="2" charset="-122"/>
                <a:ea typeface="宋体" panose="02010600030101010101" pitchFamily="2" charset="-122"/>
                <a:cs typeface="Times New Roman" panose="02020603050405020304" pitchFamily="18" charset="0"/>
                <a:hlinkClick r:id="rId2" action="ppaction://hlinksldjump"/>
              </a:rPr>
              <a:t>图片对应描述</a:t>
            </a:r>
            <a:endParaRPr lang="en-US" sz="1200" dirty="0">
              <a:latin typeface="宋体" panose="02010600030101010101" pitchFamily="2" charset="-122"/>
              <a:ea typeface="宋体" panose="02010600030101010101" pitchFamily="2" charset="-122"/>
              <a:cs typeface="Times New Roman" panose="02020603050405020304" pitchFamily="18" charset="0"/>
              <a:hlinkClick r:id="rId2" action="ppaction://hlinksldjump"/>
            </a:endParaRPr>
          </a:p>
        </p:txBody>
      </p:sp>
      <p:sp>
        <p:nvSpPr>
          <p:cNvPr id="7" name="Text Placeholder 6">
            <a:extLst>
              <a:ext uri="{FF2B5EF4-FFF2-40B4-BE49-F238E27FC236}">
                <a16:creationId xmlns:a16="http://schemas.microsoft.com/office/drawing/2014/main" id="{92BA7055-A926-4CF5-9927-637EC287B307}"/>
              </a:ext>
            </a:extLst>
          </p:cNvPr>
          <p:cNvSpPr>
            <a:spLocks noGrp="1"/>
          </p:cNvSpPr>
          <p:nvPr>
            <p:ph type="body" sz="quarter" idx="13"/>
          </p:nvPr>
        </p:nvSpPr>
        <p:spPr/>
        <p:txBody>
          <a:bodyPr/>
          <a:lstStyle/>
          <a:p>
            <a:endParaRPr lang="en-US" dirty="0">
              <a:latin typeface="宋体" panose="02010600030101010101" pitchFamily="2" charset="-122"/>
              <a:ea typeface="宋体" panose="02010600030101010101" pitchFamily="2" charset="-122"/>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宋体" panose="02010600030101010101" pitchFamily="2" charset="-122"/>
                <a:ea typeface="宋体" panose="02010600030101010101" pitchFamily="2" charset="-122"/>
                <a:cs typeface="Times New Roman" panose="02020603050405020304" pitchFamily="18" charset="0"/>
              </a:rPr>
              <a:pPr/>
              <a:t>26</a:t>
            </a:fld>
            <a:endParaRPr lang="en-US">
              <a:latin typeface="宋体" panose="02010600030101010101" pitchFamily="2" charset="-122"/>
              <a:ea typeface="宋体" panose="0201060003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8571BE59-60DD-843D-EE84-93BA650D8D4A}"/>
              </a:ext>
            </a:extLst>
          </p:cNvPr>
          <p:cNvPicPr>
            <a:picLocks noChangeAspect="1"/>
          </p:cNvPicPr>
          <p:nvPr/>
        </p:nvPicPr>
        <p:blipFill>
          <a:blip r:embed="rId3"/>
          <a:stretch>
            <a:fillRect/>
          </a:stretch>
        </p:blipFill>
        <p:spPr>
          <a:xfrm>
            <a:off x="982720" y="1615868"/>
            <a:ext cx="7178560" cy="3928268"/>
          </a:xfrm>
          <a:prstGeom prst="rect">
            <a:avLst/>
          </a:prstGeom>
        </p:spPr>
      </p:pic>
    </p:spTree>
    <p:extLst>
      <p:ext uri="{BB962C8B-B14F-4D97-AF65-F5344CB8AC3E}">
        <p14:creationId xmlns:p14="http://schemas.microsoft.com/office/powerpoint/2010/main" val="2267310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304800"/>
            <a:ext cx="8458200" cy="1021976"/>
          </a:xfrm>
        </p:spPr>
        <p:txBody>
          <a:bodyPr>
            <a:noAutofit/>
          </a:bodyPr>
          <a:lstStyle/>
          <a:p>
            <a:r>
              <a:rPr lang="zh-CN" altLang="en-US" sz="4000" dirty="0">
                <a:latin typeface="宋体" panose="02010600030101010101" pitchFamily="2" charset="-122"/>
                <a:ea typeface="宋体" panose="02010600030101010101" pitchFamily="2" charset="-122"/>
                <a:cs typeface="Times New Roman" panose="02020603050405020304" pitchFamily="18" charset="0"/>
              </a:rPr>
              <a:t>努力和交付日期之间的关系</a:t>
            </a:r>
            <a:r>
              <a:rPr lang="en-US" altLang="zh-CN" sz="4000" dirty="0">
                <a:latin typeface="宋体" panose="02010600030101010101" pitchFamily="2" charset="-122"/>
                <a:ea typeface="宋体" panose="02010600030101010101" pitchFamily="2" charset="-122"/>
                <a:cs typeface="Times New Roman" panose="02020603050405020304" pitchFamily="18" charset="0"/>
              </a:rPr>
              <a:t>——</a:t>
            </a:r>
            <a:r>
              <a:rPr lang="zh-CN" altLang="en-US" sz="4000" dirty="0">
                <a:latin typeface="宋体" panose="02010600030101010101" pitchFamily="2" charset="-122"/>
                <a:ea typeface="宋体" panose="02010600030101010101" pitchFamily="2" charset="-122"/>
                <a:cs typeface="Times New Roman" panose="02020603050405020304" pitchFamily="18" charset="0"/>
              </a:rPr>
              <a:t>对应描述</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641976"/>
            <a:ext cx="2980826" cy="225425"/>
          </a:xfrm>
        </p:spPr>
        <p:txBody>
          <a:bodyPr/>
          <a:lstStyle/>
          <a:p>
            <a:r>
              <a:rPr lang="zh-CN" altLang="en-US" noProof="0" dirty="0">
                <a:solidFill>
                  <a:schemeClr val="tx1"/>
                </a:solidFill>
                <a:latin typeface="宋体" panose="02010600030101010101" pitchFamily="2" charset="-122"/>
                <a:ea typeface="宋体" panose="02010600030101010101" pitchFamily="2" charset="-122"/>
                <a:cs typeface="Times New Roman" panose="02020603050405020304" pitchFamily="18" charset="0"/>
                <a:hlinkClick r:id="rId2" action="ppaction://hlinksldjump"/>
              </a:rPr>
              <a:t>返回原页面</a:t>
            </a:r>
            <a:endParaRPr lang="en-US" noProof="0" dirty="0">
              <a:latin typeface="宋体" panose="02010600030101010101" pitchFamily="2" charset="-122"/>
              <a:ea typeface="宋体" panose="02010600030101010101" pitchFamily="2" charset="-122"/>
              <a:cs typeface="Times New Roman" panose="02020603050405020304" pitchFamily="18" charset="0"/>
              <a:hlinkClick r:id="rId2" action="ppaction://hlinksldjump"/>
            </a:endParaRP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2088777"/>
                <a:ext cx="8458200" cy="3045198"/>
              </a:xfrm>
            </p:spPr>
            <p:txBody>
              <a:bodyPr>
                <a:normAutofit/>
              </a:bodyPr>
              <a:lstStyle/>
              <a:p>
                <a:r>
                  <a:rPr lang="zh-CN" altLang="en-US" dirty="0">
                    <a:latin typeface="宋体" panose="02010600030101010101" pitchFamily="2" charset="-122"/>
                    <a:ea typeface="宋体" panose="02010600030101010101" pitchFamily="2" charset="-122"/>
                    <a:cs typeface="Times New Roman" panose="02020603050405020304" pitchFamily="18" charset="0"/>
                  </a:rPr>
                  <a:t>一张图画出了努力和交付时间之间的关系。该图是努力成本与开发时间的关系图。该图显示了一条沿</a:t>
                </a:r>
                <a:r>
                  <a:rPr lang="en-US" altLang="zh-CN" dirty="0">
                    <a:latin typeface="宋体" panose="02010600030101010101" pitchFamily="2" charset="-122"/>
                    <a:ea typeface="宋体" panose="02010600030101010101" pitchFamily="2" charset="-122"/>
                    <a:cs typeface="Times New Roman" panose="02020603050405020304" pitchFamily="18" charset="0"/>
                  </a:rPr>
                  <a:t>Y</a:t>
                </a:r>
                <a:r>
                  <a:rPr lang="zh-CN" altLang="en-US" dirty="0">
                    <a:latin typeface="宋体" panose="02010600030101010101" pitchFamily="2" charset="-122"/>
                    <a:ea typeface="宋体" panose="02010600030101010101" pitchFamily="2" charset="-122"/>
                    <a:cs typeface="Times New Roman" panose="02020603050405020304" pitchFamily="18" charset="0"/>
                  </a:rPr>
                  <a:t>轴向</a:t>
                </a:r>
                <a:r>
                  <a:rPr lang="en-US" altLang="zh-CN" dirty="0">
                    <a:latin typeface="宋体" panose="02010600030101010101" pitchFamily="2" charset="-122"/>
                    <a:ea typeface="宋体" panose="02010600030101010101" pitchFamily="2" charset="-122"/>
                    <a:cs typeface="Times New Roman" panose="02020603050405020304" pitchFamily="18" charset="0"/>
                  </a:rPr>
                  <a:t>X</a:t>
                </a:r>
                <a:r>
                  <a:rPr lang="zh-CN" altLang="en-US" dirty="0">
                    <a:latin typeface="宋体" panose="02010600030101010101" pitchFamily="2" charset="-122"/>
                    <a:ea typeface="宋体" panose="02010600030101010101" pitchFamily="2" charset="-122"/>
                    <a:cs typeface="Times New Roman" panose="02020603050405020304" pitchFamily="18" charset="0"/>
                  </a:rPr>
                  <a:t>轴下降的曲线，并随着时间的增加而再次上升。该曲线有如下函数。</a:t>
                </a:r>
                <a14:m>
                  <m:oMath xmlns:m="http://schemas.openxmlformats.org/officeDocument/2006/math">
                    <m:sSub>
                      <m:sSub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𝐸</m:t>
                        </m:r>
                      </m:e>
                      <m:sub>
                        <m:r>
                          <m:rPr>
                            <m:sty m:val="p"/>
                          </m:rPr>
                          <a:rPr lang="en-US" altLang="zh-CN" i="1">
                            <a:latin typeface="Cambria Math" panose="02040503050406030204" pitchFamily="18" charset="0"/>
                            <a:ea typeface="宋体" panose="02010600030101010101" pitchFamily="2" charset="-122"/>
                            <a:cs typeface="Times New Roman" panose="02020603050405020304" pitchFamily="18" charset="0"/>
                          </a:rPr>
                          <m:t>a</m:t>
                        </m:r>
                      </m:sub>
                    </m:s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𝑚</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𝑡</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𝑑</m:t>
                        </m:r>
                      </m:sub>
                      <m:sup>
                        <m:r>
                          <a:rPr lang="en-US" altLang="zh-CN" b="0" i="1" smtClean="0">
                            <a:latin typeface="Cambria Math" panose="02040503050406030204" pitchFamily="18" charset="0"/>
                            <a:ea typeface="宋体" panose="02010600030101010101" pitchFamily="2" charset="-122"/>
                            <a:cs typeface="Times New Roman" panose="02020603050405020304" pitchFamily="18" charset="0"/>
                          </a:rPr>
                          <m:t>4</m:t>
                        </m:r>
                      </m:sup>
                    </m:sSubSup>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i="1">
                            <a:latin typeface="Cambria Math" panose="02040503050406030204" pitchFamily="18" charset="0"/>
                            <a:ea typeface="宋体" panose="02010600030101010101" pitchFamily="2" charset="-122"/>
                            <a:cs typeface="Times New Roman" panose="02020603050405020304" pitchFamily="18" charset="0"/>
                          </a:rPr>
                          <m:t>𝑡</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𝑎</m:t>
                        </m:r>
                      </m:sub>
                      <m:sup>
                        <m:r>
                          <a:rPr lang="en-US" altLang="zh-CN" i="1">
                            <a:latin typeface="Cambria Math" panose="02040503050406030204" pitchFamily="18" charset="0"/>
                            <a:ea typeface="宋体" panose="02010600030101010101" pitchFamily="2" charset="-122"/>
                            <a:cs typeface="Times New Roman" panose="02020603050405020304" pitchFamily="18" charset="0"/>
                          </a:rPr>
                          <m:t>4</m:t>
                        </m:r>
                      </m:sup>
                    </m:sSubSup>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dirty="0">
                    <a:latin typeface="宋体" panose="02010600030101010101" pitchFamily="2" charset="-122"/>
                    <a:ea typeface="宋体" panose="02010600030101010101" pitchFamily="2" charset="-122"/>
                    <a:cs typeface="Times New Roman" panose="02020603050405020304" pitchFamily="18" charset="0"/>
                  </a:rPr>
                  <a:t> </a:t>
                </a:r>
                <a:r>
                  <a:rPr lang="zh-CN" altLang="en-US" dirty="0">
                    <a:latin typeface="宋体" panose="02010600030101010101" pitchFamily="2" charset="-122"/>
                    <a:ea typeface="宋体" panose="02010600030101010101" pitchFamily="2" charset="-122"/>
                    <a:cs typeface="Times New Roman" panose="02020603050405020304" pitchFamily="18" charset="0"/>
                  </a:rPr>
                  <a:t>。变量的定义如下。</a:t>
                </a:r>
                <a:r>
                  <a:rPr lang="en-US" altLang="zh-CN" dirty="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𝐸</m:t>
                        </m:r>
                      </m:e>
                      <m:sub>
                        <m:r>
                          <m:rPr>
                            <m:sty m:val="p"/>
                          </m:rPr>
                          <a:rPr lang="en-US" altLang="zh-CN" i="1">
                            <a:latin typeface="Cambria Math" panose="02040503050406030204" pitchFamily="18" charset="0"/>
                            <a:ea typeface="宋体" panose="02010600030101010101" pitchFamily="2" charset="-122"/>
                            <a:cs typeface="Times New Roman" panose="02020603050405020304" pitchFamily="18" charset="0"/>
                          </a:rPr>
                          <m:t>a</m:t>
                        </m:r>
                      </m:sub>
                    </m:sSub>
                  </m:oMath>
                </a14:m>
                <a:r>
                  <a:rPr lang="en-US" altLang="zh-CN" dirty="0">
                    <a:latin typeface="宋体" panose="02010600030101010101" pitchFamily="2" charset="-122"/>
                    <a:ea typeface="宋体" panose="02010600030101010101" pitchFamily="2" charset="-122"/>
                    <a:cs typeface="Times New Roman" panose="02020603050405020304" pitchFamily="18" charset="0"/>
                  </a:rPr>
                  <a:t>=</a:t>
                </a:r>
                <a:r>
                  <a:rPr lang="zh-CN" altLang="en-US" dirty="0">
                    <a:latin typeface="宋体" panose="02010600030101010101" pitchFamily="2" charset="-122"/>
                    <a:ea typeface="宋体" panose="02010600030101010101" pitchFamily="2" charset="-122"/>
                    <a:cs typeface="Times New Roman" panose="02020603050405020304" pitchFamily="18" charset="0"/>
                  </a:rPr>
                  <a:t>以人月为单位的努力；</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i="1" smtClean="0">
                            <a:latin typeface="Cambria Math" panose="02040503050406030204" pitchFamily="18" charset="0"/>
                            <a:ea typeface="宋体" panose="02010600030101010101" pitchFamily="2" charset="-122"/>
                            <a:cs typeface="Times New Roman" panose="02020603050405020304" pitchFamily="18" charset="0"/>
                          </a:rPr>
                          <m:t>t</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𝑑</m:t>
                        </m:r>
                      </m:sub>
                    </m:sSub>
                  </m:oMath>
                </a14:m>
                <a:r>
                  <a:rPr lang="en-US" altLang="zh-CN" dirty="0">
                    <a:latin typeface="宋体" panose="02010600030101010101" pitchFamily="2" charset="-122"/>
                    <a:ea typeface="宋体" panose="02010600030101010101" pitchFamily="2" charset="-122"/>
                    <a:cs typeface="Times New Roman" panose="02020603050405020304" pitchFamily="18" charset="0"/>
                  </a:rPr>
                  <a:t>=</a:t>
                </a:r>
                <a:r>
                  <a:rPr lang="zh-CN" altLang="en-US" dirty="0">
                    <a:latin typeface="宋体" panose="02010600030101010101" pitchFamily="2" charset="-122"/>
                    <a:ea typeface="宋体" panose="02010600030101010101" pitchFamily="2" charset="-122"/>
                    <a:cs typeface="Times New Roman" panose="02020603050405020304" pitchFamily="18" charset="0"/>
                  </a:rPr>
                  <a:t>计划的名义交付时间；</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i="1">
                            <a:latin typeface="Cambria Math" panose="02040503050406030204" pitchFamily="18" charset="0"/>
                            <a:ea typeface="宋体" panose="02010600030101010101" pitchFamily="2" charset="-122"/>
                            <a:cs typeface="Times New Roman" panose="02020603050405020304" pitchFamily="18" charset="0"/>
                          </a:rPr>
                          <m:t>t</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𝑎</m:t>
                        </m:r>
                      </m:sub>
                    </m:sSub>
                  </m:oMath>
                </a14:m>
                <a:r>
                  <a:rPr lang="en-US" altLang="zh-CN" dirty="0">
                    <a:latin typeface="宋体" panose="02010600030101010101" pitchFamily="2" charset="-122"/>
                    <a:ea typeface="宋体" panose="02010600030101010101" pitchFamily="2" charset="-122"/>
                    <a:cs typeface="Times New Roman" panose="02020603050405020304" pitchFamily="18" charset="0"/>
                  </a:rPr>
                  <a:t>=</a:t>
                </a:r>
                <a:r>
                  <a:rPr lang="zh-CN" altLang="en-US" dirty="0">
                    <a:latin typeface="宋体" panose="02010600030101010101" pitchFamily="2" charset="-122"/>
                    <a:ea typeface="宋体" panose="02010600030101010101" pitchFamily="2" charset="-122"/>
                    <a:cs typeface="Times New Roman" panose="02020603050405020304" pitchFamily="18" charset="0"/>
                  </a:rPr>
                  <a:t>以成本计算的最佳开发成本；</a:t>
                </a:r>
                <a:r>
                  <a:rPr lang="en-US" altLang="zh-CN" dirty="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i="1">
                            <a:latin typeface="Cambria Math" panose="02040503050406030204" pitchFamily="18" charset="0"/>
                            <a:ea typeface="宋体" panose="02010600030101010101" pitchFamily="2" charset="-122"/>
                            <a:cs typeface="Times New Roman" panose="02020603050405020304" pitchFamily="18" charset="0"/>
                          </a:rPr>
                          <m:t>t</m:t>
                        </m:r>
                      </m:e>
                      <m:sub>
                        <m:r>
                          <m:rPr>
                            <m:sty m:val="p"/>
                          </m:rPr>
                          <a:rPr lang="en-US" altLang="zh-CN" i="1" smtClean="0">
                            <a:latin typeface="Cambria Math" panose="02040503050406030204" pitchFamily="18" charset="0"/>
                            <a:ea typeface="宋体" panose="02010600030101010101" pitchFamily="2" charset="-122"/>
                            <a:cs typeface="Times New Roman" panose="02020603050405020304" pitchFamily="18" charset="0"/>
                          </a:rPr>
                          <m:t>o</m:t>
                        </m:r>
                      </m:sub>
                    </m:sSub>
                  </m:oMath>
                </a14:m>
                <a:r>
                  <a:rPr lang="en-US" altLang="zh-CN" dirty="0">
                    <a:latin typeface="宋体" panose="02010600030101010101" pitchFamily="2" charset="-122"/>
                    <a:ea typeface="宋体" panose="02010600030101010101" pitchFamily="2" charset="-122"/>
                    <a:cs typeface="Times New Roman" panose="02020603050405020304" pitchFamily="18" charset="0"/>
                  </a:rPr>
                  <a:t>=</a:t>
                </a:r>
                <a:r>
                  <a:rPr lang="zh-CN" altLang="en-US" dirty="0">
                    <a:latin typeface="宋体" panose="02010600030101010101" pitchFamily="2" charset="-122"/>
                    <a:ea typeface="宋体" panose="02010600030101010101" pitchFamily="2" charset="-122"/>
                    <a:cs typeface="Times New Roman" panose="02020603050405020304" pitchFamily="18" charset="0"/>
                  </a:rPr>
                  <a:t>希望的实际交付时间。在曲线的左边，曲线和</a:t>
                </a:r>
                <a:r>
                  <a:rPr lang="en-US" altLang="zh-CN" dirty="0">
                    <a:latin typeface="宋体" panose="02010600030101010101" pitchFamily="2" charset="-122"/>
                    <a:ea typeface="宋体" panose="02010600030101010101" pitchFamily="2" charset="-122"/>
                    <a:cs typeface="Times New Roman" panose="02020603050405020304" pitchFamily="18" charset="0"/>
                  </a:rPr>
                  <a:t>y</a:t>
                </a:r>
                <a:r>
                  <a:rPr lang="zh-CN" altLang="en-US" dirty="0">
                    <a:latin typeface="宋体" panose="02010600030101010101" pitchFamily="2" charset="-122"/>
                    <a:ea typeface="宋体" panose="02010600030101010101" pitchFamily="2" charset="-122"/>
                    <a:cs typeface="Times New Roman" panose="02020603050405020304" pitchFamily="18" charset="0"/>
                  </a:rPr>
                  <a:t>轴之间有一条虚线，阴影区域定义了不可能的区域。这条线是在</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𝑚𝑖𝑛</m:t>
                        </m:r>
                      </m:sub>
                    </m:sSub>
                  </m:oMath>
                </a14:m>
                <a:r>
                  <a:rPr lang="en-US" altLang="zh-CN" dirty="0">
                    <a:latin typeface="宋体" panose="02010600030101010101" pitchFamily="2" charset="-122"/>
                    <a:ea typeface="宋体" panose="02010600030101010101" pitchFamily="2" charset="-122"/>
                    <a:cs typeface="Times New Roman" panose="02020603050405020304" pitchFamily="18" charset="0"/>
                  </a:rPr>
                  <a:t>=0.75</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𝑑</m:t>
                        </m:r>
                      </m:sub>
                    </m:sSub>
                  </m:oMath>
                </a14:m>
                <a:r>
                  <a:rPr lang="zh-CN" altLang="en-US" dirty="0">
                    <a:latin typeface="宋体" panose="02010600030101010101" pitchFamily="2" charset="-122"/>
                    <a:ea typeface="宋体" panose="02010600030101010101" pitchFamily="2" charset="-122"/>
                    <a:cs typeface="Times New Roman" panose="02020603050405020304" pitchFamily="18" charset="0"/>
                  </a:rPr>
                  <a:t>时绘制的。</a:t>
                </a:r>
              </a:p>
            </p:txBody>
          </p:sp>
        </mc:Choice>
        <mc:Fallback xmlns="">
          <p:sp>
            <p:nvSpPr>
              <p:cNvPr id="4" name="Content Placeholder 3">
                <a:extLst>
                  <a:ext uri="{FF2B5EF4-FFF2-40B4-BE49-F238E27FC236}">
                    <a16:creationId xmlns:a16="http://schemas.microsoft.com/office/drawing/2014/main" id="{682B4685-AFF6-4664-AF0E-CBEF4179CF57}"/>
                  </a:ext>
                </a:extLst>
              </p:cNvPr>
              <p:cNvSpPr>
                <a:spLocks noGrp="1" noRot="1" noChangeAspect="1" noMove="1" noResize="1" noEditPoints="1" noAdjustHandles="1" noChangeArrowheads="1" noChangeShapeType="1" noTextEdit="1"/>
              </p:cNvSpPr>
              <p:nvPr>
                <p:ph sz="quarter" idx="11"/>
              </p:nvPr>
            </p:nvSpPr>
            <p:spPr>
              <a:xfrm>
                <a:off x="342900" y="2088777"/>
                <a:ext cx="8458200" cy="3045198"/>
              </a:xfrm>
              <a:blipFill>
                <a:blip r:embed="rId3"/>
                <a:stretch>
                  <a:fillRect l="-720" t="-1202"/>
                </a:stretch>
              </a:blipFill>
            </p:spPr>
            <p:txBody>
              <a:bodyPr/>
              <a:lstStyle/>
              <a:p>
                <a:r>
                  <a:rPr lang="zh-CN" altLang="en-US">
                    <a:noFill/>
                  </a:rPr>
                  <a:t> </a:t>
                </a:r>
              </a:p>
            </p:txBody>
          </p:sp>
        </mc:Fallback>
      </mc:AlternateContent>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zh-CN" altLang="en-US" noProof="0" dirty="0">
                <a:solidFill>
                  <a:schemeClr val="tx1"/>
                </a:solidFill>
                <a:latin typeface="宋体" panose="02010600030101010101" pitchFamily="2" charset="-122"/>
                <a:ea typeface="宋体" panose="02010600030101010101" pitchFamily="2" charset="-122"/>
                <a:cs typeface="Times New Roman" panose="02020603050405020304" pitchFamily="18" charset="0"/>
                <a:hlinkClick r:id="rId2" action="ppaction://hlinksldjump"/>
              </a:rPr>
              <a:t>返回原页面</a:t>
            </a:r>
            <a:endParaRPr lang="en-US" noProof="0" dirty="0">
              <a:latin typeface="宋体" panose="02010600030101010101" pitchFamily="2" charset="-122"/>
              <a:ea typeface="宋体" panose="02010600030101010101" pitchFamily="2" charset="-122"/>
              <a:cs typeface="Times New Roman" panose="02020603050405020304" pitchFamily="18" charset="0"/>
              <a:hlinkClick r:id="rId2" action="ppaction://hlinksldjump"/>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宋体" panose="02010600030101010101" pitchFamily="2" charset="-122"/>
                <a:ea typeface="宋体" panose="02010600030101010101" pitchFamily="2" charset="-122"/>
                <a:cs typeface="Times New Roman" panose="02020603050405020304" pitchFamily="18" charset="0"/>
              </a:rPr>
              <a:t>27</a:t>
            </a:fld>
            <a:endParaRPr lang="en-US">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353017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概念开发任务集</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53274"/>
            <a:ext cx="8458200" cy="4644022"/>
          </a:xfrm>
        </p:spPr>
        <p:txBody>
          <a:bodyPr vert="horz" lIns="91440" tIns="45720" rIns="91440" bIns="45720" rtlCol="0">
            <a:noAutofit/>
          </a:bodyPr>
          <a:lstStyle/>
          <a:p>
            <a:r>
              <a:rPr lang="en-US" b="1" noProof="0" dirty="0">
                <a:latin typeface="宋体" panose="02010600030101010101" pitchFamily="2" charset="-122"/>
                <a:ea typeface="宋体" panose="02010600030101010101" pitchFamily="2" charset="-122"/>
                <a:cs typeface="Times New Roman" panose="02020603050405020304" pitchFamily="18" charset="0"/>
              </a:rPr>
              <a:t>1.1 </a:t>
            </a:r>
            <a:r>
              <a:rPr lang="zh-CN" altLang="en-US" b="1" noProof="0" dirty="0">
                <a:latin typeface="宋体" panose="02010600030101010101" pitchFamily="2" charset="-122"/>
                <a:ea typeface="宋体" panose="02010600030101010101" pitchFamily="2" charset="-122"/>
                <a:cs typeface="Times New Roman" panose="02020603050405020304" pitchFamily="18" charset="0"/>
              </a:rPr>
              <a:t>概念范围。</a:t>
            </a:r>
            <a:r>
              <a:rPr lang="zh-CN" altLang="en-US" noProof="0" dirty="0">
                <a:latin typeface="宋体" panose="02010600030101010101" pitchFamily="2" charset="-122"/>
                <a:ea typeface="宋体" panose="02010600030101010101" pitchFamily="2" charset="-122"/>
                <a:cs typeface="Times New Roman" panose="02020603050405020304" pitchFamily="18" charset="0"/>
              </a:rPr>
              <a:t>确定项目整体范围。</a:t>
            </a:r>
            <a:endParaRPr lang="en-US" noProof="0" dirty="0">
              <a:latin typeface="宋体" panose="02010600030101010101" pitchFamily="2" charset="-122"/>
              <a:ea typeface="宋体" panose="02010600030101010101" pitchFamily="2" charset="-122"/>
              <a:cs typeface="Times New Roman" panose="02020603050405020304" pitchFamily="18" charset="0"/>
            </a:endParaRPr>
          </a:p>
          <a:p>
            <a:pPr marL="377825" indent="-377825"/>
            <a:r>
              <a:rPr lang="en-US" b="1" noProof="0" dirty="0">
                <a:latin typeface="宋体" panose="02010600030101010101" pitchFamily="2" charset="-122"/>
                <a:ea typeface="宋体" panose="02010600030101010101" pitchFamily="2" charset="-122"/>
                <a:cs typeface="Times New Roman" panose="02020603050405020304" pitchFamily="18" charset="0"/>
              </a:rPr>
              <a:t>1.2 </a:t>
            </a:r>
            <a:r>
              <a:rPr lang="zh-CN" altLang="en-US" b="1" noProof="0" dirty="0">
                <a:latin typeface="宋体" panose="02010600030101010101" pitchFamily="2" charset="-122"/>
                <a:ea typeface="宋体" panose="02010600030101010101" pitchFamily="2" charset="-122"/>
                <a:cs typeface="Times New Roman" panose="02020603050405020304" pitchFamily="18" charset="0"/>
              </a:rPr>
              <a:t>初步的概念策划。</a:t>
            </a:r>
            <a:r>
              <a:rPr lang="zh-CN" altLang="en-US" noProof="0" dirty="0">
                <a:latin typeface="宋体" panose="02010600030101010101" pitchFamily="2" charset="-122"/>
                <a:ea typeface="宋体" panose="02010600030101010101" pitchFamily="2" charset="-122"/>
                <a:cs typeface="Times New Roman" panose="02020603050405020304" pitchFamily="18" charset="0"/>
              </a:rPr>
              <a:t>确定组织有能力承担项目范围所涵盖的工作。</a:t>
            </a:r>
          </a:p>
          <a:p>
            <a:pPr marL="377825" indent="-377825"/>
            <a:r>
              <a:rPr lang="en-US" b="1" noProof="0" dirty="0">
                <a:latin typeface="宋体" panose="02010600030101010101" pitchFamily="2" charset="-122"/>
                <a:ea typeface="宋体" panose="02010600030101010101" pitchFamily="2" charset="-122"/>
                <a:cs typeface="Times New Roman" panose="02020603050405020304" pitchFamily="18" charset="0"/>
              </a:rPr>
              <a:t>1.3 </a:t>
            </a:r>
            <a:r>
              <a:rPr lang="zh-CN" altLang="en-US" b="1" noProof="0" dirty="0">
                <a:latin typeface="宋体" panose="02010600030101010101" pitchFamily="2" charset="-122"/>
                <a:ea typeface="宋体" panose="02010600030101010101" pitchFamily="2" charset="-122"/>
                <a:cs typeface="Times New Roman" panose="02020603050405020304" pitchFamily="18" charset="0"/>
              </a:rPr>
              <a:t>技术风险评估。</a:t>
            </a:r>
            <a:r>
              <a:rPr lang="zh-CN" altLang="en-US" noProof="0" dirty="0">
                <a:latin typeface="宋体" panose="02010600030101010101" pitchFamily="2" charset="-122"/>
                <a:ea typeface="宋体" panose="02010600030101010101" pitchFamily="2" charset="-122"/>
                <a:cs typeface="Times New Roman" panose="02020603050405020304" pitchFamily="18" charset="0"/>
              </a:rPr>
              <a:t>评估与作为项目范围的一部分将要时限的技术相关联的风险。</a:t>
            </a:r>
            <a:endParaRPr lang="en-US" altLang="zh-CN" noProof="0" dirty="0">
              <a:latin typeface="宋体" panose="02010600030101010101" pitchFamily="2" charset="-122"/>
              <a:ea typeface="宋体" panose="02010600030101010101" pitchFamily="2" charset="-122"/>
              <a:cs typeface="Times New Roman" panose="02020603050405020304" pitchFamily="18" charset="0"/>
            </a:endParaRPr>
          </a:p>
          <a:p>
            <a:pPr marL="377825" indent="-377825"/>
            <a:r>
              <a:rPr lang="en-US" b="1" noProof="0" dirty="0">
                <a:latin typeface="宋体" panose="02010600030101010101" pitchFamily="2" charset="-122"/>
                <a:ea typeface="宋体" panose="02010600030101010101" pitchFamily="2" charset="-122"/>
                <a:cs typeface="Times New Roman" panose="02020603050405020304" pitchFamily="18" charset="0"/>
              </a:rPr>
              <a:t>1.4 </a:t>
            </a:r>
            <a:r>
              <a:rPr lang="zh-CN" altLang="en-US" b="1" noProof="0" dirty="0">
                <a:latin typeface="宋体" panose="02010600030101010101" pitchFamily="2" charset="-122"/>
                <a:ea typeface="宋体" panose="02010600030101010101" pitchFamily="2" charset="-122"/>
                <a:cs typeface="Times New Roman" panose="02020603050405020304" pitchFamily="18" charset="0"/>
              </a:rPr>
              <a:t>概念证明。</a:t>
            </a:r>
            <a:r>
              <a:rPr lang="zh-CN" altLang="en-US" noProof="0" dirty="0">
                <a:latin typeface="宋体" panose="02010600030101010101" pitchFamily="2" charset="-122"/>
                <a:ea typeface="宋体" panose="02010600030101010101" pitchFamily="2" charset="-122"/>
                <a:cs typeface="Times New Roman" panose="02020603050405020304" pitchFamily="18" charset="0"/>
              </a:rPr>
              <a:t>证明了一项新技术在软件方面的可行性。</a:t>
            </a:r>
          </a:p>
          <a:p>
            <a:pPr marL="377825" indent="-377825"/>
            <a:r>
              <a:rPr lang="en-US" b="1" noProof="0" dirty="0">
                <a:latin typeface="宋体" panose="02010600030101010101" pitchFamily="2" charset="-122"/>
                <a:ea typeface="宋体" panose="02010600030101010101" pitchFamily="2" charset="-122"/>
                <a:cs typeface="Times New Roman" panose="02020603050405020304" pitchFamily="18" charset="0"/>
              </a:rPr>
              <a:t>1.5 </a:t>
            </a:r>
            <a:r>
              <a:rPr lang="zh-CN" altLang="en-US" b="1" noProof="0" dirty="0">
                <a:latin typeface="宋体" panose="02010600030101010101" pitchFamily="2" charset="-122"/>
                <a:ea typeface="宋体" panose="02010600030101010101" pitchFamily="2" charset="-122"/>
                <a:cs typeface="Times New Roman" panose="02020603050405020304" pitchFamily="18" charset="0"/>
              </a:rPr>
              <a:t>概念实现。</a:t>
            </a:r>
            <a:r>
              <a:rPr lang="zh-CN" altLang="en-US" noProof="0" dirty="0">
                <a:latin typeface="宋体" panose="02010600030101010101" pitchFamily="2" charset="-122"/>
                <a:ea typeface="宋体" panose="02010600030101010101" pitchFamily="2" charset="-122"/>
                <a:cs typeface="Times New Roman" panose="02020603050405020304" pitchFamily="18" charset="0"/>
              </a:rPr>
              <a:t>以可由客户审查的方式实现概念的表述，并在必须向其他客户或管理层出售概念时用于</a:t>
            </a:r>
            <a:r>
              <a:rPr lang="zh-CN" altLang="en-US" dirty="0">
                <a:latin typeface="宋体" panose="02010600030101010101" pitchFamily="2" charset="-122"/>
                <a:ea typeface="宋体" panose="02010600030101010101" pitchFamily="2" charset="-122"/>
                <a:cs typeface="Times New Roman" panose="02020603050405020304" pitchFamily="18" charset="0"/>
              </a:rPr>
              <a:t>“</a:t>
            </a:r>
            <a:r>
              <a:rPr lang="zh-CN" altLang="en-US" noProof="0" dirty="0">
                <a:latin typeface="宋体" panose="02010600030101010101" pitchFamily="2" charset="-122"/>
                <a:ea typeface="宋体" panose="02010600030101010101" pitchFamily="2" charset="-122"/>
                <a:cs typeface="Times New Roman" panose="02020603050405020304" pitchFamily="18" charset="0"/>
              </a:rPr>
              <a:t>营销</a:t>
            </a:r>
            <a:r>
              <a:rPr lang="zh-CN" altLang="en-US" dirty="0">
                <a:latin typeface="宋体" panose="02010600030101010101" pitchFamily="2" charset="-122"/>
                <a:ea typeface="宋体" panose="02010600030101010101" pitchFamily="2" charset="-122"/>
                <a:cs typeface="Times New Roman" panose="02020603050405020304" pitchFamily="18" charset="0"/>
              </a:rPr>
              <a:t>”</a:t>
            </a:r>
            <a:r>
              <a:rPr lang="zh-CN" altLang="en-US" noProof="0" dirty="0">
                <a:latin typeface="宋体" panose="02010600030101010101" pitchFamily="2" charset="-122"/>
                <a:ea typeface="宋体" panose="02010600030101010101" pitchFamily="2" charset="-122"/>
                <a:cs typeface="Times New Roman" panose="02020603050405020304" pitchFamily="18" charset="0"/>
              </a:rPr>
              <a:t>目的。</a:t>
            </a:r>
          </a:p>
          <a:p>
            <a:pPr marL="377825" indent="-377825"/>
            <a:r>
              <a:rPr lang="en-US" b="1" noProof="0" dirty="0">
                <a:latin typeface="宋体" panose="02010600030101010101" pitchFamily="2" charset="-122"/>
                <a:ea typeface="宋体" panose="02010600030101010101" pitchFamily="2" charset="-122"/>
                <a:cs typeface="Times New Roman" panose="02020603050405020304" pitchFamily="18" charset="0"/>
              </a:rPr>
              <a:t>1.6 </a:t>
            </a:r>
            <a:r>
              <a:rPr lang="zh-CN" altLang="en-US" b="1" noProof="0" dirty="0">
                <a:latin typeface="宋体" panose="02010600030101010101" pitchFamily="2" charset="-122"/>
                <a:ea typeface="宋体" panose="02010600030101010101" pitchFamily="2" charset="-122"/>
                <a:cs typeface="Times New Roman" panose="02020603050405020304" pitchFamily="18" charset="0"/>
              </a:rPr>
              <a:t>客户反应。</a:t>
            </a:r>
            <a:r>
              <a:rPr lang="zh-CN" altLang="en-US" noProof="0" dirty="0">
                <a:latin typeface="宋体" panose="02010600030101010101" pitchFamily="2" charset="-122"/>
                <a:ea typeface="宋体" panose="02010600030101010101" pitchFamily="2" charset="-122"/>
                <a:cs typeface="Times New Roman" panose="02020603050405020304" pitchFamily="18" charset="0"/>
              </a:rPr>
              <a:t>向客户索取对新技术概念的反馈，并以特定的客户应用作为目标。</a:t>
            </a:r>
            <a:endParaRPr lang="en-US" altLang="en-US" sz="24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宋体" panose="02010600030101010101" pitchFamily="2" charset="-122"/>
                <a:ea typeface="宋体" panose="02010600030101010101" pitchFamily="2" charset="-122"/>
                <a:cs typeface="Times New Roman" panose="02020603050405020304" pitchFamily="18" charset="0"/>
              </a:rPr>
              <a:pPr/>
              <a:t>28</a:t>
            </a:fld>
            <a:endParaRPr lang="en-US">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61413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2800" dirty="0">
                <a:latin typeface="宋体" panose="02010600030101010101" pitchFamily="2" charset="-122"/>
                <a:ea typeface="宋体" panose="02010600030101010101" pitchFamily="2" charset="-122"/>
                <a:cs typeface="Times New Roman" panose="02020603050405020304" pitchFamily="18" charset="0"/>
              </a:rPr>
              <a:t>任务</a:t>
            </a:r>
            <a:r>
              <a:rPr lang="en-US" sz="2800" noProof="0" dirty="0">
                <a:latin typeface="宋体" panose="02010600030101010101" pitchFamily="2" charset="-122"/>
                <a:ea typeface="宋体" panose="02010600030101010101" pitchFamily="2" charset="-122"/>
                <a:cs typeface="Times New Roman" panose="02020603050405020304" pitchFamily="18" charset="0"/>
              </a:rPr>
              <a:t>1.1 </a:t>
            </a:r>
            <a:r>
              <a:rPr lang="zh-CN" altLang="en-US" sz="2800" dirty="0">
                <a:latin typeface="宋体" panose="02010600030101010101" pitchFamily="2" charset="-122"/>
                <a:ea typeface="宋体" panose="02010600030101010101" pitchFamily="2" charset="-122"/>
                <a:cs typeface="Times New Roman" panose="02020603050405020304" pitchFamily="18" charset="0"/>
              </a:rPr>
              <a:t>细化</a:t>
            </a:r>
            <a:endParaRPr lang="en-US" sz="28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79810"/>
            <a:ext cx="8458200" cy="4590288"/>
          </a:xfrm>
        </p:spPr>
        <p:txBody>
          <a:bodyPr vert="horz" lIns="91440" tIns="45720" rIns="91440" bIns="45720" rtlCol="0">
            <a:noAutofit/>
          </a:bodyPr>
          <a:lstStyle/>
          <a:p>
            <a:pPr>
              <a:spcBef>
                <a:spcPts val="600"/>
              </a:spcBef>
              <a:spcAft>
                <a:spcPts val="0"/>
              </a:spcAft>
            </a:pPr>
            <a:r>
              <a:rPr lang="zh-CN" altLang="en-US" sz="1200" i="1" noProof="0" dirty="0">
                <a:latin typeface="宋体" panose="02010600030101010101" pitchFamily="2" charset="-122"/>
                <a:ea typeface="宋体" panose="02010600030101010101" pitchFamily="2" charset="-122"/>
                <a:cs typeface="Times New Roman" panose="02020603050405020304" pitchFamily="18" charset="0"/>
              </a:rPr>
              <a:t>任务定义</a:t>
            </a:r>
            <a:r>
              <a:rPr lang="en-US" altLang="zh-CN" sz="1200" i="1" noProof="0" dirty="0">
                <a:latin typeface="宋体" panose="02010600030101010101" pitchFamily="2" charset="-122"/>
                <a:ea typeface="宋体" panose="02010600030101010101" pitchFamily="2" charset="-122"/>
                <a:cs typeface="Times New Roman" panose="02020603050405020304" pitchFamily="18" charset="0"/>
              </a:rPr>
              <a:t>	</a:t>
            </a:r>
            <a:r>
              <a:rPr lang="en-US" altLang="en-US" sz="1200" i="1" noProof="0" dirty="0">
                <a:latin typeface="宋体" panose="02010600030101010101" pitchFamily="2" charset="-122"/>
                <a:ea typeface="宋体" panose="02010600030101010101" pitchFamily="2" charset="-122"/>
                <a:cs typeface="Times New Roman" panose="02020603050405020304" pitchFamily="18" charset="0"/>
              </a:rPr>
              <a:t>:  </a:t>
            </a:r>
            <a:r>
              <a:rPr lang="zh-CN" altLang="en-US" sz="1200" i="1" noProof="0" dirty="0">
                <a:latin typeface="宋体" panose="02010600030101010101" pitchFamily="2" charset="-122"/>
                <a:ea typeface="宋体" panose="02010600030101010101" pitchFamily="2" charset="-122"/>
                <a:cs typeface="Times New Roman" panose="02020603050405020304" pitchFamily="18" charset="0"/>
              </a:rPr>
              <a:t>任务</a:t>
            </a:r>
            <a:r>
              <a:rPr lang="en-US" altLang="en-US" sz="1200" i="1" noProof="0" dirty="0">
                <a:latin typeface="宋体" panose="02010600030101010101" pitchFamily="2" charset="-122"/>
                <a:ea typeface="宋体" panose="02010600030101010101" pitchFamily="2" charset="-122"/>
                <a:cs typeface="Times New Roman" panose="02020603050405020304" pitchFamily="18" charset="0"/>
              </a:rPr>
              <a:t> 1.1  </a:t>
            </a:r>
            <a:r>
              <a:rPr lang="zh-CN" altLang="en-US" sz="1200" i="1" noProof="0" dirty="0">
                <a:latin typeface="宋体" panose="02010600030101010101" pitchFamily="2" charset="-122"/>
                <a:ea typeface="宋体" panose="02010600030101010101" pitchFamily="2" charset="-122"/>
                <a:cs typeface="Times New Roman" panose="02020603050405020304" pitchFamily="18" charset="0"/>
              </a:rPr>
              <a:t>概念范围</a:t>
            </a:r>
            <a:endParaRPr lang="en-US" altLang="en-US" sz="1200" i="1" noProof="0" dirty="0">
              <a:latin typeface="宋体" panose="02010600030101010101" pitchFamily="2" charset="-122"/>
              <a:ea typeface="宋体" panose="02010600030101010101" pitchFamily="2" charset="-122"/>
              <a:cs typeface="Times New Roman" panose="02020603050405020304" pitchFamily="18" charset="0"/>
            </a:endParaRPr>
          </a:p>
          <a:p>
            <a:pPr>
              <a:spcBef>
                <a:spcPts val="300"/>
              </a:spcBef>
              <a:spcAft>
                <a:spcPts val="0"/>
              </a:spcAft>
            </a:pPr>
            <a:r>
              <a:rPr lang="en-US" altLang="en-US" sz="1200" i="1" noProof="0" dirty="0">
                <a:latin typeface="宋体" panose="02010600030101010101" pitchFamily="2" charset="-122"/>
                <a:ea typeface="宋体" panose="02010600030101010101" pitchFamily="2" charset="-122"/>
                <a:cs typeface="Times New Roman" panose="02020603050405020304" pitchFamily="18" charset="0"/>
              </a:rPr>
              <a:t>1.1.1	</a:t>
            </a:r>
            <a:r>
              <a:rPr lang="zh-CN" altLang="en-US" sz="1200" i="1" noProof="0" dirty="0">
                <a:latin typeface="宋体" panose="02010600030101010101" pitchFamily="2" charset="-122"/>
                <a:ea typeface="宋体" panose="02010600030101010101" pitchFamily="2" charset="-122"/>
                <a:cs typeface="Times New Roman" panose="02020603050405020304" pitchFamily="18" charset="0"/>
              </a:rPr>
              <a:t>确定需求、效益和潜在的客户</a:t>
            </a:r>
            <a:endParaRPr lang="en-US" altLang="en-US" sz="1200" i="1" noProof="0" dirty="0">
              <a:latin typeface="宋体" panose="02010600030101010101" pitchFamily="2" charset="-122"/>
              <a:ea typeface="宋体" panose="02010600030101010101" pitchFamily="2" charset="-122"/>
              <a:cs typeface="Times New Roman" panose="02020603050405020304" pitchFamily="18" charset="0"/>
            </a:endParaRPr>
          </a:p>
          <a:p>
            <a:pPr>
              <a:spcBef>
                <a:spcPts val="300"/>
              </a:spcBef>
              <a:spcAft>
                <a:spcPts val="0"/>
              </a:spcAft>
            </a:pPr>
            <a:r>
              <a:rPr lang="en-US" altLang="en-US" sz="1200" i="1" noProof="0" dirty="0">
                <a:latin typeface="宋体" panose="02010600030101010101" pitchFamily="2" charset="-122"/>
                <a:ea typeface="宋体" panose="02010600030101010101" pitchFamily="2" charset="-122"/>
                <a:cs typeface="Times New Roman" panose="02020603050405020304" pitchFamily="18" charset="0"/>
              </a:rPr>
              <a:t>1.1.2	</a:t>
            </a:r>
            <a:r>
              <a:rPr lang="zh-CN" altLang="en-US" sz="1200" i="1" noProof="0" dirty="0">
                <a:latin typeface="宋体" panose="02010600030101010101" pitchFamily="2" charset="-122"/>
                <a:ea typeface="宋体" panose="02010600030101010101" pitchFamily="2" charset="-122"/>
                <a:cs typeface="Times New Roman" panose="02020603050405020304" pitchFamily="18" charset="0"/>
              </a:rPr>
              <a:t>确定所希望的输出</a:t>
            </a:r>
            <a:r>
              <a:rPr lang="en-US" altLang="zh-CN" sz="1200" i="1" noProof="0" dirty="0">
                <a:latin typeface="宋体" panose="02010600030101010101" pitchFamily="2" charset="-122"/>
                <a:ea typeface="宋体" panose="02010600030101010101" pitchFamily="2" charset="-122"/>
                <a:cs typeface="Times New Roman" panose="02020603050405020304" pitchFamily="18" charset="0"/>
              </a:rPr>
              <a:t>/</a:t>
            </a:r>
            <a:r>
              <a:rPr lang="zh-CN" altLang="en-US" sz="1200" i="1" noProof="0" dirty="0">
                <a:latin typeface="宋体" panose="02010600030101010101" pitchFamily="2" charset="-122"/>
                <a:ea typeface="宋体" panose="02010600030101010101" pitchFamily="2" charset="-122"/>
                <a:cs typeface="Times New Roman" panose="02020603050405020304" pitchFamily="18" charset="0"/>
              </a:rPr>
              <a:t>控制和驱动应用程序的输入事件</a:t>
            </a:r>
            <a:endParaRPr lang="en-US" altLang="en-US" sz="1200" i="1" noProof="0" dirty="0">
              <a:latin typeface="宋体" panose="02010600030101010101" pitchFamily="2" charset="-122"/>
              <a:ea typeface="宋体" panose="02010600030101010101" pitchFamily="2" charset="-122"/>
              <a:cs typeface="Times New Roman" panose="02020603050405020304" pitchFamily="18" charset="0"/>
            </a:endParaRPr>
          </a:p>
          <a:p>
            <a:pPr>
              <a:spcBef>
                <a:spcPts val="300"/>
              </a:spcBef>
              <a:spcAft>
                <a:spcPts val="0"/>
              </a:spcAft>
            </a:pPr>
            <a:r>
              <a:rPr lang="en-US" altLang="en-US" sz="1200" i="1" noProof="0" dirty="0">
                <a:latin typeface="宋体" panose="02010600030101010101" pitchFamily="2" charset="-122"/>
                <a:ea typeface="宋体" panose="02010600030101010101" pitchFamily="2" charset="-122"/>
                <a:cs typeface="Times New Roman" panose="02020603050405020304" pitchFamily="18" charset="0"/>
              </a:rPr>
              <a:t>	</a:t>
            </a:r>
            <a:r>
              <a:rPr lang="zh-CN" altLang="en-US" sz="1200" i="1" noProof="0" dirty="0">
                <a:latin typeface="宋体" panose="02010600030101010101" pitchFamily="2" charset="-122"/>
                <a:ea typeface="宋体" panose="02010600030101010101" pitchFamily="2" charset="-122"/>
                <a:cs typeface="Times New Roman" panose="02020603050405020304" pitchFamily="18" charset="0"/>
              </a:rPr>
              <a:t>开始任务</a:t>
            </a:r>
            <a:r>
              <a:rPr lang="en-US" altLang="en-US" sz="1200" i="1" noProof="0" dirty="0">
                <a:latin typeface="宋体" panose="02010600030101010101" pitchFamily="2" charset="-122"/>
                <a:ea typeface="宋体" panose="02010600030101010101" pitchFamily="2" charset="-122"/>
                <a:cs typeface="Times New Roman" panose="02020603050405020304" pitchFamily="18" charset="0"/>
              </a:rPr>
              <a:t>1.1.2</a:t>
            </a:r>
          </a:p>
          <a:p>
            <a:pPr>
              <a:spcBef>
                <a:spcPts val="300"/>
              </a:spcBef>
              <a:spcAft>
                <a:spcPts val="0"/>
              </a:spcAft>
            </a:pPr>
            <a:r>
              <a:rPr lang="en-US" altLang="en-US" sz="1200" i="1" noProof="0" dirty="0">
                <a:latin typeface="宋体" panose="02010600030101010101" pitchFamily="2" charset="-122"/>
                <a:ea typeface="宋体" panose="02010600030101010101" pitchFamily="2" charset="-122"/>
                <a:cs typeface="Times New Roman" panose="02020603050405020304" pitchFamily="18" charset="0"/>
              </a:rPr>
              <a:t>	1.1.2.1	FTR</a:t>
            </a:r>
            <a:r>
              <a:rPr lang="zh-CN" altLang="en-US" sz="1200" i="1" noProof="0" dirty="0">
                <a:latin typeface="宋体" panose="02010600030101010101" pitchFamily="2" charset="-122"/>
                <a:ea typeface="宋体" panose="02010600030101010101" pitchFamily="2" charset="-122"/>
                <a:cs typeface="Times New Roman" panose="02020603050405020304" pitchFamily="18" charset="0"/>
              </a:rPr>
              <a:t>：评审需求的书面描述</a:t>
            </a:r>
            <a:endParaRPr lang="en-US" altLang="en-US" sz="1200" i="1" noProof="0" dirty="0">
              <a:latin typeface="宋体" panose="02010600030101010101" pitchFamily="2" charset="-122"/>
              <a:ea typeface="宋体" panose="02010600030101010101" pitchFamily="2" charset="-122"/>
              <a:cs typeface="Times New Roman" panose="02020603050405020304" pitchFamily="18" charset="0"/>
            </a:endParaRPr>
          </a:p>
          <a:p>
            <a:pPr>
              <a:spcBef>
                <a:spcPts val="300"/>
              </a:spcBef>
              <a:spcAft>
                <a:spcPts val="0"/>
              </a:spcAft>
            </a:pPr>
            <a:r>
              <a:rPr lang="en-US" altLang="en-US" sz="1200" i="1" noProof="0" dirty="0">
                <a:latin typeface="宋体" panose="02010600030101010101" pitchFamily="2" charset="-122"/>
                <a:ea typeface="宋体" panose="02010600030101010101" pitchFamily="2" charset="-122"/>
                <a:cs typeface="Times New Roman" panose="02020603050405020304" pitchFamily="18" charset="0"/>
              </a:rPr>
              <a:t>	1.1.2.2	</a:t>
            </a:r>
            <a:r>
              <a:rPr lang="zh-CN" altLang="en-US" sz="1200" i="1" dirty="0">
                <a:latin typeface="宋体" panose="02010600030101010101" pitchFamily="2" charset="-122"/>
                <a:ea typeface="宋体" panose="02010600030101010101" pitchFamily="2" charset="-122"/>
                <a:cs typeface="Times New Roman" panose="02020603050405020304" pitchFamily="18" charset="0"/>
              </a:rPr>
              <a:t>导出客户可见的输出</a:t>
            </a:r>
            <a:r>
              <a:rPr lang="en-US" altLang="zh-CN" sz="1200" i="1" dirty="0">
                <a:latin typeface="宋体" panose="02010600030101010101" pitchFamily="2" charset="-122"/>
                <a:ea typeface="宋体" panose="02010600030101010101" pitchFamily="2" charset="-122"/>
                <a:cs typeface="Times New Roman" panose="02020603050405020304" pitchFamily="18" charset="0"/>
              </a:rPr>
              <a:t>/</a:t>
            </a:r>
            <a:r>
              <a:rPr lang="zh-CN" altLang="en-US" sz="1200" i="1" dirty="0">
                <a:latin typeface="宋体" panose="02010600030101010101" pitchFamily="2" charset="-122"/>
                <a:ea typeface="宋体" panose="02010600030101010101" pitchFamily="2" charset="-122"/>
                <a:cs typeface="Times New Roman" panose="02020603050405020304" pitchFamily="18" charset="0"/>
              </a:rPr>
              <a:t>输入清单</a:t>
            </a:r>
            <a:endParaRPr lang="en-US" altLang="en-US" sz="1200" i="1" noProof="0" dirty="0">
              <a:latin typeface="宋体" panose="02010600030101010101" pitchFamily="2" charset="-122"/>
              <a:ea typeface="宋体" panose="02010600030101010101" pitchFamily="2" charset="-122"/>
              <a:cs typeface="Times New Roman" panose="02020603050405020304" pitchFamily="18" charset="0"/>
            </a:endParaRPr>
          </a:p>
          <a:p>
            <a:pPr>
              <a:spcBef>
                <a:spcPts val="300"/>
              </a:spcBef>
              <a:spcAft>
                <a:spcPts val="0"/>
              </a:spcAft>
            </a:pPr>
            <a:r>
              <a:rPr lang="en-US" altLang="en-US" sz="1200" i="1" noProof="0" dirty="0">
                <a:latin typeface="宋体" panose="02010600030101010101" pitchFamily="2" charset="-122"/>
                <a:ea typeface="宋体" panose="02010600030101010101" pitchFamily="2" charset="-122"/>
                <a:cs typeface="Times New Roman" panose="02020603050405020304" pitchFamily="18" charset="0"/>
              </a:rPr>
              <a:t>	1.1.2.3	FTR</a:t>
            </a:r>
            <a:r>
              <a:rPr lang="zh-CN" altLang="en-US" sz="1200" i="1" noProof="0" dirty="0">
                <a:latin typeface="宋体" panose="02010600030101010101" pitchFamily="2" charset="-122"/>
                <a:ea typeface="宋体" panose="02010600030101010101" pitchFamily="2" charset="-122"/>
                <a:cs typeface="Times New Roman" panose="02020603050405020304" pitchFamily="18" charset="0"/>
              </a:rPr>
              <a:t>：与客户一起审查输出</a:t>
            </a:r>
            <a:r>
              <a:rPr lang="en-US" altLang="zh-CN" sz="1200" i="1" noProof="0" dirty="0">
                <a:latin typeface="宋体" panose="02010600030101010101" pitchFamily="2" charset="-122"/>
                <a:ea typeface="宋体" panose="02010600030101010101" pitchFamily="2" charset="-122"/>
                <a:cs typeface="Times New Roman" panose="02020603050405020304" pitchFamily="18" charset="0"/>
              </a:rPr>
              <a:t>/</a:t>
            </a:r>
            <a:r>
              <a:rPr lang="zh-CN" altLang="en-US" sz="1200" i="1" noProof="0" dirty="0">
                <a:latin typeface="宋体" panose="02010600030101010101" pitchFamily="2" charset="-122"/>
                <a:ea typeface="宋体" panose="02010600030101010101" pitchFamily="2" charset="-122"/>
                <a:cs typeface="Times New Roman" panose="02020603050405020304" pitchFamily="18" charset="0"/>
              </a:rPr>
              <a:t>输入，并根据需要进行修改</a:t>
            </a:r>
            <a:endParaRPr lang="en-US" altLang="en-US" sz="1200" i="1" noProof="0" dirty="0">
              <a:latin typeface="宋体" panose="02010600030101010101" pitchFamily="2" charset="-122"/>
              <a:ea typeface="宋体" panose="02010600030101010101" pitchFamily="2" charset="-122"/>
              <a:cs typeface="Times New Roman" panose="02020603050405020304" pitchFamily="18" charset="0"/>
            </a:endParaRPr>
          </a:p>
          <a:p>
            <a:pPr>
              <a:spcBef>
                <a:spcPts val="300"/>
              </a:spcBef>
              <a:spcAft>
                <a:spcPts val="0"/>
              </a:spcAft>
            </a:pPr>
            <a:r>
              <a:rPr lang="en-US" altLang="en-US" sz="1200" i="1" noProof="0" dirty="0">
                <a:latin typeface="宋体" panose="02010600030101010101" pitchFamily="2" charset="-122"/>
                <a:ea typeface="宋体" panose="02010600030101010101" pitchFamily="2" charset="-122"/>
                <a:cs typeface="Times New Roman" panose="02020603050405020304" pitchFamily="18" charset="0"/>
              </a:rPr>
              <a:t>	</a:t>
            </a:r>
            <a:r>
              <a:rPr lang="zh-CN" altLang="en-US" sz="1200" i="1" noProof="0" dirty="0">
                <a:latin typeface="宋体" panose="02010600030101010101" pitchFamily="2" charset="-122"/>
                <a:ea typeface="宋体" panose="02010600030101010101" pitchFamily="2" charset="-122"/>
                <a:cs typeface="Times New Roman" panose="02020603050405020304" pitchFamily="18" charset="0"/>
              </a:rPr>
              <a:t>结束任务</a:t>
            </a:r>
            <a:r>
              <a:rPr lang="en-US" altLang="en-US" sz="1200" i="1" noProof="0" dirty="0">
                <a:latin typeface="宋体" panose="02010600030101010101" pitchFamily="2" charset="-122"/>
                <a:ea typeface="宋体" panose="02010600030101010101" pitchFamily="2" charset="-122"/>
                <a:cs typeface="Times New Roman" panose="02020603050405020304" pitchFamily="18" charset="0"/>
              </a:rPr>
              <a:t>1.1.2</a:t>
            </a:r>
          </a:p>
          <a:p>
            <a:pPr>
              <a:spcBef>
                <a:spcPts val="300"/>
              </a:spcBef>
              <a:spcAft>
                <a:spcPts val="0"/>
              </a:spcAft>
            </a:pPr>
            <a:r>
              <a:rPr lang="en-US" altLang="en-US" sz="1200" i="1" noProof="0" dirty="0">
                <a:latin typeface="宋体" panose="02010600030101010101" pitchFamily="2" charset="-122"/>
                <a:ea typeface="宋体" panose="02010600030101010101" pitchFamily="2" charset="-122"/>
                <a:cs typeface="Times New Roman" panose="02020603050405020304" pitchFamily="18" charset="0"/>
              </a:rPr>
              <a:t>1.1.3	</a:t>
            </a:r>
            <a:r>
              <a:rPr lang="zh-CN" altLang="en-US" sz="1200" i="1" noProof="0" dirty="0">
                <a:latin typeface="宋体" panose="02010600030101010101" pitchFamily="2" charset="-122"/>
                <a:ea typeface="宋体" panose="02010600030101010101" pitchFamily="2" charset="-122"/>
                <a:cs typeface="Times New Roman" panose="02020603050405020304" pitchFamily="18" charset="0"/>
              </a:rPr>
              <a:t>为每个主要功能定义功能</a:t>
            </a:r>
            <a:r>
              <a:rPr lang="en-US" altLang="zh-CN" sz="1200" i="1" noProof="0" dirty="0">
                <a:latin typeface="宋体" panose="02010600030101010101" pitchFamily="2" charset="-122"/>
                <a:ea typeface="宋体" panose="02010600030101010101" pitchFamily="2" charset="-122"/>
                <a:cs typeface="Times New Roman" panose="02020603050405020304" pitchFamily="18" charset="0"/>
              </a:rPr>
              <a:t>/</a:t>
            </a:r>
            <a:r>
              <a:rPr lang="zh-CN" altLang="en-US" sz="1200" i="1" noProof="0" dirty="0">
                <a:latin typeface="宋体" panose="02010600030101010101" pitchFamily="2" charset="-122"/>
                <a:ea typeface="宋体" panose="02010600030101010101" pitchFamily="2" charset="-122"/>
                <a:cs typeface="Times New Roman" panose="02020603050405020304" pitchFamily="18" charset="0"/>
              </a:rPr>
              <a:t>行</a:t>
            </a:r>
            <a:endParaRPr lang="en-US" altLang="en-US" sz="1200" i="1" noProof="0" dirty="0">
              <a:latin typeface="宋体" panose="02010600030101010101" pitchFamily="2" charset="-122"/>
              <a:ea typeface="宋体" panose="02010600030101010101" pitchFamily="2" charset="-122"/>
              <a:cs typeface="Times New Roman" panose="02020603050405020304" pitchFamily="18" charset="0"/>
            </a:endParaRPr>
          </a:p>
          <a:p>
            <a:pPr>
              <a:spcBef>
                <a:spcPts val="300"/>
              </a:spcBef>
              <a:spcAft>
                <a:spcPts val="0"/>
              </a:spcAft>
            </a:pPr>
            <a:r>
              <a:rPr lang="en-US" altLang="en-US" sz="1200" i="1" noProof="0" dirty="0">
                <a:latin typeface="宋体" panose="02010600030101010101" pitchFamily="2" charset="-122"/>
                <a:ea typeface="宋体" panose="02010600030101010101" pitchFamily="2" charset="-122"/>
                <a:cs typeface="Times New Roman" panose="02020603050405020304" pitchFamily="18" charset="0"/>
              </a:rPr>
              <a:t>	</a:t>
            </a:r>
            <a:r>
              <a:rPr lang="zh-CN" altLang="en-US" sz="1200" i="1" noProof="0" dirty="0">
                <a:latin typeface="宋体" panose="02010600030101010101" pitchFamily="2" charset="-122"/>
                <a:ea typeface="宋体" panose="02010600030101010101" pitchFamily="2" charset="-122"/>
                <a:cs typeface="Times New Roman" panose="02020603050405020304" pitchFamily="18" charset="0"/>
              </a:rPr>
              <a:t>开始任务</a:t>
            </a:r>
            <a:r>
              <a:rPr lang="en-US" altLang="en-US" sz="1200" i="1" noProof="0" dirty="0">
                <a:latin typeface="宋体" panose="02010600030101010101" pitchFamily="2" charset="-122"/>
                <a:ea typeface="宋体" panose="02010600030101010101" pitchFamily="2" charset="-122"/>
                <a:cs typeface="Times New Roman" panose="02020603050405020304" pitchFamily="18" charset="0"/>
              </a:rPr>
              <a:t>1.1.3</a:t>
            </a:r>
          </a:p>
          <a:p>
            <a:pPr>
              <a:spcBef>
                <a:spcPts val="300"/>
              </a:spcBef>
              <a:spcAft>
                <a:spcPts val="0"/>
              </a:spcAft>
            </a:pPr>
            <a:r>
              <a:rPr lang="en-US" altLang="en-US" sz="1200" i="1" noProof="0" dirty="0">
                <a:latin typeface="宋体" panose="02010600030101010101" pitchFamily="2" charset="-122"/>
                <a:ea typeface="宋体" panose="02010600030101010101" pitchFamily="2" charset="-122"/>
                <a:cs typeface="Times New Roman" panose="02020603050405020304" pitchFamily="18" charset="0"/>
              </a:rPr>
              <a:t>	1.1.3.1	FTR</a:t>
            </a:r>
            <a:r>
              <a:rPr lang="zh-CN" altLang="en-US" sz="1200" i="1" dirty="0">
                <a:latin typeface="宋体" panose="02010600030101010101" pitchFamily="2" charset="-122"/>
                <a:ea typeface="宋体" panose="02010600030101010101" pitchFamily="2" charset="-122"/>
                <a:cs typeface="Times New Roman" panose="02020603050405020304" pitchFamily="18" charset="0"/>
              </a:rPr>
              <a:t>：</a:t>
            </a:r>
            <a:r>
              <a:rPr lang="zh-CN" altLang="en-US" sz="1200" i="1" noProof="0" dirty="0">
                <a:latin typeface="宋体" panose="02010600030101010101" pitchFamily="2" charset="-122"/>
                <a:ea typeface="宋体" panose="02010600030101010101" pitchFamily="2" charset="-122"/>
                <a:cs typeface="Times New Roman" panose="02020603050405020304" pitchFamily="18" charset="0"/>
              </a:rPr>
              <a:t>审查任务</a:t>
            </a:r>
            <a:r>
              <a:rPr lang="en-US" altLang="en-US" sz="1200" i="1" noProof="0" dirty="0">
                <a:latin typeface="宋体" panose="02010600030101010101" pitchFamily="2" charset="-122"/>
                <a:ea typeface="宋体" panose="02010600030101010101" pitchFamily="2" charset="-122"/>
                <a:cs typeface="Times New Roman" panose="02020603050405020304" pitchFamily="18" charset="0"/>
              </a:rPr>
              <a:t>1.1.2</a:t>
            </a:r>
            <a:r>
              <a:rPr lang="zh-CN" altLang="en-US" sz="1200" i="1" noProof="0" dirty="0">
                <a:latin typeface="宋体" panose="02010600030101010101" pitchFamily="2" charset="-122"/>
                <a:ea typeface="宋体" panose="02010600030101010101" pitchFamily="2" charset="-122"/>
                <a:cs typeface="Times New Roman" panose="02020603050405020304" pitchFamily="18" charset="0"/>
              </a:rPr>
              <a:t>中得出的输出和输入数据对象</a:t>
            </a:r>
            <a:endParaRPr lang="en-US" altLang="en-US" sz="1200" i="1" noProof="0" dirty="0">
              <a:latin typeface="宋体" panose="02010600030101010101" pitchFamily="2" charset="-122"/>
              <a:ea typeface="宋体" panose="02010600030101010101" pitchFamily="2" charset="-122"/>
              <a:cs typeface="Times New Roman" panose="02020603050405020304" pitchFamily="18" charset="0"/>
            </a:endParaRPr>
          </a:p>
          <a:p>
            <a:pPr>
              <a:spcBef>
                <a:spcPts val="300"/>
              </a:spcBef>
              <a:spcAft>
                <a:spcPts val="0"/>
              </a:spcAft>
            </a:pPr>
            <a:r>
              <a:rPr lang="en-US" altLang="en-US" sz="1200" i="1" noProof="0" dirty="0">
                <a:latin typeface="宋体" panose="02010600030101010101" pitchFamily="2" charset="-122"/>
                <a:ea typeface="宋体" panose="02010600030101010101" pitchFamily="2" charset="-122"/>
                <a:cs typeface="Times New Roman" panose="02020603050405020304" pitchFamily="18" charset="0"/>
              </a:rPr>
              <a:t>	1.1.3.2	</a:t>
            </a:r>
            <a:r>
              <a:rPr lang="zh-CN" altLang="en-US" sz="1200" i="1" noProof="0" dirty="0">
                <a:latin typeface="宋体" panose="02010600030101010101" pitchFamily="2" charset="-122"/>
                <a:ea typeface="宋体" panose="02010600030101010101" pitchFamily="2" charset="-122"/>
                <a:cs typeface="Times New Roman" panose="02020603050405020304" pitchFamily="18" charset="0"/>
              </a:rPr>
              <a:t>导出功能</a:t>
            </a:r>
            <a:r>
              <a:rPr lang="en-US" altLang="zh-CN" sz="1200" i="1" noProof="0" dirty="0">
                <a:latin typeface="宋体" panose="02010600030101010101" pitchFamily="2" charset="-122"/>
                <a:ea typeface="宋体" panose="02010600030101010101" pitchFamily="2" charset="-122"/>
                <a:cs typeface="Times New Roman" panose="02020603050405020304" pitchFamily="18" charset="0"/>
              </a:rPr>
              <a:t>/</a:t>
            </a:r>
            <a:r>
              <a:rPr lang="zh-CN" altLang="en-US" sz="1200" i="1" noProof="0" dirty="0">
                <a:latin typeface="宋体" panose="02010600030101010101" pitchFamily="2" charset="-122"/>
                <a:ea typeface="宋体" panose="02010600030101010101" pitchFamily="2" charset="-122"/>
                <a:cs typeface="Times New Roman" panose="02020603050405020304" pitchFamily="18" charset="0"/>
              </a:rPr>
              <a:t>行为模型</a:t>
            </a:r>
            <a:endParaRPr lang="en-US" altLang="en-US" sz="1200" i="1" noProof="0" dirty="0">
              <a:latin typeface="宋体" panose="02010600030101010101" pitchFamily="2" charset="-122"/>
              <a:ea typeface="宋体" panose="02010600030101010101" pitchFamily="2" charset="-122"/>
              <a:cs typeface="Times New Roman" panose="02020603050405020304" pitchFamily="18" charset="0"/>
            </a:endParaRPr>
          </a:p>
          <a:p>
            <a:pPr>
              <a:spcBef>
                <a:spcPts val="300"/>
              </a:spcBef>
              <a:spcAft>
                <a:spcPts val="0"/>
              </a:spcAft>
            </a:pPr>
            <a:r>
              <a:rPr lang="en-US" altLang="en-US" sz="1200" i="1" noProof="0" dirty="0">
                <a:latin typeface="宋体" panose="02010600030101010101" pitchFamily="2" charset="-122"/>
                <a:ea typeface="宋体" panose="02010600030101010101" pitchFamily="2" charset="-122"/>
                <a:cs typeface="Times New Roman" panose="02020603050405020304" pitchFamily="18" charset="0"/>
              </a:rPr>
              <a:t>	1.1.3.3	FTR</a:t>
            </a:r>
            <a:r>
              <a:rPr lang="zh-CN" altLang="en-US" sz="1200" i="1" dirty="0">
                <a:latin typeface="宋体" panose="02010600030101010101" pitchFamily="2" charset="-122"/>
                <a:ea typeface="宋体" panose="02010600030101010101" pitchFamily="2" charset="-122"/>
                <a:cs typeface="Times New Roman" panose="02020603050405020304" pitchFamily="18" charset="0"/>
              </a:rPr>
              <a:t>：</a:t>
            </a:r>
            <a:r>
              <a:rPr lang="zh-CN" altLang="en-US" sz="1200" i="1" noProof="0" dirty="0">
                <a:latin typeface="宋体" panose="02010600030101010101" pitchFamily="2" charset="-122"/>
                <a:ea typeface="宋体" panose="02010600030101010101" pitchFamily="2" charset="-122"/>
                <a:cs typeface="Times New Roman" panose="02020603050405020304" pitchFamily="18" charset="0"/>
              </a:rPr>
              <a:t>与客户一起审查功能</a:t>
            </a:r>
            <a:r>
              <a:rPr lang="en-US" altLang="zh-CN" sz="1200" i="1" noProof="0" dirty="0">
                <a:latin typeface="宋体" panose="02010600030101010101" pitchFamily="2" charset="-122"/>
                <a:ea typeface="宋体" panose="02010600030101010101" pitchFamily="2" charset="-122"/>
                <a:cs typeface="Times New Roman" panose="02020603050405020304" pitchFamily="18" charset="0"/>
              </a:rPr>
              <a:t>/</a:t>
            </a:r>
            <a:r>
              <a:rPr lang="zh-CN" altLang="en-US" sz="1200" i="1" noProof="0" dirty="0">
                <a:latin typeface="宋体" panose="02010600030101010101" pitchFamily="2" charset="-122"/>
                <a:ea typeface="宋体" panose="02010600030101010101" pitchFamily="2" charset="-122"/>
                <a:cs typeface="Times New Roman" panose="02020603050405020304" pitchFamily="18" charset="0"/>
              </a:rPr>
              <a:t>行为，并根据需要进行修改</a:t>
            </a:r>
            <a:endParaRPr lang="en-US" altLang="en-US" sz="1200" i="1" noProof="0" dirty="0">
              <a:latin typeface="宋体" panose="02010600030101010101" pitchFamily="2" charset="-122"/>
              <a:ea typeface="宋体" panose="02010600030101010101" pitchFamily="2" charset="-122"/>
              <a:cs typeface="Times New Roman" panose="02020603050405020304" pitchFamily="18" charset="0"/>
            </a:endParaRPr>
          </a:p>
          <a:p>
            <a:pPr>
              <a:spcBef>
                <a:spcPts val="300"/>
              </a:spcBef>
              <a:spcAft>
                <a:spcPts val="0"/>
              </a:spcAft>
            </a:pPr>
            <a:r>
              <a:rPr lang="en-US" altLang="en-US" sz="1200" i="1" noProof="0" dirty="0">
                <a:latin typeface="宋体" panose="02010600030101010101" pitchFamily="2" charset="-122"/>
                <a:ea typeface="宋体" panose="02010600030101010101" pitchFamily="2" charset="-122"/>
                <a:cs typeface="Times New Roman" panose="02020603050405020304" pitchFamily="18" charset="0"/>
              </a:rPr>
              <a:t>	</a:t>
            </a:r>
            <a:r>
              <a:rPr lang="zh-CN" altLang="en-US" sz="1200" i="1" noProof="0" dirty="0">
                <a:latin typeface="宋体" panose="02010600030101010101" pitchFamily="2" charset="-122"/>
                <a:ea typeface="宋体" panose="02010600030101010101" pitchFamily="2" charset="-122"/>
                <a:cs typeface="Times New Roman" panose="02020603050405020304" pitchFamily="18" charset="0"/>
              </a:rPr>
              <a:t>结束任务</a:t>
            </a:r>
            <a:r>
              <a:rPr lang="en-US" altLang="en-US" sz="1200" i="1" noProof="0" dirty="0">
                <a:latin typeface="宋体" panose="02010600030101010101" pitchFamily="2" charset="-122"/>
                <a:ea typeface="宋体" panose="02010600030101010101" pitchFamily="2" charset="-122"/>
                <a:cs typeface="Times New Roman" panose="02020603050405020304" pitchFamily="18" charset="0"/>
              </a:rPr>
              <a:t>1.1.3</a:t>
            </a:r>
          </a:p>
          <a:p>
            <a:pPr>
              <a:spcBef>
                <a:spcPts val="300"/>
              </a:spcBef>
              <a:spcAft>
                <a:spcPts val="0"/>
              </a:spcAft>
            </a:pPr>
            <a:r>
              <a:rPr lang="en-US" altLang="en-US" sz="1200" i="1" noProof="0" dirty="0">
                <a:latin typeface="宋体" panose="02010600030101010101" pitchFamily="2" charset="-122"/>
                <a:ea typeface="宋体" panose="02010600030101010101" pitchFamily="2" charset="-122"/>
                <a:cs typeface="Times New Roman" panose="02020603050405020304" pitchFamily="18" charset="0"/>
              </a:rPr>
              <a:t>1.1.4	</a:t>
            </a:r>
            <a:r>
              <a:rPr lang="zh-CN" altLang="en-US" sz="1200" i="1" dirty="0">
                <a:latin typeface="宋体" panose="02010600030101010101" pitchFamily="2" charset="-122"/>
                <a:ea typeface="宋体" panose="02010600030101010101" pitchFamily="2" charset="-122"/>
                <a:cs typeface="Times New Roman" panose="02020603050405020304" pitchFamily="18" charset="0"/>
              </a:rPr>
              <a:t>分离出</a:t>
            </a:r>
            <a:r>
              <a:rPr lang="zh-CN" altLang="en-US" sz="1200" i="1" noProof="0" dirty="0">
                <a:latin typeface="宋体" panose="02010600030101010101" pitchFamily="2" charset="-122"/>
                <a:ea typeface="宋体" panose="02010600030101010101" pitchFamily="2" charset="-122"/>
                <a:cs typeface="Times New Roman" panose="02020603050405020304" pitchFamily="18" charset="0"/>
              </a:rPr>
              <a:t>那些将在软件中实现的技术要素</a:t>
            </a:r>
            <a:endParaRPr lang="en-US" altLang="en-US" sz="1200" i="1" noProof="0" dirty="0">
              <a:latin typeface="宋体" panose="02010600030101010101" pitchFamily="2" charset="-122"/>
              <a:ea typeface="宋体" panose="02010600030101010101" pitchFamily="2" charset="-122"/>
              <a:cs typeface="Times New Roman" panose="02020603050405020304" pitchFamily="18" charset="0"/>
            </a:endParaRPr>
          </a:p>
          <a:p>
            <a:pPr>
              <a:spcBef>
                <a:spcPts val="300"/>
              </a:spcBef>
              <a:spcAft>
                <a:spcPts val="0"/>
              </a:spcAft>
            </a:pPr>
            <a:r>
              <a:rPr lang="en-US" altLang="en-US" sz="1200" i="1" noProof="0" dirty="0">
                <a:latin typeface="宋体" panose="02010600030101010101" pitchFamily="2" charset="-122"/>
                <a:ea typeface="宋体" panose="02010600030101010101" pitchFamily="2" charset="-122"/>
                <a:cs typeface="Times New Roman" panose="02020603050405020304" pitchFamily="18" charset="0"/>
              </a:rPr>
              <a:t>1.1.5	</a:t>
            </a:r>
            <a:r>
              <a:rPr lang="zh-CN" altLang="en-US" sz="1200" i="1" noProof="0" dirty="0">
                <a:latin typeface="宋体" panose="02010600030101010101" pitchFamily="2" charset="-122"/>
                <a:ea typeface="宋体" panose="02010600030101010101" pitchFamily="2" charset="-122"/>
                <a:cs typeface="Times New Roman" panose="02020603050405020304" pitchFamily="18" charset="0"/>
              </a:rPr>
              <a:t>研究现有软件的可用性</a:t>
            </a:r>
            <a:endParaRPr lang="en-US" altLang="zh-CN" sz="1200" i="1" noProof="0" dirty="0">
              <a:latin typeface="宋体" panose="02010600030101010101" pitchFamily="2" charset="-122"/>
              <a:ea typeface="宋体" panose="02010600030101010101" pitchFamily="2" charset="-122"/>
              <a:cs typeface="Times New Roman" panose="02020603050405020304" pitchFamily="18" charset="0"/>
            </a:endParaRPr>
          </a:p>
          <a:p>
            <a:pPr>
              <a:spcBef>
                <a:spcPts val="300"/>
              </a:spcBef>
              <a:spcAft>
                <a:spcPts val="0"/>
              </a:spcAft>
            </a:pPr>
            <a:r>
              <a:rPr lang="en-US" altLang="en-US" sz="1200" i="1" noProof="0" dirty="0">
                <a:latin typeface="宋体" panose="02010600030101010101" pitchFamily="2" charset="-122"/>
                <a:ea typeface="宋体" panose="02010600030101010101" pitchFamily="2" charset="-122"/>
                <a:cs typeface="Times New Roman" panose="02020603050405020304" pitchFamily="18" charset="0"/>
              </a:rPr>
              <a:t>1.1.6	</a:t>
            </a:r>
            <a:r>
              <a:rPr lang="zh-CN" altLang="en-US" sz="1200" i="1" noProof="0" dirty="0">
                <a:latin typeface="宋体" panose="02010600030101010101" pitchFamily="2" charset="-122"/>
                <a:ea typeface="宋体" panose="02010600030101010101" pitchFamily="2" charset="-122"/>
                <a:cs typeface="Times New Roman" panose="02020603050405020304" pitchFamily="18" charset="0"/>
              </a:rPr>
              <a:t>确定技术特点</a:t>
            </a:r>
            <a:endParaRPr lang="en-US" altLang="zh-CN" sz="1200" i="1" noProof="0" dirty="0">
              <a:latin typeface="宋体" panose="02010600030101010101" pitchFamily="2" charset="-122"/>
              <a:ea typeface="宋体" panose="02010600030101010101" pitchFamily="2" charset="-122"/>
              <a:cs typeface="Times New Roman" panose="02020603050405020304" pitchFamily="18" charset="0"/>
            </a:endParaRPr>
          </a:p>
          <a:p>
            <a:pPr>
              <a:spcBef>
                <a:spcPts val="300"/>
              </a:spcBef>
              <a:spcAft>
                <a:spcPts val="0"/>
              </a:spcAft>
            </a:pPr>
            <a:r>
              <a:rPr lang="en-US" altLang="en-US" sz="1200" i="1" noProof="0" dirty="0">
                <a:latin typeface="宋体" panose="02010600030101010101" pitchFamily="2" charset="-122"/>
                <a:ea typeface="宋体" panose="02010600030101010101" pitchFamily="2" charset="-122"/>
                <a:cs typeface="Times New Roman" panose="02020603050405020304" pitchFamily="18" charset="0"/>
              </a:rPr>
              <a:t>1.1.7	</a:t>
            </a:r>
            <a:r>
              <a:rPr lang="zh-CN" altLang="en-US" sz="1200" i="1" noProof="0" dirty="0">
                <a:latin typeface="宋体" panose="02010600030101010101" pitchFamily="2" charset="-122"/>
                <a:ea typeface="宋体" panose="02010600030101010101" pitchFamily="2" charset="-122"/>
                <a:cs typeface="Times New Roman" panose="02020603050405020304" pitchFamily="18" charset="0"/>
              </a:rPr>
              <a:t>对规模进行快速估算</a:t>
            </a:r>
            <a:endParaRPr lang="en-US" altLang="en-US" sz="1200" i="1" noProof="0" dirty="0">
              <a:latin typeface="宋体" panose="02010600030101010101" pitchFamily="2" charset="-122"/>
              <a:ea typeface="宋体" panose="02010600030101010101" pitchFamily="2" charset="-122"/>
              <a:cs typeface="Times New Roman" panose="02020603050405020304" pitchFamily="18" charset="0"/>
            </a:endParaRPr>
          </a:p>
          <a:p>
            <a:pPr>
              <a:spcBef>
                <a:spcPts val="300"/>
              </a:spcBef>
              <a:spcAft>
                <a:spcPts val="0"/>
              </a:spcAft>
            </a:pPr>
            <a:r>
              <a:rPr lang="en-US" altLang="en-US" sz="1200" i="1" noProof="0" dirty="0">
                <a:latin typeface="宋体" panose="02010600030101010101" pitchFamily="2" charset="-122"/>
                <a:ea typeface="宋体" panose="02010600030101010101" pitchFamily="2" charset="-122"/>
                <a:cs typeface="Times New Roman" panose="02020603050405020304" pitchFamily="18" charset="0"/>
              </a:rPr>
              <a:t>1.1.8	</a:t>
            </a:r>
            <a:r>
              <a:rPr lang="zh-CN" altLang="en-US" sz="1200" i="1" noProof="0" dirty="0">
                <a:latin typeface="宋体" panose="02010600030101010101" pitchFamily="2" charset="-122"/>
                <a:ea typeface="宋体" panose="02010600030101010101" pitchFamily="2" charset="-122"/>
                <a:cs typeface="Times New Roman" panose="02020603050405020304" pitchFamily="18" charset="0"/>
              </a:rPr>
              <a:t>创建范围定义</a:t>
            </a:r>
            <a:endParaRPr lang="en-US" altLang="en-US" sz="1200" i="1" noProof="0" dirty="0">
              <a:latin typeface="宋体" panose="02010600030101010101" pitchFamily="2" charset="-122"/>
              <a:ea typeface="宋体" panose="02010600030101010101" pitchFamily="2" charset="-122"/>
              <a:cs typeface="Times New Roman" panose="02020603050405020304" pitchFamily="18" charset="0"/>
            </a:endParaRPr>
          </a:p>
          <a:p>
            <a:pPr>
              <a:spcBef>
                <a:spcPct val="0"/>
              </a:spcBef>
              <a:spcAft>
                <a:spcPts val="0"/>
              </a:spcAft>
            </a:pPr>
            <a:r>
              <a:rPr lang="zh-CN" altLang="en-US" sz="1200" i="1" noProof="0" dirty="0">
                <a:latin typeface="宋体" panose="02010600030101010101" pitchFamily="2" charset="-122"/>
                <a:ea typeface="宋体" panose="02010600030101010101" pitchFamily="2" charset="-122"/>
                <a:cs typeface="Times New Roman" panose="02020603050405020304" pitchFamily="18" charset="0"/>
              </a:rPr>
              <a:t>结束任务定义</a:t>
            </a:r>
            <a:r>
              <a:rPr lang="en-US" altLang="en-US" sz="1200" i="1" noProof="0" dirty="0">
                <a:latin typeface="宋体" panose="02010600030101010101" pitchFamily="2" charset="-122"/>
                <a:ea typeface="宋体" panose="02010600030101010101" pitchFamily="2" charset="-122"/>
                <a:cs typeface="Times New Roman" panose="02020603050405020304" pitchFamily="18" charset="0"/>
              </a:rPr>
              <a:t>:   </a:t>
            </a:r>
            <a:r>
              <a:rPr lang="zh-CN" altLang="en-US" sz="1200" i="1" noProof="0" dirty="0">
                <a:latin typeface="宋体" panose="02010600030101010101" pitchFamily="2" charset="-122"/>
                <a:ea typeface="宋体" panose="02010600030101010101" pitchFamily="2" charset="-122"/>
                <a:cs typeface="Times New Roman" panose="02020603050405020304" pitchFamily="18" charset="0"/>
              </a:rPr>
              <a:t>任务</a:t>
            </a:r>
            <a:r>
              <a:rPr lang="en-US" altLang="en-US" sz="1200" i="1" noProof="0" dirty="0">
                <a:latin typeface="宋体" panose="02010600030101010101" pitchFamily="2" charset="-122"/>
                <a:ea typeface="宋体" panose="02010600030101010101" pitchFamily="2" charset="-122"/>
                <a:cs typeface="Times New Roman" panose="02020603050405020304" pitchFamily="18" charset="0"/>
              </a:rPr>
              <a:t> 1.1</a:t>
            </a:r>
            <a:endParaRPr lang="en-US" altLang="en-US" sz="900" i="1"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宋体" panose="02010600030101010101" pitchFamily="2" charset="-122"/>
                <a:ea typeface="宋体" panose="02010600030101010101" pitchFamily="2" charset="-122"/>
                <a:cs typeface="Times New Roman" panose="02020603050405020304" pitchFamily="18" charset="0"/>
              </a:rPr>
              <a:pPr/>
              <a:t>29</a:t>
            </a:fld>
            <a:endParaRPr lang="en-US">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3851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项目计划任务集 </a:t>
            </a:r>
            <a:r>
              <a:rPr lang="en-US" altLang="zh-CN" sz="1000" b="0" dirty="0">
                <a:latin typeface="宋体" panose="02010600030101010101" pitchFamily="2" charset="-122"/>
                <a:ea typeface="宋体" panose="02010600030101010101" pitchFamily="2" charset="-122"/>
                <a:cs typeface="Times New Roman" panose="02020603050405020304" pitchFamily="18" charset="0"/>
              </a:rPr>
              <a:t>1</a:t>
            </a:r>
            <a:endParaRPr lang="en-US" sz="1000" b="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071607"/>
            <a:ext cx="8458200" cy="1594681"/>
          </a:xfrm>
        </p:spPr>
        <p:txBody>
          <a:bodyPr vert="horz" lIns="91440" tIns="45720" rIns="91440" bIns="45720" rtlCol="0">
            <a:noAutofit/>
          </a:bodyPr>
          <a:lstStyle/>
          <a:p>
            <a:pPr marL="403200" indent="-403200">
              <a:buFont typeface="+mj-lt"/>
              <a:buAutoNum type="arabicPeriod"/>
            </a:pPr>
            <a:r>
              <a:rPr lang="zh-CN" altLang="en-US" noProof="0" dirty="0">
                <a:latin typeface="宋体" panose="02010600030101010101" pitchFamily="2" charset="-122"/>
                <a:ea typeface="宋体" panose="02010600030101010101" pitchFamily="2" charset="-122"/>
                <a:cs typeface="Times New Roman" panose="02020603050405020304" pitchFamily="18" charset="0"/>
              </a:rPr>
              <a:t>规定项目范围</a:t>
            </a:r>
            <a:endParaRPr lang="en-US" altLang="zh-CN" noProof="0" dirty="0">
              <a:latin typeface="宋体" panose="02010600030101010101" pitchFamily="2" charset="-122"/>
              <a:ea typeface="宋体" panose="02010600030101010101" pitchFamily="2" charset="-122"/>
              <a:cs typeface="Times New Roman" panose="02020603050405020304" pitchFamily="18" charset="0"/>
            </a:endParaRPr>
          </a:p>
          <a:p>
            <a:pPr marL="403200" indent="-403200">
              <a:buFont typeface="+mj-lt"/>
              <a:buAutoNum type="arabicPeriod"/>
            </a:pPr>
            <a:r>
              <a:rPr lang="zh-CN" altLang="en-US" noProof="0" dirty="0">
                <a:latin typeface="宋体" panose="02010600030101010101" pitchFamily="2" charset="-122"/>
                <a:ea typeface="宋体" panose="02010600030101010101" pitchFamily="2" charset="-122"/>
                <a:cs typeface="Times New Roman" panose="02020603050405020304" pitchFamily="18" charset="0"/>
              </a:rPr>
              <a:t>确定可行性</a:t>
            </a:r>
            <a:endParaRPr lang="en-US" altLang="zh-CN" noProof="0" dirty="0">
              <a:latin typeface="宋体" panose="02010600030101010101" pitchFamily="2" charset="-122"/>
              <a:ea typeface="宋体" panose="02010600030101010101" pitchFamily="2" charset="-122"/>
              <a:cs typeface="Times New Roman" panose="02020603050405020304" pitchFamily="18" charset="0"/>
            </a:endParaRPr>
          </a:p>
          <a:p>
            <a:pPr marL="403200" indent="-403200">
              <a:buFont typeface="+mj-lt"/>
              <a:buAutoNum type="arabicPeriod"/>
            </a:pPr>
            <a:r>
              <a:rPr lang="zh-CN" altLang="en-US" noProof="0" dirty="0">
                <a:latin typeface="宋体" panose="02010600030101010101" pitchFamily="2" charset="-122"/>
                <a:ea typeface="宋体" panose="02010600030101010101" pitchFamily="2" charset="-122"/>
                <a:cs typeface="Times New Roman" panose="02020603050405020304" pitchFamily="18" charset="0"/>
              </a:rPr>
              <a:t>分析风险（第</a:t>
            </a:r>
            <a:r>
              <a:rPr lang="en-US" altLang="zh-CN" noProof="0" dirty="0">
                <a:latin typeface="宋体" panose="02010600030101010101" pitchFamily="2" charset="-122"/>
                <a:ea typeface="宋体" panose="02010600030101010101" pitchFamily="2" charset="-122"/>
                <a:cs typeface="Times New Roman" panose="02020603050405020304" pitchFamily="18" charset="0"/>
              </a:rPr>
              <a:t>26</a:t>
            </a:r>
            <a:r>
              <a:rPr lang="zh-CN" altLang="en-US" dirty="0">
                <a:latin typeface="宋体" panose="02010600030101010101" pitchFamily="2" charset="-122"/>
                <a:ea typeface="宋体" panose="02010600030101010101" pitchFamily="2" charset="-122"/>
                <a:cs typeface="Times New Roman" panose="02020603050405020304" pitchFamily="18" charset="0"/>
              </a:rPr>
              <a:t>章</a:t>
            </a:r>
            <a:r>
              <a:rPr lang="zh-CN" altLang="en-US" noProof="0" dirty="0">
                <a:latin typeface="宋体" panose="02010600030101010101" pitchFamily="2" charset="-122"/>
                <a:ea typeface="宋体" panose="02010600030101010101" pitchFamily="2" charset="-122"/>
                <a:cs typeface="Times New Roman" panose="02020603050405020304" pitchFamily="18" charset="0"/>
              </a:rPr>
              <a:t>）</a:t>
            </a:r>
            <a:endParaRPr lang="en-US" altLang="zh-CN" noProof="0" dirty="0">
              <a:latin typeface="宋体" panose="02010600030101010101" pitchFamily="2" charset="-122"/>
              <a:ea typeface="宋体" panose="02010600030101010101" pitchFamily="2" charset="-122"/>
              <a:cs typeface="Times New Roman" panose="02020603050405020304" pitchFamily="18" charset="0"/>
            </a:endParaRPr>
          </a:p>
          <a:p>
            <a:pPr marL="403200" indent="-403200">
              <a:buFont typeface="+mj-lt"/>
              <a:buAutoNum type="arabicPeriod"/>
            </a:pPr>
            <a:r>
              <a:rPr lang="zh-CN" altLang="en-US" noProof="0" dirty="0">
                <a:latin typeface="宋体" panose="02010600030101010101" pitchFamily="2" charset="-122"/>
                <a:ea typeface="宋体" panose="02010600030101010101" pitchFamily="2" charset="-122"/>
                <a:cs typeface="Times New Roman" panose="02020603050405020304" pitchFamily="18" charset="0"/>
              </a:rPr>
              <a:t>确定需要的资源</a:t>
            </a:r>
            <a:endParaRPr lang="en-US"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9" name="Content Placeholder 8"/>
          <p:cNvSpPr>
            <a:spLocks noGrp="1"/>
          </p:cNvSpPr>
          <p:nvPr>
            <p:ph sz="quarter" idx="14"/>
          </p:nvPr>
        </p:nvSpPr>
        <p:spPr>
          <a:xfrm>
            <a:off x="342900" y="2710859"/>
            <a:ext cx="8458200" cy="1414366"/>
          </a:xfrm>
        </p:spPr>
        <p:txBody>
          <a:bodyPr>
            <a:normAutofit/>
          </a:bodyPr>
          <a:lstStyle/>
          <a:p>
            <a:pPr marL="358775" lvl="3" indent="0">
              <a:buNone/>
            </a:pPr>
            <a:r>
              <a:rPr lang="en-US" sz="2000" noProof="0" dirty="0">
                <a:latin typeface="宋体" panose="02010600030101010101" pitchFamily="2" charset="-122"/>
                <a:ea typeface="宋体" panose="02010600030101010101" pitchFamily="2" charset="-122"/>
                <a:cs typeface="Times New Roman" panose="02020603050405020304" pitchFamily="18" charset="0"/>
              </a:rPr>
              <a:t>a. </a:t>
            </a:r>
            <a:r>
              <a:rPr lang="zh-CN" altLang="en-US" sz="2000" noProof="0" dirty="0">
                <a:latin typeface="宋体" panose="02010600030101010101" pitchFamily="2" charset="-122"/>
                <a:ea typeface="宋体" panose="02010600030101010101" pitchFamily="2" charset="-122"/>
                <a:cs typeface="Times New Roman" panose="02020603050405020304" pitchFamily="18" charset="0"/>
              </a:rPr>
              <a:t>确定需要的人力资源</a:t>
            </a:r>
            <a:endParaRPr lang="en-US" sz="2000" noProof="0" dirty="0">
              <a:latin typeface="宋体" panose="02010600030101010101" pitchFamily="2" charset="-122"/>
              <a:ea typeface="宋体" panose="02010600030101010101" pitchFamily="2" charset="-122"/>
              <a:cs typeface="Times New Roman" panose="02020603050405020304" pitchFamily="18" charset="0"/>
            </a:endParaRPr>
          </a:p>
          <a:p>
            <a:pPr marL="358775" lvl="3" indent="0">
              <a:buNone/>
            </a:pPr>
            <a:r>
              <a:rPr lang="en-US" sz="2000" noProof="0" dirty="0">
                <a:latin typeface="宋体" panose="02010600030101010101" pitchFamily="2" charset="-122"/>
                <a:ea typeface="宋体" panose="02010600030101010101" pitchFamily="2" charset="-122"/>
                <a:cs typeface="Times New Roman" panose="02020603050405020304" pitchFamily="18" charset="0"/>
              </a:rPr>
              <a:t>b. </a:t>
            </a:r>
            <a:r>
              <a:rPr lang="zh-CN" altLang="en-US" sz="2000" noProof="0" dirty="0">
                <a:latin typeface="宋体" panose="02010600030101010101" pitchFamily="2" charset="-122"/>
                <a:ea typeface="宋体" panose="02010600030101010101" pitchFamily="2" charset="-122"/>
                <a:cs typeface="Times New Roman" panose="02020603050405020304" pitchFamily="18" charset="0"/>
              </a:rPr>
              <a:t>确定可复用的软件资源</a:t>
            </a:r>
            <a:endParaRPr lang="en-US" sz="2000" noProof="0" dirty="0">
              <a:latin typeface="宋体" panose="02010600030101010101" pitchFamily="2" charset="-122"/>
              <a:ea typeface="宋体" panose="02010600030101010101" pitchFamily="2" charset="-122"/>
              <a:cs typeface="Times New Roman" panose="02020603050405020304" pitchFamily="18" charset="0"/>
            </a:endParaRPr>
          </a:p>
          <a:p>
            <a:pPr marL="358775" lvl="3" indent="0">
              <a:buNone/>
            </a:pPr>
            <a:r>
              <a:rPr lang="en-US" sz="2000" noProof="0" dirty="0">
                <a:latin typeface="宋体" panose="02010600030101010101" pitchFamily="2" charset="-122"/>
                <a:ea typeface="宋体" panose="02010600030101010101" pitchFamily="2" charset="-122"/>
                <a:cs typeface="Times New Roman" panose="02020603050405020304" pitchFamily="18" charset="0"/>
              </a:rPr>
              <a:t>c. </a:t>
            </a:r>
            <a:r>
              <a:rPr lang="zh-CN" altLang="en-US" sz="2000" noProof="0" dirty="0">
                <a:latin typeface="宋体" panose="02010600030101010101" pitchFamily="2" charset="-122"/>
                <a:ea typeface="宋体" panose="02010600030101010101" pitchFamily="2" charset="-122"/>
                <a:cs typeface="Times New Roman" panose="02020603050405020304" pitchFamily="18" charset="0"/>
              </a:rPr>
              <a:t>识别环境资源</a:t>
            </a:r>
            <a:endParaRPr lang="en-US" sz="2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0" name="Content Placeholder 9"/>
          <p:cNvSpPr>
            <a:spLocks noGrp="1"/>
          </p:cNvSpPr>
          <p:nvPr>
            <p:ph sz="quarter" idx="15"/>
          </p:nvPr>
        </p:nvSpPr>
        <p:spPr>
          <a:xfrm>
            <a:off x="342900" y="4174268"/>
            <a:ext cx="8458200" cy="414823"/>
          </a:xfrm>
        </p:spPr>
        <p:txBody>
          <a:bodyPr>
            <a:normAutofit/>
          </a:bodyPr>
          <a:lstStyle/>
          <a:p>
            <a:pPr marL="403200" indent="-403200">
              <a:buFont typeface="+mj-lt"/>
              <a:buAutoNum type="arabicPeriod" startAt="5"/>
            </a:pPr>
            <a:r>
              <a:rPr lang="zh-CN" altLang="en-US" noProof="0" dirty="0">
                <a:latin typeface="宋体" panose="02010600030101010101" pitchFamily="2" charset="-122"/>
                <a:ea typeface="宋体" panose="02010600030101010101" pitchFamily="2" charset="-122"/>
                <a:cs typeface="Times New Roman" panose="02020603050405020304" pitchFamily="18" charset="0"/>
              </a:rPr>
              <a:t>估算成本和工作量</a:t>
            </a:r>
            <a:endParaRPr lang="en-US"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1" name="Content Placeholder 10"/>
          <p:cNvSpPr>
            <a:spLocks noGrp="1"/>
          </p:cNvSpPr>
          <p:nvPr>
            <p:ph sz="quarter" idx="16"/>
          </p:nvPr>
        </p:nvSpPr>
        <p:spPr>
          <a:xfrm>
            <a:off x="342900" y="4638134"/>
            <a:ext cx="8458200" cy="1571531"/>
          </a:xfrm>
        </p:spPr>
        <p:txBody>
          <a:bodyPr>
            <a:normAutofit/>
          </a:bodyPr>
          <a:lstStyle/>
          <a:p>
            <a:pPr marL="358775" lvl="3" indent="0">
              <a:buNone/>
            </a:pPr>
            <a:r>
              <a:rPr lang="en-US" sz="2000" noProof="0" dirty="0">
                <a:latin typeface="宋体" panose="02010600030101010101" pitchFamily="2" charset="-122"/>
                <a:ea typeface="宋体" panose="02010600030101010101" pitchFamily="2" charset="-122"/>
                <a:cs typeface="Times New Roman" panose="02020603050405020304" pitchFamily="18" charset="0"/>
              </a:rPr>
              <a:t>a. </a:t>
            </a:r>
            <a:r>
              <a:rPr lang="zh-CN" altLang="en-US" sz="2000" noProof="0" dirty="0">
                <a:latin typeface="宋体" panose="02010600030101010101" pitchFamily="2" charset="-122"/>
                <a:ea typeface="宋体" panose="02010600030101010101" pitchFamily="2" charset="-122"/>
                <a:cs typeface="Times New Roman" panose="02020603050405020304" pitchFamily="18" charset="0"/>
              </a:rPr>
              <a:t>分解问题</a:t>
            </a:r>
            <a:endParaRPr lang="en-US" altLang="zh-CN" sz="2000" noProof="0" dirty="0">
              <a:latin typeface="宋体" panose="02010600030101010101" pitchFamily="2" charset="-122"/>
              <a:ea typeface="宋体" panose="02010600030101010101" pitchFamily="2" charset="-122"/>
              <a:cs typeface="Times New Roman" panose="02020603050405020304" pitchFamily="18" charset="0"/>
            </a:endParaRPr>
          </a:p>
          <a:p>
            <a:pPr marL="358775" lvl="3" indent="0">
              <a:buNone/>
            </a:pPr>
            <a:r>
              <a:rPr lang="en-US" sz="2000" noProof="0" dirty="0">
                <a:latin typeface="宋体" panose="02010600030101010101" pitchFamily="2" charset="-122"/>
                <a:ea typeface="宋体" panose="02010600030101010101" pitchFamily="2" charset="-122"/>
                <a:cs typeface="Times New Roman" panose="02020603050405020304" pitchFamily="18" charset="0"/>
              </a:rPr>
              <a:t>b. </a:t>
            </a:r>
            <a:r>
              <a:rPr lang="zh-CN" altLang="en-US" sz="2000" dirty="0">
                <a:latin typeface="宋体" panose="02010600030101010101" pitchFamily="2" charset="-122"/>
                <a:ea typeface="宋体" panose="02010600030101010101" pitchFamily="2" charset="-122"/>
                <a:cs typeface="Times New Roman" panose="02020603050405020304" pitchFamily="18" charset="0"/>
              </a:rPr>
              <a:t>使用两个或以上的估算</a:t>
            </a:r>
            <a:endParaRPr lang="en-US" sz="2000" noProof="0" dirty="0">
              <a:latin typeface="宋体" panose="02010600030101010101" pitchFamily="2" charset="-122"/>
              <a:ea typeface="宋体" panose="02010600030101010101" pitchFamily="2" charset="-122"/>
              <a:cs typeface="Times New Roman" panose="02020603050405020304" pitchFamily="18" charset="0"/>
            </a:endParaRPr>
          </a:p>
          <a:p>
            <a:pPr marL="358775" lvl="3" indent="0">
              <a:buNone/>
            </a:pPr>
            <a:r>
              <a:rPr lang="en-US" sz="2000" noProof="0" dirty="0">
                <a:latin typeface="宋体" panose="02010600030101010101" pitchFamily="2" charset="-122"/>
                <a:ea typeface="宋体" panose="02010600030101010101" pitchFamily="2" charset="-122"/>
                <a:cs typeface="Times New Roman" panose="02020603050405020304" pitchFamily="18" charset="0"/>
              </a:rPr>
              <a:t>c. </a:t>
            </a:r>
            <a:r>
              <a:rPr lang="zh-CN" altLang="en-US" sz="2000" noProof="0" dirty="0">
                <a:latin typeface="宋体" panose="02010600030101010101" pitchFamily="2" charset="-122"/>
                <a:ea typeface="宋体" panose="02010600030101010101" pitchFamily="2" charset="-122"/>
                <a:cs typeface="Times New Roman" panose="02020603050405020304" pitchFamily="18" charset="0"/>
              </a:rPr>
              <a:t>调和估算</a:t>
            </a:r>
            <a:endParaRPr lang="en-US" sz="16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宋体" panose="02010600030101010101" pitchFamily="2" charset="-122"/>
                <a:ea typeface="宋体" panose="02010600030101010101" pitchFamily="2" charset="-122"/>
                <a:cs typeface="Times New Roman" panose="02020603050405020304" pitchFamily="18" charset="0"/>
              </a:rPr>
              <a:pPr/>
              <a:t>3</a:t>
            </a:fld>
            <a:endParaRPr lang="en-US">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7912322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任务网络（活动网络） </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6"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973940" y="6324599"/>
            <a:ext cx="2937232" cy="221479"/>
          </a:xfrm>
        </p:spPr>
        <p:txBody>
          <a:bodyPr/>
          <a:lstStyle/>
          <a:p>
            <a:r>
              <a:rPr lang="zh-CN" altLang="en-US" sz="1200" noProof="0" dirty="0">
                <a:latin typeface="宋体" panose="02010600030101010101" pitchFamily="2" charset="-122"/>
                <a:ea typeface="宋体" panose="02010600030101010101" pitchFamily="2" charset="-122"/>
                <a:cs typeface="Times New Roman" panose="02020603050405020304" pitchFamily="18" charset="0"/>
                <a:hlinkClick r:id="rId2" action="ppaction://hlinksldjump"/>
              </a:rPr>
              <a:t>图片对应描述</a:t>
            </a:r>
            <a:endParaRPr lang="en-US" sz="12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宋体" panose="02010600030101010101" pitchFamily="2" charset="-122"/>
                <a:ea typeface="宋体" panose="02010600030101010101" pitchFamily="2" charset="-122"/>
                <a:cs typeface="Times New Roman" panose="02020603050405020304" pitchFamily="18" charset="0"/>
              </a:rPr>
              <a:pPr/>
              <a:t>30</a:t>
            </a:fld>
            <a:endParaRPr lang="en-US">
              <a:latin typeface="宋体" panose="02010600030101010101" pitchFamily="2" charset="-122"/>
              <a:ea typeface="宋体" panose="0201060003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87D7CC84-A63A-5891-418D-D84A7DF15C8E}"/>
              </a:ext>
            </a:extLst>
          </p:cNvPr>
          <p:cNvPicPr>
            <a:picLocks noChangeAspect="1"/>
          </p:cNvPicPr>
          <p:nvPr/>
        </p:nvPicPr>
        <p:blipFill rotWithShape="1">
          <a:blip r:embed="rId3"/>
          <a:srcRect b="14937"/>
          <a:stretch/>
        </p:blipFill>
        <p:spPr>
          <a:xfrm>
            <a:off x="448910" y="1823778"/>
            <a:ext cx="8246179" cy="2869033"/>
          </a:xfrm>
          <a:prstGeom prst="rect">
            <a:avLst/>
          </a:prstGeom>
        </p:spPr>
      </p:pic>
    </p:spTree>
    <p:extLst>
      <p:ext uri="{BB962C8B-B14F-4D97-AF65-F5344CB8AC3E}">
        <p14:creationId xmlns:p14="http://schemas.microsoft.com/office/powerpoint/2010/main" val="11050021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304800"/>
            <a:ext cx="8458200" cy="1021976"/>
          </a:xfrm>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任务网络（活动网络</a:t>
            </a:r>
            <a:r>
              <a:rPr lang="zh-CN" altLang="en-US" sz="4000" dirty="0">
                <a:latin typeface="宋体" panose="02010600030101010101" pitchFamily="2" charset="-122"/>
                <a:ea typeface="宋体" panose="02010600030101010101" pitchFamily="2" charset="-122"/>
                <a:cs typeface="Times New Roman" panose="02020603050405020304" pitchFamily="18" charset="0"/>
              </a:rPr>
              <a:t>）</a:t>
            </a:r>
            <a:r>
              <a:rPr lang="en-US" altLang="zh-CN" sz="4000" dirty="0">
                <a:latin typeface="宋体" panose="02010600030101010101" pitchFamily="2" charset="-122"/>
                <a:ea typeface="宋体" panose="02010600030101010101" pitchFamily="2" charset="-122"/>
                <a:cs typeface="Times New Roman" panose="02020603050405020304" pitchFamily="18" charset="0"/>
              </a:rPr>
              <a:t>——</a:t>
            </a:r>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对应描述</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641976"/>
            <a:ext cx="2980826" cy="225425"/>
          </a:xfrm>
        </p:spPr>
        <p:txBody>
          <a:bodyPr/>
          <a:lstStyle/>
          <a:p>
            <a:r>
              <a:rPr lang="zh-CN" altLang="en-US" noProof="0" dirty="0">
                <a:solidFill>
                  <a:schemeClr val="tx1"/>
                </a:solidFill>
                <a:latin typeface="宋体" panose="02010600030101010101" pitchFamily="2" charset="-122"/>
                <a:ea typeface="宋体" panose="02010600030101010101" pitchFamily="2" charset="-122"/>
                <a:cs typeface="Times New Roman" panose="02020603050405020304" pitchFamily="18" charset="0"/>
                <a:hlinkClick r:id="rId2" action="ppaction://hlinksldjump"/>
              </a:rPr>
              <a:t>返回原页面</a:t>
            </a:r>
            <a:endParaRPr lang="en-US"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2088777"/>
            <a:ext cx="8458200" cy="2330824"/>
          </a:xfrm>
        </p:spPr>
        <p:txBody>
          <a:bodyPr>
            <a:normAutofit/>
          </a:bodyPr>
          <a:lstStyle/>
          <a:p>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任务网络如下。</a:t>
            </a: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1.1</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确定概念范围；</a:t>
            </a: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1.2</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概念</a:t>
            </a:r>
            <a:r>
              <a:rPr lang="zh-CN" altLang="en-US" sz="2400" dirty="0">
                <a:latin typeface="宋体" panose="02010600030101010101" pitchFamily="2" charset="-122"/>
                <a:ea typeface="宋体" panose="02010600030101010101" pitchFamily="2" charset="-122"/>
                <a:cs typeface="Times New Roman" panose="02020603050405020304" pitchFamily="18" charset="0"/>
              </a:rPr>
              <a:t>策划</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a:t>
            </a: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1.3a</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技术风险评估；</a:t>
            </a: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1.3b</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技术风险评估；</a:t>
            </a: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1.3c</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技术风险评估。</a:t>
            </a: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1.4</a:t>
            </a:r>
            <a:r>
              <a:rPr lang="zh-CN" altLang="en-US" sz="2400" dirty="0">
                <a:latin typeface="宋体" panose="02010600030101010101" pitchFamily="2" charset="-122"/>
                <a:ea typeface="宋体" panose="02010600030101010101" pitchFamily="2" charset="-122"/>
                <a:cs typeface="Times New Roman" panose="02020603050405020304" pitchFamily="18" charset="0"/>
              </a:rPr>
              <a:t>概念</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证明；</a:t>
            </a: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1.5a</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概念实现；</a:t>
            </a: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1.5b</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概念实现；</a:t>
            </a: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1.5c</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概念实现；三个</a:t>
            </a: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1.5</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任务</a:t>
            </a:r>
            <a:r>
              <a:rPr lang="zh-CN" altLang="en-US" sz="2400" dirty="0">
                <a:latin typeface="宋体" panose="02010600030101010101" pitchFamily="2" charset="-122"/>
                <a:ea typeface="宋体" panose="02010600030101010101" pitchFamily="2" charset="-122"/>
                <a:cs typeface="Times New Roman" panose="02020603050405020304" pitchFamily="18" charset="0"/>
              </a:rPr>
              <a:t>并行</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应用于</a:t>
            </a: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3</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个不同的概念功能。经过</a:t>
            </a: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1.5</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整合</a:t>
            </a: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a b c</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a:t>
            </a: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1.6</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客户</a:t>
            </a:r>
            <a:r>
              <a:rPr lang="zh-CN" altLang="en-US" sz="2400" dirty="0">
                <a:latin typeface="宋体" panose="02010600030101010101" pitchFamily="2" charset="-122"/>
                <a:ea typeface="宋体" panose="02010600030101010101" pitchFamily="2" charset="-122"/>
                <a:cs typeface="Times New Roman" panose="02020603050405020304" pitchFamily="18" charset="0"/>
              </a:rPr>
              <a:t>反映</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zh-CN" altLang="en-US" noProof="0" dirty="0">
                <a:solidFill>
                  <a:schemeClr val="tx1"/>
                </a:solidFill>
                <a:latin typeface="宋体" panose="02010600030101010101" pitchFamily="2" charset="-122"/>
                <a:ea typeface="宋体" panose="02010600030101010101" pitchFamily="2" charset="-122"/>
                <a:cs typeface="Times New Roman" panose="02020603050405020304" pitchFamily="18" charset="0"/>
                <a:hlinkClick r:id="rId2" action="ppaction://hlinksldjump"/>
              </a:rPr>
              <a:t>返回原页面</a:t>
            </a:r>
            <a:endParaRPr lang="en-US"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宋体" panose="02010600030101010101" pitchFamily="2" charset="-122"/>
                <a:ea typeface="宋体" panose="02010600030101010101" pitchFamily="2" charset="-122"/>
                <a:cs typeface="Times New Roman" panose="02020603050405020304" pitchFamily="18" charset="0"/>
              </a:rPr>
              <a:t>31</a:t>
            </a:fld>
            <a:endParaRPr lang="en-US">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358167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时间线图（甘特图） </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32</a:t>
            </a:fld>
            <a:endParaRPr lang="en-US">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10FAB3C8-1986-C689-A40D-7790002B898B}"/>
              </a:ext>
            </a:extLst>
          </p:cNvPr>
          <p:cNvPicPr>
            <a:picLocks noChangeAspect="1"/>
          </p:cNvPicPr>
          <p:nvPr/>
        </p:nvPicPr>
        <p:blipFill>
          <a:blip r:embed="rId2"/>
          <a:stretch>
            <a:fillRect/>
          </a:stretch>
        </p:blipFill>
        <p:spPr>
          <a:xfrm>
            <a:off x="938359" y="1109338"/>
            <a:ext cx="7267282" cy="4922345"/>
          </a:xfrm>
          <a:prstGeom prst="rect">
            <a:avLst/>
          </a:prstGeom>
        </p:spPr>
      </p:pic>
    </p:spTree>
    <p:extLst>
      <p:ext uri="{BB962C8B-B14F-4D97-AF65-F5344CB8AC3E}">
        <p14:creationId xmlns:p14="http://schemas.microsoft.com/office/powerpoint/2010/main" val="41741629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项目跟踪的项目表 </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6"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973940" y="6324599"/>
            <a:ext cx="2937232" cy="221479"/>
          </a:xfrm>
        </p:spPr>
        <p:txBody>
          <a:bodyPr/>
          <a:lstStyle/>
          <a:p>
            <a:r>
              <a:rPr lang="zh-CN" altLang="en-US" sz="1200" noProof="0" dirty="0">
                <a:latin typeface="宋体" panose="02010600030101010101" pitchFamily="2" charset="-122"/>
                <a:ea typeface="宋体" panose="02010600030101010101" pitchFamily="2" charset="-122"/>
                <a:cs typeface="Times New Roman" panose="02020603050405020304" pitchFamily="18" charset="0"/>
                <a:hlinkClick r:id="rId2" action="ppaction://hlinksldjump"/>
              </a:rPr>
              <a:t>图片对应描述</a:t>
            </a:r>
            <a:endParaRPr lang="en-US" sz="12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宋体" panose="02010600030101010101" pitchFamily="2" charset="-122"/>
                <a:ea typeface="宋体" panose="02010600030101010101" pitchFamily="2" charset="-122"/>
                <a:cs typeface="Times New Roman" panose="02020603050405020304" pitchFamily="18" charset="0"/>
              </a:rPr>
              <a:pPr/>
              <a:t>33</a:t>
            </a:fld>
            <a:endParaRPr lang="en-US">
              <a:latin typeface="宋体" panose="02010600030101010101" pitchFamily="2" charset="-122"/>
              <a:ea typeface="宋体" panose="0201060003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17A5AF54-EACD-EE66-C06E-B3C7DBE4944E}"/>
              </a:ext>
            </a:extLst>
          </p:cNvPr>
          <p:cNvPicPr>
            <a:picLocks noChangeAspect="1"/>
          </p:cNvPicPr>
          <p:nvPr/>
        </p:nvPicPr>
        <p:blipFill rotWithShape="1">
          <a:blip r:embed="rId3"/>
          <a:srcRect b="11596"/>
          <a:stretch/>
        </p:blipFill>
        <p:spPr>
          <a:xfrm>
            <a:off x="890587" y="2070989"/>
            <a:ext cx="7362825" cy="2534568"/>
          </a:xfrm>
          <a:prstGeom prst="rect">
            <a:avLst/>
          </a:prstGeom>
        </p:spPr>
      </p:pic>
    </p:spTree>
    <p:extLst>
      <p:ext uri="{BB962C8B-B14F-4D97-AF65-F5344CB8AC3E}">
        <p14:creationId xmlns:p14="http://schemas.microsoft.com/office/powerpoint/2010/main" val="34148133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304800"/>
            <a:ext cx="8458200" cy="1021976"/>
          </a:xfrm>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项目跟踪的项目表</a:t>
            </a:r>
            <a:r>
              <a:rPr lang="en-US" altLang="zh-CN" sz="4000" noProof="0" dirty="0">
                <a:latin typeface="宋体" panose="02010600030101010101" pitchFamily="2" charset="-122"/>
                <a:ea typeface="宋体" panose="02010600030101010101" pitchFamily="2" charset="-122"/>
                <a:cs typeface="Times New Roman" panose="02020603050405020304" pitchFamily="18" charset="0"/>
              </a:rPr>
              <a:t>——</a:t>
            </a:r>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对应描述</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641976"/>
            <a:ext cx="2980826" cy="225425"/>
          </a:xfrm>
        </p:spPr>
        <p:txBody>
          <a:bodyPr/>
          <a:lstStyle/>
          <a:p>
            <a:r>
              <a:rPr lang="zh-CN" altLang="en-US" noProof="0" dirty="0">
                <a:solidFill>
                  <a:schemeClr val="tx1"/>
                </a:solidFill>
                <a:latin typeface="宋体" panose="02010600030101010101" pitchFamily="2" charset="-122"/>
                <a:ea typeface="宋体" panose="02010600030101010101" pitchFamily="2" charset="-122"/>
                <a:cs typeface="Times New Roman" panose="02020603050405020304" pitchFamily="18" charset="0"/>
                <a:hlinkClick r:id="rId2" action="ppaction://hlinksldjump"/>
              </a:rPr>
              <a:t>返回原页面</a:t>
            </a:r>
            <a:endParaRPr lang="en-US"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2088777"/>
            <a:ext cx="8458200" cy="2330824"/>
          </a:xfrm>
        </p:spPr>
        <p:txBody>
          <a:bodyPr>
            <a:normAutofit/>
          </a:bodyPr>
          <a:lstStyle/>
          <a:p>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一个用于项目跟踪的项目表列出了工作任务。其他栏目的标题是：计划开始时间、实际开始时间、计划完成时间、实际完成时间、人员分配、工作量分配和备注。</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zh-CN" altLang="en-US" noProof="0" dirty="0">
                <a:solidFill>
                  <a:schemeClr val="tx1"/>
                </a:solidFill>
                <a:latin typeface="宋体" panose="02010600030101010101" pitchFamily="2" charset="-122"/>
                <a:ea typeface="宋体" panose="02010600030101010101" pitchFamily="2" charset="-122"/>
                <a:cs typeface="Times New Roman" panose="02020603050405020304" pitchFamily="18" charset="0"/>
                <a:hlinkClick r:id="rId2" action="ppaction://hlinksldjump"/>
              </a:rPr>
              <a:t>返回原页面</a:t>
            </a:r>
            <a:endParaRPr lang="en-US"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宋体" panose="02010600030101010101" pitchFamily="2" charset="-122"/>
                <a:ea typeface="宋体" panose="02010600030101010101" pitchFamily="2" charset="-122"/>
                <a:cs typeface="Times New Roman" panose="02020603050405020304" pitchFamily="18" charset="0"/>
              </a:rPr>
              <a:t>34</a:t>
            </a:fld>
            <a:endParaRPr lang="en-US">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794220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跟踪进度</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53274"/>
            <a:ext cx="8458200" cy="4644022"/>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noProof="0" dirty="0">
                <a:latin typeface="宋体" panose="02010600030101010101" pitchFamily="2" charset="-122"/>
                <a:ea typeface="宋体" panose="02010600030101010101" pitchFamily="2" charset="-122"/>
                <a:cs typeface="Times New Roman" panose="02020603050405020304" pitchFamily="18" charset="0"/>
              </a:rPr>
              <a:t>定期举行项目状况会议，由每个团队成员报告进度和问题。</a:t>
            </a:r>
            <a:endParaRPr lang="en-US" altLang="zh-CN"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noProof="0" dirty="0">
                <a:latin typeface="宋体" panose="02010600030101010101" pitchFamily="2" charset="-122"/>
                <a:ea typeface="宋体" panose="02010600030101010101" pitchFamily="2" charset="-122"/>
                <a:cs typeface="Times New Roman" panose="02020603050405020304" pitchFamily="18" charset="0"/>
              </a:rPr>
              <a:t>评估在软件工程过程中所进行的所有审查的结果。</a:t>
            </a:r>
            <a:endParaRPr lang="en-US" altLang="zh-CN"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noProof="0" dirty="0">
                <a:latin typeface="宋体" panose="02010600030101010101" pitchFamily="2" charset="-122"/>
                <a:ea typeface="宋体" panose="02010600030101010101" pitchFamily="2" charset="-122"/>
                <a:cs typeface="Times New Roman" panose="02020603050405020304" pitchFamily="18" charset="0"/>
              </a:rPr>
              <a:t>确定正式的项目里程碑是否已在预定日期前完成。</a:t>
            </a:r>
            <a:endParaRPr lang="en-US" altLang="zh-CN"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noProof="0" dirty="0">
                <a:latin typeface="宋体" panose="02010600030101010101" pitchFamily="2" charset="-122"/>
                <a:ea typeface="宋体" panose="02010600030101010101" pitchFamily="2" charset="-122"/>
                <a:cs typeface="Times New Roman" panose="02020603050405020304" pitchFamily="18" charset="0"/>
              </a:rPr>
              <a:t>比较项目资源表中所列的每个项目任务的实际开始日期与计划开始日期。</a:t>
            </a:r>
            <a:endParaRPr lang="en-US" altLang="zh-CN"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noProof="0" dirty="0">
                <a:latin typeface="宋体" panose="02010600030101010101" pitchFamily="2" charset="-122"/>
                <a:ea typeface="宋体" panose="02010600030101010101" pitchFamily="2" charset="-122"/>
                <a:cs typeface="Times New Roman" panose="02020603050405020304" pitchFamily="18" charset="0"/>
              </a:rPr>
              <a:t>与从业人员进行非正式会谈，以获得他们对迄今为止的进展和即将出现的问题的主观评估。</a:t>
            </a:r>
            <a:endParaRPr lang="en-US" altLang="zh-CN"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noProof="0" dirty="0">
                <a:latin typeface="宋体" panose="02010600030101010101" pitchFamily="2" charset="-122"/>
                <a:ea typeface="宋体" panose="02010600030101010101" pitchFamily="2" charset="-122"/>
                <a:cs typeface="Times New Roman" panose="02020603050405020304" pitchFamily="18" charset="0"/>
              </a:rPr>
              <a:t>追踪项目速度，这是看开发团队清除用户故事积压的速度的一种方式。</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宋体" panose="02010600030101010101" pitchFamily="2" charset="-122"/>
                <a:ea typeface="宋体" panose="02010600030101010101" pitchFamily="2" charset="-122"/>
                <a:cs typeface="Times New Roman" panose="02020603050405020304" pitchFamily="18" charset="0"/>
              </a:rPr>
              <a:pPr/>
              <a:t>35</a:t>
            </a:fld>
            <a:endParaRPr lang="en-US">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799336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项目计划任务集 </a:t>
            </a:r>
            <a:r>
              <a:rPr lang="en-US" sz="1000" b="0" noProof="0" dirty="0">
                <a:latin typeface="宋体" panose="02010600030101010101" pitchFamily="2" charset="-122"/>
                <a:ea typeface="宋体" panose="02010600030101010101" pitchFamily="2" charset="-122"/>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085316"/>
            <a:ext cx="8458200" cy="470019"/>
          </a:xfrm>
        </p:spPr>
        <p:txBody>
          <a:bodyPr vert="horz" lIns="91440" tIns="45720" rIns="91440" bIns="45720" rtlCol="0">
            <a:noAutofit/>
          </a:bodyPr>
          <a:lstStyle/>
          <a:p>
            <a:pPr marL="403200" indent="-403200">
              <a:buFont typeface="+mj-lt"/>
              <a:buAutoNum type="arabicPeriod" startAt="6"/>
            </a:pPr>
            <a:r>
              <a:rPr lang="zh-CN" altLang="en-US" noProof="0" dirty="0">
                <a:latin typeface="宋体" panose="02010600030101010101" pitchFamily="2" charset="-122"/>
                <a:ea typeface="宋体" panose="02010600030101010101" pitchFamily="2" charset="-122"/>
                <a:cs typeface="Times New Roman" panose="02020603050405020304" pitchFamily="18" charset="0"/>
              </a:rPr>
              <a:t>制定初步项目计划</a:t>
            </a:r>
            <a:endParaRPr lang="en-US"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9" name="Content Placeholder 8"/>
          <p:cNvSpPr>
            <a:spLocks noGrp="1"/>
          </p:cNvSpPr>
          <p:nvPr>
            <p:ph sz="quarter" idx="14"/>
          </p:nvPr>
        </p:nvSpPr>
        <p:spPr>
          <a:xfrm>
            <a:off x="342900" y="1597417"/>
            <a:ext cx="8458200" cy="1974723"/>
          </a:xfrm>
        </p:spPr>
        <p:txBody>
          <a:bodyPr>
            <a:normAutofit/>
          </a:bodyPr>
          <a:lstStyle/>
          <a:p>
            <a:pPr lvl="1" indent="0">
              <a:buNone/>
            </a:pPr>
            <a:r>
              <a:rPr lang="en-US" noProof="0" dirty="0">
                <a:latin typeface="宋体" panose="02010600030101010101" pitchFamily="2" charset="-122"/>
                <a:ea typeface="宋体" panose="02010600030101010101" pitchFamily="2" charset="-122"/>
                <a:cs typeface="Times New Roman" panose="02020603050405020304" pitchFamily="18" charset="0"/>
              </a:rPr>
              <a:t>a. </a:t>
            </a:r>
            <a:r>
              <a:rPr lang="zh-CN" altLang="en-US" noProof="0" dirty="0">
                <a:latin typeface="宋体" panose="02010600030101010101" pitchFamily="2" charset="-122"/>
                <a:ea typeface="宋体" panose="02010600030101010101" pitchFamily="2" charset="-122"/>
                <a:cs typeface="Times New Roman" panose="02020603050405020304" pitchFamily="18" charset="0"/>
              </a:rPr>
              <a:t>建立一组有意义的任务集</a:t>
            </a:r>
            <a:endParaRPr lang="en-US" altLang="zh-CN" noProof="0" dirty="0">
              <a:latin typeface="宋体" panose="02010600030101010101" pitchFamily="2" charset="-122"/>
              <a:ea typeface="宋体" panose="02010600030101010101" pitchFamily="2" charset="-122"/>
              <a:cs typeface="Times New Roman" panose="02020603050405020304" pitchFamily="18" charset="0"/>
            </a:endParaRPr>
          </a:p>
          <a:p>
            <a:pPr lvl="1" indent="0">
              <a:buNone/>
            </a:pPr>
            <a:r>
              <a:rPr lang="en-US" noProof="0" dirty="0">
                <a:latin typeface="宋体" panose="02010600030101010101" pitchFamily="2" charset="-122"/>
                <a:ea typeface="宋体" panose="02010600030101010101" pitchFamily="2" charset="-122"/>
                <a:cs typeface="Times New Roman" panose="02020603050405020304" pitchFamily="18" charset="0"/>
              </a:rPr>
              <a:t>b. </a:t>
            </a:r>
            <a:r>
              <a:rPr lang="zh-CN" altLang="en-US" noProof="0" dirty="0">
                <a:latin typeface="宋体" panose="02010600030101010101" pitchFamily="2" charset="-122"/>
                <a:ea typeface="宋体" panose="02010600030101010101" pitchFamily="2" charset="-122"/>
                <a:cs typeface="Times New Roman" panose="02020603050405020304" pitchFamily="18" charset="0"/>
              </a:rPr>
              <a:t>定义任务网络</a:t>
            </a:r>
            <a:endParaRPr lang="en-US" altLang="zh-CN" noProof="0" dirty="0">
              <a:latin typeface="宋体" panose="02010600030101010101" pitchFamily="2" charset="-122"/>
              <a:ea typeface="宋体" panose="02010600030101010101" pitchFamily="2" charset="-122"/>
              <a:cs typeface="Times New Roman" panose="02020603050405020304" pitchFamily="18" charset="0"/>
            </a:endParaRPr>
          </a:p>
          <a:p>
            <a:pPr lvl="1" indent="0">
              <a:buNone/>
            </a:pPr>
            <a:r>
              <a:rPr lang="en-US" noProof="0" dirty="0">
                <a:latin typeface="宋体" panose="02010600030101010101" pitchFamily="2" charset="-122"/>
                <a:ea typeface="宋体" panose="02010600030101010101" pitchFamily="2" charset="-122"/>
                <a:cs typeface="Times New Roman" panose="02020603050405020304" pitchFamily="18" charset="0"/>
              </a:rPr>
              <a:t>c. </a:t>
            </a:r>
            <a:r>
              <a:rPr lang="zh-CN" altLang="en-US" noProof="0" dirty="0">
                <a:latin typeface="宋体" panose="02010600030101010101" pitchFamily="2" charset="-122"/>
                <a:ea typeface="宋体" panose="02010600030101010101" pitchFamily="2" charset="-122"/>
                <a:cs typeface="Times New Roman" panose="02020603050405020304" pitchFamily="18" charset="0"/>
              </a:rPr>
              <a:t>使用进度计划工具制定时间表</a:t>
            </a:r>
            <a:endParaRPr lang="en-US" noProof="0" dirty="0">
              <a:latin typeface="宋体" panose="02010600030101010101" pitchFamily="2" charset="-122"/>
              <a:ea typeface="宋体" panose="02010600030101010101" pitchFamily="2" charset="-122"/>
              <a:cs typeface="Times New Roman" panose="02020603050405020304" pitchFamily="18" charset="0"/>
            </a:endParaRPr>
          </a:p>
          <a:p>
            <a:pPr lvl="1" indent="0">
              <a:buNone/>
            </a:pPr>
            <a:r>
              <a:rPr lang="en-US" noProof="0" dirty="0">
                <a:latin typeface="宋体" panose="02010600030101010101" pitchFamily="2" charset="-122"/>
                <a:ea typeface="宋体" panose="02010600030101010101" pitchFamily="2" charset="-122"/>
                <a:cs typeface="Times New Roman" panose="02020603050405020304" pitchFamily="18" charset="0"/>
              </a:rPr>
              <a:t>d. </a:t>
            </a:r>
            <a:r>
              <a:rPr lang="zh-CN" altLang="en-US" noProof="0" dirty="0">
                <a:latin typeface="宋体" panose="02010600030101010101" pitchFamily="2" charset="-122"/>
                <a:ea typeface="宋体" panose="02010600030101010101" pitchFamily="2" charset="-122"/>
                <a:cs typeface="Times New Roman" panose="02020603050405020304" pitchFamily="18" charset="0"/>
              </a:rPr>
              <a:t>定义进度跟踪机制</a:t>
            </a:r>
            <a:endParaRPr lang="en-US"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10" name="Content Placeholder 9"/>
          <p:cNvSpPr>
            <a:spLocks noGrp="1"/>
          </p:cNvSpPr>
          <p:nvPr>
            <p:ph sz="quarter" idx="15"/>
          </p:nvPr>
        </p:nvSpPr>
        <p:spPr>
          <a:xfrm>
            <a:off x="342900" y="3614222"/>
            <a:ext cx="8458200" cy="1718429"/>
          </a:xfrm>
        </p:spPr>
        <p:txBody>
          <a:bodyPr>
            <a:normAutofit/>
          </a:bodyPr>
          <a:lstStyle/>
          <a:p>
            <a:pPr marL="403200" indent="-403200">
              <a:buFont typeface="+mj-lt"/>
              <a:buAutoNum type="arabicPeriod" startAt="7"/>
            </a:pPr>
            <a:r>
              <a:rPr lang="zh-CN" altLang="en-US" noProof="0" dirty="0">
                <a:latin typeface="宋体" panose="02010600030101010101" pitchFamily="2" charset="-122"/>
                <a:ea typeface="宋体" panose="02010600030101010101" pitchFamily="2" charset="-122"/>
                <a:cs typeface="Times New Roman" panose="02020603050405020304" pitchFamily="18" charset="0"/>
              </a:rPr>
              <a:t>重复步骤</a:t>
            </a:r>
            <a:r>
              <a:rPr lang="en-US" altLang="zh-CN" noProof="0" dirty="0">
                <a:latin typeface="宋体" panose="02010600030101010101" pitchFamily="2" charset="-122"/>
                <a:ea typeface="宋体" panose="02010600030101010101" pitchFamily="2" charset="-122"/>
                <a:cs typeface="Times New Roman" panose="02020603050405020304" pitchFamily="18" charset="0"/>
              </a:rPr>
              <a:t>1</a:t>
            </a:r>
            <a:r>
              <a:rPr lang="zh-CN" altLang="en-US" noProof="0" dirty="0">
                <a:latin typeface="宋体" panose="02010600030101010101" pitchFamily="2" charset="-122"/>
                <a:ea typeface="宋体" panose="02010600030101010101" pitchFamily="2" charset="-122"/>
                <a:cs typeface="Times New Roman" panose="02020603050405020304" pitchFamily="18" charset="0"/>
              </a:rPr>
              <a:t>至</a:t>
            </a:r>
            <a:r>
              <a:rPr lang="en-US" altLang="zh-CN" noProof="0" dirty="0">
                <a:latin typeface="宋体" panose="02010600030101010101" pitchFamily="2" charset="-122"/>
                <a:ea typeface="宋体" panose="02010600030101010101" pitchFamily="2" charset="-122"/>
                <a:cs typeface="Times New Roman" panose="02020603050405020304" pitchFamily="18" charset="0"/>
              </a:rPr>
              <a:t>6</a:t>
            </a:r>
            <a:r>
              <a:rPr lang="zh-CN" altLang="en-US" noProof="0" dirty="0">
                <a:latin typeface="宋体" panose="02010600030101010101" pitchFamily="2" charset="-122"/>
                <a:ea typeface="宋体" panose="02010600030101010101" pitchFamily="2" charset="-122"/>
                <a:cs typeface="Times New Roman" panose="02020603050405020304" pitchFamily="18" charset="0"/>
              </a:rPr>
              <a:t>，为每个原型创建详细的进度安排，并定义每个圆形的范围</a:t>
            </a:r>
            <a:endParaRPr lang="en-US"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1887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solidFill>
                  <a:srgbClr val="000000"/>
                </a:solidFill>
                <a:latin typeface="宋体" panose="02010600030101010101" pitchFamily="2" charset="-122"/>
                <a:ea typeface="宋体" panose="02010600030101010101" pitchFamily="2" charset="-122"/>
                <a:cs typeface="Times New Roman" panose="02020603050405020304" pitchFamily="18" charset="0"/>
              </a:rPr>
              <a:t>什么是范围</a:t>
            </a:r>
            <a:r>
              <a:rPr lang="en-US" sz="4000" noProof="0" dirty="0">
                <a:solidFill>
                  <a:srgbClr val="000000"/>
                </a:solidFill>
                <a:latin typeface="宋体" panose="02010600030101010101" pitchFamily="2" charset="-122"/>
                <a:ea typeface="宋体" panose="02010600030101010101" pitchFamily="2" charset="-122"/>
                <a:cs typeface="Times New Roman" panose="02020603050405020304" pitchFamily="18" charset="0"/>
              </a:rPr>
              <a:t>?</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051133"/>
            <a:ext cx="8458200" cy="2211198"/>
          </a:xfrm>
        </p:spPr>
        <p:txBody>
          <a:bodyPr vert="horz" lIns="91440" tIns="45720" rIns="91440" bIns="45720" rtlCol="0">
            <a:noAutofit/>
          </a:bodyPr>
          <a:lstStyle/>
          <a:p>
            <a:pPr>
              <a:spcBef>
                <a:spcPts val="300"/>
              </a:spcBef>
            </a:pPr>
            <a:r>
              <a:rPr lang="zh-CN" altLang="en-US" sz="2400" i="1" noProof="0" dirty="0">
                <a:solidFill>
                  <a:srgbClr val="000000"/>
                </a:solidFill>
                <a:latin typeface="宋体" panose="02010600030101010101" pitchFamily="2" charset="-122"/>
                <a:ea typeface="宋体" panose="02010600030101010101" pitchFamily="2" charset="-122"/>
                <a:cs typeface="Times New Roman" panose="02020603050405020304" pitchFamily="18" charset="0"/>
              </a:rPr>
              <a:t>软件范围描述</a:t>
            </a:r>
            <a:endParaRPr lang="en-US" altLang="en-US" sz="2400" noProof="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291600" lvl="2" indent="-291600">
              <a:spcBef>
                <a:spcPts val="1000"/>
              </a:spcBef>
              <a:spcAft>
                <a:spcPts val="0"/>
              </a:spcAft>
            </a:pPr>
            <a:r>
              <a:rPr lang="zh-CN" altLang="en-US" sz="2000" dirty="0">
                <a:solidFill>
                  <a:srgbClr val="000000"/>
                </a:solidFill>
                <a:latin typeface="宋体" panose="02010600030101010101" pitchFamily="2" charset="-122"/>
                <a:ea typeface="宋体" panose="02010600030101010101" pitchFamily="2" charset="-122"/>
                <a:cs typeface="Times New Roman" panose="02020603050405020304" pitchFamily="18" charset="0"/>
              </a:rPr>
              <a:t>将功能和特性交付给最终用户</a:t>
            </a:r>
            <a:endParaRPr lang="en-US" altLang="en-US" sz="2000" noProof="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291600" lvl="2" indent="-291600">
              <a:spcBef>
                <a:spcPts val="1000"/>
              </a:spcBef>
              <a:spcAft>
                <a:spcPts val="0"/>
              </a:spcAft>
            </a:pPr>
            <a:r>
              <a:rPr lang="zh-CN" altLang="en-US" sz="2000" noProof="0" dirty="0">
                <a:solidFill>
                  <a:srgbClr val="000000"/>
                </a:solidFill>
                <a:latin typeface="宋体" panose="02010600030101010101" pitchFamily="2" charset="-122"/>
                <a:ea typeface="宋体" panose="02010600030101010101" pitchFamily="2" charset="-122"/>
                <a:cs typeface="Times New Roman" panose="02020603050405020304" pitchFamily="18" charset="0"/>
              </a:rPr>
              <a:t>数据输入和输出</a:t>
            </a:r>
            <a:endParaRPr lang="en-US" altLang="en-US" sz="2000" noProof="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291600" lvl="2" indent="-291600">
              <a:spcBef>
                <a:spcPts val="1000"/>
              </a:spcBef>
              <a:spcAft>
                <a:spcPts val="0"/>
              </a:spcAft>
            </a:pPr>
            <a:r>
              <a:rPr lang="zh-CN" altLang="en-US" sz="2000" noProof="0" dirty="0">
                <a:solidFill>
                  <a:srgbClr val="000000"/>
                </a:solidFill>
                <a:latin typeface="宋体" panose="02010600030101010101" pitchFamily="2" charset="-122"/>
                <a:ea typeface="宋体" panose="02010600030101010101" pitchFamily="2" charset="-122"/>
                <a:cs typeface="Times New Roman" panose="02020603050405020304" pitchFamily="18" charset="0"/>
              </a:rPr>
              <a:t>内容呈现给使用软件的用户</a:t>
            </a:r>
            <a:endParaRPr lang="en-US" altLang="en-US" sz="2000" noProof="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291600" lvl="2" indent="-291600">
              <a:spcBef>
                <a:spcPts val="1000"/>
              </a:spcBef>
              <a:spcAft>
                <a:spcPts val="0"/>
              </a:spcAft>
            </a:pPr>
            <a:r>
              <a:rPr lang="zh-CN" altLang="en-US" sz="2000" noProof="0" dirty="0">
                <a:solidFill>
                  <a:srgbClr val="000000"/>
                </a:solidFill>
                <a:latin typeface="宋体" panose="02010600030101010101" pitchFamily="2" charset="-122"/>
                <a:ea typeface="宋体" panose="02010600030101010101" pitchFamily="2" charset="-122"/>
                <a:cs typeface="Times New Roman" panose="02020603050405020304" pitchFamily="18" charset="0"/>
              </a:rPr>
              <a:t>界定系统的性能、约束条件、接口和可靠性</a:t>
            </a:r>
            <a:endParaRPr lang="en-US" altLang="en-US" sz="2000" noProof="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9" name="Content Placeholder 8"/>
          <p:cNvSpPr>
            <a:spLocks noGrp="1"/>
          </p:cNvSpPr>
          <p:nvPr>
            <p:ph sz="quarter" idx="14"/>
          </p:nvPr>
        </p:nvSpPr>
        <p:spPr>
          <a:xfrm>
            <a:off x="342900" y="3397707"/>
            <a:ext cx="8458200" cy="1771786"/>
          </a:xfrm>
        </p:spPr>
        <p:txBody>
          <a:bodyPr>
            <a:normAutofit/>
          </a:bodyPr>
          <a:lstStyle/>
          <a:p>
            <a:pPr>
              <a:spcBef>
                <a:spcPts val="300"/>
              </a:spcBef>
            </a:pPr>
            <a:r>
              <a:rPr lang="zh-CN" altLang="en-US" sz="2400" noProof="0" dirty="0">
                <a:solidFill>
                  <a:srgbClr val="000000"/>
                </a:solidFill>
                <a:latin typeface="宋体" panose="02010600030101010101" pitchFamily="2" charset="-122"/>
                <a:ea typeface="宋体" panose="02010600030101010101" pitchFamily="2" charset="-122"/>
                <a:cs typeface="Times New Roman" panose="02020603050405020304" pitchFamily="18" charset="0"/>
              </a:rPr>
              <a:t>范围是被两个技术之一所定义的</a:t>
            </a:r>
            <a:r>
              <a:rPr lang="en-US" altLang="en-US" sz="2400" noProof="0" dirty="0">
                <a:solidFill>
                  <a:srgbClr val="000000"/>
                </a:solidFill>
                <a:latin typeface="宋体" panose="02010600030101010101" pitchFamily="2" charset="-122"/>
                <a:ea typeface="宋体" panose="02010600030101010101" pitchFamily="2" charset="-122"/>
                <a:cs typeface="Times New Roman" panose="02020603050405020304" pitchFamily="18" charset="0"/>
              </a:rPr>
              <a:t>:</a:t>
            </a:r>
          </a:p>
          <a:p>
            <a:pPr marL="291600" lvl="2" indent="-291600">
              <a:spcBef>
                <a:spcPts val="1000"/>
              </a:spcBef>
              <a:spcAft>
                <a:spcPts val="0"/>
              </a:spcAft>
            </a:pPr>
            <a:r>
              <a:rPr lang="zh-CN" altLang="en-US" sz="2000" noProof="0" dirty="0">
                <a:solidFill>
                  <a:srgbClr val="000000"/>
                </a:solidFill>
                <a:latin typeface="宋体" panose="02010600030101010101" pitchFamily="2" charset="-122"/>
                <a:ea typeface="宋体" panose="02010600030101010101" pitchFamily="2" charset="-122"/>
                <a:cs typeface="Times New Roman" panose="02020603050405020304" pitchFamily="18" charset="0"/>
              </a:rPr>
              <a:t>在与所有利益相关者沟通后，制定了一份软件范围的叙述性描述</a:t>
            </a:r>
            <a:endParaRPr lang="en-US" altLang="zh-CN" sz="2000" noProof="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291600" lvl="2" indent="-291600">
              <a:spcBef>
                <a:spcPts val="1000"/>
              </a:spcBef>
              <a:spcAft>
                <a:spcPts val="0"/>
              </a:spcAft>
            </a:pPr>
            <a:r>
              <a:rPr lang="zh-CN" altLang="en-US" sz="2000" noProof="0" dirty="0">
                <a:solidFill>
                  <a:srgbClr val="000000"/>
                </a:solidFill>
                <a:latin typeface="宋体" panose="02010600030101010101" pitchFamily="2" charset="-122"/>
                <a:ea typeface="宋体" panose="02010600030101010101" pitchFamily="2" charset="-122"/>
                <a:cs typeface="Times New Roman" panose="02020603050405020304" pitchFamily="18" charset="0"/>
              </a:rPr>
              <a:t>一系列测试用例被终端用户所定义</a:t>
            </a:r>
            <a:endParaRPr lang="en-US" sz="1600" noProof="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solidFill>
                  <a:srgbClr val="000000"/>
                </a:solidFill>
                <a:latin typeface="宋体" panose="02010600030101010101" pitchFamily="2" charset="-122"/>
                <a:ea typeface="宋体" panose="02010600030101010101" pitchFamily="2" charset="-122"/>
                <a:cs typeface="Times New Roman" panose="02020603050405020304" pitchFamily="18" charset="0"/>
              </a:rPr>
              <a:pPr/>
              <a:t>5</a:t>
            </a:fld>
            <a:endParaRPr lang="en-US">
              <a:solidFill>
                <a:srgbClr val="000000"/>
              </a:solidFill>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62263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项目可行性</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059268"/>
            <a:ext cx="8458200" cy="4460453"/>
          </a:xfrm>
        </p:spPr>
        <p:txBody>
          <a:bodyPr vert="horz" lIns="91440" tIns="45720" rIns="91440" bIns="45720" rtlCol="0">
            <a:noAutofit/>
          </a:bodyPr>
          <a:lstStyle/>
          <a:p>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一旦确定了范围（得到了客户的同意），就可以合理地询问</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a:p>
            <a:pPr marL="291600" indent="-291600">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我们能建立软件去满足这个范围吗</a:t>
            </a:r>
            <a:r>
              <a:rPr lang="en-US" sz="2400" noProof="0" dirty="0">
                <a:latin typeface="宋体" panose="02010600030101010101" pitchFamily="2" charset="-122"/>
                <a:ea typeface="宋体" panose="02010600030101010101" pitchFamily="2" charset="-122"/>
                <a:cs typeface="Times New Roman" panose="02020603050405020304" pitchFamily="18" charset="0"/>
              </a:rPr>
              <a:t>? </a:t>
            </a:r>
          </a:p>
          <a:p>
            <a:pPr marL="291600" indent="-291600">
              <a:buFont typeface="Arial" panose="020B0604020202020204" pitchFamily="34" charset="0"/>
              <a:buChar char="•"/>
            </a:pPr>
            <a:r>
              <a:rPr lang="zh-CN" altLang="en-US" sz="2400" dirty="0">
                <a:latin typeface="宋体" panose="02010600030101010101" pitchFamily="2" charset="-122"/>
                <a:ea typeface="宋体" panose="02010600030101010101" pitchFamily="2" charset="-122"/>
                <a:cs typeface="Times New Roman" panose="02020603050405020304" pitchFamily="18" charset="0"/>
              </a:rPr>
              <a:t>该项目可行吗</a:t>
            </a:r>
            <a:r>
              <a:rPr lang="en-US" sz="2400" noProof="0" dirty="0">
                <a:latin typeface="宋体" panose="02010600030101010101" pitchFamily="2" charset="-122"/>
                <a:ea typeface="宋体" panose="02010600030101010101" pitchFamily="2" charset="-122"/>
                <a:cs typeface="Times New Roman" panose="02020603050405020304" pitchFamily="18" charset="0"/>
              </a:rPr>
              <a:t>? </a:t>
            </a:r>
          </a:p>
          <a:p>
            <a:pPr marL="291600" indent="-291600">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你必须尝试确定是否可以利用现有的技术、成本、时间和其他资源创建该系统。</a:t>
            </a:r>
            <a:r>
              <a:rPr lang="en-US" sz="2400" noProof="0" dirty="0">
                <a:latin typeface="宋体" panose="02010600030101010101" pitchFamily="2" charset="-122"/>
                <a:ea typeface="宋体" panose="02010600030101010101" pitchFamily="2" charset="-122"/>
                <a:cs typeface="Times New Roman" panose="02020603050405020304" pitchFamily="18" charset="0"/>
              </a:rPr>
              <a:t> </a:t>
            </a:r>
          </a:p>
          <a:p>
            <a:pPr marL="291600" indent="-291600">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对商业需求的考虑也很重要</a:t>
            </a:r>
            <a:r>
              <a:rPr lang="en-US" altLang="zh-CN" sz="2400" noProof="0" dirty="0">
                <a:latin typeface="宋体" panose="02010600030101010101" pitchFamily="2" charset="-122"/>
                <a:ea typeface="宋体" panose="02010600030101010101" pitchFamily="2" charset="-122"/>
                <a:cs typeface="Times New Roman" panose="02020603050405020304" pitchFamily="18" charset="0"/>
              </a:rPr>
              <a:t>——</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建立一个无人问津的高科技系统或产品是没有好处的。</a:t>
            </a:r>
            <a:endParaRPr lang="en-US" sz="24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宋体" panose="02010600030101010101" pitchFamily="2" charset="-122"/>
                <a:ea typeface="宋体" panose="02010600030101010101" pitchFamily="2" charset="-122"/>
                <a:cs typeface="Times New Roman" panose="02020603050405020304" pitchFamily="18" charset="0"/>
              </a:rPr>
              <a:pPr/>
              <a:t>6</a:t>
            </a:fld>
            <a:endParaRPr lang="en-US">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60858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dirty="0">
                <a:latin typeface="宋体" panose="02010600030101010101" pitchFamily="2" charset="-122"/>
                <a:ea typeface="宋体" panose="02010600030101010101" pitchFamily="2" charset="-122"/>
                <a:cs typeface="Times New Roman" panose="02020603050405020304" pitchFamily="18" charset="0"/>
              </a:rPr>
              <a:t>项目资源</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03384" y="6331721"/>
            <a:ext cx="2937232" cy="221479"/>
          </a:xfrm>
        </p:spPr>
        <p:txBody>
          <a:bodyPr/>
          <a:lstStyle/>
          <a:p>
            <a:r>
              <a:rPr lang="zh-CN" altLang="en-US" sz="1200" noProof="0" dirty="0">
                <a:solidFill>
                  <a:schemeClr val="tx1"/>
                </a:solidFill>
                <a:latin typeface="宋体" panose="02010600030101010101" pitchFamily="2" charset="-122"/>
                <a:ea typeface="宋体" panose="02010600030101010101" pitchFamily="2" charset="-122"/>
                <a:cs typeface="Times New Roman" panose="02020603050405020304" pitchFamily="18" charset="0"/>
                <a:hlinkClick r:id="rId2" action="ppaction://hlinksldjump"/>
              </a:rPr>
              <a:t>图片对应描述</a:t>
            </a:r>
            <a:endParaRPr lang="en-US" sz="12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宋体" panose="02010600030101010101" pitchFamily="2" charset="-122"/>
                <a:ea typeface="宋体" panose="02010600030101010101" pitchFamily="2" charset="-122"/>
                <a:cs typeface="Times New Roman" panose="02020603050405020304" pitchFamily="18" charset="0"/>
              </a:rPr>
              <a:pPr/>
              <a:t>7</a:t>
            </a:fld>
            <a:endParaRPr lang="en-US">
              <a:latin typeface="宋体" panose="02010600030101010101" pitchFamily="2" charset="-122"/>
              <a:ea typeface="宋体" panose="0201060003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5E77BF91-3041-7A1A-A582-F8BD4DE3206B}"/>
              </a:ext>
            </a:extLst>
          </p:cNvPr>
          <p:cNvPicPr>
            <a:picLocks noChangeAspect="1"/>
          </p:cNvPicPr>
          <p:nvPr/>
        </p:nvPicPr>
        <p:blipFill>
          <a:blip r:embed="rId3"/>
          <a:stretch>
            <a:fillRect/>
          </a:stretch>
        </p:blipFill>
        <p:spPr>
          <a:xfrm>
            <a:off x="1916853" y="1058333"/>
            <a:ext cx="5310294" cy="4741334"/>
          </a:xfrm>
          <a:prstGeom prst="rect">
            <a:avLst/>
          </a:prstGeom>
        </p:spPr>
      </p:pic>
    </p:spTree>
    <p:extLst>
      <p:ext uri="{BB962C8B-B14F-4D97-AF65-F5344CB8AC3E}">
        <p14:creationId xmlns:p14="http://schemas.microsoft.com/office/powerpoint/2010/main" val="2244413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rm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项目资源</a:t>
            </a:r>
            <a:r>
              <a:rPr lang="en-US" altLang="zh-CN" sz="4000" noProof="0" dirty="0">
                <a:latin typeface="宋体" panose="02010600030101010101" pitchFamily="2" charset="-122"/>
                <a:ea typeface="宋体" panose="02010600030101010101" pitchFamily="2" charset="-122"/>
                <a:cs typeface="Times New Roman" panose="02020603050405020304" pitchFamily="18" charset="0"/>
              </a:rPr>
              <a:t>——</a:t>
            </a:r>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对应描述</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92111" y="1136510"/>
            <a:ext cx="2980826" cy="225425"/>
          </a:xfrm>
        </p:spPr>
        <p:txBody>
          <a:bodyPr/>
          <a:lstStyle/>
          <a:p>
            <a:r>
              <a:rPr lang="zh-CN" altLang="en-US" noProof="0" dirty="0">
                <a:solidFill>
                  <a:schemeClr val="tx1"/>
                </a:solidFill>
                <a:latin typeface="宋体" panose="02010600030101010101" pitchFamily="2" charset="-122"/>
                <a:ea typeface="宋体" panose="02010600030101010101" pitchFamily="2" charset="-122"/>
                <a:cs typeface="Times New Roman" panose="02020603050405020304" pitchFamily="18" charset="0"/>
                <a:hlinkClick r:id="rId2" action="ppaction://hlinksldjump"/>
              </a:rPr>
              <a:t>返回原页面</a:t>
            </a:r>
            <a:endParaRPr lang="en-US"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515035"/>
            <a:ext cx="8458200" cy="2470556"/>
          </a:xfrm>
        </p:spPr>
        <p:txBody>
          <a:bodyPr>
            <a:noAutofit/>
          </a:bodyPr>
          <a:lstStyle/>
          <a:p>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这张图显示了项目资源。一个标有项目的中央三角形连接到人员、环境和可复用的软件。可复用软件包括：</a:t>
            </a:r>
            <a:r>
              <a:rPr lang="zh-CN" altLang="en-US" sz="2400" dirty="0">
                <a:latin typeface="宋体" panose="02010600030101010101" pitchFamily="2" charset="-122"/>
                <a:ea typeface="宋体" panose="02010600030101010101" pitchFamily="2" charset="-122"/>
                <a:cs typeface="Times New Roman" panose="02020603050405020304" pitchFamily="18" charset="0"/>
              </a:rPr>
              <a:t>商业成品</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构件、</a:t>
            </a:r>
            <a:r>
              <a:rPr lang="zh-CN" altLang="en-US" sz="2400" dirty="0">
                <a:latin typeface="宋体" panose="02010600030101010101" pitchFamily="2" charset="-122"/>
                <a:ea typeface="宋体" panose="02010600030101010101" pitchFamily="2" charset="-122"/>
                <a:cs typeface="Times New Roman" panose="02020603050405020304" pitchFamily="18" charset="0"/>
              </a:rPr>
              <a:t>完全</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经验</a:t>
            </a:r>
            <a:r>
              <a:rPr lang="zh-CN" altLang="en-US" sz="2400" dirty="0">
                <a:latin typeface="宋体" panose="02010600030101010101" pitchFamily="2" charset="-122"/>
                <a:ea typeface="宋体" panose="02010600030101010101" pitchFamily="2" charset="-122"/>
                <a:cs typeface="Times New Roman" panose="02020603050405020304" pitchFamily="18" charset="0"/>
              </a:rPr>
              <a:t>构件</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、部分经验</a:t>
            </a:r>
            <a:r>
              <a:rPr lang="zh-CN" altLang="en-US" sz="2400" dirty="0">
                <a:latin typeface="宋体" panose="02010600030101010101" pitchFamily="2" charset="-122"/>
                <a:ea typeface="宋体" panose="02010600030101010101" pitchFamily="2" charset="-122"/>
                <a:cs typeface="Times New Roman" panose="02020603050405020304" pitchFamily="18" charset="0"/>
              </a:rPr>
              <a:t>构件</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和新</a:t>
            </a:r>
            <a:r>
              <a:rPr lang="zh-CN" altLang="en-US" sz="2400" dirty="0">
                <a:latin typeface="宋体" panose="02010600030101010101" pitchFamily="2" charset="-122"/>
                <a:ea typeface="宋体" panose="02010600030101010101" pitchFamily="2" charset="-122"/>
                <a:cs typeface="Times New Roman" panose="02020603050405020304" pitchFamily="18" charset="0"/>
              </a:rPr>
              <a:t>构件</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。人员包括：数量、技能和</a:t>
            </a:r>
            <a:r>
              <a:rPr lang="zh-CN" altLang="en-US" sz="2400" dirty="0">
                <a:latin typeface="宋体" panose="02010600030101010101" pitchFamily="2" charset="-122"/>
                <a:ea typeface="宋体" panose="02010600030101010101" pitchFamily="2" charset="-122"/>
                <a:cs typeface="Times New Roman" panose="02020603050405020304" pitchFamily="18" charset="0"/>
              </a:rPr>
              <a:t>位置</a:t>
            </a:r>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。环境包括：软件工具、硬件和网络资源。</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宋体" panose="02010600030101010101" pitchFamily="2" charset="-122"/>
                <a:ea typeface="宋体" panose="02010600030101010101" pitchFamily="2" charset="-122"/>
                <a:cs typeface="Times New Roman" panose="02020603050405020304" pitchFamily="18" charset="0"/>
              </a:rPr>
              <a:t>8</a:t>
            </a:fld>
            <a:endParaRPr lang="en-US">
              <a:latin typeface="宋体" panose="02010600030101010101" pitchFamily="2" charset="-122"/>
              <a:ea typeface="宋体" panose="02010600030101010101" pitchFamily="2" charset="-122"/>
              <a:cs typeface="Times New Roman" panose="02020603050405020304" pitchFamily="18" charset="0"/>
            </a:endParaRPr>
          </a:p>
        </p:txBody>
      </p:sp>
      <p:sp>
        <p:nvSpPr>
          <p:cNvPr id="7" name="Text Placeholder 2">
            <a:extLst>
              <a:ext uri="{FF2B5EF4-FFF2-40B4-BE49-F238E27FC236}">
                <a16:creationId xmlns:a16="http://schemas.microsoft.com/office/drawing/2014/main" id="{EBAD34EC-459F-B626-A055-BF6D69DBC66A}"/>
              </a:ext>
            </a:extLst>
          </p:cNvPr>
          <p:cNvSpPr txBox="1">
            <a:spLocks/>
          </p:cNvSpPr>
          <p:nvPr/>
        </p:nvSpPr>
        <p:spPr>
          <a:xfrm>
            <a:off x="3081587" y="6350079"/>
            <a:ext cx="2980826" cy="225425"/>
          </a:xfrm>
          <a:prstGeom prst="rect">
            <a:avLst/>
          </a:prstGeom>
        </p:spPr>
        <p:txBody>
          <a:bodyPr vert="horz" lIns="91440" tIns="45720" rIns="91440" bIns="45720" rtlCol="0" anchor="ctr">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12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hlinkClick r:id="rId2" action="ppaction://hlinksldjump"/>
              </a:rPr>
              <a:t>返回原页面</a:t>
            </a:r>
            <a:endParaRPr lang="en-US"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7252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3600" noProof="0" dirty="0">
                <a:latin typeface="宋体" panose="02010600030101010101" pitchFamily="2" charset="-122"/>
                <a:ea typeface="宋体" panose="02010600030101010101" pitchFamily="2" charset="-122"/>
                <a:cs typeface="Times New Roman" panose="02020603050405020304" pitchFamily="18" charset="0"/>
              </a:rPr>
              <a:t>数据分析和估算的准确性</a:t>
            </a:r>
            <a:endParaRPr lang="en-US" sz="36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067814"/>
            <a:ext cx="8191500" cy="4460453"/>
          </a:xfrm>
        </p:spPr>
        <p:txBody>
          <a:bodyPr vert="horz" lIns="91440" tIns="45720" rIns="91440" bIns="45720" rtlCol="0">
            <a:noAutofit/>
          </a:bodyPr>
          <a:lstStyle/>
          <a:p>
            <a:r>
              <a:rPr lang="zh-CN" altLang="en-US" sz="2400" noProof="0" dirty="0">
                <a:latin typeface="宋体" panose="02010600030101010101" pitchFamily="2" charset="-122"/>
                <a:ea typeface="宋体" panose="02010600030101010101" pitchFamily="2" charset="-122"/>
                <a:cs typeface="Times New Roman" panose="02020603050405020304" pitchFamily="18" charset="0"/>
              </a:rPr>
              <a:t>为了得到可靠的成本和工作量估算，我们有几种选择</a:t>
            </a:r>
            <a:r>
              <a:rPr lang="en-US" sz="2400" noProof="0" dirty="0">
                <a:latin typeface="宋体" panose="02010600030101010101" pitchFamily="2" charset="-122"/>
                <a:ea typeface="宋体" panose="02010600030101010101" pitchFamily="2" charset="-122"/>
                <a:cs typeface="Times New Roman" panose="02020603050405020304" pitchFamily="18" charset="0"/>
              </a:rPr>
              <a:t>: </a:t>
            </a:r>
          </a:p>
          <a:p>
            <a:pPr marL="403200" indent="-403200">
              <a:spcBef>
                <a:spcPts val="1000"/>
              </a:spcBef>
              <a:spcAft>
                <a:spcPts val="0"/>
              </a:spcAft>
              <a:buAutoNum type="arabicPeriod"/>
            </a:pPr>
            <a:r>
              <a:rPr lang="zh-CN" altLang="en-US" noProof="0" dirty="0">
                <a:latin typeface="宋体" panose="02010600030101010101" pitchFamily="2" charset="-122"/>
                <a:ea typeface="宋体" panose="02010600030101010101" pitchFamily="2" charset="-122"/>
                <a:cs typeface="Times New Roman" panose="02020603050405020304" pitchFamily="18" charset="0"/>
              </a:rPr>
              <a:t>推迟估算直到项目进入到后期</a:t>
            </a:r>
            <a:r>
              <a:rPr lang="zh-CN" altLang="en-US" dirty="0">
                <a:latin typeface="宋体" panose="02010600030101010101" pitchFamily="2" charset="-122"/>
                <a:ea typeface="宋体" panose="02010600030101010101" pitchFamily="2" charset="-122"/>
                <a:cs typeface="Times New Roman" panose="02020603050405020304" pitchFamily="18" charset="0"/>
              </a:rPr>
              <a:t>（在项目完成之后</a:t>
            </a:r>
            <a:r>
              <a:rPr lang="zh-CN" altLang="en-US" noProof="0" dirty="0">
                <a:latin typeface="宋体" panose="02010600030101010101" pitchFamily="2" charset="-122"/>
                <a:ea typeface="宋体" panose="02010600030101010101" pitchFamily="2" charset="-122"/>
                <a:cs typeface="Times New Roman" panose="02020603050405020304" pitchFamily="18" charset="0"/>
              </a:rPr>
              <a:t>我们能达到</a:t>
            </a:r>
            <a:r>
              <a:rPr lang="en-US" altLang="zh-CN" noProof="0" dirty="0">
                <a:latin typeface="宋体" panose="02010600030101010101" pitchFamily="2" charset="-122"/>
                <a:ea typeface="宋体" panose="02010600030101010101" pitchFamily="2" charset="-122"/>
                <a:cs typeface="Times New Roman" panose="02020603050405020304" pitchFamily="18" charset="0"/>
              </a:rPr>
              <a:t>100%</a:t>
            </a:r>
            <a:r>
              <a:rPr lang="zh-CN" altLang="en-US" noProof="0" dirty="0">
                <a:latin typeface="宋体" panose="02010600030101010101" pitchFamily="2" charset="-122"/>
                <a:ea typeface="宋体" panose="02010600030101010101" pitchFamily="2" charset="-122"/>
                <a:cs typeface="Times New Roman" panose="02020603050405020304" pitchFamily="18" charset="0"/>
              </a:rPr>
              <a:t>的精确估算）</a:t>
            </a:r>
            <a:r>
              <a:rPr lang="en-US" noProof="0" dirty="0">
                <a:latin typeface="宋体" panose="02010600030101010101" pitchFamily="2" charset="-122"/>
                <a:ea typeface="宋体" panose="02010600030101010101" pitchFamily="2" charset="-122"/>
                <a:cs typeface="Times New Roman" panose="02020603050405020304" pitchFamily="18" charset="0"/>
              </a:rPr>
              <a:t> </a:t>
            </a:r>
          </a:p>
          <a:p>
            <a:pPr marL="403200" indent="-403200">
              <a:spcBef>
                <a:spcPts val="1000"/>
              </a:spcBef>
              <a:spcAft>
                <a:spcPts val="0"/>
              </a:spcAft>
              <a:buAutoNum type="arabicPeriod"/>
            </a:pPr>
            <a:r>
              <a:rPr lang="zh-CN" altLang="en-US" noProof="0" dirty="0">
                <a:latin typeface="宋体" panose="02010600030101010101" pitchFamily="2" charset="-122"/>
                <a:ea typeface="宋体" panose="02010600030101010101" pitchFamily="2" charset="-122"/>
                <a:cs typeface="Times New Roman" panose="02020603050405020304" pitchFamily="18" charset="0"/>
              </a:rPr>
              <a:t>基于已经完成的类似项目进行估算</a:t>
            </a:r>
            <a:r>
              <a:rPr lang="zh-CN" altLang="en-US" dirty="0">
                <a:latin typeface="宋体" panose="02010600030101010101" pitchFamily="2" charset="-122"/>
                <a:ea typeface="宋体" panose="02010600030101010101" pitchFamily="2" charset="-122"/>
                <a:cs typeface="Times New Roman" panose="02020603050405020304" pitchFamily="18" charset="0"/>
              </a:rPr>
              <a:t>（</a:t>
            </a:r>
            <a:r>
              <a:rPr lang="zh-CN" altLang="en-US" noProof="0" dirty="0">
                <a:latin typeface="宋体" panose="02010600030101010101" pitchFamily="2" charset="-122"/>
                <a:ea typeface="宋体" panose="02010600030101010101" pitchFamily="2" charset="-122"/>
                <a:cs typeface="Times New Roman" panose="02020603050405020304" pitchFamily="18" charset="0"/>
              </a:rPr>
              <a:t>如果你完成过类似的项目，效果会很好</a:t>
            </a:r>
            <a:r>
              <a:rPr lang="zh-CN" altLang="en-US" dirty="0">
                <a:latin typeface="宋体" panose="02010600030101010101" pitchFamily="2" charset="-122"/>
                <a:ea typeface="宋体" panose="02010600030101010101" pitchFamily="2" charset="-122"/>
                <a:cs typeface="Times New Roman" panose="02020603050405020304" pitchFamily="18" charset="0"/>
              </a:rPr>
              <a:t>）</a:t>
            </a:r>
            <a:endParaRPr lang="en-US" noProof="0" dirty="0">
              <a:latin typeface="宋体" panose="02010600030101010101" pitchFamily="2" charset="-122"/>
              <a:ea typeface="宋体" panose="02010600030101010101" pitchFamily="2" charset="-122"/>
              <a:cs typeface="Times New Roman" panose="02020603050405020304" pitchFamily="18" charset="0"/>
            </a:endParaRPr>
          </a:p>
          <a:p>
            <a:pPr marL="403200" indent="-403200">
              <a:spcBef>
                <a:spcPts val="1000"/>
              </a:spcBef>
              <a:spcAft>
                <a:spcPts val="0"/>
              </a:spcAft>
              <a:buAutoNum type="arabicPeriod"/>
            </a:pPr>
            <a:r>
              <a:rPr lang="zh-CN" altLang="en-US" noProof="0" dirty="0">
                <a:latin typeface="宋体" panose="02010600030101010101" pitchFamily="2" charset="-122"/>
                <a:ea typeface="宋体" panose="02010600030101010101" pitchFamily="2" charset="-122"/>
                <a:cs typeface="Times New Roman" panose="02020603050405020304" pitchFamily="18" charset="0"/>
              </a:rPr>
              <a:t>使用比较简单的分解技术，生成项目的成本和工作量估算</a:t>
            </a:r>
            <a:r>
              <a:rPr lang="zh-CN" altLang="en-US" dirty="0">
                <a:latin typeface="宋体" panose="02010600030101010101" pitchFamily="2" charset="-122"/>
                <a:ea typeface="宋体" panose="02010600030101010101" pitchFamily="2" charset="-122"/>
                <a:cs typeface="Times New Roman" panose="02020603050405020304" pitchFamily="18" charset="0"/>
              </a:rPr>
              <a:t>（类似于分而治之）</a:t>
            </a:r>
            <a:r>
              <a:rPr lang="en-US" noProof="0" dirty="0">
                <a:latin typeface="宋体" panose="02010600030101010101" pitchFamily="2" charset="-122"/>
                <a:ea typeface="宋体" panose="02010600030101010101" pitchFamily="2" charset="-122"/>
                <a:cs typeface="Times New Roman" panose="02020603050405020304" pitchFamily="18" charset="0"/>
              </a:rPr>
              <a:t> </a:t>
            </a:r>
          </a:p>
          <a:p>
            <a:pPr marL="403200" indent="-403200">
              <a:spcBef>
                <a:spcPts val="1000"/>
              </a:spcBef>
              <a:spcAft>
                <a:spcPts val="0"/>
              </a:spcAft>
              <a:buAutoNum type="arabicPeriod"/>
            </a:pPr>
            <a:r>
              <a:rPr lang="zh-CN" altLang="en-US" noProof="0" dirty="0">
                <a:latin typeface="宋体" panose="02010600030101010101" pitchFamily="2" charset="-122"/>
                <a:ea typeface="宋体" panose="02010600030101010101" pitchFamily="2" charset="-122"/>
                <a:cs typeface="Times New Roman" panose="02020603050405020304" pitchFamily="18" charset="0"/>
              </a:rPr>
              <a:t>使用一个或多个经验模型来进行软件成本和工作量的估算</a:t>
            </a:r>
            <a:r>
              <a:rPr lang="zh-CN" altLang="en-US" dirty="0">
                <a:latin typeface="宋体" panose="02010600030101010101" pitchFamily="2" charset="-122"/>
                <a:ea typeface="宋体" panose="02010600030101010101" pitchFamily="2" charset="-122"/>
                <a:cs typeface="Times New Roman" panose="02020603050405020304" pitchFamily="18" charset="0"/>
              </a:rPr>
              <a:t>（通常使用统计回归模型得出）</a:t>
            </a:r>
            <a:endParaRPr lang="en-US"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宋体" panose="02010600030101010101" pitchFamily="2" charset="-122"/>
                <a:ea typeface="宋体" panose="02010600030101010101" pitchFamily="2" charset="-122"/>
                <a:cs typeface="Times New Roman" panose="02020603050405020304" pitchFamily="18" charset="0"/>
              </a:rPr>
              <a:pPr/>
              <a:t>9</a:t>
            </a:fld>
            <a:endParaRPr lang="en-US">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81266088"/>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Custom 1">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Custom 2">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937</TotalTime>
  <Words>2813</Words>
  <Application>Microsoft Office PowerPoint</Application>
  <PresentationFormat>全屏显示(4:3)</PresentationFormat>
  <Paragraphs>310</Paragraphs>
  <Slides>35</Slides>
  <Notes>0</Notes>
  <HiddenSlides>5</HiddenSlides>
  <MMClips>0</MMClips>
  <ScaleCrop>false</ScaleCrop>
  <HeadingPairs>
    <vt:vector size="8" baseType="variant">
      <vt:variant>
        <vt:lpstr>已用的字体</vt:lpstr>
      </vt:variant>
      <vt:variant>
        <vt:i4>4</vt:i4>
      </vt:variant>
      <vt:variant>
        <vt:lpstr>主题</vt:lpstr>
      </vt:variant>
      <vt:variant>
        <vt:i4>5</vt:i4>
      </vt:variant>
      <vt:variant>
        <vt:lpstr>嵌入 OLE 服务器</vt:lpstr>
      </vt:variant>
      <vt:variant>
        <vt:i4>1</vt:i4>
      </vt:variant>
      <vt:variant>
        <vt:lpstr>幻灯片标题</vt:lpstr>
      </vt:variant>
      <vt:variant>
        <vt:i4>35</vt:i4>
      </vt:variant>
    </vt:vector>
  </HeadingPairs>
  <TitlesOfParts>
    <vt:vector size="45" baseType="lpstr">
      <vt:lpstr>宋体</vt:lpstr>
      <vt:lpstr>Arial</vt:lpstr>
      <vt:lpstr>Cambria Math</vt:lpstr>
      <vt:lpstr>Times New Roman</vt:lpstr>
      <vt:lpstr>Title Slides Master</vt:lpstr>
      <vt:lpstr>MainContentSlideMaster</vt:lpstr>
      <vt:lpstr>ClosingMaster</vt:lpstr>
      <vt:lpstr>DividerSlideMaster</vt:lpstr>
      <vt:lpstr>ImageDescriptionAppendixSlideMaster</vt:lpstr>
      <vt:lpstr>Equation</vt:lpstr>
      <vt:lpstr>第25章</vt:lpstr>
      <vt:lpstr>估算问题</vt:lpstr>
      <vt:lpstr>项目计划任务集 1</vt:lpstr>
      <vt:lpstr>项目计划任务集 2</vt:lpstr>
      <vt:lpstr>什么是范围?</vt:lpstr>
      <vt:lpstr>项目可行性</vt:lpstr>
      <vt:lpstr>项目资源</vt:lpstr>
      <vt:lpstr>项目资源——对应描述</vt:lpstr>
      <vt:lpstr>数据分析和估算的准确性</vt:lpstr>
      <vt:lpstr>调和估算</vt:lpstr>
      <vt:lpstr>基于问题的估算 1</vt:lpstr>
      <vt:lpstr>基于问题的估算 2</vt:lpstr>
      <vt:lpstr>基于LOC的估算表</vt:lpstr>
      <vt:lpstr>基于LOC的估算</vt:lpstr>
      <vt:lpstr>基于FP的估算表</vt:lpstr>
      <vt:lpstr>基于FP的估算</vt:lpstr>
      <vt:lpstr>基于过程的估算表</vt:lpstr>
      <vt:lpstr>基于过程的估算表——对应描述</vt:lpstr>
      <vt:lpstr>基于过程的估算</vt:lpstr>
      <vt:lpstr>基于用例点的估算</vt:lpstr>
      <vt:lpstr>用例点评估例1</vt:lpstr>
      <vt:lpstr>用例点估算例2</vt:lpstr>
      <vt:lpstr>敏捷项目的估算</vt:lpstr>
      <vt:lpstr>为什么项目推迟？</vt:lpstr>
      <vt:lpstr>调度原则</vt:lpstr>
      <vt:lpstr>工作量和交付时间的关系</vt:lpstr>
      <vt:lpstr>努力和交付日期之间的关系——对应描述</vt:lpstr>
      <vt:lpstr>概念开发任务集</vt:lpstr>
      <vt:lpstr>任务1.1 细化</vt:lpstr>
      <vt:lpstr>任务网络（活动网络） </vt:lpstr>
      <vt:lpstr>任务网络（活动网络）——对应描述</vt:lpstr>
      <vt:lpstr>时间线图（甘特图） </vt:lpstr>
      <vt:lpstr>项目跟踪的项目表 </vt:lpstr>
      <vt:lpstr>项目跟踪的项目表——对应描述</vt:lpstr>
      <vt:lpstr>跟踪进度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z z</cp:lastModifiedBy>
  <cp:revision>625</cp:revision>
  <dcterms:created xsi:type="dcterms:W3CDTF">2019-01-22T22:04:31Z</dcterms:created>
  <dcterms:modified xsi:type="dcterms:W3CDTF">2023-03-16T06:57:34Z</dcterms:modified>
</cp:coreProperties>
</file>