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3"/>
    <p:sldMasterId id="2147483660" r:id="rId4"/>
    <p:sldMasterId id="2147483662" r:id="rId5"/>
    <p:sldMasterId id="2147483665" r:id="rId6"/>
  </p:sldMasterIdLst>
  <p:sldIdLst>
    <p:sldId id="286" r:id="rId7"/>
    <p:sldId id="266" r:id="rId8"/>
    <p:sldId id="267" r:id="rId9"/>
    <p:sldId id="268" r:id="rId10"/>
    <p:sldId id="269" r:id="rId11"/>
    <p:sldId id="273" r:id="rId12"/>
    <p:sldId id="277" r:id="rId13"/>
    <p:sldId id="285" r:id="rId14"/>
    <p:sldId id="274" r:id="rId15"/>
    <p:sldId id="284" r:id="rId16"/>
    <p:sldId id="275" r:id="rId17"/>
    <p:sldId id="283" r:id="rId18"/>
    <p:sldId id="276" r:id="rId19"/>
    <p:sldId id="282" r:id="rId20"/>
    <p:sldId id="258" r:id="rId21"/>
    <p:sldId id="288" r:id="rId22"/>
    <p:sldId id="278" r:id="rId23"/>
    <p:sldId id="287"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6"/>
            <p14:sldId id="266"/>
            <p14:sldId id="267"/>
            <p14:sldId id="268"/>
            <p14:sldId id="269"/>
            <p14:sldId id="273"/>
            <p14:sldId id="277"/>
            <p14:sldId id="285"/>
            <p14:sldId id="274"/>
            <p14:sldId id="284"/>
            <p14:sldId id="275"/>
            <p14:sldId id="283"/>
            <p14:sldId id="276"/>
            <p14:sldId id="282"/>
          </p14:sldIdLst>
        </p14:section>
        <p14:section name="Appendix: Image Descriptions for Unsighted Students" id="{9E859B0B-078E-463E-89A6-21C20DD280C4}">
          <p14:sldIdLst>
            <p14:sldId id="258"/>
            <p14:sldId id="288"/>
            <p14:sldId id="278"/>
            <p14:sldId id="287"/>
            <p14:sldId id="280"/>
            <p14:sldId id="28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54" autoAdjust="0"/>
    <p:restoredTop sz="86366" autoAdjust="0"/>
  </p:normalViewPr>
  <p:slideViewPr>
    <p:cSldViewPr snapToGrid="0" showGuides="1">
      <p:cViewPr varScale="1">
        <p:scale>
          <a:sx n="164" d="100"/>
          <a:sy n="164" d="100"/>
        </p:scale>
        <p:origin x="1688" y="100"/>
      </p:cViewPr>
      <p:guideLst>
        <p:guide pos="3264"/>
        <p:guide orient="horz" pos="2256"/>
        <p:guide pos="5640"/>
      </p:guideLst>
    </p:cSldViewPr>
  </p:slideViewPr>
  <p:outlineViewPr>
    <p:cViewPr>
      <p:scale>
        <a:sx n="33" d="100"/>
        <a:sy n="33" d="100"/>
      </p:scale>
      <p:origin x="0" y="-146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0" Type="http://schemas.openxmlformats.org/officeDocument/2006/relationships/commentAuthors" Target="commentAuthors.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a:xfrm>
            <a:off x="0" y="6478438"/>
            <a:ext cx="9144000" cy="374266"/>
          </a:xfrm>
          <a:prstGeom prst="rect">
            <a:avLst/>
          </a:prstGeo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endParaRPr lang="en-US" dirty="0"/>
          </a:p>
          <a:p>
            <a:pPr lvl="1"/>
            <a:r>
              <a:rPr lang="en-US" dirty="0"/>
              <a:t>Second level</a:t>
            </a:r>
            <a:endParaRPr lang="en-US" dirty="0"/>
          </a:p>
          <a:p>
            <a:pPr lvl="2"/>
            <a:r>
              <a:rPr lang="en-US" dirty="0"/>
              <a:t>Third level</a:t>
            </a:r>
            <a:endParaRPr lang="en-US" dirty="0"/>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endParaRPr lang="en-US" dirty="0"/>
          </a:p>
          <a:p>
            <a:pPr lvl="1"/>
            <a:r>
              <a:rPr lang="en-US" dirty="0"/>
              <a:t>Second level</a:t>
            </a:r>
            <a:endParaRPr lang="en-US" dirty="0"/>
          </a:p>
          <a:p>
            <a:pPr lvl="2"/>
            <a:r>
              <a:rPr lang="en-US" dirty="0"/>
              <a:t>Third level</a:t>
            </a:r>
            <a:endParaRPr lang="en-US" dirty="0"/>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endParaRPr lang="en-US" dirty="0"/>
          </a:p>
        </p:txBody>
      </p:sp>
      <p:pic>
        <p:nvPicPr>
          <p:cNvPr id="6" name="MGH Logo" descr="McGraw-Hill Education Logo"/>
          <p:cNvPicPr>
            <a:picLocks noChangeAspect="1"/>
          </p:cNvPicPr>
          <p:nvPr userDrawn="1"/>
        </p:nvPicPr>
        <p:blipFill>
          <a:blip r:embed="rId2" cstate="print"/>
          <a:stretch>
            <a:fillRect/>
          </a:stretch>
        </p:blipFill>
        <p:spPr>
          <a:xfrm>
            <a:off x="3350211" y="1005697"/>
            <a:ext cx="2443579" cy="2443579"/>
          </a:xfrm>
          <a:prstGeom prst="rect">
            <a:avLst/>
          </a:prstGeom>
        </p:spPr>
      </p:pic>
      <p:sp>
        <p:nvSpPr>
          <p:cNvPr id="3" name="Long Copyright"/>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
        <p:nvSpPr>
          <p:cNvPr id="9" name="MGH Tagline"/>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endParaRPr lang="en-US" dirty="0"/>
          </a:p>
        </p:txBody>
      </p:sp>
      <p:sp>
        <p:nvSpPr>
          <p:cNvPr id="3" name="Slide Number Placeholder"/>
          <p:cNvSpPr>
            <a:spLocks noGrp="1"/>
          </p:cNvSpPr>
          <p:nvPr>
            <p:ph type="sldNum" sz="quarter" idx="10"/>
          </p:nvPr>
        </p:nvSpPr>
        <p:spPr>
          <a:xfrm>
            <a:off x="8637202" y="6682314"/>
            <a:ext cx="342900" cy="143831"/>
          </a:xfrm>
        </p:spPr>
        <p:txBody>
          <a:bodyPr/>
          <a:lstStyle/>
          <a:p>
            <a:fld id="{68151E55-6873-49E2-B8D5-2F265E6F1973}"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p:cNvSpPr>
            <a:spLocks noGrp="1"/>
          </p:cNvSpPr>
          <p:nvPr>
            <p:ph type="title"/>
          </p:nvPr>
        </p:nvSpPr>
        <p:spPr>
          <a:xfrm>
            <a:off x="339450" y="117244"/>
            <a:ext cx="6065851" cy="730970"/>
          </a:xfrm>
          <a:prstGeom prst="rect">
            <a:avLst/>
          </a:prstGeom>
        </p:spPr>
        <p:txBody>
          <a:bodyPr/>
          <a:lstStyle/>
          <a:p>
            <a:r>
              <a:rPr lang="en-US" dirty="0"/>
              <a:t>Click to edit Master title style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dirty="0"/>
          </a:p>
        </p:txBody>
      </p:sp>
      <p:sp>
        <p:nvSpPr>
          <p:cNvPr id="5" name="Content Placeholder"/>
          <p:cNvSpPr>
            <a:spLocks noGrp="1"/>
          </p:cNvSpPr>
          <p:nvPr>
            <p:ph sz="quarter" idx="11" hasCustomPrompt="1"/>
          </p:nvPr>
        </p:nvSpPr>
        <p:spPr>
          <a:xfrm>
            <a:off x="342900" y="1973249"/>
            <a:ext cx="6477000" cy="4343400"/>
          </a:xfrm>
        </p:spPr>
        <p:txBody>
          <a:bodyPr/>
          <a:lstStyle>
            <a:lvl1pPr>
              <a:defRPr/>
            </a:lvl1pPr>
            <a:lvl2pPr marL="344805" indent="-342900">
              <a:buFont typeface="Arial" panose="020B0604020202020204" pitchFamily="34" charset="0"/>
              <a:buChar char="•"/>
              <a:defRPr/>
            </a:lvl2pPr>
            <a:lvl3pPr>
              <a:defRPr/>
            </a:lvl3pPr>
            <a:lvl4pPr>
              <a:defRPr/>
            </a:lvl4p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endParaRPr lang="en-US" dirty="0"/>
          </a:p>
        </p:txBody>
      </p:sp>
      <p:sp>
        <p:nvSpPr>
          <p:cNvPr id="5" name="Content Placeholder 1"/>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0" name="Return to main slide Link 2"/>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8" name="Image Identifier 1"/>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endParaRPr lang="en-US" dirty="0"/>
          </a:p>
        </p:txBody>
      </p:sp>
      <p:sp>
        <p:nvSpPr>
          <p:cNvPr id="5" name="Content Placeholder 1"/>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11" name="Image Identifier 2"/>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endParaRPr lang="en-US" dirty="0"/>
          </a:p>
        </p:txBody>
      </p:sp>
      <p:sp>
        <p:nvSpPr>
          <p:cNvPr id="6" name="Content Placeholder 2"/>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Return to main slide Link 2"/>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endParaRPr lang="en-US" dirty="0"/>
          </a:p>
        </p:txBody>
      </p:sp>
      <p:sp>
        <p:nvSpPr>
          <p:cNvPr id="3" name="Slide Number Placeholde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endParaRPr lang="en-US" dirty="0"/>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US" dirty="0"/>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endParaRPr lang="en-US" dirty="0"/>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endParaRPr lang="en-US" dirty="0"/>
          </a:p>
        </p:txBody>
      </p:sp>
      <p:sp>
        <p:nvSpPr>
          <p:cNvPr id="2" name="Long Copyright"/>
          <p:cNvSpPr>
            <a:spLocks noGrp="1"/>
          </p:cNvSpPr>
          <p:nvPr>
            <p:ph type="ftr" sz="quarter" idx="12"/>
          </p:nvPr>
        </p:nvSpPr>
        <p:spPr>
          <a:xfrm>
            <a:off x="0" y="6478439"/>
            <a:ext cx="9144000" cy="379562"/>
          </a:xfrm>
          <a:prstGeom prst="rect">
            <a:avLst/>
          </a:prstGeo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p:ph type="ftr" sz="quarter" idx="11"/>
          </p:nvPr>
        </p:nvSpPr>
        <p:spPr>
          <a:xfrm>
            <a:off x="0" y="6487064"/>
            <a:ext cx="9144000" cy="370935"/>
          </a:xfrm>
          <a:prstGeom prst="rect">
            <a:avLst/>
          </a:prstGeo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endParaRPr lang="en-US"/>
          </a:p>
        </p:txBody>
      </p:sp>
      <p:sp>
        <p:nvSpPr>
          <p:cNvPr id="4" name="Long Copyright"/>
          <p:cNvSpPr>
            <a:spLocks noGrp="1"/>
          </p:cNvSpPr>
          <p:nvPr userDrawn="1">
            <p:ph type="ftr" sz="quarter" idx="11"/>
          </p:nvPr>
        </p:nvSpPr>
        <p:spPr>
          <a:xfrm>
            <a:off x="0" y="6487064"/>
            <a:ext cx="9144000" cy="370935"/>
          </a:xfrm>
          <a:prstGeom prst="rect">
            <a:avLst/>
          </a:prstGeo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endParaRPr lang="en-US" dirty="0"/>
          </a:p>
          <a:p>
            <a:pPr defTabSz="457200">
              <a:spcBef>
                <a:spcPct val="20000"/>
              </a:spcBef>
              <a:defRPr/>
            </a:pPr>
            <a:r>
              <a:rPr lang="en-US" dirty="0"/>
              <a:t>No reproduction or further distribution permitted without the prior written consent of McGraw-Hill Education.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0" y="4343400"/>
            <a:ext cx="8458200" cy="1905000"/>
          </a:xfrm>
        </p:spPr>
        <p:txBody>
          <a:bodyPr/>
          <a:lstStyle>
            <a:lvl1pPr>
              <a:defRPr/>
            </a:lvl1pPr>
            <a:lvl4pPr marL="455930" indent="0">
              <a:buNone/>
              <a:defRPr/>
            </a:lvl4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endParaRPr lang="en-US" dirty="0"/>
          </a:p>
          <a:p>
            <a:pPr lvl="1"/>
            <a:r>
              <a:rPr lang="en-US" dirty="0"/>
              <a:t>Second level</a:t>
            </a:r>
            <a:endParaRPr lang="en-US" dirty="0"/>
          </a:p>
          <a:p>
            <a:pPr lvl="2"/>
            <a:r>
              <a:rPr lang="en-US" dirty="0"/>
              <a:t>Third level</a:t>
            </a:r>
            <a:endParaRPr lang="en-US" dirty="0"/>
          </a:p>
        </p:txBody>
      </p:sp>
      <p:sp>
        <p:nvSpPr>
          <p:cNvPr id="6" name="Content Placeholder 2"/>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endParaRPr lang="en-US" dirty="0"/>
          </a:p>
          <a:p>
            <a:pPr lvl="1"/>
            <a:r>
              <a:rPr lang="en-US" dirty="0"/>
              <a:t>Second level</a:t>
            </a:r>
            <a:endParaRPr lang="en-US" dirty="0"/>
          </a:p>
          <a:p>
            <a:pPr lvl="2"/>
            <a:r>
              <a:rPr lang="en-US" dirty="0"/>
              <a:t>Third level</a:t>
            </a:r>
            <a:endParaRPr lang="en-US" dirty="0"/>
          </a:p>
        </p:txBody>
      </p:sp>
      <p:sp>
        <p:nvSpPr>
          <p:cNvPr id="8" name="Content Placeholder 3"/>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endParaRPr lang="en-US" dirty="0"/>
          </a:p>
          <a:p>
            <a:pPr lvl="1"/>
            <a:r>
              <a:rPr lang="en-US" dirty="0"/>
              <a:t>Second level</a:t>
            </a:r>
            <a:endParaRPr lang="en-US" dirty="0"/>
          </a:p>
          <a:p>
            <a:pPr lvl="2"/>
            <a:r>
              <a:rPr lang="en-US" dirty="0"/>
              <a:t>Third level</a:t>
            </a:r>
            <a:endParaRPr lang="en-US" dirty="0"/>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endParaRPr lang="en-US" dirty="0"/>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endParaRPr lang="en-US" dirty="0"/>
          </a:p>
        </p:txBody>
      </p:sp>
      <p:sp>
        <p:nvSpPr>
          <p:cNvPr id="3" name="Slide Number Placeholder"/>
          <p:cNvSpPr>
            <a:spLocks noGrp="1"/>
          </p:cNvSpPr>
          <p:nvPr>
            <p:ph type="sldNum" sz="quarter" idx="10"/>
          </p:nvPr>
        </p:nvSpPr>
        <p:spPr/>
        <p:txBody>
          <a:bodyPr/>
          <a:lstStyle/>
          <a:p>
            <a:fld id="{68151E55-6873-49E2-B8D5-2F265E6F197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endParaRPr lang="en-US" dirty="0"/>
          </a:p>
        </p:txBody>
      </p:sp>
      <p:sp>
        <p:nvSpPr>
          <p:cNvPr id="6"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defRPr sz="2000" kern="120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endParaRPr lang="en-US" dirty="0"/>
          </a:p>
          <a:p>
            <a:pPr lvl="2"/>
            <a:r>
              <a:rPr lang="en-US" dirty="0"/>
              <a:t>Second level</a:t>
            </a:r>
            <a:endParaRPr lang="en-US" dirty="0"/>
          </a:p>
          <a:p>
            <a:pPr lvl="3"/>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fld>
            <a:endParaRPr lang="en-US" dirty="0"/>
          </a:p>
        </p:txBody>
      </p:sp>
      <p:grpSp>
        <p:nvGrpSpPr>
          <p:cNvPr id="6" name="MGH Shape"/>
          <p:cNvGrpSpPr/>
          <p:nvPr userDrawn="1"/>
        </p:nvGrpSpPr>
        <p:grpSpPr>
          <a:xfrm>
            <a:off x="6622742" y="0"/>
            <a:ext cx="2521258" cy="6623843"/>
            <a:chOff x="3491346" y="0"/>
            <a:chExt cx="2508933" cy="6367263"/>
          </a:xfrm>
        </p:grpSpPr>
        <p:sp>
          <p:nvSpPr>
            <p:cNvPr id="9" name="Freeform 11"/>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2000" kern="1200">
          <a:solidFill>
            <a:schemeClr val="tx2"/>
          </a:solidFill>
          <a:latin typeface="+mn-lt"/>
          <a:ea typeface="+mn-ea"/>
          <a:cs typeface="+mn-cs"/>
        </a:defRPr>
      </a:lvl1pPr>
      <a:lvl2pPr marL="1905"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endParaRPr lang="en-US" dirty="0"/>
          </a:p>
        </p:txBody>
      </p:sp>
      <p:sp>
        <p:nvSpPr>
          <p:cNvPr id="5" name="Text Placeholde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19.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20.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slide" Target="slide1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16.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1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 Target="slide18.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第</a:t>
            </a:r>
            <a:r>
              <a:rPr lang="en-US" altLang="zh-CN" noProof="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章</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Subtitle 12"/>
          <p:cNvSpPr>
            <a:spLocks noGrp="1"/>
          </p:cNvSpPr>
          <p:nvPr>
            <p:ph type="subTitle" idx="1"/>
          </p:nvPr>
        </p:nvSpPr>
        <p:spPr/>
        <p:txBody>
          <a:bodyPr/>
          <a:lstStyle/>
          <a:p>
            <a:r>
              <a:rPr lang="zh-CN" altLang="en-US" noProof="0" dirty="0">
                <a:latin typeface="宋体" panose="02010600030101010101" pitchFamily="2" charset="-122"/>
                <a:ea typeface="宋体" panose="02010600030101010101" pitchFamily="2" charset="-122"/>
              </a:rPr>
              <a:t>敏捷和敏捷过程</a:t>
            </a:r>
            <a:endParaRPr lang="en-US" noProof="0" dirty="0">
              <a:latin typeface="宋体" panose="02010600030101010101" pitchFamily="2" charset="-122"/>
              <a:ea typeface="宋体" panose="02010600030101010101" pitchFamily="2" charset="-122"/>
            </a:endParaRPr>
          </a:p>
        </p:txBody>
      </p:sp>
      <p:sp>
        <p:nvSpPr>
          <p:cNvPr id="14" name="Text Placeholder 13"/>
          <p:cNvSpPr>
            <a:spLocks noGrp="1"/>
          </p:cNvSpPr>
          <p:nvPr>
            <p:ph type="body" sz="quarter" idx="10"/>
          </p:nvPr>
        </p:nvSpPr>
        <p:spPr/>
        <p:txBody>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第一部分 </a:t>
            </a:r>
            <a:r>
              <a:rPr lang="en-US" noProof="0" dirty="0">
                <a:latin typeface="宋体" panose="02010600030101010101" pitchFamily="2" charset="-122"/>
                <a:ea typeface="宋体" panose="02010600030101010101" pitchFamily="2" charset="-122"/>
                <a:cs typeface="Times New Roman" panose="02020603050405020304" pitchFamily="18" charset="0"/>
              </a:rPr>
              <a:t>- </a:t>
            </a:r>
            <a:r>
              <a:rPr lang="zh-CN" altLang="en-US" noProof="0" dirty="0">
                <a:latin typeface="宋体" panose="02010600030101010101" pitchFamily="2" charset="-122"/>
                <a:ea typeface="宋体" panose="02010600030101010101" pitchFamily="2" charset="-122"/>
                <a:cs typeface="Times New Roman" panose="02020603050405020304" pitchFamily="18" charset="0"/>
              </a:rPr>
              <a:t>软件过程</a:t>
            </a:r>
            <a:endParaRPr lang="en-US" noProof="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4" name="Picture Placeholder 3"/>
          <p:cNvPicPr>
            <a:picLocks noGrp="1" noChangeAspect="1"/>
          </p:cNvPicPr>
          <p:nvPr>
            <p:ph type="pic" sz="quarter" idx="11"/>
          </p:nvPr>
        </p:nvPicPr>
        <p:blipFill>
          <a:blip r:embed="rId1"/>
          <a:srcRect t="7200" b="7200"/>
          <a:stretch>
            <a:fillRect/>
          </a:stretch>
        </p:blipFill>
        <p:spPr>
          <a:xfrm>
            <a:off x="4438835" y="1175021"/>
            <a:ext cx="4229100" cy="4976453"/>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ea typeface="宋体" panose="02010600030101010101" pitchFamily="2" charset="-122"/>
                <a:cs typeface="Times New Roman" panose="02020603050405020304" pitchFamily="18" charset="0"/>
              </a:rPr>
              <a:t>XP </a:t>
            </a:r>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细节</a:t>
            </a:r>
            <a:endParaRPr 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a:xfrm>
            <a:off x="342900" y="1276709"/>
            <a:ext cx="4199283" cy="5114152"/>
          </a:xfrm>
        </p:spPr>
        <p:txBody>
          <a:bodyPr vert="horz" lIns="91440" tIns="45720" rIns="91440" bIns="45720" rtlCol="0">
            <a:noAutofit/>
          </a:bodyPr>
          <a:lstStyle/>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XP </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策划</a:t>
            </a:r>
            <a:r>
              <a:rPr lang="en-US"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 – </a:t>
            </a:r>
            <a:r>
              <a:rPr lang="zh-CN" altLang="en-US"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从用户故事开始，团队估算成本，将故事分组，对交付日期作出承诺，计算项目速度</a:t>
            </a:r>
            <a:endParaRPr lang="en-US" sz="1800" noProof="0" dirty="0">
              <a:effectLst/>
              <a:latin typeface="Times New Roman" panose="02020603050405020304" pitchFamily="18" charset="0"/>
              <a:ea typeface="宋体" panose="02010600030101010101" pitchFamily="2" charset="-122"/>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XP </a:t>
            </a:r>
            <a:r>
              <a:rPr lang="zh-CN" altLang="en-US"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设计</a:t>
            </a:r>
            <a:r>
              <a:rPr lang="en-US"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遵循</a:t>
            </a:r>
            <a:r>
              <a:rPr lang="en-US" altLang="zh-CN"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KIS</a:t>
            </a:r>
            <a:r>
              <a:rPr lang="zh-CN" altLang="en-US"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原则，鼓励使用</a:t>
            </a:r>
            <a:r>
              <a:rPr lang="en-US" altLang="zh-CN"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CRC</a:t>
            </a:r>
            <a:r>
              <a:rPr lang="zh-CN" altLang="en-US"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卡，设计原型以及重构</a:t>
            </a:r>
            <a:endParaRPr lang="en-US" sz="1800" noProof="0" dirty="0">
              <a:effectLst/>
              <a:latin typeface="Times New Roman" panose="02020603050405020304" pitchFamily="18" charset="0"/>
              <a:ea typeface="宋体" panose="02010600030101010101" pitchFamily="2" charset="-122"/>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XP </a:t>
            </a:r>
            <a:r>
              <a:rPr lang="zh-CN" altLang="en-US"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编码</a:t>
            </a:r>
            <a:r>
              <a:rPr lang="en-US"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在编码前构建单元测试，编码中使用结对编程</a:t>
            </a:r>
            <a:endParaRPr lang="en-US" sz="1800" noProof="0" dirty="0">
              <a:effectLst/>
              <a:latin typeface="Times New Roman" panose="02020603050405020304" pitchFamily="18" charset="0"/>
              <a:ea typeface="宋体" panose="02010600030101010101" pitchFamily="2" charset="-122"/>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XP </a:t>
            </a:r>
            <a:r>
              <a:rPr lang="zh-CN" altLang="en-US"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测试</a:t>
            </a:r>
            <a:r>
              <a:rPr lang="en-US"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每日执行单元测试，由客户定义验收测试</a:t>
            </a:r>
            <a:endParaRPr lang="en-US" altLang="en-US" sz="18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Content Placeholder 10"/>
          <p:cNvSpPr>
            <a:spLocks noGrp="1"/>
          </p:cNvSpPr>
          <p:nvPr>
            <p:ph sz="quarter" idx="14"/>
          </p:nvPr>
        </p:nvSpPr>
        <p:spPr>
          <a:xfrm>
            <a:off x="4854513" y="1276709"/>
            <a:ext cx="3946586" cy="2674506"/>
          </a:xfrm>
        </p:spPr>
        <p:txBody>
          <a:bodyPr>
            <a:noAutofit/>
          </a:bodyPr>
          <a:lstStyle/>
          <a:p>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优点</a:t>
            </a:r>
            <a:endParaRPr lang="en-US" sz="1800" b="1"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zh-CN" altLang="en-US" sz="1800" noProof="0" dirty="0">
                <a:latin typeface="Times New Roman" panose="02020603050405020304" pitchFamily="18" charset="0"/>
                <a:ea typeface="宋体" panose="02010600030101010101" pitchFamily="2" charset="-122"/>
                <a:cs typeface="Times New Roman" panose="02020603050405020304" pitchFamily="18" charset="0"/>
              </a:rPr>
              <a:t>强调客户参与</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建立</a:t>
            </a:r>
            <a:r>
              <a:rPr lang="zh-CN" altLang="en-US" sz="1800" noProof="0" dirty="0">
                <a:latin typeface="Times New Roman" panose="02020603050405020304" pitchFamily="18" charset="0"/>
                <a:ea typeface="宋体" panose="02010600030101010101" pitchFamily="2" charset="-122"/>
                <a:cs typeface="Times New Roman" panose="02020603050405020304" pitchFamily="18" charset="0"/>
              </a:rPr>
              <a:t>合理的计划和时间表</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zh-CN" altLang="en-US" sz="1800" noProof="0" dirty="0">
                <a:latin typeface="Times New Roman" panose="02020603050405020304" pitchFamily="18" charset="0"/>
                <a:ea typeface="宋体" panose="02010600030101010101" pitchFamily="2" charset="-122"/>
                <a:cs typeface="Times New Roman" panose="02020603050405020304" pitchFamily="18" charset="0"/>
              </a:rPr>
              <a:t>开发人员对项目高度投入</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产品失败的可能性低</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Content Placeholder 11"/>
          <p:cNvSpPr>
            <a:spLocks noGrp="1"/>
          </p:cNvSpPr>
          <p:nvPr>
            <p:ph sz="quarter" idx="15"/>
          </p:nvPr>
        </p:nvSpPr>
        <p:spPr>
          <a:xfrm>
            <a:off x="4854513" y="3984309"/>
            <a:ext cx="3946586" cy="2406552"/>
          </a:xfrm>
        </p:spPr>
        <p:txBody>
          <a:bodyPr>
            <a:noAutofit/>
          </a:bodyPr>
          <a:lstStyle/>
          <a:p>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缺点</a:t>
            </a:r>
            <a:endParaRPr lang="en-US" sz="1800" b="1"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zh-CN" altLang="en-US" sz="1800" noProof="0" dirty="0">
                <a:latin typeface="Times New Roman" panose="02020603050405020304" pitchFamily="18" charset="0"/>
                <a:ea typeface="宋体" panose="02010600030101010101" pitchFamily="2" charset="-122"/>
                <a:cs typeface="Times New Roman" panose="02020603050405020304" pitchFamily="18" charset="0"/>
              </a:rPr>
              <a:t>会受到“交付”原型的诱惑</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zh-CN" altLang="en-US" sz="1800" noProof="0" dirty="0">
                <a:latin typeface="Times New Roman" panose="02020603050405020304" pitchFamily="18" charset="0"/>
                <a:ea typeface="宋体" panose="02010600030101010101" pitchFamily="2" charset="-122"/>
                <a:cs typeface="Times New Roman" panose="02020603050405020304" pitchFamily="18" charset="0"/>
              </a:rPr>
              <a:t>需要经常开会，导致成本增加</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zh-CN" altLang="en-US" sz="1800" noProof="0" dirty="0">
                <a:latin typeface="Times New Roman" panose="02020603050405020304" pitchFamily="18" charset="0"/>
                <a:ea typeface="宋体" panose="02010600030101010101" pitchFamily="2" charset="-122"/>
                <a:cs typeface="Times New Roman" panose="02020603050405020304" pitchFamily="18" charset="0"/>
              </a:rPr>
              <a:t>可能允许过多的变更</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zh-CN" altLang="en-US" sz="1800" noProof="0" dirty="0">
                <a:latin typeface="Times New Roman" panose="02020603050405020304" pitchFamily="18" charset="0"/>
                <a:ea typeface="宋体" panose="02010600030101010101" pitchFamily="2" charset="-122"/>
                <a:cs typeface="Times New Roman" panose="02020603050405020304" pitchFamily="18" charset="0"/>
              </a:rPr>
              <a:t>对高度熟练的团队成员有依赖性</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fld>
            <a:endParaRPr 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看板法</a:t>
            </a:r>
            <a:endParaRPr 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Picture 11"/>
          <p:cNvPicPr>
            <a:picLocks noChangeAspect="1"/>
          </p:cNvPicPr>
          <p:nvPr/>
        </p:nvPicPr>
        <p:blipFill>
          <a:blip r:embed="rId1"/>
          <a:srcRect/>
          <a:stretch>
            <a:fillRect/>
          </a:stretch>
        </p:blipFill>
        <p:spPr>
          <a:xfrm>
            <a:off x="741132" y="1627606"/>
            <a:ext cx="7678514" cy="3636344"/>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zh-CN" altLang="en-US" sz="1200" noProof="0" dirty="0">
                <a:latin typeface="Times New Roman" panose="02020603050405020304" pitchFamily="18" charset="0"/>
                <a:ea typeface="宋体" panose="02010600030101010101" pitchFamily="2" charset="-122"/>
                <a:cs typeface="Times New Roman" panose="02020603050405020304" pitchFamily="18" charset="0"/>
                <a:hlinkClick r:id="rId2" action="ppaction://hlinksldjump"/>
              </a:rPr>
              <a:t>图片对应描述</a:t>
            </a:r>
            <a:endParaRPr lang="en-US" sz="12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fld>
            <a:endParaRPr 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看板法 细节</a:t>
            </a:r>
            <a:endParaRPr 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a:xfrm>
            <a:off x="342900" y="1276709"/>
            <a:ext cx="3990561" cy="5044577"/>
          </a:xfrm>
        </p:spPr>
        <p:txBody>
          <a:bodyPr vert="horz" lIns="91440" tIns="45720" rIns="91440" bIns="45720" rtlCol="0">
            <a:noAutofit/>
          </a:bodyPr>
          <a:lstStyle/>
          <a:p>
            <a:pPr marL="291465" indent="-291465" rtl="0" eaLnBrk="1" latinLnBrk="0" hangingPunct="1">
              <a:buFont typeface="Arial" panose="020B0604020202020204" pitchFamily="34" charset="0"/>
              <a:buChar char="•"/>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使用看板图可视化工作流</a:t>
            </a:r>
            <a:endParaRPr lang="en-US" sz="1800" noProof="0" dirty="0">
              <a:effectLst/>
              <a:latin typeface="Times New Roman" panose="02020603050405020304" pitchFamily="18" charset="0"/>
              <a:ea typeface="宋体" panose="02010600030101010101" pitchFamily="2" charset="-122"/>
              <a:cs typeface="Times New Roman" panose="02020603050405020304" pitchFamily="18" charset="0"/>
            </a:endParaRPr>
          </a:p>
          <a:p>
            <a:pPr marL="291465" indent="-291465" rtl="0" eaLnBrk="1" latinLnBrk="0" hangingPunct="1">
              <a:buFont typeface="Arial" panose="020B0604020202020204" pitchFamily="34" charset="0"/>
              <a:buChar char="•"/>
            </a:pPr>
            <a:r>
              <a:rPr lang="zh-CN" altLang="en-US"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在给定时间内要限制当下工作</a:t>
            </a:r>
            <a:endParaRPr lang="en-US" sz="1800" noProof="0" dirty="0">
              <a:effectLst/>
              <a:latin typeface="Times New Roman" panose="02020603050405020304" pitchFamily="18" charset="0"/>
              <a:ea typeface="宋体" panose="02010600030101010101" pitchFamily="2" charset="-122"/>
              <a:cs typeface="Times New Roman" panose="02020603050405020304" pitchFamily="18" charset="0"/>
            </a:endParaRPr>
          </a:p>
          <a:p>
            <a:pPr marL="291465" indent="-291465" rtl="0" eaLnBrk="1" latinLnBrk="0" hangingPunct="1">
              <a:buFont typeface="Arial" panose="020B0604020202020204" pitchFamily="34" charset="0"/>
              <a:buChar char="•"/>
            </a:pPr>
            <a:r>
              <a:rPr lang="zh-CN" altLang="en-US"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通过了解当前的价值流来管理工作流，以减少浪费</a:t>
            </a:r>
            <a:endParaRPr lang="en-US" sz="1800" noProof="0" dirty="0">
              <a:effectLst/>
              <a:latin typeface="Times New Roman" panose="02020603050405020304" pitchFamily="18" charset="0"/>
              <a:ea typeface="宋体" panose="02010600030101010101" pitchFamily="2" charset="-122"/>
              <a:cs typeface="Times New Roman" panose="02020603050405020304" pitchFamily="18" charset="0"/>
            </a:endParaRPr>
          </a:p>
          <a:p>
            <a:pPr marL="291465" indent="-291465" rtl="0" eaLnBrk="1" latinLnBrk="0" hangingPunct="1">
              <a:buFont typeface="Arial" panose="020B0604020202020204" pitchFamily="34" charset="0"/>
              <a:buChar char="•"/>
            </a:pPr>
            <a:r>
              <a:rPr lang="zh-CN" altLang="en-US"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明确过程策略，定义</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完成”的标准</a:t>
            </a:r>
            <a:endParaRPr lang="en-US" sz="1800" noProof="0" dirty="0">
              <a:effectLst/>
              <a:latin typeface="Times New Roman" panose="02020603050405020304" pitchFamily="18" charset="0"/>
              <a:ea typeface="宋体" panose="02010600030101010101" pitchFamily="2" charset="-122"/>
              <a:cs typeface="Times New Roman" panose="02020603050405020304" pitchFamily="18" charset="0"/>
            </a:endParaRPr>
          </a:p>
          <a:p>
            <a:pPr marL="291465" indent="-291465" rtl="0" eaLnBrk="1" latinLnBrk="0" hangingPunct="1">
              <a:buFont typeface="Arial" panose="020B0604020202020204" pitchFamily="34" charset="0"/>
              <a:buChar char="•"/>
            </a:pPr>
            <a:r>
              <a:rPr lang="zh-CN" altLang="en-US"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通过创建反馈循环聚焦持续改进</a:t>
            </a:r>
            <a:endParaRPr lang="en-US" sz="1800" noProof="0" dirty="0">
              <a:effectLst/>
              <a:latin typeface="Times New Roman" panose="02020603050405020304" pitchFamily="18" charset="0"/>
              <a:ea typeface="宋体" panose="02010600030101010101" pitchFamily="2" charset="-122"/>
              <a:cs typeface="Times New Roman" panose="02020603050405020304" pitchFamily="18" charset="0"/>
            </a:endParaRPr>
          </a:p>
          <a:p>
            <a:pPr marL="291465" indent="-291465" rtl="0" eaLnBrk="1" latinLnBrk="0" hangingPunct="1">
              <a:buFont typeface="Arial" panose="020B0604020202020204" pitchFamily="34" charset="0"/>
              <a:buChar char="•"/>
            </a:pPr>
            <a:r>
              <a:rPr lang="zh-CN" altLang="en-US"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过程变更中要相互合作，并根据需让团队成员和利益相关人参与进来</a:t>
            </a:r>
            <a:endParaRPr lang="en-US" altLang="en-US" sz="18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Content Placeholder 10"/>
          <p:cNvSpPr>
            <a:spLocks noGrp="1"/>
          </p:cNvSpPr>
          <p:nvPr>
            <p:ph sz="quarter" idx="14"/>
          </p:nvPr>
        </p:nvSpPr>
        <p:spPr>
          <a:xfrm>
            <a:off x="4631635" y="1276710"/>
            <a:ext cx="4169465" cy="1913752"/>
          </a:xfrm>
        </p:spPr>
        <p:txBody>
          <a:bodyPr>
            <a:normAutofit/>
          </a:bodyPr>
          <a:lstStyle/>
          <a:p>
            <a:r>
              <a:rPr lang="zh-CN" altLang="en-US" sz="1800" b="1" noProof="0" dirty="0">
                <a:latin typeface="Times New Roman" panose="02020603050405020304" pitchFamily="18" charset="0"/>
                <a:ea typeface="宋体" panose="02010600030101010101" pitchFamily="2" charset="-122"/>
                <a:cs typeface="Times New Roman" panose="02020603050405020304" pitchFamily="18" charset="0"/>
              </a:rPr>
              <a:t>优点</a:t>
            </a:r>
            <a:endParaRPr lang="en-US" sz="1800" b="1"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buFont typeface="Arial" panose="020B0604020202020204" pitchFamily="34" charset="0"/>
              <a:buChar char="•"/>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预算和时间要求较低</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buFont typeface="Arial" panose="020B0604020202020204" pitchFamily="34" charset="0"/>
              <a:buChar char="•"/>
            </a:pPr>
            <a:r>
              <a:rPr lang="zh-CN" altLang="en-US" sz="1800" noProof="0" dirty="0">
                <a:latin typeface="Times New Roman" panose="02020603050405020304" pitchFamily="18" charset="0"/>
                <a:ea typeface="宋体" panose="02010600030101010101" pitchFamily="2" charset="-122"/>
                <a:cs typeface="Times New Roman" panose="02020603050405020304" pitchFamily="18" charset="0"/>
              </a:rPr>
              <a:t>允许更早交付产品</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buFont typeface="Arial" panose="020B0604020202020204" pitchFamily="34" charset="0"/>
              <a:buChar char="•"/>
            </a:pPr>
            <a:r>
              <a:rPr lang="zh-CN" altLang="en-US" sz="1800" noProof="0" dirty="0">
                <a:latin typeface="Times New Roman" panose="02020603050405020304" pitchFamily="18" charset="0"/>
                <a:ea typeface="宋体" panose="02010600030101010101" pitchFamily="2" charset="-122"/>
                <a:cs typeface="Times New Roman" panose="02020603050405020304" pitchFamily="18" charset="0"/>
              </a:rPr>
              <a:t>过程策略记录在案</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buFont typeface="Arial" panose="020B0604020202020204" pitchFamily="34" charset="0"/>
              <a:buChar char="•"/>
            </a:pPr>
            <a:r>
              <a:rPr lang="zh-CN" altLang="en-US" sz="1800" noProof="0" dirty="0">
                <a:latin typeface="Times New Roman" panose="02020603050405020304" pitchFamily="18" charset="0"/>
                <a:ea typeface="宋体" panose="02010600030101010101" pitchFamily="2" charset="-122"/>
                <a:cs typeface="Times New Roman" panose="02020603050405020304" pitchFamily="18" charset="0"/>
              </a:rPr>
              <a:t>有持续的过程改进</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Content Placeholder 11"/>
          <p:cNvSpPr>
            <a:spLocks noGrp="1"/>
          </p:cNvSpPr>
          <p:nvPr>
            <p:ph sz="quarter" idx="15"/>
          </p:nvPr>
        </p:nvSpPr>
        <p:spPr>
          <a:xfrm>
            <a:off x="4631635" y="3268694"/>
            <a:ext cx="4169465" cy="2973082"/>
          </a:xfrm>
        </p:spPr>
        <p:txBody>
          <a:bodyPr>
            <a:noAutofit/>
          </a:bodyPr>
          <a:lstStyle/>
          <a:p>
            <a:r>
              <a:rPr lang="zh-CN" altLang="en-US" sz="1800" b="1" noProof="0" dirty="0">
                <a:latin typeface="Times New Roman" panose="02020603050405020304" pitchFamily="18" charset="0"/>
                <a:ea typeface="宋体" panose="02010600030101010101" pitchFamily="2" charset="-122"/>
                <a:cs typeface="Times New Roman" panose="02020603050405020304" pitchFamily="18" charset="0"/>
              </a:rPr>
              <a:t>缺点</a:t>
            </a:r>
            <a:endParaRPr lang="en-US" sz="1800" b="1"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buFont typeface="Arial" panose="020B0604020202020204" pitchFamily="34" charset="0"/>
              <a:buChar char="•"/>
            </a:pPr>
            <a:r>
              <a:rPr lang="zh-CN" altLang="en-US" sz="1800" noProof="0" dirty="0">
                <a:latin typeface="Times New Roman" panose="02020603050405020304" pitchFamily="18" charset="0"/>
                <a:ea typeface="宋体" panose="02010600030101010101" pitchFamily="2" charset="-122"/>
                <a:cs typeface="Times New Roman" panose="02020603050405020304" pitchFamily="18" charset="0"/>
              </a:rPr>
              <a:t>成功与否取决于团队合作技巧</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buFont typeface="Arial" panose="020B0604020202020204" pitchFamily="34" charset="0"/>
              <a:buChar char="•"/>
            </a:pPr>
            <a:r>
              <a:rPr lang="zh-CN" altLang="en-US" sz="1800" noProof="0" dirty="0">
                <a:latin typeface="Times New Roman" panose="02020603050405020304" pitchFamily="18" charset="0"/>
                <a:ea typeface="宋体" panose="02010600030101010101" pitchFamily="2" charset="-122"/>
                <a:cs typeface="Times New Roman" panose="02020603050405020304" pitchFamily="18" charset="0"/>
              </a:rPr>
              <a:t>糟糕的业务分析可能会毁了项目</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buFont typeface="Arial" panose="020B0604020202020204" pitchFamily="34" charset="0"/>
              <a:buChar char="•"/>
            </a:pPr>
            <a:r>
              <a:rPr lang="zh-CN" altLang="en-US" sz="1800" noProof="0" dirty="0">
                <a:latin typeface="Times New Roman" panose="02020603050405020304" pitchFamily="18" charset="0"/>
                <a:ea typeface="宋体" panose="02010600030101010101" pitchFamily="2" charset="-122"/>
                <a:cs typeface="Times New Roman" panose="02020603050405020304" pitchFamily="18" charset="0"/>
              </a:rPr>
              <a:t>灵活性可能导致开发人员失去焦点</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buFont typeface="Arial" panose="020B0604020202020204" pitchFamily="34" charset="0"/>
              <a:buChar char="•"/>
            </a:pPr>
            <a:r>
              <a:rPr lang="zh-CN" altLang="en-US" sz="1800" noProof="0" dirty="0">
                <a:latin typeface="Times New Roman" panose="02020603050405020304" pitchFamily="18" charset="0"/>
                <a:ea typeface="宋体" panose="02010600030101010101" pitchFamily="2" charset="-122"/>
                <a:cs typeface="Times New Roman" panose="02020603050405020304" pitchFamily="18" charset="0"/>
              </a:rPr>
              <a:t>开发人员不愿意使用测量</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fld>
            <a:endParaRPr 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19632"/>
            <a:ext cx="8458200" cy="678611"/>
          </a:xfrm>
        </p:spPr>
        <p:txBody>
          <a:bodyPr>
            <a:normAutofit/>
          </a:bodyPr>
          <a:lstStyle/>
          <a:p>
            <a:r>
              <a:rPr lang="en-US" sz="4000" noProof="0" dirty="0">
                <a:latin typeface="Times New Roman" panose="02020603050405020304" pitchFamily="18" charset="0"/>
                <a:ea typeface="宋体" panose="02010600030101010101" pitchFamily="2" charset="-122"/>
                <a:cs typeface="Times New Roman" panose="02020603050405020304" pitchFamily="18" charset="0"/>
              </a:rPr>
              <a:t>DevOps</a:t>
            </a:r>
            <a:endParaRPr 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 name="Picture 9"/>
          <p:cNvPicPr>
            <a:picLocks noChangeAspect="1"/>
          </p:cNvPicPr>
          <p:nvPr/>
        </p:nvPicPr>
        <p:blipFill>
          <a:blip r:embed="rId1"/>
          <a:srcRect/>
          <a:stretch>
            <a:fillRect/>
          </a:stretch>
        </p:blipFill>
        <p:spPr>
          <a:xfrm>
            <a:off x="994738" y="1549505"/>
            <a:ext cx="7238414" cy="3809324"/>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zh-CN" altLang="en-US" sz="1200" noProof="0" dirty="0">
                <a:latin typeface="Times New Roman" panose="02020603050405020304" pitchFamily="18" charset="0"/>
                <a:ea typeface="宋体" panose="02010600030101010101" pitchFamily="2" charset="-122"/>
                <a:cs typeface="Times New Roman" panose="02020603050405020304" pitchFamily="18" charset="0"/>
                <a:hlinkClick r:id="rId2" action="ppaction://hlinksldjump"/>
              </a:rPr>
              <a:t>图片对应描述</a:t>
            </a:r>
            <a:endParaRPr lang="en-US" sz="12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fld>
            <a:endParaRPr 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14325"/>
            <a:ext cx="8458200" cy="678611"/>
          </a:xfrm>
        </p:spPr>
        <p:txBody>
          <a:bodyPr>
            <a:normAutofit/>
          </a:bodyPr>
          <a:lstStyle/>
          <a:p>
            <a:r>
              <a:rPr lang="en-US" sz="4000" noProof="0" dirty="0">
                <a:latin typeface="Times New Roman" panose="02020603050405020304" pitchFamily="18" charset="0"/>
                <a:ea typeface="宋体" panose="02010600030101010101" pitchFamily="2" charset="-122"/>
                <a:cs typeface="Times New Roman" panose="02020603050405020304" pitchFamily="18" charset="0"/>
              </a:rPr>
              <a:t>DevOps </a:t>
            </a:r>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细节</a:t>
            </a:r>
            <a:endParaRPr 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a:xfrm>
            <a:off x="342900" y="1276709"/>
            <a:ext cx="3851413" cy="5153908"/>
          </a:xfrm>
        </p:spPr>
        <p:txBody>
          <a:bodyPr vert="horz" lIns="91440" tIns="45720" rIns="91440" bIns="45720" rtlCol="0">
            <a:noAutofit/>
          </a:bodyPr>
          <a:lstStyle/>
          <a:p>
            <a:pPr marL="291465" indent="-291465" rtl="0" eaLnBrk="1" latinLnBrk="0" hangingPunct="1">
              <a:spcBef>
                <a:spcPts val="1000"/>
              </a:spcBef>
              <a:spcAft>
                <a:spcPts val="0"/>
              </a:spcAft>
              <a:buFont typeface="Arial" panose="020B0604020202020204" pitchFamily="34" charset="0"/>
              <a:buChar char="•"/>
            </a:pPr>
            <a:r>
              <a:rPr lang="zh-CN" altLang="en-US"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持续开发</a:t>
            </a:r>
            <a:r>
              <a:rPr lang="en-US" altLang="zh-CN"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软件可交付成果分解到多次冲刺中开发</a:t>
            </a:r>
            <a:endParaRPr lang="en-US" sz="1800" noProof="0" dirty="0">
              <a:effectLst/>
              <a:latin typeface="Times New Roman" panose="02020603050405020304" pitchFamily="18" charset="0"/>
              <a:ea typeface="宋体" panose="02010600030101010101" pitchFamily="2" charset="-122"/>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zh-CN" altLang="en-US"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持续测试</a:t>
            </a:r>
            <a:r>
              <a:rPr lang="en-US"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在集成前使用自动测试工具进行测试</a:t>
            </a:r>
            <a:endParaRPr lang="en-US" sz="1800" noProof="0" dirty="0">
              <a:effectLst/>
              <a:latin typeface="Times New Roman" panose="02020603050405020304" pitchFamily="18" charset="0"/>
              <a:ea typeface="宋体" panose="02010600030101010101" pitchFamily="2" charset="-122"/>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zh-CN" altLang="en-US"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持续集成</a:t>
            </a:r>
            <a:r>
              <a:rPr lang="en-US" altLang="zh-CN"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将具有新功能的代码段添加到现有代码中</a:t>
            </a:r>
            <a:endParaRPr lang="en-US" sz="1800" noProof="0" dirty="0">
              <a:effectLst/>
              <a:latin typeface="Times New Roman" panose="02020603050405020304" pitchFamily="18" charset="0"/>
              <a:ea typeface="宋体" panose="02010600030101010101" pitchFamily="2" charset="-122"/>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zh-CN" altLang="en-US"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持续部署</a:t>
            </a:r>
            <a:r>
              <a:rPr lang="en-US"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集成代码部署到生产环境</a:t>
            </a:r>
            <a:endParaRPr lang="en-US" sz="1800" noProof="0" dirty="0">
              <a:effectLst/>
              <a:latin typeface="Times New Roman" panose="02020603050405020304" pitchFamily="18" charset="0"/>
              <a:ea typeface="宋体" panose="02010600030101010101" pitchFamily="2" charset="-122"/>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zh-CN" altLang="en-US"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持续监控</a:t>
            </a:r>
            <a:r>
              <a:rPr lang="en-US"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运维</a:t>
            </a:r>
            <a:r>
              <a:rPr lang="zh-CN" altLang="en-US"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人员积极主动地监控软件在生产环境中的性能</a:t>
            </a:r>
            <a:endParaRPr lang="en-US" sz="1800" noProof="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Content Placeholder 10"/>
          <p:cNvSpPr>
            <a:spLocks noGrp="1"/>
          </p:cNvSpPr>
          <p:nvPr>
            <p:ph sz="quarter" idx="14"/>
          </p:nvPr>
        </p:nvSpPr>
        <p:spPr>
          <a:xfrm>
            <a:off x="4581940" y="1276709"/>
            <a:ext cx="4219160" cy="2396392"/>
          </a:xfrm>
        </p:spPr>
        <p:txBody>
          <a:bodyPr>
            <a:noAutofit/>
          </a:bodyPr>
          <a:lstStyle/>
          <a:p>
            <a:r>
              <a:rPr lang="zh-CN" altLang="en-US" sz="1800" b="1" noProof="0" dirty="0">
                <a:latin typeface="Times New Roman" panose="02020603050405020304" pitchFamily="18" charset="0"/>
                <a:ea typeface="宋体" panose="02010600030101010101" pitchFamily="2" charset="-122"/>
                <a:cs typeface="Times New Roman" panose="02020603050405020304" pitchFamily="18" charset="0"/>
              </a:rPr>
              <a:t>优点</a:t>
            </a:r>
            <a:endParaRPr lang="en-US" sz="1800" b="1"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代码部署的时间缩短了</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zh-CN" altLang="en-US" sz="1800" noProof="0" dirty="0">
                <a:latin typeface="Times New Roman" panose="02020603050405020304" pitchFamily="18" charset="0"/>
                <a:ea typeface="宋体" panose="02010600030101010101" pitchFamily="2" charset="-122"/>
                <a:cs typeface="Times New Roman" panose="02020603050405020304" pitchFamily="18" charset="0"/>
              </a:rPr>
              <a:t>团队包括开发人员和运维人员</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zh-CN" altLang="en-US" sz="1800" noProof="0" dirty="0">
                <a:latin typeface="Times New Roman" panose="02020603050405020304" pitchFamily="18" charset="0"/>
                <a:ea typeface="宋体" panose="02010600030101010101" pitchFamily="2" charset="-122"/>
                <a:cs typeface="Times New Roman" panose="02020603050405020304" pitchFamily="18" charset="0"/>
              </a:rPr>
              <a:t>团队拥有端到端的项目所有权</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zh-CN" altLang="en-US" sz="1800" noProof="0" dirty="0">
                <a:latin typeface="Times New Roman" panose="02020603050405020304" pitchFamily="18" charset="0"/>
                <a:ea typeface="宋体" panose="02010600030101010101" pitchFamily="2" charset="-122"/>
                <a:cs typeface="Times New Roman" panose="02020603050405020304" pitchFamily="18" charset="0"/>
              </a:rPr>
              <a:t>主动监控已部署的产品</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Content Placeholder 11"/>
          <p:cNvSpPr>
            <a:spLocks noGrp="1"/>
          </p:cNvSpPr>
          <p:nvPr>
            <p:ph sz="quarter" idx="15"/>
          </p:nvPr>
        </p:nvSpPr>
        <p:spPr>
          <a:xfrm>
            <a:off x="4581940" y="3744224"/>
            <a:ext cx="4219159" cy="2673626"/>
          </a:xfrm>
        </p:spPr>
        <p:txBody>
          <a:bodyPr>
            <a:noAutofit/>
          </a:bodyPr>
          <a:lstStyle/>
          <a:p>
            <a:r>
              <a:rPr lang="zh-CN" altLang="en-US" sz="1800" b="1" noProof="0" dirty="0">
                <a:latin typeface="Times New Roman" panose="02020603050405020304" pitchFamily="18" charset="0"/>
                <a:ea typeface="宋体" panose="02010600030101010101" pitchFamily="2" charset="-122"/>
                <a:cs typeface="Times New Roman" panose="02020603050405020304" pitchFamily="18" charset="0"/>
              </a:rPr>
              <a:t>缺点</a:t>
            </a:r>
            <a:endParaRPr lang="en-US" sz="1800" b="1"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zh-CN" altLang="en-US" sz="1800" noProof="0" dirty="0">
                <a:latin typeface="Times New Roman" panose="02020603050405020304" pitchFamily="18" charset="0"/>
                <a:ea typeface="宋体" panose="02010600030101010101" pitchFamily="2" charset="-122"/>
                <a:cs typeface="Times New Roman" panose="02020603050405020304" pitchFamily="18" charset="0"/>
              </a:rPr>
              <a:t>存在处理新旧代码的压力</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zh-CN" altLang="en-US" sz="1800" noProof="0" dirty="0">
                <a:latin typeface="Times New Roman" panose="02020603050405020304" pitchFamily="18" charset="0"/>
                <a:ea typeface="宋体" panose="02010600030101010101" pitchFamily="2" charset="-122"/>
                <a:cs typeface="Times New Roman" panose="02020603050405020304" pitchFamily="18" charset="0"/>
              </a:rPr>
              <a:t>成效严重依赖自动化工具</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zh-CN" altLang="en-US" sz="1800" noProof="0" dirty="0">
                <a:latin typeface="Times New Roman" panose="02020603050405020304" pitchFamily="18" charset="0"/>
                <a:ea typeface="宋体" panose="02010600030101010101" pitchFamily="2" charset="-122"/>
                <a:cs typeface="Times New Roman" panose="02020603050405020304" pitchFamily="18" charset="0"/>
              </a:rPr>
              <a:t>部署可能会影响生产环境</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zh-CN" altLang="en-US" sz="1800" noProof="0" dirty="0">
                <a:latin typeface="Times New Roman" panose="02020603050405020304" pitchFamily="18" charset="0"/>
                <a:ea typeface="宋体" panose="02010600030101010101" pitchFamily="2" charset="-122"/>
                <a:cs typeface="Times New Roman" panose="02020603050405020304" pitchFamily="18" charset="0"/>
              </a:rPr>
              <a:t>需要一个专家开发团队</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fld>
            <a:endParaRPr 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noProof="0" dirty="0">
                <a:latin typeface="Times New Roman" panose="02020603050405020304" pitchFamily="18" charset="0"/>
                <a:ea typeface="宋体" panose="02010600030101010101" pitchFamily="2" charset="-122"/>
                <a:cs typeface="Times New Roman" panose="02020603050405020304" pitchFamily="18" charset="0"/>
              </a:rPr>
              <a:t>补充内容：图片对应描述</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63688"/>
            <a:ext cx="8458200" cy="560835"/>
          </a:xfrm>
        </p:spPr>
        <p:txBody>
          <a:bodyPr>
            <a:noAutofit/>
          </a:bodyPr>
          <a:lstStyle/>
          <a:p>
            <a:r>
              <a:rPr lang="zh-CN" altLang="en-US" sz="3200" noProof="0" dirty="0">
                <a:latin typeface="Times New Roman" panose="02020603050405020304" pitchFamily="18" charset="0"/>
                <a:ea typeface="宋体" panose="02010600030101010101" pitchFamily="2" charset="-122"/>
                <a:cs typeface="Times New Roman" panose="02020603050405020304" pitchFamily="18" charset="0"/>
              </a:rPr>
              <a:t>敏捷及变更成本 </a:t>
            </a:r>
            <a:r>
              <a:rPr lang="en-US" altLang="zh-CN" sz="3200" noProof="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noProof="0" dirty="0">
                <a:latin typeface="Times New Roman" panose="02020603050405020304" pitchFamily="18" charset="0"/>
                <a:ea typeface="宋体" panose="02010600030101010101" pitchFamily="2" charset="-122"/>
                <a:cs typeface="Times New Roman" panose="02020603050405020304" pitchFamily="18" charset="0"/>
              </a:rPr>
              <a:t>对应描述</a:t>
            </a:r>
            <a:endParaRPr lang="en-US" sz="32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Text Placeholder 4"/>
          <p:cNvSpPr>
            <a:spLocks noGrp="1"/>
          </p:cNvSpPr>
          <p:nvPr>
            <p:ph type="body" sz="quarter" idx="14"/>
          </p:nvPr>
        </p:nvSpPr>
        <p:spPr>
          <a:xfrm>
            <a:off x="3081587" y="1112624"/>
            <a:ext cx="2980826" cy="225425"/>
          </a:xfrm>
        </p:spPr>
        <p:txBody>
          <a:bodyP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hlinkClick r:id="rId1" action="ppaction://hlinksldjump"/>
              </a:rPr>
              <a:t>返回原页面</a:t>
            </a:r>
            <a:endParaRPr lang="en-US"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该图展示了敏捷性和变化成本之间的关系。</a:t>
            </a:r>
            <a:endParaRPr lang="en-US" altLang="zh-CN" sz="2400" noProof="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noProof="0"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轴为开发计划的进度，</a:t>
            </a:r>
            <a:r>
              <a:rPr lang="en-US" altLang="zh-CN" sz="2400" noProof="0" dirty="0">
                <a:latin typeface="Times New Roman" panose="02020603050405020304" pitchFamily="18" charset="0"/>
                <a:ea typeface="宋体" panose="02010600030101010101" pitchFamily="2" charset="-122"/>
                <a:cs typeface="Times New Roman" panose="02020603050405020304" pitchFamily="18" charset="0"/>
              </a:rPr>
              <a:t>Y</a:t>
            </a: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轴为开发成本。三条曲线分别代表，使用敏捷过程的变化成本、使用传统软件过程的变化成本和使用敏捷过程的理想化变化成本。</a:t>
            </a:r>
            <a:endParaRPr lang="en-US" altLang="zh-CN" sz="2400" noProof="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使用敏捷流程的变化成本显示了缓慢而稳定的增长。</a:t>
            </a:r>
            <a:endParaRPr lang="en-US" altLang="zh-CN" sz="2400" noProof="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使用敏捷流程的理想化变化成本显示了一个缓慢的开始和一个恒定的速率。</a:t>
            </a:r>
            <a:endParaRPr lang="en-US" altLang="zh-CN" sz="2400" noProof="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使用传统软件流程的变化成本图显示一个缓慢的开始，然后在最后显示一个峰值。</a:t>
            </a:r>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Text Placeholder 2"/>
          <p:cNvSpPr>
            <a:spLocks noGrp="1"/>
          </p:cNvSpPr>
          <p:nvPr>
            <p:ph type="body" sz="quarter" idx="15"/>
          </p:nvPr>
        </p:nvSpPr>
        <p:spPr/>
        <p:txBody>
          <a:bodyP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hlinkClick r:id="rId1" action="ppaction://hlinksldjump"/>
              </a:rPr>
              <a:t>返回原页面</a:t>
            </a:r>
            <a:endParaRPr lang="en-US" altLang="zh-CN"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ea typeface="宋体" panose="02010600030101010101" pitchFamily="2" charset="-122"/>
                <a:cs typeface="Times New Roman" panose="02020603050405020304" pitchFamily="18" charset="0"/>
              </a:rPr>
              <a:t>Scrum – </a:t>
            </a:r>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对应描述</a:t>
            </a:r>
            <a:endParaRPr 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Text Placeholder 4"/>
          <p:cNvSpPr>
            <a:spLocks noGrp="1"/>
          </p:cNvSpPr>
          <p:nvPr>
            <p:ph type="body" sz="quarter" idx="14"/>
          </p:nvPr>
        </p:nvSpPr>
        <p:spPr/>
        <p:txBody>
          <a:bodyP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hlinkClick r:id="rId1" action="ppaction://hlinksldjump"/>
              </a:rPr>
              <a:t>返回原页面</a:t>
            </a:r>
            <a:endParaRPr lang="en-US" altLang="zh-CN"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图示显示</a:t>
            </a:r>
            <a:r>
              <a:rPr lang="en-US" altLang="zh-CN" sz="2400" noProof="0" dirty="0">
                <a:latin typeface="Times New Roman" panose="02020603050405020304" pitchFamily="18" charset="0"/>
                <a:ea typeface="宋体" panose="02010600030101010101" pitchFamily="2" charset="-122"/>
                <a:cs typeface="Times New Roman" panose="02020603050405020304" pitchFamily="18" charset="0"/>
              </a:rPr>
              <a:t>Scrum</a:t>
            </a: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框架。产品待定项包含按优先级排序的客户所需的产品特征。冲刺待定项包含分配给冲刺的特征。待定项由团队在</a:t>
            </a:r>
            <a:r>
              <a:rPr lang="en-US" altLang="zh-CN" sz="2400" noProof="0" dirty="0">
                <a:latin typeface="Times New Roman" panose="02020603050405020304" pitchFamily="18" charset="0"/>
                <a:ea typeface="宋体" panose="02010600030101010101" pitchFamily="2" charset="-122"/>
                <a:cs typeface="Times New Roman" panose="02020603050405020304" pitchFamily="18" charset="0"/>
              </a:rPr>
              <a:t>30</a:t>
            </a: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天内扩增。每</a:t>
            </a:r>
            <a:r>
              <a:rPr lang="en-US" altLang="zh-CN" sz="2400" noProof="0" dirty="0">
                <a:latin typeface="Times New Roman" panose="02020603050405020304" pitchFamily="18" charset="0"/>
                <a:ea typeface="宋体" panose="02010600030101010101" pitchFamily="2" charset="-122"/>
                <a:cs typeface="Times New Roman" panose="02020603050405020304" pitchFamily="18" charset="0"/>
              </a:rPr>
              <a:t>24</a:t>
            </a: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小时一次的</a:t>
            </a:r>
            <a:r>
              <a:rPr lang="en-US" altLang="zh-CN" sz="2400" noProof="0" dirty="0">
                <a:latin typeface="Times New Roman" panose="02020603050405020304" pitchFamily="18" charset="0"/>
                <a:ea typeface="宋体" panose="02010600030101010101" pitchFamily="2" charset="-122"/>
                <a:cs typeface="Times New Roman" panose="02020603050405020304" pitchFamily="18" charset="0"/>
              </a:rPr>
              <a:t>Scrum</a:t>
            </a: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由</a:t>
            </a:r>
            <a:r>
              <a:rPr lang="en-US" altLang="zh-CN" sz="2400" noProof="0" dirty="0">
                <a:latin typeface="Times New Roman" panose="02020603050405020304" pitchFamily="18" charset="0"/>
                <a:ea typeface="宋体" panose="02010600030101010101" pitchFamily="2" charset="-122"/>
                <a:cs typeface="Times New Roman" panose="02020603050405020304" pitchFamily="18" charset="0"/>
              </a:rPr>
              <a:t>15</a:t>
            </a: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分钟的每日例会组成。最后，冲刺结束时展示新功能。</a:t>
            </a:r>
            <a:endParaRPr lang="zh-CN" alt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Text Placeholder 2"/>
          <p:cNvSpPr>
            <a:spLocks noGrp="1"/>
          </p:cNvSpPr>
          <p:nvPr>
            <p:ph type="body" sz="quarter" idx="15"/>
          </p:nvPr>
        </p:nvSpPr>
        <p:spPr/>
        <p:txBody>
          <a:bodyP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hlinkClick r:id="rId1" action="ppaction://hlinksldjump"/>
              </a:rPr>
              <a:t>返回原页面</a:t>
            </a:r>
            <a:endParaRPr lang="en-US" altLang="zh-CN"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2490"/>
            <a:ext cx="8458200" cy="903231"/>
          </a:xfrm>
        </p:spPr>
        <p:txBody>
          <a:bodyPr>
            <a:noAutofit/>
          </a:bodyPr>
          <a:lstStyle/>
          <a:p>
            <a:r>
              <a:rPr lang="zh-CN" altLang="en-US" sz="3200" noProof="0" dirty="0">
                <a:latin typeface="Times New Roman" panose="02020603050405020304" pitchFamily="18" charset="0"/>
                <a:ea typeface="宋体" panose="02010600030101010101" pitchFamily="2" charset="-122"/>
                <a:cs typeface="Times New Roman" panose="02020603050405020304" pitchFamily="18" charset="0"/>
              </a:rPr>
              <a:t>极限变成</a:t>
            </a:r>
            <a:r>
              <a:rPr lang="en-US" altLang="zh-CN" sz="3200" noProof="0" dirty="0">
                <a:latin typeface="Times New Roman" panose="02020603050405020304" pitchFamily="18" charset="0"/>
                <a:ea typeface="宋体" panose="02010600030101010101" pitchFamily="2" charset="-122"/>
                <a:cs typeface="Times New Roman" panose="02020603050405020304" pitchFamily="18" charset="0"/>
              </a:rPr>
              <a:t>(XP) – </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对应描述</a:t>
            </a:r>
            <a:endParaRPr lang="en-US" sz="32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Text Placeholder 4"/>
          <p:cNvSpPr>
            <a:spLocks noGrp="1"/>
          </p:cNvSpPr>
          <p:nvPr>
            <p:ph type="body" sz="quarter" idx="14"/>
          </p:nvPr>
        </p:nvSpPr>
        <p:spPr>
          <a:xfrm>
            <a:off x="3081587" y="1121502"/>
            <a:ext cx="2980826" cy="225425"/>
          </a:xfrm>
        </p:spPr>
        <p:txBody>
          <a:bodyP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hlinkClick r:id="rId1" action="ppaction://hlinksldjump"/>
              </a:rPr>
              <a:t>返回原页面</a:t>
            </a:r>
            <a:endParaRPr lang="en-US" altLang="zh-CN"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图中显示了极限编程框架的周期。周期中从左到右的组成部分是策划、设计、编码和测试。策划包括用户故事、价值、验收测试标准和迭代计划。设计包括简单的设计，</a:t>
            </a:r>
            <a:r>
              <a:rPr lang="en-US" altLang="zh-CN" sz="2400" noProof="0" dirty="0">
                <a:latin typeface="Times New Roman" panose="02020603050405020304" pitchFamily="18" charset="0"/>
                <a:ea typeface="宋体" panose="02010600030101010101" pitchFamily="2" charset="-122"/>
                <a:cs typeface="Times New Roman" panose="02020603050405020304" pitchFamily="18" charset="0"/>
              </a:rPr>
              <a:t>CRC</a:t>
            </a: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卡，</a:t>
            </a:r>
            <a:r>
              <a:rPr lang="en-US" altLang="zh-CN" sz="2400" noProof="0" dirty="0">
                <a:latin typeface="Times New Roman" panose="02020603050405020304" pitchFamily="18" charset="0"/>
                <a:ea typeface="宋体" panose="02010600030101010101" pitchFamily="2" charset="-122"/>
                <a:cs typeface="Times New Roman" panose="02020603050405020304" pitchFamily="18" charset="0"/>
              </a:rPr>
              <a:t>spike</a:t>
            </a: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解决方案原型。编码包括重构和结对编程。测试和编码共享单元测试和持续集成。测试是指验收测试。测试发布软件增量，并计算项目速度。</a:t>
            </a:r>
            <a:endParaRPr lang="zh-CN" alt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Text Placeholder 2"/>
          <p:cNvSpPr>
            <a:spLocks noGrp="1"/>
          </p:cNvSpPr>
          <p:nvPr>
            <p:ph type="body" sz="quarter" idx="15"/>
          </p:nvPr>
        </p:nvSpPr>
        <p:spPr/>
        <p:txBody>
          <a:bodyP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hlinkClick r:id="rId1" action="ppaction://hlinksldjump"/>
              </a:rPr>
              <a:t>返回原页面</a:t>
            </a:r>
            <a:endParaRPr lang="en-US" altLang="zh-CN"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35646"/>
            <a:ext cx="8458200" cy="616919"/>
          </a:xfrm>
        </p:spPr>
        <p:txBody>
          <a:bodyPr>
            <a:noAutofit/>
          </a:bodyPr>
          <a:lstStyle/>
          <a:p>
            <a:r>
              <a:rPr lang="zh-CN" altLang="en-US" sz="3600" noProof="0" dirty="0">
                <a:latin typeface="Times New Roman" panose="02020603050405020304" pitchFamily="18" charset="0"/>
                <a:ea typeface="宋体" panose="02010600030101010101" pitchFamily="2" charset="-122"/>
                <a:cs typeface="Times New Roman" panose="02020603050405020304" pitchFamily="18" charset="0"/>
              </a:rPr>
              <a:t>看板法 </a:t>
            </a:r>
            <a:r>
              <a:rPr lang="en-US" altLang="zh-CN" sz="3600" noProof="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3600" noProof="0" dirty="0">
                <a:latin typeface="Times New Roman" panose="02020603050405020304" pitchFamily="18" charset="0"/>
                <a:ea typeface="宋体" panose="02010600030101010101" pitchFamily="2" charset="-122"/>
                <a:cs typeface="Times New Roman" panose="02020603050405020304" pitchFamily="18" charset="0"/>
              </a:rPr>
              <a:t>对应描述</a:t>
            </a:r>
            <a:endParaRPr lang="en-US" sz="36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Text Placeholder 4"/>
          <p:cNvSpPr>
            <a:spLocks noGrp="1"/>
          </p:cNvSpPr>
          <p:nvPr>
            <p:ph type="body" sz="quarter" idx="14"/>
          </p:nvPr>
        </p:nvSpPr>
        <p:spPr>
          <a:xfrm>
            <a:off x="3081587" y="1112624"/>
            <a:ext cx="2980826" cy="225425"/>
          </a:xfrm>
        </p:spPr>
        <p:txBody>
          <a:bodyP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hlinkClick r:id="rId1" action="ppaction://hlinksldjump"/>
              </a:rPr>
              <a:t>返回原页面</a:t>
            </a:r>
            <a:endParaRPr lang="en-US" altLang="zh-CN"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看板法由</a:t>
            </a:r>
            <a:r>
              <a:rPr lang="en-US" altLang="zh-CN" sz="2400" noProof="0" dirty="0">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个垂直部分组成，从左到右分别是：待定项、选定、分析、开发、测试和已完成。这个过程从左到右移动。在待定项和选定之间，可以引入一个加急通道。</a:t>
            </a:r>
            <a:endParaRPr lang="zh-CN" altLang="en-US" sz="24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Text Placeholder 2"/>
          <p:cNvSpPr>
            <a:spLocks noGrp="1"/>
          </p:cNvSpPr>
          <p:nvPr>
            <p:ph type="body" sz="quarter" idx="15"/>
          </p:nvPr>
        </p:nvSpPr>
        <p:spPr/>
        <p:txBody>
          <a:bodyP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hlinkClick r:id="rId1" action="ppaction://hlinksldjump"/>
              </a:rPr>
              <a:t>返回原页面</a:t>
            </a:r>
            <a:endParaRPr lang="en-US" altLang="zh-CN"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什么是敏捷？</a:t>
            </a:r>
            <a:endParaRPr 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a:xfrm>
            <a:off x="342900" y="1145135"/>
            <a:ext cx="8458200" cy="2617239"/>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有效（快速且适应）地响应变更</a:t>
            </a:r>
            <a:endParaRPr lang="en-US" alt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有效地与利益相关者（客户）沟通</a:t>
            </a:r>
            <a:endParaRPr lang="en-US" alt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将客户作为开发团队的一员</a:t>
            </a:r>
            <a:endParaRPr lang="en-US" alt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组织管理团队，使其能够控制所执行的工作</a:t>
            </a:r>
            <a:endParaRPr lang="en-US" alt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快速且增量地交付软件</a:t>
            </a:r>
            <a:endParaRPr lang="en-US" altLang="en-US" sz="24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Tahoma" panose="020B0604030504040204" pitchFamily="34" charset="0"/>
                <a:cs typeface="Times New Roman" panose="02020603050405020304" pitchFamily="18" charset="0"/>
              </a:rPr>
            </a:fld>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ea typeface="宋体" panose="02010600030101010101" pitchFamily="2" charset="-122"/>
                <a:cs typeface="Times New Roman" panose="02020603050405020304" pitchFamily="18" charset="0"/>
              </a:rPr>
              <a:t>DevOps – </a:t>
            </a:r>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对应描述</a:t>
            </a:r>
            <a:endParaRPr 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Text Placeholder 4"/>
          <p:cNvSpPr>
            <a:spLocks noGrp="1"/>
          </p:cNvSpPr>
          <p:nvPr>
            <p:ph type="body" sz="quarter" idx="14"/>
          </p:nvPr>
        </p:nvSpPr>
        <p:spPr/>
        <p:txBody>
          <a:bodyP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hlinkClick r:id="rId1" action="ppaction://hlinksldjump"/>
              </a:rPr>
              <a:t>返回原页面</a:t>
            </a:r>
            <a:endParaRPr lang="en-US" altLang="zh-CN"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流程图显示了</a:t>
            </a:r>
            <a:r>
              <a:rPr lang="en-US" altLang="zh-CN" sz="2400" noProof="0" dirty="0">
                <a:latin typeface="Times New Roman" panose="02020603050405020304" pitchFamily="18" charset="0"/>
                <a:ea typeface="宋体" panose="02010600030101010101" pitchFamily="2" charset="-122"/>
                <a:cs typeface="Times New Roman" panose="02020603050405020304" pitchFamily="18" charset="0"/>
              </a:rPr>
              <a:t>DevOps</a:t>
            </a: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。流程图在左边从上到下显示策划、编码、构造和测试，在右边从上到下显示部署、运维和监控。测试与部署相集成，监控与计划相集成。</a:t>
            </a:r>
            <a:endParaRPr lang="zh-CN" alt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endParaRPr lang="en-US" sz="24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Text Placeholder 2"/>
          <p:cNvSpPr>
            <a:spLocks noGrp="1"/>
          </p:cNvSpPr>
          <p:nvPr>
            <p:ph type="body" sz="quarter" idx="15"/>
          </p:nvPr>
        </p:nvSpPr>
        <p:spPr/>
        <p:txBody>
          <a:bodyP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hlinkClick r:id="rId1" action="ppaction://hlinksldjump"/>
              </a:rPr>
              <a:t>返回原页面</a:t>
            </a:r>
            <a:endParaRPr lang="en-US" altLang="zh-CN"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宋体" panose="02010600030101010101" pitchFamily="2" charset="-122"/>
                <a:cs typeface="Times New Roman" panose="02020603050405020304" pitchFamily="18" charset="0"/>
              </a:rPr>
            </a:fld>
            <a:endParaRPr 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4000" noProof="0" dirty="0">
                <a:latin typeface="宋体" panose="02010600030101010101" pitchFamily="2" charset="-122"/>
                <a:ea typeface="宋体" panose="02010600030101010101" pitchFamily="2" charset="-122"/>
                <a:cs typeface="Times New Roman" panose="02020603050405020304" pitchFamily="18" charset="0"/>
              </a:rPr>
              <a:t>敏捷及</a:t>
            </a:r>
            <a:r>
              <a:rPr lang="zh-CN" altLang="en-US" sz="4000" dirty="0">
                <a:latin typeface="宋体" panose="02010600030101010101" pitchFamily="2" charset="-122"/>
                <a:ea typeface="宋体" panose="02010600030101010101" pitchFamily="2" charset="-122"/>
                <a:cs typeface="Times New Roman" panose="02020603050405020304" pitchFamily="18" charset="0"/>
              </a:rPr>
              <a:t>变更成本</a:t>
            </a:r>
            <a:endParaRPr lang="en-US" sz="4000" noProof="0" dirty="0">
              <a:latin typeface="宋体" panose="02010600030101010101" pitchFamily="2" charset="-122"/>
              <a:ea typeface="宋体" panose="02010600030101010101" pitchFamily="2" charset="-122"/>
              <a:cs typeface="Times New Roman" panose="02020603050405020304" pitchFamily="18" charset="0"/>
            </a:endParaRPr>
          </a:p>
        </p:txBody>
      </p:sp>
      <p:pic>
        <p:nvPicPr>
          <p:cNvPr id="10" name="Picture 9"/>
          <p:cNvPicPr>
            <a:picLocks noChangeAspect="1"/>
          </p:cNvPicPr>
          <p:nvPr/>
        </p:nvPicPr>
        <p:blipFill>
          <a:blip r:embed="rId1"/>
          <a:srcRect/>
          <a:stretch>
            <a:fillRect/>
          </a:stretch>
        </p:blipFill>
        <p:spPr>
          <a:xfrm>
            <a:off x="1425306" y="1357082"/>
            <a:ext cx="6226277" cy="4412284"/>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zh-CN" altLang="en-US" sz="1200" u="sng" dirty="0">
                <a:latin typeface="宋体" panose="02010600030101010101" pitchFamily="2" charset="-122"/>
                <a:ea typeface="宋体" panose="02010600030101010101" pitchFamily="2" charset="-122"/>
                <a:cs typeface="Times New Roman" panose="02020603050405020304" pitchFamily="18" charset="0"/>
                <a:hlinkClick r:id="rId2" action="ppaction://hlinksldjump"/>
              </a:rPr>
              <a:t>图片对应描述</a:t>
            </a:r>
            <a:endParaRPr lang="en-US" sz="1200" u="sng"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什么是敏捷过程？</a:t>
            </a:r>
            <a:endParaRPr 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a:xfrm>
            <a:off x="342900" y="1162229"/>
            <a:ext cx="8458200" cy="4739969"/>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由</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客户对需求的描述驱动（场景）</a:t>
            </a:r>
            <a:endParaRPr lang="en-US" alt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频繁的客户反馈，并且得到落实</a:t>
            </a:r>
            <a:endParaRPr lang="en-US" alt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认识到“计划是短暂的”</a:t>
            </a:r>
            <a:endParaRPr lang="en-US" alt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迭代地进行开发，强调构建</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活动</a:t>
            </a:r>
            <a:endParaRPr lang="en-US" alt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多次交付 “软件增量”作为可执行的原型</a:t>
            </a:r>
            <a:endParaRPr lang="en-US" altLang="en-US" sz="24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sz="2400" noProof="0" dirty="0">
                <a:latin typeface="Times New Roman" panose="02020603050405020304" pitchFamily="18" charset="0"/>
                <a:ea typeface="宋体" panose="02010600030101010101" pitchFamily="2" charset="-122"/>
                <a:cs typeface="Times New Roman" panose="02020603050405020304" pitchFamily="18" charset="0"/>
              </a:rPr>
              <a:t>随着项目或技术变化的发生而调整</a:t>
            </a:r>
            <a:endParaRPr lang="en-US" altLang="en-US" sz="24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4000" dirty="0">
                <a:latin typeface="Times New Roman" panose="02020603050405020304" pitchFamily="18" charset="0"/>
                <a:ea typeface="宋体" panose="02010600030101010101" pitchFamily="2" charset="-122"/>
                <a:cs typeface="Times New Roman" panose="02020603050405020304" pitchFamily="18" charset="0"/>
              </a:rPr>
              <a:t>敏捷原则</a:t>
            </a:r>
            <a:r>
              <a:rPr lang="en-US" sz="4000" noProof="0" dirty="0">
                <a:latin typeface="Times New Roman" panose="02020603050405020304" pitchFamily="18" charset="0"/>
                <a:ea typeface="宋体" panose="02010600030101010101" pitchFamily="2" charset="-122"/>
                <a:cs typeface="Times New Roman" panose="02020603050405020304" pitchFamily="18" charset="0"/>
              </a:rPr>
              <a:t> </a:t>
            </a:r>
            <a:r>
              <a:rPr lang="en-US" sz="1000" b="0" noProof="0" dirty="0">
                <a:latin typeface="Times New Roman" panose="02020603050405020304" pitchFamily="18" charset="0"/>
                <a:ea typeface="宋体" panose="02010600030101010101" pitchFamily="2" charset="-122"/>
                <a:cs typeface="Times New Roman" panose="02020603050405020304" pitchFamily="18" charset="0"/>
              </a:rPr>
              <a:t>1</a:t>
            </a:r>
            <a:endParaRPr lang="en-US" sz="1000" b="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a:xfrm>
            <a:off x="342900" y="1197197"/>
            <a:ext cx="8458200" cy="4971691"/>
          </a:xfrm>
        </p:spPr>
        <p:txBody>
          <a:bodyPr vert="horz" lIns="91440" tIns="45720" rIns="91440" bIns="45720" rtlCol="0">
            <a:noAutofit/>
          </a:bodyPr>
          <a:lstStyle/>
          <a:p>
            <a:pPr marL="291465" indent="-291465" rtl="0" eaLnBrk="1" latinLnBrk="0" hangingPunct="1">
              <a:spcBef>
                <a:spcPts val="1000"/>
              </a:spcBef>
              <a:spcAft>
                <a:spcPts val="0"/>
              </a:spcAft>
              <a:buFont typeface="Arial" panose="020B0604020202020204" pitchFamily="34" charset="0"/>
              <a:buChar char="•"/>
            </a:pPr>
            <a:r>
              <a:rPr lang="zh-CN" altLang="en-US" sz="24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通过尽快向客户交付软件来提供价值，可以获得客户满意度</a:t>
            </a:r>
            <a:endParaRPr lang="en-US" sz="2400" noProof="0" dirty="0">
              <a:effectLst/>
              <a:latin typeface="Times New Roman" panose="02020603050405020304" pitchFamily="18" charset="0"/>
              <a:ea typeface="宋体" panose="02010600030101010101" pitchFamily="2" charset="-122"/>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zh-CN" altLang="en-US" sz="24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认识到需求会发生变化，并欢迎变化</a:t>
            </a:r>
            <a:endParaRPr lang="en-US" sz="2400" noProof="0" dirty="0">
              <a:effectLst/>
              <a:latin typeface="Times New Roman" panose="02020603050405020304" pitchFamily="18" charset="0"/>
              <a:ea typeface="宋体" panose="02010600030101010101" pitchFamily="2" charset="-122"/>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隔几周（而不是几个月）就</a:t>
            </a:r>
            <a:r>
              <a:rPr lang="zh-CN" altLang="en-US" sz="24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向利益相关者交付软件增量，以确保他们对交付软件的反馈是有意义的</a:t>
            </a:r>
            <a:endParaRPr lang="en-US" sz="2400" noProof="0" dirty="0">
              <a:effectLst/>
              <a:latin typeface="Times New Roman" panose="02020603050405020304" pitchFamily="18" charset="0"/>
              <a:ea typeface="宋体" panose="02010600030101010101" pitchFamily="2" charset="-122"/>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zh-CN" altLang="en-US" sz="24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敏捷团队由积极进取的个人组成，通过面对面交流传达信息。</a:t>
            </a:r>
            <a:endParaRPr lang="en-US" sz="2400" noProof="0" dirty="0">
              <a:effectLst/>
              <a:latin typeface="Times New Roman" panose="02020603050405020304" pitchFamily="18" charset="0"/>
              <a:ea typeface="宋体" panose="02010600030101010101" pitchFamily="2" charset="-122"/>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zh-CN" altLang="en-US" sz="24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团队遵循一个流程：鼓励技术卓越和良好的设计，强调简单性，并避免不必要的工作</a:t>
            </a:r>
            <a:endParaRPr lang="en-US" altLang="en-US" sz="24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敏捷原则</a:t>
            </a:r>
            <a:r>
              <a:rPr lang="en-US" sz="4000" noProof="0" dirty="0">
                <a:latin typeface="Times New Roman" panose="02020603050405020304" pitchFamily="18" charset="0"/>
                <a:ea typeface="宋体" panose="02010600030101010101" pitchFamily="2" charset="-122"/>
                <a:cs typeface="Times New Roman" panose="02020603050405020304" pitchFamily="18" charset="0"/>
              </a:rPr>
              <a:t> </a:t>
            </a:r>
            <a:r>
              <a:rPr lang="en-US" sz="1000" b="0" noProof="0" dirty="0">
                <a:latin typeface="Times New Roman" panose="02020603050405020304" pitchFamily="18" charset="0"/>
                <a:ea typeface="宋体" panose="02010600030101010101" pitchFamily="2" charset="-122"/>
                <a:cs typeface="Times New Roman" panose="02020603050405020304" pitchFamily="18" charset="0"/>
              </a:rPr>
              <a:t>2</a:t>
            </a:r>
            <a:endParaRPr lang="en-US" sz="1000" b="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a:xfrm>
            <a:off x="342900" y="1192695"/>
            <a:ext cx="8458200" cy="4715075"/>
          </a:xfrm>
        </p:spPr>
        <p:txBody>
          <a:bodyPr vert="horz" lIns="91440" tIns="45720" rIns="91440" bIns="45720" rtlCol="0">
            <a:noAutofit/>
          </a:bodyPr>
          <a:lstStyle/>
          <a:p>
            <a:pPr marL="291465" indent="-291465" rtl="0" eaLnBrk="1" latinLnBrk="0" hangingPunct="1">
              <a:spcBef>
                <a:spcPts val="1000"/>
              </a:spcBef>
              <a:spcAft>
                <a:spcPts val="0"/>
              </a:spcAft>
              <a:buFont typeface="Arial" panose="020B0604020202020204" pitchFamily="34" charset="0"/>
              <a:buChar char="•"/>
            </a:pPr>
            <a:r>
              <a:rPr lang="zh-CN" altLang="en-US" sz="24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满足客户需求的可工作软件是首要目标</a:t>
            </a:r>
            <a:endParaRPr lang="en-US" sz="2400" noProof="0" dirty="0">
              <a:effectLst/>
              <a:latin typeface="Times New Roman" panose="02020603050405020304" pitchFamily="18" charset="0"/>
              <a:ea typeface="宋体" panose="02010600030101010101" pitchFamily="2" charset="-122"/>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zh-CN" altLang="en-US" sz="24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团队工作的速度和方向必须是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可持续的</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，以便使他们能够长时间有效地工作</a:t>
            </a:r>
            <a:endParaRPr lang="en-US" sz="2400" noProof="0" dirty="0">
              <a:effectLst/>
              <a:latin typeface="Times New Roman" panose="02020603050405020304" pitchFamily="18" charset="0"/>
              <a:ea typeface="宋体" panose="02010600030101010101" pitchFamily="2" charset="-122"/>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zh-CN" altLang="en-US" sz="24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敏捷团队是一个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自我组织团队</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能够开发出结构良好的架构，从而实现可靠的设计并达到客户满意度</a:t>
            </a:r>
            <a:endParaRPr lang="en-US" sz="2400" noProof="0" dirty="0">
              <a:effectLst/>
              <a:latin typeface="Times New Roman" panose="02020603050405020304" pitchFamily="18" charset="0"/>
              <a:ea typeface="宋体" panose="02010600030101010101" pitchFamily="2" charset="-122"/>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zh-CN" altLang="en-US" sz="24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团队文化的一部分是反思如何围绕目标更有效地工作</a:t>
            </a:r>
            <a:endParaRPr lang="zh-CN" altLang="en-US" sz="24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endParaRPr lang="en-US" altLang="en-US" sz="24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ea typeface="宋体" panose="02010600030101010101" pitchFamily="2" charset="-122"/>
                <a:cs typeface="Times New Roman" panose="02020603050405020304" pitchFamily="18" charset="0"/>
              </a:rPr>
              <a:t>Scrum </a:t>
            </a:r>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框架</a:t>
            </a:r>
            <a:endParaRPr 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 name="Picture 9"/>
          <p:cNvPicPr>
            <a:picLocks noChangeAspect="1"/>
          </p:cNvPicPr>
          <p:nvPr/>
        </p:nvPicPr>
        <p:blipFill>
          <a:blip r:embed="rId1"/>
          <a:srcRect/>
          <a:stretch>
            <a:fillRect/>
          </a:stretch>
        </p:blipFill>
        <p:spPr>
          <a:xfrm>
            <a:off x="786632" y="1600704"/>
            <a:ext cx="7671404" cy="3606258"/>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zh-CN" altLang="en-US" sz="1200" dirty="0">
                <a:latin typeface="Times New Roman" panose="02020603050405020304" pitchFamily="18" charset="0"/>
                <a:ea typeface="宋体" panose="02010600030101010101" pitchFamily="2" charset="-122"/>
                <a:cs typeface="Times New Roman" panose="02020603050405020304" pitchFamily="18" charset="0"/>
                <a:hlinkClick r:id="rId2" action="ppaction://hlinksldjump"/>
              </a:rPr>
              <a:t>图片对应描述</a:t>
            </a:r>
            <a:endParaRPr lang="en-US" sz="1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ea typeface="宋体" panose="02010600030101010101" pitchFamily="2" charset="-122"/>
                <a:cs typeface="Times New Roman" panose="02020603050405020304" pitchFamily="18" charset="0"/>
              </a:rPr>
              <a:t>Scrum </a:t>
            </a:r>
            <a:r>
              <a:rPr lang="zh-CN" altLang="en-US" sz="4000" noProof="0" dirty="0">
                <a:latin typeface="Times New Roman" panose="02020603050405020304" pitchFamily="18" charset="0"/>
                <a:ea typeface="宋体" panose="02010600030101010101" pitchFamily="2" charset="-122"/>
                <a:cs typeface="Times New Roman" panose="02020603050405020304" pitchFamily="18" charset="0"/>
              </a:rPr>
              <a:t>细节</a:t>
            </a:r>
            <a:endParaRPr lang="en-US" sz="40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Content Placeholder 3"/>
          <p:cNvSpPr>
            <a:spLocks noGrp="1"/>
          </p:cNvSpPr>
          <p:nvPr>
            <p:ph sz="quarter" idx="11"/>
          </p:nvPr>
        </p:nvSpPr>
        <p:spPr>
          <a:xfrm>
            <a:off x="342900" y="1276709"/>
            <a:ext cx="4610840" cy="4781191"/>
          </a:xfrm>
        </p:spPr>
        <p:txBody>
          <a:bodyPr vert="horz" lIns="91440" tIns="45720" rIns="91440" bIns="45720" rtlCol="0">
            <a:noAutofit/>
          </a:bodyPr>
          <a:lstStyle/>
          <a:p>
            <a:pPr marL="291465" indent="-291465" rtl="0" eaLnBrk="1" latinLnBrk="0" hangingPunct="1">
              <a:spcBef>
                <a:spcPts val="1000"/>
              </a:spcBef>
              <a:spcAft>
                <a:spcPts val="0"/>
              </a:spcAft>
              <a:buFont typeface="Arial" panose="020B0604020202020204" pitchFamily="34" charset="0"/>
              <a:buChar char="•"/>
            </a:pPr>
            <a:r>
              <a:rPr lang="zh-CN" altLang="en-US"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待办事项整理会议</a:t>
            </a:r>
            <a:r>
              <a:rPr lang="en-US"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开发团队和利益相关者共同商讨待办事项</a:t>
            </a:r>
            <a:endParaRPr lang="en-US" sz="1800" noProof="0" dirty="0">
              <a:effectLst/>
              <a:latin typeface="Times New Roman" panose="02020603050405020304" pitchFamily="18" charset="0"/>
              <a:ea typeface="宋体" panose="02010600030101010101" pitchFamily="2" charset="-122"/>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zh-CN" altLang="en-US"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冲刺规划会议</a:t>
            </a:r>
            <a:r>
              <a:rPr lang="en-US"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从待办事项中分出冲刺</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事项，并计划下一个实现的目标</a:t>
            </a:r>
            <a:endParaRPr lang="en-US" sz="1800" noProof="0" dirty="0">
              <a:effectLst/>
              <a:latin typeface="Times New Roman" panose="02020603050405020304" pitchFamily="18" charset="0"/>
              <a:ea typeface="宋体" panose="02010600030101010101" pitchFamily="2" charset="-122"/>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zh-CN" altLang="en-US"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每日</a:t>
            </a:r>
            <a:r>
              <a:rPr lang="en-US" altLang="zh-CN"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Scrum</a:t>
            </a:r>
            <a:r>
              <a:rPr lang="zh-CN" altLang="en-US"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会议</a:t>
            </a:r>
            <a:r>
              <a:rPr lang="en-US"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团队成员在不超过</a:t>
            </a:r>
            <a:r>
              <a:rPr lang="en-US" altLang="zh-CN"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15</a:t>
            </a:r>
            <a:r>
              <a:rPr lang="zh-CN" altLang="en-US"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分钟的会议上，同步其活动并制定未来计划</a:t>
            </a:r>
            <a:endParaRPr lang="en-US" sz="1800" noProof="0" dirty="0">
              <a:effectLst/>
              <a:latin typeface="Times New Roman" panose="02020603050405020304" pitchFamily="18" charset="0"/>
              <a:ea typeface="宋体" panose="02010600030101010101" pitchFamily="2" charset="-122"/>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zh-CN" altLang="en-US"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冲刺评审计划</a:t>
            </a:r>
            <a:r>
              <a:rPr lang="en-US"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演示冲刺期间完成的软件增量，利益相关者决定同意或不同意接受该增量</a:t>
            </a:r>
            <a:endParaRPr lang="en-US" sz="1800" noProof="0" dirty="0">
              <a:effectLst/>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zh-CN" altLang="en-US"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冲刺回顾</a:t>
            </a:r>
            <a:r>
              <a:rPr lang="en-US" sz="1800" b="1"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200" noProof="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冲刺完成后，团队讨论哪些方面进展顺利，哪些方面需要改进</a:t>
            </a:r>
            <a:endParaRPr lang="en-US" altLang="en-US" sz="18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Content Placeholder 10"/>
          <p:cNvSpPr>
            <a:spLocks noGrp="1"/>
          </p:cNvSpPr>
          <p:nvPr>
            <p:ph sz="quarter" idx="14"/>
          </p:nvPr>
        </p:nvSpPr>
        <p:spPr>
          <a:xfrm>
            <a:off x="5101330" y="1276708"/>
            <a:ext cx="3589909" cy="1919253"/>
          </a:xfrm>
        </p:spPr>
        <p:txBody>
          <a:bodyPr>
            <a:noAutofit/>
          </a:bodyPr>
          <a:lstStyle/>
          <a:p>
            <a:r>
              <a:rPr lang="zh-CN" altLang="en-US" sz="1800" b="1" noProof="0" dirty="0">
                <a:latin typeface="Times New Roman" panose="02020603050405020304" pitchFamily="18" charset="0"/>
                <a:ea typeface="宋体" panose="02010600030101010101" pitchFamily="2" charset="-122"/>
                <a:cs typeface="Times New Roman" panose="02020603050405020304" pitchFamily="18" charset="0"/>
              </a:rPr>
              <a:t>优点</a:t>
            </a:r>
            <a:endParaRPr lang="en-US" sz="1800" b="1"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产品负责人设置优先级</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zh-CN" altLang="en-US" sz="1800" noProof="0" dirty="0">
                <a:latin typeface="Times New Roman" panose="02020603050405020304" pitchFamily="18" charset="0"/>
                <a:ea typeface="宋体" panose="02010600030101010101" pitchFamily="2" charset="-122"/>
                <a:cs typeface="Times New Roman" panose="02020603050405020304" pitchFamily="18" charset="0"/>
              </a:rPr>
              <a:t>团队拥有决策权</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文档是轻量级的</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zh-CN" altLang="en-US" sz="1800" noProof="0" dirty="0">
                <a:latin typeface="Times New Roman" panose="02020603050405020304" pitchFamily="18" charset="0"/>
                <a:ea typeface="宋体" panose="02010600030101010101" pitchFamily="2" charset="-122"/>
                <a:cs typeface="Times New Roman" panose="02020603050405020304" pitchFamily="18" charset="0"/>
              </a:rPr>
              <a:t>支持频繁更新</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Content Placeholder 11"/>
          <p:cNvSpPr>
            <a:spLocks noGrp="1"/>
          </p:cNvSpPr>
          <p:nvPr>
            <p:ph sz="quarter" idx="15"/>
          </p:nvPr>
        </p:nvSpPr>
        <p:spPr>
          <a:xfrm>
            <a:off x="5101330" y="3338003"/>
            <a:ext cx="3589909" cy="2104007"/>
          </a:xfrm>
        </p:spPr>
        <p:txBody>
          <a:bodyPr>
            <a:noAutofit/>
          </a:bodyPr>
          <a:lstStyle/>
          <a:p>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缺点</a:t>
            </a:r>
            <a:endParaRPr lang="en-US" sz="1800" b="1"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很难控制变更的成本</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zh-CN" altLang="en-US" sz="1800" noProof="0" dirty="0">
                <a:latin typeface="Times New Roman" panose="02020603050405020304" pitchFamily="18" charset="0"/>
                <a:ea typeface="宋体" panose="02010600030101010101" pitchFamily="2" charset="-122"/>
                <a:cs typeface="Times New Roman" panose="02020603050405020304" pitchFamily="18" charset="0"/>
              </a:rPr>
              <a:t>可能不适合大型团队</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a:p>
            <a:pPr marL="291465" indent="-291465">
              <a:spcBef>
                <a:spcPts val="500"/>
              </a:spcBef>
              <a:spcAft>
                <a:spcPts val="0"/>
              </a:spcAft>
              <a:buFont typeface="Arial" panose="020B0604020202020204" pitchFamily="34" charset="0"/>
              <a:buChar char="•"/>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需要专家团队成员</a:t>
            </a:r>
            <a:endParaRPr lang="en-US" sz="1800" noProof="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sz="3600" noProof="0" dirty="0">
                <a:latin typeface="Times New Roman" panose="02020603050405020304" pitchFamily="18" charset="0"/>
                <a:ea typeface="宋体" panose="02010600030101010101" pitchFamily="2" charset="-122"/>
                <a:cs typeface="Times New Roman" panose="02020603050405020304" pitchFamily="18" charset="0"/>
              </a:rPr>
              <a:t>极限编程</a:t>
            </a:r>
            <a:r>
              <a:rPr lang="en-US" sz="3600" noProof="0" dirty="0">
                <a:latin typeface="Times New Roman" panose="02020603050405020304" pitchFamily="18" charset="0"/>
                <a:ea typeface="宋体" panose="02010600030101010101" pitchFamily="2" charset="-122"/>
                <a:cs typeface="Times New Roman" panose="02020603050405020304" pitchFamily="18" charset="0"/>
              </a:rPr>
              <a:t> (XP)</a:t>
            </a:r>
            <a:endParaRPr lang="en-US" sz="3600" noProof="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3" name="Picture 12"/>
          <p:cNvPicPr>
            <a:picLocks noChangeAspect="1"/>
          </p:cNvPicPr>
          <p:nvPr/>
        </p:nvPicPr>
        <p:blipFill>
          <a:blip r:embed="rId1"/>
          <a:srcRect/>
          <a:stretch>
            <a:fillRect/>
          </a:stretch>
        </p:blipFill>
        <p:spPr>
          <a:xfrm>
            <a:off x="2225272" y="1380553"/>
            <a:ext cx="4693456" cy="4482789"/>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zh-CN" altLang="en-US" sz="1200" dirty="0">
                <a:latin typeface="宋体" panose="02010600030101010101" pitchFamily="2" charset="-122"/>
                <a:ea typeface="宋体" panose="02010600030101010101" pitchFamily="2" charset="-122"/>
                <a:cs typeface="Times New Roman" panose="02020603050405020304" pitchFamily="18" charset="0"/>
                <a:hlinkClick r:id="rId2" action="ppaction://hlinksldjump"/>
              </a:rPr>
              <a:t>图片对应描述</a:t>
            </a:r>
            <a:endParaRPr lang="en-US" sz="1200" noProof="0"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fld>
            <a:endParaRPr lang="en-US" dirty="0"/>
          </a:p>
        </p:txBody>
      </p:sp>
    </p:spTree>
  </p:cSld>
  <p:clrMapOvr>
    <a:masterClrMapping/>
  </p:clrMapOvr>
</p:sld>
</file>

<file path=ppt/theme/theme1.xml><?xml version="1.0" encoding="utf-8"?>
<a:theme xmlns:a="http://schemas.openxmlformats.org/drawingml/2006/main" name="Title Slides Master">
  <a:themeElements>
    <a:clrScheme name="Custom 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ContentSlideMaster">
  <a:themeElements>
    <a:clrScheme name="Custom 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mageDescriptionAppendixSlideMaster">
  <a:themeElements>
    <a:clrScheme name="Custom 5">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0</TotalTime>
  <Words>2141</Words>
  <Application>WPS 演示</Application>
  <PresentationFormat>全屏显示(4:3)</PresentationFormat>
  <Paragraphs>225</Paragraphs>
  <Slides>20</Slides>
  <Notes>0</Notes>
  <HiddenSlides>6</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20</vt:i4>
      </vt:variant>
    </vt:vector>
  </HeadingPairs>
  <TitlesOfParts>
    <vt:vector size="33" baseType="lpstr">
      <vt:lpstr>Arial</vt:lpstr>
      <vt:lpstr>宋体</vt:lpstr>
      <vt:lpstr>Wingdings</vt:lpstr>
      <vt:lpstr>Calibri</vt:lpstr>
      <vt:lpstr>Times New Roman</vt:lpstr>
      <vt:lpstr>Tahoma</vt:lpstr>
      <vt:lpstr>微软雅黑</vt:lpstr>
      <vt:lpstr>Arial Unicode MS</vt:lpstr>
      <vt:lpstr>Title Slides Master</vt:lpstr>
      <vt:lpstr>MainContentSlideMaster</vt:lpstr>
      <vt:lpstr>ClosingMaster</vt:lpstr>
      <vt:lpstr>DividerSlideMaster</vt:lpstr>
      <vt:lpstr>ImageDescriptionAppendixSlideMaster</vt:lpstr>
      <vt:lpstr>第3章</vt:lpstr>
      <vt:lpstr>什么是敏捷？</vt:lpstr>
      <vt:lpstr>敏捷及变更成本</vt:lpstr>
      <vt:lpstr>什么是敏捷过程？</vt:lpstr>
      <vt:lpstr>敏捷原则 1</vt:lpstr>
      <vt:lpstr>敏捷原则 2</vt:lpstr>
      <vt:lpstr>Scrum 框架</vt:lpstr>
      <vt:lpstr>Scrum 细节</vt:lpstr>
      <vt:lpstr>极限编程 (XP)</vt:lpstr>
      <vt:lpstr>XP 细节</vt:lpstr>
      <vt:lpstr>看板法</vt:lpstr>
      <vt:lpstr>看板法 细节</vt:lpstr>
      <vt:lpstr>DevOps</vt:lpstr>
      <vt:lpstr>DevOps 细节</vt:lpstr>
      <vt:lpstr>补充内容：图片对应描述</vt:lpstr>
      <vt:lpstr>敏捷及变更成本 – 对应描述</vt:lpstr>
      <vt:lpstr>Scrum – 对应描述</vt:lpstr>
      <vt:lpstr>极限变成(XP) – 对应描述</vt:lpstr>
      <vt:lpstr>看板法 – 对应描述</vt:lpstr>
      <vt:lpstr>DevOps – 对应描述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汉纸ww</cp:lastModifiedBy>
  <cp:revision>480</cp:revision>
  <dcterms:created xsi:type="dcterms:W3CDTF">2019-01-22T22:04:00Z</dcterms:created>
  <dcterms:modified xsi:type="dcterms:W3CDTF">2022-07-29T01:28:47Z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55268DC871DF41E29F78FD36D05B60FC</vt:lpwstr>
  </property>
  <property fmtid="{D5CDD505-2E9C-101B-9397-08002B2CF9AE}" pid="3" name="KSOProductBuildVer">
    <vt:lpwstr>2052-11.1.0.11875</vt:lpwstr>
  </property>
</Properties>
</file>