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 id="2147483704" r:id="rId6"/>
  </p:sldMasterIdLst>
  <p:notesMasterIdLst>
    <p:notesMasterId r:id="rId58"/>
  </p:notesMasterIdLst>
  <p:sldIdLst>
    <p:sldId id="283" r:id="rId7"/>
    <p:sldId id="265" r:id="rId8"/>
    <p:sldId id="307" r:id="rId9"/>
    <p:sldId id="306" r:id="rId10"/>
    <p:sldId id="266" r:id="rId11"/>
    <p:sldId id="278" r:id="rId12"/>
    <p:sldId id="279" r:id="rId13"/>
    <p:sldId id="282" r:id="rId14"/>
    <p:sldId id="277" r:id="rId15"/>
    <p:sldId id="272" r:id="rId16"/>
    <p:sldId id="357" r:id="rId17"/>
    <p:sldId id="276" r:id="rId18"/>
    <p:sldId id="389" r:id="rId19"/>
    <p:sldId id="362" r:id="rId20"/>
    <p:sldId id="273" r:id="rId21"/>
    <p:sldId id="264"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 id="409" r:id="rId42"/>
    <p:sldId id="410" r:id="rId43"/>
    <p:sldId id="411" r:id="rId44"/>
    <p:sldId id="412" r:id="rId45"/>
    <p:sldId id="413" r:id="rId46"/>
    <p:sldId id="414" r:id="rId47"/>
    <p:sldId id="415" r:id="rId48"/>
    <p:sldId id="274" r:id="rId49"/>
    <p:sldId id="284" r:id="rId50"/>
    <p:sldId id="275" r:id="rId51"/>
    <p:sldId id="285" r:id="rId52"/>
    <p:sldId id="271" r:id="rId53"/>
    <p:sldId id="269" r:id="rId54"/>
    <p:sldId id="270" r:id="rId55"/>
    <p:sldId id="267" r:id="rId56"/>
    <p:sldId id="268"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3"/>
            <p14:sldId id="265"/>
            <p14:sldId id="307"/>
            <p14:sldId id="306"/>
            <p14:sldId id="266"/>
            <p14:sldId id="278"/>
            <p14:sldId id="279"/>
            <p14:sldId id="282"/>
            <p14:sldId id="277"/>
            <p14:sldId id="272"/>
            <p14:sldId id="357"/>
            <p14:sldId id="276"/>
            <p14:sldId id="389"/>
            <p14:sldId id="362"/>
            <p14:sldId id="273"/>
            <p14:sldId id="264"/>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274"/>
            <p14:sldId id="284"/>
            <p14:sldId id="275"/>
            <p14:sldId id="285"/>
            <p14:sldId id="271"/>
            <p14:sldId id="269"/>
            <p14:sldId id="270"/>
            <p14:sldId id="267"/>
            <p14:sldId id="268"/>
          </p14:sldIdLst>
        </p14:section>
        <p14:section name="Appendix: Image Descriptions for Unsighted Students" id="{9E859B0B-078E-463E-89A6-21C20DD280C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 id="3" name="杨 君" initials="杨" lastIdx="7" clrIdx="2">
    <p:extLst>
      <p:ext uri="{19B8F6BF-5375-455C-9EA6-DF929625EA0E}">
        <p15:presenceInfo xmlns:p15="http://schemas.microsoft.com/office/powerpoint/2012/main" userId="aef8270827ee83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91" autoAdjust="0"/>
    <p:restoredTop sz="96238" autoAdjust="0"/>
  </p:normalViewPr>
  <p:slideViewPr>
    <p:cSldViewPr snapToGrid="0" showGuides="1">
      <p:cViewPr>
        <p:scale>
          <a:sx n="100" d="100"/>
          <a:sy n="100" d="100"/>
        </p:scale>
        <p:origin x="1740" y="312"/>
      </p:cViewPr>
      <p:guideLst>
        <p:guide pos="3264"/>
        <p:guide orient="horz" pos="2256"/>
        <p:guide pos="5640"/>
      </p:guideLst>
    </p:cSldViewPr>
  </p:slideViewPr>
  <p:outlineViewPr>
    <p:cViewPr>
      <p:scale>
        <a:sx n="50" d="100"/>
        <a:sy n="50" d="100"/>
      </p:scale>
      <p:origin x="0" y="-4915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0690E-986D-4079-950F-0899483951FC}" type="datetimeFigureOut">
              <a:rPr lang="en-IN" smtClean="0"/>
              <a:t>14-03-2023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0536C-FB01-439D-B2A5-73F10E66B053}" type="slidenum">
              <a:rPr lang="en-IN" smtClean="0"/>
              <a:t>‹#›</a:t>
            </a:fld>
            <a:endParaRPr lang="en-IN"/>
          </a:p>
        </p:txBody>
      </p:sp>
    </p:spTree>
    <p:extLst>
      <p:ext uri="{BB962C8B-B14F-4D97-AF65-F5344CB8AC3E}">
        <p14:creationId xmlns:p14="http://schemas.microsoft.com/office/powerpoint/2010/main" val="3404497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E8986D-EE3A-4DEB-89D2-3A8448169C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083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B0536C-FB01-439D-B2A5-73F10E66B053}" type="slidenum">
              <a:rPr lang="en-IN" smtClean="0"/>
              <a:t>6</a:t>
            </a:fld>
            <a:endParaRPr lang="en-IN"/>
          </a:p>
        </p:txBody>
      </p:sp>
    </p:spTree>
    <p:extLst>
      <p:ext uri="{BB962C8B-B14F-4D97-AF65-F5344CB8AC3E}">
        <p14:creationId xmlns:p14="http://schemas.microsoft.com/office/powerpoint/2010/main" val="978296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B0536C-FB01-439D-B2A5-73F10E66B053}" type="slidenum">
              <a:rPr lang="en-IN" smtClean="0"/>
              <a:t>10</a:t>
            </a:fld>
            <a:endParaRPr lang="en-IN"/>
          </a:p>
        </p:txBody>
      </p:sp>
    </p:spTree>
    <p:extLst>
      <p:ext uri="{BB962C8B-B14F-4D97-AF65-F5344CB8AC3E}">
        <p14:creationId xmlns:p14="http://schemas.microsoft.com/office/powerpoint/2010/main" val="335736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058AA46-1438-ABD6-4617-3150AC8ABAD1}"/>
              </a:ext>
            </a:extLst>
          </p:cNvPr>
          <p:cNvSpPr>
            <a:spLocks noGrp="1" noRot="1" noChangeAspect="1" noChangeArrowheads="1" noTextEdit="1"/>
          </p:cNvSpPr>
          <p:nvPr>
            <p:ph type="sldImg" idx="4294967295"/>
          </p:nvPr>
        </p:nvSpPr>
        <p:spPr>
          <a:ln/>
        </p:spPr>
      </p:sp>
      <p:sp>
        <p:nvSpPr>
          <p:cNvPr id="27651" name="备注占位符 2">
            <a:extLst>
              <a:ext uri="{FF2B5EF4-FFF2-40B4-BE49-F238E27FC236}">
                <a16:creationId xmlns:a16="http://schemas.microsoft.com/office/drawing/2014/main" id="{72702A47-57C4-B663-8FE6-B5DA0A406BD2}"/>
              </a:ext>
            </a:extLst>
          </p:cNvPr>
          <p:cNvSpPr>
            <a:spLocks noGrp="1" noChangeArrowheads="1"/>
          </p:cNvSpPr>
          <p:nvPr>
            <p:ph type="body" idx="4294967295"/>
          </p:nvPr>
        </p:nvSpPr>
        <p:spPr/>
        <p:txBody>
          <a:bodyPr>
            <a:prstTxWarp prst="textNoShape">
              <a:avLst/>
            </a:prstTxWarp>
          </a:bodyPr>
          <a:lstStyle/>
          <a:p>
            <a:r>
              <a:rPr lang="en-US" altLang="zh-CN">
                <a:ea typeface="宋体" panose="02010600030101010101" pitchFamily="2" charset="-122"/>
              </a:rPr>
              <a:t>Elements of Requirements Analysis</a:t>
            </a:r>
            <a:endParaRPr lang="zh-CN" altLang="en-US"/>
          </a:p>
        </p:txBody>
      </p:sp>
      <p:sp>
        <p:nvSpPr>
          <p:cNvPr id="17411" name="灯片编号占位符 3">
            <a:extLst>
              <a:ext uri="{FF2B5EF4-FFF2-40B4-BE49-F238E27FC236}">
                <a16:creationId xmlns:a16="http://schemas.microsoft.com/office/drawing/2014/main" id="{E260F59B-AF53-42C3-B83B-477C8984E59A}"/>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0" hangingPunct="0">
              <a:spcBef>
                <a:spcPct val="0"/>
              </a:spcBef>
              <a:buFontTx/>
              <a:buNone/>
            </a:pPr>
            <a:fld id="{C496DBB9-C30E-4C37-8734-D24E20DF9717}" type="slidenum">
              <a:rPr altLang="zh-CN">
                <a:ea typeface="宋体" panose="02010600030101010101" pitchFamily="2" charset="-122"/>
              </a:rPr>
              <a:pPr eaLnBrk="0" hangingPunct="0">
                <a:spcBef>
                  <a:spcPct val="0"/>
                </a:spcBef>
                <a:buFontTx/>
                <a:buNone/>
              </a:pPr>
              <a:t>11</a:t>
            </a:fld>
            <a:endParaRPr lang="zh-CN"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86D513F9-0203-3456-85F7-DBF90DDE1175}"/>
              </a:ext>
            </a:extLst>
          </p:cNvPr>
          <p:cNvSpPr>
            <a:spLocks noGrp="1" noRot="1" noChangeAspect="1" noChangeArrowheads="1" noTextEdit="1"/>
          </p:cNvSpPr>
          <p:nvPr>
            <p:ph type="sldImg" idx="4294967295"/>
          </p:nvPr>
        </p:nvSpPr>
        <p:spPr>
          <a:ln/>
        </p:spPr>
      </p:sp>
      <p:sp>
        <p:nvSpPr>
          <p:cNvPr id="40963" name="备注占位符 2">
            <a:extLst>
              <a:ext uri="{FF2B5EF4-FFF2-40B4-BE49-F238E27FC236}">
                <a16:creationId xmlns:a16="http://schemas.microsoft.com/office/drawing/2014/main" id="{8B06C84A-3DC8-7B0D-8D48-DCA8F624AD72}"/>
              </a:ext>
            </a:extLst>
          </p:cNvPr>
          <p:cNvSpPr>
            <a:spLocks noGrp="1" noChangeArrowheads="1"/>
          </p:cNvSpPr>
          <p:nvPr>
            <p:ph type="body" idx="4294967295"/>
          </p:nvPr>
        </p:nvSpPr>
        <p:spPr/>
        <p:txBody>
          <a:bodyPr>
            <a:prstTxWarp prst="textNoShape">
              <a:avLst/>
            </a:prstTxWarp>
          </a:bodyPr>
          <a:lstStyle/>
          <a:p>
            <a:r>
              <a:rPr lang="en-US" altLang="zh-CN">
                <a:ea typeface="宋体" panose="02010600030101010101" pitchFamily="2" charset="-122"/>
              </a:rPr>
              <a:t>Use-Case Diagram</a:t>
            </a:r>
            <a:endParaRPr lang="zh-CN" altLang="en-US"/>
          </a:p>
        </p:txBody>
      </p:sp>
      <p:sp>
        <p:nvSpPr>
          <p:cNvPr id="30723" name="灯片编号占位符 3">
            <a:extLst>
              <a:ext uri="{FF2B5EF4-FFF2-40B4-BE49-F238E27FC236}">
                <a16:creationId xmlns:a16="http://schemas.microsoft.com/office/drawing/2014/main" id="{3E4501E6-EB4F-40AD-B936-FC85F1BE3FC2}"/>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0" hangingPunct="0">
              <a:spcBef>
                <a:spcPct val="0"/>
              </a:spcBef>
              <a:buFontTx/>
              <a:buNone/>
            </a:pPr>
            <a:fld id="{64C5AC7B-02F7-44A3-AAC7-B4975854C3EA}" type="slidenum">
              <a:rPr altLang="zh-CN">
                <a:ea typeface="宋体" panose="02010600030101010101" pitchFamily="2" charset="-122"/>
              </a:rPr>
              <a:pPr eaLnBrk="0" hangingPunct="0">
                <a:spcBef>
                  <a:spcPct val="0"/>
                </a:spcBef>
                <a:buFontTx/>
                <a:buNone/>
              </a:pPr>
              <a:t>14</a:t>
            </a:fld>
            <a:endParaRPr lang="zh-CN"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B0536C-FB01-439D-B2A5-73F10E66B053}" type="slidenum">
              <a:rPr lang="en-IN" smtClean="0"/>
              <a:t>15</a:t>
            </a:fld>
            <a:endParaRPr lang="en-IN"/>
          </a:p>
        </p:txBody>
      </p:sp>
    </p:spTree>
    <p:extLst>
      <p:ext uri="{BB962C8B-B14F-4D97-AF65-F5344CB8AC3E}">
        <p14:creationId xmlns:p14="http://schemas.microsoft.com/office/powerpoint/2010/main" val="3592273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52C032FE-3B7B-5D40-4992-18516A68D59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7F76BDF7-0D81-47DE-9AF4-D58AF2910999}" type="slidenum">
              <a:rPr lang="en-US" altLang="zh-CN">
                <a:ea typeface="宋体" panose="02010600030101010101" pitchFamily="2" charset="-122"/>
              </a:rPr>
              <a:pPr algn="r" eaLnBrk="1" hangingPunct="1">
                <a:spcBef>
                  <a:spcPct val="0"/>
                </a:spcBef>
              </a:pPr>
              <a:t>17</a:t>
            </a:fld>
            <a:endParaRPr lang="en-US" altLang="zh-CN">
              <a:ea typeface="宋体" panose="02010600030101010101" pitchFamily="2" charset="-122"/>
            </a:endParaRPr>
          </a:p>
        </p:txBody>
      </p:sp>
      <p:sp>
        <p:nvSpPr>
          <p:cNvPr id="43011" name="Rectangle 2">
            <a:extLst>
              <a:ext uri="{FF2B5EF4-FFF2-40B4-BE49-F238E27FC236}">
                <a16:creationId xmlns:a16="http://schemas.microsoft.com/office/drawing/2014/main" id="{5CA98F33-3DEF-D14C-0D11-7A6FC5128282}"/>
              </a:ext>
            </a:extLst>
          </p:cNvPr>
          <p:cNvSpPr>
            <a:spLocks noRot="1" noChangeArrowheads="1" noTextEdit="1"/>
          </p:cNvSpPr>
          <p:nvPr>
            <p:ph type="sldImg" idx="4294967295"/>
          </p:nvPr>
        </p:nvSpPr>
        <p:spPr>
          <a:ln/>
        </p:spPr>
      </p:sp>
      <p:sp>
        <p:nvSpPr>
          <p:cNvPr id="43012" name="Rectangle 3">
            <a:extLst>
              <a:ext uri="{FF2B5EF4-FFF2-40B4-BE49-F238E27FC236}">
                <a16:creationId xmlns:a16="http://schemas.microsoft.com/office/drawing/2014/main" id="{F0877CB8-0D99-AD32-F3AC-72547574A3FA}"/>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F3EEC39C-F4EA-0B55-70E6-F12F0DCC7D4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pPr>
            <a:fld id="{B865F805-FE35-4528-ABE9-086398BC85FC}" type="slidenum">
              <a:rPr lang="en-US" altLang="zh-CN">
                <a:ea typeface="宋体" panose="02010600030101010101" pitchFamily="2" charset="-122"/>
              </a:rPr>
              <a:pPr algn="r" eaLnBrk="1" hangingPunct="1">
                <a:spcBef>
                  <a:spcPct val="0"/>
                </a:spcBef>
              </a:pPr>
              <a:t>23</a:t>
            </a:fld>
            <a:endParaRPr lang="en-US" altLang="zh-CN">
              <a:ea typeface="宋体" panose="02010600030101010101" pitchFamily="2" charset="-122"/>
            </a:endParaRPr>
          </a:p>
        </p:txBody>
      </p:sp>
      <p:sp>
        <p:nvSpPr>
          <p:cNvPr id="50179" name="Rectangle 2">
            <a:extLst>
              <a:ext uri="{FF2B5EF4-FFF2-40B4-BE49-F238E27FC236}">
                <a16:creationId xmlns:a16="http://schemas.microsoft.com/office/drawing/2014/main" id="{81B8AF3C-8A15-7C83-AA8A-1AB716DCC3F3}"/>
              </a:ext>
            </a:extLst>
          </p:cNvPr>
          <p:cNvSpPr>
            <a:spLocks noRot="1" noChangeArrowheads="1" noTextEdit="1"/>
          </p:cNvSpPr>
          <p:nvPr>
            <p:ph type="sldImg" idx="4294967295"/>
          </p:nvPr>
        </p:nvSpPr>
        <p:spPr>
          <a:ln/>
        </p:spPr>
      </p:sp>
      <p:sp>
        <p:nvSpPr>
          <p:cNvPr id="50180" name="Rectangle 3">
            <a:extLst>
              <a:ext uri="{FF2B5EF4-FFF2-40B4-BE49-F238E27FC236}">
                <a16:creationId xmlns:a16="http://schemas.microsoft.com/office/drawing/2014/main" id="{6CD73E6C-27BD-3E49-86BF-64C113EBA715}"/>
              </a:ext>
            </a:extLst>
          </p:cNvPr>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endParaRPr lang="en-US" dirty="0"/>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22087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8">
            <a:extLst>
              <a:ext uri="{FF2B5EF4-FFF2-40B4-BE49-F238E27FC236}">
                <a16:creationId xmlns:a16="http://schemas.microsoft.com/office/drawing/2014/main" id="{8ECF03A9-1E74-D1A0-6A90-2A060EE4DBAF}"/>
              </a:ext>
            </a:extLst>
          </p:cNvPr>
          <p:cNvSpPr>
            <a:spLocks noGrp="1" noChangeArrowheads="1"/>
          </p:cNvSpPr>
          <p:nvPr>
            <p:ph type="ftr" sz="quarter" idx="10"/>
          </p:nvPr>
        </p:nvSpPr>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a:t>
            </a:r>
          </a:p>
        </p:txBody>
      </p:sp>
      <p:sp>
        <p:nvSpPr>
          <p:cNvPr id="5" name="Rectangle 69">
            <a:extLst>
              <a:ext uri="{FF2B5EF4-FFF2-40B4-BE49-F238E27FC236}">
                <a16:creationId xmlns:a16="http://schemas.microsoft.com/office/drawing/2014/main" id="{503A2152-D7FA-6CC2-769C-0DAB48A333B0}"/>
              </a:ext>
            </a:extLst>
          </p:cNvPr>
          <p:cNvSpPr>
            <a:spLocks noGrp="1" noChangeArrowheads="1"/>
          </p:cNvSpPr>
          <p:nvPr>
            <p:ph type="sldNum" sz="quarter" idx="11"/>
          </p:nvPr>
        </p:nvSpPr>
        <p:spPr/>
        <p:txBody>
          <a:bodyPr/>
          <a:lstStyle>
            <a:lvl1pPr>
              <a:defRPr/>
            </a:lvl1pPr>
          </a:lstStyle>
          <a:p>
            <a:fld id="{99CA310B-06E8-491C-BBB8-E9EC0D241159}" type="slidenum">
              <a:rPr altLang="zh-CN"/>
              <a:pPr/>
              <a:t>‹#›</a:t>
            </a:fld>
            <a:endParaRPr lang="zh-CN" altLang="zh-CN"/>
          </a:p>
        </p:txBody>
      </p:sp>
    </p:spTree>
    <p:extLst>
      <p:ext uri="{BB962C8B-B14F-4D97-AF65-F5344CB8AC3E}">
        <p14:creationId xmlns:p14="http://schemas.microsoft.com/office/powerpoint/2010/main" val="913723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F8C2FC7E-5FAF-EE1C-5B12-1875F0688D2D}"/>
              </a:ext>
            </a:extLst>
          </p:cNvPr>
          <p:cNvSpPr>
            <a:spLocks noGrp="1" noChangeArrowheads="1"/>
          </p:cNvSpPr>
          <p:nvPr>
            <p:ph type="ftr" sz="quarter" idx="10"/>
          </p:nvPr>
        </p:nvSpPr>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a:t>
            </a:r>
          </a:p>
        </p:txBody>
      </p:sp>
      <p:sp>
        <p:nvSpPr>
          <p:cNvPr id="3" name="Rectangle 69">
            <a:extLst>
              <a:ext uri="{FF2B5EF4-FFF2-40B4-BE49-F238E27FC236}">
                <a16:creationId xmlns:a16="http://schemas.microsoft.com/office/drawing/2014/main" id="{6662A9B0-561E-7FE7-B130-2BEF91B4BDF2}"/>
              </a:ext>
            </a:extLst>
          </p:cNvPr>
          <p:cNvSpPr>
            <a:spLocks noGrp="1" noChangeArrowheads="1"/>
          </p:cNvSpPr>
          <p:nvPr>
            <p:ph type="sldNum" sz="quarter" idx="11"/>
          </p:nvPr>
        </p:nvSpPr>
        <p:spPr/>
        <p:txBody>
          <a:bodyPr/>
          <a:lstStyle>
            <a:lvl1pPr>
              <a:defRPr/>
            </a:lvl1pPr>
          </a:lstStyle>
          <a:p>
            <a:fld id="{73AA06C2-5F3A-4AF7-AA44-0E5CED8ED147}" type="slidenum">
              <a:rPr altLang="zh-CN"/>
              <a:pPr/>
              <a:t>‹#›</a:t>
            </a:fld>
            <a:endParaRPr lang="zh-CN" altLang="zh-CN"/>
          </a:p>
        </p:txBody>
      </p:sp>
    </p:spTree>
    <p:extLst>
      <p:ext uri="{BB962C8B-B14F-4D97-AF65-F5344CB8AC3E}">
        <p14:creationId xmlns:p14="http://schemas.microsoft.com/office/powerpoint/2010/main" val="581505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endParaRPr lang="en-US" dirty="0"/>
          </a:p>
        </p:txBody>
      </p:sp>
    </p:spTree>
    <p:extLst>
      <p:ext uri="{BB962C8B-B14F-4D97-AF65-F5344CB8AC3E}">
        <p14:creationId xmlns:p14="http://schemas.microsoft.com/office/powerpoint/2010/main" val="873016033"/>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endParaRPr lang="en-US" dirty="0"/>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endParaRPr lang="en-US" dirty="0"/>
          </a:p>
        </p:txBody>
      </p:sp>
    </p:spTree>
    <p:extLst>
      <p:ext uri="{BB962C8B-B14F-4D97-AF65-F5344CB8AC3E}">
        <p14:creationId xmlns:p14="http://schemas.microsoft.com/office/powerpoint/2010/main" val="202407849"/>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endParaRPr lang="en-US" dirty="0"/>
          </a:p>
        </p:txBody>
      </p:sp>
    </p:spTree>
    <p:extLst>
      <p:ext uri="{BB962C8B-B14F-4D97-AF65-F5344CB8AC3E}">
        <p14:creationId xmlns:p14="http://schemas.microsoft.com/office/powerpoint/2010/main" val="3095939353"/>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endParaRPr lang="en-US" dirty="0"/>
          </a:p>
        </p:txBody>
      </p:sp>
    </p:spTree>
    <p:extLst>
      <p:ext uri="{BB962C8B-B14F-4D97-AF65-F5344CB8AC3E}">
        <p14:creationId xmlns:p14="http://schemas.microsoft.com/office/powerpoint/2010/main" val="3454508318"/>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endParaRPr lang="en-US" dirty="0"/>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endParaRPr lang="en-US" dirty="0"/>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p:nvPr>
        </p:nvSpPr>
        <p:spPr>
          <a:xfrm>
            <a:off x="3369346"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endParaRPr lang="en-US" dirty="0"/>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endParaRPr lang="en-US" dirty="0"/>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6.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endParaRPr lang="en-US" dirty="0">
              <a:latin typeface="Times New Roman" panose="02020603050405020304" pitchFamily="18" charset="0"/>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9" r:id="rId7"/>
    <p:sldLayoutId id="2147483710" r:id="rId8"/>
    <p:sldLayoutId id="2147483711" r:id="rId9"/>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endParaRPr lang="en-US" dirty="0"/>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4373688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3.xml"/><Relationship Id="rId5" Type="http://schemas.openxmlformats.org/officeDocument/2006/relationships/image" Target="../media/image8.emf"/><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15.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15.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zh-CN" altLang="en-US" noProof="0" dirty="0">
                <a:latin typeface="宋体" panose="02010600030101010101" pitchFamily="2" charset="-122"/>
                <a:ea typeface="宋体" panose="02010600030101010101" pitchFamily="2" charset="-122"/>
              </a:rPr>
              <a:t>第</a:t>
            </a:r>
            <a:r>
              <a:rPr lang="en-US" noProof="0" dirty="0">
                <a:latin typeface="宋体" panose="02010600030101010101" pitchFamily="2" charset="-122"/>
                <a:ea typeface="宋体" panose="02010600030101010101" pitchFamily="2" charset="-122"/>
              </a:rPr>
              <a:t>7</a:t>
            </a:r>
            <a:r>
              <a:rPr lang="zh-CN" altLang="en-US" noProof="0" dirty="0">
                <a:latin typeface="宋体" panose="02010600030101010101" pitchFamily="2" charset="-122"/>
                <a:ea typeface="宋体" panose="02010600030101010101" pitchFamily="2" charset="-122"/>
              </a:rPr>
              <a:t>章</a:t>
            </a:r>
            <a:endParaRPr lang="en-US" noProof="0" dirty="0">
              <a:latin typeface="宋体" panose="02010600030101010101" pitchFamily="2" charset="-122"/>
              <a:ea typeface="宋体" panose="02010600030101010101" pitchFamily="2" charset="-122"/>
            </a:endParaRP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zh-CN" altLang="en-US" noProof="0" dirty="0">
                <a:latin typeface="宋体" panose="02010600030101010101" pitchFamily="2" charset="-122"/>
                <a:ea typeface="宋体" panose="02010600030101010101" pitchFamily="2" charset="-122"/>
              </a:rPr>
              <a:t>理解需求</a:t>
            </a:r>
            <a:endParaRPr lang="en-US" noProof="0" dirty="0">
              <a:latin typeface="宋体" panose="02010600030101010101" pitchFamily="2" charset="-122"/>
              <a:ea typeface="宋体" panose="02010600030101010101" pitchFamily="2" charset="-122"/>
            </a:endParaRP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zh-CN" altLang="en-US" noProof="0" dirty="0">
                <a:latin typeface="宋体" panose="02010600030101010101" pitchFamily="2" charset="-122"/>
                <a:ea typeface="宋体" panose="02010600030101010101" pitchFamily="2" charset="-122"/>
              </a:rPr>
              <a:t>第</a:t>
            </a:r>
            <a:r>
              <a:rPr lang="en-US" altLang="zh-CN" noProof="0" dirty="0">
                <a:latin typeface="宋体" panose="02010600030101010101" pitchFamily="2" charset="-122"/>
                <a:ea typeface="宋体" panose="02010600030101010101" pitchFamily="2" charset="-122"/>
              </a:rPr>
              <a:t>2</a:t>
            </a:r>
            <a:r>
              <a:rPr lang="zh-CN" altLang="en-US" noProof="0" dirty="0">
                <a:latin typeface="宋体" panose="02010600030101010101" pitchFamily="2" charset="-122"/>
                <a:ea typeface="宋体" panose="02010600030101010101" pitchFamily="2" charset="-122"/>
              </a:rPr>
              <a:t>部分</a:t>
            </a:r>
            <a:r>
              <a:rPr lang="en-US" altLang="zh-CN" noProof="0" dirty="0">
                <a:latin typeface="宋体" panose="02010600030101010101" pitchFamily="2" charset="-122"/>
                <a:ea typeface="宋体" panose="02010600030101010101" pitchFamily="2" charset="-122"/>
              </a:rPr>
              <a:t>-</a:t>
            </a:r>
            <a:r>
              <a:rPr lang="zh-CN" altLang="en-US" noProof="0" dirty="0">
                <a:latin typeface="宋体" panose="02010600030101010101" pitchFamily="2" charset="-122"/>
                <a:ea typeface="宋体" panose="02010600030101010101" pitchFamily="2" charset="-122"/>
              </a:rPr>
              <a:t>建模</a:t>
            </a:r>
            <a:endParaRPr lang="en-US" noProof="0" dirty="0">
              <a:latin typeface="宋体" panose="02010600030101010101" pitchFamily="2" charset="-122"/>
              <a:ea typeface="宋体" panose="02010600030101010101" pitchFamily="2" charset="-122"/>
            </a:endParaRP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rPr>
              <a:t> </a:t>
            </a:r>
          </a:p>
        </p:txBody>
      </p:sp>
      <p:pic>
        <p:nvPicPr>
          <p:cNvPr id="4" name="Picture Placeholder 3">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srcRect l="6" r="6"/>
          <a:stretch/>
        </p:blipFill>
        <p:spPr>
          <a:xfrm>
            <a:off x="4438835" y="1175021"/>
            <a:ext cx="4229100" cy="4976453"/>
          </a:xfrm>
        </p:spPr>
      </p:pic>
    </p:spTree>
    <p:extLst>
      <p:ext uri="{BB962C8B-B14F-4D97-AF65-F5344CB8AC3E}">
        <p14:creationId xmlns:p14="http://schemas.microsoft.com/office/powerpoint/2010/main" val="32883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开发用例</a:t>
            </a:r>
            <a:endPar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68891"/>
            <a:ext cx="8458200" cy="5276491"/>
          </a:xfrm>
        </p:spPr>
        <p:txBody>
          <a:bodyPr vert="horz" lIns="91440" tIns="45720" rIns="91440" bIns="45720" rtlCol="0">
            <a:noAutofit/>
          </a:bodyPr>
          <a:lstStyle/>
          <a:p>
            <a:pPr>
              <a:lnSpc>
                <a:spcPct val="90000"/>
              </a:lnSpc>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描述系统使用线程的用户场景集合</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90000"/>
              </a:lnSpc>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每个场景都是从“参与者”的角度描述的</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以某种方式与软件交互的人或设备</a:t>
            </a:r>
            <a:endPar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90000"/>
              </a:lnSpc>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每个场景都回答以下问题：</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主要参与者和次要参与者分别是谁？</a:t>
            </a:r>
            <a:endPar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参与者的目标是什么？</a:t>
            </a:r>
            <a:endPar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故事开始前有什么前提条件</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lvl="1" indent="-291600">
              <a:spcBef>
                <a:spcPts val="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参与者完成的主要工作或功能是什么</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lvl="1" indent="-291600">
              <a:spcBef>
                <a:spcPts val="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按照故事所描述的还需要考虑什么异常</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lvl="1" indent="-291600">
              <a:spcBef>
                <a:spcPts val="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参与者的交互中可能有什么变化</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lvl="1" indent="-291600">
              <a:spcBef>
                <a:spcPts val="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参与者将获得、产生或改变哪些系统信息</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lvl="1" indent="-291600">
              <a:spcBef>
                <a:spcPts val="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参与者必须通知系统外部环境的改变吗</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lvl="1" indent="-291600">
              <a:spcBef>
                <a:spcPts val="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参与者希望从系统获取什么信息</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lvl="1" indent="-291600">
              <a:spcBef>
                <a:spcPts val="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参与者希望得知意料之外的变更吗</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04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4">
            <a:extLst>
              <a:ext uri="{FF2B5EF4-FFF2-40B4-BE49-F238E27FC236}">
                <a16:creationId xmlns:a16="http://schemas.microsoft.com/office/drawing/2014/main" id="{A9924A7C-9481-4324-8DA5-1A5EE9608001}"/>
              </a:ext>
            </a:extLst>
          </p:cNvPr>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fld id="{86F75D52-4A5C-44CE-A443-8E7F00A04135}" type="slidenum">
              <a:rPr altLang="zh-CN" sz="1000"/>
              <a:pPr>
                <a:spcBef>
                  <a:spcPct val="0"/>
                </a:spcBef>
                <a:buClrTx/>
                <a:buSzTx/>
                <a:buFont typeface="Arial" panose="020B0604020202020204" pitchFamily="34" charset="0"/>
                <a:buNone/>
              </a:pPr>
              <a:t>11</a:t>
            </a:fld>
            <a:endParaRPr lang="zh-CN" altLang="zh-CN" sz="1000"/>
          </a:p>
        </p:txBody>
      </p:sp>
      <p:sp>
        <p:nvSpPr>
          <p:cNvPr id="26627" name="Rectangle 2">
            <a:extLst>
              <a:ext uri="{FF2B5EF4-FFF2-40B4-BE49-F238E27FC236}">
                <a16:creationId xmlns:a16="http://schemas.microsoft.com/office/drawing/2014/main" id="{4F6B4D33-D21F-FE0D-F252-B9D715276789}"/>
              </a:ext>
            </a:extLst>
          </p:cNvPr>
          <p:cNvSpPr>
            <a:spLocks noGrp="1" noChangeArrowheads="1"/>
          </p:cNvSpPr>
          <p:nvPr>
            <p:ph type="title"/>
          </p:nvPr>
        </p:nvSpPr>
        <p:spPr>
          <a:xfrm>
            <a:off x="1219200" y="990600"/>
            <a:ext cx="7391400" cy="633413"/>
          </a:xfrm>
        </p:spPr>
        <p:txBody>
          <a:bodyPr/>
          <a:lstStyle/>
          <a:p>
            <a:pPr eaLnBrk="1" hangingPunct="1"/>
            <a:r>
              <a:rPr lang="zh-CN" altLang="en-US" sz="3200">
                <a:ea typeface="宋体" panose="02010600030101010101" pitchFamily="2" charset="-122"/>
              </a:rPr>
              <a:t>需求分析的元素</a:t>
            </a:r>
            <a:endParaRPr lang="en-US" altLang="zh-CN" sz="3200">
              <a:ea typeface="宋体" panose="02010600030101010101" pitchFamily="2" charset="-122"/>
            </a:endParaRPr>
          </a:p>
        </p:txBody>
      </p:sp>
      <p:pic>
        <p:nvPicPr>
          <p:cNvPr id="26628" name="Picture 4" descr="Figure 6">
            <a:extLst>
              <a:ext uri="{FF2B5EF4-FFF2-40B4-BE49-F238E27FC236}">
                <a16:creationId xmlns:a16="http://schemas.microsoft.com/office/drawing/2014/main" id="{7EA5038F-2EAC-2B2B-E978-BF513117E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905000"/>
            <a:ext cx="44958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5">
            <a:extLst>
              <a:ext uri="{FF2B5EF4-FFF2-40B4-BE49-F238E27FC236}">
                <a16:creationId xmlns:a16="http://schemas.microsoft.com/office/drawing/2014/main" id="{5D1890B3-B97A-C471-623C-71DC84C0ACC2}"/>
              </a:ext>
            </a:extLst>
          </p:cNvPr>
          <p:cNvSpPr txBox="1">
            <a:spLocks noChangeArrowheads="1"/>
          </p:cNvSpPr>
          <p:nvPr/>
        </p:nvSpPr>
        <p:spPr bwMode="auto">
          <a:xfrm>
            <a:off x="1692275" y="1989138"/>
            <a:ext cx="86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基于场景的模型如：</a:t>
            </a:r>
            <a:endParaRPr lang="en-US" altLang="zh-CN" sz="100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用例</a:t>
            </a:r>
            <a:endParaRPr lang="en-US" altLang="zh-CN" sz="100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用户故事</a:t>
            </a:r>
          </a:p>
        </p:txBody>
      </p:sp>
      <p:sp>
        <p:nvSpPr>
          <p:cNvPr id="26630" name="TextBox 6">
            <a:extLst>
              <a:ext uri="{FF2B5EF4-FFF2-40B4-BE49-F238E27FC236}">
                <a16:creationId xmlns:a16="http://schemas.microsoft.com/office/drawing/2014/main" id="{F402581B-4CF6-1966-2F6E-30E0FFA58DB4}"/>
              </a:ext>
            </a:extLst>
          </p:cNvPr>
          <p:cNvSpPr txBox="1">
            <a:spLocks noChangeArrowheads="1"/>
          </p:cNvSpPr>
          <p:nvPr/>
        </p:nvSpPr>
        <p:spPr bwMode="auto">
          <a:xfrm>
            <a:off x="6300788" y="19891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类模型如</a:t>
            </a:r>
            <a:r>
              <a:rPr lang="en-US" altLang="zh-CN" sz="1000">
                <a:latin typeface="宋体" panose="02010600030101010101" pitchFamily="2" charset="-122"/>
                <a:ea typeface="宋体" panose="02010600030101010101" pitchFamily="2" charset="-122"/>
              </a:rPr>
              <a:t>:</a:t>
            </a:r>
          </a:p>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类图</a:t>
            </a:r>
            <a:endParaRPr lang="en-US" altLang="zh-CN" sz="100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协作图</a:t>
            </a:r>
          </a:p>
        </p:txBody>
      </p:sp>
      <p:sp>
        <p:nvSpPr>
          <p:cNvPr id="26631" name="TextBox 7">
            <a:extLst>
              <a:ext uri="{FF2B5EF4-FFF2-40B4-BE49-F238E27FC236}">
                <a16:creationId xmlns:a16="http://schemas.microsoft.com/office/drawing/2014/main" id="{6E73CFBC-8C41-AA8D-5532-7AEE07913D86}"/>
              </a:ext>
            </a:extLst>
          </p:cNvPr>
          <p:cNvSpPr txBox="1">
            <a:spLocks noChangeArrowheads="1"/>
          </p:cNvSpPr>
          <p:nvPr/>
        </p:nvSpPr>
        <p:spPr bwMode="auto">
          <a:xfrm>
            <a:off x="6300788" y="45815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流模型如：</a:t>
            </a:r>
            <a:endParaRPr lang="en-US" altLang="zh-CN" sz="100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数据流图</a:t>
            </a:r>
            <a:endParaRPr lang="en-US" altLang="zh-CN" sz="100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数据模型</a:t>
            </a:r>
          </a:p>
        </p:txBody>
      </p:sp>
      <p:sp>
        <p:nvSpPr>
          <p:cNvPr id="26632" name="TextBox 8">
            <a:extLst>
              <a:ext uri="{FF2B5EF4-FFF2-40B4-BE49-F238E27FC236}">
                <a16:creationId xmlns:a16="http://schemas.microsoft.com/office/drawing/2014/main" id="{80ECFBF8-4B7B-FBF5-6B05-135C1ADECB2D}"/>
              </a:ext>
            </a:extLst>
          </p:cNvPr>
          <p:cNvSpPr txBox="1">
            <a:spLocks noChangeArrowheads="1"/>
          </p:cNvSpPr>
          <p:nvPr/>
        </p:nvSpPr>
        <p:spPr bwMode="auto">
          <a:xfrm>
            <a:off x="1547813" y="4581525"/>
            <a:ext cx="10080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行为模型如：</a:t>
            </a:r>
            <a:endParaRPr lang="en-US" altLang="zh-CN" sz="100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状态图</a:t>
            </a:r>
            <a:endParaRPr lang="en-US" altLang="zh-CN" sz="100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顺序图</a:t>
            </a:r>
            <a:endParaRPr lang="en-US" altLang="zh-CN" sz="100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endParaRPr lang="zh-CN" altLang="en-US" sz="1000">
              <a:latin typeface="宋体" panose="02010600030101010101" pitchFamily="2" charset="-122"/>
              <a:ea typeface="宋体" panose="02010600030101010101" pitchFamily="2" charset="-122"/>
            </a:endParaRPr>
          </a:p>
        </p:txBody>
      </p:sp>
      <p:sp>
        <p:nvSpPr>
          <p:cNvPr id="26633" name="TextBox 9">
            <a:extLst>
              <a:ext uri="{FF2B5EF4-FFF2-40B4-BE49-F238E27FC236}">
                <a16:creationId xmlns:a16="http://schemas.microsoft.com/office/drawing/2014/main" id="{95CF2139-0465-35EC-C30A-EBDAA1BAC5DD}"/>
              </a:ext>
            </a:extLst>
          </p:cNvPr>
          <p:cNvSpPr txBox="1">
            <a:spLocks noChangeArrowheads="1"/>
          </p:cNvSpPr>
          <p:nvPr/>
        </p:nvSpPr>
        <p:spPr bwMode="auto">
          <a:xfrm>
            <a:off x="3995738" y="4076700"/>
            <a:ext cx="863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软件需求</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分析模型的元素</a:t>
            </a:r>
            <a:endPar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分析模型提供了对基于计算机的系统所需的信息、功能和行为域的描述。</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基于场景的元素</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用客户自己的语言和用户故事来表达，并且使用</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用例图来表达参与者与系统的交互。</a:t>
            </a:r>
            <a:endParaRPr lang="en-US" altLang="en-US" sz="5400" b="1"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b="1"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基于类的元素</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用户故事所隐含的属性和行为的集合，并使用</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类图</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信息域</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来表达。</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b="1"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行为元素</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使用</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状态图来表示导致状态变化的输入。</a:t>
            </a:r>
            <a:endParaRPr 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450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组合 97319">
            <a:extLst>
              <a:ext uri="{FF2B5EF4-FFF2-40B4-BE49-F238E27FC236}">
                <a16:creationId xmlns:a16="http://schemas.microsoft.com/office/drawing/2014/main" id="{DACB8C64-1B5D-E08C-90B8-C08CA571F20B}"/>
              </a:ext>
            </a:extLst>
          </p:cNvPr>
          <p:cNvGrpSpPr>
            <a:grpSpLocks/>
          </p:cNvGrpSpPr>
          <p:nvPr/>
        </p:nvGrpSpPr>
        <p:grpSpPr bwMode="auto">
          <a:xfrm>
            <a:off x="-36513" y="1773238"/>
            <a:ext cx="9217026" cy="5040312"/>
            <a:chOff x="-23" y="1117"/>
            <a:chExt cx="5806" cy="3175"/>
          </a:xfrm>
        </p:grpSpPr>
        <p:sp>
          <p:nvSpPr>
            <p:cNvPr id="38915" name="矩形 97282">
              <a:extLst>
                <a:ext uri="{FF2B5EF4-FFF2-40B4-BE49-F238E27FC236}">
                  <a16:creationId xmlns:a16="http://schemas.microsoft.com/office/drawing/2014/main" id="{B77AB0E8-2D2A-77DC-FED3-8DB60756D3F5}"/>
                </a:ext>
              </a:extLst>
            </p:cNvPr>
            <p:cNvSpPr>
              <a:spLocks noChangeArrowheads="1"/>
            </p:cNvSpPr>
            <p:nvPr/>
          </p:nvSpPr>
          <p:spPr bwMode="auto">
            <a:xfrm>
              <a:off x="-23" y="1117"/>
              <a:ext cx="127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Font typeface="Wingdings" panose="05000000000000000000" pitchFamily="2" charset="2"/>
                <a:buNone/>
              </a:pPr>
              <a:r>
                <a:rPr lang="zh-CN" altLang="en-US" sz="1600">
                  <a:latin typeface="华文新魏" panose="02010800040101010101" pitchFamily="2" charset="-122"/>
                  <a:ea typeface="华文新魏" panose="02010800040101010101" pitchFamily="2" charset="-122"/>
                </a:rPr>
                <a:t>名称</a:t>
              </a:r>
            </a:p>
          </p:txBody>
        </p:sp>
        <p:sp>
          <p:nvSpPr>
            <p:cNvPr id="38916" name="矩形 97283">
              <a:extLst>
                <a:ext uri="{FF2B5EF4-FFF2-40B4-BE49-F238E27FC236}">
                  <a16:creationId xmlns:a16="http://schemas.microsoft.com/office/drawing/2014/main" id="{DBFB1BCA-7900-638A-4810-77E71C2D41D2}"/>
                </a:ext>
              </a:extLst>
            </p:cNvPr>
            <p:cNvSpPr>
              <a:spLocks noChangeArrowheads="1"/>
            </p:cNvSpPr>
            <p:nvPr/>
          </p:nvSpPr>
          <p:spPr bwMode="auto">
            <a:xfrm>
              <a:off x="1247" y="1117"/>
              <a:ext cx="98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Font typeface="Wingdings" panose="05000000000000000000" pitchFamily="2" charset="2"/>
                <a:buNone/>
              </a:pPr>
              <a:r>
                <a:rPr lang="zh-CN" altLang="en-US" sz="1600">
                  <a:latin typeface="华文新魏" panose="02010800040101010101" pitchFamily="2" charset="-122"/>
                  <a:ea typeface="华文新魏" panose="02010800040101010101" pitchFamily="2" charset="-122"/>
                </a:rPr>
                <a:t>图例</a:t>
              </a:r>
            </a:p>
          </p:txBody>
        </p:sp>
        <p:sp>
          <p:nvSpPr>
            <p:cNvPr id="38917" name="矩形 97284">
              <a:extLst>
                <a:ext uri="{FF2B5EF4-FFF2-40B4-BE49-F238E27FC236}">
                  <a16:creationId xmlns:a16="http://schemas.microsoft.com/office/drawing/2014/main" id="{39C70BC4-D561-F511-A451-79FC44982A88}"/>
                </a:ext>
              </a:extLst>
            </p:cNvPr>
            <p:cNvSpPr>
              <a:spLocks noChangeArrowheads="1"/>
            </p:cNvSpPr>
            <p:nvPr/>
          </p:nvSpPr>
          <p:spPr bwMode="auto">
            <a:xfrm>
              <a:off x="2232" y="1117"/>
              <a:ext cx="35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Font typeface="Wingdings" panose="05000000000000000000" pitchFamily="2" charset="2"/>
                <a:buNone/>
              </a:pPr>
              <a:r>
                <a:rPr lang="zh-CN" altLang="en-US" sz="1600">
                  <a:latin typeface="华文新魏" panose="02010800040101010101" pitchFamily="2" charset="-122"/>
                  <a:ea typeface="华文新魏" panose="02010800040101010101" pitchFamily="2" charset="-122"/>
                </a:rPr>
                <a:t>说明</a:t>
              </a:r>
            </a:p>
          </p:txBody>
        </p:sp>
        <p:sp>
          <p:nvSpPr>
            <p:cNvPr id="38918" name="矩形 97285">
              <a:extLst>
                <a:ext uri="{FF2B5EF4-FFF2-40B4-BE49-F238E27FC236}">
                  <a16:creationId xmlns:a16="http://schemas.microsoft.com/office/drawing/2014/main" id="{02A62A82-E137-E91F-3701-A9F5AB51FC2B}"/>
                </a:ext>
              </a:extLst>
            </p:cNvPr>
            <p:cNvSpPr>
              <a:spLocks noChangeArrowheads="1"/>
            </p:cNvSpPr>
            <p:nvPr/>
          </p:nvSpPr>
          <p:spPr bwMode="auto">
            <a:xfrm>
              <a:off x="-23" y="1346"/>
              <a:ext cx="1270"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269875">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Font typeface="Wingdings" panose="05000000000000000000" pitchFamily="2" charset="2"/>
                <a:buNone/>
              </a:pPr>
              <a:r>
                <a:rPr lang="zh-CN" altLang="en-US" sz="1600">
                  <a:latin typeface="华文新魏" panose="02010800040101010101" pitchFamily="2" charset="-122"/>
                  <a:ea typeface="华文新魏" panose="02010800040101010101" pitchFamily="2" charset="-122"/>
                </a:rPr>
                <a:t>角色</a:t>
              </a:r>
            </a:p>
            <a:p>
              <a:pPr>
                <a:spcBef>
                  <a:spcPct val="0"/>
                </a:spcBef>
                <a:buClrTx/>
                <a:buFont typeface="Wingdings" panose="05000000000000000000" pitchFamily="2" charset="2"/>
                <a:buNone/>
              </a:pPr>
              <a:r>
                <a:rPr lang="en-US" altLang="zh-CN" sz="1600">
                  <a:latin typeface="华文新魏" panose="02010800040101010101" pitchFamily="2" charset="-122"/>
                  <a:ea typeface="华文新魏" panose="02010800040101010101" pitchFamily="2" charset="-122"/>
                </a:rPr>
                <a:t>actor</a:t>
              </a:r>
            </a:p>
          </p:txBody>
        </p:sp>
        <p:sp>
          <p:nvSpPr>
            <p:cNvPr id="38919" name="矩形 97286">
              <a:extLst>
                <a:ext uri="{FF2B5EF4-FFF2-40B4-BE49-F238E27FC236}">
                  <a16:creationId xmlns:a16="http://schemas.microsoft.com/office/drawing/2014/main" id="{6BBA9B96-482D-4DE3-7545-3E78F8AD0259}"/>
                </a:ext>
              </a:extLst>
            </p:cNvPr>
            <p:cNvSpPr>
              <a:spLocks noChangeArrowheads="1"/>
            </p:cNvSpPr>
            <p:nvPr/>
          </p:nvSpPr>
          <p:spPr bwMode="auto">
            <a:xfrm>
              <a:off x="1247" y="1346"/>
              <a:ext cx="985"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buFont typeface="Wingdings" panose="05000000000000000000" pitchFamily="2" charset="2"/>
                <a:buNone/>
              </a:pPr>
              <a:endParaRPr lang="zh-CN" altLang="zh-CN" sz="1600">
                <a:latin typeface="华文新魏" panose="02010800040101010101" pitchFamily="2" charset="-122"/>
                <a:ea typeface="华文新魏" panose="02010800040101010101" pitchFamily="2" charset="-122"/>
              </a:endParaRPr>
            </a:p>
          </p:txBody>
        </p:sp>
        <p:sp>
          <p:nvSpPr>
            <p:cNvPr id="38920" name="矩形 97287">
              <a:extLst>
                <a:ext uri="{FF2B5EF4-FFF2-40B4-BE49-F238E27FC236}">
                  <a16:creationId xmlns:a16="http://schemas.microsoft.com/office/drawing/2014/main" id="{4EB340EF-65E2-E5AA-E870-364983B6FF8B}"/>
                </a:ext>
              </a:extLst>
            </p:cNvPr>
            <p:cNvSpPr>
              <a:spLocks noChangeArrowheads="1"/>
            </p:cNvSpPr>
            <p:nvPr/>
          </p:nvSpPr>
          <p:spPr bwMode="auto">
            <a:xfrm>
              <a:off x="2232" y="1346"/>
              <a:ext cx="3551"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Font typeface="Wingdings" panose="05000000000000000000" pitchFamily="2" charset="2"/>
                <a:buNone/>
              </a:pPr>
              <a:r>
                <a:rPr lang="en-US" altLang="zh-CN" sz="1600">
                  <a:latin typeface="华文新魏" panose="02010800040101010101" pitchFamily="2" charset="-122"/>
                  <a:ea typeface="华文新魏" panose="02010800040101010101" pitchFamily="2" charset="-122"/>
                </a:rPr>
                <a:t>        </a:t>
              </a:r>
              <a:r>
                <a:rPr lang="zh-CN" altLang="en-US" sz="1600">
                  <a:latin typeface="华文新魏" panose="02010800040101010101" pitchFamily="2" charset="-122"/>
                  <a:ea typeface="华文新魏" panose="02010800040101010101" pitchFamily="2" charset="-122"/>
                </a:rPr>
                <a:t>代表与系统交互的实体。角色可以是用户、其它系统或者硬件设备。在用例图中以小人表示。</a:t>
              </a:r>
            </a:p>
          </p:txBody>
        </p:sp>
        <p:sp>
          <p:nvSpPr>
            <p:cNvPr id="38921" name="矩形 97288">
              <a:extLst>
                <a:ext uri="{FF2B5EF4-FFF2-40B4-BE49-F238E27FC236}">
                  <a16:creationId xmlns:a16="http://schemas.microsoft.com/office/drawing/2014/main" id="{29F9EE71-FDD8-62A0-AF2E-AC376DE77037}"/>
                </a:ext>
              </a:extLst>
            </p:cNvPr>
            <p:cNvSpPr>
              <a:spLocks noChangeArrowheads="1"/>
            </p:cNvSpPr>
            <p:nvPr/>
          </p:nvSpPr>
          <p:spPr bwMode="auto">
            <a:xfrm>
              <a:off x="-23" y="2080"/>
              <a:ext cx="1270"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269875">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Font typeface="Wingdings" panose="05000000000000000000" pitchFamily="2" charset="2"/>
                <a:buNone/>
              </a:pPr>
              <a:r>
                <a:rPr lang="zh-CN" altLang="en-US" sz="1600">
                  <a:latin typeface="华文新魏" panose="02010800040101010101" pitchFamily="2" charset="-122"/>
                  <a:ea typeface="华文新魏" panose="02010800040101010101" pitchFamily="2" charset="-122"/>
                </a:rPr>
                <a:t>用例</a:t>
              </a:r>
            </a:p>
            <a:p>
              <a:pPr>
                <a:spcBef>
                  <a:spcPct val="0"/>
                </a:spcBef>
                <a:buClrTx/>
                <a:buFont typeface="Wingdings" panose="05000000000000000000" pitchFamily="2" charset="2"/>
                <a:buNone/>
              </a:pPr>
              <a:r>
                <a:rPr lang="en-US" altLang="zh-CN" sz="1600">
                  <a:latin typeface="华文新魏" panose="02010800040101010101" pitchFamily="2" charset="-122"/>
                  <a:ea typeface="华文新魏" panose="02010800040101010101" pitchFamily="2" charset="-122"/>
                </a:rPr>
                <a:t>use case</a:t>
              </a:r>
            </a:p>
          </p:txBody>
        </p:sp>
        <p:sp>
          <p:nvSpPr>
            <p:cNvPr id="38922" name="矩形 97289">
              <a:extLst>
                <a:ext uri="{FF2B5EF4-FFF2-40B4-BE49-F238E27FC236}">
                  <a16:creationId xmlns:a16="http://schemas.microsoft.com/office/drawing/2014/main" id="{A37BA732-23CB-A97F-2672-3B4E4F6A63DF}"/>
                </a:ext>
              </a:extLst>
            </p:cNvPr>
            <p:cNvSpPr>
              <a:spLocks noChangeArrowheads="1"/>
            </p:cNvSpPr>
            <p:nvPr/>
          </p:nvSpPr>
          <p:spPr bwMode="auto">
            <a:xfrm>
              <a:off x="1247" y="2080"/>
              <a:ext cx="985"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buFont typeface="Wingdings" panose="05000000000000000000" pitchFamily="2" charset="2"/>
                <a:buNone/>
              </a:pPr>
              <a:endParaRPr lang="zh-CN" altLang="zh-CN" sz="1600">
                <a:latin typeface="华文新魏" panose="02010800040101010101" pitchFamily="2" charset="-122"/>
                <a:ea typeface="华文新魏" panose="02010800040101010101" pitchFamily="2" charset="-122"/>
              </a:endParaRPr>
            </a:p>
          </p:txBody>
        </p:sp>
        <p:sp>
          <p:nvSpPr>
            <p:cNvPr id="38923" name="矩形 97290">
              <a:extLst>
                <a:ext uri="{FF2B5EF4-FFF2-40B4-BE49-F238E27FC236}">
                  <a16:creationId xmlns:a16="http://schemas.microsoft.com/office/drawing/2014/main" id="{0E7BF8A9-002D-704F-AA23-59AEFBCCA70B}"/>
                </a:ext>
              </a:extLst>
            </p:cNvPr>
            <p:cNvSpPr>
              <a:spLocks noChangeArrowheads="1"/>
            </p:cNvSpPr>
            <p:nvPr/>
          </p:nvSpPr>
          <p:spPr bwMode="auto">
            <a:xfrm>
              <a:off x="2232" y="2080"/>
              <a:ext cx="3551"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Font typeface="Wingdings" panose="05000000000000000000" pitchFamily="2" charset="2"/>
                <a:buNone/>
              </a:pPr>
              <a:r>
                <a:rPr lang="en-US" altLang="zh-CN" sz="1600">
                  <a:latin typeface="华文新魏" panose="02010800040101010101" pitchFamily="2" charset="-122"/>
                  <a:ea typeface="华文新魏" panose="02010800040101010101" pitchFamily="2" charset="-122"/>
                </a:rPr>
                <a:t>        </a:t>
              </a:r>
              <a:r>
                <a:rPr lang="zh-CN" altLang="en-US" sz="1600">
                  <a:latin typeface="华文新魏" panose="02010800040101010101" pitchFamily="2" charset="-122"/>
                  <a:ea typeface="华文新魏" panose="02010800040101010101" pitchFamily="2" charset="-122"/>
                </a:rPr>
                <a:t>定义了系统执行的一系列活动，产生一个对特定角色可观测的结果。在用例图中，用例以椭圆表示。</a:t>
              </a:r>
              <a:r>
                <a:rPr lang="zh-CN" altLang="en-US" sz="1600">
                  <a:latin typeface="Times New Roman" panose="02020603050405020304" pitchFamily="18" charset="0"/>
                  <a:ea typeface="华文新魏" panose="02010800040101010101" pitchFamily="2" charset="-122"/>
                </a:rPr>
                <a:t>“</a:t>
              </a:r>
              <a:r>
                <a:rPr lang="zh-CN" altLang="en-US" sz="1600">
                  <a:latin typeface="华文新魏" panose="02010800040101010101" pitchFamily="2" charset="-122"/>
                  <a:ea typeface="华文新魏" panose="02010800040101010101" pitchFamily="2" charset="-122"/>
                </a:rPr>
                <a:t>一系列的活动</a:t>
              </a:r>
              <a:r>
                <a:rPr lang="zh-CN" altLang="en-US" sz="1600">
                  <a:latin typeface="Times New Roman" panose="02020603050405020304" pitchFamily="18" charset="0"/>
                  <a:ea typeface="华文新魏" panose="02010800040101010101" pitchFamily="2" charset="-122"/>
                </a:rPr>
                <a:t>”</a:t>
              </a:r>
              <a:r>
                <a:rPr lang="zh-CN" altLang="en-US" sz="1600">
                  <a:latin typeface="华文新魏" panose="02010800040101010101" pitchFamily="2" charset="-122"/>
                  <a:ea typeface="华文新魏" panose="02010800040101010101" pitchFamily="2" charset="-122"/>
                </a:rPr>
                <a:t>可以是系统执行的功能、数学计算、或其它产生一个结果的内部过程。活动是原子性的。活动的原子性可以决定用例的粒度。用例必须向角色提供反馈。</a:t>
              </a:r>
            </a:p>
          </p:txBody>
        </p:sp>
        <p:sp>
          <p:nvSpPr>
            <p:cNvPr id="38924" name="矩形 97291">
              <a:extLst>
                <a:ext uri="{FF2B5EF4-FFF2-40B4-BE49-F238E27FC236}">
                  <a16:creationId xmlns:a16="http://schemas.microsoft.com/office/drawing/2014/main" id="{3558DEA7-93BD-E171-3B20-35B406C6C3E7}"/>
                </a:ext>
              </a:extLst>
            </p:cNvPr>
            <p:cNvSpPr>
              <a:spLocks noChangeArrowheads="1"/>
            </p:cNvSpPr>
            <p:nvPr/>
          </p:nvSpPr>
          <p:spPr bwMode="auto">
            <a:xfrm>
              <a:off x="-23" y="3222"/>
              <a:ext cx="127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269875">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Font typeface="Wingdings" panose="05000000000000000000" pitchFamily="2" charset="2"/>
                <a:buNone/>
              </a:pPr>
              <a:r>
                <a:rPr lang="zh-CN" altLang="en-US" sz="1600">
                  <a:latin typeface="华文新魏" panose="02010800040101010101" pitchFamily="2" charset="-122"/>
                  <a:ea typeface="华文新魏" panose="02010800040101010101" pitchFamily="2" charset="-122"/>
                </a:rPr>
                <a:t>关联</a:t>
              </a:r>
            </a:p>
            <a:p>
              <a:pPr>
                <a:spcBef>
                  <a:spcPct val="0"/>
                </a:spcBef>
                <a:buClrTx/>
                <a:buFont typeface="Wingdings" panose="05000000000000000000" pitchFamily="2" charset="2"/>
                <a:buNone/>
              </a:pPr>
              <a:r>
                <a:rPr lang="en-US" altLang="zh-CN" sz="1600">
                  <a:latin typeface="华文新魏" panose="02010800040101010101" pitchFamily="2" charset="-122"/>
                  <a:ea typeface="华文新魏" panose="02010800040101010101" pitchFamily="2" charset="-122"/>
                </a:rPr>
                <a:t>association</a:t>
              </a:r>
            </a:p>
          </p:txBody>
        </p:sp>
        <p:sp>
          <p:nvSpPr>
            <p:cNvPr id="38925" name="矩形 97292">
              <a:extLst>
                <a:ext uri="{FF2B5EF4-FFF2-40B4-BE49-F238E27FC236}">
                  <a16:creationId xmlns:a16="http://schemas.microsoft.com/office/drawing/2014/main" id="{1D7BE777-7238-085D-25BC-61D9E76E8995}"/>
                </a:ext>
              </a:extLst>
            </p:cNvPr>
            <p:cNvSpPr>
              <a:spLocks noChangeArrowheads="1"/>
            </p:cNvSpPr>
            <p:nvPr/>
          </p:nvSpPr>
          <p:spPr bwMode="auto">
            <a:xfrm>
              <a:off x="1247" y="3222"/>
              <a:ext cx="985"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buFont typeface="Wingdings" panose="05000000000000000000" pitchFamily="2" charset="2"/>
                <a:buNone/>
              </a:pPr>
              <a:endParaRPr lang="zh-CN" altLang="zh-CN" sz="1600">
                <a:latin typeface="华文新魏" panose="02010800040101010101" pitchFamily="2" charset="-122"/>
                <a:ea typeface="华文新魏" panose="02010800040101010101" pitchFamily="2" charset="-122"/>
              </a:endParaRPr>
            </a:p>
          </p:txBody>
        </p:sp>
        <p:sp>
          <p:nvSpPr>
            <p:cNvPr id="38926" name="矩形 97293">
              <a:extLst>
                <a:ext uri="{FF2B5EF4-FFF2-40B4-BE49-F238E27FC236}">
                  <a16:creationId xmlns:a16="http://schemas.microsoft.com/office/drawing/2014/main" id="{85461518-573F-2E3C-1AD8-5B23FCEEFAFE}"/>
                </a:ext>
              </a:extLst>
            </p:cNvPr>
            <p:cNvSpPr>
              <a:spLocks noChangeArrowheads="1"/>
            </p:cNvSpPr>
            <p:nvPr/>
          </p:nvSpPr>
          <p:spPr bwMode="auto">
            <a:xfrm>
              <a:off x="2232" y="3222"/>
              <a:ext cx="3551"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Font typeface="Wingdings" panose="05000000000000000000" pitchFamily="2" charset="2"/>
                <a:buNone/>
              </a:pPr>
              <a:r>
                <a:rPr lang="en-US" altLang="zh-CN" sz="1600">
                  <a:latin typeface="华文新魏" panose="02010800040101010101" pitchFamily="2" charset="-122"/>
                  <a:ea typeface="华文新魏" panose="02010800040101010101" pitchFamily="2" charset="-122"/>
                </a:rPr>
                <a:t>        </a:t>
              </a:r>
              <a:r>
                <a:rPr lang="zh-CN" altLang="en-US" sz="1600">
                  <a:latin typeface="华文新魏" panose="02010800040101010101" pitchFamily="2" charset="-122"/>
                  <a:ea typeface="华文新魏" panose="02010800040101010101" pitchFamily="2" charset="-122"/>
                </a:rPr>
                <a:t>表示用户和用例之间的交互关系。</a:t>
              </a:r>
            </a:p>
          </p:txBody>
        </p:sp>
        <p:sp>
          <p:nvSpPr>
            <p:cNvPr id="38927" name="矩形 97294">
              <a:extLst>
                <a:ext uri="{FF2B5EF4-FFF2-40B4-BE49-F238E27FC236}">
                  <a16:creationId xmlns:a16="http://schemas.microsoft.com/office/drawing/2014/main" id="{94171E71-0F35-91F5-1CF0-69F46E26E000}"/>
                </a:ext>
              </a:extLst>
            </p:cNvPr>
            <p:cNvSpPr>
              <a:spLocks noChangeArrowheads="1"/>
            </p:cNvSpPr>
            <p:nvPr/>
          </p:nvSpPr>
          <p:spPr bwMode="auto">
            <a:xfrm>
              <a:off x="-23" y="3641"/>
              <a:ext cx="1270"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Font typeface="Wingdings" panose="05000000000000000000" pitchFamily="2" charset="2"/>
                <a:buNone/>
              </a:pPr>
              <a:r>
                <a:rPr lang="en-US" altLang="zh-CN" sz="1600">
                  <a:latin typeface="华文新魏" panose="02010800040101010101" pitchFamily="2" charset="-122"/>
                  <a:ea typeface="华文新魏" panose="02010800040101010101" pitchFamily="2" charset="-122"/>
                </a:rPr>
                <a:t>    </a:t>
              </a:r>
              <a:r>
                <a:rPr lang="zh-CN" altLang="en-US" sz="1600">
                  <a:latin typeface="华文新魏" panose="02010800040101010101" pitchFamily="2" charset="-122"/>
                  <a:ea typeface="华文新魏" panose="02010800040101010101" pitchFamily="2" charset="-122"/>
                </a:rPr>
                <a:t>依赖</a:t>
              </a:r>
            </a:p>
          </p:txBody>
        </p:sp>
        <p:sp>
          <p:nvSpPr>
            <p:cNvPr id="38928" name="矩形 97295">
              <a:extLst>
                <a:ext uri="{FF2B5EF4-FFF2-40B4-BE49-F238E27FC236}">
                  <a16:creationId xmlns:a16="http://schemas.microsoft.com/office/drawing/2014/main" id="{4218FE17-9636-E15A-9909-C513CECE22E8}"/>
                </a:ext>
              </a:extLst>
            </p:cNvPr>
            <p:cNvSpPr>
              <a:spLocks noChangeArrowheads="1"/>
            </p:cNvSpPr>
            <p:nvPr/>
          </p:nvSpPr>
          <p:spPr bwMode="auto">
            <a:xfrm>
              <a:off x="1247" y="3641"/>
              <a:ext cx="985"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buFont typeface="Wingdings" panose="05000000000000000000" pitchFamily="2" charset="2"/>
                <a:buNone/>
              </a:pPr>
              <a:endParaRPr lang="zh-CN" altLang="zh-CN" sz="1600">
                <a:latin typeface="华文新魏" panose="02010800040101010101" pitchFamily="2" charset="-122"/>
                <a:ea typeface="华文新魏" panose="02010800040101010101" pitchFamily="2" charset="-122"/>
              </a:endParaRPr>
            </a:p>
          </p:txBody>
        </p:sp>
        <p:sp>
          <p:nvSpPr>
            <p:cNvPr id="38929" name="矩形 97296">
              <a:extLst>
                <a:ext uri="{FF2B5EF4-FFF2-40B4-BE49-F238E27FC236}">
                  <a16:creationId xmlns:a16="http://schemas.microsoft.com/office/drawing/2014/main" id="{5CD139F6-1BF9-CDCE-F468-C7A746133D31}"/>
                </a:ext>
              </a:extLst>
            </p:cNvPr>
            <p:cNvSpPr>
              <a:spLocks noChangeArrowheads="1"/>
            </p:cNvSpPr>
            <p:nvPr/>
          </p:nvSpPr>
          <p:spPr bwMode="auto">
            <a:xfrm>
              <a:off x="2232" y="3641"/>
              <a:ext cx="3551"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Font typeface="Wingdings" panose="05000000000000000000" pitchFamily="2" charset="2"/>
                <a:buNone/>
              </a:pPr>
              <a:r>
                <a:rPr lang="en-US" altLang="zh-CN" sz="1600">
                  <a:latin typeface="华文新魏" panose="02010800040101010101" pitchFamily="2" charset="-122"/>
                  <a:ea typeface="华文新魏" panose="02010800040101010101" pitchFamily="2" charset="-122"/>
                </a:rPr>
                <a:t>       </a:t>
              </a:r>
              <a:r>
                <a:rPr lang="zh-CN" altLang="en-US" sz="1600">
                  <a:latin typeface="华文新魏" panose="02010800040101010101" pitchFamily="2" charset="-122"/>
                  <a:ea typeface="华文新魏" panose="02010800040101010101" pitchFamily="2" charset="-122"/>
                </a:rPr>
                <a:t>用例与用例之间的依赖关系。用带箭头的虚线表示。</a:t>
              </a:r>
            </a:p>
          </p:txBody>
        </p:sp>
        <p:sp>
          <p:nvSpPr>
            <p:cNvPr id="38930" name="直接连接符 97297">
              <a:extLst>
                <a:ext uri="{FF2B5EF4-FFF2-40B4-BE49-F238E27FC236}">
                  <a16:creationId xmlns:a16="http://schemas.microsoft.com/office/drawing/2014/main" id="{8C7138B5-E652-EC70-A825-8D3866C6E445}"/>
                </a:ext>
              </a:extLst>
            </p:cNvPr>
            <p:cNvSpPr>
              <a:spLocks noChangeShapeType="1"/>
            </p:cNvSpPr>
            <p:nvPr/>
          </p:nvSpPr>
          <p:spPr bwMode="auto">
            <a:xfrm>
              <a:off x="1247" y="1117"/>
              <a:ext cx="0"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直接连接符 97298">
              <a:extLst>
                <a:ext uri="{FF2B5EF4-FFF2-40B4-BE49-F238E27FC236}">
                  <a16:creationId xmlns:a16="http://schemas.microsoft.com/office/drawing/2014/main" id="{CD3A2172-44D1-70D6-D00D-FBD1427C75D9}"/>
                </a:ext>
              </a:extLst>
            </p:cNvPr>
            <p:cNvSpPr>
              <a:spLocks noChangeShapeType="1"/>
            </p:cNvSpPr>
            <p:nvPr/>
          </p:nvSpPr>
          <p:spPr bwMode="auto">
            <a:xfrm>
              <a:off x="2232" y="1117"/>
              <a:ext cx="0"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直接连接符 97299">
              <a:extLst>
                <a:ext uri="{FF2B5EF4-FFF2-40B4-BE49-F238E27FC236}">
                  <a16:creationId xmlns:a16="http://schemas.microsoft.com/office/drawing/2014/main" id="{80552711-ECF7-94DF-8721-D52C66B821CA}"/>
                </a:ext>
              </a:extLst>
            </p:cNvPr>
            <p:cNvSpPr>
              <a:spLocks noChangeShapeType="1"/>
            </p:cNvSpPr>
            <p:nvPr/>
          </p:nvSpPr>
          <p:spPr bwMode="auto">
            <a:xfrm>
              <a:off x="-23" y="1346"/>
              <a:ext cx="580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直接连接符 97300">
              <a:extLst>
                <a:ext uri="{FF2B5EF4-FFF2-40B4-BE49-F238E27FC236}">
                  <a16:creationId xmlns:a16="http://schemas.microsoft.com/office/drawing/2014/main" id="{F55EB455-EEC0-6E1F-8B45-76C27A599B0F}"/>
                </a:ext>
              </a:extLst>
            </p:cNvPr>
            <p:cNvSpPr>
              <a:spLocks noChangeShapeType="1"/>
            </p:cNvSpPr>
            <p:nvPr/>
          </p:nvSpPr>
          <p:spPr bwMode="auto">
            <a:xfrm>
              <a:off x="-23" y="2080"/>
              <a:ext cx="580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直接连接符 97301">
              <a:extLst>
                <a:ext uri="{FF2B5EF4-FFF2-40B4-BE49-F238E27FC236}">
                  <a16:creationId xmlns:a16="http://schemas.microsoft.com/office/drawing/2014/main" id="{6693FADE-C204-57C4-DC09-7975512519DB}"/>
                </a:ext>
              </a:extLst>
            </p:cNvPr>
            <p:cNvSpPr>
              <a:spLocks noChangeShapeType="1"/>
            </p:cNvSpPr>
            <p:nvPr/>
          </p:nvSpPr>
          <p:spPr bwMode="auto">
            <a:xfrm>
              <a:off x="-23" y="3067"/>
              <a:ext cx="580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直接连接符 97302">
              <a:extLst>
                <a:ext uri="{FF2B5EF4-FFF2-40B4-BE49-F238E27FC236}">
                  <a16:creationId xmlns:a16="http://schemas.microsoft.com/office/drawing/2014/main" id="{F0E40171-C0A1-BB94-651D-1C8BAC8D3B1E}"/>
                </a:ext>
              </a:extLst>
            </p:cNvPr>
            <p:cNvSpPr>
              <a:spLocks noChangeShapeType="1"/>
            </p:cNvSpPr>
            <p:nvPr/>
          </p:nvSpPr>
          <p:spPr bwMode="auto">
            <a:xfrm>
              <a:off x="-23" y="3641"/>
              <a:ext cx="580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直接连接符 97303">
              <a:extLst>
                <a:ext uri="{FF2B5EF4-FFF2-40B4-BE49-F238E27FC236}">
                  <a16:creationId xmlns:a16="http://schemas.microsoft.com/office/drawing/2014/main" id="{6BD832CF-408E-A98D-7C16-DA6DE80DBF42}"/>
                </a:ext>
              </a:extLst>
            </p:cNvPr>
            <p:cNvSpPr>
              <a:spLocks noChangeShapeType="1"/>
            </p:cNvSpPr>
            <p:nvPr/>
          </p:nvSpPr>
          <p:spPr bwMode="auto">
            <a:xfrm>
              <a:off x="-23" y="1117"/>
              <a:ext cx="0"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直接连接符 97304">
              <a:extLst>
                <a:ext uri="{FF2B5EF4-FFF2-40B4-BE49-F238E27FC236}">
                  <a16:creationId xmlns:a16="http://schemas.microsoft.com/office/drawing/2014/main" id="{7635DC2A-9201-9E30-860B-024D6ED09163}"/>
                </a:ext>
              </a:extLst>
            </p:cNvPr>
            <p:cNvSpPr>
              <a:spLocks noChangeShapeType="1"/>
            </p:cNvSpPr>
            <p:nvPr/>
          </p:nvSpPr>
          <p:spPr bwMode="auto">
            <a:xfrm>
              <a:off x="5783" y="1117"/>
              <a:ext cx="0"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直接连接符 97305">
              <a:extLst>
                <a:ext uri="{FF2B5EF4-FFF2-40B4-BE49-F238E27FC236}">
                  <a16:creationId xmlns:a16="http://schemas.microsoft.com/office/drawing/2014/main" id="{665E5F74-550E-7A1B-21A7-728B10309265}"/>
                </a:ext>
              </a:extLst>
            </p:cNvPr>
            <p:cNvSpPr>
              <a:spLocks noChangeShapeType="1"/>
            </p:cNvSpPr>
            <p:nvPr/>
          </p:nvSpPr>
          <p:spPr bwMode="auto">
            <a:xfrm>
              <a:off x="-23" y="1117"/>
              <a:ext cx="580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直接连接符 97306">
              <a:extLst>
                <a:ext uri="{FF2B5EF4-FFF2-40B4-BE49-F238E27FC236}">
                  <a16:creationId xmlns:a16="http://schemas.microsoft.com/office/drawing/2014/main" id="{C295D780-6A62-3BED-8F3E-2FDD3797574C}"/>
                </a:ext>
              </a:extLst>
            </p:cNvPr>
            <p:cNvSpPr>
              <a:spLocks noChangeShapeType="1"/>
            </p:cNvSpPr>
            <p:nvPr/>
          </p:nvSpPr>
          <p:spPr bwMode="auto">
            <a:xfrm>
              <a:off x="-23" y="4292"/>
              <a:ext cx="580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940" name="Picture 218">
              <a:extLst>
                <a:ext uri="{FF2B5EF4-FFF2-40B4-BE49-F238E27FC236}">
                  <a16:creationId xmlns:a16="http://schemas.microsoft.com/office/drawing/2014/main" id="{D86354D2-25F2-CC05-65E2-1D0C2F2FB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 y="1389"/>
              <a:ext cx="81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41" name="Picture 219">
              <a:extLst>
                <a:ext uri="{FF2B5EF4-FFF2-40B4-BE49-F238E27FC236}">
                  <a16:creationId xmlns:a16="http://schemas.microsoft.com/office/drawing/2014/main" id="{1E097FA6-9ABC-3880-C16D-40AD5175E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 y="2296"/>
              <a:ext cx="81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42" name="Picture 220">
              <a:extLst>
                <a:ext uri="{FF2B5EF4-FFF2-40B4-BE49-F238E27FC236}">
                  <a16:creationId xmlns:a16="http://schemas.microsoft.com/office/drawing/2014/main" id="{749066AF-3FA0-B2FC-9493-0CBA50B80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06000" r="28629" b="-374619"/>
            <a:stretch>
              <a:fillRect/>
            </a:stretch>
          </p:blipFill>
          <p:spPr bwMode="auto">
            <a:xfrm>
              <a:off x="1383" y="3294"/>
              <a:ext cx="49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43" name="Picture 221">
              <a:extLst>
                <a:ext uri="{FF2B5EF4-FFF2-40B4-BE49-F238E27FC236}">
                  <a16:creationId xmlns:a16="http://schemas.microsoft.com/office/drawing/2014/main" id="{13FA320B-408F-6D1D-F84D-6F0B3ECEE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4916" r="14522"/>
            <a:stretch>
              <a:fillRect/>
            </a:stretch>
          </p:blipFill>
          <p:spPr bwMode="auto">
            <a:xfrm>
              <a:off x="1292" y="3339"/>
              <a:ext cx="816"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4">
            <a:extLst>
              <a:ext uri="{FF2B5EF4-FFF2-40B4-BE49-F238E27FC236}">
                <a16:creationId xmlns:a16="http://schemas.microsoft.com/office/drawing/2014/main" id="{9D4C38FE-3C4E-41F5-8EC2-9A0BC3C5CF8C}"/>
              </a:ext>
            </a:extLst>
          </p:cNvPr>
          <p:cNvSpPr>
            <a:spLocks noGrp="1" noChangeArrowheads="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fld id="{6F0444CF-A793-40BD-95C7-1094165A6EA4}" type="slidenum">
              <a:rPr altLang="zh-CN" sz="1000"/>
              <a:pPr>
                <a:spcBef>
                  <a:spcPct val="0"/>
                </a:spcBef>
                <a:buClrTx/>
                <a:buSzTx/>
                <a:buFont typeface="Arial" panose="020B0604020202020204" pitchFamily="34" charset="0"/>
                <a:buNone/>
              </a:pPr>
              <a:t>14</a:t>
            </a:fld>
            <a:endParaRPr lang="zh-CN" altLang="zh-CN" sz="1000"/>
          </a:p>
        </p:txBody>
      </p:sp>
      <p:sp>
        <p:nvSpPr>
          <p:cNvPr id="39939" name="Rectangle 3">
            <a:extLst>
              <a:ext uri="{FF2B5EF4-FFF2-40B4-BE49-F238E27FC236}">
                <a16:creationId xmlns:a16="http://schemas.microsoft.com/office/drawing/2014/main" id="{43E9C7E4-D893-0409-0194-BCF0460AE33E}"/>
              </a:ext>
            </a:extLst>
          </p:cNvPr>
          <p:cNvSpPr>
            <a:spLocks noGrp="1" noChangeArrowheads="1"/>
          </p:cNvSpPr>
          <p:nvPr>
            <p:ph type="title"/>
          </p:nvPr>
        </p:nvSpPr>
        <p:spPr>
          <a:xfrm>
            <a:off x="1143000" y="1143000"/>
            <a:ext cx="5700713" cy="609600"/>
          </a:xfrm>
        </p:spPr>
        <p:txBody>
          <a:bodyPr/>
          <a:lstStyle/>
          <a:p>
            <a:pPr eaLnBrk="1" hangingPunct="1"/>
            <a:r>
              <a:rPr lang="zh-CN" altLang="en-US">
                <a:ea typeface="宋体" panose="02010600030101010101" pitchFamily="2" charset="-122"/>
              </a:rPr>
              <a:t>用例图</a:t>
            </a:r>
            <a:endParaRPr lang="en-US" altLang="zh-CN">
              <a:ea typeface="宋体" panose="02010600030101010101" pitchFamily="2" charset="-122"/>
            </a:endParaRPr>
          </a:p>
        </p:txBody>
      </p:sp>
      <p:pic>
        <p:nvPicPr>
          <p:cNvPr id="39940" name="Picture 4">
            <a:extLst>
              <a:ext uri="{FF2B5EF4-FFF2-40B4-BE49-F238E27FC236}">
                <a16:creationId xmlns:a16="http://schemas.microsoft.com/office/drawing/2014/main" id="{3879947D-F447-DF2A-D3D0-0FC27E7EE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81200"/>
            <a:ext cx="4421188"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9941" name="TextBox 5">
            <a:extLst>
              <a:ext uri="{FF2B5EF4-FFF2-40B4-BE49-F238E27FC236}">
                <a16:creationId xmlns:a16="http://schemas.microsoft.com/office/drawing/2014/main" id="{9FF6D9F4-E641-5027-6A1B-6C73537D561E}"/>
              </a:ext>
            </a:extLst>
          </p:cNvPr>
          <p:cNvSpPr txBox="1">
            <a:spLocks noChangeArrowheads="1"/>
          </p:cNvSpPr>
          <p:nvPr/>
        </p:nvSpPr>
        <p:spPr bwMode="auto">
          <a:xfrm>
            <a:off x="2771775" y="4652963"/>
            <a:ext cx="441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房主</a:t>
            </a:r>
          </a:p>
        </p:txBody>
      </p:sp>
      <p:sp>
        <p:nvSpPr>
          <p:cNvPr id="39942" name="TextBox 6">
            <a:extLst>
              <a:ext uri="{FF2B5EF4-FFF2-40B4-BE49-F238E27FC236}">
                <a16:creationId xmlns:a16="http://schemas.microsoft.com/office/drawing/2014/main" id="{CA8FDF6A-61F9-9D4D-8160-21A1C69D5FCC}"/>
              </a:ext>
            </a:extLst>
          </p:cNvPr>
          <p:cNvSpPr txBox="1">
            <a:spLocks noChangeArrowheads="1"/>
          </p:cNvSpPr>
          <p:nvPr/>
        </p:nvSpPr>
        <p:spPr bwMode="auto">
          <a:xfrm>
            <a:off x="5364163" y="2420938"/>
            <a:ext cx="1008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通过因特网进入摄像机监视</a:t>
            </a:r>
          </a:p>
        </p:txBody>
      </p:sp>
      <p:sp>
        <p:nvSpPr>
          <p:cNvPr id="39943" name="TextBox 7">
            <a:extLst>
              <a:ext uri="{FF2B5EF4-FFF2-40B4-BE49-F238E27FC236}">
                <a16:creationId xmlns:a16="http://schemas.microsoft.com/office/drawing/2014/main" id="{D77E8BE2-B851-5DA5-78CE-7C8DAD302205}"/>
              </a:ext>
            </a:extLst>
          </p:cNvPr>
          <p:cNvSpPr txBox="1">
            <a:spLocks noChangeArrowheads="1"/>
          </p:cNvSpPr>
          <p:nvPr/>
        </p:nvSpPr>
        <p:spPr bwMode="auto">
          <a:xfrm>
            <a:off x="5435600" y="3933825"/>
            <a:ext cx="1008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配置</a:t>
            </a:r>
            <a:r>
              <a:rPr lang="en-US" altLang="zh-CN" sz="1000">
                <a:latin typeface="宋体" panose="02010600030101010101" pitchFamily="2" charset="-122"/>
                <a:ea typeface="宋体" panose="02010600030101010101" pitchFamily="2" charset="-122"/>
              </a:rPr>
              <a:t>SafeHome</a:t>
            </a:r>
            <a:r>
              <a:rPr lang="zh-CN" altLang="en-US" sz="1000">
                <a:latin typeface="宋体" panose="02010600030101010101" pitchFamily="2" charset="-122"/>
                <a:ea typeface="宋体" panose="02010600030101010101" pitchFamily="2" charset="-122"/>
              </a:rPr>
              <a:t>系统参数</a:t>
            </a:r>
          </a:p>
        </p:txBody>
      </p:sp>
      <p:sp>
        <p:nvSpPr>
          <p:cNvPr id="39944" name="TextBox 8">
            <a:extLst>
              <a:ext uri="{FF2B5EF4-FFF2-40B4-BE49-F238E27FC236}">
                <a16:creationId xmlns:a16="http://schemas.microsoft.com/office/drawing/2014/main" id="{8738CBBC-7B26-BB48-4D81-BE328DA33D13}"/>
              </a:ext>
            </a:extLst>
          </p:cNvPr>
          <p:cNvSpPr txBox="1">
            <a:spLocks noChangeArrowheads="1"/>
          </p:cNvSpPr>
          <p:nvPr/>
        </p:nvSpPr>
        <p:spPr bwMode="auto">
          <a:xfrm>
            <a:off x="4427538" y="5229225"/>
            <a:ext cx="696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设置报警</a:t>
            </a:r>
          </a:p>
        </p:txBody>
      </p:sp>
      <p:sp>
        <p:nvSpPr>
          <p:cNvPr id="39945" name="TextBox 9">
            <a:extLst>
              <a:ext uri="{FF2B5EF4-FFF2-40B4-BE49-F238E27FC236}">
                <a16:creationId xmlns:a16="http://schemas.microsoft.com/office/drawing/2014/main" id="{64FA5A48-3EDB-A038-AEE4-FE700EB0C05C}"/>
              </a:ext>
            </a:extLst>
          </p:cNvPr>
          <p:cNvSpPr txBox="1">
            <a:spLocks noChangeArrowheads="1"/>
          </p:cNvSpPr>
          <p:nvPr/>
        </p:nvSpPr>
        <p:spPr bwMode="auto">
          <a:xfrm>
            <a:off x="6588125" y="2997200"/>
            <a:ext cx="569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000">
                <a:latin typeface="宋体" panose="02010600030101010101" pitchFamily="2" charset="-122"/>
                <a:ea typeface="宋体" panose="02010600030101010101" pitchFamily="2" charset="-122"/>
              </a:rPr>
              <a:t>摄像机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UML</a:t>
            </a:r>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用例图</a:t>
            </a:r>
            <a:endPar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
        <p:nvSpPr>
          <p:cNvPr id="6" name="文本框 5">
            <a:extLst>
              <a:ext uri="{FF2B5EF4-FFF2-40B4-BE49-F238E27FC236}">
                <a16:creationId xmlns:a16="http://schemas.microsoft.com/office/drawing/2014/main" id="{0030B228-7188-20DB-4A99-1FB8DFB0131B}"/>
              </a:ext>
            </a:extLst>
          </p:cNvPr>
          <p:cNvSpPr txBox="1"/>
          <p:nvPr/>
        </p:nvSpPr>
        <p:spPr>
          <a:xfrm>
            <a:off x="2286000" y="6298942"/>
            <a:ext cx="4572000" cy="369332"/>
          </a:xfrm>
          <a:prstGeom prst="rect">
            <a:avLst/>
          </a:prstGeom>
          <a:noFill/>
        </p:spPr>
        <p:txBody>
          <a:bodyPr wrap="square">
            <a:spAutoFit/>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3" action="ppaction://hlinksldjump"/>
              </a:rPr>
              <a:t>图片对应描述</a:t>
            </a:r>
            <a:endParaRPr lang="zh-CN" altLang="en-US"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2549CB39-AA44-CA78-695E-FA7FC28D8C88}"/>
              </a:ext>
            </a:extLst>
          </p:cNvPr>
          <p:cNvPicPr>
            <a:picLocks noChangeAspect="1"/>
          </p:cNvPicPr>
          <p:nvPr/>
        </p:nvPicPr>
        <p:blipFill>
          <a:blip r:embed="rId4"/>
          <a:stretch>
            <a:fillRect/>
          </a:stretch>
        </p:blipFill>
        <p:spPr>
          <a:xfrm>
            <a:off x="2060076" y="983410"/>
            <a:ext cx="5286297" cy="5199873"/>
          </a:xfrm>
          <a:prstGeom prst="rect">
            <a:avLst/>
          </a:prstGeom>
        </p:spPr>
      </p:pic>
    </p:spTree>
    <p:extLst>
      <p:ext uri="{BB962C8B-B14F-4D97-AF65-F5344CB8AC3E}">
        <p14:creationId xmlns:p14="http://schemas.microsoft.com/office/powerpoint/2010/main" val="2413231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3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UML</a:t>
            </a:r>
            <a:r>
              <a:rPr lang="zh-CN" altLang="en-US" sz="3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用例图</a:t>
            </a:r>
            <a:r>
              <a:rPr lang="en-US" sz="3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3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对应描述</a:t>
            </a:r>
            <a:endParaRPr lang="en-US" sz="3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90071"/>
            <a:ext cx="8458200" cy="4876800"/>
          </a:xfrm>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插图显示了</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用例图，它显示了房主和系统管理员。房主执行图表中显示的以下用例：安装或解除系统、通过互联网访问系统、响应警报事件以及遇到错误条件。系统管理员重新配置传感器和相关的系统特征。将响应警报事件、遇到错误</a:t>
            </a:r>
            <a:r>
              <a:rPr lang="zh-CN" altLang="en-US" sz="2400" dirty="0">
                <a:latin typeface="宋体" panose="02010600030101010101" pitchFamily="2" charset="-122"/>
                <a:ea typeface="宋体" panose="02010600030101010101" pitchFamily="2" charset="-122"/>
                <a:cs typeface="Times New Roman" panose="02020603050405020304" pitchFamily="18" charset="0"/>
              </a:rPr>
              <a:t>条件</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并重新配置传感器和相关的系统特征进一步连接到传感器。</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16</a:t>
            </a:fld>
            <a:endParaRPr lang="en-US" dirty="0"/>
          </a:p>
        </p:txBody>
      </p:sp>
      <p:sp>
        <p:nvSpPr>
          <p:cNvPr id="7" name="文本框 6">
            <a:hlinkClick r:id="rId2" action="ppaction://hlinksldjump"/>
            <a:extLst>
              <a:ext uri="{FF2B5EF4-FFF2-40B4-BE49-F238E27FC236}">
                <a16:creationId xmlns:a16="http://schemas.microsoft.com/office/drawing/2014/main" id="{88B0A364-B8D9-FCE4-CD0E-A23D1980995C}"/>
              </a:ext>
            </a:extLst>
          </p:cNvPr>
          <p:cNvSpPr txBox="1"/>
          <p:nvPr/>
        </p:nvSpPr>
        <p:spPr>
          <a:xfrm>
            <a:off x="2286000" y="6266871"/>
            <a:ext cx="4572000" cy="369332"/>
          </a:xfrm>
          <a:prstGeom prst="rect">
            <a:avLst/>
          </a:prstGeom>
          <a:noFill/>
        </p:spPr>
        <p:txBody>
          <a:bodyPr wrap="square">
            <a:spAutoFit/>
          </a:bodyPr>
          <a:lstStyle/>
          <a:p>
            <a:pPr algn="ctr"/>
            <a:r>
              <a:rPr lang="zh-CN" altLang="en-US" sz="1800" dirty="0">
                <a:solidFill>
                  <a:schemeClr val="tx1"/>
                </a:solidFill>
                <a:latin typeface="宋体" panose="02010600030101010101" pitchFamily="2" charset="-122"/>
                <a:ea typeface="宋体" panose="02010600030101010101" pitchFamily="2" charset="-122"/>
                <a:hlinkClick r:id="rId2" action="ppaction://hlinksldjump"/>
              </a:rPr>
              <a:t>返回原页面</a:t>
            </a:r>
            <a:endParaRPr lang="en-US" altLang="zh-CN" sz="18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25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D0364F5-F0AF-231F-4E99-551CB9795B5C}"/>
              </a:ext>
            </a:extLst>
          </p:cNvPr>
          <p:cNvSpPr>
            <a:spLocks noGrp="1" noRot="1" noChangeArrowheads="1"/>
          </p:cNvSpPr>
          <p:nvPr>
            <p:ph type="body" idx="4294967295"/>
          </p:nvPr>
        </p:nvSpPr>
        <p:spPr>
          <a:xfrm>
            <a:off x="1835150" y="1844675"/>
            <a:ext cx="6775450" cy="4632325"/>
          </a:xfrm>
        </p:spPr>
        <p:txBody>
          <a:bodyPr/>
          <a:lstStyle/>
          <a:p>
            <a:pPr eaLnBrk="1" hangingPunct="1">
              <a:lnSpc>
                <a:spcPct val="90000"/>
              </a:lnSpc>
              <a:spcBef>
                <a:spcPct val="0"/>
              </a:spcBef>
            </a:pPr>
            <a:r>
              <a:rPr lang="zh-CN" altLang="en-US" sz="2000" b="1">
                <a:latin typeface="楷体_GB2312" pitchFamily="49" charset="-122"/>
                <a:ea typeface="楷体_GB2312" pitchFamily="49" charset="-122"/>
              </a:rPr>
              <a:t>用例图</a:t>
            </a:r>
            <a:r>
              <a:rPr lang="zh-CN" altLang="en-US" sz="2000" b="1">
                <a:ea typeface="楷体_GB2312" pitchFamily="49" charset="-122"/>
              </a:rPr>
              <a:t>显示一组用例，参与者以及它们之间的关系。</a:t>
            </a:r>
            <a:r>
              <a:rPr lang="zh-CN" altLang="en-US" sz="2000" b="1">
                <a:latin typeface="楷体_GB2312" pitchFamily="49" charset="-122"/>
                <a:ea typeface="楷体_GB2312" pitchFamily="49" charset="-122"/>
              </a:rPr>
              <a:t>用于需求分析阶段，即确定</a:t>
            </a:r>
            <a:r>
              <a:rPr lang="zh-CN" altLang="en-US" sz="2000" b="1">
                <a:ea typeface="楷体_GB2312" pitchFamily="49" charset="-122"/>
              </a:rPr>
              <a:t>“</a:t>
            </a:r>
            <a:r>
              <a:rPr lang="zh-CN" altLang="en-US" sz="2000" b="1">
                <a:latin typeface="楷体_GB2312" pitchFamily="49" charset="-122"/>
                <a:ea typeface="楷体_GB2312" pitchFamily="49" charset="-122"/>
              </a:rPr>
              <a:t>谁使用系统以及做什么</a:t>
            </a:r>
            <a:r>
              <a:rPr lang="zh-CN" altLang="en-US" sz="2000" b="1">
                <a:ea typeface="楷体_GB2312" pitchFamily="49" charset="-122"/>
              </a:rPr>
              <a:t>”</a:t>
            </a:r>
            <a:r>
              <a:rPr lang="zh-CN" altLang="en-US" sz="2000" b="1">
                <a:latin typeface="楷体_GB2312" pitchFamily="49" charset="-122"/>
                <a:ea typeface="楷体_GB2312" pitchFamily="49" charset="-122"/>
              </a:rPr>
              <a:t>。</a:t>
            </a:r>
            <a:endParaRPr lang="zh-CN" altLang="en-US" sz="2000" b="1">
              <a:latin typeface="宋体" panose="02010600030101010101" pitchFamily="2" charset="-122"/>
              <a:ea typeface="宋体" panose="02010600030101010101" pitchFamily="2" charset="-122"/>
            </a:endParaRPr>
          </a:p>
          <a:p>
            <a:pPr eaLnBrk="1" hangingPunct="1">
              <a:lnSpc>
                <a:spcPct val="90000"/>
              </a:lnSpc>
              <a:spcBef>
                <a:spcPct val="0"/>
              </a:spcBef>
            </a:pPr>
            <a:r>
              <a:rPr lang="zh-CN" altLang="en-US" sz="2000" b="1">
                <a:ea typeface="楷体_GB2312" pitchFamily="49" charset="-122"/>
              </a:rPr>
              <a:t>画好用例图是由软件需求到最终实现的第一步。</a:t>
            </a:r>
          </a:p>
          <a:p>
            <a:pPr eaLnBrk="1" hangingPunct="1">
              <a:lnSpc>
                <a:spcPct val="90000"/>
              </a:lnSpc>
              <a:spcBef>
                <a:spcPct val="0"/>
              </a:spcBef>
              <a:buFont typeface="Wingdings" panose="05000000000000000000" pitchFamily="2" charset="2"/>
              <a:buNone/>
            </a:pPr>
            <a:endParaRPr lang="zh-CN" altLang="en-US" sz="2000" b="1">
              <a:latin typeface="宋体" panose="02010600030101010101" pitchFamily="2" charset="-122"/>
              <a:ea typeface="宋体" panose="02010600030101010101" pitchFamily="2" charset="-122"/>
            </a:endParaRPr>
          </a:p>
          <a:p>
            <a:pPr eaLnBrk="1" hangingPunct="1">
              <a:lnSpc>
                <a:spcPct val="90000"/>
              </a:lnSpc>
              <a:spcBef>
                <a:spcPct val="0"/>
              </a:spcBef>
            </a:pPr>
            <a:r>
              <a:rPr lang="zh-CN" altLang="en-US" sz="2000" b="1">
                <a:ea typeface="楷体_GB2312" pitchFamily="49" charset="-122"/>
              </a:rPr>
              <a:t>用例图包括以下</a:t>
            </a:r>
            <a:r>
              <a:rPr lang="en-US" altLang="zh-CN" sz="2000" b="1">
                <a:ea typeface="楷体_GB2312" pitchFamily="49" charset="-122"/>
              </a:rPr>
              <a:t>3</a:t>
            </a:r>
            <a:r>
              <a:rPr lang="zh-CN" altLang="en-US" sz="2000" b="1">
                <a:ea typeface="楷体_GB2312" pitchFamily="49" charset="-122"/>
              </a:rPr>
              <a:t>方面内容。</a:t>
            </a:r>
          </a:p>
          <a:p>
            <a:pPr algn="just" eaLnBrk="1" hangingPunct="1">
              <a:lnSpc>
                <a:spcPct val="90000"/>
              </a:lnSpc>
              <a:buFont typeface="Wingdings" panose="05000000000000000000" pitchFamily="2" charset="2"/>
              <a:buNone/>
            </a:pPr>
            <a:r>
              <a:rPr lang="zh-CN" altLang="en-US" sz="2000" b="1">
                <a:ea typeface="楷体_GB2312" pitchFamily="49" charset="-122"/>
              </a:rPr>
              <a:t>（</a:t>
            </a:r>
            <a:r>
              <a:rPr lang="en-US" altLang="zh-CN" sz="2000" b="1">
                <a:ea typeface="楷体_GB2312" pitchFamily="49" charset="-122"/>
              </a:rPr>
              <a:t>1</a:t>
            </a:r>
            <a:r>
              <a:rPr lang="zh-CN" altLang="en-US" sz="2000" b="1">
                <a:ea typeface="楷体_GB2312" pitchFamily="49" charset="-122"/>
              </a:rPr>
              <a:t>）用例（</a:t>
            </a:r>
            <a:r>
              <a:rPr lang="en-US" altLang="zh-CN" sz="2000" b="1">
                <a:ea typeface="楷体_GB2312" pitchFamily="49" charset="-122"/>
              </a:rPr>
              <a:t>Use Case</a:t>
            </a:r>
            <a:r>
              <a:rPr lang="zh-CN" altLang="en-US" sz="2000" b="1">
                <a:ea typeface="楷体_GB2312" pitchFamily="49" charset="-122"/>
              </a:rPr>
              <a:t>）</a:t>
            </a:r>
          </a:p>
          <a:p>
            <a:pPr algn="just" eaLnBrk="1" hangingPunct="1">
              <a:lnSpc>
                <a:spcPct val="90000"/>
              </a:lnSpc>
              <a:buFont typeface="Wingdings" panose="05000000000000000000" pitchFamily="2" charset="2"/>
              <a:buNone/>
            </a:pPr>
            <a:r>
              <a:rPr lang="zh-CN" altLang="en-US" sz="2000" b="1">
                <a:ea typeface="楷体_GB2312" pitchFamily="49" charset="-122"/>
              </a:rPr>
              <a:t>（</a:t>
            </a:r>
            <a:r>
              <a:rPr lang="en-US" altLang="zh-CN" sz="2000" b="1">
                <a:ea typeface="楷体_GB2312" pitchFamily="49" charset="-122"/>
              </a:rPr>
              <a:t>2</a:t>
            </a:r>
            <a:r>
              <a:rPr lang="zh-CN" altLang="en-US" sz="2000" b="1">
                <a:ea typeface="楷体_GB2312" pitchFamily="49" charset="-122"/>
              </a:rPr>
              <a:t>）参与者（</a:t>
            </a:r>
            <a:r>
              <a:rPr lang="en-US" altLang="zh-CN" sz="2000" b="1">
                <a:ea typeface="楷体_GB2312" pitchFamily="49" charset="-122"/>
              </a:rPr>
              <a:t>Actor</a:t>
            </a:r>
            <a:r>
              <a:rPr lang="zh-CN" altLang="en-US" sz="2000" b="1">
                <a:ea typeface="楷体_GB2312" pitchFamily="49" charset="-122"/>
              </a:rPr>
              <a:t>）</a:t>
            </a:r>
          </a:p>
          <a:p>
            <a:pPr algn="just" eaLnBrk="1" hangingPunct="1">
              <a:lnSpc>
                <a:spcPct val="90000"/>
              </a:lnSpc>
              <a:buFont typeface="Wingdings" panose="05000000000000000000" pitchFamily="2" charset="2"/>
              <a:buNone/>
            </a:pPr>
            <a:r>
              <a:rPr lang="zh-CN" altLang="en-US" sz="2000" b="1">
                <a:ea typeface="楷体_GB2312" pitchFamily="49" charset="-122"/>
              </a:rPr>
              <a:t>（</a:t>
            </a:r>
            <a:r>
              <a:rPr lang="en-US" altLang="zh-CN" sz="2000" b="1">
                <a:ea typeface="楷体_GB2312" pitchFamily="49" charset="-122"/>
              </a:rPr>
              <a:t>3</a:t>
            </a:r>
            <a:r>
              <a:rPr lang="zh-CN" altLang="en-US" sz="2000" b="1">
                <a:ea typeface="楷体_GB2312" pitchFamily="49" charset="-122"/>
              </a:rPr>
              <a:t>）关系（依赖、泛化以及关联）</a:t>
            </a:r>
          </a:p>
          <a:p>
            <a:pPr algn="just" eaLnBrk="1" hangingPunct="1">
              <a:lnSpc>
                <a:spcPct val="90000"/>
              </a:lnSpc>
            </a:pPr>
            <a:r>
              <a:rPr lang="zh-CN" altLang="en-US" sz="2000" b="1">
                <a:latin typeface="楷体_GB2312" pitchFamily="49" charset="-122"/>
                <a:ea typeface="楷体_GB2312" pitchFamily="49" charset="-122"/>
              </a:rPr>
              <a:t>用例图的主要元素是用例和</a:t>
            </a:r>
            <a:r>
              <a:rPr lang="zh-CN" altLang="en-US" sz="2000" b="1">
                <a:ea typeface="楷体_GB2312" pitchFamily="49" charset="-122"/>
              </a:rPr>
              <a:t>参与者</a:t>
            </a:r>
            <a:r>
              <a:rPr lang="zh-CN" altLang="en-US" sz="2000" b="1">
                <a:latin typeface="楷体_GB2312" pitchFamily="49" charset="-122"/>
                <a:ea typeface="楷体_GB2312" pitchFamily="49" charset="-122"/>
              </a:rPr>
              <a:t>：所谓用例是指对系统提供的功能</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或系统的用途</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的描述；</a:t>
            </a:r>
            <a:r>
              <a:rPr lang="zh-CN" altLang="en-US" sz="2000" b="1">
                <a:ea typeface="楷体_GB2312" pitchFamily="49" charset="-122"/>
              </a:rPr>
              <a:t>参与者</a:t>
            </a:r>
            <a:r>
              <a:rPr lang="zh-CN" altLang="en-US" sz="2000" b="1">
                <a:latin typeface="楷体_GB2312" pitchFamily="49" charset="-122"/>
                <a:ea typeface="楷体_GB2312" pitchFamily="49" charset="-122"/>
              </a:rPr>
              <a:t>是指可能使用用例的人或外部系统。两者的关系是</a:t>
            </a:r>
            <a:r>
              <a:rPr lang="zh-CN" altLang="en-US" sz="2000" b="1">
                <a:ea typeface="楷体_GB2312" pitchFamily="49" charset="-122"/>
              </a:rPr>
              <a:t>“</a:t>
            </a:r>
            <a:r>
              <a:rPr lang="zh-CN" altLang="en-US" sz="2000" b="1">
                <a:latin typeface="楷体_GB2312" pitchFamily="49" charset="-122"/>
                <a:ea typeface="楷体_GB2312" pitchFamily="49" charset="-122"/>
              </a:rPr>
              <a:t>谁使用了哪个用例</a:t>
            </a:r>
            <a:r>
              <a:rPr lang="zh-CN" altLang="en-US" sz="2000" b="1">
                <a:ea typeface="楷体_GB2312" pitchFamily="49" charset="-122"/>
              </a:rPr>
              <a:t>”</a:t>
            </a:r>
            <a:r>
              <a:rPr lang="en-US" altLang="zh-CN" sz="2000" b="1">
                <a:latin typeface="楷体_GB2312" pitchFamily="49" charset="-122"/>
                <a:ea typeface="楷体_GB2312" pitchFamily="49" charset="-122"/>
              </a:rPr>
              <a:t>.</a:t>
            </a:r>
          </a:p>
          <a:p>
            <a:pPr algn="just" eaLnBrk="1" hangingPunct="1">
              <a:lnSpc>
                <a:spcPct val="90000"/>
              </a:lnSpc>
            </a:pPr>
            <a:r>
              <a:rPr lang="zh-CN" altLang="en-US" sz="2000" b="1">
                <a:latin typeface="楷体_GB2312" pitchFamily="49" charset="-122"/>
                <a:ea typeface="楷体_GB2312" pitchFamily="49" charset="-122"/>
              </a:rPr>
              <a:t>用例图着重于从系统外部</a:t>
            </a:r>
            <a:r>
              <a:rPr lang="zh-CN" altLang="en-US" sz="2000" b="1">
                <a:ea typeface="楷体_GB2312" pitchFamily="49" charset="-122"/>
              </a:rPr>
              <a:t>参与</a:t>
            </a:r>
            <a:r>
              <a:rPr lang="zh-CN" altLang="en-US" sz="2000" b="1">
                <a:latin typeface="楷体_GB2312" pitchFamily="49" charset="-122"/>
                <a:ea typeface="楷体_GB2312" pitchFamily="49" charset="-122"/>
              </a:rPr>
              <a:t>者的角度来描述系统需要提供哪些功能，并且指明这些功能的参与者是谁。</a:t>
            </a:r>
          </a:p>
        </p:txBody>
      </p:sp>
      <p:sp>
        <p:nvSpPr>
          <p:cNvPr id="41987" name="Rectangle 3">
            <a:extLst>
              <a:ext uri="{FF2B5EF4-FFF2-40B4-BE49-F238E27FC236}">
                <a16:creationId xmlns:a16="http://schemas.microsoft.com/office/drawing/2014/main" id="{9D3220C2-7907-AD5E-4033-DC558CB37A11}"/>
              </a:ext>
            </a:extLst>
          </p:cNvPr>
          <p:cNvSpPr>
            <a:spLocks noGrp="1" noChangeArrowheads="1"/>
          </p:cNvSpPr>
          <p:nvPr>
            <p:ph type="title" idx="4294967295"/>
          </p:nvPr>
        </p:nvSpPr>
        <p:spPr>
          <a:xfrm>
            <a:off x="1524000" y="990600"/>
            <a:ext cx="6864350" cy="633413"/>
          </a:xfrm>
        </p:spPr>
        <p:txBody>
          <a:bodyPr anchor="ctr"/>
          <a:lstStyle/>
          <a:p>
            <a:pPr eaLnBrk="1" hangingPunct="1"/>
            <a:r>
              <a:rPr lang="zh-CN" altLang="en-US" sz="3200" b="1">
                <a:solidFill>
                  <a:schemeClr val="tx1"/>
                </a:solidFill>
                <a:ea typeface="楷体_GB2312" pitchFamily="49" charset="-122"/>
              </a:rPr>
              <a:t>一、用例图</a:t>
            </a:r>
            <a:r>
              <a:rPr lang="zh-CN" altLang="en-US" sz="3200" b="1">
                <a:ea typeface="楷体_GB2312" pitchFamily="49" charset="-122"/>
              </a:rPr>
              <a:t>（</a:t>
            </a:r>
            <a:r>
              <a:rPr lang="en-US" altLang="zh-CN" sz="3200" b="1">
                <a:ea typeface="楷体_GB2312" pitchFamily="49" charset="-122"/>
              </a:rPr>
              <a:t>Use Case Diagrams</a:t>
            </a:r>
            <a:r>
              <a:rPr lang="zh-CN" altLang="en-US" sz="3200" b="1">
                <a:ea typeface="楷体_GB2312" pitchFamily="49" charset="-122"/>
              </a:rPr>
              <a:t>）</a:t>
            </a:r>
          </a:p>
        </p:txBody>
      </p:sp>
    </p:spTree>
  </p:cSld>
  <p:clrMapOvr>
    <a:masterClrMapping/>
  </p:clrMapOvr>
  <p:transition spd="slow">
    <p:strips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878E6B7-9D3C-BCD2-FDA3-96A0E16907D9}"/>
              </a:ext>
            </a:extLst>
          </p:cNvPr>
          <p:cNvSpPr>
            <a:spLocks noGrp="1" noRot="1" noChangeArrowheads="1"/>
          </p:cNvSpPr>
          <p:nvPr>
            <p:ph type="title" idx="4294967295"/>
          </p:nvPr>
        </p:nvSpPr>
        <p:spPr>
          <a:xfrm>
            <a:off x="685800" y="381000"/>
            <a:ext cx="7772400" cy="1143000"/>
          </a:xfrm>
        </p:spPr>
        <p:txBody>
          <a:bodyPr anchor="ctr"/>
          <a:lstStyle/>
          <a:p>
            <a:pPr eaLnBrk="1" hangingPunct="1"/>
            <a:r>
              <a:rPr lang="en-US" altLang="zh-CN" sz="3200" b="1">
                <a:solidFill>
                  <a:schemeClr val="tx1"/>
                </a:solidFill>
                <a:ea typeface="楷体_GB2312" pitchFamily="49" charset="-122"/>
              </a:rPr>
              <a:t>1</a:t>
            </a:r>
            <a:r>
              <a:rPr lang="zh-CN" altLang="en-US" sz="3200" b="1">
                <a:solidFill>
                  <a:schemeClr val="tx1"/>
                </a:solidFill>
                <a:ea typeface="楷体_GB2312" pitchFamily="49" charset="-122"/>
              </a:rPr>
              <a:t>、参与者（</a:t>
            </a:r>
            <a:r>
              <a:rPr lang="en-US" altLang="zh-CN" sz="3200" b="1">
                <a:solidFill>
                  <a:schemeClr val="tx1"/>
                </a:solidFill>
                <a:ea typeface="楷体_GB2312" pitchFamily="49" charset="-122"/>
              </a:rPr>
              <a:t>Actor</a:t>
            </a:r>
            <a:r>
              <a:rPr lang="zh-CN" altLang="en-US" sz="3200" b="1">
                <a:solidFill>
                  <a:schemeClr val="tx1"/>
                </a:solidFill>
                <a:ea typeface="楷体_GB2312" pitchFamily="49" charset="-122"/>
              </a:rPr>
              <a:t>）</a:t>
            </a:r>
            <a:r>
              <a:rPr lang="zh-CN" altLang="en-US" sz="4400" b="1">
                <a:ea typeface="楷体_GB2312" pitchFamily="49" charset="-122"/>
              </a:rPr>
              <a:t> </a:t>
            </a:r>
          </a:p>
        </p:txBody>
      </p:sp>
      <p:sp>
        <p:nvSpPr>
          <p:cNvPr id="44035" name="Rectangle 3">
            <a:extLst>
              <a:ext uri="{FF2B5EF4-FFF2-40B4-BE49-F238E27FC236}">
                <a16:creationId xmlns:a16="http://schemas.microsoft.com/office/drawing/2014/main" id="{60D6863B-6AF6-1AC0-8020-17D05084180A}"/>
              </a:ext>
            </a:extLst>
          </p:cNvPr>
          <p:cNvSpPr>
            <a:spLocks noGrp="1" noRot="1" noChangeArrowheads="1"/>
          </p:cNvSpPr>
          <p:nvPr>
            <p:ph type="body" idx="4294967295"/>
          </p:nvPr>
        </p:nvSpPr>
        <p:spPr>
          <a:xfrm>
            <a:off x="1908175" y="1916113"/>
            <a:ext cx="6626225" cy="4713287"/>
          </a:xfrm>
        </p:spPr>
        <p:txBody>
          <a:bodyPr/>
          <a:lstStyle/>
          <a:p>
            <a:pPr algn="just" eaLnBrk="1" hangingPunct="1">
              <a:lnSpc>
                <a:spcPct val="90000"/>
              </a:lnSpc>
            </a:pPr>
            <a:r>
              <a:rPr lang="zh-CN" altLang="en-US" b="1">
                <a:ea typeface="楷体_GB2312" pitchFamily="49" charset="-122"/>
              </a:rPr>
              <a:t>参与者（</a:t>
            </a:r>
            <a:r>
              <a:rPr lang="en-US" altLang="zh-CN" b="1">
                <a:ea typeface="楷体_GB2312" pitchFamily="49" charset="-122"/>
              </a:rPr>
              <a:t>Actor</a:t>
            </a:r>
            <a:r>
              <a:rPr lang="zh-CN" altLang="en-US" b="1">
                <a:ea typeface="楷体_GB2312" pitchFamily="49" charset="-122"/>
              </a:rPr>
              <a:t>）是系统外部的一个实体（可以是任何的事物或人），它以某种方式参与了用例的执行过程。</a:t>
            </a:r>
          </a:p>
          <a:p>
            <a:pPr algn="just" eaLnBrk="1" hangingPunct="1">
              <a:lnSpc>
                <a:spcPct val="90000"/>
              </a:lnSpc>
            </a:pPr>
            <a:r>
              <a:rPr lang="zh-CN" altLang="en-US" b="1">
                <a:ea typeface="楷体_GB2312" pitchFamily="49" charset="-122"/>
              </a:rPr>
              <a:t>参与者通过向系统输入或请求系统输入某些事件来触发系统的执行。参与者是系统之外，透过系统边界与系统进行有意义交互的任何事物（人或事物）。</a:t>
            </a:r>
          </a:p>
          <a:p>
            <a:pPr algn="just" eaLnBrk="1" hangingPunct="1">
              <a:lnSpc>
                <a:spcPct val="90000"/>
              </a:lnSpc>
            </a:pPr>
            <a:r>
              <a:rPr lang="zh-CN" altLang="en-US" b="1">
                <a:ea typeface="楷体_GB2312" pitchFamily="49" charset="-122"/>
              </a:rPr>
              <a:t>在处理参与者时，应考虑其参与系统的身份，而不是人名或工作名。</a:t>
            </a:r>
          </a:p>
          <a:p>
            <a:pPr eaLnBrk="1" hangingPunct="1">
              <a:lnSpc>
                <a:spcPct val="90000"/>
              </a:lnSpc>
            </a:pPr>
            <a:r>
              <a:rPr lang="zh-CN" altLang="en-US" b="1">
                <a:ea typeface="楷体_GB2312" pitchFamily="49" charset="-122"/>
              </a:rPr>
              <a:t>在</a:t>
            </a:r>
            <a:r>
              <a:rPr lang="en-US" altLang="zh-CN" b="1">
                <a:ea typeface="楷体_GB2312" pitchFamily="49" charset="-122"/>
              </a:rPr>
              <a:t>UML</a:t>
            </a:r>
            <a:r>
              <a:rPr lang="zh-CN" altLang="en-US" b="1">
                <a:ea typeface="楷体_GB2312" pitchFamily="49" charset="-122"/>
              </a:rPr>
              <a:t>中，参与者用人形图符表示。</a:t>
            </a:r>
          </a:p>
          <a:p>
            <a:pPr eaLnBrk="1" hangingPunct="1">
              <a:lnSpc>
                <a:spcPct val="90000"/>
              </a:lnSpc>
            </a:pPr>
            <a:r>
              <a:rPr lang="zh-CN" altLang="en-US" b="1">
                <a:ea typeface="楷体_GB2312" pitchFamily="49" charset="-122"/>
              </a:rPr>
              <a:t>但参与者未必是人，可以是一个外部系统。</a:t>
            </a:r>
            <a:r>
              <a:rPr lang="zh-CN" altLang="en-US" sz="2800" b="1">
                <a:ea typeface="楷体_GB2312" pitchFamily="49" charset="-122"/>
              </a:rPr>
              <a:t> </a:t>
            </a:r>
          </a:p>
        </p:txBody>
      </p:sp>
      <p:pic>
        <p:nvPicPr>
          <p:cNvPr id="44036" name="Picture 4">
            <a:extLst>
              <a:ext uri="{FF2B5EF4-FFF2-40B4-BE49-F238E27FC236}">
                <a16:creationId xmlns:a16="http://schemas.microsoft.com/office/drawing/2014/main" id="{997C28F2-7645-C3D0-F2F3-DB773D089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0"/>
            <a:ext cx="2627313"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5EF7FA0-9267-3B8E-F1D7-4CBB45CDFBC5}"/>
              </a:ext>
            </a:extLst>
          </p:cNvPr>
          <p:cNvSpPr>
            <a:spLocks noGrp="1" noRot="1" noChangeArrowheads="1"/>
          </p:cNvSpPr>
          <p:nvPr>
            <p:ph type="title" idx="4294967295"/>
          </p:nvPr>
        </p:nvSpPr>
        <p:spPr/>
        <p:txBody>
          <a:bodyPr anchor="ctr"/>
          <a:lstStyle/>
          <a:p>
            <a:pPr eaLnBrk="1" hangingPunct="1"/>
            <a:r>
              <a:rPr lang="zh-CN" altLang="en-US" sz="3200" b="1">
                <a:ea typeface="宋体" panose="02010600030101010101" pitchFamily="2" charset="-122"/>
              </a:rPr>
              <a:t>参与者</a:t>
            </a:r>
            <a:r>
              <a:rPr lang="en-US" altLang="zh-CN" b="1">
                <a:ea typeface="宋体" panose="02010600030101010101" pitchFamily="2" charset="-122"/>
              </a:rPr>
              <a:t>—</a:t>
            </a:r>
            <a:r>
              <a:rPr lang="zh-CN" altLang="en-US" sz="3200" b="1">
                <a:ea typeface="宋体" panose="02010600030101010101" pitchFamily="2" charset="-122"/>
              </a:rPr>
              <a:t>识别思路</a:t>
            </a:r>
          </a:p>
        </p:txBody>
      </p:sp>
      <p:sp>
        <p:nvSpPr>
          <p:cNvPr id="45059" name="Rectangle 3">
            <a:extLst>
              <a:ext uri="{FF2B5EF4-FFF2-40B4-BE49-F238E27FC236}">
                <a16:creationId xmlns:a16="http://schemas.microsoft.com/office/drawing/2014/main" id="{2021B178-7A51-8650-21C2-6D8AB5B2908E}"/>
              </a:ext>
            </a:extLst>
          </p:cNvPr>
          <p:cNvSpPr>
            <a:spLocks noGrp="1" noRot="1" noChangeArrowheads="1"/>
          </p:cNvSpPr>
          <p:nvPr>
            <p:ph type="body" idx="4294967295"/>
          </p:nvPr>
        </p:nvSpPr>
        <p:spPr/>
        <p:txBody>
          <a:bodyPr/>
          <a:lstStyle/>
          <a:p>
            <a:pPr eaLnBrk="1" hangingPunct="1">
              <a:lnSpc>
                <a:spcPct val="80000"/>
              </a:lnSpc>
            </a:pPr>
            <a:r>
              <a:rPr lang="zh-CN" altLang="en-US" sz="2000" b="1" dirty="0">
                <a:ea typeface="宋体" panose="02010600030101010101" pitchFamily="2" charset="-122"/>
              </a:rPr>
              <a:t>谁使用该系统</a:t>
            </a:r>
          </a:p>
          <a:p>
            <a:pPr eaLnBrk="1" hangingPunct="1">
              <a:lnSpc>
                <a:spcPct val="80000"/>
              </a:lnSpc>
            </a:pPr>
            <a:r>
              <a:rPr lang="zh-CN" altLang="en-US" sz="2000" b="1" dirty="0">
                <a:ea typeface="宋体" panose="02010600030101010101" pitchFamily="2" charset="-122"/>
              </a:rPr>
              <a:t>谁改变系统的数据</a:t>
            </a:r>
          </a:p>
          <a:p>
            <a:pPr eaLnBrk="1" hangingPunct="1">
              <a:lnSpc>
                <a:spcPct val="80000"/>
              </a:lnSpc>
            </a:pPr>
            <a:r>
              <a:rPr lang="zh-CN" altLang="en-US" sz="2000" b="1" dirty="0">
                <a:ea typeface="宋体" panose="02010600030101010101" pitchFamily="2" charset="-122"/>
              </a:rPr>
              <a:t>谁从系统获取信息</a:t>
            </a:r>
          </a:p>
          <a:p>
            <a:pPr eaLnBrk="1" hangingPunct="1">
              <a:lnSpc>
                <a:spcPct val="80000"/>
              </a:lnSpc>
            </a:pPr>
            <a:r>
              <a:rPr lang="zh-CN" altLang="en-US" sz="2000" b="1" dirty="0">
                <a:ea typeface="宋体" panose="02010600030101010101" pitchFamily="2" charset="-122"/>
              </a:rPr>
              <a:t>谁需要系统的支持以完成日常工作任务</a:t>
            </a:r>
          </a:p>
          <a:p>
            <a:pPr eaLnBrk="1" hangingPunct="1">
              <a:lnSpc>
                <a:spcPct val="80000"/>
              </a:lnSpc>
            </a:pPr>
            <a:r>
              <a:rPr lang="zh-CN" altLang="en-US" sz="2000" b="1" dirty="0">
                <a:ea typeface="宋体" panose="02010600030101010101" pitchFamily="2" charset="-122"/>
              </a:rPr>
              <a:t>谁负责维护、管理并保持系统正常运行</a:t>
            </a:r>
          </a:p>
          <a:p>
            <a:pPr eaLnBrk="1" hangingPunct="1">
              <a:lnSpc>
                <a:spcPct val="80000"/>
              </a:lnSpc>
            </a:pPr>
            <a:r>
              <a:rPr lang="zh-CN" altLang="en-US" sz="2000" b="1" dirty="0">
                <a:ea typeface="宋体" panose="02010600030101010101" pitchFamily="2" charset="-122"/>
              </a:rPr>
              <a:t>系统需要应付那些硬件设备</a:t>
            </a:r>
          </a:p>
          <a:p>
            <a:pPr eaLnBrk="1" hangingPunct="1">
              <a:lnSpc>
                <a:spcPct val="80000"/>
              </a:lnSpc>
            </a:pPr>
            <a:r>
              <a:rPr lang="zh-CN" altLang="en-US" sz="2000" b="1" dirty="0">
                <a:ea typeface="宋体" panose="02010600030101010101" pitchFamily="2" charset="-122"/>
              </a:rPr>
              <a:t>系统需要和那些外部系统交互</a:t>
            </a:r>
          </a:p>
          <a:p>
            <a:pPr eaLnBrk="1" hangingPunct="1">
              <a:lnSpc>
                <a:spcPct val="80000"/>
              </a:lnSpc>
            </a:pPr>
            <a:r>
              <a:rPr lang="zh-CN" altLang="en-US" sz="2000" b="1" dirty="0">
                <a:ea typeface="宋体" panose="02010600030101010101" pitchFamily="2" charset="-122"/>
              </a:rPr>
              <a:t>谁对系统运行产生的结果感兴趣</a:t>
            </a:r>
          </a:p>
          <a:p>
            <a:pPr eaLnBrk="1" hangingPunct="1">
              <a:buFont typeface="Wingdings" panose="05000000000000000000" pitchFamily="2" charset="2"/>
              <a:buNone/>
            </a:pPr>
            <a:endParaRPr lang="en-US" altLang="zh-CN" b="1"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55426"/>
            <a:ext cx="8458200" cy="678611"/>
          </a:xfrm>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理解需求</a:t>
            </a:r>
            <a:r>
              <a:rPr lang="en-US" altLang="zh-CN" sz="1000" b="0" dirty="0">
                <a:latin typeface="Times New Roman" panose="02020603050405020304" pitchFamily="18" charset="0"/>
                <a:cs typeface="Times New Roman" panose="02020603050405020304" pitchFamily="18" charset="0"/>
              </a:rPr>
              <a:t>1</a:t>
            </a:r>
            <a:endParaRPr lang="en-US" sz="1000" b="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8534"/>
            <a:ext cx="8283512" cy="4834306"/>
          </a:xfrm>
        </p:spPr>
        <p:txBody>
          <a:bodyPr vert="horz" lIns="91440" tIns="45720" rIns="91440" bIns="45720" rtlCol="0">
            <a:noAutofit/>
          </a:bodyPr>
          <a:lstStyle/>
          <a:p>
            <a:pPr eaLnBrk="1" hangingPunct="1">
              <a:buFont typeface="Wingdings" panose="05000000000000000000" pitchFamily="2" charset="2"/>
              <a:buNone/>
            </a:pPr>
            <a:r>
              <a:rPr lang="zh-CN" altLang="en-US" sz="2800" dirty="0">
                <a:latin typeface="华文新魏" panose="02010800040101010101" pitchFamily="2" charset="-122"/>
                <a:ea typeface="华文新魏" panose="02010800040101010101" pitchFamily="2" charset="-122"/>
              </a:rPr>
              <a:t>软件工程的两大难点：</a:t>
            </a:r>
          </a:p>
          <a:p>
            <a:pPr eaLnBrk="1" hangingPunct="1">
              <a:buFont typeface="Wingdings" panose="05000000000000000000" pitchFamily="2" charset="2"/>
              <a:buNone/>
            </a:pPr>
            <a:r>
              <a:rPr lang="zh-CN" altLang="en-US" sz="2800" dirty="0">
                <a:latin typeface="华文新魏" panose="02010800040101010101" pitchFamily="2" charset="-122"/>
                <a:ea typeface="华文新魏" panose="02010800040101010101" pitchFamily="2" charset="-122"/>
              </a:rPr>
              <a:t>           一是软件</a:t>
            </a:r>
            <a:r>
              <a:rPr lang="zh-CN" altLang="en-US" sz="2800" dirty="0">
                <a:solidFill>
                  <a:srgbClr val="CC0000"/>
                </a:solidFill>
                <a:latin typeface="华文新魏" panose="02010800040101010101" pitchFamily="2" charset="-122"/>
                <a:ea typeface="华文新魏" panose="02010800040101010101" pitchFamily="2" charset="-122"/>
              </a:rPr>
              <a:t>需求</a:t>
            </a:r>
            <a:r>
              <a:rPr lang="en-US" altLang="zh-CN" sz="2800" dirty="0">
                <a:solidFill>
                  <a:srgbClr val="CC0000"/>
                </a:solidFill>
                <a:latin typeface="华文新魏" panose="02010800040101010101" pitchFamily="2" charset="-122"/>
                <a:ea typeface="华文新魏" panose="02010800040101010101" pitchFamily="2" charset="-122"/>
              </a:rPr>
              <a:t>;</a:t>
            </a:r>
          </a:p>
          <a:p>
            <a:pPr eaLnBrk="1" hangingPunct="1">
              <a:buFont typeface="Wingdings" panose="05000000000000000000" pitchFamily="2" charset="2"/>
              <a:buNone/>
            </a:pPr>
            <a:r>
              <a:rPr lang="zh-CN" altLang="en-US" sz="2800" dirty="0">
                <a:latin typeface="华文新魏" panose="02010800040101010101" pitchFamily="2" charset="-122"/>
                <a:ea typeface="华文新魏" panose="02010800040101010101" pitchFamily="2" charset="-122"/>
              </a:rPr>
              <a:t>           二是项目</a:t>
            </a:r>
            <a:r>
              <a:rPr lang="zh-CN" altLang="en-US" sz="2800" dirty="0">
                <a:solidFill>
                  <a:srgbClr val="CC0000"/>
                </a:solidFill>
                <a:latin typeface="华文新魏" panose="02010800040101010101" pitchFamily="2" charset="-122"/>
                <a:ea typeface="华文新魏" panose="02010800040101010101" pitchFamily="2" charset="-122"/>
              </a:rPr>
              <a:t>管理。</a:t>
            </a:r>
          </a:p>
          <a:p>
            <a:pPr eaLnBrk="1" hangingPunct="1">
              <a:buFont typeface="Wingdings" panose="05000000000000000000" pitchFamily="2" charset="2"/>
              <a:buNone/>
            </a:pPr>
            <a:r>
              <a:rPr lang="zh-CN" altLang="en-US" sz="2800" dirty="0">
                <a:latin typeface="华文新魏" panose="02010800040101010101" pitchFamily="2" charset="-122"/>
                <a:ea typeface="华文新魏" panose="02010800040101010101" pitchFamily="2" charset="-122"/>
              </a:rPr>
              <a:t>    </a:t>
            </a:r>
            <a:r>
              <a:rPr lang="zh-CN" altLang="en-US" sz="2800" dirty="0">
                <a:solidFill>
                  <a:srgbClr val="CC0000"/>
                </a:solidFill>
                <a:latin typeface="华文新魏" panose="02010800040101010101" pitchFamily="2" charset="-122"/>
                <a:ea typeface="华文新魏" panose="02010800040101010101" pitchFamily="2" charset="-122"/>
              </a:rPr>
              <a:t>软件需求</a:t>
            </a:r>
            <a:r>
              <a:rPr lang="zh-CN" altLang="en-US" sz="2800" dirty="0">
                <a:latin typeface="华文新魏" panose="02010800040101010101" pitchFamily="2" charset="-122"/>
                <a:ea typeface="华文新魏" panose="02010800040101010101" pitchFamily="2" charset="-122"/>
              </a:rPr>
              <a:t>，又称软件需求分析或软件需求获取，它既是软件开发中的老问题（几十年都没有很好地彻底解决），又包含着许多新思路和新内容。需求获取是否彻底与成功，直接关系到软件开发的成败。</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103698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0EEA47F-9A34-781A-D40A-6F2D999C6827}"/>
              </a:ext>
            </a:extLst>
          </p:cNvPr>
          <p:cNvSpPr>
            <a:spLocks noGrp="1" noRot="1" noChangeArrowheads="1"/>
          </p:cNvSpPr>
          <p:nvPr>
            <p:ph type="title" idx="4294967295"/>
          </p:nvPr>
        </p:nvSpPr>
        <p:spPr/>
        <p:txBody>
          <a:bodyPr anchor="ctr"/>
          <a:lstStyle/>
          <a:p>
            <a:pPr eaLnBrk="1" hangingPunct="1"/>
            <a:r>
              <a:rPr lang="zh-CN" altLang="en-US">
                <a:ea typeface="宋体" panose="02010600030101010101" pitchFamily="2" charset="-122"/>
              </a:rPr>
              <a:t>案例：</a:t>
            </a:r>
            <a:r>
              <a:rPr lang="zh-CN" altLang="en-US" sz="3200">
                <a:ea typeface="宋体" panose="02010600030101010101" pitchFamily="2" charset="-122"/>
              </a:rPr>
              <a:t>库存管理系统</a:t>
            </a:r>
          </a:p>
        </p:txBody>
      </p:sp>
      <p:sp>
        <p:nvSpPr>
          <p:cNvPr id="46083" name="Rectangle 3">
            <a:extLst>
              <a:ext uri="{FF2B5EF4-FFF2-40B4-BE49-F238E27FC236}">
                <a16:creationId xmlns:a16="http://schemas.microsoft.com/office/drawing/2014/main" id="{9793191D-79B3-3D65-F170-628C09F2DDA8}"/>
              </a:ext>
            </a:extLst>
          </p:cNvPr>
          <p:cNvSpPr>
            <a:spLocks noGrp="1" noRot="1" noChangeArrowheads="1"/>
          </p:cNvSpPr>
          <p:nvPr>
            <p:ph type="body" idx="4294967295"/>
          </p:nvPr>
        </p:nvSpPr>
        <p:spPr>
          <a:xfrm>
            <a:off x="1187450" y="2060575"/>
            <a:ext cx="6769100" cy="4392613"/>
          </a:xfrm>
        </p:spPr>
        <p:txBody>
          <a:bodyPr/>
          <a:lstStyle/>
          <a:p>
            <a:pPr lvl="1" eaLnBrk="1" hangingPunct="1">
              <a:buFont typeface="Wingdings" panose="05000000000000000000" pitchFamily="2" charset="2"/>
              <a:buNone/>
            </a:pPr>
            <a:r>
              <a:rPr lang="en-US" altLang="zh-CN" sz="2800">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某汽车制造厂需要一套库存管理系统，该系统实现的业务：生产工人根据生产计划领取物料，库存操作员根据生产系统的派单准备，交付给领料工人，余料即时归还库房。库房管理人员定期盘点库存，通知供应商供货，对长期积存的货物，申请退货。</a:t>
            </a:r>
          </a:p>
          <a:p>
            <a:pPr eaLnBrk="1" hangingPunct="1"/>
            <a:endParaRPr lang="en-US" altLang="zh-CN" b="1">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FC62789-7D81-3093-94D0-7EDC512DAE81}"/>
              </a:ext>
            </a:extLst>
          </p:cNvPr>
          <p:cNvSpPr>
            <a:spLocks noGrp="1" noRot="1" noChangeArrowheads="1"/>
          </p:cNvSpPr>
          <p:nvPr>
            <p:ph type="title" idx="4294967295"/>
          </p:nvPr>
        </p:nvSpPr>
        <p:spPr/>
        <p:txBody>
          <a:bodyPr anchor="ctr"/>
          <a:lstStyle/>
          <a:p>
            <a:pPr eaLnBrk="1" hangingPunct="1"/>
            <a:r>
              <a:rPr lang="zh-CN" altLang="en-US">
                <a:ea typeface="宋体" panose="02010600030101010101" pitchFamily="2" charset="-122"/>
              </a:rPr>
              <a:t>识别思路：</a:t>
            </a:r>
          </a:p>
        </p:txBody>
      </p:sp>
      <p:sp>
        <p:nvSpPr>
          <p:cNvPr id="47107" name="Rectangle 3">
            <a:extLst>
              <a:ext uri="{FF2B5EF4-FFF2-40B4-BE49-F238E27FC236}">
                <a16:creationId xmlns:a16="http://schemas.microsoft.com/office/drawing/2014/main" id="{3C391B18-DB4C-32B8-14C1-75AD6350F5E3}"/>
              </a:ext>
            </a:extLst>
          </p:cNvPr>
          <p:cNvSpPr>
            <a:spLocks noGrp="1" noRot="1" noChangeArrowheads="1"/>
          </p:cNvSpPr>
          <p:nvPr>
            <p:ph type="body" idx="4294967295"/>
          </p:nvPr>
        </p:nvSpPr>
        <p:spPr/>
        <p:txBody>
          <a:bodyPr/>
          <a:lstStyle/>
          <a:p>
            <a:pPr eaLnBrk="1" hangingPunct="1">
              <a:lnSpc>
                <a:spcPct val="80000"/>
              </a:lnSpc>
            </a:pPr>
            <a:endParaRPr lang="en-US" altLang="zh-CN" dirty="0">
              <a:solidFill>
                <a:srgbClr val="CC3300"/>
              </a:solidFill>
              <a:latin typeface="黑体" panose="02010609060101010101" pitchFamily="49" charset="-122"/>
              <a:ea typeface="黑体" panose="02010609060101010101" pitchFamily="49" charset="-122"/>
            </a:endParaRPr>
          </a:p>
          <a:p>
            <a:pPr eaLnBrk="1" hangingPunct="1">
              <a:lnSpc>
                <a:spcPct val="80000"/>
              </a:lnSpc>
            </a:pPr>
            <a:endParaRPr lang="en-US" altLang="zh-CN" dirty="0">
              <a:solidFill>
                <a:srgbClr val="CC3300"/>
              </a:solidFill>
              <a:latin typeface="黑体" panose="02010609060101010101" pitchFamily="49" charset="-122"/>
              <a:ea typeface="黑体" panose="02010609060101010101" pitchFamily="49" charset="-122"/>
            </a:endParaRPr>
          </a:p>
          <a:p>
            <a:pPr eaLnBrk="1" hangingPunct="1">
              <a:lnSpc>
                <a:spcPct val="80000"/>
              </a:lnSpc>
            </a:pPr>
            <a:r>
              <a:rPr lang="zh-CN" altLang="en-US" dirty="0">
                <a:solidFill>
                  <a:srgbClr val="CC3300"/>
                </a:solidFill>
                <a:latin typeface="黑体" panose="02010609060101010101" pitchFamily="49" charset="-122"/>
                <a:ea typeface="黑体" panose="02010609060101010101" pitchFamily="49" charset="-122"/>
              </a:rPr>
              <a:t>谁使用该系统</a:t>
            </a:r>
            <a:endParaRPr lang="zh-CN" altLang="en-US" dirty="0">
              <a:latin typeface="黑体" panose="02010609060101010101" pitchFamily="49" charset="-122"/>
              <a:ea typeface="黑体" panose="02010609060101010101" pitchFamily="49" charset="-122"/>
            </a:endParaRPr>
          </a:p>
          <a:p>
            <a:pPr eaLnBrk="1" hangingPunct="1">
              <a:lnSpc>
                <a:spcPct val="80000"/>
              </a:lnSpc>
            </a:pPr>
            <a:r>
              <a:rPr lang="zh-CN" altLang="en-US" dirty="0">
                <a:solidFill>
                  <a:srgbClr val="CC3300"/>
                </a:solidFill>
                <a:latin typeface="黑体" panose="02010609060101010101" pitchFamily="49" charset="-122"/>
                <a:ea typeface="黑体" panose="02010609060101010101" pitchFamily="49" charset="-122"/>
              </a:rPr>
              <a:t>谁改变系统的数据    </a:t>
            </a:r>
          </a:p>
          <a:p>
            <a:pPr eaLnBrk="1" hangingPunct="1">
              <a:lnSpc>
                <a:spcPct val="80000"/>
              </a:lnSpc>
            </a:pPr>
            <a:r>
              <a:rPr lang="zh-CN" altLang="en-US" dirty="0">
                <a:solidFill>
                  <a:srgbClr val="CC3300"/>
                </a:solidFill>
                <a:latin typeface="黑体" panose="02010609060101010101" pitchFamily="49" charset="-122"/>
                <a:ea typeface="黑体" panose="02010609060101010101" pitchFamily="49" charset="-122"/>
              </a:rPr>
              <a:t>谁从系统获取信息    </a:t>
            </a:r>
            <a:r>
              <a:rPr lang="zh-CN" altLang="en-US" dirty="0">
                <a:latin typeface="黑体" panose="02010609060101010101" pitchFamily="49" charset="-122"/>
                <a:ea typeface="黑体" panose="02010609060101010101" pitchFamily="49" charset="-122"/>
              </a:rPr>
              <a:t> </a:t>
            </a:r>
          </a:p>
          <a:p>
            <a:pPr eaLnBrk="1" hangingPunct="1">
              <a:lnSpc>
                <a:spcPct val="80000"/>
              </a:lnSpc>
            </a:pPr>
            <a:r>
              <a:rPr lang="zh-CN" altLang="en-US" dirty="0">
                <a:solidFill>
                  <a:srgbClr val="CC3300"/>
                </a:solidFill>
                <a:latin typeface="黑体" panose="02010609060101010101" pitchFamily="49" charset="-122"/>
                <a:ea typeface="黑体" panose="02010609060101010101" pitchFamily="49" charset="-122"/>
              </a:rPr>
              <a:t>谁需要系统的支持以完成日常工作任务</a:t>
            </a:r>
          </a:p>
          <a:p>
            <a:pPr eaLnBrk="1" hangingPunct="1">
              <a:lnSpc>
                <a:spcPct val="80000"/>
              </a:lnSpc>
              <a:buFont typeface="Wingdings" panose="05000000000000000000" pitchFamily="2" charset="2"/>
              <a:buNone/>
            </a:pPr>
            <a:r>
              <a:rPr lang="zh-CN" altLang="en-US" dirty="0">
                <a:solidFill>
                  <a:srgbClr val="CC3300"/>
                </a:solidFill>
                <a:latin typeface="黑体" panose="02010609060101010101" pitchFamily="49" charset="-122"/>
                <a:ea typeface="黑体" panose="02010609060101010101" pitchFamily="49" charset="-122"/>
              </a:rPr>
              <a:t>  </a:t>
            </a:r>
          </a:p>
          <a:p>
            <a:pPr eaLnBrk="1" hangingPunct="1">
              <a:lnSpc>
                <a:spcPct val="80000"/>
              </a:lnSpc>
            </a:pPr>
            <a:r>
              <a:rPr lang="zh-CN" altLang="en-US" dirty="0">
                <a:solidFill>
                  <a:srgbClr val="CC3300"/>
                </a:solidFill>
                <a:latin typeface="黑体" panose="02010609060101010101" pitchFamily="49" charset="-122"/>
                <a:ea typeface="黑体" panose="02010609060101010101" pitchFamily="49" charset="-122"/>
              </a:rPr>
              <a:t>谁负责维护、管理并保持系统正常运行</a:t>
            </a:r>
            <a:endParaRPr lang="zh-CN" altLang="en-US" dirty="0">
              <a:latin typeface="黑体" panose="02010609060101010101" pitchFamily="49" charset="-122"/>
              <a:ea typeface="黑体" panose="02010609060101010101" pitchFamily="49" charset="-122"/>
            </a:endParaRPr>
          </a:p>
          <a:p>
            <a:pPr eaLnBrk="1" hangingPunct="1">
              <a:lnSpc>
                <a:spcPct val="80000"/>
              </a:lnSpc>
            </a:pPr>
            <a:r>
              <a:rPr lang="zh-CN" altLang="en-US" dirty="0">
                <a:solidFill>
                  <a:srgbClr val="CC3300"/>
                </a:solidFill>
                <a:latin typeface="黑体" panose="02010609060101010101" pitchFamily="49" charset="-122"/>
                <a:ea typeface="黑体" panose="02010609060101010101" pitchFamily="49" charset="-122"/>
              </a:rPr>
              <a:t>系统需要应付那些硬件设备</a:t>
            </a:r>
          </a:p>
          <a:p>
            <a:pPr eaLnBrk="1" hangingPunct="1">
              <a:lnSpc>
                <a:spcPct val="80000"/>
              </a:lnSpc>
            </a:pPr>
            <a:r>
              <a:rPr lang="zh-CN" altLang="en-US" dirty="0">
                <a:solidFill>
                  <a:srgbClr val="CC3300"/>
                </a:solidFill>
                <a:latin typeface="黑体" panose="02010609060101010101" pitchFamily="49" charset="-122"/>
                <a:ea typeface="黑体" panose="02010609060101010101" pitchFamily="49" charset="-122"/>
              </a:rPr>
              <a:t>系统需要和那些外部系统交互     </a:t>
            </a:r>
          </a:p>
          <a:p>
            <a:pPr eaLnBrk="1" hangingPunct="1">
              <a:lnSpc>
                <a:spcPct val="80000"/>
              </a:lnSpc>
            </a:pPr>
            <a:r>
              <a:rPr lang="zh-CN" altLang="en-US" dirty="0">
                <a:solidFill>
                  <a:srgbClr val="CC3300"/>
                </a:solidFill>
                <a:latin typeface="黑体" panose="02010609060101010101" pitchFamily="49" charset="-122"/>
                <a:ea typeface="黑体" panose="02010609060101010101" pitchFamily="49" charset="-122"/>
              </a:rPr>
              <a:t>谁对系统运行产生的结果感兴趣</a:t>
            </a:r>
            <a:r>
              <a:rPr lang="zh-CN" altLang="en-US" sz="1800" dirty="0">
                <a:solidFill>
                  <a:srgbClr val="CC3300"/>
                </a:solidFill>
                <a:latin typeface="黑体" panose="02010609060101010101" pitchFamily="49" charset="-122"/>
                <a:ea typeface="黑体" panose="02010609060101010101" pitchFamily="49" charset="-122"/>
              </a:rPr>
              <a:t>   </a:t>
            </a:r>
          </a:p>
        </p:txBody>
      </p:sp>
      <p:sp>
        <p:nvSpPr>
          <p:cNvPr id="430084" name="Text Box 4">
            <a:extLst>
              <a:ext uri="{FF2B5EF4-FFF2-40B4-BE49-F238E27FC236}">
                <a16:creationId xmlns:a16="http://schemas.microsoft.com/office/drawing/2014/main" id="{59882086-A1C7-20E2-4604-6CD968A5FDD1}"/>
              </a:ext>
            </a:extLst>
          </p:cNvPr>
          <p:cNvSpPr txBox="1">
            <a:spLocks noChangeArrowheads="1"/>
          </p:cNvSpPr>
          <p:nvPr/>
        </p:nvSpPr>
        <p:spPr bwMode="auto">
          <a:xfrm>
            <a:off x="6858000" y="1844675"/>
            <a:ext cx="178435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dirty="0">
                <a:latin typeface="Tahoma" panose="020B0604030504040204" pitchFamily="34" charset="0"/>
                <a:ea typeface="黑体" panose="02010609060101010101" pitchFamily="49" charset="-122"/>
              </a:rPr>
              <a:t>操作员，管理员</a:t>
            </a:r>
          </a:p>
        </p:txBody>
      </p:sp>
      <p:sp>
        <p:nvSpPr>
          <p:cNvPr id="430085" name="Text Box 5">
            <a:extLst>
              <a:ext uri="{FF2B5EF4-FFF2-40B4-BE49-F238E27FC236}">
                <a16:creationId xmlns:a16="http://schemas.microsoft.com/office/drawing/2014/main" id="{4144B228-D3BE-5A27-300A-CA9747C90BE4}"/>
              </a:ext>
            </a:extLst>
          </p:cNvPr>
          <p:cNvSpPr txBox="1">
            <a:spLocks noChangeArrowheads="1"/>
          </p:cNvSpPr>
          <p:nvPr/>
        </p:nvSpPr>
        <p:spPr bwMode="auto">
          <a:xfrm>
            <a:off x="6858000" y="2270125"/>
            <a:ext cx="178435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a:latin typeface="Tahoma" panose="020B0604030504040204" pitchFamily="34" charset="0"/>
                <a:ea typeface="黑体" panose="02010609060101010101" pitchFamily="49" charset="-122"/>
              </a:rPr>
              <a:t>操作员，管理员</a:t>
            </a:r>
          </a:p>
        </p:txBody>
      </p:sp>
      <p:sp>
        <p:nvSpPr>
          <p:cNvPr id="430086" name="Text Box 6">
            <a:extLst>
              <a:ext uri="{FF2B5EF4-FFF2-40B4-BE49-F238E27FC236}">
                <a16:creationId xmlns:a16="http://schemas.microsoft.com/office/drawing/2014/main" id="{01559EE4-974C-F119-2E82-14EDBFE1C5AD}"/>
              </a:ext>
            </a:extLst>
          </p:cNvPr>
          <p:cNvSpPr txBox="1">
            <a:spLocks noChangeArrowheads="1"/>
          </p:cNvSpPr>
          <p:nvPr/>
        </p:nvSpPr>
        <p:spPr bwMode="auto">
          <a:xfrm>
            <a:off x="6858000" y="2708275"/>
            <a:ext cx="178435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a:latin typeface="Tahoma" panose="020B0604030504040204" pitchFamily="34" charset="0"/>
                <a:ea typeface="黑体" panose="02010609060101010101" pitchFamily="49" charset="-122"/>
              </a:rPr>
              <a:t>操作员，管理员</a:t>
            </a:r>
          </a:p>
        </p:txBody>
      </p:sp>
      <p:sp>
        <p:nvSpPr>
          <p:cNvPr id="430087" name="Text Box 7">
            <a:extLst>
              <a:ext uri="{FF2B5EF4-FFF2-40B4-BE49-F238E27FC236}">
                <a16:creationId xmlns:a16="http://schemas.microsoft.com/office/drawing/2014/main" id="{970E83F2-AF3D-2E58-0EAD-91BC42591836}"/>
              </a:ext>
            </a:extLst>
          </p:cNvPr>
          <p:cNvSpPr txBox="1">
            <a:spLocks noChangeArrowheads="1"/>
          </p:cNvSpPr>
          <p:nvPr/>
        </p:nvSpPr>
        <p:spPr bwMode="auto">
          <a:xfrm>
            <a:off x="4724400" y="3355975"/>
            <a:ext cx="3962400" cy="3111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80000"/>
              </a:lnSpc>
              <a:buSzPct val="60000"/>
              <a:buFont typeface="Wingdings" panose="05000000000000000000" pitchFamily="2" charset="2"/>
              <a:buNone/>
            </a:pPr>
            <a:r>
              <a:rPr lang="zh-CN" altLang="en-US" sz="1800">
                <a:latin typeface="Tahoma" panose="020B0604030504040204" pitchFamily="34" charset="0"/>
                <a:ea typeface="黑体" panose="02010609060101010101" pitchFamily="49" charset="-122"/>
              </a:rPr>
              <a:t>领料员</a:t>
            </a:r>
            <a:r>
              <a:rPr lang="en-US" altLang="zh-CN" sz="1800">
                <a:latin typeface="Tahoma" panose="020B0604030504040204" pitchFamily="34" charset="0"/>
                <a:ea typeface="黑体" panose="02010609060101010101" pitchFamily="49" charset="-122"/>
              </a:rPr>
              <a:t>,</a:t>
            </a:r>
            <a:r>
              <a:rPr lang="zh-CN" altLang="en-US" sz="1800">
                <a:latin typeface="Tahoma" panose="020B0604030504040204" pitchFamily="34" charset="0"/>
                <a:ea typeface="黑体" panose="02010609060101010101" pitchFamily="49" charset="-122"/>
              </a:rPr>
              <a:t>退料员</a:t>
            </a:r>
            <a:r>
              <a:rPr lang="en-US" altLang="zh-CN" sz="1800">
                <a:latin typeface="Tahoma" panose="020B0604030504040204" pitchFamily="34" charset="0"/>
                <a:ea typeface="黑体" panose="02010609060101010101" pitchFamily="49" charset="-122"/>
              </a:rPr>
              <a:t>,</a:t>
            </a:r>
            <a:r>
              <a:rPr lang="zh-CN" altLang="en-US" sz="1800">
                <a:latin typeface="Tahoma" panose="020B0604030504040204" pitchFamily="34" charset="0"/>
                <a:ea typeface="黑体" panose="02010609060101010101" pitchFamily="49" charset="-122"/>
              </a:rPr>
              <a:t>操作员</a:t>
            </a:r>
            <a:r>
              <a:rPr lang="en-US" altLang="zh-CN" sz="1800">
                <a:latin typeface="Tahoma" panose="020B0604030504040204" pitchFamily="34" charset="0"/>
                <a:ea typeface="黑体" panose="02010609060101010101" pitchFamily="49" charset="-122"/>
              </a:rPr>
              <a:t>,</a:t>
            </a:r>
            <a:r>
              <a:rPr lang="zh-CN" altLang="en-US" sz="1800">
                <a:latin typeface="Tahoma" panose="020B0604030504040204" pitchFamily="34" charset="0"/>
                <a:ea typeface="黑体" panose="02010609060101010101" pitchFamily="49" charset="-122"/>
              </a:rPr>
              <a:t>管理员</a:t>
            </a:r>
            <a:r>
              <a:rPr lang="en-US" altLang="zh-CN" sz="1800">
                <a:latin typeface="Tahoma" panose="020B0604030504040204" pitchFamily="34" charset="0"/>
                <a:ea typeface="黑体" panose="02010609060101010101" pitchFamily="49" charset="-122"/>
              </a:rPr>
              <a:t>,</a:t>
            </a:r>
            <a:r>
              <a:rPr lang="zh-CN" altLang="en-US" sz="1800">
                <a:latin typeface="Tahoma" panose="020B0604030504040204" pitchFamily="34" charset="0"/>
                <a:ea typeface="黑体" panose="02010609060101010101" pitchFamily="49" charset="-122"/>
              </a:rPr>
              <a:t>供应商</a:t>
            </a:r>
            <a:endParaRPr lang="zh-CN" altLang="en-US" sz="1800" b="1">
              <a:latin typeface="Tahoma" panose="020B0604030504040204" pitchFamily="34" charset="0"/>
              <a:ea typeface="黑体" panose="02010609060101010101" pitchFamily="49" charset="-122"/>
            </a:endParaRPr>
          </a:p>
        </p:txBody>
      </p:sp>
      <p:sp>
        <p:nvSpPr>
          <p:cNvPr id="430088" name="Text Box 8">
            <a:extLst>
              <a:ext uri="{FF2B5EF4-FFF2-40B4-BE49-F238E27FC236}">
                <a16:creationId xmlns:a16="http://schemas.microsoft.com/office/drawing/2014/main" id="{3B603C5F-58C4-953F-EA03-53E3EECD5C0E}"/>
              </a:ext>
            </a:extLst>
          </p:cNvPr>
          <p:cNvSpPr txBox="1">
            <a:spLocks noChangeArrowheads="1"/>
          </p:cNvSpPr>
          <p:nvPr/>
        </p:nvSpPr>
        <p:spPr bwMode="auto">
          <a:xfrm>
            <a:off x="7696200" y="3787775"/>
            <a:ext cx="9906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sz="1800">
                <a:latin typeface="Tahoma" panose="020B0604030504040204" pitchFamily="34" charset="0"/>
                <a:ea typeface="黑体" panose="02010609060101010101" pitchFamily="49" charset="-122"/>
              </a:rPr>
              <a:t>管理员</a:t>
            </a:r>
          </a:p>
        </p:txBody>
      </p:sp>
      <p:sp>
        <p:nvSpPr>
          <p:cNvPr id="430089" name="Text Box 9">
            <a:extLst>
              <a:ext uri="{FF2B5EF4-FFF2-40B4-BE49-F238E27FC236}">
                <a16:creationId xmlns:a16="http://schemas.microsoft.com/office/drawing/2014/main" id="{173573E7-4713-EB77-4D42-930983596BC4}"/>
              </a:ext>
            </a:extLst>
          </p:cNvPr>
          <p:cNvSpPr txBox="1">
            <a:spLocks noChangeArrowheads="1"/>
          </p:cNvSpPr>
          <p:nvPr/>
        </p:nvSpPr>
        <p:spPr bwMode="auto">
          <a:xfrm>
            <a:off x="6443663" y="4486275"/>
            <a:ext cx="2232025" cy="3111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80000"/>
              </a:lnSpc>
              <a:buSzPct val="60000"/>
              <a:buFont typeface="Wingdings" panose="05000000000000000000" pitchFamily="2" charset="2"/>
              <a:buNone/>
            </a:pPr>
            <a:r>
              <a:rPr lang="zh-CN" altLang="en-US" sz="1800">
                <a:latin typeface="Tahoma" panose="020B0604030504040204" pitchFamily="34" charset="0"/>
                <a:ea typeface="黑体" panose="02010609060101010101" pitchFamily="49" charset="-122"/>
              </a:rPr>
              <a:t>生产系统</a:t>
            </a:r>
            <a:r>
              <a:rPr lang="en-US" altLang="zh-CN" sz="1800">
                <a:latin typeface="Tahoma" panose="020B0604030504040204" pitchFamily="34" charset="0"/>
                <a:ea typeface="黑体" panose="02010609060101010101" pitchFamily="49" charset="-122"/>
              </a:rPr>
              <a:t>, </a:t>
            </a:r>
            <a:r>
              <a:rPr lang="zh-CN" altLang="en-US" sz="1800">
                <a:latin typeface="Tahoma" panose="020B0604030504040204" pitchFamily="34" charset="0"/>
                <a:ea typeface="黑体" panose="02010609060101010101" pitchFamily="49" charset="-122"/>
              </a:rPr>
              <a:t>供应系统</a:t>
            </a:r>
            <a:endParaRPr lang="zh-CN" altLang="en-US" sz="1800" b="1">
              <a:latin typeface="Tahoma" panose="020B0604030504040204" pitchFamily="34" charset="0"/>
              <a:ea typeface="黑体" panose="02010609060101010101" pitchFamily="49" charset="-122"/>
            </a:endParaRPr>
          </a:p>
        </p:txBody>
      </p:sp>
      <p:sp>
        <p:nvSpPr>
          <p:cNvPr id="430090" name="Text Box 10">
            <a:extLst>
              <a:ext uri="{FF2B5EF4-FFF2-40B4-BE49-F238E27FC236}">
                <a16:creationId xmlns:a16="http://schemas.microsoft.com/office/drawing/2014/main" id="{EEE67574-ADDE-61D6-F4BB-DA415C53DAF2}"/>
              </a:ext>
            </a:extLst>
          </p:cNvPr>
          <p:cNvSpPr txBox="1">
            <a:spLocks noChangeArrowheads="1"/>
          </p:cNvSpPr>
          <p:nvPr/>
        </p:nvSpPr>
        <p:spPr bwMode="auto">
          <a:xfrm>
            <a:off x="5435600" y="5349875"/>
            <a:ext cx="3200400" cy="3111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80000"/>
              </a:lnSpc>
              <a:buSzPct val="60000"/>
              <a:buFont typeface="Wingdings" panose="05000000000000000000" pitchFamily="2" charset="2"/>
              <a:buNone/>
            </a:pPr>
            <a:r>
              <a:rPr lang="zh-CN" altLang="en-US" sz="1800">
                <a:latin typeface="Tahoma" panose="020B0604030504040204" pitchFamily="34" charset="0"/>
                <a:ea typeface="黑体" panose="02010609060101010101" pitchFamily="49" charset="-122"/>
              </a:rPr>
              <a:t>操作员</a:t>
            </a:r>
            <a:r>
              <a:rPr lang="en-US" altLang="zh-CN" sz="1800">
                <a:latin typeface="Tahoma" panose="020B0604030504040204" pitchFamily="34" charset="0"/>
                <a:ea typeface="黑体" panose="02010609060101010101" pitchFamily="49" charset="-122"/>
              </a:rPr>
              <a:t>,</a:t>
            </a:r>
            <a:r>
              <a:rPr lang="zh-CN" altLang="en-US" sz="1800">
                <a:latin typeface="Tahoma" panose="020B0604030504040204" pitchFamily="34" charset="0"/>
                <a:ea typeface="黑体" panose="02010609060101010101" pitchFamily="49" charset="-122"/>
              </a:rPr>
              <a:t>管理员</a:t>
            </a:r>
            <a:r>
              <a:rPr lang="en-US" altLang="zh-CN" sz="1800">
                <a:latin typeface="Tahoma" panose="020B0604030504040204" pitchFamily="34" charset="0"/>
                <a:ea typeface="黑体" panose="02010609060101010101" pitchFamily="49" charset="-122"/>
              </a:rPr>
              <a:t>,</a:t>
            </a:r>
            <a:r>
              <a:rPr lang="zh-CN" altLang="en-US" sz="1800">
                <a:latin typeface="Tahoma" panose="020B0604030504040204" pitchFamily="34" charset="0"/>
                <a:ea typeface="黑体" panose="02010609060101010101" pitchFamily="49" charset="-122"/>
              </a:rPr>
              <a:t>领料员</a:t>
            </a:r>
            <a:r>
              <a:rPr lang="en-US" altLang="zh-CN" sz="1800">
                <a:latin typeface="Tahoma" panose="020B0604030504040204" pitchFamily="34" charset="0"/>
                <a:ea typeface="黑体" panose="02010609060101010101" pitchFamily="49" charset="-122"/>
              </a:rPr>
              <a:t>,</a:t>
            </a:r>
            <a:r>
              <a:rPr lang="zh-CN" altLang="en-US" sz="1800">
                <a:latin typeface="Tahoma" panose="020B0604030504040204" pitchFamily="34" charset="0"/>
                <a:ea typeface="黑体" panose="02010609060101010101" pitchFamily="49" charset="-122"/>
              </a:rPr>
              <a:t>退料员</a:t>
            </a:r>
            <a:endParaRPr lang="zh-CN" altLang="en-US" sz="1800" b="1">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430084"/>
                                        </p:tgtEl>
                                        <p:attrNameLst>
                                          <p:attrName>style.visibility</p:attrName>
                                        </p:attrNameLst>
                                      </p:cBhvr>
                                      <p:to>
                                        <p:strVal val="visible"/>
                                      </p:to>
                                    </p:set>
                                    <p:animEffect transition="in" filter="slide(fromRight)">
                                      <p:cBhvr>
                                        <p:cTn id="7" dur="500"/>
                                        <p:tgtEl>
                                          <p:spTgt spid="430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430085"/>
                                        </p:tgtEl>
                                        <p:attrNameLst>
                                          <p:attrName>style.visibility</p:attrName>
                                        </p:attrNameLst>
                                      </p:cBhvr>
                                      <p:to>
                                        <p:strVal val="visible"/>
                                      </p:to>
                                    </p:set>
                                    <p:animEffect transition="in" filter="slide(fromRight)">
                                      <p:cBhvr>
                                        <p:cTn id="12" dur="500"/>
                                        <p:tgtEl>
                                          <p:spTgt spid="4300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430086"/>
                                        </p:tgtEl>
                                        <p:attrNameLst>
                                          <p:attrName>style.visibility</p:attrName>
                                        </p:attrNameLst>
                                      </p:cBhvr>
                                      <p:to>
                                        <p:strVal val="visible"/>
                                      </p:to>
                                    </p:set>
                                    <p:animEffect transition="in" filter="slide(fromRight)">
                                      <p:cBhvr>
                                        <p:cTn id="17" dur="500"/>
                                        <p:tgtEl>
                                          <p:spTgt spid="4300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430087"/>
                                        </p:tgtEl>
                                        <p:attrNameLst>
                                          <p:attrName>style.visibility</p:attrName>
                                        </p:attrNameLst>
                                      </p:cBhvr>
                                      <p:to>
                                        <p:strVal val="visible"/>
                                      </p:to>
                                    </p:set>
                                    <p:animEffect transition="in" filter="slide(fromRight)">
                                      <p:cBhvr>
                                        <p:cTn id="22" dur="500"/>
                                        <p:tgtEl>
                                          <p:spTgt spid="4300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430088"/>
                                        </p:tgtEl>
                                        <p:attrNameLst>
                                          <p:attrName>style.visibility</p:attrName>
                                        </p:attrNameLst>
                                      </p:cBhvr>
                                      <p:to>
                                        <p:strVal val="visible"/>
                                      </p:to>
                                    </p:set>
                                    <p:animEffect transition="in" filter="slide(fromRight)">
                                      <p:cBhvr>
                                        <p:cTn id="27" dur="500"/>
                                        <p:tgtEl>
                                          <p:spTgt spid="4300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nodeType="clickEffect">
                                  <p:stCondLst>
                                    <p:cond delay="0"/>
                                  </p:stCondLst>
                                  <p:childTnLst>
                                    <p:set>
                                      <p:cBhvr>
                                        <p:cTn id="31" dur="1" fill="hold">
                                          <p:stCondLst>
                                            <p:cond delay="0"/>
                                          </p:stCondLst>
                                        </p:cTn>
                                        <p:tgtEl>
                                          <p:spTgt spid="430089"/>
                                        </p:tgtEl>
                                        <p:attrNameLst>
                                          <p:attrName>style.visibility</p:attrName>
                                        </p:attrNameLst>
                                      </p:cBhvr>
                                      <p:to>
                                        <p:strVal val="visible"/>
                                      </p:to>
                                    </p:set>
                                    <p:animEffect transition="in" filter="slide(fromRight)">
                                      <p:cBhvr>
                                        <p:cTn id="32" dur="500"/>
                                        <p:tgtEl>
                                          <p:spTgt spid="4300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nodeType="clickEffect">
                                  <p:stCondLst>
                                    <p:cond delay="0"/>
                                  </p:stCondLst>
                                  <p:childTnLst>
                                    <p:set>
                                      <p:cBhvr>
                                        <p:cTn id="36" dur="1" fill="hold">
                                          <p:stCondLst>
                                            <p:cond delay="0"/>
                                          </p:stCondLst>
                                        </p:cTn>
                                        <p:tgtEl>
                                          <p:spTgt spid="430090"/>
                                        </p:tgtEl>
                                        <p:attrNameLst>
                                          <p:attrName>style.visibility</p:attrName>
                                        </p:attrNameLst>
                                      </p:cBhvr>
                                      <p:to>
                                        <p:strVal val="visible"/>
                                      </p:to>
                                    </p:set>
                                    <p:animEffect transition="in" filter="slide(fromRight)">
                                      <p:cBhvr>
                                        <p:cTn id="37" dur="500"/>
                                        <p:tgtEl>
                                          <p:spTgt spid="430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animBg="1"/>
      <p:bldP spid="430085" grpId="0" animBg="1"/>
      <p:bldP spid="430086" grpId="0" animBg="1"/>
      <p:bldP spid="430087" grpId="0" animBg="1"/>
      <p:bldP spid="430088" grpId="0" animBg="1"/>
      <p:bldP spid="430089" grpId="0" animBg="1"/>
      <p:bldP spid="43009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90C6EEC-7AF3-B08D-A910-B47941F250C7}"/>
              </a:ext>
            </a:extLst>
          </p:cNvPr>
          <p:cNvSpPr>
            <a:spLocks noGrp="1" noRot="1" noChangeArrowheads="1"/>
          </p:cNvSpPr>
          <p:nvPr>
            <p:ph type="title" idx="4294967295"/>
          </p:nvPr>
        </p:nvSpPr>
        <p:spPr/>
        <p:txBody>
          <a:bodyPr anchor="ctr"/>
          <a:lstStyle/>
          <a:p>
            <a:pPr eaLnBrk="1" hangingPunct="1"/>
            <a:r>
              <a:rPr lang="zh-CN" altLang="en-US" sz="3200">
                <a:ea typeface="宋体" panose="02010600030101010101" pitchFamily="2" charset="-122"/>
              </a:rPr>
              <a:t>库存管理系统的参与者</a:t>
            </a:r>
          </a:p>
        </p:txBody>
      </p:sp>
      <p:sp>
        <p:nvSpPr>
          <p:cNvPr id="48131" name="AutoShape 4">
            <a:extLst>
              <a:ext uri="{FF2B5EF4-FFF2-40B4-BE49-F238E27FC236}">
                <a16:creationId xmlns:a16="http://schemas.microsoft.com/office/drawing/2014/main" id="{8CEEB301-C35D-0294-856A-A70EA44FE89D}"/>
              </a:ext>
            </a:extLst>
          </p:cNvPr>
          <p:cNvSpPr>
            <a:spLocks noChangeAspect="1" noChangeArrowheads="1"/>
          </p:cNvSpPr>
          <p:nvPr/>
        </p:nvSpPr>
        <p:spPr bwMode="auto">
          <a:xfrm>
            <a:off x="381000" y="1700213"/>
            <a:ext cx="8512175"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a:latin typeface="Arial" panose="020B0604020202020204" pitchFamily="34" charset="0"/>
            </a:endParaRPr>
          </a:p>
        </p:txBody>
      </p:sp>
      <p:graphicFrame>
        <p:nvGraphicFramePr>
          <p:cNvPr id="48132" name="对象 104503">
            <a:extLst>
              <a:ext uri="{FF2B5EF4-FFF2-40B4-BE49-F238E27FC236}">
                <a16:creationId xmlns:a16="http://schemas.microsoft.com/office/drawing/2014/main" id="{61D5C921-8E27-743B-4E6F-A180BB32DD7F}"/>
              </a:ext>
            </a:extLst>
          </p:cNvPr>
          <p:cNvGraphicFramePr>
            <a:graphicFrameLocks/>
          </p:cNvGraphicFramePr>
          <p:nvPr/>
        </p:nvGraphicFramePr>
        <p:xfrm>
          <a:off x="1835150" y="2349500"/>
          <a:ext cx="6481763" cy="3600450"/>
        </p:xfrm>
        <a:graphic>
          <a:graphicData uri="http://schemas.openxmlformats.org/presentationml/2006/ole">
            <mc:AlternateContent xmlns:mc="http://schemas.openxmlformats.org/markup-compatibility/2006">
              <mc:Choice xmlns:v="urn:schemas-microsoft-com:vml" Requires="v">
                <p:oleObj r:id="rId2" imgW="3472200" imgH="2738880" progId="Visio.Drawing.11">
                  <p:embed/>
                </p:oleObj>
              </mc:Choice>
              <mc:Fallback>
                <p:oleObj r:id="rId2" imgW="3472200" imgH="2738880" progId="Visio.Drawing.11">
                  <p:embed/>
                  <p:pic>
                    <p:nvPicPr>
                      <p:cNvPr id="48132" name="对象 104503">
                        <a:extLst>
                          <a:ext uri="{FF2B5EF4-FFF2-40B4-BE49-F238E27FC236}">
                            <a16:creationId xmlns:a16="http://schemas.microsoft.com/office/drawing/2014/main" id="{61D5C921-8E27-743B-4E6F-A180BB32DD7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349500"/>
                        <a:ext cx="6481763"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B8CF011-28B0-C385-0FAF-E9EE2538F892}"/>
              </a:ext>
            </a:extLst>
          </p:cNvPr>
          <p:cNvSpPr>
            <a:spLocks noGrp="1" noRot="1" noChangeArrowheads="1"/>
          </p:cNvSpPr>
          <p:nvPr>
            <p:ph type="title" idx="4294967295"/>
          </p:nvPr>
        </p:nvSpPr>
        <p:spPr>
          <a:xfrm>
            <a:off x="684213" y="476250"/>
            <a:ext cx="7772400" cy="1143000"/>
          </a:xfrm>
        </p:spPr>
        <p:txBody>
          <a:bodyPr anchor="ctr"/>
          <a:lstStyle/>
          <a:p>
            <a:pPr eaLnBrk="1" hangingPunct="1"/>
            <a:r>
              <a:rPr lang="en-US" altLang="zh-CN" sz="3200" b="1">
                <a:solidFill>
                  <a:schemeClr val="tx1"/>
                </a:solidFill>
                <a:ea typeface="楷体_GB2312" pitchFamily="49" charset="-122"/>
              </a:rPr>
              <a:t>2</a:t>
            </a:r>
            <a:r>
              <a:rPr lang="zh-CN" altLang="en-US" sz="3200" b="1">
                <a:solidFill>
                  <a:schemeClr val="tx1"/>
                </a:solidFill>
                <a:ea typeface="楷体_GB2312" pitchFamily="49" charset="-122"/>
              </a:rPr>
              <a:t>、用例（</a:t>
            </a:r>
            <a:r>
              <a:rPr lang="en-US" altLang="zh-CN" sz="3200" b="1">
                <a:solidFill>
                  <a:schemeClr val="tx1"/>
                </a:solidFill>
                <a:ea typeface="楷体_GB2312" pitchFamily="49" charset="-122"/>
              </a:rPr>
              <a:t>Use Case</a:t>
            </a:r>
            <a:r>
              <a:rPr lang="zh-CN" altLang="en-US" sz="3200" b="1">
                <a:solidFill>
                  <a:schemeClr val="tx1"/>
                </a:solidFill>
                <a:ea typeface="楷体_GB2312" pitchFamily="49" charset="-122"/>
              </a:rPr>
              <a:t>）</a:t>
            </a:r>
            <a:r>
              <a:rPr lang="zh-CN" altLang="en-US" sz="4400" b="1">
                <a:ea typeface="楷体_GB2312" pitchFamily="49" charset="-122"/>
              </a:rPr>
              <a:t> </a:t>
            </a:r>
          </a:p>
        </p:txBody>
      </p:sp>
      <p:sp>
        <p:nvSpPr>
          <p:cNvPr id="49155" name="Rectangle 3">
            <a:extLst>
              <a:ext uri="{FF2B5EF4-FFF2-40B4-BE49-F238E27FC236}">
                <a16:creationId xmlns:a16="http://schemas.microsoft.com/office/drawing/2014/main" id="{227CEECE-59E4-FA43-FDC8-357F7F479879}"/>
              </a:ext>
            </a:extLst>
          </p:cNvPr>
          <p:cNvSpPr>
            <a:spLocks noChangeArrowheads="1"/>
          </p:cNvSpPr>
          <p:nvPr/>
        </p:nvSpPr>
        <p:spPr bwMode="auto">
          <a:xfrm>
            <a:off x="2362200" y="1905000"/>
            <a:ext cx="8229600"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buClrTx/>
              <a:buSzTx/>
              <a:buFont typeface="Arial" panose="020B0604020202020204" pitchFamily="34" charset="0"/>
              <a:buChar char="•"/>
            </a:pPr>
            <a:endParaRPr lang="zh-CN" altLang="zh-CN" sz="4000">
              <a:latin typeface="Times New Roman" panose="02020603050405020304" pitchFamily="18" charset="0"/>
              <a:ea typeface="宋体" panose="02010600030101010101" pitchFamily="2" charset="-122"/>
            </a:endParaRPr>
          </a:p>
        </p:txBody>
      </p:sp>
      <p:sp>
        <p:nvSpPr>
          <p:cNvPr id="49156" name="Text Box 4">
            <a:extLst>
              <a:ext uri="{FF2B5EF4-FFF2-40B4-BE49-F238E27FC236}">
                <a16:creationId xmlns:a16="http://schemas.microsoft.com/office/drawing/2014/main" id="{0709EA7C-9A5C-6DF0-3D77-764A0C421E5F}"/>
              </a:ext>
            </a:extLst>
          </p:cNvPr>
          <p:cNvSpPr txBox="1">
            <a:spLocks noChangeArrowheads="1"/>
          </p:cNvSpPr>
          <p:nvPr/>
        </p:nvSpPr>
        <p:spPr bwMode="auto">
          <a:xfrm>
            <a:off x="1908175" y="1916113"/>
            <a:ext cx="685482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eaLnBrk="1" hangingPunct="1">
              <a:spcBef>
                <a:spcPct val="50000"/>
              </a:spcBef>
              <a:buClrTx/>
              <a:buSzTx/>
              <a:buFont typeface="Arial" panose="020B0604020202020204" pitchFamily="34" charset="0"/>
              <a:buChar char="•"/>
            </a:pPr>
            <a:r>
              <a:rPr lang="zh-CN" altLang="en-US" sz="2800" b="1">
                <a:latin typeface="宋体" panose="02010600030101010101" pitchFamily="2" charset="-122"/>
                <a:ea typeface="宋体" panose="02010600030101010101" pitchFamily="2" charset="-122"/>
              </a:rPr>
              <a:t>用例</a:t>
            </a:r>
            <a:r>
              <a:rPr lang="zh-CN" altLang="en-US" sz="2800" b="1">
                <a:latin typeface="Times New Roman" panose="02020603050405020304" pitchFamily="18" charset="0"/>
                <a:ea typeface="楷体_GB2312" pitchFamily="49" charset="-122"/>
              </a:rPr>
              <a:t>描述了系统的功能需求，</a:t>
            </a:r>
            <a:r>
              <a:rPr lang="zh-CN" altLang="en-US" sz="2800" b="1">
                <a:latin typeface="宋体" panose="02010600030101010101" pitchFamily="2" charset="-122"/>
                <a:ea typeface="宋体" panose="02010600030101010101" pitchFamily="2" charset="-122"/>
              </a:rPr>
              <a:t>是系统的一组动作序列的描述</a:t>
            </a:r>
            <a:r>
              <a:rPr lang="en-US" altLang="zh-CN" sz="2800" b="1">
                <a:latin typeface="宋体" panose="02010600030101010101" pitchFamily="2" charset="-122"/>
                <a:ea typeface="宋体" panose="02010600030101010101" pitchFamily="2" charset="-122"/>
              </a:rPr>
              <a:t>.</a:t>
            </a:r>
            <a:endParaRPr lang="en-US" altLang="zh-CN" sz="2800" b="1">
              <a:latin typeface="Times New Roman" panose="02020603050405020304" pitchFamily="18" charset="0"/>
              <a:ea typeface="楷体_GB2312" pitchFamily="49" charset="-122"/>
            </a:endParaRPr>
          </a:p>
          <a:p>
            <a:pPr algn="just" eaLnBrk="1" hangingPunct="1">
              <a:spcBef>
                <a:spcPct val="50000"/>
              </a:spcBef>
              <a:buClrTx/>
              <a:buSzTx/>
              <a:buFont typeface="Arial" panose="020B0604020202020204" pitchFamily="34" charset="0"/>
              <a:buChar char="•"/>
            </a:pPr>
            <a:r>
              <a:rPr lang="zh-CN" altLang="en-US" sz="2800" b="1">
                <a:latin typeface="Times New Roman" panose="02020603050405020304" pitchFamily="18" charset="0"/>
                <a:ea typeface="楷体_GB2312" pitchFamily="49" charset="-122"/>
              </a:rPr>
              <a:t>用例的本质是用户与计算机之间的一次交互作用。在</a:t>
            </a:r>
            <a:r>
              <a:rPr lang="en-US" altLang="zh-CN" sz="2800" b="1">
                <a:latin typeface="Times New Roman" panose="02020603050405020304" pitchFamily="18" charset="0"/>
                <a:ea typeface="楷体_GB2312" pitchFamily="49" charset="-122"/>
              </a:rPr>
              <a:t>UML</a:t>
            </a:r>
            <a:r>
              <a:rPr lang="zh-CN" altLang="en-US" sz="2800" b="1">
                <a:latin typeface="Times New Roman" panose="02020603050405020304" pitchFamily="18" charset="0"/>
                <a:ea typeface="楷体_GB2312" pitchFamily="49" charset="-122"/>
              </a:rPr>
              <a:t>的概念中用例是系统作出的一系列动作</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而参与者能够察觉到这一系列动作的结果。</a:t>
            </a:r>
          </a:p>
          <a:p>
            <a:pPr algn="just" eaLnBrk="1" hangingPunct="1">
              <a:spcBef>
                <a:spcPct val="50000"/>
              </a:spcBef>
              <a:buClrTx/>
              <a:buSzTx/>
              <a:buFont typeface="Arial" panose="020B0604020202020204" pitchFamily="34" charset="0"/>
              <a:buChar char="•"/>
            </a:pPr>
            <a:r>
              <a:rPr lang="en-US" altLang="zh-CN" sz="2800" b="1">
                <a:latin typeface="Times New Roman" panose="02020603050405020304" pitchFamily="18" charset="0"/>
                <a:ea typeface="楷体_GB2312" pitchFamily="49" charset="-122"/>
              </a:rPr>
              <a:t>UML</a:t>
            </a:r>
            <a:r>
              <a:rPr lang="zh-CN" altLang="en-US" sz="2800" b="1">
                <a:latin typeface="Times New Roman" panose="02020603050405020304" pitchFamily="18" charset="0"/>
                <a:ea typeface="楷体_GB2312" pitchFamily="49" charset="-122"/>
              </a:rPr>
              <a:t>中用例用一个椭圆来表示，用例的名字可以写在椭圆的内部或下方。</a:t>
            </a:r>
          </a:p>
          <a:p>
            <a:pPr algn="just" eaLnBrk="1" hangingPunct="1">
              <a:spcBef>
                <a:spcPct val="50000"/>
              </a:spcBef>
              <a:buClrTx/>
              <a:buSzTx/>
              <a:buFont typeface="Arial" panose="020B0604020202020204" pitchFamily="34" charset="0"/>
              <a:buNone/>
            </a:pPr>
            <a:endParaRPr lang="zh-CN" altLang="en-US" sz="2800" b="1">
              <a:latin typeface="Times New Roman" panose="02020603050405020304" pitchFamily="18" charset="0"/>
              <a:ea typeface="楷体_GB2312" pitchFamily="49" charset="-122"/>
            </a:endParaRPr>
          </a:p>
          <a:p>
            <a:pPr algn="just" eaLnBrk="1" hangingPunct="1">
              <a:spcBef>
                <a:spcPct val="50000"/>
              </a:spcBef>
              <a:buClrTx/>
              <a:buSzTx/>
              <a:buFont typeface="Arial" panose="020B0604020202020204" pitchFamily="34" charset="0"/>
              <a:buChar char="•"/>
            </a:pPr>
            <a:endParaRPr lang="en-US" altLang="zh-CN" sz="2800" b="1">
              <a:latin typeface="Times New Roman" panose="02020603050405020304" pitchFamily="18" charset="0"/>
              <a:ea typeface="楷体_GB2312" pitchFamily="49" charset="-122"/>
            </a:endParaRPr>
          </a:p>
        </p:txBody>
      </p:sp>
      <p:sp>
        <p:nvSpPr>
          <p:cNvPr id="49157" name="Oval 5">
            <a:extLst>
              <a:ext uri="{FF2B5EF4-FFF2-40B4-BE49-F238E27FC236}">
                <a16:creationId xmlns:a16="http://schemas.microsoft.com/office/drawing/2014/main" id="{E1FEACF1-AB27-1006-3C9C-FB02BFE5154C}"/>
              </a:ext>
            </a:extLst>
          </p:cNvPr>
          <p:cNvSpPr>
            <a:spLocks noChangeArrowheads="1"/>
          </p:cNvSpPr>
          <p:nvPr/>
        </p:nvSpPr>
        <p:spPr bwMode="auto">
          <a:xfrm>
            <a:off x="6372225" y="549275"/>
            <a:ext cx="1676400" cy="914400"/>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登记课程</a:t>
            </a:r>
          </a:p>
        </p:txBody>
      </p:sp>
    </p:spTree>
  </p:cSld>
  <p:clrMapOvr>
    <a:masterClrMapping/>
  </p:clrMapOvr>
  <p:transition spd="slow">
    <p:strips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DBCB873-48F1-0CAA-32CC-4CDC17520576}"/>
              </a:ext>
            </a:extLst>
          </p:cNvPr>
          <p:cNvSpPr>
            <a:spLocks noGrp="1" noRot="1" noChangeArrowheads="1"/>
          </p:cNvSpPr>
          <p:nvPr>
            <p:ph type="body" idx="4294967295"/>
          </p:nvPr>
        </p:nvSpPr>
        <p:spPr>
          <a:xfrm>
            <a:off x="1835150" y="1916113"/>
            <a:ext cx="7004050" cy="4560887"/>
          </a:xfrm>
        </p:spPr>
        <p:txBody>
          <a:bodyPr/>
          <a:lstStyle/>
          <a:p>
            <a:pPr algn="just" eaLnBrk="1" hangingPunct="1"/>
            <a:r>
              <a:rPr lang="zh-CN" altLang="en-US" b="1">
                <a:ea typeface="楷体_GB2312" pitchFamily="49" charset="-122"/>
              </a:rPr>
              <a:t>识别用例最好的办法就是从分析系统的参与者开始，先列出所有的参与者，在根据每个参与者列出与它有关的用例。在识别用例的过程中，通过以下的几个问题可以帮助识别用例：</a:t>
            </a:r>
          </a:p>
          <a:p>
            <a:pPr algn="just" eaLnBrk="1" hangingPunct="1">
              <a:buFont typeface="Wingdings" panose="05000000000000000000" pitchFamily="2" charset="2"/>
              <a:buNone/>
            </a:pPr>
            <a:r>
              <a:rPr lang="zh-CN" altLang="en-US" b="1">
                <a:ea typeface="楷体_GB2312" pitchFamily="49" charset="-122"/>
              </a:rPr>
              <a:t>（</a:t>
            </a:r>
            <a:r>
              <a:rPr lang="en-US" altLang="zh-CN" b="1">
                <a:ea typeface="楷体_GB2312" pitchFamily="49" charset="-122"/>
              </a:rPr>
              <a:t>1</a:t>
            </a:r>
            <a:r>
              <a:rPr lang="zh-CN" altLang="en-US" b="1">
                <a:ea typeface="楷体_GB2312" pitchFamily="49" charset="-122"/>
              </a:rPr>
              <a:t>）参与者希望系统提供什么功能？</a:t>
            </a:r>
          </a:p>
          <a:p>
            <a:pPr algn="just" eaLnBrk="1" hangingPunct="1">
              <a:buFont typeface="Wingdings" panose="05000000000000000000" pitchFamily="2" charset="2"/>
              <a:buNone/>
            </a:pPr>
            <a:r>
              <a:rPr lang="zh-CN" altLang="en-US" b="1">
                <a:ea typeface="楷体_GB2312" pitchFamily="49" charset="-122"/>
              </a:rPr>
              <a:t>（</a:t>
            </a:r>
            <a:r>
              <a:rPr lang="en-US" altLang="zh-CN" b="1">
                <a:ea typeface="楷体_GB2312" pitchFamily="49" charset="-122"/>
              </a:rPr>
              <a:t>2</a:t>
            </a:r>
            <a:r>
              <a:rPr lang="zh-CN" altLang="en-US" b="1">
                <a:ea typeface="楷体_GB2312" pitchFamily="49" charset="-122"/>
              </a:rPr>
              <a:t>）系统是否存储和检索信息？如果是，这个行为由哪个参与者触发</a:t>
            </a:r>
            <a:r>
              <a:rPr lang="en-US" altLang="zh-CN" b="1">
                <a:ea typeface="楷体_GB2312" pitchFamily="49" charset="-122"/>
              </a:rPr>
              <a:t>?</a:t>
            </a:r>
          </a:p>
          <a:p>
            <a:pPr algn="just" eaLnBrk="1" hangingPunct="1">
              <a:buFont typeface="Wingdings" panose="05000000000000000000" pitchFamily="2" charset="2"/>
              <a:buNone/>
            </a:pPr>
            <a:r>
              <a:rPr lang="zh-CN" altLang="en-US" b="1">
                <a:ea typeface="楷体_GB2312" pitchFamily="49" charset="-122"/>
              </a:rPr>
              <a:t>（</a:t>
            </a:r>
            <a:r>
              <a:rPr lang="en-US" altLang="zh-CN" b="1">
                <a:ea typeface="楷体_GB2312" pitchFamily="49" charset="-122"/>
              </a:rPr>
              <a:t>3</a:t>
            </a:r>
            <a:r>
              <a:rPr lang="zh-CN" altLang="en-US" b="1">
                <a:ea typeface="楷体_GB2312" pitchFamily="49" charset="-122"/>
              </a:rPr>
              <a:t>）当系统改变状态时，通知参与者吗？</a:t>
            </a:r>
          </a:p>
          <a:p>
            <a:pPr algn="just" eaLnBrk="1" hangingPunct="1">
              <a:buFont typeface="Wingdings" panose="05000000000000000000" pitchFamily="2" charset="2"/>
              <a:buNone/>
            </a:pPr>
            <a:r>
              <a:rPr lang="zh-CN" altLang="en-US" b="1">
                <a:ea typeface="楷体_GB2312" pitchFamily="49" charset="-122"/>
              </a:rPr>
              <a:t>（</a:t>
            </a:r>
            <a:r>
              <a:rPr lang="en-US" altLang="zh-CN" b="1">
                <a:ea typeface="楷体_GB2312" pitchFamily="49" charset="-122"/>
              </a:rPr>
              <a:t>4</a:t>
            </a:r>
            <a:r>
              <a:rPr lang="zh-CN" altLang="en-US" b="1">
                <a:ea typeface="楷体_GB2312" pitchFamily="49" charset="-122"/>
              </a:rPr>
              <a:t>）存在影响系统的外部事件吗？</a:t>
            </a:r>
          </a:p>
          <a:p>
            <a:pPr algn="just" eaLnBrk="1" hangingPunct="1">
              <a:buFont typeface="Wingdings" panose="05000000000000000000" pitchFamily="2" charset="2"/>
              <a:buNone/>
            </a:pPr>
            <a:r>
              <a:rPr lang="zh-CN" altLang="en-US" b="1">
                <a:ea typeface="楷体_GB2312" pitchFamily="49" charset="-122"/>
              </a:rPr>
              <a:t>（</a:t>
            </a:r>
            <a:r>
              <a:rPr lang="en-US" altLang="zh-CN" b="1">
                <a:ea typeface="楷体_GB2312" pitchFamily="49" charset="-122"/>
              </a:rPr>
              <a:t>5</a:t>
            </a:r>
            <a:r>
              <a:rPr lang="zh-CN" altLang="en-US" b="1">
                <a:ea typeface="楷体_GB2312" pitchFamily="49" charset="-122"/>
              </a:rPr>
              <a:t>）是哪个参与者通知系统这些事件？</a:t>
            </a:r>
          </a:p>
        </p:txBody>
      </p:sp>
      <p:sp>
        <p:nvSpPr>
          <p:cNvPr id="51203" name="矩形 107522">
            <a:extLst>
              <a:ext uri="{FF2B5EF4-FFF2-40B4-BE49-F238E27FC236}">
                <a16:creationId xmlns:a16="http://schemas.microsoft.com/office/drawing/2014/main" id="{C9B8A749-A7C4-ACBC-5DC8-F6D0DBECDE3E}"/>
              </a:ext>
            </a:extLst>
          </p:cNvPr>
          <p:cNvSpPr>
            <a:spLocks noChangeArrowheads="1"/>
          </p:cNvSpPr>
          <p:nvPr/>
        </p:nvSpPr>
        <p:spPr bwMode="auto">
          <a:xfrm>
            <a:off x="1763713" y="1020763"/>
            <a:ext cx="1816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3200" b="1">
                <a:ea typeface="楷体_GB2312" pitchFamily="49" charset="-122"/>
              </a:rPr>
              <a:t>识别用例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F8E6E16-97A6-C965-3747-94C98996DBB8}"/>
              </a:ext>
            </a:extLst>
          </p:cNvPr>
          <p:cNvSpPr>
            <a:spLocks noGrp="1" noRot="1" noChangeArrowheads="1"/>
          </p:cNvSpPr>
          <p:nvPr>
            <p:ph type="body" idx="4294967295"/>
          </p:nvPr>
        </p:nvSpPr>
        <p:spPr>
          <a:xfrm>
            <a:off x="1835150" y="2060575"/>
            <a:ext cx="7004050" cy="4416425"/>
          </a:xfrm>
        </p:spPr>
        <p:txBody>
          <a:bodyPr/>
          <a:lstStyle/>
          <a:p>
            <a:pPr eaLnBrk="1" hangingPunct="1">
              <a:buFont typeface="Wingdings" panose="05000000000000000000" pitchFamily="2" charset="2"/>
              <a:buNone/>
            </a:pPr>
            <a:endParaRPr lang="zh-CN" altLang="en-US" b="1">
              <a:ea typeface="楷体_GB2312" pitchFamily="49" charset="-122"/>
            </a:endParaRPr>
          </a:p>
          <a:p>
            <a:pPr algn="just" eaLnBrk="1" hangingPunct="1"/>
            <a:r>
              <a:rPr lang="zh-CN" altLang="en-US" b="1">
                <a:ea typeface="楷体_GB2312" pitchFamily="49" charset="-122"/>
              </a:rPr>
              <a:t>用例分析是处于系统的需求分析阶段，这个阶段应该尽量的避免去考虑系统实现的细节问题。也就是说，用例描述的是一个系统做什么，而不是怎么做。</a:t>
            </a:r>
          </a:p>
          <a:p>
            <a:pPr algn="just" eaLnBrk="1" hangingPunct="1"/>
            <a:endParaRPr lang="en-US" altLang="zh-CN" b="1">
              <a:ea typeface="楷体_GB2312" pitchFamily="49" charset="-122"/>
            </a:endParaRPr>
          </a:p>
        </p:txBody>
      </p:sp>
      <p:sp>
        <p:nvSpPr>
          <p:cNvPr id="52227" name="矩形 108546">
            <a:extLst>
              <a:ext uri="{FF2B5EF4-FFF2-40B4-BE49-F238E27FC236}">
                <a16:creationId xmlns:a16="http://schemas.microsoft.com/office/drawing/2014/main" id="{0B4BD317-507F-94B7-8F09-C9B5483ACA46}"/>
              </a:ext>
            </a:extLst>
          </p:cNvPr>
          <p:cNvSpPr>
            <a:spLocks noChangeArrowheads="1"/>
          </p:cNvSpPr>
          <p:nvPr/>
        </p:nvSpPr>
        <p:spPr bwMode="auto">
          <a:xfrm>
            <a:off x="1258888" y="1092200"/>
            <a:ext cx="1816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buFont typeface="Wingdings" panose="05000000000000000000" pitchFamily="2" charset="2"/>
              <a:buNone/>
            </a:pPr>
            <a:r>
              <a:rPr lang="zh-CN" altLang="en-US" sz="3200" b="1">
                <a:latin typeface="Arial" panose="020B0604020202020204" pitchFamily="34" charset="0"/>
                <a:ea typeface="宋体" panose="02010600030101010101" pitchFamily="2" charset="-122"/>
              </a:rPr>
              <a:t>用例分析</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B943565-020B-2A89-B48E-F003538B24AF}"/>
              </a:ext>
            </a:extLst>
          </p:cNvPr>
          <p:cNvSpPr>
            <a:spLocks noGrp="1" noRot="1" noChangeArrowheads="1"/>
          </p:cNvSpPr>
          <p:nvPr>
            <p:ph type="title" idx="4294967295"/>
          </p:nvPr>
        </p:nvSpPr>
        <p:spPr>
          <a:xfrm>
            <a:off x="1403350" y="990600"/>
            <a:ext cx="6102350" cy="633413"/>
          </a:xfrm>
        </p:spPr>
        <p:txBody>
          <a:bodyPr anchor="ctr"/>
          <a:lstStyle/>
          <a:p>
            <a:pPr eaLnBrk="1" hangingPunct="1"/>
            <a:r>
              <a:rPr lang="zh-CN" altLang="en-US">
                <a:ea typeface="宋体" panose="02010600030101010101" pitchFamily="2" charset="-122"/>
              </a:rPr>
              <a:t>案例</a:t>
            </a:r>
            <a:r>
              <a:rPr lang="en-US" altLang="zh-CN">
                <a:ea typeface="宋体" panose="02010600030101010101" pitchFamily="2" charset="-122"/>
              </a:rPr>
              <a:t>2</a:t>
            </a:r>
            <a:r>
              <a:rPr lang="zh-CN" altLang="en-US">
                <a:ea typeface="宋体" panose="02010600030101010101" pitchFamily="2" charset="-122"/>
              </a:rPr>
              <a:t>：</a:t>
            </a:r>
            <a:r>
              <a:rPr lang="zh-CN" altLang="en-US" sz="3200">
                <a:ea typeface="宋体" panose="02010600030101010101" pitchFamily="2" charset="-122"/>
              </a:rPr>
              <a:t>零件销售系统</a:t>
            </a:r>
          </a:p>
        </p:txBody>
      </p:sp>
      <p:pic>
        <p:nvPicPr>
          <p:cNvPr id="53251" name="Picture 3">
            <a:extLst>
              <a:ext uri="{FF2B5EF4-FFF2-40B4-BE49-F238E27FC236}">
                <a16:creationId xmlns:a16="http://schemas.microsoft.com/office/drawing/2014/main" id="{73EF3CDC-6D0C-471D-757F-DD8458556AB9}"/>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692275" y="1916113"/>
            <a:ext cx="7200900" cy="4637087"/>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3">
            <a:extLst>
              <a:ext uri="{FF2B5EF4-FFF2-40B4-BE49-F238E27FC236}">
                <a16:creationId xmlns:a16="http://schemas.microsoft.com/office/drawing/2014/main" id="{11C9CFEB-F569-5A5A-992C-A9A229EB81FD}"/>
              </a:ext>
            </a:extLst>
          </p:cNvPr>
          <p:cNvSpPr txBox="1">
            <a:spLocks noChangeArrowheads="1"/>
          </p:cNvSpPr>
          <p:nvPr/>
        </p:nvSpPr>
        <p:spPr bwMode="auto">
          <a:xfrm>
            <a:off x="914400" y="685800"/>
            <a:ext cx="54102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sz="2800">
                <a:solidFill>
                  <a:schemeClr val="tx2"/>
                </a:solidFill>
                <a:latin typeface="Tahoma" panose="020B0604030504040204" pitchFamily="34" charset="0"/>
                <a:ea typeface="黑体" panose="02010609060101010101" pitchFamily="49" charset="-122"/>
              </a:rPr>
              <a:t>案例</a:t>
            </a:r>
            <a:r>
              <a:rPr lang="en-US" altLang="zh-CN" sz="2800">
                <a:solidFill>
                  <a:schemeClr val="tx2"/>
                </a:solidFill>
                <a:latin typeface="Tahoma" panose="020B0604030504040204" pitchFamily="34" charset="0"/>
                <a:ea typeface="黑体" panose="02010609060101010101" pitchFamily="49" charset="-122"/>
              </a:rPr>
              <a:t>2</a:t>
            </a:r>
            <a:r>
              <a:rPr lang="zh-CN" altLang="en-US" sz="2800">
                <a:solidFill>
                  <a:schemeClr val="tx2"/>
                </a:solidFill>
                <a:latin typeface="Tahoma" panose="020B0604030504040204" pitchFamily="34" charset="0"/>
                <a:ea typeface="黑体" panose="02010609060101010101" pitchFamily="49" charset="-122"/>
              </a:rPr>
              <a:t>：零件销售系统的参与者</a:t>
            </a:r>
          </a:p>
        </p:txBody>
      </p:sp>
      <p:graphicFrame>
        <p:nvGraphicFramePr>
          <p:cNvPr id="54275" name="对象 110596">
            <a:extLst>
              <a:ext uri="{FF2B5EF4-FFF2-40B4-BE49-F238E27FC236}">
                <a16:creationId xmlns:a16="http://schemas.microsoft.com/office/drawing/2014/main" id="{92D7BF87-3646-31BB-E401-A4A34858F919}"/>
              </a:ext>
            </a:extLst>
          </p:cNvPr>
          <p:cNvGraphicFramePr>
            <a:graphicFrameLocks/>
          </p:cNvGraphicFramePr>
          <p:nvPr/>
        </p:nvGraphicFramePr>
        <p:xfrm>
          <a:off x="1908175" y="2330450"/>
          <a:ext cx="5976938" cy="3690938"/>
        </p:xfrm>
        <a:graphic>
          <a:graphicData uri="http://schemas.openxmlformats.org/presentationml/2006/ole">
            <mc:AlternateContent xmlns:mc="http://schemas.openxmlformats.org/markup-compatibility/2006">
              <mc:Choice xmlns:v="urn:schemas-microsoft-com:vml" Requires="v">
                <p:oleObj r:id="rId2" imgW="2808000" imgH="2809800" progId="Visio.Drawing.11">
                  <p:embed/>
                </p:oleObj>
              </mc:Choice>
              <mc:Fallback>
                <p:oleObj r:id="rId2" imgW="2808000" imgH="2809800" progId="Visio.Drawing.11">
                  <p:embed/>
                  <p:pic>
                    <p:nvPicPr>
                      <p:cNvPr id="54275" name="对象 110596">
                        <a:extLst>
                          <a:ext uri="{FF2B5EF4-FFF2-40B4-BE49-F238E27FC236}">
                            <a16:creationId xmlns:a16="http://schemas.microsoft.com/office/drawing/2014/main" id="{92D7BF87-3646-31BB-E401-A4A34858F91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330450"/>
                        <a:ext cx="5976938"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2CB247FD-7963-8953-25D4-0D0E17C591AB}"/>
              </a:ext>
            </a:extLst>
          </p:cNvPr>
          <p:cNvSpPr txBox="1">
            <a:spLocks noChangeArrowheads="1"/>
          </p:cNvSpPr>
          <p:nvPr/>
        </p:nvSpPr>
        <p:spPr bwMode="auto">
          <a:xfrm>
            <a:off x="0" y="0"/>
            <a:ext cx="4572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a:solidFill>
                  <a:schemeClr val="tx2"/>
                </a:solidFill>
                <a:latin typeface="Tahoma" panose="020B0604030504040204" pitchFamily="34" charset="0"/>
                <a:ea typeface="黑体" panose="02010609060101010101" pitchFamily="49" charset="-122"/>
              </a:rPr>
              <a:t>案例</a:t>
            </a:r>
            <a:r>
              <a:rPr lang="en-US" altLang="zh-CN">
                <a:solidFill>
                  <a:schemeClr val="tx2"/>
                </a:solidFill>
                <a:latin typeface="Tahoma" panose="020B0604030504040204" pitchFamily="34" charset="0"/>
                <a:ea typeface="黑体" panose="02010609060101010101" pitchFamily="49" charset="-122"/>
              </a:rPr>
              <a:t>2</a:t>
            </a:r>
            <a:r>
              <a:rPr lang="zh-CN" altLang="en-US">
                <a:solidFill>
                  <a:schemeClr val="tx2"/>
                </a:solidFill>
                <a:latin typeface="Tahoma" panose="020B0604030504040204" pitchFamily="34" charset="0"/>
                <a:ea typeface="黑体" panose="02010609060101010101" pitchFamily="49" charset="-122"/>
              </a:rPr>
              <a:t>：零件销售系统的用例</a:t>
            </a:r>
          </a:p>
        </p:txBody>
      </p:sp>
      <p:grpSp>
        <p:nvGrpSpPr>
          <p:cNvPr id="55299" name="Group 3">
            <a:extLst>
              <a:ext uri="{FF2B5EF4-FFF2-40B4-BE49-F238E27FC236}">
                <a16:creationId xmlns:a16="http://schemas.microsoft.com/office/drawing/2014/main" id="{52B078A0-668A-8E96-D567-B97BCFBC7A06}"/>
              </a:ext>
            </a:extLst>
          </p:cNvPr>
          <p:cNvGrpSpPr>
            <a:grpSpLocks/>
          </p:cNvGrpSpPr>
          <p:nvPr/>
        </p:nvGrpSpPr>
        <p:grpSpPr bwMode="auto">
          <a:xfrm>
            <a:off x="2362200" y="762000"/>
            <a:ext cx="1219200" cy="747713"/>
            <a:chOff x="1440" y="336"/>
            <a:chExt cx="768" cy="471"/>
          </a:xfrm>
        </p:grpSpPr>
        <p:sp>
          <p:nvSpPr>
            <p:cNvPr id="55358" name="Oval 4">
              <a:extLst>
                <a:ext uri="{FF2B5EF4-FFF2-40B4-BE49-F238E27FC236}">
                  <a16:creationId xmlns:a16="http://schemas.microsoft.com/office/drawing/2014/main" id="{ADCDA90C-0173-B5A6-3A85-D80AD00915AE}"/>
                </a:ext>
              </a:extLst>
            </p:cNvPr>
            <p:cNvSpPr>
              <a:spLocks noChangeArrowheads="1"/>
            </p:cNvSpPr>
            <p:nvPr/>
          </p:nvSpPr>
          <p:spPr bwMode="auto">
            <a:xfrm>
              <a:off x="1440" y="336"/>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59" name="Text Box 5">
              <a:extLst>
                <a:ext uri="{FF2B5EF4-FFF2-40B4-BE49-F238E27FC236}">
                  <a16:creationId xmlns:a16="http://schemas.microsoft.com/office/drawing/2014/main" id="{F4570442-AA70-F4DB-EA7E-FE950E3CD809}"/>
                </a:ext>
              </a:extLst>
            </p:cNvPr>
            <p:cNvSpPr txBox="1">
              <a:spLocks noChangeArrowheads="1"/>
            </p:cNvSpPr>
            <p:nvPr/>
          </p:nvSpPr>
          <p:spPr bwMode="auto">
            <a:xfrm>
              <a:off x="1584" y="57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注册</a:t>
              </a:r>
            </a:p>
          </p:txBody>
        </p:sp>
      </p:grpSp>
      <p:grpSp>
        <p:nvGrpSpPr>
          <p:cNvPr id="55300" name="Group 6">
            <a:extLst>
              <a:ext uri="{FF2B5EF4-FFF2-40B4-BE49-F238E27FC236}">
                <a16:creationId xmlns:a16="http://schemas.microsoft.com/office/drawing/2014/main" id="{70E89C0B-A7C0-1BAC-937E-77921A3FDF13}"/>
              </a:ext>
            </a:extLst>
          </p:cNvPr>
          <p:cNvGrpSpPr>
            <a:grpSpLocks/>
          </p:cNvGrpSpPr>
          <p:nvPr/>
        </p:nvGrpSpPr>
        <p:grpSpPr bwMode="auto">
          <a:xfrm>
            <a:off x="3048000" y="1524000"/>
            <a:ext cx="1257300" cy="747713"/>
            <a:chOff x="1824" y="816"/>
            <a:chExt cx="792" cy="471"/>
          </a:xfrm>
        </p:grpSpPr>
        <p:sp>
          <p:nvSpPr>
            <p:cNvPr id="55356" name="Oval 7">
              <a:extLst>
                <a:ext uri="{FF2B5EF4-FFF2-40B4-BE49-F238E27FC236}">
                  <a16:creationId xmlns:a16="http://schemas.microsoft.com/office/drawing/2014/main" id="{5D12B3BF-F75A-E9A9-C002-C999D8881AF4}"/>
                </a:ext>
              </a:extLst>
            </p:cNvPr>
            <p:cNvSpPr>
              <a:spLocks noChangeArrowheads="1"/>
            </p:cNvSpPr>
            <p:nvPr/>
          </p:nvSpPr>
          <p:spPr bwMode="auto">
            <a:xfrm>
              <a:off x="1824" y="816"/>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57" name="Rectangle 8">
              <a:extLst>
                <a:ext uri="{FF2B5EF4-FFF2-40B4-BE49-F238E27FC236}">
                  <a16:creationId xmlns:a16="http://schemas.microsoft.com/office/drawing/2014/main" id="{B94257CD-B9B4-F2D4-F528-44B4AB6C4AE0}"/>
                </a:ext>
              </a:extLst>
            </p:cNvPr>
            <p:cNvSpPr>
              <a:spLocks noChangeArrowheads="1"/>
            </p:cNvSpPr>
            <p:nvPr/>
          </p:nvSpPr>
          <p:spPr bwMode="auto">
            <a:xfrm>
              <a:off x="1920" y="1056"/>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会员登录</a:t>
              </a:r>
            </a:p>
          </p:txBody>
        </p:sp>
      </p:grpSp>
      <p:grpSp>
        <p:nvGrpSpPr>
          <p:cNvPr id="55301" name="Group 9">
            <a:extLst>
              <a:ext uri="{FF2B5EF4-FFF2-40B4-BE49-F238E27FC236}">
                <a16:creationId xmlns:a16="http://schemas.microsoft.com/office/drawing/2014/main" id="{9540C06F-E01B-9BBA-8F19-B9018D714AA6}"/>
              </a:ext>
            </a:extLst>
          </p:cNvPr>
          <p:cNvGrpSpPr>
            <a:grpSpLocks/>
          </p:cNvGrpSpPr>
          <p:nvPr/>
        </p:nvGrpSpPr>
        <p:grpSpPr bwMode="auto">
          <a:xfrm>
            <a:off x="2362200" y="2286000"/>
            <a:ext cx="1219200" cy="747713"/>
            <a:chOff x="1536" y="1344"/>
            <a:chExt cx="768" cy="471"/>
          </a:xfrm>
        </p:grpSpPr>
        <p:sp>
          <p:nvSpPr>
            <p:cNvPr id="55354" name="Oval 10">
              <a:extLst>
                <a:ext uri="{FF2B5EF4-FFF2-40B4-BE49-F238E27FC236}">
                  <a16:creationId xmlns:a16="http://schemas.microsoft.com/office/drawing/2014/main" id="{4BC584DE-4D3E-1189-3674-75AC537062C7}"/>
                </a:ext>
              </a:extLst>
            </p:cNvPr>
            <p:cNvSpPr>
              <a:spLocks noChangeArrowheads="1"/>
            </p:cNvSpPr>
            <p:nvPr/>
          </p:nvSpPr>
          <p:spPr bwMode="auto">
            <a:xfrm>
              <a:off x="1536" y="1344"/>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55" name="Rectangle 11">
              <a:extLst>
                <a:ext uri="{FF2B5EF4-FFF2-40B4-BE49-F238E27FC236}">
                  <a16:creationId xmlns:a16="http://schemas.microsoft.com/office/drawing/2014/main" id="{B1FD724A-F193-EFD1-1728-D1DB108DD808}"/>
                </a:ext>
              </a:extLst>
            </p:cNvPr>
            <p:cNvSpPr>
              <a:spLocks noChangeArrowheads="1"/>
            </p:cNvSpPr>
            <p:nvPr/>
          </p:nvSpPr>
          <p:spPr bwMode="auto">
            <a:xfrm>
              <a:off x="1584" y="1584"/>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管理订单</a:t>
              </a:r>
            </a:p>
          </p:txBody>
        </p:sp>
      </p:grpSp>
      <p:grpSp>
        <p:nvGrpSpPr>
          <p:cNvPr id="55302" name="Group 12">
            <a:extLst>
              <a:ext uri="{FF2B5EF4-FFF2-40B4-BE49-F238E27FC236}">
                <a16:creationId xmlns:a16="http://schemas.microsoft.com/office/drawing/2014/main" id="{92F49EB9-548F-3747-8DA9-D37AE898B562}"/>
              </a:ext>
            </a:extLst>
          </p:cNvPr>
          <p:cNvGrpSpPr>
            <a:grpSpLocks/>
          </p:cNvGrpSpPr>
          <p:nvPr/>
        </p:nvGrpSpPr>
        <p:grpSpPr bwMode="auto">
          <a:xfrm>
            <a:off x="3200400" y="2895600"/>
            <a:ext cx="1257300" cy="747713"/>
            <a:chOff x="2112" y="1680"/>
            <a:chExt cx="792" cy="471"/>
          </a:xfrm>
        </p:grpSpPr>
        <p:sp>
          <p:nvSpPr>
            <p:cNvPr id="55352" name="Oval 13">
              <a:extLst>
                <a:ext uri="{FF2B5EF4-FFF2-40B4-BE49-F238E27FC236}">
                  <a16:creationId xmlns:a16="http://schemas.microsoft.com/office/drawing/2014/main" id="{868EBF5F-73A0-B3DA-B865-9208FCA7854D}"/>
                </a:ext>
              </a:extLst>
            </p:cNvPr>
            <p:cNvSpPr>
              <a:spLocks noChangeArrowheads="1"/>
            </p:cNvSpPr>
            <p:nvPr/>
          </p:nvSpPr>
          <p:spPr bwMode="auto">
            <a:xfrm>
              <a:off x="2112" y="1680"/>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53" name="Rectangle 14">
              <a:extLst>
                <a:ext uri="{FF2B5EF4-FFF2-40B4-BE49-F238E27FC236}">
                  <a16:creationId xmlns:a16="http://schemas.microsoft.com/office/drawing/2014/main" id="{D45D169D-A230-7CBB-4E8A-47F132B5AE10}"/>
                </a:ext>
              </a:extLst>
            </p:cNvPr>
            <p:cNvSpPr>
              <a:spLocks noChangeArrowheads="1"/>
            </p:cNvSpPr>
            <p:nvPr/>
          </p:nvSpPr>
          <p:spPr bwMode="auto">
            <a:xfrm>
              <a:off x="2208" y="1920"/>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检索零件</a:t>
              </a:r>
            </a:p>
          </p:txBody>
        </p:sp>
      </p:grpSp>
      <p:grpSp>
        <p:nvGrpSpPr>
          <p:cNvPr id="55303" name="Group 15">
            <a:extLst>
              <a:ext uri="{FF2B5EF4-FFF2-40B4-BE49-F238E27FC236}">
                <a16:creationId xmlns:a16="http://schemas.microsoft.com/office/drawing/2014/main" id="{770F334A-731F-F998-8E0F-B67EB018145E}"/>
              </a:ext>
            </a:extLst>
          </p:cNvPr>
          <p:cNvGrpSpPr>
            <a:grpSpLocks/>
          </p:cNvGrpSpPr>
          <p:nvPr/>
        </p:nvGrpSpPr>
        <p:grpSpPr bwMode="auto">
          <a:xfrm>
            <a:off x="2438400" y="3581400"/>
            <a:ext cx="1219200" cy="747713"/>
            <a:chOff x="1584" y="2112"/>
            <a:chExt cx="768" cy="471"/>
          </a:xfrm>
        </p:grpSpPr>
        <p:sp>
          <p:nvSpPr>
            <p:cNvPr id="55350" name="Oval 16">
              <a:extLst>
                <a:ext uri="{FF2B5EF4-FFF2-40B4-BE49-F238E27FC236}">
                  <a16:creationId xmlns:a16="http://schemas.microsoft.com/office/drawing/2014/main" id="{B97E1D21-F271-9023-DF06-E05D9F351953}"/>
                </a:ext>
              </a:extLst>
            </p:cNvPr>
            <p:cNvSpPr>
              <a:spLocks noChangeArrowheads="1"/>
            </p:cNvSpPr>
            <p:nvPr/>
          </p:nvSpPr>
          <p:spPr bwMode="auto">
            <a:xfrm>
              <a:off x="1584" y="2112"/>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51" name="Rectangle 17">
              <a:extLst>
                <a:ext uri="{FF2B5EF4-FFF2-40B4-BE49-F238E27FC236}">
                  <a16:creationId xmlns:a16="http://schemas.microsoft.com/office/drawing/2014/main" id="{C9B55650-7176-AA6B-8CFA-D6DABC727408}"/>
                </a:ext>
              </a:extLst>
            </p:cNvPr>
            <p:cNvSpPr>
              <a:spLocks noChangeArrowheads="1"/>
            </p:cNvSpPr>
            <p:nvPr/>
          </p:nvSpPr>
          <p:spPr bwMode="auto">
            <a:xfrm>
              <a:off x="1728" y="2352"/>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购物</a:t>
              </a:r>
            </a:p>
          </p:txBody>
        </p:sp>
      </p:grpSp>
      <p:grpSp>
        <p:nvGrpSpPr>
          <p:cNvPr id="55304" name="Group 18">
            <a:extLst>
              <a:ext uri="{FF2B5EF4-FFF2-40B4-BE49-F238E27FC236}">
                <a16:creationId xmlns:a16="http://schemas.microsoft.com/office/drawing/2014/main" id="{70570189-C8E3-83A6-55F1-4AC51FB26E30}"/>
              </a:ext>
            </a:extLst>
          </p:cNvPr>
          <p:cNvGrpSpPr>
            <a:grpSpLocks/>
          </p:cNvGrpSpPr>
          <p:nvPr/>
        </p:nvGrpSpPr>
        <p:grpSpPr bwMode="auto">
          <a:xfrm>
            <a:off x="3200400" y="4114800"/>
            <a:ext cx="1219200" cy="747713"/>
            <a:chOff x="2160" y="2400"/>
            <a:chExt cx="768" cy="471"/>
          </a:xfrm>
        </p:grpSpPr>
        <p:sp>
          <p:nvSpPr>
            <p:cNvPr id="55348" name="Oval 19">
              <a:extLst>
                <a:ext uri="{FF2B5EF4-FFF2-40B4-BE49-F238E27FC236}">
                  <a16:creationId xmlns:a16="http://schemas.microsoft.com/office/drawing/2014/main" id="{B8D3373C-B202-5D5A-5912-66262EA12204}"/>
                </a:ext>
              </a:extLst>
            </p:cNvPr>
            <p:cNvSpPr>
              <a:spLocks noChangeArrowheads="1"/>
            </p:cNvSpPr>
            <p:nvPr/>
          </p:nvSpPr>
          <p:spPr bwMode="auto">
            <a:xfrm>
              <a:off x="2160" y="2400"/>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49" name="Rectangle 20">
              <a:extLst>
                <a:ext uri="{FF2B5EF4-FFF2-40B4-BE49-F238E27FC236}">
                  <a16:creationId xmlns:a16="http://schemas.microsoft.com/office/drawing/2014/main" id="{1A3DF6F5-82C2-C968-4A79-34AAEBE5C3E8}"/>
                </a:ext>
              </a:extLst>
            </p:cNvPr>
            <p:cNvSpPr>
              <a:spLocks noChangeArrowheads="1"/>
            </p:cNvSpPr>
            <p:nvPr/>
          </p:nvSpPr>
          <p:spPr bwMode="auto">
            <a:xfrm>
              <a:off x="2352" y="2640"/>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结帐</a:t>
              </a:r>
            </a:p>
          </p:txBody>
        </p:sp>
      </p:grpSp>
      <p:grpSp>
        <p:nvGrpSpPr>
          <p:cNvPr id="55305" name="Group 21">
            <a:extLst>
              <a:ext uri="{FF2B5EF4-FFF2-40B4-BE49-F238E27FC236}">
                <a16:creationId xmlns:a16="http://schemas.microsoft.com/office/drawing/2014/main" id="{AD9F844A-5AB3-5C10-E2BA-0549535B4C69}"/>
              </a:ext>
            </a:extLst>
          </p:cNvPr>
          <p:cNvGrpSpPr>
            <a:grpSpLocks/>
          </p:cNvGrpSpPr>
          <p:nvPr/>
        </p:nvGrpSpPr>
        <p:grpSpPr bwMode="auto">
          <a:xfrm>
            <a:off x="2590800" y="4876800"/>
            <a:ext cx="1565275" cy="747713"/>
            <a:chOff x="1584" y="2832"/>
            <a:chExt cx="986" cy="471"/>
          </a:xfrm>
        </p:grpSpPr>
        <p:sp>
          <p:nvSpPr>
            <p:cNvPr id="55346" name="Oval 22">
              <a:extLst>
                <a:ext uri="{FF2B5EF4-FFF2-40B4-BE49-F238E27FC236}">
                  <a16:creationId xmlns:a16="http://schemas.microsoft.com/office/drawing/2014/main" id="{F8E0F475-578E-DB3A-27A4-757D2F52A877}"/>
                </a:ext>
              </a:extLst>
            </p:cNvPr>
            <p:cNvSpPr>
              <a:spLocks noChangeArrowheads="1"/>
            </p:cNvSpPr>
            <p:nvPr/>
          </p:nvSpPr>
          <p:spPr bwMode="auto">
            <a:xfrm>
              <a:off x="1584" y="2832"/>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47" name="Rectangle 23">
              <a:extLst>
                <a:ext uri="{FF2B5EF4-FFF2-40B4-BE49-F238E27FC236}">
                  <a16:creationId xmlns:a16="http://schemas.microsoft.com/office/drawing/2014/main" id="{5499EE52-A0B5-77DC-B67E-6EAF63D7E360}"/>
                </a:ext>
              </a:extLst>
            </p:cNvPr>
            <p:cNvSpPr>
              <a:spLocks noChangeArrowheads="1"/>
            </p:cNvSpPr>
            <p:nvPr/>
          </p:nvSpPr>
          <p:spPr bwMode="auto">
            <a:xfrm>
              <a:off x="1584" y="3072"/>
              <a:ext cx="9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修改个人资料</a:t>
              </a:r>
            </a:p>
          </p:txBody>
        </p:sp>
      </p:grpSp>
      <p:grpSp>
        <p:nvGrpSpPr>
          <p:cNvPr id="55306" name="Group 24">
            <a:extLst>
              <a:ext uri="{FF2B5EF4-FFF2-40B4-BE49-F238E27FC236}">
                <a16:creationId xmlns:a16="http://schemas.microsoft.com/office/drawing/2014/main" id="{4D347B0F-C9AC-24E6-7571-7FF7200ED58D}"/>
              </a:ext>
            </a:extLst>
          </p:cNvPr>
          <p:cNvGrpSpPr>
            <a:grpSpLocks/>
          </p:cNvGrpSpPr>
          <p:nvPr/>
        </p:nvGrpSpPr>
        <p:grpSpPr bwMode="auto">
          <a:xfrm>
            <a:off x="2667000" y="5715000"/>
            <a:ext cx="1565275" cy="747713"/>
            <a:chOff x="1824" y="3408"/>
            <a:chExt cx="986" cy="471"/>
          </a:xfrm>
        </p:grpSpPr>
        <p:sp>
          <p:nvSpPr>
            <p:cNvPr id="55344" name="Oval 25">
              <a:extLst>
                <a:ext uri="{FF2B5EF4-FFF2-40B4-BE49-F238E27FC236}">
                  <a16:creationId xmlns:a16="http://schemas.microsoft.com/office/drawing/2014/main" id="{F76487AF-31FD-74F3-F0C0-1320FC5B09B8}"/>
                </a:ext>
              </a:extLst>
            </p:cNvPr>
            <p:cNvSpPr>
              <a:spLocks noChangeArrowheads="1"/>
            </p:cNvSpPr>
            <p:nvPr/>
          </p:nvSpPr>
          <p:spPr bwMode="auto">
            <a:xfrm>
              <a:off x="1920" y="3408"/>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45" name="Rectangle 26">
              <a:extLst>
                <a:ext uri="{FF2B5EF4-FFF2-40B4-BE49-F238E27FC236}">
                  <a16:creationId xmlns:a16="http://schemas.microsoft.com/office/drawing/2014/main" id="{A32F3951-4C83-BAB8-184E-23B7D9613B72}"/>
                </a:ext>
              </a:extLst>
            </p:cNvPr>
            <p:cNvSpPr>
              <a:spLocks noChangeArrowheads="1"/>
            </p:cNvSpPr>
            <p:nvPr/>
          </p:nvSpPr>
          <p:spPr bwMode="auto">
            <a:xfrm>
              <a:off x="1824" y="3648"/>
              <a:ext cx="9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查询历史纪录</a:t>
              </a:r>
            </a:p>
          </p:txBody>
        </p:sp>
      </p:grpSp>
      <p:grpSp>
        <p:nvGrpSpPr>
          <p:cNvPr id="55307" name="Group 27">
            <a:extLst>
              <a:ext uri="{FF2B5EF4-FFF2-40B4-BE49-F238E27FC236}">
                <a16:creationId xmlns:a16="http://schemas.microsoft.com/office/drawing/2014/main" id="{EBDF888F-E2E8-5660-1D9B-86F737C094E0}"/>
              </a:ext>
            </a:extLst>
          </p:cNvPr>
          <p:cNvGrpSpPr>
            <a:grpSpLocks/>
          </p:cNvGrpSpPr>
          <p:nvPr/>
        </p:nvGrpSpPr>
        <p:grpSpPr bwMode="auto">
          <a:xfrm>
            <a:off x="5334000" y="609600"/>
            <a:ext cx="1335088" cy="747713"/>
            <a:chOff x="3312" y="240"/>
            <a:chExt cx="841" cy="471"/>
          </a:xfrm>
        </p:grpSpPr>
        <p:sp>
          <p:nvSpPr>
            <p:cNvPr id="55342" name="Oval 28">
              <a:extLst>
                <a:ext uri="{FF2B5EF4-FFF2-40B4-BE49-F238E27FC236}">
                  <a16:creationId xmlns:a16="http://schemas.microsoft.com/office/drawing/2014/main" id="{44BC302E-8BD2-8C45-32CE-9CDC120FA6A6}"/>
                </a:ext>
              </a:extLst>
            </p:cNvPr>
            <p:cNvSpPr>
              <a:spLocks noChangeArrowheads="1"/>
            </p:cNvSpPr>
            <p:nvPr/>
          </p:nvSpPr>
          <p:spPr bwMode="auto">
            <a:xfrm>
              <a:off x="3360" y="240"/>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43" name="Rectangle 29">
              <a:extLst>
                <a:ext uri="{FF2B5EF4-FFF2-40B4-BE49-F238E27FC236}">
                  <a16:creationId xmlns:a16="http://schemas.microsoft.com/office/drawing/2014/main" id="{C173139F-E309-C85A-5238-A9EE01BDBBA0}"/>
                </a:ext>
              </a:extLst>
            </p:cNvPr>
            <p:cNvSpPr>
              <a:spLocks noChangeArrowheads="1"/>
            </p:cNvSpPr>
            <p:nvPr/>
          </p:nvSpPr>
          <p:spPr bwMode="auto">
            <a:xfrm>
              <a:off x="3312" y="480"/>
              <a:ext cx="8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货管员登录</a:t>
              </a:r>
            </a:p>
          </p:txBody>
        </p:sp>
      </p:grpSp>
      <p:grpSp>
        <p:nvGrpSpPr>
          <p:cNvPr id="55308" name="Group 30">
            <a:extLst>
              <a:ext uri="{FF2B5EF4-FFF2-40B4-BE49-F238E27FC236}">
                <a16:creationId xmlns:a16="http://schemas.microsoft.com/office/drawing/2014/main" id="{51F4A04C-BF3A-2242-5886-E047AD28F9AA}"/>
              </a:ext>
            </a:extLst>
          </p:cNvPr>
          <p:cNvGrpSpPr>
            <a:grpSpLocks/>
          </p:cNvGrpSpPr>
          <p:nvPr/>
        </p:nvGrpSpPr>
        <p:grpSpPr bwMode="auto">
          <a:xfrm>
            <a:off x="6019800" y="1371600"/>
            <a:ext cx="1219200" cy="747713"/>
            <a:chOff x="3696" y="720"/>
            <a:chExt cx="768" cy="471"/>
          </a:xfrm>
        </p:grpSpPr>
        <p:sp>
          <p:nvSpPr>
            <p:cNvPr id="55340" name="Oval 31">
              <a:extLst>
                <a:ext uri="{FF2B5EF4-FFF2-40B4-BE49-F238E27FC236}">
                  <a16:creationId xmlns:a16="http://schemas.microsoft.com/office/drawing/2014/main" id="{ECACCBF4-F68D-7F38-D5F9-EE26D9145E54}"/>
                </a:ext>
              </a:extLst>
            </p:cNvPr>
            <p:cNvSpPr>
              <a:spLocks noChangeArrowheads="1"/>
            </p:cNvSpPr>
            <p:nvPr/>
          </p:nvSpPr>
          <p:spPr bwMode="auto">
            <a:xfrm>
              <a:off x="3696" y="720"/>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41" name="Rectangle 32">
              <a:extLst>
                <a:ext uri="{FF2B5EF4-FFF2-40B4-BE49-F238E27FC236}">
                  <a16:creationId xmlns:a16="http://schemas.microsoft.com/office/drawing/2014/main" id="{CADC07EB-11E2-5F58-AEE3-5D1E792FBC37}"/>
                </a:ext>
              </a:extLst>
            </p:cNvPr>
            <p:cNvSpPr>
              <a:spLocks noChangeArrowheads="1"/>
            </p:cNvSpPr>
            <p:nvPr/>
          </p:nvSpPr>
          <p:spPr bwMode="auto">
            <a:xfrm>
              <a:off x="3744" y="960"/>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管理价格</a:t>
              </a:r>
            </a:p>
          </p:txBody>
        </p:sp>
      </p:grpSp>
      <p:grpSp>
        <p:nvGrpSpPr>
          <p:cNvPr id="55309" name="Group 33">
            <a:extLst>
              <a:ext uri="{FF2B5EF4-FFF2-40B4-BE49-F238E27FC236}">
                <a16:creationId xmlns:a16="http://schemas.microsoft.com/office/drawing/2014/main" id="{6FD5B9FA-71B6-41DC-C9BA-756F5654AF4F}"/>
              </a:ext>
            </a:extLst>
          </p:cNvPr>
          <p:cNvGrpSpPr>
            <a:grpSpLocks/>
          </p:cNvGrpSpPr>
          <p:nvPr/>
        </p:nvGrpSpPr>
        <p:grpSpPr bwMode="auto">
          <a:xfrm>
            <a:off x="5181600" y="1981200"/>
            <a:ext cx="1219200" cy="747713"/>
            <a:chOff x="3264" y="1248"/>
            <a:chExt cx="768" cy="471"/>
          </a:xfrm>
        </p:grpSpPr>
        <p:sp>
          <p:nvSpPr>
            <p:cNvPr id="55338" name="Oval 34">
              <a:extLst>
                <a:ext uri="{FF2B5EF4-FFF2-40B4-BE49-F238E27FC236}">
                  <a16:creationId xmlns:a16="http://schemas.microsoft.com/office/drawing/2014/main" id="{AE9785BD-5348-B568-E8ED-1D2602885B10}"/>
                </a:ext>
              </a:extLst>
            </p:cNvPr>
            <p:cNvSpPr>
              <a:spLocks noChangeArrowheads="1"/>
            </p:cNvSpPr>
            <p:nvPr/>
          </p:nvSpPr>
          <p:spPr bwMode="auto">
            <a:xfrm>
              <a:off x="3264" y="1248"/>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39" name="Rectangle 35">
              <a:extLst>
                <a:ext uri="{FF2B5EF4-FFF2-40B4-BE49-F238E27FC236}">
                  <a16:creationId xmlns:a16="http://schemas.microsoft.com/office/drawing/2014/main" id="{B74E5266-481A-908F-1A95-0E74285A5BAB}"/>
                </a:ext>
              </a:extLst>
            </p:cNvPr>
            <p:cNvSpPr>
              <a:spLocks noChangeArrowheads="1"/>
            </p:cNvSpPr>
            <p:nvPr/>
          </p:nvSpPr>
          <p:spPr bwMode="auto">
            <a:xfrm>
              <a:off x="3312" y="1488"/>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管理库存</a:t>
              </a:r>
            </a:p>
          </p:txBody>
        </p:sp>
      </p:grpSp>
      <p:grpSp>
        <p:nvGrpSpPr>
          <p:cNvPr id="55310" name="Group 36">
            <a:extLst>
              <a:ext uri="{FF2B5EF4-FFF2-40B4-BE49-F238E27FC236}">
                <a16:creationId xmlns:a16="http://schemas.microsoft.com/office/drawing/2014/main" id="{61AD6F74-C9BC-74A8-6F66-F8A73EDB299C}"/>
              </a:ext>
            </a:extLst>
          </p:cNvPr>
          <p:cNvGrpSpPr>
            <a:grpSpLocks/>
          </p:cNvGrpSpPr>
          <p:nvPr/>
        </p:nvGrpSpPr>
        <p:grpSpPr bwMode="auto">
          <a:xfrm>
            <a:off x="6248400" y="2590800"/>
            <a:ext cx="1257300" cy="747713"/>
            <a:chOff x="3744" y="1488"/>
            <a:chExt cx="792" cy="471"/>
          </a:xfrm>
        </p:grpSpPr>
        <p:sp>
          <p:nvSpPr>
            <p:cNvPr id="55336" name="Oval 37">
              <a:extLst>
                <a:ext uri="{FF2B5EF4-FFF2-40B4-BE49-F238E27FC236}">
                  <a16:creationId xmlns:a16="http://schemas.microsoft.com/office/drawing/2014/main" id="{80D1063B-D103-8D30-C501-2B6119A296C8}"/>
                </a:ext>
              </a:extLst>
            </p:cNvPr>
            <p:cNvSpPr>
              <a:spLocks noChangeArrowheads="1"/>
            </p:cNvSpPr>
            <p:nvPr/>
          </p:nvSpPr>
          <p:spPr bwMode="auto">
            <a:xfrm>
              <a:off x="3744" y="1488"/>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37" name="Rectangle 38">
              <a:extLst>
                <a:ext uri="{FF2B5EF4-FFF2-40B4-BE49-F238E27FC236}">
                  <a16:creationId xmlns:a16="http://schemas.microsoft.com/office/drawing/2014/main" id="{E0BF79D7-63BB-4141-0239-AF0229389EFD}"/>
                </a:ext>
              </a:extLst>
            </p:cNvPr>
            <p:cNvSpPr>
              <a:spLocks noChangeArrowheads="1"/>
            </p:cNvSpPr>
            <p:nvPr/>
          </p:nvSpPr>
          <p:spPr bwMode="auto">
            <a:xfrm>
              <a:off x="3840" y="1728"/>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打印报表</a:t>
              </a:r>
            </a:p>
          </p:txBody>
        </p:sp>
      </p:grpSp>
      <p:grpSp>
        <p:nvGrpSpPr>
          <p:cNvPr id="55311" name="Group 39">
            <a:extLst>
              <a:ext uri="{FF2B5EF4-FFF2-40B4-BE49-F238E27FC236}">
                <a16:creationId xmlns:a16="http://schemas.microsoft.com/office/drawing/2014/main" id="{949B5764-17C9-576F-A325-2AC5D3FF2C2A}"/>
              </a:ext>
            </a:extLst>
          </p:cNvPr>
          <p:cNvGrpSpPr>
            <a:grpSpLocks/>
          </p:cNvGrpSpPr>
          <p:nvPr/>
        </p:nvGrpSpPr>
        <p:grpSpPr bwMode="auto">
          <a:xfrm>
            <a:off x="5486400" y="3352800"/>
            <a:ext cx="1257300" cy="747713"/>
            <a:chOff x="3360" y="1920"/>
            <a:chExt cx="792" cy="471"/>
          </a:xfrm>
        </p:grpSpPr>
        <p:sp>
          <p:nvSpPr>
            <p:cNvPr id="55334" name="Oval 40">
              <a:extLst>
                <a:ext uri="{FF2B5EF4-FFF2-40B4-BE49-F238E27FC236}">
                  <a16:creationId xmlns:a16="http://schemas.microsoft.com/office/drawing/2014/main" id="{5FCB9ED4-8510-3A5A-BA08-D1B75F82FB3C}"/>
                </a:ext>
              </a:extLst>
            </p:cNvPr>
            <p:cNvSpPr>
              <a:spLocks noChangeArrowheads="1"/>
            </p:cNvSpPr>
            <p:nvPr/>
          </p:nvSpPr>
          <p:spPr bwMode="auto">
            <a:xfrm>
              <a:off x="3360" y="1920"/>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35" name="Rectangle 41">
              <a:extLst>
                <a:ext uri="{FF2B5EF4-FFF2-40B4-BE49-F238E27FC236}">
                  <a16:creationId xmlns:a16="http://schemas.microsoft.com/office/drawing/2014/main" id="{7F73FDCC-64FD-9456-8020-3E24F6148A4C}"/>
                </a:ext>
              </a:extLst>
            </p:cNvPr>
            <p:cNvSpPr>
              <a:spLocks noChangeArrowheads="1"/>
            </p:cNvSpPr>
            <p:nvPr/>
          </p:nvSpPr>
          <p:spPr bwMode="auto">
            <a:xfrm>
              <a:off x="3456" y="2160"/>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开放帐户</a:t>
              </a:r>
            </a:p>
          </p:txBody>
        </p:sp>
      </p:grpSp>
      <p:grpSp>
        <p:nvGrpSpPr>
          <p:cNvPr id="55312" name="Group 42">
            <a:extLst>
              <a:ext uri="{FF2B5EF4-FFF2-40B4-BE49-F238E27FC236}">
                <a16:creationId xmlns:a16="http://schemas.microsoft.com/office/drawing/2014/main" id="{F01A41BA-95E8-1C66-F2C5-A7077187A941}"/>
              </a:ext>
            </a:extLst>
          </p:cNvPr>
          <p:cNvGrpSpPr>
            <a:grpSpLocks/>
          </p:cNvGrpSpPr>
          <p:nvPr/>
        </p:nvGrpSpPr>
        <p:grpSpPr bwMode="auto">
          <a:xfrm>
            <a:off x="6248400" y="3962400"/>
            <a:ext cx="1219200" cy="747713"/>
            <a:chOff x="3840" y="2352"/>
            <a:chExt cx="768" cy="471"/>
          </a:xfrm>
        </p:grpSpPr>
        <p:sp>
          <p:nvSpPr>
            <p:cNvPr id="55332" name="Oval 43">
              <a:extLst>
                <a:ext uri="{FF2B5EF4-FFF2-40B4-BE49-F238E27FC236}">
                  <a16:creationId xmlns:a16="http://schemas.microsoft.com/office/drawing/2014/main" id="{E0F4DC2A-14E3-D3D5-41E8-5E98E4ECAE5C}"/>
                </a:ext>
              </a:extLst>
            </p:cNvPr>
            <p:cNvSpPr>
              <a:spLocks noChangeArrowheads="1"/>
            </p:cNvSpPr>
            <p:nvPr/>
          </p:nvSpPr>
          <p:spPr bwMode="auto">
            <a:xfrm>
              <a:off x="3840" y="2352"/>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33" name="Rectangle 44">
              <a:extLst>
                <a:ext uri="{FF2B5EF4-FFF2-40B4-BE49-F238E27FC236}">
                  <a16:creationId xmlns:a16="http://schemas.microsoft.com/office/drawing/2014/main" id="{53771F3F-23F1-5391-F321-571E9BA42ADA}"/>
                </a:ext>
              </a:extLst>
            </p:cNvPr>
            <p:cNvSpPr>
              <a:spLocks noChangeArrowheads="1"/>
            </p:cNvSpPr>
            <p:nvPr/>
          </p:nvSpPr>
          <p:spPr bwMode="auto">
            <a:xfrm>
              <a:off x="3888" y="2592"/>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经理登录</a:t>
              </a:r>
            </a:p>
          </p:txBody>
        </p:sp>
      </p:grpSp>
      <p:grpSp>
        <p:nvGrpSpPr>
          <p:cNvPr id="55313" name="Group 45">
            <a:extLst>
              <a:ext uri="{FF2B5EF4-FFF2-40B4-BE49-F238E27FC236}">
                <a16:creationId xmlns:a16="http://schemas.microsoft.com/office/drawing/2014/main" id="{BA94C578-54A0-F0EC-55F3-738489C0D04C}"/>
              </a:ext>
            </a:extLst>
          </p:cNvPr>
          <p:cNvGrpSpPr>
            <a:grpSpLocks/>
          </p:cNvGrpSpPr>
          <p:nvPr/>
        </p:nvGrpSpPr>
        <p:grpSpPr bwMode="auto">
          <a:xfrm>
            <a:off x="5638800" y="4800600"/>
            <a:ext cx="1257300" cy="747713"/>
            <a:chOff x="3504" y="2832"/>
            <a:chExt cx="792" cy="471"/>
          </a:xfrm>
        </p:grpSpPr>
        <p:sp>
          <p:nvSpPr>
            <p:cNvPr id="55330" name="Oval 46">
              <a:extLst>
                <a:ext uri="{FF2B5EF4-FFF2-40B4-BE49-F238E27FC236}">
                  <a16:creationId xmlns:a16="http://schemas.microsoft.com/office/drawing/2014/main" id="{E9E63B50-ABF0-979C-BFC8-A69E6E8B936D}"/>
                </a:ext>
              </a:extLst>
            </p:cNvPr>
            <p:cNvSpPr>
              <a:spLocks noChangeArrowheads="1"/>
            </p:cNvSpPr>
            <p:nvPr/>
          </p:nvSpPr>
          <p:spPr bwMode="auto">
            <a:xfrm>
              <a:off x="3504" y="2832"/>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5331" name="Rectangle 47">
              <a:extLst>
                <a:ext uri="{FF2B5EF4-FFF2-40B4-BE49-F238E27FC236}">
                  <a16:creationId xmlns:a16="http://schemas.microsoft.com/office/drawing/2014/main" id="{A925A2A4-E394-F263-6F9C-88832672AFE3}"/>
                </a:ext>
              </a:extLst>
            </p:cNvPr>
            <p:cNvSpPr>
              <a:spLocks noChangeArrowheads="1"/>
            </p:cNvSpPr>
            <p:nvPr/>
          </p:nvSpPr>
          <p:spPr bwMode="auto">
            <a:xfrm>
              <a:off x="3600" y="3072"/>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检索会员</a:t>
              </a:r>
            </a:p>
          </p:txBody>
        </p:sp>
      </p:grpSp>
      <p:grpSp>
        <p:nvGrpSpPr>
          <p:cNvPr id="55314" name="Group 51">
            <a:extLst>
              <a:ext uri="{FF2B5EF4-FFF2-40B4-BE49-F238E27FC236}">
                <a16:creationId xmlns:a16="http://schemas.microsoft.com/office/drawing/2014/main" id="{60B228C2-F964-792E-ED7E-535FC055F1AB}"/>
              </a:ext>
            </a:extLst>
          </p:cNvPr>
          <p:cNvGrpSpPr>
            <a:grpSpLocks/>
          </p:cNvGrpSpPr>
          <p:nvPr/>
        </p:nvGrpSpPr>
        <p:grpSpPr bwMode="auto">
          <a:xfrm>
            <a:off x="381000" y="685800"/>
            <a:ext cx="1317625" cy="1192213"/>
            <a:chOff x="240" y="432"/>
            <a:chExt cx="830" cy="751"/>
          </a:xfrm>
        </p:grpSpPr>
        <p:pic>
          <p:nvPicPr>
            <p:cNvPr id="55328" name="Picture 52">
              <a:extLst>
                <a:ext uri="{FF2B5EF4-FFF2-40B4-BE49-F238E27FC236}">
                  <a16:creationId xmlns:a16="http://schemas.microsoft.com/office/drawing/2014/main" id="{541B7FDA-4934-8A33-F419-81CDD9879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432"/>
              <a:ext cx="83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9" name="Text Box 53">
              <a:extLst>
                <a:ext uri="{FF2B5EF4-FFF2-40B4-BE49-F238E27FC236}">
                  <a16:creationId xmlns:a16="http://schemas.microsoft.com/office/drawing/2014/main" id="{8E819808-1442-2197-3E23-27671309B978}"/>
                </a:ext>
              </a:extLst>
            </p:cNvPr>
            <p:cNvSpPr txBox="1">
              <a:spLocks noChangeArrowheads="1"/>
            </p:cNvSpPr>
            <p:nvPr/>
          </p:nvSpPr>
          <p:spPr bwMode="auto">
            <a:xfrm>
              <a:off x="336" y="86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潜在会员</a:t>
              </a:r>
            </a:p>
          </p:txBody>
        </p:sp>
      </p:grpSp>
      <p:grpSp>
        <p:nvGrpSpPr>
          <p:cNvPr id="55315" name="Group 54">
            <a:extLst>
              <a:ext uri="{FF2B5EF4-FFF2-40B4-BE49-F238E27FC236}">
                <a16:creationId xmlns:a16="http://schemas.microsoft.com/office/drawing/2014/main" id="{7150ABFF-553C-F8AD-5B9D-7A3ACB698AC0}"/>
              </a:ext>
            </a:extLst>
          </p:cNvPr>
          <p:cNvGrpSpPr>
            <a:grpSpLocks/>
          </p:cNvGrpSpPr>
          <p:nvPr/>
        </p:nvGrpSpPr>
        <p:grpSpPr bwMode="auto">
          <a:xfrm>
            <a:off x="381000" y="3200400"/>
            <a:ext cx="1317625" cy="1192213"/>
            <a:chOff x="240" y="2016"/>
            <a:chExt cx="830" cy="751"/>
          </a:xfrm>
        </p:grpSpPr>
        <p:pic>
          <p:nvPicPr>
            <p:cNvPr id="55326" name="Picture 55">
              <a:extLst>
                <a:ext uri="{FF2B5EF4-FFF2-40B4-BE49-F238E27FC236}">
                  <a16:creationId xmlns:a16="http://schemas.microsoft.com/office/drawing/2014/main" id="{DCA0DD2B-93C1-7BAB-F375-E063AF5F9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2016"/>
              <a:ext cx="83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7" name="Text Box 56">
              <a:extLst>
                <a:ext uri="{FF2B5EF4-FFF2-40B4-BE49-F238E27FC236}">
                  <a16:creationId xmlns:a16="http://schemas.microsoft.com/office/drawing/2014/main" id="{770FC056-48C1-EBAC-9903-B2A364492E17}"/>
                </a:ext>
              </a:extLst>
            </p:cNvPr>
            <p:cNvSpPr txBox="1">
              <a:spLocks noChangeArrowheads="1"/>
            </p:cNvSpPr>
            <p:nvPr/>
          </p:nvSpPr>
          <p:spPr bwMode="auto">
            <a:xfrm>
              <a:off x="432" y="244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会员</a:t>
              </a:r>
            </a:p>
          </p:txBody>
        </p:sp>
      </p:grpSp>
      <p:grpSp>
        <p:nvGrpSpPr>
          <p:cNvPr id="55316" name="Group 57">
            <a:extLst>
              <a:ext uri="{FF2B5EF4-FFF2-40B4-BE49-F238E27FC236}">
                <a16:creationId xmlns:a16="http://schemas.microsoft.com/office/drawing/2014/main" id="{8DBBE27F-E55A-9CF6-73BF-A8D47D983633}"/>
              </a:ext>
            </a:extLst>
          </p:cNvPr>
          <p:cNvGrpSpPr>
            <a:grpSpLocks/>
          </p:cNvGrpSpPr>
          <p:nvPr/>
        </p:nvGrpSpPr>
        <p:grpSpPr bwMode="auto">
          <a:xfrm>
            <a:off x="7826375" y="533400"/>
            <a:ext cx="1317625" cy="1192213"/>
            <a:chOff x="4930" y="336"/>
            <a:chExt cx="830" cy="751"/>
          </a:xfrm>
        </p:grpSpPr>
        <p:pic>
          <p:nvPicPr>
            <p:cNvPr id="55324" name="Picture 58">
              <a:extLst>
                <a:ext uri="{FF2B5EF4-FFF2-40B4-BE49-F238E27FC236}">
                  <a16:creationId xmlns:a16="http://schemas.microsoft.com/office/drawing/2014/main" id="{87D941E1-C1CB-55A4-F0F5-D95FF9225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 y="336"/>
              <a:ext cx="83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5" name="Text Box 59">
              <a:extLst>
                <a:ext uri="{FF2B5EF4-FFF2-40B4-BE49-F238E27FC236}">
                  <a16:creationId xmlns:a16="http://schemas.microsoft.com/office/drawing/2014/main" id="{785B1AE4-30A8-8097-F8C4-5D364CC4C43D}"/>
                </a:ext>
              </a:extLst>
            </p:cNvPr>
            <p:cNvSpPr txBox="1">
              <a:spLocks noChangeArrowheads="1"/>
            </p:cNvSpPr>
            <p:nvPr/>
          </p:nvSpPr>
          <p:spPr bwMode="auto">
            <a:xfrm>
              <a:off x="5040" y="768"/>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货管员</a:t>
              </a:r>
            </a:p>
          </p:txBody>
        </p:sp>
      </p:grpSp>
      <p:grpSp>
        <p:nvGrpSpPr>
          <p:cNvPr id="55317" name="Group 60">
            <a:extLst>
              <a:ext uri="{FF2B5EF4-FFF2-40B4-BE49-F238E27FC236}">
                <a16:creationId xmlns:a16="http://schemas.microsoft.com/office/drawing/2014/main" id="{CCDAADC7-9F59-AAE4-F90A-8504FCD254BB}"/>
              </a:ext>
            </a:extLst>
          </p:cNvPr>
          <p:cNvGrpSpPr>
            <a:grpSpLocks/>
          </p:cNvGrpSpPr>
          <p:nvPr/>
        </p:nvGrpSpPr>
        <p:grpSpPr bwMode="auto">
          <a:xfrm>
            <a:off x="7826375" y="2590800"/>
            <a:ext cx="1317625" cy="1192213"/>
            <a:chOff x="4930" y="1632"/>
            <a:chExt cx="830" cy="751"/>
          </a:xfrm>
        </p:grpSpPr>
        <p:pic>
          <p:nvPicPr>
            <p:cNvPr id="55322" name="Picture 61">
              <a:extLst>
                <a:ext uri="{FF2B5EF4-FFF2-40B4-BE49-F238E27FC236}">
                  <a16:creationId xmlns:a16="http://schemas.microsoft.com/office/drawing/2014/main" id="{DEC19187-6DFD-5785-0389-D31F26B2D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 y="1632"/>
              <a:ext cx="83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3" name="Text Box 62">
              <a:extLst>
                <a:ext uri="{FF2B5EF4-FFF2-40B4-BE49-F238E27FC236}">
                  <a16:creationId xmlns:a16="http://schemas.microsoft.com/office/drawing/2014/main" id="{6019AB78-4423-D646-41A9-10C1191BEAA4}"/>
                </a:ext>
              </a:extLst>
            </p:cNvPr>
            <p:cNvSpPr txBox="1">
              <a:spLocks noChangeArrowheads="1"/>
            </p:cNvSpPr>
            <p:nvPr/>
          </p:nvSpPr>
          <p:spPr bwMode="auto">
            <a:xfrm>
              <a:off x="5136" y="206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经理</a:t>
              </a:r>
            </a:p>
          </p:txBody>
        </p:sp>
      </p:grpSp>
      <p:sp>
        <p:nvSpPr>
          <p:cNvPr id="55318" name="Line 66">
            <a:extLst>
              <a:ext uri="{FF2B5EF4-FFF2-40B4-BE49-F238E27FC236}">
                <a16:creationId xmlns:a16="http://schemas.microsoft.com/office/drawing/2014/main" id="{054EA96A-A7A7-3521-37CE-C5FE041F13A8}"/>
              </a:ext>
            </a:extLst>
          </p:cNvPr>
          <p:cNvSpPr>
            <a:spLocks noChangeShapeType="1"/>
          </p:cNvSpPr>
          <p:nvPr/>
        </p:nvSpPr>
        <p:spPr bwMode="auto">
          <a:xfrm>
            <a:off x="2057400" y="5334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9" name="Line 67">
            <a:extLst>
              <a:ext uri="{FF2B5EF4-FFF2-40B4-BE49-F238E27FC236}">
                <a16:creationId xmlns:a16="http://schemas.microsoft.com/office/drawing/2014/main" id="{4A84CF9D-CF6D-4C57-6E50-B239877D3F50}"/>
              </a:ext>
            </a:extLst>
          </p:cNvPr>
          <p:cNvSpPr>
            <a:spLocks noChangeShapeType="1"/>
          </p:cNvSpPr>
          <p:nvPr/>
        </p:nvSpPr>
        <p:spPr bwMode="auto">
          <a:xfrm>
            <a:off x="7696200" y="533400"/>
            <a:ext cx="0" cy="609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Line 68">
            <a:extLst>
              <a:ext uri="{FF2B5EF4-FFF2-40B4-BE49-F238E27FC236}">
                <a16:creationId xmlns:a16="http://schemas.microsoft.com/office/drawing/2014/main" id="{6EA5C293-A241-68B9-B4ED-EFF3847B9A20}"/>
              </a:ext>
            </a:extLst>
          </p:cNvPr>
          <p:cNvSpPr>
            <a:spLocks noChangeShapeType="1"/>
          </p:cNvSpPr>
          <p:nvPr/>
        </p:nvSpPr>
        <p:spPr bwMode="auto">
          <a:xfrm flipH="1">
            <a:off x="2057400" y="66294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1" name="Line 69">
            <a:extLst>
              <a:ext uri="{FF2B5EF4-FFF2-40B4-BE49-F238E27FC236}">
                <a16:creationId xmlns:a16="http://schemas.microsoft.com/office/drawing/2014/main" id="{820F4CCB-8023-C61D-1213-7A72334E0951}"/>
              </a:ext>
            </a:extLst>
          </p:cNvPr>
          <p:cNvSpPr>
            <a:spLocks noChangeShapeType="1"/>
          </p:cNvSpPr>
          <p:nvPr/>
        </p:nvSpPr>
        <p:spPr bwMode="auto">
          <a:xfrm flipV="1">
            <a:off x="2057400" y="533400"/>
            <a:ext cx="0" cy="609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9424DE71-AC95-4ECA-1CFA-B44A89335338}"/>
              </a:ext>
            </a:extLst>
          </p:cNvPr>
          <p:cNvSpPr txBox="1">
            <a:spLocks noChangeArrowheads="1"/>
          </p:cNvSpPr>
          <p:nvPr/>
        </p:nvSpPr>
        <p:spPr bwMode="auto">
          <a:xfrm>
            <a:off x="0" y="0"/>
            <a:ext cx="3276600" cy="457200"/>
          </a:xfrm>
          <a:prstGeom prst="rect">
            <a:avLst/>
          </a:pr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a:solidFill>
                  <a:schemeClr val="tx2"/>
                </a:solidFill>
                <a:latin typeface="Tahoma" panose="020B0604030504040204" pitchFamily="34" charset="0"/>
                <a:ea typeface="黑体" panose="02010609060101010101" pitchFamily="49" charset="-122"/>
              </a:rPr>
              <a:t>案例</a:t>
            </a:r>
            <a:r>
              <a:rPr lang="en-US" altLang="zh-CN">
                <a:solidFill>
                  <a:schemeClr val="tx2"/>
                </a:solidFill>
                <a:latin typeface="Tahoma" panose="020B0604030504040204" pitchFamily="34" charset="0"/>
                <a:ea typeface="黑体" panose="02010609060101010101" pitchFamily="49" charset="-122"/>
              </a:rPr>
              <a:t>2</a:t>
            </a:r>
            <a:r>
              <a:rPr lang="zh-CN" altLang="en-US">
                <a:solidFill>
                  <a:schemeClr val="tx2"/>
                </a:solidFill>
                <a:latin typeface="Tahoma" panose="020B0604030504040204" pitchFamily="34" charset="0"/>
                <a:ea typeface="黑体" panose="02010609060101010101" pitchFamily="49" charset="-122"/>
              </a:rPr>
              <a:t>：零件销售系统</a:t>
            </a:r>
          </a:p>
        </p:txBody>
      </p:sp>
      <p:grpSp>
        <p:nvGrpSpPr>
          <p:cNvPr id="56323" name="Group 3">
            <a:extLst>
              <a:ext uri="{FF2B5EF4-FFF2-40B4-BE49-F238E27FC236}">
                <a16:creationId xmlns:a16="http://schemas.microsoft.com/office/drawing/2014/main" id="{7EFD4446-6E5A-DDE1-3BA8-1A070991869F}"/>
              </a:ext>
            </a:extLst>
          </p:cNvPr>
          <p:cNvGrpSpPr>
            <a:grpSpLocks/>
          </p:cNvGrpSpPr>
          <p:nvPr/>
        </p:nvGrpSpPr>
        <p:grpSpPr bwMode="auto">
          <a:xfrm>
            <a:off x="2362200" y="762000"/>
            <a:ext cx="1219200" cy="747713"/>
            <a:chOff x="1440" y="336"/>
            <a:chExt cx="768" cy="471"/>
          </a:xfrm>
        </p:grpSpPr>
        <p:sp>
          <p:nvSpPr>
            <p:cNvPr id="56397" name="Oval 4">
              <a:extLst>
                <a:ext uri="{FF2B5EF4-FFF2-40B4-BE49-F238E27FC236}">
                  <a16:creationId xmlns:a16="http://schemas.microsoft.com/office/drawing/2014/main" id="{7C40E5FB-4783-94E3-90E5-D638F5048300}"/>
                </a:ext>
              </a:extLst>
            </p:cNvPr>
            <p:cNvSpPr>
              <a:spLocks noChangeArrowheads="1"/>
            </p:cNvSpPr>
            <p:nvPr/>
          </p:nvSpPr>
          <p:spPr bwMode="auto">
            <a:xfrm>
              <a:off x="1440" y="336"/>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98" name="Text Box 5">
              <a:extLst>
                <a:ext uri="{FF2B5EF4-FFF2-40B4-BE49-F238E27FC236}">
                  <a16:creationId xmlns:a16="http://schemas.microsoft.com/office/drawing/2014/main" id="{45AEA4E0-6913-5FC4-DEF4-CD21DCFD09BA}"/>
                </a:ext>
              </a:extLst>
            </p:cNvPr>
            <p:cNvSpPr txBox="1">
              <a:spLocks noChangeArrowheads="1"/>
            </p:cNvSpPr>
            <p:nvPr/>
          </p:nvSpPr>
          <p:spPr bwMode="auto">
            <a:xfrm>
              <a:off x="1584" y="57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注册</a:t>
              </a:r>
            </a:p>
          </p:txBody>
        </p:sp>
      </p:grpSp>
      <p:grpSp>
        <p:nvGrpSpPr>
          <p:cNvPr id="56324" name="Group 6">
            <a:extLst>
              <a:ext uri="{FF2B5EF4-FFF2-40B4-BE49-F238E27FC236}">
                <a16:creationId xmlns:a16="http://schemas.microsoft.com/office/drawing/2014/main" id="{4F51829C-C5E5-8DD6-9941-756666DDEC5D}"/>
              </a:ext>
            </a:extLst>
          </p:cNvPr>
          <p:cNvGrpSpPr>
            <a:grpSpLocks/>
          </p:cNvGrpSpPr>
          <p:nvPr/>
        </p:nvGrpSpPr>
        <p:grpSpPr bwMode="auto">
          <a:xfrm>
            <a:off x="3048000" y="1524000"/>
            <a:ext cx="1257300" cy="747713"/>
            <a:chOff x="1824" y="816"/>
            <a:chExt cx="792" cy="471"/>
          </a:xfrm>
        </p:grpSpPr>
        <p:sp>
          <p:nvSpPr>
            <p:cNvPr id="56395" name="Oval 7">
              <a:extLst>
                <a:ext uri="{FF2B5EF4-FFF2-40B4-BE49-F238E27FC236}">
                  <a16:creationId xmlns:a16="http://schemas.microsoft.com/office/drawing/2014/main" id="{236108FB-009C-4048-F6E5-E7F171A402A4}"/>
                </a:ext>
              </a:extLst>
            </p:cNvPr>
            <p:cNvSpPr>
              <a:spLocks noChangeArrowheads="1"/>
            </p:cNvSpPr>
            <p:nvPr/>
          </p:nvSpPr>
          <p:spPr bwMode="auto">
            <a:xfrm>
              <a:off x="1824" y="816"/>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96" name="Rectangle 8">
              <a:extLst>
                <a:ext uri="{FF2B5EF4-FFF2-40B4-BE49-F238E27FC236}">
                  <a16:creationId xmlns:a16="http://schemas.microsoft.com/office/drawing/2014/main" id="{C34DE576-1E82-E394-923E-5604EA75C2DD}"/>
                </a:ext>
              </a:extLst>
            </p:cNvPr>
            <p:cNvSpPr>
              <a:spLocks noChangeArrowheads="1"/>
            </p:cNvSpPr>
            <p:nvPr/>
          </p:nvSpPr>
          <p:spPr bwMode="auto">
            <a:xfrm>
              <a:off x="1920" y="1056"/>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会员登录</a:t>
              </a:r>
            </a:p>
          </p:txBody>
        </p:sp>
      </p:grpSp>
      <p:grpSp>
        <p:nvGrpSpPr>
          <p:cNvPr id="56325" name="Group 9">
            <a:extLst>
              <a:ext uri="{FF2B5EF4-FFF2-40B4-BE49-F238E27FC236}">
                <a16:creationId xmlns:a16="http://schemas.microsoft.com/office/drawing/2014/main" id="{00204DE0-C96F-FA03-8763-A5EF44E8CB87}"/>
              </a:ext>
            </a:extLst>
          </p:cNvPr>
          <p:cNvGrpSpPr>
            <a:grpSpLocks/>
          </p:cNvGrpSpPr>
          <p:nvPr/>
        </p:nvGrpSpPr>
        <p:grpSpPr bwMode="auto">
          <a:xfrm>
            <a:off x="2362200" y="2286000"/>
            <a:ext cx="1219200" cy="747713"/>
            <a:chOff x="1536" y="1344"/>
            <a:chExt cx="768" cy="471"/>
          </a:xfrm>
        </p:grpSpPr>
        <p:sp>
          <p:nvSpPr>
            <p:cNvPr id="56393" name="Oval 10">
              <a:extLst>
                <a:ext uri="{FF2B5EF4-FFF2-40B4-BE49-F238E27FC236}">
                  <a16:creationId xmlns:a16="http://schemas.microsoft.com/office/drawing/2014/main" id="{30DA45A1-F807-E172-5095-E2B38C203904}"/>
                </a:ext>
              </a:extLst>
            </p:cNvPr>
            <p:cNvSpPr>
              <a:spLocks noChangeArrowheads="1"/>
            </p:cNvSpPr>
            <p:nvPr/>
          </p:nvSpPr>
          <p:spPr bwMode="auto">
            <a:xfrm>
              <a:off x="1536" y="1344"/>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94" name="Rectangle 11">
              <a:extLst>
                <a:ext uri="{FF2B5EF4-FFF2-40B4-BE49-F238E27FC236}">
                  <a16:creationId xmlns:a16="http://schemas.microsoft.com/office/drawing/2014/main" id="{67C03D67-63EB-DC1C-265C-AA792E32F674}"/>
                </a:ext>
              </a:extLst>
            </p:cNvPr>
            <p:cNvSpPr>
              <a:spLocks noChangeArrowheads="1"/>
            </p:cNvSpPr>
            <p:nvPr/>
          </p:nvSpPr>
          <p:spPr bwMode="auto">
            <a:xfrm>
              <a:off x="1584" y="1584"/>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管理订单</a:t>
              </a:r>
            </a:p>
          </p:txBody>
        </p:sp>
      </p:grpSp>
      <p:grpSp>
        <p:nvGrpSpPr>
          <p:cNvPr id="56326" name="Group 12">
            <a:extLst>
              <a:ext uri="{FF2B5EF4-FFF2-40B4-BE49-F238E27FC236}">
                <a16:creationId xmlns:a16="http://schemas.microsoft.com/office/drawing/2014/main" id="{10EF80CD-9E42-834F-642A-3875592EF02B}"/>
              </a:ext>
            </a:extLst>
          </p:cNvPr>
          <p:cNvGrpSpPr>
            <a:grpSpLocks/>
          </p:cNvGrpSpPr>
          <p:nvPr/>
        </p:nvGrpSpPr>
        <p:grpSpPr bwMode="auto">
          <a:xfrm>
            <a:off x="3200400" y="2895600"/>
            <a:ext cx="1257300" cy="747713"/>
            <a:chOff x="2112" y="1680"/>
            <a:chExt cx="792" cy="471"/>
          </a:xfrm>
        </p:grpSpPr>
        <p:sp>
          <p:nvSpPr>
            <p:cNvPr id="56391" name="Oval 13">
              <a:extLst>
                <a:ext uri="{FF2B5EF4-FFF2-40B4-BE49-F238E27FC236}">
                  <a16:creationId xmlns:a16="http://schemas.microsoft.com/office/drawing/2014/main" id="{B5E244E2-E4CF-CDAC-62B6-1F8CEE2C02D0}"/>
                </a:ext>
              </a:extLst>
            </p:cNvPr>
            <p:cNvSpPr>
              <a:spLocks noChangeArrowheads="1"/>
            </p:cNvSpPr>
            <p:nvPr/>
          </p:nvSpPr>
          <p:spPr bwMode="auto">
            <a:xfrm>
              <a:off x="2112" y="1680"/>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92" name="Rectangle 14">
              <a:extLst>
                <a:ext uri="{FF2B5EF4-FFF2-40B4-BE49-F238E27FC236}">
                  <a16:creationId xmlns:a16="http://schemas.microsoft.com/office/drawing/2014/main" id="{0A3A0EEA-CF93-61F2-F07E-4D44995B8C26}"/>
                </a:ext>
              </a:extLst>
            </p:cNvPr>
            <p:cNvSpPr>
              <a:spLocks noChangeArrowheads="1"/>
            </p:cNvSpPr>
            <p:nvPr/>
          </p:nvSpPr>
          <p:spPr bwMode="auto">
            <a:xfrm>
              <a:off x="2208" y="1920"/>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检索零件</a:t>
              </a:r>
            </a:p>
          </p:txBody>
        </p:sp>
      </p:grpSp>
      <p:grpSp>
        <p:nvGrpSpPr>
          <p:cNvPr id="56327" name="Group 15">
            <a:extLst>
              <a:ext uri="{FF2B5EF4-FFF2-40B4-BE49-F238E27FC236}">
                <a16:creationId xmlns:a16="http://schemas.microsoft.com/office/drawing/2014/main" id="{EBE4E77E-26B0-C4CF-30FB-CD8C16F9045D}"/>
              </a:ext>
            </a:extLst>
          </p:cNvPr>
          <p:cNvGrpSpPr>
            <a:grpSpLocks/>
          </p:cNvGrpSpPr>
          <p:nvPr/>
        </p:nvGrpSpPr>
        <p:grpSpPr bwMode="auto">
          <a:xfrm>
            <a:off x="2438400" y="3581400"/>
            <a:ext cx="1219200" cy="747713"/>
            <a:chOff x="1584" y="2112"/>
            <a:chExt cx="768" cy="471"/>
          </a:xfrm>
        </p:grpSpPr>
        <p:sp>
          <p:nvSpPr>
            <p:cNvPr id="56389" name="Oval 16">
              <a:extLst>
                <a:ext uri="{FF2B5EF4-FFF2-40B4-BE49-F238E27FC236}">
                  <a16:creationId xmlns:a16="http://schemas.microsoft.com/office/drawing/2014/main" id="{0F7A751F-3588-42F6-8391-3981EA3B4EA4}"/>
                </a:ext>
              </a:extLst>
            </p:cNvPr>
            <p:cNvSpPr>
              <a:spLocks noChangeArrowheads="1"/>
            </p:cNvSpPr>
            <p:nvPr/>
          </p:nvSpPr>
          <p:spPr bwMode="auto">
            <a:xfrm>
              <a:off x="1584" y="2112"/>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90" name="Rectangle 17">
              <a:extLst>
                <a:ext uri="{FF2B5EF4-FFF2-40B4-BE49-F238E27FC236}">
                  <a16:creationId xmlns:a16="http://schemas.microsoft.com/office/drawing/2014/main" id="{256FBB31-8FF1-09A7-65E9-6CDB30D50741}"/>
                </a:ext>
              </a:extLst>
            </p:cNvPr>
            <p:cNvSpPr>
              <a:spLocks noChangeArrowheads="1"/>
            </p:cNvSpPr>
            <p:nvPr/>
          </p:nvSpPr>
          <p:spPr bwMode="auto">
            <a:xfrm>
              <a:off x="1728" y="2352"/>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购物</a:t>
              </a:r>
            </a:p>
          </p:txBody>
        </p:sp>
      </p:grpSp>
      <p:grpSp>
        <p:nvGrpSpPr>
          <p:cNvPr id="56328" name="Group 18">
            <a:extLst>
              <a:ext uri="{FF2B5EF4-FFF2-40B4-BE49-F238E27FC236}">
                <a16:creationId xmlns:a16="http://schemas.microsoft.com/office/drawing/2014/main" id="{272AFACF-8431-DF05-2C29-3F395FECFEC4}"/>
              </a:ext>
            </a:extLst>
          </p:cNvPr>
          <p:cNvGrpSpPr>
            <a:grpSpLocks/>
          </p:cNvGrpSpPr>
          <p:nvPr/>
        </p:nvGrpSpPr>
        <p:grpSpPr bwMode="auto">
          <a:xfrm>
            <a:off x="3200400" y="4114800"/>
            <a:ext cx="1219200" cy="747713"/>
            <a:chOff x="2160" y="2400"/>
            <a:chExt cx="768" cy="471"/>
          </a:xfrm>
        </p:grpSpPr>
        <p:sp>
          <p:nvSpPr>
            <p:cNvPr id="56387" name="Oval 19">
              <a:extLst>
                <a:ext uri="{FF2B5EF4-FFF2-40B4-BE49-F238E27FC236}">
                  <a16:creationId xmlns:a16="http://schemas.microsoft.com/office/drawing/2014/main" id="{9FAB04F7-E839-A0DE-30D2-A1046AC6321D}"/>
                </a:ext>
              </a:extLst>
            </p:cNvPr>
            <p:cNvSpPr>
              <a:spLocks noChangeArrowheads="1"/>
            </p:cNvSpPr>
            <p:nvPr/>
          </p:nvSpPr>
          <p:spPr bwMode="auto">
            <a:xfrm>
              <a:off x="2160" y="2400"/>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88" name="Rectangle 20">
              <a:extLst>
                <a:ext uri="{FF2B5EF4-FFF2-40B4-BE49-F238E27FC236}">
                  <a16:creationId xmlns:a16="http://schemas.microsoft.com/office/drawing/2014/main" id="{F529598E-4F6A-3EEB-54D1-8E033D66297B}"/>
                </a:ext>
              </a:extLst>
            </p:cNvPr>
            <p:cNvSpPr>
              <a:spLocks noChangeArrowheads="1"/>
            </p:cNvSpPr>
            <p:nvPr/>
          </p:nvSpPr>
          <p:spPr bwMode="auto">
            <a:xfrm>
              <a:off x="2352" y="2640"/>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结帐</a:t>
              </a:r>
            </a:p>
          </p:txBody>
        </p:sp>
      </p:grpSp>
      <p:grpSp>
        <p:nvGrpSpPr>
          <p:cNvPr id="56329" name="Group 21">
            <a:extLst>
              <a:ext uri="{FF2B5EF4-FFF2-40B4-BE49-F238E27FC236}">
                <a16:creationId xmlns:a16="http://schemas.microsoft.com/office/drawing/2014/main" id="{4E893FC8-C8E9-BD40-5E76-469FC6160CB2}"/>
              </a:ext>
            </a:extLst>
          </p:cNvPr>
          <p:cNvGrpSpPr>
            <a:grpSpLocks/>
          </p:cNvGrpSpPr>
          <p:nvPr/>
        </p:nvGrpSpPr>
        <p:grpSpPr bwMode="auto">
          <a:xfrm>
            <a:off x="2590800" y="4876800"/>
            <a:ext cx="1565275" cy="747713"/>
            <a:chOff x="1584" y="2832"/>
            <a:chExt cx="986" cy="471"/>
          </a:xfrm>
        </p:grpSpPr>
        <p:sp>
          <p:nvSpPr>
            <p:cNvPr id="56385" name="Oval 22">
              <a:extLst>
                <a:ext uri="{FF2B5EF4-FFF2-40B4-BE49-F238E27FC236}">
                  <a16:creationId xmlns:a16="http://schemas.microsoft.com/office/drawing/2014/main" id="{69E8B7F5-DDB8-C6CF-37E4-65AF734B7E11}"/>
                </a:ext>
              </a:extLst>
            </p:cNvPr>
            <p:cNvSpPr>
              <a:spLocks noChangeArrowheads="1"/>
            </p:cNvSpPr>
            <p:nvPr/>
          </p:nvSpPr>
          <p:spPr bwMode="auto">
            <a:xfrm>
              <a:off x="1584" y="2832"/>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86" name="Rectangle 23">
              <a:extLst>
                <a:ext uri="{FF2B5EF4-FFF2-40B4-BE49-F238E27FC236}">
                  <a16:creationId xmlns:a16="http://schemas.microsoft.com/office/drawing/2014/main" id="{180F3378-B3FD-74B5-FB4F-EA0AC2BEF4DE}"/>
                </a:ext>
              </a:extLst>
            </p:cNvPr>
            <p:cNvSpPr>
              <a:spLocks noChangeArrowheads="1"/>
            </p:cNvSpPr>
            <p:nvPr/>
          </p:nvSpPr>
          <p:spPr bwMode="auto">
            <a:xfrm>
              <a:off x="1584" y="3072"/>
              <a:ext cx="9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修改个人资料</a:t>
              </a:r>
            </a:p>
          </p:txBody>
        </p:sp>
      </p:grpSp>
      <p:grpSp>
        <p:nvGrpSpPr>
          <p:cNvPr id="56330" name="Group 24">
            <a:extLst>
              <a:ext uri="{FF2B5EF4-FFF2-40B4-BE49-F238E27FC236}">
                <a16:creationId xmlns:a16="http://schemas.microsoft.com/office/drawing/2014/main" id="{CE458A18-93A8-72A4-F0DA-489A660A8ABF}"/>
              </a:ext>
            </a:extLst>
          </p:cNvPr>
          <p:cNvGrpSpPr>
            <a:grpSpLocks/>
          </p:cNvGrpSpPr>
          <p:nvPr/>
        </p:nvGrpSpPr>
        <p:grpSpPr bwMode="auto">
          <a:xfrm>
            <a:off x="2667000" y="5715000"/>
            <a:ext cx="1565275" cy="747713"/>
            <a:chOff x="1824" y="3408"/>
            <a:chExt cx="986" cy="471"/>
          </a:xfrm>
        </p:grpSpPr>
        <p:sp>
          <p:nvSpPr>
            <p:cNvPr id="56383" name="Oval 25">
              <a:extLst>
                <a:ext uri="{FF2B5EF4-FFF2-40B4-BE49-F238E27FC236}">
                  <a16:creationId xmlns:a16="http://schemas.microsoft.com/office/drawing/2014/main" id="{B2D4C7D2-11D6-A186-C98A-0F1F1D7B767D}"/>
                </a:ext>
              </a:extLst>
            </p:cNvPr>
            <p:cNvSpPr>
              <a:spLocks noChangeArrowheads="1"/>
            </p:cNvSpPr>
            <p:nvPr/>
          </p:nvSpPr>
          <p:spPr bwMode="auto">
            <a:xfrm>
              <a:off x="1920" y="3408"/>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84" name="Rectangle 26">
              <a:extLst>
                <a:ext uri="{FF2B5EF4-FFF2-40B4-BE49-F238E27FC236}">
                  <a16:creationId xmlns:a16="http://schemas.microsoft.com/office/drawing/2014/main" id="{B738CD6D-84DD-DDEB-07DA-3C013DBF780A}"/>
                </a:ext>
              </a:extLst>
            </p:cNvPr>
            <p:cNvSpPr>
              <a:spLocks noChangeArrowheads="1"/>
            </p:cNvSpPr>
            <p:nvPr/>
          </p:nvSpPr>
          <p:spPr bwMode="auto">
            <a:xfrm>
              <a:off x="1824" y="3648"/>
              <a:ext cx="9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查询历史纪录</a:t>
              </a:r>
            </a:p>
          </p:txBody>
        </p:sp>
      </p:grpSp>
      <p:grpSp>
        <p:nvGrpSpPr>
          <p:cNvPr id="56331" name="Group 27">
            <a:extLst>
              <a:ext uri="{FF2B5EF4-FFF2-40B4-BE49-F238E27FC236}">
                <a16:creationId xmlns:a16="http://schemas.microsoft.com/office/drawing/2014/main" id="{C57BB7BD-20EB-34D7-2868-F9AAB59D35FD}"/>
              </a:ext>
            </a:extLst>
          </p:cNvPr>
          <p:cNvGrpSpPr>
            <a:grpSpLocks/>
          </p:cNvGrpSpPr>
          <p:nvPr/>
        </p:nvGrpSpPr>
        <p:grpSpPr bwMode="auto">
          <a:xfrm>
            <a:off x="5334000" y="609600"/>
            <a:ext cx="1335088" cy="747713"/>
            <a:chOff x="3312" y="240"/>
            <a:chExt cx="841" cy="471"/>
          </a:xfrm>
        </p:grpSpPr>
        <p:sp>
          <p:nvSpPr>
            <p:cNvPr id="56381" name="Oval 28">
              <a:extLst>
                <a:ext uri="{FF2B5EF4-FFF2-40B4-BE49-F238E27FC236}">
                  <a16:creationId xmlns:a16="http://schemas.microsoft.com/office/drawing/2014/main" id="{C6DA1DE8-D268-D7F3-97DD-533194A63AC1}"/>
                </a:ext>
              </a:extLst>
            </p:cNvPr>
            <p:cNvSpPr>
              <a:spLocks noChangeArrowheads="1"/>
            </p:cNvSpPr>
            <p:nvPr/>
          </p:nvSpPr>
          <p:spPr bwMode="auto">
            <a:xfrm>
              <a:off x="3360" y="240"/>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82" name="Rectangle 29">
              <a:extLst>
                <a:ext uri="{FF2B5EF4-FFF2-40B4-BE49-F238E27FC236}">
                  <a16:creationId xmlns:a16="http://schemas.microsoft.com/office/drawing/2014/main" id="{D49A0F41-DBD1-F11D-4EB7-A833C4CB1887}"/>
                </a:ext>
              </a:extLst>
            </p:cNvPr>
            <p:cNvSpPr>
              <a:spLocks noChangeArrowheads="1"/>
            </p:cNvSpPr>
            <p:nvPr/>
          </p:nvSpPr>
          <p:spPr bwMode="auto">
            <a:xfrm>
              <a:off x="3312" y="480"/>
              <a:ext cx="8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货管员登录</a:t>
              </a:r>
            </a:p>
          </p:txBody>
        </p:sp>
      </p:grpSp>
      <p:grpSp>
        <p:nvGrpSpPr>
          <p:cNvPr id="56332" name="Group 30">
            <a:extLst>
              <a:ext uri="{FF2B5EF4-FFF2-40B4-BE49-F238E27FC236}">
                <a16:creationId xmlns:a16="http://schemas.microsoft.com/office/drawing/2014/main" id="{7912D0B7-B7DA-CF4C-8145-3AAA0DCCAF4D}"/>
              </a:ext>
            </a:extLst>
          </p:cNvPr>
          <p:cNvGrpSpPr>
            <a:grpSpLocks/>
          </p:cNvGrpSpPr>
          <p:nvPr/>
        </p:nvGrpSpPr>
        <p:grpSpPr bwMode="auto">
          <a:xfrm>
            <a:off x="6019800" y="1371600"/>
            <a:ext cx="1219200" cy="747713"/>
            <a:chOff x="3696" y="720"/>
            <a:chExt cx="768" cy="471"/>
          </a:xfrm>
        </p:grpSpPr>
        <p:sp>
          <p:nvSpPr>
            <p:cNvPr id="56379" name="Oval 31">
              <a:extLst>
                <a:ext uri="{FF2B5EF4-FFF2-40B4-BE49-F238E27FC236}">
                  <a16:creationId xmlns:a16="http://schemas.microsoft.com/office/drawing/2014/main" id="{B183FA07-017B-9495-6146-78F07A554460}"/>
                </a:ext>
              </a:extLst>
            </p:cNvPr>
            <p:cNvSpPr>
              <a:spLocks noChangeArrowheads="1"/>
            </p:cNvSpPr>
            <p:nvPr/>
          </p:nvSpPr>
          <p:spPr bwMode="auto">
            <a:xfrm>
              <a:off x="3696" y="720"/>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80" name="Rectangle 32">
              <a:extLst>
                <a:ext uri="{FF2B5EF4-FFF2-40B4-BE49-F238E27FC236}">
                  <a16:creationId xmlns:a16="http://schemas.microsoft.com/office/drawing/2014/main" id="{C46C3016-5C66-4282-893F-A6814FC558C3}"/>
                </a:ext>
              </a:extLst>
            </p:cNvPr>
            <p:cNvSpPr>
              <a:spLocks noChangeArrowheads="1"/>
            </p:cNvSpPr>
            <p:nvPr/>
          </p:nvSpPr>
          <p:spPr bwMode="auto">
            <a:xfrm>
              <a:off x="3744" y="960"/>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管理价格</a:t>
              </a:r>
            </a:p>
          </p:txBody>
        </p:sp>
      </p:grpSp>
      <p:grpSp>
        <p:nvGrpSpPr>
          <p:cNvPr id="56333" name="Group 33">
            <a:extLst>
              <a:ext uri="{FF2B5EF4-FFF2-40B4-BE49-F238E27FC236}">
                <a16:creationId xmlns:a16="http://schemas.microsoft.com/office/drawing/2014/main" id="{1A83E3AA-FAD8-2F26-72AA-1710D5E13B89}"/>
              </a:ext>
            </a:extLst>
          </p:cNvPr>
          <p:cNvGrpSpPr>
            <a:grpSpLocks/>
          </p:cNvGrpSpPr>
          <p:nvPr/>
        </p:nvGrpSpPr>
        <p:grpSpPr bwMode="auto">
          <a:xfrm>
            <a:off x="5181600" y="1981200"/>
            <a:ext cx="1219200" cy="747713"/>
            <a:chOff x="3264" y="1248"/>
            <a:chExt cx="768" cy="471"/>
          </a:xfrm>
        </p:grpSpPr>
        <p:sp>
          <p:nvSpPr>
            <p:cNvPr id="56377" name="Oval 34">
              <a:extLst>
                <a:ext uri="{FF2B5EF4-FFF2-40B4-BE49-F238E27FC236}">
                  <a16:creationId xmlns:a16="http://schemas.microsoft.com/office/drawing/2014/main" id="{C33967ED-22D1-F3F5-80FA-9816711199B5}"/>
                </a:ext>
              </a:extLst>
            </p:cNvPr>
            <p:cNvSpPr>
              <a:spLocks noChangeArrowheads="1"/>
            </p:cNvSpPr>
            <p:nvPr/>
          </p:nvSpPr>
          <p:spPr bwMode="auto">
            <a:xfrm>
              <a:off x="3264" y="1248"/>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78" name="Rectangle 35">
              <a:extLst>
                <a:ext uri="{FF2B5EF4-FFF2-40B4-BE49-F238E27FC236}">
                  <a16:creationId xmlns:a16="http://schemas.microsoft.com/office/drawing/2014/main" id="{760ACBE5-F5DD-2CF0-967B-57B6E215F677}"/>
                </a:ext>
              </a:extLst>
            </p:cNvPr>
            <p:cNvSpPr>
              <a:spLocks noChangeArrowheads="1"/>
            </p:cNvSpPr>
            <p:nvPr/>
          </p:nvSpPr>
          <p:spPr bwMode="auto">
            <a:xfrm>
              <a:off x="3312" y="1488"/>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管理库存</a:t>
              </a:r>
            </a:p>
          </p:txBody>
        </p:sp>
      </p:grpSp>
      <p:grpSp>
        <p:nvGrpSpPr>
          <p:cNvPr id="56334" name="Group 36">
            <a:extLst>
              <a:ext uri="{FF2B5EF4-FFF2-40B4-BE49-F238E27FC236}">
                <a16:creationId xmlns:a16="http://schemas.microsoft.com/office/drawing/2014/main" id="{7F3C1920-F8AE-9658-4FB9-99E5E1F82881}"/>
              </a:ext>
            </a:extLst>
          </p:cNvPr>
          <p:cNvGrpSpPr>
            <a:grpSpLocks/>
          </p:cNvGrpSpPr>
          <p:nvPr/>
        </p:nvGrpSpPr>
        <p:grpSpPr bwMode="auto">
          <a:xfrm>
            <a:off x="6248400" y="2590800"/>
            <a:ext cx="1257300" cy="747713"/>
            <a:chOff x="3744" y="1488"/>
            <a:chExt cx="792" cy="471"/>
          </a:xfrm>
        </p:grpSpPr>
        <p:sp>
          <p:nvSpPr>
            <p:cNvPr id="56375" name="Oval 37">
              <a:extLst>
                <a:ext uri="{FF2B5EF4-FFF2-40B4-BE49-F238E27FC236}">
                  <a16:creationId xmlns:a16="http://schemas.microsoft.com/office/drawing/2014/main" id="{1751D281-1A36-4DDC-419E-A50586F7E389}"/>
                </a:ext>
              </a:extLst>
            </p:cNvPr>
            <p:cNvSpPr>
              <a:spLocks noChangeArrowheads="1"/>
            </p:cNvSpPr>
            <p:nvPr/>
          </p:nvSpPr>
          <p:spPr bwMode="auto">
            <a:xfrm>
              <a:off x="3744" y="1488"/>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76" name="Rectangle 38">
              <a:extLst>
                <a:ext uri="{FF2B5EF4-FFF2-40B4-BE49-F238E27FC236}">
                  <a16:creationId xmlns:a16="http://schemas.microsoft.com/office/drawing/2014/main" id="{C9CF9FC4-1D2D-257B-F399-A742EAE9E39B}"/>
                </a:ext>
              </a:extLst>
            </p:cNvPr>
            <p:cNvSpPr>
              <a:spLocks noChangeArrowheads="1"/>
            </p:cNvSpPr>
            <p:nvPr/>
          </p:nvSpPr>
          <p:spPr bwMode="auto">
            <a:xfrm>
              <a:off x="3840" y="1728"/>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打印报表</a:t>
              </a:r>
            </a:p>
          </p:txBody>
        </p:sp>
      </p:grpSp>
      <p:grpSp>
        <p:nvGrpSpPr>
          <p:cNvPr id="56335" name="Group 39">
            <a:extLst>
              <a:ext uri="{FF2B5EF4-FFF2-40B4-BE49-F238E27FC236}">
                <a16:creationId xmlns:a16="http://schemas.microsoft.com/office/drawing/2014/main" id="{36BBCB03-3FF3-7BDD-3D2B-892FE239291F}"/>
              </a:ext>
            </a:extLst>
          </p:cNvPr>
          <p:cNvGrpSpPr>
            <a:grpSpLocks/>
          </p:cNvGrpSpPr>
          <p:nvPr/>
        </p:nvGrpSpPr>
        <p:grpSpPr bwMode="auto">
          <a:xfrm>
            <a:off x="5486400" y="3352800"/>
            <a:ext cx="1257300" cy="747713"/>
            <a:chOff x="3360" y="1920"/>
            <a:chExt cx="792" cy="471"/>
          </a:xfrm>
        </p:grpSpPr>
        <p:sp>
          <p:nvSpPr>
            <p:cNvPr id="56373" name="Oval 40">
              <a:extLst>
                <a:ext uri="{FF2B5EF4-FFF2-40B4-BE49-F238E27FC236}">
                  <a16:creationId xmlns:a16="http://schemas.microsoft.com/office/drawing/2014/main" id="{B783AB58-311E-9917-25E0-E1FE6F37158E}"/>
                </a:ext>
              </a:extLst>
            </p:cNvPr>
            <p:cNvSpPr>
              <a:spLocks noChangeArrowheads="1"/>
            </p:cNvSpPr>
            <p:nvPr/>
          </p:nvSpPr>
          <p:spPr bwMode="auto">
            <a:xfrm>
              <a:off x="3360" y="1920"/>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74" name="Rectangle 41">
              <a:extLst>
                <a:ext uri="{FF2B5EF4-FFF2-40B4-BE49-F238E27FC236}">
                  <a16:creationId xmlns:a16="http://schemas.microsoft.com/office/drawing/2014/main" id="{CA9E584A-23E8-BBA5-48F5-3AE56516F3E8}"/>
                </a:ext>
              </a:extLst>
            </p:cNvPr>
            <p:cNvSpPr>
              <a:spLocks noChangeArrowheads="1"/>
            </p:cNvSpPr>
            <p:nvPr/>
          </p:nvSpPr>
          <p:spPr bwMode="auto">
            <a:xfrm>
              <a:off x="3456" y="2160"/>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开放帐户</a:t>
              </a:r>
            </a:p>
          </p:txBody>
        </p:sp>
      </p:grpSp>
      <p:grpSp>
        <p:nvGrpSpPr>
          <p:cNvPr id="56336" name="Group 42">
            <a:extLst>
              <a:ext uri="{FF2B5EF4-FFF2-40B4-BE49-F238E27FC236}">
                <a16:creationId xmlns:a16="http://schemas.microsoft.com/office/drawing/2014/main" id="{2BC215EA-5130-57F5-A9EB-4513692A6A1B}"/>
              </a:ext>
            </a:extLst>
          </p:cNvPr>
          <p:cNvGrpSpPr>
            <a:grpSpLocks/>
          </p:cNvGrpSpPr>
          <p:nvPr/>
        </p:nvGrpSpPr>
        <p:grpSpPr bwMode="auto">
          <a:xfrm>
            <a:off x="6248400" y="3962400"/>
            <a:ext cx="1219200" cy="747713"/>
            <a:chOff x="3840" y="2352"/>
            <a:chExt cx="768" cy="471"/>
          </a:xfrm>
        </p:grpSpPr>
        <p:sp>
          <p:nvSpPr>
            <p:cNvPr id="56371" name="Oval 43">
              <a:extLst>
                <a:ext uri="{FF2B5EF4-FFF2-40B4-BE49-F238E27FC236}">
                  <a16:creationId xmlns:a16="http://schemas.microsoft.com/office/drawing/2014/main" id="{89D159E0-F3C6-FF7D-B9EB-8CCC65FA2945}"/>
                </a:ext>
              </a:extLst>
            </p:cNvPr>
            <p:cNvSpPr>
              <a:spLocks noChangeArrowheads="1"/>
            </p:cNvSpPr>
            <p:nvPr/>
          </p:nvSpPr>
          <p:spPr bwMode="auto">
            <a:xfrm>
              <a:off x="3840" y="2352"/>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72" name="Rectangle 44">
              <a:extLst>
                <a:ext uri="{FF2B5EF4-FFF2-40B4-BE49-F238E27FC236}">
                  <a16:creationId xmlns:a16="http://schemas.microsoft.com/office/drawing/2014/main" id="{6D465A46-3BD3-9729-2D49-95687A3B79B6}"/>
                </a:ext>
              </a:extLst>
            </p:cNvPr>
            <p:cNvSpPr>
              <a:spLocks noChangeArrowheads="1"/>
            </p:cNvSpPr>
            <p:nvPr/>
          </p:nvSpPr>
          <p:spPr bwMode="auto">
            <a:xfrm>
              <a:off x="3888" y="2592"/>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经理登录</a:t>
              </a:r>
            </a:p>
          </p:txBody>
        </p:sp>
      </p:grpSp>
      <p:grpSp>
        <p:nvGrpSpPr>
          <p:cNvPr id="56337" name="Group 45">
            <a:extLst>
              <a:ext uri="{FF2B5EF4-FFF2-40B4-BE49-F238E27FC236}">
                <a16:creationId xmlns:a16="http://schemas.microsoft.com/office/drawing/2014/main" id="{2F1286BC-910F-6E8A-3A23-881791574F34}"/>
              </a:ext>
            </a:extLst>
          </p:cNvPr>
          <p:cNvGrpSpPr>
            <a:grpSpLocks/>
          </p:cNvGrpSpPr>
          <p:nvPr/>
        </p:nvGrpSpPr>
        <p:grpSpPr bwMode="auto">
          <a:xfrm>
            <a:off x="5638800" y="4800600"/>
            <a:ext cx="1257300" cy="747713"/>
            <a:chOff x="3504" y="2832"/>
            <a:chExt cx="792" cy="471"/>
          </a:xfrm>
        </p:grpSpPr>
        <p:sp>
          <p:nvSpPr>
            <p:cNvPr id="56369" name="Oval 46">
              <a:extLst>
                <a:ext uri="{FF2B5EF4-FFF2-40B4-BE49-F238E27FC236}">
                  <a16:creationId xmlns:a16="http://schemas.microsoft.com/office/drawing/2014/main" id="{A9F91D2F-8AA3-919E-4304-D46F49B8A963}"/>
                </a:ext>
              </a:extLst>
            </p:cNvPr>
            <p:cNvSpPr>
              <a:spLocks noChangeArrowheads="1"/>
            </p:cNvSpPr>
            <p:nvPr/>
          </p:nvSpPr>
          <p:spPr bwMode="auto">
            <a:xfrm>
              <a:off x="3504" y="2832"/>
              <a:ext cx="768" cy="288"/>
            </a:xfrm>
            <a:prstGeom prst="ellipse">
              <a:avLst/>
            </a:prstGeom>
            <a:solidFill>
              <a:srgbClr val="FFFF99"/>
            </a:solidFill>
            <a:ln w="9525">
              <a:solidFill>
                <a:srgbClr val="CC6600"/>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0"/>
                </a:spcBef>
                <a:buClrTx/>
                <a:buSzTx/>
                <a:buFont typeface="Arial" panose="020B0604020202020204" pitchFamily="34" charset="0"/>
                <a:buNone/>
              </a:pPr>
              <a:endParaRPr lang="zh-CN" altLang="zh-CN" sz="1800" b="1">
                <a:latin typeface="Tahoma" panose="020B0604030504040204" pitchFamily="34" charset="0"/>
                <a:ea typeface="黑体" panose="02010609060101010101" pitchFamily="49" charset="-122"/>
              </a:endParaRPr>
            </a:p>
          </p:txBody>
        </p:sp>
        <p:sp>
          <p:nvSpPr>
            <p:cNvPr id="56370" name="Rectangle 47">
              <a:extLst>
                <a:ext uri="{FF2B5EF4-FFF2-40B4-BE49-F238E27FC236}">
                  <a16:creationId xmlns:a16="http://schemas.microsoft.com/office/drawing/2014/main" id="{229A7EDF-1BF1-F2A5-1577-D111B8634159}"/>
                </a:ext>
              </a:extLst>
            </p:cNvPr>
            <p:cNvSpPr>
              <a:spLocks noChangeArrowheads="1"/>
            </p:cNvSpPr>
            <p:nvPr/>
          </p:nvSpPr>
          <p:spPr bwMode="auto">
            <a:xfrm>
              <a:off x="3600" y="3072"/>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检索会员</a:t>
              </a:r>
            </a:p>
          </p:txBody>
        </p:sp>
      </p:grpSp>
      <p:grpSp>
        <p:nvGrpSpPr>
          <p:cNvPr id="56338" name="Group 51">
            <a:extLst>
              <a:ext uri="{FF2B5EF4-FFF2-40B4-BE49-F238E27FC236}">
                <a16:creationId xmlns:a16="http://schemas.microsoft.com/office/drawing/2014/main" id="{385721D1-0261-7C84-E115-EA586E1D05BD}"/>
              </a:ext>
            </a:extLst>
          </p:cNvPr>
          <p:cNvGrpSpPr>
            <a:grpSpLocks/>
          </p:cNvGrpSpPr>
          <p:nvPr/>
        </p:nvGrpSpPr>
        <p:grpSpPr bwMode="auto">
          <a:xfrm>
            <a:off x="381000" y="685800"/>
            <a:ext cx="1317625" cy="1192213"/>
            <a:chOff x="240" y="432"/>
            <a:chExt cx="830" cy="751"/>
          </a:xfrm>
        </p:grpSpPr>
        <p:pic>
          <p:nvPicPr>
            <p:cNvPr id="56367" name="Picture 52">
              <a:extLst>
                <a:ext uri="{FF2B5EF4-FFF2-40B4-BE49-F238E27FC236}">
                  <a16:creationId xmlns:a16="http://schemas.microsoft.com/office/drawing/2014/main" id="{3628E56E-D47B-0A74-0E59-4DBFC0BC7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432"/>
              <a:ext cx="83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68" name="Text Box 53">
              <a:extLst>
                <a:ext uri="{FF2B5EF4-FFF2-40B4-BE49-F238E27FC236}">
                  <a16:creationId xmlns:a16="http://schemas.microsoft.com/office/drawing/2014/main" id="{0195C170-C7AE-B83F-F757-01F97B3AF976}"/>
                </a:ext>
              </a:extLst>
            </p:cNvPr>
            <p:cNvSpPr txBox="1">
              <a:spLocks noChangeArrowheads="1"/>
            </p:cNvSpPr>
            <p:nvPr/>
          </p:nvSpPr>
          <p:spPr bwMode="auto">
            <a:xfrm>
              <a:off x="336" y="86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潜在会员</a:t>
              </a:r>
            </a:p>
          </p:txBody>
        </p:sp>
      </p:grpSp>
      <p:grpSp>
        <p:nvGrpSpPr>
          <p:cNvPr id="56339" name="Group 54">
            <a:extLst>
              <a:ext uri="{FF2B5EF4-FFF2-40B4-BE49-F238E27FC236}">
                <a16:creationId xmlns:a16="http://schemas.microsoft.com/office/drawing/2014/main" id="{78415173-C027-DAF7-9405-C604C3CA1EA3}"/>
              </a:ext>
            </a:extLst>
          </p:cNvPr>
          <p:cNvGrpSpPr>
            <a:grpSpLocks/>
          </p:cNvGrpSpPr>
          <p:nvPr/>
        </p:nvGrpSpPr>
        <p:grpSpPr bwMode="auto">
          <a:xfrm>
            <a:off x="381000" y="3200400"/>
            <a:ext cx="1317625" cy="1192213"/>
            <a:chOff x="240" y="2016"/>
            <a:chExt cx="830" cy="751"/>
          </a:xfrm>
        </p:grpSpPr>
        <p:pic>
          <p:nvPicPr>
            <p:cNvPr id="56365" name="Picture 55">
              <a:extLst>
                <a:ext uri="{FF2B5EF4-FFF2-40B4-BE49-F238E27FC236}">
                  <a16:creationId xmlns:a16="http://schemas.microsoft.com/office/drawing/2014/main" id="{34F37322-CDB1-F693-D438-09B57CDC3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2016"/>
              <a:ext cx="83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66" name="Text Box 56">
              <a:extLst>
                <a:ext uri="{FF2B5EF4-FFF2-40B4-BE49-F238E27FC236}">
                  <a16:creationId xmlns:a16="http://schemas.microsoft.com/office/drawing/2014/main" id="{D7B09D88-E691-DD6F-E230-2247B3F557CD}"/>
                </a:ext>
              </a:extLst>
            </p:cNvPr>
            <p:cNvSpPr txBox="1">
              <a:spLocks noChangeArrowheads="1"/>
            </p:cNvSpPr>
            <p:nvPr/>
          </p:nvSpPr>
          <p:spPr bwMode="auto">
            <a:xfrm>
              <a:off x="432" y="244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会员</a:t>
              </a:r>
            </a:p>
          </p:txBody>
        </p:sp>
      </p:grpSp>
      <p:grpSp>
        <p:nvGrpSpPr>
          <p:cNvPr id="56340" name="Group 57">
            <a:extLst>
              <a:ext uri="{FF2B5EF4-FFF2-40B4-BE49-F238E27FC236}">
                <a16:creationId xmlns:a16="http://schemas.microsoft.com/office/drawing/2014/main" id="{3A2466FB-5241-F6C4-7DCA-378CEB9E79B0}"/>
              </a:ext>
            </a:extLst>
          </p:cNvPr>
          <p:cNvGrpSpPr>
            <a:grpSpLocks/>
          </p:cNvGrpSpPr>
          <p:nvPr/>
        </p:nvGrpSpPr>
        <p:grpSpPr bwMode="auto">
          <a:xfrm>
            <a:off x="7826375" y="533400"/>
            <a:ext cx="1317625" cy="1192213"/>
            <a:chOff x="4930" y="336"/>
            <a:chExt cx="830" cy="751"/>
          </a:xfrm>
        </p:grpSpPr>
        <p:pic>
          <p:nvPicPr>
            <p:cNvPr id="56363" name="Picture 58">
              <a:extLst>
                <a:ext uri="{FF2B5EF4-FFF2-40B4-BE49-F238E27FC236}">
                  <a16:creationId xmlns:a16="http://schemas.microsoft.com/office/drawing/2014/main" id="{2A6C04BF-BC3D-3E46-67D2-CB2B16AD8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 y="336"/>
              <a:ext cx="83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64" name="Text Box 59">
              <a:extLst>
                <a:ext uri="{FF2B5EF4-FFF2-40B4-BE49-F238E27FC236}">
                  <a16:creationId xmlns:a16="http://schemas.microsoft.com/office/drawing/2014/main" id="{4E89E2B1-003E-65FC-D7CA-B0C8C7C56140}"/>
                </a:ext>
              </a:extLst>
            </p:cNvPr>
            <p:cNvSpPr txBox="1">
              <a:spLocks noChangeArrowheads="1"/>
            </p:cNvSpPr>
            <p:nvPr/>
          </p:nvSpPr>
          <p:spPr bwMode="auto">
            <a:xfrm>
              <a:off x="5040" y="768"/>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货管员</a:t>
              </a:r>
            </a:p>
          </p:txBody>
        </p:sp>
      </p:grpSp>
      <p:grpSp>
        <p:nvGrpSpPr>
          <p:cNvPr id="56341" name="Group 60">
            <a:extLst>
              <a:ext uri="{FF2B5EF4-FFF2-40B4-BE49-F238E27FC236}">
                <a16:creationId xmlns:a16="http://schemas.microsoft.com/office/drawing/2014/main" id="{E33A0416-36C9-C4A5-31B2-F2F496A60089}"/>
              </a:ext>
            </a:extLst>
          </p:cNvPr>
          <p:cNvGrpSpPr>
            <a:grpSpLocks/>
          </p:cNvGrpSpPr>
          <p:nvPr/>
        </p:nvGrpSpPr>
        <p:grpSpPr bwMode="auto">
          <a:xfrm>
            <a:off x="7826375" y="2590800"/>
            <a:ext cx="1317625" cy="1192213"/>
            <a:chOff x="4930" y="1632"/>
            <a:chExt cx="830" cy="751"/>
          </a:xfrm>
        </p:grpSpPr>
        <p:pic>
          <p:nvPicPr>
            <p:cNvPr id="56361" name="Picture 61">
              <a:extLst>
                <a:ext uri="{FF2B5EF4-FFF2-40B4-BE49-F238E27FC236}">
                  <a16:creationId xmlns:a16="http://schemas.microsoft.com/office/drawing/2014/main" id="{70FC2A04-4FFD-40BC-C9A1-720648EEA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 y="1632"/>
              <a:ext cx="83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62" name="Text Box 62">
              <a:extLst>
                <a:ext uri="{FF2B5EF4-FFF2-40B4-BE49-F238E27FC236}">
                  <a16:creationId xmlns:a16="http://schemas.microsoft.com/office/drawing/2014/main" id="{F1E5D541-2777-F10A-A744-A35E3034C3B8}"/>
                </a:ext>
              </a:extLst>
            </p:cNvPr>
            <p:cNvSpPr txBox="1">
              <a:spLocks noChangeArrowheads="1"/>
            </p:cNvSpPr>
            <p:nvPr/>
          </p:nvSpPr>
          <p:spPr bwMode="auto">
            <a:xfrm>
              <a:off x="5136" y="206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r>
                <a:rPr lang="zh-CN" altLang="en-US" sz="1800" b="1">
                  <a:latin typeface="Tahoma" panose="020B0604030504040204" pitchFamily="34" charset="0"/>
                  <a:ea typeface="黑体" panose="02010609060101010101" pitchFamily="49" charset="-122"/>
                </a:rPr>
                <a:t>经理</a:t>
              </a:r>
            </a:p>
          </p:txBody>
        </p:sp>
      </p:grpSp>
      <p:sp>
        <p:nvSpPr>
          <p:cNvPr id="56342" name="Line 66">
            <a:extLst>
              <a:ext uri="{FF2B5EF4-FFF2-40B4-BE49-F238E27FC236}">
                <a16:creationId xmlns:a16="http://schemas.microsoft.com/office/drawing/2014/main" id="{5EF3AA66-E9A7-E5BA-8725-729FDCA68CE7}"/>
              </a:ext>
            </a:extLst>
          </p:cNvPr>
          <p:cNvSpPr>
            <a:spLocks noChangeShapeType="1"/>
          </p:cNvSpPr>
          <p:nvPr/>
        </p:nvSpPr>
        <p:spPr bwMode="auto">
          <a:xfrm>
            <a:off x="2057400" y="5334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3" name="Line 67">
            <a:extLst>
              <a:ext uri="{FF2B5EF4-FFF2-40B4-BE49-F238E27FC236}">
                <a16:creationId xmlns:a16="http://schemas.microsoft.com/office/drawing/2014/main" id="{23E9A457-2793-1190-AE8F-F5D6827BF5D0}"/>
              </a:ext>
            </a:extLst>
          </p:cNvPr>
          <p:cNvSpPr>
            <a:spLocks noChangeShapeType="1"/>
          </p:cNvSpPr>
          <p:nvPr/>
        </p:nvSpPr>
        <p:spPr bwMode="auto">
          <a:xfrm>
            <a:off x="7696200" y="533400"/>
            <a:ext cx="0" cy="609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4" name="Line 68">
            <a:extLst>
              <a:ext uri="{FF2B5EF4-FFF2-40B4-BE49-F238E27FC236}">
                <a16:creationId xmlns:a16="http://schemas.microsoft.com/office/drawing/2014/main" id="{4F326319-0FC2-B50A-07AC-BEE192813041}"/>
              </a:ext>
            </a:extLst>
          </p:cNvPr>
          <p:cNvSpPr>
            <a:spLocks noChangeShapeType="1"/>
          </p:cNvSpPr>
          <p:nvPr/>
        </p:nvSpPr>
        <p:spPr bwMode="auto">
          <a:xfrm flipH="1">
            <a:off x="2057400" y="66294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5" name="Line 69">
            <a:extLst>
              <a:ext uri="{FF2B5EF4-FFF2-40B4-BE49-F238E27FC236}">
                <a16:creationId xmlns:a16="http://schemas.microsoft.com/office/drawing/2014/main" id="{00219AD5-02DA-C781-316F-1BB3BF8C8166}"/>
              </a:ext>
            </a:extLst>
          </p:cNvPr>
          <p:cNvSpPr>
            <a:spLocks noChangeShapeType="1"/>
          </p:cNvSpPr>
          <p:nvPr/>
        </p:nvSpPr>
        <p:spPr bwMode="auto">
          <a:xfrm flipV="1">
            <a:off x="2057400" y="533400"/>
            <a:ext cx="0" cy="609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6" name="Line 70">
            <a:extLst>
              <a:ext uri="{FF2B5EF4-FFF2-40B4-BE49-F238E27FC236}">
                <a16:creationId xmlns:a16="http://schemas.microsoft.com/office/drawing/2014/main" id="{11CE4341-0845-C643-6442-867D49A22CB9}"/>
              </a:ext>
            </a:extLst>
          </p:cNvPr>
          <p:cNvSpPr>
            <a:spLocks noChangeShapeType="1"/>
          </p:cNvSpPr>
          <p:nvPr/>
        </p:nvSpPr>
        <p:spPr bwMode="auto">
          <a:xfrm>
            <a:off x="1371600" y="990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7" name="Line 71">
            <a:extLst>
              <a:ext uri="{FF2B5EF4-FFF2-40B4-BE49-F238E27FC236}">
                <a16:creationId xmlns:a16="http://schemas.microsoft.com/office/drawing/2014/main" id="{1E5ACDF9-FFD1-679E-60EA-DA1F651BD413}"/>
              </a:ext>
            </a:extLst>
          </p:cNvPr>
          <p:cNvSpPr>
            <a:spLocks noChangeShapeType="1"/>
          </p:cNvSpPr>
          <p:nvPr/>
        </p:nvSpPr>
        <p:spPr bwMode="auto">
          <a:xfrm flipV="1">
            <a:off x="1219200" y="1905000"/>
            <a:ext cx="19050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8" name="Line 72">
            <a:extLst>
              <a:ext uri="{FF2B5EF4-FFF2-40B4-BE49-F238E27FC236}">
                <a16:creationId xmlns:a16="http://schemas.microsoft.com/office/drawing/2014/main" id="{0020D0CC-0E9A-818B-9AD9-DC457F4DEFD6}"/>
              </a:ext>
            </a:extLst>
          </p:cNvPr>
          <p:cNvSpPr>
            <a:spLocks noChangeShapeType="1"/>
          </p:cNvSpPr>
          <p:nvPr/>
        </p:nvSpPr>
        <p:spPr bwMode="auto">
          <a:xfrm flipV="1">
            <a:off x="1295400" y="2743200"/>
            <a:ext cx="1219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9" name="Line 73">
            <a:extLst>
              <a:ext uri="{FF2B5EF4-FFF2-40B4-BE49-F238E27FC236}">
                <a16:creationId xmlns:a16="http://schemas.microsoft.com/office/drawing/2014/main" id="{302BDC89-9960-2FBE-2B1F-9A54E2E54363}"/>
              </a:ext>
            </a:extLst>
          </p:cNvPr>
          <p:cNvSpPr>
            <a:spLocks noChangeShapeType="1"/>
          </p:cNvSpPr>
          <p:nvPr/>
        </p:nvSpPr>
        <p:spPr bwMode="auto">
          <a:xfrm flipV="1">
            <a:off x="1295400" y="3200400"/>
            <a:ext cx="1905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0" name="Line 74">
            <a:extLst>
              <a:ext uri="{FF2B5EF4-FFF2-40B4-BE49-F238E27FC236}">
                <a16:creationId xmlns:a16="http://schemas.microsoft.com/office/drawing/2014/main" id="{87115E8E-80D3-C727-29A1-4037AE08BCD7}"/>
              </a:ext>
            </a:extLst>
          </p:cNvPr>
          <p:cNvSpPr>
            <a:spLocks noChangeShapeType="1"/>
          </p:cNvSpPr>
          <p:nvPr/>
        </p:nvSpPr>
        <p:spPr bwMode="auto">
          <a:xfrm>
            <a:off x="1295400" y="3657600"/>
            <a:ext cx="1066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1" name="Line 75">
            <a:extLst>
              <a:ext uri="{FF2B5EF4-FFF2-40B4-BE49-F238E27FC236}">
                <a16:creationId xmlns:a16="http://schemas.microsoft.com/office/drawing/2014/main" id="{1DA8480E-0F01-3A50-D7EC-6627B054E408}"/>
              </a:ext>
            </a:extLst>
          </p:cNvPr>
          <p:cNvSpPr>
            <a:spLocks noChangeShapeType="1"/>
          </p:cNvSpPr>
          <p:nvPr/>
        </p:nvSpPr>
        <p:spPr bwMode="auto">
          <a:xfrm>
            <a:off x="1219200" y="3733800"/>
            <a:ext cx="14478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2" name="Line 76">
            <a:extLst>
              <a:ext uri="{FF2B5EF4-FFF2-40B4-BE49-F238E27FC236}">
                <a16:creationId xmlns:a16="http://schemas.microsoft.com/office/drawing/2014/main" id="{DAF2739E-F662-8AE7-2D27-E8DB887ABEF3}"/>
              </a:ext>
            </a:extLst>
          </p:cNvPr>
          <p:cNvSpPr>
            <a:spLocks noChangeShapeType="1"/>
          </p:cNvSpPr>
          <p:nvPr/>
        </p:nvSpPr>
        <p:spPr bwMode="auto">
          <a:xfrm>
            <a:off x="1219200" y="3810000"/>
            <a:ext cx="1524000" cy="213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3" name="Line 77">
            <a:extLst>
              <a:ext uri="{FF2B5EF4-FFF2-40B4-BE49-F238E27FC236}">
                <a16:creationId xmlns:a16="http://schemas.microsoft.com/office/drawing/2014/main" id="{9F202C99-FF14-090B-2827-E2EDDCF045B2}"/>
              </a:ext>
            </a:extLst>
          </p:cNvPr>
          <p:cNvSpPr>
            <a:spLocks noChangeShapeType="1"/>
          </p:cNvSpPr>
          <p:nvPr/>
        </p:nvSpPr>
        <p:spPr bwMode="auto">
          <a:xfrm>
            <a:off x="1295400" y="3733800"/>
            <a:ext cx="1905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4" name="Line 78">
            <a:extLst>
              <a:ext uri="{FF2B5EF4-FFF2-40B4-BE49-F238E27FC236}">
                <a16:creationId xmlns:a16="http://schemas.microsoft.com/office/drawing/2014/main" id="{53BB81E0-2241-587F-62DE-655BD0CA83BC}"/>
              </a:ext>
            </a:extLst>
          </p:cNvPr>
          <p:cNvSpPr>
            <a:spLocks noChangeShapeType="1"/>
          </p:cNvSpPr>
          <p:nvPr/>
        </p:nvSpPr>
        <p:spPr bwMode="auto">
          <a:xfrm flipH="1" flipV="1">
            <a:off x="6629400" y="838200"/>
            <a:ext cx="1676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5" name="Line 79">
            <a:extLst>
              <a:ext uri="{FF2B5EF4-FFF2-40B4-BE49-F238E27FC236}">
                <a16:creationId xmlns:a16="http://schemas.microsoft.com/office/drawing/2014/main" id="{0DA14351-C33E-4839-7927-1E8A18BA5318}"/>
              </a:ext>
            </a:extLst>
          </p:cNvPr>
          <p:cNvSpPr>
            <a:spLocks noChangeShapeType="1"/>
          </p:cNvSpPr>
          <p:nvPr/>
        </p:nvSpPr>
        <p:spPr bwMode="auto">
          <a:xfrm flipH="1">
            <a:off x="7010400" y="990600"/>
            <a:ext cx="1295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6" name="Line 80">
            <a:extLst>
              <a:ext uri="{FF2B5EF4-FFF2-40B4-BE49-F238E27FC236}">
                <a16:creationId xmlns:a16="http://schemas.microsoft.com/office/drawing/2014/main" id="{A4565844-0DC7-B4CC-3BA3-5BAFF525795B}"/>
              </a:ext>
            </a:extLst>
          </p:cNvPr>
          <p:cNvSpPr>
            <a:spLocks noChangeShapeType="1"/>
          </p:cNvSpPr>
          <p:nvPr/>
        </p:nvSpPr>
        <p:spPr bwMode="auto">
          <a:xfrm flipH="1">
            <a:off x="6477000" y="1143000"/>
            <a:ext cx="1828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7" name="Line 81">
            <a:extLst>
              <a:ext uri="{FF2B5EF4-FFF2-40B4-BE49-F238E27FC236}">
                <a16:creationId xmlns:a16="http://schemas.microsoft.com/office/drawing/2014/main" id="{A14265B5-CD09-B177-C9A7-4F120DD21588}"/>
              </a:ext>
            </a:extLst>
          </p:cNvPr>
          <p:cNvSpPr>
            <a:spLocks noChangeShapeType="1"/>
          </p:cNvSpPr>
          <p:nvPr/>
        </p:nvSpPr>
        <p:spPr bwMode="auto">
          <a:xfrm flipH="1">
            <a:off x="7467600" y="2819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8" name="Line 82">
            <a:extLst>
              <a:ext uri="{FF2B5EF4-FFF2-40B4-BE49-F238E27FC236}">
                <a16:creationId xmlns:a16="http://schemas.microsoft.com/office/drawing/2014/main" id="{0154D9CA-7C5C-9C79-20C7-1ABAEA7C3CF5}"/>
              </a:ext>
            </a:extLst>
          </p:cNvPr>
          <p:cNvSpPr>
            <a:spLocks noChangeShapeType="1"/>
          </p:cNvSpPr>
          <p:nvPr/>
        </p:nvSpPr>
        <p:spPr bwMode="auto">
          <a:xfrm flipH="1">
            <a:off x="6629400" y="2895600"/>
            <a:ext cx="1676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9" name="Line 83">
            <a:extLst>
              <a:ext uri="{FF2B5EF4-FFF2-40B4-BE49-F238E27FC236}">
                <a16:creationId xmlns:a16="http://schemas.microsoft.com/office/drawing/2014/main" id="{1C8745D8-8883-5783-33DB-7185A5F0DFE7}"/>
              </a:ext>
            </a:extLst>
          </p:cNvPr>
          <p:cNvSpPr>
            <a:spLocks noChangeShapeType="1"/>
          </p:cNvSpPr>
          <p:nvPr/>
        </p:nvSpPr>
        <p:spPr bwMode="auto">
          <a:xfrm flipH="1">
            <a:off x="7010400" y="2971800"/>
            <a:ext cx="1295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0" name="Line 84">
            <a:extLst>
              <a:ext uri="{FF2B5EF4-FFF2-40B4-BE49-F238E27FC236}">
                <a16:creationId xmlns:a16="http://schemas.microsoft.com/office/drawing/2014/main" id="{8060E8CE-105E-C1BE-FDF5-3923252C2CEF}"/>
              </a:ext>
            </a:extLst>
          </p:cNvPr>
          <p:cNvSpPr>
            <a:spLocks noChangeShapeType="1"/>
          </p:cNvSpPr>
          <p:nvPr/>
        </p:nvSpPr>
        <p:spPr bwMode="auto">
          <a:xfrm flipH="1">
            <a:off x="6781800" y="3048000"/>
            <a:ext cx="15240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55426"/>
            <a:ext cx="8458200" cy="678611"/>
          </a:xfrm>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理解需求 </a:t>
            </a:r>
            <a:r>
              <a:rPr lang="en-US" altLang="zh-CN" sz="1000" b="0" dirty="0">
                <a:latin typeface="Times New Roman" panose="02020603050405020304" pitchFamily="18" charset="0"/>
                <a:cs typeface="Times New Roman" panose="02020603050405020304" pitchFamily="18" charset="0"/>
              </a:rPr>
              <a:t>1</a:t>
            </a:r>
            <a:endParaRPr lang="en-US" sz="1000" b="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graphicFrame>
        <p:nvGraphicFramePr>
          <p:cNvPr id="5" name="Object 3">
            <a:extLst>
              <a:ext uri="{FF2B5EF4-FFF2-40B4-BE49-F238E27FC236}">
                <a16:creationId xmlns:a16="http://schemas.microsoft.com/office/drawing/2014/main" id="{F8AA5F29-18D5-44AB-EB15-47EF0E5E37DA}"/>
              </a:ext>
            </a:extLst>
          </p:cNvPr>
          <p:cNvGraphicFramePr>
            <a:graphicFrameLocks noGrp="1" noChangeAspect="1"/>
          </p:cNvGraphicFramePr>
          <p:nvPr>
            <p:ph sz="quarter" idx="11"/>
            <p:extLst>
              <p:ext uri="{D42A27DB-BD31-4B8C-83A1-F6EECF244321}">
                <p14:modId xmlns:p14="http://schemas.microsoft.com/office/powerpoint/2010/main" val="481528599"/>
              </p:ext>
            </p:extLst>
          </p:nvPr>
        </p:nvGraphicFramePr>
        <p:xfrm>
          <a:off x="718021" y="1127926"/>
          <a:ext cx="7816688" cy="4529296"/>
        </p:xfrm>
        <a:graphic>
          <a:graphicData uri="http://schemas.openxmlformats.org/presentationml/2006/ole">
            <mc:AlternateContent xmlns:mc="http://schemas.openxmlformats.org/markup-compatibility/2006">
              <mc:Choice xmlns:v="urn:schemas-microsoft-com:vml" Requires="v">
                <p:oleObj name="位图图像" r:id="rId2" imgW="4076190" imgH="2362530" progId="Paint.Picture">
                  <p:embed/>
                </p:oleObj>
              </mc:Choice>
              <mc:Fallback>
                <p:oleObj name="位图图像" r:id="rId2" imgW="4076190" imgH="2362530" progId="Paint.Picture">
                  <p:embed/>
                  <p:pic>
                    <p:nvPicPr>
                      <p:cNvPr id="8195" name="Object 3">
                        <a:extLst>
                          <a:ext uri="{FF2B5EF4-FFF2-40B4-BE49-F238E27FC236}">
                            <a16:creationId xmlns:a16="http://schemas.microsoft.com/office/drawing/2014/main" id="{DD6D095D-2FA7-8782-D344-FCAAA7470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021" y="1127926"/>
                        <a:ext cx="7816688" cy="45292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60346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362BBBD-CC9E-5489-4276-6A3E1CBEF015}"/>
              </a:ext>
            </a:extLst>
          </p:cNvPr>
          <p:cNvSpPr>
            <a:spLocks noGrp="1" noRot="1" noChangeArrowheads="1"/>
          </p:cNvSpPr>
          <p:nvPr>
            <p:ph type="title" idx="4294967295"/>
          </p:nvPr>
        </p:nvSpPr>
        <p:spPr>
          <a:xfrm>
            <a:off x="970144" y="639749"/>
            <a:ext cx="6102350" cy="633413"/>
          </a:xfrm>
        </p:spPr>
        <p:txBody>
          <a:bodyPr anchor="ctr"/>
          <a:lstStyle/>
          <a:p>
            <a:pPr eaLnBrk="1" hangingPunct="1"/>
            <a:r>
              <a:rPr lang="en-US" altLang="zh-CN">
                <a:ea typeface="宋体" panose="02010600030101010101" pitchFamily="2" charset="-122"/>
              </a:rPr>
              <a:t>3</a:t>
            </a:r>
            <a:r>
              <a:rPr lang="zh-CN" altLang="en-US">
                <a:ea typeface="宋体" panose="02010600030101010101" pitchFamily="2" charset="-122"/>
              </a:rPr>
              <a:t>、关系</a:t>
            </a:r>
          </a:p>
        </p:txBody>
      </p:sp>
      <p:sp>
        <p:nvSpPr>
          <p:cNvPr id="57347" name="Rectangle 3">
            <a:extLst>
              <a:ext uri="{FF2B5EF4-FFF2-40B4-BE49-F238E27FC236}">
                <a16:creationId xmlns:a16="http://schemas.microsoft.com/office/drawing/2014/main" id="{04B6118A-7FE2-2DC5-157D-64CB38767251}"/>
              </a:ext>
            </a:extLst>
          </p:cNvPr>
          <p:cNvSpPr>
            <a:spLocks noGrp="1" noRot="1" noChangeArrowheads="1"/>
          </p:cNvSpPr>
          <p:nvPr>
            <p:ph type="body" idx="4294967295"/>
          </p:nvPr>
        </p:nvSpPr>
        <p:spPr>
          <a:xfrm>
            <a:off x="595449" y="1273877"/>
            <a:ext cx="8458200" cy="4944374"/>
          </a:xfrm>
        </p:spPr>
        <p:txBody>
          <a:bodyPr/>
          <a:lstStyle/>
          <a:p>
            <a:pPr eaLnBrk="1" hangingPunct="1">
              <a:lnSpc>
                <a:spcPct val="90000"/>
              </a:lnSpc>
            </a:pPr>
            <a:r>
              <a:rPr lang="zh-CN" altLang="en-US" b="1" dirty="0">
                <a:ea typeface="宋体" panose="02010600030101010101" pitchFamily="2" charset="-122"/>
              </a:rPr>
              <a:t>参与者与用例之间</a:t>
            </a:r>
          </a:p>
          <a:p>
            <a:pPr lvl="1" eaLnBrk="1" hangingPunct="1">
              <a:lnSpc>
                <a:spcPct val="90000"/>
              </a:lnSpc>
            </a:pPr>
            <a:r>
              <a:rPr lang="zh-CN" altLang="en-US" b="1" dirty="0">
                <a:ea typeface="宋体" panose="02010600030101010101" pitchFamily="2" charset="-122"/>
              </a:rPr>
              <a:t>关联关系</a:t>
            </a:r>
          </a:p>
          <a:p>
            <a:pPr eaLnBrk="1" hangingPunct="1">
              <a:lnSpc>
                <a:spcPct val="90000"/>
              </a:lnSpc>
            </a:pPr>
            <a:r>
              <a:rPr lang="zh-CN" altLang="en-US" b="1" dirty="0">
                <a:ea typeface="宋体" panose="02010600030101010101" pitchFamily="2" charset="-122"/>
              </a:rPr>
              <a:t>用例与用例之间</a:t>
            </a:r>
          </a:p>
          <a:p>
            <a:pPr lvl="1" eaLnBrk="1" hangingPunct="1">
              <a:lnSpc>
                <a:spcPct val="90000"/>
              </a:lnSpc>
            </a:pPr>
            <a:r>
              <a:rPr lang="zh-CN" altLang="en-US" b="1" dirty="0">
                <a:ea typeface="宋体" panose="02010600030101010101" pitchFamily="2" charset="-122"/>
              </a:rPr>
              <a:t>包含关系 </a:t>
            </a:r>
            <a:r>
              <a:rPr lang="en-US" altLang="zh-CN" b="1" dirty="0">
                <a:ea typeface="宋体" panose="02010600030101010101" pitchFamily="2" charset="-122"/>
              </a:rPr>
              <a:t>(include)</a:t>
            </a:r>
          </a:p>
          <a:p>
            <a:pPr lvl="1" eaLnBrk="1" hangingPunct="1">
              <a:lnSpc>
                <a:spcPct val="90000"/>
              </a:lnSpc>
            </a:pPr>
            <a:r>
              <a:rPr lang="zh-CN" altLang="en-US" b="1" dirty="0">
                <a:ea typeface="宋体" panose="02010600030101010101" pitchFamily="2" charset="-122"/>
              </a:rPr>
              <a:t>扩展关系 </a:t>
            </a:r>
            <a:r>
              <a:rPr lang="en-US" altLang="zh-CN" b="1" dirty="0">
                <a:ea typeface="宋体" panose="02010600030101010101" pitchFamily="2" charset="-122"/>
              </a:rPr>
              <a:t>(extend)</a:t>
            </a:r>
          </a:p>
          <a:p>
            <a:pPr lvl="1" eaLnBrk="1" hangingPunct="1">
              <a:lnSpc>
                <a:spcPct val="90000"/>
              </a:lnSpc>
            </a:pPr>
            <a:r>
              <a:rPr lang="zh-CN" altLang="en-US" b="1" dirty="0">
                <a:ea typeface="宋体" panose="02010600030101010101" pitchFamily="2" charset="-122"/>
              </a:rPr>
              <a:t>泛化关系 </a:t>
            </a:r>
            <a:r>
              <a:rPr lang="en-US" altLang="zh-CN" b="1" dirty="0">
                <a:ea typeface="宋体" panose="02010600030101010101" pitchFamily="2" charset="-122"/>
              </a:rPr>
              <a:t>(generalization)</a:t>
            </a:r>
          </a:p>
          <a:p>
            <a:pPr eaLnBrk="1" hangingPunct="1">
              <a:lnSpc>
                <a:spcPct val="90000"/>
              </a:lnSpc>
            </a:pPr>
            <a:r>
              <a:rPr lang="zh-CN" altLang="en-US" b="1" dirty="0">
                <a:ea typeface="宋体" panose="02010600030101010101" pitchFamily="2" charset="-122"/>
              </a:rPr>
              <a:t>参与者与参与者之间</a:t>
            </a:r>
          </a:p>
          <a:p>
            <a:pPr lvl="1" eaLnBrk="1" hangingPunct="1">
              <a:lnSpc>
                <a:spcPct val="90000"/>
              </a:lnSpc>
            </a:pPr>
            <a:r>
              <a:rPr lang="zh-CN" altLang="en-US" b="1" dirty="0">
                <a:ea typeface="宋体" panose="02010600030101010101" pitchFamily="2" charset="-122"/>
              </a:rPr>
              <a:t>泛化关系 </a:t>
            </a:r>
            <a:r>
              <a:rPr lang="en-US" altLang="zh-CN" b="1" dirty="0">
                <a:ea typeface="宋体" panose="02010600030101010101" pitchFamily="2" charset="-122"/>
              </a:rPr>
              <a:t>(generalization)</a:t>
            </a:r>
          </a:p>
          <a:p>
            <a:pPr eaLnBrk="1" hangingPunct="1">
              <a:lnSpc>
                <a:spcPct val="90000"/>
              </a:lnSpc>
            </a:pPr>
            <a:endParaRPr lang="en-US" altLang="zh-CN" b="1"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25EA9C8-37CB-D598-37C5-BF691206F643}"/>
              </a:ext>
            </a:extLst>
          </p:cNvPr>
          <p:cNvSpPr>
            <a:spLocks noGrp="1" noRot="1" noChangeArrowheads="1"/>
          </p:cNvSpPr>
          <p:nvPr>
            <p:ph type="title" idx="4294967295"/>
          </p:nvPr>
        </p:nvSpPr>
        <p:spPr>
          <a:xfrm>
            <a:off x="755650" y="549275"/>
            <a:ext cx="7772400" cy="1143000"/>
          </a:xfrm>
        </p:spPr>
        <p:txBody>
          <a:bodyPr anchor="ctr"/>
          <a:lstStyle/>
          <a:p>
            <a:pPr eaLnBrk="1" hangingPunct="1"/>
            <a:r>
              <a:rPr lang="zh-CN" altLang="en-US">
                <a:ea typeface="宋体" panose="02010600030101010101" pitchFamily="2" charset="-122"/>
              </a:rPr>
              <a:t>关系</a:t>
            </a:r>
            <a:r>
              <a:rPr lang="en-US" altLang="zh-CN">
                <a:ea typeface="宋体" panose="02010600030101010101" pitchFamily="2" charset="-122"/>
              </a:rPr>
              <a:t>—</a:t>
            </a:r>
            <a:r>
              <a:rPr lang="zh-CN" altLang="en-US" sz="3200">
                <a:ea typeface="宋体" panose="02010600030101010101" pitchFamily="2" charset="-122"/>
              </a:rPr>
              <a:t>参与者与用例之间</a:t>
            </a:r>
          </a:p>
        </p:txBody>
      </p:sp>
      <p:sp>
        <p:nvSpPr>
          <p:cNvPr id="58371" name="Rectangle 3">
            <a:extLst>
              <a:ext uri="{FF2B5EF4-FFF2-40B4-BE49-F238E27FC236}">
                <a16:creationId xmlns:a16="http://schemas.microsoft.com/office/drawing/2014/main" id="{31DE2612-B302-EEAB-BC76-E9B84752445F}"/>
              </a:ext>
            </a:extLst>
          </p:cNvPr>
          <p:cNvSpPr>
            <a:spLocks noGrp="1" noRot="1" noChangeArrowheads="1"/>
          </p:cNvSpPr>
          <p:nvPr>
            <p:ph type="body" idx="4294967295"/>
          </p:nvPr>
        </p:nvSpPr>
        <p:spPr>
          <a:xfrm>
            <a:off x="1908175" y="1916113"/>
            <a:ext cx="6550025" cy="1584325"/>
          </a:xfrm>
        </p:spPr>
        <p:txBody>
          <a:bodyPr/>
          <a:lstStyle/>
          <a:p>
            <a:pPr eaLnBrk="1" hangingPunct="1">
              <a:lnSpc>
                <a:spcPct val="90000"/>
              </a:lnSpc>
            </a:pPr>
            <a:r>
              <a:rPr lang="zh-CN" altLang="en-US" sz="2000">
                <a:ea typeface="宋体" panose="02010600030101010101" pitchFamily="2" charset="-122"/>
              </a:rPr>
              <a:t>关联关系</a:t>
            </a:r>
          </a:p>
          <a:p>
            <a:pPr eaLnBrk="1" hangingPunct="1">
              <a:lnSpc>
                <a:spcPct val="90000"/>
              </a:lnSpc>
              <a:buFont typeface="Wingdings" panose="05000000000000000000" pitchFamily="2" charset="2"/>
              <a:buNone/>
            </a:pPr>
            <a:r>
              <a:rPr lang="zh-CN" altLang="en-US" sz="2000">
                <a:ea typeface="宋体" panose="02010600030101010101" pitchFamily="2" charset="-122"/>
              </a:rPr>
              <a:t>描述参与者与使用用例之间的关系。在</a:t>
            </a:r>
            <a:r>
              <a:rPr lang="en-US" altLang="zh-CN" sz="2000">
                <a:ea typeface="宋体" panose="02010600030101010101" pitchFamily="2" charset="-122"/>
              </a:rPr>
              <a:t>UML</a:t>
            </a:r>
            <a:r>
              <a:rPr lang="zh-CN" altLang="en-US" sz="2000">
                <a:ea typeface="宋体" panose="02010600030101010101" pitchFamily="2" charset="-122"/>
              </a:rPr>
              <a:t>中，关系用实线表示，实线可以有箭头，也可以没有箭头。</a:t>
            </a:r>
          </a:p>
          <a:p>
            <a:pPr eaLnBrk="1" hangingPunct="1">
              <a:lnSpc>
                <a:spcPct val="90000"/>
              </a:lnSpc>
            </a:pPr>
            <a:r>
              <a:rPr lang="zh-CN" altLang="en-US" sz="2000">
                <a:ea typeface="宋体" panose="02010600030101010101" pitchFamily="2" charset="-122"/>
              </a:rPr>
              <a:t>例：参与者与用例通过关联相连。</a:t>
            </a:r>
          </a:p>
          <a:p>
            <a:pPr eaLnBrk="1" hangingPunct="1">
              <a:lnSpc>
                <a:spcPct val="90000"/>
              </a:lnSpc>
            </a:pPr>
            <a:endParaRPr lang="zh-CN" altLang="en-US" sz="2000">
              <a:ea typeface="宋体" panose="02010600030101010101" pitchFamily="2" charset="-122"/>
            </a:endParaRPr>
          </a:p>
          <a:p>
            <a:pPr eaLnBrk="1" hangingPunct="1">
              <a:lnSpc>
                <a:spcPct val="90000"/>
              </a:lnSpc>
            </a:pPr>
            <a:endParaRPr lang="zh-CN" altLang="en-US" sz="2000">
              <a:ea typeface="宋体" panose="02010600030101010101" pitchFamily="2" charset="-122"/>
            </a:endParaRPr>
          </a:p>
          <a:p>
            <a:pPr eaLnBrk="1" hangingPunct="1">
              <a:lnSpc>
                <a:spcPct val="90000"/>
              </a:lnSpc>
              <a:buFont typeface="Wingdings" panose="05000000000000000000" pitchFamily="2" charset="2"/>
              <a:buNone/>
            </a:pPr>
            <a:endParaRPr lang="en-US" altLang="zh-CN" sz="2000">
              <a:ea typeface="宋体" panose="02010600030101010101" pitchFamily="2" charset="-122"/>
            </a:endParaRPr>
          </a:p>
        </p:txBody>
      </p:sp>
      <p:graphicFrame>
        <p:nvGraphicFramePr>
          <p:cNvPr id="58372" name="对象 114692">
            <a:extLst>
              <a:ext uri="{FF2B5EF4-FFF2-40B4-BE49-F238E27FC236}">
                <a16:creationId xmlns:a16="http://schemas.microsoft.com/office/drawing/2014/main" id="{F7D230D3-AD86-F20B-5CBA-39F2CD571D81}"/>
              </a:ext>
            </a:extLst>
          </p:cNvPr>
          <p:cNvGraphicFramePr>
            <a:graphicFrameLocks/>
          </p:cNvGraphicFramePr>
          <p:nvPr/>
        </p:nvGraphicFramePr>
        <p:xfrm>
          <a:off x="2268538" y="3429000"/>
          <a:ext cx="5399087" cy="3095625"/>
        </p:xfrm>
        <a:graphic>
          <a:graphicData uri="http://schemas.openxmlformats.org/presentationml/2006/ole">
            <mc:AlternateContent xmlns:mc="http://schemas.openxmlformats.org/markup-compatibility/2006">
              <mc:Choice xmlns:v="urn:schemas-microsoft-com:vml" Requires="v">
                <p:oleObj r:id="rId2" imgW="4310280" imgH="2739960" progId="Visio.Drawing.11">
                  <p:embed/>
                </p:oleObj>
              </mc:Choice>
              <mc:Fallback>
                <p:oleObj r:id="rId2" imgW="4310280" imgH="2739960" progId="Visio.Drawing.11">
                  <p:embed/>
                  <p:pic>
                    <p:nvPicPr>
                      <p:cNvPr id="58372" name="对象 114692">
                        <a:extLst>
                          <a:ext uri="{FF2B5EF4-FFF2-40B4-BE49-F238E27FC236}">
                            <a16:creationId xmlns:a16="http://schemas.microsoft.com/office/drawing/2014/main" id="{F7D230D3-AD86-F20B-5CBA-39F2CD571D8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429000"/>
                        <a:ext cx="5399087"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C707B89-3590-63FD-6322-AC214D3EFA56}"/>
              </a:ext>
            </a:extLst>
          </p:cNvPr>
          <p:cNvSpPr>
            <a:spLocks noGrp="1" noRot="1" noChangeArrowheads="1"/>
          </p:cNvSpPr>
          <p:nvPr>
            <p:ph type="body" idx="4294967295"/>
          </p:nvPr>
        </p:nvSpPr>
        <p:spPr>
          <a:xfrm>
            <a:off x="1763713" y="2060575"/>
            <a:ext cx="7200900" cy="3733800"/>
          </a:xfrm>
        </p:spPr>
        <p:txBody>
          <a:bodyPr>
            <a:normAutofit fontScale="77500" lnSpcReduction="20000"/>
          </a:bodyPr>
          <a:lstStyle/>
          <a:p>
            <a:pPr eaLnBrk="1" hangingPunct="1">
              <a:lnSpc>
                <a:spcPct val="80000"/>
              </a:lnSpc>
              <a:buFont typeface="Wingdings" panose="05000000000000000000" pitchFamily="2" charset="2"/>
              <a:buNone/>
            </a:pPr>
            <a:r>
              <a:rPr lang="en-US" altLang="zh-CN" sz="2000" b="1">
                <a:ea typeface="楷体_GB2312" pitchFamily="49" charset="-122"/>
              </a:rPr>
              <a:t>1</a:t>
            </a:r>
            <a:r>
              <a:rPr lang="zh-CN" altLang="en-US" sz="2000" b="1">
                <a:ea typeface="楷体_GB2312" pitchFamily="49" charset="-122"/>
              </a:rPr>
              <a:t>）包含关系</a:t>
            </a:r>
            <a:r>
              <a:rPr lang="en-US" altLang="zh-CN" sz="2000">
                <a:ea typeface="宋体" panose="02010600030101010101" pitchFamily="2" charset="-122"/>
              </a:rPr>
              <a:t>(include)</a:t>
            </a:r>
          </a:p>
          <a:p>
            <a:pPr eaLnBrk="1" hangingPunct="1">
              <a:lnSpc>
                <a:spcPct val="80000"/>
              </a:lnSpc>
              <a:buFont typeface="Wingdings" panose="05000000000000000000" pitchFamily="2" charset="2"/>
              <a:buNone/>
            </a:pPr>
            <a:r>
              <a:rPr lang="zh-CN" altLang="en-US" sz="1600" b="1">
                <a:ea typeface="宋体" panose="02010600030101010101" pitchFamily="2" charset="-122"/>
              </a:rPr>
              <a:t>包含关系中一个用例总是使用另一个用例的功能</a:t>
            </a:r>
            <a:endParaRPr lang="zh-CN" altLang="en-US" sz="1800" b="1">
              <a:ea typeface="宋体" panose="02010600030101010101" pitchFamily="2" charset="-122"/>
            </a:endParaRPr>
          </a:p>
          <a:p>
            <a:pPr lvl="1" eaLnBrk="1" hangingPunct="1">
              <a:lnSpc>
                <a:spcPct val="80000"/>
              </a:lnSpc>
            </a:pPr>
            <a:r>
              <a:rPr lang="zh-CN" altLang="en-US" sz="1600" b="1">
                <a:ea typeface="宋体" panose="02010600030101010101" pitchFamily="2" charset="-122"/>
              </a:rPr>
              <a:t>如果两个以上用例有大量一致的功能，则可以将这个功能分解到另一个用例中。</a:t>
            </a:r>
          </a:p>
          <a:p>
            <a:pPr lvl="1" eaLnBrk="1" hangingPunct="1">
              <a:lnSpc>
                <a:spcPct val="80000"/>
              </a:lnSpc>
            </a:pPr>
            <a:r>
              <a:rPr lang="zh-CN" altLang="en-US" sz="1600" b="1">
                <a:ea typeface="宋体" panose="02010600030101010101" pitchFamily="2" charset="-122"/>
              </a:rPr>
              <a:t>一个用例的功能太多时，可以用包含关系建模两个小用例。</a:t>
            </a:r>
          </a:p>
          <a:p>
            <a:pPr lvl="1" eaLnBrk="1" hangingPunct="1">
              <a:lnSpc>
                <a:spcPct val="80000"/>
              </a:lnSpc>
              <a:buFont typeface="Wingdings" panose="05000000000000000000" pitchFamily="2" charset="2"/>
              <a:buNone/>
            </a:pPr>
            <a:r>
              <a:rPr lang="zh-CN" altLang="en-US" sz="1600" b="1">
                <a:ea typeface="宋体" panose="02010600030101010101" pitchFamily="2" charset="-122"/>
              </a:rPr>
              <a:t>包含关系中基用例本身是不完整的。</a:t>
            </a:r>
            <a:endParaRPr lang="zh-CN" altLang="en-US" sz="1800" b="1">
              <a:ea typeface="楷体_GB2312" pitchFamily="49" charset="-122"/>
            </a:endParaRPr>
          </a:p>
          <a:p>
            <a:pPr eaLnBrk="1" hangingPunct="1">
              <a:lnSpc>
                <a:spcPct val="80000"/>
              </a:lnSpc>
            </a:pPr>
            <a:r>
              <a:rPr lang="zh-CN" altLang="en-US" sz="2000" b="1">
                <a:ea typeface="楷体_GB2312" pitchFamily="49" charset="-122"/>
              </a:rPr>
              <a:t>例</a:t>
            </a:r>
            <a:r>
              <a:rPr lang="en-US" altLang="zh-CN" sz="2000" b="1">
                <a:ea typeface="楷体_GB2312" pitchFamily="49" charset="-122"/>
              </a:rPr>
              <a:t>1</a:t>
            </a:r>
            <a:r>
              <a:rPr lang="zh-CN" altLang="en-US" sz="2000" b="1">
                <a:ea typeface="楷体_GB2312" pitchFamily="49" charset="-122"/>
              </a:rPr>
              <a:t>：</a:t>
            </a:r>
          </a:p>
          <a:p>
            <a:pPr lvl="1" eaLnBrk="1" hangingPunct="1">
              <a:lnSpc>
                <a:spcPct val="80000"/>
              </a:lnSpc>
              <a:buFont typeface="Wingdings" panose="05000000000000000000" pitchFamily="2" charset="2"/>
              <a:buNone/>
            </a:pPr>
            <a:endParaRPr lang="zh-CN" altLang="en-US" sz="1800">
              <a:ea typeface="宋体" panose="02010600030101010101" pitchFamily="2" charset="-122"/>
            </a:endParaRPr>
          </a:p>
          <a:p>
            <a:pPr lvl="1" eaLnBrk="1" hangingPunct="1">
              <a:lnSpc>
                <a:spcPct val="80000"/>
              </a:lnSpc>
              <a:buFont typeface="Wingdings" panose="05000000000000000000" pitchFamily="2" charset="2"/>
              <a:buNone/>
            </a:pPr>
            <a:endParaRPr lang="zh-CN" altLang="en-US" sz="1800">
              <a:ea typeface="宋体" panose="02010600030101010101" pitchFamily="2" charset="-122"/>
            </a:endParaRPr>
          </a:p>
          <a:p>
            <a:pPr lvl="1" eaLnBrk="1" hangingPunct="1">
              <a:lnSpc>
                <a:spcPct val="80000"/>
              </a:lnSpc>
              <a:buFont typeface="Wingdings" panose="05000000000000000000" pitchFamily="2" charset="2"/>
              <a:buNone/>
            </a:pPr>
            <a:endParaRPr lang="zh-CN" altLang="en-US" sz="1800">
              <a:ea typeface="宋体" panose="02010600030101010101" pitchFamily="2" charset="-122"/>
            </a:endParaRPr>
          </a:p>
          <a:p>
            <a:pPr lvl="1" eaLnBrk="1" hangingPunct="1">
              <a:lnSpc>
                <a:spcPct val="80000"/>
              </a:lnSpc>
              <a:buFont typeface="Wingdings" panose="05000000000000000000" pitchFamily="2" charset="2"/>
              <a:buNone/>
            </a:pPr>
            <a:endParaRPr lang="zh-CN" altLang="en-US" sz="1600" b="1">
              <a:ea typeface="宋体" panose="02010600030101010101" pitchFamily="2" charset="-122"/>
            </a:endParaRPr>
          </a:p>
          <a:p>
            <a:pPr lvl="1" eaLnBrk="1" hangingPunct="1">
              <a:lnSpc>
                <a:spcPct val="80000"/>
              </a:lnSpc>
              <a:buFont typeface="Wingdings" panose="05000000000000000000" pitchFamily="2" charset="2"/>
              <a:buNone/>
            </a:pPr>
            <a:endParaRPr lang="zh-CN" altLang="en-US" sz="1600" b="1">
              <a:ea typeface="宋体" panose="02010600030101010101" pitchFamily="2" charset="-122"/>
            </a:endParaRPr>
          </a:p>
          <a:p>
            <a:pPr lvl="1" eaLnBrk="1" hangingPunct="1">
              <a:lnSpc>
                <a:spcPct val="80000"/>
              </a:lnSpc>
              <a:buFont typeface="Wingdings" panose="05000000000000000000" pitchFamily="2" charset="2"/>
              <a:buNone/>
            </a:pPr>
            <a:r>
              <a:rPr lang="zh-CN" altLang="en-US" sz="1600" b="1">
                <a:ea typeface="宋体" panose="02010600030101010101" pitchFamily="2" charset="-122"/>
              </a:rPr>
              <a:t>      本例中，用例“</a:t>
            </a:r>
            <a:r>
              <a:rPr lang="en-US" altLang="zh-CN" sz="1600" b="1">
                <a:ea typeface="宋体" panose="02010600030101010101" pitchFamily="2" charset="-122"/>
              </a:rPr>
              <a:t>Check Credit” </a:t>
            </a:r>
            <a:r>
              <a:rPr lang="zh-CN" altLang="en-US" sz="1600" b="1">
                <a:ea typeface="宋体" panose="02010600030101010101" pitchFamily="2" charset="-122"/>
              </a:rPr>
              <a:t>检查输入的信用卡号是否有效，信用卡是否有足够的资金。</a:t>
            </a:r>
          </a:p>
          <a:p>
            <a:pPr lvl="1" eaLnBrk="1" hangingPunct="1">
              <a:lnSpc>
                <a:spcPct val="80000"/>
              </a:lnSpc>
              <a:buFont typeface="Wingdings" panose="05000000000000000000" pitchFamily="2" charset="2"/>
              <a:buNone/>
            </a:pPr>
            <a:endParaRPr lang="zh-CN" altLang="en-US" sz="1600" b="1">
              <a:ea typeface="宋体" panose="02010600030101010101" pitchFamily="2" charset="-122"/>
            </a:endParaRPr>
          </a:p>
          <a:p>
            <a:pPr lvl="1" eaLnBrk="1" hangingPunct="1">
              <a:lnSpc>
                <a:spcPct val="80000"/>
              </a:lnSpc>
              <a:buFont typeface="Wingdings" panose="05000000000000000000" pitchFamily="2" charset="2"/>
              <a:buNone/>
            </a:pPr>
            <a:endParaRPr lang="zh-CN" altLang="en-US" sz="1600" b="1">
              <a:ea typeface="楷体_GB2312" pitchFamily="49" charset="-122"/>
            </a:endParaRPr>
          </a:p>
          <a:p>
            <a:pPr lvl="1" eaLnBrk="1" hangingPunct="1">
              <a:lnSpc>
                <a:spcPct val="80000"/>
              </a:lnSpc>
              <a:buFont typeface="Wingdings" panose="05000000000000000000" pitchFamily="2" charset="2"/>
              <a:buNone/>
            </a:pPr>
            <a:endParaRPr lang="zh-CN" altLang="en-US" sz="1800" b="1">
              <a:ea typeface="宋体" panose="02010600030101010101" pitchFamily="2" charset="-122"/>
            </a:endParaRPr>
          </a:p>
          <a:p>
            <a:pPr eaLnBrk="1" hangingPunct="1">
              <a:lnSpc>
                <a:spcPct val="80000"/>
              </a:lnSpc>
              <a:buFont typeface="Wingdings" panose="05000000000000000000" pitchFamily="2" charset="2"/>
              <a:buNone/>
            </a:pPr>
            <a:endParaRPr lang="zh-CN" altLang="en-US" sz="2000" b="1">
              <a:ea typeface="楷体_GB2312" pitchFamily="49" charset="-122"/>
            </a:endParaRPr>
          </a:p>
          <a:p>
            <a:pPr eaLnBrk="1" hangingPunct="1">
              <a:lnSpc>
                <a:spcPct val="80000"/>
              </a:lnSpc>
            </a:pPr>
            <a:endParaRPr lang="en-US" altLang="zh-CN" sz="2000">
              <a:ea typeface="宋体" panose="02010600030101010101" pitchFamily="2" charset="-122"/>
            </a:endParaRPr>
          </a:p>
        </p:txBody>
      </p:sp>
      <p:grpSp>
        <p:nvGrpSpPr>
          <p:cNvPr id="59395" name="Group 3">
            <a:extLst>
              <a:ext uri="{FF2B5EF4-FFF2-40B4-BE49-F238E27FC236}">
                <a16:creationId xmlns:a16="http://schemas.microsoft.com/office/drawing/2014/main" id="{08DFDAC5-5FBD-CB37-F19E-3C761AC55ECE}"/>
              </a:ext>
            </a:extLst>
          </p:cNvPr>
          <p:cNvGrpSpPr>
            <a:grpSpLocks noChangeAspect="1"/>
          </p:cNvGrpSpPr>
          <p:nvPr/>
        </p:nvGrpSpPr>
        <p:grpSpPr bwMode="auto">
          <a:xfrm>
            <a:off x="1143000" y="4014788"/>
            <a:ext cx="7010400" cy="1143000"/>
            <a:chOff x="912" y="2640"/>
            <a:chExt cx="4848" cy="974"/>
          </a:xfrm>
        </p:grpSpPr>
        <p:sp>
          <p:nvSpPr>
            <p:cNvPr id="59398" name="AutoShape 4">
              <a:extLst>
                <a:ext uri="{FF2B5EF4-FFF2-40B4-BE49-F238E27FC236}">
                  <a16:creationId xmlns:a16="http://schemas.microsoft.com/office/drawing/2014/main" id="{B2437ADC-B17B-0A1C-A7C7-B804A97A510E}"/>
                </a:ext>
              </a:extLst>
            </p:cNvPr>
            <p:cNvSpPr>
              <a:spLocks noChangeAspect="1" noChangeArrowheads="1" noTextEdit="1"/>
            </p:cNvSpPr>
            <p:nvPr/>
          </p:nvSpPr>
          <p:spPr bwMode="auto">
            <a:xfrm>
              <a:off x="912" y="2640"/>
              <a:ext cx="4848" cy="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9" name="Oval 5">
              <a:extLst>
                <a:ext uri="{FF2B5EF4-FFF2-40B4-BE49-F238E27FC236}">
                  <a16:creationId xmlns:a16="http://schemas.microsoft.com/office/drawing/2014/main" id="{4BE643CF-C14E-1B36-646B-FD87CF6D0A13}"/>
                </a:ext>
              </a:extLst>
            </p:cNvPr>
            <p:cNvSpPr>
              <a:spLocks noChangeArrowheads="1"/>
            </p:cNvSpPr>
            <p:nvPr/>
          </p:nvSpPr>
          <p:spPr bwMode="auto">
            <a:xfrm>
              <a:off x="1837" y="2714"/>
              <a:ext cx="744" cy="392"/>
            </a:xfrm>
            <a:prstGeom prst="ellipse">
              <a:avLst/>
            </a:prstGeom>
            <a:solidFill>
              <a:srgbClr val="FFFFCC"/>
            </a:solidFill>
            <a:ln w="0">
              <a:solidFill>
                <a:srgbClr val="990033"/>
              </a:solidFill>
              <a:round/>
              <a:headEnd/>
              <a:tailEnd/>
            </a:ln>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59400" name="Rectangle 6">
              <a:extLst>
                <a:ext uri="{FF2B5EF4-FFF2-40B4-BE49-F238E27FC236}">
                  <a16:creationId xmlns:a16="http://schemas.microsoft.com/office/drawing/2014/main" id="{0A094524-06B5-A3BA-D374-E1958CF59F40}"/>
                </a:ext>
              </a:extLst>
            </p:cNvPr>
            <p:cNvSpPr>
              <a:spLocks noChangeArrowheads="1"/>
            </p:cNvSpPr>
            <p:nvPr/>
          </p:nvSpPr>
          <p:spPr bwMode="auto">
            <a:xfrm>
              <a:off x="1614" y="3180"/>
              <a:ext cx="137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en-US" altLang="zh-CN" sz="2100">
                  <a:solidFill>
                    <a:srgbClr val="000000"/>
                  </a:solidFill>
                  <a:latin typeface="Arial" panose="020B0604020202020204" pitchFamily="34" charset="0"/>
                  <a:ea typeface="黑体" panose="02010609060101010101" pitchFamily="49" charset="-122"/>
                </a:rPr>
                <a:t>Purchase Ticket </a:t>
              </a:r>
              <a:endParaRPr lang="en-US" altLang="zh-CN" sz="1800" b="1">
                <a:latin typeface="Tahoma" panose="020B0604030504040204" pitchFamily="34" charset="0"/>
                <a:ea typeface="黑体" panose="02010609060101010101" pitchFamily="49" charset="-122"/>
              </a:endParaRPr>
            </a:p>
          </p:txBody>
        </p:sp>
        <p:sp>
          <p:nvSpPr>
            <p:cNvPr id="59401" name="Oval 7">
              <a:extLst>
                <a:ext uri="{FF2B5EF4-FFF2-40B4-BE49-F238E27FC236}">
                  <a16:creationId xmlns:a16="http://schemas.microsoft.com/office/drawing/2014/main" id="{4B46B0B2-9F3A-A00B-7D18-8E5A14BE74B3}"/>
                </a:ext>
              </a:extLst>
            </p:cNvPr>
            <p:cNvSpPr>
              <a:spLocks noChangeArrowheads="1"/>
            </p:cNvSpPr>
            <p:nvPr/>
          </p:nvSpPr>
          <p:spPr bwMode="auto">
            <a:xfrm>
              <a:off x="4101" y="2704"/>
              <a:ext cx="745" cy="391"/>
            </a:xfrm>
            <a:prstGeom prst="ellipse">
              <a:avLst/>
            </a:prstGeom>
            <a:solidFill>
              <a:srgbClr val="FFFFCC"/>
            </a:solidFill>
            <a:ln w="0">
              <a:solidFill>
                <a:srgbClr val="990033"/>
              </a:solidFill>
              <a:round/>
              <a:headEnd/>
              <a:tailEnd/>
            </a:ln>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59402" name="Rectangle 8">
              <a:extLst>
                <a:ext uri="{FF2B5EF4-FFF2-40B4-BE49-F238E27FC236}">
                  <a16:creationId xmlns:a16="http://schemas.microsoft.com/office/drawing/2014/main" id="{5E1BA440-7CE5-1D1E-9576-58575F4EEEB4}"/>
                </a:ext>
              </a:extLst>
            </p:cNvPr>
            <p:cNvSpPr>
              <a:spLocks noChangeArrowheads="1"/>
            </p:cNvSpPr>
            <p:nvPr/>
          </p:nvSpPr>
          <p:spPr bwMode="auto">
            <a:xfrm>
              <a:off x="3974" y="3169"/>
              <a:ext cx="106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en-US" altLang="zh-CN" sz="2100">
                  <a:solidFill>
                    <a:srgbClr val="000000"/>
                  </a:solidFill>
                  <a:latin typeface="Arial" panose="020B0604020202020204" pitchFamily="34" charset="0"/>
                  <a:ea typeface="黑体" panose="02010609060101010101" pitchFamily="49" charset="-122"/>
                </a:rPr>
                <a:t>Check Credit</a:t>
              </a:r>
              <a:endParaRPr lang="en-US" altLang="zh-CN" sz="1800" b="1">
                <a:latin typeface="Tahoma" panose="020B0604030504040204" pitchFamily="34" charset="0"/>
                <a:ea typeface="黑体" panose="02010609060101010101" pitchFamily="49" charset="-122"/>
              </a:endParaRPr>
            </a:p>
          </p:txBody>
        </p:sp>
        <p:sp>
          <p:nvSpPr>
            <p:cNvPr id="59403" name="Line 9">
              <a:extLst>
                <a:ext uri="{FF2B5EF4-FFF2-40B4-BE49-F238E27FC236}">
                  <a16:creationId xmlns:a16="http://schemas.microsoft.com/office/drawing/2014/main" id="{0C891328-C2F5-FE5B-7A31-3D599DAC81D1}"/>
                </a:ext>
              </a:extLst>
            </p:cNvPr>
            <p:cNvSpPr>
              <a:spLocks noChangeShapeType="1"/>
            </p:cNvSpPr>
            <p:nvPr/>
          </p:nvSpPr>
          <p:spPr bwMode="auto">
            <a:xfrm>
              <a:off x="2571" y="2894"/>
              <a:ext cx="1520" cy="1"/>
            </a:xfrm>
            <a:prstGeom prst="line">
              <a:avLst/>
            </a:prstGeom>
            <a:noFill/>
            <a:ln w="0">
              <a:solidFill>
                <a:srgbClr val="990033"/>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4" name="Line 10">
              <a:extLst>
                <a:ext uri="{FF2B5EF4-FFF2-40B4-BE49-F238E27FC236}">
                  <a16:creationId xmlns:a16="http://schemas.microsoft.com/office/drawing/2014/main" id="{E40AAA64-B73F-7798-208D-AE777835E24C}"/>
                </a:ext>
              </a:extLst>
            </p:cNvPr>
            <p:cNvSpPr>
              <a:spLocks noChangeShapeType="1"/>
            </p:cNvSpPr>
            <p:nvPr/>
          </p:nvSpPr>
          <p:spPr bwMode="auto">
            <a:xfrm flipH="1">
              <a:off x="3974" y="2894"/>
              <a:ext cx="117" cy="5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5" name="Line 11">
              <a:extLst>
                <a:ext uri="{FF2B5EF4-FFF2-40B4-BE49-F238E27FC236}">
                  <a16:creationId xmlns:a16="http://schemas.microsoft.com/office/drawing/2014/main" id="{F5F1B83E-3BD6-9C36-1AAE-D7FFBBCA5D82}"/>
                </a:ext>
              </a:extLst>
            </p:cNvPr>
            <p:cNvSpPr>
              <a:spLocks noChangeShapeType="1"/>
            </p:cNvSpPr>
            <p:nvPr/>
          </p:nvSpPr>
          <p:spPr bwMode="auto">
            <a:xfrm flipH="1" flipV="1">
              <a:off x="3974" y="2841"/>
              <a:ext cx="117" cy="5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6" name="Rectangle 12">
              <a:extLst>
                <a:ext uri="{FF2B5EF4-FFF2-40B4-BE49-F238E27FC236}">
                  <a16:creationId xmlns:a16="http://schemas.microsoft.com/office/drawing/2014/main" id="{9ACB0E80-F7F6-5640-E950-CCB68EF38FEC}"/>
                </a:ext>
              </a:extLst>
            </p:cNvPr>
            <p:cNvSpPr>
              <a:spLocks noChangeArrowheads="1"/>
            </p:cNvSpPr>
            <p:nvPr/>
          </p:nvSpPr>
          <p:spPr bwMode="auto">
            <a:xfrm>
              <a:off x="2932" y="2714"/>
              <a:ext cx="82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en-US" altLang="zh-CN" sz="1700">
                  <a:solidFill>
                    <a:srgbClr val="000000"/>
                  </a:solidFill>
                  <a:latin typeface="Arial" panose="020B0604020202020204" pitchFamily="34" charset="0"/>
                  <a:ea typeface="黑体" panose="02010609060101010101" pitchFamily="49" charset="-122"/>
                </a:rPr>
                <a:t>&lt;&lt;include&gt;&gt;</a:t>
              </a:r>
              <a:endParaRPr lang="en-US" altLang="zh-CN" sz="1800" b="1">
                <a:latin typeface="Tahoma" panose="020B0604030504040204" pitchFamily="34" charset="0"/>
                <a:ea typeface="黑体" panose="02010609060101010101" pitchFamily="49" charset="-122"/>
              </a:endParaRPr>
            </a:p>
          </p:txBody>
        </p:sp>
      </p:grpSp>
      <p:sp>
        <p:nvSpPr>
          <p:cNvPr id="59396" name="Text Box 13">
            <a:extLst>
              <a:ext uri="{FF2B5EF4-FFF2-40B4-BE49-F238E27FC236}">
                <a16:creationId xmlns:a16="http://schemas.microsoft.com/office/drawing/2014/main" id="{541138B8-B45D-5C76-E664-34641738E167}"/>
              </a:ext>
            </a:extLst>
          </p:cNvPr>
          <p:cNvSpPr txBox="1">
            <a:spLocks noChangeArrowheads="1"/>
          </p:cNvSpPr>
          <p:nvPr/>
        </p:nvSpPr>
        <p:spPr bwMode="auto">
          <a:xfrm>
            <a:off x="1981200" y="2286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50000"/>
              </a:spcBef>
              <a:buClrTx/>
              <a:buSzTx/>
              <a:buFont typeface="Arial" panose="020B0604020202020204" pitchFamily="34" charset="0"/>
              <a:buNone/>
            </a:pPr>
            <a:endParaRPr lang="zh-CN" altLang="zh-CN">
              <a:latin typeface="Times New Roman" panose="02020603050405020304" pitchFamily="18" charset="0"/>
              <a:ea typeface="宋体" panose="02010600030101010101" pitchFamily="2" charset="-122"/>
            </a:endParaRPr>
          </a:p>
        </p:txBody>
      </p:sp>
      <p:sp>
        <p:nvSpPr>
          <p:cNvPr id="59397" name="Text Box 14">
            <a:extLst>
              <a:ext uri="{FF2B5EF4-FFF2-40B4-BE49-F238E27FC236}">
                <a16:creationId xmlns:a16="http://schemas.microsoft.com/office/drawing/2014/main" id="{D01FB0C0-0BBA-4660-554D-955C440EC7DF}"/>
              </a:ext>
            </a:extLst>
          </p:cNvPr>
          <p:cNvSpPr txBox="1">
            <a:spLocks noChangeArrowheads="1"/>
          </p:cNvSpPr>
          <p:nvPr/>
        </p:nvSpPr>
        <p:spPr bwMode="auto">
          <a:xfrm>
            <a:off x="1763713" y="1125538"/>
            <a:ext cx="4876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50000"/>
              </a:spcBef>
              <a:buClrTx/>
              <a:buSzTx/>
              <a:buFont typeface="Arial" panose="020B0604020202020204" pitchFamily="34" charset="0"/>
              <a:buNone/>
            </a:pPr>
            <a:r>
              <a:rPr lang="zh-CN" altLang="en-US" sz="3200" b="1">
                <a:latin typeface="Times New Roman" panose="02020603050405020304" pitchFamily="18" charset="0"/>
                <a:ea typeface="楷体_GB2312" pitchFamily="49" charset="-122"/>
              </a:rPr>
              <a:t>用例间的关系</a:t>
            </a:r>
            <a:r>
              <a:rPr lang="en-US" altLang="zh-CN" sz="32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包含关系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EDA868F-C5F6-E158-0011-87A51F532581}"/>
              </a:ext>
            </a:extLst>
          </p:cNvPr>
          <p:cNvSpPr>
            <a:spLocks noGrp="1" noRot="1" noChangeArrowheads="1"/>
          </p:cNvSpPr>
          <p:nvPr>
            <p:ph type="body" sz="half" idx="4294967295"/>
          </p:nvPr>
        </p:nvSpPr>
        <p:spPr>
          <a:xfrm>
            <a:off x="1908175" y="2060575"/>
            <a:ext cx="6551613" cy="4640263"/>
          </a:xfrm>
        </p:spPr>
        <p:txBody>
          <a:bodyPr/>
          <a:lstStyle/>
          <a:p>
            <a:pPr eaLnBrk="1" hangingPunct="1">
              <a:buFont typeface="Wingdings" panose="05000000000000000000" pitchFamily="2" charset="2"/>
              <a:buNone/>
            </a:pPr>
            <a:r>
              <a:rPr lang="en-US" altLang="zh-CN" sz="2000" b="1">
                <a:ea typeface="楷体_GB2312" pitchFamily="49" charset="-122"/>
              </a:rPr>
              <a:t>2</a:t>
            </a:r>
            <a:r>
              <a:rPr lang="zh-CN" altLang="en-US" sz="2000" b="1">
                <a:ea typeface="楷体_GB2312" pitchFamily="49" charset="-122"/>
              </a:rPr>
              <a:t>）扩展关系</a:t>
            </a:r>
            <a:r>
              <a:rPr lang="en-US" altLang="zh-CN" sz="2000">
                <a:ea typeface="宋体" panose="02010600030101010101" pitchFamily="2" charset="-122"/>
              </a:rPr>
              <a:t>(extend)</a:t>
            </a:r>
            <a:endParaRPr lang="en-US" altLang="zh-CN" sz="2000" b="1">
              <a:ea typeface="楷体_GB2312" pitchFamily="49" charset="-122"/>
            </a:endParaRPr>
          </a:p>
          <a:p>
            <a:pPr eaLnBrk="1" hangingPunct="1"/>
            <a:r>
              <a:rPr lang="zh-CN" altLang="en-US" sz="1800" b="1">
                <a:ea typeface="宋体" panose="02010600030101010101" pitchFamily="2" charset="-122"/>
              </a:rPr>
              <a:t>扩展关系允许一个用例（可选）扩展另一个用例的功能。</a:t>
            </a:r>
            <a:endParaRPr lang="zh-CN" altLang="en-US" sz="1800" b="1">
              <a:ea typeface="楷体_GB2312" pitchFamily="49" charset="-122"/>
            </a:endParaRPr>
          </a:p>
          <a:p>
            <a:pPr eaLnBrk="1" hangingPunct="1"/>
            <a:r>
              <a:rPr lang="zh-CN" altLang="en-US" sz="2000" b="1">
                <a:ea typeface="楷体_GB2312" pitchFamily="49" charset="-122"/>
              </a:rPr>
              <a:t>当某个新用例在原来的用例基础上增加了新的步骤序列，则原用例被称作基用例，这种关系被称为扩展关系。</a:t>
            </a:r>
          </a:p>
          <a:p>
            <a:pPr eaLnBrk="1" hangingPunct="1"/>
            <a:r>
              <a:rPr lang="zh-CN" altLang="en-US" sz="2000" b="1">
                <a:ea typeface="楷体_GB2312" pitchFamily="49" charset="-122"/>
              </a:rPr>
              <a:t>基用例可以单独存在，但在一定的条件下，他的行为可以被另一个用例的行为延伸。扩展只能发生在基用例的序列中某个特定的点上，这个点叫扩展点。</a:t>
            </a:r>
          </a:p>
          <a:p>
            <a:pPr eaLnBrk="1" hangingPunct="1"/>
            <a:r>
              <a:rPr lang="zh-CN" altLang="en-US" sz="1800" b="1">
                <a:ea typeface="宋体" panose="02010600030101010101" pitchFamily="2" charset="-122"/>
              </a:rPr>
              <a:t>扩展关系中基用例本身是完整的。</a:t>
            </a:r>
            <a:endParaRPr lang="zh-CN" altLang="en-US" sz="2000" b="1">
              <a:ea typeface="楷体_GB2312" pitchFamily="49" charset="-122"/>
            </a:endParaRPr>
          </a:p>
          <a:p>
            <a:pPr eaLnBrk="1" hangingPunct="1"/>
            <a:endParaRPr lang="zh-CN" altLang="en-US" sz="1800" b="1">
              <a:ea typeface="楷体_GB2312" pitchFamily="49" charset="-122"/>
            </a:endParaRPr>
          </a:p>
          <a:p>
            <a:pPr eaLnBrk="1" hangingPunct="1"/>
            <a:endParaRPr lang="en-US" altLang="zh-CN" sz="2000" b="1">
              <a:ea typeface="楷体_GB2312" pitchFamily="49" charset="-122"/>
            </a:endParaRPr>
          </a:p>
        </p:txBody>
      </p:sp>
      <p:sp>
        <p:nvSpPr>
          <p:cNvPr id="60419" name="Text Box 3">
            <a:extLst>
              <a:ext uri="{FF2B5EF4-FFF2-40B4-BE49-F238E27FC236}">
                <a16:creationId xmlns:a16="http://schemas.microsoft.com/office/drawing/2014/main" id="{CF2EB3EB-F0A7-2136-13B1-7D64E108CCC0}"/>
              </a:ext>
            </a:extLst>
          </p:cNvPr>
          <p:cNvSpPr txBox="1">
            <a:spLocks noChangeArrowheads="1"/>
          </p:cNvSpPr>
          <p:nvPr/>
        </p:nvSpPr>
        <p:spPr bwMode="auto">
          <a:xfrm>
            <a:off x="1835150" y="1052513"/>
            <a:ext cx="4953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1" hangingPunct="1">
              <a:spcBef>
                <a:spcPct val="50000"/>
              </a:spcBef>
              <a:buClrTx/>
              <a:buSzTx/>
              <a:buFont typeface="Arial" panose="020B0604020202020204" pitchFamily="34" charset="0"/>
              <a:buNone/>
            </a:pPr>
            <a:r>
              <a:rPr lang="zh-CN" altLang="en-US" sz="3200" b="1">
                <a:latin typeface="Times New Roman" panose="02020603050405020304" pitchFamily="18" charset="0"/>
                <a:ea typeface="楷体_GB2312" pitchFamily="49" charset="-122"/>
              </a:rPr>
              <a:t>用例间的关系</a:t>
            </a:r>
            <a:r>
              <a:rPr lang="en-US" altLang="zh-CN" sz="32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扩展关系</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id="{71A20ACB-2419-62F6-AA35-D80E1206F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2002"/>
          <a:stretch>
            <a:fillRect/>
          </a:stretch>
        </p:blipFill>
        <p:spPr bwMode="auto">
          <a:xfrm>
            <a:off x="1835150" y="1773238"/>
            <a:ext cx="65532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C969463-502A-0D31-692E-16FFC8FE54BB}"/>
              </a:ext>
            </a:extLst>
          </p:cNvPr>
          <p:cNvSpPr>
            <a:spLocks noGrp="1" noRot="1" noChangeArrowheads="1"/>
          </p:cNvSpPr>
          <p:nvPr>
            <p:ph type="title" idx="4294967295"/>
          </p:nvPr>
        </p:nvSpPr>
        <p:spPr>
          <a:xfrm>
            <a:off x="1219200" y="990600"/>
            <a:ext cx="6705600" cy="338138"/>
          </a:xfrm>
        </p:spPr>
        <p:txBody>
          <a:bodyPr anchor="ctr">
            <a:normAutofit fontScale="90000"/>
          </a:bodyPr>
          <a:lstStyle/>
          <a:p>
            <a:pPr eaLnBrk="1" hangingPunct="1"/>
            <a:r>
              <a:rPr lang="zh-CN" altLang="en-US" sz="3600" b="1">
                <a:ea typeface="楷体_GB2312" pitchFamily="49" charset="-122"/>
              </a:rPr>
              <a:t>包含关系与扩展关系的区别</a:t>
            </a:r>
          </a:p>
        </p:txBody>
      </p:sp>
      <p:pic>
        <p:nvPicPr>
          <p:cNvPr id="62467" name="Picture 3">
            <a:extLst>
              <a:ext uri="{FF2B5EF4-FFF2-40B4-BE49-F238E27FC236}">
                <a16:creationId xmlns:a16="http://schemas.microsoft.com/office/drawing/2014/main" id="{39CD3383-14A0-64AE-C772-EF837F2E81C1}"/>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2022475" y="2117725"/>
            <a:ext cx="6610350" cy="3833813"/>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A371B7F-DA11-0FBC-9331-D01ACC36D2DC}"/>
              </a:ext>
            </a:extLst>
          </p:cNvPr>
          <p:cNvSpPr>
            <a:spLocks noGrp="1" noRot="1" noChangeArrowheads="1"/>
          </p:cNvSpPr>
          <p:nvPr>
            <p:ph type="title" idx="4294967295"/>
          </p:nvPr>
        </p:nvSpPr>
        <p:spPr>
          <a:xfrm>
            <a:off x="1524000" y="1074738"/>
            <a:ext cx="6102350" cy="338137"/>
          </a:xfrm>
        </p:spPr>
        <p:txBody>
          <a:bodyPr anchor="ctr">
            <a:normAutofit fontScale="90000"/>
          </a:bodyPr>
          <a:lstStyle/>
          <a:p>
            <a:pPr eaLnBrk="1" hangingPunct="1"/>
            <a:r>
              <a:rPr lang="zh-CN" altLang="en-US" sz="3200" b="1">
                <a:solidFill>
                  <a:schemeClr val="tx1"/>
                </a:solidFill>
                <a:latin typeface="Times New Roman" panose="02020603050405020304" pitchFamily="18" charset="0"/>
                <a:ea typeface="楷体_GB2312" pitchFamily="49" charset="-122"/>
              </a:rPr>
              <a:t>用例间的关系</a:t>
            </a:r>
            <a:r>
              <a:rPr lang="en-US" altLang="zh-CN" sz="3200" b="1">
                <a:solidFill>
                  <a:schemeClr val="tx1"/>
                </a:solidFill>
                <a:ea typeface="楷体_GB2312" pitchFamily="49" charset="-122"/>
              </a:rPr>
              <a:t>——</a:t>
            </a:r>
            <a:r>
              <a:rPr lang="zh-CN" altLang="en-US" sz="3200" b="1">
                <a:ea typeface="楷体_GB2312" pitchFamily="49" charset="-122"/>
              </a:rPr>
              <a:t>泛化关系</a:t>
            </a:r>
          </a:p>
        </p:txBody>
      </p:sp>
      <p:sp>
        <p:nvSpPr>
          <p:cNvPr id="63491" name="Rectangle 3">
            <a:extLst>
              <a:ext uri="{FF2B5EF4-FFF2-40B4-BE49-F238E27FC236}">
                <a16:creationId xmlns:a16="http://schemas.microsoft.com/office/drawing/2014/main" id="{D713FC10-9E80-0DC2-380A-09EA2A2CF013}"/>
              </a:ext>
            </a:extLst>
          </p:cNvPr>
          <p:cNvSpPr>
            <a:spLocks noGrp="1" noRot="1" noChangeArrowheads="1"/>
          </p:cNvSpPr>
          <p:nvPr>
            <p:ph type="body" idx="4294967295"/>
          </p:nvPr>
        </p:nvSpPr>
        <p:spPr>
          <a:xfrm>
            <a:off x="1908175" y="1989138"/>
            <a:ext cx="6397625" cy="3573462"/>
          </a:xfrm>
        </p:spPr>
        <p:txBody>
          <a:bodyPr/>
          <a:lstStyle/>
          <a:p>
            <a:pPr eaLnBrk="1" hangingPunct="1">
              <a:buFont typeface="Wingdings" panose="05000000000000000000" pitchFamily="2" charset="2"/>
              <a:buNone/>
            </a:pPr>
            <a:r>
              <a:rPr lang="en-US" altLang="zh-CN" b="1">
                <a:ea typeface="楷体_GB2312" pitchFamily="49" charset="-122"/>
              </a:rPr>
              <a:t>3</a:t>
            </a:r>
            <a:r>
              <a:rPr lang="zh-CN" altLang="en-US" b="1">
                <a:ea typeface="楷体_GB2312" pitchFamily="49" charset="-122"/>
              </a:rPr>
              <a:t>）泛化关系（也称类属或概括关系） </a:t>
            </a:r>
          </a:p>
          <a:p>
            <a:pPr eaLnBrk="1" hangingPunct="1"/>
            <a:r>
              <a:rPr lang="zh-CN" altLang="en-US" sz="2000" b="1">
                <a:ea typeface="楷体_GB2312" pitchFamily="49" charset="-122"/>
              </a:rPr>
              <a:t>泛化关系其实是子类与父类的关系。象类之间的泛化关系一样，用例和参与者也可以继承另一个用例和参与者。</a:t>
            </a:r>
          </a:p>
          <a:p>
            <a:pPr eaLnBrk="1" hangingPunct="1"/>
            <a:endParaRPr lang="zh-CN" altLang="en-US" sz="2000" b="1">
              <a:ea typeface="楷体_GB2312" pitchFamily="49" charset="-122"/>
            </a:endParaRPr>
          </a:p>
          <a:p>
            <a:pPr eaLnBrk="1" hangingPunct="1"/>
            <a:endParaRPr lang="en-US" altLang="zh-CN">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35856AC-7F68-E79D-C459-1C40CF459BD2}"/>
              </a:ext>
            </a:extLst>
          </p:cNvPr>
          <p:cNvSpPr>
            <a:spLocks noGrp="1" noRot="1" noChangeArrowheads="1"/>
          </p:cNvSpPr>
          <p:nvPr>
            <p:ph type="title" idx="4294967295"/>
          </p:nvPr>
        </p:nvSpPr>
        <p:spPr/>
        <p:txBody>
          <a:bodyPr anchor="ctr"/>
          <a:lstStyle/>
          <a:p>
            <a:pPr eaLnBrk="1" hangingPunct="1"/>
            <a:r>
              <a:rPr lang="zh-CN" altLang="en-US">
                <a:ea typeface="宋体" panose="02010600030101010101" pitchFamily="2" charset="-122"/>
              </a:rPr>
              <a:t>关系</a:t>
            </a:r>
            <a:r>
              <a:rPr lang="en-US" altLang="zh-CN">
                <a:ea typeface="宋体" panose="02010600030101010101" pitchFamily="2" charset="-122"/>
              </a:rPr>
              <a:t>—</a:t>
            </a:r>
            <a:r>
              <a:rPr lang="zh-CN" altLang="en-US" sz="3200">
                <a:ea typeface="宋体" panose="02010600030101010101" pitchFamily="2" charset="-122"/>
              </a:rPr>
              <a:t>参与者与参与者之间</a:t>
            </a:r>
          </a:p>
        </p:txBody>
      </p:sp>
      <p:sp>
        <p:nvSpPr>
          <p:cNvPr id="64515" name="Rectangle 3">
            <a:extLst>
              <a:ext uri="{FF2B5EF4-FFF2-40B4-BE49-F238E27FC236}">
                <a16:creationId xmlns:a16="http://schemas.microsoft.com/office/drawing/2014/main" id="{821A957A-84F0-438B-5AF9-7CD1AD7C5323}"/>
              </a:ext>
            </a:extLst>
          </p:cNvPr>
          <p:cNvSpPr>
            <a:spLocks noChangeArrowheads="1"/>
          </p:cNvSpPr>
          <p:nvPr/>
        </p:nvSpPr>
        <p:spPr bwMode="auto">
          <a:xfrm>
            <a:off x="1187450" y="2017713"/>
            <a:ext cx="77676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buClr>
                <a:schemeClr val="accent2"/>
              </a:buClr>
              <a:buSzPct val="80000"/>
              <a:buFont typeface="Wingdings" panose="05000000000000000000" pitchFamily="2" charset="2"/>
              <a:buChar char="l"/>
            </a:pPr>
            <a:r>
              <a:rPr lang="zh-CN" altLang="en-US" sz="3200">
                <a:latin typeface="Times New Roman" panose="02020603050405020304" pitchFamily="18" charset="0"/>
                <a:ea typeface="宋体" panose="02010600030101010101" pitchFamily="2" charset="-122"/>
              </a:rPr>
              <a:t>泛化关系</a:t>
            </a:r>
          </a:p>
        </p:txBody>
      </p:sp>
      <p:grpSp>
        <p:nvGrpSpPr>
          <p:cNvPr id="64516" name="Group 4">
            <a:extLst>
              <a:ext uri="{FF2B5EF4-FFF2-40B4-BE49-F238E27FC236}">
                <a16:creationId xmlns:a16="http://schemas.microsoft.com/office/drawing/2014/main" id="{32F5E649-C2FF-E165-FC3B-2B149752BC3E}"/>
              </a:ext>
            </a:extLst>
          </p:cNvPr>
          <p:cNvGrpSpPr>
            <a:grpSpLocks noChangeAspect="1"/>
          </p:cNvGrpSpPr>
          <p:nvPr/>
        </p:nvGrpSpPr>
        <p:grpSpPr bwMode="auto">
          <a:xfrm>
            <a:off x="1331913" y="2743200"/>
            <a:ext cx="3392487" cy="3524250"/>
            <a:chOff x="1344" y="1824"/>
            <a:chExt cx="2640" cy="2220"/>
          </a:xfrm>
        </p:grpSpPr>
        <p:sp>
          <p:nvSpPr>
            <p:cNvPr id="64518" name="AutoShape 5">
              <a:extLst>
                <a:ext uri="{FF2B5EF4-FFF2-40B4-BE49-F238E27FC236}">
                  <a16:creationId xmlns:a16="http://schemas.microsoft.com/office/drawing/2014/main" id="{A6511042-8551-6233-CF15-6EA77681B927}"/>
                </a:ext>
              </a:extLst>
            </p:cNvPr>
            <p:cNvSpPr>
              <a:spLocks noChangeAspect="1" noChangeArrowheads="1" noTextEdit="1"/>
            </p:cNvSpPr>
            <p:nvPr/>
          </p:nvSpPr>
          <p:spPr bwMode="auto">
            <a:xfrm>
              <a:off x="1344" y="1824"/>
              <a:ext cx="2640" cy="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9" name="Oval 6">
              <a:extLst>
                <a:ext uri="{FF2B5EF4-FFF2-40B4-BE49-F238E27FC236}">
                  <a16:creationId xmlns:a16="http://schemas.microsoft.com/office/drawing/2014/main" id="{ED6DDFE3-2B8A-8450-E61B-02C6879FA256}"/>
                </a:ext>
              </a:extLst>
            </p:cNvPr>
            <p:cNvSpPr>
              <a:spLocks noChangeArrowheads="1"/>
            </p:cNvSpPr>
            <p:nvPr/>
          </p:nvSpPr>
          <p:spPr bwMode="auto">
            <a:xfrm>
              <a:off x="2628" y="1940"/>
              <a:ext cx="161" cy="160"/>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64520" name="Line 7">
              <a:extLst>
                <a:ext uri="{FF2B5EF4-FFF2-40B4-BE49-F238E27FC236}">
                  <a16:creationId xmlns:a16="http://schemas.microsoft.com/office/drawing/2014/main" id="{E3523F0B-7616-C1AF-85A4-45305CB413FF}"/>
                </a:ext>
              </a:extLst>
            </p:cNvPr>
            <p:cNvSpPr>
              <a:spLocks noChangeShapeType="1"/>
            </p:cNvSpPr>
            <p:nvPr/>
          </p:nvSpPr>
          <p:spPr bwMode="auto">
            <a:xfrm>
              <a:off x="2700" y="2091"/>
              <a:ext cx="1" cy="13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1" name="Line 8">
              <a:extLst>
                <a:ext uri="{FF2B5EF4-FFF2-40B4-BE49-F238E27FC236}">
                  <a16:creationId xmlns:a16="http://schemas.microsoft.com/office/drawing/2014/main" id="{031F94E6-B692-2262-9FA7-C6560D6C3DC3}"/>
                </a:ext>
              </a:extLst>
            </p:cNvPr>
            <p:cNvSpPr>
              <a:spLocks noChangeShapeType="1"/>
            </p:cNvSpPr>
            <p:nvPr/>
          </p:nvSpPr>
          <p:spPr bwMode="auto">
            <a:xfrm>
              <a:off x="2584" y="2127"/>
              <a:ext cx="23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2" name="Freeform 9">
              <a:extLst>
                <a:ext uri="{FF2B5EF4-FFF2-40B4-BE49-F238E27FC236}">
                  <a16:creationId xmlns:a16="http://schemas.microsoft.com/office/drawing/2014/main" id="{AAF2F7D3-BE6E-14CB-E712-BF7287C40C73}"/>
                </a:ext>
              </a:extLst>
            </p:cNvPr>
            <p:cNvSpPr>
              <a:spLocks noChangeArrowheads="1"/>
            </p:cNvSpPr>
            <p:nvPr/>
          </p:nvSpPr>
          <p:spPr bwMode="auto">
            <a:xfrm>
              <a:off x="2530" y="2225"/>
              <a:ext cx="339" cy="161"/>
            </a:xfrm>
            <a:custGeom>
              <a:avLst/>
              <a:gdLst>
                <a:gd name="T0" fmla="*/ 0 w 38"/>
                <a:gd name="T1" fmla="*/ 161 h 18"/>
                <a:gd name="T2" fmla="*/ 170 w 38"/>
                <a:gd name="T3" fmla="*/ 0 h 18"/>
                <a:gd name="T4" fmla="*/ 339 w 38"/>
                <a:gd name="T5" fmla="*/ 161 h 18"/>
                <a:gd name="T6" fmla="*/ 0 60000 65536"/>
                <a:gd name="T7" fmla="*/ 0 60000 65536"/>
                <a:gd name="T8" fmla="*/ 0 60000 65536"/>
              </a:gdLst>
              <a:ahLst/>
              <a:cxnLst>
                <a:cxn ang="T6">
                  <a:pos x="T0" y="T1"/>
                </a:cxn>
                <a:cxn ang="T7">
                  <a:pos x="T2" y="T3"/>
                </a:cxn>
                <a:cxn ang="T8">
                  <a:pos x="T4" y="T5"/>
                </a:cxn>
              </a:cxnLst>
              <a:rect l="0" t="0" r="r" b="b"/>
              <a:pathLst>
                <a:path w="38" h="18">
                  <a:moveTo>
                    <a:pt x="0" y="18"/>
                  </a:moveTo>
                  <a:lnTo>
                    <a:pt x="19" y="0"/>
                  </a:lnTo>
                  <a:lnTo>
                    <a:pt x="38" y="18"/>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23" name="Rectangle 10">
              <a:extLst>
                <a:ext uri="{FF2B5EF4-FFF2-40B4-BE49-F238E27FC236}">
                  <a16:creationId xmlns:a16="http://schemas.microsoft.com/office/drawing/2014/main" id="{2CD2FF50-EDB0-92DE-0FE0-B0442AE75E3B}"/>
                </a:ext>
              </a:extLst>
            </p:cNvPr>
            <p:cNvSpPr>
              <a:spLocks noChangeArrowheads="1"/>
            </p:cNvSpPr>
            <p:nvPr/>
          </p:nvSpPr>
          <p:spPr bwMode="auto">
            <a:xfrm>
              <a:off x="2397" y="2457"/>
              <a:ext cx="7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en-US" altLang="zh-CN" sz="1800">
                  <a:solidFill>
                    <a:srgbClr val="000000"/>
                  </a:solidFill>
                  <a:latin typeface="Arial" panose="020B0604020202020204" pitchFamily="34" charset="0"/>
                  <a:ea typeface="黑体" panose="02010609060101010101" pitchFamily="49" charset="-122"/>
                </a:rPr>
                <a:t>Customer</a:t>
              </a:r>
              <a:endParaRPr lang="en-US" altLang="zh-CN" sz="1800" b="1">
                <a:latin typeface="Tahoma" panose="020B0604030504040204" pitchFamily="34" charset="0"/>
                <a:ea typeface="黑体" panose="02010609060101010101" pitchFamily="49" charset="-122"/>
              </a:endParaRPr>
            </a:p>
          </p:txBody>
        </p:sp>
        <p:sp>
          <p:nvSpPr>
            <p:cNvPr id="64524" name="Oval 11">
              <a:extLst>
                <a:ext uri="{FF2B5EF4-FFF2-40B4-BE49-F238E27FC236}">
                  <a16:creationId xmlns:a16="http://schemas.microsoft.com/office/drawing/2014/main" id="{9B60FDB6-28E1-8251-2323-AEB9B17F9438}"/>
                </a:ext>
              </a:extLst>
            </p:cNvPr>
            <p:cNvSpPr>
              <a:spLocks noChangeArrowheads="1"/>
            </p:cNvSpPr>
            <p:nvPr/>
          </p:nvSpPr>
          <p:spPr bwMode="auto">
            <a:xfrm>
              <a:off x="3306" y="2992"/>
              <a:ext cx="161" cy="160"/>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64525" name="Line 12">
              <a:extLst>
                <a:ext uri="{FF2B5EF4-FFF2-40B4-BE49-F238E27FC236}">
                  <a16:creationId xmlns:a16="http://schemas.microsoft.com/office/drawing/2014/main" id="{9077DB9C-56C0-3BF4-1381-BA6ADF8228AF}"/>
                </a:ext>
              </a:extLst>
            </p:cNvPr>
            <p:cNvSpPr>
              <a:spLocks noChangeShapeType="1"/>
            </p:cNvSpPr>
            <p:nvPr/>
          </p:nvSpPr>
          <p:spPr bwMode="auto">
            <a:xfrm>
              <a:off x="3378" y="3135"/>
              <a:ext cx="1" cy="14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6" name="Line 13">
              <a:extLst>
                <a:ext uri="{FF2B5EF4-FFF2-40B4-BE49-F238E27FC236}">
                  <a16:creationId xmlns:a16="http://schemas.microsoft.com/office/drawing/2014/main" id="{BBF8872E-4738-3E0E-EF8B-F2EA7DD0E0DE}"/>
                </a:ext>
              </a:extLst>
            </p:cNvPr>
            <p:cNvSpPr>
              <a:spLocks noChangeShapeType="1"/>
            </p:cNvSpPr>
            <p:nvPr/>
          </p:nvSpPr>
          <p:spPr bwMode="auto">
            <a:xfrm>
              <a:off x="3253" y="3179"/>
              <a:ext cx="240"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7" name="Freeform 14">
              <a:extLst>
                <a:ext uri="{FF2B5EF4-FFF2-40B4-BE49-F238E27FC236}">
                  <a16:creationId xmlns:a16="http://schemas.microsoft.com/office/drawing/2014/main" id="{89C3F0B9-BDAD-6EC3-B9A1-C612F716AD7C}"/>
                </a:ext>
              </a:extLst>
            </p:cNvPr>
            <p:cNvSpPr>
              <a:spLocks noChangeArrowheads="1"/>
            </p:cNvSpPr>
            <p:nvPr/>
          </p:nvSpPr>
          <p:spPr bwMode="auto">
            <a:xfrm>
              <a:off x="3208" y="3277"/>
              <a:ext cx="330" cy="161"/>
            </a:xfrm>
            <a:custGeom>
              <a:avLst/>
              <a:gdLst>
                <a:gd name="T0" fmla="*/ 0 w 37"/>
                <a:gd name="T1" fmla="*/ 161 h 18"/>
                <a:gd name="T2" fmla="*/ 169 w 37"/>
                <a:gd name="T3" fmla="*/ 0 h 18"/>
                <a:gd name="T4" fmla="*/ 330 w 37"/>
                <a:gd name="T5" fmla="*/ 161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9" y="0"/>
                  </a:lnTo>
                  <a:lnTo>
                    <a:pt x="37" y="18"/>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28" name="Rectangle 15">
              <a:extLst>
                <a:ext uri="{FF2B5EF4-FFF2-40B4-BE49-F238E27FC236}">
                  <a16:creationId xmlns:a16="http://schemas.microsoft.com/office/drawing/2014/main" id="{DCA5E20B-EAE8-5456-2BFF-12EE27F7828C}"/>
                </a:ext>
              </a:extLst>
            </p:cNvPr>
            <p:cNvSpPr>
              <a:spLocks noChangeArrowheads="1"/>
            </p:cNvSpPr>
            <p:nvPr/>
          </p:nvSpPr>
          <p:spPr bwMode="auto">
            <a:xfrm>
              <a:off x="3083" y="3509"/>
              <a:ext cx="7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en-US" altLang="zh-CN" sz="1800">
                  <a:solidFill>
                    <a:srgbClr val="000000"/>
                  </a:solidFill>
                  <a:latin typeface="Arial" panose="020B0604020202020204" pitchFamily="34" charset="0"/>
                  <a:ea typeface="黑体" panose="02010609060101010101" pitchFamily="49" charset="-122"/>
                </a:rPr>
                <a:t>Company</a:t>
              </a:r>
              <a:endParaRPr lang="en-US" altLang="zh-CN" sz="1800" b="1">
                <a:latin typeface="Tahoma" panose="020B0604030504040204" pitchFamily="34" charset="0"/>
                <a:ea typeface="黑体" panose="02010609060101010101" pitchFamily="49" charset="-122"/>
              </a:endParaRPr>
            </a:p>
          </p:txBody>
        </p:sp>
        <p:sp>
          <p:nvSpPr>
            <p:cNvPr id="64529" name="Oval 16">
              <a:extLst>
                <a:ext uri="{FF2B5EF4-FFF2-40B4-BE49-F238E27FC236}">
                  <a16:creationId xmlns:a16="http://schemas.microsoft.com/office/drawing/2014/main" id="{6A82218B-952A-8935-6A65-4C8D3438F88C}"/>
                </a:ext>
              </a:extLst>
            </p:cNvPr>
            <p:cNvSpPr>
              <a:spLocks noChangeArrowheads="1"/>
            </p:cNvSpPr>
            <p:nvPr/>
          </p:nvSpPr>
          <p:spPr bwMode="auto">
            <a:xfrm>
              <a:off x="1888" y="2965"/>
              <a:ext cx="161" cy="161"/>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64530" name="Line 17">
              <a:extLst>
                <a:ext uri="{FF2B5EF4-FFF2-40B4-BE49-F238E27FC236}">
                  <a16:creationId xmlns:a16="http://schemas.microsoft.com/office/drawing/2014/main" id="{EF1EA077-1522-571E-A275-C34A4B1F7FAA}"/>
                </a:ext>
              </a:extLst>
            </p:cNvPr>
            <p:cNvSpPr>
              <a:spLocks noChangeShapeType="1"/>
            </p:cNvSpPr>
            <p:nvPr/>
          </p:nvSpPr>
          <p:spPr bwMode="auto">
            <a:xfrm>
              <a:off x="1959" y="3117"/>
              <a:ext cx="1" cy="13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1" name="Line 18">
              <a:extLst>
                <a:ext uri="{FF2B5EF4-FFF2-40B4-BE49-F238E27FC236}">
                  <a16:creationId xmlns:a16="http://schemas.microsoft.com/office/drawing/2014/main" id="{161D0839-4397-9083-E530-71AD6B0DA9F3}"/>
                </a:ext>
              </a:extLst>
            </p:cNvPr>
            <p:cNvSpPr>
              <a:spLocks noChangeShapeType="1"/>
            </p:cNvSpPr>
            <p:nvPr/>
          </p:nvSpPr>
          <p:spPr bwMode="auto">
            <a:xfrm>
              <a:off x="1835" y="3152"/>
              <a:ext cx="240"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2" name="Freeform 19">
              <a:extLst>
                <a:ext uri="{FF2B5EF4-FFF2-40B4-BE49-F238E27FC236}">
                  <a16:creationId xmlns:a16="http://schemas.microsoft.com/office/drawing/2014/main" id="{43AD0557-2AF9-23CB-B318-0C9CFE08ED43}"/>
                </a:ext>
              </a:extLst>
            </p:cNvPr>
            <p:cNvSpPr>
              <a:spLocks noChangeArrowheads="1"/>
            </p:cNvSpPr>
            <p:nvPr/>
          </p:nvSpPr>
          <p:spPr bwMode="auto">
            <a:xfrm>
              <a:off x="1790" y="3251"/>
              <a:ext cx="330" cy="160"/>
            </a:xfrm>
            <a:custGeom>
              <a:avLst/>
              <a:gdLst>
                <a:gd name="T0" fmla="*/ 0 w 37"/>
                <a:gd name="T1" fmla="*/ 160 h 18"/>
                <a:gd name="T2" fmla="*/ 169 w 37"/>
                <a:gd name="T3" fmla="*/ 0 h 18"/>
                <a:gd name="T4" fmla="*/ 330 w 37"/>
                <a:gd name="T5" fmla="*/ 160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9" y="0"/>
                  </a:lnTo>
                  <a:lnTo>
                    <a:pt x="37" y="18"/>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33" name="Rectangle 20">
              <a:extLst>
                <a:ext uri="{FF2B5EF4-FFF2-40B4-BE49-F238E27FC236}">
                  <a16:creationId xmlns:a16="http://schemas.microsoft.com/office/drawing/2014/main" id="{893987B6-5438-485A-D0ED-009CBE30B2C8}"/>
                </a:ext>
              </a:extLst>
            </p:cNvPr>
            <p:cNvSpPr>
              <a:spLocks noChangeArrowheads="1"/>
            </p:cNvSpPr>
            <p:nvPr/>
          </p:nvSpPr>
          <p:spPr bwMode="auto">
            <a:xfrm>
              <a:off x="1665" y="3482"/>
              <a:ext cx="7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en-US" altLang="zh-CN" sz="1800">
                  <a:solidFill>
                    <a:srgbClr val="000000"/>
                  </a:solidFill>
                  <a:latin typeface="Arial" panose="020B0604020202020204" pitchFamily="34" charset="0"/>
                  <a:ea typeface="黑体" panose="02010609060101010101" pitchFamily="49" charset="-122"/>
                </a:rPr>
                <a:t> Personal</a:t>
              </a:r>
              <a:endParaRPr lang="en-US" altLang="zh-CN" sz="1800" b="1">
                <a:latin typeface="Tahoma" panose="020B0604030504040204" pitchFamily="34" charset="0"/>
                <a:ea typeface="黑体" panose="02010609060101010101" pitchFamily="49" charset="-122"/>
              </a:endParaRPr>
            </a:p>
          </p:txBody>
        </p:sp>
        <p:sp>
          <p:nvSpPr>
            <p:cNvPr id="64534" name="Line 21">
              <a:extLst>
                <a:ext uri="{FF2B5EF4-FFF2-40B4-BE49-F238E27FC236}">
                  <a16:creationId xmlns:a16="http://schemas.microsoft.com/office/drawing/2014/main" id="{9714AC90-A13E-214D-2B46-F52AE89549F1}"/>
                </a:ext>
              </a:extLst>
            </p:cNvPr>
            <p:cNvSpPr>
              <a:spLocks noChangeShapeType="1"/>
            </p:cNvSpPr>
            <p:nvPr/>
          </p:nvSpPr>
          <p:spPr bwMode="auto">
            <a:xfrm flipV="1">
              <a:off x="2111" y="2617"/>
              <a:ext cx="268" cy="34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5" name="Freeform 22">
              <a:extLst>
                <a:ext uri="{FF2B5EF4-FFF2-40B4-BE49-F238E27FC236}">
                  <a16:creationId xmlns:a16="http://schemas.microsoft.com/office/drawing/2014/main" id="{64685711-C3F1-24A1-708A-0B5A9939802D}"/>
                </a:ext>
              </a:extLst>
            </p:cNvPr>
            <p:cNvSpPr>
              <a:spLocks noChangeArrowheads="1"/>
            </p:cNvSpPr>
            <p:nvPr/>
          </p:nvSpPr>
          <p:spPr bwMode="auto">
            <a:xfrm>
              <a:off x="2227" y="2617"/>
              <a:ext cx="152" cy="170"/>
            </a:xfrm>
            <a:custGeom>
              <a:avLst/>
              <a:gdLst>
                <a:gd name="T0" fmla="*/ 152 w 152"/>
                <a:gd name="T1" fmla="*/ 0 h 170"/>
                <a:gd name="T2" fmla="*/ 89 w 152"/>
                <a:gd name="T3" fmla="*/ 170 h 170"/>
                <a:gd name="T4" fmla="*/ 0 w 152"/>
                <a:gd name="T5" fmla="*/ 99 h 170"/>
                <a:gd name="T6" fmla="*/ 152 w 152"/>
                <a:gd name="T7" fmla="*/ 0 h 1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 h="170">
                  <a:moveTo>
                    <a:pt x="152" y="0"/>
                  </a:moveTo>
                  <a:lnTo>
                    <a:pt x="89" y="170"/>
                  </a:lnTo>
                  <a:lnTo>
                    <a:pt x="0" y="99"/>
                  </a:lnTo>
                  <a:lnTo>
                    <a:pt x="152" y="0"/>
                  </a:lnTo>
                  <a:close/>
                </a:path>
              </a:pathLst>
            </a:custGeom>
            <a:solidFill>
              <a:srgbClr val="FFFFFF"/>
            </a:solidFill>
            <a:ln w="0">
              <a:solidFill>
                <a:srgbClr val="990033"/>
              </a:solidFill>
              <a:round/>
              <a:headEnd/>
              <a:tailEnd/>
            </a:ln>
          </p:spPr>
          <p:txBody>
            <a:bodyPr/>
            <a:lstStyle/>
            <a:p>
              <a:endParaRPr lang="zh-CN" altLang="en-US"/>
            </a:p>
          </p:txBody>
        </p:sp>
        <p:sp>
          <p:nvSpPr>
            <p:cNvPr id="64536" name="Line 23">
              <a:extLst>
                <a:ext uri="{FF2B5EF4-FFF2-40B4-BE49-F238E27FC236}">
                  <a16:creationId xmlns:a16="http://schemas.microsoft.com/office/drawing/2014/main" id="{A8EF9475-B432-656F-A455-790E461C26BE}"/>
                </a:ext>
              </a:extLst>
            </p:cNvPr>
            <p:cNvSpPr>
              <a:spLocks noChangeShapeType="1"/>
            </p:cNvSpPr>
            <p:nvPr/>
          </p:nvSpPr>
          <p:spPr bwMode="auto">
            <a:xfrm flipH="1" flipV="1">
              <a:off x="3021" y="2662"/>
              <a:ext cx="205" cy="32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7" name="Freeform 24">
              <a:extLst>
                <a:ext uri="{FF2B5EF4-FFF2-40B4-BE49-F238E27FC236}">
                  <a16:creationId xmlns:a16="http://schemas.microsoft.com/office/drawing/2014/main" id="{02AE46FB-3A64-EE0B-6462-C39686FFDD00}"/>
                </a:ext>
              </a:extLst>
            </p:cNvPr>
            <p:cNvSpPr>
              <a:spLocks noChangeArrowheads="1"/>
            </p:cNvSpPr>
            <p:nvPr/>
          </p:nvSpPr>
          <p:spPr bwMode="auto">
            <a:xfrm>
              <a:off x="3021" y="2662"/>
              <a:ext cx="142" cy="178"/>
            </a:xfrm>
            <a:custGeom>
              <a:avLst/>
              <a:gdLst>
                <a:gd name="T0" fmla="*/ 0 w 142"/>
                <a:gd name="T1" fmla="*/ 0 h 178"/>
                <a:gd name="T2" fmla="*/ 142 w 142"/>
                <a:gd name="T3" fmla="*/ 107 h 178"/>
                <a:gd name="T4" fmla="*/ 35 w 142"/>
                <a:gd name="T5" fmla="*/ 178 h 178"/>
                <a:gd name="T6" fmla="*/ 0 w 142"/>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178">
                  <a:moveTo>
                    <a:pt x="0" y="0"/>
                  </a:moveTo>
                  <a:lnTo>
                    <a:pt x="142" y="107"/>
                  </a:lnTo>
                  <a:lnTo>
                    <a:pt x="35" y="178"/>
                  </a:lnTo>
                  <a:lnTo>
                    <a:pt x="0" y="0"/>
                  </a:lnTo>
                  <a:close/>
                </a:path>
              </a:pathLst>
            </a:custGeom>
            <a:solidFill>
              <a:srgbClr val="FFFFFF"/>
            </a:solidFill>
            <a:ln w="0">
              <a:solidFill>
                <a:srgbClr val="990033"/>
              </a:solidFill>
              <a:round/>
              <a:headEnd/>
              <a:tailEnd/>
            </a:ln>
          </p:spPr>
          <p:txBody>
            <a:bodyPr/>
            <a:lstStyle/>
            <a:p>
              <a:endParaRPr lang="zh-CN" altLang="en-US"/>
            </a:p>
          </p:txBody>
        </p:sp>
      </p:grpSp>
      <p:pic>
        <p:nvPicPr>
          <p:cNvPr id="64517" name="Picture 25">
            <a:extLst>
              <a:ext uri="{FF2B5EF4-FFF2-40B4-BE49-F238E27FC236}">
                <a16:creationId xmlns:a16="http://schemas.microsoft.com/office/drawing/2014/main" id="{83A0FC8E-5257-7835-6AF4-BD39F336C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819400"/>
            <a:ext cx="35052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62248A6-F06E-D479-0516-C114B07761F2}"/>
              </a:ext>
            </a:extLst>
          </p:cNvPr>
          <p:cNvSpPr>
            <a:spLocks noGrp="1" noRot="1" noChangeArrowheads="1"/>
          </p:cNvSpPr>
          <p:nvPr>
            <p:ph type="title" idx="4294967295"/>
          </p:nvPr>
        </p:nvSpPr>
        <p:spPr>
          <a:xfrm>
            <a:off x="1463675" y="990600"/>
            <a:ext cx="6102350" cy="633413"/>
          </a:xfrm>
        </p:spPr>
        <p:txBody>
          <a:bodyPr anchor="ctr"/>
          <a:lstStyle/>
          <a:p>
            <a:pPr eaLnBrk="1" hangingPunct="1"/>
            <a:r>
              <a:rPr lang="zh-CN" altLang="en-US">
                <a:solidFill>
                  <a:schemeClr val="tx1"/>
                </a:solidFill>
                <a:latin typeface="楷体_GB2312" pitchFamily="49" charset="-122"/>
                <a:ea typeface="楷体_GB2312" pitchFamily="49" charset="-122"/>
              </a:rPr>
              <a:t>用例的描述</a:t>
            </a:r>
            <a:r>
              <a:rPr lang="en-US" altLang="zh-CN">
                <a:solidFill>
                  <a:schemeClr val="tx1"/>
                </a:solidFill>
                <a:ea typeface="楷体_GB2312" pitchFamily="49" charset="-122"/>
              </a:rPr>
              <a:t>——</a:t>
            </a:r>
            <a:r>
              <a:rPr lang="zh-CN" altLang="en-US">
                <a:solidFill>
                  <a:schemeClr val="tx1"/>
                </a:solidFill>
                <a:latin typeface="楷体_GB2312" pitchFamily="49" charset="-122"/>
                <a:ea typeface="楷体_GB2312" pitchFamily="49" charset="-122"/>
              </a:rPr>
              <a:t>事件流</a:t>
            </a:r>
          </a:p>
        </p:txBody>
      </p:sp>
      <p:sp>
        <p:nvSpPr>
          <p:cNvPr id="65539" name="Rectangle 3">
            <a:extLst>
              <a:ext uri="{FF2B5EF4-FFF2-40B4-BE49-F238E27FC236}">
                <a16:creationId xmlns:a16="http://schemas.microsoft.com/office/drawing/2014/main" id="{BD43C5CD-346E-00E5-2A1C-CAB7E74CE391}"/>
              </a:ext>
            </a:extLst>
          </p:cNvPr>
          <p:cNvSpPr>
            <a:spLocks noGrp="1" noRot="1" noChangeArrowheads="1"/>
          </p:cNvSpPr>
          <p:nvPr>
            <p:ph type="body" idx="4294967295"/>
          </p:nvPr>
        </p:nvSpPr>
        <p:spPr>
          <a:xfrm>
            <a:off x="1828800" y="2260600"/>
            <a:ext cx="6610350" cy="3832225"/>
          </a:xfrm>
        </p:spPr>
        <p:txBody>
          <a:bodyPr/>
          <a:lstStyle/>
          <a:p>
            <a:pPr eaLnBrk="1" hangingPunct="1">
              <a:buClrTx/>
              <a:buFont typeface="Wingdings" panose="05000000000000000000" pitchFamily="2" charset="2"/>
              <a:buChar char="Ø"/>
            </a:pPr>
            <a:r>
              <a:rPr lang="zh-CN" altLang="en-US" sz="2000" b="1">
                <a:ea typeface="楷体_GB2312" pitchFamily="49" charset="-122"/>
              </a:rPr>
              <a:t>建立实际的系统，还需要更多的细节，这些细节写在事件流文档中。</a:t>
            </a:r>
          </a:p>
          <a:p>
            <a:pPr eaLnBrk="1" hangingPunct="1">
              <a:buClrTx/>
              <a:buFont typeface="Wingdings" panose="05000000000000000000" pitchFamily="2" charset="2"/>
              <a:buChar char="Ø"/>
            </a:pPr>
            <a:r>
              <a:rPr lang="zh-CN" altLang="en-US" sz="2000" b="1">
                <a:ea typeface="楷体_GB2312" pitchFamily="49" charset="-122"/>
              </a:rPr>
              <a:t>事件流是通过文字描述一个用例的行为，说明用例的逻辑流程。发起用例的参与者是谁，用例的前置条件是什么，主事件流，其他事件流和完成后的后置条件是什么，从用例中获益的参与者是谁。</a:t>
            </a:r>
          </a:p>
          <a:p>
            <a:pPr eaLnBrk="1" hangingPunct="1">
              <a:buClrTx/>
              <a:buFont typeface="Wingdings" panose="05000000000000000000" pitchFamily="2" charset="2"/>
              <a:buChar char="Ø"/>
            </a:pPr>
            <a:r>
              <a:rPr lang="zh-CN" altLang="en-US" sz="2000" b="1">
                <a:ea typeface="楷体_GB2312" pitchFamily="49" charset="-122"/>
              </a:rPr>
              <a:t>事件流包括：简要说明、前置条件、主事件流、其他事件流和后置条件。</a:t>
            </a:r>
          </a:p>
          <a:p>
            <a:pPr eaLnBrk="1" hangingPunct="1">
              <a:buFont typeface="Wingdings" panose="05000000000000000000" pitchFamily="2" charset="2"/>
              <a:buNone/>
            </a:pPr>
            <a:endParaRPr lang="en-US" altLang="zh-CN" sz="2000" b="1">
              <a:ea typeface="楷体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1D67EA7B-F43F-636A-8A97-F123B79EFD83}"/>
              </a:ext>
            </a:extLst>
          </p:cNvPr>
          <p:cNvSpPr>
            <a:spLocks noGrp="1" noRot="1" noChangeArrowheads="1"/>
          </p:cNvSpPr>
          <p:nvPr>
            <p:ph type="title" idx="4294967295"/>
          </p:nvPr>
        </p:nvSpPr>
        <p:spPr/>
        <p:txBody>
          <a:bodyPr anchor="ctr"/>
          <a:lstStyle/>
          <a:p>
            <a:pPr eaLnBrk="1" hangingPunct="1"/>
            <a:r>
              <a:rPr lang="zh-CN" altLang="en-US">
                <a:solidFill>
                  <a:schemeClr val="tx1"/>
                </a:solidFill>
                <a:ea typeface="宋体" panose="02010600030101010101" pitchFamily="2" charset="-122"/>
              </a:rPr>
              <a:t>用例</a:t>
            </a:r>
            <a:r>
              <a:rPr lang="en-US" altLang="zh-CN">
                <a:solidFill>
                  <a:schemeClr val="tx1"/>
                </a:solidFill>
                <a:ea typeface="宋体" panose="02010600030101010101" pitchFamily="2" charset="-122"/>
              </a:rPr>
              <a:t>——</a:t>
            </a:r>
            <a:r>
              <a:rPr lang="zh-CN" altLang="en-US">
                <a:solidFill>
                  <a:schemeClr val="tx1"/>
                </a:solidFill>
                <a:ea typeface="宋体" panose="02010600030101010101" pitchFamily="2" charset="-122"/>
              </a:rPr>
              <a:t>事件流</a:t>
            </a:r>
          </a:p>
        </p:txBody>
      </p:sp>
      <p:sp>
        <p:nvSpPr>
          <p:cNvPr id="66563" name="Rectangle 3">
            <a:extLst>
              <a:ext uri="{FF2B5EF4-FFF2-40B4-BE49-F238E27FC236}">
                <a16:creationId xmlns:a16="http://schemas.microsoft.com/office/drawing/2014/main" id="{E6EB9C5C-7CDC-5077-E49C-D66C9CA6FE3C}"/>
              </a:ext>
            </a:extLst>
          </p:cNvPr>
          <p:cNvSpPr>
            <a:spLocks noGrp="1" noRot="1" noChangeArrowheads="1"/>
          </p:cNvSpPr>
          <p:nvPr>
            <p:ph type="body" idx="4294967295"/>
          </p:nvPr>
        </p:nvSpPr>
        <p:spPr/>
        <p:txBody>
          <a:bodyPr/>
          <a:lstStyle/>
          <a:p>
            <a:pPr eaLnBrk="1" hangingPunct="1">
              <a:lnSpc>
                <a:spcPct val="90000"/>
              </a:lnSpc>
            </a:pPr>
            <a:r>
              <a:rPr lang="zh-CN" altLang="en-US" sz="2000" b="1">
                <a:ea typeface="宋体" panose="02010600030101010101" pitchFamily="2" charset="-122"/>
              </a:rPr>
              <a:t>简要说明：每个用例应有一个相关说明，描述该用例的作用。</a:t>
            </a:r>
          </a:p>
          <a:p>
            <a:pPr eaLnBrk="1" hangingPunct="1">
              <a:lnSpc>
                <a:spcPct val="90000"/>
              </a:lnSpc>
            </a:pPr>
            <a:r>
              <a:rPr lang="zh-CN" altLang="en-US" sz="2000" b="1">
                <a:ea typeface="楷体_GB2312" pitchFamily="49" charset="-122"/>
              </a:rPr>
              <a:t>前置条件（</a:t>
            </a:r>
            <a:r>
              <a:rPr lang="zh-CN" altLang="en-US" sz="2000" b="1">
                <a:ea typeface="宋体" panose="02010600030101010101" pitchFamily="2" charset="-122"/>
              </a:rPr>
              <a:t>前提条件）：列出开始用例之前必须满足的条件。</a:t>
            </a:r>
          </a:p>
          <a:p>
            <a:pPr eaLnBrk="1" hangingPunct="1">
              <a:lnSpc>
                <a:spcPct val="90000"/>
              </a:lnSpc>
            </a:pPr>
            <a:r>
              <a:rPr lang="zh-CN" altLang="en-US" sz="2000" b="1">
                <a:ea typeface="宋体" panose="02010600030101010101" pitchFamily="2" charset="-122"/>
              </a:rPr>
              <a:t>主事件流：显示用例从开始到结束的完整的正常流程。</a:t>
            </a:r>
          </a:p>
          <a:p>
            <a:pPr eaLnBrk="1" hangingPunct="1">
              <a:lnSpc>
                <a:spcPct val="90000"/>
              </a:lnSpc>
            </a:pPr>
            <a:r>
              <a:rPr lang="zh-CN" altLang="en-US" sz="2000" b="1">
                <a:ea typeface="宋体" panose="02010600030101010101" pitchFamily="2" charset="-122"/>
              </a:rPr>
              <a:t>其他事件流：显示异常条件或错误。</a:t>
            </a:r>
          </a:p>
          <a:p>
            <a:pPr eaLnBrk="1" hangingPunct="1">
              <a:lnSpc>
                <a:spcPct val="90000"/>
              </a:lnSpc>
            </a:pPr>
            <a:r>
              <a:rPr lang="zh-CN" altLang="en-US" sz="2000" b="1">
                <a:ea typeface="楷体_GB2312" pitchFamily="49" charset="-122"/>
              </a:rPr>
              <a:t>后置条件（</a:t>
            </a:r>
            <a:r>
              <a:rPr lang="zh-CN" altLang="en-US" sz="2000" b="1">
                <a:ea typeface="宋体" panose="02010600030101010101" pitchFamily="2" charset="-122"/>
              </a:rPr>
              <a:t>事后条件）：用例结束后系统应具备的状态。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55426"/>
            <a:ext cx="8458200" cy="678611"/>
          </a:xfrm>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需求工程 </a:t>
            </a:r>
            <a:r>
              <a:rPr lang="en-US" altLang="zh-CN" sz="1000" b="0" dirty="0">
                <a:latin typeface="Times New Roman" panose="02020603050405020304" pitchFamily="18" charset="0"/>
                <a:cs typeface="Times New Roman" panose="02020603050405020304" pitchFamily="18" charset="0"/>
              </a:rPr>
              <a:t>1</a:t>
            </a:r>
            <a:endParaRPr lang="en-US" sz="1000" b="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8534"/>
            <a:ext cx="8283512" cy="483430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noProof="0" dirty="0">
                <a:solidFill>
                  <a:srgbClr val="FF0000"/>
                </a:solidFill>
                <a:latin typeface="宋体" panose="02010600030101010101" pitchFamily="2" charset="-122"/>
                <a:ea typeface="宋体" panose="02010600030101010101" pitchFamily="2" charset="-122"/>
                <a:cs typeface="Times New Roman" panose="02020603050405020304" pitchFamily="18" charset="0"/>
              </a:rPr>
              <a:t>起始</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要建立基本的理解，包括存在的问题、谁需要解决方案、期望的解决方案的性质。在完成一项任务期间，需要在所有利益相关者与软件团队之间建立沟通，以便开始有效的协作。</a:t>
            </a:r>
            <a:endPar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solidFill>
                  <a:srgbClr val="FF0000"/>
                </a:solidFill>
                <a:latin typeface="宋体" panose="02010600030101010101" pitchFamily="2" charset="-122"/>
                <a:ea typeface="宋体" panose="02010600030101010101" pitchFamily="2" charset="-122"/>
                <a:cs typeface="Times New Roman" panose="02020603050405020304" pitchFamily="18" charset="0"/>
              </a:rPr>
              <a:t>获取</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从所有利益相关者那里获取需求和业务目标</a:t>
            </a:r>
            <a:endParaRPr lang="en-US" altLang="zh-CN" sz="24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solidFill>
                  <a:srgbClr val="FF0000"/>
                </a:solidFill>
                <a:latin typeface="宋体" panose="02010600030101010101" pitchFamily="2" charset="-122"/>
                <a:ea typeface="宋体" panose="02010600030101010101" pitchFamily="2" charset="-122"/>
                <a:cs typeface="Times New Roman" panose="02020603050405020304" pitchFamily="18" charset="0"/>
              </a:rPr>
              <a:t>细化</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核心是开发一个精确的需求模型，用以说明软件的功能、特征和信息的各个方面</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1543707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BF5624E-3794-57C7-A249-1DF0CEBCF8A5}"/>
              </a:ext>
            </a:extLst>
          </p:cNvPr>
          <p:cNvSpPr>
            <a:spLocks noGrp="1" noRot="1" noChangeArrowheads="1"/>
          </p:cNvSpPr>
          <p:nvPr>
            <p:ph type="title" idx="4294967295"/>
          </p:nvPr>
        </p:nvSpPr>
        <p:spPr/>
        <p:txBody>
          <a:bodyPr anchor="ctr"/>
          <a:lstStyle/>
          <a:p>
            <a:pPr eaLnBrk="1" hangingPunct="1"/>
            <a:r>
              <a:rPr lang="zh-CN" altLang="en-US">
                <a:latin typeface="宋体" panose="02010600030101010101" pitchFamily="2" charset="-122"/>
                <a:ea typeface="宋体" panose="02010600030101010101" pitchFamily="2" charset="-122"/>
              </a:rPr>
              <a:t>用例 </a:t>
            </a:r>
            <a:r>
              <a:rPr lang="zh-CN" altLang="en-US">
                <a:ea typeface="宋体" panose="02010600030101010101" pitchFamily="2" charset="-122"/>
              </a:rPr>
              <a:t>“</a:t>
            </a:r>
            <a:r>
              <a:rPr lang="zh-CN" altLang="en-US">
                <a:latin typeface="宋体" panose="02010600030101010101" pitchFamily="2" charset="-122"/>
                <a:ea typeface="宋体" panose="02010600030101010101" pitchFamily="2" charset="-122"/>
              </a:rPr>
              <a:t>取钱</a:t>
            </a:r>
            <a:r>
              <a:rPr lang="zh-CN" altLang="en-US">
                <a:ea typeface="宋体" panose="02010600030101010101" pitchFamily="2" charset="-122"/>
              </a:rPr>
              <a:t>”</a:t>
            </a:r>
            <a:r>
              <a:rPr lang="zh-CN" altLang="en-US">
                <a:latin typeface="宋体" panose="02010600030101010101" pitchFamily="2" charset="-122"/>
                <a:ea typeface="宋体" panose="02010600030101010101" pitchFamily="2" charset="-122"/>
              </a:rPr>
              <a:t>的事件流</a:t>
            </a:r>
          </a:p>
        </p:txBody>
      </p:sp>
      <p:sp>
        <p:nvSpPr>
          <p:cNvPr id="67587" name="Rectangle 3">
            <a:extLst>
              <a:ext uri="{FF2B5EF4-FFF2-40B4-BE49-F238E27FC236}">
                <a16:creationId xmlns:a16="http://schemas.microsoft.com/office/drawing/2014/main" id="{29161F65-6AAC-1E90-0770-D134BF5CC303}"/>
              </a:ext>
            </a:extLst>
          </p:cNvPr>
          <p:cNvSpPr>
            <a:spLocks noChangeArrowheads="1"/>
          </p:cNvSpPr>
          <p:nvPr/>
        </p:nvSpPr>
        <p:spPr bwMode="auto">
          <a:xfrm>
            <a:off x="1835150" y="1981200"/>
            <a:ext cx="64706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eaLnBrk="1" hangingPunct="1">
              <a:buClrTx/>
              <a:buSzTx/>
              <a:buFont typeface="Wingdings" panose="05000000000000000000" pitchFamily="2" charset="2"/>
              <a:buChar char="Ø"/>
            </a:pPr>
            <a:r>
              <a:rPr lang="zh-CN" altLang="en-US" sz="3200" b="1">
                <a:latin typeface="宋体" panose="02010600030101010101" pitchFamily="2" charset="-122"/>
                <a:ea typeface="宋体" panose="02010600030101010101" pitchFamily="2" charset="-122"/>
              </a:rPr>
              <a:t>简要说明：</a:t>
            </a:r>
            <a:r>
              <a:rPr lang="zh-CN" altLang="en-US" sz="3200">
                <a:latin typeface="宋体" panose="02010600030101010101" pitchFamily="2" charset="-122"/>
                <a:ea typeface="宋体" panose="02010600030101010101" pitchFamily="2" charset="-122"/>
              </a:rPr>
              <a:t>客户可以从</a:t>
            </a:r>
            <a:r>
              <a:rPr lang="en-US" altLang="zh-CN" sz="3200">
                <a:latin typeface="Times New Roman" panose="02020603050405020304" pitchFamily="18" charset="0"/>
                <a:ea typeface="宋体" panose="02010600030101010101" pitchFamily="2" charset="-122"/>
              </a:rPr>
              <a:t>ATM</a:t>
            </a:r>
            <a:r>
              <a:rPr lang="zh-CN" altLang="en-US" sz="3200">
                <a:latin typeface="宋体" panose="02010600030101010101" pitchFamily="2" charset="-122"/>
                <a:ea typeface="宋体" panose="02010600030101010101" pitchFamily="2" charset="-122"/>
              </a:rPr>
              <a:t>机上取出自己帐目上的部分或者全部存款。</a:t>
            </a:r>
            <a:r>
              <a:rPr lang="zh-CN" altLang="en-US" sz="3200">
                <a:latin typeface="Times New Roman" panose="02020603050405020304" pitchFamily="18" charset="0"/>
                <a:ea typeface="宋体" panose="02010600030101010101" pitchFamily="2" charset="-122"/>
              </a:rPr>
              <a:t> </a:t>
            </a:r>
          </a:p>
          <a:p>
            <a:pPr algn="just" eaLnBrk="1" hangingPunct="1">
              <a:buClrTx/>
              <a:buSzTx/>
              <a:buFont typeface="Wingdings" panose="05000000000000000000" pitchFamily="2" charset="2"/>
              <a:buChar char="Ø"/>
            </a:pPr>
            <a:r>
              <a:rPr lang="zh-CN" altLang="en-US" sz="3200" b="1">
                <a:latin typeface="宋体" panose="02010600030101010101" pitchFamily="2" charset="-122"/>
                <a:ea typeface="宋体" panose="02010600030101010101" pitchFamily="2" charset="-122"/>
              </a:rPr>
              <a:t>前提条件：无</a:t>
            </a:r>
            <a:r>
              <a:rPr lang="zh-CN" altLang="en-US" sz="3200">
                <a:latin typeface="Times New Roman" panose="02020603050405020304" pitchFamily="18" charset="0"/>
                <a:ea typeface="宋体" panose="02010600030101010101" pitchFamily="2" charset="-122"/>
              </a:rPr>
              <a:t> </a:t>
            </a:r>
          </a:p>
          <a:p>
            <a:pPr algn="just" eaLnBrk="1" hangingPunct="1">
              <a:buClrTx/>
              <a:buSzTx/>
              <a:buFont typeface="Wingdings" panose="05000000000000000000" pitchFamily="2" charset="2"/>
              <a:buChar char="Ø"/>
            </a:pPr>
            <a:r>
              <a:rPr lang="zh-CN" altLang="en-US" sz="3200" b="1">
                <a:latin typeface="宋体" panose="02010600030101010101" pitchFamily="2" charset="-122"/>
                <a:ea typeface="宋体" panose="02010600030101010101" pitchFamily="2" charset="-122"/>
              </a:rPr>
              <a:t>主事件流：</a:t>
            </a:r>
            <a:r>
              <a:rPr lang="zh-CN" altLang="en-US" sz="3200">
                <a:latin typeface="Times New Roman" panose="02020603050405020304" pitchFamily="18" charset="0"/>
                <a:ea typeface="宋体" panose="02010600030101010101" pitchFamily="2" charset="-122"/>
              </a:rPr>
              <a:t> （见下页）</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8E27677-AC9E-6F5F-97FB-4C2BB4DA85D9}"/>
              </a:ext>
            </a:extLst>
          </p:cNvPr>
          <p:cNvSpPr>
            <a:spLocks noGrp="1" noRot="1" noChangeArrowheads="1"/>
          </p:cNvSpPr>
          <p:nvPr>
            <p:ph type="title" idx="4294967295"/>
          </p:nvPr>
        </p:nvSpPr>
        <p:spPr>
          <a:xfrm>
            <a:off x="1403350" y="547688"/>
            <a:ext cx="6102350" cy="211137"/>
          </a:xfrm>
        </p:spPr>
        <p:txBody>
          <a:bodyPr anchor="ctr">
            <a:normAutofit fontScale="90000"/>
          </a:bodyPr>
          <a:lstStyle/>
          <a:p>
            <a:pPr eaLnBrk="1" hangingPunct="1"/>
            <a:r>
              <a:rPr lang="zh-CN" altLang="en-US" dirty="0">
                <a:latin typeface="宋体" panose="02010600030101010101" pitchFamily="2" charset="-122"/>
                <a:ea typeface="宋体" panose="02010600030101010101" pitchFamily="2" charset="-122"/>
              </a:rPr>
              <a:t>用例 </a:t>
            </a:r>
            <a:r>
              <a:rPr lang="zh-CN" altLang="en-US" dirty="0">
                <a:ea typeface="宋体" panose="02010600030101010101" pitchFamily="2" charset="-122"/>
              </a:rPr>
              <a:t>“</a:t>
            </a:r>
            <a:r>
              <a:rPr lang="zh-CN" altLang="en-US" dirty="0">
                <a:latin typeface="宋体" panose="02010600030101010101" pitchFamily="2" charset="-122"/>
                <a:ea typeface="宋体" panose="02010600030101010101" pitchFamily="2" charset="-122"/>
              </a:rPr>
              <a:t>取钱</a:t>
            </a:r>
            <a:r>
              <a:rPr lang="zh-CN" altLang="en-US" dirty="0">
                <a:ea typeface="宋体" panose="02010600030101010101" pitchFamily="2" charset="-122"/>
              </a:rPr>
              <a:t>”</a:t>
            </a:r>
            <a:r>
              <a:rPr lang="zh-CN" altLang="en-US" dirty="0">
                <a:latin typeface="宋体" panose="02010600030101010101" pitchFamily="2" charset="-122"/>
                <a:ea typeface="宋体" panose="02010600030101010101" pitchFamily="2" charset="-122"/>
              </a:rPr>
              <a:t>的事件流</a:t>
            </a:r>
          </a:p>
        </p:txBody>
      </p:sp>
      <p:sp>
        <p:nvSpPr>
          <p:cNvPr id="68611" name="Rectangle 3">
            <a:extLst>
              <a:ext uri="{FF2B5EF4-FFF2-40B4-BE49-F238E27FC236}">
                <a16:creationId xmlns:a16="http://schemas.microsoft.com/office/drawing/2014/main" id="{ED0636EC-364E-1FA7-02E6-7AA28FC57AF3}"/>
              </a:ext>
            </a:extLst>
          </p:cNvPr>
          <p:cNvSpPr>
            <a:spLocks noGrp="1" noChangeArrowheads="1"/>
          </p:cNvSpPr>
          <p:nvPr>
            <p:ph type="body" idx="4294967295"/>
          </p:nvPr>
        </p:nvSpPr>
        <p:spPr>
          <a:xfrm>
            <a:off x="1331913" y="1244600"/>
            <a:ext cx="6821487" cy="5065711"/>
          </a:xfrm>
        </p:spPr>
        <p:txBody>
          <a:bodyPr>
            <a:noAutofit/>
          </a:bodyPr>
          <a:lstStyle/>
          <a:p>
            <a:pPr marL="990600" lvl="1" indent="-533400" algn="just" eaLnBrk="1" hangingPunct="1">
              <a:lnSpc>
                <a:spcPct val="90000"/>
              </a:lnSpc>
              <a:buFont typeface="Wingdings" panose="05000000000000000000" pitchFamily="2" charset="2"/>
              <a:buAutoNum type="arabicPeriod"/>
            </a:pPr>
            <a:r>
              <a:rPr lang="zh-CN" altLang="en-US" sz="1200" b="1" dirty="0">
                <a:ea typeface="宋体" panose="02010600030101010101" pitchFamily="2" charset="-122"/>
              </a:rPr>
              <a:t>客户将卡插入</a:t>
            </a:r>
            <a:r>
              <a:rPr lang="en-US" altLang="zh-CN" sz="1200" b="1" dirty="0">
                <a:ea typeface="宋体" panose="02010600030101010101" pitchFamily="2" charset="-122"/>
              </a:rPr>
              <a:t>ATM</a:t>
            </a:r>
            <a:r>
              <a:rPr lang="zh-CN" altLang="en-US" sz="1200" b="1" dirty="0">
                <a:ea typeface="宋体" panose="02010600030101010101" pitchFamily="2" charset="-122"/>
              </a:rPr>
              <a:t>机，开始用例。</a:t>
            </a:r>
          </a:p>
          <a:p>
            <a:pPr marL="990600" lvl="1" indent="-533400" algn="just" eaLnBrk="1" hangingPunct="1">
              <a:lnSpc>
                <a:spcPct val="90000"/>
              </a:lnSpc>
              <a:buFont typeface="Wingdings" panose="05000000000000000000" pitchFamily="2" charset="2"/>
              <a:buAutoNum type="arabicPeriod"/>
            </a:pPr>
            <a:r>
              <a:rPr lang="en-US" altLang="zh-CN" sz="1200" b="1" dirty="0">
                <a:ea typeface="宋体" panose="02010600030101010101" pitchFamily="2" charset="-122"/>
              </a:rPr>
              <a:t>ATM</a:t>
            </a:r>
            <a:r>
              <a:rPr lang="zh-CN" altLang="en-US" sz="1200" b="1" dirty="0">
                <a:ea typeface="宋体" panose="02010600030101010101" pitchFamily="2" charset="-122"/>
              </a:rPr>
              <a:t>显示欢迎消息并提示客户输入密码。</a:t>
            </a:r>
          </a:p>
          <a:p>
            <a:pPr marL="990600" lvl="1" indent="-533400" algn="just" eaLnBrk="1" hangingPunct="1">
              <a:lnSpc>
                <a:spcPct val="90000"/>
              </a:lnSpc>
              <a:buFont typeface="Wingdings" panose="05000000000000000000" pitchFamily="2" charset="2"/>
              <a:buAutoNum type="arabicPeriod"/>
            </a:pPr>
            <a:r>
              <a:rPr lang="zh-CN" altLang="en-US" sz="1200" b="1" dirty="0">
                <a:ea typeface="宋体" panose="02010600030101010101" pitchFamily="2" charset="-122"/>
              </a:rPr>
              <a:t>客户输入密码。</a:t>
            </a:r>
          </a:p>
          <a:p>
            <a:pPr marL="990600" lvl="1" indent="-533400" algn="just" eaLnBrk="1" hangingPunct="1">
              <a:lnSpc>
                <a:spcPct val="90000"/>
              </a:lnSpc>
              <a:buFont typeface="Wingdings" panose="05000000000000000000" pitchFamily="2" charset="2"/>
              <a:buAutoNum type="arabicPeriod"/>
            </a:pPr>
            <a:r>
              <a:rPr lang="en-US" altLang="zh-CN" sz="1200" b="1" dirty="0">
                <a:ea typeface="宋体" panose="02010600030101010101" pitchFamily="2" charset="-122"/>
              </a:rPr>
              <a:t>ATM</a:t>
            </a:r>
            <a:r>
              <a:rPr lang="zh-CN" altLang="en-US" sz="1200" b="1" dirty="0">
                <a:latin typeface="宋体" panose="02010600030101010101" pitchFamily="2" charset="-122"/>
                <a:ea typeface="宋体" panose="02010600030101010101" pitchFamily="2" charset="-122"/>
              </a:rPr>
              <a:t>确认密码有效。如果无效则执行其他事件流</a:t>
            </a:r>
            <a:r>
              <a:rPr lang="en-US" altLang="zh-CN" sz="1200" b="1" dirty="0">
                <a:ea typeface="宋体" panose="02010600030101010101" pitchFamily="2" charset="-122"/>
              </a:rPr>
              <a:t>A1</a:t>
            </a:r>
            <a:r>
              <a:rPr lang="zh-CN" altLang="en-US" sz="1200" b="1" dirty="0">
                <a:latin typeface="宋体" panose="02010600030101010101" pitchFamily="2" charset="-122"/>
                <a:ea typeface="宋体" panose="02010600030101010101" pitchFamily="2" charset="-122"/>
              </a:rPr>
              <a:t>。如果与主机联接有问题，则执行异常事件流</a:t>
            </a:r>
            <a:r>
              <a:rPr lang="en-US" altLang="zh-CN" sz="1200" b="1" dirty="0">
                <a:ea typeface="宋体" panose="02010600030101010101" pitchFamily="2" charset="-122"/>
              </a:rPr>
              <a:t>E1</a:t>
            </a:r>
            <a:r>
              <a:rPr lang="zh-CN" altLang="en-US" sz="1200" b="1" dirty="0">
                <a:latin typeface="宋体" panose="02010600030101010101" pitchFamily="2" charset="-122"/>
                <a:ea typeface="宋体" panose="02010600030101010101" pitchFamily="2" charset="-122"/>
              </a:rPr>
              <a:t>。</a:t>
            </a:r>
          </a:p>
          <a:p>
            <a:pPr marL="990600" lvl="1" indent="-533400" algn="just" eaLnBrk="1" hangingPunct="1">
              <a:lnSpc>
                <a:spcPct val="90000"/>
              </a:lnSpc>
              <a:buFont typeface="Wingdings" panose="05000000000000000000" pitchFamily="2" charset="2"/>
              <a:buAutoNum type="arabicPeriod"/>
            </a:pPr>
            <a:r>
              <a:rPr lang="en-US" altLang="zh-CN" sz="1200" b="1" dirty="0">
                <a:latin typeface="宋体" panose="02010600030101010101" pitchFamily="2" charset="-122"/>
                <a:ea typeface="宋体" panose="02010600030101010101" pitchFamily="2" charset="-122"/>
              </a:rPr>
              <a:t>ATM</a:t>
            </a:r>
            <a:r>
              <a:rPr lang="zh-CN" altLang="en-US" sz="1200" b="1" dirty="0">
                <a:latin typeface="宋体" panose="02010600030101010101" pitchFamily="2" charset="-122"/>
                <a:ea typeface="宋体" panose="02010600030101010101" pitchFamily="2" charset="-122"/>
              </a:rPr>
              <a:t>提供以下选项：</a:t>
            </a:r>
            <a:r>
              <a:rPr lang="zh-CN" altLang="en-US" sz="1200" b="1" dirty="0">
                <a:ea typeface="宋体" panose="02010600030101010101" pitchFamily="2" charset="-122"/>
              </a:rPr>
              <a:t>存钱，取钱，</a:t>
            </a:r>
            <a:r>
              <a:rPr lang="zh-CN" altLang="en-US" sz="1200" b="1" dirty="0">
                <a:latin typeface="宋体" panose="02010600030101010101" pitchFamily="2" charset="-122"/>
                <a:ea typeface="宋体" panose="02010600030101010101" pitchFamily="2" charset="-122"/>
              </a:rPr>
              <a:t>查询 。</a:t>
            </a:r>
          </a:p>
          <a:p>
            <a:pPr marL="990600" lvl="1" indent="-533400" algn="just" eaLnBrk="1" hangingPunct="1">
              <a:lnSpc>
                <a:spcPct val="90000"/>
              </a:lnSpc>
              <a:buFont typeface="Wingdings" panose="05000000000000000000" pitchFamily="2" charset="2"/>
              <a:buAutoNum type="arabicPeriod"/>
            </a:pPr>
            <a:r>
              <a:rPr lang="zh-CN" altLang="en-US" sz="1200" b="1" dirty="0">
                <a:latin typeface="宋体" panose="02010600030101010101" pitchFamily="2" charset="-122"/>
                <a:ea typeface="宋体" panose="02010600030101010101" pitchFamily="2" charset="-122"/>
              </a:rPr>
              <a:t>用户选择取钱选项。 </a:t>
            </a:r>
          </a:p>
          <a:p>
            <a:pPr marL="990600" lvl="1" indent="-533400" algn="just" eaLnBrk="1" hangingPunct="1">
              <a:lnSpc>
                <a:spcPct val="90000"/>
              </a:lnSpc>
              <a:buFont typeface="Wingdings" panose="05000000000000000000" pitchFamily="2" charset="2"/>
              <a:buAutoNum type="arabicPeriod"/>
            </a:pPr>
            <a:r>
              <a:rPr lang="en-US" altLang="zh-CN" sz="1200" b="1" dirty="0">
                <a:latin typeface="宋体" panose="02010600030101010101" pitchFamily="2" charset="-122"/>
                <a:ea typeface="宋体" panose="02010600030101010101" pitchFamily="2" charset="-122"/>
              </a:rPr>
              <a:t>ATM</a:t>
            </a:r>
            <a:r>
              <a:rPr lang="zh-CN" altLang="en-US" sz="1200" b="1" dirty="0">
                <a:latin typeface="宋体" panose="02010600030101010101" pitchFamily="2" charset="-122"/>
                <a:ea typeface="宋体" panose="02010600030101010101" pitchFamily="2" charset="-122"/>
              </a:rPr>
              <a:t>提示输入所取金额。</a:t>
            </a:r>
          </a:p>
          <a:p>
            <a:pPr marL="990600" lvl="1" indent="-533400" algn="just" eaLnBrk="1" hangingPunct="1">
              <a:lnSpc>
                <a:spcPct val="90000"/>
              </a:lnSpc>
              <a:buFont typeface="Wingdings" panose="05000000000000000000" pitchFamily="2" charset="2"/>
              <a:buAutoNum type="arabicPeriod"/>
            </a:pPr>
            <a:r>
              <a:rPr lang="zh-CN" altLang="en-US" sz="1200" b="1" dirty="0">
                <a:latin typeface="宋体" panose="02010600030101010101" pitchFamily="2" charset="-122"/>
                <a:ea typeface="宋体" panose="02010600030101010101" pitchFamily="2" charset="-122"/>
              </a:rPr>
              <a:t>用户输入所取金额。 </a:t>
            </a:r>
          </a:p>
          <a:p>
            <a:pPr marL="990600" lvl="1" indent="-533400" algn="just" eaLnBrk="1" hangingPunct="1">
              <a:lnSpc>
                <a:spcPct val="90000"/>
              </a:lnSpc>
              <a:buFont typeface="Wingdings" panose="05000000000000000000" pitchFamily="2" charset="2"/>
              <a:buAutoNum type="arabicPeriod"/>
            </a:pPr>
            <a:r>
              <a:rPr lang="en-US" altLang="zh-CN" sz="1200" b="1" dirty="0">
                <a:latin typeface="宋体" panose="02010600030101010101" pitchFamily="2" charset="-122"/>
                <a:ea typeface="宋体" panose="02010600030101010101" pitchFamily="2" charset="-122"/>
              </a:rPr>
              <a:t>ATM</a:t>
            </a:r>
            <a:r>
              <a:rPr lang="zh-CN" altLang="en-US" sz="1200" b="1" dirty="0">
                <a:latin typeface="宋体" panose="02010600030101010101" pitchFamily="2" charset="-122"/>
                <a:ea typeface="宋体" panose="02010600030101010101" pitchFamily="2" charset="-122"/>
              </a:rPr>
              <a:t>确定该帐户是否有足够的金额。如果余额不够，则执行其他事件流</a:t>
            </a:r>
            <a:r>
              <a:rPr lang="en-US" altLang="zh-CN" sz="1200" b="1" dirty="0">
                <a:latin typeface="宋体" panose="02010600030101010101" pitchFamily="2" charset="-122"/>
                <a:ea typeface="宋体" panose="02010600030101010101" pitchFamily="2" charset="-122"/>
              </a:rPr>
              <a:t>A2</a:t>
            </a:r>
            <a:r>
              <a:rPr lang="zh-CN" altLang="en-US" sz="1200" b="1" dirty="0">
                <a:latin typeface="宋体" panose="02010600030101010101" pitchFamily="2" charset="-122"/>
                <a:ea typeface="宋体" panose="02010600030101010101" pitchFamily="2" charset="-122"/>
              </a:rPr>
              <a:t>，如果与主机联接有问题，则执行异常事件流</a:t>
            </a:r>
            <a:r>
              <a:rPr lang="en-US" altLang="zh-CN" sz="1200" b="1" dirty="0">
                <a:latin typeface="宋体" panose="02010600030101010101" pitchFamily="2" charset="-122"/>
                <a:ea typeface="宋体" panose="02010600030101010101" pitchFamily="2" charset="-122"/>
              </a:rPr>
              <a:t>E1</a:t>
            </a:r>
            <a:r>
              <a:rPr lang="zh-CN" altLang="en-US" sz="1200" b="1" dirty="0">
                <a:latin typeface="宋体" panose="02010600030101010101" pitchFamily="2" charset="-122"/>
                <a:ea typeface="宋体" panose="02010600030101010101" pitchFamily="2" charset="-122"/>
              </a:rPr>
              <a:t>。 </a:t>
            </a:r>
          </a:p>
          <a:p>
            <a:pPr marL="990600" lvl="1" indent="-533400" algn="just" eaLnBrk="1" hangingPunct="1">
              <a:lnSpc>
                <a:spcPct val="90000"/>
              </a:lnSpc>
              <a:buFont typeface="Wingdings" panose="05000000000000000000" pitchFamily="2" charset="2"/>
              <a:buAutoNum type="arabicPeriod"/>
            </a:pPr>
            <a:r>
              <a:rPr lang="en-US" altLang="zh-CN" sz="1200" b="1" dirty="0">
                <a:latin typeface="宋体" panose="02010600030101010101" pitchFamily="2" charset="-122"/>
                <a:ea typeface="宋体" panose="02010600030101010101" pitchFamily="2" charset="-122"/>
              </a:rPr>
              <a:t>ATM</a:t>
            </a:r>
            <a:r>
              <a:rPr lang="zh-CN" altLang="en-US" sz="1200" b="1" dirty="0">
                <a:latin typeface="宋体" panose="02010600030101010101" pitchFamily="2" charset="-122"/>
                <a:ea typeface="宋体" panose="02010600030101010101" pitchFamily="2" charset="-122"/>
              </a:rPr>
              <a:t>从客户帐户中减去所取金额。 </a:t>
            </a:r>
          </a:p>
          <a:p>
            <a:pPr marL="990600" lvl="1" indent="-533400" algn="just" eaLnBrk="1" hangingPunct="1">
              <a:lnSpc>
                <a:spcPct val="90000"/>
              </a:lnSpc>
              <a:buFont typeface="Wingdings" panose="05000000000000000000" pitchFamily="2" charset="2"/>
              <a:buAutoNum type="arabicPeriod"/>
            </a:pPr>
            <a:r>
              <a:rPr lang="en-US" altLang="zh-CN" sz="1200" b="1" dirty="0">
                <a:ea typeface="宋体" panose="02010600030101010101" pitchFamily="2" charset="-122"/>
              </a:rPr>
              <a:t>ATM</a:t>
            </a:r>
            <a:r>
              <a:rPr lang="zh-CN" altLang="en-US" sz="1200" b="1" dirty="0">
                <a:latin typeface="宋体" panose="02010600030101010101" pitchFamily="2" charset="-122"/>
                <a:ea typeface="宋体" panose="02010600030101010101" pitchFamily="2" charset="-122"/>
              </a:rPr>
              <a:t>向客户提供要取的钱。</a:t>
            </a:r>
            <a:r>
              <a:rPr lang="zh-CN" altLang="en-US" sz="1200" b="1" dirty="0">
                <a:ea typeface="宋体" panose="02010600030101010101" pitchFamily="2" charset="-122"/>
              </a:rPr>
              <a:t> </a:t>
            </a:r>
          </a:p>
          <a:p>
            <a:pPr marL="990600" lvl="1" indent="-533400" algn="just" eaLnBrk="1" hangingPunct="1">
              <a:lnSpc>
                <a:spcPct val="90000"/>
              </a:lnSpc>
              <a:buFont typeface="Wingdings" panose="05000000000000000000" pitchFamily="2" charset="2"/>
              <a:buAutoNum type="arabicPeriod"/>
            </a:pPr>
            <a:r>
              <a:rPr lang="en-US" altLang="zh-CN" sz="1200" b="1" dirty="0">
                <a:ea typeface="宋体" panose="02010600030101010101" pitchFamily="2" charset="-122"/>
              </a:rPr>
              <a:t>ATM</a:t>
            </a:r>
            <a:r>
              <a:rPr lang="zh-CN" altLang="en-US" sz="1200" b="1" dirty="0">
                <a:latin typeface="宋体" panose="02010600030101010101" pitchFamily="2" charset="-122"/>
                <a:ea typeface="宋体" panose="02010600030101010101" pitchFamily="2" charset="-122"/>
              </a:rPr>
              <a:t>打印清单。</a:t>
            </a:r>
            <a:r>
              <a:rPr lang="zh-CN" altLang="en-US" sz="1200" b="1" dirty="0">
                <a:ea typeface="宋体" panose="02010600030101010101" pitchFamily="2" charset="-122"/>
              </a:rPr>
              <a:t> </a:t>
            </a:r>
          </a:p>
          <a:p>
            <a:pPr marL="990600" lvl="1" indent="-533400" algn="just" eaLnBrk="1" hangingPunct="1">
              <a:lnSpc>
                <a:spcPct val="90000"/>
              </a:lnSpc>
              <a:buFont typeface="Wingdings" panose="05000000000000000000" pitchFamily="2" charset="2"/>
              <a:buAutoNum type="arabicPeriod"/>
            </a:pPr>
            <a:r>
              <a:rPr lang="en-US" altLang="zh-CN" sz="1200" b="1" dirty="0">
                <a:ea typeface="宋体" panose="02010600030101010101" pitchFamily="2" charset="-122"/>
              </a:rPr>
              <a:t>ATM</a:t>
            </a:r>
            <a:r>
              <a:rPr lang="zh-CN" altLang="en-US" sz="1200" b="1" dirty="0">
                <a:latin typeface="宋体" panose="02010600030101010101" pitchFamily="2" charset="-122"/>
                <a:ea typeface="宋体" panose="02010600030101010101" pitchFamily="2" charset="-122"/>
              </a:rPr>
              <a:t>退出客户的卡，用例结束。</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33FA95C-D899-6605-C594-2855FA563A67}"/>
              </a:ext>
            </a:extLst>
          </p:cNvPr>
          <p:cNvSpPr>
            <a:spLocks noGrp="1" noRot="1" noChangeArrowheads="1"/>
          </p:cNvSpPr>
          <p:nvPr>
            <p:ph type="title" idx="4294967295"/>
          </p:nvPr>
        </p:nvSpPr>
        <p:spPr>
          <a:xfrm>
            <a:off x="1219200" y="990600"/>
            <a:ext cx="6705600" cy="379413"/>
          </a:xfrm>
        </p:spPr>
        <p:txBody>
          <a:bodyPr anchor="ctr">
            <a:normAutofit fontScale="90000"/>
          </a:bodyPr>
          <a:lstStyle/>
          <a:p>
            <a:pPr eaLnBrk="1" hangingPunct="1"/>
            <a:r>
              <a:rPr lang="zh-CN" altLang="en-US">
                <a:latin typeface="宋体" panose="02010600030101010101" pitchFamily="2" charset="-122"/>
                <a:ea typeface="宋体" panose="02010600030101010101" pitchFamily="2" charset="-122"/>
              </a:rPr>
              <a:t>用例 </a:t>
            </a:r>
            <a:r>
              <a:rPr lang="zh-CN" altLang="en-US">
                <a:ea typeface="宋体" panose="02010600030101010101" pitchFamily="2" charset="-122"/>
              </a:rPr>
              <a:t>“</a:t>
            </a:r>
            <a:r>
              <a:rPr lang="zh-CN" altLang="en-US">
                <a:latin typeface="宋体" panose="02010600030101010101" pitchFamily="2" charset="-122"/>
                <a:ea typeface="宋体" panose="02010600030101010101" pitchFamily="2" charset="-122"/>
              </a:rPr>
              <a:t>取钱</a:t>
            </a:r>
            <a:r>
              <a:rPr lang="zh-CN" altLang="en-US">
                <a:ea typeface="宋体" panose="02010600030101010101" pitchFamily="2" charset="-122"/>
              </a:rPr>
              <a:t>”</a:t>
            </a:r>
            <a:r>
              <a:rPr lang="zh-CN" altLang="en-US">
                <a:latin typeface="宋体" panose="02010600030101010101" pitchFamily="2" charset="-122"/>
                <a:ea typeface="宋体" panose="02010600030101010101" pitchFamily="2" charset="-122"/>
              </a:rPr>
              <a:t>的事件流</a:t>
            </a:r>
          </a:p>
        </p:txBody>
      </p:sp>
      <p:sp>
        <p:nvSpPr>
          <p:cNvPr id="69635" name="Rectangle 3">
            <a:extLst>
              <a:ext uri="{FF2B5EF4-FFF2-40B4-BE49-F238E27FC236}">
                <a16:creationId xmlns:a16="http://schemas.microsoft.com/office/drawing/2014/main" id="{1CD6F715-C7EA-EA80-D883-27DC16FAC876}"/>
              </a:ext>
            </a:extLst>
          </p:cNvPr>
          <p:cNvSpPr>
            <a:spLocks noChangeArrowheads="1"/>
          </p:cNvSpPr>
          <p:nvPr/>
        </p:nvSpPr>
        <p:spPr bwMode="auto">
          <a:xfrm>
            <a:off x="1331913" y="1738313"/>
            <a:ext cx="7050087"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990600" indent="-53340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sz="2000">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buClrTx/>
              <a:buSzTx/>
              <a:buFont typeface="Wingdings" panose="05000000000000000000" pitchFamily="2" charset="2"/>
              <a:buChar char="Ø"/>
            </a:pPr>
            <a:r>
              <a:rPr lang="zh-CN" altLang="en-US" sz="2800" b="1">
                <a:latin typeface="宋体" panose="02010600030101010101" pitchFamily="2" charset="-122"/>
                <a:ea typeface="宋体" panose="02010600030101010101" pitchFamily="2" charset="-122"/>
              </a:rPr>
              <a:t>其他事件流</a:t>
            </a:r>
            <a:r>
              <a:rPr lang="en-US" altLang="zh-CN" sz="2800" b="1">
                <a:latin typeface="Times New Roman" panose="02020603050405020304" pitchFamily="18" charset="0"/>
                <a:ea typeface="宋体" panose="02010600030101010101" pitchFamily="2" charset="-122"/>
              </a:rPr>
              <a:t>A1</a:t>
            </a:r>
            <a:r>
              <a:rPr lang="zh-CN" altLang="en-US" sz="2800" b="1">
                <a:latin typeface="宋体" panose="02010600030101010101" pitchFamily="2" charset="-122"/>
                <a:ea typeface="宋体" panose="02010600030101010101" pitchFamily="2" charset="-122"/>
              </a:rPr>
              <a:t>：输入无效密码</a:t>
            </a:r>
            <a:r>
              <a:rPr lang="zh-CN" altLang="en-US" sz="2800">
                <a:latin typeface="Times New Roman" panose="02020603050405020304" pitchFamily="18" charset="0"/>
                <a:ea typeface="宋体" panose="02010600030101010101" pitchFamily="2" charset="-122"/>
              </a:rPr>
              <a:t> </a:t>
            </a:r>
          </a:p>
          <a:p>
            <a:pPr lvl="1" eaLnBrk="1" hangingPunct="1">
              <a:lnSpc>
                <a:spcPct val="90000"/>
              </a:lnSpc>
              <a:buClrTx/>
              <a:buSzTx/>
              <a:buFont typeface="Arial" panose="020B0604020202020204" pitchFamily="34" charset="0"/>
              <a:buAutoNum type="arabicPeriod"/>
            </a:pPr>
            <a:r>
              <a:rPr lang="en-US" altLang="zh-CN" sz="2400">
                <a:latin typeface="Times New Roman" panose="02020603050405020304" pitchFamily="18" charset="0"/>
                <a:ea typeface="宋体" panose="02010600030101010101" pitchFamily="2" charset="-122"/>
              </a:rPr>
              <a:t>ATM</a:t>
            </a:r>
            <a:r>
              <a:rPr lang="zh-CN" altLang="en-US" sz="2400">
                <a:latin typeface="宋体" panose="02010600030101010101" pitchFamily="2" charset="-122"/>
                <a:ea typeface="宋体" panose="02010600030101010101" pitchFamily="2" charset="-122"/>
              </a:rPr>
              <a:t>告诉客户该密码错误。</a:t>
            </a:r>
            <a:r>
              <a:rPr lang="zh-CN" altLang="en-US" sz="2400">
                <a:latin typeface="Times New Roman" panose="02020603050405020304" pitchFamily="18" charset="0"/>
                <a:ea typeface="宋体" panose="02010600030101010101" pitchFamily="2" charset="-122"/>
              </a:rPr>
              <a:t> </a:t>
            </a:r>
          </a:p>
          <a:p>
            <a:pPr lvl="1" eaLnBrk="1" hangingPunct="1">
              <a:lnSpc>
                <a:spcPct val="90000"/>
              </a:lnSpc>
              <a:buClrTx/>
              <a:buSzTx/>
              <a:buFont typeface="Arial" panose="020B0604020202020204" pitchFamily="34" charset="0"/>
              <a:buAutoNum type="arabicPeriod"/>
            </a:pPr>
            <a:r>
              <a:rPr lang="en-US" altLang="zh-CN" sz="2400">
                <a:latin typeface="Times New Roman" panose="02020603050405020304" pitchFamily="18" charset="0"/>
                <a:ea typeface="宋体" panose="02010600030101010101" pitchFamily="2" charset="-122"/>
              </a:rPr>
              <a:t>ATM</a:t>
            </a:r>
            <a:r>
              <a:rPr lang="zh-CN" altLang="en-US" sz="2400">
                <a:latin typeface="宋体" panose="02010600030101010101" pitchFamily="2" charset="-122"/>
                <a:ea typeface="宋体" panose="02010600030101010101" pitchFamily="2" charset="-122"/>
              </a:rPr>
              <a:t>退出客户的卡，用例结束。</a:t>
            </a:r>
            <a:endParaRPr lang="zh-CN" altLang="en-US" sz="2400">
              <a:latin typeface="Times New Roman" panose="02020603050405020304" pitchFamily="18" charset="0"/>
              <a:ea typeface="宋体" panose="02010600030101010101" pitchFamily="2" charset="-122"/>
            </a:endParaRPr>
          </a:p>
          <a:p>
            <a:pPr eaLnBrk="1" hangingPunct="1">
              <a:lnSpc>
                <a:spcPct val="90000"/>
              </a:lnSpc>
              <a:buClrTx/>
              <a:buSzTx/>
              <a:buFont typeface="Wingdings" panose="05000000000000000000" pitchFamily="2" charset="2"/>
              <a:buChar char="Ø"/>
            </a:pPr>
            <a:r>
              <a:rPr lang="zh-CN" altLang="en-US" sz="2800" b="1">
                <a:latin typeface="宋体" panose="02010600030101010101" pitchFamily="2" charset="-122"/>
                <a:ea typeface="宋体" panose="02010600030101010101" pitchFamily="2" charset="-122"/>
              </a:rPr>
              <a:t>其他事件流</a:t>
            </a:r>
            <a:r>
              <a:rPr lang="en-US" altLang="zh-CN" sz="2800" b="1">
                <a:latin typeface="Times New Roman" panose="02020603050405020304" pitchFamily="18" charset="0"/>
                <a:ea typeface="宋体" panose="02010600030101010101" pitchFamily="2" charset="-122"/>
              </a:rPr>
              <a:t>A2</a:t>
            </a:r>
            <a:r>
              <a:rPr lang="zh-CN" altLang="en-US" sz="2800" b="1">
                <a:latin typeface="宋体" panose="02010600030101010101" pitchFamily="2" charset="-122"/>
                <a:ea typeface="宋体" panose="02010600030101010101" pitchFamily="2" charset="-122"/>
              </a:rPr>
              <a:t>：余额不足</a:t>
            </a:r>
          </a:p>
          <a:p>
            <a:pPr lvl="1" eaLnBrk="1" hangingPunct="1">
              <a:lnSpc>
                <a:spcPct val="90000"/>
              </a:lnSpc>
              <a:buClrTx/>
              <a:buSzTx/>
              <a:buFont typeface="Arial" panose="020B0604020202020204" pitchFamily="34" charset="0"/>
              <a:buAutoNum type="arabicPeriod"/>
            </a:pPr>
            <a:r>
              <a:rPr lang="en-US" altLang="zh-CN" sz="2400">
                <a:latin typeface="宋体" panose="02010600030101010101" pitchFamily="2" charset="-122"/>
                <a:ea typeface="宋体" panose="02010600030101010101" pitchFamily="2" charset="-122"/>
              </a:rPr>
              <a:t>ATM</a:t>
            </a:r>
            <a:r>
              <a:rPr lang="zh-CN" altLang="en-US" sz="2400">
                <a:latin typeface="宋体" panose="02010600030101010101" pitchFamily="2" charset="-122"/>
                <a:ea typeface="宋体" panose="02010600030101010101" pitchFamily="2" charset="-122"/>
              </a:rPr>
              <a:t>告诉客户该帐户余额不足。</a:t>
            </a:r>
          </a:p>
          <a:p>
            <a:pPr lvl="1" eaLnBrk="1" hangingPunct="1">
              <a:lnSpc>
                <a:spcPct val="90000"/>
              </a:lnSpc>
              <a:buClrTx/>
              <a:buSzTx/>
              <a:buFont typeface="Arial" panose="020B0604020202020204" pitchFamily="34" charset="0"/>
              <a:buAutoNum type="arabicPeriod"/>
            </a:pPr>
            <a:r>
              <a:rPr lang="en-US" altLang="zh-CN" sz="2400">
                <a:latin typeface="Times New Roman" panose="02020603050405020304" pitchFamily="18" charset="0"/>
                <a:ea typeface="宋体" panose="02010600030101010101" pitchFamily="2" charset="-122"/>
              </a:rPr>
              <a:t>ATM</a:t>
            </a:r>
            <a:r>
              <a:rPr lang="zh-CN" altLang="en-US" sz="2400">
                <a:latin typeface="宋体" panose="02010600030101010101" pitchFamily="2" charset="-122"/>
                <a:ea typeface="宋体" panose="02010600030101010101" pitchFamily="2" charset="-122"/>
              </a:rPr>
              <a:t>退出客户的卡，用例结束。</a:t>
            </a:r>
            <a:r>
              <a:rPr lang="zh-CN" altLang="en-US" sz="2400" b="1">
                <a:latin typeface="宋体" panose="02010600030101010101" pitchFamily="2" charset="-122"/>
                <a:ea typeface="宋体" panose="02010600030101010101" pitchFamily="2" charset="-122"/>
              </a:rPr>
              <a:t> </a:t>
            </a:r>
          </a:p>
          <a:p>
            <a:pPr eaLnBrk="1" hangingPunct="1">
              <a:lnSpc>
                <a:spcPct val="90000"/>
              </a:lnSpc>
              <a:buClrTx/>
              <a:buSzTx/>
              <a:buFont typeface="Wingdings" panose="05000000000000000000" pitchFamily="2" charset="2"/>
              <a:buChar char="Ø"/>
            </a:pPr>
            <a:r>
              <a:rPr lang="zh-CN" altLang="en-US" sz="2800" b="1">
                <a:latin typeface="宋体" panose="02010600030101010101" pitchFamily="2" charset="-122"/>
                <a:ea typeface="宋体" panose="02010600030101010101" pitchFamily="2" charset="-122"/>
              </a:rPr>
              <a:t>异常事件流</a:t>
            </a:r>
            <a:r>
              <a:rPr lang="en-US" altLang="zh-CN" sz="2800" b="1">
                <a:latin typeface="宋体" panose="02010600030101010101" pitchFamily="2" charset="-122"/>
                <a:ea typeface="宋体" panose="02010600030101010101" pitchFamily="2" charset="-122"/>
              </a:rPr>
              <a:t>E1</a:t>
            </a:r>
            <a:r>
              <a:rPr lang="zh-CN" altLang="en-US" sz="2800" b="1">
                <a:latin typeface="宋体" panose="02010600030101010101" pitchFamily="2" charset="-122"/>
                <a:ea typeface="宋体" panose="02010600030101010101" pitchFamily="2" charset="-122"/>
              </a:rPr>
              <a:t>：连接主机出现错误</a:t>
            </a:r>
          </a:p>
          <a:p>
            <a:pPr lvl="1" eaLnBrk="1" hangingPunct="1">
              <a:lnSpc>
                <a:spcPct val="90000"/>
              </a:lnSpc>
              <a:buClrTx/>
              <a:buSzTx/>
              <a:buFont typeface="Arial" panose="020B0604020202020204" pitchFamily="34" charset="0"/>
              <a:buAutoNum type="arabicPeriod"/>
            </a:pPr>
            <a:r>
              <a:rPr lang="en-US" altLang="zh-CN" sz="2400">
                <a:latin typeface="宋体" panose="02010600030101010101" pitchFamily="2" charset="-122"/>
                <a:ea typeface="宋体" panose="02010600030101010101" pitchFamily="2" charset="-122"/>
              </a:rPr>
              <a:t>ATM</a:t>
            </a:r>
            <a:r>
              <a:rPr lang="zh-CN" altLang="en-US" sz="2400">
                <a:latin typeface="宋体" panose="02010600030101010101" pitchFamily="2" charset="-122"/>
                <a:ea typeface="宋体" panose="02010600030101010101" pitchFamily="2" charset="-122"/>
              </a:rPr>
              <a:t>告诉客户</a:t>
            </a:r>
            <a:r>
              <a:rPr lang="zh-CN" altLang="en-US" sz="2400" b="1">
                <a:latin typeface="宋体" panose="02010600030101010101" pitchFamily="2" charset="-122"/>
                <a:ea typeface="宋体" panose="02010600030101010101" pitchFamily="2" charset="-122"/>
              </a:rPr>
              <a:t>连</a:t>
            </a:r>
            <a:r>
              <a:rPr lang="zh-CN" altLang="en-US" sz="2400">
                <a:latin typeface="宋体" panose="02010600030101010101" pitchFamily="2" charset="-122"/>
                <a:ea typeface="宋体" panose="02010600030101010101" pitchFamily="2" charset="-122"/>
              </a:rPr>
              <a:t>接主机出现错误。</a:t>
            </a:r>
          </a:p>
          <a:p>
            <a:pPr lvl="1" eaLnBrk="1" hangingPunct="1">
              <a:lnSpc>
                <a:spcPct val="90000"/>
              </a:lnSpc>
              <a:buClrTx/>
              <a:buSzTx/>
              <a:buFont typeface="Arial" panose="020B0604020202020204" pitchFamily="34" charset="0"/>
              <a:buAutoNum type="arabicPeriod"/>
            </a:pPr>
            <a:r>
              <a:rPr lang="en-US" altLang="zh-CN" sz="2400">
                <a:latin typeface="宋体" panose="02010600030101010101" pitchFamily="2" charset="-122"/>
                <a:ea typeface="宋体" panose="02010600030101010101" pitchFamily="2" charset="-122"/>
              </a:rPr>
              <a:t>ATM</a:t>
            </a:r>
            <a:r>
              <a:rPr lang="zh-CN" altLang="en-US" sz="2400">
                <a:latin typeface="宋体" panose="02010600030101010101" pitchFamily="2" charset="-122"/>
                <a:ea typeface="宋体" panose="02010600030101010101" pitchFamily="2" charset="-122"/>
              </a:rPr>
              <a:t>在错误日志记下错误。</a:t>
            </a:r>
          </a:p>
          <a:p>
            <a:pPr lvl="1" eaLnBrk="1" hangingPunct="1">
              <a:lnSpc>
                <a:spcPct val="90000"/>
              </a:lnSpc>
              <a:buClrTx/>
              <a:buSzTx/>
              <a:buFont typeface="Arial" panose="020B0604020202020204" pitchFamily="34" charset="0"/>
              <a:buAutoNum type="arabicPeriod"/>
            </a:pPr>
            <a:r>
              <a:rPr lang="en-US" altLang="zh-CN" sz="2400">
                <a:latin typeface="Times New Roman" panose="02020603050405020304" pitchFamily="18" charset="0"/>
                <a:ea typeface="宋体" panose="02010600030101010101" pitchFamily="2" charset="-122"/>
              </a:rPr>
              <a:t>ATM</a:t>
            </a:r>
            <a:r>
              <a:rPr lang="zh-CN" altLang="en-US" sz="2400">
                <a:latin typeface="宋体" panose="02010600030101010101" pitchFamily="2" charset="-122"/>
                <a:ea typeface="宋体" panose="02010600030101010101" pitchFamily="2" charset="-122"/>
              </a:rPr>
              <a:t>退出客户的卡，用例结束。</a:t>
            </a:r>
            <a:r>
              <a:rPr lang="zh-CN" altLang="en-US" sz="2400" b="1">
                <a:latin typeface="宋体" panose="02010600030101010101" pitchFamily="2" charset="-122"/>
                <a:ea typeface="宋体" panose="02010600030101010101" pitchFamily="2" charset="-122"/>
              </a:rPr>
              <a:t> </a:t>
            </a:r>
          </a:p>
          <a:p>
            <a:pPr eaLnBrk="1" hangingPunct="1">
              <a:lnSpc>
                <a:spcPct val="90000"/>
              </a:lnSpc>
              <a:buClrTx/>
              <a:buSzTx/>
              <a:buFont typeface="Wingdings" panose="05000000000000000000" pitchFamily="2" charset="2"/>
              <a:buChar char="Ø"/>
            </a:pPr>
            <a:r>
              <a:rPr lang="zh-CN" altLang="en-US" sz="2800" b="1">
                <a:latin typeface="宋体" panose="02010600030101010101" pitchFamily="2" charset="-122"/>
                <a:ea typeface="宋体" panose="02010600030101010101" pitchFamily="2" charset="-122"/>
              </a:rPr>
              <a:t>事后条件：无</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UML</a:t>
            </a:r>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类图</a:t>
            </a:r>
            <a:endPar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6ACB0B70-A28A-404D-80B3-C658809334CC}"/>
              </a:ext>
            </a:extLst>
          </p:cNvPr>
          <p:cNvPicPr>
            <a:picLocks noChangeAspect="1"/>
          </p:cNvPicPr>
          <p:nvPr/>
        </p:nvPicPr>
        <p:blipFill>
          <a:blip r:embed="rId2"/>
          <a:srcRect/>
          <a:stretch/>
        </p:blipFill>
        <p:spPr>
          <a:xfrm>
            <a:off x="2683312" y="983411"/>
            <a:ext cx="3777375" cy="5205406"/>
          </a:xfrm>
          <a:prstGeom prst="rect">
            <a:avLst/>
          </a:prstGeom>
        </p:spPr>
      </p:pic>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43</a:t>
            </a:fld>
            <a:endParaRPr lang="en-US" dirty="0"/>
          </a:p>
        </p:txBody>
      </p:sp>
      <p:sp>
        <p:nvSpPr>
          <p:cNvPr id="5" name="文本框 4">
            <a:extLst>
              <a:ext uri="{FF2B5EF4-FFF2-40B4-BE49-F238E27FC236}">
                <a16:creationId xmlns:a16="http://schemas.microsoft.com/office/drawing/2014/main" id="{C89B2BF0-146A-2E42-21D8-5F538C9FA34F}"/>
              </a:ext>
            </a:extLst>
          </p:cNvPr>
          <p:cNvSpPr txBox="1"/>
          <p:nvPr/>
        </p:nvSpPr>
        <p:spPr>
          <a:xfrm>
            <a:off x="2285999" y="6304199"/>
            <a:ext cx="4572000" cy="369332"/>
          </a:xfrm>
          <a:prstGeom prst="rect">
            <a:avLst/>
          </a:prstGeom>
          <a:noFill/>
        </p:spPr>
        <p:txBody>
          <a:bodyPr wrap="square">
            <a:spAutoFit/>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3" action="ppaction://hlinksldjump"/>
              </a:rPr>
              <a:t>图片对应描述</a:t>
            </a:r>
            <a:endParaRPr lang="zh-CN" altLang="en-US" noProof="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73136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3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UML</a:t>
            </a:r>
            <a:r>
              <a:rPr lang="zh-CN" altLang="en-US" sz="3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类图</a:t>
            </a:r>
            <a:r>
              <a:rPr lang="en-US" altLang="zh-CN" sz="3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3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对应描述</a:t>
            </a:r>
            <a:endParaRPr lang="en-US" sz="3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类图如下：</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类：传感器。</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属性：名称、类型、位置、区域和特征。</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操作：识别、启用、禁用和重新配置。</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44</a:t>
            </a:fld>
            <a:endParaRPr lang="en-US" dirty="0"/>
          </a:p>
        </p:txBody>
      </p:sp>
      <p:sp>
        <p:nvSpPr>
          <p:cNvPr id="7" name="文本占位符 6">
            <a:hlinkClick r:id="rId2" action="ppaction://hlinksldjump"/>
            <a:extLst>
              <a:ext uri="{FF2B5EF4-FFF2-40B4-BE49-F238E27FC236}">
                <a16:creationId xmlns:a16="http://schemas.microsoft.com/office/drawing/2014/main" id="{408EF9CE-2687-5E3C-5C5E-EBC390A657DA}"/>
              </a:ext>
            </a:extLst>
          </p:cNvPr>
          <p:cNvSpPr txBox="1">
            <a:spLocks noGrp="1"/>
          </p:cNvSpPr>
          <p:nvPr>
            <p:ph type="body" sz="quarter" idx="15"/>
          </p:nvPr>
        </p:nvSpPr>
        <p:spPr>
          <a:xfrm>
            <a:off x="3092450" y="6267259"/>
            <a:ext cx="2959100" cy="369332"/>
          </a:xfrm>
          <a:prstGeom prst="rect">
            <a:avLst/>
          </a:prstGeom>
          <a:noFill/>
        </p:spPr>
        <p:txBody>
          <a:bodyPr wrap="square">
            <a:spAutoFit/>
          </a:bodyPr>
          <a:lstStyle/>
          <a:p>
            <a:pPr algn="ctr"/>
            <a:r>
              <a:rPr lang="zh-CN" altLang="en-US" sz="1800" dirty="0">
                <a:solidFill>
                  <a:schemeClr val="tx1"/>
                </a:solidFill>
                <a:latin typeface="宋体" panose="02010600030101010101" pitchFamily="2" charset="-122"/>
                <a:ea typeface="宋体" panose="02010600030101010101" pitchFamily="2" charset="-122"/>
                <a:hlinkClick r:id="rId3" action="ppaction://hlinksldjump"/>
              </a:rPr>
              <a:t>返回原页面</a:t>
            </a:r>
            <a:endParaRPr lang="en-US" altLang="zh-CN" sz="18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2533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UML</a:t>
            </a:r>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状态图</a:t>
            </a:r>
            <a:endPar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D4387310-CC2B-45DE-8C7F-1E5A7406CA26}"/>
              </a:ext>
            </a:extLst>
          </p:cNvPr>
          <p:cNvPicPr>
            <a:picLocks noChangeAspect="1"/>
          </p:cNvPicPr>
          <p:nvPr/>
        </p:nvPicPr>
        <p:blipFill>
          <a:blip r:embed="rId2"/>
          <a:srcRect/>
          <a:stretch/>
        </p:blipFill>
        <p:spPr>
          <a:xfrm>
            <a:off x="600275" y="1746910"/>
            <a:ext cx="7943448" cy="3132846"/>
          </a:xfrm>
          <a:prstGeom prst="rect">
            <a:avLst/>
          </a:prstGeom>
        </p:spPr>
      </p:pic>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45</a:t>
            </a:fld>
            <a:endParaRPr lang="en-US" dirty="0">
              <a:latin typeface="Times New Roman" panose="02020603050405020304" pitchFamily="18" charset="0"/>
              <a:cs typeface="Times New Roman" panose="02020603050405020304" pitchFamily="18" charset="0"/>
            </a:endParaRPr>
          </a:p>
        </p:txBody>
      </p:sp>
      <p:sp>
        <p:nvSpPr>
          <p:cNvPr id="7" name="文本占位符 6">
            <a:extLst>
              <a:ext uri="{FF2B5EF4-FFF2-40B4-BE49-F238E27FC236}">
                <a16:creationId xmlns:a16="http://schemas.microsoft.com/office/drawing/2014/main" id="{6120B67D-E6CA-A598-41B3-5BB3CBC58C1F}"/>
              </a:ext>
            </a:extLst>
          </p:cNvPr>
          <p:cNvSpPr>
            <a:spLocks noGrp="1"/>
          </p:cNvSpPr>
          <p:nvPr>
            <p:ph type="body" sz="quarter" idx="12"/>
          </p:nvPr>
        </p:nvSpPr>
        <p:spPr/>
        <p:txBody>
          <a:bodyPr/>
          <a:lstStyle/>
          <a:p>
            <a:r>
              <a:rPr lang="en-US" altLang="zh-CN" dirty="0"/>
              <a:t> </a:t>
            </a:r>
            <a:endParaRPr lang="zh-CN" altLang="en-US" dirty="0"/>
          </a:p>
        </p:txBody>
      </p:sp>
      <p:sp>
        <p:nvSpPr>
          <p:cNvPr id="6" name="文本框 5">
            <a:extLst>
              <a:ext uri="{FF2B5EF4-FFF2-40B4-BE49-F238E27FC236}">
                <a16:creationId xmlns:a16="http://schemas.microsoft.com/office/drawing/2014/main" id="{EAD29BC2-F3B6-E8F7-61AA-98781E82F639}"/>
              </a:ext>
            </a:extLst>
          </p:cNvPr>
          <p:cNvSpPr txBox="1"/>
          <p:nvPr/>
        </p:nvSpPr>
        <p:spPr>
          <a:xfrm>
            <a:off x="2285999" y="6304199"/>
            <a:ext cx="4572000" cy="369332"/>
          </a:xfrm>
          <a:prstGeom prst="rect">
            <a:avLst/>
          </a:prstGeom>
          <a:noFill/>
        </p:spPr>
        <p:txBody>
          <a:bodyPr wrap="square">
            <a:spAutoFit/>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3" action="ppaction://hlinksldjump"/>
              </a:rPr>
              <a:t>图片对应描述</a:t>
            </a:r>
            <a:endParaRPr lang="zh-CN" altLang="en-US" noProof="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95919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3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UML</a:t>
            </a:r>
            <a:r>
              <a:rPr lang="zh-CN" altLang="en-US" sz="3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状态图</a:t>
            </a:r>
            <a:r>
              <a:rPr lang="en-US" altLang="zh-CN" sz="3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3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对应描述</a:t>
            </a:r>
            <a:endParaRPr lang="en-US" sz="3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插图显示了</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状态图。</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左侧的类读取命令具有以下属性和操作：</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操作：系统状态</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就绪；显示消息</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进入</a:t>
            </a:r>
            <a:r>
              <a:rPr lang="en-US" altLang="zh-CN" sz="2400" noProof="0" dirty="0" err="1">
                <a:latin typeface="宋体" panose="02010600030101010101" pitchFamily="2" charset="-122"/>
                <a:ea typeface="宋体" panose="02010600030101010101" pitchFamily="2" charset="-122"/>
                <a:cs typeface="Times New Roman" panose="02020603050405020304" pitchFamily="18" charset="0"/>
              </a:rPr>
              <a:t>cmd</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，显示状态</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稳定。</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操作：入口或子系统准备就绪。</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do</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：轮询用户输入面板；</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do</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：准备好用户输入；</a:t>
            </a:r>
            <a:r>
              <a:rPr lang="en-US" altLang="zh-CN" sz="2400" dirty="0">
                <a:latin typeface="宋体" panose="02010600030101010101" pitchFamily="2" charset="-122"/>
                <a:ea typeface="宋体" panose="02010600030101010101" pitchFamily="2" charset="-122"/>
                <a:cs typeface="Times New Roman" panose="02020603050405020304" pitchFamily="18" charset="0"/>
              </a:rPr>
              <a:t>do</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：解释用户输入。</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当读数关闭时。系统状态</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关闭”，屏幕为空白。</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46</a:t>
            </a:fld>
            <a:endParaRPr lang="en-US" dirty="0"/>
          </a:p>
        </p:txBody>
      </p:sp>
      <p:sp>
        <p:nvSpPr>
          <p:cNvPr id="7" name="文本占位符 6">
            <a:hlinkClick r:id="rId2" action="ppaction://hlinksldjump"/>
            <a:extLst>
              <a:ext uri="{FF2B5EF4-FFF2-40B4-BE49-F238E27FC236}">
                <a16:creationId xmlns:a16="http://schemas.microsoft.com/office/drawing/2014/main" id="{C2FF201C-C8AE-C601-08F6-B9BB2C51DEA7}"/>
              </a:ext>
            </a:extLst>
          </p:cNvPr>
          <p:cNvSpPr txBox="1">
            <a:spLocks noGrp="1"/>
          </p:cNvSpPr>
          <p:nvPr>
            <p:ph type="body" sz="quarter" idx="15"/>
          </p:nvPr>
        </p:nvSpPr>
        <p:spPr>
          <a:xfrm>
            <a:off x="3092450" y="6279634"/>
            <a:ext cx="2959100" cy="369332"/>
          </a:xfrm>
          <a:prstGeom prst="rect">
            <a:avLst/>
          </a:prstGeom>
          <a:noFill/>
        </p:spPr>
        <p:txBody>
          <a:bodyPr wrap="square">
            <a:spAutoFit/>
          </a:bodyPr>
          <a:lstStyle/>
          <a:p>
            <a:pPr algn="ctr"/>
            <a:r>
              <a:rPr lang="zh-CN" altLang="en-US" sz="1800" dirty="0">
                <a:solidFill>
                  <a:schemeClr val="tx1"/>
                </a:solidFill>
                <a:latin typeface="宋体" panose="02010600030101010101" pitchFamily="2" charset="-122"/>
                <a:ea typeface="宋体" panose="02010600030101010101" pitchFamily="2" charset="-122"/>
                <a:hlinkClick r:id="rId3" action="ppaction://hlinksldjump"/>
              </a:rPr>
              <a:t>返回原页面</a:t>
            </a:r>
            <a:endParaRPr lang="en-US" altLang="zh-CN" sz="18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41563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0038"/>
            <a:ext cx="8458200" cy="678611"/>
          </a:xfrm>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分析模式</a:t>
            </a:r>
            <a:endPar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186721"/>
          </a:xfrm>
        </p:spPr>
        <p:txBody>
          <a:bodyPr vert="horz" lIns="91440" tIns="45720" rIns="91440" bIns="45720" rtlCol="0">
            <a:noAutofit/>
          </a:bodyPr>
          <a:lstStyle/>
          <a:p>
            <a:pPr marL="1588" lvl="1" indent="0">
              <a:spcBef>
                <a:spcPts val="300"/>
              </a:spcBef>
              <a:buNone/>
              <a:defRPr/>
            </a:pPr>
            <a:r>
              <a:rPr lang="zh-CN" altLang="en-US" sz="1600" b="1"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模式名称</a:t>
            </a:r>
            <a:r>
              <a:rPr lang="zh-CN" altLang="en-US"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：捕捉模式本质的描述符。</a:t>
            </a:r>
            <a:endParaRPr lang="en-US" altLang="zh-CN"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endParaRPr>
          </a:p>
          <a:p>
            <a:pPr marL="1588" lvl="1" indent="0">
              <a:spcBef>
                <a:spcPts val="300"/>
              </a:spcBef>
              <a:buNone/>
              <a:defRPr/>
            </a:pPr>
            <a:r>
              <a:rPr lang="zh-CN" altLang="en-US" sz="1600" b="1"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意图</a:t>
            </a:r>
            <a:r>
              <a:rPr lang="zh-CN" altLang="en-US"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：描述模式完成或代表的内容。</a:t>
            </a:r>
            <a:endParaRPr lang="en-US" sz="1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1588" lvl="1" indent="0">
              <a:spcBef>
                <a:spcPts val="300"/>
              </a:spcBef>
              <a:buNone/>
              <a:defRPr/>
            </a:pPr>
            <a:r>
              <a:rPr lang="zh-CN" altLang="en-US" sz="1600" b="1"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动机</a:t>
            </a:r>
            <a:r>
              <a:rPr lang="zh-CN" altLang="en-US"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：说明如何使用模式解决问题的场景。</a:t>
            </a:r>
            <a:endParaRPr lang="en-US" sz="1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1588" lvl="1" indent="0">
              <a:spcBef>
                <a:spcPts val="300"/>
              </a:spcBef>
              <a:buNone/>
              <a:defRPr/>
            </a:pPr>
            <a:r>
              <a:rPr lang="zh-CN" altLang="en-US" sz="1600" b="1"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力量和背景</a:t>
            </a:r>
            <a:r>
              <a:rPr lang="zh-CN" altLang="en-US"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：描述可能影响模式使用方式的外部问题（力量）以及应用模式时将解决的外部问题。</a:t>
            </a:r>
            <a:endParaRPr lang="en-US" sz="1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1588" lvl="1" indent="0">
              <a:spcBef>
                <a:spcPts val="300"/>
              </a:spcBef>
              <a:buNone/>
              <a:defRPr/>
            </a:pPr>
            <a:r>
              <a:rPr lang="zh-CN" altLang="en-US" sz="1600" b="1"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解决方案</a:t>
            </a:r>
            <a:r>
              <a:rPr lang="zh-CN" altLang="en-US"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：描述如何应用模式来解决问题，重点是结构和行为问题。</a:t>
            </a:r>
            <a:endParaRPr lang="en-US" sz="1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1588" lvl="1" indent="0">
              <a:spcBef>
                <a:spcPts val="300"/>
              </a:spcBef>
              <a:buNone/>
              <a:defRPr/>
            </a:pPr>
            <a:r>
              <a:rPr lang="zh-CN" altLang="en-US" sz="1600" b="1"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后果</a:t>
            </a:r>
            <a:r>
              <a:rPr lang="zh-CN" altLang="en-US"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：解决应用模式发生的情况以及应用期间存在的权衡问题。</a:t>
            </a:r>
            <a:endParaRPr lang="en-US" sz="1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1588" lvl="1" indent="0">
              <a:spcBef>
                <a:spcPts val="300"/>
              </a:spcBef>
              <a:buNone/>
              <a:defRPr/>
            </a:pPr>
            <a:r>
              <a:rPr lang="zh-CN" altLang="en-US" sz="1600" b="1"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设计</a:t>
            </a:r>
            <a:r>
              <a:rPr lang="zh-CN" altLang="en-US"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：讨论如何通过使用已知的设计模式来实现分析模式。</a:t>
            </a:r>
            <a:endParaRPr lang="en-US" sz="1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1588" lvl="1" indent="0">
              <a:spcBef>
                <a:spcPts val="300"/>
              </a:spcBef>
              <a:buNone/>
              <a:defRPr/>
            </a:pPr>
            <a:r>
              <a:rPr lang="zh-CN" altLang="en-US" sz="1600" b="1"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已知用途</a:t>
            </a:r>
            <a:r>
              <a:rPr lang="zh-CN" altLang="en-US"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：实际系统中的使用示例。</a:t>
            </a:r>
            <a:endParaRPr lang="en-US" sz="16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1588" lvl="1" indent="0">
              <a:spcBef>
                <a:spcPts val="300"/>
              </a:spcBef>
              <a:buNone/>
              <a:defRPr/>
            </a:pPr>
            <a:r>
              <a:rPr lang="zh-CN" altLang="en-US" sz="1600" b="1"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相关模式</a:t>
            </a:r>
            <a:r>
              <a:rPr lang="zh-CN" altLang="en-US"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：与命名模式相关的一个或多个分析模式，因为（</a:t>
            </a:r>
            <a:r>
              <a:rPr lang="en-US" altLang="zh-CN"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1</a:t>
            </a:r>
            <a:r>
              <a:rPr lang="zh-CN" altLang="en-US"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）它通常与命名模式一起使用；</a:t>
            </a:r>
            <a:r>
              <a:rPr lang="en-US" altLang="zh-CN"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(2)</a:t>
            </a:r>
            <a:r>
              <a:rPr lang="zh-CN" altLang="en-US"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结构上与命名模式相似；</a:t>
            </a:r>
            <a:r>
              <a:rPr lang="en-US" altLang="zh-CN"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(3)</a:t>
            </a:r>
            <a:r>
              <a:rPr lang="zh-CN" altLang="en-US" sz="1600" noProof="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它是命名模式的变体。</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865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协商需求</a:t>
            </a:r>
            <a:endPar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270164" y="1128685"/>
            <a:ext cx="8458200" cy="3970700"/>
          </a:xfrm>
        </p:spPr>
        <p:txBody>
          <a:bodyPr vert="horz" lIns="91440" tIns="45720" rIns="91440" bIns="45720" rtlCol="0">
            <a:noAutofit/>
          </a:bodyPr>
          <a:lstStyle/>
          <a:p>
            <a:pPr>
              <a:lnSpc>
                <a:spcPct val="90000"/>
              </a:lnSpc>
              <a:spcBef>
                <a:spcPts val="100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最好的协商是取得“双赢”的结果。利益相关者的“赢”在于获得能满足客户大多数需要的系统或产品；而作为软件团队一员，“赢”在于按照实际情况、在可实现的预算和时间期限内完成工作。</a:t>
            </a:r>
            <a:endPar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90000"/>
              </a:lnSpc>
              <a:spcBef>
                <a:spcPts val="100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握手可能是一种实现“双赢”的方式。</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软件团队提出需求解决方案、描述它们的影响、与客户代表沟通他们的意图</a:t>
            </a:r>
            <a:r>
              <a:rPr 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lvl="1" indent="-291600">
              <a:spcBef>
                <a:spcPts val="1000"/>
              </a:spcBef>
              <a:spcAft>
                <a:spcPts val="0"/>
              </a:spcAft>
            </a:pPr>
            <a:r>
              <a:rPr lang="zh-CN"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客户代表审核提议的解决方案、关注丢失的特性并寻求新需求的清晰性</a:t>
            </a:r>
            <a:r>
              <a:rPr 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lvl="1" indent="-291600">
              <a:spcBef>
                <a:spcPts val="1000"/>
              </a:spcBef>
              <a:spcAft>
                <a:spcPts val="0"/>
              </a:spcAft>
            </a:pPr>
            <a:r>
              <a:rPr lang="zh-CN"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如果客户接受提议的解决方案，则说明需求是足够好的</a:t>
            </a:r>
            <a:endParaRPr 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7" name="Content Placeholder 6">
            <a:extLst>
              <a:ext uri="{FF2B5EF4-FFF2-40B4-BE49-F238E27FC236}">
                <a16:creationId xmlns:a16="http://schemas.microsoft.com/office/drawing/2014/main" id="{6AAAF5AA-4355-4A65-8014-596B5929F5D0}"/>
              </a:ext>
            </a:extLst>
          </p:cNvPr>
          <p:cNvSpPr>
            <a:spLocks noGrp="1"/>
          </p:cNvSpPr>
          <p:nvPr>
            <p:ph sz="quarter" idx="14"/>
          </p:nvPr>
        </p:nvSpPr>
        <p:spPr>
          <a:xfrm>
            <a:off x="342900" y="5305427"/>
            <a:ext cx="8458200" cy="956019"/>
          </a:xfrm>
        </p:spPr>
        <p:txBody>
          <a:bodyPr>
            <a:normAutofit/>
          </a:bodyPr>
          <a:lstStyle/>
          <a:p>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握手方法有助于多样需求的识别、分析和多样选择，并可促进以双赢为目标的协商。</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778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需求监控</a:t>
            </a:r>
            <a:endPar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对增量开发有用的包括</a:t>
            </a:r>
            <a:r>
              <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403200" indent="-403200">
              <a:spcBef>
                <a:spcPts val="1000"/>
              </a:spcBef>
              <a:spcAft>
                <a:spcPts val="0"/>
              </a:spcAft>
              <a:buFont typeface="+mj-lt"/>
              <a:buAutoNum type="arabicPeriod"/>
            </a:pPr>
            <a:r>
              <a:rPr lang="zh-CN" altLang="en-US" sz="2400" b="1"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分布式调试</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发现错误并确定其原因。</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b="1"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运行验证</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确认软件与规格说明是否匹配。</a:t>
            </a:r>
            <a:endPar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b="1"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运行确认</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评估逐步扩展的软件是否满足用户目标。</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b="1"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商业活动监控</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评估系统是否满足商业目标。</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b="1"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演化与协同设计</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系统演化过程中利益相关者提供信息。</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62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23233"/>
            <a:ext cx="8458200" cy="729132"/>
          </a:xfrm>
        </p:spPr>
        <p:txBody>
          <a:bodyPr>
            <a:normAutofit/>
          </a:bodyPr>
          <a:lstStyle/>
          <a:p>
            <a:pPr>
              <a:tabLst>
                <a:tab pos="6362700" algn="l"/>
                <a:tab pos="6551613" algn="l"/>
              </a:tabLst>
            </a:pPr>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需求工程 </a:t>
            </a:r>
            <a:r>
              <a:rPr lang="en-US" altLang="zh-CN" sz="1000" b="0" dirty="0">
                <a:latin typeface="Times New Roman" panose="02020603050405020304" pitchFamily="18" charset="0"/>
                <a:cs typeface="Times New Roman" panose="02020603050405020304" pitchFamily="18" charset="0"/>
              </a:rPr>
              <a:t>2</a:t>
            </a:r>
            <a:endParaRPr lang="en-US" sz="1000" b="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noProof="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协商</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开发人员和客户必须就可交付系统的范围达成一致。</a:t>
            </a:r>
            <a:endParaRPr lang="en-US" altLang="en-US" sz="2400" b="1"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solidFill>
                  <a:srgbClr val="FF0000"/>
                </a:solidFill>
                <a:latin typeface="宋体" panose="02010600030101010101" pitchFamily="2" charset="-122"/>
                <a:ea typeface="宋体" panose="02010600030101010101" pitchFamily="2" charset="-122"/>
                <a:cs typeface="Times New Roman" panose="02020603050405020304" pitchFamily="18" charset="0"/>
              </a:rPr>
              <a:t>规格说明</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可以是一份写好的文档、一套图形化的</a:t>
            </a: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模型</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、一个形式化的数学模型、一组使用场景、一个原型或上述各项的任意组合。</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solidFill>
                  <a:srgbClr val="FF0000"/>
                </a:solidFill>
                <a:latin typeface="宋体" panose="02010600030101010101" pitchFamily="2" charset="-122"/>
                <a:ea typeface="宋体" panose="02010600030101010101" pitchFamily="2" charset="-122"/>
                <a:cs typeface="Times New Roman" panose="02020603050405020304" pitchFamily="18" charset="0"/>
              </a:rPr>
              <a:t>确认</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在确认阶段将对需求工程的工作产品进行质量和一致性评估。</a:t>
            </a:r>
            <a:endPar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solidFill>
                  <a:srgbClr val="FF0000"/>
                </a:solidFill>
                <a:latin typeface="宋体" panose="02010600030101010101" pitchFamily="2" charset="-122"/>
                <a:ea typeface="宋体" panose="02010600030101010101" pitchFamily="2" charset="-122"/>
                <a:cs typeface="Times New Roman" panose="02020603050405020304" pitchFamily="18" charset="0"/>
              </a:rPr>
              <a:t>需求管理</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是帮助项目组在项目进程中标识、控制和跟踪需求以及需求变更的一组活动。</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2088473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确认需求 </a:t>
            </a:r>
            <a:r>
              <a:rPr lang="en-US" altLang="zh-CN" sz="1000" b="0" dirty="0">
                <a:latin typeface="Times New Roman" panose="02020603050405020304" pitchFamily="18" charset="0"/>
                <a:cs typeface="Times New Roman" panose="02020603050405020304" pitchFamily="18" charset="0"/>
              </a:rPr>
              <a:t>1</a:t>
            </a:r>
            <a:endParaRPr lang="en-US" sz="1000" b="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每项需求都与系统或产品的整体目标一致吗</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所有需求都已经在相应的抽象层上说明了吗？换句话说，是否有一些需求是在技术细节过多的层次上提出的，并不适合当前的阶段？</a:t>
            </a:r>
            <a:endPar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需求是真正必需的，还是另外加上去的？有可能不是系统目标必需的特性吗</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每项需求都有界定且无歧义吗</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每项需求都有归属吗？换句话说，是否每项需求都标记了来源（通常是明确的个人）</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是否有一些需求和其他需求相冲突</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154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确认需求 </a:t>
            </a:r>
            <a:r>
              <a:rPr lang="en-US" altLang="zh-CN" sz="1000" b="0" dirty="0">
                <a:latin typeface="Times New Roman" panose="02020603050405020304" pitchFamily="18" charset="0"/>
                <a:cs typeface="Times New Roman" panose="02020603050405020304" pitchFamily="18" charset="0"/>
              </a:rPr>
              <a:t>2</a:t>
            </a:r>
            <a:endParaRPr lang="en-US" sz="1000" b="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252324" y="1342625"/>
            <a:ext cx="8639352" cy="497169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在系统或产品所处的技术环境下，每个需求都能够实现吗</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一旦实现后，每个需求是可测试的吗</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需求模型恰当地反映了将要构建系统的信息、功能和行为吗</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需求模型是否已经使用合适的方式“分割”，能够逐步揭示详细的系统信息</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已经使用需求模式简化需求</a:t>
            </a: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模型</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了吗？已经恰当地确认了所有的模式吗？所有模式都与客户的需求一致吗</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08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非功能性需求</a:t>
            </a:r>
            <a:endParaRPr lang="en-US" sz="1000" b="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ts val="100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非功能需求</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Nonfunctional Requirement, NFR)</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可以描述成质量属性、性能属性、安全属性或一个系统中的常规限制。</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90000"/>
              </a:lnSpc>
              <a:spcBef>
                <a:spcPts val="100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使用两阶段过程来确定哪些</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NFR</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是兼容的：</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2" indent="-291600">
              <a:spcBef>
                <a:spcPts val="1000"/>
              </a:spcBef>
              <a:spcAft>
                <a:spcPts val="0"/>
              </a:spcAft>
            </a:pPr>
            <a:r>
              <a:rPr lang="zh-CN"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第一阶段是开发一套</a:t>
            </a:r>
            <a:r>
              <a:rPr lang="en-US" altLang="zh-CN"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NFR</a:t>
            </a:r>
            <a:r>
              <a:rPr lang="zh-CN"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列表，列标签表示</a:t>
            </a:r>
            <a:r>
              <a:rPr lang="en-US" altLang="zh-CN"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NFR</a:t>
            </a:r>
            <a:r>
              <a:rPr lang="zh-CN"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，行标签表示软件工程指南。</a:t>
            </a:r>
            <a:endParaRPr lang="en-US"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2" indent="-291600">
              <a:spcBef>
                <a:spcPts val="1000"/>
              </a:spcBef>
              <a:spcAft>
                <a:spcPts val="0"/>
              </a:spcAft>
            </a:pPr>
            <a:r>
              <a:rPr lang="zh-CN"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在第二阶段，团队根据一套决策规则（用来决定实施哪些指南、放弃哪些指南）划分出同类的非功能需求，并为其建立优先级。</a:t>
            </a:r>
            <a:endParaRPr lang="en-US"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10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建立根基</a:t>
            </a:r>
            <a:endPar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954427"/>
          </a:xfrm>
        </p:spPr>
        <p:txBody>
          <a:bodyPr vert="horz" lIns="91440" tIns="45720" rIns="91440" bIns="45720" rtlCol="0">
            <a:noAutofit/>
          </a:bodyPr>
          <a:lstStyle/>
          <a:p>
            <a:pPr>
              <a:lnSpc>
                <a:spcPct val="90000"/>
              </a:lnSpc>
              <a:spcBef>
                <a:spcPts val="100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确定利益相关者</a:t>
            </a:r>
            <a:endPar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90000"/>
              </a:lnSpc>
              <a:spcBef>
                <a:spcPts val="1000"/>
              </a:spcBef>
              <a:spcAft>
                <a:spcPts val="0"/>
              </a:spcAft>
              <a:buFont typeface="Arial" panose="020B0604020202020204" pitchFamily="34" charset="0"/>
              <a:buChar char="•"/>
            </a:pPr>
            <a:r>
              <a:rPr lang="en-US"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你觉得我应该和谁交谈</a:t>
            </a:r>
            <a:r>
              <a:rPr lang="en-US"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7" name="Content Placeholder 6">
            <a:extLst>
              <a:ext uri="{FF2B5EF4-FFF2-40B4-BE49-F238E27FC236}">
                <a16:creationId xmlns:a16="http://schemas.microsoft.com/office/drawing/2014/main" id="{3ADC3189-90D3-416A-8BC8-4E6C236736A2}"/>
              </a:ext>
            </a:extLst>
          </p:cNvPr>
          <p:cNvSpPr>
            <a:spLocks noGrp="1"/>
          </p:cNvSpPr>
          <p:nvPr>
            <p:ph sz="quarter" idx="14"/>
          </p:nvPr>
        </p:nvSpPr>
        <p:spPr>
          <a:xfrm>
            <a:off x="342900" y="2313432"/>
            <a:ext cx="8458200" cy="3112374"/>
          </a:xfrm>
        </p:spPr>
        <p:txBody>
          <a:bodyPr>
            <a:normAutofit lnSpcReduction="10000"/>
          </a:bodyPr>
          <a:lstStyle/>
          <a:p>
            <a:pPr>
              <a:lnSpc>
                <a:spcPct val="90000"/>
              </a:lnSpc>
              <a:spcBef>
                <a:spcPts val="100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识别多重观点。</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90000"/>
              </a:lnSpc>
              <a:spcBef>
                <a:spcPts val="100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协作。</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90000"/>
              </a:lnSpc>
              <a:spcBef>
                <a:spcPts val="100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首次提问。</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endParaRPr>
          </a:p>
          <a:p>
            <a:pPr marL="291600" lvl="2" indent="-291600">
              <a:spcBef>
                <a:spcPts val="1000"/>
              </a:spcBef>
              <a:spcAft>
                <a:spcPts val="0"/>
              </a:spcAft>
            </a:pPr>
            <a:r>
              <a:rPr lang="zh-CN"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谁是这项工作的最初请求者</a:t>
            </a:r>
            <a:r>
              <a:rPr lang="en-US"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lvl="2" indent="-291600">
              <a:spcBef>
                <a:spcPts val="1000"/>
              </a:spcBef>
              <a:spcAft>
                <a:spcPts val="0"/>
              </a:spcAft>
            </a:pPr>
            <a:r>
              <a:rPr lang="zh-CN"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谁将使用该解决方案</a:t>
            </a:r>
            <a:r>
              <a:rPr lang="en-US"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lvl="2" indent="-291600">
              <a:spcBef>
                <a:spcPts val="1000"/>
              </a:spcBef>
              <a:spcAft>
                <a:spcPts val="0"/>
              </a:spcAft>
            </a:pPr>
            <a:r>
              <a:rPr lang="zh-CN"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成功的解决方案将带来什么样的经济收益</a:t>
            </a:r>
            <a:r>
              <a:rPr lang="en-US"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291600" lvl="2" indent="-291600">
              <a:spcBef>
                <a:spcPts val="1000"/>
              </a:spcBef>
              <a:spcAft>
                <a:spcPts val="0"/>
              </a:spcAft>
            </a:pPr>
            <a:r>
              <a:rPr lang="zh-CN"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对于这个解决方案，还需要其他资源吗</a:t>
            </a:r>
            <a:r>
              <a:rPr lang="en-US" altLang="en-US" sz="2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57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802046"/>
          </a:xfrm>
        </p:spPr>
        <p:txBody>
          <a:bodyPr>
            <a:noAutofit/>
          </a:bodyPr>
          <a:lstStyle/>
          <a:p>
            <a:r>
              <a:rPr lang="zh-CN" altLang="en-US" sz="38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协作收集需求</a:t>
            </a:r>
            <a:endParaRPr lang="en-US" sz="38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实际的或虚拟的会议由软件工程师和其他利益相关者共同举办和参与。</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制定筹备和参与会议的规则。</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建议拟定一个会议议程，这个议程既要足够正式，使其涵盖所有的会议要点，但也不能太正式，以鼓励自由交流。</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由一个“主持人”（可以是客户、开发人员或其他人）掌控会议。</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采用“方案论证手段”（可以是工作表、活动挂图、不干胶贴纸、电子公告牌、聊天室或虚拟论坛）。</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协作收集需求的目标是识别问题，提出解决方案的相关元素，协商不同方法以及确定一套解决需求问题的初步方案。</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69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获取工作产品</a:t>
            </a:r>
            <a:endParaRPr 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要求和可行性说明。</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系统或产品范围的界限说明。</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参与需求获取的客户、用户和其他相关利益者的名单。</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系统技术环境的说明。</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需求列表（最好按照功能加以组织）以及每个需求适用领域的限制。</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一系列使用场景，有助于深入了解系统或产品在不同运行环境下的使用。</a:t>
            </a:r>
            <a:endPar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任何能够更好地定义需求的原型。</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2478040864"/>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7.xml><?xml version="1.0" encoding="utf-8"?>
<a:theme xmlns:a="http://schemas.openxmlformats.org/drawingml/2006/main" name="Office Theme">
  <a:themeElements>
    <a:clrScheme name="Office">
      <a:dk1>
        <a:sysClr val="windowText" lastClr="000000"/>
      </a:dk1>
      <a:lt1>
        <a:sysClr val="window" lastClr="CEEACA"/>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3429</TotalTime>
  <Words>3599</Words>
  <Application>Microsoft Office PowerPoint</Application>
  <PresentationFormat>全屏显示(4:3)</PresentationFormat>
  <Paragraphs>387</Paragraphs>
  <Slides>51</Slides>
  <Notes>8</Notes>
  <HiddenSlides>3</HiddenSlides>
  <MMClips>0</MMClips>
  <ScaleCrop>false</ScaleCrop>
  <HeadingPairs>
    <vt:vector size="8" baseType="variant">
      <vt:variant>
        <vt:lpstr>已用的字体</vt:lpstr>
      </vt:variant>
      <vt:variant>
        <vt:i4>10</vt:i4>
      </vt:variant>
      <vt:variant>
        <vt:lpstr>主题</vt:lpstr>
      </vt:variant>
      <vt:variant>
        <vt:i4>6</vt:i4>
      </vt:variant>
      <vt:variant>
        <vt:lpstr>嵌入 OLE 服务器</vt:lpstr>
      </vt:variant>
      <vt:variant>
        <vt:i4>2</vt:i4>
      </vt:variant>
      <vt:variant>
        <vt:lpstr>幻灯片标题</vt:lpstr>
      </vt:variant>
      <vt:variant>
        <vt:i4>51</vt:i4>
      </vt:variant>
    </vt:vector>
  </HeadingPairs>
  <TitlesOfParts>
    <vt:vector size="69" baseType="lpstr">
      <vt:lpstr>黑体</vt:lpstr>
      <vt:lpstr>华文新魏</vt:lpstr>
      <vt:lpstr>楷体_GB2312</vt:lpstr>
      <vt:lpstr>宋体</vt:lpstr>
      <vt:lpstr>Arial</vt:lpstr>
      <vt:lpstr>Calibri</vt:lpstr>
      <vt:lpstr>Helvetica</vt:lpstr>
      <vt:lpstr>Tahoma</vt:lpstr>
      <vt:lpstr>Times New Roman</vt:lpstr>
      <vt:lpstr>Wingdings</vt:lpstr>
      <vt:lpstr>Title Slides Master</vt:lpstr>
      <vt:lpstr>MainContentSlideMaster</vt:lpstr>
      <vt:lpstr>ClosingMaster</vt:lpstr>
      <vt:lpstr>DividerSlideMaster</vt:lpstr>
      <vt:lpstr>ImageDescriptionAppendixSlideMaster</vt:lpstr>
      <vt:lpstr>1_Title Slides Master</vt:lpstr>
      <vt:lpstr>位图图像</vt:lpstr>
      <vt:lpstr>Microsoft Visio 2003-2010 绘图</vt:lpstr>
      <vt:lpstr>第7章</vt:lpstr>
      <vt:lpstr>理解需求1</vt:lpstr>
      <vt:lpstr>理解需求 1</vt:lpstr>
      <vt:lpstr>需求工程 1</vt:lpstr>
      <vt:lpstr>需求工程 2</vt:lpstr>
      <vt:lpstr>非功能性需求</vt:lpstr>
      <vt:lpstr>建立根基</vt:lpstr>
      <vt:lpstr>协作收集需求</vt:lpstr>
      <vt:lpstr>获取工作产品</vt:lpstr>
      <vt:lpstr>开发用例</vt:lpstr>
      <vt:lpstr>需求分析的元素</vt:lpstr>
      <vt:lpstr>分析模型的元素</vt:lpstr>
      <vt:lpstr>PowerPoint 演示文稿</vt:lpstr>
      <vt:lpstr>用例图</vt:lpstr>
      <vt:lpstr>UML用例图</vt:lpstr>
      <vt:lpstr>UML用例图–对应描述</vt:lpstr>
      <vt:lpstr>一、用例图（Use Case Diagrams）</vt:lpstr>
      <vt:lpstr>1、参与者（Actor） </vt:lpstr>
      <vt:lpstr>参与者—识别思路</vt:lpstr>
      <vt:lpstr>案例：库存管理系统</vt:lpstr>
      <vt:lpstr>识别思路：</vt:lpstr>
      <vt:lpstr>库存管理系统的参与者</vt:lpstr>
      <vt:lpstr>2、用例（Use Case） </vt:lpstr>
      <vt:lpstr>PowerPoint 演示文稿</vt:lpstr>
      <vt:lpstr>PowerPoint 演示文稿</vt:lpstr>
      <vt:lpstr>案例2：零件销售系统</vt:lpstr>
      <vt:lpstr>PowerPoint 演示文稿</vt:lpstr>
      <vt:lpstr>PowerPoint 演示文稿</vt:lpstr>
      <vt:lpstr>PowerPoint 演示文稿</vt:lpstr>
      <vt:lpstr>3、关系</vt:lpstr>
      <vt:lpstr>关系—参与者与用例之间</vt:lpstr>
      <vt:lpstr>PowerPoint 演示文稿</vt:lpstr>
      <vt:lpstr>PowerPoint 演示文稿</vt:lpstr>
      <vt:lpstr>PowerPoint 演示文稿</vt:lpstr>
      <vt:lpstr>包含关系与扩展关系的区别</vt:lpstr>
      <vt:lpstr>用例间的关系——泛化关系</vt:lpstr>
      <vt:lpstr>关系—参与者与参与者之间</vt:lpstr>
      <vt:lpstr>用例的描述——事件流</vt:lpstr>
      <vt:lpstr>用例——事件流</vt:lpstr>
      <vt:lpstr>用例 “取钱”的事件流</vt:lpstr>
      <vt:lpstr>用例 “取钱”的事件流</vt:lpstr>
      <vt:lpstr>用例 “取钱”的事件流</vt:lpstr>
      <vt:lpstr>UML类图</vt:lpstr>
      <vt:lpstr>UML类图–对应描述</vt:lpstr>
      <vt:lpstr>UML状态图</vt:lpstr>
      <vt:lpstr>UML状态图–对应描述</vt:lpstr>
      <vt:lpstr>分析模式</vt:lpstr>
      <vt:lpstr>协商需求</vt:lpstr>
      <vt:lpstr>需求监控</vt:lpstr>
      <vt:lpstr>确认需求 1</vt:lpstr>
      <vt:lpstr>确认需求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z z</cp:lastModifiedBy>
  <cp:revision>121</cp:revision>
  <dcterms:created xsi:type="dcterms:W3CDTF">2019-01-22T22:04:31Z</dcterms:created>
  <dcterms:modified xsi:type="dcterms:W3CDTF">2023-03-14T07:12:14Z</dcterms:modified>
</cp:coreProperties>
</file>