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51"/>
  </p:notesMasterIdLst>
  <p:sldIdLst>
    <p:sldId id="256" r:id="rId6"/>
    <p:sldId id="263" r:id="rId7"/>
    <p:sldId id="266" r:id="rId8"/>
    <p:sldId id="265" r:id="rId9"/>
    <p:sldId id="264" r:id="rId10"/>
    <p:sldId id="268" r:id="rId11"/>
    <p:sldId id="269" r:id="rId12"/>
    <p:sldId id="267" r:id="rId13"/>
    <p:sldId id="294" r:id="rId14"/>
    <p:sldId id="270" r:id="rId15"/>
    <p:sldId id="309" r:id="rId16"/>
    <p:sldId id="310" r:id="rId17"/>
    <p:sldId id="273" r:id="rId18"/>
    <p:sldId id="289" r:id="rId19"/>
    <p:sldId id="311" r:id="rId20"/>
    <p:sldId id="271" r:id="rId21"/>
    <p:sldId id="272" r:id="rId22"/>
    <p:sldId id="290" r:id="rId23"/>
    <p:sldId id="277" r:id="rId24"/>
    <p:sldId id="312" r:id="rId25"/>
    <p:sldId id="279" r:id="rId26"/>
    <p:sldId id="313" r:id="rId27"/>
    <p:sldId id="314" r:id="rId28"/>
    <p:sldId id="332" r:id="rId29"/>
    <p:sldId id="333" r:id="rId30"/>
    <p:sldId id="334" r:id="rId31"/>
    <p:sldId id="295" r:id="rId32"/>
    <p:sldId id="296" r:id="rId33"/>
    <p:sldId id="297" r:id="rId34"/>
    <p:sldId id="349" r:id="rId35"/>
    <p:sldId id="280" r:id="rId36"/>
    <p:sldId id="278" r:id="rId37"/>
    <p:sldId id="274" r:id="rId38"/>
    <p:sldId id="291" r:id="rId39"/>
    <p:sldId id="275" r:id="rId40"/>
    <p:sldId id="276" r:id="rId41"/>
    <p:sldId id="281" r:id="rId42"/>
    <p:sldId id="282" r:id="rId43"/>
    <p:sldId id="283" r:id="rId44"/>
    <p:sldId id="284" r:id="rId45"/>
    <p:sldId id="292" r:id="rId46"/>
    <p:sldId id="287" r:id="rId47"/>
    <p:sldId id="288" r:id="rId48"/>
    <p:sldId id="286"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6"/>
            <p14:sldId id="265"/>
            <p14:sldId id="264"/>
            <p14:sldId id="268"/>
            <p14:sldId id="269"/>
            <p14:sldId id="267"/>
            <p14:sldId id="294"/>
            <p14:sldId id="270"/>
            <p14:sldId id="309"/>
            <p14:sldId id="310"/>
            <p14:sldId id="273"/>
            <p14:sldId id="289"/>
            <p14:sldId id="311"/>
            <p14:sldId id="271"/>
            <p14:sldId id="272"/>
            <p14:sldId id="290"/>
            <p14:sldId id="277"/>
            <p14:sldId id="312"/>
            <p14:sldId id="279"/>
            <p14:sldId id="313"/>
            <p14:sldId id="314"/>
            <p14:sldId id="332"/>
            <p14:sldId id="333"/>
            <p14:sldId id="334"/>
            <p14:sldId id="295"/>
            <p14:sldId id="296"/>
            <p14:sldId id="297"/>
            <p14:sldId id="349"/>
            <p14:sldId id="280"/>
            <p14:sldId id="278"/>
            <p14:sldId id="274"/>
            <p14:sldId id="291"/>
            <p14:sldId id="275"/>
            <p14:sldId id="276"/>
            <p14:sldId id="281"/>
            <p14:sldId id="282"/>
            <p14:sldId id="283"/>
            <p14:sldId id="284"/>
            <p14:sldId id="292"/>
            <p14:sldId id="287"/>
            <p14:sldId id="288"/>
            <p14:sldId id="286"/>
            <p14:sldId id="293"/>
          </p14:sldIdLst>
        </p14:section>
        <p14:section name="Appendix: Image Descriptions for Unsighted Students" id="{9E859B0B-078E-463E-89A6-21C20DD280C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6397" autoAdjust="0"/>
  </p:normalViewPr>
  <p:slideViewPr>
    <p:cSldViewPr snapToGrid="0" showGuides="1">
      <p:cViewPr varScale="1">
        <p:scale>
          <a:sx n="95" d="100"/>
          <a:sy n="95" d="100"/>
        </p:scale>
        <p:origin x="2244" y="90"/>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0C00-1FAD-42E4-9EC7-BE4FFDA81426}" type="datetimeFigureOut">
              <a:rPr lang="en-IN" smtClean="0"/>
              <a:t>14-03-2023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986D-EE3A-4DEB-89D2-3A8448169C31}" type="slidenum">
              <a:rPr lang="en-IN" smtClean="0"/>
              <a:t>‹#›</a:t>
            </a:fld>
            <a:endParaRPr lang="en-IN"/>
          </a:p>
        </p:txBody>
      </p:sp>
    </p:spTree>
    <p:extLst>
      <p:ext uri="{BB962C8B-B14F-4D97-AF65-F5344CB8AC3E}">
        <p14:creationId xmlns:p14="http://schemas.microsoft.com/office/powerpoint/2010/main" val="156327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5BA264E4-FB86-AC0A-6D49-652D0014042D}"/>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98AD5700-CCCE-4CFE-9C26-6DD6FCABDE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Sizing Modules: Two Views</a:t>
            </a:r>
          </a:p>
          <a:p>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ndParaRPr>
          </a:p>
        </p:txBody>
      </p:sp>
      <p:sp>
        <p:nvSpPr>
          <p:cNvPr id="65540" name="灯片编号占位符 3">
            <a:extLst>
              <a:ext uri="{FF2B5EF4-FFF2-40B4-BE49-F238E27FC236}">
                <a16:creationId xmlns:a16="http://schemas.microsoft.com/office/drawing/2014/main" id="{8ED5CBA9-1F1E-1C6D-CE81-AF4B523E5C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42C600-4261-46DE-8BB4-26492F2C5E29}" type="slidenum">
              <a:rPr lang="en-US" altLang="zh-CN" sz="1200"/>
              <a:pPr/>
              <a:t>23</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9A4CCF7D-F0EB-EB2C-4588-5BB45EC8E28D}"/>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9181D5DF-908A-F28B-5D71-D40663D33C84}"/>
              </a:ext>
            </a:extLst>
          </p:cNvPr>
          <p:cNvSpPr>
            <a:spLocks noGrp="1"/>
          </p:cNvSpPr>
          <p:nvPr>
            <p:ph type="body" idx="1"/>
          </p:nvPr>
        </p:nvSpPr>
        <p:spPr/>
        <p:txBody>
          <a:bodyPr>
            <a:normAutofit/>
          </a:bodyPr>
          <a:lstStyle/>
          <a:p>
            <a:pPr>
              <a:lnSpc>
                <a:spcPct val="80000"/>
              </a:lnSpc>
            </a:pPr>
            <a:r>
              <a:rPr lang="en-US" altLang="zh-CN" sz="1100">
                <a:latin typeface="Arial" panose="020B0604020202020204" pitchFamily="34" charset="0"/>
                <a:ea typeface="宋体" panose="02010600030101010101" pitchFamily="2" charset="-122"/>
              </a:rPr>
              <a:t>Functional Independence</a:t>
            </a:r>
          </a:p>
          <a:p>
            <a:pPr>
              <a:lnSpc>
                <a:spcPct val="80000"/>
              </a:lnSpc>
            </a:pPr>
            <a:endParaRPr lang="en-US" altLang="zh-CN" sz="1100">
              <a:latin typeface="Arial" panose="020B0604020202020204" pitchFamily="34" charset="0"/>
              <a:ea typeface="宋体" panose="02010600030101010101" pitchFamily="2" charset="-122"/>
            </a:endParaRPr>
          </a:p>
          <a:p>
            <a:pPr>
              <a:lnSpc>
                <a:spcPct val="70000"/>
              </a:lnSpc>
            </a:pPr>
            <a:r>
              <a:rPr lang="en-US" altLang="zh-CN" sz="1900">
                <a:latin typeface="Palatino" pitchFamily="-128" charset="0"/>
                <a:ea typeface="宋体" panose="02010600030101010101" pitchFamily="2" charset="-122"/>
              </a:rPr>
              <a:t>Functional independence is achieved by developing modules with "single-minded" function and an "aversion" to excessive interaction with other modules.</a:t>
            </a:r>
          </a:p>
          <a:p>
            <a:pPr>
              <a:lnSpc>
                <a:spcPct val="70000"/>
              </a:lnSpc>
              <a:spcBef>
                <a:spcPts val="300"/>
              </a:spcBef>
            </a:pPr>
            <a:r>
              <a:rPr lang="en-US" altLang="zh-CN" sz="1900" i="1">
                <a:solidFill>
                  <a:schemeClr val="folHlink"/>
                </a:solidFill>
                <a:latin typeface="Palatino" pitchFamily="-128" charset="0"/>
                <a:ea typeface="宋体" panose="02010600030101010101" pitchFamily="2" charset="-122"/>
              </a:rPr>
              <a:t>Cohesion</a:t>
            </a:r>
            <a:r>
              <a:rPr lang="en-US" altLang="zh-CN" sz="1900">
                <a:latin typeface="Palatino" pitchFamily="-128" charset="0"/>
                <a:ea typeface="宋体" panose="02010600030101010101" pitchFamily="2" charset="-122"/>
              </a:rPr>
              <a:t> is an indication of the relative functional strength of a module.</a:t>
            </a:r>
          </a:p>
          <a:p>
            <a:pPr lvl="1">
              <a:lnSpc>
                <a:spcPct val="70000"/>
              </a:lnSpc>
              <a:spcBef>
                <a:spcPts val="300"/>
              </a:spcBef>
            </a:pPr>
            <a:r>
              <a:rPr lang="en-US" altLang="zh-CN" sz="1700">
                <a:latin typeface="Palatino" pitchFamily="-128" charset="0"/>
                <a:ea typeface="宋体" panose="02010600030101010101" pitchFamily="2" charset="-122"/>
              </a:rPr>
              <a:t>A cohesive module performs a single task, requiring little interaction with other components in other parts of a program. Stated simply, a cohesive module should (ideally) do just one thing. </a:t>
            </a:r>
          </a:p>
          <a:p>
            <a:pPr>
              <a:lnSpc>
                <a:spcPct val="70000"/>
              </a:lnSpc>
              <a:spcBef>
                <a:spcPts val="300"/>
              </a:spcBef>
            </a:pPr>
            <a:r>
              <a:rPr lang="en-US" altLang="zh-CN" sz="1900" i="1">
                <a:solidFill>
                  <a:schemeClr val="folHlink"/>
                </a:solidFill>
                <a:latin typeface="Palatino" pitchFamily="-128" charset="0"/>
                <a:ea typeface="宋体" panose="02010600030101010101" pitchFamily="2" charset="-122"/>
              </a:rPr>
              <a:t>Coupling</a:t>
            </a:r>
            <a:r>
              <a:rPr lang="en-US" altLang="zh-CN" sz="1900">
                <a:latin typeface="Palatino" pitchFamily="-128" charset="0"/>
                <a:ea typeface="宋体" panose="02010600030101010101" pitchFamily="2" charset="-122"/>
              </a:rPr>
              <a:t> is an indication of the relative interdependence among modules.</a:t>
            </a:r>
          </a:p>
          <a:p>
            <a:pPr lvl="1">
              <a:lnSpc>
                <a:spcPct val="70000"/>
              </a:lnSpc>
              <a:spcBef>
                <a:spcPts val="300"/>
              </a:spcBef>
            </a:pPr>
            <a:r>
              <a:rPr lang="en-US" altLang="zh-CN" sz="1700">
                <a:latin typeface="Palatino" pitchFamily="-128" charset="0"/>
                <a:ea typeface="宋体" panose="02010600030101010101" pitchFamily="2" charset="-122"/>
              </a:rPr>
              <a:t>Coupling depends on the interface complexity between modules, the point at which entry or reference is made to a module, and what data pass across the interface.</a:t>
            </a:r>
          </a:p>
          <a:p>
            <a:pPr>
              <a:lnSpc>
                <a:spcPct val="80000"/>
              </a:lnSpc>
            </a:pPr>
            <a:endParaRPr lang="zh-CN" altLang="en-US" sz="1100">
              <a:latin typeface="Arial" panose="020B0604020202020204" pitchFamily="34" charset="0"/>
            </a:endParaRPr>
          </a:p>
        </p:txBody>
      </p:sp>
      <p:sp>
        <p:nvSpPr>
          <p:cNvPr id="66564" name="灯片编号占位符 3">
            <a:extLst>
              <a:ext uri="{FF2B5EF4-FFF2-40B4-BE49-F238E27FC236}">
                <a16:creationId xmlns:a16="http://schemas.microsoft.com/office/drawing/2014/main" id="{607C85D8-06EC-DDC6-0F9A-B8BEDC1739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7DD81FB-6A06-4D11-8BA0-5C24FCEB6A12}" type="slidenum">
              <a:rPr lang="en-US" altLang="zh-CN" sz="1200"/>
              <a:pPr/>
              <a:t>24</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13F71EB7-D36C-EB73-4A7D-35C558339C48}"/>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21857BBD-B415-6579-4E8E-33F5DDD9D2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Aspects</a:t>
            </a:r>
          </a:p>
          <a:p>
            <a:endParaRPr lang="en-US" altLang="zh-CN">
              <a:latin typeface="Arial" panose="020B0604020202020204" pitchFamily="34" charset="0"/>
              <a:ea typeface="宋体" panose="02010600030101010101" pitchFamily="2" charset="-122"/>
            </a:endParaRPr>
          </a:p>
          <a:p>
            <a:r>
              <a:rPr lang="en-US" altLang="zh-CN">
                <a:latin typeface="Palatino" pitchFamily="-128" charset="0"/>
                <a:ea typeface="宋体" panose="02010600030101010101" pitchFamily="2" charset="-122"/>
              </a:rPr>
              <a:t>Consider two requirements,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and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a:t>
            </a:r>
            <a:r>
              <a:rPr lang="en-US" altLang="zh-CN" i="1">
                <a:latin typeface="Palatino" pitchFamily="-128" charset="0"/>
                <a:ea typeface="宋体" panose="02010600030101010101" pitchFamily="2" charset="-122"/>
              </a:rPr>
              <a:t> </a:t>
            </a:r>
            <a:r>
              <a:rPr lang="en-US" altLang="zh-CN">
                <a:latin typeface="Palatino" pitchFamily="-128" charset="0"/>
                <a:ea typeface="宋体" panose="02010600030101010101" pitchFamily="2" charset="-122"/>
              </a:rPr>
              <a:t>Requirement</a:t>
            </a:r>
            <a:r>
              <a:rPr lang="en-US" altLang="zh-CN" i="1">
                <a:latin typeface="Palatino" pitchFamily="-128" charset="0"/>
                <a:ea typeface="宋体" panose="02010600030101010101" pitchFamily="2" charset="-122"/>
              </a:rPr>
              <a:t> A crosscuts </a:t>
            </a:r>
            <a:r>
              <a:rPr lang="en-US" altLang="zh-CN">
                <a:latin typeface="Palatino" pitchFamily="-128" charset="0"/>
                <a:ea typeface="宋体" panose="02010600030101010101" pitchFamily="2" charset="-122"/>
              </a:rPr>
              <a:t>requirement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“if a software decomposition [refinement] has been chosen in which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cannot be satisfied without taking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into account. [Ros04]</a:t>
            </a:r>
          </a:p>
          <a:p>
            <a:r>
              <a:rPr lang="en-US" altLang="zh-CN">
                <a:latin typeface="Palatino" pitchFamily="-128" charset="0"/>
                <a:ea typeface="宋体" panose="02010600030101010101" pitchFamily="2" charset="-122"/>
              </a:rPr>
              <a:t>An </a:t>
            </a:r>
            <a:r>
              <a:rPr lang="en-US" altLang="zh-CN" i="1">
                <a:solidFill>
                  <a:schemeClr val="folHlink"/>
                </a:solidFill>
                <a:latin typeface="Palatino" pitchFamily="-128" charset="0"/>
                <a:ea typeface="宋体" panose="02010600030101010101" pitchFamily="2" charset="-122"/>
              </a:rPr>
              <a:t>aspect</a:t>
            </a:r>
            <a:r>
              <a:rPr lang="en-US" altLang="zh-CN" i="1">
                <a:latin typeface="Palatino" pitchFamily="-128" charset="0"/>
                <a:ea typeface="宋体" panose="02010600030101010101" pitchFamily="2" charset="-122"/>
              </a:rPr>
              <a:t> </a:t>
            </a:r>
            <a:r>
              <a:rPr lang="en-US" altLang="zh-CN">
                <a:latin typeface="Palatino" pitchFamily="-128" charset="0"/>
                <a:ea typeface="宋体" panose="02010600030101010101" pitchFamily="2" charset="-122"/>
              </a:rPr>
              <a:t>is a representation of a cross-cutting concern. </a:t>
            </a:r>
          </a:p>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65610CEC-B646-7847-7B5D-28799780A1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73DADFF-6004-4FE0-AB2E-5EC473D375D1}" type="slidenum">
              <a:rPr lang="en-US" altLang="zh-CN" sz="1200"/>
              <a:pPr/>
              <a:t>25</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D1647D83-2B0A-E87E-3376-594FDCB10A8B}"/>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60DABD65-4CD7-5D64-E4F2-A8207B4812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Aspects—An Example</a:t>
            </a:r>
          </a:p>
          <a:p>
            <a:endParaRPr lang="en-US" altLang="zh-CN">
              <a:latin typeface="Arial" panose="020B0604020202020204" pitchFamily="34" charset="0"/>
              <a:ea typeface="宋体" panose="02010600030101010101" pitchFamily="2" charset="-122"/>
            </a:endParaRPr>
          </a:p>
          <a:p>
            <a:pPr>
              <a:lnSpc>
                <a:spcPct val="90000"/>
              </a:lnSpc>
              <a:spcBef>
                <a:spcPts val="300"/>
              </a:spcBef>
            </a:pPr>
            <a:r>
              <a:rPr lang="en-US" altLang="zh-CN">
                <a:latin typeface="Palatino" pitchFamily="-128" charset="0"/>
                <a:ea typeface="宋体" panose="02010600030101010101" pitchFamily="2" charset="-122"/>
              </a:rPr>
              <a:t>Consider two requirements for the </a:t>
            </a:r>
            <a:r>
              <a:rPr lang="en-US" altLang="zh-CN" b="1">
                <a:latin typeface="Arial" panose="020B0604020202020204" pitchFamily="34" charset="0"/>
                <a:ea typeface="宋体" panose="02010600030101010101" pitchFamily="2" charset="-122"/>
              </a:rPr>
              <a:t>SafeHomeAssured.com</a:t>
            </a:r>
            <a:r>
              <a:rPr lang="en-US" altLang="zh-CN">
                <a:latin typeface="Palatino" pitchFamily="-128" charset="0"/>
                <a:ea typeface="宋体" panose="02010600030101010101" pitchFamily="2" charset="-122"/>
              </a:rPr>
              <a:t> WebApp. Requirement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is described via the use-case </a:t>
            </a:r>
            <a:r>
              <a:rPr lang="en-US" altLang="zh-CN" b="1">
                <a:solidFill>
                  <a:srgbClr val="000000"/>
                </a:solidFill>
                <a:latin typeface="Arial" panose="020B0604020202020204" pitchFamily="34" charset="0"/>
                <a:ea typeface="宋体" panose="02010600030101010101" pitchFamily="2" charset="-122"/>
              </a:rPr>
              <a:t>Access camera surveillance via the Internet.</a:t>
            </a:r>
            <a:r>
              <a:rPr lang="en-US" altLang="zh-CN" i="1">
                <a:solidFill>
                  <a:srgbClr val="000000"/>
                </a:solidFill>
                <a:latin typeface="Palatino" pitchFamily="-128" charset="0"/>
                <a:ea typeface="宋体" panose="02010600030101010101" pitchFamily="2" charset="-122"/>
              </a:rPr>
              <a:t> </a:t>
            </a:r>
            <a:r>
              <a:rPr lang="en-US" altLang="zh-CN">
                <a:latin typeface="Palatino" pitchFamily="-128" charset="0"/>
                <a:ea typeface="宋体" panose="02010600030101010101" pitchFamily="2" charset="-122"/>
              </a:rPr>
              <a:t> A design refinement would focus on those modules that would enable a registered user to access video from cameras placed throughout a space. Requirement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is a generic security requirement that states that </a:t>
            </a:r>
            <a:r>
              <a:rPr lang="en-US" altLang="zh-CN" i="1">
                <a:latin typeface="Palatino" pitchFamily="-128" charset="0"/>
                <a:ea typeface="宋体" panose="02010600030101010101" pitchFamily="2" charset="-122"/>
              </a:rPr>
              <a:t>a registered user must be validated prior to using</a:t>
            </a:r>
            <a:r>
              <a:rPr lang="en-US" altLang="zh-CN">
                <a:latin typeface="Palatino" pitchFamily="-128" charset="0"/>
                <a:ea typeface="宋体" panose="02010600030101010101" pitchFamily="2" charset="-122"/>
              </a:rPr>
              <a:t> </a:t>
            </a:r>
            <a:r>
              <a:rPr lang="en-US" altLang="zh-CN" b="1">
                <a:latin typeface="Arial" panose="020B0604020202020204" pitchFamily="34" charset="0"/>
                <a:ea typeface="宋体" panose="02010600030101010101" pitchFamily="2" charset="-122"/>
              </a:rPr>
              <a:t>SafeHomeAssured.com.</a:t>
            </a:r>
            <a:r>
              <a:rPr lang="en-US" altLang="zh-CN">
                <a:latin typeface="Palatino" pitchFamily="-128" charset="0"/>
                <a:ea typeface="宋体" panose="02010600030101010101" pitchFamily="2" charset="-122"/>
              </a:rPr>
              <a:t> This requirement is applicable for all functions that are available to registered </a:t>
            </a:r>
            <a:r>
              <a:rPr lang="en-US" altLang="zh-CN" i="1">
                <a:latin typeface="Palatino" pitchFamily="-128" charset="0"/>
                <a:ea typeface="宋体" panose="02010600030101010101" pitchFamily="2" charset="-122"/>
              </a:rPr>
              <a:t>SafeHome</a:t>
            </a:r>
            <a:r>
              <a:rPr lang="en-US" altLang="zh-CN">
                <a:latin typeface="Palatino" pitchFamily="-128" charset="0"/>
                <a:ea typeface="宋体" panose="02010600030101010101" pitchFamily="2" charset="-122"/>
              </a:rPr>
              <a:t> users. As design refinement occurs,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is a design representation for requirement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and</a:t>
            </a:r>
            <a:r>
              <a:rPr lang="en-US" altLang="zh-CN" i="1">
                <a:latin typeface="Palatino" pitchFamily="-128" charset="0"/>
                <a:ea typeface="宋体" panose="02010600030101010101" pitchFamily="2" charset="-122"/>
              </a:rPr>
              <a:t> B*</a:t>
            </a:r>
            <a:r>
              <a:rPr lang="en-US" altLang="zh-CN">
                <a:latin typeface="Palatino" pitchFamily="-128" charset="0"/>
                <a:ea typeface="宋体" panose="02010600030101010101" pitchFamily="2" charset="-122"/>
              </a:rPr>
              <a:t> is a design representation for requirement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Therefore, </a:t>
            </a:r>
            <a:r>
              <a:rPr lang="en-US" altLang="zh-CN" i="1">
                <a:latin typeface="Palatino" pitchFamily="-128" charset="0"/>
                <a:ea typeface="宋体" panose="02010600030101010101" pitchFamily="2" charset="-122"/>
              </a:rPr>
              <a:t>A*</a:t>
            </a:r>
            <a:r>
              <a:rPr lang="en-US" altLang="zh-CN">
                <a:latin typeface="Palatino" pitchFamily="-128" charset="0"/>
                <a:ea typeface="宋体" panose="02010600030101010101" pitchFamily="2" charset="-122"/>
              </a:rPr>
              <a:t> and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are representations of concerns, and B* </a:t>
            </a:r>
            <a:r>
              <a:rPr lang="en-US" altLang="zh-CN" i="1">
                <a:latin typeface="Palatino" pitchFamily="-128" charset="0"/>
                <a:ea typeface="宋体" panose="02010600030101010101" pitchFamily="2" charset="-122"/>
              </a:rPr>
              <a:t>cross-cuts</a:t>
            </a:r>
            <a:r>
              <a:rPr lang="en-US" altLang="zh-CN">
                <a:latin typeface="Palatino" pitchFamily="-128" charset="0"/>
                <a:ea typeface="宋体" panose="02010600030101010101" pitchFamily="2" charset="-122"/>
              </a:rPr>
              <a:t> A*. </a:t>
            </a:r>
          </a:p>
          <a:p>
            <a:pPr>
              <a:lnSpc>
                <a:spcPct val="90000"/>
              </a:lnSpc>
              <a:spcBef>
                <a:spcPts val="300"/>
              </a:spcBef>
            </a:pPr>
            <a:r>
              <a:rPr lang="en-US" altLang="zh-CN">
                <a:latin typeface="Palatino" pitchFamily="-128" charset="0"/>
                <a:ea typeface="宋体" panose="02010600030101010101" pitchFamily="2" charset="-122"/>
              </a:rPr>
              <a:t>An </a:t>
            </a:r>
            <a:r>
              <a:rPr lang="en-US" altLang="zh-CN" i="1">
                <a:latin typeface="Palatino" pitchFamily="-128" charset="0"/>
                <a:ea typeface="宋体" panose="02010600030101010101" pitchFamily="2" charset="-122"/>
              </a:rPr>
              <a:t>aspect </a:t>
            </a:r>
            <a:r>
              <a:rPr lang="en-US" altLang="zh-CN">
                <a:latin typeface="Palatino" pitchFamily="-128" charset="0"/>
                <a:ea typeface="宋体" panose="02010600030101010101" pitchFamily="2" charset="-122"/>
              </a:rPr>
              <a:t>is a representation of a cross-cutting concern. Therefore, the design representation, </a:t>
            </a:r>
            <a:r>
              <a:rPr lang="en-US" altLang="zh-CN" i="1">
                <a:latin typeface="Palatino" pitchFamily="-128" charset="0"/>
                <a:ea typeface="宋体" panose="02010600030101010101" pitchFamily="2" charset="-122"/>
              </a:rPr>
              <a:t>B*</a:t>
            </a:r>
            <a:r>
              <a:rPr lang="en-US" altLang="zh-CN">
                <a:latin typeface="Palatino" pitchFamily="-128" charset="0"/>
                <a:ea typeface="宋体" panose="02010600030101010101" pitchFamily="2" charset="-122"/>
              </a:rPr>
              <a:t>, of the requirement, </a:t>
            </a:r>
            <a:r>
              <a:rPr lang="en-US" altLang="zh-CN" i="1">
                <a:latin typeface="Palatino" pitchFamily="-128" charset="0"/>
                <a:ea typeface="宋体" panose="02010600030101010101" pitchFamily="2" charset="-122"/>
              </a:rPr>
              <a:t>a registered user must be validated prior to using</a:t>
            </a:r>
            <a:r>
              <a:rPr lang="en-US" altLang="zh-CN">
                <a:latin typeface="Palatino" pitchFamily="-128" charset="0"/>
                <a:ea typeface="宋体" panose="02010600030101010101" pitchFamily="2" charset="-122"/>
              </a:rPr>
              <a:t> </a:t>
            </a:r>
            <a:r>
              <a:rPr lang="en-US" altLang="zh-CN" b="1">
                <a:latin typeface="Arial" panose="020B0604020202020204" pitchFamily="34" charset="0"/>
                <a:ea typeface="宋体" panose="02010600030101010101" pitchFamily="2" charset="-122"/>
              </a:rPr>
              <a:t>SafeHomeAssured.com,</a:t>
            </a:r>
            <a:r>
              <a:rPr lang="en-US" altLang="zh-CN">
                <a:latin typeface="Palatino" pitchFamily="-128" charset="0"/>
                <a:ea typeface="宋体" panose="02010600030101010101" pitchFamily="2" charset="-122"/>
              </a:rPr>
              <a:t> is an aspect of the </a:t>
            </a:r>
            <a:r>
              <a:rPr lang="en-US" altLang="zh-CN" i="1">
                <a:latin typeface="Palatino" pitchFamily="-128" charset="0"/>
                <a:ea typeface="宋体" panose="02010600030101010101" pitchFamily="2" charset="-122"/>
              </a:rPr>
              <a:t>SafeHome</a:t>
            </a:r>
            <a:r>
              <a:rPr lang="en-US" altLang="zh-CN">
                <a:latin typeface="Palatino" pitchFamily="-128" charset="0"/>
                <a:ea typeface="宋体" panose="02010600030101010101" pitchFamily="2" charset="-122"/>
              </a:rPr>
              <a:t> WebApp. </a:t>
            </a:r>
            <a:endParaRPr lang="en-US" altLang="zh-CN" sz="1600">
              <a:latin typeface="Palatino" pitchFamily="-128" charset="0"/>
              <a:ea typeface="宋体" panose="02010600030101010101" pitchFamily="2" charset="-122"/>
            </a:endParaRPr>
          </a:p>
          <a:p>
            <a:pPr>
              <a:lnSpc>
                <a:spcPct val="90000"/>
              </a:lnSpc>
            </a:pPr>
            <a:endParaRPr lang="en-US" altLang="zh-CN" sz="1600">
              <a:latin typeface="Arial" panose="020B0604020202020204" pitchFamily="34" charset="0"/>
              <a:ea typeface="宋体" panose="02010600030101010101" pitchFamily="2" charset="-122"/>
            </a:endParaRPr>
          </a:p>
          <a:p>
            <a:endParaRPr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25368BDA-B785-290B-F4EE-DE81A8DDC9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F383B2A-9BC4-4893-A070-BC8A4368824F}" type="slidenum">
              <a:rPr lang="en-US" altLang="zh-CN" sz="1200"/>
              <a:pPr/>
              <a:t>26</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B98CD55-4458-E960-4DA4-717D3535B84D}"/>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ED12CBFF-C7E9-7794-416D-C066FAD861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Refactoring</a:t>
            </a:r>
          </a:p>
          <a:p>
            <a:endParaRPr lang="en-US" altLang="zh-CN">
              <a:latin typeface="Arial" panose="020B0604020202020204" pitchFamily="34" charset="0"/>
              <a:ea typeface="宋体" panose="02010600030101010101" pitchFamily="2" charset="-122"/>
            </a:endParaRPr>
          </a:p>
          <a:p>
            <a:pPr>
              <a:lnSpc>
                <a:spcPct val="80000"/>
              </a:lnSpc>
              <a:spcBef>
                <a:spcPts val="300"/>
              </a:spcBef>
            </a:pPr>
            <a:r>
              <a:rPr lang="en-US" altLang="zh-CN" sz="1800">
                <a:latin typeface="Arial" panose="020B0604020202020204" pitchFamily="34" charset="0"/>
                <a:ea typeface="宋体" panose="02010600030101010101" pitchFamily="2" charset="-122"/>
              </a:rPr>
              <a:t>Fowler [FOW99] defines refactoring in the following manner: </a:t>
            </a:r>
          </a:p>
          <a:p>
            <a:pPr lvl="1">
              <a:lnSpc>
                <a:spcPct val="80000"/>
              </a:lnSpc>
              <a:spcBef>
                <a:spcPts val="300"/>
              </a:spcBef>
            </a:pPr>
            <a:r>
              <a:rPr lang="en-US" altLang="zh-CN" sz="1600">
                <a:solidFill>
                  <a:schemeClr val="folHlink"/>
                </a:solidFill>
                <a:latin typeface="Arial" panose="020B0604020202020204" pitchFamily="34" charset="0"/>
                <a:ea typeface="宋体" panose="02010600030101010101" pitchFamily="2" charset="-122"/>
              </a:rPr>
              <a:t>"Refactoring is the process of changing a software system in such a way that it does not alter the external behavior of the code [design] yet improves its internal structure.”</a:t>
            </a:r>
          </a:p>
          <a:p>
            <a:pPr>
              <a:lnSpc>
                <a:spcPct val="80000"/>
              </a:lnSpc>
              <a:spcBef>
                <a:spcPts val="300"/>
              </a:spcBef>
            </a:pPr>
            <a:r>
              <a:rPr lang="en-US" altLang="zh-CN" sz="1800">
                <a:latin typeface="Arial" panose="020B0604020202020204" pitchFamily="34" charset="0"/>
                <a:ea typeface="宋体" panose="02010600030101010101" pitchFamily="2" charset="-122"/>
              </a:rPr>
              <a:t>When software is refactored, the existing design is examined for </a:t>
            </a:r>
          </a:p>
          <a:p>
            <a:pPr lvl="1">
              <a:lnSpc>
                <a:spcPct val="80000"/>
              </a:lnSpc>
              <a:spcBef>
                <a:spcPts val="300"/>
              </a:spcBef>
            </a:pPr>
            <a:r>
              <a:rPr lang="en-US" altLang="zh-CN" sz="1600">
                <a:latin typeface="Arial" panose="020B0604020202020204" pitchFamily="34" charset="0"/>
                <a:ea typeface="宋体" panose="02010600030101010101" pitchFamily="2" charset="-122"/>
              </a:rPr>
              <a:t>redundancy</a:t>
            </a:r>
          </a:p>
          <a:p>
            <a:pPr lvl="1">
              <a:lnSpc>
                <a:spcPct val="80000"/>
              </a:lnSpc>
              <a:spcBef>
                <a:spcPts val="300"/>
              </a:spcBef>
            </a:pPr>
            <a:r>
              <a:rPr lang="en-US" altLang="zh-CN" sz="1600">
                <a:latin typeface="Arial" panose="020B0604020202020204" pitchFamily="34" charset="0"/>
                <a:ea typeface="宋体" panose="02010600030101010101" pitchFamily="2" charset="-122"/>
              </a:rPr>
              <a:t>unused design elements</a:t>
            </a:r>
          </a:p>
          <a:p>
            <a:pPr lvl="1">
              <a:lnSpc>
                <a:spcPct val="80000"/>
              </a:lnSpc>
              <a:spcBef>
                <a:spcPts val="300"/>
              </a:spcBef>
            </a:pPr>
            <a:r>
              <a:rPr lang="en-US" altLang="zh-CN" sz="1600">
                <a:latin typeface="Arial" panose="020B0604020202020204" pitchFamily="34" charset="0"/>
                <a:ea typeface="宋体" panose="02010600030101010101" pitchFamily="2" charset="-122"/>
              </a:rPr>
              <a:t>inefficient or unnecessary algorithms</a:t>
            </a:r>
          </a:p>
          <a:p>
            <a:pPr lvl="1">
              <a:lnSpc>
                <a:spcPct val="80000"/>
              </a:lnSpc>
              <a:spcBef>
                <a:spcPts val="300"/>
              </a:spcBef>
            </a:pPr>
            <a:r>
              <a:rPr lang="en-US" altLang="zh-CN" sz="1600">
                <a:latin typeface="Arial" panose="020B0604020202020204" pitchFamily="34" charset="0"/>
                <a:ea typeface="宋体" panose="02010600030101010101" pitchFamily="2" charset="-122"/>
              </a:rPr>
              <a:t>poorly constructed or inappropriate data structures</a:t>
            </a:r>
          </a:p>
          <a:p>
            <a:pPr lvl="1">
              <a:lnSpc>
                <a:spcPct val="80000"/>
              </a:lnSpc>
              <a:spcBef>
                <a:spcPts val="300"/>
              </a:spcBef>
            </a:pPr>
            <a:r>
              <a:rPr lang="en-US" altLang="zh-CN" sz="1600">
                <a:latin typeface="Arial" panose="020B0604020202020204" pitchFamily="34" charset="0"/>
                <a:ea typeface="宋体" panose="02010600030101010101" pitchFamily="2" charset="-122"/>
              </a:rPr>
              <a:t>or any other design failure that can be corrected to yield a better design.</a:t>
            </a:r>
          </a:p>
          <a:p>
            <a:endParaRPr lang="zh-CN" altLang="en-US">
              <a:latin typeface="Arial" panose="020B0604020202020204" pitchFamily="34" charset="0"/>
            </a:endParaRPr>
          </a:p>
        </p:txBody>
      </p:sp>
      <p:sp>
        <p:nvSpPr>
          <p:cNvPr id="69636" name="灯片编号占位符 3">
            <a:extLst>
              <a:ext uri="{FF2B5EF4-FFF2-40B4-BE49-F238E27FC236}">
                <a16:creationId xmlns:a16="http://schemas.microsoft.com/office/drawing/2014/main" id="{BF228C0C-8EB2-2735-298C-7273224E0B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7A2C1E-943A-404C-8A62-B91F1A4D1EE7}" type="slidenum">
              <a:rPr lang="en-US" altLang="zh-CN" sz="1200"/>
              <a:pPr/>
              <a:t>27</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B740F46-AD19-C719-A852-27F64CC29C23}"/>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0589056B-B826-A439-400F-EA5DA416B2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OO Design Concepts</a:t>
            </a:r>
          </a:p>
          <a:p>
            <a:endParaRPr lang="en-US" altLang="zh-CN">
              <a:latin typeface="Arial" panose="020B0604020202020204" pitchFamily="34" charset="0"/>
              <a:ea typeface="宋体" panose="02010600030101010101" pitchFamily="2" charset="-122"/>
            </a:endParaRPr>
          </a:p>
          <a:p>
            <a:r>
              <a:rPr lang="en-US" altLang="zh-CN" sz="1800">
                <a:solidFill>
                  <a:schemeClr val="folHlink"/>
                </a:solidFill>
                <a:latin typeface="Arial" panose="020B0604020202020204" pitchFamily="34" charset="0"/>
                <a:ea typeface="宋体" panose="02010600030101010101" pitchFamily="2" charset="-122"/>
              </a:rPr>
              <a:t>Design classes</a:t>
            </a:r>
            <a:endParaRPr lang="en-US" altLang="zh-CN" sz="1800">
              <a:solidFill>
                <a:srgbClr val="F3FF07"/>
              </a:solidFill>
              <a:latin typeface="Arial" panose="020B0604020202020204" pitchFamily="34" charset="0"/>
              <a:ea typeface="宋体" panose="02010600030101010101" pitchFamily="2" charset="-122"/>
            </a:endParaRPr>
          </a:p>
          <a:p>
            <a:pPr lvl="1"/>
            <a:r>
              <a:rPr lang="en-US" altLang="zh-CN" sz="1600">
                <a:latin typeface="Arial" panose="020B0604020202020204" pitchFamily="34" charset="0"/>
                <a:ea typeface="宋体" panose="02010600030101010101" pitchFamily="2" charset="-122"/>
              </a:rPr>
              <a:t>Entity classes</a:t>
            </a:r>
          </a:p>
          <a:p>
            <a:pPr lvl="1"/>
            <a:r>
              <a:rPr lang="en-US" altLang="zh-CN" sz="1600">
                <a:latin typeface="Arial" panose="020B0604020202020204" pitchFamily="34" charset="0"/>
                <a:ea typeface="宋体" panose="02010600030101010101" pitchFamily="2" charset="-122"/>
              </a:rPr>
              <a:t>Boundary classes</a:t>
            </a:r>
          </a:p>
          <a:p>
            <a:pPr lvl="1"/>
            <a:r>
              <a:rPr lang="en-US" altLang="zh-CN" sz="1600">
                <a:latin typeface="Arial" panose="020B0604020202020204" pitchFamily="34" charset="0"/>
                <a:ea typeface="宋体" panose="02010600030101010101" pitchFamily="2" charset="-122"/>
              </a:rPr>
              <a:t>Controller classes</a:t>
            </a:r>
          </a:p>
          <a:p>
            <a:r>
              <a:rPr lang="en-US" altLang="zh-CN" sz="1800">
                <a:solidFill>
                  <a:schemeClr val="folHlink"/>
                </a:solidFill>
                <a:latin typeface="Arial" panose="020B0604020202020204" pitchFamily="34" charset="0"/>
                <a:ea typeface="宋体" panose="02010600030101010101" pitchFamily="2" charset="-122"/>
              </a:rPr>
              <a:t>Inheritance</a:t>
            </a:r>
            <a:r>
              <a:rPr lang="en-US" altLang="zh-CN" sz="1800">
                <a:latin typeface="Arial" panose="020B0604020202020204" pitchFamily="34" charset="0"/>
                <a:ea typeface="宋体" panose="02010600030101010101" pitchFamily="2" charset="-122"/>
              </a:rPr>
              <a:t>—all responsibilities of a superclass is immediately inherited by all subclasses</a:t>
            </a:r>
          </a:p>
          <a:p>
            <a:r>
              <a:rPr lang="en-US" altLang="zh-CN" sz="1800">
                <a:solidFill>
                  <a:schemeClr val="folHlink"/>
                </a:solidFill>
                <a:latin typeface="Arial" panose="020B0604020202020204" pitchFamily="34" charset="0"/>
                <a:ea typeface="宋体" panose="02010600030101010101" pitchFamily="2" charset="-122"/>
              </a:rPr>
              <a:t>Messages</a:t>
            </a:r>
            <a:r>
              <a:rPr lang="en-US" altLang="zh-CN" sz="1800">
                <a:latin typeface="Arial" panose="020B0604020202020204" pitchFamily="34" charset="0"/>
                <a:ea typeface="宋体" panose="02010600030101010101" pitchFamily="2" charset="-122"/>
              </a:rPr>
              <a:t>—stimulate some behavior to occur in the receiving object</a:t>
            </a:r>
          </a:p>
          <a:p>
            <a:r>
              <a:rPr lang="en-US" altLang="zh-CN" sz="1800">
                <a:solidFill>
                  <a:schemeClr val="folHlink"/>
                </a:solidFill>
                <a:latin typeface="Arial" panose="020B0604020202020204" pitchFamily="34" charset="0"/>
                <a:ea typeface="宋体" panose="02010600030101010101" pitchFamily="2" charset="-122"/>
              </a:rPr>
              <a:t>Polymorphism</a:t>
            </a:r>
            <a:r>
              <a:rPr lang="en-US" altLang="zh-CN" sz="1800">
                <a:latin typeface="Arial" panose="020B0604020202020204" pitchFamily="34" charset="0"/>
                <a:ea typeface="宋体" panose="02010600030101010101" pitchFamily="2" charset="-122"/>
              </a:rPr>
              <a:t>—a characteristic that greatly reduces the effort required to extend the design</a:t>
            </a:r>
          </a:p>
          <a:p>
            <a:endParaRPr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C9107EB4-D0FD-8457-8983-5B2EF4CCC4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F8A859-2A2B-4C2B-BF95-6FC635D5049E}" type="slidenum">
              <a:rPr lang="en-US" altLang="zh-CN" sz="1200"/>
              <a:pPr/>
              <a:t>28</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E780948E-7313-D720-D6F8-C98F22053A61}"/>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196F075D-7774-C41A-8F17-93EA4B139FE0}"/>
              </a:ext>
            </a:extLst>
          </p:cNvPr>
          <p:cNvSpPr>
            <a:spLocks noGrp="1"/>
          </p:cNvSpPr>
          <p:nvPr>
            <p:ph type="body" idx="1"/>
          </p:nvPr>
        </p:nvSpPr>
        <p:spPr/>
        <p:txBody>
          <a:bodyPr>
            <a:normAutofit/>
          </a:bodyPr>
          <a:lstStyle/>
          <a:p>
            <a:pPr>
              <a:lnSpc>
                <a:spcPct val="80000"/>
              </a:lnSpc>
            </a:pPr>
            <a:r>
              <a:rPr lang="en-US" altLang="zh-CN" sz="1100">
                <a:latin typeface="Arial" panose="020B0604020202020204" pitchFamily="34" charset="0"/>
                <a:ea typeface="宋体" panose="02010600030101010101" pitchFamily="2" charset="-122"/>
              </a:rPr>
              <a:t>Design Classes</a:t>
            </a:r>
          </a:p>
          <a:p>
            <a:pPr>
              <a:lnSpc>
                <a:spcPct val="80000"/>
              </a:lnSpc>
            </a:pPr>
            <a:endParaRPr lang="en-US" altLang="zh-CN" sz="1100">
              <a:latin typeface="Arial" panose="020B0604020202020204" pitchFamily="34" charset="0"/>
              <a:ea typeface="宋体" panose="02010600030101010101" pitchFamily="2" charset="-122"/>
            </a:endParaRPr>
          </a:p>
          <a:p>
            <a:pPr>
              <a:lnSpc>
                <a:spcPct val="70000"/>
              </a:lnSpc>
            </a:pPr>
            <a:r>
              <a:rPr lang="en-US" altLang="zh-CN" sz="1700">
                <a:latin typeface="Arial" panose="020B0604020202020204" pitchFamily="34" charset="0"/>
                <a:ea typeface="宋体" panose="02010600030101010101" pitchFamily="2" charset="-122"/>
              </a:rPr>
              <a:t>Analysis classes are refined during design to become</a:t>
            </a:r>
            <a:r>
              <a:rPr lang="en-US" altLang="zh-CN" sz="1700">
                <a:solidFill>
                  <a:schemeClr val="folHlink"/>
                </a:solidFill>
                <a:latin typeface="Arial" panose="020B0604020202020204" pitchFamily="34" charset="0"/>
                <a:ea typeface="宋体" panose="02010600030101010101" pitchFamily="2" charset="-122"/>
              </a:rPr>
              <a:t> entity classes</a:t>
            </a:r>
          </a:p>
          <a:p>
            <a:pPr>
              <a:lnSpc>
                <a:spcPct val="70000"/>
              </a:lnSpc>
            </a:pPr>
            <a:r>
              <a:rPr lang="en-US" altLang="zh-CN" sz="1700">
                <a:solidFill>
                  <a:schemeClr val="folHlink"/>
                </a:solidFill>
                <a:latin typeface="Arial" panose="020B0604020202020204" pitchFamily="34" charset="0"/>
                <a:ea typeface="宋体" panose="02010600030101010101" pitchFamily="2" charset="-122"/>
              </a:rPr>
              <a:t>Boundary classes</a:t>
            </a:r>
            <a:r>
              <a:rPr lang="en-US" altLang="zh-CN" sz="1700" i="1">
                <a:solidFill>
                  <a:schemeClr val="folHlink"/>
                </a:solidFill>
                <a:latin typeface="Arial" panose="020B0604020202020204" pitchFamily="34" charset="0"/>
                <a:ea typeface="宋体" panose="02010600030101010101" pitchFamily="2" charset="-122"/>
              </a:rPr>
              <a:t> </a:t>
            </a:r>
            <a:r>
              <a:rPr lang="en-US" altLang="zh-CN" sz="1700">
                <a:latin typeface="Arial" panose="020B0604020202020204" pitchFamily="34" charset="0"/>
                <a:ea typeface="宋体" panose="02010600030101010101" pitchFamily="2" charset="-122"/>
              </a:rPr>
              <a:t>are developed during design to create the interface (e.g., interactive screen or printed reports) that the user sees and interacts with as the software is used. </a:t>
            </a:r>
          </a:p>
          <a:p>
            <a:pPr lvl="1">
              <a:lnSpc>
                <a:spcPct val="70000"/>
              </a:lnSpc>
            </a:pPr>
            <a:r>
              <a:rPr lang="en-US" altLang="zh-CN" sz="1500">
                <a:latin typeface="Arial" panose="020B0604020202020204" pitchFamily="34" charset="0"/>
                <a:ea typeface="宋体" panose="02010600030101010101" pitchFamily="2" charset="-122"/>
              </a:rPr>
              <a:t>Boundary classes are designed with the responsibility of managing the way entity objects are represented to users. </a:t>
            </a:r>
          </a:p>
          <a:p>
            <a:pPr>
              <a:lnSpc>
                <a:spcPct val="70000"/>
              </a:lnSpc>
            </a:pPr>
            <a:r>
              <a:rPr lang="en-US" altLang="zh-CN" sz="1700">
                <a:solidFill>
                  <a:schemeClr val="folHlink"/>
                </a:solidFill>
                <a:latin typeface="Arial" panose="020B0604020202020204" pitchFamily="34" charset="0"/>
                <a:ea typeface="宋体" panose="02010600030101010101" pitchFamily="2" charset="-122"/>
              </a:rPr>
              <a:t>Controller classe</a:t>
            </a:r>
            <a:r>
              <a:rPr lang="en-US" altLang="zh-CN" sz="1700" i="1">
                <a:solidFill>
                  <a:schemeClr val="folHlink"/>
                </a:solidFill>
                <a:latin typeface="Arial" panose="020B0604020202020204" pitchFamily="34" charset="0"/>
                <a:ea typeface="宋体" panose="02010600030101010101" pitchFamily="2" charset="-122"/>
              </a:rPr>
              <a:t>s </a:t>
            </a:r>
            <a:r>
              <a:rPr lang="en-US" altLang="zh-CN" sz="1700">
                <a:latin typeface="Arial" panose="020B0604020202020204" pitchFamily="34" charset="0"/>
                <a:ea typeface="宋体" panose="02010600030101010101" pitchFamily="2" charset="-122"/>
              </a:rPr>
              <a:t>are designed to manage </a:t>
            </a:r>
          </a:p>
          <a:p>
            <a:pPr lvl="1">
              <a:lnSpc>
                <a:spcPct val="70000"/>
              </a:lnSpc>
            </a:pPr>
            <a:r>
              <a:rPr lang="en-US" altLang="zh-CN" sz="1500">
                <a:latin typeface="Arial" panose="020B0604020202020204" pitchFamily="34" charset="0"/>
                <a:ea typeface="宋体" panose="02010600030101010101" pitchFamily="2" charset="-122"/>
              </a:rPr>
              <a:t>the creation or update of entity objects; </a:t>
            </a:r>
          </a:p>
          <a:p>
            <a:pPr lvl="1">
              <a:lnSpc>
                <a:spcPct val="70000"/>
              </a:lnSpc>
            </a:pPr>
            <a:r>
              <a:rPr lang="en-US" altLang="zh-CN" sz="1500">
                <a:latin typeface="Arial" panose="020B0604020202020204" pitchFamily="34" charset="0"/>
                <a:ea typeface="宋体" panose="02010600030101010101" pitchFamily="2" charset="-122"/>
              </a:rPr>
              <a:t> the instantiation of boundary objects as they obtain information from entity objects; </a:t>
            </a:r>
          </a:p>
          <a:p>
            <a:pPr lvl="1">
              <a:lnSpc>
                <a:spcPct val="70000"/>
              </a:lnSpc>
            </a:pPr>
            <a:r>
              <a:rPr lang="en-US" altLang="zh-CN" sz="1500">
                <a:latin typeface="Arial" panose="020B0604020202020204" pitchFamily="34" charset="0"/>
                <a:ea typeface="宋体" panose="02010600030101010101" pitchFamily="2" charset="-122"/>
              </a:rPr>
              <a:t> complex communication between sets of objects; </a:t>
            </a:r>
          </a:p>
          <a:p>
            <a:pPr lvl="1">
              <a:lnSpc>
                <a:spcPct val="70000"/>
              </a:lnSpc>
            </a:pPr>
            <a:r>
              <a:rPr lang="en-US" altLang="zh-CN" sz="1500">
                <a:latin typeface="Arial" panose="020B0604020202020204" pitchFamily="34" charset="0"/>
                <a:ea typeface="宋体" panose="02010600030101010101" pitchFamily="2" charset="-122"/>
              </a:rPr>
              <a:t> validation of data communicated between objects or between the user and the application.</a:t>
            </a:r>
          </a:p>
          <a:p>
            <a:pPr>
              <a:lnSpc>
                <a:spcPct val="80000"/>
              </a:lnSpc>
            </a:pPr>
            <a:endParaRPr lang="zh-CN" altLang="en-US" sz="1100">
              <a:latin typeface="Arial" panose="020B0604020202020204" pitchFamily="34" charset="0"/>
            </a:endParaRPr>
          </a:p>
        </p:txBody>
      </p:sp>
      <p:sp>
        <p:nvSpPr>
          <p:cNvPr id="71684" name="灯片编号占位符 3">
            <a:extLst>
              <a:ext uri="{FF2B5EF4-FFF2-40B4-BE49-F238E27FC236}">
                <a16:creationId xmlns:a16="http://schemas.microsoft.com/office/drawing/2014/main" id="{E3D63F90-B6F6-B6C7-866A-32DAB5265D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436BB3-8899-4ED9-82C6-CDBA7E218AEC}" type="slidenum">
              <a:rPr lang="en-US" altLang="zh-CN" sz="1200"/>
              <a:pPr/>
              <a:t>29</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E8986D-EE3A-4DEB-89D2-3A8448169C31}" type="slidenum">
              <a:rPr lang="en-IN" smtClean="0"/>
              <a:t>33</a:t>
            </a:fld>
            <a:endParaRPr lang="en-IN"/>
          </a:p>
        </p:txBody>
      </p:sp>
    </p:spTree>
    <p:extLst>
      <p:ext uri="{BB962C8B-B14F-4D97-AF65-F5344CB8AC3E}">
        <p14:creationId xmlns:p14="http://schemas.microsoft.com/office/powerpoint/2010/main" val="20986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E8986D-EE3A-4DEB-89D2-3A8448169C31}" type="slidenum">
              <a:rPr lang="en-IN" smtClean="0"/>
              <a:t>4</a:t>
            </a:fld>
            <a:endParaRPr lang="en-IN"/>
          </a:p>
        </p:txBody>
      </p:sp>
    </p:spTree>
    <p:extLst>
      <p:ext uri="{BB962C8B-B14F-4D97-AF65-F5344CB8AC3E}">
        <p14:creationId xmlns:p14="http://schemas.microsoft.com/office/powerpoint/2010/main" val="83566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A1B57644-4723-0427-ABAC-708817775D50}"/>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2F7DB42D-F95E-984D-62AE-CCD7AA21AC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Design Principles</a:t>
            </a:r>
          </a:p>
          <a:p>
            <a:endParaRPr lang="en-US" altLang="zh-CN">
              <a:latin typeface="Arial" panose="020B0604020202020204" pitchFamily="34" charset="0"/>
              <a:ea typeface="宋体" panose="02010600030101010101" pitchFamily="2" charset="-122"/>
            </a:endParaRPr>
          </a:p>
          <a:p>
            <a:pPr>
              <a:lnSpc>
                <a:spcPct val="90000"/>
              </a:lnSpc>
            </a:pPr>
            <a:r>
              <a:rPr lang="en-US" altLang="zh-CN">
                <a:latin typeface="Arial" panose="020B0604020202020204" pitchFamily="34" charset="0"/>
                <a:ea typeface="宋体" panose="02010600030101010101" pitchFamily="2" charset="-122"/>
              </a:rPr>
              <a:t>The design process should not suffer from ‘tunnel vision.’   </a:t>
            </a:r>
          </a:p>
          <a:p>
            <a:pPr>
              <a:lnSpc>
                <a:spcPct val="90000"/>
              </a:lnSpc>
            </a:pPr>
            <a:r>
              <a:rPr lang="en-US" altLang="zh-CN">
                <a:latin typeface="Arial" panose="020B0604020202020204" pitchFamily="34" charset="0"/>
                <a:ea typeface="宋体" panose="02010600030101010101" pitchFamily="2" charset="-122"/>
              </a:rPr>
              <a:t>The design should be traceable to the analysis model. </a:t>
            </a:r>
          </a:p>
          <a:p>
            <a:pPr>
              <a:lnSpc>
                <a:spcPct val="90000"/>
              </a:lnSpc>
            </a:pPr>
            <a:r>
              <a:rPr lang="en-US" altLang="zh-CN">
                <a:latin typeface="Arial" panose="020B0604020202020204" pitchFamily="34" charset="0"/>
                <a:ea typeface="宋体" panose="02010600030101010101" pitchFamily="2" charset="-122"/>
              </a:rPr>
              <a:t>The design should not reinvent the wheel. </a:t>
            </a:r>
          </a:p>
          <a:p>
            <a:pPr>
              <a:lnSpc>
                <a:spcPct val="90000"/>
              </a:lnSpc>
            </a:pPr>
            <a:r>
              <a:rPr lang="en-US" altLang="zh-CN">
                <a:latin typeface="Arial" panose="020B0604020202020204" pitchFamily="34" charset="0"/>
                <a:ea typeface="宋体" panose="02010600030101010101" pitchFamily="2" charset="-122"/>
              </a:rPr>
              <a:t>The design should “minimize the intellectual distance” [DAV95] between the software and the problem as it exists in the real world. </a:t>
            </a:r>
          </a:p>
          <a:p>
            <a:pPr>
              <a:lnSpc>
                <a:spcPct val="90000"/>
              </a:lnSpc>
            </a:pPr>
            <a:r>
              <a:rPr lang="en-US" altLang="zh-CN">
                <a:latin typeface="Arial" panose="020B0604020202020204" pitchFamily="34" charset="0"/>
                <a:ea typeface="宋体" panose="02010600030101010101" pitchFamily="2" charset="-122"/>
              </a:rPr>
              <a:t>The design should exhibit uniformity and integration. </a:t>
            </a:r>
          </a:p>
          <a:p>
            <a:pPr>
              <a:lnSpc>
                <a:spcPct val="90000"/>
              </a:lnSpc>
            </a:pPr>
            <a:r>
              <a:rPr lang="en-US" altLang="zh-CN">
                <a:latin typeface="Arial" panose="020B0604020202020204" pitchFamily="34" charset="0"/>
                <a:ea typeface="宋体" panose="02010600030101010101" pitchFamily="2" charset="-122"/>
              </a:rPr>
              <a:t>The design should be structured to accommodate change. </a:t>
            </a:r>
          </a:p>
          <a:p>
            <a:pPr>
              <a:lnSpc>
                <a:spcPct val="90000"/>
              </a:lnSpc>
            </a:pPr>
            <a:r>
              <a:rPr lang="en-US" altLang="zh-CN">
                <a:latin typeface="Arial" panose="020B0604020202020204" pitchFamily="34" charset="0"/>
                <a:ea typeface="宋体" panose="02010600030101010101" pitchFamily="2" charset="-122"/>
              </a:rPr>
              <a:t>The design should be structured to degrade gently, even when aberrant data, events, or operating conditions are encountered. </a:t>
            </a:r>
          </a:p>
          <a:p>
            <a:pPr>
              <a:lnSpc>
                <a:spcPct val="90000"/>
              </a:lnSpc>
            </a:pPr>
            <a:r>
              <a:rPr lang="en-US" altLang="zh-CN">
                <a:latin typeface="Arial" panose="020B0604020202020204" pitchFamily="34" charset="0"/>
                <a:ea typeface="宋体" panose="02010600030101010101" pitchFamily="2" charset="-122"/>
              </a:rPr>
              <a:t>Design is not coding, coding is not design. </a:t>
            </a:r>
          </a:p>
          <a:p>
            <a:pPr>
              <a:lnSpc>
                <a:spcPct val="90000"/>
              </a:lnSpc>
            </a:pPr>
            <a:r>
              <a:rPr lang="en-US" altLang="zh-CN">
                <a:latin typeface="Arial" panose="020B0604020202020204" pitchFamily="34" charset="0"/>
                <a:ea typeface="宋体" panose="02010600030101010101" pitchFamily="2" charset="-122"/>
              </a:rPr>
              <a:t>The design should be assessed for quality as it is being created, not after the fact. </a:t>
            </a:r>
          </a:p>
          <a:p>
            <a:pPr>
              <a:lnSpc>
                <a:spcPct val="90000"/>
              </a:lnSpc>
            </a:pPr>
            <a:r>
              <a:rPr lang="en-US" altLang="zh-CN">
                <a:latin typeface="Arial" panose="020B0604020202020204" pitchFamily="34" charset="0"/>
                <a:ea typeface="宋体" panose="02010600030101010101" pitchFamily="2" charset="-122"/>
              </a:rPr>
              <a:t>The design should be reviewed to minimize conceptual (semantic) errors.</a:t>
            </a:r>
          </a:p>
          <a:p>
            <a:endParaRPr lang="zh-CN" altLang="en-US">
              <a:latin typeface="Arial" panose="020B0604020202020204" pitchFamily="34" charset="0"/>
            </a:endParaRPr>
          </a:p>
        </p:txBody>
      </p:sp>
      <p:sp>
        <p:nvSpPr>
          <p:cNvPr id="53252" name="灯片编号占位符 3">
            <a:extLst>
              <a:ext uri="{FF2B5EF4-FFF2-40B4-BE49-F238E27FC236}">
                <a16:creationId xmlns:a16="http://schemas.microsoft.com/office/drawing/2014/main" id="{FF10DA89-DA49-4CD9-11C2-7C844F8AFF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91B704A-4907-474C-8E2F-F98BBD7E7209}" type="slidenum">
              <a:rPr lang="en-US" altLang="zh-CN" sz="1200"/>
              <a:pPr/>
              <a:t>9</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C0FBA0D3-ED6D-3B8D-5746-20443AE20141}"/>
              </a:ext>
            </a:extLst>
          </p:cNvPr>
          <p:cNvSpPr>
            <a:spLocks noGrp="1" noRot="1" noChangeAspect="1" noTextEdit="1"/>
          </p:cNvSpPr>
          <p:nvPr>
            <p:ph type="sldImg"/>
          </p:nvPr>
        </p:nvSpPr>
        <p:spPr>
          <a:ln/>
        </p:spPr>
      </p:sp>
      <p:sp>
        <p:nvSpPr>
          <p:cNvPr id="59395" name="备注占位符 2">
            <a:extLst>
              <a:ext uri="{FF2B5EF4-FFF2-40B4-BE49-F238E27FC236}">
                <a16:creationId xmlns:a16="http://schemas.microsoft.com/office/drawing/2014/main" id="{20B91BF4-9B81-0E7B-79DD-0A5B1BA41D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Separation of Concerns</a:t>
            </a:r>
          </a:p>
          <a:p>
            <a:endParaRPr lang="en-US" altLang="zh-CN">
              <a:latin typeface="Arial" panose="020B0604020202020204" pitchFamily="34" charset="0"/>
              <a:ea typeface="宋体" panose="02010600030101010101" pitchFamily="2" charset="-122"/>
            </a:endParaRPr>
          </a:p>
          <a:p>
            <a:pPr>
              <a:spcBef>
                <a:spcPts val="1200"/>
              </a:spcBef>
            </a:pPr>
            <a:r>
              <a:rPr lang="en-US" altLang="zh-CN">
                <a:latin typeface="Palatino" pitchFamily="-128" charset="0"/>
                <a:ea typeface="宋体" panose="02010600030101010101" pitchFamily="2" charset="-122"/>
              </a:rPr>
              <a:t>Any complex problem can be more easily handled if it is subdivided into pieces that can each be solved and/or optimized independently</a:t>
            </a:r>
          </a:p>
          <a:p>
            <a:pPr>
              <a:spcBef>
                <a:spcPts val="1200"/>
              </a:spcBef>
            </a:pPr>
            <a:r>
              <a:rPr lang="en-US" altLang="zh-CN">
                <a:latin typeface="Palatino" pitchFamily="-128" charset="0"/>
                <a:ea typeface="宋体" panose="02010600030101010101" pitchFamily="2" charset="-122"/>
              </a:rPr>
              <a:t>A </a:t>
            </a:r>
            <a:r>
              <a:rPr lang="en-US" altLang="zh-CN" i="1">
                <a:solidFill>
                  <a:schemeClr val="folHlink"/>
                </a:solidFill>
                <a:latin typeface="Palatino" pitchFamily="-128" charset="0"/>
                <a:ea typeface="宋体" panose="02010600030101010101" pitchFamily="2" charset="-122"/>
              </a:rPr>
              <a:t>concern</a:t>
            </a:r>
            <a:r>
              <a:rPr lang="en-US" altLang="zh-CN">
                <a:latin typeface="Palatino" pitchFamily="-128" charset="0"/>
                <a:ea typeface="宋体" panose="02010600030101010101" pitchFamily="2" charset="-122"/>
              </a:rPr>
              <a:t> is a feature or behavior that is specified as part of the requirements model for the software</a:t>
            </a:r>
          </a:p>
          <a:p>
            <a:pPr>
              <a:spcBef>
                <a:spcPts val="1200"/>
              </a:spcBef>
            </a:pPr>
            <a:r>
              <a:rPr lang="en-US" altLang="zh-CN">
                <a:latin typeface="Palatino" pitchFamily="-128" charset="0"/>
                <a:ea typeface="宋体" panose="02010600030101010101" pitchFamily="2" charset="-122"/>
              </a:rPr>
              <a:t>By separating concerns into smaller, and therefore more manageable pieces, a problem takes less effort and time to solve.</a:t>
            </a:r>
          </a:p>
          <a:p>
            <a:endParaRPr lang="zh-CN" altLang="en-US">
              <a:latin typeface="Arial" panose="020B0604020202020204" pitchFamily="34" charset="0"/>
            </a:endParaRPr>
          </a:p>
        </p:txBody>
      </p:sp>
      <p:sp>
        <p:nvSpPr>
          <p:cNvPr id="59396" name="灯片编号占位符 3">
            <a:extLst>
              <a:ext uri="{FF2B5EF4-FFF2-40B4-BE49-F238E27FC236}">
                <a16:creationId xmlns:a16="http://schemas.microsoft.com/office/drawing/2014/main" id="{5010CE87-8F83-E351-866D-A1422147A0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A65D93-3A92-4973-8848-544EB92DDBAF}" type="slidenum">
              <a:rPr lang="en-US" altLang="zh-CN" sz="1200"/>
              <a:pPr/>
              <a:t>11</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87E8136C-FC4A-CD35-F116-5BDA99E48CAF}"/>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182D34BF-F16F-4E43-B52C-D0315C5A48F6}"/>
              </a:ext>
            </a:extLst>
          </p:cNvPr>
          <p:cNvSpPr>
            <a:spLocks noGrp="1"/>
          </p:cNvSpPr>
          <p:nvPr>
            <p:ph type="body" idx="1"/>
          </p:nvPr>
        </p:nvSpPr>
        <p:spPr/>
        <p:txBody>
          <a:bodyPr>
            <a:normAutofit/>
          </a:bodyPr>
          <a:lstStyle/>
          <a:p>
            <a:pPr>
              <a:lnSpc>
                <a:spcPct val="80000"/>
              </a:lnSpc>
            </a:pPr>
            <a:r>
              <a:rPr lang="en-US" altLang="zh-CN" sz="1100">
                <a:latin typeface="Arial" panose="020B0604020202020204" pitchFamily="34" charset="0"/>
                <a:ea typeface="宋体" panose="02010600030101010101" pitchFamily="2" charset="-122"/>
              </a:rPr>
              <a:t>Modularity</a:t>
            </a:r>
          </a:p>
          <a:p>
            <a:pPr>
              <a:lnSpc>
                <a:spcPct val="80000"/>
              </a:lnSpc>
            </a:pPr>
            <a:endParaRPr lang="en-US" altLang="zh-CN" sz="1100">
              <a:latin typeface="Arial" panose="020B0604020202020204" pitchFamily="34" charset="0"/>
              <a:ea typeface="宋体" panose="02010600030101010101" pitchFamily="2" charset="-122"/>
            </a:endParaRPr>
          </a:p>
          <a:p>
            <a:pPr>
              <a:lnSpc>
                <a:spcPct val="80000"/>
              </a:lnSpc>
              <a:spcBef>
                <a:spcPts val="300"/>
              </a:spcBef>
            </a:pPr>
            <a:r>
              <a:rPr lang="en-US" altLang="zh-CN" sz="1900">
                <a:latin typeface="Palatino" pitchFamily="-128" charset="0"/>
                <a:ea typeface="宋体" panose="02010600030101010101" pitchFamily="2" charset="-122"/>
              </a:rPr>
              <a:t>"modularity is the single attribute of software that allows a program to be intellectually manageable" [Mye78]. </a:t>
            </a:r>
          </a:p>
          <a:p>
            <a:pPr>
              <a:lnSpc>
                <a:spcPct val="80000"/>
              </a:lnSpc>
              <a:spcBef>
                <a:spcPts val="300"/>
              </a:spcBef>
            </a:pPr>
            <a:r>
              <a:rPr lang="en-US" altLang="zh-CN" sz="1900">
                <a:latin typeface="Palatino" pitchFamily="-128" charset="0"/>
                <a:ea typeface="宋体" panose="02010600030101010101" pitchFamily="2" charset="-122"/>
              </a:rPr>
              <a:t>Monolithic software (i.e., a large program composed of a single module) cannot be easily grasped by a software engineer. </a:t>
            </a:r>
          </a:p>
          <a:p>
            <a:pPr lvl="1">
              <a:lnSpc>
                <a:spcPct val="80000"/>
              </a:lnSpc>
              <a:spcBef>
                <a:spcPts val="300"/>
              </a:spcBef>
            </a:pPr>
            <a:r>
              <a:rPr lang="en-US" altLang="zh-CN" sz="1700">
                <a:latin typeface="Palatino" pitchFamily="-128" charset="0"/>
                <a:ea typeface="宋体" panose="02010600030101010101" pitchFamily="2" charset="-122"/>
              </a:rPr>
              <a:t>The number of control paths, span of reference, number of variables, and overall complexity would make understanding close to impossible. </a:t>
            </a:r>
          </a:p>
          <a:p>
            <a:pPr>
              <a:lnSpc>
                <a:spcPct val="80000"/>
              </a:lnSpc>
              <a:spcBef>
                <a:spcPts val="300"/>
              </a:spcBef>
            </a:pPr>
            <a:r>
              <a:rPr lang="en-US" altLang="zh-CN" sz="1900">
                <a:latin typeface="Palatino" pitchFamily="-128" charset="0"/>
                <a:ea typeface="宋体" panose="02010600030101010101" pitchFamily="2" charset="-122"/>
              </a:rPr>
              <a:t>In almost all instances, you should break the design into many modules, hoping to make understanding easier and as a consequence, reduce the cost required to build the software.</a:t>
            </a:r>
          </a:p>
          <a:p>
            <a:pPr>
              <a:lnSpc>
                <a:spcPct val="80000"/>
              </a:lnSpc>
            </a:pPr>
            <a:endParaRPr lang="zh-CN" altLang="en-US" sz="1100">
              <a:latin typeface="Arial" panose="020B0604020202020204" pitchFamily="34" charset="0"/>
            </a:endParaRPr>
          </a:p>
        </p:txBody>
      </p:sp>
      <p:sp>
        <p:nvSpPr>
          <p:cNvPr id="60420" name="灯片编号占位符 3">
            <a:extLst>
              <a:ext uri="{FF2B5EF4-FFF2-40B4-BE49-F238E27FC236}">
                <a16:creationId xmlns:a16="http://schemas.microsoft.com/office/drawing/2014/main" id="{D9BB003A-D9D2-6421-57D2-280B99A42E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D71D250-65CD-4983-96D8-E0D3B8B18949}" type="slidenum">
              <a:rPr lang="en-US" altLang="zh-CN" sz="1200"/>
              <a:pPr/>
              <a:t>12</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8E8986D-EE3A-4DEB-89D2-3A8448169C31}" type="slidenum">
              <a:rPr lang="en-IN" smtClean="0"/>
              <a:t>13</a:t>
            </a:fld>
            <a:endParaRPr lang="en-IN"/>
          </a:p>
        </p:txBody>
      </p:sp>
    </p:spTree>
    <p:extLst>
      <p:ext uri="{BB962C8B-B14F-4D97-AF65-F5344CB8AC3E}">
        <p14:creationId xmlns:p14="http://schemas.microsoft.com/office/powerpoint/2010/main" val="905685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E356EC81-3ADE-05CF-BDDB-FDB3878EF051}"/>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80B13CBC-9831-97E8-CDB0-E103C7C61A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Modularity: Trade-offs</a:t>
            </a:r>
          </a:p>
          <a:p>
            <a:endParaRPr lang="zh-CN" altLang="en-US">
              <a:latin typeface="Arial" panose="020B0604020202020204" pitchFamily="34" charset="0"/>
            </a:endParaRPr>
          </a:p>
        </p:txBody>
      </p:sp>
      <p:sp>
        <p:nvSpPr>
          <p:cNvPr id="61444" name="灯片编号占位符 3">
            <a:extLst>
              <a:ext uri="{FF2B5EF4-FFF2-40B4-BE49-F238E27FC236}">
                <a16:creationId xmlns:a16="http://schemas.microsoft.com/office/drawing/2014/main" id="{0ED8C8E6-9FE1-9E6B-D03A-23D28ABEBE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B82251-7974-406B-9111-1F5BB7DCA882}" type="slidenum">
              <a:rPr lang="en-US" altLang="zh-CN" sz="1200"/>
              <a:pPr/>
              <a:t>15</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53B87E84-F86B-78EA-FEB1-FECB02ECDFCC}"/>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7EAD2701-E9A4-1B96-ED50-72B8960065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Information Hiding</a:t>
            </a:r>
            <a:endParaRPr lang="zh-CN" altLang="en-US">
              <a:latin typeface="Arial" panose="020B0604020202020204" pitchFamily="34" charset="0"/>
            </a:endParaRPr>
          </a:p>
        </p:txBody>
      </p:sp>
      <p:sp>
        <p:nvSpPr>
          <p:cNvPr id="62468" name="灯片编号占位符 3">
            <a:extLst>
              <a:ext uri="{FF2B5EF4-FFF2-40B4-BE49-F238E27FC236}">
                <a16:creationId xmlns:a16="http://schemas.microsoft.com/office/drawing/2014/main" id="{987851F8-C226-F618-D980-7E7556CB0E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3692EA8-9BC4-4EA2-B876-8A384277C7FD}" type="slidenum">
              <a:rPr lang="en-US" altLang="zh-CN" sz="1200"/>
              <a:pPr/>
              <a:t>20</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09EDF074-C16A-0E62-7676-4A6EF9CC896D}"/>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A6F6B2B0-CF2B-5DBB-7F49-B630AD2060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ea typeface="宋体" panose="02010600030101010101" pitchFamily="2" charset="-122"/>
              </a:rPr>
              <a:t>Stepwise Refinement</a:t>
            </a:r>
            <a:endParaRPr lang="zh-CN" altLang="en-US">
              <a:latin typeface="Arial" panose="020B0604020202020204" pitchFamily="34" charset="0"/>
            </a:endParaRPr>
          </a:p>
        </p:txBody>
      </p:sp>
      <p:sp>
        <p:nvSpPr>
          <p:cNvPr id="64516" name="灯片编号占位符 3">
            <a:extLst>
              <a:ext uri="{FF2B5EF4-FFF2-40B4-BE49-F238E27FC236}">
                <a16:creationId xmlns:a16="http://schemas.microsoft.com/office/drawing/2014/main" id="{4F4FCCD2-5494-8D1F-40EC-77EDD59D7D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7E59A9-44E5-4A06-8D8A-98EF32C6DC5B}" type="slidenum">
              <a:rPr lang="en-US" altLang="zh-CN" sz="1200"/>
              <a:pPr/>
              <a:t>22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9DCE923B-F31C-FC9E-DBDA-3E29288ED489}"/>
              </a:ext>
            </a:extLst>
          </p:cNvPr>
          <p:cNvSpPr>
            <a:spLocks noGrp="1" noChangeArrowheads="1"/>
          </p:cNvSpPr>
          <p:nvPr>
            <p:ph type="ftr" sz="quarter" idx="10"/>
          </p:nvPr>
        </p:nvSpPr>
        <p:spPr>
          <a:ln/>
        </p:spPr>
        <p:txBody>
          <a:bodyPr/>
          <a:lstStyle>
            <a:lvl1pPr>
              <a:defRPr/>
            </a:lvl1pPr>
          </a:lstStyle>
          <a:p>
            <a:pPr>
              <a:defRPr/>
            </a:pPr>
            <a:r>
              <a:rPr lang="en-US" altLang="zh-CN"/>
              <a:t>These slides are designed to accompany </a:t>
            </a:r>
            <a:r>
              <a:rPr lang="en-US" altLang="zh-CN" i="1"/>
              <a:t>Software Engineering: A Practitioner’s Approach, 7/e </a:t>
            </a:r>
            <a:r>
              <a:rPr lang="en-US" altLang="zh-CN"/>
              <a:t>(McGraw-Hill, 2009) Slides copyright 2009 by Roger Pressman. </a:t>
            </a:r>
          </a:p>
        </p:txBody>
      </p:sp>
      <p:sp>
        <p:nvSpPr>
          <p:cNvPr id="5" name="Rectangle 69">
            <a:extLst>
              <a:ext uri="{FF2B5EF4-FFF2-40B4-BE49-F238E27FC236}">
                <a16:creationId xmlns:a16="http://schemas.microsoft.com/office/drawing/2014/main" id="{3B28AF60-A99D-E374-5DC3-200768FA70D5}"/>
              </a:ext>
            </a:extLst>
          </p:cNvPr>
          <p:cNvSpPr>
            <a:spLocks noGrp="1" noChangeArrowheads="1"/>
          </p:cNvSpPr>
          <p:nvPr>
            <p:ph type="sldNum" sz="quarter" idx="11"/>
          </p:nvPr>
        </p:nvSpPr>
        <p:spPr>
          <a:ln/>
        </p:spPr>
        <p:txBody>
          <a:bodyPr/>
          <a:lstStyle>
            <a:lvl1pPr>
              <a:defRPr/>
            </a:lvl1pPr>
          </a:lstStyle>
          <a:p>
            <a:fld id="{DBF55B28-4588-4FF8-A662-337665A4E91E}" type="slidenum">
              <a:rPr lang="en-US" altLang="zh-CN"/>
              <a:pPr/>
              <a:t>‹#›</a:t>
            </a:fld>
            <a:endParaRPr lang="en-US" altLang="zh-CN"/>
          </a:p>
        </p:txBody>
      </p:sp>
    </p:spTree>
    <p:extLst>
      <p:ext uri="{BB962C8B-B14F-4D97-AF65-F5344CB8AC3E}">
        <p14:creationId xmlns:p14="http://schemas.microsoft.com/office/powerpoint/2010/main" val="309318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a:prstGeom prst="rect">
            <a:avLst/>
          </a:prstGeo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p:nvPr>
        </p:nvSpPr>
        <p:spPr>
          <a:xfrm>
            <a:off x="342900" y="304800"/>
            <a:ext cx="8458200" cy="678611"/>
          </a:xfrm>
          <a:prstGeom prst="rect">
            <a:avLst/>
          </a:prstGeom>
        </p:spPr>
        <p:txBody>
          <a:bodyPr anchor="ctr">
            <a:noAutofit/>
          </a:bodyPr>
          <a:lstStyle>
            <a:lvl1pPr>
              <a:defRPr sz="4000"/>
            </a:lvl1pPr>
          </a:lstStyle>
          <a:p>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1600" indent="-291600">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8" name="MGH Yellow Line">
            <a:extLst>
              <a:ext uri="{FF2B5EF4-FFF2-40B4-BE49-F238E27FC236}">
                <a16:creationId xmlns:a16="http://schemas.microsoft.com/office/drawing/2014/main" id="{0C98B56E-C247-D106-369E-876E56572A16}"/>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20D24-0656-30CD-0815-88336F1DA5ED}"/>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433A107E-5E66-412B-943C-636A0E5DA02F}"/>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89758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endParaRPr lang="en-US" dirty="0"/>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693" r:id="rId3"/>
    <p:sldLayoutId id="2147483699" r:id="rId4"/>
    <p:sldLayoutId id="2147483695" r:id="rId5"/>
    <p:sldLayoutId id="2147483696" r:id="rId6"/>
    <p:sldLayoutId id="2147483697" r:id="rId7"/>
    <p:sldLayoutId id="2147483704" r:id="rId8"/>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IN" smtClean="0"/>
              <a:pPr/>
              <a:t>‹#›</a:t>
            </a:fld>
            <a:endParaRPr lang="en-IN"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4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zh-CN" altLang="en-US" noProof="0" dirty="0">
                <a:latin typeface="宋体" panose="02010600030101010101" pitchFamily="2" charset="-122"/>
                <a:ea typeface="宋体" panose="02010600030101010101" pitchFamily="2" charset="-122"/>
              </a:rPr>
              <a:t>第九章</a:t>
            </a:r>
            <a:endParaRPr lang="en-US" noProof="0" dirty="0">
              <a:latin typeface="宋体" panose="02010600030101010101" pitchFamily="2" charset="-122"/>
              <a:ea typeface="宋体" panose="02010600030101010101" pitchFamily="2" charset="-122"/>
            </a:endParaRP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zh-CN" altLang="en-US" noProof="0" dirty="0">
                <a:latin typeface="宋体" panose="02010600030101010101" pitchFamily="2" charset="-122"/>
                <a:ea typeface="宋体" panose="02010600030101010101" pitchFamily="2" charset="-122"/>
              </a:rPr>
              <a:t>设计概念</a:t>
            </a:r>
            <a:endParaRPr lang="en-US" noProof="0" dirty="0">
              <a:latin typeface="宋体" panose="02010600030101010101" pitchFamily="2" charset="-122"/>
              <a:ea typeface="宋体" panose="02010600030101010101" pitchFamily="2" charset="-122"/>
            </a:endParaRP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zh-CN" altLang="en-US" noProof="0" dirty="0">
                <a:latin typeface="宋体" panose="02010600030101010101" pitchFamily="2" charset="-122"/>
                <a:ea typeface="宋体" panose="02010600030101010101" pitchFamily="2" charset="-122"/>
              </a:rPr>
              <a:t>第二部分</a:t>
            </a:r>
            <a:r>
              <a:rPr lang="en-US" noProof="0" dirty="0">
                <a:latin typeface="宋体" panose="02010600030101010101" pitchFamily="2" charset="-122"/>
                <a:ea typeface="宋体" panose="02010600030101010101" pitchFamily="2" charset="-122"/>
              </a:rPr>
              <a:t>- </a:t>
            </a:r>
            <a:r>
              <a:rPr lang="zh-CN" altLang="en-US" noProof="0" dirty="0">
                <a:latin typeface="宋体" panose="02010600030101010101" pitchFamily="2" charset="-122"/>
                <a:ea typeface="宋体" panose="02010600030101010101" pitchFamily="2" charset="-122"/>
              </a:rPr>
              <a:t>建模</a:t>
            </a:r>
            <a:endParaRPr lang="en-US" noProof="0" dirty="0">
              <a:latin typeface="宋体" panose="02010600030101010101" pitchFamily="2" charset="-122"/>
              <a:ea typeface="宋体" panose="02010600030101010101" pitchFamily="2" charset="-122"/>
            </a:endParaRPr>
          </a:p>
        </p:txBody>
      </p:sp>
      <p:pic>
        <p:nvPicPr>
          <p:cNvPr id="7" name="图片占位符 6">
            <a:extLst>
              <a:ext uri="{FF2B5EF4-FFF2-40B4-BE49-F238E27FC236}">
                <a16:creationId xmlns:a16="http://schemas.microsoft.com/office/drawing/2014/main" id="{4E588751-1DDA-1EE1-220C-8F4855123BE8}"/>
              </a:ext>
            </a:extLst>
          </p:cNvPr>
          <p:cNvPicPr>
            <a:picLocks noGrp="1" noChangeAspect="1"/>
          </p:cNvPicPr>
          <p:nvPr>
            <p:ph type="pic" sz="quarter" idx="11"/>
          </p:nvPr>
        </p:nvPicPr>
        <p:blipFill>
          <a:blip r:embed="rId3"/>
          <a:srcRect t="7210" b="7210"/>
          <a:stretch>
            <a:fillRect/>
          </a:stretch>
        </p:blipFill>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524052" y="502618"/>
            <a:ext cx="8458200" cy="678611"/>
          </a:xfrm>
        </p:spPr>
        <p:txBody>
          <a:bodyPr>
            <a:noAutofit/>
          </a:bodyPr>
          <a:lstStyle/>
          <a:p>
            <a:r>
              <a:rPr lang="zh-CN" altLang="en-US" noProof="0" dirty="0">
                <a:latin typeface="宋体" panose="02010600030101010101" pitchFamily="2" charset="-122"/>
                <a:ea typeface="宋体" panose="02010600030101010101" pitchFamily="2" charset="-122"/>
              </a:rPr>
              <a:t>设计概念</a:t>
            </a:r>
            <a:r>
              <a:rPr lang="en-US" sz="1000" b="0" noProof="0" dirty="0">
                <a:latin typeface="宋体" panose="02010600030101010101" pitchFamily="2" charset="-122"/>
                <a:ea typeface="宋体" panose="02010600030101010101" pitchFamily="2" charset="-122"/>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524052" y="1342625"/>
            <a:ext cx="8458200" cy="5330906"/>
          </a:xfrm>
        </p:spPr>
        <p:txBody>
          <a:bodyPr vert="horz" lIns="91440" tIns="45720" rIns="91440" bIns="45720" rtlCol="0">
            <a:noAutofit/>
          </a:bodyPr>
          <a:lstStyle/>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抽象</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数据抽象</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描述数据对象的命名数据集合</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过程抽象</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具有明确和有限功能的指令序列</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体系结构</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程序构件</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模块</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的结构或组织、这些构件交互的方式以及这些构件所用数据的结构。</a:t>
            </a: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设计模式</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描述一种设计结构，它能在特定的上下文中解决定义明确的设计问题。</a:t>
            </a: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关注点分离</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任何复杂问题如果被分解为可以独立解决或优化的若干块，该复杂问题便能够更容易地得到处理。</a:t>
            </a:r>
          </a:p>
          <a:p>
            <a:pPr marL="342900" indent="-342900">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模块化</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数据和功能的划分。</a:t>
            </a:r>
          </a:p>
          <a:p>
            <a:pPr>
              <a:lnSpc>
                <a:spcPct val="90000"/>
              </a:lnSpc>
            </a:pPr>
            <a:endParaRPr lang="zh-CN" altLang="en-US" sz="2400" noProof="0" dirty="0">
              <a:solidFill>
                <a:schemeClr val="tx1"/>
              </a:solidFill>
              <a:latin typeface="宋体" panose="02010600030101010101" pitchFamily="2" charset="-122"/>
              <a:ea typeface="宋体" panose="02010600030101010101" pitchFamily="2" charset="-122"/>
            </a:endParaRPr>
          </a:p>
          <a:p>
            <a:pPr>
              <a:lnSpc>
                <a:spcPct val="90000"/>
              </a:lnSpc>
            </a:pPr>
            <a:endParaRPr lang="en-US" alt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46849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0824B11-8D03-69F4-34FC-387F0A25136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5BAADA3-1A06-48A4-BD97-5B217C6CC64F}" type="slidenum">
              <a:rPr lang="en-US" altLang="zh-CN" sz="1000">
                <a:latin typeface="Helvetica" panose="020B0604020202020204" pitchFamily="34" charset="0"/>
              </a:rPr>
              <a:pPr/>
              <a:t>11</a:t>
            </a:fld>
            <a:endParaRPr lang="en-US" altLang="zh-CN" sz="1000">
              <a:latin typeface="Helvetica" panose="020B0604020202020204" pitchFamily="34" charset="0"/>
            </a:endParaRPr>
          </a:p>
        </p:txBody>
      </p:sp>
      <p:sp>
        <p:nvSpPr>
          <p:cNvPr id="17411" name="Rectangle 2">
            <a:extLst>
              <a:ext uri="{FF2B5EF4-FFF2-40B4-BE49-F238E27FC236}">
                <a16:creationId xmlns:a16="http://schemas.microsoft.com/office/drawing/2014/main" id="{B9000FBE-8943-014F-8B46-BE805F155916}"/>
              </a:ext>
            </a:extLst>
          </p:cNvPr>
          <p:cNvSpPr>
            <a:spLocks noGrp="1" noChangeArrowheads="1"/>
          </p:cNvSpPr>
          <p:nvPr>
            <p:ph type="title"/>
          </p:nvPr>
        </p:nvSpPr>
        <p:spPr>
          <a:xfrm>
            <a:off x="1219200" y="1143000"/>
            <a:ext cx="6705600" cy="633413"/>
          </a:xfrm>
        </p:spPr>
        <p:txBody>
          <a:bodyPr>
            <a:normAutofit fontScale="90000"/>
          </a:bodyPr>
          <a:lstStyle/>
          <a:p>
            <a:pPr eaLnBrk="1" hangingPunct="1"/>
            <a:r>
              <a:rPr lang="zh-CN" altLang="en-US">
                <a:ea typeface="宋体" panose="02010600030101010101" pitchFamily="2" charset="-122"/>
              </a:rPr>
              <a:t>关注点分离</a:t>
            </a:r>
            <a:endParaRPr lang="en-US" altLang="zh-CN">
              <a:ea typeface="宋体" panose="02010600030101010101" pitchFamily="2" charset="-122"/>
            </a:endParaRPr>
          </a:p>
        </p:txBody>
      </p:sp>
      <p:sp>
        <p:nvSpPr>
          <p:cNvPr id="17412" name="Rectangle 3">
            <a:extLst>
              <a:ext uri="{FF2B5EF4-FFF2-40B4-BE49-F238E27FC236}">
                <a16:creationId xmlns:a16="http://schemas.microsoft.com/office/drawing/2014/main" id="{3DB52FD4-09DE-4D49-D627-F3B79847A0FB}"/>
              </a:ext>
            </a:extLst>
          </p:cNvPr>
          <p:cNvSpPr>
            <a:spLocks noGrp="1" noChangeArrowheads="1"/>
          </p:cNvSpPr>
          <p:nvPr>
            <p:ph type="body" idx="1"/>
          </p:nvPr>
        </p:nvSpPr>
        <p:spPr>
          <a:xfrm>
            <a:off x="904352" y="1905000"/>
            <a:ext cx="7858648" cy="4619625"/>
          </a:xfrm>
        </p:spPr>
        <p:txBody>
          <a:bodyPr>
            <a:normAutofit/>
          </a:bodyPr>
          <a:lstStyle/>
          <a:p>
            <a:pPr eaLnBrk="1" hangingPunct="1">
              <a:spcBef>
                <a:spcPts val="1200"/>
              </a:spcBef>
            </a:pPr>
            <a:r>
              <a:rPr lang="zh-CN" altLang="en-US" sz="2400" dirty="0">
                <a:latin typeface="Palatino" pitchFamily="-128" charset="0"/>
                <a:ea typeface="宋体" panose="02010600030101010101" pitchFamily="2" charset="-122"/>
              </a:rPr>
              <a:t>如果复杂问题被分解为可以独立解决和（或）优化的若干块，任何复杂问题都能够被更容易地处理。</a:t>
            </a:r>
            <a:endParaRPr lang="en-US" altLang="zh-CN" sz="2400" dirty="0">
              <a:latin typeface="Palatino" pitchFamily="-128" charset="0"/>
              <a:ea typeface="宋体" panose="02010600030101010101" pitchFamily="2" charset="-122"/>
            </a:endParaRPr>
          </a:p>
          <a:p>
            <a:pPr eaLnBrk="1" hangingPunct="1">
              <a:spcBef>
                <a:spcPts val="1200"/>
              </a:spcBef>
            </a:pPr>
            <a:r>
              <a:rPr lang="zh-CN" altLang="en-US" sz="2400" dirty="0">
                <a:latin typeface="Palatino" pitchFamily="-128" charset="0"/>
                <a:ea typeface="宋体" panose="02010600030101010101" pitchFamily="2" charset="-122"/>
              </a:rPr>
              <a:t>一个</a:t>
            </a:r>
            <a:r>
              <a:rPr lang="zh-CN" altLang="en-US" sz="2400" dirty="0">
                <a:solidFill>
                  <a:schemeClr val="folHlink"/>
                </a:solidFill>
                <a:latin typeface="Palatino" pitchFamily="-128" charset="0"/>
                <a:ea typeface="宋体" panose="02010600030101010101" pitchFamily="2" charset="-122"/>
              </a:rPr>
              <a:t>关注点</a:t>
            </a:r>
            <a:r>
              <a:rPr lang="zh-CN" altLang="en-US" sz="2400" dirty="0">
                <a:latin typeface="Palatino" pitchFamily="-128" charset="0"/>
                <a:ea typeface="宋体" panose="02010600030101010101" pitchFamily="2" charset="-122"/>
              </a:rPr>
              <a:t>是一个特征或行为，被指定为软件需求模型的一部分。</a:t>
            </a:r>
            <a:endParaRPr lang="en-US" altLang="zh-CN" sz="2400" dirty="0">
              <a:latin typeface="Palatino" pitchFamily="-128" charset="0"/>
              <a:ea typeface="宋体" panose="02010600030101010101" pitchFamily="2" charset="-122"/>
            </a:endParaRPr>
          </a:p>
          <a:p>
            <a:pPr eaLnBrk="1" hangingPunct="1">
              <a:spcBef>
                <a:spcPts val="1200"/>
              </a:spcBef>
            </a:pPr>
            <a:r>
              <a:rPr lang="zh-CN" altLang="en-US" sz="2400" dirty="0">
                <a:latin typeface="Palatino" pitchFamily="-128" charset="0"/>
                <a:ea typeface="宋体" panose="02010600030101010101" pitchFamily="2" charset="-122"/>
              </a:rPr>
              <a:t>通过将关注点分割为更小的关注点，使得解决一个问题需要付出更少的工作量和时间。</a:t>
            </a:r>
          </a:p>
          <a:p>
            <a:pPr>
              <a:buFont typeface="Wingdings" panose="05000000000000000000" pitchFamily="2" charset="2"/>
              <a:buNone/>
            </a:pPr>
            <a:r>
              <a:rPr lang="en-US" altLang="zh-CN" sz="2400" dirty="0">
                <a:solidFill>
                  <a:srgbClr val="080808"/>
                </a:solidFill>
                <a:ea typeface="宋体" panose="02010600030101010101" pitchFamily="2" charset="-122"/>
              </a:rPr>
              <a:t>        	C (P</a:t>
            </a:r>
            <a:r>
              <a:rPr lang="en-US" altLang="zh-CN" sz="2400" baseline="-30000" dirty="0">
                <a:solidFill>
                  <a:srgbClr val="080808"/>
                </a:solidFill>
                <a:ea typeface="宋体" panose="02010600030101010101" pitchFamily="2" charset="-122"/>
              </a:rPr>
              <a:t>1</a:t>
            </a:r>
            <a:r>
              <a:rPr lang="en-US" altLang="zh-CN" sz="2400" dirty="0">
                <a:solidFill>
                  <a:srgbClr val="080808"/>
                </a:solidFill>
                <a:ea typeface="宋体" panose="02010600030101010101" pitchFamily="2" charset="-122"/>
              </a:rPr>
              <a:t>+P</a:t>
            </a:r>
            <a:r>
              <a:rPr lang="en-US" altLang="zh-CN" sz="2400" baseline="-30000" dirty="0">
                <a:solidFill>
                  <a:srgbClr val="080808"/>
                </a:solidFill>
                <a:ea typeface="宋体" panose="02010600030101010101" pitchFamily="2" charset="-122"/>
              </a:rPr>
              <a:t>2</a:t>
            </a:r>
            <a:r>
              <a:rPr lang="en-US" altLang="zh-CN" sz="2400" dirty="0">
                <a:solidFill>
                  <a:srgbClr val="080808"/>
                </a:solidFill>
                <a:ea typeface="宋体" panose="02010600030101010101" pitchFamily="2" charset="-122"/>
              </a:rPr>
              <a:t>)&gt;C (P</a:t>
            </a:r>
            <a:r>
              <a:rPr lang="en-US" altLang="zh-CN" sz="2400" baseline="-30000" dirty="0">
                <a:solidFill>
                  <a:srgbClr val="080808"/>
                </a:solidFill>
                <a:ea typeface="宋体" panose="02010600030101010101" pitchFamily="2" charset="-122"/>
              </a:rPr>
              <a:t>1</a:t>
            </a:r>
            <a:r>
              <a:rPr lang="en-US" altLang="zh-CN" sz="2400" dirty="0">
                <a:solidFill>
                  <a:srgbClr val="080808"/>
                </a:solidFill>
                <a:ea typeface="宋体" panose="02010600030101010101" pitchFamily="2" charset="-122"/>
              </a:rPr>
              <a:t>)+C (P</a:t>
            </a:r>
            <a:r>
              <a:rPr lang="en-US" altLang="zh-CN" sz="2400" baseline="-30000" dirty="0">
                <a:solidFill>
                  <a:srgbClr val="080808"/>
                </a:solidFill>
                <a:ea typeface="宋体" panose="02010600030101010101" pitchFamily="2" charset="-122"/>
              </a:rPr>
              <a:t>2</a:t>
            </a:r>
            <a:r>
              <a:rPr lang="en-US" altLang="zh-CN" sz="2400" dirty="0">
                <a:solidFill>
                  <a:srgbClr val="080808"/>
                </a:solidFill>
                <a:ea typeface="宋体" panose="02010600030101010101" pitchFamily="2" charset="-122"/>
              </a:rPr>
              <a:t>)</a:t>
            </a:r>
          </a:p>
          <a:p>
            <a:pPr>
              <a:buFont typeface="Wingdings" panose="05000000000000000000" pitchFamily="2" charset="2"/>
              <a:buNone/>
            </a:pPr>
            <a:r>
              <a:rPr lang="en-US" altLang="zh-CN" sz="2400" dirty="0">
                <a:solidFill>
                  <a:srgbClr val="080808"/>
                </a:solidFill>
                <a:ea typeface="宋体" panose="02010600030101010101" pitchFamily="2" charset="-122"/>
              </a:rPr>
              <a:t>	E (P1+P</a:t>
            </a:r>
            <a:r>
              <a:rPr lang="en-US" altLang="zh-CN" sz="2400" baseline="-30000" dirty="0">
                <a:solidFill>
                  <a:srgbClr val="080808"/>
                </a:solidFill>
                <a:ea typeface="宋体" panose="02010600030101010101" pitchFamily="2" charset="-122"/>
              </a:rPr>
              <a:t>2</a:t>
            </a:r>
            <a:r>
              <a:rPr lang="en-US" altLang="zh-CN" sz="2400" dirty="0">
                <a:solidFill>
                  <a:srgbClr val="080808"/>
                </a:solidFill>
                <a:ea typeface="宋体" panose="02010600030101010101" pitchFamily="2" charset="-122"/>
              </a:rPr>
              <a:t>)&gt;E (P</a:t>
            </a:r>
            <a:r>
              <a:rPr lang="en-US" altLang="zh-CN" sz="2400" baseline="-30000" dirty="0">
                <a:solidFill>
                  <a:srgbClr val="080808"/>
                </a:solidFill>
                <a:ea typeface="宋体" panose="02010600030101010101" pitchFamily="2" charset="-122"/>
              </a:rPr>
              <a:t>1</a:t>
            </a:r>
            <a:r>
              <a:rPr lang="en-US" altLang="zh-CN" sz="2400" dirty="0">
                <a:solidFill>
                  <a:srgbClr val="080808"/>
                </a:solidFill>
                <a:ea typeface="宋体" panose="02010600030101010101" pitchFamily="2" charset="-122"/>
              </a:rPr>
              <a:t>)+E (P</a:t>
            </a:r>
            <a:r>
              <a:rPr lang="en-US" altLang="zh-CN" sz="2400" baseline="-30000" dirty="0">
                <a:solidFill>
                  <a:srgbClr val="080808"/>
                </a:solidFill>
                <a:ea typeface="宋体" panose="02010600030101010101" pitchFamily="2" charset="-122"/>
              </a:rPr>
              <a:t>2</a:t>
            </a:r>
            <a:r>
              <a:rPr lang="en-US" altLang="zh-CN" sz="2400" dirty="0">
                <a:solidFill>
                  <a:srgbClr val="080808"/>
                </a:solidFill>
                <a:ea typeface="宋体" panose="02010600030101010101" pitchFamily="2" charset="-122"/>
              </a:rPr>
              <a:t>) </a:t>
            </a:r>
          </a:p>
          <a:p>
            <a:pPr>
              <a:buFont typeface="Wingdings" panose="05000000000000000000" pitchFamily="2" charset="2"/>
              <a:buNone/>
            </a:pPr>
            <a:r>
              <a:rPr lang="en-US" altLang="zh-CN" sz="2400" dirty="0">
                <a:solidFill>
                  <a:srgbClr val="080808"/>
                </a:solidFill>
                <a:ea typeface="宋体" panose="02010600030101010101" pitchFamily="2" charset="-122"/>
              </a:rPr>
              <a:t>C</a:t>
            </a:r>
            <a:r>
              <a:rPr lang="zh-CN" altLang="en-US" sz="2400" dirty="0">
                <a:solidFill>
                  <a:srgbClr val="080808"/>
                </a:solidFill>
                <a:latin typeface="Times New Roman" panose="02020603050405020304" pitchFamily="18" charset="0"/>
                <a:ea typeface="宋体" panose="02010600030101010101" pitchFamily="2" charset="-122"/>
              </a:rPr>
              <a:t>为问题的复杂度，</a:t>
            </a:r>
            <a:r>
              <a:rPr lang="en-US" altLang="zh-CN" sz="2400" dirty="0">
                <a:solidFill>
                  <a:srgbClr val="080808"/>
                </a:solidFill>
                <a:ea typeface="宋体" panose="02010600030101010101" pitchFamily="2" charset="-122"/>
              </a:rPr>
              <a:t>E</a:t>
            </a:r>
            <a:r>
              <a:rPr lang="zh-CN" altLang="en-US" sz="2400" dirty="0">
                <a:solidFill>
                  <a:srgbClr val="080808"/>
                </a:solidFill>
                <a:latin typeface="Times New Roman" panose="02020603050405020304" pitchFamily="18" charset="0"/>
                <a:ea typeface="宋体" panose="02010600030101010101" pitchFamily="2" charset="-122"/>
              </a:rPr>
              <a:t>为解题需要的工作量</a:t>
            </a:r>
            <a:endParaRPr lang="en-US" altLang="zh-CN" sz="2400" dirty="0">
              <a:solidFill>
                <a:srgbClr val="080808"/>
              </a:solidFill>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FA0CCB3-E475-2D45-B245-FC805DDE137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CB1CD1-DE9D-475C-AFFF-E3AF540BD767}" type="slidenum">
              <a:rPr lang="en-US" altLang="zh-CN" sz="1000">
                <a:latin typeface="Helvetica" panose="020B0604020202020204" pitchFamily="34" charset="0"/>
              </a:rPr>
              <a:pPr/>
              <a:t>12</a:t>
            </a:fld>
            <a:endParaRPr lang="en-US" altLang="zh-CN" sz="1000">
              <a:latin typeface="Helvetica" panose="020B0604020202020204" pitchFamily="34" charset="0"/>
            </a:endParaRPr>
          </a:p>
        </p:txBody>
      </p:sp>
      <p:sp>
        <p:nvSpPr>
          <p:cNvPr id="18435" name="Rectangle 2">
            <a:extLst>
              <a:ext uri="{FF2B5EF4-FFF2-40B4-BE49-F238E27FC236}">
                <a16:creationId xmlns:a16="http://schemas.microsoft.com/office/drawing/2014/main" id="{D1DF94E5-257C-784F-CFA0-9869581F8196}"/>
              </a:ext>
            </a:extLst>
          </p:cNvPr>
          <p:cNvSpPr>
            <a:spLocks noGrp="1" noChangeArrowheads="1"/>
          </p:cNvSpPr>
          <p:nvPr>
            <p:ph type="title"/>
          </p:nvPr>
        </p:nvSpPr>
        <p:spPr/>
        <p:txBody>
          <a:bodyPr/>
          <a:lstStyle/>
          <a:p>
            <a:pPr eaLnBrk="1" hangingPunct="1"/>
            <a:r>
              <a:rPr lang="zh-CN" altLang="en-US">
                <a:ea typeface="宋体" panose="02010600030101010101" pitchFamily="2" charset="-122"/>
              </a:rPr>
              <a:t>模块化</a:t>
            </a:r>
            <a:endParaRPr lang="en-US" altLang="zh-CN">
              <a:ea typeface="宋体" panose="02010600030101010101" pitchFamily="2" charset="-122"/>
            </a:endParaRPr>
          </a:p>
        </p:txBody>
      </p:sp>
      <p:sp>
        <p:nvSpPr>
          <p:cNvPr id="18436" name="Rectangle 3">
            <a:extLst>
              <a:ext uri="{FF2B5EF4-FFF2-40B4-BE49-F238E27FC236}">
                <a16:creationId xmlns:a16="http://schemas.microsoft.com/office/drawing/2014/main" id="{60181A97-986D-F6F6-FA6D-77784BFA33FB}"/>
              </a:ext>
            </a:extLst>
          </p:cNvPr>
          <p:cNvSpPr>
            <a:spLocks noGrp="1" noChangeArrowheads="1"/>
          </p:cNvSpPr>
          <p:nvPr>
            <p:ph type="body" idx="1"/>
          </p:nvPr>
        </p:nvSpPr>
        <p:spPr/>
        <p:txBody>
          <a:bodyPr/>
          <a:lstStyle/>
          <a:p>
            <a:pPr eaLnBrk="1" hangingPunct="1">
              <a:spcBef>
                <a:spcPts val="300"/>
              </a:spcBef>
            </a:pPr>
            <a:r>
              <a:rPr lang="zh-CN" altLang="en-US" sz="2000" dirty="0">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模块化是软件的单一属性，它使程序能被智能化地管理”</a:t>
            </a:r>
            <a:r>
              <a:rPr lang="en-US" altLang="zh-CN" dirty="0">
                <a:latin typeface="Palatino" pitchFamily="-128" charset="0"/>
                <a:ea typeface="宋体" panose="02010600030101010101" pitchFamily="2" charset="-122"/>
              </a:rPr>
              <a:t>[Mye78]</a:t>
            </a:r>
            <a:r>
              <a:rPr lang="zh-CN" altLang="en-US" dirty="0">
                <a:latin typeface="Palatino" pitchFamily="-128" charset="0"/>
                <a:ea typeface="宋体" panose="02010600030101010101" pitchFamily="2" charset="-122"/>
              </a:rPr>
              <a:t>。</a:t>
            </a:r>
            <a:r>
              <a:rPr lang="en-US" altLang="zh-CN" dirty="0">
                <a:latin typeface="Palatino" pitchFamily="-128" charset="0"/>
                <a:ea typeface="宋体" panose="02010600030101010101" pitchFamily="2" charset="-122"/>
              </a:rPr>
              <a:t> </a:t>
            </a:r>
          </a:p>
          <a:p>
            <a:pPr eaLnBrk="1" hangingPunct="1">
              <a:spcBef>
                <a:spcPts val="300"/>
              </a:spcBef>
            </a:pPr>
            <a:r>
              <a:rPr lang="zh-CN" altLang="en-US" dirty="0">
                <a:latin typeface="Palatino" pitchFamily="-128" charset="0"/>
                <a:ea typeface="宋体" panose="02010600030101010101" pitchFamily="2" charset="-122"/>
              </a:rPr>
              <a:t>软件工程师难以掌握单块软件（即由一个单独模块构成的大程序）</a:t>
            </a:r>
            <a:r>
              <a:rPr lang="en-US" altLang="zh-CN" dirty="0">
                <a:latin typeface="Palatino" pitchFamily="-128" charset="0"/>
                <a:ea typeface="宋体" panose="02010600030101010101" pitchFamily="2" charset="-122"/>
              </a:rPr>
              <a:t> </a:t>
            </a:r>
            <a:r>
              <a:rPr lang="zh-CN" altLang="en-US" dirty="0">
                <a:latin typeface="Palatino" pitchFamily="-128" charset="0"/>
                <a:ea typeface="宋体" panose="02010600030101010101" pitchFamily="2" charset="-122"/>
              </a:rPr>
              <a:t>。</a:t>
            </a:r>
            <a:endParaRPr lang="en-US" altLang="zh-CN" dirty="0">
              <a:latin typeface="Palatino" pitchFamily="-128" charset="0"/>
              <a:ea typeface="宋体" panose="02010600030101010101" pitchFamily="2" charset="-122"/>
            </a:endParaRPr>
          </a:p>
          <a:p>
            <a:pPr lvl="1" eaLnBrk="1" hangingPunct="1">
              <a:spcBef>
                <a:spcPts val="300"/>
              </a:spcBef>
            </a:pPr>
            <a:r>
              <a:rPr lang="zh-CN" altLang="en-US" sz="2400" dirty="0">
                <a:latin typeface="Palatino" pitchFamily="-128" charset="0"/>
                <a:ea typeface="宋体" panose="02010600030101010101" pitchFamily="2" charset="-122"/>
              </a:rPr>
              <a:t>其控制路径的数量、引用的跨度、变量的数量和整体的复杂度使得理解这样的软件几乎是不可能的。</a:t>
            </a:r>
            <a:endParaRPr lang="en-US" altLang="zh-CN" sz="2400" dirty="0">
              <a:latin typeface="Palatino" pitchFamily="-128" charset="0"/>
              <a:ea typeface="宋体" panose="02010600030101010101" pitchFamily="2" charset="-122"/>
            </a:endParaRPr>
          </a:p>
          <a:p>
            <a:pPr eaLnBrk="1" hangingPunct="1">
              <a:spcBef>
                <a:spcPts val="300"/>
              </a:spcBef>
            </a:pPr>
            <a:r>
              <a:rPr lang="zh-CN" altLang="en-US" dirty="0">
                <a:latin typeface="Palatino" pitchFamily="-128" charset="0"/>
                <a:ea typeface="宋体" panose="02010600030101010101" pitchFamily="2" charset="-122"/>
              </a:rPr>
              <a:t>几乎所有的情况下，为了理解更容易，都应当将设计划分成许多模块，这样做的结果，构建软件所需要的成本将会随之降低。</a:t>
            </a:r>
            <a:endParaRPr lang="en-US" altLang="zh-CN" dirty="0">
              <a:latin typeface="Palatino" pitchFamily="-12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模块化和软件成本</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E7D610D0-D6F3-4792-A99B-E73260525922}"/>
              </a:ext>
            </a:extLst>
          </p:cNvPr>
          <p:cNvSpPr>
            <a:spLocks noGrp="1"/>
          </p:cNvSpPr>
          <p:nvPr>
            <p:ph type="body" sz="quarter" idx="12"/>
          </p:nvPr>
        </p:nvSpPr>
        <p:spPr>
          <a:xfrm>
            <a:off x="3369347" y="6283842"/>
            <a:ext cx="2935760" cy="269358"/>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图片对应描述</a:t>
            </a:r>
            <a:r>
              <a:rPr lang="en-US"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a:t>
            </a:r>
            <a:endParaRPr lang="en-US"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pic>
        <p:nvPicPr>
          <p:cNvPr id="7" name="图片 6">
            <a:extLst>
              <a:ext uri="{FF2B5EF4-FFF2-40B4-BE49-F238E27FC236}">
                <a16:creationId xmlns:a16="http://schemas.microsoft.com/office/drawing/2014/main" id="{473AC54E-FE4D-CA33-3DBC-C56C9C1CF609}"/>
              </a:ext>
            </a:extLst>
          </p:cNvPr>
          <p:cNvPicPr>
            <a:picLocks noChangeAspect="1"/>
          </p:cNvPicPr>
          <p:nvPr/>
        </p:nvPicPr>
        <p:blipFill>
          <a:blip r:embed="rId4"/>
          <a:stretch>
            <a:fillRect/>
          </a:stretch>
        </p:blipFill>
        <p:spPr>
          <a:xfrm>
            <a:off x="937033" y="1170779"/>
            <a:ext cx="7269934" cy="4925694"/>
          </a:xfrm>
          <a:prstGeom prst="rect">
            <a:avLst/>
          </a:prstGeom>
        </p:spPr>
      </p:pic>
    </p:spTree>
    <p:extLst>
      <p:ext uri="{BB962C8B-B14F-4D97-AF65-F5344CB8AC3E}">
        <p14:creationId xmlns:p14="http://schemas.microsoft.com/office/powerpoint/2010/main" val="30507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zh-CN" altLang="en-US" i="0" dirty="0">
                <a:solidFill>
                  <a:srgbClr val="2A2B2E"/>
                </a:solidFill>
                <a:effectLst/>
                <a:latin typeface="宋体" panose="02010600030101010101" pitchFamily="2" charset="-122"/>
                <a:ea typeface="宋体" panose="02010600030101010101" pitchFamily="2" charset="-122"/>
              </a:rPr>
              <a:t>模块化和软件成本</a:t>
            </a:r>
            <a:r>
              <a:rPr lang="en-US" altLang="zh-CN" i="0" dirty="0">
                <a:solidFill>
                  <a:srgbClr val="2A2B2E"/>
                </a:solidFill>
                <a:effectLst/>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pPr algn="just"/>
            <a:r>
              <a:rPr lang="zh-CN" altLang="en-US" b="0" i="0" dirty="0">
                <a:solidFill>
                  <a:srgbClr val="2A2B2E"/>
                </a:solidFill>
                <a:effectLst/>
                <a:latin typeface="宋体" panose="02010600030101010101" pitchFamily="2" charset="-122"/>
                <a:ea typeface="宋体" panose="02010600030101010101" pitchFamily="2" charset="-122"/>
              </a:rPr>
              <a:t>图表显示了工作成本与模块数量之间的关系。绘制的图表有三条曲线</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软件总成本、集成成本和每个模块的成本。集成成本曲线从原点上升，并接近一条假设的垂直渐近线。每个模块的成本曲线从正</a:t>
            </a:r>
            <a:r>
              <a:rPr lang="en-US" altLang="zh-CN" b="0" i="0" dirty="0">
                <a:solidFill>
                  <a:srgbClr val="2A2B2E"/>
                </a:solidFill>
                <a:effectLst/>
                <a:latin typeface="宋体" panose="02010600030101010101" pitchFamily="2" charset="-122"/>
                <a:ea typeface="宋体" panose="02010600030101010101" pitchFamily="2" charset="-122"/>
              </a:rPr>
              <a:t>y</a:t>
            </a:r>
            <a:r>
              <a:rPr lang="zh-CN" altLang="en-US" b="0" i="0" dirty="0">
                <a:solidFill>
                  <a:srgbClr val="2A2B2E"/>
                </a:solidFill>
                <a:effectLst/>
                <a:latin typeface="宋体" panose="02010600030101010101" pitchFamily="2" charset="-122"/>
                <a:ea typeface="宋体" panose="02010600030101010101" pitchFamily="2" charset="-122"/>
              </a:rPr>
              <a:t>轴下降到正</a:t>
            </a:r>
            <a:r>
              <a:rPr lang="en-US" altLang="zh-CN" b="0" i="0" dirty="0">
                <a:solidFill>
                  <a:srgbClr val="2A2B2E"/>
                </a:solidFill>
                <a:effectLst/>
                <a:latin typeface="宋体" panose="02010600030101010101" pitchFamily="2" charset="-122"/>
                <a:ea typeface="宋体" panose="02010600030101010101" pitchFamily="2" charset="-122"/>
              </a:rPr>
              <a:t>x</a:t>
            </a:r>
            <a:r>
              <a:rPr lang="zh-CN" altLang="en-US" b="0" i="0" dirty="0">
                <a:solidFill>
                  <a:srgbClr val="2A2B2E"/>
                </a:solidFill>
                <a:effectLst/>
                <a:latin typeface="宋体" panose="02010600030101010101" pitchFamily="2" charset="-122"/>
                <a:ea typeface="宋体" panose="02010600030101010101" pitchFamily="2" charset="-122"/>
              </a:rPr>
              <a:t>轴。</a:t>
            </a:r>
            <a:r>
              <a:rPr lang="en-US" altLang="zh-CN" b="0" i="0" dirty="0">
                <a:solidFill>
                  <a:srgbClr val="2A2B2E"/>
                </a:solidFill>
                <a:effectLst/>
                <a:latin typeface="宋体" panose="02010600030101010101" pitchFamily="2" charset="-122"/>
                <a:ea typeface="宋体" panose="02010600030101010101" pitchFamily="2" charset="-122"/>
              </a:rPr>
              <a:t>x</a:t>
            </a:r>
            <a:r>
              <a:rPr lang="zh-CN" altLang="en-US" b="0" i="0" dirty="0">
                <a:solidFill>
                  <a:srgbClr val="2A2B2E"/>
                </a:solidFill>
                <a:effectLst/>
                <a:latin typeface="宋体" panose="02010600030101010101" pitchFamily="2" charset="-122"/>
                <a:ea typeface="宋体" panose="02010600030101010101" pitchFamily="2" charset="-122"/>
              </a:rPr>
              <a:t>轴是曲线的水平渐近线。软件总成本的曲线在两条曲线的上交点之间起落</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每个模块成本和集成成本。区域标签</a:t>
            </a:r>
            <a:r>
              <a:rPr lang="en-US" altLang="zh-CN" b="0" i="0" dirty="0">
                <a:solidFill>
                  <a:srgbClr val="2A2B2E"/>
                </a:solidFill>
                <a:effectLst/>
                <a:latin typeface="宋体" panose="02010600030101010101" pitchFamily="2" charset="-122"/>
                <a:ea typeface="宋体" panose="02010600030101010101" pitchFamily="2" charset="-122"/>
              </a:rPr>
              <a:t>M</a:t>
            </a:r>
            <a:r>
              <a:rPr lang="zh-CN" altLang="en-US" b="0" i="0" dirty="0">
                <a:solidFill>
                  <a:srgbClr val="2A2B2E"/>
                </a:solidFill>
                <a:effectLst/>
                <a:latin typeface="宋体" panose="02010600030101010101" pitchFamily="2" charset="-122"/>
                <a:ea typeface="宋体" panose="02010600030101010101" pitchFamily="2" charset="-122"/>
              </a:rPr>
              <a:t>是最小成本区域，由两条垂直线之间的区域组成，两条垂直线分别绘在两条相交曲线的两侧。</a:t>
            </a:r>
            <a:endParaRPr lang="en-US" dirty="0">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14</a:t>
            </a:fld>
            <a:endParaRPr lang="en-US" dirty="0"/>
          </a:p>
        </p:txBody>
      </p:sp>
      <p:sp>
        <p:nvSpPr>
          <p:cNvPr id="8" name="Text Placeholder 4">
            <a:extLst>
              <a:ext uri="{FF2B5EF4-FFF2-40B4-BE49-F238E27FC236}">
                <a16:creationId xmlns:a16="http://schemas.microsoft.com/office/drawing/2014/main" id="{DC8237EC-E358-3EF4-313A-8137A10DF6F1}"/>
              </a:ext>
            </a:extLst>
          </p:cNvPr>
          <p:cNvSpPr>
            <a:spLocks noGrp="1"/>
          </p:cNvSpPr>
          <p:nvPr>
            <p:ph type="body" sz="quarter" idx="15"/>
          </p:nvPr>
        </p:nvSpPr>
        <p:spPr>
          <a:xfrm>
            <a:off x="3092450" y="6350000"/>
            <a:ext cx="2959100" cy="228600"/>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9" name="Text Placeholder 4">
            <a:extLst>
              <a:ext uri="{FF2B5EF4-FFF2-40B4-BE49-F238E27FC236}">
                <a16:creationId xmlns:a16="http://schemas.microsoft.com/office/drawing/2014/main" id="{7B0A39BF-5328-DE24-FC36-4AF55134C864}"/>
              </a:ext>
            </a:extLst>
          </p:cNvPr>
          <p:cNvSpPr txBox="1">
            <a:spLocks/>
          </p:cNvSpPr>
          <p:nvPr/>
        </p:nvSpPr>
        <p:spPr>
          <a:xfrm>
            <a:off x="3092450" y="1250050"/>
            <a:ext cx="2959100" cy="228600"/>
          </a:xfrm>
          <a:prstGeom prst="rect">
            <a:avLst/>
          </a:prstGeom>
        </p:spPr>
        <p:txBody>
          <a:bodyPr vert="horz" lIns="91440" tIns="45720" rIns="91440" bIns="45720" rtlCol="0" anchor="ctr">
            <a:noAutofit/>
          </a:bodyPr>
          <a:lst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lang="en-US" sz="1200" kern="1200" dirty="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210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4">
            <a:extLst>
              <a:ext uri="{FF2B5EF4-FFF2-40B4-BE49-F238E27FC236}">
                <a16:creationId xmlns:a16="http://schemas.microsoft.com/office/drawing/2014/main" id="{0B29746F-3424-6194-E6E6-4B2C54D29984}"/>
              </a:ext>
            </a:extLst>
          </p:cNvPr>
          <p:cNvSpPr>
            <a:spLocks noGrp="1"/>
          </p:cNvSpPr>
          <p:nvPr>
            <p:ph type="sldNum" sz="quarter" idx="11"/>
          </p:nvPr>
        </p:nvSpPr>
        <p:spPr>
          <a:xfrm>
            <a:off x="7541189" y="6573051"/>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EEBA5A-8C95-4BC0-B52E-7C8C3C25DC37}" type="slidenum">
              <a:rPr lang="en-US" altLang="zh-CN" sz="1000">
                <a:latin typeface="Helvetica" panose="020B0604020202020204" pitchFamily="34" charset="0"/>
              </a:rPr>
              <a:pPr/>
              <a:t>15</a:t>
            </a:fld>
            <a:endParaRPr lang="en-US" altLang="zh-CN" sz="1000">
              <a:latin typeface="Helvetica" panose="020B0604020202020204" pitchFamily="34" charset="0"/>
            </a:endParaRPr>
          </a:p>
        </p:txBody>
      </p:sp>
      <p:sp>
        <p:nvSpPr>
          <p:cNvPr id="19459" name="Rectangle 2">
            <a:extLst>
              <a:ext uri="{FF2B5EF4-FFF2-40B4-BE49-F238E27FC236}">
                <a16:creationId xmlns:a16="http://schemas.microsoft.com/office/drawing/2014/main" id="{F5B28243-6C5A-3344-7B34-18AC35B257FB}"/>
              </a:ext>
            </a:extLst>
          </p:cNvPr>
          <p:cNvSpPr>
            <a:spLocks noGrp="1" noChangeArrowheads="1"/>
          </p:cNvSpPr>
          <p:nvPr>
            <p:ph type="title"/>
          </p:nvPr>
        </p:nvSpPr>
        <p:spPr>
          <a:xfrm>
            <a:off x="133977" y="1042520"/>
            <a:ext cx="3348038" cy="666750"/>
          </a:xfrm>
          <a:noFill/>
        </p:spPr>
        <p:txBody>
          <a:bodyPr wrap="none" lIns="63500" tIns="25400" rIns="63500" bIns="25400" anchor="t">
            <a:spAutoFit/>
          </a:bodyPr>
          <a:lstStyle/>
          <a:p>
            <a:pPr eaLnBrk="1" hangingPunct="1"/>
            <a:r>
              <a:rPr lang="zh-CN" altLang="en-US">
                <a:ea typeface="宋体" panose="02010600030101010101" pitchFamily="2" charset="-122"/>
              </a:rPr>
              <a:t>模块化：</a:t>
            </a:r>
            <a:r>
              <a:rPr lang="en-US" altLang="zh-CN">
                <a:ea typeface="宋体" panose="02010600030101010101" pitchFamily="2" charset="-122"/>
              </a:rPr>
              <a:t> </a:t>
            </a:r>
            <a:r>
              <a:rPr lang="zh-CN" altLang="en-US">
                <a:ea typeface="宋体" panose="02010600030101010101" pitchFamily="2" charset="-122"/>
              </a:rPr>
              <a:t>权衡</a:t>
            </a:r>
            <a:endParaRPr lang="en-US" altLang="zh-CN">
              <a:ea typeface="宋体" panose="02010600030101010101" pitchFamily="2" charset="-122"/>
            </a:endParaRPr>
          </a:p>
        </p:txBody>
      </p:sp>
      <p:sp>
        <p:nvSpPr>
          <p:cNvPr id="182275" name="Rectangle 3">
            <a:extLst>
              <a:ext uri="{FF2B5EF4-FFF2-40B4-BE49-F238E27FC236}">
                <a16:creationId xmlns:a16="http://schemas.microsoft.com/office/drawing/2014/main" id="{8B872BB2-B31C-0A64-53C2-6EFBDD557703}"/>
              </a:ext>
            </a:extLst>
          </p:cNvPr>
          <p:cNvSpPr>
            <a:spLocks noChangeArrowheads="1"/>
          </p:cNvSpPr>
          <p:nvPr/>
        </p:nvSpPr>
        <p:spPr bwMode="auto">
          <a:xfrm>
            <a:off x="5898190" y="1815633"/>
            <a:ext cx="2160587" cy="460375"/>
          </a:xfrm>
          <a:prstGeom prst="rect">
            <a:avLst/>
          </a:prstGeom>
          <a:noFill/>
          <a:ln w="25400">
            <a:noFill/>
            <a:miter lim="800000"/>
            <a:headEnd/>
            <a:tailEnd/>
          </a:ln>
          <a:effectLst/>
        </p:spPr>
        <p:txBody>
          <a:bodyPr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对特定的软件设计， 什么是“正确”的模块数量？</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2277" name="Rectangle 5">
            <a:extLst>
              <a:ext uri="{FF2B5EF4-FFF2-40B4-BE49-F238E27FC236}">
                <a16:creationId xmlns:a16="http://schemas.microsoft.com/office/drawing/2014/main" id="{80F208F0-61FB-8561-444A-5F4F188A5611}"/>
              </a:ext>
            </a:extLst>
          </p:cNvPr>
          <p:cNvSpPr>
            <a:spLocks noChangeArrowheads="1"/>
          </p:cNvSpPr>
          <p:nvPr/>
        </p:nvSpPr>
        <p:spPr bwMode="auto">
          <a:xfrm>
            <a:off x="1615115" y="6136808"/>
            <a:ext cx="1258887" cy="274637"/>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模块的最优数量</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9462" name="Rectangle 7">
            <a:extLst>
              <a:ext uri="{FF2B5EF4-FFF2-40B4-BE49-F238E27FC236}">
                <a16:creationId xmlns:a16="http://schemas.microsoft.com/office/drawing/2014/main" id="{D406D883-7FF7-987C-2A50-6325FC857220}"/>
              </a:ext>
            </a:extLst>
          </p:cNvPr>
          <p:cNvSpPr>
            <a:spLocks noChangeArrowheads="1"/>
          </p:cNvSpPr>
          <p:nvPr/>
        </p:nvSpPr>
        <p:spPr bwMode="auto">
          <a:xfrm>
            <a:off x="2421565" y="3091983"/>
            <a:ext cx="279400" cy="23590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3" name="Rectangle 8">
            <a:extLst>
              <a:ext uri="{FF2B5EF4-FFF2-40B4-BE49-F238E27FC236}">
                <a16:creationId xmlns:a16="http://schemas.microsoft.com/office/drawing/2014/main" id="{63095616-AAC7-BE6C-C136-7801CB8F8D14}"/>
              </a:ext>
            </a:extLst>
          </p:cNvPr>
          <p:cNvSpPr>
            <a:spLocks noChangeArrowheads="1"/>
          </p:cNvSpPr>
          <p:nvPr/>
        </p:nvSpPr>
        <p:spPr bwMode="auto">
          <a:xfrm>
            <a:off x="2408865" y="3079283"/>
            <a:ext cx="304800" cy="2384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4" name="Rectangle 9">
            <a:extLst>
              <a:ext uri="{FF2B5EF4-FFF2-40B4-BE49-F238E27FC236}">
                <a16:creationId xmlns:a16="http://schemas.microsoft.com/office/drawing/2014/main" id="{123FC8B3-0F09-146A-109D-1801BC34C511}"/>
              </a:ext>
            </a:extLst>
          </p:cNvPr>
          <p:cNvSpPr>
            <a:spLocks noChangeArrowheads="1"/>
          </p:cNvSpPr>
          <p:nvPr/>
        </p:nvSpPr>
        <p:spPr bwMode="auto">
          <a:xfrm>
            <a:off x="2421565" y="5492283"/>
            <a:ext cx="279400" cy="123825"/>
          </a:xfrm>
          <a:prstGeom prst="rect">
            <a:avLst/>
          </a:prstGeom>
          <a:solidFill>
            <a:srgbClr val="F7668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5" name="Rectangle 10">
            <a:extLst>
              <a:ext uri="{FF2B5EF4-FFF2-40B4-BE49-F238E27FC236}">
                <a16:creationId xmlns:a16="http://schemas.microsoft.com/office/drawing/2014/main" id="{8A3F9E08-FF95-956D-40BF-59A13B1D1FF3}"/>
              </a:ext>
            </a:extLst>
          </p:cNvPr>
          <p:cNvSpPr>
            <a:spLocks noChangeArrowheads="1"/>
          </p:cNvSpPr>
          <p:nvPr/>
        </p:nvSpPr>
        <p:spPr bwMode="auto">
          <a:xfrm>
            <a:off x="2408865" y="5479583"/>
            <a:ext cx="304800" cy="149225"/>
          </a:xfrm>
          <a:prstGeom prst="rect">
            <a:avLst/>
          </a:prstGeom>
          <a:solidFill>
            <a:schemeClr val="folHlink"/>
          </a:solidFill>
          <a:ln w="25400">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6" name="Rectangle 11">
            <a:extLst>
              <a:ext uri="{FF2B5EF4-FFF2-40B4-BE49-F238E27FC236}">
                <a16:creationId xmlns:a16="http://schemas.microsoft.com/office/drawing/2014/main" id="{6DFA067F-0F7E-BA9E-842D-F48BF5ABC3F7}"/>
              </a:ext>
            </a:extLst>
          </p:cNvPr>
          <p:cNvSpPr>
            <a:spLocks noChangeArrowheads="1"/>
          </p:cNvSpPr>
          <p:nvPr/>
        </p:nvSpPr>
        <p:spPr bwMode="auto">
          <a:xfrm>
            <a:off x="2739065" y="5403383"/>
            <a:ext cx="279400" cy="2127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7" name="Rectangle 12">
            <a:extLst>
              <a:ext uri="{FF2B5EF4-FFF2-40B4-BE49-F238E27FC236}">
                <a16:creationId xmlns:a16="http://schemas.microsoft.com/office/drawing/2014/main" id="{B31DCB7A-6EED-E35B-43EE-77D31DA362F0}"/>
              </a:ext>
            </a:extLst>
          </p:cNvPr>
          <p:cNvSpPr>
            <a:spLocks noChangeArrowheads="1"/>
          </p:cNvSpPr>
          <p:nvPr/>
        </p:nvSpPr>
        <p:spPr bwMode="auto">
          <a:xfrm>
            <a:off x="2726365" y="5390683"/>
            <a:ext cx="304800" cy="238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8" name="Rectangle 13">
            <a:extLst>
              <a:ext uri="{FF2B5EF4-FFF2-40B4-BE49-F238E27FC236}">
                <a16:creationId xmlns:a16="http://schemas.microsoft.com/office/drawing/2014/main" id="{A863C376-01F2-518E-DB57-38B959C208A7}"/>
              </a:ext>
            </a:extLst>
          </p:cNvPr>
          <p:cNvSpPr>
            <a:spLocks noChangeArrowheads="1"/>
          </p:cNvSpPr>
          <p:nvPr/>
        </p:nvSpPr>
        <p:spPr bwMode="auto">
          <a:xfrm>
            <a:off x="2739065" y="3320583"/>
            <a:ext cx="279400" cy="20415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69" name="Rectangle 14">
            <a:extLst>
              <a:ext uri="{FF2B5EF4-FFF2-40B4-BE49-F238E27FC236}">
                <a16:creationId xmlns:a16="http://schemas.microsoft.com/office/drawing/2014/main" id="{7A0100ED-614F-30EB-D484-3923A654812C}"/>
              </a:ext>
            </a:extLst>
          </p:cNvPr>
          <p:cNvSpPr>
            <a:spLocks noChangeArrowheads="1"/>
          </p:cNvSpPr>
          <p:nvPr/>
        </p:nvSpPr>
        <p:spPr bwMode="auto">
          <a:xfrm>
            <a:off x="2726365" y="3307883"/>
            <a:ext cx="304800" cy="2066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0" name="Rectangle 15">
            <a:extLst>
              <a:ext uri="{FF2B5EF4-FFF2-40B4-BE49-F238E27FC236}">
                <a16:creationId xmlns:a16="http://schemas.microsoft.com/office/drawing/2014/main" id="{1D931EF4-9846-ECA2-7245-2C47633AE291}"/>
              </a:ext>
            </a:extLst>
          </p:cNvPr>
          <p:cNvSpPr>
            <a:spLocks noChangeArrowheads="1"/>
          </p:cNvSpPr>
          <p:nvPr/>
        </p:nvSpPr>
        <p:spPr bwMode="auto">
          <a:xfrm>
            <a:off x="3056565" y="5289083"/>
            <a:ext cx="279400" cy="3270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1" name="Rectangle 16">
            <a:extLst>
              <a:ext uri="{FF2B5EF4-FFF2-40B4-BE49-F238E27FC236}">
                <a16:creationId xmlns:a16="http://schemas.microsoft.com/office/drawing/2014/main" id="{1E7F3DA0-F4B1-AF1E-589C-9CAE941251AC}"/>
              </a:ext>
            </a:extLst>
          </p:cNvPr>
          <p:cNvSpPr>
            <a:spLocks noChangeArrowheads="1"/>
          </p:cNvSpPr>
          <p:nvPr/>
        </p:nvSpPr>
        <p:spPr bwMode="auto">
          <a:xfrm>
            <a:off x="3043865" y="5276383"/>
            <a:ext cx="304800" cy="352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2" name="Rectangle 17">
            <a:extLst>
              <a:ext uri="{FF2B5EF4-FFF2-40B4-BE49-F238E27FC236}">
                <a16:creationId xmlns:a16="http://schemas.microsoft.com/office/drawing/2014/main" id="{1CC8F437-4740-ADC6-47BC-35CB1A46214F}"/>
              </a:ext>
            </a:extLst>
          </p:cNvPr>
          <p:cNvSpPr>
            <a:spLocks noChangeArrowheads="1"/>
          </p:cNvSpPr>
          <p:nvPr/>
        </p:nvSpPr>
        <p:spPr bwMode="auto">
          <a:xfrm>
            <a:off x="3056565" y="3512670"/>
            <a:ext cx="279400" cy="1735138"/>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3" name="Rectangle 18">
            <a:extLst>
              <a:ext uri="{FF2B5EF4-FFF2-40B4-BE49-F238E27FC236}">
                <a16:creationId xmlns:a16="http://schemas.microsoft.com/office/drawing/2014/main" id="{C4F558BD-3B56-4BBA-4BE9-9DC96B7C7720}"/>
              </a:ext>
            </a:extLst>
          </p:cNvPr>
          <p:cNvSpPr>
            <a:spLocks noChangeArrowheads="1"/>
          </p:cNvSpPr>
          <p:nvPr/>
        </p:nvSpPr>
        <p:spPr bwMode="auto">
          <a:xfrm>
            <a:off x="3043865" y="3498383"/>
            <a:ext cx="304800" cy="1762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4" name="Rectangle 19">
            <a:extLst>
              <a:ext uri="{FF2B5EF4-FFF2-40B4-BE49-F238E27FC236}">
                <a16:creationId xmlns:a16="http://schemas.microsoft.com/office/drawing/2014/main" id="{105AB6AE-C48A-2C24-B3DA-09B6A43E9B77}"/>
              </a:ext>
            </a:extLst>
          </p:cNvPr>
          <p:cNvSpPr>
            <a:spLocks noChangeArrowheads="1"/>
          </p:cNvSpPr>
          <p:nvPr/>
        </p:nvSpPr>
        <p:spPr bwMode="auto">
          <a:xfrm>
            <a:off x="3374065" y="5174783"/>
            <a:ext cx="266700" cy="4413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5" name="Rectangle 20">
            <a:extLst>
              <a:ext uri="{FF2B5EF4-FFF2-40B4-BE49-F238E27FC236}">
                <a16:creationId xmlns:a16="http://schemas.microsoft.com/office/drawing/2014/main" id="{3F0BA636-A583-3CC6-3C2F-ACECDFE27295}"/>
              </a:ext>
            </a:extLst>
          </p:cNvPr>
          <p:cNvSpPr>
            <a:spLocks noChangeArrowheads="1"/>
          </p:cNvSpPr>
          <p:nvPr/>
        </p:nvSpPr>
        <p:spPr bwMode="auto">
          <a:xfrm>
            <a:off x="3361365" y="5162083"/>
            <a:ext cx="292100" cy="466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6" name="Rectangle 21">
            <a:extLst>
              <a:ext uri="{FF2B5EF4-FFF2-40B4-BE49-F238E27FC236}">
                <a16:creationId xmlns:a16="http://schemas.microsoft.com/office/drawing/2014/main" id="{AD0A745A-FB95-C104-D30A-B74617FE40A1}"/>
              </a:ext>
            </a:extLst>
          </p:cNvPr>
          <p:cNvSpPr>
            <a:spLocks noChangeArrowheads="1"/>
          </p:cNvSpPr>
          <p:nvPr/>
        </p:nvSpPr>
        <p:spPr bwMode="auto">
          <a:xfrm>
            <a:off x="3374065" y="3688883"/>
            <a:ext cx="266700" cy="14446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7" name="Rectangle 22">
            <a:extLst>
              <a:ext uri="{FF2B5EF4-FFF2-40B4-BE49-F238E27FC236}">
                <a16:creationId xmlns:a16="http://schemas.microsoft.com/office/drawing/2014/main" id="{86A28E61-A5D4-BFA2-234B-A9D9CC1A5CAE}"/>
              </a:ext>
            </a:extLst>
          </p:cNvPr>
          <p:cNvSpPr>
            <a:spLocks noChangeArrowheads="1"/>
          </p:cNvSpPr>
          <p:nvPr/>
        </p:nvSpPr>
        <p:spPr bwMode="auto">
          <a:xfrm>
            <a:off x="3361365" y="3676183"/>
            <a:ext cx="292100" cy="1470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8" name="Rectangle 23">
            <a:extLst>
              <a:ext uri="{FF2B5EF4-FFF2-40B4-BE49-F238E27FC236}">
                <a16:creationId xmlns:a16="http://schemas.microsoft.com/office/drawing/2014/main" id="{1EA75698-8A60-5633-937C-E43512C6E17A}"/>
              </a:ext>
            </a:extLst>
          </p:cNvPr>
          <p:cNvSpPr>
            <a:spLocks noChangeArrowheads="1"/>
          </p:cNvSpPr>
          <p:nvPr/>
        </p:nvSpPr>
        <p:spPr bwMode="auto">
          <a:xfrm>
            <a:off x="3678865" y="5060483"/>
            <a:ext cx="279400" cy="5556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79" name="Rectangle 24">
            <a:extLst>
              <a:ext uri="{FF2B5EF4-FFF2-40B4-BE49-F238E27FC236}">
                <a16:creationId xmlns:a16="http://schemas.microsoft.com/office/drawing/2014/main" id="{4824719D-2578-B04B-C4FC-120E51A12EAA}"/>
              </a:ext>
            </a:extLst>
          </p:cNvPr>
          <p:cNvSpPr>
            <a:spLocks noChangeArrowheads="1"/>
          </p:cNvSpPr>
          <p:nvPr/>
        </p:nvSpPr>
        <p:spPr bwMode="auto">
          <a:xfrm>
            <a:off x="3666165" y="5047783"/>
            <a:ext cx="304800" cy="581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0" name="Rectangle 25">
            <a:extLst>
              <a:ext uri="{FF2B5EF4-FFF2-40B4-BE49-F238E27FC236}">
                <a16:creationId xmlns:a16="http://schemas.microsoft.com/office/drawing/2014/main" id="{A571E11E-D42C-909E-0E98-94A686CB1DEE}"/>
              </a:ext>
            </a:extLst>
          </p:cNvPr>
          <p:cNvSpPr>
            <a:spLocks noChangeArrowheads="1"/>
          </p:cNvSpPr>
          <p:nvPr/>
        </p:nvSpPr>
        <p:spPr bwMode="auto">
          <a:xfrm>
            <a:off x="3678865" y="3828583"/>
            <a:ext cx="279400" cy="11906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1" name="Rectangle 26">
            <a:extLst>
              <a:ext uri="{FF2B5EF4-FFF2-40B4-BE49-F238E27FC236}">
                <a16:creationId xmlns:a16="http://schemas.microsoft.com/office/drawing/2014/main" id="{74E0D68D-B426-8A44-5C2D-72880E83A1CA}"/>
              </a:ext>
            </a:extLst>
          </p:cNvPr>
          <p:cNvSpPr>
            <a:spLocks noChangeArrowheads="1"/>
          </p:cNvSpPr>
          <p:nvPr/>
        </p:nvSpPr>
        <p:spPr bwMode="auto">
          <a:xfrm>
            <a:off x="3666165" y="3815883"/>
            <a:ext cx="30480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2" name="Rectangle 27">
            <a:extLst>
              <a:ext uri="{FF2B5EF4-FFF2-40B4-BE49-F238E27FC236}">
                <a16:creationId xmlns:a16="http://schemas.microsoft.com/office/drawing/2014/main" id="{9A93A055-17DF-2D91-5976-CC28F7CE7C7A}"/>
              </a:ext>
            </a:extLst>
          </p:cNvPr>
          <p:cNvSpPr>
            <a:spLocks noChangeArrowheads="1"/>
          </p:cNvSpPr>
          <p:nvPr/>
        </p:nvSpPr>
        <p:spPr bwMode="auto">
          <a:xfrm>
            <a:off x="3996365" y="4920783"/>
            <a:ext cx="279400" cy="6953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3" name="Rectangle 28">
            <a:extLst>
              <a:ext uri="{FF2B5EF4-FFF2-40B4-BE49-F238E27FC236}">
                <a16:creationId xmlns:a16="http://schemas.microsoft.com/office/drawing/2014/main" id="{C5DFD9B4-CD3E-A706-C428-C64C9F606984}"/>
              </a:ext>
            </a:extLst>
          </p:cNvPr>
          <p:cNvSpPr>
            <a:spLocks noChangeArrowheads="1"/>
          </p:cNvSpPr>
          <p:nvPr/>
        </p:nvSpPr>
        <p:spPr bwMode="auto">
          <a:xfrm>
            <a:off x="3983665" y="4908083"/>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4" name="Rectangle 29">
            <a:extLst>
              <a:ext uri="{FF2B5EF4-FFF2-40B4-BE49-F238E27FC236}">
                <a16:creationId xmlns:a16="http://schemas.microsoft.com/office/drawing/2014/main" id="{C3C314E6-AAA2-A275-149A-DBE0C3445E82}"/>
              </a:ext>
            </a:extLst>
          </p:cNvPr>
          <p:cNvSpPr>
            <a:spLocks noChangeArrowheads="1"/>
          </p:cNvSpPr>
          <p:nvPr/>
        </p:nvSpPr>
        <p:spPr bwMode="auto">
          <a:xfrm>
            <a:off x="3996365" y="4006383"/>
            <a:ext cx="279400" cy="8604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5" name="Rectangle 30">
            <a:extLst>
              <a:ext uri="{FF2B5EF4-FFF2-40B4-BE49-F238E27FC236}">
                <a16:creationId xmlns:a16="http://schemas.microsoft.com/office/drawing/2014/main" id="{6E21C03D-835D-CEDB-8F8A-0A81488ABB55}"/>
              </a:ext>
            </a:extLst>
          </p:cNvPr>
          <p:cNvSpPr>
            <a:spLocks noChangeArrowheads="1"/>
          </p:cNvSpPr>
          <p:nvPr/>
        </p:nvSpPr>
        <p:spPr bwMode="auto">
          <a:xfrm>
            <a:off x="3983665" y="3993683"/>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6" name="Rectangle 31">
            <a:extLst>
              <a:ext uri="{FF2B5EF4-FFF2-40B4-BE49-F238E27FC236}">
                <a16:creationId xmlns:a16="http://schemas.microsoft.com/office/drawing/2014/main" id="{CF2F955E-DB81-E562-C5B7-4FDF4A0CE106}"/>
              </a:ext>
            </a:extLst>
          </p:cNvPr>
          <p:cNvSpPr>
            <a:spLocks noChangeArrowheads="1"/>
          </p:cNvSpPr>
          <p:nvPr/>
        </p:nvSpPr>
        <p:spPr bwMode="auto">
          <a:xfrm>
            <a:off x="4313865" y="4920783"/>
            <a:ext cx="279400" cy="6953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7" name="Rectangle 32">
            <a:extLst>
              <a:ext uri="{FF2B5EF4-FFF2-40B4-BE49-F238E27FC236}">
                <a16:creationId xmlns:a16="http://schemas.microsoft.com/office/drawing/2014/main" id="{2AA22B27-F781-A94F-D9F7-7D0D7F8FA164}"/>
              </a:ext>
            </a:extLst>
          </p:cNvPr>
          <p:cNvSpPr>
            <a:spLocks noChangeArrowheads="1"/>
          </p:cNvSpPr>
          <p:nvPr/>
        </p:nvSpPr>
        <p:spPr bwMode="auto">
          <a:xfrm>
            <a:off x="4301165" y="4908083"/>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8" name="Rectangle 33">
            <a:extLst>
              <a:ext uri="{FF2B5EF4-FFF2-40B4-BE49-F238E27FC236}">
                <a16:creationId xmlns:a16="http://schemas.microsoft.com/office/drawing/2014/main" id="{36DBCBAA-3FB2-6016-2F97-B40F88333117}"/>
              </a:ext>
            </a:extLst>
          </p:cNvPr>
          <p:cNvSpPr>
            <a:spLocks noChangeArrowheads="1"/>
          </p:cNvSpPr>
          <p:nvPr/>
        </p:nvSpPr>
        <p:spPr bwMode="auto">
          <a:xfrm>
            <a:off x="4313865" y="4006383"/>
            <a:ext cx="279400" cy="8604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89" name="Rectangle 34">
            <a:extLst>
              <a:ext uri="{FF2B5EF4-FFF2-40B4-BE49-F238E27FC236}">
                <a16:creationId xmlns:a16="http://schemas.microsoft.com/office/drawing/2014/main" id="{32CF74B7-C2C0-DBFD-2AD7-913B26EC7153}"/>
              </a:ext>
            </a:extLst>
          </p:cNvPr>
          <p:cNvSpPr>
            <a:spLocks noChangeArrowheads="1"/>
          </p:cNvSpPr>
          <p:nvPr/>
        </p:nvSpPr>
        <p:spPr bwMode="auto">
          <a:xfrm>
            <a:off x="4301165" y="3993683"/>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0" name="Rectangle 35">
            <a:extLst>
              <a:ext uri="{FF2B5EF4-FFF2-40B4-BE49-F238E27FC236}">
                <a16:creationId xmlns:a16="http://schemas.microsoft.com/office/drawing/2014/main" id="{EA6E1A1D-1F41-768D-8542-D72EEDE0FD93}"/>
              </a:ext>
            </a:extLst>
          </p:cNvPr>
          <p:cNvSpPr>
            <a:spLocks noChangeArrowheads="1"/>
          </p:cNvSpPr>
          <p:nvPr/>
        </p:nvSpPr>
        <p:spPr bwMode="auto">
          <a:xfrm>
            <a:off x="4631365" y="4717583"/>
            <a:ext cx="266700" cy="8985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1" name="Rectangle 36">
            <a:extLst>
              <a:ext uri="{FF2B5EF4-FFF2-40B4-BE49-F238E27FC236}">
                <a16:creationId xmlns:a16="http://schemas.microsoft.com/office/drawing/2014/main" id="{7A100C52-ECFA-57ED-2B88-3F4E7BE2D71D}"/>
              </a:ext>
            </a:extLst>
          </p:cNvPr>
          <p:cNvSpPr>
            <a:spLocks noChangeArrowheads="1"/>
          </p:cNvSpPr>
          <p:nvPr/>
        </p:nvSpPr>
        <p:spPr bwMode="auto">
          <a:xfrm>
            <a:off x="4618665" y="4704883"/>
            <a:ext cx="292100" cy="923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2" name="Rectangle 37">
            <a:extLst>
              <a:ext uri="{FF2B5EF4-FFF2-40B4-BE49-F238E27FC236}">
                <a16:creationId xmlns:a16="http://schemas.microsoft.com/office/drawing/2014/main" id="{006B1CA3-59F1-20B3-279E-7A726BC5065B}"/>
              </a:ext>
            </a:extLst>
          </p:cNvPr>
          <p:cNvSpPr>
            <a:spLocks noChangeArrowheads="1"/>
          </p:cNvSpPr>
          <p:nvPr/>
        </p:nvSpPr>
        <p:spPr bwMode="auto">
          <a:xfrm>
            <a:off x="4631365" y="3828583"/>
            <a:ext cx="266700" cy="8477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3" name="Rectangle 38">
            <a:extLst>
              <a:ext uri="{FF2B5EF4-FFF2-40B4-BE49-F238E27FC236}">
                <a16:creationId xmlns:a16="http://schemas.microsoft.com/office/drawing/2014/main" id="{DA8A44B6-243E-3E80-964F-F15F044A21DD}"/>
              </a:ext>
            </a:extLst>
          </p:cNvPr>
          <p:cNvSpPr>
            <a:spLocks noChangeArrowheads="1"/>
          </p:cNvSpPr>
          <p:nvPr/>
        </p:nvSpPr>
        <p:spPr bwMode="auto">
          <a:xfrm>
            <a:off x="4618665" y="3815883"/>
            <a:ext cx="292100" cy="873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4" name="Rectangle 39">
            <a:extLst>
              <a:ext uri="{FF2B5EF4-FFF2-40B4-BE49-F238E27FC236}">
                <a16:creationId xmlns:a16="http://schemas.microsoft.com/office/drawing/2014/main" id="{0212AC6A-1BAA-82CD-DCA5-2305BC08948D}"/>
              </a:ext>
            </a:extLst>
          </p:cNvPr>
          <p:cNvSpPr>
            <a:spLocks noChangeArrowheads="1"/>
          </p:cNvSpPr>
          <p:nvPr/>
        </p:nvSpPr>
        <p:spPr bwMode="auto">
          <a:xfrm>
            <a:off x="4936165" y="4514383"/>
            <a:ext cx="279400" cy="11017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5" name="Rectangle 40">
            <a:extLst>
              <a:ext uri="{FF2B5EF4-FFF2-40B4-BE49-F238E27FC236}">
                <a16:creationId xmlns:a16="http://schemas.microsoft.com/office/drawing/2014/main" id="{736A318F-C71D-2A37-CEFA-F88FC57193A2}"/>
              </a:ext>
            </a:extLst>
          </p:cNvPr>
          <p:cNvSpPr>
            <a:spLocks noChangeArrowheads="1"/>
          </p:cNvSpPr>
          <p:nvPr/>
        </p:nvSpPr>
        <p:spPr bwMode="auto">
          <a:xfrm>
            <a:off x="4923465" y="4501683"/>
            <a:ext cx="304800" cy="1127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6" name="Rectangle 41">
            <a:extLst>
              <a:ext uri="{FF2B5EF4-FFF2-40B4-BE49-F238E27FC236}">
                <a16:creationId xmlns:a16="http://schemas.microsoft.com/office/drawing/2014/main" id="{96197C75-20ED-78E3-5887-7CC5AAD1E1B0}"/>
              </a:ext>
            </a:extLst>
          </p:cNvPr>
          <p:cNvSpPr>
            <a:spLocks noChangeArrowheads="1"/>
          </p:cNvSpPr>
          <p:nvPr/>
        </p:nvSpPr>
        <p:spPr bwMode="auto">
          <a:xfrm>
            <a:off x="4936165" y="3688883"/>
            <a:ext cx="279400" cy="8096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7" name="Rectangle 42">
            <a:extLst>
              <a:ext uri="{FF2B5EF4-FFF2-40B4-BE49-F238E27FC236}">
                <a16:creationId xmlns:a16="http://schemas.microsoft.com/office/drawing/2014/main" id="{AA0E9197-42AC-DA26-0951-C91E75BF49DE}"/>
              </a:ext>
            </a:extLst>
          </p:cNvPr>
          <p:cNvSpPr>
            <a:spLocks noChangeArrowheads="1"/>
          </p:cNvSpPr>
          <p:nvPr/>
        </p:nvSpPr>
        <p:spPr bwMode="auto">
          <a:xfrm>
            <a:off x="4923465" y="3676183"/>
            <a:ext cx="304800" cy="836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8" name="Rectangle 43">
            <a:extLst>
              <a:ext uri="{FF2B5EF4-FFF2-40B4-BE49-F238E27FC236}">
                <a16:creationId xmlns:a16="http://schemas.microsoft.com/office/drawing/2014/main" id="{8E6BF47D-51ED-75BF-86DF-23FA46191482}"/>
              </a:ext>
            </a:extLst>
          </p:cNvPr>
          <p:cNvSpPr>
            <a:spLocks noChangeArrowheads="1"/>
          </p:cNvSpPr>
          <p:nvPr/>
        </p:nvSpPr>
        <p:spPr bwMode="auto">
          <a:xfrm>
            <a:off x="5253665" y="4374683"/>
            <a:ext cx="279400" cy="12414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499" name="Rectangle 44">
            <a:extLst>
              <a:ext uri="{FF2B5EF4-FFF2-40B4-BE49-F238E27FC236}">
                <a16:creationId xmlns:a16="http://schemas.microsoft.com/office/drawing/2014/main" id="{5EC27179-A48D-9C87-EF0D-32A081DA8CBD}"/>
              </a:ext>
            </a:extLst>
          </p:cNvPr>
          <p:cNvSpPr>
            <a:spLocks noChangeArrowheads="1"/>
          </p:cNvSpPr>
          <p:nvPr/>
        </p:nvSpPr>
        <p:spPr bwMode="auto">
          <a:xfrm>
            <a:off x="5240965" y="4361983"/>
            <a:ext cx="304800" cy="1266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0" name="Rectangle 45">
            <a:extLst>
              <a:ext uri="{FF2B5EF4-FFF2-40B4-BE49-F238E27FC236}">
                <a16:creationId xmlns:a16="http://schemas.microsoft.com/office/drawing/2014/main" id="{27E0C43C-3428-8C10-9A8F-2C3F8C0254B3}"/>
              </a:ext>
            </a:extLst>
          </p:cNvPr>
          <p:cNvSpPr>
            <a:spLocks noChangeArrowheads="1"/>
          </p:cNvSpPr>
          <p:nvPr/>
        </p:nvSpPr>
        <p:spPr bwMode="auto">
          <a:xfrm>
            <a:off x="5253665" y="3512670"/>
            <a:ext cx="279400" cy="820738"/>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1" name="Rectangle 46">
            <a:extLst>
              <a:ext uri="{FF2B5EF4-FFF2-40B4-BE49-F238E27FC236}">
                <a16:creationId xmlns:a16="http://schemas.microsoft.com/office/drawing/2014/main" id="{3EDC9A38-36A9-6FA5-256F-6585EBABE292}"/>
              </a:ext>
            </a:extLst>
          </p:cNvPr>
          <p:cNvSpPr>
            <a:spLocks noChangeArrowheads="1"/>
          </p:cNvSpPr>
          <p:nvPr/>
        </p:nvSpPr>
        <p:spPr bwMode="auto">
          <a:xfrm>
            <a:off x="5240965" y="3498383"/>
            <a:ext cx="304800" cy="847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2" name="Rectangle 47">
            <a:extLst>
              <a:ext uri="{FF2B5EF4-FFF2-40B4-BE49-F238E27FC236}">
                <a16:creationId xmlns:a16="http://schemas.microsoft.com/office/drawing/2014/main" id="{270BE9A7-E5B5-11A0-9A02-32691FD93CBD}"/>
              </a:ext>
            </a:extLst>
          </p:cNvPr>
          <p:cNvSpPr>
            <a:spLocks noChangeArrowheads="1"/>
          </p:cNvSpPr>
          <p:nvPr/>
        </p:nvSpPr>
        <p:spPr bwMode="auto">
          <a:xfrm>
            <a:off x="5571165" y="4146083"/>
            <a:ext cx="279400" cy="1470025"/>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3" name="Rectangle 48">
            <a:extLst>
              <a:ext uri="{FF2B5EF4-FFF2-40B4-BE49-F238E27FC236}">
                <a16:creationId xmlns:a16="http://schemas.microsoft.com/office/drawing/2014/main" id="{64B04852-7251-592A-9449-2D5445B0CE75}"/>
              </a:ext>
            </a:extLst>
          </p:cNvPr>
          <p:cNvSpPr>
            <a:spLocks noChangeArrowheads="1"/>
          </p:cNvSpPr>
          <p:nvPr/>
        </p:nvSpPr>
        <p:spPr bwMode="auto">
          <a:xfrm>
            <a:off x="5558465" y="4133383"/>
            <a:ext cx="304800" cy="1495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4" name="Rectangle 49">
            <a:extLst>
              <a:ext uri="{FF2B5EF4-FFF2-40B4-BE49-F238E27FC236}">
                <a16:creationId xmlns:a16="http://schemas.microsoft.com/office/drawing/2014/main" id="{333734D6-9D71-22CD-3667-840C01D74E13}"/>
              </a:ext>
            </a:extLst>
          </p:cNvPr>
          <p:cNvSpPr>
            <a:spLocks noChangeArrowheads="1"/>
          </p:cNvSpPr>
          <p:nvPr/>
        </p:nvSpPr>
        <p:spPr bwMode="auto">
          <a:xfrm>
            <a:off x="5571165" y="3320583"/>
            <a:ext cx="279400" cy="7842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5" name="Rectangle 50">
            <a:extLst>
              <a:ext uri="{FF2B5EF4-FFF2-40B4-BE49-F238E27FC236}">
                <a16:creationId xmlns:a16="http://schemas.microsoft.com/office/drawing/2014/main" id="{68944AE5-0A25-9987-FFEE-0E9471ED4857}"/>
              </a:ext>
            </a:extLst>
          </p:cNvPr>
          <p:cNvSpPr>
            <a:spLocks noChangeArrowheads="1"/>
          </p:cNvSpPr>
          <p:nvPr/>
        </p:nvSpPr>
        <p:spPr bwMode="auto">
          <a:xfrm>
            <a:off x="5558465" y="3307883"/>
            <a:ext cx="304800" cy="809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6" name="Rectangle 51">
            <a:extLst>
              <a:ext uri="{FF2B5EF4-FFF2-40B4-BE49-F238E27FC236}">
                <a16:creationId xmlns:a16="http://schemas.microsoft.com/office/drawing/2014/main" id="{D6F8C514-6914-AC76-5C3E-48A6A7F440A3}"/>
              </a:ext>
            </a:extLst>
          </p:cNvPr>
          <p:cNvSpPr>
            <a:spLocks noChangeArrowheads="1"/>
          </p:cNvSpPr>
          <p:nvPr/>
        </p:nvSpPr>
        <p:spPr bwMode="auto">
          <a:xfrm>
            <a:off x="5888665" y="3091983"/>
            <a:ext cx="266700" cy="606425"/>
          </a:xfrm>
          <a:prstGeom prst="rect">
            <a:avLst/>
          </a:prstGeom>
          <a:solidFill>
            <a:schemeClr val="accent2"/>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7" name="Rectangle 52">
            <a:extLst>
              <a:ext uri="{FF2B5EF4-FFF2-40B4-BE49-F238E27FC236}">
                <a16:creationId xmlns:a16="http://schemas.microsoft.com/office/drawing/2014/main" id="{E5B2B01E-34A6-888F-8644-7DF0A8C74F74}"/>
              </a:ext>
            </a:extLst>
          </p:cNvPr>
          <p:cNvSpPr>
            <a:spLocks noChangeArrowheads="1"/>
          </p:cNvSpPr>
          <p:nvPr/>
        </p:nvSpPr>
        <p:spPr bwMode="auto">
          <a:xfrm>
            <a:off x="5875965" y="3079283"/>
            <a:ext cx="292100" cy="6334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8" name="Rectangle 53">
            <a:extLst>
              <a:ext uri="{FF2B5EF4-FFF2-40B4-BE49-F238E27FC236}">
                <a16:creationId xmlns:a16="http://schemas.microsoft.com/office/drawing/2014/main" id="{0975022A-1206-8E05-A556-8709B104685E}"/>
              </a:ext>
            </a:extLst>
          </p:cNvPr>
          <p:cNvSpPr>
            <a:spLocks noChangeArrowheads="1"/>
          </p:cNvSpPr>
          <p:nvPr/>
        </p:nvSpPr>
        <p:spPr bwMode="auto">
          <a:xfrm>
            <a:off x="5888665" y="3741270"/>
            <a:ext cx="266700" cy="1874838"/>
          </a:xfrm>
          <a:prstGeom prst="rect">
            <a:avLst/>
          </a:prstGeom>
          <a:solidFill>
            <a:schemeClr val="folHlink"/>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9509" name="Rectangle 54">
            <a:extLst>
              <a:ext uri="{FF2B5EF4-FFF2-40B4-BE49-F238E27FC236}">
                <a16:creationId xmlns:a16="http://schemas.microsoft.com/office/drawing/2014/main" id="{C6EF7C02-92A9-075F-BF83-55FCFD8649CA}"/>
              </a:ext>
            </a:extLst>
          </p:cNvPr>
          <p:cNvSpPr>
            <a:spLocks noChangeArrowheads="1"/>
          </p:cNvSpPr>
          <p:nvPr/>
        </p:nvSpPr>
        <p:spPr bwMode="auto">
          <a:xfrm>
            <a:off x="5875965" y="3726983"/>
            <a:ext cx="292100" cy="1901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2328" name="Rectangle 56">
            <a:extLst>
              <a:ext uri="{FF2B5EF4-FFF2-40B4-BE49-F238E27FC236}">
                <a16:creationId xmlns:a16="http://schemas.microsoft.com/office/drawing/2014/main" id="{43371D8F-A47A-7F78-5985-2D7CAAC36BE0}"/>
              </a:ext>
            </a:extLst>
          </p:cNvPr>
          <p:cNvSpPr>
            <a:spLocks noChangeArrowheads="1"/>
          </p:cNvSpPr>
          <p:nvPr/>
        </p:nvSpPr>
        <p:spPr bwMode="auto">
          <a:xfrm>
            <a:off x="1183315" y="3544420"/>
            <a:ext cx="1193800" cy="274638"/>
          </a:xfrm>
          <a:prstGeom prst="rect">
            <a:avLst/>
          </a:prstGeom>
          <a:noFill/>
          <a:ln w="25400">
            <a:noFill/>
            <a:miter lim="800000"/>
            <a:headEnd/>
            <a:tailEnd/>
          </a:ln>
          <a:effectLst/>
        </p:spPr>
        <p:txBody>
          <a:bodyPr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软件成本</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2329" name="Rectangle 57">
            <a:extLst>
              <a:ext uri="{FF2B5EF4-FFF2-40B4-BE49-F238E27FC236}">
                <a16:creationId xmlns:a16="http://schemas.microsoft.com/office/drawing/2014/main" id="{A9DF0178-125C-0165-13BD-90DEE78D820D}"/>
              </a:ext>
            </a:extLst>
          </p:cNvPr>
          <p:cNvSpPr>
            <a:spLocks noChangeArrowheads="1"/>
          </p:cNvSpPr>
          <p:nvPr/>
        </p:nvSpPr>
        <p:spPr bwMode="auto">
          <a:xfrm>
            <a:off x="6007727" y="6065370"/>
            <a:ext cx="644525" cy="274638"/>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模块数</a:t>
            </a:r>
            <a:endParaRPr lang="en-US" altLang="zh-CN" sz="1200" b="1" dirty="0">
              <a:effectLst>
                <a:outerShdw blurRad="38100" dist="38100" dir="2700000" algn="tl">
                  <a:srgbClr val="FFFFFF"/>
                </a:outerShdw>
              </a:effectLst>
              <a:latin typeface="Helvetica" pitchFamily="-128" charset="0"/>
              <a:ea typeface="宋体" charset="-122"/>
            </a:endParaRPr>
          </a:p>
        </p:txBody>
      </p:sp>
      <p:grpSp>
        <p:nvGrpSpPr>
          <p:cNvPr id="19512" name="Group 58">
            <a:extLst>
              <a:ext uri="{FF2B5EF4-FFF2-40B4-BE49-F238E27FC236}">
                <a16:creationId xmlns:a16="http://schemas.microsoft.com/office/drawing/2014/main" id="{A896E2B5-6898-BD1B-3257-18DF5EBBEC4D}"/>
              </a:ext>
            </a:extLst>
          </p:cNvPr>
          <p:cNvGrpSpPr>
            <a:grpSpLocks/>
          </p:cNvGrpSpPr>
          <p:nvPr/>
        </p:nvGrpSpPr>
        <p:grpSpPr bwMode="auto">
          <a:xfrm>
            <a:off x="2408865" y="5566895"/>
            <a:ext cx="4675187" cy="128588"/>
            <a:chOff x="1744" y="2971"/>
            <a:chExt cx="2945" cy="72"/>
          </a:xfrm>
        </p:grpSpPr>
        <p:sp>
          <p:nvSpPr>
            <p:cNvPr id="19529" name="Freeform 59">
              <a:extLst>
                <a:ext uri="{FF2B5EF4-FFF2-40B4-BE49-F238E27FC236}">
                  <a16:creationId xmlns:a16="http://schemas.microsoft.com/office/drawing/2014/main" id="{DFC91949-16DF-72B6-DD90-8F95952100C6}"/>
                </a:ext>
              </a:extLst>
            </p:cNvPr>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9530" name="Line 60">
              <a:extLst>
                <a:ext uri="{FF2B5EF4-FFF2-40B4-BE49-F238E27FC236}">
                  <a16:creationId xmlns:a16="http://schemas.microsoft.com/office/drawing/2014/main" id="{2B5B5EF0-53C3-6DC3-9CF0-6C1DEBB24895}"/>
                </a:ext>
              </a:extLst>
            </p:cNvPr>
            <p:cNvSpPr>
              <a:spLocks noChangeShapeType="1"/>
            </p:cNvSpPr>
            <p:nvPr/>
          </p:nvSpPr>
          <p:spPr bwMode="auto">
            <a:xfrm>
              <a:off x="1744" y="3013"/>
              <a:ext cx="276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513" name="Group 61">
            <a:extLst>
              <a:ext uri="{FF2B5EF4-FFF2-40B4-BE49-F238E27FC236}">
                <a16:creationId xmlns:a16="http://schemas.microsoft.com/office/drawing/2014/main" id="{8A6563A1-8C75-A834-DA64-B1815A5F6F90}"/>
              </a:ext>
            </a:extLst>
          </p:cNvPr>
          <p:cNvGrpSpPr>
            <a:grpSpLocks/>
          </p:cNvGrpSpPr>
          <p:nvPr/>
        </p:nvGrpSpPr>
        <p:grpSpPr bwMode="auto">
          <a:xfrm>
            <a:off x="2332665" y="2493495"/>
            <a:ext cx="128587" cy="3136900"/>
            <a:chOff x="1696" y="1250"/>
            <a:chExt cx="81" cy="1756"/>
          </a:xfrm>
        </p:grpSpPr>
        <p:sp>
          <p:nvSpPr>
            <p:cNvPr id="19527" name="Freeform 62">
              <a:extLst>
                <a:ext uri="{FF2B5EF4-FFF2-40B4-BE49-F238E27FC236}">
                  <a16:creationId xmlns:a16="http://schemas.microsoft.com/office/drawing/2014/main" id="{406E0FFD-E4C0-3A9D-9194-93E8295A74A1}"/>
                </a:ext>
              </a:extLst>
            </p:cNvPr>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19528" name="Line 63">
              <a:extLst>
                <a:ext uri="{FF2B5EF4-FFF2-40B4-BE49-F238E27FC236}">
                  <a16:creationId xmlns:a16="http://schemas.microsoft.com/office/drawing/2014/main" id="{809A5EB8-7C95-3792-CFC4-3E138965EBC9}"/>
                </a:ext>
              </a:extLst>
            </p:cNvPr>
            <p:cNvSpPr>
              <a:spLocks noChangeShapeType="1"/>
            </p:cNvSpPr>
            <p:nvPr/>
          </p:nvSpPr>
          <p:spPr bwMode="auto">
            <a:xfrm flipV="1">
              <a:off x="1744" y="1399"/>
              <a:ext cx="0" cy="160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2336" name="Rectangle 64">
            <a:extLst>
              <a:ext uri="{FF2B5EF4-FFF2-40B4-BE49-F238E27FC236}">
                <a16:creationId xmlns:a16="http://schemas.microsoft.com/office/drawing/2014/main" id="{DA9FF96B-1496-DAB0-9DC2-DD41557A5C7F}"/>
              </a:ext>
            </a:extLst>
          </p:cNvPr>
          <p:cNvSpPr>
            <a:spLocks noChangeArrowheads="1"/>
          </p:cNvSpPr>
          <p:nvPr/>
        </p:nvSpPr>
        <p:spPr bwMode="auto">
          <a:xfrm>
            <a:off x="6510965" y="4408020"/>
            <a:ext cx="1106487" cy="22860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zh-CN" altLang="en-US" sz="1200" b="1" dirty="0">
                <a:effectLst>
                  <a:outerShdw blurRad="38100" dist="38100" dir="2700000" algn="tl">
                    <a:srgbClr val="FFFFFF"/>
                  </a:outerShdw>
                </a:effectLst>
                <a:latin typeface="Helvetica" pitchFamily="-128" charset="0"/>
                <a:ea typeface="宋体" charset="-122"/>
              </a:rPr>
              <a:t>模块集成成本</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2337" name="Rectangle 65">
            <a:extLst>
              <a:ext uri="{FF2B5EF4-FFF2-40B4-BE49-F238E27FC236}">
                <a16:creationId xmlns:a16="http://schemas.microsoft.com/office/drawing/2014/main" id="{C9B075BE-EFA6-5177-55F2-C0E2C2453AEE}"/>
              </a:ext>
            </a:extLst>
          </p:cNvPr>
          <p:cNvSpPr>
            <a:spLocks noChangeArrowheads="1"/>
          </p:cNvSpPr>
          <p:nvPr/>
        </p:nvSpPr>
        <p:spPr bwMode="auto">
          <a:xfrm>
            <a:off x="4855202" y="2752258"/>
            <a:ext cx="1106488" cy="274637"/>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模块开发成本</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9516" name="Line 66">
            <a:extLst>
              <a:ext uri="{FF2B5EF4-FFF2-40B4-BE49-F238E27FC236}">
                <a16:creationId xmlns:a16="http://schemas.microsoft.com/office/drawing/2014/main" id="{7FFB53B8-04B9-BA8C-207C-65B13C49B3AB}"/>
              </a:ext>
            </a:extLst>
          </p:cNvPr>
          <p:cNvSpPr>
            <a:spLocks noChangeShapeType="1"/>
          </p:cNvSpPr>
          <p:nvPr/>
        </p:nvSpPr>
        <p:spPr bwMode="auto">
          <a:xfrm>
            <a:off x="4885365" y="2926883"/>
            <a:ext cx="52070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67">
            <a:extLst>
              <a:ext uri="{FF2B5EF4-FFF2-40B4-BE49-F238E27FC236}">
                <a16:creationId xmlns:a16="http://schemas.microsoft.com/office/drawing/2014/main" id="{FB0A2541-5DEA-FB11-1CC2-4CA686A18EEF}"/>
              </a:ext>
            </a:extLst>
          </p:cNvPr>
          <p:cNvSpPr>
            <a:spLocks noChangeShapeType="1"/>
          </p:cNvSpPr>
          <p:nvPr/>
        </p:nvSpPr>
        <p:spPr bwMode="auto">
          <a:xfrm flipH="1">
            <a:off x="5444165" y="4260383"/>
            <a:ext cx="914400" cy="504825"/>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Arc 68">
            <a:extLst>
              <a:ext uri="{FF2B5EF4-FFF2-40B4-BE49-F238E27FC236}">
                <a16:creationId xmlns:a16="http://schemas.microsoft.com/office/drawing/2014/main" id="{4AB172EA-42F2-946F-E47C-34532B978D3C}"/>
              </a:ext>
            </a:extLst>
          </p:cNvPr>
          <p:cNvSpPr>
            <a:spLocks/>
          </p:cNvSpPr>
          <p:nvPr/>
        </p:nvSpPr>
        <p:spPr bwMode="auto">
          <a:xfrm>
            <a:off x="3031165" y="5771683"/>
            <a:ext cx="1193800" cy="366712"/>
          </a:xfrm>
          <a:custGeom>
            <a:avLst/>
            <a:gdLst>
              <a:gd name="T0" fmla="*/ 2147483647 w 21600"/>
              <a:gd name="T1" fmla="*/ 0 h 21705"/>
              <a:gd name="T2" fmla="*/ 0 w 21600"/>
              <a:gd name="T3" fmla="*/ 2147483647 h 21705"/>
              <a:gd name="T4" fmla="*/ 0 w 21600"/>
              <a:gd name="T5" fmla="*/ 2147483647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Rectangle 3">
            <a:extLst>
              <a:ext uri="{FF2B5EF4-FFF2-40B4-BE49-F238E27FC236}">
                <a16:creationId xmlns:a16="http://schemas.microsoft.com/office/drawing/2014/main" id="{BC8422D9-CE2D-EFB6-65A5-B281817A6D61}"/>
              </a:ext>
            </a:extLst>
          </p:cNvPr>
          <p:cNvSpPr>
            <a:spLocks noChangeArrowheads="1"/>
          </p:cNvSpPr>
          <p:nvPr/>
        </p:nvSpPr>
        <p:spPr bwMode="auto">
          <a:xfrm>
            <a:off x="1032502" y="1728320"/>
            <a:ext cx="4908550" cy="393700"/>
          </a:xfrm>
          <a:prstGeom prst="rect">
            <a:avLst/>
          </a:prstGeom>
          <a:noFill/>
          <a:ln w="25400">
            <a:noFill/>
            <a:miter lim="800000"/>
            <a:headEnd/>
            <a:tailEnd/>
          </a:ln>
          <a:effectLst/>
        </p:spPr>
        <p:txBody>
          <a:bodyPr wrap="none" lIns="90487" tIns="44450" rIns="90487" bIns="44450">
            <a:spAutoFit/>
          </a:bodyPr>
          <a:lstStyle/>
          <a:p>
            <a:pPr>
              <a:defRPr/>
            </a:pPr>
            <a:r>
              <a:rPr lang="en-US" altLang="zh-CN" sz="2000" b="1" i="1" dirty="0">
                <a:effectLst>
                  <a:outerShdw blurRad="38100" dist="38100" dir="2700000" algn="tl">
                    <a:srgbClr val="FFFFFF"/>
                  </a:outerShdw>
                </a:effectLst>
                <a:latin typeface="Helvetica" pitchFamily="-128" charset="0"/>
                <a:ea typeface="宋体" charset="-122"/>
              </a:rPr>
              <a:t>What is the "right" number of modules </a:t>
            </a:r>
          </a:p>
        </p:txBody>
      </p:sp>
      <p:sp>
        <p:nvSpPr>
          <p:cNvPr id="68" name="Rectangle 4">
            <a:extLst>
              <a:ext uri="{FF2B5EF4-FFF2-40B4-BE49-F238E27FC236}">
                <a16:creationId xmlns:a16="http://schemas.microsoft.com/office/drawing/2014/main" id="{0BF41032-CE6D-9365-0D01-8266E9692935}"/>
              </a:ext>
            </a:extLst>
          </p:cNvPr>
          <p:cNvSpPr>
            <a:spLocks noChangeArrowheads="1"/>
          </p:cNvSpPr>
          <p:nvPr/>
        </p:nvSpPr>
        <p:spPr bwMode="auto">
          <a:xfrm>
            <a:off x="1032502" y="2045820"/>
            <a:ext cx="3906838" cy="393700"/>
          </a:xfrm>
          <a:prstGeom prst="rect">
            <a:avLst/>
          </a:prstGeom>
          <a:noFill/>
          <a:ln w="25400">
            <a:noFill/>
            <a:miter lim="800000"/>
            <a:headEnd/>
            <a:tailEnd/>
          </a:ln>
          <a:effectLst/>
        </p:spPr>
        <p:txBody>
          <a:bodyPr wrap="none" lIns="90487" tIns="44450" rIns="90487" bIns="44450">
            <a:spAutoFit/>
          </a:bodyPr>
          <a:lstStyle/>
          <a:p>
            <a:pPr>
              <a:defRPr/>
            </a:pPr>
            <a:r>
              <a:rPr lang="en-US" altLang="zh-CN" sz="2000" b="1" i="1" dirty="0">
                <a:effectLst>
                  <a:outerShdw blurRad="38100" dist="38100" dir="2700000" algn="tl">
                    <a:srgbClr val="FFFFFF"/>
                  </a:outerShdw>
                </a:effectLst>
                <a:latin typeface="Helvetica" pitchFamily="-128" charset="0"/>
                <a:ea typeface="宋体" charset="-122"/>
              </a:rPr>
              <a:t>for a specific software design?</a:t>
            </a:r>
          </a:p>
        </p:txBody>
      </p:sp>
      <p:sp>
        <p:nvSpPr>
          <p:cNvPr id="69" name="Rectangle 5">
            <a:extLst>
              <a:ext uri="{FF2B5EF4-FFF2-40B4-BE49-F238E27FC236}">
                <a16:creationId xmlns:a16="http://schemas.microsoft.com/office/drawing/2014/main" id="{43F8106C-C047-9931-377A-42305D5E0A07}"/>
              </a:ext>
            </a:extLst>
          </p:cNvPr>
          <p:cNvSpPr>
            <a:spLocks noChangeArrowheads="1"/>
          </p:cNvSpPr>
          <p:nvPr/>
        </p:nvSpPr>
        <p:spPr bwMode="auto">
          <a:xfrm>
            <a:off x="1505577" y="5766920"/>
            <a:ext cx="1704975" cy="577850"/>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a:effectLst>
                  <a:outerShdw blurRad="38100" dist="38100" dir="2700000" algn="tl">
                    <a:srgbClr val="FFFFFF"/>
                  </a:outerShdw>
                </a:effectLst>
                <a:latin typeface="Helvetica" pitchFamily="-128" charset="0"/>
                <a:ea typeface="宋体" charset="-122"/>
              </a:rPr>
              <a:t>optimal number</a:t>
            </a:r>
          </a:p>
          <a:p>
            <a:pPr>
              <a:defRPr/>
            </a:pPr>
            <a:endParaRPr lang="en-US" altLang="zh-CN" sz="1600" b="1">
              <a:effectLst>
                <a:outerShdw blurRad="38100" dist="38100" dir="2700000" algn="tl">
                  <a:srgbClr val="FFFFFF"/>
                </a:outerShdw>
              </a:effectLst>
              <a:latin typeface="Helvetica" pitchFamily="-128" charset="0"/>
              <a:ea typeface="宋体" charset="-122"/>
            </a:endParaRPr>
          </a:p>
        </p:txBody>
      </p:sp>
      <p:sp>
        <p:nvSpPr>
          <p:cNvPr id="71" name="Rectangle 55">
            <a:extLst>
              <a:ext uri="{FF2B5EF4-FFF2-40B4-BE49-F238E27FC236}">
                <a16:creationId xmlns:a16="http://schemas.microsoft.com/office/drawing/2014/main" id="{5EE565C0-D31F-9E16-57EB-4A56AE39A0BC}"/>
              </a:ext>
            </a:extLst>
          </p:cNvPr>
          <p:cNvSpPr>
            <a:spLocks noChangeArrowheads="1"/>
          </p:cNvSpPr>
          <p:nvPr/>
        </p:nvSpPr>
        <p:spPr bwMode="auto">
          <a:xfrm>
            <a:off x="997577" y="2987208"/>
            <a:ext cx="1185863" cy="577850"/>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a:effectLst>
                  <a:outerShdw blurRad="38100" dist="38100" dir="2700000" algn="tl">
                    <a:srgbClr val="FFFFFF"/>
                  </a:outerShdw>
                </a:effectLst>
                <a:latin typeface="Helvetica" pitchFamily="-128" charset="0"/>
                <a:ea typeface="宋体" charset="-122"/>
              </a:rPr>
              <a:t>      cost of</a:t>
            </a:r>
          </a:p>
          <a:p>
            <a:pPr>
              <a:defRPr/>
            </a:pPr>
            <a:endParaRPr lang="en-US" altLang="zh-CN" sz="1600" b="1">
              <a:effectLst>
                <a:outerShdw blurRad="38100" dist="38100" dir="2700000" algn="tl">
                  <a:srgbClr val="FFFFFF"/>
                </a:outerShdw>
              </a:effectLst>
              <a:latin typeface="Helvetica" pitchFamily="-128" charset="0"/>
              <a:ea typeface="宋体" charset="-122"/>
            </a:endParaRPr>
          </a:p>
        </p:txBody>
      </p:sp>
      <p:sp>
        <p:nvSpPr>
          <p:cNvPr id="72" name="Rectangle 57">
            <a:extLst>
              <a:ext uri="{FF2B5EF4-FFF2-40B4-BE49-F238E27FC236}">
                <a16:creationId xmlns:a16="http://schemas.microsoft.com/office/drawing/2014/main" id="{0ED081CF-5AAE-E5EC-0CA3-C850F54BF064}"/>
              </a:ext>
            </a:extLst>
          </p:cNvPr>
          <p:cNvSpPr>
            <a:spLocks noChangeArrowheads="1"/>
          </p:cNvSpPr>
          <p:nvPr/>
        </p:nvSpPr>
        <p:spPr bwMode="auto">
          <a:xfrm>
            <a:off x="5150477" y="5716120"/>
            <a:ext cx="2066925" cy="333375"/>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a:effectLst>
                  <a:outerShdw blurRad="38100" dist="38100" dir="2700000" algn="tl">
                    <a:srgbClr val="FFFFFF"/>
                  </a:outerShdw>
                </a:effectLst>
                <a:latin typeface="Helvetica" pitchFamily="-128" charset="0"/>
                <a:ea typeface="宋体" charset="-122"/>
              </a:rPr>
              <a:t>number of modules</a:t>
            </a:r>
          </a:p>
        </p:txBody>
      </p:sp>
      <p:sp>
        <p:nvSpPr>
          <p:cNvPr id="73" name="Rectangle 64">
            <a:extLst>
              <a:ext uri="{FF2B5EF4-FFF2-40B4-BE49-F238E27FC236}">
                <a16:creationId xmlns:a16="http://schemas.microsoft.com/office/drawing/2014/main" id="{D8C1DF24-C1EE-8DC5-7F7A-B7F64F1944B8}"/>
              </a:ext>
            </a:extLst>
          </p:cNvPr>
          <p:cNvSpPr>
            <a:spLocks noChangeArrowheads="1"/>
          </p:cNvSpPr>
          <p:nvPr/>
        </p:nvSpPr>
        <p:spPr bwMode="auto">
          <a:xfrm>
            <a:off x="6256965" y="3730158"/>
            <a:ext cx="1230312" cy="641350"/>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altLang="zh-CN" sz="1600" b="1">
                <a:effectLst>
                  <a:outerShdw blurRad="38100" dist="38100" dir="2700000" algn="tl">
                    <a:srgbClr val="FFFFFF"/>
                  </a:outerShdw>
                </a:effectLst>
                <a:latin typeface="Helvetica" pitchFamily="-128" charset="0"/>
                <a:ea typeface="宋体" charset="-122"/>
              </a:rPr>
              <a:t>module</a:t>
            </a:r>
          </a:p>
          <a:p>
            <a:pPr algn="ctr">
              <a:lnSpc>
                <a:spcPct val="75000"/>
              </a:lnSpc>
              <a:defRPr/>
            </a:pPr>
            <a:r>
              <a:rPr lang="en-US" altLang="zh-CN" sz="1600" b="1">
                <a:effectLst>
                  <a:outerShdw blurRad="38100" dist="38100" dir="2700000" algn="tl">
                    <a:srgbClr val="FFFFFF"/>
                  </a:outerShdw>
                </a:effectLst>
                <a:latin typeface="Helvetica" pitchFamily="-128" charset="0"/>
                <a:ea typeface="宋体" charset="-122"/>
              </a:rPr>
              <a:t>integration</a:t>
            </a:r>
          </a:p>
          <a:p>
            <a:pPr algn="ctr">
              <a:lnSpc>
                <a:spcPct val="75000"/>
              </a:lnSpc>
              <a:defRPr/>
            </a:pPr>
            <a:r>
              <a:rPr lang="en-US" altLang="zh-CN" sz="1600" b="1">
                <a:effectLst>
                  <a:outerShdw blurRad="38100" dist="38100" dir="2700000" algn="tl">
                    <a:srgbClr val="FFFFFF"/>
                  </a:outerShdw>
                </a:effectLst>
                <a:latin typeface="Helvetica" pitchFamily="-128" charset="0"/>
                <a:ea typeface="宋体" charset="-122"/>
              </a:rPr>
              <a:t>cost</a:t>
            </a:r>
          </a:p>
        </p:txBody>
      </p:sp>
      <p:sp>
        <p:nvSpPr>
          <p:cNvPr id="74" name="Rectangle 65">
            <a:extLst>
              <a:ext uri="{FF2B5EF4-FFF2-40B4-BE49-F238E27FC236}">
                <a16:creationId xmlns:a16="http://schemas.microsoft.com/office/drawing/2014/main" id="{EDD99E75-F3F6-D2FF-05B8-F77A467DB3AC}"/>
              </a:ext>
            </a:extLst>
          </p:cNvPr>
          <p:cNvSpPr>
            <a:spLocks noChangeArrowheads="1"/>
          </p:cNvSpPr>
          <p:nvPr/>
        </p:nvSpPr>
        <p:spPr bwMode="auto">
          <a:xfrm>
            <a:off x="3334377" y="2490320"/>
            <a:ext cx="2744788" cy="577850"/>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a:effectLst>
                  <a:outerShdw blurRad="38100" dist="38100" dir="2700000" algn="tl">
                    <a:srgbClr val="FFFFFF"/>
                  </a:outerShdw>
                </a:effectLst>
                <a:latin typeface="Helvetica" pitchFamily="-128" charset="0"/>
                <a:ea typeface="宋体" charset="-122"/>
              </a:rPr>
              <a:t>module development cost </a:t>
            </a:r>
          </a:p>
          <a:p>
            <a:pPr>
              <a:defRPr/>
            </a:pPr>
            <a:endParaRPr lang="en-US" altLang="zh-CN" sz="1600" b="1">
              <a:effectLst>
                <a:outerShdw blurRad="38100" dist="38100" dir="2700000" algn="tl">
                  <a:srgbClr val="FFFFFF"/>
                </a:outerShdw>
              </a:effectLst>
              <a:latin typeface="Helvetica" pitchFamily="-128" charset="0"/>
              <a:ea typeface="宋体" charset="-122"/>
            </a:endParaRPr>
          </a:p>
        </p:txBody>
      </p:sp>
      <p:sp>
        <p:nvSpPr>
          <p:cNvPr id="82" name="Rectangle 56">
            <a:extLst>
              <a:ext uri="{FF2B5EF4-FFF2-40B4-BE49-F238E27FC236}">
                <a16:creationId xmlns:a16="http://schemas.microsoft.com/office/drawing/2014/main" id="{F83A6332-4ABC-0837-8412-0844387F51B2}"/>
              </a:ext>
            </a:extLst>
          </p:cNvPr>
          <p:cNvSpPr>
            <a:spLocks noChangeArrowheads="1"/>
          </p:cNvSpPr>
          <p:nvPr/>
        </p:nvSpPr>
        <p:spPr bwMode="auto">
          <a:xfrm>
            <a:off x="997577" y="3215808"/>
            <a:ext cx="1243013" cy="577850"/>
          </a:xfrm>
          <a:prstGeom prst="rect">
            <a:avLst/>
          </a:prstGeom>
          <a:noFill/>
          <a:ln w="25400">
            <a:noFill/>
            <a:miter lim="800000"/>
            <a:headEnd/>
            <a:tailEnd/>
          </a:ln>
          <a:effectLst/>
        </p:spPr>
        <p:txBody>
          <a:bodyPr wrap="none" lIns="90487" tIns="44450" rIns="90487" bIns="44450">
            <a:spAutoFit/>
          </a:bodyPr>
          <a:lstStyle/>
          <a:p>
            <a:pPr>
              <a:defRPr/>
            </a:pPr>
            <a:r>
              <a:rPr lang="en-US" altLang="zh-CN" sz="1600" b="1" dirty="0">
                <a:effectLst>
                  <a:outerShdw blurRad="38100" dist="38100" dir="2700000" algn="tl">
                    <a:srgbClr val="FFFFFF"/>
                  </a:outerShdw>
                </a:effectLst>
                <a:latin typeface="Helvetica" pitchFamily="-128" charset="0"/>
                <a:ea typeface="宋体" charset="-122"/>
              </a:rPr>
              <a:t>    software</a:t>
            </a:r>
          </a:p>
          <a:p>
            <a:pPr>
              <a:defRPr/>
            </a:pPr>
            <a:endParaRPr lang="en-US" altLang="zh-CN" sz="1600" b="1" dirty="0">
              <a:effectLst>
                <a:outerShdw blurRad="38100" dist="38100" dir="2700000" algn="tl">
                  <a:srgbClr val="FFFFFF"/>
                </a:outerShdw>
              </a:effectLst>
              <a:latin typeface="Helvetica" pitchFamily="-128" charset="0"/>
              <a:ea typeface="宋体"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dirty="0">
                <a:latin typeface="宋体" panose="02010600030101010101" pitchFamily="2" charset="-122"/>
                <a:ea typeface="宋体" panose="02010600030101010101" pitchFamily="2" charset="-122"/>
              </a:rPr>
              <a:t>设计概念</a:t>
            </a:r>
            <a:r>
              <a:rPr lang="en-US" sz="1000" b="0" dirty="0">
                <a:latin typeface="宋体" panose="02010600030101010101" pitchFamily="2" charset="-122"/>
                <a:ea typeface="宋体" panose="02010600030101010101" pitchFamily="2" charset="-122"/>
              </a:rPr>
              <a:t>2</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信息隐蔽</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加强了对模块内过程细节的访问约束以及对模块所使用的任何局部数据结构的访问约束。</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rPr>
              <a:t>功能独立</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一个内聚（高内聚）的模块执行一个独立的任务，与程序的其他部分构件只需要很少的交互（低耦合）。</a:t>
            </a:r>
            <a:endParaRPr lang="en-US" altLang="zh-CN" sz="240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逐步求精</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对所有抽象的细节进行增量细化。</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rPr>
              <a:t>重构</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在不改变功能的情况下简化设计的重组技术。</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dirty="0">
                <a:solidFill>
                  <a:schemeClr val="tx1"/>
                </a:solidFill>
                <a:latin typeface="宋体" panose="02010600030101010101" pitchFamily="2" charset="-122"/>
                <a:ea typeface="宋体" panose="02010600030101010101" pitchFamily="2" charset="-122"/>
              </a:rPr>
              <a:t>设计类</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提供能够实现分析类的设计细节。</a:t>
            </a:r>
            <a:endParaRPr lang="en-US" altLang="en-US" sz="32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353238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设计类示例</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AD7B8BAB-47FD-4B18-AA79-E4C87FBC067B}"/>
              </a:ext>
            </a:extLst>
          </p:cNvPr>
          <p:cNvSpPr>
            <a:spLocks noGrp="1"/>
          </p:cNvSpPr>
          <p:nvPr>
            <p:ph type="body" sz="quarter" idx="12"/>
          </p:nvPr>
        </p:nvSpPr>
        <p:spPr>
          <a:xfrm>
            <a:off x="3369347" y="6324600"/>
            <a:ext cx="2957025" cy="228600"/>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图片对应描述</a:t>
            </a:r>
            <a:r>
              <a:rPr lang="en-US"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pic>
        <p:nvPicPr>
          <p:cNvPr id="7" name="图片 6">
            <a:extLst>
              <a:ext uri="{FF2B5EF4-FFF2-40B4-BE49-F238E27FC236}">
                <a16:creationId xmlns:a16="http://schemas.microsoft.com/office/drawing/2014/main" id="{1624F0D3-9D03-4180-57BA-6C382B704775}"/>
              </a:ext>
            </a:extLst>
          </p:cNvPr>
          <p:cNvPicPr>
            <a:picLocks noChangeAspect="1"/>
          </p:cNvPicPr>
          <p:nvPr/>
        </p:nvPicPr>
        <p:blipFill>
          <a:blip r:embed="rId3"/>
          <a:stretch>
            <a:fillRect/>
          </a:stretch>
        </p:blipFill>
        <p:spPr>
          <a:xfrm>
            <a:off x="1497200" y="1295399"/>
            <a:ext cx="5601023" cy="4578939"/>
          </a:xfrm>
          <a:prstGeom prst="rect">
            <a:avLst/>
          </a:prstGeom>
        </p:spPr>
      </p:pic>
    </p:spTree>
    <p:extLst>
      <p:ext uri="{BB962C8B-B14F-4D97-AF65-F5344CB8AC3E}">
        <p14:creationId xmlns:p14="http://schemas.microsoft.com/office/powerpoint/2010/main" val="127085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zh-CN" altLang="en-US" dirty="0">
                <a:latin typeface="宋体" panose="02010600030101010101" pitchFamily="2" charset="-122"/>
                <a:ea typeface="宋体" panose="02010600030101010101" pitchFamily="2" charset="-122"/>
              </a:rPr>
              <a:t>设计类示例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normAutofit/>
          </a:bodyPr>
          <a:lstStyle/>
          <a:p>
            <a:pPr algn="just"/>
            <a:r>
              <a:rPr lang="zh-CN" altLang="en-US" b="0" i="0" dirty="0">
                <a:solidFill>
                  <a:srgbClr val="2A2B2E"/>
                </a:solidFill>
                <a:effectLst/>
                <a:latin typeface="宋体" panose="02010600030101010101" pitchFamily="2" charset="-122"/>
                <a:ea typeface="宋体" panose="02010600030101010101" pitchFamily="2" charset="-122"/>
              </a:rPr>
              <a:t>该图显示了一个设计类示例。图中各类名称如下</a:t>
            </a:r>
            <a:r>
              <a:rPr lang="en-US" altLang="zh-CN"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Wallsegment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Window</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Segment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Floorplan</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Camera</a:t>
            </a:r>
            <a:r>
              <a:rPr lang="zh-CN" altLang="en-US" dirty="0">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每个类的属性和操作如下所示。</a:t>
            </a:r>
            <a:r>
              <a:rPr lang="en-US" altLang="zh-CN" dirty="0">
                <a:latin typeface="宋体" panose="02010600030101010101" pitchFamily="2" charset="-122"/>
                <a:ea typeface="宋体" panose="02010600030101010101" pitchFamily="2" charset="-122"/>
              </a:rPr>
              <a:t>Segment </a:t>
            </a:r>
            <a:r>
              <a:rPr lang="zh-CN" altLang="en-US" b="0" i="0" dirty="0">
                <a:solidFill>
                  <a:srgbClr val="2A2B2E"/>
                </a:solidFill>
                <a:effectLst/>
                <a:latin typeface="宋体" panose="02010600030101010101" pitchFamily="2" charset="-122"/>
                <a:ea typeface="宋体" panose="02010600030101010101" pitchFamily="2" charset="-122"/>
              </a:rPr>
              <a:t>属性有</a:t>
            </a:r>
            <a:r>
              <a:rPr lang="zh-CN" altLang="en-US" dirty="0">
                <a:solidFill>
                  <a:srgbClr val="2A2B2E"/>
                </a:solidFill>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startCoordinate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endCoordinate</a:t>
            </a:r>
            <a:r>
              <a:rPr lang="zh-CN" altLang="en-US" b="0" i="0" dirty="0">
                <a:solidFill>
                  <a:srgbClr val="2A2B2E"/>
                </a:solidFill>
                <a:effectLst/>
                <a:latin typeface="宋体" panose="02010600030101010101" pitchFamily="2" charset="-122"/>
                <a:ea typeface="宋体" panose="02010600030101010101" pitchFamily="2" charset="-122"/>
              </a:rPr>
              <a:t>。操作有</a:t>
            </a:r>
            <a:r>
              <a:rPr lang="en-US" altLang="zh-CN" b="0" i="0" dirty="0">
                <a:solidFill>
                  <a:srgbClr val="2A2B2E"/>
                </a:solidFill>
                <a:effectLst/>
                <a:latin typeface="宋体" panose="02010600030101010101" pitchFamily="2" charset="-122"/>
                <a:ea typeface="宋体" panose="02010600030101010101" pitchFamily="2" charset="-122"/>
              </a:rPr>
              <a:t>:</a:t>
            </a:r>
            <a:r>
              <a:rPr lang="en-US" altLang="zh-CN" b="0" i="0" dirty="0" err="1">
                <a:solidFill>
                  <a:srgbClr val="2A2B2E"/>
                </a:solidFill>
                <a:effectLst/>
                <a:latin typeface="宋体" panose="02010600030101010101" pitchFamily="2" charset="-122"/>
                <a:ea typeface="宋体" panose="02010600030101010101" pitchFamily="2" charset="-122"/>
              </a:rPr>
              <a:t>getType</a:t>
            </a:r>
            <a:r>
              <a:rPr lang="zh-CN" altLang="en-US" b="0" i="0" dirty="0">
                <a:solidFill>
                  <a:srgbClr val="2A2B2E"/>
                </a:solidFill>
                <a:effectLst/>
                <a:latin typeface="宋体" panose="02010600030101010101" pitchFamily="2" charset="-122"/>
                <a:ea typeface="宋体" panose="02010600030101010101" pitchFamily="2" charset="-122"/>
              </a:rPr>
              <a:t>和</a:t>
            </a:r>
            <a:r>
              <a:rPr lang="en-US" altLang="zh-CN" b="0" i="0" dirty="0">
                <a:solidFill>
                  <a:srgbClr val="2A2B2E"/>
                </a:solidFill>
                <a:effectLst/>
                <a:latin typeface="宋体" panose="02010600030101010101" pitchFamily="2" charset="-122"/>
                <a:ea typeface="宋体" panose="02010600030101010101" pitchFamily="2" charset="-122"/>
              </a:rPr>
              <a:t>draw</a:t>
            </a:r>
            <a:r>
              <a:rPr lang="zh-CN" altLang="en-US"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Floorplan</a:t>
            </a:r>
            <a:r>
              <a:rPr lang="zh-CN" altLang="en-US" b="0" i="0" dirty="0">
                <a:solidFill>
                  <a:srgbClr val="2A2B2E"/>
                </a:solidFill>
                <a:effectLst/>
                <a:latin typeface="宋体" panose="02010600030101010101" pitchFamily="2" charset="-122"/>
                <a:ea typeface="宋体" panose="02010600030101010101" pitchFamily="2" charset="-122"/>
              </a:rPr>
              <a:t>属性有</a:t>
            </a:r>
            <a:r>
              <a:rPr lang="zh-CN" altLang="en-US" dirty="0">
                <a:solidFill>
                  <a:srgbClr val="2A2B2E"/>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type </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outsideDimension</a:t>
            </a:r>
            <a:r>
              <a:rPr lang="zh-CN" altLang="en-US" b="0" i="0" dirty="0">
                <a:solidFill>
                  <a:srgbClr val="2A2B2E"/>
                </a:solidFill>
                <a:effectLst/>
                <a:latin typeface="宋体" panose="02010600030101010101" pitchFamily="2" charset="-122"/>
                <a:ea typeface="宋体" panose="02010600030101010101" pitchFamily="2" charset="-122"/>
              </a:rPr>
              <a:t>。操作包括</a:t>
            </a:r>
            <a:r>
              <a:rPr lang="en-US" altLang="zh-CN"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addCamera</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addWall</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addWindow</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deleteSegment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draw</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Camera </a:t>
            </a:r>
            <a:r>
              <a:rPr lang="zh-CN" altLang="en-US" b="0" i="0" dirty="0">
                <a:solidFill>
                  <a:srgbClr val="2A2B2E"/>
                </a:solidFill>
                <a:effectLst/>
                <a:latin typeface="宋体" panose="02010600030101010101" pitchFamily="2" charset="-122"/>
                <a:ea typeface="宋体" panose="02010600030101010101" pitchFamily="2" charset="-122"/>
              </a:rPr>
              <a:t>属性有</a:t>
            </a:r>
            <a:r>
              <a:rPr lang="en-US" altLang="zh-CN"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type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fieldView</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panAngle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zoomSetting</a:t>
            </a:r>
            <a:r>
              <a:rPr lang="zh-CN" altLang="en-US" dirty="0">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类图中的关系如下</a:t>
            </a:r>
            <a:r>
              <a:rPr lang="en-US" altLang="zh-CN"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Segment</a:t>
            </a:r>
            <a:r>
              <a:rPr lang="zh-CN" altLang="en-US" b="0" i="0" dirty="0">
                <a:solidFill>
                  <a:srgbClr val="2A2B2E"/>
                </a:solidFill>
                <a:effectLst/>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wall segment </a:t>
            </a:r>
            <a:r>
              <a:rPr lang="zh-CN" altLang="en-US" b="0" i="0" dirty="0">
                <a:solidFill>
                  <a:srgbClr val="2A2B2E"/>
                </a:solidFill>
                <a:effectLst/>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Window</a:t>
            </a:r>
            <a:r>
              <a:rPr lang="zh-CN" altLang="en-US" b="0" i="0" dirty="0">
                <a:solidFill>
                  <a:srgbClr val="2A2B2E"/>
                </a:solidFill>
                <a:effectLst/>
                <a:latin typeface="宋体" panose="02010600030101010101" pitchFamily="2" charset="-122"/>
                <a:ea typeface="宋体" panose="02010600030101010101" pitchFamily="2" charset="-122"/>
              </a:rPr>
              <a:t>有继承关系</a:t>
            </a:r>
            <a:r>
              <a:rPr lang="zh-CN" altLang="en-US" dirty="0">
                <a:solidFill>
                  <a:srgbClr val="2A2B2E"/>
                </a:solidFill>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Floorplan</a:t>
            </a:r>
            <a:r>
              <a:rPr lang="zh-CN" altLang="en-US" b="0" i="0" dirty="0">
                <a:solidFill>
                  <a:srgbClr val="2A2B2E"/>
                </a:solidFill>
                <a:effectLst/>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Segment</a:t>
            </a:r>
            <a:r>
              <a:rPr lang="zh-CN" altLang="en-US" b="0" i="0" dirty="0">
                <a:solidFill>
                  <a:srgbClr val="2A2B2E"/>
                </a:solidFill>
                <a:effectLst/>
                <a:latin typeface="宋体" panose="02010600030101010101" pitchFamily="2" charset="-122"/>
                <a:ea typeface="宋体" panose="02010600030101010101" pitchFamily="2" charset="-122"/>
              </a:rPr>
              <a:t>具有聚合关系。</a:t>
            </a:r>
            <a:r>
              <a:rPr lang="en-US" altLang="zh-CN" dirty="0">
                <a:latin typeface="宋体" panose="02010600030101010101" pitchFamily="2" charset="-122"/>
                <a:ea typeface="宋体" panose="02010600030101010101" pitchFamily="2" charset="-122"/>
              </a:rPr>
              <a:t>Floorplan</a:t>
            </a:r>
            <a:r>
              <a:rPr lang="zh-CN" altLang="en-US" b="0" i="0" dirty="0">
                <a:solidFill>
                  <a:srgbClr val="2A2B2E"/>
                </a:solidFill>
                <a:effectLst/>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Camera</a:t>
            </a:r>
            <a:r>
              <a:rPr lang="zh-CN" altLang="en-US" b="0" i="0" dirty="0">
                <a:solidFill>
                  <a:srgbClr val="2A2B2E"/>
                </a:solidFill>
                <a:effectLst/>
                <a:latin typeface="宋体" panose="02010600030101010101" pitchFamily="2" charset="-122"/>
                <a:ea typeface="宋体" panose="02010600030101010101" pitchFamily="2" charset="-122"/>
              </a:rPr>
              <a:t>有一对多的关联。</a:t>
            </a:r>
            <a:endParaRPr lang="en-US"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137981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设计类的特征</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完整性</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设计类应该完整地封装所有可以合理预见的</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根据对类名的理解</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存在于类中的属性和方法。</a:t>
            </a:r>
            <a:endParaRPr lang="en-US" altLang="en-US"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原始性</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和一个设计类相关的方法应该关注于实现类的某一个服务。</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高内聚性</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一个内聚的设计类具有小的、集中的职责集合，并且专注于使用属性和方法来实现那些职责。</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低耦合性</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在设计模型内，设计类之间相互协作是必然的。但是，协作应该保持在一个可以接受的最小范围内。</a:t>
            </a:r>
            <a:endParaRPr lang="en-US" alt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31391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sz="4000" noProof="0" dirty="0">
                <a:latin typeface="宋体" panose="02010600030101010101" pitchFamily="2" charset="-122"/>
                <a:ea typeface="宋体" panose="02010600030101010101" pitchFamily="2" charset="-122"/>
              </a:rPr>
              <a:t>软件设计</a:t>
            </a:r>
            <a:endParaRPr lang="en-US" sz="4000"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noProof="0" dirty="0">
                <a:latin typeface="宋体" panose="02010600030101010101" pitchFamily="2" charset="-122"/>
                <a:ea typeface="宋体" panose="02010600030101010101" pitchFamily="2" charset="-122"/>
              </a:rPr>
              <a:t>包括一系列原理、概念和实践，可以指导高质量的系统或产品开发。</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defRPr/>
            </a:pPr>
            <a:r>
              <a:rPr lang="zh-CN" altLang="en-US" sz="2400" dirty="0">
                <a:latin typeface="宋体" panose="02010600030101010101" pitchFamily="2" charset="-122"/>
                <a:ea typeface="宋体" panose="02010600030101010101" pitchFamily="2" charset="-122"/>
              </a:rPr>
              <a:t>设计原理建立了指导设计工作的最重要原则。</a:t>
            </a:r>
            <a:endParaRPr lang="en-US"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defRPr/>
            </a:pPr>
            <a:r>
              <a:rPr lang="zh-CN" altLang="en-US" sz="2400" noProof="0" dirty="0">
                <a:latin typeface="宋体" panose="02010600030101010101" pitchFamily="2" charset="-122"/>
                <a:ea typeface="宋体" panose="02010600030101010101" pitchFamily="2" charset="-122"/>
              </a:rPr>
              <a:t>在运用设计实践的技术和方法之前，必须先理解设计概念。</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defRPr/>
            </a:pPr>
            <a:r>
              <a:rPr lang="zh-CN" altLang="en-US" sz="2400" noProof="0" dirty="0">
                <a:latin typeface="宋体" panose="02010600030101010101" pitchFamily="2" charset="-122"/>
                <a:ea typeface="宋体" panose="02010600030101010101" pitchFamily="2" charset="-122"/>
              </a:rPr>
              <a:t>软件设计实践随着新方法、更好的分析和更广泛的理解的发展而不断变化。</a:t>
            </a:r>
            <a:endParaRPr 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F897B2F2-D25B-B401-E075-A45E8553285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F68DF86-173A-4568-AA4D-3EDF13F9C1D8}" type="slidenum">
              <a:rPr lang="en-US" altLang="zh-CN" sz="1000">
                <a:latin typeface="Helvetica" panose="020B0604020202020204" pitchFamily="34" charset="0"/>
              </a:rPr>
              <a:pPr/>
              <a:t>20</a:t>
            </a:fld>
            <a:endParaRPr lang="en-US" altLang="zh-CN" sz="1000">
              <a:latin typeface="Helvetica" panose="020B0604020202020204" pitchFamily="34" charset="0"/>
            </a:endParaRPr>
          </a:p>
        </p:txBody>
      </p:sp>
      <p:sp>
        <p:nvSpPr>
          <p:cNvPr id="20483" name="Rectangle 2">
            <a:extLst>
              <a:ext uri="{FF2B5EF4-FFF2-40B4-BE49-F238E27FC236}">
                <a16:creationId xmlns:a16="http://schemas.microsoft.com/office/drawing/2014/main" id="{A9AE5B9A-668B-AA03-28BE-747F367684A5}"/>
              </a:ext>
            </a:extLst>
          </p:cNvPr>
          <p:cNvSpPr>
            <a:spLocks noGrp="1" noChangeArrowheads="1"/>
          </p:cNvSpPr>
          <p:nvPr>
            <p:ph type="title"/>
          </p:nvPr>
        </p:nvSpPr>
        <p:spPr>
          <a:xfrm>
            <a:off x="687387" y="615297"/>
            <a:ext cx="5184775" cy="395288"/>
          </a:xfrm>
          <a:noFill/>
        </p:spPr>
        <p:txBody>
          <a:bodyPr lIns="90487" tIns="44450" rIns="90487" bIns="44450" anchor="ctr">
            <a:normAutofit fontScale="90000"/>
          </a:bodyPr>
          <a:lstStyle/>
          <a:p>
            <a:pPr eaLnBrk="1" hangingPunct="1"/>
            <a:r>
              <a:rPr lang="zh-CN" altLang="en-US" dirty="0">
                <a:ea typeface="宋体" panose="02010600030101010101" pitchFamily="2" charset="-122"/>
              </a:rPr>
              <a:t>信息隐蔽</a:t>
            </a:r>
            <a:endParaRPr lang="en-US" altLang="zh-CN" dirty="0">
              <a:ea typeface="宋体" panose="02010600030101010101" pitchFamily="2" charset="-122"/>
            </a:endParaRPr>
          </a:p>
        </p:txBody>
      </p:sp>
      <p:sp>
        <p:nvSpPr>
          <p:cNvPr id="20484" name="Rectangle 3">
            <a:extLst>
              <a:ext uri="{FF2B5EF4-FFF2-40B4-BE49-F238E27FC236}">
                <a16:creationId xmlns:a16="http://schemas.microsoft.com/office/drawing/2014/main" id="{24FABF22-C72C-6A58-162A-A70EC667DCD8}"/>
              </a:ext>
            </a:extLst>
          </p:cNvPr>
          <p:cNvSpPr>
            <a:spLocks noChangeArrowheads="1"/>
          </p:cNvSpPr>
          <p:nvPr/>
        </p:nvSpPr>
        <p:spPr bwMode="auto">
          <a:xfrm>
            <a:off x="3900488" y="2430463"/>
            <a:ext cx="2501900" cy="322738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485" name="Rectangle 4">
            <a:extLst>
              <a:ext uri="{FF2B5EF4-FFF2-40B4-BE49-F238E27FC236}">
                <a16:creationId xmlns:a16="http://schemas.microsoft.com/office/drawing/2014/main" id="{6FFC3100-1F82-CA12-B5BA-7D81A4702992}"/>
              </a:ext>
            </a:extLst>
          </p:cNvPr>
          <p:cNvSpPr>
            <a:spLocks noChangeArrowheads="1"/>
          </p:cNvSpPr>
          <p:nvPr/>
        </p:nvSpPr>
        <p:spPr bwMode="auto">
          <a:xfrm>
            <a:off x="3900488" y="2432050"/>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3301" name="Rectangle 5">
            <a:extLst>
              <a:ext uri="{FF2B5EF4-FFF2-40B4-BE49-F238E27FC236}">
                <a16:creationId xmlns:a16="http://schemas.microsoft.com/office/drawing/2014/main" id="{D90EE1DE-0370-DE35-54A4-B1E06090ABAD}"/>
              </a:ext>
            </a:extLst>
          </p:cNvPr>
          <p:cNvSpPr>
            <a:spLocks noChangeArrowheads="1"/>
          </p:cNvSpPr>
          <p:nvPr/>
        </p:nvSpPr>
        <p:spPr bwMode="auto">
          <a:xfrm>
            <a:off x="3563938" y="1916113"/>
            <a:ext cx="490537" cy="274637"/>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模块</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20487" name="Freeform 6" descr="10%">
            <a:extLst>
              <a:ext uri="{FF2B5EF4-FFF2-40B4-BE49-F238E27FC236}">
                <a16:creationId xmlns:a16="http://schemas.microsoft.com/office/drawing/2014/main" id="{10CAAFC3-F86D-7F6E-FFA4-03CC4B285017}"/>
              </a:ext>
            </a:extLst>
          </p:cNvPr>
          <p:cNvSpPr>
            <a:spLocks/>
          </p:cNvSpPr>
          <p:nvPr/>
        </p:nvSpPr>
        <p:spPr bwMode="auto">
          <a:xfrm>
            <a:off x="4256088" y="3611563"/>
            <a:ext cx="1843087" cy="1843087"/>
          </a:xfrm>
          <a:custGeom>
            <a:avLst/>
            <a:gdLst>
              <a:gd name="T0" fmla="*/ 2147483647 w 1161"/>
              <a:gd name="T1" fmla="*/ 2147483647 h 1032"/>
              <a:gd name="T2" fmla="*/ 2147483647 w 1161"/>
              <a:gd name="T3" fmla="*/ 2147483647 h 1032"/>
              <a:gd name="T4" fmla="*/ 2147483647 w 1161"/>
              <a:gd name="T5" fmla="*/ 2147483647 h 1032"/>
              <a:gd name="T6" fmla="*/ 2147483647 w 1161"/>
              <a:gd name="T7" fmla="*/ 2147483647 h 1032"/>
              <a:gd name="T8" fmla="*/ 2147483647 w 1161"/>
              <a:gd name="T9" fmla="*/ 2147483647 h 1032"/>
              <a:gd name="T10" fmla="*/ 2147483647 w 1161"/>
              <a:gd name="T11" fmla="*/ 2147483647 h 1032"/>
              <a:gd name="T12" fmla="*/ 2147483647 w 1161"/>
              <a:gd name="T13" fmla="*/ 2147483647 h 1032"/>
              <a:gd name="T14" fmla="*/ 2147483647 w 1161"/>
              <a:gd name="T15" fmla="*/ 2147483647 h 1032"/>
              <a:gd name="T16" fmla="*/ 2147483647 w 1161"/>
              <a:gd name="T17" fmla="*/ 2147483647 h 1032"/>
              <a:gd name="T18" fmla="*/ 2147483647 w 1161"/>
              <a:gd name="T19" fmla="*/ 2147483647 h 1032"/>
              <a:gd name="T20" fmla="*/ 2147483647 w 1161"/>
              <a:gd name="T21" fmla="*/ 2147483647 h 1032"/>
              <a:gd name="T22" fmla="*/ 2147483647 w 1161"/>
              <a:gd name="T23" fmla="*/ 2147483647 h 1032"/>
              <a:gd name="T24" fmla="*/ 2147483647 w 1161"/>
              <a:gd name="T25" fmla="*/ 2147483647 h 1032"/>
              <a:gd name="T26" fmla="*/ 2147483647 w 1161"/>
              <a:gd name="T27" fmla="*/ 2147483647 h 1032"/>
              <a:gd name="T28" fmla="*/ 2147483647 w 1161"/>
              <a:gd name="T29" fmla="*/ 2147483647 h 1032"/>
              <a:gd name="T30" fmla="*/ 2147483647 w 1161"/>
              <a:gd name="T31" fmla="*/ 2147483647 h 1032"/>
              <a:gd name="T32" fmla="*/ 2147483647 w 1161"/>
              <a:gd name="T33" fmla="*/ 2147483647 h 1032"/>
              <a:gd name="T34" fmla="*/ 2147483647 w 1161"/>
              <a:gd name="T35" fmla="*/ 2147483647 h 1032"/>
              <a:gd name="T36" fmla="*/ 2147483647 w 1161"/>
              <a:gd name="T37" fmla="*/ 2147483647 h 1032"/>
              <a:gd name="T38" fmla="*/ 2147483647 w 1161"/>
              <a:gd name="T39" fmla="*/ 2147483647 h 1032"/>
              <a:gd name="T40" fmla="*/ 2147483647 w 1161"/>
              <a:gd name="T41" fmla="*/ 2147483647 h 1032"/>
              <a:gd name="T42" fmla="*/ 2147483647 w 1161"/>
              <a:gd name="T43" fmla="*/ 2147483647 h 1032"/>
              <a:gd name="T44" fmla="*/ 2147483647 w 1161"/>
              <a:gd name="T45" fmla="*/ 2147483647 h 1032"/>
              <a:gd name="T46" fmla="*/ 2147483647 w 1161"/>
              <a:gd name="T47" fmla="*/ 2147483647 h 1032"/>
              <a:gd name="T48" fmla="*/ 2147483647 w 1161"/>
              <a:gd name="T49" fmla="*/ 2147483647 h 1032"/>
              <a:gd name="T50" fmla="*/ 2147483647 w 1161"/>
              <a:gd name="T51" fmla="*/ 2147483647 h 1032"/>
              <a:gd name="T52" fmla="*/ 2147483647 w 1161"/>
              <a:gd name="T53" fmla="*/ 2147483647 h 1032"/>
              <a:gd name="T54" fmla="*/ 2147483647 w 1161"/>
              <a:gd name="T55" fmla="*/ 2147483647 h 1032"/>
              <a:gd name="T56" fmla="*/ 2147483647 w 1161"/>
              <a:gd name="T57" fmla="*/ 2147483647 h 1032"/>
              <a:gd name="T58" fmla="*/ 2147483647 w 1161"/>
              <a:gd name="T59" fmla="*/ 2147483647 h 1032"/>
              <a:gd name="T60" fmla="*/ 2147483647 w 1161"/>
              <a:gd name="T61" fmla="*/ 2147483647 h 1032"/>
              <a:gd name="T62" fmla="*/ 2147483647 w 1161"/>
              <a:gd name="T63" fmla="*/ 2147483647 h 1032"/>
              <a:gd name="T64" fmla="*/ 2147483647 w 1161"/>
              <a:gd name="T65" fmla="*/ 2147483647 h 1032"/>
              <a:gd name="T66" fmla="*/ 2147483647 w 1161"/>
              <a:gd name="T67" fmla="*/ 2147483647 h 1032"/>
              <a:gd name="T68" fmla="*/ 2147483647 w 1161"/>
              <a:gd name="T69" fmla="*/ 2147483647 h 1032"/>
              <a:gd name="T70" fmla="*/ 2147483647 w 1161"/>
              <a:gd name="T71" fmla="*/ 2147483647 h 1032"/>
              <a:gd name="T72" fmla="*/ 2147483647 w 1161"/>
              <a:gd name="T73" fmla="*/ 2147483647 h 1032"/>
              <a:gd name="T74" fmla="*/ 2147483647 w 1161"/>
              <a:gd name="T75" fmla="*/ 2147483647 h 1032"/>
              <a:gd name="T76" fmla="*/ 2147483647 w 1161"/>
              <a:gd name="T77" fmla="*/ 2147483647 h 1032"/>
              <a:gd name="T78" fmla="*/ 2147483647 w 1161"/>
              <a:gd name="T79" fmla="*/ 2147483647 h 1032"/>
              <a:gd name="T80" fmla="*/ 2147483647 w 1161"/>
              <a:gd name="T81" fmla="*/ 2147483647 h 1032"/>
              <a:gd name="T82" fmla="*/ 2147483647 w 1161"/>
              <a:gd name="T83" fmla="*/ 2147483647 h 1032"/>
              <a:gd name="T84" fmla="*/ 2147483647 w 1161"/>
              <a:gd name="T85" fmla="*/ 2147483647 h 1032"/>
              <a:gd name="T86" fmla="*/ 2147483647 w 1161"/>
              <a:gd name="T87" fmla="*/ 2147483647 h 1032"/>
              <a:gd name="T88" fmla="*/ 2147483647 w 1161"/>
              <a:gd name="T89" fmla="*/ 0 h 1032"/>
              <a:gd name="T90" fmla="*/ 2147483647 w 1161"/>
              <a:gd name="T91" fmla="*/ 0 h 1032"/>
              <a:gd name="T92" fmla="*/ 2147483647 w 1161"/>
              <a:gd name="T93" fmla="*/ 2147483647 h 1032"/>
              <a:gd name="T94" fmla="*/ 2147483647 w 1161"/>
              <a:gd name="T95" fmla="*/ 2147483647 h 1032"/>
              <a:gd name="T96" fmla="*/ 2147483647 w 1161"/>
              <a:gd name="T97" fmla="*/ 2147483647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20488" name="Freeform 7">
            <a:extLst>
              <a:ext uri="{FF2B5EF4-FFF2-40B4-BE49-F238E27FC236}">
                <a16:creationId xmlns:a16="http://schemas.microsoft.com/office/drawing/2014/main" id="{D8E03630-42CF-5711-39A5-7C55F1DF8AAC}"/>
              </a:ext>
            </a:extLst>
          </p:cNvPr>
          <p:cNvSpPr>
            <a:spLocks/>
          </p:cNvSpPr>
          <p:nvPr/>
        </p:nvSpPr>
        <p:spPr bwMode="auto">
          <a:xfrm>
            <a:off x="4256088" y="3611563"/>
            <a:ext cx="1855787" cy="1855787"/>
          </a:xfrm>
          <a:custGeom>
            <a:avLst/>
            <a:gdLst>
              <a:gd name="T0" fmla="*/ 887094761 w 1169"/>
              <a:gd name="T1" fmla="*/ 204175865 h 1039"/>
              <a:gd name="T2" fmla="*/ 645159826 w 1169"/>
              <a:gd name="T3" fmla="*/ 137181776 h 1039"/>
              <a:gd name="T4" fmla="*/ 483869870 w 1169"/>
              <a:gd name="T5" fmla="*/ 137181776 h 1039"/>
              <a:gd name="T6" fmla="*/ 423386136 w 1169"/>
              <a:gd name="T7" fmla="*/ 226507823 h 1039"/>
              <a:gd name="T8" fmla="*/ 383063647 w 1169"/>
              <a:gd name="T9" fmla="*/ 341357640 h 1039"/>
              <a:gd name="T10" fmla="*/ 403224891 w 1169"/>
              <a:gd name="T11" fmla="*/ 497679564 h 1039"/>
              <a:gd name="T12" fmla="*/ 362902402 w 1169"/>
              <a:gd name="T13" fmla="*/ 679523470 h 1039"/>
              <a:gd name="T14" fmla="*/ 221773690 w 1169"/>
              <a:gd name="T15" fmla="*/ 883699335 h 1039"/>
              <a:gd name="T16" fmla="*/ 100806223 w 1169"/>
              <a:gd name="T17" fmla="*/ 1065545027 h 1039"/>
              <a:gd name="T18" fmla="*/ 20161245 w 1169"/>
              <a:gd name="T19" fmla="*/ 1247388934 h 1039"/>
              <a:gd name="T20" fmla="*/ 20161245 w 1169"/>
              <a:gd name="T21" fmla="*/ 1429232840 h 1039"/>
              <a:gd name="T22" fmla="*/ 80644978 w 1169"/>
              <a:gd name="T23" fmla="*/ 1588746574 h 1039"/>
              <a:gd name="T24" fmla="*/ 60483734 w 1169"/>
              <a:gd name="T25" fmla="*/ 1974766345 h 1039"/>
              <a:gd name="T26" fmla="*/ 40322489 w 1169"/>
              <a:gd name="T27" fmla="*/ 2147483647 h 1039"/>
              <a:gd name="T28" fmla="*/ 120967467 w 1169"/>
              <a:gd name="T29" fmla="*/ 2147483647 h 1039"/>
              <a:gd name="T30" fmla="*/ 262096179 w 1169"/>
              <a:gd name="T31" fmla="*/ 2147483647 h 1039"/>
              <a:gd name="T32" fmla="*/ 443547380 w 1169"/>
              <a:gd name="T33" fmla="*/ 2147483647 h 1039"/>
              <a:gd name="T34" fmla="*/ 705643560 w 1169"/>
              <a:gd name="T35" fmla="*/ 2147483647 h 1039"/>
              <a:gd name="T36" fmla="*/ 967739739 w 1169"/>
              <a:gd name="T37" fmla="*/ 2147483647 h 1039"/>
              <a:gd name="T38" fmla="*/ 1229835919 w 1169"/>
              <a:gd name="T39" fmla="*/ 2147483647 h 1039"/>
              <a:gd name="T40" fmla="*/ 1612899565 w 1169"/>
              <a:gd name="T41" fmla="*/ 2147483647 h 1039"/>
              <a:gd name="T42" fmla="*/ 1915318234 w 1169"/>
              <a:gd name="T43" fmla="*/ 2147483647 h 1039"/>
              <a:gd name="T44" fmla="*/ 2147483647 w 1169"/>
              <a:gd name="T45" fmla="*/ 2147483647 h 1039"/>
              <a:gd name="T46" fmla="*/ 2147483647 w 1169"/>
              <a:gd name="T47" fmla="*/ 2147483647 h 1039"/>
              <a:gd name="T48" fmla="*/ 2147483647 w 1169"/>
              <a:gd name="T49" fmla="*/ 2147483647 h 1039"/>
              <a:gd name="T50" fmla="*/ 2147483647 w 1169"/>
              <a:gd name="T51" fmla="*/ 2147483647 h 1039"/>
              <a:gd name="T52" fmla="*/ 2147483647 w 1169"/>
              <a:gd name="T53" fmla="*/ 2147483647 h 1039"/>
              <a:gd name="T54" fmla="*/ 2147483647 w 1169"/>
              <a:gd name="T55" fmla="*/ 2147483647 h 1039"/>
              <a:gd name="T56" fmla="*/ 2147483647 w 1169"/>
              <a:gd name="T57" fmla="*/ 2147483647 h 1039"/>
              <a:gd name="T58" fmla="*/ 2147483647 w 1169"/>
              <a:gd name="T59" fmla="*/ 2147483647 h 1039"/>
              <a:gd name="T60" fmla="*/ 2147483647 w 1169"/>
              <a:gd name="T61" fmla="*/ 1997098303 h 1039"/>
              <a:gd name="T62" fmla="*/ 2147483647 w 1169"/>
              <a:gd name="T63" fmla="*/ 1792922439 h 1039"/>
              <a:gd name="T64" fmla="*/ 2147483647 w 1169"/>
              <a:gd name="T65" fmla="*/ 1633410491 h 1039"/>
              <a:gd name="T66" fmla="*/ 2147483647 w 1169"/>
              <a:gd name="T67" fmla="*/ 1362238751 h 1039"/>
              <a:gd name="T68" fmla="*/ 2147483647 w 1169"/>
              <a:gd name="T69" fmla="*/ 1292052850 h 1039"/>
              <a:gd name="T70" fmla="*/ 2147483647 w 1169"/>
              <a:gd name="T71" fmla="*/ 1110208944 h 1039"/>
              <a:gd name="T72" fmla="*/ 2147483647 w 1169"/>
              <a:gd name="T73" fmla="*/ 816705245 h 1039"/>
              <a:gd name="T74" fmla="*/ 2147483647 w 1169"/>
              <a:gd name="T75" fmla="*/ 590197422 h 1039"/>
              <a:gd name="T76" fmla="*/ 2147483647 w 1169"/>
              <a:gd name="T77" fmla="*/ 363689599 h 1039"/>
              <a:gd name="T78" fmla="*/ 2147483647 w 1169"/>
              <a:gd name="T79" fmla="*/ 271171740 h 1039"/>
              <a:gd name="T80" fmla="*/ 2147483647 w 1169"/>
              <a:gd name="T81" fmla="*/ 271171740 h 1039"/>
              <a:gd name="T82" fmla="*/ 2147483647 w 1169"/>
              <a:gd name="T83" fmla="*/ 226507823 h 1039"/>
              <a:gd name="T84" fmla="*/ 2096769435 w 1169"/>
              <a:gd name="T85" fmla="*/ 89327834 h 1039"/>
              <a:gd name="T86" fmla="*/ 2036285701 w 1169"/>
              <a:gd name="T87" fmla="*/ 22331958 h 1039"/>
              <a:gd name="T88" fmla="*/ 1935479479 w 1169"/>
              <a:gd name="T89" fmla="*/ 0 h 1039"/>
              <a:gd name="T90" fmla="*/ 1774189522 w 1169"/>
              <a:gd name="T91" fmla="*/ 0 h 1039"/>
              <a:gd name="T92" fmla="*/ 1532254587 w 1169"/>
              <a:gd name="T93" fmla="*/ 66995875 h 1039"/>
              <a:gd name="T94" fmla="*/ 1290319652 w 1169"/>
              <a:gd name="T95" fmla="*/ 159511948 h 1039"/>
              <a:gd name="T96" fmla="*/ 1028223473 w 1169"/>
              <a:gd name="T97" fmla="*/ 293503699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20489" name="Rectangle 8" descr="25%">
            <a:extLst>
              <a:ext uri="{FF2B5EF4-FFF2-40B4-BE49-F238E27FC236}">
                <a16:creationId xmlns:a16="http://schemas.microsoft.com/office/drawing/2014/main" id="{0BBAE7EF-5436-0E79-F27A-E137EDD7BC06}"/>
              </a:ext>
            </a:extLst>
          </p:cNvPr>
          <p:cNvSpPr>
            <a:spLocks noChangeArrowheads="1"/>
          </p:cNvSpPr>
          <p:nvPr/>
        </p:nvSpPr>
        <p:spPr bwMode="auto">
          <a:xfrm>
            <a:off x="3900488" y="2430463"/>
            <a:ext cx="2501900" cy="647700"/>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490" name="Rectangle 9">
            <a:extLst>
              <a:ext uri="{FF2B5EF4-FFF2-40B4-BE49-F238E27FC236}">
                <a16:creationId xmlns:a16="http://schemas.microsoft.com/office/drawing/2014/main" id="{2BDC4F50-7FA6-280B-182F-6EB704827EFA}"/>
              </a:ext>
            </a:extLst>
          </p:cNvPr>
          <p:cNvSpPr>
            <a:spLocks noChangeArrowheads="1"/>
          </p:cNvSpPr>
          <p:nvPr/>
        </p:nvSpPr>
        <p:spPr bwMode="auto">
          <a:xfrm>
            <a:off x="3900488" y="2432050"/>
            <a:ext cx="2501900" cy="644525"/>
          </a:xfrm>
          <a:prstGeom prst="rect">
            <a:avLst/>
          </a:prstGeom>
          <a:solidFill>
            <a:schemeClr val="bg1"/>
          </a:solidFill>
          <a:ln w="254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3306" name="Rectangle 10">
            <a:extLst>
              <a:ext uri="{FF2B5EF4-FFF2-40B4-BE49-F238E27FC236}">
                <a16:creationId xmlns:a16="http://schemas.microsoft.com/office/drawing/2014/main" id="{32A31177-6386-7688-D369-85EAD1E2DB86}"/>
              </a:ext>
            </a:extLst>
          </p:cNvPr>
          <p:cNvSpPr>
            <a:spLocks noChangeArrowheads="1"/>
          </p:cNvSpPr>
          <p:nvPr/>
        </p:nvSpPr>
        <p:spPr bwMode="auto">
          <a:xfrm>
            <a:off x="4284663" y="2924175"/>
            <a:ext cx="796925" cy="274638"/>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控制接口</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3308" name="Rectangle 12">
            <a:extLst>
              <a:ext uri="{FF2B5EF4-FFF2-40B4-BE49-F238E27FC236}">
                <a16:creationId xmlns:a16="http://schemas.microsoft.com/office/drawing/2014/main" id="{7A2C3FAC-172F-700A-3B4C-8DEE8EBB6B64}"/>
              </a:ext>
            </a:extLst>
          </p:cNvPr>
          <p:cNvSpPr>
            <a:spLocks noChangeArrowheads="1"/>
          </p:cNvSpPr>
          <p:nvPr/>
        </p:nvSpPr>
        <p:spPr bwMode="auto">
          <a:xfrm>
            <a:off x="5148263" y="4437063"/>
            <a:ext cx="1112837" cy="366712"/>
          </a:xfrm>
          <a:prstGeom prst="rect">
            <a:avLst/>
          </a:prstGeom>
          <a:noFill/>
          <a:ln w="25400">
            <a:noFill/>
            <a:miter lim="800000"/>
            <a:headEnd/>
            <a:tailEnd/>
          </a:ln>
          <a:effectLst/>
        </p:spPr>
        <p:txBody>
          <a:bodyPr wrap="none" lIns="90487" tIns="44450" rIns="90487" bIns="44450">
            <a:spAutoFit/>
          </a:bodyPr>
          <a:lstStyle/>
          <a:p>
            <a:pPr>
              <a:defRPr/>
            </a:pPr>
            <a:r>
              <a:rPr lang="zh-CN" altLang="en-US" sz="1800" b="1" dirty="0">
                <a:effectLst>
                  <a:outerShdw blurRad="38100" dist="38100" dir="2700000" algn="tl">
                    <a:srgbClr val="FFFFFF"/>
                  </a:outerShdw>
                </a:effectLst>
                <a:latin typeface="Helvetica" pitchFamily="-128" charset="0"/>
                <a:ea typeface="宋体" charset="-122"/>
              </a:rPr>
              <a:t>“秘密”</a:t>
            </a: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20493" name="Rectangle 13">
            <a:extLst>
              <a:ext uri="{FF2B5EF4-FFF2-40B4-BE49-F238E27FC236}">
                <a16:creationId xmlns:a16="http://schemas.microsoft.com/office/drawing/2014/main" id="{B9B2C7FF-6653-C2A5-2C02-9F8AAB731C59}"/>
              </a:ext>
            </a:extLst>
          </p:cNvPr>
          <p:cNvSpPr>
            <a:spLocks noChangeArrowheads="1"/>
          </p:cNvSpPr>
          <p:nvPr/>
        </p:nvSpPr>
        <p:spPr bwMode="auto">
          <a:xfrm>
            <a:off x="5259388" y="2076450"/>
            <a:ext cx="3441700" cy="200342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3310" name="Rectangle 14">
            <a:extLst>
              <a:ext uri="{FF2B5EF4-FFF2-40B4-BE49-F238E27FC236}">
                <a16:creationId xmlns:a16="http://schemas.microsoft.com/office/drawing/2014/main" id="{195FBDBF-CE6E-64E7-288F-29B4B2E35E5A}"/>
              </a:ext>
            </a:extLst>
          </p:cNvPr>
          <p:cNvSpPr>
            <a:spLocks noChangeArrowheads="1"/>
          </p:cNvSpPr>
          <p:nvPr/>
        </p:nvSpPr>
        <p:spPr bwMode="auto">
          <a:xfrm>
            <a:off x="6804025" y="2133600"/>
            <a:ext cx="1428750" cy="366713"/>
          </a:xfrm>
          <a:prstGeom prst="rect">
            <a:avLst/>
          </a:prstGeom>
          <a:noFill/>
          <a:ln w="25400">
            <a:noFill/>
            <a:miter lim="800000"/>
            <a:headEnd/>
            <a:tailEnd/>
          </a:ln>
          <a:effectLst/>
        </p:spPr>
        <p:txBody>
          <a:bodyPr lIns="90487" tIns="44450" rIns="90487" bIns="44450">
            <a:spAutoFit/>
          </a:bodyPr>
          <a:lstStyle/>
          <a:p>
            <a:pPr>
              <a:defRPr/>
            </a:pPr>
            <a:r>
              <a:rPr lang="zh-CN" altLang="en-US" sz="1800" b="1" dirty="0">
                <a:effectLst>
                  <a:outerShdw blurRad="38100" dist="38100" dir="2700000" algn="tl">
                    <a:srgbClr val="FFFFFF"/>
                  </a:outerShdw>
                </a:effectLst>
                <a:latin typeface="Helvetica" pitchFamily="-128" charset="0"/>
                <a:ea typeface="宋体" charset="-122"/>
              </a:rPr>
              <a:t>算法</a:t>
            </a: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183312" name="Rectangle 16">
            <a:extLst>
              <a:ext uri="{FF2B5EF4-FFF2-40B4-BE49-F238E27FC236}">
                <a16:creationId xmlns:a16="http://schemas.microsoft.com/office/drawing/2014/main" id="{5EED287A-87A4-95C3-AF73-4E2C960415D0}"/>
              </a:ext>
            </a:extLst>
          </p:cNvPr>
          <p:cNvSpPr>
            <a:spLocks noChangeArrowheads="1"/>
          </p:cNvSpPr>
          <p:nvPr/>
        </p:nvSpPr>
        <p:spPr bwMode="auto">
          <a:xfrm>
            <a:off x="7235825" y="2636838"/>
            <a:ext cx="1112838" cy="366712"/>
          </a:xfrm>
          <a:prstGeom prst="rect">
            <a:avLst/>
          </a:prstGeom>
          <a:noFill/>
          <a:ln w="25400">
            <a:noFill/>
            <a:miter lim="800000"/>
            <a:headEnd/>
            <a:tailEnd/>
          </a:ln>
          <a:effectLst/>
        </p:spPr>
        <p:txBody>
          <a:bodyPr wrap="none" lIns="90487" tIns="44450" rIns="90487" bIns="44450">
            <a:spAutoFit/>
          </a:bodyPr>
          <a:lstStyle/>
          <a:p>
            <a:pPr>
              <a:defRPr/>
            </a:pPr>
            <a:r>
              <a:rPr lang="zh-CN" altLang="en-US" sz="1800" b="1" dirty="0">
                <a:effectLst>
                  <a:outerShdw blurRad="38100" dist="38100" dir="2700000" algn="tl">
                    <a:srgbClr val="FFFFFF"/>
                  </a:outerShdw>
                </a:effectLst>
                <a:latin typeface="Helvetica" pitchFamily="-128" charset="0"/>
                <a:ea typeface="宋体" charset="-122"/>
              </a:rPr>
              <a:t>数据结构</a:t>
            </a: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183313" name="Rectangle 17">
            <a:extLst>
              <a:ext uri="{FF2B5EF4-FFF2-40B4-BE49-F238E27FC236}">
                <a16:creationId xmlns:a16="http://schemas.microsoft.com/office/drawing/2014/main" id="{AD72E40F-A8C3-9C3B-F209-AC2401A0CFE6}"/>
              </a:ext>
            </a:extLst>
          </p:cNvPr>
          <p:cNvSpPr>
            <a:spLocks noChangeArrowheads="1"/>
          </p:cNvSpPr>
          <p:nvPr/>
        </p:nvSpPr>
        <p:spPr bwMode="auto">
          <a:xfrm>
            <a:off x="5334000" y="281940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altLang="zh-CN" sz="1800" b="1">
              <a:effectLst>
                <a:outerShdw blurRad="38100" dist="38100" dir="2700000" algn="tl">
                  <a:srgbClr val="FFFFFF"/>
                </a:outerShdw>
              </a:effectLst>
              <a:latin typeface="Helvetica" pitchFamily="-128" charset="0"/>
              <a:ea typeface="宋体" charset="-122"/>
            </a:endParaRPr>
          </a:p>
          <a:p>
            <a:pPr>
              <a:defRPr/>
            </a:pPr>
            <a:endParaRPr lang="en-US" altLang="zh-CN" sz="1800" b="1">
              <a:effectLst>
                <a:outerShdw blurRad="38100" dist="38100" dir="2700000" algn="tl">
                  <a:srgbClr val="FFFFFF"/>
                </a:outerShdw>
              </a:effectLst>
              <a:latin typeface="Helvetica" pitchFamily="-128" charset="0"/>
              <a:ea typeface="宋体" charset="-122"/>
            </a:endParaRPr>
          </a:p>
        </p:txBody>
      </p:sp>
      <p:sp>
        <p:nvSpPr>
          <p:cNvPr id="183314" name="Rectangle 18">
            <a:extLst>
              <a:ext uri="{FF2B5EF4-FFF2-40B4-BE49-F238E27FC236}">
                <a16:creationId xmlns:a16="http://schemas.microsoft.com/office/drawing/2014/main" id="{04A2D3DB-0B38-F4D1-3656-33CDAFCFCDBA}"/>
              </a:ext>
            </a:extLst>
          </p:cNvPr>
          <p:cNvSpPr>
            <a:spLocks noChangeArrowheads="1"/>
          </p:cNvSpPr>
          <p:nvPr/>
        </p:nvSpPr>
        <p:spPr bwMode="auto">
          <a:xfrm>
            <a:off x="7235825" y="3357563"/>
            <a:ext cx="1193800" cy="274637"/>
          </a:xfrm>
          <a:prstGeom prst="rect">
            <a:avLst/>
          </a:prstGeom>
          <a:noFill/>
          <a:ln w="25400">
            <a:noFill/>
            <a:miter lim="800000"/>
            <a:headEnd/>
            <a:tailEnd/>
          </a:ln>
          <a:effectLst/>
        </p:spPr>
        <p:txBody>
          <a:bodyPr wrap="none" lIns="90487" tIns="44450" rIns="90487" bIns="44450">
            <a:spAutoFit/>
          </a:bodyPr>
          <a:lstStyle/>
          <a:p>
            <a:pPr>
              <a:defRPr/>
            </a:pPr>
            <a:r>
              <a:rPr lang="en-US" altLang="zh-CN" sz="1200" b="1" dirty="0">
                <a:effectLst>
                  <a:outerShdw blurRad="38100" dist="38100" dir="2700000" algn="tl">
                    <a:srgbClr val="FFFFFF"/>
                  </a:outerShdw>
                </a:effectLst>
                <a:latin typeface="Helvetica" pitchFamily="-128" charset="0"/>
                <a:ea typeface="宋体" charset="-122"/>
              </a:rPr>
              <a:t>  </a:t>
            </a:r>
            <a:r>
              <a:rPr lang="zh-CN" altLang="en-US" sz="1200" b="1" dirty="0">
                <a:effectLst>
                  <a:outerShdw blurRad="38100" dist="38100" dir="2700000" algn="tl">
                    <a:srgbClr val="FFFFFF"/>
                  </a:outerShdw>
                </a:effectLst>
                <a:latin typeface="Helvetica" pitchFamily="-128" charset="0"/>
                <a:ea typeface="宋体" charset="-122"/>
              </a:rPr>
              <a:t>外部接口信息</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3315" name="Rectangle 19">
            <a:extLst>
              <a:ext uri="{FF2B5EF4-FFF2-40B4-BE49-F238E27FC236}">
                <a16:creationId xmlns:a16="http://schemas.microsoft.com/office/drawing/2014/main" id="{06D8D86D-7210-1346-ACB0-8430952395A4}"/>
              </a:ext>
            </a:extLst>
          </p:cNvPr>
          <p:cNvSpPr>
            <a:spLocks noChangeArrowheads="1"/>
          </p:cNvSpPr>
          <p:nvPr/>
        </p:nvSpPr>
        <p:spPr bwMode="auto">
          <a:xfrm>
            <a:off x="5334000" y="327660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altLang="zh-CN" sz="1800" b="1">
              <a:effectLst>
                <a:outerShdw blurRad="38100" dist="38100" dir="2700000" algn="tl">
                  <a:srgbClr val="FFFFFF"/>
                </a:outerShdw>
              </a:effectLst>
              <a:latin typeface="Helvetica" pitchFamily="-128" charset="0"/>
              <a:ea typeface="宋体" charset="-122"/>
            </a:endParaRPr>
          </a:p>
          <a:p>
            <a:pPr>
              <a:defRPr/>
            </a:pPr>
            <a:endParaRPr lang="en-US" altLang="zh-CN" sz="1800" b="1">
              <a:effectLst>
                <a:outerShdw blurRad="38100" dist="38100" dir="2700000" algn="tl">
                  <a:srgbClr val="FFFFFF"/>
                </a:outerShdw>
              </a:effectLst>
              <a:latin typeface="Helvetica" pitchFamily="-128" charset="0"/>
              <a:ea typeface="宋体" charset="-122"/>
            </a:endParaRPr>
          </a:p>
        </p:txBody>
      </p:sp>
      <p:sp>
        <p:nvSpPr>
          <p:cNvPr id="183316" name="Rectangle 20">
            <a:extLst>
              <a:ext uri="{FF2B5EF4-FFF2-40B4-BE49-F238E27FC236}">
                <a16:creationId xmlns:a16="http://schemas.microsoft.com/office/drawing/2014/main" id="{589E7CE9-F51D-0716-618E-517FAFBF9132}"/>
              </a:ext>
            </a:extLst>
          </p:cNvPr>
          <p:cNvSpPr>
            <a:spLocks noChangeArrowheads="1"/>
          </p:cNvSpPr>
          <p:nvPr/>
        </p:nvSpPr>
        <p:spPr bwMode="auto">
          <a:xfrm>
            <a:off x="7092950" y="3789363"/>
            <a:ext cx="1149350" cy="274637"/>
          </a:xfrm>
          <a:prstGeom prst="rect">
            <a:avLst/>
          </a:prstGeom>
          <a:noFill/>
          <a:ln w="25400">
            <a:noFill/>
            <a:miter lim="800000"/>
            <a:headEnd/>
            <a:tailEnd/>
          </a:ln>
          <a:effectLst/>
        </p:spPr>
        <p:txBody>
          <a:bodyPr wrap="none" lIns="90487" tIns="44450" rIns="90487" bIns="44450">
            <a:spAutoFit/>
          </a:bodyPr>
          <a:lstStyle/>
          <a:p>
            <a:pPr>
              <a:defRPr/>
            </a:pPr>
            <a:r>
              <a:rPr lang="en-US" altLang="zh-CN" sz="1200" b="1" dirty="0">
                <a:effectLst>
                  <a:outerShdw blurRad="38100" dist="38100" dir="2700000" algn="tl">
                    <a:srgbClr val="FFFFFF"/>
                  </a:outerShdw>
                </a:effectLst>
                <a:latin typeface="Helvetica" pitchFamily="-128" charset="0"/>
                <a:ea typeface="宋体" charset="-122"/>
              </a:rPr>
              <a:t> </a:t>
            </a:r>
            <a:r>
              <a:rPr lang="zh-CN" altLang="en-US" sz="1200" b="1" dirty="0">
                <a:effectLst>
                  <a:outerShdw blurRad="38100" dist="38100" dir="2700000" algn="tl">
                    <a:srgbClr val="FFFFFF"/>
                  </a:outerShdw>
                </a:effectLst>
                <a:latin typeface="Helvetica" pitchFamily="-128" charset="0"/>
                <a:ea typeface="宋体" charset="-122"/>
              </a:rPr>
              <a:t>资源分配策略</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20500" name="Rectangle 21">
            <a:extLst>
              <a:ext uri="{FF2B5EF4-FFF2-40B4-BE49-F238E27FC236}">
                <a16:creationId xmlns:a16="http://schemas.microsoft.com/office/drawing/2014/main" id="{23B29C21-7AB6-2E03-11A4-876E01045B4F}"/>
              </a:ext>
            </a:extLst>
          </p:cNvPr>
          <p:cNvSpPr>
            <a:spLocks noChangeArrowheads="1"/>
          </p:cNvSpPr>
          <p:nvPr/>
        </p:nvSpPr>
        <p:spPr bwMode="auto">
          <a:xfrm>
            <a:off x="2020888" y="1947863"/>
            <a:ext cx="838200" cy="787400"/>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1" name="Rectangle 22">
            <a:extLst>
              <a:ext uri="{FF2B5EF4-FFF2-40B4-BE49-F238E27FC236}">
                <a16:creationId xmlns:a16="http://schemas.microsoft.com/office/drawing/2014/main" id="{37BEBC8A-5FA2-D9A7-A2FE-F549E7BAD252}"/>
              </a:ext>
            </a:extLst>
          </p:cNvPr>
          <p:cNvSpPr>
            <a:spLocks noChangeArrowheads="1"/>
          </p:cNvSpPr>
          <p:nvPr/>
        </p:nvSpPr>
        <p:spPr bwMode="auto">
          <a:xfrm>
            <a:off x="2020888" y="1949450"/>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2" name="Rectangle 23">
            <a:extLst>
              <a:ext uri="{FF2B5EF4-FFF2-40B4-BE49-F238E27FC236}">
                <a16:creationId xmlns:a16="http://schemas.microsoft.com/office/drawing/2014/main" id="{8EDA9955-8B49-BF53-3614-15D0BC505E1D}"/>
              </a:ext>
            </a:extLst>
          </p:cNvPr>
          <p:cNvSpPr>
            <a:spLocks noChangeArrowheads="1"/>
          </p:cNvSpPr>
          <p:nvPr/>
        </p:nvSpPr>
        <p:spPr bwMode="auto">
          <a:xfrm>
            <a:off x="2300288" y="2239963"/>
            <a:ext cx="850900" cy="788987"/>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3" name="Rectangle 24">
            <a:extLst>
              <a:ext uri="{FF2B5EF4-FFF2-40B4-BE49-F238E27FC236}">
                <a16:creationId xmlns:a16="http://schemas.microsoft.com/office/drawing/2014/main" id="{5797D6D4-C8FE-B469-5E04-8E2D0D6D292D}"/>
              </a:ext>
            </a:extLst>
          </p:cNvPr>
          <p:cNvSpPr>
            <a:spLocks noChangeArrowheads="1"/>
          </p:cNvSpPr>
          <p:nvPr/>
        </p:nvSpPr>
        <p:spPr bwMode="auto">
          <a:xfrm>
            <a:off x="2300288" y="2243138"/>
            <a:ext cx="850900" cy="78263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4" name="Rectangle 25">
            <a:extLst>
              <a:ext uri="{FF2B5EF4-FFF2-40B4-BE49-F238E27FC236}">
                <a16:creationId xmlns:a16="http://schemas.microsoft.com/office/drawing/2014/main" id="{4703D697-7130-5360-9351-6D3F8FEF0211}"/>
              </a:ext>
            </a:extLst>
          </p:cNvPr>
          <p:cNvSpPr>
            <a:spLocks noChangeArrowheads="1"/>
          </p:cNvSpPr>
          <p:nvPr/>
        </p:nvSpPr>
        <p:spPr bwMode="auto">
          <a:xfrm>
            <a:off x="1881188" y="2633663"/>
            <a:ext cx="838200" cy="787400"/>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5" name="Rectangle 26">
            <a:extLst>
              <a:ext uri="{FF2B5EF4-FFF2-40B4-BE49-F238E27FC236}">
                <a16:creationId xmlns:a16="http://schemas.microsoft.com/office/drawing/2014/main" id="{4EF4C7AB-A0A2-6878-7AC7-736DBF38D584}"/>
              </a:ext>
            </a:extLst>
          </p:cNvPr>
          <p:cNvSpPr>
            <a:spLocks noChangeArrowheads="1"/>
          </p:cNvSpPr>
          <p:nvPr/>
        </p:nvSpPr>
        <p:spPr bwMode="auto">
          <a:xfrm>
            <a:off x="1881188" y="2635250"/>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6" name="Rectangle 27">
            <a:extLst>
              <a:ext uri="{FF2B5EF4-FFF2-40B4-BE49-F238E27FC236}">
                <a16:creationId xmlns:a16="http://schemas.microsoft.com/office/drawing/2014/main" id="{6C38A0E9-F7D0-FC9C-E0DA-6F8C39A9F439}"/>
              </a:ext>
            </a:extLst>
          </p:cNvPr>
          <p:cNvSpPr>
            <a:spLocks noChangeArrowheads="1"/>
          </p:cNvSpPr>
          <p:nvPr/>
        </p:nvSpPr>
        <p:spPr bwMode="auto">
          <a:xfrm>
            <a:off x="2452688" y="3205163"/>
            <a:ext cx="838200" cy="787400"/>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0507" name="Rectangle 28">
            <a:extLst>
              <a:ext uri="{FF2B5EF4-FFF2-40B4-BE49-F238E27FC236}">
                <a16:creationId xmlns:a16="http://schemas.microsoft.com/office/drawing/2014/main" id="{6A7115DA-2B6B-E9C9-1B2D-D3C667612761}"/>
              </a:ext>
            </a:extLst>
          </p:cNvPr>
          <p:cNvSpPr>
            <a:spLocks noChangeArrowheads="1"/>
          </p:cNvSpPr>
          <p:nvPr/>
        </p:nvSpPr>
        <p:spPr bwMode="auto">
          <a:xfrm>
            <a:off x="2452688" y="3206750"/>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83325" name="Rectangle 29">
            <a:extLst>
              <a:ext uri="{FF2B5EF4-FFF2-40B4-BE49-F238E27FC236}">
                <a16:creationId xmlns:a16="http://schemas.microsoft.com/office/drawing/2014/main" id="{B59D1F81-E28B-FAF4-5937-D0A0F0A4A9ED}"/>
              </a:ext>
            </a:extLst>
          </p:cNvPr>
          <p:cNvSpPr>
            <a:spLocks noChangeArrowheads="1"/>
          </p:cNvSpPr>
          <p:nvPr/>
        </p:nvSpPr>
        <p:spPr bwMode="auto">
          <a:xfrm>
            <a:off x="2987675" y="4365625"/>
            <a:ext cx="490538" cy="274638"/>
          </a:xfrm>
          <a:prstGeom prst="rect">
            <a:avLst/>
          </a:prstGeom>
          <a:noFill/>
          <a:ln w="25400">
            <a:noFill/>
            <a:miter lim="800000"/>
            <a:headEnd/>
            <a:tailEnd/>
          </a:ln>
          <a:effectLst/>
        </p:spPr>
        <p:txBody>
          <a:bodyPr wrap="none" lIns="90487" tIns="44450" rIns="90487" bIns="44450">
            <a:spAutoFit/>
          </a:bodyPr>
          <a:lstStyle/>
          <a:p>
            <a:pPr>
              <a:defRPr/>
            </a:pPr>
            <a:r>
              <a:rPr lang="zh-CN" altLang="en-US" sz="1200" b="1" dirty="0">
                <a:effectLst>
                  <a:outerShdw blurRad="38100" dist="38100" dir="2700000" algn="tl">
                    <a:srgbClr val="FFFFFF"/>
                  </a:outerShdw>
                </a:effectLst>
                <a:latin typeface="Helvetica" pitchFamily="-128" charset="0"/>
                <a:ea typeface="宋体" charset="-122"/>
              </a:rPr>
              <a:t>客户</a:t>
            </a:r>
            <a:endParaRPr lang="en-US" altLang="zh-CN" sz="1200" b="1" dirty="0">
              <a:effectLst>
                <a:outerShdw blurRad="38100" dist="38100" dir="2700000" algn="tl">
                  <a:srgbClr val="FFFFFF"/>
                </a:outerShdw>
              </a:effectLst>
              <a:latin typeface="Helvetica" pitchFamily="-128" charset="0"/>
              <a:ea typeface="宋体" charset="-122"/>
            </a:endParaRPr>
          </a:p>
        </p:txBody>
      </p:sp>
      <p:sp>
        <p:nvSpPr>
          <p:cNvPr id="183326" name="Rectangle 30">
            <a:extLst>
              <a:ext uri="{FF2B5EF4-FFF2-40B4-BE49-F238E27FC236}">
                <a16:creationId xmlns:a16="http://schemas.microsoft.com/office/drawing/2014/main" id="{17412693-9B3A-C697-2731-4DDE76B81468}"/>
              </a:ext>
            </a:extLst>
          </p:cNvPr>
          <p:cNvSpPr>
            <a:spLocks noChangeArrowheads="1"/>
          </p:cNvSpPr>
          <p:nvPr/>
        </p:nvSpPr>
        <p:spPr bwMode="auto">
          <a:xfrm>
            <a:off x="3924300" y="6021388"/>
            <a:ext cx="1809750" cy="366712"/>
          </a:xfrm>
          <a:prstGeom prst="rect">
            <a:avLst/>
          </a:prstGeom>
          <a:noFill/>
          <a:ln w="25400">
            <a:noFill/>
            <a:miter lim="800000"/>
            <a:headEnd/>
            <a:tailEnd/>
          </a:ln>
          <a:effectLst/>
        </p:spPr>
        <p:txBody>
          <a:bodyPr wrap="none" lIns="90487" tIns="44450" rIns="90487" bIns="44450">
            <a:spAutoFit/>
          </a:bodyPr>
          <a:lstStyle/>
          <a:p>
            <a:pPr>
              <a:defRPr/>
            </a:pPr>
            <a:r>
              <a:rPr lang="zh-CN" altLang="en-US" sz="1800" b="1" dirty="0">
                <a:effectLst>
                  <a:outerShdw blurRad="38100" dist="38100" dir="2700000" algn="tl">
                    <a:srgbClr val="FFFFFF"/>
                  </a:outerShdw>
                </a:effectLst>
                <a:latin typeface="Helvetica" pitchFamily="-128" charset="0"/>
                <a:ea typeface="宋体" charset="-122"/>
              </a:rPr>
              <a:t>具体的设计决策</a:t>
            </a: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20510" name="Line 31">
            <a:extLst>
              <a:ext uri="{FF2B5EF4-FFF2-40B4-BE49-F238E27FC236}">
                <a16:creationId xmlns:a16="http://schemas.microsoft.com/office/drawing/2014/main" id="{A9C902CD-D8BE-7301-1693-53C12D1919CA}"/>
              </a:ext>
            </a:extLst>
          </p:cNvPr>
          <p:cNvSpPr>
            <a:spLocks noChangeShapeType="1"/>
          </p:cNvSpPr>
          <p:nvPr/>
        </p:nvSpPr>
        <p:spPr bwMode="auto">
          <a:xfrm flipH="1">
            <a:off x="4268788" y="4667250"/>
            <a:ext cx="787400" cy="1114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32">
            <a:extLst>
              <a:ext uri="{FF2B5EF4-FFF2-40B4-BE49-F238E27FC236}">
                <a16:creationId xmlns:a16="http://schemas.microsoft.com/office/drawing/2014/main" id="{A7511C76-FC0B-2FA7-510D-84AC90EA4CED}"/>
              </a:ext>
            </a:extLst>
          </p:cNvPr>
          <p:cNvSpPr>
            <a:spLocks noChangeShapeType="1"/>
          </p:cNvSpPr>
          <p:nvPr/>
        </p:nvSpPr>
        <p:spPr bwMode="auto">
          <a:xfrm>
            <a:off x="3132138" y="2636838"/>
            <a:ext cx="711200" cy="444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33">
            <a:extLst>
              <a:ext uri="{FF2B5EF4-FFF2-40B4-BE49-F238E27FC236}">
                <a16:creationId xmlns:a16="http://schemas.microsoft.com/office/drawing/2014/main" id="{6FCBC5B0-86C0-7351-15EB-18D5B6BCAFBB}"/>
              </a:ext>
            </a:extLst>
          </p:cNvPr>
          <p:cNvSpPr>
            <a:spLocks noChangeShapeType="1"/>
          </p:cNvSpPr>
          <p:nvPr/>
        </p:nvSpPr>
        <p:spPr bwMode="auto">
          <a:xfrm>
            <a:off x="2947988" y="2179638"/>
            <a:ext cx="990600" cy="3111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34">
            <a:extLst>
              <a:ext uri="{FF2B5EF4-FFF2-40B4-BE49-F238E27FC236}">
                <a16:creationId xmlns:a16="http://schemas.microsoft.com/office/drawing/2014/main" id="{31D4A4F5-FC0D-D0B0-0055-65413A72D99B}"/>
              </a:ext>
            </a:extLst>
          </p:cNvPr>
          <p:cNvSpPr>
            <a:spLocks noChangeShapeType="1"/>
          </p:cNvSpPr>
          <p:nvPr/>
        </p:nvSpPr>
        <p:spPr bwMode="auto">
          <a:xfrm flipV="1">
            <a:off x="2833688" y="2849563"/>
            <a:ext cx="1117600" cy="1143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35">
            <a:extLst>
              <a:ext uri="{FF2B5EF4-FFF2-40B4-BE49-F238E27FC236}">
                <a16:creationId xmlns:a16="http://schemas.microsoft.com/office/drawing/2014/main" id="{C93563FA-D06B-40D4-B0CA-FA1A745DFBC0}"/>
              </a:ext>
            </a:extLst>
          </p:cNvPr>
          <p:cNvSpPr>
            <a:spLocks noChangeShapeType="1"/>
          </p:cNvSpPr>
          <p:nvPr/>
        </p:nvSpPr>
        <p:spPr bwMode="auto">
          <a:xfrm flipV="1">
            <a:off x="3379788" y="2976563"/>
            <a:ext cx="55880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Rectangle 5">
            <a:extLst>
              <a:ext uri="{FF2B5EF4-FFF2-40B4-BE49-F238E27FC236}">
                <a16:creationId xmlns:a16="http://schemas.microsoft.com/office/drawing/2014/main" id="{892FED97-F101-C619-9CDD-539E1C75A4E2}"/>
              </a:ext>
            </a:extLst>
          </p:cNvPr>
          <p:cNvSpPr>
            <a:spLocks noChangeArrowheads="1"/>
          </p:cNvSpPr>
          <p:nvPr/>
        </p:nvSpPr>
        <p:spPr bwMode="auto">
          <a:xfrm>
            <a:off x="3797300" y="1930400"/>
            <a:ext cx="1265238" cy="454025"/>
          </a:xfrm>
          <a:prstGeom prst="rect">
            <a:avLst/>
          </a:prstGeom>
          <a:noFill/>
          <a:ln w="25400">
            <a:noFill/>
            <a:miter lim="800000"/>
            <a:headEnd/>
            <a:tailEnd/>
          </a:ln>
          <a:effectLst/>
        </p:spPr>
        <p:txBody>
          <a:bodyPr wrap="none" lIns="90487" tIns="44450" rIns="90487" bIns="44450">
            <a:spAutoFit/>
          </a:bodyPr>
          <a:lstStyle/>
          <a:p>
            <a:pPr>
              <a:defRPr/>
            </a:pPr>
            <a:r>
              <a:rPr lang="en-US" altLang="zh-CN" b="1" dirty="0">
                <a:effectLst>
                  <a:outerShdw blurRad="38100" dist="38100" dir="2700000" algn="tl">
                    <a:srgbClr val="FFFFFF"/>
                  </a:outerShdw>
                </a:effectLst>
                <a:latin typeface="Helvetica" pitchFamily="-128" charset="0"/>
                <a:ea typeface="宋体" charset="-122"/>
              </a:rPr>
              <a:t>module</a:t>
            </a:r>
          </a:p>
        </p:txBody>
      </p:sp>
      <p:sp>
        <p:nvSpPr>
          <p:cNvPr id="38" name="Rectangle 10">
            <a:extLst>
              <a:ext uri="{FF2B5EF4-FFF2-40B4-BE49-F238E27FC236}">
                <a16:creationId xmlns:a16="http://schemas.microsoft.com/office/drawing/2014/main" id="{75EBEB54-8F89-F2BA-6B73-C8D979B075EB}"/>
              </a:ext>
            </a:extLst>
          </p:cNvPr>
          <p:cNvSpPr>
            <a:spLocks noChangeArrowheads="1"/>
          </p:cNvSpPr>
          <p:nvPr/>
        </p:nvSpPr>
        <p:spPr bwMode="auto">
          <a:xfrm>
            <a:off x="3987800" y="2389188"/>
            <a:ext cx="1285875" cy="638175"/>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dirty="0">
                <a:effectLst>
                  <a:outerShdw blurRad="38100" dist="38100" dir="2700000" algn="tl">
                    <a:srgbClr val="FFFFFF"/>
                  </a:outerShdw>
                </a:effectLst>
                <a:latin typeface="Helvetica" pitchFamily="-128" charset="0"/>
                <a:ea typeface="宋体" charset="-122"/>
              </a:rPr>
              <a:t>controlled</a:t>
            </a:r>
          </a:p>
          <a:p>
            <a:pPr>
              <a:defRPr/>
            </a:pP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39" name="Rectangle 11">
            <a:extLst>
              <a:ext uri="{FF2B5EF4-FFF2-40B4-BE49-F238E27FC236}">
                <a16:creationId xmlns:a16="http://schemas.microsoft.com/office/drawing/2014/main" id="{D65C7114-60E0-C63E-E69A-F5A0531B3157}"/>
              </a:ext>
            </a:extLst>
          </p:cNvPr>
          <p:cNvSpPr>
            <a:spLocks noChangeArrowheads="1"/>
          </p:cNvSpPr>
          <p:nvPr/>
        </p:nvSpPr>
        <p:spPr bwMode="auto">
          <a:xfrm>
            <a:off x="4013200" y="2630488"/>
            <a:ext cx="1133475" cy="363537"/>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a:effectLst>
                  <a:outerShdw blurRad="38100" dist="38100" dir="2700000" algn="tl">
                    <a:srgbClr val="FFFFFF"/>
                  </a:outerShdw>
                </a:effectLst>
                <a:latin typeface="Helvetica" pitchFamily="-128" charset="0"/>
                <a:ea typeface="宋体" charset="-122"/>
              </a:rPr>
              <a:t>interface</a:t>
            </a:r>
          </a:p>
        </p:txBody>
      </p:sp>
      <p:sp>
        <p:nvSpPr>
          <p:cNvPr id="40" name="Rectangle 12">
            <a:extLst>
              <a:ext uri="{FF2B5EF4-FFF2-40B4-BE49-F238E27FC236}">
                <a16:creationId xmlns:a16="http://schemas.microsoft.com/office/drawing/2014/main" id="{A23263CF-E53D-EF1C-4063-B01DAD053689}"/>
              </a:ext>
            </a:extLst>
          </p:cNvPr>
          <p:cNvSpPr>
            <a:spLocks noChangeArrowheads="1"/>
          </p:cNvSpPr>
          <p:nvPr/>
        </p:nvSpPr>
        <p:spPr bwMode="auto">
          <a:xfrm>
            <a:off x="4356100" y="4191000"/>
            <a:ext cx="1071563" cy="363538"/>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a:effectLst>
                  <a:outerShdw blurRad="38100" dist="38100" dir="2700000" algn="tl">
                    <a:srgbClr val="FFFFFF"/>
                  </a:outerShdw>
                </a:effectLst>
                <a:latin typeface="Helvetica" pitchFamily="-128" charset="0"/>
                <a:ea typeface="宋体" charset="-122"/>
              </a:rPr>
              <a:t>"secret"</a:t>
            </a:r>
          </a:p>
        </p:txBody>
      </p:sp>
      <p:sp>
        <p:nvSpPr>
          <p:cNvPr id="41" name="Rectangle 14">
            <a:extLst>
              <a:ext uri="{FF2B5EF4-FFF2-40B4-BE49-F238E27FC236}">
                <a16:creationId xmlns:a16="http://schemas.microsoft.com/office/drawing/2014/main" id="{924D72AE-1160-22BC-6A5F-70483E881609}"/>
              </a:ext>
            </a:extLst>
          </p:cNvPr>
          <p:cNvSpPr>
            <a:spLocks noChangeArrowheads="1"/>
          </p:cNvSpPr>
          <p:nvPr/>
        </p:nvSpPr>
        <p:spPr bwMode="auto">
          <a:xfrm>
            <a:off x="5334000" y="2133600"/>
            <a:ext cx="1428750" cy="638175"/>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a:effectLst>
                  <a:outerShdw blurRad="38100" dist="38100" dir="2700000" algn="tl">
                    <a:srgbClr val="FFFFFF"/>
                  </a:outerShdw>
                </a:effectLst>
                <a:latin typeface="Helvetica" pitchFamily="-128" charset="0"/>
                <a:ea typeface="宋体" charset="-122"/>
              </a:rPr>
              <a:t>•  algorithm</a:t>
            </a:r>
          </a:p>
          <a:p>
            <a:pPr>
              <a:defRPr/>
            </a:pPr>
            <a:endParaRPr lang="en-US" altLang="zh-CN" sz="1800" b="1">
              <a:effectLst>
                <a:outerShdw blurRad="38100" dist="38100" dir="2700000" algn="tl">
                  <a:srgbClr val="FFFFFF"/>
                </a:outerShdw>
              </a:effectLst>
              <a:latin typeface="Helvetica" pitchFamily="-128" charset="0"/>
              <a:ea typeface="宋体" charset="-122"/>
            </a:endParaRPr>
          </a:p>
        </p:txBody>
      </p:sp>
      <p:sp>
        <p:nvSpPr>
          <p:cNvPr id="42" name="Rectangle 16">
            <a:extLst>
              <a:ext uri="{FF2B5EF4-FFF2-40B4-BE49-F238E27FC236}">
                <a16:creationId xmlns:a16="http://schemas.microsoft.com/office/drawing/2014/main" id="{3CA9E7B0-6EBC-0064-435F-B3D3DBD91E51}"/>
              </a:ext>
            </a:extLst>
          </p:cNvPr>
          <p:cNvSpPr>
            <a:spLocks noChangeArrowheads="1"/>
          </p:cNvSpPr>
          <p:nvPr/>
        </p:nvSpPr>
        <p:spPr bwMode="auto">
          <a:xfrm>
            <a:off x="5334000" y="2590800"/>
            <a:ext cx="1912938" cy="638175"/>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a:effectLst>
                  <a:outerShdw blurRad="38100" dist="38100" dir="2700000" algn="tl">
                    <a:srgbClr val="FFFFFF"/>
                  </a:outerShdw>
                </a:effectLst>
                <a:latin typeface="Helvetica" pitchFamily="-128" charset="0"/>
                <a:ea typeface="宋体" charset="-122"/>
              </a:rPr>
              <a:t>•  data structure</a:t>
            </a:r>
          </a:p>
          <a:p>
            <a:pPr>
              <a:defRPr/>
            </a:pPr>
            <a:endParaRPr lang="en-US" altLang="zh-CN" sz="1800" b="1">
              <a:effectLst>
                <a:outerShdw blurRad="38100" dist="38100" dir="2700000" algn="tl">
                  <a:srgbClr val="FFFFFF"/>
                </a:outerShdw>
              </a:effectLst>
              <a:latin typeface="Helvetica" pitchFamily="-128" charset="0"/>
              <a:ea typeface="宋体" charset="-122"/>
            </a:endParaRPr>
          </a:p>
        </p:txBody>
      </p:sp>
      <p:sp>
        <p:nvSpPr>
          <p:cNvPr id="43" name="Rectangle 18">
            <a:extLst>
              <a:ext uri="{FF2B5EF4-FFF2-40B4-BE49-F238E27FC236}">
                <a16:creationId xmlns:a16="http://schemas.microsoft.com/office/drawing/2014/main" id="{0FF9225A-0C94-6D8B-8599-67EE7091710E}"/>
              </a:ext>
            </a:extLst>
          </p:cNvPr>
          <p:cNvSpPr>
            <a:spLocks noChangeArrowheads="1"/>
          </p:cNvSpPr>
          <p:nvPr/>
        </p:nvSpPr>
        <p:spPr bwMode="auto">
          <a:xfrm>
            <a:off x="5334000" y="3048000"/>
            <a:ext cx="3348038" cy="638175"/>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dirty="0">
                <a:effectLst>
                  <a:outerShdw blurRad="38100" dist="38100" dir="2700000" algn="tl">
                    <a:srgbClr val="FFFFFF"/>
                  </a:outerShdw>
                </a:effectLst>
                <a:latin typeface="Helvetica" pitchFamily="-128" charset="0"/>
                <a:ea typeface="宋体" charset="-122"/>
              </a:rPr>
              <a:t>•  details of external interface</a:t>
            </a:r>
          </a:p>
          <a:p>
            <a:pPr>
              <a:defRPr/>
            </a:pPr>
            <a:endParaRPr lang="en-US" altLang="zh-CN" sz="1800" b="1" dirty="0">
              <a:effectLst>
                <a:outerShdw blurRad="38100" dist="38100" dir="2700000" algn="tl">
                  <a:srgbClr val="FFFFFF"/>
                </a:outerShdw>
              </a:effectLst>
              <a:latin typeface="Helvetica" pitchFamily="-128" charset="0"/>
              <a:ea typeface="宋体" charset="-122"/>
            </a:endParaRPr>
          </a:p>
        </p:txBody>
      </p:sp>
      <p:sp>
        <p:nvSpPr>
          <p:cNvPr id="44" name="Rectangle 20">
            <a:extLst>
              <a:ext uri="{FF2B5EF4-FFF2-40B4-BE49-F238E27FC236}">
                <a16:creationId xmlns:a16="http://schemas.microsoft.com/office/drawing/2014/main" id="{C882A3BE-9E9C-AB43-8990-DE7ABB94922A}"/>
              </a:ext>
            </a:extLst>
          </p:cNvPr>
          <p:cNvSpPr>
            <a:spLocks noChangeArrowheads="1"/>
          </p:cNvSpPr>
          <p:nvPr/>
        </p:nvSpPr>
        <p:spPr bwMode="auto">
          <a:xfrm>
            <a:off x="5326063" y="3500438"/>
            <a:ext cx="3208337" cy="363537"/>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dirty="0">
                <a:effectLst>
                  <a:outerShdw blurRad="38100" dist="38100" dir="2700000" algn="tl">
                    <a:srgbClr val="FFFFFF"/>
                  </a:outerShdw>
                </a:effectLst>
                <a:latin typeface="Helvetica" pitchFamily="-128" charset="0"/>
                <a:ea typeface="宋体" charset="-122"/>
              </a:rPr>
              <a:t>•  resource allocation policy</a:t>
            </a:r>
          </a:p>
        </p:txBody>
      </p:sp>
      <p:sp>
        <p:nvSpPr>
          <p:cNvPr id="45" name="Rectangle 29">
            <a:extLst>
              <a:ext uri="{FF2B5EF4-FFF2-40B4-BE49-F238E27FC236}">
                <a16:creationId xmlns:a16="http://schemas.microsoft.com/office/drawing/2014/main" id="{A2DB6249-9296-1C6B-7681-8A759649AAED}"/>
              </a:ext>
            </a:extLst>
          </p:cNvPr>
          <p:cNvSpPr>
            <a:spLocks noChangeArrowheads="1"/>
          </p:cNvSpPr>
          <p:nvPr/>
        </p:nvSpPr>
        <p:spPr bwMode="auto">
          <a:xfrm>
            <a:off x="2133600" y="3987800"/>
            <a:ext cx="1146175" cy="454025"/>
          </a:xfrm>
          <a:prstGeom prst="rect">
            <a:avLst/>
          </a:prstGeom>
          <a:noFill/>
          <a:ln w="25400">
            <a:noFill/>
            <a:miter lim="800000"/>
            <a:headEnd/>
            <a:tailEnd/>
          </a:ln>
          <a:effectLst/>
        </p:spPr>
        <p:txBody>
          <a:bodyPr wrap="none" lIns="90487" tIns="44450" rIns="90487" bIns="44450">
            <a:spAutoFit/>
          </a:bodyPr>
          <a:lstStyle/>
          <a:p>
            <a:pPr>
              <a:defRPr/>
            </a:pPr>
            <a:r>
              <a:rPr lang="en-US" altLang="zh-CN" b="1">
                <a:effectLst>
                  <a:outerShdw blurRad="38100" dist="38100" dir="2700000" algn="tl">
                    <a:srgbClr val="FFFFFF"/>
                  </a:outerShdw>
                </a:effectLst>
                <a:latin typeface="Helvetica" pitchFamily="-128" charset="0"/>
                <a:ea typeface="宋体" charset="-122"/>
              </a:rPr>
              <a:t>clients</a:t>
            </a:r>
          </a:p>
        </p:txBody>
      </p:sp>
      <p:sp>
        <p:nvSpPr>
          <p:cNvPr id="46" name="Rectangle 30">
            <a:extLst>
              <a:ext uri="{FF2B5EF4-FFF2-40B4-BE49-F238E27FC236}">
                <a16:creationId xmlns:a16="http://schemas.microsoft.com/office/drawing/2014/main" id="{752388E8-B17B-F51B-C831-65863EDB6F02}"/>
              </a:ext>
            </a:extLst>
          </p:cNvPr>
          <p:cNvSpPr>
            <a:spLocks noChangeArrowheads="1"/>
          </p:cNvSpPr>
          <p:nvPr/>
        </p:nvSpPr>
        <p:spPr bwMode="auto">
          <a:xfrm>
            <a:off x="2247900" y="5729288"/>
            <a:ext cx="3014663" cy="363537"/>
          </a:xfrm>
          <a:prstGeom prst="rect">
            <a:avLst/>
          </a:prstGeom>
          <a:noFill/>
          <a:ln w="25400">
            <a:noFill/>
            <a:miter lim="800000"/>
            <a:headEnd/>
            <a:tailEnd/>
          </a:ln>
          <a:effectLst/>
        </p:spPr>
        <p:txBody>
          <a:bodyPr wrap="none" lIns="90487" tIns="44450" rIns="90487" bIns="44450">
            <a:spAutoFit/>
          </a:bodyPr>
          <a:lstStyle/>
          <a:p>
            <a:pPr>
              <a:defRPr/>
            </a:pPr>
            <a:r>
              <a:rPr lang="en-US" altLang="zh-CN" sz="1800" b="1" i="1">
                <a:effectLst>
                  <a:outerShdw blurRad="38100" dist="38100" dir="2700000" algn="tl">
                    <a:srgbClr val="FFFFFF"/>
                  </a:outerShdw>
                </a:effectLst>
                <a:latin typeface="Helvetica" pitchFamily="-128" charset="0"/>
                <a:ea typeface="宋体" charset="-122"/>
              </a:rPr>
              <a:t>a specific design decision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504648" y="455525"/>
            <a:ext cx="8458200" cy="678611"/>
          </a:xfrm>
        </p:spPr>
        <p:txBody>
          <a:bodyPr>
            <a:noAutofit/>
          </a:bodyPr>
          <a:lstStyle/>
          <a:p>
            <a:r>
              <a:rPr lang="zh-CN" altLang="en-US" noProof="0" dirty="0">
                <a:latin typeface="宋体" panose="02010600030101010101" pitchFamily="2" charset="-122"/>
                <a:ea typeface="宋体" panose="02010600030101010101" pitchFamily="2" charset="-122"/>
              </a:rPr>
              <a:t>信息隐蔽</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504648" y="1427434"/>
            <a:ext cx="8458200" cy="497169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减少“副作用”的可能性。</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限制了局部设计决策的全局影响。</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强调通过受控接口进行通信。</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尽量不使用全局数据。</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得到封装</a:t>
            </a:r>
            <a:r>
              <a:rPr lang="en-US" altLang="zh-CN" sz="240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高质量设计的一个属性。</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产生更高质量的软件。</a:t>
            </a:r>
            <a:endParaRPr lang="en-US" alt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788160" y="6824256"/>
            <a:ext cx="355840" cy="161396"/>
          </a:xfrm>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40402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73C9B5E2-E2C0-567C-07A8-23FF7745C691}"/>
              </a:ext>
            </a:extLst>
          </p:cNvPr>
          <p:cNvSpPr>
            <a:spLocks noGrp="1"/>
          </p:cNvSpPr>
          <p:nvPr>
            <p:ph type="sldNum" sz="quarter" idx="11"/>
          </p:nvPr>
        </p:nvSpPr>
        <p:spPr>
          <a:xfrm>
            <a:off x="7279931" y="6673531"/>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454E3F-0CAD-43EF-8D98-E396C538D976}" type="slidenum">
              <a:rPr lang="en-US" altLang="zh-CN" sz="1000">
                <a:latin typeface="Helvetica" panose="020B0604020202020204" pitchFamily="34" charset="0"/>
              </a:rPr>
              <a:pPr/>
              <a:t>22</a:t>
            </a:fld>
            <a:endParaRPr lang="en-US" altLang="zh-CN" sz="1000">
              <a:latin typeface="Helvetica" panose="020B0604020202020204" pitchFamily="34" charset="0"/>
            </a:endParaRPr>
          </a:p>
        </p:txBody>
      </p:sp>
      <p:sp>
        <p:nvSpPr>
          <p:cNvPr id="22531" name="Rectangle 2">
            <a:extLst>
              <a:ext uri="{FF2B5EF4-FFF2-40B4-BE49-F238E27FC236}">
                <a16:creationId xmlns:a16="http://schemas.microsoft.com/office/drawing/2014/main" id="{13D4502D-FB6F-DD2B-020D-F84D6D428DB9}"/>
              </a:ext>
            </a:extLst>
          </p:cNvPr>
          <p:cNvSpPr>
            <a:spLocks noGrp="1" noChangeArrowheads="1"/>
          </p:cNvSpPr>
          <p:nvPr>
            <p:ph type="title"/>
          </p:nvPr>
        </p:nvSpPr>
        <p:spPr>
          <a:xfrm>
            <a:off x="622813" y="735013"/>
            <a:ext cx="2179638" cy="666750"/>
          </a:xfrm>
          <a:noFill/>
        </p:spPr>
        <p:txBody>
          <a:bodyPr wrap="none" lIns="63500" tIns="25400" rIns="63500" bIns="25400" anchor="t">
            <a:spAutoFit/>
          </a:bodyPr>
          <a:lstStyle/>
          <a:p>
            <a:pPr eaLnBrk="1" hangingPunct="1"/>
            <a:r>
              <a:rPr lang="zh-CN" altLang="en-US" dirty="0">
                <a:ea typeface="宋体" panose="02010600030101010101" pitchFamily="2" charset="-122"/>
              </a:rPr>
              <a:t>逐步求精</a:t>
            </a:r>
            <a:endParaRPr lang="en-US" altLang="zh-CN" dirty="0">
              <a:ea typeface="宋体" panose="02010600030101010101" pitchFamily="2" charset="-122"/>
            </a:endParaRPr>
          </a:p>
        </p:txBody>
      </p:sp>
      <p:sp>
        <p:nvSpPr>
          <p:cNvPr id="22532" name="AutoShape 3">
            <a:extLst>
              <a:ext uri="{FF2B5EF4-FFF2-40B4-BE49-F238E27FC236}">
                <a16:creationId xmlns:a16="http://schemas.microsoft.com/office/drawing/2014/main" id="{8ADAFEFA-5FEE-B846-C2A0-AB0ED59FD04E}"/>
              </a:ext>
            </a:extLst>
          </p:cNvPr>
          <p:cNvSpPr>
            <a:spLocks noChangeArrowheads="1"/>
          </p:cNvSpPr>
          <p:nvPr/>
        </p:nvSpPr>
        <p:spPr bwMode="auto">
          <a:xfrm>
            <a:off x="660119" y="1854200"/>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533" name="AutoShape 4">
            <a:extLst>
              <a:ext uri="{FF2B5EF4-FFF2-40B4-BE49-F238E27FC236}">
                <a16:creationId xmlns:a16="http://schemas.microsoft.com/office/drawing/2014/main" id="{D4C32EA5-DE41-D0FE-86E0-DE3972850285}"/>
              </a:ext>
            </a:extLst>
          </p:cNvPr>
          <p:cNvSpPr>
            <a:spLocks noChangeArrowheads="1"/>
          </p:cNvSpPr>
          <p:nvPr/>
        </p:nvSpPr>
        <p:spPr bwMode="auto">
          <a:xfrm>
            <a:off x="634719" y="1828800"/>
            <a:ext cx="2819400" cy="2819400"/>
          </a:xfrm>
          <a:prstGeom prst="roundRect">
            <a:avLst>
              <a:gd name="adj" fmla="val 7394"/>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534" name="Line 5">
            <a:extLst>
              <a:ext uri="{FF2B5EF4-FFF2-40B4-BE49-F238E27FC236}">
                <a16:creationId xmlns:a16="http://schemas.microsoft.com/office/drawing/2014/main" id="{9D191607-F2C4-65B5-2621-FDF4A24C6897}"/>
              </a:ext>
            </a:extLst>
          </p:cNvPr>
          <p:cNvSpPr>
            <a:spLocks noChangeShapeType="1"/>
          </p:cNvSpPr>
          <p:nvPr/>
        </p:nvSpPr>
        <p:spPr bwMode="auto">
          <a:xfrm>
            <a:off x="660119" y="2311400"/>
            <a:ext cx="2768600" cy="0"/>
          </a:xfrm>
          <a:prstGeom prst="line">
            <a:avLst/>
          </a:prstGeom>
          <a:noFill/>
          <a:ln w="50800">
            <a:solidFill>
              <a:srgbClr val="AD278D"/>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Rectangle 6">
            <a:extLst>
              <a:ext uri="{FF2B5EF4-FFF2-40B4-BE49-F238E27FC236}">
                <a16:creationId xmlns:a16="http://schemas.microsoft.com/office/drawing/2014/main" id="{38AE3F74-E0ED-E157-1610-1302FF4A9AA1}"/>
              </a:ext>
            </a:extLst>
          </p:cNvPr>
          <p:cNvSpPr>
            <a:spLocks noChangeArrowheads="1"/>
          </p:cNvSpPr>
          <p:nvPr/>
        </p:nvSpPr>
        <p:spPr bwMode="auto">
          <a:xfrm>
            <a:off x="1712632" y="1844675"/>
            <a:ext cx="79851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a:latin typeface="Helvetica" panose="020B0604020202020204" pitchFamily="34" charset="0"/>
                <a:ea typeface="宋体" panose="02010600030101010101" pitchFamily="2" charset="-122"/>
              </a:rPr>
              <a:t>开门</a:t>
            </a:r>
            <a:endParaRPr lang="en-US" altLang="zh-CN">
              <a:latin typeface="Helvetica" panose="020B0604020202020204" pitchFamily="34" charset="0"/>
              <a:ea typeface="宋体" panose="02010600030101010101" pitchFamily="2" charset="-122"/>
            </a:endParaRPr>
          </a:p>
        </p:txBody>
      </p:sp>
      <p:sp>
        <p:nvSpPr>
          <p:cNvPr id="22536" name="Rectangle 7">
            <a:extLst>
              <a:ext uri="{FF2B5EF4-FFF2-40B4-BE49-F238E27FC236}">
                <a16:creationId xmlns:a16="http://schemas.microsoft.com/office/drawing/2014/main" id="{6A3E7DD2-E687-A02C-7CD9-19B0F7FE55C9}"/>
              </a:ext>
            </a:extLst>
          </p:cNvPr>
          <p:cNvSpPr>
            <a:spLocks noChangeArrowheads="1"/>
          </p:cNvSpPr>
          <p:nvPr/>
        </p:nvSpPr>
        <p:spPr bwMode="auto">
          <a:xfrm>
            <a:off x="1650719" y="2882900"/>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537" name="Rectangle 8">
            <a:extLst>
              <a:ext uri="{FF2B5EF4-FFF2-40B4-BE49-F238E27FC236}">
                <a16:creationId xmlns:a16="http://schemas.microsoft.com/office/drawing/2014/main" id="{6DADCA37-D390-11B8-EE62-77BFC50B14CF}"/>
              </a:ext>
            </a:extLst>
          </p:cNvPr>
          <p:cNvSpPr>
            <a:spLocks noChangeArrowheads="1"/>
          </p:cNvSpPr>
          <p:nvPr/>
        </p:nvSpPr>
        <p:spPr bwMode="auto">
          <a:xfrm>
            <a:off x="3296957" y="2924175"/>
            <a:ext cx="874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走向门</a:t>
            </a:r>
            <a:endParaRPr lang="en-US" altLang="zh-CN" sz="1800">
              <a:latin typeface="Helvetica" panose="020B0604020202020204" pitchFamily="34" charset="0"/>
              <a:ea typeface="宋体" panose="02010600030101010101" pitchFamily="2" charset="-122"/>
            </a:endParaRPr>
          </a:p>
        </p:txBody>
      </p:sp>
      <p:sp>
        <p:nvSpPr>
          <p:cNvPr id="22538" name="Rectangle 9">
            <a:extLst>
              <a:ext uri="{FF2B5EF4-FFF2-40B4-BE49-F238E27FC236}">
                <a16:creationId xmlns:a16="http://schemas.microsoft.com/office/drawing/2014/main" id="{5B06138C-10E6-739C-5913-7727CDAFFC1A}"/>
              </a:ext>
            </a:extLst>
          </p:cNvPr>
          <p:cNvSpPr>
            <a:spLocks noChangeArrowheads="1"/>
          </p:cNvSpPr>
          <p:nvPr/>
        </p:nvSpPr>
        <p:spPr bwMode="auto">
          <a:xfrm>
            <a:off x="3369982" y="3213100"/>
            <a:ext cx="11064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伸向把手</a:t>
            </a:r>
            <a:endParaRPr lang="en-US" altLang="zh-CN" sz="1800">
              <a:latin typeface="Helvetica" panose="020B0604020202020204" pitchFamily="34" charset="0"/>
              <a:ea typeface="宋体" panose="02010600030101010101" pitchFamily="2" charset="-122"/>
            </a:endParaRPr>
          </a:p>
        </p:txBody>
      </p:sp>
      <p:sp>
        <p:nvSpPr>
          <p:cNvPr id="22539" name="Rectangle 10">
            <a:extLst>
              <a:ext uri="{FF2B5EF4-FFF2-40B4-BE49-F238E27FC236}">
                <a16:creationId xmlns:a16="http://schemas.microsoft.com/office/drawing/2014/main" id="{42AD58FC-0914-F4AA-514B-55470D9416D4}"/>
              </a:ext>
            </a:extLst>
          </p:cNvPr>
          <p:cNvSpPr>
            <a:spLocks noChangeArrowheads="1"/>
          </p:cNvSpPr>
          <p:nvPr/>
        </p:nvSpPr>
        <p:spPr bwMode="auto">
          <a:xfrm>
            <a:off x="1776132" y="3375025"/>
            <a:ext cx="1809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zh-CN" sz="1800">
              <a:latin typeface="Helvetica" panose="020B0604020202020204" pitchFamily="34" charset="0"/>
              <a:ea typeface="宋体" panose="02010600030101010101" pitchFamily="2" charset="-122"/>
            </a:endParaRP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40" name="Rectangle 11">
            <a:extLst>
              <a:ext uri="{FF2B5EF4-FFF2-40B4-BE49-F238E27FC236}">
                <a16:creationId xmlns:a16="http://schemas.microsoft.com/office/drawing/2014/main" id="{991FC89F-0E1F-7A45-D3C6-E36F8BF5D838}"/>
              </a:ext>
            </a:extLst>
          </p:cNvPr>
          <p:cNvSpPr>
            <a:spLocks noChangeArrowheads="1"/>
          </p:cNvSpPr>
          <p:nvPr/>
        </p:nvSpPr>
        <p:spPr bwMode="auto">
          <a:xfrm>
            <a:off x="2085694" y="3814763"/>
            <a:ext cx="1106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打开门；</a:t>
            </a:r>
            <a:endParaRPr lang="en-US" altLang="zh-CN" sz="1800">
              <a:latin typeface="Helvetica" panose="020B0604020202020204" pitchFamily="34" charset="0"/>
              <a:ea typeface="宋体" panose="02010600030101010101" pitchFamily="2" charset="-122"/>
            </a:endParaRPr>
          </a:p>
        </p:txBody>
      </p:sp>
      <p:sp>
        <p:nvSpPr>
          <p:cNvPr id="22541" name="Rectangle 12">
            <a:extLst>
              <a:ext uri="{FF2B5EF4-FFF2-40B4-BE49-F238E27FC236}">
                <a16:creationId xmlns:a16="http://schemas.microsoft.com/office/drawing/2014/main" id="{778E4CF0-0339-017A-A1BC-0CDC046DDB41}"/>
              </a:ext>
            </a:extLst>
          </p:cNvPr>
          <p:cNvSpPr>
            <a:spLocks noChangeArrowheads="1"/>
          </p:cNvSpPr>
          <p:nvPr/>
        </p:nvSpPr>
        <p:spPr bwMode="auto">
          <a:xfrm>
            <a:off x="1776132" y="3832225"/>
            <a:ext cx="1809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zh-CN" sz="1800">
              <a:latin typeface="Helvetica" panose="020B0604020202020204" pitchFamily="34" charset="0"/>
              <a:ea typeface="宋体" panose="02010600030101010101" pitchFamily="2" charset="-122"/>
            </a:endParaRP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42" name="Rectangle 13">
            <a:extLst>
              <a:ext uri="{FF2B5EF4-FFF2-40B4-BE49-F238E27FC236}">
                <a16:creationId xmlns:a16="http://schemas.microsoft.com/office/drawing/2014/main" id="{663E2839-03D3-D236-AD6A-78AFC40093CA}"/>
              </a:ext>
            </a:extLst>
          </p:cNvPr>
          <p:cNvSpPr>
            <a:spLocks noChangeArrowheads="1"/>
          </p:cNvSpPr>
          <p:nvPr/>
        </p:nvSpPr>
        <p:spPr bwMode="auto">
          <a:xfrm>
            <a:off x="2288894" y="4508500"/>
            <a:ext cx="874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走进门</a:t>
            </a:r>
            <a:endParaRPr lang="en-US" altLang="zh-CN" sz="1800">
              <a:latin typeface="Helvetica" panose="020B0604020202020204" pitchFamily="34" charset="0"/>
              <a:ea typeface="宋体" panose="02010600030101010101" pitchFamily="2" charset="-122"/>
            </a:endParaRPr>
          </a:p>
        </p:txBody>
      </p:sp>
      <p:sp>
        <p:nvSpPr>
          <p:cNvPr id="22543" name="Rectangle 14">
            <a:extLst>
              <a:ext uri="{FF2B5EF4-FFF2-40B4-BE49-F238E27FC236}">
                <a16:creationId xmlns:a16="http://schemas.microsoft.com/office/drawing/2014/main" id="{9F440D97-3DCF-953B-13C1-19A0C5F664C7}"/>
              </a:ext>
            </a:extLst>
          </p:cNvPr>
          <p:cNvSpPr>
            <a:spLocks noChangeArrowheads="1"/>
          </p:cNvSpPr>
          <p:nvPr/>
        </p:nvSpPr>
        <p:spPr bwMode="auto">
          <a:xfrm>
            <a:off x="2361919" y="479742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关门</a:t>
            </a:r>
            <a:endParaRPr lang="en-US" altLang="zh-CN" sz="1800">
              <a:latin typeface="Helvetica" panose="020B0604020202020204" pitchFamily="34" charset="0"/>
              <a:ea typeface="宋体" panose="02010600030101010101" pitchFamily="2" charset="-122"/>
            </a:endParaRPr>
          </a:p>
        </p:txBody>
      </p:sp>
      <p:sp>
        <p:nvSpPr>
          <p:cNvPr id="22544" name="Rectangle 15">
            <a:extLst>
              <a:ext uri="{FF2B5EF4-FFF2-40B4-BE49-F238E27FC236}">
                <a16:creationId xmlns:a16="http://schemas.microsoft.com/office/drawing/2014/main" id="{0FFCB79E-B7CD-A1C0-E531-9ADE6039E18E}"/>
              </a:ext>
            </a:extLst>
          </p:cNvPr>
          <p:cNvSpPr>
            <a:spLocks noChangeArrowheads="1"/>
          </p:cNvSpPr>
          <p:nvPr/>
        </p:nvSpPr>
        <p:spPr bwMode="auto">
          <a:xfrm>
            <a:off x="3585882" y="3573463"/>
            <a:ext cx="3175000" cy="2678112"/>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2545" name="Rectangle 16">
            <a:extLst>
              <a:ext uri="{FF2B5EF4-FFF2-40B4-BE49-F238E27FC236}">
                <a16:creationId xmlns:a16="http://schemas.microsoft.com/office/drawing/2014/main" id="{62FD447B-6CDC-42F0-640B-87570F76EFB0}"/>
              </a:ext>
            </a:extLst>
          </p:cNvPr>
          <p:cNvSpPr>
            <a:spLocks noChangeArrowheads="1"/>
          </p:cNvSpPr>
          <p:nvPr/>
        </p:nvSpPr>
        <p:spPr bwMode="auto">
          <a:xfrm>
            <a:off x="6105244" y="3573463"/>
            <a:ext cx="226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一直重复直至门打开</a:t>
            </a:r>
            <a:endParaRPr lang="en-US" altLang="zh-CN" sz="1800">
              <a:latin typeface="Helvetica" panose="020B0604020202020204" pitchFamily="34" charset="0"/>
              <a:ea typeface="宋体" panose="02010600030101010101" pitchFamily="2" charset="-122"/>
            </a:endParaRPr>
          </a:p>
        </p:txBody>
      </p:sp>
      <p:sp>
        <p:nvSpPr>
          <p:cNvPr id="22546" name="Rectangle 17">
            <a:extLst>
              <a:ext uri="{FF2B5EF4-FFF2-40B4-BE49-F238E27FC236}">
                <a16:creationId xmlns:a16="http://schemas.microsoft.com/office/drawing/2014/main" id="{DB2273A7-F4E6-0514-0538-DF2A7F06F864}"/>
              </a:ext>
            </a:extLst>
          </p:cNvPr>
          <p:cNvSpPr>
            <a:spLocks noChangeArrowheads="1"/>
          </p:cNvSpPr>
          <p:nvPr/>
        </p:nvSpPr>
        <p:spPr bwMode="auto">
          <a:xfrm>
            <a:off x="6133819" y="3856038"/>
            <a:ext cx="2028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顺时针转动把手；</a:t>
            </a:r>
            <a:endParaRPr lang="en-US" altLang="zh-CN" sz="1800">
              <a:latin typeface="Helvetica" panose="020B0604020202020204" pitchFamily="34" charset="0"/>
              <a:ea typeface="宋体" panose="02010600030101010101" pitchFamily="2" charset="-122"/>
            </a:endParaRPr>
          </a:p>
        </p:txBody>
      </p:sp>
      <p:sp>
        <p:nvSpPr>
          <p:cNvPr id="22547" name="Rectangle 18">
            <a:extLst>
              <a:ext uri="{FF2B5EF4-FFF2-40B4-BE49-F238E27FC236}">
                <a16:creationId xmlns:a16="http://schemas.microsoft.com/office/drawing/2014/main" id="{B65DDD15-FFAA-FC78-85C9-3E805A589898}"/>
              </a:ext>
            </a:extLst>
          </p:cNvPr>
          <p:cNvSpPr>
            <a:spLocks noChangeArrowheads="1"/>
          </p:cNvSpPr>
          <p:nvPr/>
        </p:nvSpPr>
        <p:spPr bwMode="auto">
          <a:xfrm>
            <a:off x="6105244" y="4149725"/>
            <a:ext cx="327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If   </a:t>
            </a:r>
            <a:r>
              <a:rPr lang="zh-CN" altLang="en-US" sz="1800">
                <a:latin typeface="Helvetica" panose="020B0604020202020204" pitchFamily="34" charset="0"/>
                <a:ea typeface="宋体" panose="02010600030101010101" pitchFamily="2" charset="-122"/>
              </a:rPr>
              <a:t>把手不能转动，拿出钥匙；</a:t>
            </a:r>
            <a:endParaRPr lang="en-US" altLang="zh-CN" sz="1800">
              <a:latin typeface="Helvetica" panose="020B0604020202020204" pitchFamily="34" charset="0"/>
              <a:ea typeface="宋体" panose="02010600030101010101" pitchFamily="2" charset="-122"/>
            </a:endParaRPr>
          </a:p>
        </p:txBody>
      </p:sp>
      <p:sp>
        <p:nvSpPr>
          <p:cNvPr id="22548" name="Rectangle 20">
            <a:extLst>
              <a:ext uri="{FF2B5EF4-FFF2-40B4-BE49-F238E27FC236}">
                <a16:creationId xmlns:a16="http://schemas.microsoft.com/office/drawing/2014/main" id="{1EBDD022-CB7D-667C-987B-9E98BD26D771}"/>
              </a:ext>
            </a:extLst>
          </p:cNvPr>
          <p:cNvSpPr>
            <a:spLocks noChangeArrowheads="1"/>
          </p:cNvSpPr>
          <p:nvPr/>
        </p:nvSpPr>
        <p:spPr bwMode="auto">
          <a:xfrm>
            <a:off x="6394169" y="4437063"/>
            <a:ext cx="2093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 找到正确的钥匙；</a:t>
            </a:r>
            <a:endParaRPr lang="en-US" altLang="zh-CN" sz="1800">
              <a:latin typeface="Helvetica" panose="020B0604020202020204" pitchFamily="34" charset="0"/>
              <a:ea typeface="宋体" panose="02010600030101010101" pitchFamily="2" charset="-122"/>
            </a:endParaRPr>
          </a:p>
        </p:txBody>
      </p:sp>
      <p:sp>
        <p:nvSpPr>
          <p:cNvPr id="22549" name="Rectangle 21">
            <a:extLst>
              <a:ext uri="{FF2B5EF4-FFF2-40B4-BE49-F238E27FC236}">
                <a16:creationId xmlns:a16="http://schemas.microsoft.com/office/drawing/2014/main" id="{38F0B041-F680-6B90-BA93-350BBC0708B8}"/>
              </a:ext>
            </a:extLst>
          </p:cNvPr>
          <p:cNvSpPr>
            <a:spLocks noChangeArrowheads="1"/>
          </p:cNvSpPr>
          <p:nvPr/>
        </p:nvSpPr>
        <p:spPr bwMode="auto">
          <a:xfrm>
            <a:off x="6465607" y="4724400"/>
            <a:ext cx="1336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800">
                <a:latin typeface="Helvetica" panose="020B0604020202020204" pitchFamily="34" charset="0"/>
                <a:ea typeface="宋体" panose="02010600030101010101" pitchFamily="2" charset="-122"/>
              </a:rPr>
              <a:t>插进锁孔；</a:t>
            </a:r>
            <a:endParaRPr lang="en-US" altLang="zh-CN" sz="1800">
              <a:latin typeface="Helvetica" panose="020B0604020202020204" pitchFamily="34" charset="0"/>
              <a:ea typeface="宋体" panose="02010600030101010101" pitchFamily="2" charset="-122"/>
            </a:endParaRPr>
          </a:p>
        </p:txBody>
      </p:sp>
      <p:sp>
        <p:nvSpPr>
          <p:cNvPr id="22550" name="Rectangle 22">
            <a:extLst>
              <a:ext uri="{FF2B5EF4-FFF2-40B4-BE49-F238E27FC236}">
                <a16:creationId xmlns:a16="http://schemas.microsoft.com/office/drawing/2014/main" id="{FDB21627-5E0F-6837-5EF9-4C779B9FF48C}"/>
              </a:ext>
            </a:extLst>
          </p:cNvPr>
          <p:cNvSpPr>
            <a:spLocks noChangeArrowheads="1"/>
          </p:cNvSpPr>
          <p:nvPr/>
        </p:nvSpPr>
        <p:spPr bwMode="auto">
          <a:xfrm>
            <a:off x="6133819" y="4999038"/>
            <a:ext cx="682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endif</a:t>
            </a:r>
          </a:p>
        </p:txBody>
      </p:sp>
      <p:sp>
        <p:nvSpPr>
          <p:cNvPr id="22551" name="Rectangle 23">
            <a:extLst>
              <a:ext uri="{FF2B5EF4-FFF2-40B4-BE49-F238E27FC236}">
                <a16:creationId xmlns:a16="http://schemas.microsoft.com/office/drawing/2014/main" id="{EEFFCB79-FF5B-F127-F8D8-07E57A55DA1B}"/>
              </a:ext>
            </a:extLst>
          </p:cNvPr>
          <p:cNvSpPr>
            <a:spLocks noChangeArrowheads="1"/>
          </p:cNvSpPr>
          <p:nvPr/>
        </p:nvSpPr>
        <p:spPr bwMode="auto">
          <a:xfrm>
            <a:off x="6538632" y="5300663"/>
            <a:ext cx="1106487"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zh-CN" altLang="en-US" sz="1800">
                <a:latin typeface="Helvetica" panose="020B0604020202020204" pitchFamily="34" charset="0"/>
                <a:ea typeface="宋体" panose="02010600030101010101" pitchFamily="2" charset="-122"/>
              </a:rPr>
              <a:t>推</a:t>
            </a:r>
            <a:r>
              <a:rPr lang="en-US" altLang="zh-CN" sz="1800">
                <a:latin typeface="Helvetica" panose="020B0604020202020204" pitchFamily="34" charset="0"/>
                <a:ea typeface="宋体" panose="02010600030101010101" pitchFamily="2" charset="-122"/>
              </a:rPr>
              <a:t>/</a:t>
            </a:r>
            <a:r>
              <a:rPr lang="zh-CN" altLang="en-US" sz="1800">
                <a:latin typeface="Helvetica" panose="020B0604020202020204" pitchFamily="34" charset="0"/>
                <a:ea typeface="宋体" panose="02010600030101010101" pitchFamily="2" charset="-122"/>
              </a:rPr>
              <a:t>拉门</a:t>
            </a:r>
            <a:endParaRPr lang="en-US" altLang="zh-CN" sz="1800">
              <a:latin typeface="Helvetica" panose="020B0604020202020204" pitchFamily="34" charset="0"/>
              <a:ea typeface="宋体" panose="02010600030101010101" pitchFamily="2" charset="-122"/>
            </a:endParaRPr>
          </a:p>
          <a:p>
            <a:pPr>
              <a:lnSpc>
                <a:spcPct val="90000"/>
              </a:lnSpc>
            </a:pPr>
            <a:r>
              <a:rPr lang="zh-CN" altLang="en-US" sz="1800">
                <a:latin typeface="Helvetica" panose="020B0604020202020204" pitchFamily="34" charset="0"/>
                <a:ea typeface="宋体" panose="02010600030101010101" pitchFamily="2" charset="-122"/>
              </a:rPr>
              <a:t>移动脚步</a:t>
            </a:r>
            <a:endParaRPr lang="en-US" altLang="zh-CN" sz="1800">
              <a:latin typeface="Helvetica" panose="020B0604020202020204" pitchFamily="34" charset="0"/>
              <a:ea typeface="宋体" panose="02010600030101010101" pitchFamily="2" charset="-122"/>
            </a:endParaRPr>
          </a:p>
        </p:txBody>
      </p:sp>
      <p:sp>
        <p:nvSpPr>
          <p:cNvPr id="22552" name="Rectangle 24">
            <a:extLst>
              <a:ext uri="{FF2B5EF4-FFF2-40B4-BE49-F238E27FC236}">
                <a16:creationId xmlns:a16="http://schemas.microsoft.com/office/drawing/2014/main" id="{F9C54876-7F31-5FB1-87C6-F74F0D446306}"/>
              </a:ext>
            </a:extLst>
          </p:cNvPr>
          <p:cNvSpPr>
            <a:spLocks noChangeArrowheads="1"/>
          </p:cNvSpPr>
          <p:nvPr/>
        </p:nvSpPr>
        <p:spPr bwMode="auto">
          <a:xfrm>
            <a:off x="6105244" y="5805488"/>
            <a:ext cx="1093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end </a:t>
            </a:r>
            <a:r>
              <a:rPr lang="zh-CN" altLang="en-US" sz="1800">
                <a:latin typeface="Helvetica" panose="020B0604020202020204" pitchFamily="34" charset="0"/>
                <a:ea typeface="宋体" panose="02010600030101010101" pitchFamily="2" charset="-122"/>
              </a:rPr>
              <a:t>重复</a:t>
            </a:r>
            <a:endParaRPr lang="en-US" altLang="zh-CN" sz="1800">
              <a:latin typeface="Helvetica" panose="020B0604020202020204" pitchFamily="34" charset="0"/>
              <a:ea typeface="宋体" panose="02010600030101010101" pitchFamily="2" charset="-122"/>
            </a:endParaRPr>
          </a:p>
        </p:txBody>
      </p:sp>
      <p:sp>
        <p:nvSpPr>
          <p:cNvPr id="22553" name="Line 25">
            <a:extLst>
              <a:ext uri="{FF2B5EF4-FFF2-40B4-BE49-F238E27FC236}">
                <a16:creationId xmlns:a16="http://schemas.microsoft.com/office/drawing/2014/main" id="{8AAABAF4-8D83-AD59-08B6-3CA59A82945E}"/>
              </a:ext>
            </a:extLst>
          </p:cNvPr>
          <p:cNvSpPr>
            <a:spLocks noChangeShapeType="1"/>
          </p:cNvSpPr>
          <p:nvPr/>
        </p:nvSpPr>
        <p:spPr bwMode="auto">
          <a:xfrm flipV="1">
            <a:off x="3149319" y="3835400"/>
            <a:ext cx="406400" cy="12700"/>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Arc 26">
            <a:extLst>
              <a:ext uri="{FF2B5EF4-FFF2-40B4-BE49-F238E27FC236}">
                <a16:creationId xmlns:a16="http://schemas.microsoft.com/office/drawing/2014/main" id="{C685FA56-39D8-35FB-8EAA-04AABAD94FAE}"/>
              </a:ext>
            </a:extLst>
          </p:cNvPr>
          <p:cNvSpPr>
            <a:spLocks/>
          </p:cNvSpPr>
          <p:nvPr/>
        </p:nvSpPr>
        <p:spPr bwMode="auto">
          <a:xfrm>
            <a:off x="1144307" y="2767013"/>
            <a:ext cx="812800" cy="8286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AD278D"/>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5" name="Rectangle 17">
            <a:extLst>
              <a:ext uri="{FF2B5EF4-FFF2-40B4-BE49-F238E27FC236}">
                <a16:creationId xmlns:a16="http://schemas.microsoft.com/office/drawing/2014/main" id="{090BB00A-94A7-204E-1D5A-38DEAF8218A5}"/>
              </a:ext>
            </a:extLst>
          </p:cNvPr>
          <p:cNvSpPr>
            <a:spLocks noChangeArrowheads="1"/>
          </p:cNvSpPr>
          <p:nvPr/>
        </p:nvSpPr>
        <p:spPr bwMode="auto">
          <a:xfrm>
            <a:off x="3541432" y="3856038"/>
            <a:ext cx="22399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turn knob clockwise;</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56" name="Rectangle 20">
            <a:extLst>
              <a:ext uri="{FF2B5EF4-FFF2-40B4-BE49-F238E27FC236}">
                <a16:creationId xmlns:a16="http://schemas.microsoft.com/office/drawing/2014/main" id="{65DD18DF-CFA1-F2BA-EC38-0E4B2F7F0E90}"/>
              </a:ext>
            </a:extLst>
          </p:cNvPr>
          <p:cNvSpPr>
            <a:spLocks noChangeArrowheads="1"/>
          </p:cNvSpPr>
          <p:nvPr/>
        </p:nvSpPr>
        <p:spPr bwMode="auto">
          <a:xfrm>
            <a:off x="3541432" y="4541838"/>
            <a:ext cx="2047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    find correct key;</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57" name="Rectangle 22">
            <a:extLst>
              <a:ext uri="{FF2B5EF4-FFF2-40B4-BE49-F238E27FC236}">
                <a16:creationId xmlns:a16="http://schemas.microsoft.com/office/drawing/2014/main" id="{7AACD623-A522-D3A2-A934-4E1365F153AC}"/>
              </a:ext>
            </a:extLst>
          </p:cNvPr>
          <p:cNvSpPr>
            <a:spLocks noChangeArrowheads="1"/>
          </p:cNvSpPr>
          <p:nvPr/>
        </p:nvSpPr>
        <p:spPr bwMode="auto">
          <a:xfrm>
            <a:off x="3541432" y="4999038"/>
            <a:ext cx="6762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endif</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58" name="Rectangle 23">
            <a:extLst>
              <a:ext uri="{FF2B5EF4-FFF2-40B4-BE49-F238E27FC236}">
                <a16:creationId xmlns:a16="http://schemas.microsoft.com/office/drawing/2014/main" id="{974E77F9-826E-C969-313D-26450C6A3336}"/>
              </a:ext>
            </a:extLst>
          </p:cNvPr>
          <p:cNvSpPr>
            <a:spLocks noChangeArrowheads="1"/>
          </p:cNvSpPr>
          <p:nvPr/>
        </p:nvSpPr>
        <p:spPr bwMode="auto">
          <a:xfrm>
            <a:off x="3541432" y="5275263"/>
            <a:ext cx="19097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zh-CN" sz="1800">
                <a:solidFill>
                  <a:schemeClr val="bg2"/>
                </a:solidFill>
                <a:latin typeface="Helvetica" panose="020B0604020202020204" pitchFamily="34" charset="0"/>
                <a:ea typeface="宋体" panose="02010600030101010101" pitchFamily="2" charset="-122"/>
              </a:rPr>
              <a:t>pull/push door</a:t>
            </a:r>
          </a:p>
          <a:p>
            <a:pPr>
              <a:lnSpc>
                <a:spcPct val="80000"/>
              </a:lnSpc>
            </a:pPr>
            <a:r>
              <a:rPr lang="en-US" altLang="zh-CN" sz="1800">
                <a:solidFill>
                  <a:schemeClr val="bg2"/>
                </a:solidFill>
                <a:latin typeface="Helvetica" panose="020B0604020202020204" pitchFamily="34" charset="0"/>
                <a:ea typeface="宋体" panose="02010600030101010101" pitchFamily="2" charset="-122"/>
              </a:rPr>
              <a:t>move out of way;</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59" name="Rectangle 24">
            <a:extLst>
              <a:ext uri="{FF2B5EF4-FFF2-40B4-BE49-F238E27FC236}">
                <a16:creationId xmlns:a16="http://schemas.microsoft.com/office/drawing/2014/main" id="{70C80D93-A7B9-E435-7983-516865ED621A}"/>
              </a:ext>
            </a:extLst>
          </p:cNvPr>
          <p:cNvSpPr>
            <a:spLocks noChangeArrowheads="1"/>
          </p:cNvSpPr>
          <p:nvPr/>
        </p:nvSpPr>
        <p:spPr bwMode="auto">
          <a:xfrm>
            <a:off x="3528732" y="5684838"/>
            <a:ext cx="12747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end repeat</a:t>
            </a:r>
          </a:p>
        </p:txBody>
      </p:sp>
      <p:sp>
        <p:nvSpPr>
          <p:cNvPr id="22560" name="Rectangle 16">
            <a:extLst>
              <a:ext uri="{FF2B5EF4-FFF2-40B4-BE49-F238E27FC236}">
                <a16:creationId xmlns:a16="http://schemas.microsoft.com/office/drawing/2014/main" id="{2C55544D-88A4-835A-2F7D-873DE99D5CB1}"/>
              </a:ext>
            </a:extLst>
          </p:cNvPr>
          <p:cNvSpPr>
            <a:spLocks noChangeArrowheads="1"/>
          </p:cNvSpPr>
          <p:nvPr/>
        </p:nvSpPr>
        <p:spPr bwMode="auto">
          <a:xfrm>
            <a:off x="3541432" y="3627438"/>
            <a:ext cx="25193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repeat until door opens</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61" name="Rectangle 18">
            <a:extLst>
              <a:ext uri="{FF2B5EF4-FFF2-40B4-BE49-F238E27FC236}">
                <a16:creationId xmlns:a16="http://schemas.microsoft.com/office/drawing/2014/main" id="{598D93B9-6530-D24B-CBAA-75F93013F832}"/>
              </a:ext>
            </a:extLst>
          </p:cNvPr>
          <p:cNvSpPr>
            <a:spLocks noChangeArrowheads="1"/>
          </p:cNvSpPr>
          <p:nvPr/>
        </p:nvSpPr>
        <p:spPr bwMode="auto">
          <a:xfrm>
            <a:off x="3541432" y="4084638"/>
            <a:ext cx="26781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if knob doesn't turn, then</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62" name="Rectangle 21">
            <a:extLst>
              <a:ext uri="{FF2B5EF4-FFF2-40B4-BE49-F238E27FC236}">
                <a16:creationId xmlns:a16="http://schemas.microsoft.com/office/drawing/2014/main" id="{866D3B00-C6D5-E130-1FF2-42A09AED68F7}"/>
              </a:ext>
            </a:extLst>
          </p:cNvPr>
          <p:cNvSpPr>
            <a:spLocks noChangeArrowheads="1"/>
          </p:cNvSpPr>
          <p:nvPr/>
        </p:nvSpPr>
        <p:spPr bwMode="auto">
          <a:xfrm>
            <a:off x="3541432" y="4770438"/>
            <a:ext cx="17684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    insert in lock;</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63" name="Rectangle 19">
            <a:extLst>
              <a:ext uri="{FF2B5EF4-FFF2-40B4-BE49-F238E27FC236}">
                <a16:creationId xmlns:a16="http://schemas.microsoft.com/office/drawing/2014/main" id="{D62791D6-F4C8-4F3A-8BE2-4CBA1EF99479}"/>
              </a:ext>
            </a:extLst>
          </p:cNvPr>
          <p:cNvSpPr>
            <a:spLocks noChangeArrowheads="1"/>
          </p:cNvSpPr>
          <p:nvPr/>
        </p:nvSpPr>
        <p:spPr bwMode="auto">
          <a:xfrm>
            <a:off x="3541432" y="4313238"/>
            <a:ext cx="17319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solidFill>
                  <a:schemeClr val="bg2"/>
                </a:solidFill>
                <a:latin typeface="Helvetica" panose="020B0604020202020204" pitchFamily="34" charset="0"/>
                <a:ea typeface="宋体" panose="02010600030101010101" pitchFamily="2" charset="-122"/>
              </a:rPr>
              <a:t>    take key out;</a:t>
            </a:r>
          </a:p>
          <a:p>
            <a:pPr>
              <a:lnSpc>
                <a:spcPct val="90000"/>
              </a:lnSpc>
            </a:pPr>
            <a:endParaRPr lang="en-US" altLang="zh-CN" sz="1800">
              <a:solidFill>
                <a:schemeClr val="bg2"/>
              </a:solidFill>
              <a:latin typeface="Helvetica" panose="020B0604020202020204" pitchFamily="34" charset="0"/>
              <a:ea typeface="宋体" panose="02010600030101010101" pitchFamily="2" charset="-122"/>
            </a:endParaRPr>
          </a:p>
        </p:txBody>
      </p:sp>
      <p:sp>
        <p:nvSpPr>
          <p:cNvPr id="22564" name="Rectangle 6">
            <a:extLst>
              <a:ext uri="{FF2B5EF4-FFF2-40B4-BE49-F238E27FC236}">
                <a16:creationId xmlns:a16="http://schemas.microsoft.com/office/drawing/2014/main" id="{95B0982C-D119-75F7-6B82-0FF383AC6EAA}"/>
              </a:ext>
            </a:extLst>
          </p:cNvPr>
          <p:cNvSpPr>
            <a:spLocks noChangeArrowheads="1"/>
          </p:cNvSpPr>
          <p:nvPr/>
        </p:nvSpPr>
        <p:spPr bwMode="auto">
          <a:xfrm>
            <a:off x="734732" y="1771650"/>
            <a:ext cx="85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solidFill>
                  <a:schemeClr val="bg2"/>
                </a:solidFill>
                <a:latin typeface="Helvetica" panose="020B0604020202020204" pitchFamily="34" charset="0"/>
                <a:ea typeface="宋体" panose="02010600030101010101" pitchFamily="2" charset="-122"/>
              </a:rPr>
              <a:t>open</a:t>
            </a:r>
            <a:endParaRPr lang="en-US" altLang="zh-CN">
              <a:latin typeface="Helvetica" panose="020B0604020202020204" pitchFamily="34" charset="0"/>
              <a:ea typeface="宋体" panose="02010600030101010101" pitchFamily="2" charset="-122"/>
            </a:endParaRPr>
          </a:p>
        </p:txBody>
      </p:sp>
      <p:sp>
        <p:nvSpPr>
          <p:cNvPr id="22565" name="Rectangle 8">
            <a:extLst>
              <a:ext uri="{FF2B5EF4-FFF2-40B4-BE49-F238E27FC236}">
                <a16:creationId xmlns:a16="http://schemas.microsoft.com/office/drawing/2014/main" id="{63E4902A-6217-C6E9-45D0-E5BFF795D927}"/>
              </a:ext>
            </a:extLst>
          </p:cNvPr>
          <p:cNvSpPr>
            <a:spLocks noChangeArrowheads="1"/>
          </p:cNvSpPr>
          <p:nvPr/>
        </p:nvSpPr>
        <p:spPr bwMode="auto">
          <a:xfrm>
            <a:off x="1776132" y="2917825"/>
            <a:ext cx="14763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walk to door;</a:t>
            </a: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66" name="Rectangle 9">
            <a:extLst>
              <a:ext uri="{FF2B5EF4-FFF2-40B4-BE49-F238E27FC236}">
                <a16:creationId xmlns:a16="http://schemas.microsoft.com/office/drawing/2014/main" id="{C304FAFE-8FC4-28BE-F13A-533ACAFAFE47}"/>
              </a:ext>
            </a:extLst>
          </p:cNvPr>
          <p:cNvSpPr>
            <a:spLocks noChangeArrowheads="1"/>
          </p:cNvSpPr>
          <p:nvPr/>
        </p:nvSpPr>
        <p:spPr bwMode="auto">
          <a:xfrm>
            <a:off x="1776132" y="3146425"/>
            <a:ext cx="17065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reach for knob;</a:t>
            </a: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67" name="Rectangle 12">
            <a:extLst>
              <a:ext uri="{FF2B5EF4-FFF2-40B4-BE49-F238E27FC236}">
                <a16:creationId xmlns:a16="http://schemas.microsoft.com/office/drawing/2014/main" id="{4A0950FB-4758-FD3C-C004-455E84DCFF45}"/>
              </a:ext>
            </a:extLst>
          </p:cNvPr>
          <p:cNvSpPr>
            <a:spLocks noChangeArrowheads="1"/>
          </p:cNvSpPr>
          <p:nvPr/>
        </p:nvSpPr>
        <p:spPr bwMode="auto">
          <a:xfrm>
            <a:off x="1776132" y="3832225"/>
            <a:ext cx="1809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zh-CN" sz="1800">
              <a:latin typeface="Helvetica" panose="020B0604020202020204" pitchFamily="34" charset="0"/>
              <a:ea typeface="宋体" panose="02010600030101010101" pitchFamily="2" charset="-122"/>
            </a:endParaRP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68" name="Rectangle 13">
            <a:extLst>
              <a:ext uri="{FF2B5EF4-FFF2-40B4-BE49-F238E27FC236}">
                <a16:creationId xmlns:a16="http://schemas.microsoft.com/office/drawing/2014/main" id="{5174B9F8-32F6-0869-A7F1-6F64879DCAB1}"/>
              </a:ext>
            </a:extLst>
          </p:cNvPr>
          <p:cNvSpPr>
            <a:spLocks noChangeArrowheads="1"/>
          </p:cNvSpPr>
          <p:nvPr/>
        </p:nvSpPr>
        <p:spPr bwMode="auto">
          <a:xfrm>
            <a:off x="1776132" y="4060825"/>
            <a:ext cx="15398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walk through;</a:t>
            </a:r>
          </a:p>
          <a:p>
            <a:pPr>
              <a:lnSpc>
                <a:spcPct val="90000"/>
              </a:lnSpc>
            </a:pPr>
            <a:endParaRPr lang="en-US" altLang="zh-CN" sz="1800">
              <a:latin typeface="Helvetica" panose="020B0604020202020204" pitchFamily="34" charset="0"/>
              <a:ea typeface="宋体" panose="02010600030101010101" pitchFamily="2" charset="-122"/>
            </a:endParaRPr>
          </a:p>
        </p:txBody>
      </p:sp>
      <p:sp>
        <p:nvSpPr>
          <p:cNvPr id="22569" name="Rectangle 14">
            <a:extLst>
              <a:ext uri="{FF2B5EF4-FFF2-40B4-BE49-F238E27FC236}">
                <a16:creationId xmlns:a16="http://schemas.microsoft.com/office/drawing/2014/main" id="{BF1FA006-B44B-29BB-24EB-12BB527EE97F}"/>
              </a:ext>
            </a:extLst>
          </p:cNvPr>
          <p:cNvSpPr>
            <a:spLocks noChangeArrowheads="1"/>
          </p:cNvSpPr>
          <p:nvPr/>
        </p:nvSpPr>
        <p:spPr bwMode="auto">
          <a:xfrm>
            <a:off x="1776132" y="4289425"/>
            <a:ext cx="1298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close door.</a:t>
            </a:r>
          </a:p>
        </p:txBody>
      </p:sp>
      <p:sp>
        <p:nvSpPr>
          <p:cNvPr id="22570" name="Rectangle 11">
            <a:extLst>
              <a:ext uri="{FF2B5EF4-FFF2-40B4-BE49-F238E27FC236}">
                <a16:creationId xmlns:a16="http://schemas.microsoft.com/office/drawing/2014/main" id="{F4861F8B-0D31-245D-2632-21DF65FB5ABD}"/>
              </a:ext>
            </a:extLst>
          </p:cNvPr>
          <p:cNvSpPr>
            <a:spLocks noChangeArrowheads="1"/>
          </p:cNvSpPr>
          <p:nvPr/>
        </p:nvSpPr>
        <p:spPr bwMode="auto">
          <a:xfrm>
            <a:off x="1776132" y="3603625"/>
            <a:ext cx="12747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sz="1800">
                <a:latin typeface="Helvetica" panose="020B0604020202020204" pitchFamily="34" charset="0"/>
                <a:ea typeface="宋体" panose="02010600030101010101" pitchFamily="2" charset="-122"/>
              </a:rPr>
              <a:t>open door;</a:t>
            </a:r>
          </a:p>
          <a:p>
            <a:pPr>
              <a:lnSpc>
                <a:spcPct val="90000"/>
              </a:lnSpc>
            </a:pPr>
            <a:endParaRPr lang="en-US" altLang="zh-CN" sz="1800">
              <a:latin typeface="Helvetica" panose="020B0604020202020204" pitchFamily="34"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894A6FF-EF5C-8488-74B3-6D55A6B1A3B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DEBD5F7-1085-494D-9C0B-D4C1AE6C4EEA}" type="slidenum">
              <a:rPr lang="en-US" altLang="zh-CN" sz="1000">
                <a:latin typeface="Helvetica" panose="020B0604020202020204" pitchFamily="34" charset="0"/>
              </a:rPr>
              <a:pPr/>
              <a:t>23</a:t>
            </a:fld>
            <a:endParaRPr lang="en-US" altLang="zh-CN" sz="1000">
              <a:latin typeface="Helvetica" panose="020B0604020202020204" pitchFamily="34" charset="0"/>
            </a:endParaRPr>
          </a:p>
        </p:txBody>
      </p:sp>
      <p:sp>
        <p:nvSpPr>
          <p:cNvPr id="23555" name="Rectangle 2">
            <a:extLst>
              <a:ext uri="{FF2B5EF4-FFF2-40B4-BE49-F238E27FC236}">
                <a16:creationId xmlns:a16="http://schemas.microsoft.com/office/drawing/2014/main" id="{26667ADF-AAFE-C23C-51FF-FE961CE0E069}"/>
              </a:ext>
            </a:extLst>
          </p:cNvPr>
          <p:cNvSpPr>
            <a:spLocks noGrp="1" noChangeArrowheads="1"/>
          </p:cNvSpPr>
          <p:nvPr>
            <p:ph type="title"/>
          </p:nvPr>
        </p:nvSpPr>
        <p:spPr>
          <a:xfrm>
            <a:off x="1295400" y="1143000"/>
            <a:ext cx="4745038" cy="666750"/>
          </a:xfrm>
          <a:noFill/>
        </p:spPr>
        <p:txBody>
          <a:bodyPr wrap="none" lIns="63500" tIns="25400" rIns="63500" bIns="25400" anchor="t">
            <a:spAutoFit/>
          </a:bodyPr>
          <a:lstStyle/>
          <a:p>
            <a:pPr eaLnBrk="1" hangingPunct="1"/>
            <a:r>
              <a:rPr lang="zh-CN" altLang="en-US">
                <a:ea typeface="宋体" panose="02010600030101010101" pitchFamily="2" charset="-122"/>
              </a:rPr>
              <a:t>测量模型：两种视角</a:t>
            </a:r>
            <a:endParaRPr lang="en-US" altLang="zh-CN">
              <a:ea typeface="宋体" panose="02010600030101010101" pitchFamily="2" charset="-122"/>
            </a:endParaRPr>
          </a:p>
        </p:txBody>
      </p:sp>
      <p:pic>
        <p:nvPicPr>
          <p:cNvPr id="23556" name="Picture 3">
            <a:extLst>
              <a:ext uri="{FF2B5EF4-FFF2-40B4-BE49-F238E27FC236}">
                <a16:creationId xmlns:a16="http://schemas.microsoft.com/office/drawing/2014/main" id="{6B0B1A69-0BD6-71CD-1EAA-292C5A1278E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81200"/>
            <a:ext cx="66675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57" name="TextBox 5">
            <a:extLst>
              <a:ext uri="{FF2B5EF4-FFF2-40B4-BE49-F238E27FC236}">
                <a16:creationId xmlns:a16="http://schemas.microsoft.com/office/drawing/2014/main" id="{BC978390-5EC4-903D-C5F2-004D50F2E931}"/>
              </a:ext>
            </a:extLst>
          </p:cNvPr>
          <p:cNvSpPr txBox="1">
            <a:spLocks noChangeArrowheads="1"/>
          </p:cNvSpPr>
          <p:nvPr/>
        </p:nvSpPr>
        <p:spPr bwMode="auto">
          <a:xfrm>
            <a:off x="5364163" y="22050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200">
                <a:latin typeface="宋体" panose="02010600030101010101" pitchFamily="2" charset="-122"/>
                <a:ea typeface="宋体" panose="02010600030101010101" pitchFamily="2" charset="-122"/>
              </a:rPr>
              <a:t>里面是什么？</a:t>
            </a:r>
          </a:p>
        </p:txBody>
      </p:sp>
      <p:sp>
        <p:nvSpPr>
          <p:cNvPr id="23558" name="TextBox 6">
            <a:extLst>
              <a:ext uri="{FF2B5EF4-FFF2-40B4-BE49-F238E27FC236}">
                <a16:creationId xmlns:a16="http://schemas.microsoft.com/office/drawing/2014/main" id="{9FD5D18D-4A97-B8EF-1A66-B4AC01EDA53E}"/>
              </a:ext>
            </a:extLst>
          </p:cNvPr>
          <p:cNvSpPr txBox="1">
            <a:spLocks noChangeArrowheads="1"/>
          </p:cNvSpPr>
          <p:nvPr/>
        </p:nvSpPr>
        <p:spPr bwMode="auto">
          <a:xfrm>
            <a:off x="7596188" y="3068638"/>
            <a:ext cx="8001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200">
                <a:latin typeface="宋体" panose="02010600030101010101" pitchFamily="2" charset="-122"/>
                <a:ea typeface="宋体" panose="02010600030101010101" pitchFamily="2" charset="-122"/>
              </a:rPr>
              <a:t>它多大？</a:t>
            </a:r>
          </a:p>
        </p:txBody>
      </p:sp>
      <p:sp>
        <p:nvSpPr>
          <p:cNvPr id="23559" name="TextBox 6">
            <a:extLst>
              <a:ext uri="{FF2B5EF4-FFF2-40B4-BE49-F238E27FC236}">
                <a16:creationId xmlns:a16="http://schemas.microsoft.com/office/drawing/2014/main" id="{ED561E95-EB2F-91F1-C4C7-C51D4ED1FA23}"/>
              </a:ext>
            </a:extLst>
          </p:cNvPr>
          <p:cNvSpPr txBox="1">
            <a:spLocks noChangeArrowheads="1"/>
          </p:cNvSpPr>
          <p:nvPr/>
        </p:nvSpPr>
        <p:spPr bwMode="auto">
          <a:xfrm>
            <a:off x="3995738" y="5084763"/>
            <a:ext cx="492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1200">
                <a:latin typeface="宋体" panose="02010600030101010101" pitchFamily="2" charset="-122"/>
                <a:ea typeface="宋体" panose="02010600030101010101" pitchFamily="2" charset="-122"/>
              </a:rPr>
              <a:t>模块</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BBE7712-2969-DE4F-FDA8-84720492FD2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044AEB-D029-44EA-BFD6-B1DD5D264D8B}" type="slidenum">
              <a:rPr lang="en-US" altLang="zh-CN" sz="1000">
                <a:latin typeface="Helvetica" panose="020B0604020202020204" pitchFamily="34" charset="0"/>
              </a:rPr>
              <a:pPr/>
              <a:t>24</a:t>
            </a:fld>
            <a:endParaRPr lang="en-US" altLang="zh-CN" sz="1000">
              <a:latin typeface="Helvetica" panose="020B0604020202020204" pitchFamily="34" charset="0"/>
            </a:endParaRPr>
          </a:p>
        </p:txBody>
      </p:sp>
      <p:sp>
        <p:nvSpPr>
          <p:cNvPr id="24579" name="Rectangle 2">
            <a:extLst>
              <a:ext uri="{FF2B5EF4-FFF2-40B4-BE49-F238E27FC236}">
                <a16:creationId xmlns:a16="http://schemas.microsoft.com/office/drawing/2014/main" id="{BD4FF5E2-E213-3BFA-45B6-67381C9BDEB0}"/>
              </a:ext>
            </a:extLst>
          </p:cNvPr>
          <p:cNvSpPr>
            <a:spLocks noGrp="1" noChangeArrowheads="1"/>
          </p:cNvSpPr>
          <p:nvPr>
            <p:ph type="title"/>
          </p:nvPr>
        </p:nvSpPr>
        <p:spPr>
          <a:xfrm>
            <a:off x="726831" y="409470"/>
            <a:ext cx="6705600" cy="633413"/>
          </a:xfrm>
        </p:spPr>
        <p:txBody>
          <a:bodyPr>
            <a:normAutofit fontScale="90000"/>
          </a:bodyPr>
          <a:lstStyle/>
          <a:p>
            <a:pPr eaLnBrk="1" hangingPunct="1"/>
            <a:r>
              <a:rPr lang="zh-CN" altLang="en-US" dirty="0">
                <a:ea typeface="宋体" panose="02010600030101010101" pitchFamily="2" charset="-122"/>
              </a:rPr>
              <a:t>功能独立</a:t>
            </a:r>
            <a:endParaRPr lang="en-US" altLang="zh-CN" dirty="0">
              <a:ea typeface="宋体" panose="02010600030101010101" pitchFamily="2" charset="-122"/>
            </a:endParaRPr>
          </a:p>
        </p:txBody>
      </p:sp>
      <p:sp>
        <p:nvSpPr>
          <p:cNvPr id="24580" name="Rectangle 3">
            <a:extLst>
              <a:ext uri="{FF2B5EF4-FFF2-40B4-BE49-F238E27FC236}">
                <a16:creationId xmlns:a16="http://schemas.microsoft.com/office/drawing/2014/main" id="{866013D4-6C05-C32C-0500-0513A6D0B5D8}"/>
              </a:ext>
            </a:extLst>
          </p:cNvPr>
          <p:cNvSpPr>
            <a:spLocks noGrp="1" noChangeArrowheads="1"/>
          </p:cNvSpPr>
          <p:nvPr>
            <p:ph type="body" idx="1"/>
          </p:nvPr>
        </p:nvSpPr>
        <p:spPr/>
        <p:txBody>
          <a:bodyPr/>
          <a:lstStyle/>
          <a:p>
            <a:pPr eaLnBrk="1" hangingPunct="1">
              <a:lnSpc>
                <a:spcPct val="90000"/>
              </a:lnSpc>
            </a:pPr>
            <a:r>
              <a:rPr lang="zh-CN" altLang="en-US" dirty="0">
                <a:latin typeface="Palatino" pitchFamily="-128" charset="0"/>
                <a:ea typeface="宋体" panose="02010600030101010101" pitchFamily="2" charset="-122"/>
              </a:rPr>
              <a:t>通过开发具有“专一”功能和“避免”与其他模块过多的交互的模块，可以实现功能独立。</a:t>
            </a:r>
          </a:p>
          <a:p>
            <a:pPr eaLnBrk="1" hangingPunct="1">
              <a:lnSpc>
                <a:spcPct val="90000"/>
              </a:lnSpc>
              <a:buFont typeface="Wingdings" panose="05000000000000000000" pitchFamily="2" charset="2"/>
              <a:buNone/>
            </a:pPr>
            <a:r>
              <a:rPr lang="zh-CN" altLang="en-US" dirty="0">
                <a:ea typeface="宋体" panose="02010600030101010101" pitchFamily="2" charset="-122"/>
              </a:rPr>
              <a:t>     独立性有两条定性标准进行评估：</a:t>
            </a:r>
            <a:endParaRPr lang="en-US" altLang="zh-CN" dirty="0">
              <a:latin typeface="Palatino" pitchFamily="-128" charset="0"/>
              <a:ea typeface="宋体" panose="02010600030101010101" pitchFamily="2" charset="-122"/>
            </a:endParaRPr>
          </a:p>
          <a:p>
            <a:pPr eaLnBrk="1" hangingPunct="1">
              <a:lnSpc>
                <a:spcPct val="90000"/>
              </a:lnSpc>
              <a:spcBef>
                <a:spcPts val="300"/>
              </a:spcBef>
            </a:pPr>
            <a:r>
              <a:rPr lang="zh-CN" altLang="en-US" dirty="0">
                <a:solidFill>
                  <a:schemeClr val="folHlink"/>
                </a:solidFill>
                <a:latin typeface="Palatino" pitchFamily="-128" charset="0"/>
                <a:ea typeface="宋体" panose="02010600030101010101" pitchFamily="2" charset="-122"/>
              </a:rPr>
              <a:t>内聚性</a:t>
            </a:r>
            <a:r>
              <a:rPr lang="zh-CN" altLang="en-US" dirty="0">
                <a:latin typeface="Palatino" pitchFamily="-128" charset="0"/>
                <a:ea typeface="宋体" panose="02010600030101010101" pitchFamily="2" charset="-122"/>
              </a:rPr>
              <a:t>显示了某个模块相关功能的强度。</a:t>
            </a:r>
            <a:endParaRPr lang="en-US" altLang="zh-CN" dirty="0">
              <a:latin typeface="Palatino" pitchFamily="-128" charset="0"/>
              <a:ea typeface="宋体" panose="02010600030101010101" pitchFamily="2" charset="-122"/>
            </a:endParaRPr>
          </a:p>
          <a:p>
            <a:pPr lvl="1" eaLnBrk="1" hangingPunct="1">
              <a:lnSpc>
                <a:spcPct val="90000"/>
              </a:lnSpc>
              <a:spcBef>
                <a:spcPts val="300"/>
              </a:spcBef>
            </a:pPr>
            <a:r>
              <a:rPr lang="zh-CN" altLang="en-US" sz="2400" dirty="0">
                <a:latin typeface="Palatino" pitchFamily="-128" charset="0"/>
                <a:ea typeface="宋体" panose="02010600030101010101" pitchFamily="2" charset="-122"/>
              </a:rPr>
              <a:t>一个内聚的模块执行一个独立的任务，与程序的其他部分构件只需要很少的交互。简单地说，一个内聚的模块应该（理想情况下）只完成一件事情。</a:t>
            </a:r>
            <a:endParaRPr lang="en-US" altLang="zh-CN" sz="2400" dirty="0">
              <a:latin typeface="Palatino" pitchFamily="-128" charset="0"/>
              <a:ea typeface="宋体" panose="02010600030101010101" pitchFamily="2" charset="-122"/>
            </a:endParaRPr>
          </a:p>
          <a:p>
            <a:pPr eaLnBrk="1" hangingPunct="1">
              <a:lnSpc>
                <a:spcPct val="90000"/>
              </a:lnSpc>
              <a:spcBef>
                <a:spcPts val="300"/>
              </a:spcBef>
            </a:pPr>
            <a:r>
              <a:rPr lang="zh-CN" altLang="en-US" dirty="0">
                <a:solidFill>
                  <a:schemeClr val="folHlink"/>
                </a:solidFill>
                <a:latin typeface="Palatino" pitchFamily="-128" charset="0"/>
                <a:ea typeface="宋体" panose="02010600030101010101" pitchFamily="2" charset="-122"/>
              </a:rPr>
              <a:t>耦合性</a:t>
            </a:r>
            <a:r>
              <a:rPr lang="zh-CN" altLang="en-US" dirty="0">
                <a:latin typeface="Palatino" pitchFamily="-128" charset="0"/>
                <a:ea typeface="宋体" panose="02010600030101010101" pitchFamily="2" charset="-122"/>
              </a:rPr>
              <a:t>显示了模块间的相互依赖性。</a:t>
            </a:r>
            <a:endParaRPr lang="en-US" altLang="zh-CN" dirty="0">
              <a:latin typeface="Palatino" pitchFamily="-128" charset="0"/>
              <a:ea typeface="宋体" panose="02010600030101010101" pitchFamily="2" charset="-122"/>
            </a:endParaRPr>
          </a:p>
          <a:p>
            <a:pPr lvl="1" eaLnBrk="1" hangingPunct="1">
              <a:lnSpc>
                <a:spcPct val="90000"/>
              </a:lnSpc>
              <a:spcBef>
                <a:spcPts val="300"/>
              </a:spcBef>
            </a:pPr>
            <a:r>
              <a:rPr lang="zh-CN" altLang="en-US" sz="2400" dirty="0">
                <a:latin typeface="Palatino" pitchFamily="-128" charset="0"/>
                <a:ea typeface="宋体" panose="02010600030101010101" pitchFamily="2" charset="-122"/>
              </a:rPr>
              <a:t>耦合性依赖于模块之间的接口复杂性、引用或进入模块所在的点以及什么数据通过接口进行传递。</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1399D86-C761-8E0F-A3F2-AAAF63DA3305}"/>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FF94E4-9228-4C06-900C-B02DC9E95CE8}" type="slidenum">
              <a:rPr lang="en-US" altLang="zh-CN" sz="1000">
                <a:latin typeface="Helvetica" panose="020B0604020202020204" pitchFamily="34" charset="0"/>
              </a:rPr>
              <a:pPr/>
              <a:t>25</a:t>
            </a:fld>
            <a:endParaRPr lang="en-US" altLang="zh-CN" sz="1000">
              <a:latin typeface="Helvetica" panose="020B0604020202020204" pitchFamily="34" charset="0"/>
            </a:endParaRPr>
          </a:p>
        </p:txBody>
      </p:sp>
      <p:sp>
        <p:nvSpPr>
          <p:cNvPr id="25603" name="Rectangle 2">
            <a:extLst>
              <a:ext uri="{FF2B5EF4-FFF2-40B4-BE49-F238E27FC236}">
                <a16:creationId xmlns:a16="http://schemas.microsoft.com/office/drawing/2014/main" id="{1DF42C75-1E36-6734-9AAC-20714A0FB91F}"/>
              </a:ext>
            </a:extLst>
          </p:cNvPr>
          <p:cNvSpPr>
            <a:spLocks noGrp="1" noChangeArrowheads="1"/>
          </p:cNvSpPr>
          <p:nvPr>
            <p:ph type="title"/>
          </p:nvPr>
        </p:nvSpPr>
        <p:spPr>
          <a:xfrm>
            <a:off x="342900" y="296849"/>
            <a:ext cx="8458200" cy="685800"/>
          </a:xfrm>
        </p:spPr>
        <p:txBody>
          <a:bodyPr/>
          <a:lstStyle/>
          <a:p>
            <a:pPr eaLnBrk="1" hangingPunct="1"/>
            <a:r>
              <a:rPr lang="zh-CN" altLang="en-US" dirty="0">
                <a:ea typeface="宋体" panose="02010600030101010101" pitchFamily="2" charset="-122"/>
              </a:rPr>
              <a:t>方面</a:t>
            </a:r>
            <a:endParaRPr lang="en-US" altLang="zh-CN" dirty="0">
              <a:ea typeface="宋体" panose="02010600030101010101" pitchFamily="2" charset="-122"/>
            </a:endParaRPr>
          </a:p>
        </p:txBody>
      </p:sp>
      <p:sp>
        <p:nvSpPr>
          <p:cNvPr id="25604" name="Rectangle 3">
            <a:extLst>
              <a:ext uri="{FF2B5EF4-FFF2-40B4-BE49-F238E27FC236}">
                <a16:creationId xmlns:a16="http://schemas.microsoft.com/office/drawing/2014/main" id="{956A9356-C1A1-327B-2A7E-3129D935AF4B}"/>
              </a:ext>
            </a:extLst>
          </p:cNvPr>
          <p:cNvSpPr>
            <a:spLocks noGrp="1" noChangeArrowheads="1"/>
          </p:cNvSpPr>
          <p:nvPr>
            <p:ph type="body" idx="1"/>
          </p:nvPr>
        </p:nvSpPr>
        <p:spPr/>
        <p:txBody>
          <a:bodyPr>
            <a:normAutofit/>
          </a:bodyPr>
          <a:lstStyle/>
          <a:p>
            <a:pPr eaLnBrk="1" hangingPunct="1"/>
            <a:r>
              <a:rPr lang="zh-CN" altLang="en-US" sz="2800" dirty="0">
                <a:latin typeface="Palatino" pitchFamily="-128" charset="0"/>
                <a:ea typeface="宋体" panose="02010600030101010101" pitchFamily="2" charset="-122"/>
              </a:rPr>
              <a:t>考虑两个需求，</a:t>
            </a:r>
            <a:r>
              <a:rPr lang="en-US" altLang="zh-CN" sz="2800" dirty="0">
                <a:latin typeface="Palatino" pitchFamily="-128" charset="0"/>
                <a:ea typeface="宋体" panose="02010600030101010101" pitchFamily="2" charset="-122"/>
              </a:rPr>
              <a:t>A</a:t>
            </a:r>
            <a:r>
              <a:rPr lang="zh-CN" altLang="en-US" sz="2800" dirty="0">
                <a:latin typeface="Palatino" pitchFamily="-128" charset="0"/>
                <a:ea typeface="宋体" panose="02010600030101010101" pitchFamily="2" charset="-122"/>
              </a:rPr>
              <a:t>和</a:t>
            </a:r>
            <a:r>
              <a:rPr lang="en-US" altLang="zh-CN" sz="2800" dirty="0">
                <a:latin typeface="Palatino" pitchFamily="-128" charset="0"/>
                <a:ea typeface="宋体" panose="02010600030101010101" pitchFamily="2" charset="-122"/>
              </a:rPr>
              <a:t>B</a:t>
            </a:r>
            <a:r>
              <a:rPr lang="zh-CN" altLang="en-US" sz="2800" dirty="0">
                <a:latin typeface="Palatino" pitchFamily="-128" charset="0"/>
                <a:ea typeface="宋体" panose="02010600030101010101" pitchFamily="2" charset="-122"/>
              </a:rPr>
              <a:t>。“如果已经选择了一种软件分解 </a:t>
            </a:r>
            <a:r>
              <a:rPr lang="en-US" altLang="zh-CN" sz="2800" dirty="0">
                <a:latin typeface="Palatino" pitchFamily="-128" charset="0"/>
                <a:ea typeface="宋体" panose="02010600030101010101" pitchFamily="2" charset="-122"/>
              </a:rPr>
              <a:t>[</a:t>
            </a:r>
            <a:r>
              <a:rPr lang="zh-CN" altLang="en-US" sz="2800" dirty="0">
                <a:latin typeface="Palatino" pitchFamily="-128" charset="0"/>
                <a:ea typeface="宋体" panose="02010600030101010101" pitchFamily="2" charset="-122"/>
              </a:rPr>
              <a:t>精化</a:t>
            </a:r>
            <a:r>
              <a:rPr lang="en-US" altLang="zh-CN" sz="2800" dirty="0">
                <a:latin typeface="Palatino" pitchFamily="-128" charset="0"/>
                <a:ea typeface="宋体" panose="02010600030101010101" pitchFamily="2" charset="-122"/>
              </a:rPr>
              <a:t>]</a:t>
            </a:r>
            <a:r>
              <a:rPr lang="zh-CN" altLang="en-US" sz="2800" dirty="0">
                <a:latin typeface="Palatino" pitchFamily="-128" charset="0"/>
                <a:ea typeface="宋体" panose="02010600030101010101" pitchFamily="2" charset="-122"/>
              </a:rPr>
              <a:t>，在这种分解中，如果不考虑需求</a:t>
            </a:r>
            <a:r>
              <a:rPr lang="en-US" altLang="zh-CN" sz="2800" dirty="0">
                <a:latin typeface="Palatino" pitchFamily="-128" charset="0"/>
                <a:ea typeface="宋体" panose="02010600030101010101" pitchFamily="2" charset="-122"/>
              </a:rPr>
              <a:t>A</a:t>
            </a:r>
            <a:r>
              <a:rPr lang="zh-CN" altLang="en-US" sz="2800" dirty="0">
                <a:latin typeface="Palatino" pitchFamily="-128" charset="0"/>
                <a:ea typeface="宋体" panose="02010600030101010101" pitchFamily="2" charset="-122"/>
              </a:rPr>
              <a:t>的话，需求</a:t>
            </a:r>
            <a:r>
              <a:rPr lang="en-US" altLang="zh-CN" sz="2800" dirty="0">
                <a:latin typeface="Palatino" pitchFamily="-128" charset="0"/>
                <a:ea typeface="宋体" panose="02010600030101010101" pitchFamily="2" charset="-122"/>
              </a:rPr>
              <a:t>B</a:t>
            </a:r>
            <a:r>
              <a:rPr lang="zh-CN" altLang="en-US" sz="2800" dirty="0">
                <a:latin typeface="Palatino" pitchFamily="-128" charset="0"/>
                <a:ea typeface="宋体" panose="02010600030101010101" pitchFamily="2" charset="-122"/>
              </a:rPr>
              <a:t>就不能得到满足”</a:t>
            </a:r>
            <a:r>
              <a:rPr lang="en-US" altLang="zh-CN" sz="2800" dirty="0">
                <a:latin typeface="Palatino" pitchFamily="-128" charset="0"/>
                <a:ea typeface="宋体" panose="02010600030101010101" pitchFamily="2" charset="-122"/>
              </a:rPr>
              <a:t> [Ros04] </a:t>
            </a:r>
            <a:r>
              <a:rPr lang="zh-CN" altLang="en-US" sz="2800" dirty="0">
                <a:latin typeface="Palatino" pitchFamily="-128" charset="0"/>
                <a:ea typeface="宋体" panose="02010600030101010101" pitchFamily="2" charset="-122"/>
              </a:rPr>
              <a:t>，那么需求</a:t>
            </a:r>
            <a:r>
              <a:rPr lang="en-US" altLang="zh-CN" sz="2800" dirty="0">
                <a:latin typeface="Palatino" pitchFamily="-128" charset="0"/>
                <a:ea typeface="宋体" panose="02010600030101010101" pitchFamily="2" charset="-122"/>
              </a:rPr>
              <a:t>A</a:t>
            </a:r>
            <a:r>
              <a:rPr lang="zh-CN" altLang="en-US" sz="2800" dirty="0">
                <a:latin typeface="Palatino" pitchFamily="-128" charset="0"/>
                <a:ea typeface="宋体" panose="02010600030101010101" pitchFamily="2" charset="-122"/>
              </a:rPr>
              <a:t>横切需求</a:t>
            </a:r>
            <a:r>
              <a:rPr lang="en-US" altLang="zh-CN" sz="2800" dirty="0">
                <a:latin typeface="Palatino" pitchFamily="-128" charset="0"/>
                <a:ea typeface="宋体" panose="02010600030101010101" pitchFamily="2" charset="-122"/>
              </a:rPr>
              <a:t>B</a:t>
            </a:r>
            <a:r>
              <a:rPr lang="zh-CN" altLang="en-US" sz="2800" dirty="0">
                <a:latin typeface="Palatino" pitchFamily="-128" charset="0"/>
                <a:ea typeface="宋体" panose="02010600030101010101" pitchFamily="2" charset="-122"/>
              </a:rPr>
              <a:t>。</a:t>
            </a:r>
            <a:endParaRPr lang="en-US" altLang="zh-CN" sz="2800" dirty="0">
              <a:latin typeface="Palatino" pitchFamily="-128" charset="0"/>
              <a:ea typeface="宋体" panose="02010600030101010101" pitchFamily="2" charset="-122"/>
            </a:endParaRPr>
          </a:p>
          <a:p>
            <a:pPr eaLnBrk="1" hangingPunct="1"/>
            <a:r>
              <a:rPr lang="zh-CN" altLang="en-US" sz="2800" dirty="0">
                <a:solidFill>
                  <a:schemeClr val="folHlink"/>
                </a:solidFill>
                <a:latin typeface="Palatino" pitchFamily="-128" charset="0"/>
                <a:ea typeface="宋体" panose="02010600030101010101" pitchFamily="2" charset="-122"/>
              </a:rPr>
              <a:t>方面</a:t>
            </a:r>
            <a:r>
              <a:rPr lang="zh-CN" altLang="en-US" sz="2800" dirty="0">
                <a:latin typeface="Palatino" pitchFamily="-128" charset="0"/>
                <a:ea typeface="宋体" panose="02010600030101010101" pitchFamily="2" charset="-122"/>
              </a:rPr>
              <a:t>是一个横切关注点的表示。</a:t>
            </a:r>
            <a:endParaRPr lang="en-US" altLang="zh-CN" sz="2800" dirty="0">
              <a:latin typeface="Palatino" pitchFamily="-12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EACFC17-C0FB-83FE-6AC3-0F9797F9A0CF}"/>
              </a:ext>
            </a:extLst>
          </p:cNvPr>
          <p:cNvSpPr>
            <a:spLocks noGrp="1"/>
          </p:cNvSpPr>
          <p:nvPr>
            <p:ph type="sldNum" sz="quarter" idx="11"/>
          </p:nvPr>
        </p:nvSpPr>
        <p:spPr>
          <a:xfrm>
            <a:off x="8626412" y="6864450"/>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8CF0D2-0CE8-42B8-81D7-27BA873238D0}" type="slidenum">
              <a:rPr lang="en-US" altLang="zh-CN" sz="1000">
                <a:latin typeface="Helvetica" panose="020B0604020202020204" pitchFamily="34" charset="0"/>
              </a:rPr>
              <a:pPr/>
              <a:t>26</a:t>
            </a:fld>
            <a:endParaRPr lang="en-US" altLang="zh-CN" sz="1000">
              <a:latin typeface="Helvetica" panose="020B0604020202020204" pitchFamily="34" charset="0"/>
            </a:endParaRPr>
          </a:p>
        </p:txBody>
      </p:sp>
      <p:sp>
        <p:nvSpPr>
          <p:cNvPr id="26627" name="Rectangle 2">
            <a:extLst>
              <a:ext uri="{FF2B5EF4-FFF2-40B4-BE49-F238E27FC236}">
                <a16:creationId xmlns:a16="http://schemas.microsoft.com/office/drawing/2014/main" id="{A7422413-EA11-2E95-91E5-FEDD9D02AC9D}"/>
              </a:ext>
            </a:extLst>
          </p:cNvPr>
          <p:cNvSpPr>
            <a:spLocks noGrp="1" noChangeArrowheads="1"/>
          </p:cNvSpPr>
          <p:nvPr>
            <p:ph type="title"/>
          </p:nvPr>
        </p:nvSpPr>
        <p:spPr>
          <a:xfrm>
            <a:off x="342900" y="327176"/>
            <a:ext cx="8458200" cy="685800"/>
          </a:xfrm>
        </p:spPr>
        <p:txBody>
          <a:bodyPr/>
          <a:lstStyle/>
          <a:p>
            <a:pPr eaLnBrk="1" hangingPunct="1"/>
            <a:r>
              <a:rPr lang="zh-CN" altLang="en-US">
                <a:ea typeface="宋体" panose="02010600030101010101" pitchFamily="2" charset="-122"/>
              </a:rPr>
              <a:t>方面</a:t>
            </a:r>
            <a:r>
              <a:rPr lang="en-US" altLang="zh-CN">
                <a:ea typeface="宋体" panose="02010600030101010101" pitchFamily="2" charset="-122"/>
              </a:rPr>
              <a:t>—</a:t>
            </a:r>
            <a:r>
              <a:rPr lang="zh-CN" altLang="en-US">
                <a:ea typeface="宋体" panose="02010600030101010101" pitchFamily="2" charset="-122"/>
              </a:rPr>
              <a:t>举例</a:t>
            </a:r>
            <a:endParaRPr lang="en-US" altLang="zh-CN">
              <a:ea typeface="宋体" panose="02010600030101010101" pitchFamily="2" charset="-122"/>
            </a:endParaRPr>
          </a:p>
        </p:txBody>
      </p:sp>
      <p:sp>
        <p:nvSpPr>
          <p:cNvPr id="26628" name="Rectangle 3">
            <a:extLst>
              <a:ext uri="{FF2B5EF4-FFF2-40B4-BE49-F238E27FC236}">
                <a16:creationId xmlns:a16="http://schemas.microsoft.com/office/drawing/2014/main" id="{44E5829B-4F3B-655F-FF80-01B8F000C399}"/>
              </a:ext>
            </a:extLst>
          </p:cNvPr>
          <p:cNvSpPr>
            <a:spLocks noGrp="1" noChangeArrowheads="1"/>
          </p:cNvSpPr>
          <p:nvPr>
            <p:ph type="body" idx="1"/>
          </p:nvPr>
        </p:nvSpPr>
        <p:spPr>
          <a:xfrm>
            <a:off x="342900" y="1464796"/>
            <a:ext cx="8458200" cy="4944374"/>
          </a:xfrm>
        </p:spPr>
        <p:txBody>
          <a:bodyPr>
            <a:normAutofit/>
          </a:bodyPr>
          <a:lstStyle/>
          <a:p>
            <a:pPr eaLnBrk="1" hangingPunct="1">
              <a:lnSpc>
                <a:spcPct val="90000"/>
              </a:lnSpc>
              <a:spcBef>
                <a:spcPts val="300"/>
              </a:spcBef>
            </a:pPr>
            <a:r>
              <a:rPr lang="zh-CN" altLang="en-US" sz="2400" dirty="0">
                <a:latin typeface="Palatino" pitchFamily="-128" charset="0"/>
                <a:ea typeface="宋体" panose="02010600030101010101" pitchFamily="2" charset="-122"/>
              </a:rPr>
              <a:t>考虑</a:t>
            </a:r>
            <a:r>
              <a:rPr lang="en-US" altLang="zh-CN" sz="2400" b="1" dirty="0">
                <a:latin typeface="Arial" panose="020B0604020202020204" pitchFamily="34" charset="0"/>
                <a:ea typeface="宋体" panose="02010600030101010101" pitchFamily="2" charset="-122"/>
              </a:rPr>
              <a:t>SafeHomeAssured.com</a:t>
            </a:r>
            <a:r>
              <a:rPr lang="en-US" altLang="zh-CN" sz="2400" dirty="0">
                <a:latin typeface="Palatino" pitchFamily="-128" charset="0"/>
                <a:ea typeface="宋体" panose="02010600030101010101" pitchFamily="2" charset="-122"/>
              </a:rPr>
              <a:t> </a:t>
            </a:r>
            <a:r>
              <a:rPr lang="zh-CN" altLang="en-US" sz="2400" dirty="0">
                <a:latin typeface="Palatino" pitchFamily="-128" charset="0"/>
                <a:ea typeface="宋体" panose="02010600030101010101" pitchFamily="2" charset="-122"/>
              </a:rPr>
              <a:t>网站应用中的两个需求。通过用例</a:t>
            </a:r>
            <a:r>
              <a:rPr lang="en-US" altLang="zh-CN" sz="2400" b="1" dirty="0">
                <a:solidFill>
                  <a:srgbClr val="000000"/>
                </a:solidFill>
                <a:latin typeface="Arial" panose="020B0604020202020204" pitchFamily="34" charset="0"/>
                <a:ea typeface="宋体" panose="02010600030101010101" pitchFamily="2" charset="-122"/>
              </a:rPr>
              <a:t>Access camera surveillance via the Internet</a:t>
            </a:r>
            <a:r>
              <a:rPr lang="zh-CN" altLang="en-US" sz="2400" dirty="0">
                <a:latin typeface="Palatino" pitchFamily="-128" charset="0"/>
                <a:ea typeface="宋体" panose="02010600030101010101" pitchFamily="2" charset="-122"/>
              </a:rPr>
              <a:t>描述需求</a:t>
            </a:r>
            <a:r>
              <a:rPr lang="en-US" altLang="zh-CN" sz="2400" dirty="0">
                <a:latin typeface="Palatino" pitchFamily="-128" charset="0"/>
                <a:ea typeface="宋体" panose="02010600030101010101" pitchFamily="2" charset="-122"/>
              </a:rPr>
              <a:t>A</a:t>
            </a:r>
            <a:r>
              <a:rPr lang="zh-CN" altLang="en-US" sz="2400" dirty="0">
                <a:latin typeface="Palatino" pitchFamily="-128" charset="0"/>
                <a:ea typeface="宋体" panose="02010600030101010101" pitchFamily="2" charset="-122"/>
              </a:rPr>
              <a:t>，设计求精将集中于那些能够使注册用户通过放置在空间中的相机访问视频的规模。需求</a:t>
            </a:r>
            <a:r>
              <a:rPr lang="en-US" altLang="zh-CN" sz="2400" dirty="0">
                <a:latin typeface="Palatino" pitchFamily="-128" charset="0"/>
                <a:ea typeface="宋体" panose="02010600030101010101" pitchFamily="2" charset="-122"/>
              </a:rPr>
              <a:t>B</a:t>
            </a:r>
            <a:r>
              <a:rPr lang="zh-CN" altLang="en-US" sz="2400" dirty="0">
                <a:latin typeface="Palatino" pitchFamily="-128" charset="0"/>
                <a:ea typeface="宋体" panose="02010600030101010101" pitchFamily="2" charset="-122"/>
              </a:rPr>
              <a:t>是一个通过的安全需求，要求注册用户在使用</a:t>
            </a:r>
            <a:r>
              <a:rPr lang="en-US" altLang="zh-CN" sz="2400" b="1" dirty="0">
                <a:latin typeface="Arial" panose="020B0604020202020204" pitchFamily="34" charset="0"/>
                <a:ea typeface="宋体" panose="02010600030101010101" pitchFamily="2" charset="-122"/>
              </a:rPr>
              <a:t>SafeHomeAssured.com</a:t>
            </a:r>
            <a:r>
              <a:rPr lang="en-US" altLang="zh-CN" sz="2400" dirty="0">
                <a:latin typeface="Palatino" pitchFamily="-128" charset="0"/>
                <a:ea typeface="宋体" panose="02010600030101010101" pitchFamily="2" charset="-122"/>
              </a:rPr>
              <a:t> </a:t>
            </a:r>
            <a:r>
              <a:rPr lang="zh-CN" altLang="en-US" sz="2400" dirty="0">
                <a:latin typeface="Palatino" pitchFamily="-128" charset="0"/>
                <a:ea typeface="宋体" panose="02010600030101010101" pitchFamily="2" charset="-122"/>
              </a:rPr>
              <a:t>之前必须先进行验证，改需求用于</a:t>
            </a:r>
            <a:r>
              <a:rPr lang="en-US" altLang="zh-CN" sz="2400" dirty="0" err="1">
                <a:latin typeface="Palatino" pitchFamily="-128" charset="0"/>
                <a:ea typeface="宋体" panose="02010600030101010101" pitchFamily="2" charset="-122"/>
              </a:rPr>
              <a:t>Safehome</a:t>
            </a:r>
            <a:r>
              <a:rPr lang="zh-CN" altLang="en-US" sz="2400" dirty="0">
                <a:latin typeface="Palatino" pitchFamily="-128" charset="0"/>
                <a:ea typeface="宋体" panose="02010600030101010101" pitchFamily="2" charset="-122"/>
              </a:rPr>
              <a:t>注册用户可使用的所有功能中。当设计求精开始的时候，</a:t>
            </a:r>
            <a:r>
              <a:rPr lang="en-US" altLang="zh-CN" sz="2400" i="1" dirty="0">
                <a:latin typeface="Palatino" pitchFamily="-128" charset="0"/>
                <a:ea typeface="宋体" panose="02010600030101010101" pitchFamily="2" charset="-122"/>
              </a:rPr>
              <a:t> </a:t>
            </a:r>
            <a:r>
              <a:rPr lang="en-US" altLang="zh-CN" sz="2400" dirty="0">
                <a:latin typeface="Palatino" pitchFamily="-128" charset="0"/>
                <a:ea typeface="宋体" panose="02010600030101010101" pitchFamily="2" charset="-122"/>
              </a:rPr>
              <a:t>A*</a:t>
            </a:r>
            <a:r>
              <a:rPr lang="zh-CN" altLang="en-US" sz="2400" dirty="0">
                <a:latin typeface="Palatino" pitchFamily="-128" charset="0"/>
                <a:ea typeface="宋体" panose="02010600030101010101" pitchFamily="2" charset="-122"/>
              </a:rPr>
              <a:t>是需求</a:t>
            </a:r>
            <a:r>
              <a:rPr lang="en-US" altLang="zh-CN" sz="2400" dirty="0">
                <a:latin typeface="Palatino" pitchFamily="-128" charset="0"/>
                <a:ea typeface="宋体" panose="02010600030101010101" pitchFamily="2" charset="-122"/>
              </a:rPr>
              <a:t>A</a:t>
            </a:r>
            <a:r>
              <a:rPr lang="zh-CN" altLang="en-US" sz="2400" dirty="0">
                <a:latin typeface="Palatino" pitchFamily="-128" charset="0"/>
                <a:ea typeface="宋体" panose="02010600030101010101" pitchFamily="2" charset="-122"/>
              </a:rPr>
              <a:t>的一个设计表示，</a:t>
            </a:r>
            <a:r>
              <a:rPr lang="en-US" altLang="zh-CN" sz="2400" i="1" dirty="0">
                <a:latin typeface="Palatino" pitchFamily="-128" charset="0"/>
                <a:ea typeface="宋体" panose="02010600030101010101" pitchFamily="2" charset="-122"/>
              </a:rPr>
              <a:t> </a:t>
            </a:r>
            <a:r>
              <a:rPr lang="en-US" altLang="zh-CN" sz="2400" dirty="0">
                <a:latin typeface="Palatino" pitchFamily="-128" charset="0"/>
                <a:ea typeface="宋体" panose="02010600030101010101" pitchFamily="2" charset="-122"/>
              </a:rPr>
              <a:t>B</a:t>
            </a:r>
            <a:r>
              <a:rPr lang="en-US" altLang="zh-CN" sz="2400" i="1" dirty="0">
                <a:latin typeface="Palatino" pitchFamily="-128" charset="0"/>
                <a:ea typeface="宋体" panose="02010600030101010101" pitchFamily="2" charset="-122"/>
              </a:rPr>
              <a:t>*</a:t>
            </a:r>
            <a:r>
              <a:rPr lang="en-US" altLang="zh-CN" sz="2400" dirty="0">
                <a:latin typeface="Palatino" pitchFamily="-128" charset="0"/>
                <a:ea typeface="宋体" panose="02010600030101010101" pitchFamily="2" charset="-122"/>
              </a:rPr>
              <a:t> </a:t>
            </a:r>
            <a:r>
              <a:rPr lang="zh-CN" altLang="en-US" sz="2400" dirty="0">
                <a:latin typeface="Palatino" pitchFamily="-128" charset="0"/>
                <a:ea typeface="宋体" panose="02010600030101010101" pitchFamily="2" charset="-122"/>
              </a:rPr>
              <a:t>是需求</a:t>
            </a:r>
            <a:r>
              <a:rPr lang="en-US" altLang="zh-CN" sz="2400" dirty="0">
                <a:latin typeface="Palatino" pitchFamily="-128" charset="0"/>
                <a:ea typeface="宋体" panose="02010600030101010101" pitchFamily="2" charset="-122"/>
              </a:rPr>
              <a:t>B</a:t>
            </a:r>
            <a:r>
              <a:rPr lang="zh-CN" altLang="en-US" sz="2400" dirty="0">
                <a:latin typeface="Palatino" pitchFamily="-128" charset="0"/>
                <a:ea typeface="宋体" panose="02010600030101010101" pitchFamily="2" charset="-122"/>
              </a:rPr>
              <a:t>的一个设计表示。因此，</a:t>
            </a:r>
            <a:r>
              <a:rPr lang="en-US" altLang="zh-CN" sz="2400" dirty="0">
                <a:latin typeface="Palatino" pitchFamily="-128" charset="0"/>
                <a:ea typeface="宋体" panose="02010600030101010101" pitchFamily="2" charset="-122"/>
              </a:rPr>
              <a:t>A* </a:t>
            </a:r>
            <a:r>
              <a:rPr lang="zh-CN" altLang="en-US" sz="2400" dirty="0">
                <a:latin typeface="Palatino" pitchFamily="-128" charset="0"/>
                <a:ea typeface="宋体" panose="02010600030101010101" pitchFamily="2" charset="-122"/>
              </a:rPr>
              <a:t>和</a:t>
            </a:r>
            <a:r>
              <a:rPr lang="en-US" altLang="zh-CN" sz="2400" dirty="0">
                <a:latin typeface="Palatino" pitchFamily="-128" charset="0"/>
                <a:ea typeface="宋体" panose="02010600030101010101" pitchFamily="2" charset="-122"/>
              </a:rPr>
              <a:t>B* </a:t>
            </a:r>
            <a:r>
              <a:rPr lang="zh-CN" altLang="en-US" sz="2400" dirty="0">
                <a:latin typeface="Palatino" pitchFamily="-128" charset="0"/>
                <a:ea typeface="宋体" panose="02010600030101010101" pitchFamily="2" charset="-122"/>
              </a:rPr>
              <a:t>是关注点的表示，且</a:t>
            </a:r>
            <a:r>
              <a:rPr lang="en-US" altLang="zh-CN" sz="2400" dirty="0">
                <a:latin typeface="Palatino" pitchFamily="-128" charset="0"/>
                <a:ea typeface="宋体" panose="02010600030101010101" pitchFamily="2" charset="-122"/>
              </a:rPr>
              <a:t>B* </a:t>
            </a:r>
            <a:r>
              <a:rPr lang="zh-CN" altLang="en-US" sz="2400" dirty="0">
                <a:latin typeface="Palatino" pitchFamily="-128" charset="0"/>
                <a:ea typeface="宋体" panose="02010600030101010101" pitchFamily="2" charset="-122"/>
              </a:rPr>
              <a:t>横切</a:t>
            </a:r>
            <a:r>
              <a:rPr lang="en-US" altLang="zh-CN" sz="2400" dirty="0">
                <a:latin typeface="Palatino" pitchFamily="-128" charset="0"/>
                <a:ea typeface="宋体" panose="02010600030101010101" pitchFamily="2" charset="-122"/>
              </a:rPr>
              <a:t>A* </a:t>
            </a:r>
            <a:r>
              <a:rPr lang="zh-CN" altLang="en-US" sz="2400" dirty="0">
                <a:latin typeface="Palatino" pitchFamily="-128" charset="0"/>
                <a:ea typeface="宋体" panose="02010600030101010101" pitchFamily="2" charset="-122"/>
              </a:rPr>
              <a:t>。</a:t>
            </a:r>
            <a:endParaRPr lang="en-US" altLang="zh-CN" sz="2400" dirty="0">
              <a:latin typeface="Palatino" pitchFamily="-128" charset="0"/>
              <a:ea typeface="宋体" panose="02010600030101010101" pitchFamily="2" charset="-122"/>
            </a:endParaRPr>
          </a:p>
          <a:p>
            <a:pPr eaLnBrk="1" hangingPunct="1">
              <a:lnSpc>
                <a:spcPct val="90000"/>
              </a:lnSpc>
            </a:pPr>
            <a:r>
              <a:rPr lang="zh-CN" altLang="en-US" sz="2400" dirty="0">
                <a:ea typeface="宋体" panose="02010600030101010101" pitchFamily="2" charset="-122"/>
              </a:rPr>
              <a:t>方面是一个横切关注点的表示，因此，需求“注册用户在使用</a:t>
            </a:r>
            <a:r>
              <a:rPr lang="en-US" altLang="zh-CN" sz="2400" dirty="0">
                <a:ea typeface="宋体" panose="02010600030101010101" pitchFamily="2" charset="-122"/>
              </a:rPr>
              <a:t>SafehomeAssured.com</a:t>
            </a:r>
            <a:r>
              <a:rPr lang="zh-CN" altLang="en-US" sz="2400" dirty="0">
                <a:ea typeface="宋体" panose="02010600030101010101" pitchFamily="2" charset="-122"/>
              </a:rPr>
              <a:t>之前必须先进行验证”的设计表示</a:t>
            </a:r>
            <a:r>
              <a:rPr lang="en-US" altLang="zh-CN" sz="2400" dirty="0">
                <a:latin typeface="Palatino" pitchFamily="-128" charset="0"/>
                <a:ea typeface="宋体" panose="02010600030101010101" pitchFamily="2" charset="-122"/>
              </a:rPr>
              <a:t>B* </a:t>
            </a:r>
            <a:r>
              <a:rPr lang="zh-CN" altLang="en-US" sz="2400" dirty="0">
                <a:latin typeface="Palatino" pitchFamily="-128" charset="0"/>
                <a:ea typeface="宋体" panose="02010600030101010101" pitchFamily="2" charset="-122"/>
              </a:rPr>
              <a:t>是</a:t>
            </a:r>
            <a:r>
              <a:rPr lang="en-US" altLang="zh-CN" sz="2400" dirty="0" err="1">
                <a:latin typeface="Palatino" pitchFamily="-128" charset="0"/>
                <a:ea typeface="宋体" panose="02010600030101010101" pitchFamily="2" charset="-122"/>
              </a:rPr>
              <a:t>Safehome</a:t>
            </a:r>
            <a:r>
              <a:rPr lang="zh-CN" altLang="en-US" sz="2400" dirty="0">
                <a:latin typeface="Palatino" pitchFamily="-128" charset="0"/>
                <a:ea typeface="宋体" panose="02010600030101010101" pitchFamily="2" charset="-122"/>
              </a:rPr>
              <a:t>网站应用的一个方面。</a:t>
            </a:r>
            <a:endParaRPr lang="en-US" altLang="zh-CN" sz="24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5FAAA45-806B-DD91-25F7-5D16C8512196}"/>
              </a:ext>
            </a:extLst>
          </p:cNvPr>
          <p:cNvSpPr>
            <a:spLocks noGrp="1"/>
          </p:cNvSpPr>
          <p:nvPr>
            <p:ph type="sldNum" sz="quarter" idx="11"/>
          </p:nvPr>
        </p:nvSpPr>
        <p:spPr>
          <a:xfrm>
            <a:off x="8023511" y="6502709"/>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2E3493-88A3-4A20-847A-C5C7F79DA240}" type="slidenum">
              <a:rPr lang="en-US" altLang="zh-CN" sz="1000">
                <a:latin typeface="Helvetica" panose="020B0604020202020204" pitchFamily="34" charset="0"/>
              </a:rPr>
              <a:pPr/>
              <a:t>27</a:t>
            </a:fld>
            <a:endParaRPr lang="en-US" altLang="zh-CN" sz="1000">
              <a:latin typeface="Helvetica" panose="020B0604020202020204" pitchFamily="34" charset="0"/>
            </a:endParaRPr>
          </a:p>
        </p:txBody>
      </p:sp>
      <p:sp>
        <p:nvSpPr>
          <p:cNvPr id="27651" name="Rectangle 2">
            <a:extLst>
              <a:ext uri="{FF2B5EF4-FFF2-40B4-BE49-F238E27FC236}">
                <a16:creationId xmlns:a16="http://schemas.microsoft.com/office/drawing/2014/main" id="{12ABE502-45E5-7688-6F3A-D8216A66B04A}"/>
              </a:ext>
            </a:extLst>
          </p:cNvPr>
          <p:cNvSpPr>
            <a:spLocks noGrp="1" noChangeArrowheads="1"/>
          </p:cNvSpPr>
          <p:nvPr>
            <p:ph type="title"/>
          </p:nvPr>
        </p:nvSpPr>
        <p:spPr>
          <a:xfrm>
            <a:off x="692499" y="550147"/>
            <a:ext cx="2863850" cy="633413"/>
          </a:xfrm>
        </p:spPr>
        <p:txBody>
          <a:bodyPr>
            <a:normAutofit fontScale="90000"/>
          </a:bodyPr>
          <a:lstStyle/>
          <a:p>
            <a:pPr eaLnBrk="1" hangingPunct="1"/>
            <a:r>
              <a:rPr lang="zh-CN" altLang="en-US">
                <a:ea typeface="宋体" panose="02010600030101010101" pitchFamily="2" charset="-122"/>
              </a:rPr>
              <a:t>重构</a:t>
            </a:r>
            <a:endParaRPr lang="en-US" altLang="zh-CN">
              <a:ea typeface="宋体" panose="02010600030101010101" pitchFamily="2" charset="-122"/>
            </a:endParaRPr>
          </a:p>
        </p:txBody>
      </p:sp>
      <p:sp>
        <p:nvSpPr>
          <p:cNvPr id="27652" name="Rectangle 3">
            <a:extLst>
              <a:ext uri="{FF2B5EF4-FFF2-40B4-BE49-F238E27FC236}">
                <a16:creationId xmlns:a16="http://schemas.microsoft.com/office/drawing/2014/main" id="{61507A0B-B918-0057-C741-0B06AC70F95F}"/>
              </a:ext>
            </a:extLst>
          </p:cNvPr>
          <p:cNvSpPr>
            <a:spLocks noGrp="1" noChangeArrowheads="1"/>
          </p:cNvSpPr>
          <p:nvPr>
            <p:ph type="body" idx="1"/>
          </p:nvPr>
        </p:nvSpPr>
        <p:spPr>
          <a:xfrm>
            <a:off x="692499" y="1446963"/>
            <a:ext cx="7391400" cy="4451419"/>
          </a:xfrm>
        </p:spPr>
        <p:txBody>
          <a:bodyPr>
            <a:noAutofit/>
          </a:bodyPr>
          <a:lstStyle/>
          <a:p>
            <a:pPr eaLnBrk="1" hangingPunct="1">
              <a:lnSpc>
                <a:spcPct val="80000"/>
              </a:lnSpc>
              <a:spcBef>
                <a:spcPts val="300"/>
              </a:spcBef>
            </a:pPr>
            <a:r>
              <a:rPr lang="en-US" altLang="zh-CN" sz="2800" dirty="0">
                <a:ea typeface="宋体" panose="02010600030101010101" pitchFamily="2" charset="-122"/>
              </a:rPr>
              <a:t>Fowler [FOW99] </a:t>
            </a:r>
            <a:r>
              <a:rPr lang="zh-CN" altLang="en-US" sz="2800" dirty="0">
                <a:ea typeface="宋体" panose="02010600030101010101" pitchFamily="2" charset="-122"/>
              </a:rPr>
              <a:t>用下面的方式定义重构：</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solidFill>
                  <a:schemeClr val="folHlink"/>
                </a:solidFill>
                <a:ea typeface="宋体" panose="02010600030101010101" pitchFamily="2" charset="-122"/>
              </a:rPr>
              <a:t>“重构是使用这样一种方式改变软件系统的过程：不改变代码</a:t>
            </a:r>
            <a:r>
              <a:rPr lang="en-US" altLang="zh-CN" sz="2800" dirty="0">
                <a:solidFill>
                  <a:schemeClr val="folHlink"/>
                </a:solidFill>
                <a:ea typeface="宋体" panose="02010600030101010101" pitchFamily="2" charset="-122"/>
              </a:rPr>
              <a:t>[</a:t>
            </a:r>
            <a:r>
              <a:rPr lang="zh-CN" altLang="en-US" sz="2800" dirty="0">
                <a:solidFill>
                  <a:schemeClr val="folHlink"/>
                </a:solidFill>
                <a:ea typeface="宋体" panose="02010600030101010101" pitchFamily="2" charset="-122"/>
              </a:rPr>
              <a:t>设计</a:t>
            </a:r>
            <a:r>
              <a:rPr lang="en-US" altLang="zh-CN" sz="2800" dirty="0">
                <a:solidFill>
                  <a:schemeClr val="folHlink"/>
                </a:solidFill>
                <a:ea typeface="宋体" panose="02010600030101010101" pitchFamily="2" charset="-122"/>
              </a:rPr>
              <a:t>]</a:t>
            </a:r>
            <a:r>
              <a:rPr lang="zh-CN" altLang="en-US" sz="2800" dirty="0">
                <a:solidFill>
                  <a:schemeClr val="folHlink"/>
                </a:solidFill>
                <a:ea typeface="宋体" panose="02010600030101010101" pitchFamily="2" charset="-122"/>
              </a:rPr>
              <a:t>的外部行为而是改进其内部结构。”</a:t>
            </a:r>
            <a:endParaRPr lang="en-US" altLang="zh-CN" sz="2800" dirty="0">
              <a:solidFill>
                <a:schemeClr val="folHlink"/>
              </a:solidFill>
              <a:ea typeface="宋体" panose="02010600030101010101" pitchFamily="2" charset="-122"/>
            </a:endParaRPr>
          </a:p>
          <a:p>
            <a:pPr eaLnBrk="1" hangingPunct="1">
              <a:lnSpc>
                <a:spcPct val="80000"/>
              </a:lnSpc>
              <a:spcBef>
                <a:spcPts val="300"/>
              </a:spcBef>
            </a:pPr>
            <a:r>
              <a:rPr lang="zh-CN" altLang="en-US" sz="2800" dirty="0">
                <a:ea typeface="宋体" panose="02010600030101010101" pitchFamily="2" charset="-122"/>
              </a:rPr>
              <a:t>当重构软件时，检查现有设计：</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ea typeface="宋体" panose="02010600030101010101" pitchFamily="2" charset="-122"/>
              </a:rPr>
              <a:t>冗余性</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ea typeface="宋体" panose="02010600030101010101" pitchFamily="2" charset="-122"/>
              </a:rPr>
              <a:t>没有使用的设计元素</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ea typeface="宋体" panose="02010600030101010101" pitchFamily="2" charset="-122"/>
              </a:rPr>
              <a:t>低效的或不必要的算法</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ea typeface="宋体" panose="02010600030101010101" pitchFamily="2" charset="-122"/>
              </a:rPr>
              <a:t>拙劣的或不恰当的数据结构</a:t>
            </a:r>
            <a:endParaRPr lang="en-US" altLang="zh-CN" sz="2800" dirty="0">
              <a:ea typeface="宋体" panose="02010600030101010101" pitchFamily="2" charset="-122"/>
            </a:endParaRPr>
          </a:p>
          <a:p>
            <a:pPr lvl="1" eaLnBrk="1" hangingPunct="1">
              <a:lnSpc>
                <a:spcPct val="80000"/>
              </a:lnSpc>
              <a:spcBef>
                <a:spcPts val="300"/>
              </a:spcBef>
            </a:pPr>
            <a:r>
              <a:rPr lang="zh-CN" altLang="en-US" sz="2800" dirty="0">
                <a:ea typeface="宋体" panose="02010600030101010101" pitchFamily="2" charset="-122"/>
              </a:rPr>
              <a:t>其他设计不足，修改这些不足以获取更好的设计。</a:t>
            </a:r>
            <a:endParaRPr lang="en-US" altLang="zh-CN" sz="28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496733F-5E35-07E9-3BEC-2E0869524C52}"/>
              </a:ext>
            </a:extLst>
          </p:cNvPr>
          <p:cNvSpPr>
            <a:spLocks noGrp="1"/>
          </p:cNvSpPr>
          <p:nvPr>
            <p:ph type="sldNum" sz="quarter" idx="11"/>
          </p:nvPr>
        </p:nvSpPr>
        <p:spPr>
          <a:xfrm>
            <a:off x="8224478" y="6311790"/>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8296A29-019F-44CF-9B23-D0D9D8039852}" type="slidenum">
              <a:rPr lang="en-US" altLang="zh-CN" sz="1000">
                <a:latin typeface="Helvetica" panose="020B0604020202020204" pitchFamily="34" charset="0"/>
              </a:rPr>
              <a:pPr/>
              <a:t>28</a:t>
            </a:fld>
            <a:endParaRPr lang="en-US" altLang="zh-CN" sz="1000">
              <a:latin typeface="Helvetica" panose="020B0604020202020204" pitchFamily="34" charset="0"/>
            </a:endParaRPr>
          </a:p>
        </p:txBody>
      </p:sp>
      <p:sp>
        <p:nvSpPr>
          <p:cNvPr id="28675" name="Rectangle 2">
            <a:extLst>
              <a:ext uri="{FF2B5EF4-FFF2-40B4-BE49-F238E27FC236}">
                <a16:creationId xmlns:a16="http://schemas.microsoft.com/office/drawing/2014/main" id="{68684425-C850-3DA1-CADE-8BCB1D67F83D}"/>
              </a:ext>
            </a:extLst>
          </p:cNvPr>
          <p:cNvSpPr>
            <a:spLocks noGrp="1" noChangeArrowheads="1"/>
          </p:cNvSpPr>
          <p:nvPr>
            <p:ph type="title"/>
          </p:nvPr>
        </p:nvSpPr>
        <p:spPr>
          <a:xfrm>
            <a:off x="817266" y="705059"/>
            <a:ext cx="5121275" cy="633413"/>
          </a:xfrm>
        </p:spPr>
        <p:txBody>
          <a:bodyPr>
            <a:normAutofit fontScale="90000"/>
          </a:bodyPr>
          <a:lstStyle/>
          <a:p>
            <a:pPr eaLnBrk="1" hangingPunct="1"/>
            <a:r>
              <a:rPr lang="en-US" altLang="zh-CN" dirty="0">
                <a:ea typeface="宋体" panose="02010600030101010101" pitchFamily="2" charset="-122"/>
              </a:rPr>
              <a:t>OO </a:t>
            </a:r>
            <a:r>
              <a:rPr lang="zh-CN" altLang="en-US" dirty="0">
                <a:ea typeface="宋体" panose="02010600030101010101" pitchFamily="2" charset="-122"/>
              </a:rPr>
              <a:t>设计概念</a:t>
            </a:r>
            <a:endParaRPr lang="en-US" altLang="zh-CN" dirty="0">
              <a:ea typeface="宋体" panose="02010600030101010101" pitchFamily="2" charset="-122"/>
            </a:endParaRPr>
          </a:p>
        </p:txBody>
      </p:sp>
      <p:sp>
        <p:nvSpPr>
          <p:cNvPr id="28676" name="Rectangle 3">
            <a:extLst>
              <a:ext uri="{FF2B5EF4-FFF2-40B4-BE49-F238E27FC236}">
                <a16:creationId xmlns:a16="http://schemas.microsoft.com/office/drawing/2014/main" id="{71691B6F-CFFA-F9D2-8448-8C40CD709C18}"/>
              </a:ext>
            </a:extLst>
          </p:cNvPr>
          <p:cNvSpPr>
            <a:spLocks noGrp="1" noChangeArrowheads="1"/>
          </p:cNvSpPr>
          <p:nvPr>
            <p:ph type="body" idx="1"/>
          </p:nvPr>
        </p:nvSpPr>
        <p:spPr>
          <a:xfrm>
            <a:off x="1426866" y="1695659"/>
            <a:ext cx="6719888" cy="3311525"/>
          </a:xfrm>
        </p:spPr>
        <p:txBody>
          <a:bodyPr/>
          <a:lstStyle/>
          <a:p>
            <a:pPr eaLnBrk="1" hangingPunct="1"/>
            <a:r>
              <a:rPr lang="zh-CN" altLang="en-US" dirty="0">
                <a:solidFill>
                  <a:schemeClr val="folHlink"/>
                </a:solidFill>
                <a:ea typeface="宋体" panose="02010600030101010101" pitchFamily="2" charset="-122"/>
              </a:rPr>
              <a:t>设计类</a:t>
            </a:r>
            <a:endParaRPr lang="en-US" altLang="zh-CN" dirty="0">
              <a:solidFill>
                <a:srgbClr val="F3FF07"/>
              </a:solidFill>
              <a:ea typeface="宋体" panose="02010600030101010101" pitchFamily="2" charset="-122"/>
            </a:endParaRPr>
          </a:p>
          <a:p>
            <a:pPr lvl="1" eaLnBrk="1" hangingPunct="1"/>
            <a:r>
              <a:rPr lang="zh-CN" altLang="en-US" dirty="0">
                <a:ea typeface="宋体" panose="02010600030101010101" pitchFamily="2" charset="-122"/>
              </a:rPr>
              <a:t>实体类</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边界类</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控制类</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继承</a:t>
            </a:r>
            <a:r>
              <a:rPr lang="en-US" altLang="zh-CN" dirty="0">
                <a:ea typeface="宋体" panose="02010600030101010101" pitchFamily="2" charset="-122"/>
              </a:rPr>
              <a:t>——</a:t>
            </a:r>
            <a:r>
              <a:rPr lang="zh-CN" altLang="en-US" dirty="0">
                <a:ea typeface="宋体" panose="02010600030101010101" pitchFamily="2" charset="-122"/>
              </a:rPr>
              <a:t>超类的所有特点立即被所有子类继承。</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消息</a:t>
            </a:r>
            <a:r>
              <a:rPr lang="en-US" altLang="zh-CN" dirty="0">
                <a:ea typeface="宋体" panose="02010600030101010101" pitchFamily="2" charset="-122"/>
              </a:rPr>
              <a:t>——</a:t>
            </a:r>
            <a:r>
              <a:rPr lang="zh-CN" altLang="en-US" dirty="0">
                <a:ea typeface="宋体" panose="02010600030101010101" pitchFamily="2" charset="-122"/>
              </a:rPr>
              <a:t>刺激接收对象产生某种行为</a:t>
            </a:r>
            <a:endParaRPr lang="en-US" altLang="zh-CN" dirty="0">
              <a:ea typeface="宋体" panose="02010600030101010101" pitchFamily="2" charset="-122"/>
            </a:endParaRPr>
          </a:p>
          <a:p>
            <a:pPr eaLnBrk="1" hangingPunct="1"/>
            <a:r>
              <a:rPr lang="zh-CN" altLang="en-US" dirty="0">
                <a:solidFill>
                  <a:schemeClr val="folHlink"/>
                </a:solidFill>
                <a:ea typeface="宋体" panose="02010600030101010101" pitchFamily="2" charset="-122"/>
              </a:rPr>
              <a:t>多态</a:t>
            </a:r>
            <a:r>
              <a:rPr lang="en-US" altLang="zh-CN" dirty="0">
                <a:ea typeface="宋体" panose="02010600030101010101" pitchFamily="2" charset="-122"/>
              </a:rPr>
              <a:t>——</a:t>
            </a:r>
            <a:r>
              <a:rPr lang="zh-CN" altLang="en-US" dirty="0">
                <a:ea typeface="宋体" panose="02010600030101010101" pitchFamily="2" charset="-122"/>
              </a:rPr>
              <a:t>一种可以显著减少扩展已存在的设计的特性</a:t>
            </a:r>
            <a:endParaRPr lang="en-US" altLang="zh-CN"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9C9E40C-4057-16E4-FC57-78E2FBACF309}"/>
              </a:ext>
            </a:extLst>
          </p:cNvPr>
          <p:cNvSpPr>
            <a:spLocks noGrp="1"/>
          </p:cNvSpPr>
          <p:nvPr>
            <p:ph type="sldNum" sz="quarter" idx="11"/>
          </p:nvPr>
        </p:nvSpPr>
        <p:spPr>
          <a:xfrm>
            <a:off x="7802447" y="6010340"/>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7C989D-551C-46F6-9170-483484243007}" type="slidenum">
              <a:rPr lang="en-US" altLang="zh-CN" sz="1000">
                <a:latin typeface="Helvetica" panose="020B0604020202020204" pitchFamily="34" charset="0"/>
              </a:rPr>
              <a:pPr/>
              <a:t>29</a:t>
            </a:fld>
            <a:endParaRPr lang="en-US" altLang="zh-CN" sz="1000">
              <a:latin typeface="Helvetica" panose="020B0604020202020204" pitchFamily="34" charset="0"/>
            </a:endParaRPr>
          </a:p>
        </p:txBody>
      </p:sp>
      <p:sp>
        <p:nvSpPr>
          <p:cNvPr id="29699" name="Rectangle 2">
            <a:extLst>
              <a:ext uri="{FF2B5EF4-FFF2-40B4-BE49-F238E27FC236}">
                <a16:creationId xmlns:a16="http://schemas.microsoft.com/office/drawing/2014/main" id="{134A2B8E-E645-B379-4DC6-FE9F835E04B9}"/>
              </a:ext>
            </a:extLst>
          </p:cNvPr>
          <p:cNvSpPr>
            <a:spLocks noGrp="1" noChangeArrowheads="1"/>
          </p:cNvSpPr>
          <p:nvPr>
            <p:ph type="title"/>
          </p:nvPr>
        </p:nvSpPr>
        <p:spPr>
          <a:xfrm>
            <a:off x="471435" y="479809"/>
            <a:ext cx="3735388" cy="633413"/>
          </a:xfrm>
        </p:spPr>
        <p:txBody>
          <a:bodyPr>
            <a:normAutofit fontScale="90000"/>
          </a:bodyPr>
          <a:lstStyle/>
          <a:p>
            <a:pPr eaLnBrk="1" hangingPunct="1"/>
            <a:r>
              <a:rPr lang="zh-CN" altLang="en-US" dirty="0">
                <a:latin typeface="36 Helvetica ThinItalic" charset="0"/>
                <a:ea typeface="宋体" panose="02010600030101010101" pitchFamily="2" charset="-122"/>
              </a:rPr>
              <a:t>设计类</a:t>
            </a:r>
            <a:endParaRPr lang="en-US" altLang="zh-CN" dirty="0">
              <a:latin typeface="36 Helvetica ThinItalic" charset="0"/>
              <a:ea typeface="宋体" panose="02010600030101010101" pitchFamily="2" charset="-122"/>
            </a:endParaRPr>
          </a:p>
        </p:txBody>
      </p:sp>
      <p:sp>
        <p:nvSpPr>
          <p:cNvPr id="29700" name="Rectangle 3">
            <a:extLst>
              <a:ext uri="{FF2B5EF4-FFF2-40B4-BE49-F238E27FC236}">
                <a16:creationId xmlns:a16="http://schemas.microsoft.com/office/drawing/2014/main" id="{082DEB4E-5B62-25B8-9BB2-898EDBB946B0}"/>
              </a:ext>
            </a:extLst>
          </p:cNvPr>
          <p:cNvSpPr>
            <a:spLocks noGrp="1" noChangeArrowheads="1"/>
          </p:cNvSpPr>
          <p:nvPr>
            <p:ph type="body" idx="1"/>
          </p:nvPr>
        </p:nvSpPr>
        <p:spPr>
          <a:xfrm>
            <a:off x="1004835" y="1241809"/>
            <a:ext cx="7162800" cy="5008266"/>
          </a:xfrm>
        </p:spPr>
        <p:txBody>
          <a:bodyPr>
            <a:noAutofit/>
          </a:bodyPr>
          <a:lstStyle/>
          <a:p>
            <a:pPr eaLnBrk="1" hangingPunct="1">
              <a:lnSpc>
                <a:spcPct val="90000"/>
              </a:lnSpc>
            </a:pPr>
            <a:r>
              <a:rPr lang="zh-CN" altLang="en-US" sz="2400" dirty="0">
                <a:ea typeface="宋体" panose="02010600030101010101" pitchFamily="2" charset="-122"/>
              </a:rPr>
              <a:t>在设计时，分析类被精化变为</a:t>
            </a:r>
            <a:r>
              <a:rPr lang="zh-CN" altLang="en-US" sz="2400" dirty="0">
                <a:solidFill>
                  <a:schemeClr val="folHlink"/>
                </a:solidFill>
                <a:ea typeface="宋体" panose="02010600030101010101" pitchFamily="2" charset="-122"/>
              </a:rPr>
              <a:t>实体类</a:t>
            </a:r>
            <a:endParaRPr lang="en-US" altLang="zh-CN" sz="2400" dirty="0">
              <a:solidFill>
                <a:schemeClr val="folHlink"/>
              </a:solidFill>
              <a:ea typeface="宋体" panose="02010600030101010101" pitchFamily="2" charset="-122"/>
            </a:endParaRPr>
          </a:p>
          <a:p>
            <a:pPr eaLnBrk="1" hangingPunct="1">
              <a:lnSpc>
                <a:spcPct val="90000"/>
              </a:lnSpc>
            </a:pPr>
            <a:r>
              <a:rPr lang="zh-CN" altLang="en-US" sz="2400" dirty="0">
                <a:solidFill>
                  <a:schemeClr val="folHlink"/>
                </a:solidFill>
                <a:ea typeface="宋体" panose="02010600030101010101" pitchFamily="2" charset="-122"/>
              </a:rPr>
              <a:t>边界类</a:t>
            </a:r>
            <a:r>
              <a:rPr lang="zh-CN" altLang="en-US" sz="2400" dirty="0">
                <a:ea typeface="宋体" panose="02010600030101010101" pitchFamily="2" charset="-122"/>
              </a:rPr>
              <a:t>是在设计中创建接口被开发的（例如：交互式屏幕或打印报表），用户看到并与使用的软件交互。</a:t>
            </a:r>
            <a:r>
              <a:rPr lang="en-US" altLang="zh-CN" sz="2400" dirty="0">
                <a:ea typeface="宋体" panose="02010600030101010101" pitchFamily="2" charset="-122"/>
              </a:rPr>
              <a:t> </a:t>
            </a:r>
          </a:p>
          <a:p>
            <a:pPr lvl="1" eaLnBrk="1" hangingPunct="1">
              <a:lnSpc>
                <a:spcPct val="90000"/>
              </a:lnSpc>
            </a:pPr>
            <a:r>
              <a:rPr lang="zh-CN" altLang="en-US" sz="2400" dirty="0">
                <a:ea typeface="宋体" panose="02010600030101010101" pitchFamily="2" charset="-122"/>
              </a:rPr>
              <a:t>边界类的设计，其职责管理将实体对象呈现给用户的方式。</a:t>
            </a:r>
            <a:endParaRPr lang="en-US" altLang="zh-CN" sz="2400" dirty="0">
              <a:ea typeface="宋体" panose="02010600030101010101" pitchFamily="2" charset="-122"/>
            </a:endParaRPr>
          </a:p>
          <a:p>
            <a:pPr eaLnBrk="1" hangingPunct="1">
              <a:lnSpc>
                <a:spcPct val="90000"/>
              </a:lnSpc>
            </a:pPr>
            <a:r>
              <a:rPr lang="zh-CN" altLang="en-US" sz="2400" dirty="0">
                <a:solidFill>
                  <a:schemeClr val="folHlink"/>
                </a:solidFill>
                <a:ea typeface="宋体" panose="02010600030101010101" pitchFamily="2" charset="-122"/>
              </a:rPr>
              <a:t>控制类</a:t>
            </a:r>
            <a:r>
              <a:rPr lang="zh-CN" altLang="en-US" sz="2400" dirty="0">
                <a:ea typeface="宋体" panose="02010600030101010101" pitchFamily="2" charset="-122"/>
              </a:rPr>
              <a:t>被设计用来管理</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实体对象的创建和更新；</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边界对象的实例化，因为它们获得来自实体对象的信息；</a:t>
            </a:r>
          </a:p>
          <a:p>
            <a:pPr lvl="1" eaLnBrk="1" hangingPunct="1">
              <a:lnSpc>
                <a:spcPct val="90000"/>
              </a:lnSpc>
            </a:pPr>
            <a:r>
              <a:rPr lang="zh-CN" altLang="en-US" sz="2400" dirty="0">
                <a:ea typeface="宋体" panose="02010600030101010101" pitchFamily="2" charset="-122"/>
              </a:rPr>
              <a:t>对象集之间的复杂通信；</a:t>
            </a:r>
          </a:p>
          <a:p>
            <a:pPr lvl="1" eaLnBrk="1" hangingPunct="1">
              <a:lnSpc>
                <a:spcPct val="90000"/>
              </a:lnSpc>
            </a:pPr>
            <a:r>
              <a:rPr lang="zh-CN" altLang="zh-CN" sz="2400" dirty="0">
                <a:ea typeface="宋体" panose="02010600030101010101" pitchFamily="2" charset="-122"/>
              </a:rPr>
              <a:t>验证对象之间或用户</a:t>
            </a:r>
            <a:r>
              <a:rPr lang="zh-CN" altLang="en-US" sz="2400" dirty="0">
                <a:ea typeface="宋体" panose="02010600030101010101" pitchFamily="2" charset="-122"/>
              </a:rPr>
              <a:t>与</a:t>
            </a:r>
            <a:r>
              <a:rPr lang="zh-CN" altLang="zh-CN" sz="2400" dirty="0">
                <a:ea typeface="宋体" panose="02010600030101010101" pitchFamily="2" charset="-122"/>
              </a:rPr>
              <a:t>应用程序之间的数据</a:t>
            </a:r>
            <a:r>
              <a:rPr lang="zh-CN" altLang="en-US" sz="2400" dirty="0">
                <a:ea typeface="宋体" panose="02010600030101010101" pitchFamily="2" charset="-122"/>
              </a:rPr>
              <a:t>通信</a:t>
            </a:r>
            <a:r>
              <a:rPr lang="zh-CN" altLang="zh-CN" sz="2400" dirty="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noProof="0" dirty="0">
                <a:latin typeface="宋体" panose="02010600030101010101" pitchFamily="2" charset="-122"/>
                <a:ea typeface="宋体" panose="02010600030101010101" pitchFamily="2" charset="-122"/>
              </a:rPr>
              <a:t>软件工程设计</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97169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数据设计</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类设计</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将类模型转化为设计类的实现以及软件实现所要求的数据结构</a:t>
            </a:r>
            <a:r>
              <a:rPr lang="zh-CN" altLang="en-US" sz="2400" dirty="0">
                <a:latin typeface="宋体" panose="02010600030101010101" pitchFamily="2" charset="-122"/>
                <a:ea typeface="宋体" panose="02010600030101010101" pitchFamily="2" charset="-122"/>
              </a:rPr>
              <a:t>。</a:t>
            </a:r>
            <a:endParaRPr lang="en-US" altLang="en-US"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体系结构设计</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定义了软件的主要结构化元素之间的关系。</a:t>
            </a:r>
            <a:endParaRPr lang="en-US" altLang="en-US"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latin typeface="宋体" panose="02010600030101010101" pitchFamily="2" charset="-122"/>
                <a:ea typeface="宋体" panose="02010600030101010101" pitchFamily="2" charset="-122"/>
              </a:rPr>
              <a:t>接口设计</a:t>
            </a:r>
            <a:r>
              <a:rPr lang="en-US" altLang="zh-CN" sz="2400" noProof="0" dirty="0">
                <a:latin typeface="宋体" panose="02010600030101010101" pitchFamily="2" charset="-122"/>
                <a:ea typeface="宋体" panose="02010600030101010101" pitchFamily="2" charset="-122"/>
              </a:rPr>
              <a:t>—</a:t>
            </a:r>
            <a:r>
              <a:rPr lang="zh-CN" altLang="en-US" sz="2400" noProof="0" dirty="0">
                <a:latin typeface="宋体" panose="02010600030101010101" pitchFamily="2" charset="-122"/>
                <a:ea typeface="宋体" panose="02010600030101010101" pitchFamily="2" charset="-122"/>
              </a:rPr>
              <a:t>描述了软件和协作系统之间、软件和使用人员之间是如何通信的。</a:t>
            </a:r>
            <a:endParaRPr lang="en-US" altLang="zh-CN" sz="2400" noProof="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构件级设计</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将软件体系结构的结构化元素变换为对软件构件的过程性描述。</a:t>
            </a:r>
            <a:endParaRPr lang="en-US" alt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069783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7392E0-CF06-88F3-5337-BCCC112EE493}"/>
              </a:ext>
            </a:extLst>
          </p:cNvPr>
          <p:cNvSpPr>
            <a:spLocks noGrp="1"/>
          </p:cNvSpPr>
          <p:nvPr>
            <p:ph type="ftr" sz="quarter" idx="10"/>
          </p:nvPr>
        </p:nvSpPr>
        <p:spPr>
          <a:xfrm>
            <a:off x="-602901" y="-582804"/>
            <a:ext cx="0" cy="0"/>
          </a:xfrm>
        </p:spPr>
        <p:txBody>
          <a:bodyPr/>
          <a:lstStyle/>
          <a:p>
            <a:pPr>
              <a:defRPr/>
            </a:pPr>
            <a:r>
              <a:rPr lang="en-US" dirty="0"/>
              <a:t> </a:t>
            </a:r>
          </a:p>
        </p:txBody>
      </p:sp>
      <p:sp>
        <p:nvSpPr>
          <p:cNvPr id="30723" name="Slide Number Placeholder 4">
            <a:extLst>
              <a:ext uri="{FF2B5EF4-FFF2-40B4-BE49-F238E27FC236}">
                <a16:creationId xmlns:a16="http://schemas.microsoft.com/office/drawing/2014/main" id="{9338541B-0129-242F-8BCD-8310D36D4DB1}"/>
              </a:ext>
            </a:extLst>
          </p:cNvPr>
          <p:cNvSpPr>
            <a:spLocks noGrp="1"/>
          </p:cNvSpPr>
          <p:nvPr>
            <p:ph type="sldNum" sz="quarter" idx="11"/>
          </p:nvPr>
        </p:nvSpPr>
        <p:spPr>
          <a:xfrm>
            <a:off x="8023511" y="6090727"/>
            <a:ext cx="355840" cy="1613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956A968-C0D7-4BE5-9C6F-C5FFF33E97A5}" type="slidenum">
              <a:rPr lang="en-US" altLang="zh-CN" sz="1000">
                <a:latin typeface="Helvetica" panose="020B0604020202020204" pitchFamily="34" charset="0"/>
              </a:rPr>
              <a:pPr/>
              <a:t>30</a:t>
            </a:fld>
            <a:endParaRPr lang="en-US" altLang="zh-CN" sz="1000">
              <a:latin typeface="Helvetica" panose="020B0604020202020204" pitchFamily="34" charset="0"/>
            </a:endParaRPr>
          </a:p>
        </p:txBody>
      </p:sp>
      <p:sp>
        <p:nvSpPr>
          <p:cNvPr id="30724" name="Rectangle 2">
            <a:extLst>
              <a:ext uri="{FF2B5EF4-FFF2-40B4-BE49-F238E27FC236}">
                <a16:creationId xmlns:a16="http://schemas.microsoft.com/office/drawing/2014/main" id="{EBD04F48-33EE-C8F5-B53E-A8F6E1973EFF}"/>
              </a:ext>
            </a:extLst>
          </p:cNvPr>
          <p:cNvSpPr>
            <a:spLocks noGrp="1" noChangeArrowheads="1"/>
          </p:cNvSpPr>
          <p:nvPr>
            <p:ph type="title"/>
          </p:nvPr>
        </p:nvSpPr>
        <p:spPr>
          <a:xfrm>
            <a:off x="616299" y="560196"/>
            <a:ext cx="6705600" cy="633413"/>
          </a:xfrm>
        </p:spPr>
        <p:txBody>
          <a:bodyPr>
            <a:normAutofit fontScale="90000"/>
          </a:bodyPr>
          <a:lstStyle/>
          <a:p>
            <a:pPr eaLnBrk="1" hangingPunct="1"/>
            <a:r>
              <a:rPr lang="zh-CN" altLang="en-US">
                <a:latin typeface="36 Helvetica ThinItalic" charset="0"/>
                <a:ea typeface="宋体" panose="02010600030101010101" pitchFamily="2" charset="-122"/>
              </a:rPr>
              <a:t>设计类的特征</a:t>
            </a:r>
            <a:endParaRPr lang="en-US" altLang="zh-CN">
              <a:latin typeface="36 Helvetica ThinItalic" charset="0"/>
              <a:ea typeface="宋体" panose="02010600030101010101" pitchFamily="2" charset="-122"/>
            </a:endParaRPr>
          </a:p>
        </p:txBody>
      </p:sp>
      <p:sp>
        <p:nvSpPr>
          <p:cNvPr id="30725" name="Rectangle 3">
            <a:extLst>
              <a:ext uri="{FF2B5EF4-FFF2-40B4-BE49-F238E27FC236}">
                <a16:creationId xmlns:a16="http://schemas.microsoft.com/office/drawing/2014/main" id="{5AC74D69-B8FA-E4CA-8C57-DAEB8BD5BFCA}"/>
              </a:ext>
            </a:extLst>
          </p:cNvPr>
          <p:cNvSpPr>
            <a:spLocks noGrp="1" noChangeArrowheads="1"/>
          </p:cNvSpPr>
          <p:nvPr>
            <p:ph type="body" idx="1"/>
          </p:nvPr>
        </p:nvSpPr>
        <p:spPr>
          <a:xfrm>
            <a:off x="1225899" y="1322196"/>
            <a:ext cx="7162800" cy="4114800"/>
          </a:xfrm>
        </p:spPr>
        <p:txBody>
          <a:bodyPr>
            <a:normAutofit/>
          </a:bodyPr>
          <a:lstStyle/>
          <a:p>
            <a:r>
              <a:rPr lang="zh-CN" altLang="en-US" sz="2800" dirty="0">
                <a:solidFill>
                  <a:srgbClr val="FF0000"/>
                </a:solidFill>
                <a:ea typeface="宋体" panose="02010600030101010101" pitchFamily="2" charset="-122"/>
              </a:rPr>
              <a:t>完整性</a:t>
            </a:r>
            <a:r>
              <a:rPr lang="en-US" altLang="zh-CN" sz="2800" dirty="0">
                <a:ea typeface="宋体" panose="02010600030101010101" pitchFamily="2" charset="-122"/>
              </a:rPr>
              <a:t> - </a:t>
            </a:r>
            <a:r>
              <a:rPr lang="zh-CN" altLang="en-US" sz="2800" dirty="0">
                <a:ea typeface="宋体" panose="02010600030101010101" pitchFamily="2" charset="-122"/>
              </a:rPr>
              <a:t>包含所有必须的属性，只包含那些“对实现该类的目的是足够”的方法</a:t>
            </a:r>
            <a:endParaRPr lang="en-US" altLang="zh-CN" sz="2800" dirty="0">
              <a:ea typeface="宋体" panose="02010600030101010101" pitchFamily="2" charset="-122"/>
            </a:endParaRPr>
          </a:p>
          <a:p>
            <a:r>
              <a:rPr lang="zh-CN" altLang="en-US" sz="2800" dirty="0">
                <a:solidFill>
                  <a:srgbClr val="FF0000"/>
                </a:solidFill>
                <a:ea typeface="宋体" panose="02010600030101010101" pitchFamily="2" charset="-122"/>
              </a:rPr>
              <a:t>原始性</a:t>
            </a:r>
            <a:r>
              <a:rPr lang="en-US" altLang="zh-CN" sz="2800" dirty="0">
                <a:ea typeface="宋体" panose="02010600030101010101" pitchFamily="2" charset="-122"/>
              </a:rPr>
              <a:t> –</a:t>
            </a:r>
            <a:r>
              <a:rPr lang="zh-CN" altLang="en-US" sz="2800" dirty="0">
                <a:ea typeface="宋体" panose="02010600030101010101" pitchFamily="2" charset="-122"/>
              </a:rPr>
              <a:t>每个类方法关注于提供一个服务</a:t>
            </a:r>
            <a:endParaRPr lang="en-US" altLang="zh-CN" sz="2800" dirty="0">
              <a:ea typeface="宋体" panose="02010600030101010101" pitchFamily="2" charset="-122"/>
            </a:endParaRPr>
          </a:p>
          <a:p>
            <a:r>
              <a:rPr lang="zh-CN" altLang="en-US" sz="2800" dirty="0">
                <a:solidFill>
                  <a:srgbClr val="FF0000"/>
                </a:solidFill>
                <a:ea typeface="宋体" panose="02010600030101010101" pitchFamily="2" charset="-122"/>
              </a:rPr>
              <a:t>高内聚性</a:t>
            </a:r>
            <a:r>
              <a:rPr lang="en-US" altLang="zh-CN" sz="2800" dirty="0">
                <a:ea typeface="宋体" panose="02010600030101010101" pitchFamily="2" charset="-122"/>
              </a:rPr>
              <a:t> –</a:t>
            </a:r>
            <a:r>
              <a:rPr lang="zh-CN" altLang="en-US" sz="2800" dirty="0">
                <a:ea typeface="宋体" panose="02010600030101010101" pitchFamily="2" charset="-122"/>
              </a:rPr>
              <a:t>小的、集中的、专一的类集合</a:t>
            </a:r>
            <a:endParaRPr lang="en-US" altLang="zh-CN" sz="2800" dirty="0">
              <a:ea typeface="宋体" panose="02010600030101010101" pitchFamily="2" charset="-122"/>
            </a:endParaRPr>
          </a:p>
          <a:p>
            <a:r>
              <a:rPr lang="zh-CN" altLang="en-US" sz="2800" dirty="0">
                <a:solidFill>
                  <a:srgbClr val="FF0000"/>
                </a:solidFill>
                <a:ea typeface="宋体" panose="02010600030101010101" pitchFamily="2" charset="-122"/>
              </a:rPr>
              <a:t>低耦合性</a:t>
            </a:r>
            <a:r>
              <a:rPr lang="en-US" altLang="zh-CN" sz="2800" dirty="0">
                <a:solidFill>
                  <a:srgbClr val="FF0000"/>
                </a:solidFill>
                <a:ea typeface="宋体" panose="02010600030101010101" pitchFamily="2" charset="-122"/>
              </a:rPr>
              <a:t> </a:t>
            </a:r>
            <a:r>
              <a:rPr lang="en-US" altLang="zh-CN" sz="2800" dirty="0">
                <a:ea typeface="宋体" panose="02010600030101010101" pitchFamily="2" charset="-122"/>
              </a:rPr>
              <a:t>–</a:t>
            </a:r>
            <a:r>
              <a:rPr lang="zh-CN" altLang="en-US" sz="2800" dirty="0">
                <a:ea typeface="宋体" panose="02010600030101010101" pitchFamily="2" charset="-122"/>
              </a:rPr>
              <a:t>类之间的协作保持在最小范围内</a:t>
            </a:r>
            <a:endParaRPr lang="en-US" altLang="zh-CN" sz="28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结构属性</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zh-CN" altLang="en-US" sz="2400" b="1" i="0" dirty="0">
                <a:solidFill>
                  <a:srgbClr val="2A2B2E"/>
                </a:solidFill>
                <a:effectLst/>
                <a:latin typeface="宋体" panose="02010600030101010101" pitchFamily="2" charset="-122"/>
                <a:ea typeface="宋体" panose="02010600030101010101" pitchFamily="2" charset="-122"/>
              </a:rPr>
              <a:t>结构属性。</a:t>
            </a:r>
            <a:r>
              <a:rPr lang="zh-CN" altLang="en-US" sz="2400" b="0" i="0" dirty="0">
                <a:solidFill>
                  <a:srgbClr val="2A2B2E"/>
                </a:solidFill>
                <a:effectLst/>
                <a:latin typeface="宋体" panose="02010600030101010101" pitchFamily="2" charset="-122"/>
                <a:ea typeface="宋体" panose="02010600030101010101" pitchFamily="2" charset="-122"/>
              </a:rPr>
              <a:t>体系结构设计表示的这一方面定义了系统的组件</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例如，模块、对象、过滤器</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，以及组件中的封装和相互交互的方式。</a:t>
            </a:r>
            <a:endParaRPr lang="en-US" altLang="zh-CN" sz="2400" b="0" i="0" dirty="0">
              <a:solidFill>
                <a:srgbClr val="2A2B2E"/>
              </a:solidFill>
              <a:effectLst/>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defRPr/>
            </a:pPr>
            <a:r>
              <a:rPr lang="zh-CN" altLang="en-US" sz="2400" b="1" i="0" dirty="0">
                <a:solidFill>
                  <a:srgbClr val="2A2B2E"/>
                </a:solidFill>
                <a:effectLst/>
                <a:latin typeface="宋体" panose="02010600030101010101" pitchFamily="2" charset="-122"/>
                <a:ea typeface="宋体" panose="02010600030101010101" pitchFamily="2" charset="-122"/>
              </a:rPr>
              <a:t>额外的功能属性。</a:t>
            </a:r>
            <a:r>
              <a:rPr lang="zh-CN" altLang="en-US" sz="2400" b="0" i="0" dirty="0">
                <a:solidFill>
                  <a:srgbClr val="2A2B2E"/>
                </a:solidFill>
                <a:effectLst/>
                <a:latin typeface="宋体" panose="02010600030101010101" pitchFamily="2" charset="-122"/>
                <a:ea typeface="宋体" panose="02010600030101010101" pitchFamily="2" charset="-122"/>
              </a:rPr>
              <a:t>结构设计描述应该处理设计架构如何实现性能、容量、可靠性、安全性、适应性和其他特性的需求。</a:t>
            </a:r>
            <a:endParaRPr lang="en-US" altLang="zh-CN" sz="2400" b="0" i="0" dirty="0">
              <a:solidFill>
                <a:srgbClr val="2A2B2E"/>
              </a:solidFill>
              <a:effectLst/>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defRPr/>
            </a:pPr>
            <a:r>
              <a:rPr lang="zh-CN" altLang="en-US" sz="2400" b="1" noProof="0" dirty="0">
                <a:solidFill>
                  <a:schemeClr val="tx1"/>
                </a:solidFill>
                <a:latin typeface="宋体" panose="02010600030101010101" pitchFamily="2" charset="-122"/>
                <a:ea typeface="宋体" panose="02010600030101010101" pitchFamily="2" charset="-122"/>
              </a:rPr>
              <a:t>相关系统的族。</a:t>
            </a:r>
            <a:r>
              <a:rPr lang="zh-CN" altLang="en-US" sz="2400" noProof="0" dirty="0">
                <a:solidFill>
                  <a:schemeClr val="tx1"/>
                </a:solidFill>
                <a:latin typeface="宋体" panose="02010600030101010101" pitchFamily="2" charset="-122"/>
                <a:ea typeface="宋体" panose="02010600030101010101" pitchFamily="2" charset="-122"/>
              </a:rPr>
              <a:t>结构设计应该利用在类似系统的设计中经常遇到的可重复模式</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构建块</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a:t>
            </a:r>
            <a:endParaRPr lang="en-US" sz="2400" noProof="0" dirty="0">
              <a:solidFill>
                <a:schemeClr val="tx1"/>
              </a:solidFill>
              <a:effectLst>
                <a:outerShdw blurRad="38100" dist="38100" dir="2700000" algn="tl">
                  <a:srgbClr val="FFFFFF"/>
                </a:outerShdw>
              </a:effectLst>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1029726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模板设计模式</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gn="l"/>
            <a:r>
              <a:rPr lang="zh-CN" altLang="en-US" sz="2400" b="1" i="0" dirty="0">
                <a:solidFill>
                  <a:srgbClr val="2A2B2E"/>
                </a:solidFill>
                <a:effectLst/>
                <a:latin typeface="宋体" panose="02010600030101010101" pitchFamily="2" charset="-122"/>
                <a:ea typeface="宋体" panose="02010600030101010101" pitchFamily="2" charset="-122"/>
              </a:rPr>
              <a:t>模式名称</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用一个简短但富有表现力的名称描述模式的本质 </a:t>
            </a:r>
          </a:p>
          <a:p>
            <a:pPr algn="l"/>
            <a:r>
              <a:rPr lang="zh-CN" altLang="en-US" sz="2400" b="1" i="0" dirty="0">
                <a:solidFill>
                  <a:srgbClr val="2A2B2E"/>
                </a:solidFill>
                <a:effectLst/>
                <a:latin typeface="宋体" panose="02010600030101010101" pitchFamily="2" charset="-122"/>
                <a:ea typeface="宋体" panose="02010600030101010101" pitchFamily="2" charset="-122"/>
              </a:rPr>
              <a:t>意图</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描述模式及其作用 </a:t>
            </a:r>
          </a:p>
          <a:p>
            <a:pPr algn="l"/>
            <a:r>
              <a:rPr lang="zh-CN" altLang="en-US" sz="2400" b="1" i="0" dirty="0">
                <a:solidFill>
                  <a:srgbClr val="2A2B2E"/>
                </a:solidFill>
                <a:effectLst/>
                <a:latin typeface="宋体" panose="02010600030101010101" pitchFamily="2" charset="-122"/>
                <a:ea typeface="宋体" panose="02010600030101010101" pitchFamily="2" charset="-122"/>
              </a:rPr>
              <a:t>也称为</a:t>
            </a:r>
            <a:r>
              <a:rPr lang="en-US" altLang="zh-CN" sz="2400" dirty="0">
                <a:solidFill>
                  <a:srgbClr val="2A2B2E"/>
                </a:solidFill>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列出模式的任何同义词 </a:t>
            </a:r>
          </a:p>
          <a:p>
            <a:pPr algn="l"/>
            <a:r>
              <a:rPr lang="zh-CN" altLang="en-US" sz="2400" b="1" i="0" dirty="0">
                <a:solidFill>
                  <a:srgbClr val="2A2B2E"/>
                </a:solidFill>
                <a:effectLst/>
                <a:latin typeface="宋体" panose="02010600030101010101" pitchFamily="2" charset="-122"/>
                <a:ea typeface="宋体" panose="02010600030101010101" pitchFamily="2" charset="-122"/>
              </a:rPr>
              <a:t>动机</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提供一个问题的例子 </a:t>
            </a:r>
          </a:p>
          <a:p>
            <a:pPr algn="l"/>
            <a:r>
              <a:rPr lang="zh-CN" altLang="en-US" sz="2400" b="1" i="0" dirty="0">
                <a:solidFill>
                  <a:srgbClr val="2A2B2E"/>
                </a:solidFill>
                <a:effectLst/>
                <a:latin typeface="宋体" panose="02010600030101010101" pitchFamily="2" charset="-122"/>
                <a:ea typeface="宋体" panose="02010600030101010101" pitchFamily="2" charset="-122"/>
              </a:rPr>
              <a:t>适用性</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注意模式适用的特定设计情况 </a:t>
            </a:r>
          </a:p>
          <a:p>
            <a:pPr algn="l"/>
            <a:r>
              <a:rPr lang="zh-CN" altLang="en-US" sz="2400" b="1" i="0" dirty="0">
                <a:solidFill>
                  <a:srgbClr val="2A2B2E"/>
                </a:solidFill>
                <a:effectLst/>
                <a:latin typeface="宋体" panose="02010600030101010101" pitchFamily="2" charset="-122"/>
                <a:ea typeface="宋体" panose="02010600030101010101" pitchFamily="2" charset="-122"/>
              </a:rPr>
              <a:t>结构</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描述实现模式所需的类 </a:t>
            </a:r>
          </a:p>
          <a:p>
            <a:pPr algn="l"/>
            <a:r>
              <a:rPr lang="zh-CN" altLang="en-US" sz="2400" b="1" i="0" dirty="0">
                <a:solidFill>
                  <a:srgbClr val="2A2B2E"/>
                </a:solidFill>
                <a:effectLst/>
                <a:latin typeface="宋体" panose="02010600030101010101" pitchFamily="2" charset="-122"/>
                <a:ea typeface="宋体" panose="02010600030101010101" pitchFamily="2" charset="-122"/>
              </a:rPr>
              <a:t>参与者</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描述实现模式所需的类的职责 </a:t>
            </a:r>
          </a:p>
          <a:p>
            <a:pPr algn="l"/>
            <a:r>
              <a:rPr lang="zh-CN" altLang="en-US" sz="2400" b="1" i="0" dirty="0">
                <a:solidFill>
                  <a:srgbClr val="2A2B2E"/>
                </a:solidFill>
                <a:effectLst/>
                <a:latin typeface="宋体" panose="02010600030101010101" pitchFamily="2" charset="-122"/>
                <a:ea typeface="宋体" panose="02010600030101010101" pitchFamily="2" charset="-122"/>
              </a:rPr>
              <a:t>协作</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描述参与者如何协作来完成他们的职责 </a:t>
            </a:r>
          </a:p>
          <a:p>
            <a:pPr algn="l"/>
            <a:r>
              <a:rPr lang="zh-CN" altLang="en-US" sz="2400" b="1" i="0" dirty="0">
                <a:solidFill>
                  <a:srgbClr val="2A2B2E"/>
                </a:solidFill>
                <a:effectLst/>
                <a:latin typeface="宋体" panose="02010600030101010101" pitchFamily="2" charset="-122"/>
                <a:ea typeface="宋体" panose="02010600030101010101" pitchFamily="2" charset="-122"/>
              </a:rPr>
              <a:t>结果</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描述了影响模式的“设计力量”，以及在实现模式时必须考虑的潜在权衡 </a:t>
            </a:r>
          </a:p>
          <a:p>
            <a:pPr algn="l"/>
            <a:r>
              <a:rPr lang="zh-CN" altLang="en-US" sz="2400" b="1" i="0" dirty="0">
                <a:solidFill>
                  <a:srgbClr val="2A2B2E"/>
                </a:solidFill>
                <a:effectLst/>
                <a:latin typeface="宋体" panose="02010600030101010101" pitchFamily="2" charset="-122"/>
                <a:ea typeface="宋体" panose="02010600030101010101" pitchFamily="2" charset="-122"/>
              </a:rPr>
              <a:t>相关模式</a:t>
            </a:r>
            <a:r>
              <a:rPr lang="en-US" altLang="zh-CN" sz="2400" b="0" i="0" dirty="0">
                <a:solidFill>
                  <a:srgbClr val="2A2B2E"/>
                </a:solidFill>
                <a:effectLst/>
                <a:latin typeface="宋体" panose="02010600030101010101" pitchFamily="2" charset="-122"/>
                <a:ea typeface="宋体" panose="02010600030101010101" pitchFamily="2" charset="-122"/>
              </a:rPr>
              <a:t>—</a:t>
            </a:r>
            <a:r>
              <a:rPr lang="zh-CN" altLang="en-US" sz="2400" b="0" i="0" dirty="0">
                <a:solidFill>
                  <a:srgbClr val="2A2B2E"/>
                </a:solidFill>
                <a:effectLst/>
                <a:latin typeface="宋体" panose="02010600030101010101" pitchFamily="2" charset="-122"/>
                <a:ea typeface="宋体" panose="02010600030101010101" pitchFamily="2" charset="-122"/>
              </a:rPr>
              <a:t>交叉引用相关设计模式</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2363862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设计模型</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462EA95C-819A-41DF-A04F-EA8A1D54D6FD}"/>
              </a:ext>
            </a:extLst>
          </p:cNvPr>
          <p:cNvSpPr>
            <a:spLocks noGrp="1"/>
          </p:cNvSpPr>
          <p:nvPr>
            <p:ph type="body" sz="quarter" idx="12"/>
          </p:nvPr>
        </p:nvSpPr>
        <p:spPr>
          <a:xfrm>
            <a:off x="3369347" y="6324600"/>
            <a:ext cx="3339797" cy="228600"/>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图片对应描述</a:t>
            </a:r>
            <a:r>
              <a:rPr lang="en-US" altLang="zh-CN"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a:t>
            </a:r>
            <a:endParaRPr lang="en-US" altLang="zh-CN"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dirty="0"/>
          </a:p>
        </p:txBody>
      </p:sp>
      <p:pic>
        <p:nvPicPr>
          <p:cNvPr id="5" name="图片 4">
            <a:extLst>
              <a:ext uri="{FF2B5EF4-FFF2-40B4-BE49-F238E27FC236}">
                <a16:creationId xmlns:a16="http://schemas.microsoft.com/office/drawing/2014/main" id="{3B384AD6-7105-9D22-34FF-6F5BDE7C9D60}"/>
              </a:ext>
            </a:extLst>
          </p:cNvPr>
          <p:cNvPicPr>
            <a:picLocks noChangeAspect="1"/>
          </p:cNvPicPr>
          <p:nvPr/>
        </p:nvPicPr>
        <p:blipFill>
          <a:blip r:embed="rId4"/>
          <a:stretch>
            <a:fillRect/>
          </a:stretch>
        </p:blipFill>
        <p:spPr>
          <a:xfrm>
            <a:off x="801163" y="983411"/>
            <a:ext cx="7866099" cy="5156132"/>
          </a:xfrm>
          <a:prstGeom prst="rect">
            <a:avLst/>
          </a:prstGeom>
        </p:spPr>
      </p:pic>
    </p:spTree>
    <p:extLst>
      <p:ext uri="{BB962C8B-B14F-4D97-AF65-F5344CB8AC3E}">
        <p14:creationId xmlns:p14="http://schemas.microsoft.com/office/powerpoint/2010/main" val="1939447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zh-CN" altLang="en-US" dirty="0">
                <a:latin typeface="宋体" panose="02010600030101010101" pitchFamily="2" charset="-122"/>
                <a:ea typeface="宋体" panose="02010600030101010101" pitchFamily="2" charset="-122"/>
              </a:rPr>
              <a:t>设计模型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90675"/>
            <a:ext cx="8458200" cy="4524375"/>
          </a:xfrm>
        </p:spPr>
        <p:txBody>
          <a:bodyPr>
            <a:normAutofit lnSpcReduction="10000"/>
          </a:bodyPr>
          <a:lstStyle/>
          <a:p>
            <a:pPr algn="just"/>
            <a:r>
              <a:rPr lang="zh-CN" altLang="en-US" b="0" i="0" dirty="0">
                <a:solidFill>
                  <a:srgbClr val="2A2B2E"/>
                </a:solidFill>
                <a:effectLst/>
                <a:latin typeface="宋体" panose="02010600030101010101" pitchFamily="2" charset="-122"/>
                <a:ea typeface="宋体" panose="02010600030101010101" pitchFamily="2" charset="-122"/>
              </a:rPr>
              <a:t>该设计模型用图形解释。</a:t>
            </a:r>
            <a:r>
              <a:rPr lang="en-US" altLang="zh-CN" b="0" i="0" dirty="0">
                <a:solidFill>
                  <a:srgbClr val="2A2B2E"/>
                </a:solidFill>
                <a:effectLst/>
                <a:latin typeface="宋体" panose="02010600030101010101" pitchFamily="2" charset="-122"/>
                <a:ea typeface="宋体" panose="02010600030101010101" pitchFamily="2" charset="-122"/>
              </a:rPr>
              <a:t>y</a:t>
            </a:r>
            <a:r>
              <a:rPr lang="zh-CN" altLang="en-US" b="0" i="0" dirty="0">
                <a:solidFill>
                  <a:srgbClr val="2A2B2E"/>
                </a:solidFill>
                <a:effectLst/>
                <a:latin typeface="宋体" panose="02010600030101010101" pitchFamily="2" charset="-122"/>
                <a:ea typeface="宋体" panose="02010600030101010101" pitchFamily="2" charset="-122"/>
              </a:rPr>
              <a:t>轴表示从低到高的抽象维度。设计模型在低区绘制，分析模型在高区绘制。</a:t>
            </a:r>
            <a:r>
              <a:rPr lang="en-US" altLang="zh-CN" b="0" i="0" dirty="0">
                <a:solidFill>
                  <a:srgbClr val="2A2B2E"/>
                </a:solidFill>
                <a:effectLst/>
                <a:latin typeface="宋体" panose="02010600030101010101" pitchFamily="2" charset="-122"/>
                <a:ea typeface="宋体" panose="02010600030101010101" pitchFamily="2" charset="-122"/>
              </a:rPr>
              <a:t>x</a:t>
            </a:r>
            <a:r>
              <a:rPr lang="zh-CN" altLang="en-US" b="0" i="0" dirty="0">
                <a:solidFill>
                  <a:srgbClr val="2A2B2E"/>
                </a:solidFill>
                <a:effectLst/>
                <a:latin typeface="宋体" panose="02010600030101010101" pitchFamily="2" charset="-122"/>
                <a:ea typeface="宋体" panose="02010600030101010101" pitchFamily="2" charset="-122"/>
              </a:rPr>
              <a:t>轴表示体系结构元素、接口元素、构件级元素和部署级元素的过程维度。对于体系结构元素，从高到低的流程如下所示。在分析模型下的较大范围内，组件是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类图、分析包、</a:t>
            </a:r>
            <a:r>
              <a:rPr lang="en-US" altLang="zh-CN" b="0" i="0" dirty="0">
                <a:solidFill>
                  <a:srgbClr val="2A2B2E"/>
                </a:solidFill>
                <a:effectLst/>
                <a:latin typeface="宋体" panose="02010600030101010101" pitchFamily="2" charset="-122"/>
                <a:ea typeface="宋体" panose="02010600030101010101" pitchFamily="2" charset="-122"/>
              </a:rPr>
              <a:t>CRC</a:t>
            </a:r>
            <a:r>
              <a:rPr lang="zh-CN" altLang="en-US" b="0" i="0" dirty="0">
                <a:solidFill>
                  <a:srgbClr val="2A2B2E"/>
                </a:solidFill>
                <a:effectLst/>
                <a:latin typeface="宋体" panose="02010600030101010101" pitchFamily="2" charset="-122"/>
                <a:ea typeface="宋体" panose="02010600030101010101" pitchFamily="2" charset="-122"/>
              </a:rPr>
              <a:t>模型、协作图和处理过程说明。在高层和低层分析模型之间的组件是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设计类的实现、子系统和协作图。设计模型下的低组件是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对设计类实现、子系统和协作图的细化。对于接口元素，只使用分析模型下的组件。从高到低的组件包括</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用例文本、用例图、泳道图、处理过程说明、状态图和顺序图。中档组件有</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技术接口设计、导航设计和图形用户界面设计。对于组件级别的元素，在分析模型下，从高到低的组件包括</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类图、分析包、</a:t>
            </a:r>
            <a:r>
              <a:rPr lang="en-US" altLang="zh-CN" b="0" i="0" dirty="0">
                <a:solidFill>
                  <a:srgbClr val="2A2B2E"/>
                </a:solidFill>
                <a:effectLst/>
                <a:latin typeface="宋体" panose="02010600030101010101" pitchFamily="2" charset="-122"/>
                <a:ea typeface="宋体" panose="02010600030101010101" pitchFamily="2" charset="-122"/>
              </a:rPr>
              <a:t>CRC</a:t>
            </a:r>
            <a:r>
              <a:rPr lang="zh-CN" altLang="en-US" b="0" i="0" dirty="0">
                <a:solidFill>
                  <a:srgbClr val="2A2B2E"/>
                </a:solidFill>
                <a:effectLst/>
                <a:latin typeface="宋体" panose="02010600030101010101" pitchFamily="2" charset="-122"/>
                <a:ea typeface="宋体" panose="02010600030101010101" pitchFamily="2" charset="-122"/>
              </a:rPr>
              <a:t>模型、协作图、处理过程说明、状态图和顺序图。中端组件是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dirty="0">
                <a:solidFill>
                  <a:srgbClr val="2A2B2E"/>
                </a:solidFill>
                <a:latin typeface="宋体" panose="02010600030101010101" pitchFamily="2" charset="-122"/>
                <a:ea typeface="宋体" panose="02010600030101010101" pitchFamily="2" charset="-122"/>
              </a:rPr>
              <a:t>构</a:t>
            </a:r>
            <a:r>
              <a:rPr lang="zh-CN" altLang="en-US" b="0" i="0" dirty="0">
                <a:solidFill>
                  <a:srgbClr val="2A2B2E"/>
                </a:solidFill>
                <a:effectLst/>
                <a:latin typeface="宋体" panose="02010600030101010101" pitchFamily="2" charset="-122"/>
                <a:ea typeface="宋体" panose="02010600030101010101" pitchFamily="2" charset="-122"/>
              </a:rPr>
              <a:t>件图、设计类、活动图和顺序图。设计模型下的低组件是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对构件图、设计类、活动图和顺序图的细化。对于部署级别的元素，在分析模型下，从高到低的需求包括</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约束、交互操作、目标和配置。设计模型下的低组件是</a:t>
            </a:r>
            <a:r>
              <a:rPr lang="en-US" altLang="zh-CN" b="0" i="0" dirty="0">
                <a:solidFill>
                  <a:srgbClr val="2A2B2E"/>
                </a:solidFill>
                <a:effectLst/>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设计类实现、子系统、协作图、设计类、活动图和顺序图。这将成为部署图。</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115735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设计建模原则</a:t>
            </a:r>
            <a:r>
              <a:rPr lang="en-US" sz="1000" b="0" noProof="0" dirty="0">
                <a:latin typeface="宋体" panose="02010600030101010101" pitchFamily="2" charset="-122"/>
                <a:ea typeface="宋体" panose="02010600030101010101" pitchFamily="2" charset="-122"/>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1</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设计应可追溯到需求模型。</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始终考虑要构建系统的体系结构。</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 </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数据设计与处理功能设计同等重要。</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 </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接口（内部和外部</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的设计必须谨慎。</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 </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用户界面设计应适应最终用户的需求。</a:t>
            </a:r>
            <a:endParaRPr lang="en-US" altLang="en-US" sz="240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1323826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dirty="0">
                <a:latin typeface="宋体" panose="02010600030101010101" pitchFamily="2" charset="-122"/>
                <a:ea typeface="宋体" panose="02010600030101010101" pitchFamily="2" charset="-122"/>
              </a:rPr>
              <a:t>设计建模原则</a:t>
            </a:r>
            <a:r>
              <a:rPr lang="en-US" sz="1000" b="0" dirty="0">
                <a:latin typeface="宋体" panose="02010600030101010101" pitchFamily="2" charset="-122"/>
                <a:ea typeface="宋体" panose="02010600030101010101" pitchFamily="2" charset="-122"/>
              </a:rPr>
              <a:t>2</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63935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6</a:t>
            </a:r>
            <a:r>
              <a:rPr lang="zh-CN" altLang="en-US" sz="2400" dirty="0">
                <a:latin typeface="宋体" panose="02010600030101010101" pitchFamily="2" charset="-122"/>
                <a:ea typeface="宋体" panose="02010600030101010101" pitchFamily="2" charset="-122"/>
              </a:rPr>
              <a:t>：构件级设计应在功能上独立。</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7</a:t>
            </a:r>
            <a:r>
              <a:rPr lang="zh-CN" altLang="en-US" sz="2400" dirty="0">
                <a:latin typeface="宋体" panose="02010600030101010101" pitchFamily="2" charset="-122"/>
                <a:ea typeface="宋体" panose="02010600030101010101" pitchFamily="2" charset="-122"/>
              </a:rPr>
              <a:t>：构件应彼此松耦合，并应与外部环境松耦合 。 </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8</a:t>
            </a:r>
            <a:r>
              <a:rPr lang="zh-CN" altLang="en-US" sz="2400" dirty="0">
                <a:latin typeface="宋体" panose="02010600030101010101" pitchFamily="2" charset="-122"/>
                <a:ea typeface="宋体" panose="02010600030101010101" pitchFamily="2" charset="-122"/>
              </a:rPr>
              <a:t>：设计表示（ 模型）应易于理解。</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9</a:t>
            </a:r>
            <a:r>
              <a:rPr lang="zh-CN" altLang="en-US" sz="2400" dirty="0">
                <a:latin typeface="宋体" panose="02010600030101010101" pitchFamily="2" charset="-122"/>
                <a:ea typeface="宋体" panose="02010600030101010101" pitchFamily="2" charset="-122"/>
              </a:rPr>
              <a:t>：设计应迭代式开发 。</a:t>
            </a:r>
            <a:endParaRPr lang="en-US" altLang="zh-CN" sz="2400" dirty="0">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rPr>
              <a:t>原则</a:t>
            </a:r>
            <a:r>
              <a:rPr lang="en-US" altLang="zh-CN" sz="2400" dirty="0">
                <a:latin typeface="宋体" panose="02010600030101010101" pitchFamily="2" charset="-122"/>
                <a:ea typeface="宋体" panose="02010600030101010101" pitchFamily="2" charset="-122"/>
              </a:rPr>
              <a:t> 10</a:t>
            </a:r>
            <a:r>
              <a:rPr lang="zh-CN" altLang="en-US" sz="2400" dirty="0">
                <a:latin typeface="宋体" panose="02010600030101010101" pitchFamily="2" charset="-122"/>
                <a:ea typeface="宋体" panose="02010600030101010101" pitchFamily="2" charset="-122"/>
              </a:rPr>
              <a:t>：设计模型的创建并不排除采用敏捷方法的可能性。</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2139868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数据设计元素</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42668"/>
          </a:xfrm>
        </p:spPr>
        <p:txBody>
          <a:bodyPr vert="horz" lIns="91440" tIns="45720" rIns="91440" bIns="45720" rtlCol="0">
            <a:noAutofit/>
          </a:bodyPr>
          <a:lstStyle/>
          <a:p>
            <a:pPr>
              <a:spcAft>
                <a:spcPts val="0"/>
              </a:spcAft>
            </a:pPr>
            <a:r>
              <a:rPr lang="zh-CN" altLang="en-US" sz="2400" noProof="0" dirty="0">
                <a:solidFill>
                  <a:schemeClr val="tx1"/>
                </a:solidFill>
                <a:latin typeface="宋体" panose="02010600030101010101" pitchFamily="2" charset="-122"/>
                <a:ea typeface="宋体" panose="02010600030101010101" pitchFamily="2" charset="-122"/>
              </a:rPr>
              <a:t>数据模型</a:t>
            </a:r>
            <a:r>
              <a:rPr lang="en-US" altLang="zh-CN" sz="2400" noProof="0" dirty="0">
                <a:solidFill>
                  <a:schemeClr val="tx1"/>
                </a:solidFill>
                <a:latin typeface="宋体" panose="02010600030101010101" pitchFamily="2" charset="-122"/>
                <a:ea typeface="宋体" panose="02010600030101010101" pitchFamily="2" charset="-122"/>
              </a:rPr>
              <a:t>—</a:t>
            </a:r>
            <a:r>
              <a:rPr lang="zh-CN" altLang="en-US" sz="2400" noProof="0" dirty="0">
                <a:solidFill>
                  <a:schemeClr val="tx1"/>
                </a:solidFill>
                <a:latin typeface="宋体" panose="02010600030101010101" pitchFamily="2" charset="-122"/>
                <a:ea typeface="宋体" panose="02010600030101010101" pitchFamily="2" charset="-122"/>
              </a:rPr>
              <a:t>数据对象和数据库结构。</a:t>
            </a:r>
            <a:endParaRPr lang="en-US" altLang="zh-CN" sz="2400" noProof="0" dirty="0">
              <a:solidFill>
                <a:schemeClr val="tx1"/>
              </a:solidFill>
              <a:latin typeface="宋体" panose="02010600030101010101" pitchFamily="2" charset="-122"/>
              <a:ea typeface="宋体" panose="02010600030101010101" pitchFamily="2" charset="-122"/>
            </a:endParaRPr>
          </a:p>
          <a:p>
            <a:pPr>
              <a:spcAft>
                <a:spcPts val="0"/>
              </a:spcAft>
            </a:pPr>
            <a:endParaRPr lang="en-US" altLang="en-US" noProof="0" dirty="0"/>
          </a:p>
          <a:p>
            <a:pPr marL="342900" indent="-342900" algn="l">
              <a:buFont typeface="Arial" panose="020B0604020202020204" pitchFamily="34" charset="0"/>
              <a:buChar char="•"/>
            </a:pPr>
            <a:r>
              <a:rPr lang="zh-CN" altLang="en-US" b="0" i="0" dirty="0">
                <a:solidFill>
                  <a:srgbClr val="2A2B2E"/>
                </a:solidFill>
                <a:effectLst/>
                <a:latin typeface="宋体" panose="02010600030101010101" pitchFamily="2" charset="-122"/>
                <a:ea typeface="宋体" panose="02010600030101010101" pitchFamily="2" charset="-122"/>
              </a:rPr>
              <a:t>独立于处理检查数据对象。 </a:t>
            </a:r>
          </a:p>
          <a:p>
            <a:pPr marL="342900" indent="-342900" algn="l">
              <a:buFont typeface="Arial" panose="020B0604020202020204" pitchFamily="34" charset="0"/>
              <a:buChar char="•"/>
            </a:pPr>
            <a:r>
              <a:rPr lang="zh-CN" altLang="en-US" b="0" i="0" dirty="0">
                <a:solidFill>
                  <a:srgbClr val="2A2B2E"/>
                </a:solidFill>
                <a:effectLst/>
                <a:latin typeface="宋体" panose="02010600030101010101" pitchFamily="2" charset="-122"/>
                <a:ea typeface="宋体" panose="02010600030101010101" pitchFamily="2" charset="-122"/>
              </a:rPr>
              <a:t>重点关注数据域。 </a:t>
            </a:r>
          </a:p>
          <a:p>
            <a:pPr marL="342900" indent="-342900" algn="l">
              <a:buFont typeface="Arial" panose="020B0604020202020204" pitchFamily="34" charset="0"/>
              <a:buChar char="•"/>
            </a:pPr>
            <a:r>
              <a:rPr lang="zh-CN" altLang="en-US" b="0" i="0" dirty="0">
                <a:solidFill>
                  <a:srgbClr val="2A2B2E"/>
                </a:solidFill>
                <a:effectLst/>
                <a:latin typeface="宋体" panose="02010600030101010101" pitchFamily="2" charset="-122"/>
                <a:ea typeface="宋体" panose="02010600030101010101" pitchFamily="2" charset="-122"/>
              </a:rPr>
              <a:t>在客户的抽象级别创建一个模型。 </a:t>
            </a:r>
          </a:p>
          <a:p>
            <a:pPr marL="342900" indent="-342900" algn="l">
              <a:buFont typeface="Arial" panose="020B0604020202020204" pitchFamily="34" charset="0"/>
              <a:buChar char="•"/>
            </a:pPr>
            <a:r>
              <a:rPr lang="zh-CN" altLang="en-US" b="0" i="0" dirty="0">
                <a:solidFill>
                  <a:srgbClr val="2A2B2E"/>
                </a:solidFill>
                <a:effectLst/>
                <a:latin typeface="宋体" panose="02010600030101010101" pitchFamily="2" charset="-122"/>
                <a:ea typeface="宋体" panose="02010600030101010101" pitchFamily="2" charset="-122"/>
              </a:rPr>
              <a:t>指示数据对象如何彼此关联。</a:t>
            </a:r>
          </a:p>
        </p:txBody>
      </p:sp>
      <p:sp>
        <p:nvSpPr>
          <p:cNvPr id="9" name="Content Placeholder 8">
            <a:extLst>
              <a:ext uri="{FF2B5EF4-FFF2-40B4-BE49-F238E27FC236}">
                <a16:creationId xmlns:a16="http://schemas.microsoft.com/office/drawing/2014/main" id="{716FC15E-C463-45BA-B181-F2852C34CB8C}"/>
              </a:ext>
            </a:extLst>
          </p:cNvPr>
          <p:cNvSpPr>
            <a:spLocks noGrp="1"/>
          </p:cNvSpPr>
          <p:nvPr>
            <p:ph sz="quarter" idx="14"/>
          </p:nvPr>
        </p:nvSpPr>
        <p:spPr>
          <a:xfrm>
            <a:off x="342900" y="3646709"/>
            <a:ext cx="8458200" cy="2559159"/>
          </a:xfrm>
        </p:spPr>
        <p:txBody>
          <a:bodyPr>
            <a:normAutofit/>
          </a:bodyPr>
          <a:lstStyle/>
          <a:p>
            <a:pPr algn="l"/>
            <a:r>
              <a:rPr lang="zh-CN" altLang="en-US" sz="2400" b="0" i="0" dirty="0">
                <a:solidFill>
                  <a:srgbClr val="2A2B2E"/>
                </a:solidFill>
                <a:effectLst/>
                <a:latin typeface="宋体" panose="02010600030101010101" pitchFamily="2" charset="-122"/>
                <a:ea typeface="宋体" panose="02010600030101010101" pitchFamily="2" charset="-122"/>
              </a:rPr>
              <a:t>数据对象可以是外部实体、事物、事件、位置、角色、组织单位或结构。 </a:t>
            </a:r>
          </a:p>
          <a:p>
            <a:pPr algn="l"/>
            <a:r>
              <a:rPr lang="zh-CN" altLang="en-US" sz="2400" b="0" i="0" dirty="0">
                <a:solidFill>
                  <a:srgbClr val="2A2B2E"/>
                </a:solidFill>
                <a:effectLst/>
                <a:latin typeface="宋体" panose="02010600030101010101" pitchFamily="2" charset="-122"/>
                <a:ea typeface="宋体" panose="02010600030101010101" pitchFamily="2" charset="-122"/>
              </a:rPr>
              <a:t>数据对象包含一组属性，这些属性作为对象的质量、特征或描述符。 </a:t>
            </a:r>
          </a:p>
          <a:p>
            <a:pPr algn="l"/>
            <a:r>
              <a:rPr lang="zh-CN" altLang="en-US" sz="2400" b="0" i="0" dirty="0">
                <a:solidFill>
                  <a:srgbClr val="2A2B2E"/>
                </a:solidFill>
                <a:effectLst/>
                <a:latin typeface="宋体" panose="02010600030101010101" pitchFamily="2" charset="-122"/>
                <a:ea typeface="宋体" panose="02010600030101010101" pitchFamily="2" charset="-122"/>
              </a:rPr>
              <a:t>数据对象可以通过许多不同的方式相互连接</a:t>
            </a:r>
            <a:r>
              <a:rPr lang="zh-CN" altLang="en-US" sz="2000" b="0" i="0" dirty="0">
                <a:solidFill>
                  <a:srgbClr val="2A2B2E"/>
                </a:solidFill>
                <a:effectLst/>
                <a:latin typeface="宋体" panose="02010600030101010101" pitchFamily="2" charset="-122"/>
                <a:ea typeface="宋体" panose="02010600030101010101" pitchFamily="2" charset="-122"/>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1635113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体系结构设计元素</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0"/>
              </a:spcAft>
            </a:pPr>
            <a:r>
              <a:rPr lang="zh-CN" altLang="en-US" sz="2400" noProof="0" dirty="0">
                <a:latin typeface="宋体" panose="02010600030101010101" pitchFamily="2" charset="-122"/>
                <a:ea typeface="宋体" panose="02010600030101010101" pitchFamily="2" charset="-122"/>
              </a:rPr>
              <a:t>软件的体系结构设计等效于房屋的平面图。</a:t>
            </a:r>
            <a:endParaRPr lang="en-US" altLang="zh-CN" sz="2400" noProof="0" dirty="0">
              <a:latin typeface="宋体" panose="02010600030101010101" pitchFamily="2" charset="-122"/>
              <a:ea typeface="宋体" panose="02010600030101010101" pitchFamily="2" charset="-122"/>
            </a:endParaRPr>
          </a:p>
          <a:p>
            <a:pPr>
              <a:spcBef>
                <a:spcPts val="1000"/>
              </a:spcBef>
              <a:spcAft>
                <a:spcPts val="0"/>
              </a:spcAft>
            </a:pPr>
            <a:r>
              <a:rPr lang="zh-CN" altLang="en-US" sz="2400" noProof="0" dirty="0">
                <a:latin typeface="宋体" panose="02010600030101010101" pitchFamily="2" charset="-122"/>
                <a:ea typeface="宋体" panose="02010600030101010101" pitchFamily="2" charset="-122"/>
              </a:rPr>
              <a:t>体系结构模型由三个来源导出：</a:t>
            </a:r>
            <a:endParaRPr lang="en-US" altLang="zh-CN" sz="2400" noProof="0" dirty="0">
              <a:latin typeface="宋体" panose="02010600030101010101" pitchFamily="2" charset="-122"/>
              <a:ea typeface="宋体" panose="02010600030101010101" pitchFamily="2" charset="-122"/>
            </a:endParaRPr>
          </a:p>
          <a:p>
            <a:pPr marL="342900" indent="-342900">
              <a:spcBef>
                <a:spcPts val="1000"/>
              </a:spcBef>
              <a:spcAft>
                <a:spcPts val="0"/>
              </a:spcAft>
              <a:buFont typeface="Arial" panose="020B0604020202020204" pitchFamily="34" charset="0"/>
              <a:buChar char="•"/>
            </a:pPr>
            <a:r>
              <a:rPr lang="zh-CN" altLang="en-US" sz="2000" noProof="0" dirty="0">
                <a:solidFill>
                  <a:schemeClr val="tx1"/>
                </a:solidFill>
                <a:latin typeface="宋体" panose="02010600030101010101" pitchFamily="2" charset="-122"/>
                <a:ea typeface="宋体" panose="02010600030101010101" pitchFamily="2" charset="-122"/>
              </a:rPr>
              <a:t>关于将要构建的软件的应用域信息；</a:t>
            </a:r>
            <a:endParaRPr lang="en-US" altLang="en-US" sz="2000" noProof="0" dirty="0">
              <a:solidFill>
                <a:schemeClr val="tx1"/>
              </a:solidFill>
              <a:latin typeface="宋体" panose="02010600030101010101" pitchFamily="2" charset="-122"/>
              <a:ea typeface="宋体" panose="02010600030101010101" pitchFamily="2" charset="-122"/>
            </a:endParaRPr>
          </a:p>
          <a:p>
            <a:pPr marL="342900" lvl="2" indent="-342900"/>
            <a:r>
              <a:rPr lang="zh-CN" altLang="en-US" sz="2000" noProof="0" dirty="0">
                <a:solidFill>
                  <a:schemeClr val="tx1"/>
                </a:solidFill>
                <a:latin typeface="宋体" panose="02010600030101010101" pitchFamily="2" charset="-122"/>
                <a:ea typeface="宋体" panose="02010600030101010101" pitchFamily="2" charset="-122"/>
              </a:rPr>
              <a:t>特定的需求模型元素， 如用例或分析类、现有问题中它们的关系和协作；</a:t>
            </a:r>
            <a:endParaRPr lang="en-US" altLang="zh-CN" sz="2000" noProof="0" dirty="0">
              <a:solidFill>
                <a:schemeClr val="tx1"/>
              </a:solidFill>
              <a:latin typeface="宋体" panose="02010600030101010101" pitchFamily="2" charset="-122"/>
              <a:ea typeface="宋体" panose="02010600030101010101" pitchFamily="2" charset="-122"/>
            </a:endParaRPr>
          </a:p>
          <a:p>
            <a:pPr marL="342900" lvl="2" indent="-342900"/>
            <a:r>
              <a:rPr lang="zh-CN" altLang="en-US" sz="2000" dirty="0">
                <a:solidFill>
                  <a:schemeClr val="tx1"/>
                </a:solidFill>
                <a:latin typeface="宋体" panose="02010600030101010101" pitchFamily="2" charset="-122"/>
                <a:ea typeface="宋体" panose="02010600030101010101" pitchFamily="2" charset="-122"/>
              </a:rPr>
              <a:t>可获得的体系结构风格和模式。</a:t>
            </a:r>
            <a:endParaRPr lang="en-US" altLang="en-US" sz="20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887491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接口设计元素</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093444"/>
          </a:xfrm>
        </p:spPr>
        <p:txBody>
          <a:bodyPr vert="horz" lIns="91440" tIns="45720" rIns="91440" bIns="45720" rtlCol="0">
            <a:noAutofit/>
          </a:bodyPr>
          <a:lstStyle/>
          <a:p>
            <a:pPr>
              <a:spcBef>
                <a:spcPts val="1000"/>
              </a:spcBef>
              <a:spcAft>
                <a:spcPts val="0"/>
              </a:spcAft>
            </a:pPr>
            <a:r>
              <a:rPr lang="zh-CN" altLang="en-US" sz="2400" noProof="0" dirty="0">
                <a:latin typeface="宋体" panose="02010600030101010101" pitchFamily="2" charset="-122"/>
                <a:ea typeface="宋体" panose="02010600030101010101" pitchFamily="2" charset="-122"/>
              </a:rPr>
              <a:t>接口是一组描述类的部分行为的操作 ，并提供了这些操作的访问方法。</a:t>
            </a:r>
            <a:endParaRPr lang="en-US" altLang="zh-CN" sz="2400" noProof="0" dirty="0">
              <a:latin typeface="宋体" panose="02010600030101010101" pitchFamily="2" charset="-122"/>
              <a:ea typeface="宋体" panose="02010600030101010101" pitchFamily="2" charset="-122"/>
            </a:endParaRPr>
          </a:p>
          <a:p>
            <a:pPr>
              <a:spcBef>
                <a:spcPts val="1000"/>
              </a:spcBef>
              <a:spcAft>
                <a:spcPts val="0"/>
              </a:spcAft>
            </a:pPr>
            <a:r>
              <a:rPr lang="zh-CN" altLang="en-US" sz="2400" noProof="0" dirty="0">
                <a:latin typeface="宋体" panose="02010600030101010101" pitchFamily="2" charset="-122"/>
                <a:ea typeface="宋体" panose="02010600030101010101" pitchFamily="2" charset="-122"/>
              </a:rPr>
              <a:t>重要元素：</a:t>
            </a:r>
            <a:endParaRPr lang="en-US" altLang="zh-CN" sz="2400" noProof="0" dirty="0">
              <a:latin typeface="宋体" panose="02010600030101010101" pitchFamily="2" charset="-122"/>
              <a:ea typeface="宋体" panose="02010600030101010101" pitchFamily="2" charset="-122"/>
            </a:endParaRPr>
          </a:p>
          <a:p>
            <a:pPr marL="342900" indent="-3429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rPr>
              <a:t>用户界面</a:t>
            </a:r>
            <a:r>
              <a:rPr lang="en-US" altLang="zh-CN" noProof="0" dirty="0">
                <a:latin typeface="宋体" panose="02010600030101010101" pitchFamily="2" charset="-122"/>
                <a:ea typeface="宋体" panose="02010600030101010101" pitchFamily="2" charset="-122"/>
              </a:rPr>
              <a:t>( </a:t>
            </a:r>
            <a:r>
              <a:rPr lang="en-US" altLang="en-US" noProof="0" dirty="0">
                <a:latin typeface="宋体" panose="02010600030101010101" pitchFamily="2" charset="-122"/>
                <a:ea typeface="宋体" panose="02010600030101010101" pitchFamily="2" charset="-122"/>
              </a:rPr>
              <a:t>User Interface </a:t>
            </a:r>
            <a:r>
              <a:rPr lang="zh-CN" altLang="en-US" noProof="0" dirty="0">
                <a:latin typeface="宋体" panose="02010600030101010101" pitchFamily="2" charset="-122"/>
                <a:ea typeface="宋体" panose="02010600030101010101" pitchFamily="2" charset="-122"/>
              </a:rPr>
              <a:t>，</a:t>
            </a:r>
            <a:r>
              <a:rPr lang="en-US" altLang="en-US" noProof="0" dirty="0">
                <a:latin typeface="宋体" panose="02010600030101010101" pitchFamily="2" charset="-122"/>
                <a:ea typeface="宋体" panose="02010600030101010101" pitchFamily="2" charset="-122"/>
              </a:rPr>
              <a:t>UI ); </a:t>
            </a:r>
          </a:p>
          <a:p>
            <a:pPr marL="342900" indent="-3429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rPr>
              <a:t>和其他系统、设备、网络、信息生成者或使用者的外部接口；</a:t>
            </a:r>
            <a:endParaRPr lang="en-US" altLang="zh-CN" dirty="0">
              <a:latin typeface="宋体" panose="02010600030101010101" pitchFamily="2" charset="-122"/>
              <a:ea typeface="宋体" panose="02010600030101010101" pitchFamily="2" charset="-122"/>
            </a:endParaRPr>
          </a:p>
          <a:p>
            <a:pPr marL="342900" indent="-3429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rPr>
              <a:t>各种设计构件之间的内部接口。</a:t>
            </a:r>
            <a:endParaRPr lang="en-US" altLang="en-US" noProof="0" dirty="0">
              <a:latin typeface="宋体" panose="02010600030101010101" pitchFamily="2" charset="-122"/>
              <a:ea typeface="宋体" panose="02010600030101010101" pitchFamily="2" charset="-122"/>
            </a:endParaRPr>
          </a:p>
        </p:txBody>
      </p:sp>
      <p:sp>
        <p:nvSpPr>
          <p:cNvPr id="9" name="Content Placeholder 8">
            <a:extLst>
              <a:ext uri="{FF2B5EF4-FFF2-40B4-BE49-F238E27FC236}">
                <a16:creationId xmlns:a16="http://schemas.microsoft.com/office/drawing/2014/main" id="{26C6E4F7-6F80-4460-B108-7656BCBD0B28}"/>
              </a:ext>
            </a:extLst>
          </p:cNvPr>
          <p:cNvSpPr>
            <a:spLocks noGrp="1"/>
          </p:cNvSpPr>
          <p:nvPr>
            <p:ph sz="quarter" idx="14"/>
          </p:nvPr>
        </p:nvSpPr>
        <p:spPr>
          <a:xfrm>
            <a:off x="342900" y="4497573"/>
            <a:ext cx="8458200" cy="1772093"/>
          </a:xfrm>
        </p:spPr>
        <p:txBody>
          <a:bodyPr>
            <a:normAutofit/>
          </a:bodyPr>
          <a:lstStyle/>
          <a:p>
            <a:pPr>
              <a:spcBef>
                <a:spcPts val="1000"/>
              </a:spcBef>
              <a:spcAft>
                <a:spcPts val="0"/>
              </a:spcAft>
            </a:pPr>
            <a:r>
              <a:rPr lang="en-US" altLang="zh-CN" sz="2400" noProof="0" dirty="0">
                <a:latin typeface="宋体" panose="02010600030101010101" pitchFamily="2" charset="-122"/>
                <a:ea typeface="宋体" panose="02010600030101010101" pitchFamily="2" charset="-122"/>
              </a:rPr>
              <a:t>UI</a:t>
            </a:r>
            <a:r>
              <a:rPr lang="zh-CN" altLang="en-US" sz="2400" noProof="0" dirty="0">
                <a:latin typeface="宋体" panose="02010600030101010101" pitchFamily="2" charset="-122"/>
                <a:ea typeface="宋体" panose="02010600030101010101" pitchFamily="2" charset="-122"/>
              </a:rPr>
              <a:t>或用户体验</a:t>
            </a:r>
            <a:r>
              <a:rPr lang="en-US" altLang="zh-CN" sz="2400" noProof="0" dirty="0">
                <a:latin typeface="宋体" panose="02010600030101010101" pitchFamily="2" charset="-122"/>
                <a:ea typeface="宋体" panose="02010600030101010101" pitchFamily="2" charset="-122"/>
              </a:rPr>
              <a:t>(UX)</a:t>
            </a:r>
            <a:r>
              <a:rPr lang="zh-CN" altLang="en-US" sz="2400" noProof="0" dirty="0">
                <a:latin typeface="宋体" panose="02010600030101010101" pitchFamily="2" charset="-122"/>
                <a:ea typeface="宋体" panose="02010600030101010101" pitchFamily="2" charset="-122"/>
              </a:rPr>
              <a:t>是确保创建可用软件产品的主要工程活动。</a:t>
            </a:r>
          </a:p>
          <a:p>
            <a:pPr>
              <a:spcBef>
                <a:spcPts val="1000"/>
              </a:spcBef>
              <a:spcAft>
                <a:spcPts val="0"/>
              </a:spcAft>
            </a:pPr>
            <a:r>
              <a:rPr lang="zh-CN" altLang="en-US" sz="2400" noProof="0" dirty="0">
                <a:latin typeface="宋体" panose="02010600030101010101" pitchFamily="2" charset="-122"/>
                <a:ea typeface="宋体" panose="02010600030101010101" pitchFamily="2" charset="-122"/>
              </a:rPr>
              <a:t>内部和外部接口应该同时包含错误检查和适当的安全特性。</a:t>
            </a:r>
            <a:endParaRPr lang="en-US" alt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3908953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zh-CN" altLang="en-US" noProof="0" dirty="0">
                <a:latin typeface="宋体" panose="02010600030101010101" pitchFamily="2" charset="-122"/>
                <a:ea typeface="宋体" panose="02010600030101010101" pitchFamily="2" charset="-122"/>
              </a:rPr>
              <a:t>从需求模型到设计模型的转换</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96FB155B-AA73-4E95-8D1D-45DC95000319}"/>
              </a:ext>
            </a:extLst>
          </p:cNvPr>
          <p:cNvSpPr>
            <a:spLocks noGrp="1"/>
          </p:cNvSpPr>
          <p:nvPr>
            <p:ph type="body" sz="quarter" idx="12"/>
          </p:nvPr>
        </p:nvSpPr>
        <p:spPr>
          <a:xfrm>
            <a:off x="3369347" y="6324599"/>
            <a:ext cx="2925127" cy="214423"/>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图片对应描述</a:t>
            </a:r>
            <a:r>
              <a:rPr lang="en-US" sz="1200" dirty="0">
                <a:solidFill>
                  <a:schemeClr val="tx1"/>
                </a:solidFill>
                <a:latin typeface="宋体" panose="02010600030101010101" pitchFamily="2" charset="-122"/>
                <a:ea typeface="宋体" panose="02010600030101010101" pitchFamily="2" charset="-122"/>
                <a:hlinkClick r:id="rId3" action="ppaction://hlinksldjump">
                  <a:extLst>
                    <a:ext uri="{A12FA001-AC4F-418D-AE19-62706E023703}">
                      <ahyp:hlinkClr xmlns:ahyp="http://schemas.microsoft.com/office/drawing/2018/hyperlinkcolor" val="tx"/>
                    </a:ext>
                  </a:extLst>
                </a:hlinkClick>
              </a:rPr>
              <a:t>.</a:t>
            </a:r>
            <a:endParaRPr lang="en-US"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pic>
        <p:nvPicPr>
          <p:cNvPr id="7" name="图片 6">
            <a:extLst>
              <a:ext uri="{FF2B5EF4-FFF2-40B4-BE49-F238E27FC236}">
                <a16:creationId xmlns:a16="http://schemas.microsoft.com/office/drawing/2014/main" id="{6DB80EA9-D8D1-08E5-D626-BE1B98E89C0E}"/>
              </a:ext>
            </a:extLst>
          </p:cNvPr>
          <p:cNvPicPr>
            <a:picLocks noChangeAspect="1"/>
          </p:cNvPicPr>
          <p:nvPr/>
        </p:nvPicPr>
        <p:blipFill>
          <a:blip r:embed="rId4"/>
          <a:stretch>
            <a:fillRect/>
          </a:stretch>
        </p:blipFill>
        <p:spPr>
          <a:xfrm>
            <a:off x="1058115" y="1603867"/>
            <a:ext cx="7027770" cy="3799567"/>
          </a:xfrm>
          <a:prstGeom prst="rect">
            <a:avLst/>
          </a:prstGeom>
        </p:spPr>
      </p:pic>
    </p:spTree>
    <p:extLst>
      <p:ext uri="{BB962C8B-B14F-4D97-AF65-F5344CB8AC3E}">
        <p14:creationId xmlns:p14="http://schemas.microsoft.com/office/powerpoint/2010/main" val="1922105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dirty="0">
                <a:latin typeface="宋体" panose="02010600030101010101" pitchFamily="2" charset="-122"/>
                <a:ea typeface="宋体" panose="02010600030101010101" pitchFamily="2" charset="-122"/>
              </a:rPr>
              <a:t>控制面板</a:t>
            </a:r>
            <a:r>
              <a:rPr lang="zh-CN" altLang="en-US" noProof="0" dirty="0">
                <a:latin typeface="宋体" panose="02010600030101010101" pitchFamily="2" charset="-122"/>
                <a:ea typeface="宋体" panose="02010600030101010101" pitchFamily="2" charset="-122"/>
              </a:rPr>
              <a:t>的接口表示</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95AE4FEE-ED9A-43BD-8B02-D43AB423E81A}"/>
              </a:ext>
            </a:extLst>
          </p:cNvPr>
          <p:cNvSpPr>
            <a:spLocks noGrp="1"/>
          </p:cNvSpPr>
          <p:nvPr>
            <p:ph type="body" sz="quarter" idx="12"/>
          </p:nvPr>
        </p:nvSpPr>
        <p:spPr>
          <a:xfrm>
            <a:off x="3369347" y="6324600"/>
            <a:ext cx="3350430" cy="228600"/>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图片对应描述</a:t>
            </a:r>
            <a:r>
              <a:rPr lang="en-US" altLang="zh-CN"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altLang="zh-CN"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40</a:t>
            </a:fld>
            <a:endParaRPr lang="en-US" dirty="0"/>
          </a:p>
        </p:txBody>
      </p:sp>
      <p:pic>
        <p:nvPicPr>
          <p:cNvPr id="8" name="图片 7">
            <a:extLst>
              <a:ext uri="{FF2B5EF4-FFF2-40B4-BE49-F238E27FC236}">
                <a16:creationId xmlns:a16="http://schemas.microsoft.com/office/drawing/2014/main" id="{05615B44-059C-9D5F-3DC4-77785E466750}"/>
              </a:ext>
            </a:extLst>
          </p:cNvPr>
          <p:cNvPicPr>
            <a:picLocks noChangeAspect="1"/>
          </p:cNvPicPr>
          <p:nvPr/>
        </p:nvPicPr>
        <p:blipFill>
          <a:blip r:embed="rId3"/>
          <a:stretch>
            <a:fillRect/>
          </a:stretch>
        </p:blipFill>
        <p:spPr>
          <a:xfrm>
            <a:off x="1638582" y="983411"/>
            <a:ext cx="5866835" cy="4957740"/>
          </a:xfrm>
          <a:prstGeom prst="rect">
            <a:avLst/>
          </a:prstGeom>
        </p:spPr>
      </p:pic>
    </p:spTree>
    <p:extLst>
      <p:ext uri="{BB962C8B-B14F-4D97-AF65-F5344CB8AC3E}">
        <p14:creationId xmlns:p14="http://schemas.microsoft.com/office/powerpoint/2010/main" val="220652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zh-CN" altLang="en-US" dirty="0">
                <a:latin typeface="宋体" panose="02010600030101010101" pitchFamily="2" charset="-122"/>
                <a:ea typeface="宋体" panose="02010600030101010101" pitchFamily="2" charset="-122"/>
              </a:rPr>
              <a:t>控制面板</a:t>
            </a:r>
            <a:r>
              <a:rPr lang="zh-CN" altLang="en-US" noProof="0" dirty="0">
                <a:latin typeface="宋体" panose="02010600030101010101" pitchFamily="2" charset="-122"/>
                <a:ea typeface="宋体" panose="02010600030101010101" pitchFamily="2" charset="-122"/>
              </a:rPr>
              <a:t>的接口表示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612907"/>
            <a:ext cx="8458200" cy="4668152"/>
          </a:xfrm>
        </p:spPr>
        <p:txBody>
          <a:bodyPr>
            <a:normAutofit/>
          </a:bodyPr>
          <a:lstStyle/>
          <a:p>
            <a:pPr algn="just"/>
            <a:r>
              <a:rPr lang="zh-CN" altLang="en-US" dirty="0">
                <a:latin typeface="宋体" panose="02010600030101010101" pitchFamily="2" charset="-122"/>
                <a:ea typeface="宋体" panose="02010600030101010101" pitchFamily="2" charset="-122"/>
              </a:rPr>
              <a:t>该图为</a:t>
            </a:r>
            <a:r>
              <a:rPr lang="en-US" altLang="zh-CN" dirty="0" err="1">
                <a:latin typeface="宋体" panose="02010600030101010101" pitchFamily="2" charset="-122"/>
                <a:ea typeface="宋体" panose="02010600030101010101" pitchFamily="2" charset="-122"/>
              </a:rPr>
              <a:t>ControlPanel</a:t>
            </a:r>
            <a:r>
              <a:rPr lang="zh-CN" altLang="en-US" dirty="0">
                <a:latin typeface="宋体" panose="02010600030101010101" pitchFamily="2" charset="-122"/>
                <a:ea typeface="宋体" panose="02010600030101010101" pitchFamily="2" charset="-122"/>
              </a:rPr>
              <a:t>的接口模型的类图。</a:t>
            </a:r>
            <a:r>
              <a:rPr lang="en-US" altLang="zh-CN" dirty="0">
                <a:latin typeface="宋体" panose="02010600030101010101" pitchFamily="2" charset="-122"/>
                <a:ea typeface="宋体" panose="02010600030101010101" pitchFamily="2" charset="-122"/>
              </a:rPr>
              <a:t>Tablet</a:t>
            </a:r>
            <a:r>
              <a:rPr lang="zh-CN" altLang="en-US" dirty="0">
                <a:latin typeface="宋体" panose="02010600030101010101" pitchFamily="2" charset="-122"/>
                <a:ea typeface="宋体" panose="02010600030101010101" pitchFamily="2" charset="-122"/>
              </a:rPr>
              <a:t>或</a:t>
            </a:r>
            <a:r>
              <a:rPr lang="en-US" altLang="zh-CN" dirty="0" err="1">
                <a:latin typeface="宋体" panose="02010600030101010101" pitchFamily="2" charset="-122"/>
                <a:ea typeface="宋体" panose="02010600030101010101" pitchFamily="2" charset="-122"/>
              </a:rPr>
              <a:t>SmartPhone</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KeyPad</a:t>
            </a:r>
            <a:r>
              <a:rPr lang="zh-CN" altLang="en-US" dirty="0">
                <a:latin typeface="宋体" panose="02010600030101010101" pitchFamily="2" charset="-122"/>
                <a:ea typeface="宋体" panose="02010600030101010101" pitchFamily="2" charset="-122"/>
              </a:rPr>
              <a:t>有依赖关系。</a:t>
            </a:r>
            <a:r>
              <a:rPr lang="en-US" altLang="zh-CN" dirty="0" err="1">
                <a:latin typeface="宋体" panose="02010600030101010101" pitchFamily="2" charset="-122"/>
                <a:ea typeface="宋体" panose="02010600030101010101" pitchFamily="2" charset="-122"/>
              </a:rPr>
              <a:t>KeyPad</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ControlPanel</a:t>
            </a:r>
            <a:r>
              <a:rPr lang="zh-CN" altLang="en-US" dirty="0">
                <a:latin typeface="宋体" panose="02010600030101010101" pitchFamily="2" charset="-122"/>
                <a:ea typeface="宋体" panose="02010600030101010101" pitchFamily="2" charset="-122"/>
              </a:rPr>
              <a:t>相关联。</a:t>
            </a:r>
            <a:r>
              <a:rPr lang="en-US" altLang="zh-CN" dirty="0" err="1">
                <a:latin typeface="宋体" panose="02010600030101010101" pitchFamily="2" charset="-122"/>
                <a:ea typeface="宋体" panose="02010600030101010101" pitchFamily="2" charset="-122"/>
              </a:rPr>
              <a:t>ControlPanel</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KeyPad</a:t>
            </a:r>
            <a:r>
              <a:rPr lang="zh-CN" altLang="en-US" dirty="0">
                <a:latin typeface="宋体" panose="02010600030101010101" pitchFamily="2" charset="-122"/>
                <a:ea typeface="宋体" panose="02010600030101010101" pitchFamily="2" charset="-122"/>
              </a:rPr>
              <a:t>接口具有实现关系。</a:t>
            </a:r>
            <a:r>
              <a:rPr lang="en-US" altLang="zh-CN" dirty="0" err="1">
                <a:latin typeface="宋体" panose="02010600030101010101" pitchFamily="2" charset="-122"/>
                <a:ea typeface="宋体" panose="02010600030101010101" pitchFamily="2" charset="-122"/>
              </a:rPr>
              <a:t>ControlPanel</a:t>
            </a:r>
            <a:r>
              <a:rPr lang="zh-CN" altLang="en-US" dirty="0">
                <a:latin typeface="宋体" panose="02010600030101010101" pitchFamily="2" charset="-122"/>
                <a:ea typeface="宋体" panose="02010600030101010101" pitchFamily="2" charset="-122"/>
              </a:rPr>
              <a:t>具有以下属性和操作。属性</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LCDdisplay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LEDindicators</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keyPadCharacteristics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speaker</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wirelessinterface</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。操作：</a:t>
            </a:r>
            <a:r>
              <a:rPr lang="en-US" altLang="zh-CN" dirty="0" err="1">
                <a:latin typeface="宋体" panose="02010600030101010101" pitchFamily="2" charset="-122"/>
                <a:ea typeface="宋体" panose="02010600030101010101" pitchFamily="2" charset="-122"/>
              </a:rPr>
              <a:t>readKeyStroke</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decodeKey</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displayStatus</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lightLEDs</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sendControlMsg</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KeyPad</a:t>
            </a:r>
            <a:r>
              <a:rPr lang="zh-CN" altLang="en-US" dirty="0">
                <a:latin typeface="宋体" panose="02010600030101010101" pitchFamily="2" charset="-122"/>
                <a:ea typeface="宋体" panose="02010600030101010101" pitchFamily="2" charset="-122"/>
              </a:rPr>
              <a:t>有如下操作</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readKeystroke</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decodeKey</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endParaRPr lang="en-US"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619865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构建级设计元素</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317096"/>
          </a:xfrm>
        </p:spPr>
        <p:txBody>
          <a:bodyPr vert="horz" lIns="91440" tIns="45720" rIns="91440" bIns="45720" rtlCol="0">
            <a:noAutofit/>
          </a:bodyPr>
          <a:lstStyle/>
          <a:p>
            <a:pPr>
              <a:spcBef>
                <a:spcPts val="1000"/>
              </a:spcBef>
              <a:spcAft>
                <a:spcPts val="0"/>
              </a:spcAft>
            </a:pPr>
            <a:r>
              <a:rPr lang="zh-CN" altLang="en-US" sz="2400" noProof="0" dirty="0">
                <a:latin typeface="宋体" panose="02010600030101010101" pitchFamily="2" charset="-122"/>
                <a:ea typeface="宋体" panose="02010600030101010101" pitchFamily="2" charset="-122"/>
              </a:rPr>
              <a:t>软件的构件级设计完整地描述了每个软件构件的内部细节。</a:t>
            </a:r>
            <a:endParaRPr lang="en-US" altLang="zh-CN" sz="2400" dirty="0">
              <a:latin typeface="宋体" panose="02010600030101010101" pitchFamily="2" charset="-122"/>
              <a:ea typeface="宋体" panose="02010600030101010101" pitchFamily="2" charset="-122"/>
            </a:endParaRPr>
          </a:p>
          <a:p>
            <a:pPr>
              <a:spcBef>
                <a:spcPts val="1000"/>
              </a:spcBef>
              <a:spcAft>
                <a:spcPts val="0"/>
              </a:spcAft>
            </a:pPr>
            <a:r>
              <a:rPr lang="zh-CN" altLang="en-US" sz="2400" noProof="0" dirty="0">
                <a:latin typeface="宋体" panose="02010600030101010101" pitchFamily="2" charset="-122"/>
                <a:ea typeface="宋体" panose="02010600030101010101" pitchFamily="2" charset="-122"/>
              </a:rPr>
              <a:t>定义：</a:t>
            </a:r>
            <a:endParaRPr lang="en-US" altLang="en-US" sz="2400" noProof="0" dirty="0">
              <a:latin typeface="宋体" panose="02010600030101010101" pitchFamily="2" charset="-122"/>
              <a:ea typeface="宋体" panose="02010600030101010101" pitchFamily="2" charset="-122"/>
            </a:endParaRPr>
          </a:p>
          <a:p>
            <a:pPr marL="291600" lvl="2" indent="-291600"/>
            <a:r>
              <a:rPr lang="zh-CN" altLang="en-US" sz="2000" noProof="0" dirty="0">
                <a:latin typeface="宋体" panose="02010600030101010101" pitchFamily="2" charset="-122"/>
                <a:ea typeface="宋体" panose="02010600030101010101" pitchFamily="2" charset="-122"/>
              </a:rPr>
              <a:t>构件级设计为所有局部数据对象定义数据结构。</a:t>
            </a:r>
            <a:endParaRPr lang="en-US" altLang="zh-CN" sz="2000" noProof="0" dirty="0">
              <a:latin typeface="宋体" panose="02010600030101010101" pitchFamily="2" charset="-122"/>
              <a:ea typeface="宋体" panose="02010600030101010101" pitchFamily="2" charset="-122"/>
            </a:endParaRPr>
          </a:p>
          <a:p>
            <a:pPr marL="291600" lvl="2" indent="-291600"/>
            <a:r>
              <a:rPr lang="zh-CN" altLang="en-US" sz="2000" noProof="0" dirty="0">
                <a:latin typeface="宋体" panose="02010600030101010101" pitchFamily="2" charset="-122"/>
                <a:ea typeface="宋体" panose="02010600030101010101" pitchFamily="2" charset="-122"/>
              </a:rPr>
              <a:t>为所有在构件内发生的处理定义算法细节。</a:t>
            </a:r>
            <a:endParaRPr lang="en-US" altLang="zh-CN" sz="2000" noProof="0" dirty="0">
              <a:latin typeface="宋体" panose="02010600030101010101" pitchFamily="2" charset="-122"/>
              <a:ea typeface="宋体" panose="02010600030101010101" pitchFamily="2" charset="-122"/>
            </a:endParaRPr>
          </a:p>
          <a:p>
            <a:pPr marL="291600" lvl="2" indent="-291600"/>
            <a:r>
              <a:rPr lang="zh-CN" altLang="en-US" sz="2000" noProof="0" dirty="0">
                <a:latin typeface="宋体" panose="02010600030101010101" pitchFamily="2" charset="-122"/>
                <a:ea typeface="宋体" panose="02010600030101010101" pitchFamily="2" charset="-122"/>
              </a:rPr>
              <a:t>定义允许访问所有构件操作（行为）的接口。</a:t>
            </a:r>
            <a:endParaRPr lang="en-US" altLang="en-US" sz="2000" noProof="0" dirty="0">
              <a:latin typeface="宋体" panose="02010600030101010101" pitchFamily="2" charset="-122"/>
              <a:ea typeface="宋体" panose="02010600030101010101" pitchFamily="2" charset="-122"/>
            </a:endParaRPr>
          </a:p>
        </p:txBody>
      </p:sp>
      <p:sp>
        <p:nvSpPr>
          <p:cNvPr id="10" name="Content Placeholder 9">
            <a:extLst>
              <a:ext uri="{FF2B5EF4-FFF2-40B4-BE49-F238E27FC236}">
                <a16:creationId xmlns:a16="http://schemas.microsoft.com/office/drawing/2014/main" id="{C344935D-FA12-4C9D-AEC8-AAC3A787C081}"/>
              </a:ext>
            </a:extLst>
          </p:cNvPr>
          <p:cNvSpPr>
            <a:spLocks noGrp="1"/>
          </p:cNvSpPr>
          <p:nvPr>
            <p:ph sz="quarter" idx="14"/>
          </p:nvPr>
        </p:nvSpPr>
        <p:spPr>
          <a:xfrm>
            <a:off x="342900" y="3676290"/>
            <a:ext cx="8458200" cy="502305"/>
          </a:xfrm>
        </p:spPr>
        <p:txBody>
          <a:bodyPr>
            <a:normAutofit/>
          </a:bodyPr>
          <a:lstStyle/>
          <a:p>
            <a:r>
              <a:rPr lang="zh-CN" altLang="en-US" sz="2400" noProof="0" dirty="0">
                <a:latin typeface="宋体" panose="02010600030101010101" pitchFamily="2" charset="-122"/>
                <a:ea typeface="宋体" panose="02010600030101010101" pitchFamily="2" charset="-122"/>
              </a:rPr>
              <a:t>使用</a:t>
            </a:r>
            <a:r>
              <a:rPr lang="en-US" altLang="zh-CN" sz="2400" noProof="0" dirty="0">
                <a:latin typeface="宋体" panose="02010600030101010101" pitchFamily="2" charset="-122"/>
                <a:ea typeface="宋体" panose="02010600030101010101" pitchFamily="2" charset="-122"/>
              </a:rPr>
              <a:t>UML</a:t>
            </a:r>
            <a:r>
              <a:rPr lang="zh-CN" altLang="en-US" sz="2400" noProof="0" dirty="0">
                <a:latin typeface="宋体" panose="02010600030101010101" pitchFamily="2" charset="-122"/>
                <a:ea typeface="宋体" panose="02010600030101010101" pitchFamily="2" charset="-122"/>
              </a:rPr>
              <a:t>图表现的一个构件：</a:t>
            </a:r>
            <a:endParaRPr lang="en-US" altLang="en-US" sz="24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42</a:t>
            </a:fld>
            <a:endParaRPr lang="en-US" dirty="0"/>
          </a:p>
        </p:txBody>
      </p:sp>
      <p:pic>
        <p:nvPicPr>
          <p:cNvPr id="7" name="图片 6">
            <a:extLst>
              <a:ext uri="{FF2B5EF4-FFF2-40B4-BE49-F238E27FC236}">
                <a16:creationId xmlns:a16="http://schemas.microsoft.com/office/drawing/2014/main" id="{363805B3-BD91-CBE3-4EF6-8EDA999BA2F5}"/>
              </a:ext>
            </a:extLst>
          </p:cNvPr>
          <p:cNvPicPr>
            <a:picLocks noChangeAspect="1"/>
          </p:cNvPicPr>
          <p:nvPr/>
        </p:nvPicPr>
        <p:blipFill>
          <a:blip r:embed="rId2"/>
          <a:stretch>
            <a:fillRect/>
          </a:stretch>
        </p:blipFill>
        <p:spPr>
          <a:xfrm>
            <a:off x="1356050" y="4363207"/>
            <a:ext cx="6431899" cy="1403571"/>
          </a:xfrm>
          <a:prstGeom prst="rect">
            <a:avLst/>
          </a:prstGeom>
        </p:spPr>
      </p:pic>
    </p:spTree>
    <p:extLst>
      <p:ext uri="{BB962C8B-B14F-4D97-AF65-F5344CB8AC3E}">
        <p14:creationId xmlns:p14="http://schemas.microsoft.com/office/powerpoint/2010/main" val="3269873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部署级设计元素</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82640"/>
          </a:xfrm>
        </p:spPr>
        <p:txBody>
          <a:bodyPr vert="horz" lIns="91440" tIns="45720" rIns="91440" bIns="45720" rtlCol="0">
            <a:noAutofit/>
          </a:bodyPr>
          <a:lstStyle/>
          <a:p>
            <a:pPr>
              <a:spcBef>
                <a:spcPts val="1000"/>
              </a:spcBef>
              <a:spcAft>
                <a:spcPts val="0"/>
              </a:spcAft>
            </a:pPr>
            <a:r>
              <a:rPr lang="zh-CN" altLang="en-US" sz="2400" noProof="0" dirty="0">
                <a:latin typeface="宋体" panose="02010600030101010101" pitchFamily="2" charset="-122"/>
                <a:ea typeface="宋体" panose="02010600030101010101" pitchFamily="2" charset="-122"/>
              </a:rPr>
              <a:t>指明软件功能和子系统将如何在支持软件的物理计算环境内进行分布。</a:t>
            </a:r>
            <a:endParaRPr lang="en-US" altLang="zh-CN" sz="2400" noProof="0" dirty="0">
              <a:latin typeface="宋体" panose="02010600030101010101" pitchFamily="2" charset="-122"/>
              <a:ea typeface="宋体" panose="02010600030101010101" pitchFamily="2" charset="-122"/>
            </a:endParaRPr>
          </a:p>
          <a:p>
            <a:pPr>
              <a:spcBef>
                <a:spcPts val="1000"/>
              </a:spcBef>
              <a:spcAft>
                <a:spcPts val="0"/>
              </a:spcAft>
            </a:pPr>
            <a:r>
              <a:rPr lang="zh-CN" altLang="en-US" sz="2400" noProof="0" dirty="0">
                <a:latin typeface="宋体" panose="02010600030101010101" pitchFamily="2" charset="-122"/>
                <a:ea typeface="宋体" panose="02010600030101010101" pitchFamily="2" charset="-122"/>
              </a:rPr>
              <a:t>使用</a:t>
            </a:r>
            <a:r>
              <a:rPr lang="en-US" altLang="zh-CN" sz="2400" noProof="0" dirty="0">
                <a:latin typeface="宋体" panose="02010600030101010101" pitchFamily="2" charset="-122"/>
                <a:ea typeface="宋体" panose="02010600030101010101" pitchFamily="2" charset="-122"/>
              </a:rPr>
              <a:t>UML</a:t>
            </a:r>
            <a:r>
              <a:rPr lang="zh-CN" altLang="en-US" sz="2400" noProof="0" dirty="0">
                <a:latin typeface="宋体" panose="02010600030101010101" pitchFamily="2" charset="-122"/>
                <a:ea typeface="宋体" panose="02010600030101010101" pitchFamily="2" charset="-122"/>
              </a:rPr>
              <a:t>部署图建模。</a:t>
            </a:r>
            <a:endParaRPr lang="en-US" altLang="zh-CN" sz="2400" noProof="0" dirty="0">
              <a:latin typeface="宋体" panose="02010600030101010101" pitchFamily="2" charset="-122"/>
              <a:ea typeface="宋体" panose="02010600030101010101" pitchFamily="2" charset="-122"/>
            </a:endParaRPr>
          </a:p>
          <a:p>
            <a:pPr marL="342900" indent="-3429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rPr>
              <a:t>描述符形式部署图</a:t>
            </a:r>
            <a:r>
              <a:rPr lang="en-US" altLang="zh-CN" noProof="0" dirty="0">
                <a:latin typeface="宋体" panose="02010600030101010101" pitchFamily="2" charset="-122"/>
                <a:ea typeface="宋体" panose="02010600030101010101" pitchFamily="2" charset="-122"/>
              </a:rPr>
              <a:t>—</a:t>
            </a:r>
            <a:r>
              <a:rPr lang="zh-CN" altLang="en-US" noProof="0" dirty="0">
                <a:latin typeface="宋体" panose="02010600030101010101" pitchFamily="2" charset="-122"/>
                <a:ea typeface="宋体" panose="02010600030101010101" pitchFamily="2" charset="-122"/>
              </a:rPr>
              <a:t>这意味着部署图表明了计算环境， 但并没有明确地说明配值细节。</a:t>
            </a:r>
            <a:endParaRPr lang="en-US" altLang="zh-CN" noProof="0" dirty="0">
              <a:latin typeface="宋体" panose="02010600030101010101" pitchFamily="2" charset="-122"/>
              <a:ea typeface="宋体" panose="02010600030101010101" pitchFamily="2" charset="-122"/>
            </a:endParaRPr>
          </a:p>
          <a:p>
            <a:pPr marL="342900" indent="-342900">
              <a:spcBef>
                <a:spcPts val="1000"/>
              </a:spcBef>
              <a:spcAft>
                <a:spcPts val="0"/>
              </a:spcAft>
              <a:buFont typeface="Arial" panose="020B0604020202020204" pitchFamily="34" charset="0"/>
              <a:buChar char="•"/>
            </a:pPr>
            <a:r>
              <a:rPr lang="zh-CN" altLang="en-US" noProof="0" dirty="0">
                <a:latin typeface="宋体" panose="02010600030101010101" pitchFamily="2" charset="-122"/>
                <a:ea typeface="宋体" panose="02010600030101010101" pitchFamily="2" charset="-122"/>
              </a:rPr>
              <a:t>实例形式部署图</a:t>
            </a:r>
            <a:r>
              <a:rPr lang="en-US" altLang="zh-CN" dirty="0">
                <a:latin typeface="宋体" panose="02010600030101010101" pitchFamily="2" charset="-122"/>
                <a:ea typeface="宋体" panose="02010600030101010101" pitchFamily="2" charset="-122"/>
              </a:rPr>
              <a:t>—</a:t>
            </a:r>
            <a:r>
              <a:rPr lang="zh-CN" altLang="en-US" b="0" i="0" dirty="0">
                <a:solidFill>
                  <a:srgbClr val="2A2B2E"/>
                </a:solidFill>
                <a:effectLst/>
                <a:latin typeface="宋体" panose="02010600030101010101" pitchFamily="2" charset="-122"/>
                <a:ea typeface="宋体" panose="02010600030101010101" pitchFamily="2" charset="-122"/>
              </a:rPr>
              <a:t>标识特定的硬件配置，并在设计的后期阶段进行开发。</a:t>
            </a:r>
            <a:endParaRPr lang="en-US" altLang="en-US"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43</a:t>
            </a:fld>
            <a:endParaRPr lang="en-US" dirty="0"/>
          </a:p>
        </p:txBody>
      </p:sp>
    </p:spTree>
    <p:extLst>
      <p:ext uri="{BB962C8B-B14F-4D97-AF65-F5344CB8AC3E}">
        <p14:creationId xmlns:p14="http://schemas.microsoft.com/office/powerpoint/2010/main" val="1223797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latin typeface="宋体" panose="02010600030101010101" pitchFamily="2" charset="-122"/>
                <a:ea typeface="宋体" panose="02010600030101010101" pitchFamily="2" charset="-122"/>
              </a:rPr>
              <a:t>UML</a:t>
            </a:r>
            <a:r>
              <a:rPr lang="zh-CN" altLang="en-US" noProof="0" dirty="0">
                <a:latin typeface="宋体" panose="02010600030101010101" pitchFamily="2" charset="-122"/>
                <a:ea typeface="宋体" panose="02010600030101010101" pitchFamily="2" charset="-122"/>
              </a:rPr>
              <a:t>部署示例图</a:t>
            </a:r>
            <a:endParaRPr lang="en-US" noProof="0"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B997BE91-BABF-4CC2-B89C-B844AEFD6796}"/>
              </a:ext>
            </a:extLst>
          </p:cNvPr>
          <p:cNvSpPr>
            <a:spLocks noGrp="1"/>
          </p:cNvSpPr>
          <p:nvPr>
            <p:ph type="body" sz="quarter" idx="12"/>
          </p:nvPr>
        </p:nvSpPr>
        <p:spPr>
          <a:xfrm>
            <a:off x="3369347" y="6324600"/>
            <a:ext cx="3637509" cy="228600"/>
          </a:xfrm>
        </p:spPr>
        <p:txBody>
          <a:bodyPr/>
          <a:lstStyle/>
          <a:p>
            <a:r>
              <a:rPr lang="zh-CN" altLang="en-US"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图片对应描述</a:t>
            </a:r>
            <a:r>
              <a:rPr lang="en-US" altLang="zh-CN" sz="1200"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altLang="zh-CN" sz="120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626412" y="6689860"/>
            <a:ext cx="355840" cy="161396"/>
          </a:xfrm>
        </p:spPr>
        <p:txBody>
          <a:bodyPr/>
          <a:lstStyle/>
          <a:p>
            <a:fld id="{68151E55-6873-49E2-B8D5-2F265E6F1973}" type="slidenum">
              <a:rPr lang="en-US" smtClean="0"/>
              <a:pPr/>
              <a:t>44</a:t>
            </a:fld>
            <a:endParaRPr lang="en-US" dirty="0"/>
          </a:p>
        </p:txBody>
      </p:sp>
      <p:pic>
        <p:nvPicPr>
          <p:cNvPr id="5" name="图片 4">
            <a:extLst>
              <a:ext uri="{FF2B5EF4-FFF2-40B4-BE49-F238E27FC236}">
                <a16:creationId xmlns:a16="http://schemas.microsoft.com/office/drawing/2014/main" id="{EBDC813C-36B0-694C-89B1-84D8AF751B75}"/>
              </a:ext>
            </a:extLst>
          </p:cNvPr>
          <p:cNvPicPr>
            <a:picLocks noChangeAspect="1"/>
          </p:cNvPicPr>
          <p:nvPr/>
        </p:nvPicPr>
        <p:blipFill>
          <a:blip r:embed="rId3"/>
          <a:stretch>
            <a:fillRect/>
          </a:stretch>
        </p:blipFill>
        <p:spPr>
          <a:xfrm>
            <a:off x="1857375" y="957262"/>
            <a:ext cx="5784396" cy="5266845"/>
          </a:xfrm>
          <a:prstGeom prst="rect">
            <a:avLst/>
          </a:prstGeom>
        </p:spPr>
      </p:pic>
    </p:spTree>
    <p:extLst>
      <p:ext uri="{BB962C8B-B14F-4D97-AF65-F5344CB8AC3E}">
        <p14:creationId xmlns:p14="http://schemas.microsoft.com/office/powerpoint/2010/main" val="1713272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altLang="zh-CN" noProof="0" dirty="0">
                <a:latin typeface="宋体" panose="02010600030101010101" pitchFamily="2" charset="-122"/>
                <a:ea typeface="宋体" panose="02010600030101010101" pitchFamily="2" charset="-122"/>
              </a:rPr>
              <a:t>U</a:t>
            </a:r>
            <a:r>
              <a:rPr lang="en-US" altLang="zh-CN" sz="100" noProof="0" dirty="0">
                <a:latin typeface="宋体" panose="02010600030101010101" pitchFamily="2" charset="-122"/>
                <a:ea typeface="宋体" panose="02010600030101010101" pitchFamily="2" charset="-122"/>
              </a:rPr>
              <a:t> </a:t>
            </a:r>
            <a:r>
              <a:rPr lang="en-US" altLang="zh-CN" noProof="0" dirty="0">
                <a:latin typeface="宋体" panose="02010600030101010101" pitchFamily="2" charset="-122"/>
                <a:ea typeface="宋体" panose="02010600030101010101" pitchFamily="2" charset="-122"/>
              </a:rPr>
              <a:t>M</a:t>
            </a:r>
            <a:r>
              <a:rPr lang="en-US" altLang="zh-CN" sz="100" noProof="0" dirty="0">
                <a:latin typeface="宋体" panose="02010600030101010101" pitchFamily="2" charset="-122"/>
                <a:ea typeface="宋体" panose="02010600030101010101" pitchFamily="2" charset="-122"/>
              </a:rPr>
              <a:t> </a:t>
            </a:r>
            <a:r>
              <a:rPr lang="en-US" altLang="zh-CN" noProof="0" dirty="0">
                <a:latin typeface="宋体" panose="02010600030101010101" pitchFamily="2" charset="-122"/>
                <a:ea typeface="宋体" panose="02010600030101010101" pitchFamily="2" charset="-122"/>
              </a:rPr>
              <a:t>L</a:t>
            </a:r>
            <a:r>
              <a:rPr lang="zh-CN" altLang="en-US" noProof="0" dirty="0">
                <a:latin typeface="宋体" panose="02010600030101010101" pitchFamily="2" charset="-122"/>
                <a:ea typeface="宋体" panose="02010600030101010101" pitchFamily="2" charset="-122"/>
              </a:rPr>
              <a:t>部署示例图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pPr algn="just"/>
            <a:r>
              <a:rPr lang="zh-CN" altLang="en-US" dirty="0">
                <a:latin typeface="宋体" panose="02010600030101010101" pitchFamily="2" charset="-122"/>
                <a:ea typeface="宋体" panose="02010600030101010101" pitchFamily="2" charset="-122"/>
              </a:rPr>
              <a:t>该插图显示了</a:t>
            </a:r>
            <a:r>
              <a:rPr lang="en-US" altLang="zh-CN" dirty="0">
                <a:latin typeface="宋体" panose="02010600030101010101" pitchFamily="2" charset="-122"/>
                <a:ea typeface="宋体" panose="02010600030101010101" pitchFamily="2" charset="-122"/>
              </a:rPr>
              <a:t>UML</a:t>
            </a:r>
            <a:r>
              <a:rPr lang="zh-CN" altLang="en-US" dirty="0">
                <a:latin typeface="宋体" panose="02010600030101010101" pitchFamily="2" charset="-122"/>
                <a:ea typeface="宋体" panose="02010600030101010101" pitchFamily="2" charset="-122"/>
              </a:rPr>
              <a:t>部署示例图。这三类分别是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控制面板、</a:t>
            </a:r>
            <a:r>
              <a:rPr lang="en-US" altLang="zh-CN" dirty="0">
                <a:latin typeface="宋体" panose="02010600030101010101" pitchFamily="2" charset="-122"/>
                <a:ea typeface="宋体" panose="02010600030101010101" pitchFamily="2" charset="-122"/>
              </a:rPr>
              <a:t>CPI</a:t>
            </a:r>
            <a:r>
              <a:rPr lang="zh-CN" altLang="en-US" dirty="0">
                <a:latin typeface="宋体" panose="02010600030101010101" pitchFamily="2" charset="-122"/>
                <a:ea typeface="宋体" panose="02010600030101010101" pitchFamily="2" charset="-122"/>
              </a:rPr>
              <a:t>服务器和个人计算机。个人计算机包含外部访问、安全、监视、住宅管理和通信。个人电脑的外部访问是连接到安全控制面板，和房主访问的</a:t>
            </a:r>
            <a:r>
              <a:rPr lang="en-US" altLang="zh-CN" dirty="0">
                <a:latin typeface="宋体" panose="02010600030101010101" pitchFamily="2" charset="-122"/>
                <a:ea typeface="宋体" panose="02010600030101010101" pitchFamily="2" charset="-122"/>
              </a:rPr>
              <a:t>CPI</a:t>
            </a:r>
            <a:r>
              <a:rPr lang="zh-CN" altLang="en-US" dirty="0">
                <a:latin typeface="宋体" panose="02010600030101010101" pitchFamily="2" charset="-122"/>
                <a:ea typeface="宋体" panose="02010600030101010101" pitchFamily="2" charset="-122"/>
              </a:rPr>
              <a:t>服务器。</a:t>
            </a:r>
          </a:p>
          <a:p>
            <a:pPr algn="just"/>
            <a:endParaRPr lang="zh-CN" altLang="en-US"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 </a:t>
            </a:r>
            <a:endParaRPr lang="en-US"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146643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zh-CN" altLang="en-US" dirty="0">
                <a:latin typeface="宋体" panose="02010600030101010101" pitchFamily="2" charset="-122"/>
                <a:ea typeface="宋体" panose="02010600030101010101" pitchFamily="2" charset="-122"/>
              </a:rPr>
              <a:t>从需求模型到设计模型的转换</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对应描述</a:t>
            </a:r>
            <a:endParaRPr lang="en-US" noProof="0" dirty="0">
              <a:latin typeface="宋体" panose="02010600030101010101" pitchFamily="2" charset="-122"/>
              <a:ea typeface="宋体" panose="02010600030101010101" pitchFamily="2" charset="-122"/>
            </a:endParaRP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noAutofit/>
          </a:bodyPr>
          <a:lstStyle/>
          <a:p>
            <a:r>
              <a:rPr lang="zh-CN" altLang="en-US" sz="2800" b="0" i="0" dirty="0">
                <a:solidFill>
                  <a:srgbClr val="2A2B2E"/>
                </a:solidFill>
                <a:effectLst/>
                <a:latin typeface="宋体" panose="02010600030101010101" pitchFamily="2" charset="-122"/>
                <a:ea typeface="宋体" panose="02010600030101010101" pitchFamily="2" charset="-122"/>
              </a:rPr>
              <a:t>从需求模型到设计模型的转换说明。需求</a:t>
            </a:r>
            <a:r>
              <a:rPr lang="en-US" altLang="zh-CN" sz="2800" b="0" i="0" dirty="0">
                <a:solidFill>
                  <a:srgbClr val="2A2B2E"/>
                </a:solidFill>
                <a:effectLst/>
                <a:latin typeface="宋体" panose="02010600030101010101" pitchFamily="2" charset="-122"/>
                <a:ea typeface="宋体" panose="02010600030101010101" pitchFamily="2" charset="-122"/>
              </a:rPr>
              <a:t>/</a:t>
            </a:r>
            <a:r>
              <a:rPr lang="zh-CN" altLang="en-US" sz="2800" b="0" i="0" dirty="0">
                <a:solidFill>
                  <a:srgbClr val="2A2B2E"/>
                </a:solidFill>
                <a:effectLst/>
                <a:latin typeface="宋体" panose="02010600030101010101" pitchFamily="2" charset="-122"/>
                <a:ea typeface="宋体" panose="02010600030101010101" pitchFamily="2" charset="-122"/>
              </a:rPr>
              <a:t>分析模型有三个组件，行为元素，基于类的元素和基于场景的元素。行为元素包含状态图，活动图。基于类的元素包含类图、分析包、</a:t>
            </a:r>
            <a:r>
              <a:rPr lang="en-US" altLang="zh-CN" sz="2800" b="0" i="0" dirty="0">
                <a:solidFill>
                  <a:srgbClr val="2A2B2E"/>
                </a:solidFill>
                <a:effectLst/>
                <a:latin typeface="宋体" panose="02010600030101010101" pitchFamily="2" charset="-122"/>
                <a:ea typeface="宋体" panose="02010600030101010101" pitchFamily="2" charset="-122"/>
              </a:rPr>
              <a:t>CRC</a:t>
            </a:r>
            <a:r>
              <a:rPr lang="zh-CN" altLang="en-US" sz="2800" b="0" i="0" dirty="0">
                <a:solidFill>
                  <a:srgbClr val="2A2B2E"/>
                </a:solidFill>
                <a:effectLst/>
                <a:latin typeface="宋体" panose="02010600030101010101" pitchFamily="2" charset="-122"/>
                <a:ea typeface="宋体" panose="02010600030101010101" pitchFamily="2" charset="-122"/>
              </a:rPr>
              <a:t>模型和顺序图。基于场景的元素包含用例文本、用例图、泳道图和序列图。设计模型是金字塔形的，从上到下有四个层次，分别是构件级设计、接口设计、</a:t>
            </a:r>
            <a:r>
              <a:rPr lang="zh-CN" altLang="en-US" sz="2800" dirty="0">
                <a:solidFill>
                  <a:srgbClr val="2A2B2E"/>
                </a:solidFill>
                <a:latin typeface="宋体" panose="02010600030101010101" pitchFamily="2" charset="-122"/>
                <a:ea typeface="宋体" panose="02010600030101010101" pitchFamily="2" charset="-122"/>
              </a:rPr>
              <a:t>体系结构</a:t>
            </a:r>
            <a:r>
              <a:rPr lang="zh-CN" altLang="en-US" sz="2800" b="0" i="0" dirty="0">
                <a:solidFill>
                  <a:srgbClr val="2A2B2E"/>
                </a:solidFill>
                <a:effectLst/>
                <a:latin typeface="宋体" panose="02010600030101010101" pitchFamily="2" charset="-122"/>
                <a:ea typeface="宋体" panose="02010600030101010101" pitchFamily="2" charset="-122"/>
              </a:rPr>
              <a:t>设计和数据</a:t>
            </a:r>
            <a:r>
              <a:rPr lang="en-US" altLang="zh-CN" sz="2800" b="0" i="0" dirty="0">
                <a:solidFill>
                  <a:srgbClr val="2A2B2E"/>
                </a:solidFill>
                <a:effectLst/>
                <a:latin typeface="宋体" panose="02010600030101010101" pitchFamily="2" charset="-122"/>
                <a:ea typeface="宋体" panose="02010600030101010101" pitchFamily="2" charset="-122"/>
              </a:rPr>
              <a:t>/</a:t>
            </a:r>
            <a:r>
              <a:rPr lang="zh-CN" altLang="en-US" sz="2800" b="0" i="0" dirty="0">
                <a:solidFill>
                  <a:srgbClr val="2A2B2E"/>
                </a:solidFill>
                <a:effectLst/>
                <a:latin typeface="宋体" panose="02010600030101010101" pitchFamily="2" charset="-122"/>
                <a:ea typeface="宋体" panose="02010600030101010101" pitchFamily="2" charset="-122"/>
              </a:rPr>
              <a:t>类设计。分析模型的组件连接到设计模型中的不同层次，行为元素和基于类的元素与</a:t>
            </a:r>
            <a:r>
              <a:rPr lang="zh-CN" altLang="en-US" sz="2800" dirty="0">
                <a:solidFill>
                  <a:srgbClr val="2A2B2E"/>
                </a:solidFill>
                <a:latin typeface="宋体" panose="02010600030101010101" pitchFamily="2" charset="-122"/>
                <a:ea typeface="宋体" panose="02010600030101010101" pitchFamily="2" charset="-122"/>
              </a:rPr>
              <a:t>构件</a:t>
            </a:r>
            <a:r>
              <a:rPr lang="zh-CN" altLang="en-US" sz="2800" b="0" i="0" dirty="0">
                <a:solidFill>
                  <a:srgbClr val="2A2B2E"/>
                </a:solidFill>
                <a:effectLst/>
                <a:latin typeface="宋体" panose="02010600030101010101" pitchFamily="2" charset="-122"/>
                <a:ea typeface="宋体" panose="02010600030101010101" pitchFamily="2" charset="-122"/>
              </a:rPr>
              <a:t>级设计相连接。行为元素和基于场景的元素与界面设计相</a:t>
            </a:r>
            <a:r>
              <a:rPr lang="zh-CN" altLang="en-US" sz="2800" dirty="0">
                <a:solidFill>
                  <a:srgbClr val="2A2B2E"/>
                </a:solidFill>
                <a:latin typeface="宋体" panose="02010600030101010101" pitchFamily="2" charset="-122"/>
                <a:ea typeface="宋体" panose="02010600030101010101" pitchFamily="2" charset="-122"/>
              </a:rPr>
              <a:t>连接</a:t>
            </a:r>
            <a:r>
              <a:rPr lang="zh-CN" altLang="en-US" sz="2800" b="0" i="0" dirty="0">
                <a:solidFill>
                  <a:srgbClr val="2A2B2E"/>
                </a:solidFill>
                <a:effectLst/>
                <a:latin typeface="宋体" panose="02010600030101010101" pitchFamily="2" charset="-122"/>
                <a:ea typeface="宋体" panose="02010600030101010101" pitchFamily="2" charset="-122"/>
              </a:rPr>
              <a:t>。基于类的元素与</a:t>
            </a:r>
            <a:r>
              <a:rPr lang="zh-CN" altLang="en-US" sz="2800" dirty="0">
                <a:solidFill>
                  <a:srgbClr val="2A2B2E"/>
                </a:solidFill>
                <a:latin typeface="宋体" panose="02010600030101010101" pitchFamily="2" charset="-122"/>
                <a:ea typeface="宋体" panose="02010600030101010101" pitchFamily="2" charset="-122"/>
              </a:rPr>
              <a:t>体系结构</a:t>
            </a:r>
            <a:r>
              <a:rPr lang="zh-CN" altLang="en-US" sz="2800" b="0" i="0" dirty="0">
                <a:solidFill>
                  <a:srgbClr val="2A2B2E"/>
                </a:solidFill>
                <a:effectLst/>
                <a:latin typeface="宋体" panose="02010600030101010101" pitchFamily="2" charset="-122"/>
                <a:ea typeface="宋体" panose="02010600030101010101" pitchFamily="2" charset="-122"/>
              </a:rPr>
              <a:t>设计和数据</a:t>
            </a:r>
            <a:r>
              <a:rPr lang="en-US" altLang="zh-CN" sz="2800" b="0" i="0" dirty="0">
                <a:solidFill>
                  <a:srgbClr val="2A2B2E"/>
                </a:solidFill>
                <a:effectLst/>
                <a:latin typeface="宋体" panose="02010600030101010101" pitchFamily="2" charset="-122"/>
                <a:ea typeface="宋体" panose="02010600030101010101" pitchFamily="2" charset="-122"/>
              </a:rPr>
              <a:t>/</a:t>
            </a:r>
            <a:r>
              <a:rPr lang="zh-CN" altLang="en-US" sz="2800" b="0" i="0" dirty="0">
                <a:solidFill>
                  <a:srgbClr val="2A2B2E"/>
                </a:solidFill>
                <a:effectLst/>
                <a:latin typeface="宋体" panose="02010600030101010101" pitchFamily="2" charset="-122"/>
                <a:ea typeface="宋体" panose="02010600030101010101" pitchFamily="2" charset="-122"/>
              </a:rPr>
              <a:t>类设计级别相连接。</a:t>
            </a:r>
            <a:endParaRPr lang="en-US" sz="2800" dirty="0">
              <a:latin typeface="宋体" panose="02010600030101010101" pitchFamily="2" charset="-122"/>
              <a:ea typeface="宋体" panose="02010600030101010101" pitchFamily="2" charset="-122"/>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zh-CN" alt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返回原页面</a:t>
            </a:r>
            <a:r>
              <a:rPr lang="en-US" dirty="0">
                <a:solidFill>
                  <a:schemeClr val="tx1"/>
                </a:solidFill>
                <a:latin typeface="宋体" panose="02010600030101010101" pitchFamily="2" charset="-122"/>
                <a:ea typeface="宋体" panose="02010600030101010101" pitchFamily="2" charset="-122"/>
                <a:hlinkClick r:id="rId2" action="ppaction://hlinksldjump">
                  <a:extLst>
                    <a:ext uri="{A12FA001-AC4F-418D-AE19-62706E023703}">
                      <ahyp:hlinkClr xmlns:ahyp="http://schemas.microsoft.com/office/drawing/2018/hyperlinkcolor" val="tx"/>
                    </a:ext>
                  </a:extLst>
                </a:hlinkClick>
              </a:rPr>
              <a:t>.</a:t>
            </a:r>
            <a:endParaRPr lang="en-US" dirty="0">
              <a:solidFill>
                <a:schemeClr val="tx1"/>
              </a:solidFill>
              <a:latin typeface="宋体" panose="02010600030101010101" pitchFamily="2" charset="-122"/>
              <a:ea typeface="宋体" panose="02010600030101010101" pitchFamily="2" charset="-122"/>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noProof="0" dirty="0">
                <a:latin typeface="宋体" panose="02010600030101010101" pitchFamily="2" charset="-122"/>
                <a:ea typeface="宋体" panose="02010600030101010101" pitchFamily="2" charset="-122"/>
              </a:rPr>
              <a:t>设计和质量</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设计应当实现所有包含在需求模型中的显式需求，而且必须满足利益相关者期望的所有隐式需求。</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对于那些编码者和测试者以及随后的软件维护者而言，设计应当是可读的、可理解的指南。</a:t>
            </a:r>
            <a:endParaRPr lang="en-US" altLang="zh-CN" sz="2400" noProof="0" dirty="0">
              <a:solidFill>
                <a:schemeClr val="tx1"/>
              </a:solidFill>
              <a:latin typeface="宋体" panose="02010600030101010101" pitchFamily="2" charset="-122"/>
              <a:ea typeface="宋体" panose="02010600030101010101" pitchFamily="2" charset="-122"/>
            </a:endParaRPr>
          </a:p>
          <a:p>
            <a:pPr marL="291600" indent="-291600">
              <a:spcBef>
                <a:spcPts val="1000"/>
              </a:spcBef>
              <a:spcAft>
                <a:spcPts val="0"/>
              </a:spcAft>
              <a:buFont typeface="Arial" panose="020B0604020202020204" pitchFamily="34" charset="0"/>
              <a:buChar char="•"/>
            </a:pPr>
            <a:r>
              <a:rPr lang="zh-CN" altLang="en-US" sz="2400" noProof="0" dirty="0">
                <a:solidFill>
                  <a:schemeClr val="tx1"/>
                </a:solidFill>
                <a:latin typeface="宋体" panose="02010600030101010101" pitchFamily="2" charset="-122"/>
                <a:ea typeface="宋体" panose="02010600030101010101" pitchFamily="2" charset="-122"/>
              </a:rPr>
              <a:t>设计应当提供软件的全貌，从实现的角度对数据域、功能域和行为域进行处理。</a:t>
            </a:r>
            <a:endParaRPr lang="en-US" altLang="en-US" sz="2400"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46671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zh-CN" altLang="en-US" noProof="0" dirty="0">
                <a:latin typeface="宋体" panose="02010600030101010101" pitchFamily="2" charset="-122"/>
                <a:ea typeface="宋体" panose="02010600030101010101" pitchFamily="2" charset="-122"/>
              </a:rPr>
              <a:t>质量指导原则</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019316"/>
          </a:xfrm>
        </p:spPr>
        <p:txBody>
          <a:bodyPr vert="horz" lIns="91440" tIns="45720" rIns="91440" bIns="45720" rtlCol="0">
            <a:noAutofit/>
          </a:bodyPr>
          <a:lstStyle/>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设计应展现出这样一种体系结构</a:t>
            </a:r>
            <a:r>
              <a:rPr lang="zh-CN" altLang="en-US" dirty="0">
                <a:solidFill>
                  <a:schemeClr val="tx1"/>
                </a:solidFill>
                <a:latin typeface="宋体" panose="02010600030101010101" pitchFamily="2" charset="-122"/>
                <a:ea typeface="宋体" panose="02010600030101010101" pitchFamily="2" charset="-122"/>
              </a:rPr>
              <a:t>：</a:t>
            </a:r>
            <a:r>
              <a:rPr lang="en-US" altLang="zh-CN" noProof="0" dirty="0">
                <a:solidFill>
                  <a:schemeClr val="tx1"/>
                </a:solidFill>
                <a:latin typeface="宋体" panose="02010600030101010101" pitchFamily="2" charset="-122"/>
                <a:ea typeface="宋体" panose="02010600030101010101" pitchFamily="2" charset="-122"/>
              </a:rPr>
              <a:t> (a)</a:t>
            </a:r>
            <a:r>
              <a:rPr lang="zh-CN" altLang="en-US" noProof="0" dirty="0">
                <a:solidFill>
                  <a:schemeClr val="tx1"/>
                </a:solidFill>
                <a:latin typeface="宋体" panose="02010600030101010101" pitchFamily="2" charset="-122"/>
                <a:ea typeface="宋体" panose="02010600030101010101" pitchFamily="2" charset="-122"/>
              </a:rPr>
              <a:t>已经使用可识别的体系结构风格或模式创建</a:t>
            </a:r>
            <a:r>
              <a:rPr lang="zh-CN" altLang="en-US" dirty="0">
                <a:solidFill>
                  <a:schemeClr val="tx1"/>
                </a:solidFill>
                <a:latin typeface="宋体" panose="02010600030101010101" pitchFamily="2" charset="-122"/>
                <a:ea typeface="宋体" panose="02010600030101010101" pitchFamily="2" charset="-122"/>
              </a:rPr>
              <a:t>；</a:t>
            </a:r>
            <a:r>
              <a:rPr lang="en-US" altLang="zh-CN" noProof="0" dirty="0">
                <a:solidFill>
                  <a:schemeClr val="tx1"/>
                </a:solidFill>
                <a:latin typeface="宋体" panose="02010600030101010101" pitchFamily="2" charset="-122"/>
                <a:ea typeface="宋体" panose="02010600030101010101" pitchFamily="2" charset="-122"/>
              </a:rPr>
              <a:t>( b)</a:t>
            </a:r>
            <a:r>
              <a:rPr lang="zh-CN" altLang="en-US" noProof="0" dirty="0">
                <a:solidFill>
                  <a:schemeClr val="tx1"/>
                </a:solidFill>
                <a:latin typeface="宋体" panose="02010600030101010101" pitchFamily="2" charset="-122"/>
                <a:ea typeface="宋体" panose="02010600030101010101" pitchFamily="2" charset="-122"/>
              </a:rPr>
              <a:t>由能够展现出良好设计特征的构件构成</a:t>
            </a:r>
            <a:r>
              <a:rPr lang="zh-CN" altLang="en-US" dirty="0">
                <a:solidFill>
                  <a:schemeClr val="tx1"/>
                </a:solidFill>
                <a:latin typeface="宋体" panose="02010600030101010101" pitchFamily="2" charset="-122"/>
                <a:ea typeface="宋体" panose="02010600030101010101" pitchFamily="2" charset="-122"/>
              </a:rPr>
              <a:t>；</a:t>
            </a:r>
            <a:r>
              <a:rPr lang="en-US" altLang="zh-CN" noProof="0" dirty="0">
                <a:solidFill>
                  <a:schemeClr val="tx1"/>
                </a:solidFill>
                <a:latin typeface="宋体" panose="02010600030101010101" pitchFamily="2" charset="-122"/>
                <a:ea typeface="宋体" panose="02010600030101010101" pitchFamily="2" charset="-122"/>
              </a:rPr>
              <a:t>( c)</a:t>
            </a:r>
            <a:r>
              <a:rPr lang="zh-CN" altLang="en-US" noProof="0" dirty="0">
                <a:solidFill>
                  <a:schemeClr val="tx1"/>
                </a:solidFill>
                <a:latin typeface="宋体" panose="02010600030101010101" pitchFamily="2" charset="-122"/>
                <a:ea typeface="宋体" panose="02010600030101010101" pitchFamily="2" charset="-122"/>
              </a:rPr>
              <a:t>能够以演化的方式实现，从而便于实施与测试。</a:t>
            </a:r>
            <a:endParaRPr lang="en-US" altLang="zh-CN" noProof="0"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dirty="0">
                <a:solidFill>
                  <a:schemeClr val="tx1"/>
                </a:solidFill>
                <a:latin typeface="宋体" panose="02010600030101010101" pitchFamily="2" charset="-122"/>
                <a:ea typeface="宋体" panose="02010600030101010101" pitchFamily="2" charset="-122"/>
              </a:rPr>
              <a:t>设计应该模块化。</a:t>
            </a:r>
            <a:endParaRPr lang="en-US" altLang="zh-CN"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设计应该包含数据、体系结构、接口和构件的清晰表示。</a:t>
            </a:r>
            <a:endParaRPr lang="en-US" altLang="zh-CN" noProof="0"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设计应导出数据结构，这些数据结构适用于要实现的类，并从可识别的数据模式提取。</a:t>
            </a:r>
            <a:endParaRPr lang="en-US" altLang="zh-CN" noProof="0"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设计应导出显示独立功能特征的构件。</a:t>
            </a:r>
            <a:endParaRPr lang="en-US" altLang="zh-CN"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设计应导出接口，这些接口降低了构件之间以及构件与外部环境之间连接的复杂性。</a:t>
            </a:r>
            <a:endParaRPr lang="en-US" altLang="zh-CN" noProof="0"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设计的导出应采用可重复的方法进行，这些方法由软件需求分析过程中获取的信息而产生。</a:t>
            </a:r>
            <a:endParaRPr lang="en-US" altLang="zh-CN" noProof="0" dirty="0">
              <a:solidFill>
                <a:schemeClr val="tx1"/>
              </a:solidFill>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noProof="0" dirty="0">
                <a:solidFill>
                  <a:schemeClr val="tx1"/>
                </a:solidFill>
                <a:latin typeface="宋体" panose="02010600030101010101" pitchFamily="2" charset="-122"/>
                <a:ea typeface="宋体" panose="02010600030101010101" pitchFamily="2" charset="-122"/>
              </a:rPr>
              <a:t>应使用能够有效传达其意义的表示法来表达设计。</a:t>
            </a:r>
            <a:endParaRPr lang="en-US" altLang="en-US" b="1" noProof="0" dirty="0">
              <a:solidFill>
                <a:schemeClr val="tx1"/>
              </a:solidFill>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85975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zh-CN" altLang="en-US" noProof="0" dirty="0">
                <a:latin typeface="宋体" panose="02010600030101010101" pitchFamily="2" charset="-122"/>
                <a:ea typeface="宋体" panose="02010600030101010101" pitchFamily="2" charset="-122"/>
              </a:rPr>
              <a:t>常见的设计特征</a:t>
            </a:r>
            <a:endParaRPr lang="en-US" noProof="0" dirty="0">
              <a:latin typeface="宋体" panose="02010600030101010101" pitchFamily="2" charset="-122"/>
              <a:ea typeface="宋体" panose="02010600030101010101" pitchFamily="2" charset="-122"/>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zh-CN" altLang="en-US" sz="2400" noProof="0" dirty="0">
                <a:latin typeface="宋体" panose="02010600030101010101" pitchFamily="2" charset="-122"/>
                <a:ea typeface="宋体" panose="02010600030101010101" pitchFamily="2" charset="-122"/>
              </a:rPr>
              <a:t>每一种软件设计方法引人了独特的启发式和表示法，但它们都包括</a:t>
            </a:r>
            <a:r>
              <a:rPr lang="zh-CN" altLang="en-US" sz="2400" dirty="0">
                <a:latin typeface="宋体" panose="02010600030101010101" pitchFamily="2" charset="-122"/>
                <a:ea typeface="宋体" panose="02010600030101010101" pitchFamily="2" charset="-122"/>
              </a:rPr>
              <a:t>：</a:t>
            </a:r>
            <a:endParaRPr lang="en-US" sz="2400" noProof="0" dirty="0">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rPr>
              <a:t>将需求模型转化为设计表示的机制。</a:t>
            </a:r>
            <a:endParaRPr lang="en-US" altLang="zh-CN" sz="2400" noProof="0" dirty="0">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rPr>
              <a:t>表示功能性构件及它们之间接口的表示法。</a:t>
            </a:r>
            <a:endParaRPr lang="en-US" altLang="zh-CN" sz="2400" noProof="0" dirty="0">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rPr>
              <a:t>细化和分割的启发式方法。</a:t>
            </a:r>
            <a:endParaRPr lang="en-US" altLang="zh-CN" sz="2400" noProof="0" dirty="0">
              <a:latin typeface="宋体" panose="02010600030101010101" pitchFamily="2" charset="-122"/>
              <a:ea typeface="宋体" panose="02010600030101010101" pitchFamily="2" charset="-122"/>
            </a:endParaRPr>
          </a:p>
          <a:p>
            <a:pPr marL="403200" indent="-403200">
              <a:spcBef>
                <a:spcPts val="1000"/>
              </a:spcBef>
              <a:spcAft>
                <a:spcPts val="0"/>
              </a:spcAft>
              <a:buFont typeface="+mj-lt"/>
              <a:buAutoNum type="arabicPeriod"/>
            </a:pPr>
            <a:r>
              <a:rPr lang="zh-CN" altLang="en-US" sz="2400" noProof="0" dirty="0">
                <a:latin typeface="宋体" panose="02010600030101010101" pitchFamily="2" charset="-122"/>
                <a:ea typeface="宋体" panose="02010600030101010101" pitchFamily="2" charset="-122"/>
              </a:rPr>
              <a:t>质量评估的指导原则。</a:t>
            </a:r>
            <a:endParaRPr lang="en-US" sz="1600" noProof="0" dirty="0">
              <a:latin typeface="宋体" panose="02010600030101010101" pitchFamily="2" charset="-122"/>
              <a:ea typeface="宋体" panose="02010600030101010101" pitchFamily="2" charset="-122"/>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57550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BF4D5183-6EC4-D153-5BC9-7C7F63B054D7}"/>
              </a:ext>
            </a:extLst>
          </p:cNvPr>
          <p:cNvSpPr>
            <a:spLocks noGrp="1"/>
          </p:cNvSpPr>
          <p:nvPr>
            <p:ph type="sldNum" sz="quarter" idx="11"/>
          </p:nvPr>
        </p:nvSpPr>
        <p:spPr>
          <a:xfrm>
            <a:off x="8445542" y="6522806"/>
            <a:ext cx="355840" cy="161396"/>
          </a:xfrm>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904856-CD0A-4C05-AD04-B6FF4DFB5621}" type="slidenum">
              <a:rPr lang="en-US" altLang="zh-CN" sz="1000">
                <a:latin typeface="Helvetica" panose="020B0604020202020204" pitchFamily="34" charset="0"/>
              </a:rPr>
              <a:pPr/>
              <a:t>9</a:t>
            </a:fld>
            <a:endParaRPr lang="en-US" altLang="zh-CN" sz="1000">
              <a:latin typeface="Helvetica" panose="020B0604020202020204" pitchFamily="34" charset="0"/>
            </a:endParaRPr>
          </a:p>
        </p:txBody>
      </p:sp>
      <p:sp>
        <p:nvSpPr>
          <p:cNvPr id="11267" name="Rectangle 3">
            <a:extLst>
              <a:ext uri="{FF2B5EF4-FFF2-40B4-BE49-F238E27FC236}">
                <a16:creationId xmlns:a16="http://schemas.microsoft.com/office/drawing/2014/main" id="{9DD9E2DE-8C64-30B5-D1CA-277E7C9E2BB5}"/>
              </a:ext>
            </a:extLst>
          </p:cNvPr>
          <p:cNvSpPr>
            <a:spLocks noGrp="1" noChangeArrowheads="1"/>
          </p:cNvSpPr>
          <p:nvPr>
            <p:ph type="title"/>
          </p:nvPr>
        </p:nvSpPr>
        <p:spPr>
          <a:xfrm>
            <a:off x="542611" y="376854"/>
            <a:ext cx="2179638" cy="666750"/>
          </a:xfrm>
          <a:noFill/>
        </p:spPr>
        <p:txBody>
          <a:bodyPr wrap="none" lIns="63500" tIns="25400" rIns="63500" bIns="25400" anchor="t">
            <a:spAutoFit/>
          </a:bodyPr>
          <a:lstStyle/>
          <a:p>
            <a:pPr eaLnBrk="1" hangingPunct="1"/>
            <a:r>
              <a:rPr lang="zh-CN" altLang="en-US" dirty="0">
                <a:ea typeface="宋体" panose="02010600030101010101" pitchFamily="2" charset="-122"/>
              </a:rPr>
              <a:t>设计原则</a:t>
            </a:r>
            <a:endParaRPr lang="en-US" altLang="zh-CN" dirty="0">
              <a:ea typeface="宋体" panose="02010600030101010101" pitchFamily="2" charset="-122"/>
            </a:endParaRPr>
          </a:p>
        </p:txBody>
      </p:sp>
      <p:sp>
        <p:nvSpPr>
          <p:cNvPr id="11268" name="Rectangle 4">
            <a:extLst>
              <a:ext uri="{FF2B5EF4-FFF2-40B4-BE49-F238E27FC236}">
                <a16:creationId xmlns:a16="http://schemas.microsoft.com/office/drawing/2014/main" id="{7F184369-31B2-F9A2-C7E9-5BBB00E73AF1}"/>
              </a:ext>
            </a:extLst>
          </p:cNvPr>
          <p:cNvSpPr>
            <a:spLocks noGrp="1" noChangeArrowheads="1"/>
          </p:cNvSpPr>
          <p:nvPr>
            <p:ph type="body" idx="1"/>
          </p:nvPr>
        </p:nvSpPr>
        <p:spPr>
          <a:xfrm>
            <a:off x="542611" y="1235948"/>
            <a:ext cx="8268119" cy="5094514"/>
          </a:xfrm>
          <a:noFill/>
        </p:spPr>
        <p:txBody>
          <a:bodyPr lIns="90487" tIns="44450" rIns="90487" bIns="44450">
            <a:noAutofit/>
          </a:bodyPr>
          <a:lstStyle/>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设计过程中不要有“井蛙之见”。</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设计应起源于分析模型。</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设计不要白费力气做重复工作。</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在软件和真实世界的问题之间，设计应能“最小化知识距离”</a:t>
            </a:r>
            <a:r>
              <a:rPr lang="en-US" altLang="zh-CN" sz="2400" dirty="0">
                <a:ea typeface="宋体" panose="02010600030101010101" pitchFamily="2" charset="-122"/>
              </a:rPr>
              <a:t> [DAV95] </a:t>
            </a:r>
            <a:r>
              <a:rPr lang="zh-CN" altLang="en-US" sz="2400" dirty="0">
                <a:ea typeface="宋体" panose="02010600030101010101" pitchFamily="2" charset="-122"/>
              </a:rPr>
              <a:t>。</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设计应表现出一致性和集成性。</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设计结构应适应变化。</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即使遇到数据、事件或操作条件异常时，设计结构应能温和处理。</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设计不是编码，编码不是设计。</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创建设计时就应对其质量进行评估，而不是创建之后。</a:t>
            </a:r>
            <a:endParaRPr lang="en-US" altLang="zh-CN" sz="2400" dirty="0">
              <a:ea typeface="宋体" panose="02010600030101010101" pitchFamily="2" charset="-122"/>
            </a:endParaRPr>
          </a:p>
          <a:p>
            <a:pPr marL="342900" indent="-342900" eaLnBrk="1" hangingPunct="1">
              <a:lnSpc>
                <a:spcPct val="90000"/>
              </a:lnSpc>
              <a:buFont typeface="Arial" panose="020B0604020202020204" pitchFamily="34" charset="0"/>
              <a:buChar char="•"/>
            </a:pPr>
            <a:r>
              <a:rPr lang="zh-CN" altLang="en-US" sz="2400" dirty="0">
                <a:ea typeface="宋体" panose="02010600030101010101" pitchFamily="2" charset="-122"/>
              </a:rPr>
              <a:t>评审设计以最小化概念上的（语义的）错误。</a:t>
            </a:r>
            <a:endParaRPr lang="en-US" altLang="zh-CN" sz="2400" dirty="0">
              <a:ea typeface="宋体" panose="02010600030101010101" pitchFamily="2" charset="-122"/>
            </a:endParaRPr>
          </a:p>
        </p:txBody>
      </p:sp>
      <p:sp>
        <p:nvSpPr>
          <p:cNvPr id="11269" name="Rectangle 5">
            <a:extLst>
              <a:ext uri="{FF2B5EF4-FFF2-40B4-BE49-F238E27FC236}">
                <a16:creationId xmlns:a16="http://schemas.microsoft.com/office/drawing/2014/main" id="{0C65C28D-1189-702A-DCB1-527B97982318}"/>
              </a:ext>
            </a:extLst>
          </p:cNvPr>
          <p:cNvSpPr>
            <a:spLocks noChangeArrowheads="1"/>
          </p:cNvSpPr>
          <p:nvPr/>
        </p:nvSpPr>
        <p:spPr bwMode="auto">
          <a:xfrm>
            <a:off x="6492073" y="5958734"/>
            <a:ext cx="1803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zh-CN" altLang="en-US" sz="1400" b="1" dirty="0">
                <a:latin typeface="Helvetica" panose="020B0604020202020204" pitchFamily="34" charset="0"/>
                <a:ea typeface="宋体" panose="02010600030101010101" pitchFamily="2" charset="-122"/>
              </a:rPr>
              <a:t>来自</a:t>
            </a:r>
            <a:r>
              <a:rPr lang="en-US" altLang="zh-CN" sz="1400" b="1" dirty="0">
                <a:latin typeface="Helvetica" panose="020B0604020202020204" pitchFamily="34" charset="0"/>
                <a:ea typeface="宋体" panose="02010600030101010101" pitchFamily="2" charset="-122"/>
              </a:rPr>
              <a:t> Davis [DAV95]</a:t>
            </a:r>
          </a:p>
        </p:txBody>
      </p:sp>
    </p:spTree>
  </p:cSld>
  <p:clrMapOvr>
    <a:masterClrMapping/>
  </p:clrMapOvr>
  <p:transition/>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CEEACA"/>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1998</TotalTime>
  <Words>4750</Words>
  <Application>Microsoft Office PowerPoint</Application>
  <PresentationFormat>全屏显示(4:3)</PresentationFormat>
  <Paragraphs>431</Paragraphs>
  <Slides>45</Slides>
  <Notes>17</Notes>
  <HiddenSlides>6</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45</vt:i4>
      </vt:variant>
    </vt:vector>
  </HeadingPairs>
  <TitlesOfParts>
    <vt:vector size="58" baseType="lpstr">
      <vt:lpstr>宋体</vt:lpstr>
      <vt:lpstr>36 Helvetica ThinItalic</vt:lpstr>
      <vt:lpstr>Arial</vt:lpstr>
      <vt:lpstr>Calibri</vt:lpstr>
      <vt:lpstr>Helvetica</vt:lpstr>
      <vt:lpstr>Palatino</vt:lpstr>
      <vt:lpstr>Times New Roman</vt:lpstr>
      <vt:lpstr>Wingdings</vt:lpstr>
      <vt:lpstr>Title Slides Master</vt:lpstr>
      <vt:lpstr>MainContentSlideMaster</vt:lpstr>
      <vt:lpstr>ClosingMaster</vt:lpstr>
      <vt:lpstr>DividerSlideMaster</vt:lpstr>
      <vt:lpstr>ImageDescriptionAppendixSlideMaster</vt:lpstr>
      <vt:lpstr>第九章</vt:lpstr>
      <vt:lpstr>软件设计</vt:lpstr>
      <vt:lpstr>软件工程设计</vt:lpstr>
      <vt:lpstr>从需求模型到设计模型的转换</vt:lpstr>
      <vt:lpstr>从需求模型到设计模型的转换—对应描述</vt:lpstr>
      <vt:lpstr>设计和质量</vt:lpstr>
      <vt:lpstr>质量指导原则</vt:lpstr>
      <vt:lpstr>常见的设计特征</vt:lpstr>
      <vt:lpstr>设计原则</vt:lpstr>
      <vt:lpstr>设计概念1</vt:lpstr>
      <vt:lpstr>关注点分离</vt:lpstr>
      <vt:lpstr>模块化</vt:lpstr>
      <vt:lpstr>模块化和软件成本</vt:lpstr>
      <vt:lpstr>模块化和软件成本—对应描述</vt:lpstr>
      <vt:lpstr>模块化： 权衡</vt:lpstr>
      <vt:lpstr>设计概念2</vt:lpstr>
      <vt:lpstr>设计类示例</vt:lpstr>
      <vt:lpstr>设计类示例—对应描述</vt:lpstr>
      <vt:lpstr>设计类的特征</vt:lpstr>
      <vt:lpstr>信息隐蔽</vt:lpstr>
      <vt:lpstr>信息隐蔽</vt:lpstr>
      <vt:lpstr>逐步求精</vt:lpstr>
      <vt:lpstr>测量模型：两种视角</vt:lpstr>
      <vt:lpstr>功能独立</vt:lpstr>
      <vt:lpstr>方面</vt:lpstr>
      <vt:lpstr>方面—举例</vt:lpstr>
      <vt:lpstr>重构</vt:lpstr>
      <vt:lpstr>OO 设计概念</vt:lpstr>
      <vt:lpstr>设计类</vt:lpstr>
      <vt:lpstr>设计类的特征</vt:lpstr>
      <vt:lpstr>结构属性</vt:lpstr>
      <vt:lpstr>模板设计模式</vt:lpstr>
      <vt:lpstr>设计模型</vt:lpstr>
      <vt:lpstr>设计模型—对应描述</vt:lpstr>
      <vt:lpstr>设计建模原则1</vt:lpstr>
      <vt:lpstr>设计建模原则2</vt:lpstr>
      <vt:lpstr>数据设计元素</vt:lpstr>
      <vt:lpstr>体系结构设计元素</vt:lpstr>
      <vt:lpstr>接口设计元素</vt:lpstr>
      <vt:lpstr>控制面板的接口表示</vt:lpstr>
      <vt:lpstr>控制面板的接口表示—对应描述</vt:lpstr>
      <vt:lpstr>构建级设计元素</vt:lpstr>
      <vt:lpstr>部署级设计元素</vt:lpstr>
      <vt:lpstr>UML部署示例图</vt:lpstr>
      <vt:lpstr>U M L部署示例图—对应描述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z z</cp:lastModifiedBy>
  <cp:revision>73</cp:revision>
  <dcterms:created xsi:type="dcterms:W3CDTF">2019-01-22T22:04:31Z</dcterms:created>
  <dcterms:modified xsi:type="dcterms:W3CDTF">2023-03-14T07:32:31Z</dcterms:modified>
</cp:coreProperties>
</file>