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63" autoAdjust="0"/>
  </p:normalViewPr>
  <p:slideViewPr>
    <p:cSldViewPr snapToGrid="0">
      <p:cViewPr varScale="1">
        <p:scale>
          <a:sx n="159" d="100"/>
          <a:sy n="159" d="100"/>
        </p:scale>
        <p:origin x="384" y="13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E4288-5208-4C9B-8875-4C21756EA791}" type="datetimeFigureOut">
              <a:rPr lang="fr-FR" smtClean="0"/>
              <a:t>19/09/2025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D4E87-A5C8-4FFB-9D8F-4D795F0AA5CB}" type="slidenum">
              <a:rPr lang="fr-FR" smtClean="0"/>
              <a:t>‹N°›</a:t>
            </a:fld>
            <a:endParaRPr lang="fr-FR"/>
          </a:p>
        </p:txBody>
      </p:sp>
    </p:spTree>
    <p:extLst>
      <p:ext uri="{BB962C8B-B14F-4D97-AF65-F5344CB8AC3E}">
        <p14:creationId xmlns:p14="http://schemas.microsoft.com/office/powerpoint/2010/main" val="2924262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Le </a:t>
            </a:r>
            <a:r>
              <a:rPr lang="fr-FR" sz="1200" b="1" i="0" kern="1200" dirty="0">
                <a:solidFill>
                  <a:schemeClr val="tx1"/>
                </a:solidFill>
                <a:effectLst/>
                <a:latin typeface="+mn-lt"/>
                <a:ea typeface="+mn-ea"/>
                <a:cs typeface="+mn-cs"/>
              </a:rPr>
              <a:t>support de présentation du rapport mensuel de 5 slides </a:t>
            </a:r>
            <a:r>
              <a:rPr lang="fr-FR" sz="1200" b="0" i="0" kern="1200" dirty="0">
                <a:solidFill>
                  <a:schemeClr val="tx1"/>
                </a:solidFill>
                <a:effectLst/>
                <a:latin typeface="+mn-lt"/>
                <a:ea typeface="+mn-ea"/>
                <a:cs typeface="+mn-cs"/>
              </a:rPr>
              <a:t>au format </a:t>
            </a:r>
            <a:r>
              <a:rPr lang="fr-FR" sz="1200" b="1" i="0" kern="1200" dirty="0">
                <a:solidFill>
                  <a:schemeClr val="tx1"/>
                </a:solidFill>
                <a:effectLst/>
                <a:latin typeface="+mn-lt"/>
                <a:ea typeface="+mn-ea"/>
                <a:cs typeface="+mn-cs"/>
              </a:rPr>
              <a:t>PDF</a:t>
            </a:r>
            <a:r>
              <a:rPr lang="fr-FR" sz="1200" b="0" i="0" kern="1200" dirty="0">
                <a:solidFill>
                  <a:schemeClr val="tx1"/>
                </a:solidFill>
                <a:effectLst/>
                <a:latin typeface="+mn-lt"/>
                <a:ea typeface="+mn-ea"/>
                <a:cs typeface="+mn-cs"/>
              </a:rPr>
              <a:t> (avec les 5 graphiques choisis) respectant les principes d'accessibilité et comprenant une suggestion d'axe stratégique.</a:t>
            </a:r>
          </a:p>
          <a:p>
            <a:br>
              <a:rPr lang="fr-FR" dirty="0"/>
            </a:br>
            <a:r>
              <a:rPr lang="fr-FR" dirty="0"/>
              <a:t>Proposer un récit des résultats en utilisant des procédés narratifs pour dynamiser la présentation en respect de l'inclusivité et accessibilité Le support de présentation Je peux justifier la baisse du chiffre d’affaires. Je suis satisfait de ma conclusion sur l’évolution du chiffre d’affaires. J'utilise au moins un élément de storytelling. Je couvre au moins 8 des 9 demandes de Frédéric via la sélection des 5 graphiques. Je suis en capacité d’adapter mon langage au niveau technique de mon interlocuteur. Mes slides contiennent un graphique par diapositive. Ma présentation contient 5 graphiques maximum. Mes slides respectent les bonnes pratiques en termes d’accessibilité.</a:t>
            </a:r>
          </a:p>
          <a:p>
            <a:endParaRPr lang="fr-FR" dirty="0"/>
          </a:p>
          <a:p>
            <a:r>
              <a:rPr lang="fr-FR" sz="1200" b="1" kern="1200" dirty="0">
                <a:solidFill>
                  <a:schemeClr val="tx1"/>
                </a:solidFill>
                <a:effectLst/>
                <a:latin typeface="+mn-lt"/>
                <a:ea typeface="+mn-ea"/>
                <a:cs typeface="+mn-cs"/>
              </a:rPr>
              <a:t>suggestion d’axe stratégique.</a:t>
            </a:r>
          </a:p>
          <a:p>
            <a:endParaRPr lang="fr-FR" sz="1200" b="1"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Valider que les questions de Frederic soient couvertes</a:t>
            </a:r>
          </a:p>
          <a:p>
            <a:r>
              <a:rPr lang="fr-FR" sz="1200" b="0" i="0" kern="1200" dirty="0">
                <a:solidFill>
                  <a:schemeClr val="tx1"/>
                </a:solidFill>
                <a:effectLst/>
                <a:latin typeface="+mn-lt"/>
                <a:ea typeface="+mn-ea"/>
                <a:cs typeface="+mn-cs"/>
              </a:rPr>
              <a:t>Slide de conclusion</a:t>
            </a:r>
          </a:p>
          <a:p>
            <a:r>
              <a:rPr lang="fr-FR" sz="1200" b="0" i="0" kern="1200" dirty="0">
                <a:solidFill>
                  <a:schemeClr val="tx1"/>
                </a:solidFill>
                <a:effectLst/>
                <a:latin typeface="+mn-lt"/>
                <a:ea typeface="+mn-ea"/>
                <a:cs typeface="+mn-cs"/>
              </a:rPr>
              <a:t>Fichier Excel</a:t>
            </a:r>
          </a:p>
          <a:p>
            <a:endParaRPr lang="fr-FR" dirty="0"/>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1</a:t>
            </a:fld>
            <a:endParaRPr lang="fr-FR"/>
          </a:p>
        </p:txBody>
      </p:sp>
    </p:spTree>
    <p:extLst>
      <p:ext uri="{BB962C8B-B14F-4D97-AF65-F5344CB8AC3E}">
        <p14:creationId xmlns:p14="http://schemas.microsoft.com/office/powerpoint/2010/main" val="24051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Valider que les questions de Frederic soient couvertes</a:t>
            </a:r>
          </a:p>
          <a:p>
            <a:br>
              <a:rPr lang="fr-FR" dirty="0"/>
            </a:br>
            <a:r>
              <a:rPr lang="fr-FR" sz="1200" b="1" kern="1200" dirty="0">
                <a:solidFill>
                  <a:schemeClr val="tx1"/>
                </a:solidFill>
                <a:effectLst/>
                <a:latin typeface="+mn-lt"/>
                <a:ea typeface="+mn-ea"/>
                <a:cs typeface="+mn-cs"/>
              </a:rPr>
              <a:t>La proportion des ventes par catégorie de produit </a:t>
            </a:r>
            <a:endParaRPr lang="fr-FR"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effectLst/>
                <a:latin typeface="+mn-lt"/>
                <a:ea typeface="+mn-ea"/>
                <a:cs typeface="+mn-cs"/>
              </a:rPr>
              <a:t>L’évolution du chiffre d’affaires dans les prochains mois.</a:t>
            </a:r>
            <a:endParaRPr lang="fr-FR" sz="1200" kern="1200" dirty="0">
              <a:solidFill>
                <a:schemeClr val="tx1"/>
              </a:solidFill>
              <a:effectLst/>
              <a:latin typeface="+mn-lt"/>
              <a:ea typeface="+mn-ea"/>
              <a:cs typeface="+mn-cs"/>
            </a:endParaRPr>
          </a:p>
          <a:p>
            <a:endParaRPr lang="fr-FR" dirty="0"/>
          </a:p>
          <a:p>
            <a:pPr lvl="0"/>
            <a:r>
              <a:rPr lang="fr-FR" sz="1200" b="1" kern="1200" dirty="0">
                <a:solidFill>
                  <a:schemeClr val="tx1"/>
                </a:solidFill>
                <a:effectLst/>
                <a:latin typeface="+mn-lt"/>
                <a:ea typeface="+mn-ea"/>
                <a:cs typeface="+mn-cs"/>
              </a:rPr>
              <a:t>Les évolutions : du chiffre d'affaires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2</a:t>
            </a:fld>
            <a:endParaRPr lang="fr-FR"/>
          </a:p>
        </p:txBody>
      </p:sp>
    </p:spTree>
    <p:extLst>
      <p:ext uri="{BB962C8B-B14F-4D97-AF65-F5344CB8AC3E}">
        <p14:creationId xmlns:p14="http://schemas.microsoft.com/office/powerpoint/2010/main" val="161364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Valider que les questions de Frederic soient couvertes</a:t>
            </a:r>
          </a:p>
          <a:p>
            <a:br>
              <a:rPr lang="fr-FR" dirty="0"/>
            </a:br>
            <a:endParaRPr lang="fr-FR" sz="1200" b="1"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bg1"/>
                </a:solidFill>
                <a:effectLst/>
                <a:latin typeface="+mn-lt"/>
                <a:ea typeface="+mn-ea"/>
                <a:cs typeface="+mn-cs"/>
              </a:rPr>
              <a:t>Le montant des achats des clients (montant du panier) </a:t>
            </a:r>
            <a:endParaRPr lang="fr-FR" sz="1200" b="0" kern="1200" dirty="0">
              <a:solidFill>
                <a:schemeClr val="bg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chemeClr val="bg1"/>
                </a:solidFill>
                <a:effectLst/>
                <a:latin typeface="+mn-lt"/>
                <a:ea typeface="+mn-ea"/>
                <a:cs typeface="+mn-cs"/>
              </a:rPr>
              <a:t>Les évolutions du</a:t>
            </a:r>
            <a:r>
              <a:rPr lang="fr-FR" sz="1200" b="0" kern="1200" dirty="0">
                <a:solidFill>
                  <a:schemeClr val="bg1"/>
                </a:solidFill>
                <a:effectLst/>
                <a:latin typeface="+mn-lt"/>
                <a:ea typeface="+mn-ea"/>
                <a:cs typeface="+mn-cs"/>
              </a:rPr>
              <a:t> </a:t>
            </a:r>
            <a:r>
              <a:rPr lang="fr-FR" sz="1200" b="1" kern="1200" dirty="0">
                <a:solidFill>
                  <a:schemeClr val="bg1"/>
                </a:solidFill>
                <a:effectLst/>
                <a:latin typeface="+mn-lt"/>
                <a:ea typeface="+mn-ea"/>
                <a:cs typeface="+mn-cs"/>
              </a:rPr>
              <a:t>nombre d'achats des clients ;</a:t>
            </a:r>
            <a:endParaRPr lang="fr-FR" sz="1200" kern="1200" dirty="0">
              <a:solidFill>
                <a:schemeClr val="bg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3</a:t>
            </a:fld>
            <a:endParaRPr lang="fr-FR"/>
          </a:p>
        </p:txBody>
      </p:sp>
    </p:spTree>
    <p:extLst>
      <p:ext uri="{BB962C8B-B14F-4D97-AF65-F5344CB8AC3E}">
        <p14:creationId xmlns:p14="http://schemas.microsoft.com/office/powerpoint/2010/main" val="372404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Valider que les questions de Frederic soient couvertes</a:t>
            </a:r>
          </a:p>
          <a:p>
            <a:br>
              <a:rPr lang="fr-FR" dirty="0"/>
            </a:br>
            <a:r>
              <a:rPr lang="fr-FR" b="1" dirty="0">
                <a:effectLst/>
              </a:rPr>
              <a:t>Les évolutions du </a:t>
            </a:r>
            <a:r>
              <a:rPr lang="fr-FR" sz="1200" b="1" kern="1200" dirty="0">
                <a:solidFill>
                  <a:schemeClr val="tx1"/>
                </a:solidFill>
                <a:effectLst/>
                <a:latin typeface="+mn-lt"/>
                <a:ea typeface="+mn-ea"/>
                <a:cs typeface="+mn-cs"/>
              </a:rPr>
              <a:t>nombre de visites sur le site web au cours du temps ; </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4</a:t>
            </a:fld>
            <a:endParaRPr lang="fr-FR"/>
          </a:p>
        </p:txBody>
      </p:sp>
    </p:spTree>
    <p:extLst>
      <p:ext uri="{BB962C8B-B14F-4D97-AF65-F5344CB8AC3E}">
        <p14:creationId xmlns:p14="http://schemas.microsoft.com/office/powerpoint/2010/main" val="92538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Valider que les questions de Frederic soient couvertes</a:t>
            </a:r>
          </a:p>
          <a:p>
            <a:br>
              <a:rPr lang="fr-FR" dirty="0"/>
            </a:br>
            <a:endParaRPr lang="fr-FR" sz="1200" b="1" kern="1200" dirty="0">
              <a:solidFill>
                <a:srgbClr val="00206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2060"/>
                </a:solidFill>
                <a:effectLst/>
                <a:latin typeface="+mn-lt"/>
                <a:ea typeface="+mn-ea"/>
                <a:cs typeface="+mn-cs"/>
              </a:rPr>
              <a:t>Le temps passé par les visiteurs sur le site web (pour les sessions ayant abouti à un achat) </a:t>
            </a:r>
            <a:endParaRPr lang="fr-FR" sz="1200" b="0" kern="1200" dirty="0">
              <a:solidFill>
                <a:srgbClr val="002060"/>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kern="1200" dirty="0">
                <a:solidFill>
                  <a:srgbClr val="002060"/>
                </a:solidFill>
                <a:effectLst/>
                <a:latin typeface="+mn-lt"/>
                <a:ea typeface="+mn-ea"/>
                <a:cs typeface="+mn-cs"/>
              </a:rPr>
              <a:t>Les évolutions de la variabilité du temps passé par les visiteurs sur le site </a:t>
            </a:r>
            <a:r>
              <a:rPr lang="fr-FR" sz="1200" b="1" kern="1200" dirty="0">
                <a:solidFill>
                  <a:srgbClr val="002060"/>
                </a:solidFill>
                <a:effectLst/>
                <a:highlight>
                  <a:srgbClr val="008000"/>
                </a:highlight>
                <a:latin typeface="+mn-lt"/>
                <a:ea typeface="+mn-ea"/>
                <a:cs typeface="+mn-cs"/>
              </a:rPr>
              <a:t>web</a:t>
            </a:r>
            <a:r>
              <a:rPr lang="fr-FR" sz="1200" b="1" kern="1200" dirty="0">
                <a:solidFill>
                  <a:srgbClr val="002060"/>
                </a:solidFill>
                <a:effectLst/>
                <a:latin typeface="+mn-lt"/>
                <a:ea typeface="+mn-ea"/>
                <a:cs typeface="+mn-cs"/>
              </a:rPr>
              <a:t> (pour les sessions ayant abouti à un achat).</a:t>
            </a:r>
          </a:p>
          <a:p>
            <a:pPr lvl="1"/>
            <a:endParaRPr lang="fr-FR" dirty="0">
              <a:solidFill>
                <a:srgbClr val="002060"/>
              </a:solidFill>
            </a:endParaRPr>
          </a:p>
          <a:p>
            <a:r>
              <a:rPr lang="fr-FR" dirty="0">
                <a:solidFill>
                  <a:srgbClr val="002060"/>
                </a:solidFill>
              </a:rPr>
              <a:t>Ecart entre la valeur minime 6,8-4,4 environ et maximum 7,6-9,9 environ</a:t>
            </a:r>
          </a:p>
          <a:p>
            <a:r>
              <a:rPr lang="fr-FR" dirty="0">
                <a:solidFill>
                  <a:srgbClr val="002060"/>
                </a:solidFill>
              </a:rPr>
              <a:t>La médiane est </a:t>
            </a:r>
            <a:r>
              <a:rPr lang="fr-FR" b="1" dirty="0">
                <a:solidFill>
                  <a:srgbClr val="002060"/>
                </a:solidFill>
              </a:rPr>
              <a:t>le point milieu d'un jeu de données, de sorte que 50 % des unités ont une valeur inférieure ou égale à la médiane et 50 % des unités ont une valeur supérieure ou égale</a:t>
            </a:r>
            <a:endParaRPr lang="fr-FR" dirty="0">
              <a:solidFill>
                <a:srgbClr val="002060"/>
              </a:solidFill>
            </a:endParaRPr>
          </a:p>
          <a:p>
            <a:endParaRPr lang="fr-FR" dirty="0">
              <a:solidFill>
                <a:srgbClr val="00206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002060"/>
                </a:solidFill>
                <a:effectLst/>
              </a:rPr>
              <a:t>En statistiques, un indicateur de dispersion évalue la variabilité des valeurs dans un ensemble de données. Il est toujours un nombre positif, et </a:t>
            </a:r>
            <a:r>
              <a:rPr lang="fr-FR" b="1" dirty="0">
                <a:solidFill>
                  <a:srgbClr val="002060"/>
                </a:solidFill>
                <a:effectLst/>
              </a:rPr>
              <a:t>sa valeur augmente à mesure que les données sont plus écartées les unes des autres</a:t>
            </a:r>
            <a:r>
              <a:rPr lang="fr-FR" dirty="0">
                <a:solidFill>
                  <a:srgbClr val="00206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002060"/>
                </a:solidFill>
                <a:effectLst/>
              </a:rPr>
              <a:t>Plus la distribution est dispersée c'est-à-dire moins les valeurs sont concentrées autour de la moyenne, plus l'écart-type sera élevé</a:t>
            </a:r>
            <a:r>
              <a:rPr lang="fr-FR" dirty="0">
                <a:solidFill>
                  <a:srgbClr val="002060"/>
                </a:solidFill>
                <a:effectLst/>
              </a:rPr>
              <a:t>. Par exemple, la distribution représentée en bleu a un écart-type supérieur à celui de la distribution représentée en vert : L'écart-type ne peut pas être négatif.</a:t>
            </a:r>
          </a:p>
          <a:p>
            <a:r>
              <a:rPr lang="fr-FR" dirty="0">
                <a:solidFill>
                  <a:srgbClr val="002060"/>
                </a:solidFill>
                <a:effectLst/>
              </a:rPr>
              <a:t>En statistique, un indicateur de dispersion mesure la variabilité des valeurs d’une série statistique. Il est toujours positif et d’autant plus grand que les valeurs de la série sont étalées. Les plus courants sont la variance, l'écart-type et l'écart interquartile.</a:t>
            </a:r>
          </a:p>
          <a:p>
            <a:endParaRPr lang="fr-FR" dirty="0">
              <a:solidFill>
                <a:srgbClr val="002060"/>
              </a:solidFill>
              <a:effectLst/>
            </a:endParaRPr>
          </a:p>
          <a:p>
            <a:endParaRPr lang="fr-FR" dirty="0">
              <a:solidFill>
                <a:srgbClr val="002060"/>
              </a:solidFill>
              <a:effectLst/>
            </a:endParaRPr>
          </a:p>
          <a:p>
            <a:endParaRPr lang="fr-FR" sz="1200" b="0" i="0" u="none" strike="noStrike" kern="1200" baseline="0" dirty="0">
              <a:solidFill>
                <a:schemeClr val="tx1"/>
              </a:solidFill>
              <a:latin typeface="+mn-lt"/>
              <a:ea typeface="+mn-ea"/>
              <a:cs typeface="+mn-cs"/>
            </a:endParaRPr>
          </a:p>
          <a:p>
            <a:r>
              <a:rPr lang="fr-FR" sz="1200" b="1" i="0" u="none" strike="noStrike" kern="1200" baseline="0" dirty="0" err="1">
                <a:solidFill>
                  <a:schemeClr val="tx1"/>
                </a:solidFill>
                <a:latin typeface="+mn-lt"/>
                <a:ea typeface="+mn-ea"/>
                <a:cs typeface="+mn-cs"/>
              </a:rPr>
              <a:t>Letemps</a:t>
            </a:r>
            <a:r>
              <a:rPr lang="fr-FR" sz="1200" b="1" i="0" u="none" strike="noStrike" kern="1200" baseline="0" dirty="0">
                <a:solidFill>
                  <a:schemeClr val="tx1"/>
                </a:solidFill>
                <a:latin typeface="+mn-lt"/>
                <a:ea typeface="+mn-ea"/>
                <a:cs typeface="+mn-cs"/>
              </a:rPr>
              <a:t> passé par les visiteurs sur le </a:t>
            </a:r>
            <a:r>
              <a:rPr lang="fr-FR" sz="1200" b="1" i="0" u="none" strike="noStrike" kern="1200" baseline="0" dirty="0" err="1">
                <a:solidFill>
                  <a:schemeClr val="tx1"/>
                </a:solidFill>
                <a:latin typeface="+mn-lt"/>
                <a:ea typeface="+mn-ea"/>
                <a:cs typeface="+mn-cs"/>
              </a:rPr>
              <a:t>sitea</a:t>
            </a:r>
            <a:r>
              <a:rPr lang="fr-FR" sz="1200" b="1" i="0" u="none" strike="noStrike" kern="1200" baseline="0" dirty="0">
                <a:solidFill>
                  <a:schemeClr val="tx1"/>
                </a:solidFill>
                <a:latin typeface="+mn-lt"/>
                <a:ea typeface="+mn-ea"/>
                <a:cs typeface="+mn-cs"/>
              </a:rPr>
              <a:t> baissé en raison de l’arrêt du segment High Tech qui nécessitait plus de temps de consultations des clients sur les caractéristiques techniques des produits </a:t>
            </a:r>
            <a:endParaRPr lang="fr-FR" dirty="0">
              <a:solidFill>
                <a:srgbClr val="002060"/>
              </a:solidFill>
            </a:endParaRPr>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5</a:t>
            </a:fld>
            <a:endParaRPr lang="fr-FR"/>
          </a:p>
        </p:txBody>
      </p:sp>
    </p:spTree>
    <p:extLst>
      <p:ext uri="{BB962C8B-B14F-4D97-AF65-F5344CB8AC3E}">
        <p14:creationId xmlns:p14="http://schemas.microsoft.com/office/powerpoint/2010/main" val="203983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0" i="0" kern="1200" dirty="0">
                <a:solidFill>
                  <a:schemeClr val="tx1"/>
                </a:solidFill>
                <a:effectLst/>
                <a:latin typeface="+mn-lt"/>
                <a:ea typeface="+mn-ea"/>
                <a:cs typeface="+mn-cs"/>
              </a:rPr>
              <a:t>Valider que les questions de Frederic soient couvertes</a:t>
            </a:r>
          </a:p>
          <a:p>
            <a:br>
              <a:rPr lang="fr-FR" dirty="0"/>
            </a:br>
            <a:r>
              <a:rPr lang="fr-FR" sz="1200" b="1" kern="1200" dirty="0">
                <a:solidFill>
                  <a:schemeClr val="tx1"/>
                </a:solidFill>
                <a:effectLst/>
                <a:latin typeface="+mn-lt"/>
                <a:ea typeface="+mn-ea"/>
                <a:cs typeface="+mn-cs"/>
              </a:rPr>
              <a:t>Les évolutions du ratio (nombre d’achats des clients)/(nombre de visites) au cours du temps ;</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6</a:t>
            </a:fld>
            <a:endParaRPr lang="fr-FR"/>
          </a:p>
        </p:txBody>
      </p:sp>
    </p:spTree>
    <p:extLst>
      <p:ext uri="{BB962C8B-B14F-4D97-AF65-F5344CB8AC3E}">
        <p14:creationId xmlns:p14="http://schemas.microsoft.com/office/powerpoint/2010/main" val="336363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Le temps passé par les visiteurs sur le site a baissé en raison de l’arrêt du segment High Tech qui nécessitait plus de temps de consultations des clients sur les caractéristiques techniques des produits </a:t>
            </a:r>
          </a:p>
          <a:p>
            <a:endParaRPr lang="fr-FR" sz="1200" b="1" i="0" u="none" strike="noStrike" kern="1200" baseline="0" dirty="0">
              <a:solidFill>
                <a:schemeClr val="tx1"/>
              </a:solidFill>
              <a:latin typeface="+mn-lt"/>
              <a:ea typeface="+mn-ea"/>
              <a:cs typeface="+mn-cs"/>
            </a:endParaRPr>
          </a:p>
          <a:p>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Malgré une baisse du chiffre d’affaires </a:t>
            </a:r>
            <a:r>
              <a:rPr lang="fr-FR" sz="1200" b="1" i="0" u="none" strike="noStrike" kern="1200" baseline="0" dirty="0" err="1">
                <a:solidFill>
                  <a:schemeClr val="tx1"/>
                </a:solidFill>
                <a:latin typeface="+mn-lt"/>
                <a:ea typeface="+mn-ea"/>
                <a:cs typeface="+mn-cs"/>
              </a:rPr>
              <a:t>dûe</a:t>
            </a:r>
            <a:r>
              <a:rPr lang="fr-FR" sz="1200" b="1" i="0" u="none" strike="noStrike" kern="1200" baseline="0" dirty="0">
                <a:solidFill>
                  <a:schemeClr val="tx1"/>
                </a:solidFill>
                <a:latin typeface="+mn-lt"/>
                <a:ea typeface="+mn-ea"/>
                <a:cs typeface="+mn-cs"/>
              </a:rPr>
              <a:t> à l’arrêt du segment High Tech en fin d’année 2019, </a:t>
            </a:r>
            <a:r>
              <a:rPr lang="fr-FR" sz="1200" b="1" i="0" u="none" strike="noStrike" kern="1200" baseline="0" dirty="0" err="1">
                <a:solidFill>
                  <a:schemeClr val="tx1"/>
                </a:solidFill>
                <a:latin typeface="+mn-lt"/>
                <a:ea typeface="+mn-ea"/>
                <a:cs typeface="+mn-cs"/>
              </a:rPr>
              <a:t>lenombredeventes</a:t>
            </a:r>
            <a:r>
              <a:rPr lang="fr-FR" sz="1200" b="1" i="0" u="none" strike="noStrike" kern="1200" baseline="0" dirty="0">
                <a:solidFill>
                  <a:schemeClr val="tx1"/>
                </a:solidFill>
                <a:latin typeface="+mn-lt"/>
                <a:ea typeface="+mn-ea"/>
                <a:cs typeface="+mn-cs"/>
              </a:rPr>
              <a:t> continuent d’augmenter et le segment nourriture continue à croître. </a:t>
            </a:r>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La perspective d’évolution du chiffre d’affaires augmentera en conséquence dans les prochains mois.</a:t>
            </a:r>
            <a:endParaRPr lang="fr-FR" sz="1200" b="0" i="0" u="none" strike="noStrike" kern="1200" baseline="0" dirty="0">
              <a:solidFill>
                <a:schemeClr val="tx1"/>
              </a:solidFill>
              <a:latin typeface="+mn-lt"/>
              <a:ea typeface="+mn-ea"/>
              <a:cs typeface="+mn-cs"/>
            </a:endParaRPr>
          </a:p>
          <a:p>
            <a:r>
              <a:rPr lang="fr-FR" sz="1200" b="1" i="0" u="none" strike="noStrike" kern="1200" baseline="0" dirty="0">
                <a:solidFill>
                  <a:schemeClr val="tx1"/>
                </a:solidFill>
                <a:latin typeface="+mn-lt"/>
                <a:ea typeface="+mn-ea"/>
                <a:cs typeface="+mn-cs"/>
              </a:rPr>
              <a:t>La stratégie de développement des segments nourriture et Biens de consommation est une bonne stratégie. </a:t>
            </a:r>
          </a:p>
          <a:p>
            <a:endParaRPr lang="fr-FR" sz="1200" b="1" i="0" u="none" strike="noStrike" kern="1200" baseline="0" dirty="0">
              <a:solidFill>
                <a:schemeClr val="tx1"/>
              </a:solidFill>
              <a:latin typeface="+mn-lt"/>
              <a:ea typeface="+mn-ea"/>
              <a:cs typeface="+mn-cs"/>
            </a:endParaRPr>
          </a:p>
          <a:p>
            <a:r>
              <a:rPr lang="fr-FR" dirty="0"/>
              <a:t>Suggestion d’axe stratégique:</a:t>
            </a:r>
          </a:p>
          <a:p>
            <a:r>
              <a:rPr lang="fr-FR" dirty="0"/>
              <a:t>Temps passé par les visiteurs sur le site a baissé en raison de l’</a:t>
            </a:r>
            <a:r>
              <a:rPr lang="fr-FR" dirty="0" err="1"/>
              <a:t>arrete</a:t>
            </a:r>
            <a:r>
              <a:rPr lang="fr-FR" dirty="0"/>
              <a:t> du segment High Tech qui nécessiterait plus de temps de consultations des clients sur les caractéristiques techniques des produits</a:t>
            </a:r>
          </a:p>
          <a:p>
            <a:r>
              <a:rPr lang="fr-FR" dirty="0"/>
              <a:t>Malgré baisse du CA du à l’</a:t>
            </a:r>
            <a:r>
              <a:rPr lang="fr-FR" dirty="0" err="1"/>
              <a:t>arret</a:t>
            </a:r>
            <a:r>
              <a:rPr lang="fr-FR" dirty="0"/>
              <a:t> du segment High Tech en fin d’année 2019, le nombre de ventes continue d’augmenter et le segment nourriture continue à croitre</a:t>
            </a:r>
          </a:p>
          <a:p>
            <a:r>
              <a:rPr lang="fr-FR" dirty="0"/>
              <a:t>Perspective d’évolution du CA augmentera en conséquence dans les prochains mois</a:t>
            </a:r>
          </a:p>
          <a:p>
            <a:r>
              <a:rPr lang="fr-FR" dirty="0"/>
              <a:t>Stratégie de développement des segments nourriture et biens de consommation est une bonne stratégie</a:t>
            </a:r>
          </a:p>
          <a:p>
            <a:endParaRPr lang="fr-FR" dirty="0">
              <a:solidFill>
                <a:schemeClr val="bg1"/>
              </a:solidFill>
            </a:endParaRPr>
          </a:p>
          <a:p>
            <a:r>
              <a:rPr lang="fr-FR" dirty="0"/>
              <a:t>Une baisse du CA Conjoncturel mais augmentation  selon les prévisions du nombre de visites et de ventes</a:t>
            </a:r>
          </a:p>
          <a:p>
            <a:endParaRPr lang="fr-FR" dirty="0"/>
          </a:p>
          <a:p>
            <a:r>
              <a:rPr lang="fr-FR" dirty="0"/>
              <a:t>Une dispersion multiplié par 9</a:t>
            </a:r>
          </a:p>
          <a:p>
            <a:endParaRPr lang="fr-FR" dirty="0"/>
          </a:p>
          <a:p>
            <a:r>
              <a:rPr lang="fr-FR" dirty="0"/>
              <a:t>Un taux de conversion de presque 2 fois supérieur à la moyenne du marché</a:t>
            </a:r>
          </a:p>
          <a:p>
            <a:endParaRPr lang="fr-FR" dirty="0">
              <a:solidFill>
                <a:schemeClr val="bg1"/>
              </a:solidFill>
            </a:endParaRPr>
          </a:p>
        </p:txBody>
      </p:sp>
      <p:sp>
        <p:nvSpPr>
          <p:cNvPr id="4" name="Espace réservé du numéro de diapositive 3"/>
          <p:cNvSpPr>
            <a:spLocks noGrp="1"/>
          </p:cNvSpPr>
          <p:nvPr>
            <p:ph type="sldNum" sz="quarter" idx="5"/>
          </p:nvPr>
        </p:nvSpPr>
        <p:spPr/>
        <p:txBody>
          <a:bodyPr/>
          <a:lstStyle/>
          <a:p>
            <a:fld id="{AC5D4E87-A5C8-4FFB-9D8F-4D795F0AA5CB}" type="slidenum">
              <a:rPr lang="fr-FR" smtClean="0"/>
              <a:t>7</a:t>
            </a:fld>
            <a:endParaRPr lang="fr-FR"/>
          </a:p>
        </p:txBody>
      </p:sp>
    </p:spTree>
    <p:extLst>
      <p:ext uri="{BB962C8B-B14F-4D97-AF65-F5344CB8AC3E}">
        <p14:creationId xmlns:p14="http://schemas.microsoft.com/office/powerpoint/2010/main" val="128120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18455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966AE0-479A-42CC-BCA6-C90CA00559CF}"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418574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410739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3661254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797707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1481177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01231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33798973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949224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1849169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C966AE0-479A-42CC-BCA6-C90CA00559CF}"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167412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C966AE0-479A-42CC-BCA6-C90CA00559CF}"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604960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C966AE0-479A-42CC-BCA6-C90CA00559CF}" type="datetimeFigureOut">
              <a:rPr lang="fr-FR" smtClean="0"/>
              <a:t>19/09/2025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09365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C966AE0-479A-42CC-BCA6-C90CA00559CF}" type="datetimeFigureOut">
              <a:rPr lang="fr-FR" smtClean="0"/>
              <a:t>19/09/2025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36612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66AE0-479A-42CC-BCA6-C90CA00559CF}" type="datetimeFigureOut">
              <a:rPr lang="fr-FR" smtClean="0"/>
              <a:t>19/09/2025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2256321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966AE0-479A-42CC-BCA6-C90CA00559CF}"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1511472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C966AE0-479A-42CC-BCA6-C90CA00559CF}"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4607752-A4A0-4148-99B2-2E49A7EC20B7}" type="slidenum">
              <a:rPr lang="fr-FR" smtClean="0"/>
              <a:t>‹N°›</a:t>
            </a:fld>
            <a:endParaRPr lang="fr-FR"/>
          </a:p>
        </p:txBody>
      </p:sp>
    </p:spTree>
    <p:extLst>
      <p:ext uri="{BB962C8B-B14F-4D97-AF65-F5344CB8AC3E}">
        <p14:creationId xmlns:p14="http://schemas.microsoft.com/office/powerpoint/2010/main" val="4122879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966AE0-479A-42CC-BCA6-C90CA00559CF}" type="datetimeFigureOut">
              <a:rPr lang="fr-FR" smtClean="0"/>
              <a:t>19/09/2025</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607752-A4A0-4148-99B2-2E49A7EC20B7}" type="slidenum">
              <a:rPr lang="fr-FR" smtClean="0"/>
              <a:t>‹N°›</a:t>
            </a:fld>
            <a:endParaRPr lang="fr-FR"/>
          </a:p>
        </p:txBody>
      </p:sp>
    </p:spTree>
    <p:extLst>
      <p:ext uri="{BB962C8B-B14F-4D97-AF65-F5344CB8AC3E}">
        <p14:creationId xmlns:p14="http://schemas.microsoft.com/office/powerpoint/2010/main" val="2507542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ser.oc-static.com/upload/2020/11/19/16058015032257_image11.p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FF8111-77C6-4BC1-2A58-0C1D2B6DB1CC}"/>
              </a:ext>
            </a:extLst>
          </p:cNvPr>
          <p:cNvSpPr>
            <a:spLocks noGrp="1"/>
          </p:cNvSpPr>
          <p:nvPr>
            <p:ph type="ctrTitle"/>
          </p:nvPr>
        </p:nvSpPr>
        <p:spPr>
          <a:xfrm>
            <a:off x="2169449" y="502244"/>
            <a:ext cx="8574622" cy="2616199"/>
          </a:xfrm>
        </p:spPr>
        <p:txBody>
          <a:bodyPr/>
          <a:lstStyle/>
          <a:p>
            <a:pPr algn="ctr"/>
            <a:r>
              <a:rPr lang="fr-FR" dirty="0"/>
              <a:t>RAPPORT MARKETING MENSUEL</a:t>
            </a:r>
          </a:p>
        </p:txBody>
      </p:sp>
      <p:sp>
        <p:nvSpPr>
          <p:cNvPr id="3" name="Sous-titre 2">
            <a:extLst>
              <a:ext uri="{FF2B5EF4-FFF2-40B4-BE49-F238E27FC236}">
                <a16:creationId xmlns:a16="http://schemas.microsoft.com/office/drawing/2014/main" id="{708C252C-3037-5E68-6066-594B2AD19120}"/>
              </a:ext>
            </a:extLst>
          </p:cNvPr>
          <p:cNvSpPr>
            <a:spLocks noGrp="1"/>
          </p:cNvSpPr>
          <p:nvPr>
            <p:ph type="subTitle" idx="1"/>
          </p:nvPr>
        </p:nvSpPr>
        <p:spPr>
          <a:xfrm>
            <a:off x="4890281" y="3118443"/>
            <a:ext cx="6987645" cy="1388534"/>
          </a:xfrm>
        </p:spPr>
        <p:txBody>
          <a:bodyPr/>
          <a:lstStyle/>
          <a:p>
            <a:r>
              <a:rPr lang="fr-FR" dirty="0"/>
              <a:t>Septembre 2025</a:t>
            </a:r>
          </a:p>
        </p:txBody>
      </p:sp>
      <p:pic>
        <p:nvPicPr>
          <p:cNvPr id="4" name="Image 3" descr="Le Grand Marché">
            <a:hlinkClick r:id="rId3"/>
            <a:extLst>
              <a:ext uri="{FF2B5EF4-FFF2-40B4-BE49-F238E27FC236}">
                <a16:creationId xmlns:a16="http://schemas.microsoft.com/office/drawing/2014/main" id="{AC8D9FF3-A7F7-122E-2D99-F8ECB4B856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34512" y="3739558"/>
            <a:ext cx="5760720" cy="2159000"/>
          </a:xfrm>
          <a:prstGeom prst="rect">
            <a:avLst/>
          </a:prstGeom>
          <a:noFill/>
          <a:ln>
            <a:noFill/>
          </a:ln>
        </p:spPr>
      </p:pic>
    </p:spTree>
    <p:extLst>
      <p:ext uri="{BB962C8B-B14F-4D97-AF65-F5344CB8AC3E}">
        <p14:creationId xmlns:p14="http://schemas.microsoft.com/office/powerpoint/2010/main" val="85200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2BA6C-B50E-3388-7A77-CF583CA4CA6B}"/>
              </a:ext>
            </a:extLst>
          </p:cNvPr>
          <p:cNvSpPr>
            <a:spLocks noGrp="1"/>
          </p:cNvSpPr>
          <p:nvPr>
            <p:ph type="title"/>
          </p:nvPr>
        </p:nvSpPr>
        <p:spPr>
          <a:xfrm>
            <a:off x="649223" y="201168"/>
            <a:ext cx="11137264" cy="1752599"/>
          </a:xfrm>
        </p:spPr>
        <p:txBody>
          <a:bodyPr/>
          <a:lstStyle/>
          <a:p>
            <a:r>
              <a:rPr lang="fr-FR" b="1" dirty="0"/>
              <a:t>Chiffre d’affaires de la répartition par type de vente en fonction  du temps</a:t>
            </a:r>
          </a:p>
        </p:txBody>
      </p:sp>
      <p:pic>
        <p:nvPicPr>
          <p:cNvPr id="7" name="Image 6">
            <a:extLst>
              <a:ext uri="{FF2B5EF4-FFF2-40B4-BE49-F238E27FC236}">
                <a16:creationId xmlns:a16="http://schemas.microsoft.com/office/drawing/2014/main" id="{AF57DB8A-F8EA-6EAC-2871-81D9D58A9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407" y="1786753"/>
            <a:ext cx="6261529" cy="4870079"/>
          </a:xfrm>
          <a:prstGeom prst="rect">
            <a:avLst/>
          </a:prstGeom>
        </p:spPr>
      </p:pic>
      <p:sp>
        <p:nvSpPr>
          <p:cNvPr id="8" name="ZoneTexte 7">
            <a:extLst>
              <a:ext uri="{FF2B5EF4-FFF2-40B4-BE49-F238E27FC236}">
                <a16:creationId xmlns:a16="http://schemas.microsoft.com/office/drawing/2014/main" id="{5C380998-5DB8-2875-32A5-23D304A22808}"/>
              </a:ext>
            </a:extLst>
          </p:cNvPr>
          <p:cNvSpPr txBox="1"/>
          <p:nvPr/>
        </p:nvSpPr>
        <p:spPr>
          <a:xfrm>
            <a:off x="8092260" y="2176272"/>
            <a:ext cx="3959532" cy="3139321"/>
          </a:xfrm>
          <a:prstGeom prst="rect">
            <a:avLst/>
          </a:prstGeom>
          <a:noFill/>
        </p:spPr>
        <p:txBody>
          <a:bodyPr wrap="square" rtlCol="0">
            <a:spAutoFit/>
          </a:bodyPr>
          <a:lstStyle/>
          <a:p>
            <a:pPr marL="285750" indent="-285750">
              <a:buFont typeface="Arial" panose="020B0604020202020204" pitchFamily="34" charset="0"/>
              <a:buChar char="•"/>
            </a:pPr>
            <a:r>
              <a:rPr lang="fr-FR" dirty="0"/>
              <a:t>Constance du CA sur les biens de consommation</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Augmentation CA Nourriture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Baisse du CA général/disparition du CA High-Tech</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Depuis octobre plus d’achats en High tech,  donc stocks diminuent, impact sur les bénéfices?</a:t>
            </a:r>
          </a:p>
        </p:txBody>
      </p:sp>
    </p:spTree>
    <p:extLst>
      <p:ext uri="{BB962C8B-B14F-4D97-AF65-F5344CB8AC3E}">
        <p14:creationId xmlns:p14="http://schemas.microsoft.com/office/powerpoint/2010/main" val="51013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B6778-A8D4-7557-EA00-A4D5FAAFEB2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2817490-68FD-8CBC-7845-7BB4F3A35944}"/>
              </a:ext>
            </a:extLst>
          </p:cNvPr>
          <p:cNvSpPr>
            <a:spLocks noGrp="1"/>
          </p:cNvSpPr>
          <p:nvPr>
            <p:ph type="title"/>
          </p:nvPr>
        </p:nvSpPr>
        <p:spPr>
          <a:xfrm>
            <a:off x="1328863" y="114131"/>
            <a:ext cx="10018713" cy="1752599"/>
          </a:xfrm>
        </p:spPr>
        <p:txBody>
          <a:bodyPr/>
          <a:lstStyle/>
          <a:p>
            <a:r>
              <a:rPr lang="fr-FR" b="1" dirty="0"/>
              <a:t>Nombre d’achats des clients en fonction du temps</a:t>
            </a:r>
          </a:p>
        </p:txBody>
      </p:sp>
      <p:pic>
        <p:nvPicPr>
          <p:cNvPr id="5" name="Image 4">
            <a:extLst>
              <a:ext uri="{FF2B5EF4-FFF2-40B4-BE49-F238E27FC236}">
                <a16:creationId xmlns:a16="http://schemas.microsoft.com/office/drawing/2014/main" id="{931D88F2-822D-21BE-3178-A21E0D6D6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236" y="1682590"/>
            <a:ext cx="6124369" cy="4763399"/>
          </a:xfrm>
          <a:prstGeom prst="rect">
            <a:avLst/>
          </a:prstGeom>
        </p:spPr>
      </p:pic>
      <p:sp>
        <p:nvSpPr>
          <p:cNvPr id="6" name="ZoneTexte 5">
            <a:extLst>
              <a:ext uri="{FF2B5EF4-FFF2-40B4-BE49-F238E27FC236}">
                <a16:creationId xmlns:a16="http://schemas.microsoft.com/office/drawing/2014/main" id="{E485E57B-7FE0-7CB9-26F2-CBC00A2F89A8}"/>
              </a:ext>
            </a:extLst>
          </p:cNvPr>
          <p:cNvSpPr txBox="1"/>
          <p:nvPr/>
        </p:nvSpPr>
        <p:spPr>
          <a:xfrm>
            <a:off x="8186365" y="1802133"/>
            <a:ext cx="3161211" cy="4801314"/>
          </a:xfrm>
          <a:prstGeom prst="rect">
            <a:avLst/>
          </a:prstGeom>
          <a:noFill/>
        </p:spPr>
        <p:txBody>
          <a:bodyPr wrap="square" rtlCol="0">
            <a:spAutoFit/>
          </a:bodyPr>
          <a:lstStyle/>
          <a:p>
            <a:pPr marL="285750" indent="-285750">
              <a:buFont typeface="Arial" panose="020B0604020202020204" pitchFamily="34" charset="0"/>
              <a:buChar char="•"/>
            </a:pPr>
            <a:r>
              <a:rPr lang="fr-FR" dirty="0"/>
              <a:t>Corrélation panier/temps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Zone assez dense</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Panier de 30-50 euros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Majorité des clients passent entre 4 et 10 minutes sur le site avant un achat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&lt; 30 euros = tous les achats en – 10 mins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&gt; 50 euros =  client passe + 7 minutes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143361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1DF4-AF81-2F5F-844E-4FCA51EC852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16576EE-D0E8-C784-55B1-3C7B581ADFD1}"/>
              </a:ext>
            </a:extLst>
          </p:cNvPr>
          <p:cNvSpPr>
            <a:spLocks noGrp="1"/>
          </p:cNvSpPr>
          <p:nvPr>
            <p:ph type="title"/>
          </p:nvPr>
        </p:nvSpPr>
        <p:spPr>
          <a:xfrm>
            <a:off x="1493836" y="114300"/>
            <a:ext cx="10018713" cy="1752599"/>
          </a:xfrm>
        </p:spPr>
        <p:txBody>
          <a:bodyPr/>
          <a:lstStyle/>
          <a:p>
            <a:r>
              <a:rPr lang="fr-FR" b="1" dirty="0"/>
              <a:t>Nombre de visites sur le site web au cours du temps en fonction des ventes</a:t>
            </a:r>
          </a:p>
        </p:txBody>
      </p:sp>
      <p:pic>
        <p:nvPicPr>
          <p:cNvPr id="5" name="Image 4">
            <a:extLst>
              <a:ext uri="{FF2B5EF4-FFF2-40B4-BE49-F238E27FC236}">
                <a16:creationId xmlns:a16="http://schemas.microsoft.com/office/drawing/2014/main" id="{4183154C-4DE8-B94F-0069-CE6D2B7B96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7984" y="2319527"/>
            <a:ext cx="5200825" cy="4045087"/>
          </a:xfrm>
          <a:prstGeom prst="rect">
            <a:avLst/>
          </a:prstGeom>
        </p:spPr>
      </p:pic>
      <p:sp>
        <p:nvSpPr>
          <p:cNvPr id="6" name="ZoneTexte 5">
            <a:extLst>
              <a:ext uri="{FF2B5EF4-FFF2-40B4-BE49-F238E27FC236}">
                <a16:creationId xmlns:a16="http://schemas.microsoft.com/office/drawing/2014/main" id="{050C0C92-50C7-B6D3-F50B-C752D7D64954}"/>
              </a:ext>
            </a:extLst>
          </p:cNvPr>
          <p:cNvSpPr txBox="1"/>
          <p:nvPr/>
        </p:nvSpPr>
        <p:spPr>
          <a:xfrm>
            <a:off x="7865037" y="2319527"/>
            <a:ext cx="3811851" cy="4524315"/>
          </a:xfrm>
          <a:prstGeom prst="rect">
            <a:avLst/>
          </a:prstGeom>
          <a:noFill/>
        </p:spPr>
        <p:txBody>
          <a:bodyPr wrap="square" rtlCol="0">
            <a:spAutoFit/>
          </a:bodyPr>
          <a:lstStyle/>
          <a:p>
            <a:pPr marL="285750" indent="-285750">
              <a:buFont typeface="Arial" panose="020B0604020202020204" pitchFamily="34" charset="0"/>
              <a:buChar char="•"/>
            </a:pPr>
            <a:r>
              <a:rPr lang="fr-FR" dirty="0"/>
              <a:t>Augmentation du nombre de ventes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Forte augmentation du nombre de visiteurs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Visites *6</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Ventes *3</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Mais augmentation de l’écart entre ventes/visites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Affiliation amène de plus en plus de visiteurs mais taux de conversion diminue</a:t>
            </a:r>
          </a:p>
        </p:txBody>
      </p:sp>
    </p:spTree>
    <p:extLst>
      <p:ext uri="{BB962C8B-B14F-4D97-AF65-F5344CB8AC3E}">
        <p14:creationId xmlns:p14="http://schemas.microsoft.com/office/powerpoint/2010/main" val="133977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E64D0D-D71E-713A-1C6B-1DC3B1F26D2B}"/>
              </a:ext>
            </a:extLst>
          </p:cNvPr>
          <p:cNvSpPr>
            <a:spLocks noGrp="1"/>
          </p:cNvSpPr>
          <p:nvPr>
            <p:ph type="title"/>
          </p:nvPr>
        </p:nvSpPr>
        <p:spPr>
          <a:xfrm>
            <a:off x="1411159" y="314739"/>
            <a:ext cx="10578309" cy="1339603"/>
          </a:xfrm>
        </p:spPr>
        <p:txBody>
          <a:bodyPr>
            <a:normAutofit fontScale="90000"/>
          </a:bodyPr>
          <a:lstStyle/>
          <a:p>
            <a:r>
              <a:rPr lang="fr-FR" b="1" dirty="0"/>
              <a:t>Variabilité du temps passé par les visiteurs sur le site web (pour les sessions ayant abouti à un achat)</a:t>
            </a:r>
          </a:p>
        </p:txBody>
      </p:sp>
      <p:pic>
        <p:nvPicPr>
          <p:cNvPr id="5" name="Image 4">
            <a:extLst>
              <a:ext uri="{FF2B5EF4-FFF2-40B4-BE49-F238E27FC236}">
                <a16:creationId xmlns:a16="http://schemas.microsoft.com/office/drawing/2014/main" id="{7C8FC986-A714-5199-BE13-EA2394D87E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903" y="2148136"/>
            <a:ext cx="5840905" cy="4542927"/>
          </a:xfrm>
          <a:prstGeom prst="rect">
            <a:avLst/>
          </a:prstGeom>
        </p:spPr>
      </p:pic>
      <p:sp>
        <p:nvSpPr>
          <p:cNvPr id="6" name="ZoneTexte 5">
            <a:extLst>
              <a:ext uri="{FF2B5EF4-FFF2-40B4-BE49-F238E27FC236}">
                <a16:creationId xmlns:a16="http://schemas.microsoft.com/office/drawing/2014/main" id="{029BD3FA-D42D-75B5-574B-DBAFC0F83648}"/>
              </a:ext>
            </a:extLst>
          </p:cNvPr>
          <p:cNvSpPr txBox="1"/>
          <p:nvPr/>
        </p:nvSpPr>
        <p:spPr>
          <a:xfrm>
            <a:off x="8398829" y="1603445"/>
            <a:ext cx="2880360" cy="5632311"/>
          </a:xfrm>
          <a:prstGeom prst="rect">
            <a:avLst/>
          </a:prstGeom>
          <a:noFill/>
        </p:spPr>
        <p:txBody>
          <a:bodyPr wrap="square" rtlCol="0">
            <a:spAutoFit/>
          </a:bodyPr>
          <a:lstStyle/>
          <a:p>
            <a:pPr marL="285750" indent="-285750">
              <a:buFont typeface="Wingdings" panose="05000000000000000000" pitchFamily="2" charset="2"/>
              <a:buChar char="§"/>
            </a:pPr>
            <a:r>
              <a:rPr lang="fr-FR" dirty="0"/>
              <a:t>Baisse de la médiane de 7,1 à 6,2</a:t>
            </a:r>
          </a:p>
          <a:p>
            <a:pPr marL="285750" indent="-285750">
              <a:buFont typeface="Wingdings" panose="05000000000000000000" pitchFamily="2" charset="2"/>
              <a:buChar char="§"/>
            </a:pPr>
            <a:r>
              <a:rPr lang="fr-FR" dirty="0"/>
              <a:t>Augmentation de la dispersion</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Nourriture: les clients reviennent</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Changement de stratégie impacte le comportement des clients</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Client passe plus de temps</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D’autres vont directement acheter ce qui les intéresse</a:t>
            </a:r>
          </a:p>
          <a:p>
            <a:pPr marL="285750" indent="-285750">
              <a:buFont typeface="Wingdings" panose="05000000000000000000" pitchFamily="2" charset="2"/>
              <a:buChar char="§"/>
            </a:pPr>
            <a:endParaRPr lang="fr-FR" dirty="0"/>
          </a:p>
        </p:txBody>
      </p:sp>
    </p:spTree>
    <p:extLst>
      <p:ext uri="{BB962C8B-B14F-4D97-AF65-F5344CB8AC3E}">
        <p14:creationId xmlns:p14="http://schemas.microsoft.com/office/powerpoint/2010/main" val="133759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C7D05-3F30-CD7C-4D3F-EE162DF94F0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A30F3E7-7AB3-5622-BFA2-4F62FF564BF8}"/>
              </a:ext>
            </a:extLst>
          </p:cNvPr>
          <p:cNvSpPr>
            <a:spLocks noGrp="1"/>
          </p:cNvSpPr>
          <p:nvPr>
            <p:ph type="title"/>
          </p:nvPr>
        </p:nvSpPr>
        <p:spPr>
          <a:xfrm>
            <a:off x="1408031" y="51254"/>
            <a:ext cx="10018713" cy="1752599"/>
          </a:xfrm>
        </p:spPr>
        <p:txBody>
          <a:bodyPr>
            <a:normAutofit fontScale="90000"/>
          </a:bodyPr>
          <a:lstStyle/>
          <a:p>
            <a:br>
              <a:rPr lang="fr-FR" dirty="0"/>
            </a:br>
            <a:r>
              <a:rPr lang="fr-FR" b="1" dirty="0"/>
              <a:t>Ratio de conversion (nombre d’achats des clients)/(nombre de visites) au cours du temps </a:t>
            </a:r>
            <a:endParaRPr lang="fr-FR" dirty="0"/>
          </a:p>
        </p:txBody>
      </p:sp>
      <p:pic>
        <p:nvPicPr>
          <p:cNvPr id="5" name="Image 4">
            <a:extLst>
              <a:ext uri="{FF2B5EF4-FFF2-40B4-BE49-F238E27FC236}">
                <a16:creationId xmlns:a16="http://schemas.microsoft.com/office/drawing/2014/main" id="{67854312-0B7C-8C3C-4BF4-585D98469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6138" y="2551009"/>
            <a:ext cx="4938188" cy="3840813"/>
          </a:xfrm>
          <a:prstGeom prst="rect">
            <a:avLst/>
          </a:prstGeom>
        </p:spPr>
      </p:pic>
      <p:sp>
        <p:nvSpPr>
          <p:cNvPr id="6" name="ZoneTexte 5">
            <a:extLst>
              <a:ext uri="{FF2B5EF4-FFF2-40B4-BE49-F238E27FC236}">
                <a16:creationId xmlns:a16="http://schemas.microsoft.com/office/drawing/2014/main" id="{BE28DBE1-1810-74A0-ECFA-EDC2602FEF4C}"/>
              </a:ext>
            </a:extLst>
          </p:cNvPr>
          <p:cNvSpPr txBox="1"/>
          <p:nvPr/>
        </p:nvSpPr>
        <p:spPr>
          <a:xfrm>
            <a:off x="1934196" y="2551009"/>
            <a:ext cx="3828929" cy="2031325"/>
          </a:xfrm>
          <a:prstGeom prst="rect">
            <a:avLst/>
          </a:prstGeom>
          <a:noFill/>
        </p:spPr>
        <p:txBody>
          <a:bodyPr wrap="square" rtlCol="0">
            <a:spAutoFit/>
          </a:bodyPr>
          <a:lstStyle/>
          <a:p>
            <a:pPr marL="285750" indent="-285750" algn="ctr">
              <a:buFont typeface="Wingdings" panose="05000000000000000000" pitchFamily="2" charset="2"/>
              <a:buChar char="§"/>
            </a:pPr>
            <a:r>
              <a:rPr lang="fr-FR" dirty="0"/>
              <a:t>Taux de conversion divisé par 2</a:t>
            </a:r>
          </a:p>
          <a:p>
            <a:pPr marL="285750" indent="-285750" algn="ctr">
              <a:buFont typeface="Wingdings" panose="05000000000000000000" pitchFamily="2" charset="2"/>
              <a:buChar char="§"/>
            </a:pPr>
            <a:endParaRPr lang="fr-FR" dirty="0"/>
          </a:p>
          <a:p>
            <a:pPr marL="285750" indent="-285750" algn="ctr">
              <a:buFont typeface="Wingdings" panose="05000000000000000000" pitchFamily="2" charset="2"/>
              <a:buChar char="§"/>
            </a:pPr>
            <a:r>
              <a:rPr lang="fr-FR" dirty="0"/>
              <a:t>Forte diminution et perte de de 50% donc</a:t>
            </a:r>
          </a:p>
          <a:p>
            <a:pPr marL="285750" indent="-285750" algn="ctr">
              <a:buFont typeface="Wingdings" panose="05000000000000000000" pitchFamily="2" charset="2"/>
              <a:buChar char="§"/>
            </a:pPr>
            <a:endParaRPr lang="fr-FR" dirty="0"/>
          </a:p>
          <a:p>
            <a:pPr marL="285750" indent="-285750" algn="ctr">
              <a:buFont typeface="Wingdings" panose="05000000000000000000" pitchFamily="2" charset="2"/>
              <a:buChar char="§"/>
            </a:pPr>
            <a:r>
              <a:rPr lang="fr-FR" dirty="0"/>
              <a:t>Les nouveaux visiteurs sont moins qualifiés, du à l’affiliation?</a:t>
            </a:r>
          </a:p>
        </p:txBody>
      </p:sp>
    </p:spTree>
    <p:extLst>
      <p:ext uri="{BB962C8B-B14F-4D97-AF65-F5344CB8AC3E}">
        <p14:creationId xmlns:p14="http://schemas.microsoft.com/office/powerpoint/2010/main" val="4162319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2CDE62-0935-AC94-DCC4-751F15B9AB36}"/>
              </a:ext>
            </a:extLst>
          </p:cNvPr>
          <p:cNvSpPr>
            <a:spLocks noGrp="1"/>
          </p:cNvSpPr>
          <p:nvPr>
            <p:ph type="title"/>
          </p:nvPr>
        </p:nvSpPr>
        <p:spPr>
          <a:xfrm>
            <a:off x="1428893" y="34637"/>
            <a:ext cx="10018713" cy="1752599"/>
          </a:xfrm>
        </p:spPr>
        <p:txBody>
          <a:bodyPr/>
          <a:lstStyle/>
          <a:p>
            <a:r>
              <a:rPr lang="fr-FR" b="1" dirty="0"/>
              <a:t>Conclusion et  propositions d’axe stratégique</a:t>
            </a:r>
          </a:p>
        </p:txBody>
      </p:sp>
      <p:sp>
        <p:nvSpPr>
          <p:cNvPr id="3" name="Espace réservé du contenu 2">
            <a:extLst>
              <a:ext uri="{FF2B5EF4-FFF2-40B4-BE49-F238E27FC236}">
                <a16:creationId xmlns:a16="http://schemas.microsoft.com/office/drawing/2014/main" id="{5FB69537-DF06-0060-2E44-521E5378C3E9}"/>
              </a:ext>
            </a:extLst>
          </p:cNvPr>
          <p:cNvSpPr>
            <a:spLocks noGrp="1"/>
          </p:cNvSpPr>
          <p:nvPr>
            <p:ph idx="1"/>
          </p:nvPr>
        </p:nvSpPr>
        <p:spPr>
          <a:xfrm>
            <a:off x="1233056" y="1787236"/>
            <a:ext cx="10958944" cy="4668981"/>
          </a:xfrm>
        </p:spPr>
        <p:txBody>
          <a:bodyPr>
            <a:normAutofit lnSpcReduction="10000"/>
          </a:bodyPr>
          <a:lstStyle/>
          <a:p>
            <a:pPr marL="0" indent="0">
              <a:buNone/>
            </a:pPr>
            <a:endParaRPr lang="fr-FR" dirty="0"/>
          </a:p>
          <a:p>
            <a:r>
              <a:rPr lang="fr-FR" dirty="0"/>
              <a:t>Nombre de visites et de ventes devraient augmenter donc redressement du CA</a:t>
            </a:r>
          </a:p>
          <a:p>
            <a:endParaRPr lang="fr-FR" dirty="0"/>
          </a:p>
          <a:p>
            <a:r>
              <a:rPr lang="fr-FR" dirty="0"/>
              <a:t>Concentration sur l’attrait des produits comme la nourriture</a:t>
            </a:r>
          </a:p>
          <a:p>
            <a:endParaRPr lang="fr-FR" dirty="0"/>
          </a:p>
          <a:p>
            <a:r>
              <a:rPr lang="fr-FR" dirty="0"/>
              <a:t>Mise en place de campagnes de promotions et de re-ciblage publicitaire pour vérifier la conversion client</a:t>
            </a:r>
          </a:p>
          <a:p>
            <a:endParaRPr lang="fr-FR" dirty="0"/>
          </a:p>
          <a:p>
            <a:r>
              <a:rPr lang="fr-FR" dirty="0"/>
              <a:t>Amélioration stratégie du contenu du site: parcours d’achat et abandon diminution du panier pour session longue</a:t>
            </a:r>
          </a:p>
          <a:p>
            <a:endParaRPr lang="fr-FR" dirty="0"/>
          </a:p>
        </p:txBody>
      </p:sp>
    </p:spTree>
    <p:extLst>
      <p:ext uri="{BB962C8B-B14F-4D97-AF65-F5344CB8AC3E}">
        <p14:creationId xmlns:p14="http://schemas.microsoft.com/office/powerpoint/2010/main" val="38258605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7015</TotalTime>
  <Words>1092</Words>
  <Application>Microsoft Office PowerPoint</Application>
  <PresentationFormat>Grand écran</PresentationFormat>
  <Paragraphs>122</Paragraphs>
  <Slides>7</Slides>
  <Notes>7</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Corbel</vt:lpstr>
      <vt:lpstr>Wingdings</vt:lpstr>
      <vt:lpstr>Parallaxe</vt:lpstr>
      <vt:lpstr>RAPPORT MARKETING MENSUEL</vt:lpstr>
      <vt:lpstr>Chiffre d’affaires de la répartition par type de vente en fonction  du temps</vt:lpstr>
      <vt:lpstr>Nombre d’achats des clients en fonction du temps</vt:lpstr>
      <vt:lpstr>Nombre de visites sur le site web au cours du temps en fonction des ventes</vt:lpstr>
      <vt:lpstr>Variabilité du temps passé par les visiteurs sur le site web (pour les sessions ayant abouti à un achat)</vt:lpstr>
      <vt:lpstr> Ratio de conversion (nombre d’achats des clients)/(nombre de visites) au cours du temps </vt:lpstr>
      <vt:lpstr>Conclusion et  propositions d’axe stratégique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100</cp:revision>
  <dcterms:created xsi:type="dcterms:W3CDTF">2025-09-12T08:50:41Z</dcterms:created>
  <dcterms:modified xsi:type="dcterms:W3CDTF">2025-09-19T07:51:03Z</dcterms:modified>
</cp:coreProperties>
</file>