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p:scale>
          <a:sx n="68" d="100"/>
          <a:sy n="68" d="100"/>
        </p:scale>
        <p:origin x="15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CAB208-91FF-4C23-85EF-B8FFB54EA21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5EFAA93-A7D0-4AD1-AF90-4D5C13C539FF}">
      <dgm:prSet custT="1"/>
      <dgm:spPr/>
      <dgm:t>
        <a:bodyPr/>
        <a:lstStyle/>
        <a:p>
          <a:pPr>
            <a:lnSpc>
              <a:spcPct val="100000"/>
            </a:lnSpc>
          </a:pPr>
          <a:r>
            <a:rPr lang="en-US" sz="1800" dirty="0">
              <a:latin typeface="Arial" panose="020B0604020202020204" pitchFamily="34" charset="0"/>
              <a:cs typeface="Arial" panose="020B0604020202020204" pitchFamily="34" charset="0"/>
            </a:rPr>
            <a:t>The website shall display Kal Tire's products, services, and innovations in a user-friendly and organized manner.</a:t>
          </a:r>
        </a:p>
      </dgm:t>
    </dgm:pt>
    <dgm:pt modelId="{B975E228-4C44-4981-A6EA-ECB100B4CB55}" type="parTrans" cxnId="{08C0793B-3AFF-4A24-B37F-A8973A3CE1A6}">
      <dgm:prSet/>
      <dgm:spPr/>
      <dgm:t>
        <a:bodyPr/>
        <a:lstStyle/>
        <a:p>
          <a:endParaRPr lang="en-US"/>
        </a:p>
      </dgm:t>
    </dgm:pt>
    <dgm:pt modelId="{045C7593-21FE-44F6-A8DD-D9FEE829F8E2}" type="sibTrans" cxnId="{08C0793B-3AFF-4A24-B37F-A8973A3CE1A6}">
      <dgm:prSet/>
      <dgm:spPr/>
      <dgm:t>
        <a:bodyPr/>
        <a:lstStyle/>
        <a:p>
          <a:endParaRPr lang="en-US"/>
        </a:p>
      </dgm:t>
    </dgm:pt>
    <dgm:pt modelId="{9D619B26-F61C-467B-B9A5-59F6AA9706A2}">
      <dgm:prSet custT="1"/>
      <dgm:spPr/>
      <dgm:t>
        <a:bodyPr/>
        <a:lstStyle/>
        <a:p>
          <a:pPr>
            <a:lnSpc>
              <a:spcPct val="100000"/>
            </a:lnSpc>
          </a:pPr>
          <a:r>
            <a:rPr lang="en-US" sz="1800" dirty="0">
              <a:latin typeface="Arial" panose="020B0604020202020204" pitchFamily="34" charset="0"/>
              <a:cs typeface="Arial" panose="020B0604020202020204" pitchFamily="34" charset="0"/>
            </a:rPr>
            <a:t>The search tool shall enable customers to search for products by keyword, category, or brand.</a:t>
          </a:r>
        </a:p>
      </dgm:t>
    </dgm:pt>
    <dgm:pt modelId="{36779865-DEAF-4E2E-8F2D-93F4197E9413}" type="parTrans" cxnId="{91DA9299-BA8C-44AD-9FE0-B6A6D10BB529}">
      <dgm:prSet/>
      <dgm:spPr/>
      <dgm:t>
        <a:bodyPr/>
        <a:lstStyle/>
        <a:p>
          <a:endParaRPr lang="en-US"/>
        </a:p>
      </dgm:t>
    </dgm:pt>
    <dgm:pt modelId="{B7CE82EA-C67B-4367-9C90-5C9FB59E4BBC}" type="sibTrans" cxnId="{91DA9299-BA8C-44AD-9FE0-B6A6D10BB529}">
      <dgm:prSet/>
      <dgm:spPr/>
      <dgm:t>
        <a:bodyPr/>
        <a:lstStyle/>
        <a:p>
          <a:endParaRPr lang="en-US"/>
        </a:p>
      </dgm:t>
    </dgm:pt>
    <dgm:pt modelId="{85E222E8-35A3-4049-8A63-7A0767D3C5B1}">
      <dgm:prSet custT="1"/>
      <dgm:spPr/>
      <dgm:t>
        <a:bodyPr/>
        <a:lstStyle/>
        <a:p>
          <a:pPr>
            <a:lnSpc>
              <a:spcPct val="100000"/>
            </a:lnSpc>
          </a:pPr>
          <a:r>
            <a:rPr lang="en-US" sz="1800" dirty="0">
              <a:latin typeface="Arial" panose="020B0604020202020204" pitchFamily="34" charset="0"/>
              <a:cs typeface="Arial" panose="020B0604020202020204" pitchFamily="34" charset="0"/>
            </a:rPr>
            <a:t>The delivery button shall allow customers to request delivery of products to their preferred location.</a:t>
          </a:r>
        </a:p>
      </dgm:t>
    </dgm:pt>
    <dgm:pt modelId="{EFF0155D-22E2-4179-8F87-0414E30C6C25}" type="parTrans" cxnId="{E92D2DFA-C6A3-42A6-9FFC-BE365A2FD3D3}">
      <dgm:prSet/>
      <dgm:spPr/>
      <dgm:t>
        <a:bodyPr/>
        <a:lstStyle/>
        <a:p>
          <a:endParaRPr lang="en-US"/>
        </a:p>
      </dgm:t>
    </dgm:pt>
    <dgm:pt modelId="{875A4C96-9CC9-4788-9F77-3C32D9A1CA48}" type="sibTrans" cxnId="{E92D2DFA-C6A3-42A6-9FFC-BE365A2FD3D3}">
      <dgm:prSet/>
      <dgm:spPr/>
      <dgm:t>
        <a:bodyPr/>
        <a:lstStyle/>
        <a:p>
          <a:endParaRPr lang="en-US"/>
        </a:p>
      </dgm:t>
    </dgm:pt>
    <dgm:pt modelId="{D2D81F8B-473A-4914-8AB5-244AD31305B6}">
      <dgm:prSet custT="1"/>
      <dgm:spPr/>
      <dgm:t>
        <a:bodyPr/>
        <a:lstStyle/>
        <a:p>
          <a:pPr>
            <a:lnSpc>
              <a:spcPct val="100000"/>
            </a:lnSpc>
          </a:pPr>
          <a:r>
            <a:rPr lang="en-US" sz="1800" dirty="0">
              <a:latin typeface="Arial" panose="020B0604020202020204" pitchFamily="34" charset="0"/>
              <a:cs typeface="Arial" panose="020B0604020202020204" pitchFamily="34" charset="0"/>
            </a:rPr>
            <a:t>The cart system shall enable customers to add and remove products, and calculate the total cost of the order.</a:t>
          </a:r>
        </a:p>
      </dgm:t>
    </dgm:pt>
    <dgm:pt modelId="{422DC0CE-4462-42E0-A4F0-E4D6804DD520}" type="parTrans" cxnId="{E4EFC4CE-5E24-4835-B2F9-51BC3BCEAC4C}">
      <dgm:prSet/>
      <dgm:spPr/>
      <dgm:t>
        <a:bodyPr/>
        <a:lstStyle/>
        <a:p>
          <a:endParaRPr lang="en-US"/>
        </a:p>
      </dgm:t>
    </dgm:pt>
    <dgm:pt modelId="{03ADE3C9-DCF6-4B2E-A94D-6A2B3A7564C3}" type="sibTrans" cxnId="{E4EFC4CE-5E24-4835-B2F9-51BC3BCEAC4C}">
      <dgm:prSet/>
      <dgm:spPr/>
      <dgm:t>
        <a:bodyPr/>
        <a:lstStyle/>
        <a:p>
          <a:endParaRPr lang="en-US"/>
        </a:p>
      </dgm:t>
    </dgm:pt>
    <dgm:pt modelId="{E815D151-0E93-4CB4-B935-E29E321D096D}">
      <dgm:prSet custT="1"/>
      <dgm:spPr/>
      <dgm:t>
        <a:bodyPr/>
        <a:lstStyle/>
        <a:p>
          <a:pPr>
            <a:lnSpc>
              <a:spcPct val="100000"/>
            </a:lnSpc>
          </a:pPr>
          <a:r>
            <a:rPr lang="en-US" sz="1800" dirty="0">
              <a:latin typeface="Arial" panose="020B0604020202020204" pitchFamily="34" charset="0"/>
              <a:cs typeface="Arial" panose="020B0604020202020204" pitchFamily="34" charset="0"/>
            </a:rPr>
            <a:t>The admin dashboard shall provide a user-friendly interface for managing website content, processing online transactions, and tracking deliveries.</a:t>
          </a:r>
        </a:p>
      </dgm:t>
    </dgm:pt>
    <dgm:pt modelId="{7FF01DEF-790D-4D33-8460-B6C3F423FEA1}" type="parTrans" cxnId="{3A0D60DC-E02F-40F5-A0BE-3CF0ECEB1ED4}">
      <dgm:prSet/>
      <dgm:spPr/>
      <dgm:t>
        <a:bodyPr/>
        <a:lstStyle/>
        <a:p>
          <a:endParaRPr lang="en-US"/>
        </a:p>
      </dgm:t>
    </dgm:pt>
    <dgm:pt modelId="{053579FB-F83D-437F-B867-53D5DE9405EC}" type="sibTrans" cxnId="{3A0D60DC-E02F-40F5-A0BE-3CF0ECEB1ED4}">
      <dgm:prSet/>
      <dgm:spPr/>
      <dgm:t>
        <a:bodyPr/>
        <a:lstStyle/>
        <a:p>
          <a:endParaRPr lang="en-US"/>
        </a:p>
      </dgm:t>
    </dgm:pt>
    <dgm:pt modelId="{2AD5AC8E-E836-4555-97A3-72E1FD0B1374}" type="pres">
      <dgm:prSet presAssocID="{54CAB208-91FF-4C23-85EF-B8FFB54EA219}" presName="root" presStyleCnt="0">
        <dgm:presLayoutVars>
          <dgm:dir/>
          <dgm:resizeHandles val="exact"/>
        </dgm:presLayoutVars>
      </dgm:prSet>
      <dgm:spPr/>
    </dgm:pt>
    <dgm:pt modelId="{72626BE9-5094-4796-9508-9D867DF56392}" type="pres">
      <dgm:prSet presAssocID="{F5EFAA93-A7D0-4AD1-AF90-4D5C13C539FF}" presName="compNode" presStyleCnt="0"/>
      <dgm:spPr/>
    </dgm:pt>
    <dgm:pt modelId="{F1676115-03C3-4576-A0D8-4C7D56FAA646}" type="pres">
      <dgm:prSet presAssocID="{F5EFAA93-A7D0-4AD1-AF90-4D5C13C539FF}" presName="iconRect" presStyleLbl="node1" presStyleIdx="0" presStyleCnt="5" custLinFactNeighborX="-3474" custLinFactNeighborY="-8857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6171F18D-9881-4547-8D5A-897473CFD5DC}" type="pres">
      <dgm:prSet presAssocID="{F5EFAA93-A7D0-4AD1-AF90-4D5C13C539FF}" presName="spaceRect" presStyleCnt="0"/>
      <dgm:spPr/>
    </dgm:pt>
    <dgm:pt modelId="{B72E4D62-BD98-44CC-8604-3AFFB778F432}" type="pres">
      <dgm:prSet presAssocID="{F5EFAA93-A7D0-4AD1-AF90-4D5C13C539FF}" presName="textRect" presStyleLbl="revTx" presStyleIdx="0" presStyleCnt="5" custScaleX="133407" custScaleY="142341">
        <dgm:presLayoutVars>
          <dgm:chMax val="1"/>
          <dgm:chPref val="1"/>
        </dgm:presLayoutVars>
      </dgm:prSet>
      <dgm:spPr/>
    </dgm:pt>
    <dgm:pt modelId="{72E16BB9-9561-4FEE-949D-B23CFC8D73C2}" type="pres">
      <dgm:prSet presAssocID="{045C7593-21FE-44F6-A8DD-D9FEE829F8E2}" presName="sibTrans" presStyleCnt="0"/>
      <dgm:spPr/>
    </dgm:pt>
    <dgm:pt modelId="{D2B05C35-1CAB-4910-B203-733ACFF2872D}" type="pres">
      <dgm:prSet presAssocID="{9D619B26-F61C-467B-B9A5-59F6AA9706A2}" presName="compNode" presStyleCnt="0"/>
      <dgm:spPr/>
    </dgm:pt>
    <dgm:pt modelId="{C963262B-6B33-4101-9646-5D4BD2D5A514}" type="pres">
      <dgm:prSet presAssocID="{9D619B26-F61C-467B-B9A5-59F6AA9706A2}" presName="iconRect" presStyleLbl="node1" presStyleIdx="1" presStyleCnt="5" custLinFactNeighborX="20841" custLinFactNeighborY="-9031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Zoom In"/>
        </a:ext>
      </dgm:extLst>
    </dgm:pt>
    <dgm:pt modelId="{BCB77589-7855-4584-8F89-D5AB2C1D93E4}" type="pres">
      <dgm:prSet presAssocID="{9D619B26-F61C-467B-B9A5-59F6AA9706A2}" presName="spaceRect" presStyleCnt="0"/>
      <dgm:spPr/>
    </dgm:pt>
    <dgm:pt modelId="{30DE9BD8-10FA-4D24-9224-DF61CD875DC1}" type="pres">
      <dgm:prSet presAssocID="{9D619B26-F61C-467B-B9A5-59F6AA9706A2}" presName="textRect" presStyleLbl="revTx" presStyleIdx="1" presStyleCnt="5" custScaleX="112045" custScaleY="149112" custLinFactNeighborX="-2457" custLinFactNeighborY="9900">
        <dgm:presLayoutVars>
          <dgm:chMax val="1"/>
          <dgm:chPref val="1"/>
        </dgm:presLayoutVars>
      </dgm:prSet>
      <dgm:spPr/>
    </dgm:pt>
    <dgm:pt modelId="{089ABE6F-0253-483D-B0B0-583198979AC2}" type="pres">
      <dgm:prSet presAssocID="{B7CE82EA-C67B-4367-9C90-5C9FB59E4BBC}" presName="sibTrans" presStyleCnt="0"/>
      <dgm:spPr/>
    </dgm:pt>
    <dgm:pt modelId="{868AD1EF-5315-4C29-902D-372D4CE7157E}" type="pres">
      <dgm:prSet presAssocID="{85E222E8-35A3-4049-8A63-7A0767D3C5B1}" presName="compNode" presStyleCnt="0"/>
      <dgm:spPr/>
    </dgm:pt>
    <dgm:pt modelId="{4C43D0F2-42C1-4CBC-BE64-13D2C3D88CE7}" type="pres">
      <dgm:prSet presAssocID="{85E222E8-35A3-4049-8A63-7A0767D3C5B1}" presName="iconRect" presStyleLbl="node1" presStyleIdx="2" presStyleCnt="5" custLinFactNeighborX="13894" custLinFactNeighborY="-8510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x trolley"/>
        </a:ext>
      </dgm:extLst>
    </dgm:pt>
    <dgm:pt modelId="{46A21516-A51F-433F-80D2-D756EF2DB8A3}" type="pres">
      <dgm:prSet presAssocID="{85E222E8-35A3-4049-8A63-7A0767D3C5B1}" presName="spaceRect" presStyleCnt="0"/>
      <dgm:spPr/>
    </dgm:pt>
    <dgm:pt modelId="{72D9037C-3066-49B1-A382-2236F728311C}" type="pres">
      <dgm:prSet presAssocID="{85E222E8-35A3-4049-8A63-7A0767D3C5B1}" presName="textRect" presStyleLbl="revTx" presStyleIdx="2" presStyleCnt="5" custLinFactNeighborX="-4007" custLinFactNeighborY="-16650">
        <dgm:presLayoutVars>
          <dgm:chMax val="1"/>
          <dgm:chPref val="1"/>
        </dgm:presLayoutVars>
      </dgm:prSet>
      <dgm:spPr/>
    </dgm:pt>
    <dgm:pt modelId="{93A9B23B-8BC8-4F22-86B1-719D7249B61D}" type="pres">
      <dgm:prSet presAssocID="{875A4C96-9CC9-4788-9F77-3C32D9A1CA48}" presName="sibTrans" presStyleCnt="0"/>
      <dgm:spPr/>
    </dgm:pt>
    <dgm:pt modelId="{3909EEFF-14E1-4562-B0FF-CA43BF8D0DEA}" type="pres">
      <dgm:prSet presAssocID="{D2D81F8B-473A-4914-8AB5-244AD31305B6}" presName="compNode" presStyleCnt="0"/>
      <dgm:spPr/>
    </dgm:pt>
    <dgm:pt modelId="{EB45E93C-592D-41CF-9925-5D60483806C1}" type="pres">
      <dgm:prSet presAssocID="{D2D81F8B-473A-4914-8AB5-244AD31305B6}" presName="iconRect" presStyleLbl="node1" presStyleIdx="3" presStyleCnt="5" custLinFactNeighborX="3474" custLinFactNeighborY="-8397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hopping cart"/>
        </a:ext>
      </dgm:extLst>
    </dgm:pt>
    <dgm:pt modelId="{DA7311C4-4D48-49B2-AF94-2BED5EE31EA3}" type="pres">
      <dgm:prSet presAssocID="{D2D81F8B-473A-4914-8AB5-244AD31305B6}" presName="spaceRect" presStyleCnt="0"/>
      <dgm:spPr/>
    </dgm:pt>
    <dgm:pt modelId="{2FF38AF1-A99C-4855-9E12-F32D4276F7CC}" type="pres">
      <dgm:prSet presAssocID="{D2D81F8B-473A-4914-8AB5-244AD31305B6}" presName="textRect" presStyleLbl="revTx" presStyleIdx="3" presStyleCnt="5" custScaleY="58557" custLinFactNeighborX="-2459" custLinFactNeighborY="-69413">
        <dgm:presLayoutVars>
          <dgm:chMax val="1"/>
          <dgm:chPref val="1"/>
        </dgm:presLayoutVars>
      </dgm:prSet>
      <dgm:spPr/>
    </dgm:pt>
    <dgm:pt modelId="{A35896D1-7BCD-4D9E-BACF-03B39B06D7EF}" type="pres">
      <dgm:prSet presAssocID="{03ADE3C9-DCF6-4B2E-A94D-6A2B3A7564C3}" presName="sibTrans" presStyleCnt="0"/>
      <dgm:spPr/>
    </dgm:pt>
    <dgm:pt modelId="{32151B81-E1EA-4255-A8AB-8080039F3E34}" type="pres">
      <dgm:prSet presAssocID="{E815D151-0E93-4CB4-B935-E29E321D096D}" presName="compNode" presStyleCnt="0"/>
      <dgm:spPr/>
    </dgm:pt>
    <dgm:pt modelId="{156C6B85-099A-4266-ABDA-33C529800287}" type="pres">
      <dgm:prSet presAssocID="{E815D151-0E93-4CB4-B935-E29E321D096D}" presName="iconRect" presStyleLbl="node1" presStyleIdx="4" presStyleCnt="5" custLinFactNeighborX="-3474" custLinFactNeighborY="-7989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59E9D226-3D7C-455A-972F-52CC93184EB1}" type="pres">
      <dgm:prSet presAssocID="{E815D151-0E93-4CB4-B935-E29E321D096D}" presName="spaceRect" presStyleCnt="0"/>
      <dgm:spPr/>
    </dgm:pt>
    <dgm:pt modelId="{19B97372-EA4A-4B8A-AF1A-8EEC460B1D3A}" type="pres">
      <dgm:prSet presAssocID="{E815D151-0E93-4CB4-B935-E29E321D096D}" presName="textRect" presStyleLbl="revTx" presStyleIdx="4" presStyleCnt="5" custScaleX="141431" custLinFactNeighborX="-2457" custLinFactNeighborY="-18013">
        <dgm:presLayoutVars>
          <dgm:chMax val="1"/>
          <dgm:chPref val="1"/>
        </dgm:presLayoutVars>
      </dgm:prSet>
      <dgm:spPr/>
    </dgm:pt>
  </dgm:ptLst>
  <dgm:cxnLst>
    <dgm:cxn modelId="{A91DCE16-A133-4E3A-A951-484E61084354}" type="presOf" srcId="{F5EFAA93-A7D0-4AD1-AF90-4D5C13C539FF}" destId="{B72E4D62-BD98-44CC-8604-3AFFB778F432}" srcOrd="0" destOrd="0" presId="urn:microsoft.com/office/officeart/2018/2/layout/IconLabelList"/>
    <dgm:cxn modelId="{08C0793B-3AFF-4A24-B37F-A8973A3CE1A6}" srcId="{54CAB208-91FF-4C23-85EF-B8FFB54EA219}" destId="{F5EFAA93-A7D0-4AD1-AF90-4D5C13C539FF}" srcOrd="0" destOrd="0" parTransId="{B975E228-4C44-4981-A6EA-ECB100B4CB55}" sibTransId="{045C7593-21FE-44F6-A8DD-D9FEE829F8E2}"/>
    <dgm:cxn modelId="{C5EEE141-3279-4E2D-ACFF-5CDBA44DF73A}" type="presOf" srcId="{9D619B26-F61C-467B-B9A5-59F6AA9706A2}" destId="{30DE9BD8-10FA-4D24-9224-DF61CD875DC1}" srcOrd="0" destOrd="0" presId="urn:microsoft.com/office/officeart/2018/2/layout/IconLabelList"/>
    <dgm:cxn modelId="{773AD381-A2FC-4DC1-9488-664711D0BDCA}" type="presOf" srcId="{E815D151-0E93-4CB4-B935-E29E321D096D}" destId="{19B97372-EA4A-4B8A-AF1A-8EEC460B1D3A}" srcOrd="0" destOrd="0" presId="urn:microsoft.com/office/officeart/2018/2/layout/IconLabelList"/>
    <dgm:cxn modelId="{91DA9299-BA8C-44AD-9FE0-B6A6D10BB529}" srcId="{54CAB208-91FF-4C23-85EF-B8FFB54EA219}" destId="{9D619B26-F61C-467B-B9A5-59F6AA9706A2}" srcOrd="1" destOrd="0" parTransId="{36779865-DEAF-4E2E-8F2D-93F4197E9413}" sibTransId="{B7CE82EA-C67B-4367-9C90-5C9FB59E4BBC}"/>
    <dgm:cxn modelId="{313EE59E-A626-44CA-9A1A-60AD467D34EB}" type="presOf" srcId="{54CAB208-91FF-4C23-85EF-B8FFB54EA219}" destId="{2AD5AC8E-E836-4555-97A3-72E1FD0B1374}" srcOrd="0" destOrd="0" presId="urn:microsoft.com/office/officeart/2018/2/layout/IconLabelList"/>
    <dgm:cxn modelId="{E4EFC4CE-5E24-4835-B2F9-51BC3BCEAC4C}" srcId="{54CAB208-91FF-4C23-85EF-B8FFB54EA219}" destId="{D2D81F8B-473A-4914-8AB5-244AD31305B6}" srcOrd="3" destOrd="0" parTransId="{422DC0CE-4462-42E0-A4F0-E4D6804DD520}" sibTransId="{03ADE3C9-DCF6-4B2E-A94D-6A2B3A7564C3}"/>
    <dgm:cxn modelId="{3A0D60DC-E02F-40F5-A0BE-3CF0ECEB1ED4}" srcId="{54CAB208-91FF-4C23-85EF-B8FFB54EA219}" destId="{E815D151-0E93-4CB4-B935-E29E321D096D}" srcOrd="4" destOrd="0" parTransId="{7FF01DEF-790D-4D33-8460-B6C3F423FEA1}" sibTransId="{053579FB-F83D-437F-B867-53D5DE9405EC}"/>
    <dgm:cxn modelId="{CCDF53DF-5CF4-4738-9A0D-1EAC15BEE642}" type="presOf" srcId="{D2D81F8B-473A-4914-8AB5-244AD31305B6}" destId="{2FF38AF1-A99C-4855-9E12-F32D4276F7CC}" srcOrd="0" destOrd="0" presId="urn:microsoft.com/office/officeart/2018/2/layout/IconLabelList"/>
    <dgm:cxn modelId="{3CA481F7-0359-4598-BD33-7423A13F2AAC}" type="presOf" srcId="{85E222E8-35A3-4049-8A63-7A0767D3C5B1}" destId="{72D9037C-3066-49B1-A382-2236F728311C}" srcOrd="0" destOrd="0" presId="urn:microsoft.com/office/officeart/2018/2/layout/IconLabelList"/>
    <dgm:cxn modelId="{E92D2DFA-C6A3-42A6-9FFC-BE365A2FD3D3}" srcId="{54CAB208-91FF-4C23-85EF-B8FFB54EA219}" destId="{85E222E8-35A3-4049-8A63-7A0767D3C5B1}" srcOrd="2" destOrd="0" parTransId="{EFF0155D-22E2-4179-8F87-0414E30C6C25}" sibTransId="{875A4C96-9CC9-4788-9F77-3C32D9A1CA48}"/>
    <dgm:cxn modelId="{ADD433AB-D6D2-46C6-9EB0-C61818E669FE}" type="presParOf" srcId="{2AD5AC8E-E836-4555-97A3-72E1FD0B1374}" destId="{72626BE9-5094-4796-9508-9D867DF56392}" srcOrd="0" destOrd="0" presId="urn:microsoft.com/office/officeart/2018/2/layout/IconLabelList"/>
    <dgm:cxn modelId="{CAE176D5-1072-402E-9352-67CEBC549209}" type="presParOf" srcId="{72626BE9-5094-4796-9508-9D867DF56392}" destId="{F1676115-03C3-4576-A0D8-4C7D56FAA646}" srcOrd="0" destOrd="0" presId="urn:microsoft.com/office/officeart/2018/2/layout/IconLabelList"/>
    <dgm:cxn modelId="{8885B45E-A646-4E24-A2F5-A66B92E7935D}" type="presParOf" srcId="{72626BE9-5094-4796-9508-9D867DF56392}" destId="{6171F18D-9881-4547-8D5A-897473CFD5DC}" srcOrd="1" destOrd="0" presId="urn:microsoft.com/office/officeart/2018/2/layout/IconLabelList"/>
    <dgm:cxn modelId="{EAA031BF-ED37-4F03-9C6E-765F3C2873A6}" type="presParOf" srcId="{72626BE9-5094-4796-9508-9D867DF56392}" destId="{B72E4D62-BD98-44CC-8604-3AFFB778F432}" srcOrd="2" destOrd="0" presId="urn:microsoft.com/office/officeart/2018/2/layout/IconLabelList"/>
    <dgm:cxn modelId="{FBBC47A8-42E2-4C9A-93AD-0949A6438AC4}" type="presParOf" srcId="{2AD5AC8E-E836-4555-97A3-72E1FD0B1374}" destId="{72E16BB9-9561-4FEE-949D-B23CFC8D73C2}" srcOrd="1" destOrd="0" presId="urn:microsoft.com/office/officeart/2018/2/layout/IconLabelList"/>
    <dgm:cxn modelId="{B3E28963-4595-4B44-B8FB-0E5E516797C8}" type="presParOf" srcId="{2AD5AC8E-E836-4555-97A3-72E1FD0B1374}" destId="{D2B05C35-1CAB-4910-B203-733ACFF2872D}" srcOrd="2" destOrd="0" presId="urn:microsoft.com/office/officeart/2018/2/layout/IconLabelList"/>
    <dgm:cxn modelId="{B4BB1370-D1E6-4E75-B0F2-456F43FC1FE2}" type="presParOf" srcId="{D2B05C35-1CAB-4910-B203-733ACFF2872D}" destId="{C963262B-6B33-4101-9646-5D4BD2D5A514}" srcOrd="0" destOrd="0" presId="urn:microsoft.com/office/officeart/2018/2/layout/IconLabelList"/>
    <dgm:cxn modelId="{7FC1B656-C7ED-4158-B7C7-B878510ECA6E}" type="presParOf" srcId="{D2B05C35-1CAB-4910-B203-733ACFF2872D}" destId="{BCB77589-7855-4584-8F89-D5AB2C1D93E4}" srcOrd="1" destOrd="0" presId="urn:microsoft.com/office/officeart/2018/2/layout/IconLabelList"/>
    <dgm:cxn modelId="{EE8E3116-158B-44B8-B09A-AE1A4FFFF20A}" type="presParOf" srcId="{D2B05C35-1CAB-4910-B203-733ACFF2872D}" destId="{30DE9BD8-10FA-4D24-9224-DF61CD875DC1}" srcOrd="2" destOrd="0" presId="urn:microsoft.com/office/officeart/2018/2/layout/IconLabelList"/>
    <dgm:cxn modelId="{6D4B0E5A-0141-4DDA-B00C-BBE4D5E86913}" type="presParOf" srcId="{2AD5AC8E-E836-4555-97A3-72E1FD0B1374}" destId="{089ABE6F-0253-483D-B0B0-583198979AC2}" srcOrd="3" destOrd="0" presId="urn:microsoft.com/office/officeart/2018/2/layout/IconLabelList"/>
    <dgm:cxn modelId="{AC63B554-EF9D-4DFE-9ADF-3876C62FD11C}" type="presParOf" srcId="{2AD5AC8E-E836-4555-97A3-72E1FD0B1374}" destId="{868AD1EF-5315-4C29-902D-372D4CE7157E}" srcOrd="4" destOrd="0" presId="urn:microsoft.com/office/officeart/2018/2/layout/IconLabelList"/>
    <dgm:cxn modelId="{58EA1BF3-AB6D-4856-BDFA-FFD6410C3CE1}" type="presParOf" srcId="{868AD1EF-5315-4C29-902D-372D4CE7157E}" destId="{4C43D0F2-42C1-4CBC-BE64-13D2C3D88CE7}" srcOrd="0" destOrd="0" presId="urn:microsoft.com/office/officeart/2018/2/layout/IconLabelList"/>
    <dgm:cxn modelId="{D083A6BD-9F1A-4FAE-BD2C-6D57B2568601}" type="presParOf" srcId="{868AD1EF-5315-4C29-902D-372D4CE7157E}" destId="{46A21516-A51F-433F-80D2-D756EF2DB8A3}" srcOrd="1" destOrd="0" presId="urn:microsoft.com/office/officeart/2018/2/layout/IconLabelList"/>
    <dgm:cxn modelId="{6D919F28-15E3-4669-AB9D-1FC936BE2821}" type="presParOf" srcId="{868AD1EF-5315-4C29-902D-372D4CE7157E}" destId="{72D9037C-3066-49B1-A382-2236F728311C}" srcOrd="2" destOrd="0" presId="urn:microsoft.com/office/officeart/2018/2/layout/IconLabelList"/>
    <dgm:cxn modelId="{A65E54DA-F445-457E-929F-19AE7F02D110}" type="presParOf" srcId="{2AD5AC8E-E836-4555-97A3-72E1FD0B1374}" destId="{93A9B23B-8BC8-4F22-86B1-719D7249B61D}" srcOrd="5" destOrd="0" presId="urn:microsoft.com/office/officeart/2018/2/layout/IconLabelList"/>
    <dgm:cxn modelId="{989705E1-A3EB-4E56-AAC5-3E201D664E87}" type="presParOf" srcId="{2AD5AC8E-E836-4555-97A3-72E1FD0B1374}" destId="{3909EEFF-14E1-4562-B0FF-CA43BF8D0DEA}" srcOrd="6" destOrd="0" presId="urn:microsoft.com/office/officeart/2018/2/layout/IconLabelList"/>
    <dgm:cxn modelId="{9E694E7C-B152-45B2-A894-98B53F5F96DE}" type="presParOf" srcId="{3909EEFF-14E1-4562-B0FF-CA43BF8D0DEA}" destId="{EB45E93C-592D-41CF-9925-5D60483806C1}" srcOrd="0" destOrd="0" presId="urn:microsoft.com/office/officeart/2018/2/layout/IconLabelList"/>
    <dgm:cxn modelId="{CE77AC39-435A-4A14-9562-F9473EE5F393}" type="presParOf" srcId="{3909EEFF-14E1-4562-B0FF-CA43BF8D0DEA}" destId="{DA7311C4-4D48-49B2-AF94-2BED5EE31EA3}" srcOrd="1" destOrd="0" presId="urn:microsoft.com/office/officeart/2018/2/layout/IconLabelList"/>
    <dgm:cxn modelId="{4D45C5AB-23AC-49E6-B8F7-1654C3616134}" type="presParOf" srcId="{3909EEFF-14E1-4562-B0FF-CA43BF8D0DEA}" destId="{2FF38AF1-A99C-4855-9E12-F32D4276F7CC}" srcOrd="2" destOrd="0" presId="urn:microsoft.com/office/officeart/2018/2/layout/IconLabelList"/>
    <dgm:cxn modelId="{8EB66B6B-F80C-43E0-8779-B50E431F0945}" type="presParOf" srcId="{2AD5AC8E-E836-4555-97A3-72E1FD0B1374}" destId="{A35896D1-7BCD-4D9E-BACF-03B39B06D7EF}" srcOrd="7" destOrd="0" presId="urn:microsoft.com/office/officeart/2018/2/layout/IconLabelList"/>
    <dgm:cxn modelId="{2198A86A-691B-40F0-9B89-0EB4A1EA9049}" type="presParOf" srcId="{2AD5AC8E-E836-4555-97A3-72E1FD0B1374}" destId="{32151B81-E1EA-4255-A8AB-8080039F3E34}" srcOrd="8" destOrd="0" presId="urn:microsoft.com/office/officeart/2018/2/layout/IconLabelList"/>
    <dgm:cxn modelId="{522F1634-3490-4DFF-87D7-4D541066E18D}" type="presParOf" srcId="{32151B81-E1EA-4255-A8AB-8080039F3E34}" destId="{156C6B85-099A-4266-ABDA-33C529800287}" srcOrd="0" destOrd="0" presId="urn:microsoft.com/office/officeart/2018/2/layout/IconLabelList"/>
    <dgm:cxn modelId="{CE7AF23D-6773-448E-84F6-E467F0F85252}" type="presParOf" srcId="{32151B81-E1EA-4255-A8AB-8080039F3E34}" destId="{59E9D226-3D7C-455A-972F-52CC93184EB1}" srcOrd="1" destOrd="0" presId="urn:microsoft.com/office/officeart/2018/2/layout/IconLabelList"/>
    <dgm:cxn modelId="{4324A242-14FF-4D70-94FD-EAB060779ED8}" type="presParOf" srcId="{32151B81-E1EA-4255-A8AB-8080039F3E34}" destId="{19B97372-EA4A-4B8A-AF1A-8EEC460B1D3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DD3999-915E-4F9E-B5CD-13DC70048F5E}"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3BC6C47-738E-41C9-BE8D-92455AF41867}">
      <dgm:prSet/>
      <dgm:spPr/>
      <dgm:t>
        <a:bodyPr/>
        <a:lstStyle/>
        <a:p>
          <a:r>
            <a:rPr lang="en-US" baseline="0"/>
            <a:t>PHASE ONE (INITIAL LAUNCH)</a:t>
          </a:r>
          <a:endParaRPr lang="en-US"/>
        </a:p>
      </dgm:t>
    </dgm:pt>
    <dgm:pt modelId="{A4360A22-2A53-4EFD-9E6A-8EE85AF03931}" type="parTrans" cxnId="{ABF038E2-EDC2-4961-9371-CE79CACC7334}">
      <dgm:prSet/>
      <dgm:spPr/>
      <dgm:t>
        <a:bodyPr/>
        <a:lstStyle/>
        <a:p>
          <a:endParaRPr lang="en-US"/>
        </a:p>
      </dgm:t>
    </dgm:pt>
    <dgm:pt modelId="{404F4320-8DAD-4492-BA95-318B50F1459D}" type="sibTrans" cxnId="{ABF038E2-EDC2-4961-9371-CE79CACC7334}">
      <dgm:prSet/>
      <dgm:spPr/>
      <dgm:t>
        <a:bodyPr/>
        <a:lstStyle/>
        <a:p>
          <a:endParaRPr lang="en-US"/>
        </a:p>
      </dgm:t>
    </dgm:pt>
    <dgm:pt modelId="{197F308E-D0B8-4116-BF22-9A8C2E8333F2}">
      <dgm:prSet/>
      <dgm:spPr/>
      <dgm:t>
        <a:bodyPr/>
        <a:lstStyle/>
        <a:p>
          <a:r>
            <a:rPr lang="en-US" baseline="0"/>
            <a:t>PHASE TWO (ENHANCEMENT)</a:t>
          </a:r>
          <a:endParaRPr lang="en-US"/>
        </a:p>
      </dgm:t>
    </dgm:pt>
    <dgm:pt modelId="{5FA912AD-496C-4109-A1E2-862C841690D9}" type="parTrans" cxnId="{3333C41C-0275-43FA-93A3-3C63C3281106}">
      <dgm:prSet/>
      <dgm:spPr/>
      <dgm:t>
        <a:bodyPr/>
        <a:lstStyle/>
        <a:p>
          <a:endParaRPr lang="en-US"/>
        </a:p>
      </dgm:t>
    </dgm:pt>
    <dgm:pt modelId="{3464CEA4-2D1B-4843-9335-A8B2D525BCB5}" type="sibTrans" cxnId="{3333C41C-0275-43FA-93A3-3C63C3281106}">
      <dgm:prSet/>
      <dgm:spPr/>
      <dgm:t>
        <a:bodyPr/>
        <a:lstStyle/>
        <a:p>
          <a:endParaRPr lang="en-US"/>
        </a:p>
      </dgm:t>
    </dgm:pt>
    <dgm:pt modelId="{9974C0EF-4022-419C-A124-46D0C474C5A2}" type="pres">
      <dgm:prSet presAssocID="{CEDD3999-915E-4F9E-B5CD-13DC70048F5E}" presName="hierChild1" presStyleCnt="0">
        <dgm:presLayoutVars>
          <dgm:chPref val="1"/>
          <dgm:dir/>
          <dgm:animOne val="branch"/>
          <dgm:animLvl val="lvl"/>
          <dgm:resizeHandles/>
        </dgm:presLayoutVars>
      </dgm:prSet>
      <dgm:spPr/>
    </dgm:pt>
    <dgm:pt modelId="{03390186-208B-49AD-B860-F228369598A3}" type="pres">
      <dgm:prSet presAssocID="{B3BC6C47-738E-41C9-BE8D-92455AF41867}" presName="hierRoot1" presStyleCnt="0"/>
      <dgm:spPr/>
    </dgm:pt>
    <dgm:pt modelId="{9A2A6E33-CD95-41C2-91CC-9CDC2287EEC5}" type="pres">
      <dgm:prSet presAssocID="{B3BC6C47-738E-41C9-BE8D-92455AF41867}" presName="composite" presStyleCnt="0"/>
      <dgm:spPr/>
    </dgm:pt>
    <dgm:pt modelId="{6028CCF1-0F95-4CCF-88FA-5DBEB8F9013C}" type="pres">
      <dgm:prSet presAssocID="{B3BC6C47-738E-41C9-BE8D-92455AF41867}" presName="background" presStyleLbl="node0" presStyleIdx="0" presStyleCnt="2"/>
      <dgm:spPr/>
    </dgm:pt>
    <dgm:pt modelId="{1259473E-1447-4A55-B20C-54B104FBDC33}" type="pres">
      <dgm:prSet presAssocID="{B3BC6C47-738E-41C9-BE8D-92455AF41867}" presName="text" presStyleLbl="fgAcc0" presStyleIdx="0" presStyleCnt="2">
        <dgm:presLayoutVars>
          <dgm:chPref val="3"/>
        </dgm:presLayoutVars>
      </dgm:prSet>
      <dgm:spPr/>
    </dgm:pt>
    <dgm:pt modelId="{E039AFA8-4FF0-41E3-9082-BDDAE33F9DFB}" type="pres">
      <dgm:prSet presAssocID="{B3BC6C47-738E-41C9-BE8D-92455AF41867}" presName="hierChild2" presStyleCnt="0"/>
      <dgm:spPr/>
    </dgm:pt>
    <dgm:pt modelId="{45DE4FD4-2253-4AB3-AFF7-F640C28EE121}" type="pres">
      <dgm:prSet presAssocID="{197F308E-D0B8-4116-BF22-9A8C2E8333F2}" presName="hierRoot1" presStyleCnt="0"/>
      <dgm:spPr/>
    </dgm:pt>
    <dgm:pt modelId="{83A97CA0-4D28-49B0-8223-BD9E072A33D6}" type="pres">
      <dgm:prSet presAssocID="{197F308E-D0B8-4116-BF22-9A8C2E8333F2}" presName="composite" presStyleCnt="0"/>
      <dgm:spPr/>
    </dgm:pt>
    <dgm:pt modelId="{11E69E7D-84D8-4BDB-9522-223FE09364C5}" type="pres">
      <dgm:prSet presAssocID="{197F308E-D0B8-4116-BF22-9A8C2E8333F2}" presName="background" presStyleLbl="node0" presStyleIdx="1" presStyleCnt="2"/>
      <dgm:spPr/>
    </dgm:pt>
    <dgm:pt modelId="{37E438ED-421D-4D63-819F-288767C224FD}" type="pres">
      <dgm:prSet presAssocID="{197F308E-D0B8-4116-BF22-9A8C2E8333F2}" presName="text" presStyleLbl="fgAcc0" presStyleIdx="1" presStyleCnt="2">
        <dgm:presLayoutVars>
          <dgm:chPref val="3"/>
        </dgm:presLayoutVars>
      </dgm:prSet>
      <dgm:spPr/>
    </dgm:pt>
    <dgm:pt modelId="{A5B08F24-F72A-4726-AEC0-957C5EFF864F}" type="pres">
      <dgm:prSet presAssocID="{197F308E-D0B8-4116-BF22-9A8C2E8333F2}" presName="hierChild2" presStyleCnt="0"/>
      <dgm:spPr/>
    </dgm:pt>
  </dgm:ptLst>
  <dgm:cxnLst>
    <dgm:cxn modelId="{3333C41C-0275-43FA-93A3-3C63C3281106}" srcId="{CEDD3999-915E-4F9E-B5CD-13DC70048F5E}" destId="{197F308E-D0B8-4116-BF22-9A8C2E8333F2}" srcOrd="1" destOrd="0" parTransId="{5FA912AD-496C-4109-A1E2-862C841690D9}" sibTransId="{3464CEA4-2D1B-4843-9335-A8B2D525BCB5}"/>
    <dgm:cxn modelId="{5A271F4F-A747-48B7-8771-9216916D80F2}" type="presOf" srcId="{197F308E-D0B8-4116-BF22-9A8C2E8333F2}" destId="{37E438ED-421D-4D63-819F-288767C224FD}" srcOrd="0" destOrd="0" presId="urn:microsoft.com/office/officeart/2005/8/layout/hierarchy1"/>
    <dgm:cxn modelId="{ABF038E2-EDC2-4961-9371-CE79CACC7334}" srcId="{CEDD3999-915E-4F9E-B5CD-13DC70048F5E}" destId="{B3BC6C47-738E-41C9-BE8D-92455AF41867}" srcOrd="0" destOrd="0" parTransId="{A4360A22-2A53-4EFD-9E6A-8EE85AF03931}" sibTransId="{404F4320-8DAD-4492-BA95-318B50F1459D}"/>
    <dgm:cxn modelId="{7EAB89ED-DC72-4F4D-A373-F76FB91A9147}" type="presOf" srcId="{B3BC6C47-738E-41C9-BE8D-92455AF41867}" destId="{1259473E-1447-4A55-B20C-54B104FBDC33}" srcOrd="0" destOrd="0" presId="urn:microsoft.com/office/officeart/2005/8/layout/hierarchy1"/>
    <dgm:cxn modelId="{85998BF1-AB8B-4335-80E1-603A08B4C785}" type="presOf" srcId="{CEDD3999-915E-4F9E-B5CD-13DC70048F5E}" destId="{9974C0EF-4022-419C-A124-46D0C474C5A2}" srcOrd="0" destOrd="0" presId="urn:microsoft.com/office/officeart/2005/8/layout/hierarchy1"/>
    <dgm:cxn modelId="{9EE7DB4E-E7DC-4FE4-9DCA-4B0358D8A7A1}" type="presParOf" srcId="{9974C0EF-4022-419C-A124-46D0C474C5A2}" destId="{03390186-208B-49AD-B860-F228369598A3}" srcOrd="0" destOrd="0" presId="urn:microsoft.com/office/officeart/2005/8/layout/hierarchy1"/>
    <dgm:cxn modelId="{1EEADB50-9AD3-4521-B914-07D73B5C89E7}" type="presParOf" srcId="{03390186-208B-49AD-B860-F228369598A3}" destId="{9A2A6E33-CD95-41C2-91CC-9CDC2287EEC5}" srcOrd="0" destOrd="0" presId="urn:microsoft.com/office/officeart/2005/8/layout/hierarchy1"/>
    <dgm:cxn modelId="{E0486F31-35DD-42B3-9EA5-503616FB77FE}" type="presParOf" srcId="{9A2A6E33-CD95-41C2-91CC-9CDC2287EEC5}" destId="{6028CCF1-0F95-4CCF-88FA-5DBEB8F9013C}" srcOrd="0" destOrd="0" presId="urn:microsoft.com/office/officeart/2005/8/layout/hierarchy1"/>
    <dgm:cxn modelId="{29C4588F-A121-4F72-BF71-F098710DCD81}" type="presParOf" srcId="{9A2A6E33-CD95-41C2-91CC-9CDC2287EEC5}" destId="{1259473E-1447-4A55-B20C-54B104FBDC33}" srcOrd="1" destOrd="0" presId="urn:microsoft.com/office/officeart/2005/8/layout/hierarchy1"/>
    <dgm:cxn modelId="{BA99B847-44FC-40AD-AE9B-E817069B6416}" type="presParOf" srcId="{03390186-208B-49AD-B860-F228369598A3}" destId="{E039AFA8-4FF0-41E3-9082-BDDAE33F9DFB}" srcOrd="1" destOrd="0" presId="urn:microsoft.com/office/officeart/2005/8/layout/hierarchy1"/>
    <dgm:cxn modelId="{77B881E6-3677-4309-9AB3-D6CCA078FC4C}" type="presParOf" srcId="{9974C0EF-4022-419C-A124-46D0C474C5A2}" destId="{45DE4FD4-2253-4AB3-AFF7-F640C28EE121}" srcOrd="1" destOrd="0" presId="urn:microsoft.com/office/officeart/2005/8/layout/hierarchy1"/>
    <dgm:cxn modelId="{AD34B1F9-57E1-4E56-A48D-66516AE34A9E}" type="presParOf" srcId="{45DE4FD4-2253-4AB3-AFF7-F640C28EE121}" destId="{83A97CA0-4D28-49B0-8223-BD9E072A33D6}" srcOrd="0" destOrd="0" presId="urn:microsoft.com/office/officeart/2005/8/layout/hierarchy1"/>
    <dgm:cxn modelId="{D19AA6A4-ED1A-4438-A677-5C1556F0799F}" type="presParOf" srcId="{83A97CA0-4D28-49B0-8223-BD9E072A33D6}" destId="{11E69E7D-84D8-4BDB-9522-223FE09364C5}" srcOrd="0" destOrd="0" presId="urn:microsoft.com/office/officeart/2005/8/layout/hierarchy1"/>
    <dgm:cxn modelId="{374943F5-BFAC-4806-95E8-C78642A42CA4}" type="presParOf" srcId="{83A97CA0-4D28-49B0-8223-BD9E072A33D6}" destId="{37E438ED-421D-4D63-819F-288767C224FD}" srcOrd="1" destOrd="0" presId="urn:microsoft.com/office/officeart/2005/8/layout/hierarchy1"/>
    <dgm:cxn modelId="{24469BD6-4AF4-45C5-BE11-F43BB742C9E5}" type="presParOf" srcId="{45DE4FD4-2253-4AB3-AFF7-F640C28EE121}" destId="{A5B08F24-F72A-4726-AEC0-957C5EFF86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76115-03C3-4576-A0D8-4C7D56FAA646}">
      <dsp:nvSpPr>
        <dsp:cNvPr id="0" name=""/>
        <dsp:cNvSpPr/>
      </dsp:nvSpPr>
      <dsp:spPr>
        <a:xfrm>
          <a:off x="982832" y="0"/>
          <a:ext cx="772822" cy="7728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2E4D62-BD98-44CC-8604-3AFFB778F432}">
      <dsp:nvSpPr>
        <dsp:cNvPr id="0" name=""/>
        <dsp:cNvSpPr/>
      </dsp:nvSpPr>
      <dsp:spPr>
        <a:xfrm>
          <a:off x="250536" y="1443234"/>
          <a:ext cx="2291108" cy="2364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rial" panose="020B0604020202020204" pitchFamily="34" charset="0"/>
              <a:cs typeface="Arial" panose="020B0604020202020204" pitchFamily="34" charset="0"/>
            </a:rPr>
            <a:t>The website shall display Kal Tire's products, services, and innovations in a user-friendly and organized manner.</a:t>
          </a:r>
        </a:p>
      </dsp:txBody>
      <dsp:txXfrm>
        <a:off x="250536" y="1443234"/>
        <a:ext cx="2291108" cy="2364153"/>
      </dsp:txXfrm>
    </dsp:sp>
    <dsp:sp modelId="{C963262B-6B33-4101-9646-5D4BD2D5A514}">
      <dsp:nvSpPr>
        <dsp:cNvPr id="0" name=""/>
        <dsp:cNvSpPr/>
      </dsp:nvSpPr>
      <dsp:spPr>
        <a:xfrm>
          <a:off x="3578961" y="0"/>
          <a:ext cx="772822" cy="7728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DE9BD8-10FA-4D24-9224-DF61CD875DC1}">
      <dsp:nvSpPr>
        <dsp:cNvPr id="0" name=""/>
        <dsp:cNvSpPr/>
      </dsp:nvSpPr>
      <dsp:spPr>
        <a:xfrm>
          <a:off x="2799991" y="1371153"/>
          <a:ext cx="1924241" cy="277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rial" panose="020B0604020202020204" pitchFamily="34" charset="0"/>
              <a:cs typeface="Arial" panose="020B0604020202020204" pitchFamily="34" charset="0"/>
            </a:rPr>
            <a:t>The search tool shall enable customers to search for products by keyword, category, or brand.</a:t>
          </a:r>
        </a:p>
      </dsp:txBody>
      <dsp:txXfrm>
        <a:off x="2799991" y="1371153"/>
        <a:ext cx="1924241" cy="2771538"/>
      </dsp:txXfrm>
    </dsp:sp>
    <dsp:sp modelId="{4C43D0F2-42C1-4CBC-BE64-13D2C3D88CE7}">
      <dsp:nvSpPr>
        <dsp:cNvPr id="0" name=""/>
        <dsp:cNvSpPr/>
      </dsp:nvSpPr>
      <dsp:spPr>
        <a:xfrm>
          <a:off x="5646627" y="0"/>
          <a:ext cx="772822" cy="7728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9037C-3066-49B1-A382-2236F728311C}">
      <dsp:nvSpPr>
        <dsp:cNvPr id="0" name=""/>
        <dsp:cNvSpPr/>
      </dsp:nvSpPr>
      <dsp:spPr>
        <a:xfrm>
          <a:off x="4998155" y="1391186"/>
          <a:ext cx="1717382" cy="211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rial" panose="020B0604020202020204" pitchFamily="34" charset="0"/>
              <a:cs typeface="Arial" panose="020B0604020202020204" pitchFamily="34" charset="0"/>
            </a:rPr>
            <a:t>The delivery button shall allow customers to request delivery of products to their preferred location.</a:t>
          </a:r>
        </a:p>
      </dsp:txBody>
      <dsp:txXfrm>
        <a:off x="4998155" y="1391186"/>
        <a:ext cx="1717382" cy="2115432"/>
      </dsp:txXfrm>
    </dsp:sp>
    <dsp:sp modelId="{EB45E93C-592D-41CF-9925-5D60483806C1}">
      <dsp:nvSpPr>
        <dsp:cNvPr id="0" name=""/>
        <dsp:cNvSpPr/>
      </dsp:nvSpPr>
      <dsp:spPr>
        <a:xfrm>
          <a:off x="7584023" y="208734"/>
          <a:ext cx="772822" cy="7728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38AF1-A99C-4855-9E12-F32D4276F7CC}">
      <dsp:nvSpPr>
        <dsp:cNvPr id="0" name=""/>
        <dsp:cNvSpPr/>
      </dsp:nvSpPr>
      <dsp:spPr>
        <a:xfrm>
          <a:off x="7042665" y="1334029"/>
          <a:ext cx="1717382" cy="97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rial" panose="020B0604020202020204" pitchFamily="34" charset="0"/>
              <a:cs typeface="Arial" panose="020B0604020202020204" pitchFamily="34" charset="0"/>
            </a:rPr>
            <a:t>The cart system shall enable customers to add and remove products, and calculate the total cost of the order.</a:t>
          </a:r>
        </a:p>
      </dsp:txBody>
      <dsp:txXfrm>
        <a:off x="7042665" y="1334029"/>
        <a:ext cx="1717382" cy="972578"/>
      </dsp:txXfrm>
    </dsp:sp>
    <dsp:sp modelId="{156C6B85-099A-4266-ABDA-33C529800287}">
      <dsp:nvSpPr>
        <dsp:cNvPr id="0" name=""/>
        <dsp:cNvSpPr/>
      </dsp:nvSpPr>
      <dsp:spPr>
        <a:xfrm>
          <a:off x="9904017" y="0"/>
          <a:ext cx="772822" cy="7728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B97372-EA4A-4B8A-AF1A-8EEC460B1D3A}">
      <dsp:nvSpPr>
        <dsp:cNvPr id="0" name=""/>
        <dsp:cNvSpPr/>
      </dsp:nvSpPr>
      <dsp:spPr>
        <a:xfrm>
          <a:off x="9060624" y="1354370"/>
          <a:ext cx="2428911" cy="2175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rial" panose="020B0604020202020204" pitchFamily="34" charset="0"/>
              <a:cs typeface="Arial" panose="020B0604020202020204" pitchFamily="34" charset="0"/>
            </a:rPr>
            <a:t>The admin dashboard shall provide a user-friendly interface for managing website content, processing online transactions, and tracking deliveries.</a:t>
          </a:r>
        </a:p>
      </dsp:txBody>
      <dsp:txXfrm>
        <a:off x="9060624" y="1354370"/>
        <a:ext cx="2428911" cy="2175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8CCF1-0F95-4CCF-88FA-5DBEB8F9013C}">
      <dsp:nvSpPr>
        <dsp:cNvPr id="0" name=""/>
        <dsp:cNvSpPr/>
      </dsp:nvSpPr>
      <dsp:spPr>
        <a:xfrm>
          <a:off x="1253" y="53178"/>
          <a:ext cx="4399475" cy="279366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259473E-1447-4A55-B20C-54B104FBDC33}">
      <dsp:nvSpPr>
        <dsp:cNvPr id="0" name=""/>
        <dsp:cNvSpPr/>
      </dsp:nvSpPr>
      <dsp:spPr>
        <a:xfrm>
          <a:off x="490084" y="517568"/>
          <a:ext cx="4399475" cy="279366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baseline="0"/>
            <a:t>PHASE ONE (INITIAL LAUNCH)</a:t>
          </a:r>
          <a:endParaRPr lang="en-US" sz="4200" kern="1200"/>
        </a:p>
      </dsp:txBody>
      <dsp:txXfrm>
        <a:off x="571908" y="599392"/>
        <a:ext cx="4235827" cy="2630019"/>
      </dsp:txXfrm>
    </dsp:sp>
    <dsp:sp modelId="{11E69E7D-84D8-4BDB-9522-223FE09364C5}">
      <dsp:nvSpPr>
        <dsp:cNvPr id="0" name=""/>
        <dsp:cNvSpPr/>
      </dsp:nvSpPr>
      <dsp:spPr>
        <a:xfrm>
          <a:off x="5378390" y="53178"/>
          <a:ext cx="4399475" cy="279366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7E438ED-421D-4D63-819F-288767C224FD}">
      <dsp:nvSpPr>
        <dsp:cNvPr id="0" name=""/>
        <dsp:cNvSpPr/>
      </dsp:nvSpPr>
      <dsp:spPr>
        <a:xfrm>
          <a:off x="5867220" y="517568"/>
          <a:ext cx="4399475" cy="279366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baseline="0"/>
            <a:t>PHASE TWO (ENHANCEMENT)</a:t>
          </a:r>
          <a:endParaRPr lang="en-US" sz="4200" kern="1200"/>
        </a:p>
      </dsp:txBody>
      <dsp:txXfrm>
        <a:off x="5949044" y="599392"/>
        <a:ext cx="4235827" cy="26300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45983F-BC83-633C-330C-B11D7FEBC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589E16-7F0C-BEAF-ECA6-2B510D6D83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5E9E10-94D2-4A32-BDCA-356A401AF6EC}" type="datetime1">
              <a:rPr lang="en-US" smtClean="0"/>
              <a:t>7/4/2024</a:t>
            </a:fld>
            <a:endParaRPr lang="en-US"/>
          </a:p>
        </p:txBody>
      </p:sp>
      <p:sp>
        <p:nvSpPr>
          <p:cNvPr id="4" name="Footer Placeholder 3">
            <a:extLst>
              <a:ext uri="{FF2B5EF4-FFF2-40B4-BE49-F238E27FC236}">
                <a16:creationId xmlns:a16="http://schemas.microsoft.com/office/drawing/2014/main" id="{135B5BDD-CFF3-5D58-04BC-4917F4D94B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36E3B66-2B6B-A407-1430-017DB5D0F8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8DB383-1E15-47EF-9EFF-03243F8DE811}" type="slidenum">
              <a:rPr lang="en-US" smtClean="0"/>
              <a:t>‹#›</a:t>
            </a:fld>
            <a:endParaRPr lang="en-US"/>
          </a:p>
        </p:txBody>
      </p:sp>
    </p:spTree>
    <p:extLst>
      <p:ext uri="{BB962C8B-B14F-4D97-AF65-F5344CB8AC3E}">
        <p14:creationId xmlns:p14="http://schemas.microsoft.com/office/powerpoint/2010/main" val="24249458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91458-9DB5-4CB2-A376-9E3014A36594}" type="datetime1">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E7C54-8954-44FB-AD23-BFF574D8C781}" type="slidenum">
              <a:rPr lang="en-US" smtClean="0"/>
              <a:t>‹#›</a:t>
            </a:fld>
            <a:endParaRPr lang="en-US"/>
          </a:p>
        </p:txBody>
      </p:sp>
    </p:spTree>
    <p:extLst>
      <p:ext uri="{BB962C8B-B14F-4D97-AF65-F5344CB8AC3E}">
        <p14:creationId xmlns:p14="http://schemas.microsoft.com/office/powerpoint/2010/main" val="190100273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38C91458-9DB5-4CB2-A376-9E3014A36594}" type="datetime1">
              <a:rPr lang="en-US" smtClean="0"/>
              <a:t>7/4/2024</a:t>
            </a:fld>
            <a:endParaRPr lang="en-US"/>
          </a:p>
        </p:txBody>
      </p:sp>
      <p:sp>
        <p:nvSpPr>
          <p:cNvPr id="5" name="Slide Number Placeholder 4"/>
          <p:cNvSpPr>
            <a:spLocks noGrp="1"/>
          </p:cNvSpPr>
          <p:nvPr>
            <p:ph type="sldNum" sz="quarter" idx="5"/>
          </p:nvPr>
        </p:nvSpPr>
        <p:spPr/>
        <p:txBody>
          <a:bodyPr/>
          <a:lstStyle/>
          <a:p>
            <a:fld id="{F72E7C54-8954-44FB-AD23-BFF574D8C781}" type="slidenum">
              <a:rPr lang="en-US" smtClean="0"/>
              <a:t>1</a:t>
            </a:fld>
            <a:endParaRPr lang="en-US"/>
          </a:p>
        </p:txBody>
      </p:sp>
    </p:spTree>
    <p:extLst>
      <p:ext uri="{BB962C8B-B14F-4D97-AF65-F5344CB8AC3E}">
        <p14:creationId xmlns:p14="http://schemas.microsoft.com/office/powerpoint/2010/main" val="84350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7/4/2024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0798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7/4/2024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848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7/4/2024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2422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7/4/2024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3196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7/4/2024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912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7/4/2024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9773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7/4/2024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88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7/4/2024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3067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7/4/2024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278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7/4/2024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227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7/4/2024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3780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7/4/2024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6475984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B58471-8586-ADA6-0377-5213C5DA430E}"/>
              </a:ext>
              <a:ext uri="{C183D7F6-B498-43B3-948B-1728B52AA6E4}">
                <adec:decorative xmlns:adec="http://schemas.microsoft.com/office/drawing/2017/decorative" val="1"/>
              </a:ext>
            </a:extLst>
          </p:cNvPr>
          <p:cNvPicPr>
            <a:picLocks noChangeAspect="1"/>
          </p:cNvPicPr>
          <p:nvPr/>
        </p:nvPicPr>
        <p:blipFill rotWithShape="1">
          <a:blip r:embed="rId3">
            <a:alphaModFix amt="60000"/>
          </a:blip>
          <a:srcRect l="21934" r="22483"/>
          <a:stretch/>
        </p:blipFill>
        <p:spPr>
          <a:xfrm>
            <a:off x="-6" y="10"/>
            <a:ext cx="6099048" cy="6857990"/>
          </a:xfrm>
          <a:prstGeom prst="rect">
            <a:avLst/>
          </a:prstGeom>
        </p:spPr>
      </p:pic>
      <p:pic>
        <p:nvPicPr>
          <p:cNvPr id="6" name="Picture 5" descr="A logo with text on it">
            <a:extLst>
              <a:ext uri="{FF2B5EF4-FFF2-40B4-BE49-F238E27FC236}">
                <a16:creationId xmlns:a16="http://schemas.microsoft.com/office/drawing/2014/main" id="{1088822D-67A9-DA8A-9545-DA6BD71D1EF3}"/>
              </a:ext>
            </a:extLst>
          </p:cNvPr>
          <p:cNvPicPr>
            <a:picLocks noChangeAspect="1"/>
          </p:cNvPicPr>
          <p:nvPr/>
        </p:nvPicPr>
        <p:blipFill rotWithShape="1">
          <a:blip r:embed="rId4">
            <a:alphaModFix amt="60000"/>
            <a:extLst>
              <a:ext uri="{28A0092B-C50C-407E-A947-70E740481C1C}">
                <a14:useLocalDpi xmlns:a14="http://schemas.microsoft.com/office/drawing/2010/main" val="0"/>
              </a:ext>
            </a:extLst>
          </a:blip>
          <a:srcRect l="11155"/>
          <a:stretch/>
        </p:blipFill>
        <p:spPr>
          <a:xfrm>
            <a:off x="6099048" y="10"/>
            <a:ext cx="6092952" cy="6857990"/>
          </a:xfrm>
          <a:prstGeom prst="rect">
            <a:avLst/>
          </a:prstGeom>
        </p:spPr>
      </p:pic>
      <p:sp>
        <p:nvSpPr>
          <p:cNvPr id="2" name="Title 1">
            <a:extLst>
              <a:ext uri="{FF2B5EF4-FFF2-40B4-BE49-F238E27FC236}">
                <a16:creationId xmlns:a16="http://schemas.microsoft.com/office/drawing/2014/main" id="{03168A74-2785-9CCA-3762-F836733674C5}"/>
              </a:ext>
            </a:extLst>
          </p:cNvPr>
          <p:cNvSpPr>
            <a:spLocks noGrp="1"/>
          </p:cNvSpPr>
          <p:nvPr>
            <p:ph type="ctrTitle"/>
          </p:nvPr>
        </p:nvSpPr>
        <p:spPr>
          <a:xfrm>
            <a:off x="960120" y="640080"/>
            <a:ext cx="10268712" cy="3227832"/>
          </a:xfrm>
        </p:spPr>
        <p:txBody>
          <a:bodyPr anchor="b">
            <a:normAutofit/>
          </a:bodyPr>
          <a:lstStyle/>
          <a:p>
            <a:r>
              <a:rPr lang="en-US" dirty="0">
                <a:latin typeface="Arial" panose="020B0604020202020204" pitchFamily="34" charset="0"/>
                <a:cs typeface="Arial" panose="020B0604020202020204" pitchFamily="34" charset="0"/>
              </a:rPr>
              <a:t>TURING 7 PROJECT</a:t>
            </a:r>
          </a:p>
        </p:txBody>
      </p:sp>
      <p:sp>
        <p:nvSpPr>
          <p:cNvPr id="3" name="Subtitle 2">
            <a:extLst>
              <a:ext uri="{FF2B5EF4-FFF2-40B4-BE49-F238E27FC236}">
                <a16:creationId xmlns:a16="http://schemas.microsoft.com/office/drawing/2014/main" id="{98AFD7B0-7100-2D78-1EE3-54EDDD79F19A}"/>
              </a:ext>
            </a:extLst>
          </p:cNvPr>
          <p:cNvSpPr>
            <a:spLocks noGrp="1"/>
          </p:cNvSpPr>
          <p:nvPr>
            <p:ph type="subTitle" idx="1"/>
          </p:nvPr>
        </p:nvSpPr>
        <p:spPr>
          <a:xfrm>
            <a:off x="960120" y="4526280"/>
            <a:ext cx="10268712" cy="1508760"/>
          </a:xfrm>
        </p:spPr>
        <p:txBody>
          <a:bodyPr anchor="t">
            <a:normAutofit/>
          </a:bodyPr>
          <a:lstStyle/>
          <a:p>
            <a:r>
              <a:rPr lang="en-US" dirty="0">
                <a:solidFill>
                  <a:schemeClr val="tx1"/>
                </a:solidFill>
                <a:latin typeface="Arial" panose="020B0604020202020204" pitchFamily="34" charset="0"/>
                <a:cs typeface="Arial" panose="020B0604020202020204" pitchFamily="34" charset="0"/>
              </a:rPr>
              <a:t>PROJECT OVERVIEW</a:t>
            </a:r>
          </a:p>
        </p:txBody>
      </p:sp>
    </p:spTree>
    <p:extLst>
      <p:ext uri="{BB962C8B-B14F-4D97-AF65-F5344CB8AC3E}">
        <p14:creationId xmlns:p14="http://schemas.microsoft.com/office/powerpoint/2010/main" val="1817972114"/>
      </p:ext>
    </p:extLst>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4FBA3-5C86-A952-F727-DCE221FD06C9}"/>
              </a:ext>
            </a:extLst>
          </p:cNvPr>
          <p:cNvSpPr>
            <a:spLocks noGrp="1"/>
          </p:cNvSpPr>
          <p:nvPr>
            <p:ph type="title"/>
          </p:nvPr>
        </p:nvSpPr>
        <p:spPr>
          <a:xfrm>
            <a:off x="960120" y="317814"/>
            <a:ext cx="10268712" cy="1700784"/>
          </a:xfrm>
        </p:spPr>
        <p:txBody>
          <a:bodyPr>
            <a:normAutofit/>
          </a:bodyPr>
          <a:lstStyle/>
          <a:p>
            <a:r>
              <a:rPr lang="en-US">
                <a:latin typeface="Arial" panose="020B0604020202020204" pitchFamily="34" charset="0"/>
                <a:cs typeface="Arial" panose="020B0604020202020204" pitchFamily="34" charset="0"/>
              </a:rPr>
              <a:t>Product backlog </a:t>
            </a:r>
          </a:p>
        </p:txBody>
      </p:sp>
      <p:graphicFrame>
        <p:nvGraphicFramePr>
          <p:cNvPr id="5" name="Content Placeholder 2">
            <a:extLst>
              <a:ext uri="{FF2B5EF4-FFF2-40B4-BE49-F238E27FC236}">
                <a16:creationId xmlns:a16="http://schemas.microsoft.com/office/drawing/2014/main" id="{333B27D4-747B-D998-1A6C-9119C870370D}"/>
              </a:ext>
            </a:extLst>
          </p:cNvPr>
          <p:cNvGraphicFramePr>
            <a:graphicFrameLocks noGrp="1"/>
          </p:cNvGraphicFramePr>
          <p:nvPr>
            <p:ph idx="1"/>
            <p:extLst>
              <p:ext uri="{D42A27DB-BD31-4B8C-83A1-F6EECF244321}">
                <p14:modId xmlns:p14="http://schemas.microsoft.com/office/powerpoint/2010/main" val="178537193"/>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421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7D8E5-9FF7-A76B-EAAA-0CECA867470A}"/>
              </a:ext>
            </a:extLst>
          </p:cNvPr>
          <p:cNvSpPr>
            <a:spLocks noGrp="1"/>
          </p:cNvSpPr>
          <p:nvPr>
            <p:ph type="title"/>
          </p:nvPr>
        </p:nvSpPr>
        <p:spPr>
          <a:xfrm>
            <a:off x="960438" y="317499"/>
            <a:ext cx="4500737" cy="2095501"/>
          </a:xfrm>
        </p:spPr>
        <p:txBody>
          <a:bodyPr>
            <a:normAutofit/>
          </a:bodyPr>
          <a:lstStyle/>
          <a:p>
            <a:r>
              <a:rPr lang="en-US" sz="4600">
                <a:solidFill>
                  <a:schemeClr val="tx1"/>
                </a:solidFill>
                <a:latin typeface="Arial" panose="020B0604020202020204" pitchFamily="34" charset="0"/>
                <a:cs typeface="Arial" panose="020B0604020202020204" pitchFamily="34" charset="0"/>
              </a:rPr>
              <a:t>PHASE ONE(INITIAL LAUNCH)</a:t>
            </a:r>
          </a:p>
        </p:txBody>
      </p:sp>
      <p:sp>
        <p:nvSpPr>
          <p:cNvPr id="4" name="Rectangle 1">
            <a:extLst>
              <a:ext uri="{FF2B5EF4-FFF2-40B4-BE49-F238E27FC236}">
                <a16:creationId xmlns:a16="http://schemas.microsoft.com/office/drawing/2014/main" id="{613BDD29-3031-7328-2D67-086826BE3191}"/>
              </a:ext>
            </a:extLst>
          </p:cNvPr>
          <p:cNvSpPr>
            <a:spLocks noGrp="1" noChangeArrowheads="1"/>
          </p:cNvSpPr>
          <p:nvPr>
            <p:ph idx="1"/>
          </p:nvPr>
        </p:nvSpPr>
        <p:spPr bwMode="auto">
          <a:xfrm>
            <a:off x="960438" y="2587625"/>
            <a:ext cx="4500737" cy="35941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lnSpc>
                <a:spcPct val="91000"/>
              </a:lnSpc>
              <a:spcBef>
                <a:spcPct val="0"/>
              </a:spcBef>
              <a:spcAft>
                <a:spcPts val="600"/>
              </a:spcAft>
              <a:buClrTx/>
              <a:buSzTx/>
              <a:buFontTx/>
              <a:buNone/>
              <a:tabLst/>
            </a:pPr>
            <a:endParaRPr kumimoji="0" lang="en-US" altLang="en-US" sz="2200" b="0" i="0" u="none" strike="noStrike" cap="none" normalizeH="0" baseline="0">
              <a:ln>
                <a:noFill/>
              </a:ln>
              <a:effectLst/>
              <a:latin typeface="Arial" panose="020B0604020202020204" pitchFamily="34" charset="0"/>
            </a:endParaRPr>
          </a:p>
          <a:p>
            <a:pPr marL="457200" marR="0" lvl="0" indent="-457200" defTabSz="914400" rtl="0" eaLnBrk="0" fontAlgn="base" latinLnBrk="0" hangingPunct="0">
              <a:lnSpc>
                <a:spcPct val="91000"/>
              </a:lnSpc>
              <a:spcBef>
                <a:spcPct val="0"/>
              </a:spcBef>
              <a:spcAft>
                <a:spcPts val="600"/>
              </a:spcAft>
              <a:buClrTx/>
              <a:buSzTx/>
              <a:buFont typeface="Wingdings" panose="05000000000000000000" pitchFamily="2" charset="2"/>
              <a:buChar char="Ø"/>
              <a:tabLst/>
            </a:pPr>
            <a:r>
              <a:rPr kumimoji="0" lang="en-US" altLang="en-US" sz="2200" b="0" i="0" u="none" strike="noStrike" cap="none" normalizeH="0" baseline="0">
                <a:ln>
                  <a:noFill/>
                </a:ln>
                <a:effectLst/>
                <a:latin typeface="Arial" panose="020B0604020202020204" pitchFamily="34" charset="0"/>
              </a:rPr>
              <a:t>Develop website structure and layout.</a:t>
            </a:r>
          </a:p>
          <a:p>
            <a:pPr marL="457200" marR="0" lvl="0" indent="-457200" defTabSz="914400" rtl="0" eaLnBrk="0" fontAlgn="base" latinLnBrk="0" hangingPunct="0">
              <a:lnSpc>
                <a:spcPct val="91000"/>
              </a:lnSpc>
              <a:spcBef>
                <a:spcPct val="0"/>
              </a:spcBef>
              <a:spcAft>
                <a:spcPts val="600"/>
              </a:spcAft>
              <a:buClrTx/>
              <a:buSzTx/>
              <a:buFont typeface="Wingdings" panose="05000000000000000000" pitchFamily="2" charset="2"/>
              <a:buChar char="Ø"/>
              <a:tabLst/>
            </a:pPr>
            <a:r>
              <a:rPr kumimoji="0" lang="en-US" altLang="en-US" sz="2200" b="0" i="0" u="none" strike="noStrike" cap="none" normalizeH="0" baseline="0">
                <a:ln>
                  <a:noFill/>
                </a:ln>
                <a:effectLst/>
                <a:latin typeface="Arial" panose="020B0604020202020204" pitchFamily="34" charset="0"/>
              </a:rPr>
              <a:t>Implement product catalog and search functionality.</a:t>
            </a:r>
          </a:p>
          <a:p>
            <a:pPr marL="457200" marR="0" lvl="0" indent="-457200" defTabSz="914400" rtl="0" eaLnBrk="0" fontAlgn="base" latinLnBrk="0" hangingPunct="0">
              <a:lnSpc>
                <a:spcPct val="91000"/>
              </a:lnSpc>
              <a:spcBef>
                <a:spcPct val="0"/>
              </a:spcBef>
              <a:spcAft>
                <a:spcPts val="600"/>
              </a:spcAft>
              <a:buClrTx/>
              <a:buSzTx/>
              <a:buFont typeface="Wingdings" panose="05000000000000000000" pitchFamily="2" charset="2"/>
              <a:buChar char="Ø"/>
              <a:tabLst/>
            </a:pPr>
            <a:r>
              <a:rPr kumimoji="0" lang="en-US" altLang="en-US" sz="2200" b="0" i="0" u="none" strike="noStrike" cap="none" normalizeH="0" baseline="0">
                <a:ln>
                  <a:noFill/>
                </a:ln>
                <a:effectLst/>
                <a:latin typeface="Arial" panose="020B0604020202020204" pitchFamily="34" charset="0"/>
              </a:rPr>
              <a:t>Integrate basic services section and regional information.</a:t>
            </a:r>
          </a:p>
          <a:p>
            <a:pPr marL="457200" marR="0" lvl="0" indent="-457200" defTabSz="914400" rtl="0" eaLnBrk="0" fontAlgn="base" latinLnBrk="0" hangingPunct="0">
              <a:lnSpc>
                <a:spcPct val="91000"/>
              </a:lnSpc>
              <a:spcBef>
                <a:spcPct val="0"/>
              </a:spcBef>
              <a:spcAft>
                <a:spcPts val="600"/>
              </a:spcAft>
              <a:buClrTx/>
              <a:buSzTx/>
              <a:buFont typeface="Wingdings" panose="05000000000000000000" pitchFamily="2" charset="2"/>
              <a:buChar char="Ø"/>
              <a:tabLst/>
            </a:pPr>
            <a:r>
              <a:rPr kumimoji="0" lang="en-US" altLang="en-US" sz="2200" b="0" i="0" u="none" strike="noStrike" cap="none" normalizeH="0" baseline="0">
                <a:ln>
                  <a:noFill/>
                </a:ln>
                <a:effectLst/>
                <a:latin typeface="Arial" panose="020B0604020202020204" pitchFamily="34" charset="0"/>
              </a:rPr>
              <a:t>Set up secure payment gateway and delivery option </a:t>
            </a:r>
          </a:p>
        </p:txBody>
      </p:sp>
      <p:pic>
        <p:nvPicPr>
          <p:cNvPr id="6" name="Picture 5" descr="3D box skeletons">
            <a:extLst>
              <a:ext uri="{FF2B5EF4-FFF2-40B4-BE49-F238E27FC236}">
                <a16:creationId xmlns:a16="http://schemas.microsoft.com/office/drawing/2014/main" id="{BA63C2DF-DB9C-C29B-45F5-11A2F264DE62}"/>
              </a:ext>
            </a:extLst>
          </p:cNvPr>
          <p:cNvPicPr>
            <a:picLocks noChangeAspect="1"/>
          </p:cNvPicPr>
          <p:nvPr/>
        </p:nvPicPr>
        <p:blipFill rotWithShape="1">
          <a:blip r:embed="rId2"/>
          <a:srcRect l="22042" r="18609" b="-1"/>
          <a:stretch/>
        </p:blipFill>
        <p:spPr>
          <a:xfrm>
            <a:off x="6094474" y="10"/>
            <a:ext cx="6097526" cy="6857990"/>
          </a:xfrm>
          <a:prstGeom prst="rect">
            <a:avLst/>
          </a:prstGeom>
        </p:spPr>
      </p:pic>
    </p:spTree>
    <p:extLst>
      <p:ext uri="{BB962C8B-B14F-4D97-AF65-F5344CB8AC3E}">
        <p14:creationId xmlns:p14="http://schemas.microsoft.com/office/powerpoint/2010/main" val="35645777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36F3A-EC10-95D9-3628-0C607E24D2F8}"/>
              </a:ext>
            </a:extLst>
          </p:cNvPr>
          <p:cNvSpPr>
            <a:spLocks noGrp="1"/>
          </p:cNvSpPr>
          <p:nvPr>
            <p:ph type="title"/>
          </p:nvPr>
        </p:nvSpPr>
        <p:spPr>
          <a:xfrm>
            <a:off x="960120" y="990599"/>
            <a:ext cx="4857751" cy="1563989"/>
          </a:xfrm>
        </p:spPr>
        <p:txBody>
          <a:bodyPr>
            <a:normAutofit/>
          </a:bodyPr>
          <a:lstStyle/>
          <a:p>
            <a:r>
              <a:rPr lang="en-US" sz="3100">
                <a:latin typeface="Arial" panose="020B0604020202020204" pitchFamily="34" charset="0"/>
                <a:cs typeface="Arial" panose="020B0604020202020204" pitchFamily="34" charset="0"/>
              </a:rPr>
              <a:t>PHASE TWO(ENHANCEMENT)</a:t>
            </a:r>
          </a:p>
        </p:txBody>
      </p:sp>
      <p:sp>
        <p:nvSpPr>
          <p:cNvPr id="4" name="Rectangle 1">
            <a:extLst>
              <a:ext uri="{FF2B5EF4-FFF2-40B4-BE49-F238E27FC236}">
                <a16:creationId xmlns:a16="http://schemas.microsoft.com/office/drawing/2014/main" id="{DF6FB94F-9ECF-C308-C2CC-531CD24C4F6F}"/>
              </a:ext>
            </a:extLst>
          </p:cNvPr>
          <p:cNvSpPr>
            <a:spLocks noGrp="1" noChangeArrowheads="1"/>
          </p:cNvSpPr>
          <p:nvPr>
            <p:ph idx="1"/>
          </p:nvPr>
        </p:nvSpPr>
        <p:spPr bwMode="auto">
          <a:xfrm>
            <a:off x="960120" y="3071909"/>
            <a:ext cx="4924426" cy="279549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1000"/>
              </a:lnSpc>
              <a:spcBef>
                <a:spcPct val="0"/>
              </a:spcBef>
              <a:spcAft>
                <a:spcPts val="600"/>
              </a:spcAft>
              <a:buClrTx/>
              <a:buSzTx/>
              <a:buFontTx/>
              <a:buNone/>
              <a:tabLst/>
            </a:pPr>
            <a:endParaRPr kumimoji="0" lang="en-US" altLang="en-US" sz="1600" b="0" i="0" u="none" strike="noStrike" cap="none" normalizeH="0" baseline="0">
              <a:ln>
                <a:noFill/>
              </a:ln>
              <a:effectLst/>
              <a:latin typeface="Arial" panose="020B0604020202020204" pitchFamily="34" charset="0"/>
            </a:endParaRPr>
          </a:p>
          <a:p>
            <a:pPr marL="457200" marR="0" lvl="0" indent="-457200" defTabSz="914400" rtl="0" eaLnBrk="0" fontAlgn="base" latinLnBrk="0" hangingPunct="0">
              <a:lnSpc>
                <a:spcPct val="91000"/>
              </a:lnSpc>
              <a:spcBef>
                <a:spcPct val="0"/>
              </a:spcBef>
              <a:spcAft>
                <a:spcPts val="600"/>
              </a:spcAft>
              <a:buClrTx/>
              <a:buSzTx/>
              <a:buFont typeface="Wingdings" panose="05000000000000000000" pitchFamily="2" charset="2"/>
              <a:buChar char="Ø"/>
              <a:tabLst/>
            </a:pPr>
            <a:r>
              <a:rPr kumimoji="0" lang="en-US" altLang="en-US" sz="1600" b="0" i="0" u="none" strike="noStrike" cap="none" normalizeH="0" baseline="0">
                <a:ln>
                  <a:noFill/>
                </a:ln>
                <a:effectLst/>
                <a:latin typeface="Arial" panose="020B0604020202020204" pitchFamily="34" charset="0"/>
              </a:rPr>
              <a:t>Enhance user interface for improved usability.</a:t>
            </a:r>
          </a:p>
          <a:p>
            <a:pPr marL="457200" marR="0" lvl="0" indent="-457200" defTabSz="914400" rtl="0" eaLnBrk="0" fontAlgn="base" latinLnBrk="0" hangingPunct="0">
              <a:lnSpc>
                <a:spcPct val="91000"/>
              </a:lnSpc>
              <a:spcBef>
                <a:spcPct val="0"/>
              </a:spcBef>
              <a:spcAft>
                <a:spcPts val="600"/>
              </a:spcAft>
              <a:buClrTx/>
              <a:buSzTx/>
              <a:buFont typeface="Wingdings" panose="05000000000000000000" pitchFamily="2" charset="2"/>
              <a:buChar char="Ø"/>
              <a:tabLst/>
            </a:pPr>
            <a:r>
              <a:rPr kumimoji="0" lang="en-US" altLang="en-US" sz="1600" b="0" i="0" u="none" strike="noStrike" cap="none" normalizeH="0" baseline="0">
                <a:ln>
                  <a:noFill/>
                </a:ln>
                <a:effectLst/>
                <a:latin typeface="Arial" panose="020B0604020202020204" pitchFamily="34" charset="0"/>
              </a:rPr>
              <a:t>Implement advanced search capabilities and personalized recommendations.</a:t>
            </a:r>
          </a:p>
          <a:p>
            <a:pPr marL="457200" marR="0" lvl="0" indent="-457200" defTabSz="914400" rtl="0" eaLnBrk="0" fontAlgn="base" latinLnBrk="0" hangingPunct="0">
              <a:lnSpc>
                <a:spcPct val="91000"/>
              </a:lnSpc>
              <a:spcBef>
                <a:spcPct val="0"/>
              </a:spcBef>
              <a:spcAft>
                <a:spcPts val="600"/>
              </a:spcAft>
              <a:buClrTx/>
              <a:buSzTx/>
              <a:buFont typeface="Wingdings" panose="05000000000000000000" pitchFamily="2" charset="2"/>
              <a:buChar char="Ø"/>
              <a:tabLst/>
            </a:pPr>
            <a:r>
              <a:rPr kumimoji="0" lang="en-US" altLang="en-US" sz="1600" b="0" i="0" u="none" strike="noStrike" cap="none" normalizeH="0" baseline="0">
                <a:ln>
                  <a:noFill/>
                </a:ln>
                <a:effectLst/>
                <a:latin typeface="Arial" panose="020B0604020202020204" pitchFamily="34" charset="0"/>
              </a:rPr>
              <a:t>Integrate CRM for customer relationship management.</a:t>
            </a:r>
          </a:p>
          <a:p>
            <a:pPr marL="457200" marR="0" lvl="0" indent="-457200" defTabSz="914400" rtl="0" eaLnBrk="0" fontAlgn="base" latinLnBrk="0" hangingPunct="0">
              <a:lnSpc>
                <a:spcPct val="91000"/>
              </a:lnSpc>
              <a:spcBef>
                <a:spcPct val="0"/>
              </a:spcBef>
              <a:spcAft>
                <a:spcPts val="600"/>
              </a:spcAft>
              <a:buClrTx/>
              <a:buSzTx/>
              <a:buFont typeface="Wingdings" panose="05000000000000000000" pitchFamily="2" charset="2"/>
              <a:buChar char="Ø"/>
              <a:tabLst/>
            </a:pPr>
            <a:r>
              <a:rPr kumimoji="0" lang="en-US" altLang="en-US" sz="1600" b="0" i="0" u="none" strike="noStrike" cap="none" normalizeH="0" baseline="0">
                <a:ln>
                  <a:noFill/>
                </a:ln>
                <a:effectLst/>
                <a:latin typeface="Arial" panose="020B0604020202020204" pitchFamily="34" charset="0"/>
              </a:rPr>
              <a:t>Expand innovation showcase with multimedia content. </a:t>
            </a:r>
          </a:p>
        </p:txBody>
      </p:sp>
      <p:pic>
        <p:nvPicPr>
          <p:cNvPr id="5" name="Picture 4">
            <a:extLst>
              <a:ext uri="{FF2B5EF4-FFF2-40B4-BE49-F238E27FC236}">
                <a16:creationId xmlns:a16="http://schemas.microsoft.com/office/drawing/2014/main" id="{ABFA83F8-CD8D-BE99-0B9F-6F0FA738C9F9}"/>
              </a:ext>
            </a:extLst>
          </p:cNvPr>
          <p:cNvPicPr>
            <a:picLocks noChangeAspect="1"/>
          </p:cNvPicPr>
          <p:nvPr/>
        </p:nvPicPr>
        <p:blipFill rotWithShape="1">
          <a:blip r:embed="rId2">
            <a:extLst>
              <a:ext uri="{28A0092B-C50C-407E-A947-70E740481C1C}">
                <a14:useLocalDpi xmlns:a14="http://schemas.microsoft.com/office/drawing/2010/main" val="0"/>
              </a:ext>
            </a:extLst>
          </a:blip>
          <a:srcRect b="9099"/>
          <a:stretch/>
        </p:blipFill>
        <p:spPr bwMode="auto">
          <a:xfrm>
            <a:off x="8006740" y="664432"/>
            <a:ext cx="2289510" cy="5202969"/>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78788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CB7B-2EC0-771E-7E58-7E01D61E813B}"/>
              </a:ext>
            </a:extLst>
          </p:cNvPr>
          <p:cNvSpPr>
            <a:spLocks noGrp="1"/>
          </p:cNvSpPr>
          <p:nvPr>
            <p:ph type="title"/>
          </p:nvPr>
        </p:nvSpPr>
        <p:spPr>
          <a:xfrm>
            <a:off x="5300811" y="317500"/>
            <a:ext cx="5927576" cy="1701800"/>
          </a:xfrm>
        </p:spPr>
        <p:txBody>
          <a:bodyPr>
            <a:normAutofit/>
          </a:bodyPr>
          <a:lstStyle/>
          <a:p>
            <a:r>
              <a:rPr lang="en-US" sz="5600">
                <a:latin typeface="Arial" panose="020B0604020202020204" pitchFamily="34" charset="0"/>
                <a:cs typeface="Arial" panose="020B0604020202020204" pitchFamily="34" charset="0"/>
              </a:rPr>
              <a:t>Sprint planning</a:t>
            </a:r>
          </a:p>
        </p:txBody>
      </p:sp>
      <p:pic>
        <p:nvPicPr>
          <p:cNvPr id="5" name="Picture 4" descr="A person reaching for a paper on a table full of paper and sticky notes">
            <a:extLst>
              <a:ext uri="{FF2B5EF4-FFF2-40B4-BE49-F238E27FC236}">
                <a16:creationId xmlns:a16="http://schemas.microsoft.com/office/drawing/2014/main" id="{0ABA3B81-837A-C43C-4630-7A475343ACC1}"/>
              </a:ext>
            </a:extLst>
          </p:cNvPr>
          <p:cNvPicPr>
            <a:picLocks noChangeAspect="1"/>
          </p:cNvPicPr>
          <p:nvPr/>
        </p:nvPicPr>
        <p:blipFill rotWithShape="1">
          <a:blip r:embed="rId2"/>
          <a:srcRect l="26838" r="27831" b="-1"/>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8A4E7D78-B2B0-9AB7-9C57-0C612669038C}"/>
              </a:ext>
            </a:extLst>
          </p:cNvPr>
          <p:cNvSpPr>
            <a:spLocks noGrp="1"/>
          </p:cNvSpPr>
          <p:nvPr>
            <p:ph idx="1"/>
          </p:nvPr>
        </p:nvSpPr>
        <p:spPr>
          <a:xfrm>
            <a:off x="5300810" y="2587625"/>
            <a:ext cx="5927577" cy="3594100"/>
          </a:xfrm>
        </p:spPr>
        <p:txBody>
          <a:bodyPr anchor="t">
            <a:normAutofit/>
          </a:bodyPr>
          <a:lstStyle/>
          <a:p>
            <a:pPr marL="457200" marR="0" lvl="0" indent="-457200">
              <a:lnSpc>
                <a:spcPct val="91000"/>
              </a:lnSpc>
              <a:spcBef>
                <a:spcPts val="600"/>
              </a:spcBef>
              <a:spcAft>
                <a:spcPts val="600"/>
              </a:spcAft>
              <a:buSzPts val="1000"/>
              <a:buFont typeface="Wingdings" panose="05000000000000000000" pitchFamily="2" charset="2"/>
              <a:buChar char="Ø"/>
              <a:tabLst>
                <a:tab pos="457200" algn="l"/>
              </a:tabLst>
            </a:pPr>
            <a:r>
              <a:rPr lang="en-US" sz="1800" kern="0">
                <a:effectLst/>
                <a:latin typeface="Arial" panose="020B0604020202020204" pitchFamily="34" charset="0"/>
                <a:ea typeface="Times New Roman" panose="02020603050405020304" pitchFamily="18" charset="0"/>
                <a:cs typeface="Arial" panose="020B0604020202020204" pitchFamily="34" charset="0"/>
              </a:rPr>
              <a:t>Divide the project into smaller tasks and assign them to team members based on expertise and workload.</a:t>
            </a:r>
            <a:endParaRPr lang="en-US" sz="1800" kern="100">
              <a:effectLst/>
              <a:latin typeface="Arial" panose="020B0604020202020204" pitchFamily="34" charset="0"/>
              <a:ea typeface="Aptos" panose="020B0004020202020204" pitchFamily="34" charset="0"/>
              <a:cs typeface="Arial" panose="020B0604020202020204" pitchFamily="34" charset="0"/>
            </a:endParaRPr>
          </a:p>
          <a:p>
            <a:pPr marL="457200" marR="0" lvl="0" indent="-457200">
              <a:lnSpc>
                <a:spcPct val="91000"/>
              </a:lnSpc>
              <a:spcBef>
                <a:spcPts val="600"/>
              </a:spcBef>
              <a:spcAft>
                <a:spcPts val="600"/>
              </a:spcAft>
              <a:buSzPts val="1000"/>
              <a:buFont typeface="Wingdings" panose="05000000000000000000" pitchFamily="2" charset="2"/>
              <a:buChar char="Ø"/>
              <a:tabLst>
                <a:tab pos="457200" algn="l"/>
              </a:tabLst>
            </a:pPr>
            <a:r>
              <a:rPr lang="en-US" sz="1800" kern="0">
                <a:effectLst/>
                <a:latin typeface="Arial" panose="020B0604020202020204" pitchFamily="34" charset="0"/>
                <a:ea typeface="Times New Roman" panose="02020603050405020304" pitchFamily="18" charset="0"/>
                <a:cs typeface="Arial" panose="020B0604020202020204" pitchFamily="34" charset="0"/>
              </a:rPr>
              <a:t>Set realistic deadlines for each task and sprint, with regular check-ins and progress updates.</a:t>
            </a:r>
            <a:endParaRPr lang="en-US" sz="1800" kern="100">
              <a:effectLst/>
              <a:latin typeface="Arial" panose="020B0604020202020204" pitchFamily="34" charset="0"/>
              <a:ea typeface="Aptos" panose="020B0004020202020204" pitchFamily="34" charset="0"/>
              <a:cs typeface="Arial" panose="020B0604020202020204" pitchFamily="34" charset="0"/>
            </a:endParaRPr>
          </a:p>
          <a:p>
            <a:pPr marL="457200" marR="0" lvl="0" indent="-457200">
              <a:lnSpc>
                <a:spcPct val="91000"/>
              </a:lnSpc>
              <a:spcBef>
                <a:spcPts val="600"/>
              </a:spcBef>
              <a:spcAft>
                <a:spcPts val="600"/>
              </a:spcAft>
              <a:buSzPts val="1000"/>
              <a:buFont typeface="Wingdings" panose="05000000000000000000" pitchFamily="2" charset="2"/>
              <a:buChar char="Ø"/>
              <a:tabLst>
                <a:tab pos="457200" algn="l"/>
              </a:tabLst>
            </a:pPr>
            <a:r>
              <a:rPr lang="en-US" sz="1800" kern="0">
                <a:effectLst/>
                <a:latin typeface="Arial" panose="020B0604020202020204" pitchFamily="34" charset="0"/>
                <a:ea typeface="Times New Roman" panose="02020603050405020304" pitchFamily="18" charset="0"/>
                <a:cs typeface="Arial" panose="020B0604020202020204" pitchFamily="34" charset="0"/>
              </a:rPr>
              <a:t>Prioritize tasks based on importance and complexity, and allocate resources accordingly.</a:t>
            </a:r>
            <a:endParaRPr lang="en-US" sz="1800" kern="100">
              <a:effectLst/>
              <a:latin typeface="Arial" panose="020B0604020202020204" pitchFamily="34" charset="0"/>
              <a:ea typeface="Aptos" panose="020B0004020202020204" pitchFamily="34" charset="0"/>
              <a:cs typeface="Arial" panose="020B0604020202020204" pitchFamily="34" charset="0"/>
            </a:endParaRPr>
          </a:p>
          <a:p>
            <a:pPr marL="457200" marR="0" lvl="0" indent="-457200">
              <a:lnSpc>
                <a:spcPct val="91000"/>
              </a:lnSpc>
              <a:spcBef>
                <a:spcPts val="600"/>
              </a:spcBef>
              <a:spcAft>
                <a:spcPts val="600"/>
              </a:spcAft>
              <a:buSzPts val="1000"/>
              <a:buFont typeface="Wingdings" panose="05000000000000000000" pitchFamily="2" charset="2"/>
              <a:buChar char="Ø"/>
              <a:tabLst>
                <a:tab pos="457200" algn="l"/>
              </a:tabLst>
            </a:pPr>
            <a:r>
              <a:rPr lang="en-US" sz="1800" kern="0">
                <a:effectLst/>
                <a:latin typeface="Arial" panose="020B0604020202020204" pitchFamily="34" charset="0"/>
                <a:ea typeface="Times New Roman" panose="02020603050405020304" pitchFamily="18" charset="0"/>
                <a:cs typeface="Arial" panose="020B0604020202020204" pitchFamily="34" charset="0"/>
              </a:rPr>
              <a:t>Conduct regular code reviews and testing to ensure quality and consistency.</a:t>
            </a:r>
            <a:endParaRPr lang="en-US" sz="1800" kern="100">
              <a:effectLst/>
              <a:latin typeface="Arial" panose="020B0604020202020204" pitchFamily="34" charset="0"/>
              <a:ea typeface="Aptos" panose="020B0004020202020204" pitchFamily="34" charset="0"/>
              <a:cs typeface="Arial" panose="020B0604020202020204" pitchFamily="34" charset="0"/>
            </a:endParaRPr>
          </a:p>
          <a:p>
            <a:pPr>
              <a:lnSpc>
                <a:spcPct val="91000"/>
              </a:lnSpc>
            </a:pPr>
            <a:endParaRPr lang="en-US" sz="1800"/>
          </a:p>
        </p:txBody>
      </p:sp>
    </p:spTree>
    <p:extLst>
      <p:ext uri="{BB962C8B-B14F-4D97-AF65-F5344CB8AC3E}">
        <p14:creationId xmlns:p14="http://schemas.microsoft.com/office/powerpoint/2010/main" val="227224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5074-B425-503D-6785-048AA06AAD9B}"/>
              </a:ext>
            </a:extLst>
          </p:cNvPr>
          <p:cNvSpPr>
            <a:spLocks noGrp="1"/>
          </p:cNvSpPr>
          <p:nvPr>
            <p:ph type="title"/>
          </p:nvPr>
        </p:nvSpPr>
        <p:spPr/>
        <p:txBody>
          <a:bodyPr>
            <a:normAutofit fontScale="90000"/>
          </a:bodyPr>
          <a:lstStyle/>
          <a:p>
            <a:pPr algn="ctr"/>
            <a:r>
              <a:rPr lang="en-US" sz="6000" dirty="0">
                <a:latin typeface="Arial" panose="020B0604020202020204" pitchFamily="34" charset="0"/>
                <a:cs typeface="Arial" panose="020B0604020202020204" pitchFamily="34" charset="0"/>
              </a:rPr>
              <a:t>SPRINT PLANNING STRATEGIES</a:t>
            </a:r>
          </a:p>
        </p:txBody>
      </p:sp>
      <p:sp>
        <p:nvSpPr>
          <p:cNvPr id="4" name="Rectangle 1">
            <a:extLst>
              <a:ext uri="{FF2B5EF4-FFF2-40B4-BE49-F238E27FC236}">
                <a16:creationId xmlns:a16="http://schemas.microsoft.com/office/drawing/2014/main" id="{E7818558-9B38-923B-9020-C78291F0B663}"/>
              </a:ext>
            </a:extLst>
          </p:cNvPr>
          <p:cNvSpPr>
            <a:spLocks noGrp="1" noChangeArrowheads="1"/>
          </p:cNvSpPr>
          <p:nvPr>
            <p:ph idx="1"/>
          </p:nvPr>
        </p:nvSpPr>
        <p:spPr bwMode="auto">
          <a:xfrm>
            <a:off x="361662" y="2324345"/>
            <a:ext cx="114686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Sprint Duration:</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Two-week sprints to ensure regular progress and timely feedback.</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Task Allocation:</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Assign tasks based on team members' expertise and availability.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Daily Standups:</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Brief daily meetings to discuss progress, challenges, and next steps.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Sprint Reviews:</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Review each sprint's deliverables with stakeholders to gather feedback and adjust priorities if necessary.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Retrospectives:</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Reflect on each sprint to identify successes and areas for improvement in processes and collaboration. </a:t>
            </a:r>
          </a:p>
        </p:txBody>
      </p:sp>
    </p:spTree>
    <p:extLst>
      <p:ext uri="{BB962C8B-B14F-4D97-AF65-F5344CB8AC3E}">
        <p14:creationId xmlns:p14="http://schemas.microsoft.com/office/powerpoint/2010/main" val="19174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B961F-ED92-B13B-748F-91A2B00CB87B}"/>
              </a:ext>
            </a:extLst>
          </p:cNvPr>
          <p:cNvSpPr>
            <a:spLocks noGrp="1"/>
          </p:cNvSpPr>
          <p:nvPr>
            <p:ph type="title"/>
          </p:nvPr>
        </p:nvSpPr>
        <p:spPr>
          <a:xfrm>
            <a:off x="5300811" y="317500"/>
            <a:ext cx="5927576" cy="1701800"/>
          </a:xfrm>
        </p:spPr>
        <p:txBody>
          <a:bodyPr>
            <a:normAutofit/>
          </a:bodyPr>
          <a:lstStyle/>
          <a:p>
            <a:r>
              <a:rPr lang="en-US" sz="5600">
                <a:latin typeface="Arial" panose="020B0604020202020204" pitchFamily="34" charset="0"/>
                <a:cs typeface="Arial" panose="020B0604020202020204" pitchFamily="34" charset="0"/>
              </a:rPr>
              <a:t>LESSONS LEARNED </a:t>
            </a:r>
          </a:p>
        </p:txBody>
      </p:sp>
      <p:pic>
        <p:nvPicPr>
          <p:cNvPr id="6" name="Picture 5" descr="Hands-on top of each other">
            <a:extLst>
              <a:ext uri="{FF2B5EF4-FFF2-40B4-BE49-F238E27FC236}">
                <a16:creationId xmlns:a16="http://schemas.microsoft.com/office/drawing/2014/main" id="{9F8E0848-8932-79EB-D773-3805AB275C07}"/>
              </a:ext>
            </a:extLst>
          </p:cNvPr>
          <p:cNvPicPr>
            <a:picLocks noChangeAspect="1"/>
          </p:cNvPicPr>
          <p:nvPr/>
        </p:nvPicPr>
        <p:blipFill rotWithShape="1">
          <a:blip r:embed="rId2"/>
          <a:srcRect l="56494" r="13795" b="1"/>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D77D5FA8-990C-F595-03A8-D73445B93C3F}"/>
              </a:ext>
            </a:extLst>
          </p:cNvPr>
          <p:cNvSpPr>
            <a:spLocks noGrp="1"/>
          </p:cNvSpPr>
          <p:nvPr>
            <p:ph idx="1"/>
          </p:nvPr>
        </p:nvSpPr>
        <p:spPr>
          <a:xfrm>
            <a:off x="5300810" y="2587625"/>
            <a:ext cx="5927577" cy="3594100"/>
          </a:xfrm>
        </p:spPr>
        <p:txBody>
          <a:bodyPr anchor="t">
            <a:normAutofit/>
          </a:bodyPr>
          <a:lstStyle/>
          <a:p>
            <a:pPr marL="457200" indent="-457200">
              <a:lnSpc>
                <a:spcPct val="91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CLIENT INTERACTION</a:t>
            </a:r>
          </a:p>
          <a:p>
            <a:pPr marL="617220" lvl="1" indent="-342900" eaLnBrk="0" fontAlgn="base" hangingPunct="0">
              <a:lnSpc>
                <a:spcPct val="91000"/>
              </a:lnSpc>
              <a:spcBef>
                <a:spcPct val="0"/>
              </a:spcBef>
              <a:spcAft>
                <a:spcPct val="0"/>
              </a:spcAft>
              <a:buFont typeface="Wingdings" panose="05000000000000000000" pitchFamily="2" charset="2"/>
              <a:buChar char="q"/>
            </a:pPr>
            <a:r>
              <a:rPr kumimoji="0" lang="en-US" altLang="en-US" sz="1800" b="1" i="0" u="none" strike="noStrike" cap="none" normalizeH="0" baseline="0" dirty="0">
                <a:ln>
                  <a:noFill/>
                </a:ln>
                <a:effectLst/>
                <a:latin typeface="Arial" panose="020B0604020202020204" pitchFamily="34" charset="0"/>
              </a:rPr>
              <a:t>Lesson:</a:t>
            </a:r>
            <a:r>
              <a:rPr kumimoji="0" lang="en-US" altLang="en-US" sz="1800" b="0" i="0" u="none" strike="noStrike" cap="none" normalizeH="0" baseline="0" dirty="0">
                <a:ln>
                  <a:noFill/>
                </a:ln>
                <a:effectLst/>
                <a:latin typeface="Arial" panose="020B0604020202020204" pitchFamily="34" charset="0"/>
              </a:rPr>
              <a:t> Clear communication of project milestones and expectations is crucial.</a:t>
            </a:r>
          </a:p>
          <a:p>
            <a:pPr marL="617220" lvl="1" indent="-342900" eaLnBrk="0" fontAlgn="base" hangingPunct="0">
              <a:lnSpc>
                <a:spcPct val="91000"/>
              </a:lnSpc>
              <a:spcBef>
                <a:spcPct val="0"/>
              </a:spcBef>
              <a:spcAft>
                <a:spcPct val="0"/>
              </a:spcAft>
              <a:buFont typeface="Wingdings" panose="05000000000000000000" pitchFamily="2" charset="2"/>
              <a:buChar char="q"/>
            </a:pPr>
            <a:r>
              <a:rPr kumimoji="0" lang="en-US" altLang="en-US" sz="1800" b="1" i="0" u="none" strike="noStrike" cap="none" normalizeH="0" baseline="0" dirty="0">
                <a:ln>
                  <a:noFill/>
                </a:ln>
                <a:effectLst/>
                <a:latin typeface="Arial" panose="020B0604020202020204" pitchFamily="34" charset="0"/>
              </a:rPr>
              <a:t>Action:</a:t>
            </a:r>
            <a:r>
              <a:rPr kumimoji="0" lang="en-US" altLang="en-US" sz="1800" b="0" i="0" u="none" strike="noStrike" cap="none" normalizeH="0" baseline="0" dirty="0">
                <a:ln>
                  <a:noFill/>
                </a:ln>
                <a:effectLst/>
                <a:latin typeface="Arial" panose="020B0604020202020204" pitchFamily="34" charset="0"/>
              </a:rPr>
              <a:t> Implement regular status updates and demos to align with client expectations. </a:t>
            </a:r>
            <a:endParaRPr lang="en-US" sz="1800" dirty="0">
              <a:latin typeface="Arial" panose="020B0604020202020204" pitchFamily="34" charset="0"/>
              <a:cs typeface="Arial" panose="020B0604020202020204" pitchFamily="34" charset="0"/>
            </a:endParaRPr>
          </a:p>
          <a:p>
            <a:pPr marL="457200" indent="-457200">
              <a:lnSpc>
                <a:spcPct val="91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TEAM   WORK</a:t>
            </a:r>
          </a:p>
          <a:p>
            <a:pPr marL="731520" lvl="1" indent="-457200">
              <a:lnSpc>
                <a:spcPct val="91000"/>
              </a:lnSpc>
              <a:buFont typeface="Wingdings" panose="05000000000000000000" pitchFamily="2" charset="2"/>
              <a:buChar char="q"/>
            </a:pPr>
            <a:r>
              <a:rPr kumimoji="0" lang="en-US" altLang="en-US" sz="1800" b="1" i="0" u="none" strike="noStrike" cap="none" normalizeH="0" baseline="0" dirty="0">
                <a:ln>
                  <a:noFill/>
                </a:ln>
                <a:effectLst/>
                <a:latin typeface="Arial" panose="020B0604020202020204" pitchFamily="34" charset="0"/>
              </a:rPr>
              <a:t>Lesson:</a:t>
            </a:r>
            <a:r>
              <a:rPr kumimoji="0" lang="en-US" altLang="en-US" sz="1800" b="0" i="0" u="none" strike="noStrike" cap="none" normalizeH="0" baseline="0" dirty="0">
                <a:ln>
                  <a:noFill/>
                </a:ln>
                <a:effectLst/>
                <a:latin typeface="Arial" panose="020B0604020202020204" pitchFamily="34" charset="0"/>
              </a:rPr>
              <a:t> Collaboration and knowledge sharing enhance project outcomes.</a:t>
            </a:r>
          </a:p>
          <a:p>
            <a:pPr marL="731520" lvl="1" indent="-457200">
              <a:lnSpc>
                <a:spcPct val="91000"/>
              </a:lnSpc>
              <a:buFont typeface="Wingdings" panose="05000000000000000000" pitchFamily="2" charset="2"/>
              <a:buChar char="q"/>
            </a:pPr>
            <a:r>
              <a:rPr kumimoji="0" lang="en-US" altLang="en-US" sz="1800" b="1" i="0" u="none" strike="noStrike" cap="none" normalizeH="0" baseline="0" dirty="0">
                <a:ln>
                  <a:noFill/>
                </a:ln>
                <a:effectLst/>
                <a:latin typeface="Arial" panose="020B0604020202020204" pitchFamily="34" charset="0"/>
              </a:rPr>
              <a:t>Action:</a:t>
            </a:r>
            <a:r>
              <a:rPr kumimoji="0" lang="en-US" altLang="en-US" sz="1800" b="0" i="0" u="none" strike="noStrike" cap="none" normalizeH="0" baseline="0" dirty="0">
                <a:ln>
                  <a:noFill/>
                </a:ln>
                <a:effectLst/>
                <a:latin typeface="Arial" panose="020B0604020202020204" pitchFamily="34" charset="0"/>
              </a:rPr>
              <a:t> Foster a culture of open communication and peer learning within the team. </a:t>
            </a:r>
          </a:p>
          <a:p>
            <a:pPr>
              <a:lnSpc>
                <a:spcPct val="91000"/>
              </a:lnSpc>
            </a:pPr>
            <a:endParaRPr kumimoji="0" lang="en-US" altLang="en-US" sz="1400" b="0" i="0" u="none" strike="noStrike" cap="none" normalizeH="0" baseline="0" dirty="0">
              <a:ln>
                <a:noFill/>
              </a:ln>
              <a:effectLst/>
              <a:latin typeface="Arial" panose="020B0604020202020204" pitchFamily="34" charset="0"/>
            </a:endParaRPr>
          </a:p>
          <a:p>
            <a:pPr marL="457200" indent="-457200">
              <a:lnSpc>
                <a:spcPct val="91000"/>
              </a:lnSpc>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a:lnSpc>
                <a:spcPct val="91000"/>
              </a:lnSpc>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6214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AC5CB-D3EC-15C7-C565-BF0909684F9C}"/>
              </a:ext>
            </a:extLst>
          </p:cNvPr>
          <p:cNvSpPr>
            <a:spLocks noGrp="1"/>
          </p:cNvSpPr>
          <p:nvPr>
            <p:ph type="title"/>
          </p:nvPr>
        </p:nvSpPr>
        <p:spPr>
          <a:xfrm>
            <a:off x="960120" y="317814"/>
            <a:ext cx="10268712" cy="1700784"/>
          </a:xfrm>
        </p:spPr>
        <p:txBody>
          <a:bodyPr>
            <a:normAutofit/>
          </a:bodyPr>
          <a:lstStyle/>
          <a:p>
            <a:r>
              <a:rPr lang="en-US">
                <a:latin typeface="Arial" panose="020B0604020202020204" pitchFamily="34" charset="0"/>
                <a:cs typeface="Arial" panose="020B0604020202020204" pitchFamily="34" charset="0"/>
              </a:rPr>
              <a:t>CLIENT INTERACTION</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alendar on table">
            <a:extLst>
              <a:ext uri="{FF2B5EF4-FFF2-40B4-BE49-F238E27FC236}">
                <a16:creationId xmlns:a16="http://schemas.microsoft.com/office/drawing/2014/main" id="{7AFE98C9-5A7A-CF9E-AA3D-28D425967E03}"/>
              </a:ext>
            </a:extLst>
          </p:cNvPr>
          <p:cNvPicPr>
            <a:picLocks noChangeAspect="1"/>
          </p:cNvPicPr>
          <p:nvPr/>
        </p:nvPicPr>
        <p:blipFill rotWithShape="1">
          <a:blip r:embed="rId2"/>
          <a:srcRect r="26178" b="-1"/>
          <a:stretch/>
        </p:blipFill>
        <p:spPr>
          <a:xfrm>
            <a:off x="-3048" y="2264988"/>
            <a:ext cx="4370832" cy="3952189"/>
          </a:xfrm>
          <a:prstGeom prst="rect">
            <a:avLst/>
          </a:prstGeom>
        </p:spPr>
      </p:pic>
      <p:sp>
        <p:nvSpPr>
          <p:cNvPr id="3" name="Content Placeholder 2">
            <a:extLst>
              <a:ext uri="{FF2B5EF4-FFF2-40B4-BE49-F238E27FC236}">
                <a16:creationId xmlns:a16="http://schemas.microsoft.com/office/drawing/2014/main" id="{A25DD2AB-469E-D985-79C4-17618FFF5E61}"/>
              </a:ext>
            </a:extLst>
          </p:cNvPr>
          <p:cNvSpPr>
            <a:spLocks noGrp="1"/>
          </p:cNvSpPr>
          <p:nvPr>
            <p:ph idx="1"/>
          </p:nvPr>
        </p:nvSpPr>
        <p:spPr>
          <a:xfrm>
            <a:off x="5004426" y="2587625"/>
            <a:ext cx="6223961" cy="3317875"/>
          </a:xfrm>
        </p:spPr>
        <p:txBody>
          <a:bodyPr anchor="ctr">
            <a:normAutofit/>
          </a:bodyPr>
          <a:lstStyle/>
          <a:p>
            <a:pPr marL="457200" marR="0" lvl="0" indent="-457200">
              <a:lnSpc>
                <a:spcPct val="91000"/>
              </a:lnSpc>
              <a:spcBef>
                <a:spcPts val="600"/>
              </a:spcBef>
              <a:spcAft>
                <a:spcPts val="600"/>
              </a:spcAft>
              <a:buSzPts val="1000"/>
              <a:buFont typeface="Wingdings" panose="05000000000000000000" pitchFamily="2" charset="2"/>
              <a:buChar char="Ø"/>
              <a:tabLst>
                <a:tab pos="4572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Clearly communicate the project objectives and requirements to the client, and ensure their expectations are met.</a:t>
            </a:r>
            <a:endParaRPr lang="en-US" sz="2200" kern="100">
              <a:effectLst/>
              <a:latin typeface="Arial" panose="020B0604020202020204" pitchFamily="34" charset="0"/>
              <a:ea typeface="Aptos" panose="020B0004020202020204" pitchFamily="34" charset="0"/>
              <a:cs typeface="Arial" panose="020B0604020202020204" pitchFamily="34" charset="0"/>
            </a:endParaRPr>
          </a:p>
          <a:p>
            <a:pPr marL="457200" marR="0" lvl="0" indent="-457200">
              <a:lnSpc>
                <a:spcPct val="91000"/>
              </a:lnSpc>
              <a:spcBef>
                <a:spcPts val="600"/>
              </a:spcBef>
              <a:spcAft>
                <a:spcPts val="600"/>
              </a:spcAft>
              <a:buSzPts val="1000"/>
              <a:buFont typeface="Wingdings" panose="05000000000000000000" pitchFamily="2" charset="2"/>
              <a:buChar char="Ø"/>
              <a:tabLst>
                <a:tab pos="4572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Set up regular meetings and progress updates to ensure the client is informed and involved throughout the project.</a:t>
            </a:r>
            <a:endParaRPr lang="en-US" sz="2200" kern="100">
              <a:effectLst/>
              <a:latin typeface="Arial" panose="020B0604020202020204" pitchFamily="34" charset="0"/>
              <a:ea typeface="Aptos" panose="020B0004020202020204" pitchFamily="34" charset="0"/>
              <a:cs typeface="Arial" panose="020B0604020202020204" pitchFamily="34" charset="0"/>
            </a:endParaRPr>
          </a:p>
          <a:p>
            <a:pPr marL="457200" marR="0" lvl="0" indent="-457200">
              <a:lnSpc>
                <a:spcPct val="91000"/>
              </a:lnSpc>
              <a:spcBef>
                <a:spcPts val="600"/>
              </a:spcBef>
              <a:spcAft>
                <a:spcPts val="600"/>
              </a:spcAft>
              <a:buSzPts val="1000"/>
              <a:buFont typeface="Wingdings" panose="05000000000000000000" pitchFamily="2" charset="2"/>
              <a:buChar char="Ø"/>
              <a:tabLst>
                <a:tab pos="457200" algn="l"/>
              </a:tabLst>
            </a:pPr>
            <a:r>
              <a:rPr lang="en-US" sz="2200" kern="0">
                <a:effectLst/>
                <a:latin typeface="Arial" panose="020B0604020202020204" pitchFamily="34" charset="0"/>
                <a:ea typeface="Times New Roman" panose="02020603050405020304" pitchFamily="18" charset="0"/>
                <a:cs typeface="Arial" panose="020B0604020202020204" pitchFamily="34" charset="0"/>
              </a:rPr>
              <a:t>Be flexible and adaptable to changes in the client's requirements and expectations.</a:t>
            </a:r>
            <a:endParaRPr lang="en-US" sz="2200" kern="100">
              <a:effectLst/>
              <a:latin typeface="Arial" panose="020B0604020202020204" pitchFamily="34" charset="0"/>
              <a:ea typeface="Aptos" panose="020B0004020202020204" pitchFamily="34" charset="0"/>
              <a:cs typeface="Arial" panose="020B0604020202020204" pitchFamily="34" charset="0"/>
            </a:endParaRPr>
          </a:p>
          <a:p>
            <a:pPr>
              <a:lnSpc>
                <a:spcPct val="91000"/>
              </a:lnSpc>
            </a:pPr>
            <a:endParaRPr lang="en-US" sz="2200"/>
          </a:p>
        </p:txBody>
      </p:sp>
    </p:spTree>
    <p:extLst>
      <p:ext uri="{BB962C8B-B14F-4D97-AF65-F5344CB8AC3E}">
        <p14:creationId xmlns:p14="http://schemas.microsoft.com/office/powerpoint/2010/main" val="298467759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A46C-BA2D-3EEE-1F2F-CB68DFC4B4A1}"/>
              </a:ext>
            </a:extLst>
          </p:cNvPr>
          <p:cNvSpPr>
            <a:spLocks noGrp="1"/>
          </p:cNvSpPr>
          <p:nvPr>
            <p:ph type="title"/>
          </p:nvPr>
        </p:nvSpPr>
        <p:spPr/>
        <p:txBody>
          <a:bodyPr>
            <a:normAutofit/>
          </a:bodyPr>
          <a:lstStyle/>
          <a:p>
            <a:pPr algn="ctr"/>
            <a:r>
              <a:rPr lang="en-US" sz="6000">
                <a:latin typeface="Arial" panose="020B0604020202020204" pitchFamily="34" charset="0"/>
                <a:cs typeface="Arial" panose="020B0604020202020204" pitchFamily="34" charset="0"/>
              </a:rPr>
              <a:t>TEAM   WORK</a:t>
            </a:r>
            <a:endParaRPr lang="en-US" sz="6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AA00A2-70CE-5236-2651-85EC381A9FC4}"/>
              </a:ext>
            </a:extLst>
          </p:cNvPr>
          <p:cNvSpPr>
            <a:spLocks noGrp="1"/>
          </p:cNvSpPr>
          <p:nvPr>
            <p:ph idx="1"/>
          </p:nvPr>
        </p:nvSpPr>
        <p:spPr/>
        <p:txBody>
          <a:bodyPr/>
          <a:lstStyle/>
          <a:p>
            <a:pPr marL="342900" marR="0" lvl="0" indent="-342900">
              <a:lnSpc>
                <a:spcPct val="115000"/>
              </a:lnSpc>
              <a:spcBef>
                <a:spcPts val="600"/>
              </a:spcBef>
              <a:spcAft>
                <a:spcPts val="600"/>
              </a:spcAft>
              <a:buSzPts val="1000"/>
              <a:buFont typeface="Wingdings" panose="05000000000000000000" pitchFamily="2" charset="2"/>
              <a:buChar char="Ø"/>
              <a:tabLst>
                <a:tab pos="457200" algn="l"/>
              </a:tabLst>
            </a:pPr>
            <a:r>
              <a:rPr lang="en-US" sz="28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Foster open communication and collaboration among team members to ensure a cohesive and efficient workflow.</a:t>
            </a:r>
            <a:endParaRPr lang="en-US" sz="2800" kern="100" dirty="0">
              <a:solidFill>
                <a:srgbClr val="37415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15000"/>
              </a:lnSpc>
              <a:spcBef>
                <a:spcPts val="600"/>
              </a:spcBef>
              <a:spcAft>
                <a:spcPts val="600"/>
              </a:spcAft>
              <a:buSzPts val="1000"/>
              <a:buFont typeface="Wingdings" panose="05000000000000000000" pitchFamily="2" charset="2"/>
              <a:buChar char="Ø"/>
              <a:tabLst>
                <a:tab pos="457200" algn="l"/>
              </a:tabLst>
            </a:pPr>
            <a:r>
              <a:rPr lang="en-US" sz="28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Encourage team members to share their expertise and knowledge to improve the overall quality of the project.</a:t>
            </a:r>
            <a:endParaRPr lang="en-US" sz="2800" kern="100" dirty="0">
              <a:solidFill>
                <a:srgbClr val="37415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15000"/>
              </a:lnSpc>
              <a:spcBef>
                <a:spcPts val="600"/>
              </a:spcBef>
              <a:spcAft>
                <a:spcPts val="600"/>
              </a:spcAft>
              <a:buSzPts val="1000"/>
              <a:buFont typeface="Wingdings" panose="05000000000000000000" pitchFamily="2" charset="2"/>
              <a:buChar char="Ø"/>
              <a:tabLst>
                <a:tab pos="457200" algn="l"/>
              </a:tabLst>
            </a:pPr>
            <a:r>
              <a:rPr lang="en-US" sz="28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Recognize and reward individual contributions and achievements to motivate team members.</a:t>
            </a:r>
            <a:endParaRPr lang="en-US" sz="2800" kern="100" dirty="0">
              <a:solidFill>
                <a:srgbClr val="374151"/>
              </a:solidFill>
              <a:effectLst/>
              <a:latin typeface="Arial" panose="020B06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19106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6067A-A0E1-1848-FB65-1ACEBF34E95A}"/>
              </a:ext>
            </a:extLst>
          </p:cNvPr>
          <p:cNvSpPr>
            <a:spLocks noGrp="1"/>
          </p:cNvSpPr>
          <p:nvPr>
            <p:ph type="title"/>
          </p:nvPr>
        </p:nvSpPr>
        <p:spPr>
          <a:xfrm>
            <a:off x="5300814" y="1482634"/>
            <a:ext cx="5928018" cy="3046798"/>
          </a:xfrm>
        </p:spPr>
        <p:txBody>
          <a:bodyPr vert="horz" lIns="91440" tIns="45720" rIns="91440" bIns="45720" rtlCol="0" anchor="b">
            <a:normAutofit/>
          </a:bodyPr>
          <a:lstStyle/>
          <a:p>
            <a:r>
              <a:rPr lang="en-US" sz="6800"/>
              <a:t>Team member contribution</a:t>
            </a:r>
          </a:p>
        </p:txBody>
      </p:sp>
      <p:pic>
        <p:nvPicPr>
          <p:cNvPr id="18" name="Picture 17" descr="Colourful strings being woven togehter">
            <a:extLst>
              <a:ext uri="{FF2B5EF4-FFF2-40B4-BE49-F238E27FC236}">
                <a16:creationId xmlns:a16="http://schemas.microsoft.com/office/drawing/2014/main" id="{E758A218-5C9F-32B9-A666-B8B97A598FC8}"/>
              </a:ext>
            </a:extLst>
          </p:cNvPr>
          <p:cNvPicPr>
            <a:picLocks noChangeAspect="1"/>
          </p:cNvPicPr>
          <p:nvPr/>
        </p:nvPicPr>
        <p:blipFill rotWithShape="1">
          <a:blip r:embed="rId2"/>
          <a:srcRect l="30836" r="11432" b="1"/>
          <a:stretch/>
        </p:blipFill>
        <p:spPr>
          <a:xfrm>
            <a:off x="20" y="736600"/>
            <a:ext cx="4657328" cy="5384798"/>
          </a:xfrm>
          <a:prstGeom prst="rect">
            <a:avLst/>
          </a:prstGeom>
        </p:spPr>
      </p:pic>
    </p:spTree>
    <p:extLst>
      <p:ext uri="{BB962C8B-B14F-4D97-AF65-F5344CB8AC3E}">
        <p14:creationId xmlns:p14="http://schemas.microsoft.com/office/powerpoint/2010/main" val="3685893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FCBC-C430-0600-B7C8-060B21899DD6}"/>
              </a:ext>
            </a:extLst>
          </p:cNvPr>
          <p:cNvSpPr>
            <a:spLocks noGrp="1"/>
          </p:cNvSpPr>
          <p:nvPr>
            <p:ph type="title"/>
          </p:nvPr>
        </p:nvSpPr>
        <p:spPr/>
        <p:txBody>
          <a:bodyPr>
            <a:normAutofit fontScale="90000"/>
          </a:bodyPr>
          <a:lstStyle/>
          <a:p>
            <a:pPr algn="ctr"/>
            <a:r>
              <a:rPr lang="en-US" sz="6000" dirty="0">
                <a:latin typeface="Arial" panose="020B0604020202020204" pitchFamily="34" charset="0"/>
                <a:cs typeface="Arial" panose="020B0604020202020204" pitchFamily="34" charset="0"/>
              </a:rPr>
              <a:t>Members contributions</a:t>
            </a:r>
          </a:p>
        </p:txBody>
      </p:sp>
      <p:sp>
        <p:nvSpPr>
          <p:cNvPr id="3" name="Content Placeholder 2">
            <a:extLst>
              <a:ext uri="{FF2B5EF4-FFF2-40B4-BE49-F238E27FC236}">
                <a16:creationId xmlns:a16="http://schemas.microsoft.com/office/drawing/2014/main" id="{11A38002-3230-61A4-FF52-EBEDFCC90C4E}"/>
              </a:ext>
            </a:extLst>
          </p:cNvPr>
          <p:cNvSpPr>
            <a:spLocks noGrp="1"/>
          </p:cNvSpPr>
          <p:nvPr>
            <p:ph idx="1"/>
          </p:nvPr>
        </p:nvSpPr>
        <p:spPr>
          <a:xfrm>
            <a:off x="267285" y="2433711"/>
            <a:ext cx="11563643" cy="4106475"/>
          </a:xfrm>
        </p:spPr>
        <p:txBody>
          <a:bodyPr>
            <a:normAutofit fontScale="62500" lnSpcReduction="20000"/>
          </a:bodyPr>
          <a:lstStyle/>
          <a:p>
            <a:pPr marL="457200" indent="-457200">
              <a:buFont typeface="Wingdings" panose="05000000000000000000" pitchFamily="2" charset="2"/>
              <a:buChar char="Ø"/>
            </a:pPr>
            <a:r>
              <a:rPr lang="en-US" sz="4500" b="1" dirty="0">
                <a:latin typeface="Arial" panose="020B0604020202020204" pitchFamily="34" charset="0"/>
                <a:cs typeface="Arial" panose="020B0604020202020204" pitchFamily="34" charset="0"/>
              </a:rPr>
              <a:t>Lesson:</a:t>
            </a:r>
            <a:r>
              <a:rPr lang="en-US" sz="4500" dirty="0">
                <a:latin typeface="Arial" panose="020B0604020202020204" pitchFamily="34" charset="0"/>
                <a:cs typeface="Arial" panose="020B0604020202020204" pitchFamily="34" charset="0"/>
              </a:rPr>
              <a:t> Recognize and leverage each team member's strengths.</a:t>
            </a:r>
          </a:p>
          <a:p>
            <a:pPr marL="457200" indent="-457200">
              <a:buFont typeface="Wingdings" panose="05000000000000000000" pitchFamily="2" charset="2"/>
              <a:buChar char="Ø"/>
            </a:pPr>
            <a:r>
              <a:rPr lang="en-US" sz="4500" b="1" dirty="0">
                <a:latin typeface="Arial" panose="020B0604020202020204" pitchFamily="34" charset="0"/>
                <a:cs typeface="Arial" panose="020B0604020202020204" pitchFamily="34" charset="0"/>
              </a:rPr>
              <a:t>Action:</a:t>
            </a:r>
            <a:r>
              <a:rPr lang="en-US" sz="4500" dirty="0">
                <a:latin typeface="Arial" panose="020B0604020202020204" pitchFamily="34" charset="0"/>
                <a:cs typeface="Arial" panose="020B0604020202020204" pitchFamily="34" charset="0"/>
              </a:rPr>
              <a:t> Ensure equitable distribution of tasks and encourage skill development.</a:t>
            </a:r>
          </a:p>
          <a:p>
            <a:pPr marL="617220" lvl="1" indent="-342900">
              <a:lnSpc>
                <a:spcPct val="115000"/>
              </a:lnSpc>
              <a:spcBef>
                <a:spcPts val="600"/>
              </a:spcBef>
              <a:spcAft>
                <a:spcPts val="600"/>
              </a:spcAft>
              <a:buSzPts val="1000"/>
              <a:buFont typeface="Wingdings" panose="05000000000000000000" pitchFamily="2" charset="2"/>
              <a:buChar char="q"/>
              <a:tabLst>
                <a:tab pos="457200" algn="l"/>
              </a:tabLst>
            </a:pPr>
            <a:r>
              <a:rPr lang="en-US" sz="20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Selinam(Front End Developer) and Gifty(Database Administrator): Led the development of the website's frontend and user interface.</a:t>
            </a:r>
            <a:endParaRPr lang="en-US" sz="2000" kern="100" dirty="0">
              <a:solidFill>
                <a:srgbClr val="374151"/>
              </a:solidFill>
              <a:effectLst/>
              <a:latin typeface="Arial" panose="020B0604020202020204" pitchFamily="34" charset="0"/>
              <a:ea typeface="Aptos" panose="020B0004020202020204" pitchFamily="34" charset="0"/>
              <a:cs typeface="Arial" panose="020B0604020202020204" pitchFamily="34" charset="0"/>
            </a:endParaRPr>
          </a:p>
          <a:p>
            <a:pPr marL="617220" lvl="1" indent="-342900">
              <a:lnSpc>
                <a:spcPct val="115000"/>
              </a:lnSpc>
              <a:spcBef>
                <a:spcPts val="600"/>
              </a:spcBef>
              <a:spcAft>
                <a:spcPts val="600"/>
              </a:spcAft>
              <a:buSzPts val="1000"/>
              <a:buFont typeface="Wingdings" panose="05000000000000000000" pitchFamily="2" charset="2"/>
              <a:buChar char="q"/>
              <a:tabLst>
                <a:tab pos="457200" algn="l"/>
              </a:tabLst>
            </a:pPr>
            <a:r>
              <a:rPr lang="en-US" sz="20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Akpemada(Full Stack Developer): Designed and developed the search tool and product filtering system.</a:t>
            </a:r>
            <a:endParaRPr lang="en-US" sz="2000" kern="100" dirty="0">
              <a:solidFill>
                <a:srgbClr val="374151"/>
              </a:solidFill>
              <a:effectLst/>
              <a:latin typeface="Arial" panose="020B0604020202020204" pitchFamily="34" charset="0"/>
              <a:ea typeface="Aptos" panose="020B0004020202020204" pitchFamily="34" charset="0"/>
              <a:cs typeface="Arial" panose="020B0604020202020204" pitchFamily="34" charset="0"/>
            </a:endParaRPr>
          </a:p>
          <a:p>
            <a:pPr marL="617220" lvl="1" indent="-342900">
              <a:lnSpc>
                <a:spcPct val="115000"/>
              </a:lnSpc>
              <a:spcBef>
                <a:spcPts val="600"/>
              </a:spcBef>
              <a:spcAft>
                <a:spcPts val="600"/>
              </a:spcAft>
              <a:buSzPts val="1000"/>
              <a:buFont typeface="Wingdings" panose="05000000000000000000" pitchFamily="2" charset="2"/>
              <a:buChar char="q"/>
              <a:tabLst>
                <a:tab pos="457200" algn="l"/>
              </a:tabLst>
            </a:pPr>
            <a:r>
              <a:rPr lang="en-US" sz="20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Alexander(Backend developer &amp; UI/UX Designer): Implemented the delivery button and cart system, and integrated the payment gateway.</a:t>
            </a:r>
            <a:endParaRPr lang="en-US" sz="2000" kern="100" dirty="0">
              <a:solidFill>
                <a:srgbClr val="374151"/>
              </a:solidFill>
              <a:effectLst/>
              <a:latin typeface="Arial" panose="020B0604020202020204" pitchFamily="34" charset="0"/>
              <a:ea typeface="Aptos" panose="020B0004020202020204" pitchFamily="34" charset="0"/>
              <a:cs typeface="Arial" panose="020B0604020202020204" pitchFamily="34" charset="0"/>
            </a:endParaRPr>
          </a:p>
          <a:p>
            <a:pPr marL="617220" lvl="1" indent="-342900">
              <a:lnSpc>
                <a:spcPct val="115000"/>
              </a:lnSpc>
              <a:spcBef>
                <a:spcPts val="600"/>
              </a:spcBef>
              <a:spcAft>
                <a:spcPts val="600"/>
              </a:spcAft>
              <a:buSzPts val="1000"/>
              <a:buFont typeface="Wingdings" panose="05000000000000000000" pitchFamily="2" charset="2"/>
              <a:buChar char="q"/>
              <a:tabLst>
                <a:tab pos="457200" algn="l"/>
              </a:tabLst>
            </a:pPr>
            <a:r>
              <a:rPr lang="en-US" sz="20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Gabriel( Dev Ops Engineer) and Angela(Tester and Quality Assurance): Developed the admin dashboard and content management system, and conducted testing and quality assurance.</a:t>
            </a:r>
            <a:endParaRPr lang="en-US" sz="2000" kern="100" dirty="0">
              <a:solidFill>
                <a:srgbClr val="374151"/>
              </a:solidFill>
              <a:effectLst/>
              <a:latin typeface="Arial" panose="020B0604020202020204" pitchFamily="34" charset="0"/>
              <a:ea typeface="Aptos" panose="020B0004020202020204" pitchFamily="34" charset="0"/>
              <a:cs typeface="Arial" panose="020B0604020202020204" pitchFamily="34" charset="0"/>
            </a:endParaRPr>
          </a:p>
          <a:p>
            <a:pPr marL="617220" lvl="1" indent="-342900">
              <a:lnSpc>
                <a:spcPct val="115000"/>
              </a:lnSpc>
              <a:spcBef>
                <a:spcPts val="600"/>
              </a:spcBef>
              <a:spcAft>
                <a:spcPts val="600"/>
              </a:spcAft>
              <a:buSzPts val="1000"/>
              <a:buFont typeface="Wingdings" panose="05000000000000000000" pitchFamily="2" charset="2"/>
              <a:buChar char="q"/>
              <a:tabLst>
                <a:tab pos="457200" algn="l"/>
              </a:tabLst>
            </a:pPr>
            <a:r>
              <a:rPr lang="en-US" sz="20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Osborn(Scrum master): Provided project management and oversight, ensuring the project was completed on time and within budget.</a:t>
            </a:r>
            <a:endParaRPr lang="en-US" sz="2000" kern="100" dirty="0">
              <a:solidFill>
                <a:srgbClr val="374151"/>
              </a:solidFill>
              <a:effectLst/>
              <a:latin typeface="Arial" panose="020B0604020202020204" pitchFamily="34" charset="0"/>
              <a:ea typeface="Aptos" panose="020B00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257288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B1E1-B1E1-07D6-BD83-A6DFEA0FA6D6}"/>
              </a:ext>
            </a:extLst>
          </p:cNvPr>
          <p:cNvSpPr>
            <a:spLocks noGrp="1"/>
          </p:cNvSpPr>
          <p:nvPr>
            <p:ph type="title"/>
          </p:nvPr>
        </p:nvSpPr>
        <p:spPr/>
        <p:txBody>
          <a:bodyPr>
            <a:normAutofit/>
          </a:bodyPr>
          <a:lstStyle/>
          <a:p>
            <a:pPr algn="ctr"/>
            <a:r>
              <a:rPr lang="en-US" sz="3600" dirty="0">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0029B80A-C902-55C4-450C-4CFF9B0EE067}"/>
              </a:ext>
            </a:extLst>
          </p:cNvPr>
          <p:cNvSpPr>
            <a:spLocks noGrp="1"/>
          </p:cNvSpPr>
          <p:nvPr>
            <p:ph idx="1"/>
          </p:nvPr>
        </p:nvSpPr>
        <p:spPr>
          <a:xfrm>
            <a:off x="1458097" y="2829697"/>
            <a:ext cx="9267568" cy="3351647"/>
          </a:xfrm>
        </p:spPr>
        <p:txBody>
          <a:bodyPr>
            <a:normAutofit lnSpcReduction="10000"/>
          </a:bodyPr>
          <a:lstStyle/>
          <a:p>
            <a:r>
              <a:rPr lang="en-US" sz="2800" kern="0" dirty="0">
                <a:solidFill>
                  <a:srgbClr val="374151"/>
                </a:solidFill>
                <a:effectLst/>
                <a:latin typeface="Arial" panose="020B0604020202020204" pitchFamily="34" charset="0"/>
                <a:ea typeface="Times New Roman" panose="02020603050405020304" pitchFamily="18" charset="0"/>
                <a:cs typeface="Times New Roman" panose="02020603050405020304" pitchFamily="18" charset="0"/>
              </a:rPr>
              <a:t>The objective of this project is to design and develop a replicate website for Kal Tire branch in Ghana, providing an online platform for customers to explore products, services, and innovations, and to facilitate online transactions and deliveries. The primary goal is to create a user-friendly and efficient website that meets the needs of Kal Tire's customers and stakeholders.</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27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7DD9-347A-953B-5AC6-DA436E2599AB}"/>
              </a:ext>
            </a:extLst>
          </p:cNvPr>
          <p:cNvSpPr>
            <a:spLocks noGrp="1"/>
          </p:cNvSpPr>
          <p:nvPr>
            <p:ph type="title"/>
          </p:nvPr>
        </p:nvSpPr>
        <p:spPr/>
        <p:txBody>
          <a:bodyPr>
            <a:normAutofit/>
          </a:bodyPr>
          <a:lstStyle/>
          <a:p>
            <a:pPr algn="ctr"/>
            <a:r>
              <a:rPr lang="en-US" sz="3600" dirty="0">
                <a:latin typeface="Arial" panose="020B0604020202020204" pitchFamily="34" charset="0"/>
                <a:cs typeface="Arial" panose="020B0604020202020204" pitchFamily="34" charset="0"/>
              </a:rPr>
              <a:t>PROBLEM DOMAIN</a:t>
            </a:r>
          </a:p>
        </p:txBody>
      </p:sp>
      <p:sp>
        <p:nvSpPr>
          <p:cNvPr id="3" name="Content Placeholder 2">
            <a:extLst>
              <a:ext uri="{FF2B5EF4-FFF2-40B4-BE49-F238E27FC236}">
                <a16:creationId xmlns:a16="http://schemas.microsoft.com/office/drawing/2014/main" id="{22C35A9C-4AAB-20DC-AD84-24A81AE34DF7}"/>
              </a:ext>
            </a:extLst>
          </p:cNvPr>
          <p:cNvSpPr>
            <a:spLocks noGrp="1"/>
          </p:cNvSpPr>
          <p:nvPr>
            <p:ph idx="1"/>
          </p:nvPr>
        </p:nvSpPr>
        <p:spPr>
          <a:xfrm>
            <a:off x="1543987" y="2848132"/>
            <a:ext cx="8823332" cy="3333212"/>
          </a:xfrm>
        </p:spPr>
        <p:txBody>
          <a:bodyPr/>
          <a:lstStyle/>
          <a:p>
            <a:r>
              <a:rPr lang="en-US" sz="2800" kern="0" dirty="0">
                <a:solidFill>
                  <a:srgbClr val="374151"/>
                </a:solidFill>
                <a:effectLst/>
                <a:latin typeface="Arial" panose="020B0604020202020204" pitchFamily="34" charset="0"/>
                <a:ea typeface="Times New Roman" panose="02020603050405020304" pitchFamily="18" charset="0"/>
                <a:cs typeface="Times New Roman" panose="02020603050405020304" pitchFamily="18" charset="0"/>
              </a:rPr>
              <a:t>The problem domain for this project is the lack of an online presence for Kal Tire's Ghana branch, making it difficult for customers to access information and services remotely. The website aims to bridge this gap by providing a digital platform for customers to interact with the company.</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8009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CF9D-3C15-C960-FE52-D46066BDBF01}"/>
              </a:ext>
            </a:extLst>
          </p:cNvPr>
          <p:cNvSpPr>
            <a:spLocks noGrp="1"/>
          </p:cNvSpPr>
          <p:nvPr>
            <p:ph type="title"/>
          </p:nvPr>
        </p:nvSpPr>
        <p:spPr/>
        <p:txBody>
          <a:bodyPr>
            <a:normAutofit/>
          </a:bodyPr>
          <a:lstStyle/>
          <a:p>
            <a:pPr algn="ctr"/>
            <a:r>
              <a:rPr lang="en-US" sz="3600" dirty="0">
                <a:latin typeface="Arial" panose="020B0604020202020204" pitchFamily="34" charset="0"/>
                <a:cs typeface="Arial" panose="020B0604020202020204" pitchFamily="34" charset="0"/>
              </a:rPr>
              <a:t>USERS AND REQUIREMENTS</a:t>
            </a:r>
          </a:p>
        </p:txBody>
      </p:sp>
      <p:sp>
        <p:nvSpPr>
          <p:cNvPr id="3" name="Content Placeholder 2">
            <a:extLst>
              <a:ext uri="{FF2B5EF4-FFF2-40B4-BE49-F238E27FC236}">
                <a16:creationId xmlns:a16="http://schemas.microsoft.com/office/drawing/2014/main" id="{6FF44C8D-DBCF-DB98-76DB-A526D3A4B25D}"/>
              </a:ext>
            </a:extLst>
          </p:cNvPr>
          <p:cNvSpPr>
            <a:spLocks noGrp="1"/>
          </p:cNvSpPr>
          <p:nvPr>
            <p:ph idx="1"/>
          </p:nvPr>
        </p:nvSpPr>
        <p:spPr>
          <a:xfrm>
            <a:off x="2353455" y="3013022"/>
            <a:ext cx="7629993" cy="3168321"/>
          </a:xfrm>
        </p:spPr>
        <p:txBody>
          <a:bodyPr>
            <a:norm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USERS</a:t>
            </a: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PRIMARY REQUIREMENTS</a:t>
            </a:r>
          </a:p>
          <a:p>
            <a:pPr marL="617220" lvl="2"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PRIMARY FUNCTIONAL REQUIREMENTS</a:t>
            </a:r>
          </a:p>
          <a:p>
            <a:pPr marL="617220" lvl="2"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PRIMARY NON-FUNCTIONAL REQUIREMENTS</a:t>
            </a:r>
          </a:p>
        </p:txBody>
      </p:sp>
    </p:spTree>
    <p:extLst>
      <p:ext uri="{BB962C8B-B14F-4D97-AF65-F5344CB8AC3E}">
        <p14:creationId xmlns:p14="http://schemas.microsoft.com/office/powerpoint/2010/main" val="333072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95EBE-4677-BD91-1882-E3D4983BB0E8}"/>
              </a:ext>
            </a:extLst>
          </p:cNvPr>
          <p:cNvSpPr>
            <a:spLocks noGrp="1"/>
          </p:cNvSpPr>
          <p:nvPr>
            <p:ph type="title"/>
          </p:nvPr>
        </p:nvSpPr>
        <p:spPr>
          <a:xfrm>
            <a:off x="5300811" y="317500"/>
            <a:ext cx="5927576" cy="1701800"/>
          </a:xfrm>
        </p:spPr>
        <p:txBody>
          <a:bodyPr>
            <a:normAutofit/>
          </a:bodyPr>
          <a:lstStyle/>
          <a:p>
            <a:r>
              <a:rPr lang="en-US">
                <a:latin typeface="Arial" panose="020B0604020202020204" pitchFamily="34" charset="0"/>
                <a:cs typeface="Arial" panose="020B0604020202020204" pitchFamily="34" charset="0"/>
              </a:rPr>
              <a:t>USERS</a:t>
            </a:r>
          </a:p>
        </p:txBody>
      </p:sp>
      <p:pic>
        <p:nvPicPr>
          <p:cNvPr id="5" name="Picture 4" descr="Blue car wheel">
            <a:extLst>
              <a:ext uri="{FF2B5EF4-FFF2-40B4-BE49-F238E27FC236}">
                <a16:creationId xmlns:a16="http://schemas.microsoft.com/office/drawing/2014/main" id="{EAB32376-6696-C238-4579-9D904C803301}"/>
              </a:ext>
            </a:extLst>
          </p:cNvPr>
          <p:cNvPicPr>
            <a:picLocks noChangeAspect="1"/>
          </p:cNvPicPr>
          <p:nvPr/>
        </p:nvPicPr>
        <p:blipFill rotWithShape="1">
          <a:blip r:embed="rId2"/>
          <a:srcRect l="11785" r="20304"/>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D79F8A9E-3AFF-0BF8-12D5-B21713F9F499}"/>
              </a:ext>
            </a:extLst>
          </p:cNvPr>
          <p:cNvSpPr>
            <a:spLocks noGrp="1"/>
          </p:cNvSpPr>
          <p:nvPr>
            <p:ph idx="1"/>
          </p:nvPr>
        </p:nvSpPr>
        <p:spPr>
          <a:xfrm>
            <a:off x="5300810" y="2587625"/>
            <a:ext cx="5927577" cy="3594100"/>
          </a:xfrm>
        </p:spPr>
        <p:txBody>
          <a:bodyPr anchor="t">
            <a:normAutofit/>
          </a:bodyPr>
          <a:lstStyle/>
          <a:p>
            <a:pPr marL="285750" marR="0" lvl="0" indent="-285750">
              <a:lnSpc>
                <a:spcPct val="91000"/>
              </a:lnSpc>
              <a:spcBef>
                <a:spcPts val="600"/>
              </a:spcBef>
              <a:spcAft>
                <a:spcPts val="600"/>
              </a:spcAft>
              <a:buSzPts val="1000"/>
              <a:buFont typeface="Wingdings" panose="05000000000000000000" pitchFamily="2" charset="2"/>
              <a:buChar char="Ø"/>
              <a:tabLst>
                <a:tab pos="457200" algn="l"/>
              </a:tabLst>
            </a:pPr>
            <a:r>
              <a:rPr lang="en-US" kern="0">
                <a:effectLst/>
                <a:latin typeface="Arial" panose="020B0604020202020204" pitchFamily="34" charset="0"/>
                <a:ea typeface="Times New Roman" panose="02020603050405020304" pitchFamily="18" charset="0"/>
                <a:cs typeface="Times New Roman" panose="02020603050405020304" pitchFamily="18" charset="0"/>
              </a:rPr>
              <a:t>Customers: Individuals and businesses seeking information on Kal Tire's products and services,  and wanting to make online transactions and deliveries.</a:t>
            </a: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nSpc>
                <a:spcPct val="91000"/>
              </a:lnSpc>
              <a:spcBef>
                <a:spcPts val="600"/>
              </a:spcBef>
              <a:spcAft>
                <a:spcPts val="600"/>
              </a:spcAft>
              <a:buSzPts val="1000"/>
              <a:buFont typeface="Wingdings" panose="05000000000000000000" pitchFamily="2" charset="2"/>
              <a:buChar char="Ø"/>
              <a:tabLst>
                <a:tab pos="457200" algn="l"/>
              </a:tabLst>
            </a:pPr>
            <a:r>
              <a:rPr lang="en-US" kern="0">
                <a:effectLst/>
                <a:latin typeface="Arial" panose="020B0604020202020204" pitchFamily="34" charset="0"/>
                <a:ea typeface="Times New Roman" panose="02020603050405020304" pitchFamily="18" charset="0"/>
                <a:cs typeface="Times New Roman" panose="02020603050405020304" pitchFamily="18" charset="0"/>
              </a:rPr>
              <a:t>Admin: Kal Tire's staff responsible for managing the website, updating content, and processing online transactions.</a:t>
            </a: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457200" indent="-457200">
              <a:lnSpc>
                <a:spcPct val="91000"/>
              </a:lnSpc>
              <a:buFont typeface="Wingdings" panose="05000000000000000000" pitchFamily="2" charset="2"/>
              <a:buChar char="Ø"/>
            </a:pPr>
            <a:endParaRPr lang="en-US"/>
          </a:p>
        </p:txBody>
      </p:sp>
    </p:spTree>
    <p:extLst>
      <p:ext uri="{BB962C8B-B14F-4D97-AF65-F5344CB8AC3E}">
        <p14:creationId xmlns:p14="http://schemas.microsoft.com/office/powerpoint/2010/main" val="108726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28D0-570D-6824-2ADD-49E1D9366CDB}"/>
              </a:ext>
            </a:extLst>
          </p:cNvPr>
          <p:cNvSpPr>
            <a:spLocks noGrp="1"/>
          </p:cNvSpPr>
          <p:nvPr>
            <p:ph type="title"/>
          </p:nvPr>
        </p:nvSpPr>
        <p:spPr/>
        <p:txBody>
          <a:bodyPr>
            <a:normAutofit/>
          </a:bodyPr>
          <a:lstStyle/>
          <a:p>
            <a:pPr algn="ctr"/>
            <a:r>
              <a:rPr lang="en-US" sz="3600">
                <a:latin typeface="Arial" panose="020B0604020202020204" pitchFamily="34" charset="0"/>
                <a:cs typeface="Arial" panose="020B0604020202020204" pitchFamily="34" charset="0"/>
              </a:rPr>
              <a:t>PRIMARY REQUIREMENTS</a:t>
            </a:r>
            <a:endParaRPr 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420F5C4-2F46-5E04-2114-8DFB622CEA6E}"/>
              </a:ext>
            </a:extLst>
          </p:cNvPr>
          <p:cNvSpPr>
            <a:spLocks noGrp="1"/>
          </p:cNvSpPr>
          <p:nvPr>
            <p:ph idx="1"/>
          </p:nvPr>
        </p:nvSpPr>
        <p:spPr>
          <a:xfrm>
            <a:off x="444708" y="2443398"/>
            <a:ext cx="11302584" cy="4096788"/>
          </a:xfrm>
        </p:spPr>
        <p:txBody>
          <a:bodyPr>
            <a:normAutofit lnSpcReduction="10000"/>
          </a:bodyPr>
          <a:lstStyle/>
          <a:p>
            <a:pPr marL="285750" marR="0" lvl="0" indent="-285750">
              <a:lnSpc>
                <a:spcPct val="115000"/>
              </a:lnSpc>
              <a:spcBef>
                <a:spcPts val="600"/>
              </a:spcBef>
              <a:spcAft>
                <a:spcPts val="600"/>
              </a:spcAft>
              <a:buSzPts val="1000"/>
              <a:buFont typeface="Wingdings" panose="05000000000000000000" pitchFamily="2" charset="2"/>
              <a:buChar char="Ø"/>
              <a:tabLst>
                <a:tab pos="457200" algn="l"/>
              </a:tabLst>
            </a:pPr>
            <a:r>
              <a:rPr lang="en-US" sz="2400" kern="0">
                <a:solidFill>
                  <a:srgbClr val="374151"/>
                </a:solidFill>
                <a:effectLst/>
                <a:latin typeface="Arial" panose="020B0604020202020204" pitchFamily="34" charset="0"/>
                <a:ea typeface="Times New Roman" panose="02020603050405020304" pitchFamily="18" charset="0"/>
                <a:cs typeface="Times New Roman" panose="02020603050405020304" pitchFamily="18" charset="0"/>
              </a:rPr>
              <a:t>Develop a user-friendly and responsive website that showcases Kal Tire's products, services, and innovations.</a:t>
            </a:r>
            <a:endParaRPr lang="en-US" sz="2400" kern="100">
              <a:solidFill>
                <a:srgbClr val="374151"/>
              </a:solidFill>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nSpc>
                <a:spcPct val="115000"/>
              </a:lnSpc>
              <a:spcBef>
                <a:spcPts val="600"/>
              </a:spcBef>
              <a:spcAft>
                <a:spcPts val="600"/>
              </a:spcAft>
              <a:buSzPts val="1000"/>
              <a:buFont typeface="Wingdings" panose="05000000000000000000" pitchFamily="2" charset="2"/>
              <a:buChar char="Ø"/>
              <a:tabLst>
                <a:tab pos="457200" algn="l"/>
              </a:tabLst>
            </a:pPr>
            <a:r>
              <a:rPr lang="en-US" sz="2400" kern="0">
                <a:solidFill>
                  <a:srgbClr val="374151"/>
                </a:solidFill>
                <a:effectLst/>
                <a:latin typeface="Arial" panose="020B0604020202020204" pitchFamily="34" charset="0"/>
                <a:ea typeface="Times New Roman" panose="02020603050405020304" pitchFamily="18" charset="0"/>
                <a:cs typeface="Times New Roman" panose="02020603050405020304" pitchFamily="18" charset="0"/>
              </a:rPr>
              <a:t>Implement a search tool to facilitate easy navigation and product discovery.</a:t>
            </a:r>
            <a:endParaRPr lang="en-US" sz="2400" kern="100">
              <a:solidFill>
                <a:srgbClr val="374151"/>
              </a:solidFill>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nSpc>
                <a:spcPct val="115000"/>
              </a:lnSpc>
              <a:spcBef>
                <a:spcPts val="600"/>
              </a:spcBef>
              <a:spcAft>
                <a:spcPts val="600"/>
              </a:spcAft>
              <a:buSzPts val="1000"/>
              <a:buFont typeface="Wingdings" panose="05000000000000000000" pitchFamily="2" charset="2"/>
              <a:buChar char="Ø"/>
              <a:tabLst>
                <a:tab pos="457200" algn="l"/>
              </a:tabLst>
            </a:pPr>
            <a:r>
              <a:rPr lang="en-US" sz="2400" kern="0">
                <a:solidFill>
                  <a:srgbClr val="374151"/>
                </a:solidFill>
                <a:effectLst/>
                <a:latin typeface="Arial" panose="020B0604020202020204" pitchFamily="34" charset="0"/>
                <a:ea typeface="Times New Roman" panose="02020603050405020304" pitchFamily="18" charset="0"/>
                <a:cs typeface="Times New Roman" panose="02020603050405020304" pitchFamily="18" charset="0"/>
              </a:rPr>
              <a:t>Integrate a delivery button to enable customers to request delivery of products.</a:t>
            </a:r>
            <a:endParaRPr lang="en-US" sz="2400" kern="100">
              <a:solidFill>
                <a:srgbClr val="374151"/>
              </a:solidFill>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nSpc>
                <a:spcPct val="115000"/>
              </a:lnSpc>
              <a:spcBef>
                <a:spcPts val="600"/>
              </a:spcBef>
              <a:spcAft>
                <a:spcPts val="600"/>
              </a:spcAft>
              <a:buSzPts val="1000"/>
              <a:buFont typeface="Wingdings" panose="05000000000000000000" pitchFamily="2" charset="2"/>
              <a:buChar char="Ø"/>
              <a:tabLst>
                <a:tab pos="457200" algn="l"/>
              </a:tabLst>
            </a:pPr>
            <a:r>
              <a:rPr lang="en-US" sz="2400" kern="0">
                <a:solidFill>
                  <a:srgbClr val="374151"/>
                </a:solidFill>
                <a:effectLst/>
                <a:latin typeface="Arial" panose="020B0604020202020204" pitchFamily="34" charset="0"/>
                <a:ea typeface="Times New Roman" panose="02020603050405020304" pitchFamily="18" charset="0"/>
                <a:cs typeface="Times New Roman" panose="02020603050405020304" pitchFamily="18" charset="0"/>
              </a:rPr>
              <a:t>Develop a cart system to enable customers to add and remove products.</a:t>
            </a:r>
            <a:endParaRPr lang="en-US" sz="2400" kern="100">
              <a:solidFill>
                <a:srgbClr val="374151"/>
              </a:solidFill>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nSpc>
                <a:spcPct val="115000"/>
              </a:lnSpc>
              <a:spcBef>
                <a:spcPts val="600"/>
              </a:spcBef>
              <a:spcAft>
                <a:spcPts val="600"/>
              </a:spcAft>
              <a:buSzPts val="1000"/>
              <a:buFont typeface="Wingdings" panose="05000000000000000000" pitchFamily="2" charset="2"/>
              <a:buChar char="Ø"/>
              <a:tabLst>
                <a:tab pos="457200" algn="l"/>
              </a:tabLst>
            </a:pPr>
            <a:r>
              <a:rPr lang="en-US" sz="2400" kern="0">
                <a:solidFill>
                  <a:srgbClr val="374151"/>
                </a:solidFill>
                <a:effectLst/>
                <a:latin typeface="Arial" panose="020B0604020202020204" pitchFamily="34" charset="0"/>
                <a:ea typeface="Times New Roman" panose="02020603050405020304" pitchFamily="18" charset="0"/>
                <a:cs typeface="Times New Roman" panose="02020603050405020304" pitchFamily="18" charset="0"/>
              </a:rPr>
              <a:t>Create an admin dashboard for managing website content, processing online transactions, and tracking deliveries.</a:t>
            </a:r>
            <a:endParaRPr lang="en-US" sz="2400" kern="100">
              <a:solidFill>
                <a:srgbClr val="374151"/>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443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EFE1-DC7A-2A12-1669-7C5C0B406B36}"/>
              </a:ext>
            </a:extLst>
          </p:cNvPr>
          <p:cNvSpPr>
            <a:spLocks noGrp="1"/>
          </p:cNvSpPr>
          <p:nvPr>
            <p:ph type="title"/>
          </p:nvPr>
        </p:nvSpPr>
        <p:spPr/>
        <p:txBody>
          <a:bodyPr>
            <a:normAutofit/>
          </a:bodyPr>
          <a:lstStyle/>
          <a:p>
            <a:pPr algn="ctr"/>
            <a:r>
              <a:rPr lang="en-US" sz="3600" dirty="0">
                <a:latin typeface="Arial" panose="020B0604020202020204" pitchFamily="34" charset="0"/>
                <a:cs typeface="Arial" panose="020B0604020202020204" pitchFamily="34" charset="0"/>
              </a:rPr>
              <a:t>PRIMARY FUNCTIONAL REQUIREMENTS</a:t>
            </a:r>
          </a:p>
        </p:txBody>
      </p:sp>
      <p:graphicFrame>
        <p:nvGraphicFramePr>
          <p:cNvPr id="5" name="Content Placeholder 2">
            <a:extLst>
              <a:ext uri="{FF2B5EF4-FFF2-40B4-BE49-F238E27FC236}">
                <a16:creationId xmlns:a16="http://schemas.microsoft.com/office/drawing/2014/main" id="{2A8835CF-57DB-619E-E56F-809B9FFB5C0C}"/>
              </a:ext>
            </a:extLst>
          </p:cNvPr>
          <p:cNvGraphicFramePr>
            <a:graphicFrameLocks noGrp="1"/>
          </p:cNvGraphicFramePr>
          <p:nvPr>
            <p:ph idx="1"/>
            <p:extLst>
              <p:ext uri="{D42A27DB-BD31-4B8C-83A1-F6EECF244321}">
                <p14:modId xmlns:p14="http://schemas.microsoft.com/office/powerpoint/2010/main" val="3087653807"/>
              </p:ext>
            </p:extLst>
          </p:nvPr>
        </p:nvGraphicFramePr>
        <p:xfrm>
          <a:off x="0" y="2397503"/>
          <a:ext cx="11782269" cy="4317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226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5B034-1F1C-2D2B-535F-089B34462D26}"/>
              </a:ext>
            </a:extLst>
          </p:cNvPr>
          <p:cNvSpPr>
            <a:spLocks noGrp="1"/>
          </p:cNvSpPr>
          <p:nvPr>
            <p:ph type="title"/>
          </p:nvPr>
        </p:nvSpPr>
        <p:spPr>
          <a:xfrm>
            <a:off x="960120" y="317814"/>
            <a:ext cx="10268712" cy="1700784"/>
          </a:xfrm>
        </p:spPr>
        <p:txBody>
          <a:bodyPr>
            <a:normAutofit/>
          </a:bodyPr>
          <a:lstStyle/>
          <a:p>
            <a:r>
              <a:rPr lang="en-US" sz="5100" dirty="0">
                <a:latin typeface="Arial" panose="020B0604020202020204" pitchFamily="34" charset="0"/>
                <a:cs typeface="Arial" panose="020B0604020202020204" pitchFamily="34" charset="0"/>
              </a:rPr>
              <a:t>Primary non-functional requirement </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obile device with apps">
            <a:extLst>
              <a:ext uri="{FF2B5EF4-FFF2-40B4-BE49-F238E27FC236}">
                <a16:creationId xmlns:a16="http://schemas.microsoft.com/office/drawing/2014/main" id="{1F0A71AE-C6D5-5599-0F92-1BAF7390DD95}"/>
              </a:ext>
            </a:extLst>
          </p:cNvPr>
          <p:cNvPicPr>
            <a:picLocks noChangeAspect="1"/>
          </p:cNvPicPr>
          <p:nvPr/>
        </p:nvPicPr>
        <p:blipFill rotWithShape="1">
          <a:blip r:embed="rId2"/>
          <a:srcRect l="37792" r="-2" b="-2"/>
          <a:stretch/>
        </p:blipFill>
        <p:spPr>
          <a:xfrm>
            <a:off x="-3048" y="2264988"/>
            <a:ext cx="4370832" cy="3952189"/>
          </a:xfrm>
          <a:prstGeom prst="rect">
            <a:avLst/>
          </a:prstGeom>
        </p:spPr>
      </p:pic>
      <p:sp>
        <p:nvSpPr>
          <p:cNvPr id="3" name="Content Placeholder 2">
            <a:extLst>
              <a:ext uri="{FF2B5EF4-FFF2-40B4-BE49-F238E27FC236}">
                <a16:creationId xmlns:a16="http://schemas.microsoft.com/office/drawing/2014/main" id="{A386C81B-831B-0024-EE62-6561AD5646DC}"/>
              </a:ext>
            </a:extLst>
          </p:cNvPr>
          <p:cNvSpPr>
            <a:spLocks noGrp="1"/>
          </p:cNvSpPr>
          <p:nvPr>
            <p:ph idx="1"/>
          </p:nvPr>
        </p:nvSpPr>
        <p:spPr>
          <a:xfrm>
            <a:off x="5004426" y="2587625"/>
            <a:ext cx="6223961" cy="3317875"/>
          </a:xfrm>
        </p:spPr>
        <p:txBody>
          <a:bodyPr anchor="ctr">
            <a:normAutofit/>
          </a:bodyPr>
          <a:lstStyle/>
          <a:p>
            <a:pPr marL="457200" marR="0" lvl="0" indent="-457200">
              <a:lnSpc>
                <a:spcPct val="91000"/>
              </a:lnSpc>
              <a:spcBef>
                <a:spcPts val="600"/>
              </a:spcBef>
              <a:spcAft>
                <a:spcPts val="600"/>
              </a:spcAft>
              <a:buSzPts val="1000"/>
              <a:buFont typeface="Wingdings" panose="05000000000000000000" pitchFamily="2" charset="2"/>
              <a:buChar char="Ø"/>
              <a:tabLst>
                <a:tab pos="4572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The website shall have a response time of less than 3 seconds for all pages and transactions.</a:t>
            </a:r>
            <a:endParaRPr lang="en-US" sz="1600" kern="100">
              <a:effectLst/>
              <a:latin typeface="Arial" panose="020B0604020202020204" pitchFamily="34" charset="0"/>
              <a:ea typeface="Aptos" panose="020B0004020202020204" pitchFamily="34" charset="0"/>
              <a:cs typeface="Arial" panose="020B0604020202020204" pitchFamily="34" charset="0"/>
            </a:endParaRPr>
          </a:p>
          <a:p>
            <a:pPr marL="457200" marR="0" lvl="0" indent="-457200">
              <a:lnSpc>
                <a:spcPct val="91000"/>
              </a:lnSpc>
              <a:spcBef>
                <a:spcPts val="600"/>
              </a:spcBef>
              <a:spcAft>
                <a:spcPts val="600"/>
              </a:spcAft>
              <a:buSzPts val="1000"/>
              <a:buFont typeface="Wingdings" panose="05000000000000000000" pitchFamily="2" charset="2"/>
              <a:buChar char="Ø"/>
              <a:tabLst>
                <a:tab pos="4572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The website shall be compatible with all modern browsers and devices.</a:t>
            </a:r>
            <a:endParaRPr lang="en-US" sz="1600" kern="100">
              <a:effectLst/>
              <a:latin typeface="Arial" panose="020B0604020202020204" pitchFamily="34" charset="0"/>
              <a:ea typeface="Aptos" panose="020B0004020202020204" pitchFamily="34" charset="0"/>
              <a:cs typeface="Arial" panose="020B0604020202020204" pitchFamily="34" charset="0"/>
            </a:endParaRPr>
          </a:p>
          <a:p>
            <a:pPr marL="457200" marR="0" lvl="0" indent="-457200">
              <a:lnSpc>
                <a:spcPct val="91000"/>
              </a:lnSpc>
              <a:spcBef>
                <a:spcPts val="600"/>
              </a:spcBef>
              <a:spcAft>
                <a:spcPts val="600"/>
              </a:spcAft>
              <a:buSzPts val="1000"/>
              <a:buFont typeface="Wingdings" panose="05000000000000000000" pitchFamily="2" charset="2"/>
              <a:buChar char="Ø"/>
              <a:tabLst>
                <a:tab pos="4572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The website shall ensure the security and integrity of customer data and transactions.</a:t>
            </a:r>
            <a:endParaRPr lang="en-US" sz="1600" kern="100">
              <a:effectLst/>
              <a:latin typeface="Arial" panose="020B0604020202020204" pitchFamily="34" charset="0"/>
              <a:ea typeface="Aptos" panose="020B0004020202020204" pitchFamily="34" charset="0"/>
              <a:cs typeface="Arial" panose="020B0604020202020204" pitchFamily="34" charset="0"/>
            </a:endParaRPr>
          </a:p>
          <a:p>
            <a:pPr marL="457200" marR="0" lvl="0" indent="-457200">
              <a:lnSpc>
                <a:spcPct val="91000"/>
              </a:lnSpc>
              <a:spcBef>
                <a:spcPts val="600"/>
              </a:spcBef>
              <a:spcAft>
                <a:spcPts val="600"/>
              </a:spcAft>
              <a:buSzPts val="1000"/>
              <a:buFont typeface="Wingdings" panose="05000000000000000000" pitchFamily="2" charset="2"/>
              <a:buChar char="Ø"/>
              <a:tabLst>
                <a:tab pos="457200" algn="l"/>
              </a:tabLst>
            </a:pPr>
            <a:r>
              <a:rPr lang="en-US" sz="1600" kern="0">
                <a:effectLst/>
                <a:latin typeface="Arial" panose="020B0604020202020204" pitchFamily="34" charset="0"/>
                <a:ea typeface="Times New Roman" panose="02020603050405020304" pitchFamily="18" charset="0"/>
                <a:cs typeface="Arial" panose="020B0604020202020204" pitchFamily="34" charset="0"/>
              </a:rPr>
              <a:t>The website shall be scalable to handle a minimum of 1000 concurrent users.</a:t>
            </a:r>
            <a:endParaRPr lang="en-US" sz="1600">
              <a:latin typeface="Arial" panose="020B0604020202020204" pitchFamily="34" charset="0"/>
              <a:cs typeface="Arial" panose="020B0604020202020204" pitchFamily="34" charset="0"/>
            </a:endParaRPr>
          </a:p>
          <a:p>
            <a:pPr>
              <a:lnSpc>
                <a:spcPct val="91000"/>
              </a:lnSpc>
            </a:pPr>
            <a:r>
              <a:rPr lang="en-US" sz="1600">
                <a:latin typeface="Arial" panose="020B0604020202020204" pitchFamily="34" charset="0"/>
                <a:cs typeface="Arial" panose="020B0604020202020204" pitchFamily="34" charset="0"/>
              </a:rPr>
              <a:t>This phase has been agreed to be implemented latter after the SWE(Software Engineering) project because the time frame would not permit that.</a:t>
            </a:r>
          </a:p>
        </p:txBody>
      </p:sp>
    </p:spTree>
    <p:extLst>
      <p:ext uri="{BB962C8B-B14F-4D97-AF65-F5344CB8AC3E}">
        <p14:creationId xmlns:p14="http://schemas.microsoft.com/office/powerpoint/2010/main" val="134565382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0E4C5-23E5-3BE1-2E30-AFEC5DAFA866}"/>
              </a:ext>
            </a:extLst>
          </p:cNvPr>
          <p:cNvSpPr>
            <a:spLocks noGrp="1"/>
          </p:cNvSpPr>
          <p:nvPr>
            <p:ph type="title"/>
          </p:nvPr>
        </p:nvSpPr>
        <p:spPr>
          <a:xfrm>
            <a:off x="960120" y="317814"/>
            <a:ext cx="10268712" cy="1700784"/>
          </a:xfrm>
        </p:spPr>
        <p:txBody>
          <a:bodyPr vert="horz" lIns="91440" tIns="45720" rIns="91440" bIns="45720" rtlCol="0" anchor="ctr">
            <a:normAutofit/>
          </a:bodyPr>
          <a:lstStyle/>
          <a:p>
            <a:r>
              <a:rPr lang="en-US" kern="1200" cap="all" spc="120" baseline="0">
                <a:solidFill>
                  <a:schemeClr val="bg1"/>
                </a:solidFill>
                <a:latin typeface="+mj-lt"/>
                <a:ea typeface="+mj-ea"/>
                <a:cs typeface="+mj-cs"/>
              </a:rPr>
              <a:t>PRODUCT BLACKLOG</a:t>
            </a:r>
          </a:p>
        </p:txBody>
      </p:sp>
      <p:sp>
        <p:nvSpPr>
          <p:cNvPr id="3" name="Content Placeholder 2">
            <a:extLst>
              <a:ext uri="{FF2B5EF4-FFF2-40B4-BE49-F238E27FC236}">
                <a16:creationId xmlns:a16="http://schemas.microsoft.com/office/drawing/2014/main" id="{9549F5B5-5CE0-52D9-4047-D8CD7246E98E}"/>
              </a:ext>
            </a:extLst>
          </p:cNvPr>
          <p:cNvSpPr>
            <a:spLocks noGrp="1"/>
          </p:cNvSpPr>
          <p:nvPr>
            <p:ph type="body" sz="half" idx="2"/>
          </p:nvPr>
        </p:nvSpPr>
        <p:spPr>
          <a:xfrm>
            <a:off x="259830" y="2465647"/>
            <a:ext cx="5986071" cy="3751527"/>
          </a:xfrm>
        </p:spPr>
        <p:txBody>
          <a:bodyPr vert="horz" lIns="91440" tIns="45720" rIns="91440" bIns="45720" rtlCol="0" anchor="t">
            <a:normAutofit fontScale="92500" lnSpcReduction="20000"/>
          </a:bodyPr>
          <a:lstStyle/>
          <a:p>
            <a:pPr marL="342900" marR="0" lvl="0" indent="-342900">
              <a:lnSpc>
                <a:spcPct val="91000"/>
              </a:lnSpc>
              <a:spcBef>
                <a:spcPts val="600"/>
              </a:spcBef>
              <a:spcAft>
                <a:spcPts val="600"/>
              </a:spcAft>
              <a:buSzPts val="1000"/>
              <a:buFont typeface="Wingdings" panose="05000000000000000000" pitchFamily="2" charset="2"/>
              <a:buChar char="Ø"/>
              <a:tabLst>
                <a:tab pos="457200" algn="l"/>
              </a:tabLst>
            </a:pPr>
            <a:r>
              <a:rPr lang="en-US" dirty="0">
                <a:effectLst/>
                <a:latin typeface="Arial" panose="020B0604020202020204" pitchFamily="34" charset="0"/>
                <a:cs typeface="Arial" panose="020B0604020202020204" pitchFamily="34" charset="0"/>
              </a:rPr>
              <a:t>Develop the website's homepage and navigation menu</a:t>
            </a:r>
          </a:p>
          <a:p>
            <a:pPr marL="342900" marR="0" lvl="0" indent="-342900">
              <a:lnSpc>
                <a:spcPct val="91000"/>
              </a:lnSpc>
              <a:spcBef>
                <a:spcPts val="600"/>
              </a:spcBef>
              <a:spcAft>
                <a:spcPts val="600"/>
              </a:spcAft>
              <a:buSzPts val="1000"/>
              <a:buFont typeface="Wingdings" panose="05000000000000000000" pitchFamily="2" charset="2"/>
              <a:buChar char="Ø"/>
              <a:tabLst>
                <a:tab pos="457200" algn="l"/>
              </a:tabLst>
            </a:pPr>
            <a:r>
              <a:rPr lang="en-US" dirty="0">
                <a:effectLst/>
                <a:latin typeface="Arial" panose="020B0604020202020204" pitchFamily="34" charset="0"/>
                <a:cs typeface="Arial" panose="020B0604020202020204" pitchFamily="34" charset="0"/>
              </a:rPr>
              <a:t>Implement the search tool and product filtering system</a:t>
            </a:r>
          </a:p>
          <a:p>
            <a:pPr marL="342900" marR="0" lvl="0" indent="-342900">
              <a:lnSpc>
                <a:spcPct val="91000"/>
              </a:lnSpc>
              <a:spcBef>
                <a:spcPts val="600"/>
              </a:spcBef>
              <a:spcAft>
                <a:spcPts val="600"/>
              </a:spcAft>
              <a:buSzPts val="1000"/>
              <a:buFont typeface="Wingdings" panose="05000000000000000000" pitchFamily="2" charset="2"/>
              <a:buChar char="Ø"/>
              <a:tabLst>
                <a:tab pos="457200" algn="l"/>
              </a:tabLst>
            </a:pPr>
            <a:r>
              <a:rPr lang="en-US" dirty="0">
                <a:effectLst/>
                <a:latin typeface="Arial" panose="020B0604020202020204" pitchFamily="34" charset="0"/>
                <a:cs typeface="Arial" panose="020B0604020202020204" pitchFamily="34" charset="0"/>
              </a:rPr>
              <a:t>Design and develop the product pages and details</a:t>
            </a:r>
          </a:p>
          <a:p>
            <a:pPr marL="342900" marR="0" lvl="0" indent="-342900">
              <a:lnSpc>
                <a:spcPct val="91000"/>
              </a:lnSpc>
              <a:spcBef>
                <a:spcPts val="600"/>
              </a:spcBef>
              <a:spcAft>
                <a:spcPts val="600"/>
              </a:spcAft>
              <a:buSzPts val="1000"/>
              <a:buFont typeface="Wingdings" panose="05000000000000000000" pitchFamily="2" charset="2"/>
              <a:buChar char="Ø"/>
              <a:tabLst>
                <a:tab pos="457200" algn="l"/>
              </a:tabLst>
            </a:pPr>
            <a:r>
              <a:rPr lang="en-US" dirty="0">
                <a:effectLst/>
                <a:latin typeface="Arial" panose="020B0604020202020204" pitchFamily="34" charset="0"/>
                <a:cs typeface="Arial" panose="020B0604020202020204" pitchFamily="34" charset="0"/>
              </a:rPr>
              <a:t>Integrate the delivery button and cart system</a:t>
            </a:r>
          </a:p>
          <a:p>
            <a:pPr marL="342900" marR="0" lvl="0" indent="-342900">
              <a:lnSpc>
                <a:spcPct val="91000"/>
              </a:lnSpc>
              <a:spcBef>
                <a:spcPts val="600"/>
              </a:spcBef>
              <a:spcAft>
                <a:spcPts val="600"/>
              </a:spcAft>
              <a:buSzPts val="1000"/>
              <a:buFont typeface="Wingdings" panose="05000000000000000000" pitchFamily="2" charset="2"/>
              <a:buChar char="Ø"/>
              <a:tabLst>
                <a:tab pos="457200" algn="l"/>
              </a:tabLst>
            </a:pPr>
            <a:r>
              <a:rPr lang="en-US" dirty="0">
                <a:effectLst/>
                <a:latin typeface="Arial" panose="020B0604020202020204" pitchFamily="34" charset="0"/>
                <a:cs typeface="Arial" panose="020B0604020202020204" pitchFamily="34" charset="0"/>
              </a:rPr>
              <a:t>Develop the admin dashboard and content management system</a:t>
            </a:r>
          </a:p>
          <a:p>
            <a:pPr marL="342900" marR="0" lvl="0" indent="-342900">
              <a:lnSpc>
                <a:spcPct val="91000"/>
              </a:lnSpc>
              <a:spcBef>
                <a:spcPts val="600"/>
              </a:spcBef>
              <a:spcAft>
                <a:spcPts val="600"/>
              </a:spcAft>
              <a:buSzPts val="1000"/>
              <a:buFont typeface="Wingdings" panose="05000000000000000000" pitchFamily="2" charset="2"/>
              <a:buChar char="Ø"/>
              <a:tabLst>
                <a:tab pos="457200" algn="l"/>
              </a:tabLst>
            </a:pPr>
            <a:r>
              <a:rPr lang="en-US" dirty="0">
                <a:effectLst/>
                <a:latin typeface="Arial" panose="020B0604020202020204" pitchFamily="34" charset="0"/>
                <a:cs typeface="Arial" panose="020B0604020202020204" pitchFamily="34" charset="0"/>
              </a:rPr>
              <a:t>Conduct testing and quality assurance</a:t>
            </a:r>
          </a:p>
          <a:p>
            <a:pPr>
              <a:lnSpc>
                <a:spcPct val="91000"/>
              </a:lnSpc>
            </a:pPr>
            <a:endParaRPr lang="en-US" sz="1700" dirty="0"/>
          </a:p>
        </p:txBody>
      </p:sp>
      <p:pic>
        <p:nvPicPr>
          <p:cNvPr id="10" name="Picture 9">
            <a:extLst>
              <a:ext uri="{FF2B5EF4-FFF2-40B4-BE49-F238E27FC236}">
                <a16:creationId xmlns:a16="http://schemas.microsoft.com/office/drawing/2014/main" id="{9920E132-0DC7-9046-8C1B-2A7D5182441F}"/>
              </a:ext>
            </a:extLst>
          </p:cNvPr>
          <p:cNvPicPr>
            <a:picLocks noChangeAspect="1"/>
          </p:cNvPicPr>
          <p:nvPr/>
        </p:nvPicPr>
        <p:blipFill rotWithShape="1">
          <a:blip r:embed="rId2">
            <a:extLst>
              <a:ext uri="{28A0092B-C50C-407E-A947-70E740481C1C}">
                <a14:useLocalDpi xmlns:a14="http://schemas.microsoft.com/office/drawing/2010/main" val="0"/>
              </a:ext>
            </a:extLst>
          </a:blip>
          <a:srcRect t="129" r="3823" b="70570"/>
          <a:stretch/>
        </p:blipFill>
        <p:spPr bwMode="auto">
          <a:xfrm>
            <a:off x="6505731" y="2465647"/>
            <a:ext cx="5426439" cy="4133009"/>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277432875"/>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TotalTime>
  <Words>1010</Words>
  <Application>Microsoft Office PowerPoint</Application>
  <PresentationFormat>Widescreen</PresentationFormat>
  <Paragraphs>92</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Franklin Gothic Demi Cond</vt:lpstr>
      <vt:lpstr>Franklin Gothic Medium</vt:lpstr>
      <vt:lpstr>Wingdings</vt:lpstr>
      <vt:lpstr>JuxtaposeVTI</vt:lpstr>
      <vt:lpstr>TURING 7 PROJECT</vt:lpstr>
      <vt:lpstr>OBJECTIVES</vt:lpstr>
      <vt:lpstr>PROBLEM DOMAIN</vt:lpstr>
      <vt:lpstr>USERS AND REQUIREMENTS</vt:lpstr>
      <vt:lpstr>USERS</vt:lpstr>
      <vt:lpstr>PRIMARY REQUIREMENTS</vt:lpstr>
      <vt:lpstr>PRIMARY FUNCTIONAL REQUIREMENTS</vt:lpstr>
      <vt:lpstr>Primary non-functional requirement </vt:lpstr>
      <vt:lpstr>PRODUCT BLACKLOG</vt:lpstr>
      <vt:lpstr>Product backlog </vt:lpstr>
      <vt:lpstr>PHASE ONE(INITIAL LAUNCH)</vt:lpstr>
      <vt:lpstr>PHASE TWO(ENHANCEMENT)</vt:lpstr>
      <vt:lpstr>Sprint planning</vt:lpstr>
      <vt:lpstr>SPRINT PLANNING STRATEGIES</vt:lpstr>
      <vt:lpstr>LESSONS LEARNED </vt:lpstr>
      <vt:lpstr>CLIENT INTERACTION</vt:lpstr>
      <vt:lpstr>TEAM   WORK</vt:lpstr>
      <vt:lpstr>Team member contribution</vt:lpstr>
      <vt:lpstr>Members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ACQUAH ANGELA</dc:creator>
  <cp:lastModifiedBy>ACQUAH ANGELA</cp:lastModifiedBy>
  <cp:revision>9</cp:revision>
  <dcterms:created xsi:type="dcterms:W3CDTF">2024-07-03T16:23:52Z</dcterms:created>
  <dcterms:modified xsi:type="dcterms:W3CDTF">2024-07-04T08:30:04Z</dcterms:modified>
</cp:coreProperties>
</file>