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9260800" cx="219456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216">
          <p15:clr>
            <a:srgbClr val="747775"/>
          </p15:clr>
        </p15:guide>
        <p15:guide id="2" pos="6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216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28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68c32ed_1_1:notes"/>
          <p:cNvSpPr/>
          <p:nvPr>
            <p:ph idx="2" type="sldImg"/>
          </p:nvPr>
        </p:nvSpPr>
        <p:spPr>
          <a:xfrm>
            <a:off x="2143428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68c32e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235804"/>
            <a:ext cx="20449500" cy="11677200"/>
          </a:xfrm>
          <a:prstGeom prst="rect">
            <a:avLst/>
          </a:prstGeom>
        </p:spPr>
        <p:txBody>
          <a:bodyPr anchorCtr="0" anchor="b" bIns="281725" lIns="281725" spcFirstLastPara="1" rIns="281725" wrap="square" tIns="281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6123022"/>
            <a:ext cx="20449500" cy="45087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6292622"/>
            <a:ext cx="20449500" cy="11170500"/>
          </a:xfrm>
          <a:prstGeom prst="rect">
            <a:avLst/>
          </a:prstGeom>
        </p:spPr>
        <p:txBody>
          <a:bodyPr anchorCtr="0" anchor="b" bIns="281725" lIns="281725" spcFirstLastPara="1" rIns="281725" wrap="square" tIns="281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0"/>
              <a:buNone/>
              <a:defRPr sz="3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17932658"/>
            <a:ext cx="20449500" cy="74004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indent="-577850" lvl="0" marL="45720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indent="-501650" lvl="1" marL="91440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indent="-501650" lvl="2" marL="137160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indent="-501650" lvl="3" marL="182880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indent="-501650" lvl="4" marL="228600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indent="-501650" lvl="5" marL="274320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indent="-501650" lvl="6" marL="320040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indent="-501650" lvl="7" marL="365760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indent="-501650" lvl="8" marL="411480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2235947"/>
            <a:ext cx="20449500" cy="478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6556302"/>
            <a:ext cx="20449500" cy="194361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indent="-577850" lvl="0" marL="45720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6556302"/>
            <a:ext cx="9600000" cy="194361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6556302"/>
            <a:ext cx="9600000" cy="194361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160747"/>
            <a:ext cx="6739200" cy="4299300"/>
          </a:xfrm>
          <a:prstGeom prst="rect">
            <a:avLst/>
          </a:prstGeom>
        </p:spPr>
        <p:txBody>
          <a:bodyPr anchorCtr="0" anchor="b" bIns="281725" lIns="281725" spcFirstLastPara="1" rIns="281725" wrap="square" tIns="281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7905280"/>
            <a:ext cx="6739200" cy="180873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63550" lvl="1" marL="9144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indent="-463550" lvl="2" marL="13716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indent="-463550" lvl="3" marL="18288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indent="-463550" lvl="4" marL="22860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indent="-463550" lvl="5" marL="27432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indent="-463550" lvl="6" marL="320040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indent="-463550" lvl="7" marL="3657600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indent="-463550" lvl="8" marL="4114800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560853"/>
            <a:ext cx="15282900" cy="232719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711"/>
            <a:ext cx="10972800" cy="292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1725" lIns="281725" spcFirstLastPara="1" rIns="281725" wrap="square" tIns="281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015396"/>
            <a:ext cx="9708900" cy="8432400"/>
          </a:xfrm>
          <a:prstGeom prst="rect">
            <a:avLst/>
          </a:prstGeom>
        </p:spPr>
        <p:txBody>
          <a:bodyPr anchorCtr="0" anchor="b" bIns="281725" lIns="281725" spcFirstLastPara="1" rIns="281725" wrap="square" tIns="281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5946382"/>
            <a:ext cx="9708900" cy="7026900"/>
          </a:xfrm>
          <a:prstGeom prst="rect">
            <a:avLst/>
          </a:prstGeom>
        </p:spPr>
        <p:txBody>
          <a:bodyPr anchorCtr="0" anchor="t" bIns="281725" lIns="281725" spcFirstLastPara="1" rIns="281725" wrap="square" tIns="281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119182"/>
            <a:ext cx="9208800" cy="210213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indent="-577850" lvl="0" marL="45720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4067271"/>
            <a:ext cx="14397300" cy="34425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531698"/>
            <a:ext cx="204495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1725" lIns="281725" spcFirstLastPara="1" rIns="281725" wrap="square" tIns="2817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6556302"/>
            <a:ext cx="20449500" cy="19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1725" lIns="281725" spcFirstLastPara="1" rIns="281725" wrap="square" tIns="281725">
            <a:normAutofit/>
          </a:bodyPr>
          <a:lstStyle>
            <a:lvl1pPr indent="-577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●"/>
              <a:defRPr sz="5500">
                <a:solidFill>
                  <a:schemeClr val="dk2"/>
                </a:solidFill>
              </a:defRPr>
            </a:lvl1pPr>
            <a:lvl2pPr indent="-501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2pPr>
            <a:lvl3pPr indent="-501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3pPr>
            <a:lvl4pPr indent="-501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4pPr>
            <a:lvl5pPr indent="-501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5pPr>
            <a:lvl6pPr indent="-501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6pPr>
            <a:lvl7pPr indent="-501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7pPr>
            <a:lvl8pPr indent="-501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8pPr>
            <a:lvl9pPr indent="-501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6528522"/>
            <a:ext cx="13173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1725" lIns="281725" spcFirstLastPara="1" rIns="281725" wrap="square" tIns="281725">
            <a:normAutofit/>
          </a:bodyPr>
          <a:lstStyle>
            <a:lvl1pPr lvl="0" algn="r">
              <a:buNone/>
              <a:defRPr sz="3100">
                <a:solidFill>
                  <a:schemeClr val="dk2"/>
                </a:solidFill>
              </a:defRPr>
            </a:lvl1pPr>
            <a:lvl2pPr lvl="1" algn="r">
              <a:buNone/>
              <a:defRPr sz="3100">
                <a:solidFill>
                  <a:schemeClr val="dk2"/>
                </a:solidFill>
              </a:defRPr>
            </a:lvl2pPr>
            <a:lvl3pPr lvl="2" algn="r">
              <a:buNone/>
              <a:defRPr sz="3100">
                <a:solidFill>
                  <a:schemeClr val="dk2"/>
                </a:solidFill>
              </a:defRPr>
            </a:lvl3pPr>
            <a:lvl4pPr lvl="3" algn="r">
              <a:buNone/>
              <a:defRPr sz="3100">
                <a:solidFill>
                  <a:schemeClr val="dk2"/>
                </a:solidFill>
              </a:defRPr>
            </a:lvl4pPr>
            <a:lvl5pPr lvl="4" algn="r">
              <a:buNone/>
              <a:defRPr sz="3100">
                <a:solidFill>
                  <a:schemeClr val="dk2"/>
                </a:solidFill>
              </a:defRPr>
            </a:lvl5pPr>
            <a:lvl6pPr lvl="5" algn="r">
              <a:buNone/>
              <a:defRPr sz="3100">
                <a:solidFill>
                  <a:schemeClr val="dk2"/>
                </a:solidFill>
              </a:defRPr>
            </a:lvl6pPr>
            <a:lvl7pPr lvl="6" algn="r">
              <a:buNone/>
              <a:defRPr sz="3100">
                <a:solidFill>
                  <a:schemeClr val="dk2"/>
                </a:solidFill>
              </a:defRPr>
            </a:lvl7pPr>
            <a:lvl8pPr lvl="7" algn="r">
              <a:buNone/>
              <a:defRPr sz="3100">
                <a:solidFill>
                  <a:schemeClr val="dk2"/>
                </a:solidFill>
              </a:defRPr>
            </a:lvl8pPr>
            <a:lvl9pPr lvl="8" algn="r">
              <a:buNone/>
              <a:defRPr sz="3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2194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SwimNet</a:t>
            </a:r>
            <a:r>
              <a:rPr b="1" lang="en" sz="7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 Shifting Window Transformer for Translating Written Mathematical Expressions</a:t>
            </a:r>
            <a:endParaRPr b="1" sz="7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5100" y="2078650"/>
            <a:ext cx="20975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Charles Immendorf </a:t>
            </a:r>
            <a:r>
              <a:rPr baseline="30000" lang="en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Liam Chu </a:t>
            </a:r>
            <a:r>
              <a:rPr baseline="30000" lang="en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Davin Seju </a:t>
            </a:r>
            <a:r>
              <a:rPr baseline="30000" lang="en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aseline="30000" sz="4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i="1"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University of Washington</a:t>
            </a:r>
            <a:endParaRPr sz="900"/>
          </a:p>
        </p:txBody>
      </p:sp>
      <p:cxnSp>
        <p:nvCxnSpPr>
          <p:cNvPr id="56" name="Google Shape;56;p13"/>
          <p:cNvCxnSpPr/>
          <p:nvPr/>
        </p:nvCxnSpPr>
        <p:spPr>
          <a:xfrm>
            <a:off x="-147000" y="3571750"/>
            <a:ext cx="22239600" cy="12900"/>
          </a:xfrm>
          <a:prstGeom prst="straightConnector1">
            <a:avLst/>
          </a:prstGeom>
          <a:noFill/>
          <a:ln cap="flat" cmpd="sng" w="152400">
            <a:solidFill>
              <a:srgbClr val="B7A57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4129" l="7408" r="9445" t="41816"/>
          <a:stretch/>
        </p:blipFill>
        <p:spPr>
          <a:xfrm>
            <a:off x="12571425" y="2078648"/>
            <a:ext cx="8996351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15750" y="3738550"/>
            <a:ext cx="9815400" cy="1348500"/>
          </a:xfrm>
          <a:prstGeom prst="roundRect">
            <a:avLst>
              <a:gd fmla="val 16667" name="adj"/>
            </a:avLst>
          </a:prstGeom>
          <a:solidFill>
            <a:srgbClr val="7349B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349BC"/>
              </a:solidFill>
              <a:highlight>
                <a:srgbClr val="FFFFFF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65700" y="4077525"/>
            <a:ext cx="96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0979250" y="3571750"/>
            <a:ext cx="69900" cy="25689000"/>
          </a:xfrm>
          <a:prstGeom prst="straightConnector1">
            <a:avLst/>
          </a:prstGeom>
          <a:noFill/>
          <a:ln cap="flat" cmpd="sng" w="152400">
            <a:solidFill>
              <a:srgbClr val="B7A5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182875" y="5370800"/>
            <a:ext cx="10495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Automatically translating handwritten symbols into text has gained significant traction in the past few years with the popularization of deep learning models. 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Popular need for converting an image of  math symbols into the corresponding LaTeX.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 RNNs, CNNs, and LSTMs are very popular for this task – not much exploration with transformers yet.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23038" y="10149150"/>
            <a:ext cx="9815400" cy="1348500"/>
          </a:xfrm>
          <a:prstGeom prst="roundRect">
            <a:avLst>
              <a:gd fmla="val 16667" name="adj"/>
            </a:avLst>
          </a:prstGeom>
          <a:solidFill>
            <a:srgbClr val="7349B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349BC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37612" y="10423200"/>
            <a:ext cx="96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</a:t>
            </a:r>
            <a:endParaRPr b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90150" y="11781400"/>
            <a:ext cx="1049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Utilized Im2Latex-100k data set, which comes with ~103k image and latex formula combinations.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413" y="13178550"/>
            <a:ext cx="7474085" cy="15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425" y="24390850"/>
            <a:ext cx="7108450" cy="401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100" y="18338250"/>
            <a:ext cx="5714624" cy="487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675950" y="23210325"/>
            <a:ext cx="52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Diagram provided by Liu et. al.</a:t>
            </a:r>
            <a:endParaRPr sz="3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90150" y="14883500"/>
            <a:ext cx="10495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{ 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\\cal M } ( \\theta ) = \\left( \\begin{array} { cc } { \\operatorname { cos } \\theta } &amp; { \\operatorname { sin } \\theta } \\\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\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{ -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\\operatorname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{ sin } \\theta 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&amp; { \\operatorname { cos } \\theta } \\\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\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\\end{array}</a:t>
            </a:r>
            <a:endParaRPr sz="3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7250" y="16995775"/>
            <a:ext cx="1038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ato"/>
              <a:buChar char="●"/>
            </a:pPr>
            <a:r>
              <a:rPr lang="en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Processed images using Microsoft Swin processor to prepare images for classification. 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43700" y="25240400"/>
            <a:ext cx="365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Actual output that we generated from Swin processor</a:t>
            </a:r>
            <a:endParaRPr sz="3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1761788" y="3738550"/>
            <a:ext cx="9815400" cy="1348500"/>
          </a:xfrm>
          <a:prstGeom prst="roundRect">
            <a:avLst>
              <a:gd fmla="val 16667" name="adj"/>
            </a:avLst>
          </a:prstGeom>
          <a:solidFill>
            <a:srgbClr val="7349B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349BC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1976362" y="4012600"/>
            <a:ext cx="96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1689888" y="18845738"/>
            <a:ext cx="9815400" cy="1348500"/>
          </a:xfrm>
          <a:prstGeom prst="roundRect">
            <a:avLst>
              <a:gd fmla="val 16667" name="adj"/>
            </a:avLst>
          </a:prstGeom>
          <a:solidFill>
            <a:srgbClr val="7349B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349BC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1904462" y="19119788"/>
            <a:ext cx="96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349725" y="5484850"/>
            <a:ext cx="104958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Model architecture employs the use of: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 Swin Encoder pre-trained on ImageNet-1k.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TrOCR Decoder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Swin Encoder generates image patches within sliding window, helping it build “hierarchical feature maps by merging these image patches.” 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Typical ViT generates patches over the entire image and produces feature maps over the entire image.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Swin has O(n) computational complexity with respect to image size vs O(n</a:t>
            </a:r>
            <a:r>
              <a:rPr baseline="30000" lang="en" sz="3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3500">
                <a:latin typeface="Lato"/>
                <a:ea typeface="Lato"/>
                <a:cs typeface="Lato"/>
                <a:sym typeface="Lato"/>
              </a:rPr>
              <a:t>) for ViT.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7">
            <a:alphaModFix/>
          </a:blip>
          <a:srcRect b="0" l="0" r="26852" t="0"/>
          <a:stretch/>
        </p:blipFill>
        <p:spPr>
          <a:xfrm>
            <a:off x="11242450" y="11595550"/>
            <a:ext cx="10495798" cy="694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7">
            <a:alphaModFix/>
          </a:blip>
          <a:srcRect b="0" l="73484" r="0" t="0"/>
          <a:stretch/>
        </p:blipFill>
        <p:spPr>
          <a:xfrm>
            <a:off x="6748100" y="18217088"/>
            <a:ext cx="2670353" cy="48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11261525" y="20502575"/>
            <a:ext cx="10495800" cy="8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Error function is Word Error Rate (WER) which penalizes based on entire words as opposed to characters. Preferred method in NLP.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Trained with masked  language modeling loss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Word Error Rate  of other models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State of the Art:  CNN Encoder + LSTM decoder; WER = 0.20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●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Our Model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Trained for 5 Epochs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Training Size: 68k images + formulas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Validation Size: 8500 images + formulas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Test Size: 8500 images + formulas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Train Loss: 2.283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Validation Loss: 2.191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Font typeface="Lato"/>
              <a:buChar char="○"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Validation WER:  0.702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