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57" r:id="rId5"/>
    <p:sldId id="262" r:id="rId6"/>
    <p:sldId id="259" r:id="rId7"/>
    <p:sldId id="256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7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rebellum_granule_cell" TargetMode="External"/><Relationship Id="rId4" Type="http://schemas.openxmlformats.org/officeDocument/2006/relationships/hyperlink" Target="https://en.wikipedia.org/wiki/Axon" TargetMode="External"/><Relationship Id="rId5" Type="http://schemas.openxmlformats.org/officeDocument/2006/relationships/hyperlink" Target="https://en.wikipedia.org/wiki/Mossy_fiber_(cerebellum)" TargetMode="External"/><Relationship Id="rId6" Type="http://schemas.openxmlformats.org/officeDocument/2006/relationships/hyperlink" Target="https://en.wikipedia.org/wiki/Climbing_fiber" TargetMode="External"/><Relationship Id="rId7" Type="http://schemas.openxmlformats.org/officeDocument/2006/relationships/hyperlink" Target="https://en.wikipedia.org/wiki/Parallel_fib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Purkinje_ce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rkinje_cell" TargetMode="External"/><Relationship Id="rId4" Type="http://schemas.openxmlformats.org/officeDocument/2006/relationships/hyperlink" Target="https://en.wikipedia.org/wiki/Jan_Evangelista_Purkyn%C4%9B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llel_fiber" TargetMode="External"/><Relationship Id="rId4" Type="http://schemas.openxmlformats.org/officeDocument/2006/relationships/hyperlink" Target="https://en.wikipedia.org/wiki/Purkinje_c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fr-FR" dirty="0" smtClean="0"/>
              <a:t>Pourquoi le trouble de fluidité motrice?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9364" y="5643946"/>
            <a:ext cx="6400800" cy="1752600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</a:rPr>
              <a:t>Absence de modèle de prédiction</a:t>
            </a:r>
            <a:r>
              <a:rPr lang="is-IS" dirty="0" smtClean="0">
                <a:solidFill>
                  <a:schemeClr val="accent6"/>
                </a:solidFill>
              </a:rPr>
              <a:t>…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80" y="2460271"/>
            <a:ext cx="3634467" cy="31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rcRect l="-48850" r="-48850"/>
          <a:stretch>
            <a:fillRect/>
          </a:stretch>
        </p:blipFill>
        <p:spPr>
          <a:xfrm>
            <a:off x="-671743" y="274638"/>
            <a:ext cx="11139258" cy="6126163"/>
          </a:xfrm>
        </p:spPr>
      </p:pic>
    </p:spTree>
    <p:extLst>
      <p:ext uri="{BB962C8B-B14F-4D97-AF65-F5344CB8AC3E}">
        <p14:creationId xmlns:p14="http://schemas.microsoft.com/office/powerpoint/2010/main" val="418273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Micro </a:t>
            </a:r>
            <a:r>
              <a:rPr lang="fr-FR" dirty="0" err="1" smtClean="0"/>
              <a:t>anatomy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Two</a:t>
            </a:r>
            <a:r>
              <a:rPr lang="fr-FR" dirty="0"/>
              <a:t> types of </a:t>
            </a:r>
            <a:r>
              <a:rPr lang="fr-FR" dirty="0" err="1"/>
              <a:t>neuron</a:t>
            </a:r>
            <a:r>
              <a:rPr lang="fr-FR" dirty="0"/>
              <a:t> </a:t>
            </a:r>
            <a:r>
              <a:rPr lang="fr-FR" dirty="0" err="1"/>
              <a:t>play</a:t>
            </a:r>
            <a:r>
              <a:rPr lang="fr-FR" dirty="0"/>
              <a:t> dominant </a:t>
            </a:r>
            <a:r>
              <a:rPr lang="fr-FR" dirty="0" err="1"/>
              <a:t>roles</a:t>
            </a:r>
            <a:r>
              <a:rPr lang="fr-FR" dirty="0"/>
              <a:t> in the </a:t>
            </a:r>
            <a:r>
              <a:rPr lang="fr-FR" dirty="0" err="1"/>
              <a:t>cerebellar</a:t>
            </a:r>
            <a:r>
              <a:rPr lang="fr-FR" dirty="0"/>
              <a:t> circuit: </a:t>
            </a:r>
            <a:endParaRPr lang="fr-FR" dirty="0" smtClean="0"/>
          </a:p>
          <a:p>
            <a:pPr lvl="1"/>
            <a:r>
              <a:rPr lang="fr-FR" dirty="0" smtClean="0">
                <a:hlinkClick r:id="rId2"/>
              </a:rPr>
              <a:t>Purkinje </a:t>
            </a:r>
            <a:r>
              <a:rPr lang="fr-FR" dirty="0">
                <a:hlinkClick r:id="rId2"/>
              </a:rPr>
              <a:t>cells 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granule </a:t>
            </a:r>
            <a:r>
              <a:rPr lang="fr-FR" dirty="0">
                <a:hlinkClick r:id="rId3"/>
              </a:rPr>
              <a:t>cells. </a:t>
            </a:r>
            <a:endParaRPr lang="fr-FR" dirty="0" smtClean="0">
              <a:hlinkClick r:id="rId3"/>
            </a:endParaRPr>
          </a:p>
          <a:p>
            <a:endParaRPr lang="fr-FR" dirty="0">
              <a:hlinkClick r:id="rId3"/>
            </a:endParaRPr>
          </a:p>
          <a:p>
            <a:r>
              <a:rPr lang="fr-FR" dirty="0" smtClean="0">
                <a:hlinkClick r:id="rId3"/>
              </a:rPr>
              <a:t>Three </a:t>
            </a:r>
            <a:r>
              <a:rPr lang="fr-FR" dirty="0">
                <a:hlinkClick r:id="rId3"/>
              </a:rPr>
              <a:t>types of </a:t>
            </a:r>
            <a:r>
              <a:rPr lang="fr-FR" dirty="0">
                <a:hlinkClick r:id="rId4"/>
              </a:rPr>
              <a:t>axons also play dominant roles: </a:t>
            </a:r>
            <a:endParaRPr lang="fr-FR" dirty="0" smtClean="0"/>
          </a:p>
          <a:p>
            <a:pPr lvl="1"/>
            <a:r>
              <a:rPr lang="fr-FR" dirty="0" smtClean="0">
                <a:hlinkClick r:id="rId5"/>
              </a:rPr>
              <a:t>mossy </a:t>
            </a:r>
            <a:r>
              <a:rPr lang="fr-FR" dirty="0">
                <a:hlinkClick r:id="rId5"/>
              </a:rPr>
              <a:t>fibers </a:t>
            </a:r>
            <a:endParaRPr lang="fr-FR" dirty="0" smtClean="0"/>
          </a:p>
          <a:p>
            <a:pPr lvl="1"/>
            <a:r>
              <a:rPr lang="fr-FR" dirty="0" smtClean="0">
                <a:hlinkClick r:id="rId6"/>
              </a:rPr>
              <a:t>climbing </a:t>
            </a:r>
            <a:r>
              <a:rPr lang="fr-FR" dirty="0">
                <a:hlinkClick r:id="rId6"/>
              </a:rPr>
              <a:t>fibers (which enter the cerebellum from outside), </a:t>
            </a:r>
            <a:endParaRPr lang="fr-FR" dirty="0" smtClean="0"/>
          </a:p>
          <a:p>
            <a:pPr lvl="1"/>
            <a:r>
              <a:rPr lang="fr-FR" dirty="0" smtClean="0">
                <a:hlinkClick r:id="rId7"/>
              </a:rPr>
              <a:t>parallel </a:t>
            </a:r>
            <a:r>
              <a:rPr lang="fr-FR" dirty="0">
                <a:hlinkClick r:id="rId7"/>
              </a:rPr>
              <a:t>fibers (which are the axons of granule cells).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40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Purkinje </a:t>
            </a:r>
            <a:r>
              <a:rPr lang="fr-FR" dirty="0" err="1" smtClean="0"/>
              <a:t>cells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l="-28518" r="-28518"/>
          <a:stretch>
            <a:fillRect/>
          </a:stretch>
        </p:blipFill>
        <p:spPr>
          <a:xfrm>
            <a:off x="-989258" y="1417638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4296931" y="510717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hlinkClick r:id="rId3"/>
              </a:rPr>
              <a:t>Purkinje cells are among the most distinctive neurons in the brain, and one of the earliest types to be recognized—they were first described by the Czech anatomist </a:t>
            </a:r>
            <a:r>
              <a:rPr lang="fr-FR" dirty="0">
                <a:hlinkClick r:id="rId4"/>
              </a:rPr>
              <a:t>Jan Evangelista Purkyně in 1837.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385586" y="2522686"/>
            <a:ext cx="25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GABA neurotransmetteur</a:t>
            </a:r>
          </a:p>
          <a:p>
            <a:r>
              <a:rPr lang="fr-FR" dirty="0" smtClean="0"/>
              <a:t> = inhibition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92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88139" cy="3941599"/>
          </a:xfrm>
        </p:spPr>
        <p:txBody>
          <a:bodyPr>
            <a:normAutofit fontScale="90000"/>
          </a:bodyPr>
          <a:lstStyle/>
          <a:p>
            <a:r>
              <a:rPr lang="fr-FR" dirty="0"/>
              <a:t>A granule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emits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four to five </a:t>
            </a:r>
            <a:r>
              <a:rPr lang="fr-FR" dirty="0" smtClean="0"/>
              <a:t>dendrites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= </a:t>
            </a:r>
            <a:r>
              <a:rPr lang="fr-FR" dirty="0" err="1" smtClean="0"/>
              <a:t>combinatorial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717" y="469900"/>
            <a:ext cx="4167083" cy="4981218"/>
          </a:xfrm>
          <a:prstGeom prst="rect">
            <a:avLst/>
          </a:prstGeom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5451118"/>
            <a:ext cx="8229600" cy="67504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Granule </a:t>
            </a:r>
            <a:r>
              <a:rPr lang="fr-FR" dirty="0" err="1"/>
              <a:t>cells</a:t>
            </a:r>
            <a:r>
              <a:rPr lang="fr-FR" dirty="0"/>
              <a:t>, </a:t>
            </a:r>
            <a:r>
              <a:rPr lang="fr-FR" dirty="0">
                <a:hlinkClick r:id="rId3"/>
              </a:rPr>
              <a:t>parallel fibers, and flattened dendritic trees of </a:t>
            </a:r>
            <a:r>
              <a:rPr lang="fr-FR" dirty="0">
                <a:hlinkClick r:id="rId4"/>
              </a:rPr>
              <a:t>Purkinje cells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2872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32" y="485027"/>
            <a:ext cx="7061200" cy="57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11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4428" y="249689"/>
            <a:ext cx="7772400" cy="1470025"/>
          </a:xfrm>
        </p:spPr>
        <p:txBody>
          <a:bodyPr/>
          <a:lstStyle/>
          <a:p>
            <a:r>
              <a:rPr lang="en-CA" dirty="0" smtClean="0"/>
              <a:t>Comment </a:t>
            </a:r>
            <a:r>
              <a:rPr lang="en-CA" dirty="0" err="1" smtClean="0"/>
              <a:t>découvrir</a:t>
            </a:r>
            <a:r>
              <a:rPr lang="en-CA" dirty="0" smtClean="0"/>
              <a:t> le </a:t>
            </a:r>
            <a:r>
              <a:rPr lang="en-CA" dirty="0" err="1" smtClean="0"/>
              <a:t>réseau</a:t>
            </a:r>
            <a:r>
              <a:rPr lang="en-CA" dirty="0" smtClean="0"/>
              <a:t> cortical du </a:t>
            </a:r>
            <a:r>
              <a:rPr lang="en-CA" dirty="0" err="1" smtClean="0"/>
              <a:t>système</a:t>
            </a:r>
            <a:r>
              <a:rPr lang="en-CA" dirty="0" smtClean="0"/>
              <a:t> </a:t>
            </a:r>
            <a:r>
              <a:rPr lang="en-CA" dirty="0" err="1" smtClean="0"/>
              <a:t>moteur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18236" y="4134052"/>
            <a:ext cx="3002792" cy="2175104"/>
          </a:xfrm>
        </p:spPr>
        <p:txBody>
          <a:bodyPr/>
          <a:lstStyle/>
          <a:p>
            <a:r>
              <a:rPr lang="en-CA" dirty="0" smtClean="0"/>
              <a:t>Travail sur articles</a:t>
            </a:r>
            <a:endParaRPr lang="en-C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36" y="1823559"/>
            <a:ext cx="3898518" cy="48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9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model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l="-9360" r="-9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066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rcRect l="-33534" r="-33534"/>
          <a:stretch>
            <a:fillRect/>
          </a:stretch>
        </p:blipFill>
        <p:spPr>
          <a:xfrm>
            <a:off x="-1271495" y="112192"/>
            <a:ext cx="11925897" cy="6558784"/>
          </a:xfrm>
        </p:spPr>
      </p:pic>
    </p:spTree>
    <p:extLst>
      <p:ext uri="{BB962C8B-B14F-4D97-AF65-F5344CB8AC3E}">
        <p14:creationId xmlns:p14="http://schemas.microsoft.com/office/powerpoint/2010/main" val="4280435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Noir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Noir .thmx</Template>
  <TotalTime>2131</TotalTime>
  <Words>147</Words>
  <Application>Microsoft Macintosh PowerPoint</Application>
  <PresentationFormat>Présentation à l'écran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 Noir </vt:lpstr>
      <vt:lpstr>Pourquoi le trouble de fluidité motrice?</vt:lpstr>
      <vt:lpstr>Présentation PowerPoint</vt:lpstr>
      <vt:lpstr>Micro anatomy </vt:lpstr>
      <vt:lpstr>Purkinje cells</vt:lpstr>
      <vt:lpstr>A granule cell emits only four to five dendrites  = combinatorial coding</vt:lpstr>
      <vt:lpstr>Présentation PowerPoint</vt:lpstr>
      <vt:lpstr>Comment découvrir le réseau cortical du système moteur?</vt:lpstr>
      <vt:lpstr>Feedback error learning model</vt:lpstr>
      <vt:lpstr>Présentation PowerPoint</vt:lpstr>
    </vt:vector>
  </TitlesOfParts>
  <Company>Université Lille3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découvrir le réseau cortical du système moteur?</dc:title>
  <dc:creator>yvonne Delevoye</dc:creator>
  <cp:lastModifiedBy>yvonne Delevoye</cp:lastModifiedBy>
  <cp:revision>8</cp:revision>
  <dcterms:created xsi:type="dcterms:W3CDTF">2016-10-18T06:24:25Z</dcterms:created>
  <dcterms:modified xsi:type="dcterms:W3CDTF">2016-10-26T07:33:54Z</dcterms:modified>
</cp:coreProperties>
</file>