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2" r:id="rId24"/>
    <p:sldId id="284" r:id="rId25"/>
    <p:sldId id="293" r:id="rId26"/>
    <p:sldId id="291" r:id="rId27"/>
    <p:sldId id="288" r:id="rId28"/>
    <p:sldId id="289" r:id="rId29"/>
    <p:sldId id="290" r:id="rId30"/>
    <p:sldId id="292" r:id="rId31"/>
    <p:sldId id="286" r:id="rId32"/>
    <p:sldId id="287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F3DA-9DA5-4A06-AD1F-709DE3EA6320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A58E4-2627-4132-919F-7162AB5F8E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6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58E4-2627-4132-919F-7162AB5F8E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0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5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8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39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61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7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53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6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4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4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2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5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A5C9-C4AD-456F-8A10-7A5CFEA71028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5B82-7C87-49E8-89BB-F7F7435DE8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nutsen@univ-lille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1CF6E-63A4-4754-B990-55463D62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77276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Collaboration et égocentrisme en dialogue humain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CC6707-FF13-4745-86D9-85CE4FDE3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54667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Dominique Knutsen – </a:t>
            </a:r>
            <a:r>
              <a:rPr lang="fr-FR" dirty="0">
                <a:hlinkClick r:id="rId3"/>
              </a:rPr>
              <a:t>dknutsen@univ-lille.fr</a:t>
            </a:r>
            <a:endParaRPr lang="fr-FR" dirty="0"/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EC Langage et communication 4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Année universitaire 2021-2022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Université de Lille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ABCECD-D038-4DC8-B02A-3EB559DA5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274" y="-200321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29F4-99DF-443F-ABAD-9F6A2097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égocentrisme</a:t>
            </a:r>
            <a:br>
              <a:rPr lang="fr-FR" b="1" dirty="0"/>
            </a:br>
            <a:r>
              <a:rPr lang="fr-FR" b="1" dirty="0"/>
              <a:t>(Todd et al., 2015)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72E05-39C4-494F-8709-49BCAC45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Tâche de prise de perspective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98A5FF-8102-4CAF-92DD-6D04508F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1" y="2822600"/>
            <a:ext cx="3902149" cy="2599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D65CD6-EB4C-4925-80EC-69E7CB54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D64BE43-3E3B-437F-8CA3-9A5AB03077DD}"/>
              </a:ext>
            </a:extLst>
          </p:cNvPr>
          <p:cNvSpPr txBox="1"/>
          <p:nvPr/>
        </p:nvSpPr>
        <p:spPr>
          <a:xfrm>
            <a:off x="4750757" y="2851437"/>
            <a:ext cx="3902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Egocentrisme spontanée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Surtout dans la condition « anxiété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Moins dans les conditions « colère » et neutre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Pas simplement un effet des affects négatifs !</a:t>
            </a:r>
          </a:p>
        </p:txBody>
      </p:sp>
    </p:spTree>
    <p:extLst>
      <p:ext uri="{BB962C8B-B14F-4D97-AF65-F5344CB8AC3E}">
        <p14:creationId xmlns:p14="http://schemas.microsoft.com/office/powerpoint/2010/main" val="2764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C2289-AF39-4FA0-AE00-DD489763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égocentrisme</a:t>
            </a:r>
            <a:br>
              <a:rPr lang="fr-FR" b="1" dirty="0"/>
            </a:br>
            <a:r>
              <a:rPr lang="fr-FR" b="1" dirty="0"/>
              <a:t>(Todd et al., 2015)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8B719-D5DE-4D1C-B143-A6DE73F4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Expérience 2 : procédure similaire </a:t>
            </a:r>
          </a:p>
          <a:p>
            <a:pPr lvl="1"/>
            <a:r>
              <a:rPr lang="fr-FR" dirty="0"/>
              <a:t>Tâche de prise de perspective différente : indiquer où se situe un point vert de sa propre perspective ou de la perspective d’autrui (personne imaginaire)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C4772A-4760-4804-82C0-806ABBE9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27364" r="17674" b="27571"/>
          <a:stretch/>
        </p:blipFill>
        <p:spPr>
          <a:xfrm>
            <a:off x="1568302" y="3459027"/>
            <a:ext cx="6007395" cy="23178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AA97F9-B1C3-4116-BDCA-79E34B9B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C2289-AF39-4FA0-AE00-DD489763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égocentrisme</a:t>
            </a:r>
            <a:br>
              <a:rPr lang="fr-FR" b="1" dirty="0"/>
            </a:br>
            <a:r>
              <a:rPr lang="fr-FR" b="1" dirty="0"/>
              <a:t>(Todd et al., 2015)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8B719-D5DE-4D1C-B143-A6DE73F4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Résultat principal : plus d’égocentrisme dans la condition anxiété que dans les conditions « colère », « dégoût » ou neutre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C4772A-4760-4804-82C0-806ABBE9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27364" r="17674" b="27571"/>
          <a:stretch/>
        </p:blipFill>
        <p:spPr>
          <a:xfrm>
            <a:off x="1568302" y="1587695"/>
            <a:ext cx="6007395" cy="23178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AA97F9-B1C3-4116-BDCA-79E34B9B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7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767AD-B5A3-410F-8DD2-7E683D0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égocentrisme</a:t>
            </a:r>
            <a:br>
              <a:rPr lang="fr-FR" b="1" dirty="0"/>
            </a:br>
            <a:r>
              <a:rPr lang="fr-FR" b="1" dirty="0"/>
              <a:t>(Todd et al., 2015)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A029E-DB5E-4804-84F4-69C47BF4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Expérience 3 : interprétation d’un e-mail potentiellement ambigu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« Comment pensez-vous que Nick va interpréter l’e-mail ? » de pas du tout sarcastique à très sarcastique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360F37-1F60-45B1-95DE-F10A0603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C36C5A-FD69-4797-801E-0AFC08A2E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6" t="39148" r="16744" b="32532"/>
          <a:stretch/>
        </p:blipFill>
        <p:spPr>
          <a:xfrm>
            <a:off x="1052622" y="2838892"/>
            <a:ext cx="7564639" cy="1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767AD-B5A3-410F-8DD2-7E683D0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égocentrisme</a:t>
            </a:r>
            <a:br>
              <a:rPr lang="fr-FR" b="1" dirty="0"/>
            </a:br>
            <a:r>
              <a:rPr lang="fr-FR" b="1" dirty="0"/>
              <a:t>(Todd et al., 2015)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A029E-DB5E-4804-84F4-69C47BF4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Condition « informations guidant l’interprétation »</a:t>
            </a:r>
          </a:p>
          <a:p>
            <a:pPr lvl="1"/>
            <a:r>
              <a:rPr lang="fr-FR" dirty="0"/>
              <a:t>Dans la condition « anxiété », les </a:t>
            </a:r>
            <a:r>
              <a:rPr lang="fr-FR" dirty="0" err="1"/>
              <a:t>participant.e.s</a:t>
            </a:r>
            <a:r>
              <a:rPr lang="fr-FR" dirty="0"/>
              <a:t> indiquent que le message sera perçu comme plus sarcastique que dans les conditions « colère » et neutre</a:t>
            </a:r>
          </a:p>
          <a:p>
            <a:r>
              <a:rPr lang="fr-FR" dirty="0"/>
              <a:t>Condition « pas d’informations »</a:t>
            </a:r>
          </a:p>
          <a:p>
            <a:pPr lvl="1"/>
            <a:r>
              <a:rPr lang="fr-FR" dirty="0"/>
              <a:t>Pas de différence significative entre les conditions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360F37-1F60-45B1-95DE-F10A0603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C36C5A-FD69-4797-801E-0AFC08A2E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6" t="39148" r="16744" b="32532"/>
          <a:stretch/>
        </p:blipFill>
        <p:spPr>
          <a:xfrm>
            <a:off x="1052622" y="1764998"/>
            <a:ext cx="7564639" cy="1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4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767AD-B5A3-410F-8DD2-7E683D0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égocentrisme</a:t>
            </a:r>
            <a:br>
              <a:rPr lang="fr-FR" b="1" dirty="0"/>
            </a:br>
            <a:r>
              <a:rPr lang="fr-FR" b="1" dirty="0"/>
              <a:t>(Todd et al., 2015)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A029E-DB5E-4804-84F4-69C47BF4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Expériences 4A et 4B</a:t>
            </a:r>
          </a:p>
          <a:p>
            <a:pPr lvl="1"/>
            <a:r>
              <a:rPr lang="fr-FR" dirty="0"/>
              <a:t>Quel mécanisme pour expliquer ces résultats ?</a:t>
            </a:r>
          </a:p>
          <a:p>
            <a:pPr lvl="1"/>
            <a:endParaRPr lang="fr-FR" dirty="0"/>
          </a:p>
          <a:p>
            <a:pPr marL="0" indent="0" algn="ctr">
              <a:buNone/>
            </a:pPr>
            <a:r>
              <a:rPr lang="fr-FR" b="1" dirty="0">
                <a:solidFill>
                  <a:srgbClr val="FF0000"/>
                </a:solidFill>
              </a:rPr>
              <a:t>Anxiété 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 incertitude  égocentrisme</a:t>
            </a:r>
          </a:p>
          <a:p>
            <a:pPr marL="0" indent="0" algn="ctr">
              <a:buNone/>
            </a:pPr>
            <a:endParaRPr lang="fr-F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Expérience 5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Une émotion positive qui implique l’incertitude, la surprise, augmente aussi l’égocentrisme (mais pas la fierté)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360F37-1F60-45B1-95DE-F10A0603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75EC-7E27-44CD-9B3F-54FDACE2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multilinguisme</a:t>
            </a:r>
            <a:br>
              <a:rPr lang="fr-FR" b="1" dirty="0"/>
            </a:br>
            <a:r>
              <a:rPr lang="fr-FR" b="1" dirty="0"/>
              <a:t>(Fan et al., 2015)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9E3DC-AE0F-4EFA-B90B-3C6F1178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Hypothèse : les enfants ayant grandi dans un environnement multilingue seront moins égocentriques que les enfants ayant grandi dans un environnement monolingue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B5E0F3-BDB0-4543-A65C-061E657A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3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75EC-7E27-44CD-9B3F-54FDACE2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multilinguisme</a:t>
            </a:r>
            <a:br>
              <a:rPr lang="fr-FR" b="1" dirty="0"/>
            </a:br>
            <a:r>
              <a:rPr lang="fr-FR" b="1" dirty="0"/>
              <a:t>(Fan et al., 2015)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9E3DC-AE0F-4EFA-B90B-3C6F1178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Raisonnement de l’expérience : égocentrisme et compréhension</a:t>
            </a:r>
          </a:p>
          <a:p>
            <a:pPr lvl="1"/>
            <a:r>
              <a:rPr lang="fr-FR" dirty="0"/>
              <a:t>Prise en compte de la différence entre son propre point de vue et celui d’autrui  dans la compréhension (</a:t>
            </a:r>
            <a:r>
              <a:rPr lang="fr-FR" dirty="0" err="1"/>
              <a:t>Nadig</a:t>
            </a:r>
            <a:r>
              <a:rPr lang="fr-FR" dirty="0"/>
              <a:t> &amp; </a:t>
            </a:r>
            <a:r>
              <a:rPr lang="fr-FR" dirty="0" err="1"/>
              <a:t>Sedivy</a:t>
            </a:r>
            <a:r>
              <a:rPr lang="fr-FR" dirty="0"/>
              <a:t>, 2002)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Utilisation de l’oculométrie pour examiner quels objets sont regardés et combien de temps</a:t>
            </a:r>
          </a:p>
          <a:p>
            <a:endParaRPr lang="fr-FR" dirty="0"/>
          </a:p>
          <a:p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B5E0F3-BDB0-4543-A65C-061E657A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AC7B09F8-CA35-4653-98EB-4D05CF5190CA}"/>
              </a:ext>
            </a:extLst>
          </p:cNvPr>
          <p:cNvSpPr/>
          <p:nvPr/>
        </p:nvSpPr>
        <p:spPr>
          <a:xfrm>
            <a:off x="584790" y="3754487"/>
            <a:ext cx="914400" cy="9144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4BE78907-1947-45DC-AF0A-E53A6B35E640}"/>
              </a:ext>
            </a:extLst>
          </p:cNvPr>
          <p:cNvSpPr/>
          <p:nvPr/>
        </p:nvSpPr>
        <p:spPr>
          <a:xfrm>
            <a:off x="1499190" y="3754487"/>
            <a:ext cx="914400" cy="9144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46DA43BB-BDA1-45F0-9886-41E84E2921A0}"/>
              </a:ext>
            </a:extLst>
          </p:cNvPr>
          <p:cNvSpPr/>
          <p:nvPr/>
        </p:nvSpPr>
        <p:spPr>
          <a:xfrm>
            <a:off x="2413590" y="3754487"/>
            <a:ext cx="914400" cy="9144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3480447B-E9E4-44B8-B3FF-595C38127EAC}"/>
              </a:ext>
            </a:extLst>
          </p:cNvPr>
          <p:cNvSpPr/>
          <p:nvPr/>
        </p:nvSpPr>
        <p:spPr>
          <a:xfrm>
            <a:off x="3327990" y="3754487"/>
            <a:ext cx="914400" cy="9144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Étoile à 5 branches 8">
            <a:extLst>
              <a:ext uri="{FF2B5EF4-FFF2-40B4-BE49-F238E27FC236}">
                <a16:creationId xmlns:a16="http://schemas.microsoft.com/office/drawing/2014/main" id="{AFD09DEB-4D89-476F-AF33-7132143D4437}"/>
              </a:ext>
            </a:extLst>
          </p:cNvPr>
          <p:cNvSpPr/>
          <p:nvPr/>
        </p:nvSpPr>
        <p:spPr>
          <a:xfrm>
            <a:off x="649489" y="3819185"/>
            <a:ext cx="785002" cy="78500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Étoile à 5 branches 9">
            <a:extLst>
              <a:ext uri="{FF2B5EF4-FFF2-40B4-BE49-F238E27FC236}">
                <a16:creationId xmlns:a16="http://schemas.microsoft.com/office/drawing/2014/main" id="{3B37C45A-E9C7-4641-AE30-D1F31330FF19}"/>
              </a:ext>
            </a:extLst>
          </p:cNvPr>
          <p:cNvSpPr/>
          <p:nvPr/>
        </p:nvSpPr>
        <p:spPr>
          <a:xfrm>
            <a:off x="2658006" y="3997465"/>
            <a:ext cx="425571" cy="42844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œur 10">
            <a:extLst>
              <a:ext uri="{FF2B5EF4-FFF2-40B4-BE49-F238E27FC236}">
                <a16:creationId xmlns:a16="http://schemas.microsoft.com/office/drawing/2014/main" id="{B1ECB78A-7D41-43A4-9611-508996FECE87}"/>
              </a:ext>
            </a:extLst>
          </p:cNvPr>
          <p:cNvSpPr/>
          <p:nvPr/>
        </p:nvSpPr>
        <p:spPr>
          <a:xfrm>
            <a:off x="1559575" y="3823500"/>
            <a:ext cx="793630" cy="776377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627BD17A-8124-436C-9E45-A4A7A3F9AACA}"/>
              </a:ext>
            </a:extLst>
          </p:cNvPr>
          <p:cNvSpPr/>
          <p:nvPr/>
        </p:nvSpPr>
        <p:spPr>
          <a:xfrm>
            <a:off x="3471765" y="3929171"/>
            <a:ext cx="626853" cy="565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Rectangle à coins arrondis 13">
            <a:extLst>
              <a:ext uri="{FF2B5EF4-FFF2-40B4-BE49-F238E27FC236}">
                <a16:creationId xmlns:a16="http://schemas.microsoft.com/office/drawing/2014/main" id="{9A59D1CC-8AC0-4741-9167-47C1881F3397}"/>
              </a:ext>
            </a:extLst>
          </p:cNvPr>
          <p:cNvSpPr/>
          <p:nvPr/>
        </p:nvSpPr>
        <p:spPr>
          <a:xfrm>
            <a:off x="4805922" y="3752406"/>
            <a:ext cx="914400" cy="914400"/>
          </a:xfrm>
          <a:prstGeom prst="round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Rectangle à coins arrondis 14">
            <a:extLst>
              <a:ext uri="{FF2B5EF4-FFF2-40B4-BE49-F238E27FC236}">
                <a16:creationId xmlns:a16="http://schemas.microsoft.com/office/drawing/2014/main" id="{D5783208-3DBA-44B5-8581-5E9CDCF6FAC1}"/>
              </a:ext>
            </a:extLst>
          </p:cNvPr>
          <p:cNvSpPr/>
          <p:nvPr/>
        </p:nvSpPr>
        <p:spPr>
          <a:xfrm>
            <a:off x="5720322" y="3752406"/>
            <a:ext cx="914400" cy="914400"/>
          </a:xfrm>
          <a:prstGeom prst="round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Rectangle à coins arrondis 15">
            <a:extLst>
              <a:ext uri="{FF2B5EF4-FFF2-40B4-BE49-F238E27FC236}">
                <a16:creationId xmlns:a16="http://schemas.microsoft.com/office/drawing/2014/main" id="{3CABF81E-8C2F-43B3-AB77-38C3D91DF64C}"/>
              </a:ext>
            </a:extLst>
          </p:cNvPr>
          <p:cNvSpPr/>
          <p:nvPr/>
        </p:nvSpPr>
        <p:spPr>
          <a:xfrm>
            <a:off x="6634722" y="3752406"/>
            <a:ext cx="914400" cy="9144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Rectangle à coins arrondis 16">
            <a:extLst>
              <a:ext uri="{FF2B5EF4-FFF2-40B4-BE49-F238E27FC236}">
                <a16:creationId xmlns:a16="http://schemas.microsoft.com/office/drawing/2014/main" id="{5A085D8F-E235-437F-BA22-27A582981355}"/>
              </a:ext>
            </a:extLst>
          </p:cNvPr>
          <p:cNvSpPr/>
          <p:nvPr/>
        </p:nvSpPr>
        <p:spPr>
          <a:xfrm>
            <a:off x="7549122" y="3752406"/>
            <a:ext cx="914400" cy="9144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Étoile à 5 branches 17">
            <a:extLst>
              <a:ext uri="{FF2B5EF4-FFF2-40B4-BE49-F238E27FC236}">
                <a16:creationId xmlns:a16="http://schemas.microsoft.com/office/drawing/2014/main" id="{BC6A0F11-1C32-4A8D-BF5E-104138476A2F}"/>
              </a:ext>
            </a:extLst>
          </p:cNvPr>
          <p:cNvSpPr/>
          <p:nvPr/>
        </p:nvSpPr>
        <p:spPr>
          <a:xfrm>
            <a:off x="4870621" y="3817104"/>
            <a:ext cx="785002" cy="78500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Étoile à 5 branches 18">
            <a:extLst>
              <a:ext uri="{FF2B5EF4-FFF2-40B4-BE49-F238E27FC236}">
                <a16:creationId xmlns:a16="http://schemas.microsoft.com/office/drawing/2014/main" id="{308CA5A2-4377-4616-A439-A7EE7E631473}"/>
              </a:ext>
            </a:extLst>
          </p:cNvPr>
          <p:cNvSpPr/>
          <p:nvPr/>
        </p:nvSpPr>
        <p:spPr>
          <a:xfrm>
            <a:off x="6879138" y="3995384"/>
            <a:ext cx="425571" cy="42844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Cœur 18">
            <a:extLst>
              <a:ext uri="{FF2B5EF4-FFF2-40B4-BE49-F238E27FC236}">
                <a16:creationId xmlns:a16="http://schemas.microsoft.com/office/drawing/2014/main" id="{3D6FA196-8FBC-40B1-8EA4-A4DE8DBDACEF}"/>
              </a:ext>
            </a:extLst>
          </p:cNvPr>
          <p:cNvSpPr/>
          <p:nvPr/>
        </p:nvSpPr>
        <p:spPr>
          <a:xfrm>
            <a:off x="5780707" y="3821419"/>
            <a:ext cx="793630" cy="776377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4A6079B2-0E15-4214-BF31-5F41922D5A5A}"/>
              </a:ext>
            </a:extLst>
          </p:cNvPr>
          <p:cNvSpPr/>
          <p:nvPr/>
        </p:nvSpPr>
        <p:spPr>
          <a:xfrm>
            <a:off x="7692897" y="3927090"/>
            <a:ext cx="626853" cy="565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2D8089-7CB5-4E6D-9485-C1BD61A1B5E8}"/>
              </a:ext>
            </a:extLst>
          </p:cNvPr>
          <p:cNvSpPr/>
          <p:nvPr/>
        </p:nvSpPr>
        <p:spPr>
          <a:xfrm>
            <a:off x="2448095" y="3786835"/>
            <a:ext cx="845388" cy="8497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CEDEADE-F482-4099-B95C-7A20BB6F85A2}"/>
              </a:ext>
            </a:extLst>
          </p:cNvPr>
          <p:cNvSpPr/>
          <p:nvPr/>
        </p:nvSpPr>
        <p:spPr>
          <a:xfrm>
            <a:off x="6669227" y="3800566"/>
            <a:ext cx="845388" cy="8497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F87382D-06D7-445A-A4E9-9E5DBC7665C9}"/>
              </a:ext>
            </a:extLst>
          </p:cNvPr>
          <p:cNvSpPr/>
          <p:nvPr/>
        </p:nvSpPr>
        <p:spPr>
          <a:xfrm>
            <a:off x="600610" y="3784754"/>
            <a:ext cx="845388" cy="8497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1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75EC-7E27-44CD-9B3F-54FDACE2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multilinguisme</a:t>
            </a:r>
            <a:br>
              <a:rPr lang="fr-FR" b="1" dirty="0"/>
            </a:br>
            <a:r>
              <a:rPr lang="fr-FR" b="1" dirty="0"/>
              <a:t>(Fan et al., 2015)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9E3DC-AE0F-4EFA-B90B-3C6F1178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Enfants de 4-6 ans</a:t>
            </a:r>
          </a:p>
          <a:p>
            <a:pPr lvl="1"/>
            <a:r>
              <a:rPr lang="fr-FR" dirty="0"/>
              <a:t>Ayant grandi dans un environnement multilingue et </a:t>
            </a:r>
            <a:r>
              <a:rPr lang="fr-FR" dirty="0" err="1"/>
              <a:t>eux.lles</a:t>
            </a:r>
            <a:r>
              <a:rPr lang="fr-FR" dirty="0"/>
              <a:t>-mêmes multilingues</a:t>
            </a:r>
          </a:p>
          <a:p>
            <a:pPr lvl="1"/>
            <a:r>
              <a:rPr lang="fr-FR" dirty="0"/>
              <a:t>Ayant grandi dans un environnement multilingue</a:t>
            </a:r>
          </a:p>
          <a:p>
            <a:pPr lvl="1"/>
            <a:r>
              <a:rPr lang="fr-FR" dirty="0"/>
              <a:t>Ayant grandi dans un environnement bilingue</a:t>
            </a:r>
          </a:p>
          <a:p>
            <a:pPr lvl="1"/>
            <a:endParaRPr lang="fr-FR" dirty="0"/>
          </a:p>
          <a:p>
            <a:r>
              <a:rPr lang="fr-FR" dirty="0"/>
              <a:t>Réalisation d’une tâche de prise de perspective en compréhension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B5E0F3-BDB0-4543-A65C-061E657A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2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75EC-7E27-44CD-9B3F-54FDACE2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Anxiété et multilinguisme</a:t>
            </a:r>
            <a:br>
              <a:rPr lang="fr-FR" b="1"/>
            </a:br>
            <a:r>
              <a:rPr lang="fr-FR" b="1"/>
              <a:t>(Fan et al., 2015)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B5E0F3-BDB0-4543-A65C-061E657A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DB3AD5EC-C1EA-4B42-BA37-DAD9700A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Réponse égocentrique (incorrecte) : choix de la plus petite voiture</a:t>
            </a:r>
          </a:p>
          <a:p>
            <a:r>
              <a:rPr lang="fr-FR" dirty="0"/>
              <a:t>Réponse correcte : choix de la voiture moyenne</a:t>
            </a:r>
          </a:p>
        </p:txBody>
      </p:sp>
      <p:pic>
        <p:nvPicPr>
          <p:cNvPr id="15" name="Espace réservé du contenu 9">
            <a:extLst>
              <a:ext uri="{FF2B5EF4-FFF2-40B4-BE49-F238E27FC236}">
                <a16:creationId xmlns:a16="http://schemas.microsoft.com/office/drawing/2014/main" id="{37532310-61FF-4D46-B0CC-483EEEB4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60" y="1938647"/>
            <a:ext cx="5348279" cy="20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DDCBA-C687-4468-AD17-460BFDF3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des séances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CC4047-7F15-4C52-B4DA-CB6A443E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Trois séances de 3h en présentiel</a:t>
            </a:r>
          </a:p>
          <a:p>
            <a:pPr lvl="1"/>
            <a:r>
              <a:rPr lang="fr-FR" dirty="0"/>
              <a:t>Le mercredi de 13h à 16h</a:t>
            </a:r>
          </a:p>
          <a:p>
            <a:pPr lvl="1"/>
            <a:r>
              <a:rPr lang="fr-FR" dirty="0"/>
              <a:t>26 janvier, 9 février et 2 mars</a:t>
            </a:r>
          </a:p>
          <a:p>
            <a:pPr lvl="1"/>
            <a:r>
              <a:rPr lang="fr-FR" dirty="0"/>
              <a:t>Petite pause toutes les heures</a:t>
            </a:r>
          </a:p>
          <a:p>
            <a:pPr lvl="1"/>
            <a:r>
              <a:rPr lang="fr-FR" dirty="0"/>
              <a:t>Support PPT disponible via Moodle</a:t>
            </a:r>
          </a:p>
          <a:p>
            <a:pPr lvl="1"/>
            <a:endParaRPr lang="fr-FR" dirty="0"/>
          </a:p>
          <a:p>
            <a:r>
              <a:rPr lang="fr-FR" dirty="0"/>
              <a:t>Début des séances 2 et 3 : présentation(s) de mots-clés reprenant des éléments vus précédemment, en 10mn</a:t>
            </a:r>
          </a:p>
          <a:p>
            <a:pPr lvl="1"/>
            <a:r>
              <a:rPr lang="fr-FR" dirty="0"/>
              <a:t>Egocentrisme en dialogue (S2)</a:t>
            </a:r>
          </a:p>
          <a:p>
            <a:pPr lvl="1"/>
            <a:r>
              <a:rPr lang="fr-FR" dirty="0"/>
              <a:t>Anxiété et adaptation </a:t>
            </a:r>
            <a:r>
              <a:rPr lang="fr-FR" dirty="0" err="1"/>
              <a:t>au.à</a:t>
            </a:r>
            <a:r>
              <a:rPr lang="fr-FR" dirty="0"/>
              <a:t> la partenaire (S2)</a:t>
            </a:r>
          </a:p>
          <a:p>
            <a:pPr lvl="1"/>
            <a:r>
              <a:rPr lang="fr-FR" dirty="0"/>
              <a:t>Multilinguisme et adaptation </a:t>
            </a:r>
            <a:r>
              <a:rPr lang="fr-FR" dirty="0" err="1"/>
              <a:t>au.à</a:t>
            </a:r>
            <a:r>
              <a:rPr lang="fr-FR" dirty="0"/>
              <a:t> la partenaire (S3)</a:t>
            </a:r>
          </a:p>
          <a:p>
            <a:pPr lvl="1"/>
            <a:r>
              <a:rPr lang="fr-FR" dirty="0"/>
              <a:t>Terrain commun et mémoire (S3)</a:t>
            </a:r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2347FC-7773-41F8-A02F-451F8740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75EC-7E27-44CD-9B3F-54FDACE2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Anxiété et multilinguisme</a:t>
            </a:r>
            <a:br>
              <a:rPr lang="fr-FR" b="1"/>
            </a:br>
            <a:r>
              <a:rPr lang="fr-FR" b="1"/>
              <a:t>(Fan et al., 2015)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B5E0F3-BDB0-4543-A65C-061E657A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DB3AD5EC-C1EA-4B42-BA37-DAD9700A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Résultat principal :</a:t>
            </a:r>
          </a:p>
          <a:p>
            <a:pPr lvl="1"/>
            <a:r>
              <a:rPr lang="fr-FR" dirty="0"/>
              <a:t>Enfants les moins égocentriques : environnement multilingue + multilinguisme</a:t>
            </a:r>
          </a:p>
          <a:p>
            <a:pPr lvl="1"/>
            <a:r>
              <a:rPr lang="fr-FR" dirty="0"/>
              <a:t>Puis : environnement multilingue</a:t>
            </a:r>
          </a:p>
          <a:p>
            <a:pPr lvl="1"/>
            <a:r>
              <a:rPr lang="fr-FR" dirty="0"/>
              <a:t>Enfants les plus égocentriques : environnement monolingue</a:t>
            </a:r>
          </a:p>
        </p:txBody>
      </p:sp>
      <p:pic>
        <p:nvPicPr>
          <p:cNvPr id="15" name="Espace réservé du contenu 9">
            <a:extLst>
              <a:ext uri="{FF2B5EF4-FFF2-40B4-BE49-F238E27FC236}">
                <a16:creationId xmlns:a16="http://schemas.microsoft.com/office/drawing/2014/main" id="{37532310-61FF-4D46-B0CC-483EEEB4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60" y="1938647"/>
            <a:ext cx="5348279" cy="20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2183A-4AB6-4D9E-9AD5-EB9CF10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0504A-3CBB-4EB2-8B26-949A8065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de perspective pouvant être « entravée »</a:t>
            </a:r>
          </a:p>
          <a:p>
            <a:pPr lvl="1"/>
            <a:r>
              <a:rPr lang="fr-FR" dirty="0"/>
              <a:t>Charge mentale</a:t>
            </a:r>
          </a:p>
          <a:p>
            <a:pPr lvl="1"/>
            <a:r>
              <a:rPr lang="fr-FR" dirty="0"/>
              <a:t>Anxiété ou confusion</a:t>
            </a:r>
          </a:p>
          <a:p>
            <a:pPr lvl="1"/>
            <a:r>
              <a:rPr lang="fr-FR" dirty="0"/>
              <a:t>Familiarité avec les changements de perspective</a:t>
            </a:r>
          </a:p>
          <a:p>
            <a:pPr lvl="1"/>
            <a:r>
              <a:rPr lang="fr-FR" dirty="0"/>
              <a:t>Etc.</a:t>
            </a:r>
          </a:p>
          <a:p>
            <a:pPr lvl="1"/>
            <a:endParaRPr lang="fr-FR" dirty="0"/>
          </a:p>
          <a:p>
            <a:r>
              <a:rPr lang="fr-FR" dirty="0"/>
              <a:t>Collaboration par défaut et égocentrisme comme « accident de parcours » ?</a:t>
            </a:r>
          </a:p>
          <a:p>
            <a:pPr lvl="1"/>
            <a:r>
              <a:rPr lang="fr-FR" dirty="0"/>
              <a:t>Point de vue remis en question dans l’approche égocentrique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983A76-BCB2-41D3-9BEA-3D06F46E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B6A7FB-94EA-44E2-90BB-2355D4A6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L’approche égocentrique du dialogue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3D3D05-2194-4A79-BB4B-CFFABBD51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6529E8-01E9-4FFC-8C72-15199007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74" y="-200321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45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2183A-4AB6-4D9E-9AD5-EB9CF10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Logique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0504A-3CBB-4EB2-8B26-949A8065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Planification d’un énoncé divisée en deux parties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accent1"/>
                </a:solidFill>
              </a:rPr>
              <a:t>Planification égocentrique (obligatoire)</a:t>
            </a:r>
          </a:p>
          <a:p>
            <a:pPr marL="0" indent="0" algn="ctr">
              <a:buNone/>
            </a:pPr>
            <a:r>
              <a:rPr lang="fr-FR" dirty="0"/>
              <a:t>+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Prise en compte du terrain commun (optionnelle)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983A76-BCB2-41D3-9BEA-3D06F46E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2183A-4AB6-4D9E-9AD5-EB9CF10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Logique générale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EF9F670-EAEE-4D35-AED9-C30FC1CE7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3" r="2035"/>
          <a:stretch/>
        </p:blipFill>
        <p:spPr>
          <a:xfrm>
            <a:off x="1534630" y="3561907"/>
            <a:ext cx="4777568" cy="262969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F983A76-BCB2-41D3-9BEA-3D06F46E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ED5A438-35D7-4103-AACF-CAC6C0AB4055}"/>
              </a:ext>
            </a:extLst>
          </p:cNvPr>
          <p:cNvSpPr/>
          <p:nvPr/>
        </p:nvSpPr>
        <p:spPr>
          <a:xfrm>
            <a:off x="598964" y="2801679"/>
            <a:ext cx="1871331" cy="988828"/>
          </a:xfrm>
          <a:prstGeom prst="wedgeRoundRectCallout">
            <a:avLst>
              <a:gd name="adj1" fmla="val 43453"/>
              <a:gd name="adj2" fmla="val 672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tu fais quoi comme études ?</a:t>
            </a:r>
          </a:p>
        </p:txBody>
      </p:sp>
      <p:sp>
        <p:nvSpPr>
          <p:cNvPr id="8" name="Phylactère : pensées 7">
            <a:extLst>
              <a:ext uri="{FF2B5EF4-FFF2-40B4-BE49-F238E27FC236}">
                <a16:creationId xmlns:a16="http://schemas.microsoft.com/office/drawing/2014/main" id="{14659444-68C3-4460-BBAC-E3D6F4D1DBB5}"/>
              </a:ext>
            </a:extLst>
          </p:cNvPr>
          <p:cNvSpPr/>
          <p:nvPr/>
        </p:nvSpPr>
        <p:spPr>
          <a:xfrm>
            <a:off x="3450268" y="1650179"/>
            <a:ext cx="1770318" cy="1192010"/>
          </a:xfrm>
          <a:prstGeom prst="cloudCallout">
            <a:avLst>
              <a:gd name="adj1" fmla="val 10454"/>
              <a:gd name="adj2" fmla="val 79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je suis en MIASHS</a:t>
            </a:r>
          </a:p>
        </p:txBody>
      </p:sp>
      <p:sp>
        <p:nvSpPr>
          <p:cNvPr id="9" name="Phylactère : pensées 8">
            <a:extLst>
              <a:ext uri="{FF2B5EF4-FFF2-40B4-BE49-F238E27FC236}">
                <a16:creationId xmlns:a16="http://schemas.microsoft.com/office/drawing/2014/main" id="{CE864EEE-E087-4FA6-914D-70BF1BD15485}"/>
              </a:ext>
            </a:extLst>
          </p:cNvPr>
          <p:cNvSpPr/>
          <p:nvPr/>
        </p:nvSpPr>
        <p:spPr>
          <a:xfrm>
            <a:off x="5477545" y="1989783"/>
            <a:ext cx="1871331" cy="1192010"/>
          </a:xfrm>
          <a:prstGeom prst="cloudCallout">
            <a:avLst>
              <a:gd name="adj1" fmla="val -38195"/>
              <a:gd name="adj2" fmla="val 710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« je suis en MIASHS »</a:t>
            </a:r>
          </a:p>
        </p:txBody>
      </p:sp>
      <p:sp>
        <p:nvSpPr>
          <p:cNvPr id="10" name="Phylactère : pensées 9">
            <a:extLst>
              <a:ext uri="{FF2B5EF4-FFF2-40B4-BE49-F238E27FC236}">
                <a16:creationId xmlns:a16="http://schemas.microsoft.com/office/drawing/2014/main" id="{675CBB3B-D6DC-4774-8BC2-02E1659929A7}"/>
              </a:ext>
            </a:extLst>
          </p:cNvPr>
          <p:cNvSpPr/>
          <p:nvPr/>
        </p:nvSpPr>
        <p:spPr>
          <a:xfrm>
            <a:off x="6055688" y="3429000"/>
            <a:ext cx="2195177" cy="1682070"/>
          </a:xfrm>
          <a:prstGeom prst="cloudCallout">
            <a:avLst>
              <a:gd name="adj1" fmla="val -69846"/>
              <a:gd name="adj2" fmla="val 61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MIASHS n’est pas dans notre terrain commun !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25E11760-F9D5-48F9-9B5C-55D029704D32}"/>
              </a:ext>
            </a:extLst>
          </p:cNvPr>
          <p:cNvSpPr/>
          <p:nvPr/>
        </p:nvSpPr>
        <p:spPr>
          <a:xfrm>
            <a:off x="6453964" y="5504046"/>
            <a:ext cx="1871331" cy="988828"/>
          </a:xfrm>
          <a:prstGeom prst="wedgeRoundRectCallout">
            <a:avLst>
              <a:gd name="adj1" fmla="val -65638"/>
              <a:gd name="adj2" fmla="val -467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je fais des maths info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54664749-263F-424A-9C05-B15FE5EB8D7F}"/>
              </a:ext>
            </a:extLst>
          </p:cNvPr>
          <p:cNvSpPr/>
          <p:nvPr/>
        </p:nvSpPr>
        <p:spPr>
          <a:xfrm>
            <a:off x="153212" y="4270035"/>
            <a:ext cx="1871331" cy="988828"/>
          </a:xfrm>
          <a:prstGeom prst="wedgeRoundRectCallout">
            <a:avLst>
              <a:gd name="adj1" fmla="val 64464"/>
              <a:gd name="adj2" fmla="val -132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9006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2183A-4AB6-4D9E-9AD5-EB9CF10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Logique générale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EF9F670-EAEE-4D35-AED9-C30FC1CE7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3" r="2035"/>
          <a:stretch/>
        </p:blipFill>
        <p:spPr>
          <a:xfrm>
            <a:off x="1534630" y="3561907"/>
            <a:ext cx="4777568" cy="262969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F983A76-BCB2-41D3-9BEA-3D06F46E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ED5A438-35D7-4103-AACF-CAC6C0AB4055}"/>
              </a:ext>
            </a:extLst>
          </p:cNvPr>
          <p:cNvSpPr/>
          <p:nvPr/>
        </p:nvSpPr>
        <p:spPr>
          <a:xfrm>
            <a:off x="598964" y="2801679"/>
            <a:ext cx="1871331" cy="988828"/>
          </a:xfrm>
          <a:prstGeom prst="wedgeRoundRectCallout">
            <a:avLst>
              <a:gd name="adj1" fmla="val 43453"/>
              <a:gd name="adj2" fmla="val 672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tu fais quoi comme études ?</a:t>
            </a:r>
          </a:p>
        </p:txBody>
      </p:sp>
      <p:sp>
        <p:nvSpPr>
          <p:cNvPr id="8" name="Phylactère : pensées 7">
            <a:extLst>
              <a:ext uri="{FF2B5EF4-FFF2-40B4-BE49-F238E27FC236}">
                <a16:creationId xmlns:a16="http://schemas.microsoft.com/office/drawing/2014/main" id="{14659444-68C3-4460-BBAC-E3D6F4D1DBB5}"/>
              </a:ext>
            </a:extLst>
          </p:cNvPr>
          <p:cNvSpPr/>
          <p:nvPr/>
        </p:nvSpPr>
        <p:spPr>
          <a:xfrm>
            <a:off x="3450268" y="1650179"/>
            <a:ext cx="1770318" cy="1192010"/>
          </a:xfrm>
          <a:prstGeom prst="cloudCallout">
            <a:avLst>
              <a:gd name="adj1" fmla="val 10454"/>
              <a:gd name="adj2" fmla="val 79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je suis en MIASHS</a:t>
            </a:r>
          </a:p>
        </p:txBody>
      </p:sp>
      <p:sp>
        <p:nvSpPr>
          <p:cNvPr id="9" name="Phylactère : pensées 8">
            <a:extLst>
              <a:ext uri="{FF2B5EF4-FFF2-40B4-BE49-F238E27FC236}">
                <a16:creationId xmlns:a16="http://schemas.microsoft.com/office/drawing/2014/main" id="{CE864EEE-E087-4FA6-914D-70BF1BD15485}"/>
              </a:ext>
            </a:extLst>
          </p:cNvPr>
          <p:cNvSpPr/>
          <p:nvPr/>
        </p:nvSpPr>
        <p:spPr>
          <a:xfrm>
            <a:off x="5477545" y="1989783"/>
            <a:ext cx="1871331" cy="1192010"/>
          </a:xfrm>
          <a:prstGeom prst="cloudCallout">
            <a:avLst>
              <a:gd name="adj1" fmla="val -38195"/>
              <a:gd name="adj2" fmla="val 710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« je suis en MIASHS »</a:t>
            </a:r>
          </a:p>
        </p:txBody>
      </p:sp>
      <p:sp>
        <p:nvSpPr>
          <p:cNvPr id="10" name="Phylactère : pensées 9">
            <a:extLst>
              <a:ext uri="{FF2B5EF4-FFF2-40B4-BE49-F238E27FC236}">
                <a16:creationId xmlns:a16="http://schemas.microsoft.com/office/drawing/2014/main" id="{675CBB3B-D6DC-4774-8BC2-02E1659929A7}"/>
              </a:ext>
            </a:extLst>
          </p:cNvPr>
          <p:cNvSpPr/>
          <p:nvPr/>
        </p:nvSpPr>
        <p:spPr>
          <a:xfrm>
            <a:off x="6055688" y="3429000"/>
            <a:ext cx="2195177" cy="1682070"/>
          </a:xfrm>
          <a:prstGeom prst="cloudCallout">
            <a:avLst>
              <a:gd name="adj1" fmla="val -69846"/>
              <a:gd name="adj2" fmla="val 61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MIASHS n’est pas dans notre terrain commun !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25E11760-F9D5-48F9-9B5C-55D029704D32}"/>
              </a:ext>
            </a:extLst>
          </p:cNvPr>
          <p:cNvSpPr/>
          <p:nvPr/>
        </p:nvSpPr>
        <p:spPr>
          <a:xfrm>
            <a:off x="6453964" y="5504046"/>
            <a:ext cx="1871331" cy="988828"/>
          </a:xfrm>
          <a:prstGeom prst="wedgeRoundRectCallout">
            <a:avLst>
              <a:gd name="adj1" fmla="val -65638"/>
              <a:gd name="adj2" fmla="val -467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je suis en MIASHS</a:t>
            </a: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4AF0C091-F8BB-431C-BE68-AAE5B0B00182}"/>
              </a:ext>
            </a:extLst>
          </p:cNvPr>
          <p:cNvSpPr/>
          <p:nvPr/>
        </p:nvSpPr>
        <p:spPr>
          <a:xfrm>
            <a:off x="6055688" y="3314700"/>
            <a:ext cx="2345809" cy="17458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11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4E185-1A02-4D46-8BEA-69203303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Logique générale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4A3F34-28DD-4E8E-925D-4F606F8F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Quels facteurs sont susceptibles d’amener les </a:t>
            </a:r>
            <a:r>
              <a:rPr lang="fr-FR" dirty="0" err="1"/>
              <a:t>locuteur.rice.s</a:t>
            </a:r>
            <a:r>
              <a:rPr lang="fr-FR" dirty="0"/>
              <a:t> à « sauter » la phase collaborative ?</a:t>
            </a:r>
          </a:p>
          <a:p>
            <a:pPr lvl="1"/>
            <a:r>
              <a:rPr lang="fr-FR" dirty="0"/>
              <a:t>Pression temporelle</a:t>
            </a:r>
          </a:p>
          <a:p>
            <a:pPr lvl="1"/>
            <a:r>
              <a:rPr lang="fr-FR" dirty="0"/>
              <a:t>Charge mentale (stress, situation nouvelle, dialogue en langue 2, etc.)</a:t>
            </a:r>
          </a:p>
          <a:p>
            <a:pPr lvl="1"/>
            <a:r>
              <a:rPr lang="fr-FR" dirty="0"/>
              <a:t>Absence de motivation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D0BF45-A23E-44D2-AC7E-86C0A98B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79546-03C4-45A4-82D1-86B58F4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Pression temporelle et égocentrisme</a:t>
            </a:r>
            <a:br>
              <a:rPr lang="fr-FR" b="1" dirty="0"/>
            </a:br>
            <a:r>
              <a:rPr lang="fr-FR" b="1" dirty="0"/>
              <a:t>Horton et </a:t>
            </a:r>
            <a:r>
              <a:rPr lang="fr-FR" b="1" dirty="0" err="1"/>
              <a:t>Keysar</a:t>
            </a:r>
            <a:r>
              <a:rPr lang="fr-FR" b="1" dirty="0"/>
              <a:t> (1996)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7853EB-2388-4CBD-97CD-0291897E69EF}"/>
              </a:ext>
            </a:extLst>
          </p:cNvPr>
          <p:cNvSpPr/>
          <p:nvPr/>
        </p:nvSpPr>
        <p:spPr>
          <a:xfrm>
            <a:off x="1655676" y="4869160"/>
            <a:ext cx="1944216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D1D72E4-9968-47A0-8C2C-276EC312BF50}"/>
              </a:ext>
            </a:extLst>
          </p:cNvPr>
          <p:cNvSpPr/>
          <p:nvPr/>
        </p:nvSpPr>
        <p:spPr>
          <a:xfrm>
            <a:off x="2339752" y="4869160"/>
            <a:ext cx="576064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Étoile à 5 branches 5">
            <a:extLst>
              <a:ext uri="{FF2B5EF4-FFF2-40B4-BE49-F238E27FC236}">
                <a16:creationId xmlns:a16="http://schemas.microsoft.com/office/drawing/2014/main" id="{B3787103-5198-4709-9D5E-2597FDE50C40}"/>
              </a:ext>
            </a:extLst>
          </p:cNvPr>
          <p:cNvSpPr/>
          <p:nvPr/>
        </p:nvSpPr>
        <p:spPr>
          <a:xfrm>
            <a:off x="2783966" y="2132856"/>
            <a:ext cx="1476164" cy="136815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Étoile à 5 branches 6">
            <a:extLst>
              <a:ext uri="{FF2B5EF4-FFF2-40B4-BE49-F238E27FC236}">
                <a16:creationId xmlns:a16="http://schemas.microsoft.com/office/drawing/2014/main" id="{1078A581-2C9A-40D2-AD77-48E6212D610C}"/>
              </a:ext>
            </a:extLst>
          </p:cNvPr>
          <p:cNvSpPr/>
          <p:nvPr/>
        </p:nvSpPr>
        <p:spPr>
          <a:xfrm>
            <a:off x="1189145" y="2474894"/>
            <a:ext cx="720080" cy="684076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7EAF1-AE84-4E4A-9DFE-A00BC33B00DF}"/>
              </a:ext>
            </a:extLst>
          </p:cNvPr>
          <p:cNvSpPr/>
          <p:nvPr/>
        </p:nvSpPr>
        <p:spPr>
          <a:xfrm>
            <a:off x="2819970" y="3835629"/>
            <a:ext cx="140415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Image-cible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FCEC3C-BFD1-477A-955F-11D2FEA0AB60}"/>
              </a:ext>
            </a:extLst>
          </p:cNvPr>
          <p:cNvSpPr/>
          <p:nvPr/>
        </p:nvSpPr>
        <p:spPr>
          <a:xfrm>
            <a:off x="626274" y="3835629"/>
            <a:ext cx="184582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Image-contexte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38E7AC-4320-4A62-805A-681A14CF3D1C}"/>
              </a:ext>
            </a:extLst>
          </p:cNvPr>
          <p:cNvSpPr txBox="1"/>
          <p:nvPr/>
        </p:nvSpPr>
        <p:spPr>
          <a:xfrm>
            <a:off x="4788024" y="1945863"/>
            <a:ext cx="40324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50% des </a:t>
            </a:r>
            <a:r>
              <a:rPr lang="fr-FR" dirty="0" err="1"/>
              <a:t>participant.e.s</a:t>
            </a:r>
            <a:r>
              <a:rPr lang="fr-FR" dirty="0"/>
              <a:t> : « L’autre </a:t>
            </a:r>
            <a:r>
              <a:rPr lang="fr-FR" dirty="0" err="1"/>
              <a:t>participant.e</a:t>
            </a:r>
            <a:r>
              <a:rPr lang="fr-FR" dirty="0"/>
              <a:t> voit la cible et le contexte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50% des participants : « L’autre </a:t>
            </a:r>
            <a:r>
              <a:rPr lang="fr-FR" dirty="0" err="1">
                <a:sym typeface="Wingdings" panose="05000000000000000000" pitchFamily="2" charset="2"/>
              </a:rPr>
              <a:t>participant.e</a:t>
            </a:r>
            <a:r>
              <a:rPr lang="fr-FR" dirty="0">
                <a:sym typeface="Wingdings" panose="05000000000000000000" pitchFamily="2" charset="2"/>
              </a:rPr>
              <a:t> voit la cible uniquement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Dans les deux cas, tâche = décrire la 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Base du raisonnement : contraste visuel </a:t>
            </a:r>
            <a:r>
              <a:rPr lang="fr-FR" b="1" dirty="0">
                <a:sym typeface="Wingdings" panose="05000000000000000000" pitchFamily="2" charset="2"/>
              </a:rPr>
              <a:t>saillant</a:t>
            </a:r>
            <a:r>
              <a:rPr lang="fr-FR" dirty="0">
                <a:sym typeface="Wingdings" panose="05000000000000000000" pitchFamily="2" charset="2"/>
              </a:rPr>
              <a:t> pour </a:t>
            </a:r>
            <a:r>
              <a:rPr lang="fr-FR" dirty="0" err="1">
                <a:sym typeface="Wingdings" panose="05000000000000000000" pitchFamily="2" charset="2"/>
              </a:rPr>
              <a:t>le.a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participant.e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Fortement susceptible d’être inclus dans la planification initiale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621EA1FB-2FCD-4157-A836-35D9D35222FC}"/>
              </a:ext>
            </a:extLst>
          </p:cNvPr>
          <p:cNvSpPr/>
          <p:nvPr/>
        </p:nvSpPr>
        <p:spPr>
          <a:xfrm>
            <a:off x="4224126" y="4287362"/>
            <a:ext cx="1626016" cy="756664"/>
          </a:xfrm>
          <a:prstGeom prst="wedgeRoundRectCallout">
            <a:avLst>
              <a:gd name="adj1" fmla="val -75107"/>
              <a:gd name="adj2" fmla="val 3580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grande étoile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B15569F2-0699-44B1-A8DD-6ABAD1F33725}"/>
              </a:ext>
            </a:extLst>
          </p:cNvPr>
          <p:cNvSpPr/>
          <p:nvPr/>
        </p:nvSpPr>
        <p:spPr>
          <a:xfrm>
            <a:off x="4224126" y="5301208"/>
            <a:ext cx="1626016" cy="756664"/>
          </a:xfrm>
          <a:prstGeom prst="wedgeRoundRectCallout">
            <a:avLst>
              <a:gd name="adj1" fmla="val -74453"/>
              <a:gd name="adj2" fmla="val -4710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l’étoile</a:t>
            </a:r>
          </a:p>
        </p:txBody>
      </p:sp>
    </p:spTree>
    <p:extLst>
      <p:ext uri="{BB962C8B-B14F-4D97-AF65-F5344CB8AC3E}">
        <p14:creationId xmlns:p14="http://schemas.microsoft.com/office/powerpoint/2010/main" val="35944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1A773-CDE0-4865-9E29-BB0AB332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Pression temporelle et égocentrisme</a:t>
            </a:r>
            <a:br>
              <a:rPr lang="fr-FR" b="1" dirty="0"/>
            </a:br>
            <a:r>
              <a:rPr lang="fr-FR" b="1" dirty="0"/>
              <a:t>Horton et </a:t>
            </a:r>
            <a:r>
              <a:rPr lang="fr-FR" b="1" dirty="0" err="1"/>
              <a:t>Keysar</a:t>
            </a:r>
            <a:r>
              <a:rPr lang="fr-FR" b="1" dirty="0"/>
              <a:t> (1996)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58F66-77C0-40D2-8329-D7D735C8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D11D8C-1CE9-4C8C-9751-2D2688545B54}"/>
              </a:ext>
            </a:extLst>
          </p:cNvPr>
          <p:cNvSpPr/>
          <p:nvPr/>
        </p:nvSpPr>
        <p:spPr>
          <a:xfrm>
            <a:off x="1475656" y="1628800"/>
            <a:ext cx="13681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Partenaire voit cible et contexte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85DC9-FFD5-4A6F-A311-0A690B07C1B1}"/>
              </a:ext>
            </a:extLst>
          </p:cNvPr>
          <p:cNvSpPr/>
          <p:nvPr/>
        </p:nvSpPr>
        <p:spPr>
          <a:xfrm>
            <a:off x="1475656" y="2780928"/>
            <a:ext cx="13681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Partenaire voit cible uniquement</a:t>
            </a:r>
          </a:p>
        </p:txBody>
      </p:sp>
      <p:sp>
        <p:nvSpPr>
          <p:cNvPr id="6" name="Flèche droite 5">
            <a:extLst>
              <a:ext uri="{FF2B5EF4-FFF2-40B4-BE49-F238E27FC236}">
                <a16:creationId xmlns:a16="http://schemas.microsoft.com/office/drawing/2014/main" id="{203968A6-CCF1-4592-9F41-49B1EC41B3FA}"/>
              </a:ext>
            </a:extLst>
          </p:cNvPr>
          <p:cNvSpPr/>
          <p:nvPr/>
        </p:nvSpPr>
        <p:spPr>
          <a:xfrm>
            <a:off x="3059832" y="1375970"/>
            <a:ext cx="5616624" cy="14401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C1071-F3D1-48A7-9B3F-777899CC3E41}"/>
              </a:ext>
            </a:extLst>
          </p:cNvPr>
          <p:cNvSpPr/>
          <p:nvPr/>
        </p:nvSpPr>
        <p:spPr>
          <a:xfrm>
            <a:off x="3275856" y="1632101"/>
            <a:ext cx="129614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Planification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E8620-71ED-4BE2-BC86-FEAFB80F910F}"/>
              </a:ext>
            </a:extLst>
          </p:cNvPr>
          <p:cNvSpPr/>
          <p:nvPr/>
        </p:nvSpPr>
        <p:spPr>
          <a:xfrm>
            <a:off x="4716016" y="1632101"/>
            <a:ext cx="122413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 TC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224CD2-0C12-4B40-825A-749598F3C502}"/>
              </a:ext>
            </a:extLst>
          </p:cNvPr>
          <p:cNvSpPr/>
          <p:nvPr/>
        </p:nvSpPr>
        <p:spPr>
          <a:xfrm>
            <a:off x="6084168" y="1632101"/>
            <a:ext cx="14401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Formulation et articulation</a:t>
            </a:r>
          </a:p>
        </p:txBody>
      </p:sp>
      <p:sp>
        <p:nvSpPr>
          <p:cNvPr id="10" name="Pensées 9">
            <a:extLst>
              <a:ext uri="{FF2B5EF4-FFF2-40B4-BE49-F238E27FC236}">
                <a16:creationId xmlns:a16="http://schemas.microsoft.com/office/drawing/2014/main" id="{4DBFC0E1-B1C5-41A3-8ACC-7C562EE3614E}"/>
              </a:ext>
            </a:extLst>
          </p:cNvPr>
          <p:cNvSpPr/>
          <p:nvPr/>
        </p:nvSpPr>
        <p:spPr>
          <a:xfrm>
            <a:off x="2627784" y="2917504"/>
            <a:ext cx="1512168" cy="1022992"/>
          </a:xfrm>
          <a:prstGeom prst="cloudCallout">
            <a:avLst>
              <a:gd name="adj1" fmla="val 14211"/>
              <a:gd name="adj2" fmla="val -807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« la grande étoile »</a:t>
            </a:r>
          </a:p>
        </p:txBody>
      </p:sp>
      <p:sp>
        <p:nvSpPr>
          <p:cNvPr id="11" name="Pensées 10">
            <a:extLst>
              <a:ext uri="{FF2B5EF4-FFF2-40B4-BE49-F238E27FC236}">
                <a16:creationId xmlns:a16="http://schemas.microsoft.com/office/drawing/2014/main" id="{C307EF6F-5695-4C82-921C-56044A1DBDCE}"/>
              </a:ext>
            </a:extLst>
          </p:cNvPr>
          <p:cNvSpPr/>
          <p:nvPr/>
        </p:nvSpPr>
        <p:spPr>
          <a:xfrm>
            <a:off x="4044710" y="3211519"/>
            <a:ext cx="2304256" cy="1648744"/>
          </a:xfrm>
          <a:prstGeom prst="cloudCallout">
            <a:avLst>
              <a:gd name="adj1" fmla="val 2937"/>
              <a:gd name="adj2" fmla="val -819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contraste est dans le terrain commun</a:t>
            </a:r>
          </a:p>
        </p:txBody>
      </p:sp>
      <p:sp>
        <p:nvSpPr>
          <p:cNvPr id="12" name="Flèche droite 12">
            <a:extLst>
              <a:ext uri="{FF2B5EF4-FFF2-40B4-BE49-F238E27FC236}">
                <a16:creationId xmlns:a16="http://schemas.microsoft.com/office/drawing/2014/main" id="{9DD30026-F7A9-4FB3-8196-5DFE5D24BE03}"/>
              </a:ext>
            </a:extLst>
          </p:cNvPr>
          <p:cNvSpPr/>
          <p:nvPr/>
        </p:nvSpPr>
        <p:spPr>
          <a:xfrm>
            <a:off x="3059832" y="2518048"/>
            <a:ext cx="5616624" cy="14401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8BDB9-4C45-4676-A6B7-97D7DC965B1D}"/>
              </a:ext>
            </a:extLst>
          </p:cNvPr>
          <p:cNvSpPr/>
          <p:nvPr/>
        </p:nvSpPr>
        <p:spPr>
          <a:xfrm>
            <a:off x="3275856" y="2774179"/>
            <a:ext cx="129614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Planification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5E726-DD36-4BB3-B7AE-DC8D798455D3}"/>
              </a:ext>
            </a:extLst>
          </p:cNvPr>
          <p:cNvSpPr/>
          <p:nvPr/>
        </p:nvSpPr>
        <p:spPr>
          <a:xfrm>
            <a:off x="4716016" y="2774179"/>
            <a:ext cx="122413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 TC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EEE9B-970A-4E7D-B0E5-08FBDC542D98}"/>
              </a:ext>
            </a:extLst>
          </p:cNvPr>
          <p:cNvSpPr/>
          <p:nvPr/>
        </p:nvSpPr>
        <p:spPr>
          <a:xfrm>
            <a:off x="6084168" y="2774179"/>
            <a:ext cx="14401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Formulation et articulation</a:t>
            </a:r>
          </a:p>
        </p:txBody>
      </p:sp>
      <p:sp>
        <p:nvSpPr>
          <p:cNvPr id="16" name="Pensées 16">
            <a:extLst>
              <a:ext uri="{FF2B5EF4-FFF2-40B4-BE49-F238E27FC236}">
                <a16:creationId xmlns:a16="http://schemas.microsoft.com/office/drawing/2014/main" id="{645CEE33-BD7D-43CC-B805-99498E335915}"/>
              </a:ext>
            </a:extLst>
          </p:cNvPr>
          <p:cNvSpPr/>
          <p:nvPr/>
        </p:nvSpPr>
        <p:spPr>
          <a:xfrm>
            <a:off x="2627784" y="4059582"/>
            <a:ext cx="1512168" cy="1022992"/>
          </a:xfrm>
          <a:prstGeom prst="cloudCallout">
            <a:avLst>
              <a:gd name="adj1" fmla="val 14211"/>
              <a:gd name="adj2" fmla="val -807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« la grande étoile »</a:t>
            </a:r>
          </a:p>
        </p:txBody>
      </p:sp>
      <p:sp>
        <p:nvSpPr>
          <p:cNvPr id="17" name="Pensées 17">
            <a:extLst>
              <a:ext uri="{FF2B5EF4-FFF2-40B4-BE49-F238E27FC236}">
                <a16:creationId xmlns:a16="http://schemas.microsoft.com/office/drawing/2014/main" id="{33340910-D2D0-49A3-BB2C-C54955821931}"/>
              </a:ext>
            </a:extLst>
          </p:cNvPr>
          <p:cNvSpPr/>
          <p:nvPr/>
        </p:nvSpPr>
        <p:spPr>
          <a:xfrm>
            <a:off x="4044710" y="4283046"/>
            <a:ext cx="2304256" cy="1719295"/>
          </a:xfrm>
          <a:prstGeom prst="cloudCallout">
            <a:avLst>
              <a:gd name="adj1" fmla="val 2937"/>
              <a:gd name="adj2" fmla="val -819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contraste </a:t>
            </a:r>
            <a:r>
              <a:rPr lang="fr-FR" b="1" dirty="0"/>
              <a:t>n’est pas </a:t>
            </a:r>
            <a:r>
              <a:rPr lang="fr-FR" dirty="0"/>
              <a:t>dans le terrain commun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197CC5-CABE-4682-9483-DC1AC6564195}"/>
              </a:ext>
            </a:extLst>
          </p:cNvPr>
          <p:cNvSpPr/>
          <p:nvPr/>
        </p:nvSpPr>
        <p:spPr>
          <a:xfrm rot="16200000">
            <a:off x="-138100" y="2312094"/>
            <a:ext cx="2060886" cy="7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Sans pression temporelle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812DD9-2EA7-440B-AE58-B6969F1BDC96}"/>
              </a:ext>
            </a:extLst>
          </p:cNvPr>
          <p:cNvSpPr/>
          <p:nvPr/>
        </p:nvSpPr>
        <p:spPr>
          <a:xfrm>
            <a:off x="1475655" y="4189862"/>
            <a:ext cx="13681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Partenaire voit cible et contexte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56FD2E-3BC2-43EE-BF60-137A08C1338F}"/>
              </a:ext>
            </a:extLst>
          </p:cNvPr>
          <p:cNvSpPr/>
          <p:nvPr/>
        </p:nvSpPr>
        <p:spPr>
          <a:xfrm>
            <a:off x="1475655" y="5341990"/>
            <a:ext cx="13681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Partenaire voit cible uniquement</a:t>
            </a:r>
          </a:p>
        </p:txBody>
      </p:sp>
      <p:sp>
        <p:nvSpPr>
          <p:cNvPr id="21" name="Flèche droite 22">
            <a:extLst>
              <a:ext uri="{FF2B5EF4-FFF2-40B4-BE49-F238E27FC236}">
                <a16:creationId xmlns:a16="http://schemas.microsoft.com/office/drawing/2014/main" id="{A871CD13-6CF5-4773-9FA5-B9E2AE582FE4}"/>
              </a:ext>
            </a:extLst>
          </p:cNvPr>
          <p:cNvSpPr/>
          <p:nvPr/>
        </p:nvSpPr>
        <p:spPr>
          <a:xfrm>
            <a:off x="3059831" y="3937032"/>
            <a:ext cx="5616624" cy="14401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4D52A8-DAB8-4E92-8DAF-41B361A82538}"/>
              </a:ext>
            </a:extLst>
          </p:cNvPr>
          <p:cNvSpPr/>
          <p:nvPr/>
        </p:nvSpPr>
        <p:spPr>
          <a:xfrm>
            <a:off x="3275855" y="4193163"/>
            <a:ext cx="129614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Planification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CA047-6D13-4F48-A154-C96627A3A60E}"/>
              </a:ext>
            </a:extLst>
          </p:cNvPr>
          <p:cNvSpPr/>
          <p:nvPr/>
        </p:nvSpPr>
        <p:spPr>
          <a:xfrm>
            <a:off x="4716015" y="4193163"/>
            <a:ext cx="122413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 TC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185323-8588-4E74-B7FE-FFA85E7E63DE}"/>
              </a:ext>
            </a:extLst>
          </p:cNvPr>
          <p:cNvSpPr/>
          <p:nvPr/>
        </p:nvSpPr>
        <p:spPr>
          <a:xfrm>
            <a:off x="6084167" y="4193163"/>
            <a:ext cx="14401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Formulation et articulation</a:t>
            </a:r>
          </a:p>
        </p:txBody>
      </p:sp>
      <p:sp>
        <p:nvSpPr>
          <p:cNvPr id="25" name="Flèche droite 26">
            <a:extLst>
              <a:ext uri="{FF2B5EF4-FFF2-40B4-BE49-F238E27FC236}">
                <a16:creationId xmlns:a16="http://schemas.microsoft.com/office/drawing/2014/main" id="{295B771C-F9F0-4363-B72B-ACCBB5212FCE}"/>
              </a:ext>
            </a:extLst>
          </p:cNvPr>
          <p:cNvSpPr/>
          <p:nvPr/>
        </p:nvSpPr>
        <p:spPr>
          <a:xfrm>
            <a:off x="3059831" y="5079110"/>
            <a:ext cx="5616624" cy="14401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D30A37-FD0B-4C42-9EAA-F1F393F5B21E}"/>
              </a:ext>
            </a:extLst>
          </p:cNvPr>
          <p:cNvSpPr/>
          <p:nvPr/>
        </p:nvSpPr>
        <p:spPr>
          <a:xfrm>
            <a:off x="3275855" y="5335241"/>
            <a:ext cx="129614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Planification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D432E-486E-410F-AB2D-EA975C959CB3}"/>
              </a:ext>
            </a:extLst>
          </p:cNvPr>
          <p:cNvSpPr/>
          <p:nvPr/>
        </p:nvSpPr>
        <p:spPr>
          <a:xfrm>
            <a:off x="4716015" y="5335241"/>
            <a:ext cx="122413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 TC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CC9E9E-3773-4B32-B7B3-2DEC64585348}"/>
              </a:ext>
            </a:extLst>
          </p:cNvPr>
          <p:cNvSpPr/>
          <p:nvPr/>
        </p:nvSpPr>
        <p:spPr>
          <a:xfrm>
            <a:off x="6084167" y="5335241"/>
            <a:ext cx="14401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Formulation et articulation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B84A9-DD9B-4EEB-B900-FE6450D9D1FA}"/>
              </a:ext>
            </a:extLst>
          </p:cNvPr>
          <p:cNvSpPr/>
          <p:nvPr/>
        </p:nvSpPr>
        <p:spPr>
          <a:xfrm rot="16200000">
            <a:off x="-138101" y="4873156"/>
            <a:ext cx="2060886" cy="705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Avec pression temporelle</a:t>
            </a:r>
          </a:p>
        </p:txBody>
      </p:sp>
      <p:sp>
        <p:nvSpPr>
          <p:cNvPr id="30" name="Multiplier 31">
            <a:extLst>
              <a:ext uri="{FF2B5EF4-FFF2-40B4-BE49-F238E27FC236}">
                <a16:creationId xmlns:a16="http://schemas.microsoft.com/office/drawing/2014/main" id="{8855ED3D-D992-4F32-9EFE-13A5AE1C8B71}"/>
              </a:ext>
            </a:extLst>
          </p:cNvPr>
          <p:cNvSpPr/>
          <p:nvPr/>
        </p:nvSpPr>
        <p:spPr>
          <a:xfrm>
            <a:off x="4332742" y="3875365"/>
            <a:ext cx="2016224" cy="15433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Multiplier 32">
            <a:extLst>
              <a:ext uri="{FF2B5EF4-FFF2-40B4-BE49-F238E27FC236}">
                <a16:creationId xmlns:a16="http://schemas.microsoft.com/office/drawing/2014/main" id="{2B15701A-CED9-4D40-91C8-0DCED94C8668}"/>
              </a:ext>
            </a:extLst>
          </p:cNvPr>
          <p:cNvSpPr/>
          <p:nvPr/>
        </p:nvSpPr>
        <p:spPr>
          <a:xfrm>
            <a:off x="4349987" y="5020744"/>
            <a:ext cx="2016224" cy="15433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ensées 33">
            <a:extLst>
              <a:ext uri="{FF2B5EF4-FFF2-40B4-BE49-F238E27FC236}">
                <a16:creationId xmlns:a16="http://schemas.microsoft.com/office/drawing/2014/main" id="{BAE7FBDA-4740-46B1-BDD5-C29CC5D0DC55}"/>
              </a:ext>
            </a:extLst>
          </p:cNvPr>
          <p:cNvSpPr/>
          <p:nvPr/>
        </p:nvSpPr>
        <p:spPr>
          <a:xfrm>
            <a:off x="2627784" y="5490845"/>
            <a:ext cx="1512168" cy="1022992"/>
          </a:xfrm>
          <a:prstGeom prst="cloudCallout">
            <a:avLst>
              <a:gd name="adj1" fmla="val 14211"/>
              <a:gd name="adj2" fmla="val -807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« la grande étoile »</a:t>
            </a:r>
          </a:p>
        </p:txBody>
      </p:sp>
      <p:sp>
        <p:nvSpPr>
          <p:cNvPr id="33" name="Rectangle à coins arrondis 34">
            <a:extLst>
              <a:ext uri="{FF2B5EF4-FFF2-40B4-BE49-F238E27FC236}">
                <a16:creationId xmlns:a16="http://schemas.microsoft.com/office/drawing/2014/main" id="{7D8516AF-476D-49B0-ABAA-7A9BC381D17F}"/>
              </a:ext>
            </a:extLst>
          </p:cNvPr>
          <p:cNvSpPr/>
          <p:nvPr/>
        </p:nvSpPr>
        <p:spPr>
          <a:xfrm>
            <a:off x="7423647" y="5020744"/>
            <a:ext cx="1656184" cy="576064"/>
          </a:xfrm>
          <a:prstGeom prst="wedgeRoundRectCallout">
            <a:avLst>
              <a:gd name="adj1" fmla="val -43750"/>
              <a:gd name="adj2" fmla="val -865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grande étoile</a:t>
            </a:r>
          </a:p>
        </p:txBody>
      </p:sp>
      <p:sp>
        <p:nvSpPr>
          <p:cNvPr id="34" name="Pensées 35">
            <a:extLst>
              <a:ext uri="{FF2B5EF4-FFF2-40B4-BE49-F238E27FC236}">
                <a16:creationId xmlns:a16="http://schemas.microsoft.com/office/drawing/2014/main" id="{A171703A-D5B0-4EED-86B9-C732ABDBD4BB}"/>
              </a:ext>
            </a:extLst>
          </p:cNvPr>
          <p:cNvSpPr/>
          <p:nvPr/>
        </p:nvSpPr>
        <p:spPr>
          <a:xfrm>
            <a:off x="1763688" y="5821816"/>
            <a:ext cx="1512168" cy="1022992"/>
          </a:xfrm>
          <a:prstGeom prst="cloudCallout">
            <a:avLst>
              <a:gd name="adj1" fmla="val 43759"/>
              <a:gd name="adj2" fmla="val -441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« la grande étoile »</a:t>
            </a:r>
          </a:p>
        </p:txBody>
      </p:sp>
      <p:sp>
        <p:nvSpPr>
          <p:cNvPr id="35" name="Rectangle à coins arrondis 37">
            <a:extLst>
              <a:ext uri="{FF2B5EF4-FFF2-40B4-BE49-F238E27FC236}">
                <a16:creationId xmlns:a16="http://schemas.microsoft.com/office/drawing/2014/main" id="{13366FE0-B5A4-4C8B-9505-1DBD7F52D26B}"/>
              </a:ext>
            </a:extLst>
          </p:cNvPr>
          <p:cNvSpPr/>
          <p:nvPr/>
        </p:nvSpPr>
        <p:spPr>
          <a:xfrm>
            <a:off x="7423647" y="6231238"/>
            <a:ext cx="1656184" cy="576064"/>
          </a:xfrm>
          <a:prstGeom prst="wedgeRoundRectCallout">
            <a:avLst>
              <a:gd name="adj1" fmla="val -42495"/>
              <a:gd name="adj2" fmla="val -902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grande étoile</a:t>
            </a:r>
          </a:p>
        </p:txBody>
      </p:sp>
      <p:sp>
        <p:nvSpPr>
          <p:cNvPr id="36" name="Rectangle à coins arrondis 38">
            <a:extLst>
              <a:ext uri="{FF2B5EF4-FFF2-40B4-BE49-F238E27FC236}">
                <a16:creationId xmlns:a16="http://schemas.microsoft.com/office/drawing/2014/main" id="{2F3DF7BB-E4D7-43EE-AF8A-76AEEFBC7C52}"/>
              </a:ext>
            </a:extLst>
          </p:cNvPr>
          <p:cNvSpPr/>
          <p:nvPr/>
        </p:nvSpPr>
        <p:spPr>
          <a:xfrm>
            <a:off x="7423647" y="3587333"/>
            <a:ext cx="1656184" cy="576064"/>
          </a:xfrm>
          <a:prstGeom prst="wedgeRoundRectCallout">
            <a:avLst>
              <a:gd name="adj1" fmla="val -43750"/>
              <a:gd name="adj2" fmla="val -865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l’étoile</a:t>
            </a:r>
          </a:p>
        </p:txBody>
      </p:sp>
      <p:sp>
        <p:nvSpPr>
          <p:cNvPr id="37" name="Rectangle à coins arrondis 39">
            <a:extLst>
              <a:ext uri="{FF2B5EF4-FFF2-40B4-BE49-F238E27FC236}">
                <a16:creationId xmlns:a16="http://schemas.microsoft.com/office/drawing/2014/main" id="{EE188ED1-7F3B-44F7-B19C-4A1C0D01F182}"/>
              </a:ext>
            </a:extLst>
          </p:cNvPr>
          <p:cNvSpPr/>
          <p:nvPr/>
        </p:nvSpPr>
        <p:spPr>
          <a:xfrm>
            <a:off x="7423647" y="2376852"/>
            <a:ext cx="1656184" cy="576064"/>
          </a:xfrm>
          <a:prstGeom prst="wedgeRoundRectCallout">
            <a:avLst>
              <a:gd name="adj1" fmla="val -43750"/>
              <a:gd name="adj2" fmla="val -865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grande étoile</a:t>
            </a:r>
          </a:p>
        </p:txBody>
      </p:sp>
      <p:sp>
        <p:nvSpPr>
          <p:cNvPr id="38" name="Rectangle à coins arrondis 41">
            <a:extLst>
              <a:ext uri="{FF2B5EF4-FFF2-40B4-BE49-F238E27FC236}">
                <a16:creationId xmlns:a16="http://schemas.microsoft.com/office/drawing/2014/main" id="{FE629673-4D2A-4772-A833-43D8C1A9D0D8}"/>
              </a:ext>
            </a:extLst>
          </p:cNvPr>
          <p:cNvSpPr/>
          <p:nvPr/>
        </p:nvSpPr>
        <p:spPr>
          <a:xfrm>
            <a:off x="3275857" y="1808018"/>
            <a:ext cx="1656184" cy="576064"/>
          </a:xfrm>
          <a:prstGeom prst="wedgeRoundRectCallout">
            <a:avLst>
              <a:gd name="adj1" fmla="val -43750"/>
              <a:gd name="adj2" fmla="val -865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grande étoile</a:t>
            </a:r>
          </a:p>
        </p:txBody>
      </p:sp>
      <p:sp>
        <p:nvSpPr>
          <p:cNvPr id="39" name="Rectangle à coins arrondis 42">
            <a:extLst>
              <a:ext uri="{FF2B5EF4-FFF2-40B4-BE49-F238E27FC236}">
                <a16:creationId xmlns:a16="http://schemas.microsoft.com/office/drawing/2014/main" id="{D72C4B9A-AB76-45E2-8079-2540E105B14C}"/>
              </a:ext>
            </a:extLst>
          </p:cNvPr>
          <p:cNvSpPr/>
          <p:nvPr/>
        </p:nvSpPr>
        <p:spPr>
          <a:xfrm>
            <a:off x="3275856" y="2950096"/>
            <a:ext cx="1656184" cy="576064"/>
          </a:xfrm>
          <a:prstGeom prst="wedgeRoundRectCallout">
            <a:avLst>
              <a:gd name="adj1" fmla="val -43750"/>
              <a:gd name="adj2" fmla="val -865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l’étoile</a:t>
            </a:r>
          </a:p>
        </p:txBody>
      </p:sp>
      <p:sp>
        <p:nvSpPr>
          <p:cNvPr id="40" name="Rectangle à coins arrondis 43">
            <a:extLst>
              <a:ext uri="{FF2B5EF4-FFF2-40B4-BE49-F238E27FC236}">
                <a16:creationId xmlns:a16="http://schemas.microsoft.com/office/drawing/2014/main" id="{B1CC17BF-8E96-43F7-BCE2-CAD8142167F0}"/>
              </a:ext>
            </a:extLst>
          </p:cNvPr>
          <p:cNvSpPr/>
          <p:nvPr/>
        </p:nvSpPr>
        <p:spPr>
          <a:xfrm>
            <a:off x="3275856" y="4369080"/>
            <a:ext cx="1656184" cy="576064"/>
          </a:xfrm>
          <a:prstGeom prst="wedgeRoundRectCallout">
            <a:avLst>
              <a:gd name="adj1" fmla="val -43750"/>
              <a:gd name="adj2" fmla="val -865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grande étoile</a:t>
            </a:r>
          </a:p>
        </p:txBody>
      </p:sp>
      <p:sp>
        <p:nvSpPr>
          <p:cNvPr id="41" name="Rectangle à coins arrondis 44">
            <a:extLst>
              <a:ext uri="{FF2B5EF4-FFF2-40B4-BE49-F238E27FC236}">
                <a16:creationId xmlns:a16="http://schemas.microsoft.com/office/drawing/2014/main" id="{68AA45DA-9832-4945-9E8C-CAB40EFA734C}"/>
              </a:ext>
            </a:extLst>
          </p:cNvPr>
          <p:cNvSpPr/>
          <p:nvPr/>
        </p:nvSpPr>
        <p:spPr>
          <a:xfrm>
            <a:off x="3203848" y="5504409"/>
            <a:ext cx="1656184" cy="576064"/>
          </a:xfrm>
          <a:prstGeom prst="wedgeRoundRectCallout">
            <a:avLst>
              <a:gd name="adj1" fmla="val -42495"/>
              <a:gd name="adj2" fmla="val -902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grande étoile</a:t>
            </a:r>
          </a:p>
        </p:txBody>
      </p:sp>
    </p:spTree>
    <p:extLst>
      <p:ext uri="{BB962C8B-B14F-4D97-AF65-F5344CB8AC3E}">
        <p14:creationId xmlns:p14="http://schemas.microsoft.com/office/powerpoint/2010/main" val="14474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E7D55-F260-4F39-AE09-AA78A49E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Pression temporelle et égocentrisme</a:t>
            </a:r>
            <a:br>
              <a:rPr lang="fr-FR" b="1" dirty="0"/>
            </a:br>
            <a:r>
              <a:rPr lang="fr-FR" b="1" dirty="0"/>
              <a:t>Horton et </a:t>
            </a:r>
            <a:r>
              <a:rPr lang="fr-FR" b="1" dirty="0" err="1"/>
              <a:t>Keysar</a:t>
            </a:r>
            <a:r>
              <a:rPr lang="fr-FR" b="1" dirty="0"/>
              <a:t> (1996)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03A87-9365-411C-9C12-F398D6EA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Résultats en accord avec le modèle</a:t>
            </a:r>
          </a:p>
          <a:p>
            <a:pPr lvl="1"/>
            <a:r>
              <a:rPr lang="fr-FR" dirty="0"/>
              <a:t>Erreurs dans la condition « avec pression temporelle – partenaire voit uniquement la cible »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39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B6A7FB-94EA-44E2-90BB-2355D4A6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Rappel :</a:t>
            </a:r>
            <a:br>
              <a:rPr lang="fr-FR" b="1" dirty="0"/>
            </a:br>
            <a:r>
              <a:rPr lang="fr-FR" b="1" dirty="0"/>
              <a:t>L’adaptation en dialogue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3D3D05-2194-4A79-BB4B-CFFABBD51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7059F3-F28F-43FF-B5EE-1D980ED6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74" y="-200321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E7D55-F260-4F39-AE09-AA78A49E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Réflexion sur la notion d’égocentrisme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03A87-9365-411C-9C12-F398D6EA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L’égocentrisme est-il nécessairement « un problème » ?</a:t>
            </a:r>
          </a:p>
          <a:p>
            <a:pPr lvl="1"/>
            <a:r>
              <a:rPr lang="fr-FR" dirty="0"/>
              <a:t>Oui ! Les partenaires de dialogue n’ont pas forcément</a:t>
            </a:r>
          </a:p>
          <a:p>
            <a:pPr lvl="1"/>
            <a:r>
              <a:rPr lang="fr-FR" dirty="0"/>
              <a:t>Non ! Parfois les deux partenaires ont les mêmes connaissances sans le savoir</a:t>
            </a:r>
          </a:p>
          <a:p>
            <a:pPr lvl="1"/>
            <a:r>
              <a:rPr lang="fr-FR" dirty="0"/>
              <a:t>Non ! Même s’il y a une erreur, il est possible de la réparer assez simplement (mais le nombre de tours de parole augmente…)</a:t>
            </a:r>
          </a:p>
          <a:p>
            <a:endParaRPr lang="fr-FR" dirty="0"/>
          </a:p>
          <a:p>
            <a:r>
              <a:rPr lang="fr-FR" dirty="0"/>
              <a:t>Quel fonctionnement est le plus judicieux ?</a:t>
            </a:r>
          </a:p>
          <a:p>
            <a:pPr lvl="1"/>
            <a:r>
              <a:rPr lang="fr-FR" dirty="0"/>
              <a:t>S’engager dans des réflexions conscientes concernant l’état mental </a:t>
            </a:r>
            <a:r>
              <a:rPr lang="fr-FR" dirty="0" err="1"/>
              <a:t>du.e</a:t>
            </a:r>
            <a:r>
              <a:rPr lang="fr-FR" dirty="0"/>
              <a:t> la partenaire, comme dans l’approche collaborative ?</a:t>
            </a:r>
          </a:p>
          <a:p>
            <a:pPr lvl="1"/>
            <a:r>
              <a:rPr lang="fr-FR" dirty="0"/>
              <a:t>Ne pas nécessairement s’engager dans ces processus en partant du principe que toute erreur est réparable, comme dans l’approche égocentrique ?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FEC150-1D71-4F42-9758-BD83F426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2183A-4AB6-4D9E-9AD5-EB9CF10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Logique générale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EF9F670-EAEE-4D35-AED9-C30FC1CE7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3" r="2035"/>
          <a:stretch/>
        </p:blipFill>
        <p:spPr>
          <a:xfrm>
            <a:off x="1534630" y="3561907"/>
            <a:ext cx="4777568" cy="262969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F983A76-BCB2-41D3-9BEA-3D06F46E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ED5A438-35D7-4103-AACF-CAC6C0AB4055}"/>
              </a:ext>
            </a:extLst>
          </p:cNvPr>
          <p:cNvSpPr/>
          <p:nvPr/>
        </p:nvSpPr>
        <p:spPr>
          <a:xfrm>
            <a:off x="598964" y="2801679"/>
            <a:ext cx="1871331" cy="988828"/>
          </a:xfrm>
          <a:prstGeom prst="wedgeRoundRectCallout">
            <a:avLst>
              <a:gd name="adj1" fmla="val 43453"/>
              <a:gd name="adj2" fmla="val 672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tu fais quoi comme études ?</a:t>
            </a:r>
          </a:p>
        </p:txBody>
      </p:sp>
      <p:sp>
        <p:nvSpPr>
          <p:cNvPr id="8" name="Phylactère : pensées 7">
            <a:extLst>
              <a:ext uri="{FF2B5EF4-FFF2-40B4-BE49-F238E27FC236}">
                <a16:creationId xmlns:a16="http://schemas.microsoft.com/office/drawing/2014/main" id="{14659444-68C3-4460-BBAC-E3D6F4D1DBB5}"/>
              </a:ext>
            </a:extLst>
          </p:cNvPr>
          <p:cNvSpPr/>
          <p:nvPr/>
        </p:nvSpPr>
        <p:spPr>
          <a:xfrm>
            <a:off x="3450268" y="1650179"/>
            <a:ext cx="1770318" cy="1192010"/>
          </a:xfrm>
          <a:prstGeom prst="cloudCallout">
            <a:avLst>
              <a:gd name="adj1" fmla="val 10454"/>
              <a:gd name="adj2" fmla="val 79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je suis en MIASHS</a:t>
            </a:r>
          </a:p>
        </p:txBody>
      </p:sp>
      <p:sp>
        <p:nvSpPr>
          <p:cNvPr id="9" name="Phylactère : pensées 8">
            <a:extLst>
              <a:ext uri="{FF2B5EF4-FFF2-40B4-BE49-F238E27FC236}">
                <a16:creationId xmlns:a16="http://schemas.microsoft.com/office/drawing/2014/main" id="{CE864EEE-E087-4FA6-914D-70BF1BD15485}"/>
              </a:ext>
            </a:extLst>
          </p:cNvPr>
          <p:cNvSpPr/>
          <p:nvPr/>
        </p:nvSpPr>
        <p:spPr>
          <a:xfrm>
            <a:off x="5477545" y="1989783"/>
            <a:ext cx="1871331" cy="1192010"/>
          </a:xfrm>
          <a:prstGeom prst="cloudCallout">
            <a:avLst>
              <a:gd name="adj1" fmla="val -38195"/>
              <a:gd name="adj2" fmla="val 710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« je suis en MIASHS »</a:t>
            </a:r>
          </a:p>
        </p:txBody>
      </p:sp>
      <p:sp>
        <p:nvSpPr>
          <p:cNvPr id="10" name="Phylactère : pensées 9">
            <a:extLst>
              <a:ext uri="{FF2B5EF4-FFF2-40B4-BE49-F238E27FC236}">
                <a16:creationId xmlns:a16="http://schemas.microsoft.com/office/drawing/2014/main" id="{675CBB3B-D6DC-4774-8BC2-02E1659929A7}"/>
              </a:ext>
            </a:extLst>
          </p:cNvPr>
          <p:cNvSpPr/>
          <p:nvPr/>
        </p:nvSpPr>
        <p:spPr>
          <a:xfrm>
            <a:off x="6055688" y="3429000"/>
            <a:ext cx="2195177" cy="1682070"/>
          </a:xfrm>
          <a:prstGeom prst="cloudCallout">
            <a:avLst>
              <a:gd name="adj1" fmla="val -69846"/>
              <a:gd name="adj2" fmla="val 61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MIASHS n’est pas dans notre terrain commun !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25E11760-F9D5-48F9-9B5C-55D029704D32}"/>
              </a:ext>
            </a:extLst>
          </p:cNvPr>
          <p:cNvSpPr/>
          <p:nvPr/>
        </p:nvSpPr>
        <p:spPr>
          <a:xfrm>
            <a:off x="6453964" y="5504046"/>
            <a:ext cx="1871331" cy="988828"/>
          </a:xfrm>
          <a:prstGeom prst="wedgeRoundRectCallout">
            <a:avLst>
              <a:gd name="adj1" fmla="val -65638"/>
              <a:gd name="adj2" fmla="val -467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je suis en MIASHS</a:t>
            </a: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4AF0C091-F8BB-431C-BE68-AAE5B0B00182}"/>
              </a:ext>
            </a:extLst>
          </p:cNvPr>
          <p:cNvSpPr/>
          <p:nvPr/>
        </p:nvSpPr>
        <p:spPr>
          <a:xfrm>
            <a:off x="6055688" y="3314700"/>
            <a:ext cx="2345809" cy="17458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51841FA1-2E2E-4545-883D-E0100834385F}"/>
              </a:ext>
            </a:extLst>
          </p:cNvPr>
          <p:cNvSpPr/>
          <p:nvPr/>
        </p:nvSpPr>
        <p:spPr>
          <a:xfrm>
            <a:off x="153212" y="4270035"/>
            <a:ext cx="1871331" cy="988828"/>
          </a:xfrm>
          <a:prstGeom prst="wedgeRoundRectCallout">
            <a:avLst>
              <a:gd name="adj1" fmla="val 64464"/>
              <a:gd name="adj2" fmla="val -132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heeeeein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777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2183A-4AB6-4D9E-9AD5-EB9CF10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Logique générale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EF9F670-EAEE-4D35-AED9-C30FC1CE7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3" r="2035"/>
          <a:stretch/>
        </p:blipFill>
        <p:spPr>
          <a:xfrm>
            <a:off x="1534630" y="3561907"/>
            <a:ext cx="4777568" cy="262969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F983A76-BCB2-41D3-9BEA-3D06F46E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4ED5A438-35D7-4103-AACF-CAC6C0AB4055}"/>
              </a:ext>
            </a:extLst>
          </p:cNvPr>
          <p:cNvSpPr/>
          <p:nvPr/>
        </p:nvSpPr>
        <p:spPr>
          <a:xfrm>
            <a:off x="598964" y="2801679"/>
            <a:ext cx="1871331" cy="988828"/>
          </a:xfrm>
          <a:prstGeom prst="wedgeRoundRectCallout">
            <a:avLst>
              <a:gd name="adj1" fmla="val 43453"/>
              <a:gd name="adj2" fmla="val 672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tu fais quoi comme études ?</a:t>
            </a:r>
          </a:p>
        </p:txBody>
      </p:sp>
      <p:sp>
        <p:nvSpPr>
          <p:cNvPr id="8" name="Phylactère : pensées 7">
            <a:extLst>
              <a:ext uri="{FF2B5EF4-FFF2-40B4-BE49-F238E27FC236}">
                <a16:creationId xmlns:a16="http://schemas.microsoft.com/office/drawing/2014/main" id="{14659444-68C3-4460-BBAC-E3D6F4D1DBB5}"/>
              </a:ext>
            </a:extLst>
          </p:cNvPr>
          <p:cNvSpPr/>
          <p:nvPr/>
        </p:nvSpPr>
        <p:spPr>
          <a:xfrm>
            <a:off x="3450268" y="1650179"/>
            <a:ext cx="1770318" cy="1192010"/>
          </a:xfrm>
          <a:prstGeom prst="cloudCallout">
            <a:avLst>
              <a:gd name="adj1" fmla="val 10454"/>
              <a:gd name="adj2" fmla="val 79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je suis en MIASHS</a:t>
            </a:r>
          </a:p>
        </p:txBody>
      </p:sp>
      <p:sp>
        <p:nvSpPr>
          <p:cNvPr id="9" name="Phylactère : pensées 8">
            <a:extLst>
              <a:ext uri="{FF2B5EF4-FFF2-40B4-BE49-F238E27FC236}">
                <a16:creationId xmlns:a16="http://schemas.microsoft.com/office/drawing/2014/main" id="{CE864EEE-E087-4FA6-914D-70BF1BD15485}"/>
              </a:ext>
            </a:extLst>
          </p:cNvPr>
          <p:cNvSpPr/>
          <p:nvPr/>
        </p:nvSpPr>
        <p:spPr>
          <a:xfrm>
            <a:off x="5477545" y="1989783"/>
            <a:ext cx="1871331" cy="1192010"/>
          </a:xfrm>
          <a:prstGeom prst="cloudCallout">
            <a:avLst>
              <a:gd name="adj1" fmla="val -38195"/>
              <a:gd name="adj2" fmla="val 710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« je suis en MIASHS »</a:t>
            </a:r>
          </a:p>
        </p:txBody>
      </p:sp>
      <p:sp>
        <p:nvSpPr>
          <p:cNvPr id="10" name="Phylactère : pensées 9">
            <a:extLst>
              <a:ext uri="{FF2B5EF4-FFF2-40B4-BE49-F238E27FC236}">
                <a16:creationId xmlns:a16="http://schemas.microsoft.com/office/drawing/2014/main" id="{675CBB3B-D6DC-4774-8BC2-02E1659929A7}"/>
              </a:ext>
            </a:extLst>
          </p:cNvPr>
          <p:cNvSpPr/>
          <p:nvPr/>
        </p:nvSpPr>
        <p:spPr>
          <a:xfrm>
            <a:off x="6055688" y="3429000"/>
            <a:ext cx="2195177" cy="1682070"/>
          </a:xfrm>
          <a:prstGeom prst="cloudCallout">
            <a:avLst>
              <a:gd name="adj1" fmla="val -69846"/>
              <a:gd name="adj2" fmla="val 61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MIASHS n’est pas dans notre terrain commun !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25E11760-F9D5-48F9-9B5C-55D029704D32}"/>
              </a:ext>
            </a:extLst>
          </p:cNvPr>
          <p:cNvSpPr/>
          <p:nvPr/>
        </p:nvSpPr>
        <p:spPr>
          <a:xfrm>
            <a:off x="6453964" y="5504046"/>
            <a:ext cx="1871331" cy="988828"/>
          </a:xfrm>
          <a:prstGeom prst="wedgeRoundRectCallout">
            <a:avLst>
              <a:gd name="adj1" fmla="val -65638"/>
              <a:gd name="adj2" fmla="val -467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je suis en MIASHS</a:t>
            </a: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4AF0C091-F8BB-431C-BE68-AAE5B0B00182}"/>
              </a:ext>
            </a:extLst>
          </p:cNvPr>
          <p:cNvSpPr/>
          <p:nvPr/>
        </p:nvSpPr>
        <p:spPr>
          <a:xfrm>
            <a:off x="6055688" y="3314700"/>
            <a:ext cx="2345809" cy="17458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51841FA1-2E2E-4545-883D-E0100834385F}"/>
              </a:ext>
            </a:extLst>
          </p:cNvPr>
          <p:cNvSpPr/>
          <p:nvPr/>
        </p:nvSpPr>
        <p:spPr>
          <a:xfrm>
            <a:off x="153212" y="4270035"/>
            <a:ext cx="1871331" cy="988828"/>
          </a:xfrm>
          <a:prstGeom prst="wedgeRoundRectCallout">
            <a:avLst>
              <a:gd name="adj1" fmla="val 64464"/>
              <a:gd name="adj2" fmla="val -132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ah oui ok</a:t>
            </a:r>
          </a:p>
        </p:txBody>
      </p:sp>
    </p:spTree>
    <p:extLst>
      <p:ext uri="{BB962C8B-B14F-4D97-AF65-F5344CB8AC3E}">
        <p14:creationId xmlns:p14="http://schemas.microsoft.com/office/powerpoint/2010/main" val="23309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E7D55-F260-4F39-AE09-AA78A49E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Réflexion sur la notion d’égocentrisme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03A87-9365-411C-9C12-F398D6EA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L’égocentrisme est-il nécessairement « un problème » ?</a:t>
            </a:r>
          </a:p>
          <a:p>
            <a:pPr lvl="1"/>
            <a:r>
              <a:rPr lang="fr-FR" dirty="0"/>
              <a:t>Oui ! Les partenaires de dialogue n’ont pas forcément</a:t>
            </a:r>
          </a:p>
          <a:p>
            <a:pPr lvl="1"/>
            <a:r>
              <a:rPr lang="fr-FR" dirty="0"/>
              <a:t>Non ! Parfois les deux partenaires ont les mêmes connaissances sans le savoir</a:t>
            </a:r>
          </a:p>
          <a:p>
            <a:pPr lvl="1"/>
            <a:r>
              <a:rPr lang="fr-FR" dirty="0"/>
              <a:t>Non ! Même s’il y a une erreur, il est possible de la réparer assez simplement (mais le nombre de tours de parole augmente…)</a:t>
            </a:r>
          </a:p>
          <a:p>
            <a:endParaRPr lang="fr-FR" dirty="0"/>
          </a:p>
          <a:p>
            <a:r>
              <a:rPr lang="fr-FR" dirty="0"/>
              <a:t>Quel fonctionnement est le plus « judicieux » ?</a:t>
            </a:r>
          </a:p>
          <a:p>
            <a:pPr lvl="1"/>
            <a:r>
              <a:rPr lang="fr-FR" dirty="0"/>
              <a:t>S’engager dans des réflexions conscientes concernant l’état mental </a:t>
            </a:r>
            <a:r>
              <a:rPr lang="fr-FR" dirty="0" err="1"/>
              <a:t>du.e</a:t>
            </a:r>
            <a:r>
              <a:rPr lang="fr-FR" dirty="0"/>
              <a:t> la partenaire, comme dans l’approche collaborative ?</a:t>
            </a:r>
          </a:p>
          <a:p>
            <a:pPr lvl="1"/>
            <a:r>
              <a:rPr lang="fr-FR" dirty="0"/>
              <a:t>Ne pas nécessairement s’engager dans ces processus en partant du principe que toute erreur est réparable, comme dans l’approche égocentrique ?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FEC150-1D71-4F42-9758-BD83F426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0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E7D55-F260-4F39-AE09-AA78A49E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Réflexion sur la notion d’égocentrisme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03A87-9365-411C-9C12-F398D6EA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Attention ! </a:t>
            </a:r>
          </a:p>
          <a:p>
            <a:r>
              <a:rPr lang="fr-FR" dirty="0"/>
              <a:t>Erreur commune : « égocentrisme = pas de terrain commun »</a:t>
            </a:r>
          </a:p>
          <a:p>
            <a:pPr lvl="1"/>
            <a:r>
              <a:rPr lang="fr-FR" dirty="0"/>
              <a:t>Le terrain commun existe mais n’est pas toujours utilisé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FEC150-1D71-4F42-9758-BD83F426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CD58FCB-707C-4943-B9F7-A792A9C78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69" y="1848676"/>
            <a:ext cx="2082662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B6A7FB-94EA-44E2-90BB-2355D4A6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Terrain commun</a:t>
            </a:r>
            <a:br>
              <a:rPr lang="fr-FR" sz="5400" b="1" dirty="0"/>
            </a:br>
            <a:r>
              <a:rPr lang="fr-FR" sz="5400" b="1" dirty="0"/>
              <a:t>et mémoire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3D3D05-2194-4A79-BB4B-CFFABBD51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6529E8-01E9-4FFC-8C72-15199007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74" y="-200321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90639-49A8-4D6F-8C12-C394DABB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Rappels sur l’adaptation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7722180-46B3-41BB-B06F-7CA5860B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Approche collaborative du dialogue (Clark, 1996 ; Clark &amp; Marshall, 1981 ; Clark &amp; Wilkes-Gibbs, 1986)</a:t>
            </a:r>
          </a:p>
          <a:p>
            <a:pPr lvl="1"/>
            <a:r>
              <a:rPr lang="fr-FR" dirty="0"/>
              <a:t>Notion de terrain commun </a:t>
            </a:r>
          </a:p>
          <a:p>
            <a:pPr lvl="1"/>
            <a:r>
              <a:rPr lang="fr-FR" dirty="0"/>
              <a:t>Adaptation à autrui</a:t>
            </a:r>
          </a:p>
          <a:p>
            <a:pPr lvl="1"/>
            <a:r>
              <a:rPr lang="fr-FR" dirty="0"/>
              <a:t>Importance de l’adaptation dans la réussite du dialogue</a:t>
            </a:r>
          </a:p>
          <a:p>
            <a:pPr lvl="1"/>
            <a:r>
              <a:rPr lang="fr-FR" dirty="0"/>
              <a:t>Egocentrisme comme « accident de parcours » (ex de </a:t>
            </a:r>
            <a:r>
              <a:rPr lang="fr-FR" dirty="0" err="1"/>
              <a:t>Rossnagel</a:t>
            </a:r>
            <a:r>
              <a:rPr lang="fr-FR" dirty="0"/>
              <a:t>, 2000)</a:t>
            </a:r>
          </a:p>
          <a:p>
            <a:pPr lvl="1"/>
            <a:endParaRPr lang="fr-FR" dirty="0"/>
          </a:p>
          <a:p>
            <a:r>
              <a:rPr lang="fr-FR" dirty="0"/>
              <a:t>Approches alternatives</a:t>
            </a:r>
          </a:p>
          <a:p>
            <a:pPr lvl="1"/>
            <a:r>
              <a:rPr lang="fr-FR" dirty="0"/>
              <a:t>Approche égocentrique (Barr &amp; </a:t>
            </a:r>
            <a:r>
              <a:rPr lang="fr-FR" dirty="0" err="1"/>
              <a:t>Keysar</a:t>
            </a:r>
            <a:r>
              <a:rPr lang="fr-FR" dirty="0"/>
              <a:t>, 2002)</a:t>
            </a:r>
          </a:p>
          <a:p>
            <a:pPr lvl="1"/>
            <a:r>
              <a:rPr lang="fr-FR" dirty="0"/>
              <a:t>Approche basée sur la mémoire (Horton &amp; </a:t>
            </a:r>
            <a:r>
              <a:rPr lang="fr-FR" dirty="0" err="1"/>
              <a:t>Keysar</a:t>
            </a:r>
            <a:r>
              <a:rPr lang="fr-FR" dirty="0"/>
              <a:t>, 2002, 2016)</a:t>
            </a:r>
          </a:p>
          <a:p>
            <a:pPr lvl="1"/>
            <a:r>
              <a:rPr lang="fr-FR" dirty="0"/>
              <a:t>Modèle de l’alignement interactif (Pickering &amp; Garrod, 2004)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D27E0B-9084-48BE-A902-2E6BC639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641-A728-4A4F-93CA-A5E4DBDF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806B8-5587-49F7-84F8-16992B9D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Déterminants de l’égocentrisme en dialogue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L’adaptation comme étape optionnelle du dialogue dans l’approche égocentrique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rôle de la mémoire en dialogue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modèle de l’alignement interactif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F4D530-2AFF-4BE1-82D7-C5D235DEE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2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B6A7FB-94EA-44E2-90BB-2355D4A6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Déterminants de l’égocentrisme en dialogue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3D3D05-2194-4A79-BB4B-CFFABBD51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C4893-4FD9-48CA-8329-ADDE7739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74" y="-200321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0570E17-0A1D-400F-8D23-8B1E6DAD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Egocentrisme en dialogue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CACDF6D-1F8D-4607-8756-FD518D94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Egocentrisme : </a:t>
            </a:r>
          </a:p>
          <a:p>
            <a:pPr lvl="1"/>
            <a:r>
              <a:rPr lang="fr-FR" dirty="0"/>
              <a:t>Egocentrisme </a:t>
            </a:r>
            <a:r>
              <a:rPr lang="fr-FR" u="sng" dirty="0"/>
              <a:t>cognitif</a:t>
            </a:r>
            <a:endParaRPr lang="fr-FR" dirty="0"/>
          </a:p>
          <a:p>
            <a:pPr lvl="1"/>
            <a:r>
              <a:rPr lang="fr-FR" dirty="0"/>
              <a:t>Non-prise en compte des connaissances d’autrui/du terrain commun dans la production et la compréhension du langage</a:t>
            </a:r>
          </a:p>
          <a:p>
            <a:pPr lvl="1"/>
            <a:r>
              <a:rPr lang="fr-FR" dirty="0"/>
              <a:t>Production et compréhension en fonction des connaissances propres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358870-A4DF-430E-8B72-F570FC69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4FCB3-E6F4-453F-88A2-A5A20597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égocentrisme</a:t>
            </a:r>
            <a:br>
              <a:rPr lang="fr-FR" b="1" dirty="0"/>
            </a:br>
            <a:r>
              <a:rPr lang="fr-FR" b="1" dirty="0"/>
              <a:t>(Todd et al., 2015)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94691-79F5-4330-B6EF-350AC3F0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Expérience divisée en trois phases</a:t>
            </a:r>
          </a:p>
          <a:p>
            <a:pPr lvl="1"/>
            <a:r>
              <a:rPr lang="fr-FR" dirty="0"/>
              <a:t>Phase 1 : induction émotionnelle via tâche autobiographique (anxiété, colère, neutre)</a:t>
            </a:r>
          </a:p>
          <a:p>
            <a:pPr lvl="1"/>
            <a:r>
              <a:rPr lang="fr-FR" dirty="0"/>
              <a:t>Phase 2 : tâche de prise de perspective</a:t>
            </a:r>
          </a:p>
          <a:p>
            <a:pPr lvl="1"/>
            <a:r>
              <a:rPr lang="fr-FR" dirty="0"/>
              <a:t>Phase 3 : vérification de l’induction émotionnelle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2A7561-3A2A-47D8-A899-BEB698E4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29F4-99DF-443F-ABAD-9F6A2097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Anxiété et égocentrisme</a:t>
            </a:r>
            <a:br>
              <a:rPr lang="fr-FR" b="1" dirty="0"/>
            </a:br>
            <a:r>
              <a:rPr lang="fr-FR" b="1" dirty="0"/>
              <a:t>(Todd et al., 2015)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72E05-39C4-494F-8709-49BCAC45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Tâche de prise de perspective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98A5FF-8102-4CAF-92DD-6D04508F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1" y="2868244"/>
            <a:ext cx="3902149" cy="25994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2BC653-B617-4438-8DCB-5D55FE45E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7" t="61059" r="40814" b="16070"/>
          <a:stretch/>
        </p:blipFill>
        <p:spPr>
          <a:xfrm>
            <a:off x="4952778" y="2509348"/>
            <a:ext cx="3689498" cy="1176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D65CD6-EB4C-4925-80EC-69E7CB544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473" y="-159999"/>
            <a:ext cx="2402958" cy="16820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D64BE43-3E3B-437F-8CA3-9A5AB03077DD}"/>
              </a:ext>
            </a:extLst>
          </p:cNvPr>
          <p:cNvSpPr txBox="1"/>
          <p:nvPr/>
        </p:nvSpPr>
        <p:spPr>
          <a:xfrm>
            <a:off x="4750757" y="4167960"/>
            <a:ext cx="390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Question cible : où le livre est-il placé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Réponse égocentrique : à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Réponse incluant une prise de perspective : à droite</a:t>
            </a:r>
          </a:p>
        </p:txBody>
      </p:sp>
    </p:spTree>
    <p:extLst>
      <p:ext uri="{BB962C8B-B14F-4D97-AF65-F5344CB8AC3E}">
        <p14:creationId xmlns:p14="http://schemas.microsoft.com/office/powerpoint/2010/main" val="39869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1550</Words>
  <Application>Microsoft Office PowerPoint</Application>
  <PresentationFormat>On-screen Show (4:3)</PresentationFormat>
  <Paragraphs>250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Collaboration et égocentrisme en dialogue humain</vt:lpstr>
      <vt:lpstr>Organisation des séances</vt:lpstr>
      <vt:lpstr>Rappel : L’adaptation en dialogue</vt:lpstr>
      <vt:lpstr>Rappels sur l’adaptation</vt:lpstr>
      <vt:lpstr>Plan du cours</vt:lpstr>
      <vt:lpstr>Déterminants de l’égocentrisme en dialogue</vt:lpstr>
      <vt:lpstr>Egocentrisme en dialogue</vt:lpstr>
      <vt:lpstr>Anxiété et égocentrisme (Todd et al., 2015)</vt:lpstr>
      <vt:lpstr>Anxiété et égocentrisme (Todd et al., 2015)</vt:lpstr>
      <vt:lpstr>Anxiété et égocentrisme (Todd et al., 2015)</vt:lpstr>
      <vt:lpstr>Anxiété et égocentrisme (Todd et al., 2015)</vt:lpstr>
      <vt:lpstr>Anxiété et égocentrisme (Todd et al., 2015)</vt:lpstr>
      <vt:lpstr>Anxiété et égocentrisme (Todd et al., 2015)</vt:lpstr>
      <vt:lpstr>Anxiété et égocentrisme (Todd et al., 2015)</vt:lpstr>
      <vt:lpstr>Anxiété et égocentrisme (Todd et al., 2015)</vt:lpstr>
      <vt:lpstr>Anxiété et multilinguisme (Fan et al., 2015)</vt:lpstr>
      <vt:lpstr>Anxiété et multilinguisme (Fan et al., 2015)</vt:lpstr>
      <vt:lpstr>Anxiété et multilinguisme (Fan et al., 2015)</vt:lpstr>
      <vt:lpstr>Anxiété et multilinguisme (Fan et al., 2015)</vt:lpstr>
      <vt:lpstr>Anxiété et multilinguisme (Fan et al., 2015)</vt:lpstr>
      <vt:lpstr>Conclusion</vt:lpstr>
      <vt:lpstr>L’approche égocentrique du dialogue</vt:lpstr>
      <vt:lpstr>Logique générale</vt:lpstr>
      <vt:lpstr>Logique générale</vt:lpstr>
      <vt:lpstr>Logique générale</vt:lpstr>
      <vt:lpstr>Logique générale</vt:lpstr>
      <vt:lpstr>Pression temporelle et égocentrisme Horton et Keysar (1996)</vt:lpstr>
      <vt:lpstr>Pression temporelle et égocentrisme Horton et Keysar (1996)</vt:lpstr>
      <vt:lpstr>Pression temporelle et égocentrisme Horton et Keysar (1996)</vt:lpstr>
      <vt:lpstr>Réflexion sur la notion d’égocentrisme</vt:lpstr>
      <vt:lpstr>Logique générale</vt:lpstr>
      <vt:lpstr>Logique générale</vt:lpstr>
      <vt:lpstr>Réflexion sur la notion d’égocentrisme</vt:lpstr>
      <vt:lpstr>Réflexion sur la notion d’égocentrisme</vt:lpstr>
      <vt:lpstr>Terrain commun et mémoire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et égocentrisme en dialogue humain</dc:title>
  <dc:creator>Dominique Knutsen</dc:creator>
  <cp:lastModifiedBy>Charles Vin</cp:lastModifiedBy>
  <cp:revision>14</cp:revision>
  <dcterms:created xsi:type="dcterms:W3CDTF">2022-01-10T09:47:26Z</dcterms:created>
  <dcterms:modified xsi:type="dcterms:W3CDTF">2022-01-26T14:22:59Z</dcterms:modified>
</cp:coreProperties>
</file>