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89" r:id="rId3"/>
    <p:sldId id="396" r:id="rId4"/>
    <p:sldId id="274" r:id="rId5"/>
    <p:sldId id="275" r:id="rId6"/>
    <p:sldId id="276" r:id="rId7"/>
    <p:sldId id="277" r:id="rId8"/>
    <p:sldId id="391" r:id="rId9"/>
    <p:sldId id="397" r:id="rId10"/>
    <p:sldId id="398" r:id="rId11"/>
    <p:sldId id="390" r:id="rId12"/>
    <p:sldId id="272" r:id="rId13"/>
    <p:sldId id="278" r:id="rId14"/>
    <p:sldId id="270" r:id="rId15"/>
    <p:sldId id="259" r:id="rId16"/>
    <p:sldId id="392" r:id="rId17"/>
    <p:sldId id="267" r:id="rId18"/>
    <p:sldId id="260" r:id="rId19"/>
    <p:sldId id="393" r:id="rId20"/>
    <p:sldId id="266" r:id="rId21"/>
    <p:sldId id="394" r:id="rId22"/>
    <p:sldId id="282" r:id="rId23"/>
    <p:sldId id="395" r:id="rId24"/>
    <p:sldId id="283" r:id="rId25"/>
    <p:sldId id="399" r:id="rId26"/>
    <p:sldId id="400" r:id="rId27"/>
    <p:sldId id="289" r:id="rId28"/>
    <p:sldId id="291" r:id="rId29"/>
    <p:sldId id="295" r:id="rId30"/>
    <p:sldId id="269" r:id="rId31"/>
    <p:sldId id="273" r:id="rId32"/>
    <p:sldId id="297" r:id="rId33"/>
    <p:sldId id="409" r:id="rId34"/>
    <p:sldId id="410" r:id="rId35"/>
    <p:sldId id="411" r:id="rId36"/>
    <p:sldId id="401" r:id="rId37"/>
    <p:sldId id="408" r:id="rId38"/>
    <p:sldId id="404" r:id="rId39"/>
    <p:sldId id="407" r:id="rId40"/>
    <p:sldId id="405" r:id="rId41"/>
    <p:sldId id="402" r:id="rId4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2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64A6CC8-DF45-4543-93EE-481D76BBCC32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2D37868-4D4A-4470-8176-41C40AD47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86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EBA59-74F2-40BE-B54F-11550FC9E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261E9-A926-46CA-AC3B-0155F015E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30246-7190-49FD-A057-390467524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3AE1-927D-457F-A105-8959C9958F5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5D8F3-1B1B-479B-88D0-A10157CA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8D5CB-63CF-478D-9F70-2351D5AF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292-5A1E-45B3-B6DA-63AE7FAA9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CDDDE-C306-46EB-A031-D7750FA1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400B9-412A-4701-B7C3-D512C21BA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6A9E6-CC72-4139-BFEC-F129CBF82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3AE1-927D-457F-A105-8959C9958F5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F48B3-3EE7-4438-AB79-1C96A536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011B3-6D67-4EFB-8B11-63BD96F1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292-5A1E-45B3-B6DA-63AE7FAA9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4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21B920-CBB3-4890-8A35-74AA9B97A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C822A-B320-438B-8E75-78BE1CFB5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2E431-C5C9-43D9-8CCF-495A36E41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3AE1-927D-457F-A105-8959C9958F5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19C44-17F0-4576-B5C1-1CE14B3E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6C51A-7CD1-41F0-9D82-B349601B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292-5A1E-45B3-B6DA-63AE7FAA9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8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9666-B492-46F6-A3AC-8B1FA2F1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FAA24-6FAC-40D8-9FC3-CB756766E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1CD8D-AC01-4D08-B7AD-4B09EE82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3AE1-927D-457F-A105-8959C9958F5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F4999-EAD9-4DA0-BA98-DDD7551FE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A02F0-6740-4832-80B8-EF19D766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292-5A1E-45B3-B6DA-63AE7FAA9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1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21922-2E3E-41BE-9C85-1E754FE3F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A4EFA-6355-43A1-89B7-75DDF0179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B314E-3C8F-4462-9DB6-F81181C1F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3AE1-927D-457F-A105-8959C9958F5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B7D3B-479C-43FA-AC5C-C9F67B4D1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B4647-F45B-4C66-827C-DDDA227C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292-5A1E-45B3-B6DA-63AE7FAA9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0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F04B-1B49-40ED-8803-E6BF8BC6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A514A-580C-400E-ACCD-8C8AF4F3E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B93FC-5578-498E-8F50-7EFB03198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CA59E-5908-44C7-8584-A7EF3E1A7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3AE1-927D-457F-A105-8959C9958F5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A6FB4-89B4-41B1-998E-B8C09784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390BE-5333-4825-91D4-DC749F3A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292-5A1E-45B3-B6DA-63AE7FAA9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7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AF40D-C66F-498C-95E4-E97D3F00D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1B2F2-02B7-4FFA-B63A-07A391C56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8C133-26B0-4FA5-A32E-EB70A7E7C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4F9A6A-FDB2-4DA8-951F-419C2874E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CE5B8B-2F05-4F34-8D39-E1E817029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282B0-BD0D-42D4-9917-06D0057A4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3AE1-927D-457F-A105-8959C9958F5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EF52B-1CE3-4CC7-897F-0B898CAD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09E3CE-B794-4745-9B87-807A1375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292-5A1E-45B3-B6DA-63AE7FAA9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8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5D16-A352-4C6E-AEDD-170A34D2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AB38F-56CF-4D9C-B630-3E7CD6AA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3AE1-927D-457F-A105-8959C9958F5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F33F7-9A34-48C1-9DDD-D8F7AFD9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6FF62-6158-42E6-8FF0-9CAB2608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292-5A1E-45B3-B6DA-63AE7FAA9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3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2C273-9404-4FA3-B3AC-4E1562DAF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3AE1-927D-457F-A105-8959C9958F5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7C75D-FD8F-40CA-927B-0D8DCC0B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91885-3C3B-443C-B63C-63AD28117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292-5A1E-45B3-B6DA-63AE7FAA9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9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3DB37-787C-4FC0-A3EE-CE12BF8A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324C6-61F1-4628-BD58-D6CC61052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BF775-F11F-4E8F-9724-6E54688C9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C96F9-3771-4A27-8C26-0B5DDED6D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3AE1-927D-457F-A105-8959C9958F5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856A2-93D7-4BA9-B9FB-501547DB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A7B8D-AD09-4C12-A288-A5ADABD6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292-5A1E-45B3-B6DA-63AE7FAA9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3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C0A31-6618-4CC8-908C-BCC2EB1F8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441649-C0FD-4A60-8F69-2B7320947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991EF-7B4A-4A3F-AC06-32061C0CA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546A4-6900-4B50-A4BF-C3596B62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3AE1-927D-457F-A105-8959C9958F5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4D3E0-9619-4202-86FB-BB473AF84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F6658-7F74-4F66-8A1A-09DA983B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292-5A1E-45B3-B6DA-63AE7FAA9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5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3938D1-08EB-4996-B24C-CF425BD21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A1D10-F903-4C6F-A062-59D511AF9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69E57-605E-4894-B3F1-166304032D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E3AE1-927D-457F-A105-8959C9958F5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2CEBC-9E4C-4DD9-9311-AB2E61BD8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B364D-B637-405B-B3A3-2ED6437A6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55292-5A1E-45B3-B6DA-63AE7FAA9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1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51E5-71B8-4ADA-99A4-6EB6A925AA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 DARLING" panose="02000000000000000000" pitchFamily="2" charset="0"/>
              </a:rPr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CFCEB-0C55-4803-ACEA-147EE7AD7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NLTK (Natural Language Toolkit)</a:t>
            </a:r>
          </a:p>
        </p:txBody>
      </p:sp>
    </p:spTree>
    <p:extLst>
      <p:ext uri="{BB962C8B-B14F-4D97-AF65-F5344CB8AC3E}">
        <p14:creationId xmlns:p14="http://schemas.microsoft.com/office/powerpoint/2010/main" val="4026539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A6B7-8CDA-4F8C-B0EB-DCCECB98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Stopwords from NLTK</a:t>
            </a:r>
          </a:p>
        </p:txBody>
      </p:sp>
      <p:pic>
        <p:nvPicPr>
          <p:cNvPr id="5" name="Snagit_SNG83E">
            <a:extLst>
              <a:ext uri="{FF2B5EF4-FFF2-40B4-BE49-F238E27FC236}">
                <a16:creationId xmlns:a16="http://schemas.microsoft.com/office/drawing/2014/main" id="{B7948EF5-8F19-44AB-8120-0D643633D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911" y="1690687"/>
            <a:ext cx="3085708" cy="4105777"/>
          </a:xfrm>
          <a:prstGeom prst="rect">
            <a:avLst/>
          </a:prstGeom>
        </p:spPr>
      </p:pic>
      <p:pic>
        <p:nvPicPr>
          <p:cNvPr id="7" name="Snagit_SNG854">
            <a:extLst>
              <a:ext uri="{FF2B5EF4-FFF2-40B4-BE49-F238E27FC236}">
                <a16:creationId xmlns:a16="http://schemas.microsoft.com/office/drawing/2014/main" id="{0E398CD4-0890-4A9A-9C35-B029F8F69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958" y="1826431"/>
            <a:ext cx="2960840" cy="383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19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E9DD-1CC4-4FA9-9599-80616A9E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169" y="1808914"/>
            <a:ext cx="10515600" cy="132556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5400" dirty="0"/>
              <a:t>Parts of Speech Tagging</a:t>
            </a:r>
          </a:p>
        </p:txBody>
      </p:sp>
    </p:spTree>
    <p:extLst>
      <p:ext uri="{BB962C8B-B14F-4D97-AF65-F5344CB8AC3E}">
        <p14:creationId xmlns:p14="http://schemas.microsoft.com/office/powerpoint/2010/main" val="1432237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A520-5395-4221-8017-615ED7819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Parts-of-Speech (POS) tagging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5A1AA-1F21-4B7F-8F88-22151EE0F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NLTK provides a pos-tagger that will parse a sentence and for each token in the sentence, attach a part of speech – noun, verb, adverb, pronoun, adjective....</a:t>
            </a:r>
          </a:p>
          <a:p>
            <a:r>
              <a:rPr lang="en-US" dirty="0"/>
              <a:t>The POS tagger encodes parts of speech as tuples using shortcut codes for the part of speech.</a:t>
            </a:r>
          </a:p>
          <a:p>
            <a:r>
              <a:rPr lang="en-US" dirty="0"/>
              <a:t>Example: ('Rollo', 'NNP') </a:t>
            </a:r>
          </a:p>
          <a:p>
            <a:pPr lvl="1"/>
            <a:r>
              <a:rPr lang="en-US" dirty="0"/>
              <a:t>rollo is a proper noun </a:t>
            </a:r>
          </a:p>
        </p:txBody>
      </p:sp>
    </p:spTree>
    <p:extLst>
      <p:ext uri="{BB962C8B-B14F-4D97-AF65-F5344CB8AC3E}">
        <p14:creationId xmlns:p14="http://schemas.microsoft.com/office/powerpoint/2010/main" val="3049121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6692F-1A96-4C3E-B8F4-30F5130F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tags – there are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BA746-E60D-4237-9AE7-88BEA5D01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JJ: adjective ‘big’</a:t>
            </a:r>
          </a:p>
          <a:p>
            <a:pPr lvl="0"/>
            <a:r>
              <a:rPr lang="en-US" dirty="0"/>
              <a:t>JJR adjective, comparative ‘bigger’</a:t>
            </a:r>
          </a:p>
          <a:p>
            <a:pPr lvl="0"/>
            <a:r>
              <a:rPr lang="en-US" dirty="0"/>
              <a:t>JJS adjective, superlative ‘biggest’</a:t>
            </a:r>
          </a:p>
          <a:p>
            <a:pPr lvl="0"/>
            <a:r>
              <a:rPr lang="en-US" dirty="0"/>
              <a:t>NN noun, singular ‘desk’</a:t>
            </a:r>
          </a:p>
          <a:p>
            <a:pPr lvl="0"/>
            <a:r>
              <a:rPr lang="en-US" dirty="0"/>
              <a:t>NNS noun plural ‘desks’</a:t>
            </a:r>
          </a:p>
          <a:p>
            <a:pPr lvl="0"/>
            <a:r>
              <a:rPr lang="en-US" dirty="0"/>
              <a:t>NNP proper noun, singular ‘Harrison’</a:t>
            </a:r>
          </a:p>
          <a:p>
            <a:pPr lvl="0"/>
            <a:r>
              <a:rPr lang="en-US" dirty="0"/>
              <a:t>NNPS proper noun, plural ‘Americans’</a:t>
            </a:r>
          </a:p>
          <a:p>
            <a:pPr lvl="0"/>
            <a:r>
              <a:rPr lang="en-US" dirty="0"/>
              <a:t>VB verb, base form take</a:t>
            </a:r>
          </a:p>
          <a:p>
            <a:pPr lvl="0"/>
            <a:r>
              <a:rPr lang="en-US" dirty="0"/>
              <a:t>VBD verb, past tense took</a:t>
            </a:r>
          </a:p>
          <a:p>
            <a:pPr lvl="0"/>
            <a:r>
              <a:rPr lang="en-US" dirty="0"/>
              <a:t>CD : cardinal digit</a:t>
            </a:r>
          </a:p>
          <a:p>
            <a:pPr lvl="0"/>
            <a:r>
              <a:rPr lang="en-US" dirty="0"/>
              <a:t>DT determiner</a:t>
            </a:r>
          </a:p>
          <a:p>
            <a:pPr lvl="0"/>
            <a:r>
              <a:rPr lang="en-US" dirty="0"/>
              <a:t>WP </a:t>
            </a:r>
            <a:r>
              <a:rPr lang="en-US" dirty="0" err="1"/>
              <a:t>wh</a:t>
            </a:r>
            <a:r>
              <a:rPr lang="en-US" dirty="0"/>
              <a:t>-pronoun who, what</a:t>
            </a:r>
          </a:p>
          <a:p>
            <a:pPr lvl="0"/>
            <a:r>
              <a:rPr lang="en-US" dirty="0"/>
              <a:t>WRB </a:t>
            </a:r>
            <a:r>
              <a:rPr lang="en-US" dirty="0" err="1"/>
              <a:t>wh-abverb</a:t>
            </a:r>
            <a:r>
              <a:rPr lang="en-US" dirty="0"/>
              <a:t> where, when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885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8CE5B-BC83-4A2E-A845-199DEF649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with parts of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D5F96-1038-43F9-BB26-1FF52443E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School House Rock has fun videos to help explain English grammar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Pronouns: https://www.youtube.com/watch?v=cZaMXYAu9h0</a:t>
            </a:r>
          </a:p>
          <a:p>
            <a:r>
              <a:rPr lang="en-US" dirty="0"/>
              <a:t>Adverbs: https://www.youtube.com/watch?v=sZzG1jg4Ifo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26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98BF5-4977-48F6-B813-21D47652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NLTK has  </a:t>
            </a:r>
            <a:r>
              <a:rPr lang="en-US" sz="4900" b="1" dirty="0" err="1"/>
              <a:t>pos_tag</a:t>
            </a:r>
            <a:r>
              <a:rPr lang="en-US" sz="4900" b="1" dirty="0"/>
              <a:t> </a:t>
            </a:r>
            <a:r>
              <a:rPr lang="en-US" dirty="0"/>
              <a:t>for tagging words </a:t>
            </a:r>
            <a:br>
              <a:rPr lang="en-US" dirty="0"/>
            </a:br>
            <a:r>
              <a:rPr lang="en-US" dirty="0"/>
              <a:t>with parts of speech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3CFE5-B71B-459D-8E3B-F937B566D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43" y="2146430"/>
            <a:ext cx="8277460" cy="43766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06226A-90E3-42CE-9C96-25C419D6429C}"/>
              </a:ext>
            </a:extLst>
          </p:cNvPr>
          <p:cNvSpPr txBox="1"/>
          <p:nvPr/>
        </p:nvSpPr>
        <p:spPr>
          <a:xfrm>
            <a:off x="4253553" y="4334739"/>
            <a:ext cx="1842447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List of tuples</a:t>
            </a:r>
          </a:p>
        </p:txBody>
      </p:sp>
    </p:spTree>
    <p:extLst>
      <p:ext uri="{BB962C8B-B14F-4D97-AF65-F5344CB8AC3E}">
        <p14:creationId xmlns:p14="http://schemas.microsoft.com/office/powerpoint/2010/main" val="2965552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6FA57-37BE-4CE9-9B61-8A9422994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Think Data Flow</a:t>
            </a:r>
          </a:p>
        </p:txBody>
      </p:sp>
    </p:spTree>
    <p:extLst>
      <p:ext uri="{BB962C8B-B14F-4D97-AF65-F5344CB8AC3E}">
        <p14:creationId xmlns:p14="http://schemas.microsoft.com/office/powerpoint/2010/main" val="1893713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D5184257-8FAA-43DD-9F2E-8398F0C7ABA1}"/>
              </a:ext>
            </a:extLst>
          </p:cNvPr>
          <p:cNvSpPr txBox="1"/>
          <p:nvPr/>
        </p:nvSpPr>
        <p:spPr>
          <a:xfrm>
            <a:off x="5089221" y="728985"/>
            <a:ext cx="4775200" cy="1077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Data Flow Pipeline </a:t>
            </a:r>
            <a:r>
              <a:rPr lang="en-US" dirty="0"/>
              <a:t>: data flows through a pipeline of functions, each of which performs a single data transformation task.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6D97DA-5C4A-463C-8218-E9660EE202DA}"/>
              </a:ext>
            </a:extLst>
          </p:cNvPr>
          <p:cNvSpPr txBox="1"/>
          <p:nvPr/>
        </p:nvSpPr>
        <p:spPr>
          <a:xfrm>
            <a:off x="654756" y="4000528"/>
            <a:ext cx="917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text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AFD7FF-615E-40FF-BF7C-13AAE88573FE}"/>
              </a:ext>
            </a:extLst>
          </p:cNvPr>
          <p:cNvGrpSpPr/>
          <p:nvPr/>
        </p:nvGrpSpPr>
        <p:grpSpPr>
          <a:xfrm>
            <a:off x="1849967" y="3714485"/>
            <a:ext cx="2002367" cy="1370582"/>
            <a:chOff x="1849967" y="3714485"/>
            <a:chExt cx="2002367" cy="137058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57BFE84-A050-41DF-8993-19AFCBE6FE66}"/>
                </a:ext>
              </a:extLst>
            </p:cNvPr>
            <p:cNvSpPr txBox="1"/>
            <p:nvPr/>
          </p:nvSpPr>
          <p:spPr>
            <a:xfrm>
              <a:off x="1849967" y="4438736"/>
              <a:ext cx="2002367" cy="6463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tokenize into</a:t>
              </a:r>
              <a:br>
                <a:rPr lang="en-US" dirty="0"/>
              </a:br>
              <a:r>
                <a:rPr lang="en-US" dirty="0"/>
                <a:t>sentences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2AB7FD1-553C-458B-A08F-C13F3FDFFFEA}"/>
                </a:ext>
              </a:extLst>
            </p:cNvPr>
            <p:cNvCxnSpPr>
              <a:stCxn id="6" idx="4"/>
            </p:cNvCxnSpPr>
            <p:nvPr/>
          </p:nvCxnSpPr>
          <p:spPr>
            <a:xfrm flipH="1">
              <a:off x="2672644" y="3714485"/>
              <a:ext cx="1" cy="72425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D5A2DC2-78E6-4F6F-988E-9441AE9D0FB2}"/>
              </a:ext>
            </a:extLst>
          </p:cNvPr>
          <p:cNvGrpSpPr/>
          <p:nvPr/>
        </p:nvGrpSpPr>
        <p:grpSpPr>
          <a:xfrm>
            <a:off x="3951297" y="3714485"/>
            <a:ext cx="1583266" cy="2533788"/>
            <a:chOff x="2160414" y="2828278"/>
            <a:chExt cx="1583266" cy="253378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6163CA2-3503-481A-99B2-B46750D28D1F}"/>
                </a:ext>
              </a:extLst>
            </p:cNvPr>
            <p:cNvSpPr txBox="1"/>
            <p:nvPr/>
          </p:nvSpPr>
          <p:spPr>
            <a:xfrm>
              <a:off x="2160414" y="4438736"/>
              <a:ext cx="1583266" cy="92333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tokenize sentences into word tokens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CD76D40-9686-4407-9E87-E63B0B2CBA0C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>
              <a:off x="2160414" y="2828278"/>
              <a:ext cx="512231" cy="161045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0D0E270-3DB9-4241-B5B4-765968ECDE7E}"/>
              </a:ext>
            </a:extLst>
          </p:cNvPr>
          <p:cNvGrpSpPr/>
          <p:nvPr/>
        </p:nvGrpSpPr>
        <p:grpSpPr>
          <a:xfrm>
            <a:off x="5444073" y="3714486"/>
            <a:ext cx="1984414" cy="2153322"/>
            <a:chOff x="2160414" y="3193362"/>
            <a:chExt cx="1583266" cy="232995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AE5E5D9-A5A7-4896-9E8A-A85C506CA364}"/>
                </a:ext>
              </a:extLst>
            </p:cNvPr>
            <p:cNvSpPr txBox="1"/>
            <p:nvPr/>
          </p:nvSpPr>
          <p:spPr>
            <a:xfrm>
              <a:off x="2160414" y="4438737"/>
              <a:ext cx="1583266" cy="10845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parts of speech for each token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9A90266-CD6C-4910-85B9-865297BC1BC2}"/>
                </a:ext>
              </a:extLst>
            </p:cNvPr>
            <p:cNvCxnSpPr>
              <a:cxnSpLocks/>
              <a:stCxn id="8" idx="4"/>
            </p:cNvCxnSpPr>
            <p:nvPr/>
          </p:nvCxnSpPr>
          <p:spPr>
            <a:xfrm>
              <a:off x="2381960" y="3193362"/>
              <a:ext cx="290685" cy="124537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A59F6C1-DF85-46C3-BFD3-57F4348B5E1F}"/>
              </a:ext>
            </a:extLst>
          </p:cNvPr>
          <p:cNvGrpSpPr/>
          <p:nvPr/>
        </p:nvGrpSpPr>
        <p:grpSpPr>
          <a:xfrm>
            <a:off x="838200" y="3003285"/>
            <a:ext cx="9767713" cy="880973"/>
            <a:chOff x="838200" y="3003285"/>
            <a:chExt cx="9767713" cy="880973"/>
          </a:xfrm>
        </p:grpSpPr>
        <p:sp>
          <p:nvSpPr>
            <p:cNvPr id="5" name="Flowchart: Document 4">
              <a:extLst>
                <a:ext uri="{FF2B5EF4-FFF2-40B4-BE49-F238E27FC236}">
                  <a16:creationId xmlns:a16="http://schemas.microsoft.com/office/drawing/2014/main" id="{F5131C51-C48C-4343-B3D9-00A3843A2971}"/>
                </a:ext>
              </a:extLst>
            </p:cNvPr>
            <p:cNvSpPr/>
            <p:nvPr/>
          </p:nvSpPr>
          <p:spPr>
            <a:xfrm>
              <a:off x="838200" y="3003285"/>
              <a:ext cx="598311" cy="835378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EE7411C-FE5B-4575-9F20-22ECCCDA2A70}"/>
                </a:ext>
              </a:extLst>
            </p:cNvPr>
            <p:cNvSpPr/>
            <p:nvPr/>
          </p:nvSpPr>
          <p:spPr>
            <a:xfrm>
              <a:off x="2305756" y="3150041"/>
              <a:ext cx="733777" cy="5644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2FEFF3D7-BB21-4436-BC7A-337900DAD344}"/>
                </a:ext>
              </a:extLst>
            </p:cNvPr>
            <p:cNvSpPr/>
            <p:nvPr/>
          </p:nvSpPr>
          <p:spPr>
            <a:xfrm>
              <a:off x="3694289" y="3150041"/>
              <a:ext cx="733777" cy="5644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EDE70F68-802F-4AF3-8DD3-26668BA48993}"/>
                </a:ext>
              </a:extLst>
            </p:cNvPr>
            <p:cNvSpPr/>
            <p:nvPr/>
          </p:nvSpPr>
          <p:spPr>
            <a:xfrm>
              <a:off x="5074354" y="3150041"/>
              <a:ext cx="733777" cy="5644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7DB4AB5B-859A-47FD-A782-0E4B8882048A}"/>
                </a:ext>
              </a:extLst>
            </p:cNvPr>
            <p:cNvSpPr/>
            <p:nvPr/>
          </p:nvSpPr>
          <p:spPr>
            <a:xfrm>
              <a:off x="6502397" y="3150041"/>
              <a:ext cx="733777" cy="5644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866DE95B-73A2-47B6-904A-4616BF4F6C12}"/>
                </a:ext>
              </a:extLst>
            </p:cNvPr>
            <p:cNvSpPr/>
            <p:nvPr/>
          </p:nvSpPr>
          <p:spPr>
            <a:xfrm>
              <a:off x="10007602" y="3048880"/>
              <a:ext cx="598311" cy="835378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AFFE5CD-9401-47B3-BD9C-26078BE1C07B}"/>
                </a:ext>
              </a:extLst>
            </p:cNvPr>
            <p:cNvCxnSpPr/>
            <p:nvPr/>
          </p:nvCxnSpPr>
          <p:spPr>
            <a:xfrm>
              <a:off x="1571978" y="3341952"/>
              <a:ext cx="6942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2B2441A-26A4-4838-A337-0A1DCB5560CE}"/>
                </a:ext>
              </a:extLst>
            </p:cNvPr>
            <p:cNvCxnSpPr/>
            <p:nvPr/>
          </p:nvCxnSpPr>
          <p:spPr>
            <a:xfrm>
              <a:off x="3056465" y="3381463"/>
              <a:ext cx="6942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0902303-40CF-40A1-8C82-9E8D4DE93546}"/>
                </a:ext>
              </a:extLst>
            </p:cNvPr>
            <p:cNvCxnSpPr/>
            <p:nvPr/>
          </p:nvCxnSpPr>
          <p:spPr>
            <a:xfrm>
              <a:off x="4428066" y="3387108"/>
              <a:ext cx="6942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A69A0F8-AD8E-4682-B676-60AE7278343D}"/>
                </a:ext>
              </a:extLst>
            </p:cNvPr>
            <p:cNvCxnSpPr/>
            <p:nvPr/>
          </p:nvCxnSpPr>
          <p:spPr>
            <a:xfrm>
              <a:off x="5808131" y="3404041"/>
              <a:ext cx="6942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36E5D13-D882-4898-A48D-AAD40EB4BF41}"/>
                </a:ext>
              </a:extLst>
            </p:cNvPr>
            <p:cNvCxnSpPr/>
            <p:nvPr/>
          </p:nvCxnSpPr>
          <p:spPr>
            <a:xfrm>
              <a:off x="7357533" y="3432263"/>
              <a:ext cx="6942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2337D58E-8959-4F93-86C2-7BFB068B02EB}"/>
                </a:ext>
              </a:extLst>
            </p:cNvPr>
            <p:cNvSpPr/>
            <p:nvPr/>
          </p:nvSpPr>
          <p:spPr>
            <a:xfrm>
              <a:off x="8088491" y="3150041"/>
              <a:ext cx="733777" cy="5644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C20D404-EEEF-4DF7-B77F-4E6134547011}"/>
                </a:ext>
              </a:extLst>
            </p:cNvPr>
            <p:cNvCxnSpPr/>
            <p:nvPr/>
          </p:nvCxnSpPr>
          <p:spPr>
            <a:xfrm>
              <a:off x="8943622" y="3429000"/>
              <a:ext cx="6942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59049DD-97F3-4F3B-AF04-5A40D4275B24}"/>
              </a:ext>
            </a:extLst>
          </p:cNvPr>
          <p:cNvSpPr txBox="1"/>
          <p:nvPr/>
        </p:nvSpPr>
        <p:spPr>
          <a:xfrm>
            <a:off x="515761" y="1062120"/>
            <a:ext cx="119521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RAW TEXT</a:t>
            </a:r>
          </a:p>
          <a:p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5D29E7-F359-451C-B28C-CAEE63CBD9AC}"/>
              </a:ext>
            </a:extLst>
          </p:cNvPr>
          <p:cNvCxnSpPr/>
          <p:nvPr/>
        </p:nvCxnSpPr>
        <p:spPr>
          <a:xfrm>
            <a:off x="1113366" y="1965278"/>
            <a:ext cx="0" cy="72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91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0B58-E8C9-4FA8-B02D-F8B145A78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51" y="187704"/>
            <a:ext cx="224619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Data Flow..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38EB95-A35B-4C16-B6B8-354C8099C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76" y="1376619"/>
            <a:ext cx="10792136" cy="486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84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384D-035B-4876-9BD5-E387BA70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110191"/>
            <a:ext cx="10515600" cy="1325563"/>
          </a:xfrm>
          <a:solidFill>
            <a:srgbClr val="FFC000"/>
          </a:solidFill>
        </p:spPr>
        <p:txBody>
          <a:bodyPr/>
          <a:lstStyle/>
          <a:p>
            <a:r>
              <a:rPr lang="en-US" dirty="0"/>
              <a:t>Creating  a Word Cloud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04498E-F872-4873-8F5B-7653AB231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183" y="2574350"/>
            <a:ext cx="6414080" cy="317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5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7C62-2A7F-4EB0-BC53-DC9D76F6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Techniques for Processing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1B682-BEC3-4EE6-AB86-9B4A43529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to lower case</a:t>
            </a:r>
          </a:p>
          <a:p>
            <a:r>
              <a:rPr lang="en-US" dirty="0"/>
              <a:t>Tokenize text (words, sentences)</a:t>
            </a:r>
          </a:p>
          <a:p>
            <a:r>
              <a:rPr lang="en-US" dirty="0"/>
              <a:t>Remove punctuation</a:t>
            </a:r>
          </a:p>
          <a:p>
            <a:r>
              <a:rPr lang="en-US" dirty="0"/>
              <a:t>Remove Stopwords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54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3CC64-2281-4A19-A555-76474FB5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 DARLING" panose="02000000000000000000" pitchFamily="2" charset="0"/>
              </a:rPr>
              <a:t>Objective:</a:t>
            </a:r>
            <a:br>
              <a:rPr lang="en-US" dirty="0">
                <a:latin typeface="AR DARLING" panose="02000000000000000000" pitchFamily="2" charset="0"/>
              </a:rPr>
            </a:br>
            <a:r>
              <a:rPr lang="en-US" dirty="0">
                <a:latin typeface="AR DARLING" panose="02000000000000000000" pitchFamily="2" charset="0"/>
              </a:rPr>
              <a:t>For some given Corpus of 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22190-9758-4210-9446-9992FE350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467" y="1732491"/>
            <a:ext cx="10515600" cy="2193219"/>
          </a:xfrm>
        </p:spPr>
        <p:txBody>
          <a:bodyPr/>
          <a:lstStyle/>
          <a:p>
            <a:r>
              <a:rPr lang="en-US" dirty="0"/>
              <a:t>extract all the text </a:t>
            </a:r>
          </a:p>
          <a:p>
            <a:r>
              <a:rPr lang="en-US" dirty="0"/>
              <a:t>analyze the text to determine what the page is about</a:t>
            </a:r>
          </a:p>
          <a:p>
            <a:r>
              <a:rPr lang="en-US" dirty="0"/>
              <a:t>Create a </a:t>
            </a:r>
            <a:r>
              <a:rPr lang="en-US" b="1" dirty="0"/>
              <a:t>Word Cloud </a:t>
            </a:r>
            <a:r>
              <a:rPr lang="en-US" dirty="0"/>
              <a:t>that characterizes the text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89A3DFA-95F0-4C40-90B0-014184FFEFB9}"/>
              </a:ext>
            </a:extLst>
          </p:cNvPr>
          <p:cNvGrpSpPr/>
          <p:nvPr/>
        </p:nvGrpSpPr>
        <p:grpSpPr>
          <a:xfrm>
            <a:off x="1117600" y="4346222"/>
            <a:ext cx="8054624" cy="851429"/>
            <a:chOff x="1117600" y="4346222"/>
            <a:chExt cx="8054624" cy="851429"/>
          </a:xfrm>
        </p:grpSpPr>
        <p:sp>
          <p:nvSpPr>
            <p:cNvPr id="5" name="Flowchart: Document 4">
              <a:extLst>
                <a:ext uri="{FF2B5EF4-FFF2-40B4-BE49-F238E27FC236}">
                  <a16:creationId xmlns:a16="http://schemas.microsoft.com/office/drawing/2014/main" id="{F5131C51-C48C-4343-B3D9-00A3843A2971}"/>
                </a:ext>
              </a:extLst>
            </p:cNvPr>
            <p:cNvSpPr/>
            <p:nvPr/>
          </p:nvSpPr>
          <p:spPr>
            <a:xfrm>
              <a:off x="1117600" y="4346222"/>
              <a:ext cx="598311" cy="835378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EE7411C-FE5B-4575-9F20-22ECCCDA2A70}"/>
                </a:ext>
              </a:extLst>
            </p:cNvPr>
            <p:cNvSpPr/>
            <p:nvPr/>
          </p:nvSpPr>
          <p:spPr>
            <a:xfrm>
              <a:off x="2585156" y="4492978"/>
              <a:ext cx="733777" cy="5644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2FEFF3D7-BB21-4436-BC7A-337900DAD344}"/>
                </a:ext>
              </a:extLst>
            </p:cNvPr>
            <p:cNvSpPr/>
            <p:nvPr/>
          </p:nvSpPr>
          <p:spPr>
            <a:xfrm>
              <a:off x="3973689" y="4492978"/>
              <a:ext cx="733777" cy="5644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EDE70F68-802F-4AF3-8DD3-26668BA48993}"/>
                </a:ext>
              </a:extLst>
            </p:cNvPr>
            <p:cNvSpPr/>
            <p:nvPr/>
          </p:nvSpPr>
          <p:spPr>
            <a:xfrm>
              <a:off x="5353754" y="4492978"/>
              <a:ext cx="733777" cy="5644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7DB4AB5B-859A-47FD-A782-0E4B8882048A}"/>
                </a:ext>
              </a:extLst>
            </p:cNvPr>
            <p:cNvSpPr/>
            <p:nvPr/>
          </p:nvSpPr>
          <p:spPr>
            <a:xfrm>
              <a:off x="6781797" y="4492978"/>
              <a:ext cx="733777" cy="5644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866DE95B-73A2-47B6-904A-4616BF4F6C12}"/>
                </a:ext>
              </a:extLst>
            </p:cNvPr>
            <p:cNvSpPr/>
            <p:nvPr/>
          </p:nvSpPr>
          <p:spPr>
            <a:xfrm>
              <a:off x="8573913" y="4362273"/>
              <a:ext cx="598311" cy="835378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AFFE5CD-9401-47B3-BD9C-26078BE1C07B}"/>
                </a:ext>
              </a:extLst>
            </p:cNvPr>
            <p:cNvCxnSpPr/>
            <p:nvPr/>
          </p:nvCxnSpPr>
          <p:spPr>
            <a:xfrm>
              <a:off x="1851378" y="4684889"/>
              <a:ext cx="6942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2B2441A-26A4-4838-A337-0A1DCB5560CE}"/>
                </a:ext>
              </a:extLst>
            </p:cNvPr>
            <p:cNvCxnSpPr/>
            <p:nvPr/>
          </p:nvCxnSpPr>
          <p:spPr>
            <a:xfrm>
              <a:off x="3335865" y="4724400"/>
              <a:ext cx="6942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0902303-40CF-40A1-8C82-9E8D4DE93546}"/>
                </a:ext>
              </a:extLst>
            </p:cNvPr>
            <p:cNvCxnSpPr/>
            <p:nvPr/>
          </p:nvCxnSpPr>
          <p:spPr>
            <a:xfrm>
              <a:off x="4707466" y="4730045"/>
              <a:ext cx="6942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A69A0F8-AD8E-4682-B676-60AE7278343D}"/>
                </a:ext>
              </a:extLst>
            </p:cNvPr>
            <p:cNvCxnSpPr/>
            <p:nvPr/>
          </p:nvCxnSpPr>
          <p:spPr>
            <a:xfrm>
              <a:off x="6087531" y="4746978"/>
              <a:ext cx="6942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36E5D13-D882-4898-A48D-AAD40EB4BF41}"/>
                </a:ext>
              </a:extLst>
            </p:cNvPr>
            <p:cNvCxnSpPr/>
            <p:nvPr/>
          </p:nvCxnSpPr>
          <p:spPr>
            <a:xfrm>
              <a:off x="7636933" y="4775200"/>
              <a:ext cx="6942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5184257-8FAA-43DD-9F2E-8398F0C7ABA1}"/>
              </a:ext>
            </a:extLst>
          </p:cNvPr>
          <p:cNvSpPr txBox="1"/>
          <p:nvPr/>
        </p:nvSpPr>
        <p:spPr>
          <a:xfrm>
            <a:off x="2319866" y="5435605"/>
            <a:ext cx="4775200" cy="1077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Data Flow </a:t>
            </a:r>
            <a:r>
              <a:rPr lang="en-US" dirty="0"/>
              <a:t>: data flows through a pipeline of functions, each of which performs a single data transformation task.</a:t>
            </a:r>
          </a:p>
        </p:txBody>
      </p:sp>
    </p:spTree>
    <p:extLst>
      <p:ext uri="{BB962C8B-B14F-4D97-AF65-F5344CB8AC3E}">
        <p14:creationId xmlns:p14="http://schemas.microsoft.com/office/powerpoint/2010/main" val="2083262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3CC64-2281-4A19-A555-76474FB5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28" y="207494"/>
            <a:ext cx="7614363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Data Flow Thinking is </a:t>
            </a:r>
            <a:br>
              <a:rPr lang="en-US" sz="3600" b="1" dirty="0"/>
            </a:br>
            <a:r>
              <a:rPr lang="en-US" sz="3600" b="1" dirty="0"/>
              <a:t>Functional Thinking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184257-8FAA-43DD-9F2E-8398F0C7ABA1}"/>
              </a:ext>
            </a:extLst>
          </p:cNvPr>
          <p:cNvSpPr txBox="1"/>
          <p:nvPr/>
        </p:nvSpPr>
        <p:spPr>
          <a:xfrm>
            <a:off x="568057" y="1604571"/>
            <a:ext cx="6789476" cy="8002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Data Flow Pipeline </a:t>
            </a:r>
            <a:r>
              <a:rPr lang="en-US" dirty="0"/>
              <a:t>: data flows through a pipeline of functions, each of which performs a single data transformation task.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6D97DA-5C4A-463C-8218-E9660EE202DA}"/>
              </a:ext>
            </a:extLst>
          </p:cNvPr>
          <p:cNvSpPr txBox="1"/>
          <p:nvPr/>
        </p:nvSpPr>
        <p:spPr>
          <a:xfrm>
            <a:off x="569412" y="4000528"/>
            <a:ext cx="91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E349E9-0605-43E0-8544-C5B7E9C3DDB3}"/>
              </a:ext>
            </a:extLst>
          </p:cNvPr>
          <p:cNvSpPr txBox="1"/>
          <p:nvPr/>
        </p:nvSpPr>
        <p:spPr>
          <a:xfrm>
            <a:off x="8246139" y="3897538"/>
            <a:ext cx="1742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the most frequent words in the document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163CA2-3503-481A-99B2-B46750D28D1F}"/>
              </a:ext>
            </a:extLst>
          </p:cNvPr>
          <p:cNvSpPr txBox="1"/>
          <p:nvPr/>
        </p:nvSpPr>
        <p:spPr>
          <a:xfrm>
            <a:off x="2191405" y="4930263"/>
            <a:ext cx="15832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remove punctuation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E5E5D9-A5A7-4896-9E8A-A85C506CA364}"/>
              </a:ext>
            </a:extLst>
          </p:cNvPr>
          <p:cNvSpPr txBox="1"/>
          <p:nvPr/>
        </p:nvSpPr>
        <p:spPr>
          <a:xfrm>
            <a:off x="3567002" y="4136570"/>
            <a:ext cx="1583266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convert to lower case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A90266-CD6C-4910-85B9-865297BC1BC2}"/>
              </a:ext>
            </a:extLst>
          </p:cNvPr>
          <p:cNvCxnSpPr>
            <a:cxnSpLocks/>
          </p:cNvCxnSpPr>
          <p:nvPr/>
        </p:nvCxnSpPr>
        <p:spPr>
          <a:xfrm>
            <a:off x="2662980" y="3777536"/>
            <a:ext cx="290685" cy="10602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BE97174-B31A-4F90-A923-B634BF13BE4B}"/>
              </a:ext>
            </a:extLst>
          </p:cNvPr>
          <p:cNvSpPr txBox="1"/>
          <p:nvPr/>
        </p:nvSpPr>
        <p:spPr>
          <a:xfrm>
            <a:off x="5127580" y="5193154"/>
            <a:ext cx="226765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remove 'stop'  words ("the", "an", ...)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F00ACE-66B9-4369-8BE8-16164193C798}"/>
              </a:ext>
            </a:extLst>
          </p:cNvPr>
          <p:cNvCxnSpPr>
            <a:cxnSpLocks/>
          </p:cNvCxnSpPr>
          <p:nvPr/>
        </p:nvCxnSpPr>
        <p:spPr>
          <a:xfrm>
            <a:off x="5382300" y="3714485"/>
            <a:ext cx="334210" cy="14673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F5131C51-C48C-4343-B3D9-00A3843A2971}"/>
              </a:ext>
            </a:extLst>
          </p:cNvPr>
          <p:cNvSpPr/>
          <p:nvPr/>
        </p:nvSpPr>
        <p:spPr>
          <a:xfrm>
            <a:off x="752856" y="3003285"/>
            <a:ext cx="598311" cy="835378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2FEFF3D7-BB21-4436-BC7A-337900DAD344}"/>
              </a:ext>
            </a:extLst>
          </p:cNvPr>
          <p:cNvSpPr/>
          <p:nvPr/>
        </p:nvSpPr>
        <p:spPr>
          <a:xfrm>
            <a:off x="2145905" y="3150041"/>
            <a:ext cx="733777" cy="56444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EDE70F68-802F-4AF3-8DD3-26668BA48993}"/>
              </a:ext>
            </a:extLst>
          </p:cNvPr>
          <p:cNvSpPr/>
          <p:nvPr/>
        </p:nvSpPr>
        <p:spPr>
          <a:xfrm>
            <a:off x="3525970" y="3150041"/>
            <a:ext cx="733777" cy="56444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DB4AB5B-859A-47FD-A782-0E4B8882048A}"/>
              </a:ext>
            </a:extLst>
          </p:cNvPr>
          <p:cNvSpPr/>
          <p:nvPr/>
        </p:nvSpPr>
        <p:spPr>
          <a:xfrm>
            <a:off x="4954013" y="3150041"/>
            <a:ext cx="733777" cy="56444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866DE95B-73A2-47B6-904A-4616BF4F6C12}"/>
              </a:ext>
            </a:extLst>
          </p:cNvPr>
          <p:cNvSpPr/>
          <p:nvPr/>
        </p:nvSpPr>
        <p:spPr>
          <a:xfrm>
            <a:off x="8459218" y="3048880"/>
            <a:ext cx="598311" cy="835378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FFE5CD-9401-47B3-BD9C-26078BE1C07B}"/>
              </a:ext>
            </a:extLst>
          </p:cNvPr>
          <p:cNvCxnSpPr/>
          <p:nvPr/>
        </p:nvCxnSpPr>
        <p:spPr>
          <a:xfrm>
            <a:off x="1486634" y="3341952"/>
            <a:ext cx="694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902303-40CF-40A1-8C82-9E8D4DE93546}"/>
              </a:ext>
            </a:extLst>
          </p:cNvPr>
          <p:cNvCxnSpPr/>
          <p:nvPr/>
        </p:nvCxnSpPr>
        <p:spPr>
          <a:xfrm>
            <a:off x="2879682" y="3387108"/>
            <a:ext cx="694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69A0F8-AD8E-4682-B676-60AE7278343D}"/>
              </a:ext>
            </a:extLst>
          </p:cNvPr>
          <p:cNvCxnSpPr/>
          <p:nvPr/>
        </p:nvCxnSpPr>
        <p:spPr>
          <a:xfrm>
            <a:off x="4259747" y="3404041"/>
            <a:ext cx="694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6E5D13-D882-4898-A48D-AAD40EB4BF41}"/>
              </a:ext>
            </a:extLst>
          </p:cNvPr>
          <p:cNvCxnSpPr/>
          <p:nvPr/>
        </p:nvCxnSpPr>
        <p:spPr>
          <a:xfrm>
            <a:off x="5809149" y="3432263"/>
            <a:ext cx="694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2337D58E-8959-4F93-86C2-7BFB068B02EB}"/>
              </a:ext>
            </a:extLst>
          </p:cNvPr>
          <p:cNvSpPr/>
          <p:nvPr/>
        </p:nvSpPr>
        <p:spPr>
          <a:xfrm>
            <a:off x="6540107" y="3150041"/>
            <a:ext cx="733777" cy="56444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20D404-EEEF-4DF7-B77F-4E6134547011}"/>
              </a:ext>
            </a:extLst>
          </p:cNvPr>
          <p:cNvCxnSpPr/>
          <p:nvPr/>
        </p:nvCxnSpPr>
        <p:spPr>
          <a:xfrm>
            <a:off x="7395238" y="3429000"/>
            <a:ext cx="694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5793442-20A0-4E1D-8C85-609BEA7F72B2}"/>
              </a:ext>
            </a:extLst>
          </p:cNvPr>
          <p:cNvSpPr txBox="1"/>
          <p:nvPr/>
        </p:nvSpPr>
        <p:spPr>
          <a:xfrm>
            <a:off x="7265663" y="5727176"/>
            <a:ext cx="2985420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Get a count of the most frequent words. Focus on the  top N words.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4A30B62-67A9-4260-B1AB-51D2213D7E85}"/>
              </a:ext>
            </a:extLst>
          </p:cNvPr>
          <p:cNvCxnSpPr>
            <a:cxnSpLocks/>
          </p:cNvCxnSpPr>
          <p:nvPr/>
        </p:nvCxnSpPr>
        <p:spPr>
          <a:xfrm>
            <a:off x="7083786" y="3714484"/>
            <a:ext cx="489323" cy="20662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Frame 2">
            <a:extLst>
              <a:ext uri="{FF2B5EF4-FFF2-40B4-BE49-F238E27FC236}">
                <a16:creationId xmlns:a16="http://schemas.microsoft.com/office/drawing/2014/main" id="{9101C3A3-3744-4236-958B-651842385DE1}"/>
              </a:ext>
            </a:extLst>
          </p:cNvPr>
          <p:cNvSpPr/>
          <p:nvPr/>
        </p:nvSpPr>
        <p:spPr>
          <a:xfrm>
            <a:off x="8232553" y="513626"/>
            <a:ext cx="1926336" cy="14222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67006D-E606-4A78-A37D-351C2E8B49AB}"/>
              </a:ext>
            </a:extLst>
          </p:cNvPr>
          <p:cNvSpPr txBox="1"/>
          <p:nvPr/>
        </p:nvSpPr>
        <p:spPr>
          <a:xfrm>
            <a:off x="8768734" y="935513"/>
            <a:ext cx="85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 Cloud</a:t>
            </a:r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35E402B5-CF50-4278-B353-C664B8090BC3}"/>
              </a:ext>
            </a:extLst>
          </p:cNvPr>
          <p:cNvSpPr/>
          <p:nvPr/>
        </p:nvSpPr>
        <p:spPr>
          <a:xfrm>
            <a:off x="8634622" y="2271319"/>
            <a:ext cx="462169" cy="4336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51EB3F3-3CA4-473F-8302-68464B66AAA5}"/>
              </a:ext>
            </a:extLst>
          </p:cNvPr>
          <p:cNvCxnSpPr>
            <a:cxnSpLocks/>
          </p:cNvCxnSpPr>
          <p:nvPr/>
        </p:nvCxnSpPr>
        <p:spPr>
          <a:xfrm>
            <a:off x="3925319" y="3687369"/>
            <a:ext cx="197276" cy="4492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592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3CC64-2281-4A19-A555-76474FB5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28" y="207494"/>
            <a:ext cx="7614363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Data Flow Thinking is </a:t>
            </a:r>
            <a:br>
              <a:rPr lang="en-US" sz="3600" b="1" dirty="0"/>
            </a:br>
            <a:r>
              <a:rPr lang="en-US" sz="3600" b="1" dirty="0"/>
              <a:t>Functional Thinking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184257-8FAA-43DD-9F2E-8398F0C7ABA1}"/>
              </a:ext>
            </a:extLst>
          </p:cNvPr>
          <p:cNvSpPr txBox="1"/>
          <p:nvPr/>
        </p:nvSpPr>
        <p:spPr>
          <a:xfrm>
            <a:off x="568057" y="1604571"/>
            <a:ext cx="6789476" cy="8002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Data Flow Pipeline </a:t>
            </a:r>
            <a:r>
              <a:rPr lang="en-US" dirty="0"/>
              <a:t>: data flows through a pipeline of functions, each of which performs a single data transformation task.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6D97DA-5C4A-463C-8218-E9660EE202DA}"/>
              </a:ext>
            </a:extLst>
          </p:cNvPr>
          <p:cNvSpPr txBox="1"/>
          <p:nvPr/>
        </p:nvSpPr>
        <p:spPr>
          <a:xfrm>
            <a:off x="569412" y="4000528"/>
            <a:ext cx="91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E349E9-0605-43E0-8544-C5B7E9C3DDB3}"/>
              </a:ext>
            </a:extLst>
          </p:cNvPr>
          <p:cNvSpPr txBox="1"/>
          <p:nvPr/>
        </p:nvSpPr>
        <p:spPr>
          <a:xfrm>
            <a:off x="8246139" y="3897538"/>
            <a:ext cx="1742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the most frequent words in the document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163CA2-3503-481A-99B2-B46750D28D1F}"/>
              </a:ext>
            </a:extLst>
          </p:cNvPr>
          <p:cNvSpPr txBox="1"/>
          <p:nvPr/>
        </p:nvSpPr>
        <p:spPr>
          <a:xfrm>
            <a:off x="2191405" y="4930263"/>
            <a:ext cx="15832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remove punctuation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E5E5D9-A5A7-4896-9E8A-A85C506CA364}"/>
              </a:ext>
            </a:extLst>
          </p:cNvPr>
          <p:cNvSpPr txBox="1"/>
          <p:nvPr/>
        </p:nvSpPr>
        <p:spPr>
          <a:xfrm>
            <a:off x="3567002" y="4136570"/>
            <a:ext cx="1583266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convert to lower case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A90266-CD6C-4910-85B9-865297BC1BC2}"/>
              </a:ext>
            </a:extLst>
          </p:cNvPr>
          <p:cNvCxnSpPr>
            <a:cxnSpLocks/>
          </p:cNvCxnSpPr>
          <p:nvPr/>
        </p:nvCxnSpPr>
        <p:spPr>
          <a:xfrm>
            <a:off x="2662980" y="3777536"/>
            <a:ext cx="290685" cy="10602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BE97174-B31A-4F90-A923-B634BF13BE4B}"/>
              </a:ext>
            </a:extLst>
          </p:cNvPr>
          <p:cNvSpPr txBox="1"/>
          <p:nvPr/>
        </p:nvSpPr>
        <p:spPr>
          <a:xfrm>
            <a:off x="5127580" y="5193154"/>
            <a:ext cx="226765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remove 'stop'  words ("the", "an", ...)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F00ACE-66B9-4369-8BE8-16164193C798}"/>
              </a:ext>
            </a:extLst>
          </p:cNvPr>
          <p:cNvCxnSpPr>
            <a:cxnSpLocks/>
          </p:cNvCxnSpPr>
          <p:nvPr/>
        </p:nvCxnSpPr>
        <p:spPr>
          <a:xfrm>
            <a:off x="5382300" y="3714485"/>
            <a:ext cx="334210" cy="14673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F5131C51-C48C-4343-B3D9-00A3843A2971}"/>
              </a:ext>
            </a:extLst>
          </p:cNvPr>
          <p:cNvSpPr/>
          <p:nvPr/>
        </p:nvSpPr>
        <p:spPr>
          <a:xfrm>
            <a:off x="752856" y="3003285"/>
            <a:ext cx="598311" cy="835378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2FEFF3D7-BB21-4436-BC7A-337900DAD344}"/>
              </a:ext>
            </a:extLst>
          </p:cNvPr>
          <p:cNvSpPr/>
          <p:nvPr/>
        </p:nvSpPr>
        <p:spPr>
          <a:xfrm>
            <a:off x="2145905" y="3150041"/>
            <a:ext cx="733777" cy="56444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EDE70F68-802F-4AF3-8DD3-26668BA48993}"/>
              </a:ext>
            </a:extLst>
          </p:cNvPr>
          <p:cNvSpPr/>
          <p:nvPr/>
        </p:nvSpPr>
        <p:spPr>
          <a:xfrm>
            <a:off x="3525970" y="3150041"/>
            <a:ext cx="733777" cy="56444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DB4AB5B-859A-47FD-A782-0E4B8882048A}"/>
              </a:ext>
            </a:extLst>
          </p:cNvPr>
          <p:cNvSpPr/>
          <p:nvPr/>
        </p:nvSpPr>
        <p:spPr>
          <a:xfrm>
            <a:off x="4954013" y="3150041"/>
            <a:ext cx="733777" cy="56444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866DE95B-73A2-47B6-904A-4616BF4F6C12}"/>
              </a:ext>
            </a:extLst>
          </p:cNvPr>
          <p:cNvSpPr/>
          <p:nvPr/>
        </p:nvSpPr>
        <p:spPr>
          <a:xfrm>
            <a:off x="8459218" y="3048880"/>
            <a:ext cx="598311" cy="835378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FFE5CD-9401-47B3-BD9C-26078BE1C07B}"/>
              </a:ext>
            </a:extLst>
          </p:cNvPr>
          <p:cNvCxnSpPr/>
          <p:nvPr/>
        </p:nvCxnSpPr>
        <p:spPr>
          <a:xfrm>
            <a:off x="1486634" y="3341952"/>
            <a:ext cx="694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902303-40CF-40A1-8C82-9E8D4DE93546}"/>
              </a:ext>
            </a:extLst>
          </p:cNvPr>
          <p:cNvCxnSpPr/>
          <p:nvPr/>
        </p:nvCxnSpPr>
        <p:spPr>
          <a:xfrm>
            <a:off x="2879682" y="3387108"/>
            <a:ext cx="694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69A0F8-AD8E-4682-B676-60AE7278343D}"/>
              </a:ext>
            </a:extLst>
          </p:cNvPr>
          <p:cNvCxnSpPr/>
          <p:nvPr/>
        </p:nvCxnSpPr>
        <p:spPr>
          <a:xfrm>
            <a:off x="4259747" y="3404041"/>
            <a:ext cx="694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6E5D13-D882-4898-A48D-AAD40EB4BF41}"/>
              </a:ext>
            </a:extLst>
          </p:cNvPr>
          <p:cNvCxnSpPr/>
          <p:nvPr/>
        </p:nvCxnSpPr>
        <p:spPr>
          <a:xfrm>
            <a:off x="5809149" y="3432263"/>
            <a:ext cx="694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2337D58E-8959-4F93-86C2-7BFB068B02EB}"/>
              </a:ext>
            </a:extLst>
          </p:cNvPr>
          <p:cNvSpPr/>
          <p:nvPr/>
        </p:nvSpPr>
        <p:spPr>
          <a:xfrm>
            <a:off x="6540107" y="3150041"/>
            <a:ext cx="733777" cy="56444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20D404-EEEF-4DF7-B77F-4E6134547011}"/>
              </a:ext>
            </a:extLst>
          </p:cNvPr>
          <p:cNvCxnSpPr/>
          <p:nvPr/>
        </p:nvCxnSpPr>
        <p:spPr>
          <a:xfrm>
            <a:off x="7395238" y="3429000"/>
            <a:ext cx="694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5793442-20A0-4E1D-8C85-609BEA7F72B2}"/>
              </a:ext>
            </a:extLst>
          </p:cNvPr>
          <p:cNvSpPr txBox="1"/>
          <p:nvPr/>
        </p:nvSpPr>
        <p:spPr>
          <a:xfrm>
            <a:off x="7265663" y="5727176"/>
            <a:ext cx="2985420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Get a count of the most frequent words appear. Focus on the  top N words.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4A30B62-67A9-4260-B1AB-51D2213D7E85}"/>
              </a:ext>
            </a:extLst>
          </p:cNvPr>
          <p:cNvCxnSpPr>
            <a:cxnSpLocks/>
          </p:cNvCxnSpPr>
          <p:nvPr/>
        </p:nvCxnSpPr>
        <p:spPr>
          <a:xfrm>
            <a:off x="7083786" y="3714484"/>
            <a:ext cx="489323" cy="20662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Frame 2">
            <a:extLst>
              <a:ext uri="{FF2B5EF4-FFF2-40B4-BE49-F238E27FC236}">
                <a16:creationId xmlns:a16="http://schemas.microsoft.com/office/drawing/2014/main" id="{9101C3A3-3744-4236-958B-651842385DE1}"/>
              </a:ext>
            </a:extLst>
          </p:cNvPr>
          <p:cNvSpPr/>
          <p:nvPr/>
        </p:nvSpPr>
        <p:spPr>
          <a:xfrm>
            <a:off x="8232553" y="513626"/>
            <a:ext cx="1926336" cy="14222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67006D-E606-4A78-A37D-351C2E8B49AB}"/>
              </a:ext>
            </a:extLst>
          </p:cNvPr>
          <p:cNvSpPr txBox="1"/>
          <p:nvPr/>
        </p:nvSpPr>
        <p:spPr>
          <a:xfrm>
            <a:off x="8768734" y="935513"/>
            <a:ext cx="85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 Cloud</a:t>
            </a:r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35E402B5-CF50-4278-B353-C664B8090BC3}"/>
              </a:ext>
            </a:extLst>
          </p:cNvPr>
          <p:cNvSpPr/>
          <p:nvPr/>
        </p:nvSpPr>
        <p:spPr>
          <a:xfrm>
            <a:off x="8634622" y="2271319"/>
            <a:ext cx="462169" cy="4336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51EB3F3-3CA4-473F-8302-68464B66AAA5}"/>
              </a:ext>
            </a:extLst>
          </p:cNvPr>
          <p:cNvCxnSpPr>
            <a:cxnSpLocks/>
          </p:cNvCxnSpPr>
          <p:nvPr/>
        </p:nvCxnSpPr>
        <p:spPr>
          <a:xfrm>
            <a:off x="3925319" y="3687369"/>
            <a:ext cx="197276" cy="4492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CDE43D2D-D0BC-4C8F-8AD9-59C47DEE3504}"/>
              </a:ext>
            </a:extLst>
          </p:cNvPr>
          <p:cNvSpPr/>
          <p:nvPr/>
        </p:nvSpPr>
        <p:spPr>
          <a:xfrm>
            <a:off x="9497568" y="3150041"/>
            <a:ext cx="598311" cy="68862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CCE20B-BC43-4502-9287-A7B4ABC72C67}"/>
              </a:ext>
            </a:extLst>
          </p:cNvPr>
          <p:cNvSpPr txBox="1"/>
          <p:nvPr/>
        </p:nvSpPr>
        <p:spPr>
          <a:xfrm>
            <a:off x="10215402" y="3150041"/>
            <a:ext cx="1583266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remove from your own list of stopwords</a:t>
            </a:r>
          </a:p>
        </p:txBody>
      </p:sp>
      <p:pic>
        <p:nvPicPr>
          <p:cNvPr id="13" name="Snagit_SNG82E">
            <a:extLst>
              <a:ext uri="{FF2B5EF4-FFF2-40B4-BE49-F238E27FC236}">
                <a16:creationId xmlns:a16="http://schemas.microsoft.com/office/drawing/2014/main" id="{ED9EE6D7-AA83-45E1-9DEF-9B1D2B0A6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890" y="4098667"/>
            <a:ext cx="1315328" cy="144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4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8107F6-9DEC-464B-9CB3-827DE2665527}"/>
              </a:ext>
            </a:extLst>
          </p:cNvPr>
          <p:cNvSpPr txBox="1"/>
          <p:nvPr/>
        </p:nvSpPr>
        <p:spPr>
          <a:xfrm>
            <a:off x="790222" y="293511"/>
            <a:ext cx="924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 DARLING" panose="02000000000000000000" pitchFamily="2" charset="0"/>
              </a:rPr>
              <a:t>WordCloud – from a string of words</a:t>
            </a:r>
          </a:p>
        </p:txBody>
      </p:sp>
      <p:pic>
        <p:nvPicPr>
          <p:cNvPr id="3" name="Snagit_SNG834">
            <a:extLst>
              <a:ext uri="{FF2B5EF4-FFF2-40B4-BE49-F238E27FC236}">
                <a16:creationId xmlns:a16="http://schemas.microsoft.com/office/drawing/2014/main" id="{B322AA1C-5A4C-45B0-A6B0-27021BD0C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22" y="1157111"/>
            <a:ext cx="10533885" cy="121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24A601-25D6-4BCF-B044-3EF4FCB12154}"/>
              </a:ext>
            </a:extLst>
          </p:cNvPr>
          <p:cNvSpPr txBox="1"/>
          <p:nvPr/>
        </p:nvSpPr>
        <p:spPr>
          <a:xfrm>
            <a:off x="7034784" y="3244334"/>
            <a:ext cx="401116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 string that contains all the text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E610AE-B1E9-45E5-9668-52CC4F1B30F2}"/>
              </a:ext>
            </a:extLst>
          </p:cNvPr>
          <p:cNvCxnSpPr/>
          <p:nvPr/>
        </p:nvCxnSpPr>
        <p:spPr>
          <a:xfrm flipH="1">
            <a:off x="9497568" y="2206752"/>
            <a:ext cx="538254" cy="82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B25BF2-F52C-45C6-A5DC-2EA4288FB9FC}"/>
              </a:ext>
            </a:extLst>
          </p:cNvPr>
          <p:cNvGrpSpPr/>
          <p:nvPr/>
        </p:nvGrpSpPr>
        <p:grpSpPr>
          <a:xfrm>
            <a:off x="605395" y="4481689"/>
            <a:ext cx="9129485" cy="2082800"/>
            <a:chOff x="605395" y="4481689"/>
            <a:chExt cx="9129485" cy="2082800"/>
          </a:xfrm>
        </p:grpSpPr>
        <p:pic>
          <p:nvPicPr>
            <p:cNvPr id="11" name="Snagit_SNG839">
              <a:extLst>
                <a:ext uri="{FF2B5EF4-FFF2-40B4-BE49-F238E27FC236}">
                  <a16:creationId xmlns:a16="http://schemas.microsoft.com/office/drawing/2014/main" id="{6F43DD85-8A4E-4452-943D-0EE158390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395" y="4481689"/>
              <a:ext cx="9129485" cy="12192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BB60B1-80B4-4D97-A51A-EF647A342DA1}"/>
                </a:ext>
              </a:extLst>
            </p:cNvPr>
            <p:cNvSpPr txBox="1"/>
            <p:nvPr/>
          </p:nvSpPr>
          <p:spPr>
            <a:xfrm>
              <a:off x="4882896" y="6195157"/>
              <a:ext cx="2273808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list of stopwords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1B531BA-2F46-4AD6-BBAD-9A6C737EE032}"/>
                </a:ext>
              </a:extLst>
            </p:cNvPr>
            <p:cNvCxnSpPr/>
            <p:nvPr/>
          </p:nvCxnSpPr>
          <p:spPr>
            <a:xfrm flipH="1" flipV="1">
              <a:off x="4962144" y="5345289"/>
              <a:ext cx="597408" cy="6897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1B68C1E-B34C-4C17-A0E5-2D12DF143429}"/>
              </a:ext>
            </a:extLst>
          </p:cNvPr>
          <p:cNvSpPr txBox="1"/>
          <p:nvPr/>
        </p:nvSpPr>
        <p:spPr>
          <a:xfrm>
            <a:off x="987551" y="3523488"/>
            <a:ext cx="6866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OR... eliminate stopwords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2526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8107F6-9DEC-464B-9CB3-827DE2665527}"/>
              </a:ext>
            </a:extLst>
          </p:cNvPr>
          <p:cNvSpPr txBox="1"/>
          <p:nvPr/>
        </p:nvSpPr>
        <p:spPr>
          <a:xfrm>
            <a:off x="790222" y="293511"/>
            <a:ext cx="924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 DARLING" panose="02000000000000000000" pitchFamily="2" charset="0"/>
              </a:rPr>
              <a:t>WordCloud – from a string of words</a:t>
            </a:r>
          </a:p>
        </p:txBody>
      </p:sp>
      <p:pic>
        <p:nvPicPr>
          <p:cNvPr id="3" name="Snagit_SNG834">
            <a:extLst>
              <a:ext uri="{FF2B5EF4-FFF2-40B4-BE49-F238E27FC236}">
                <a16:creationId xmlns:a16="http://schemas.microsoft.com/office/drawing/2014/main" id="{B322AA1C-5A4C-45B0-A6B0-27021BD0C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22" y="1157111"/>
            <a:ext cx="10533885" cy="1219200"/>
          </a:xfrm>
          <a:prstGeom prst="rect">
            <a:avLst/>
          </a:prstGeom>
        </p:spPr>
      </p:pic>
      <p:pic>
        <p:nvPicPr>
          <p:cNvPr id="4" name="Snagit_SNG840">
            <a:extLst>
              <a:ext uri="{FF2B5EF4-FFF2-40B4-BE49-F238E27FC236}">
                <a16:creationId xmlns:a16="http://schemas.microsoft.com/office/drawing/2014/main" id="{90B2A37E-1A65-4996-9BDB-CB4DA2E25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21" y="2655136"/>
            <a:ext cx="7267245" cy="199001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233CDC-4FEE-4D40-A359-A6220B8731EB}"/>
              </a:ext>
            </a:extLst>
          </p:cNvPr>
          <p:cNvCxnSpPr/>
          <p:nvPr/>
        </p:nvCxnSpPr>
        <p:spPr>
          <a:xfrm>
            <a:off x="1999488" y="1633728"/>
            <a:ext cx="1072896" cy="170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D57D14C-11F3-43AA-85D3-255A0A86E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1632" y="4224722"/>
            <a:ext cx="3854762" cy="190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8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B56B4-6F5B-4630-AA80-1EB243A42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WordCloud 2</a:t>
            </a:r>
          </a:p>
        </p:txBody>
      </p:sp>
      <p:pic>
        <p:nvPicPr>
          <p:cNvPr id="5" name="Snagit_SNG85F">
            <a:extLst>
              <a:ext uri="{FF2B5EF4-FFF2-40B4-BE49-F238E27FC236}">
                <a16:creationId xmlns:a16="http://schemas.microsoft.com/office/drawing/2014/main" id="{CBA3A152-970F-474C-8BC0-48F66F93F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9615"/>
            <a:ext cx="8406008" cy="5157937"/>
          </a:xfrm>
          <a:prstGeom prst="rect">
            <a:avLst/>
          </a:prstGeom>
        </p:spPr>
      </p:pic>
      <p:pic>
        <p:nvPicPr>
          <p:cNvPr id="7" name="Snagit_SNG876">
            <a:extLst>
              <a:ext uri="{FF2B5EF4-FFF2-40B4-BE49-F238E27FC236}">
                <a16:creationId xmlns:a16="http://schemas.microsoft.com/office/drawing/2014/main" id="{265D267D-3DBA-4D98-8D20-83BA87ED3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81" y="4273550"/>
            <a:ext cx="44672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0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51E5-71B8-4ADA-99A4-6EB6A925A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9525" y="1560852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AR DARLING" panose="02000000000000000000" pitchFamily="2" charset="0"/>
              </a:rPr>
            </a:br>
            <a:r>
              <a:rPr lang="en-US" dirty="0">
                <a:latin typeface="AR DARLING" panose="02000000000000000000" pitchFamily="2" charset="0"/>
              </a:rPr>
              <a:t>Named Entity Recognition</a:t>
            </a:r>
            <a:br>
              <a:rPr lang="en-US" dirty="0"/>
            </a:br>
            <a:r>
              <a:rPr lang="en-US" dirty="0">
                <a:latin typeface="AR DARLING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5163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0B70B6-FB20-46DC-8B1C-BCD98EBAC2F1}"/>
              </a:ext>
            </a:extLst>
          </p:cNvPr>
          <p:cNvSpPr txBox="1"/>
          <p:nvPr/>
        </p:nvSpPr>
        <p:spPr>
          <a:xfrm>
            <a:off x="1428750" y="443276"/>
            <a:ext cx="3006090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.. some text.....blah blah ..... blah.. blah </a:t>
            </a:r>
          </a:p>
        </p:txBody>
      </p:sp>
      <p:pic>
        <p:nvPicPr>
          <p:cNvPr id="10" name="Snagit_SNG83F">
            <a:extLst>
              <a:ext uri="{FF2B5EF4-FFF2-40B4-BE49-F238E27FC236}">
                <a16:creationId xmlns:a16="http://schemas.microsoft.com/office/drawing/2014/main" id="{9E4E3CF3-EDCC-4BB9-923E-C3C927066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790" y="1822100"/>
            <a:ext cx="4126820" cy="359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33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0B70B6-FB20-46DC-8B1C-BCD98EBAC2F1}"/>
              </a:ext>
            </a:extLst>
          </p:cNvPr>
          <p:cNvSpPr txBox="1"/>
          <p:nvPr/>
        </p:nvSpPr>
        <p:spPr>
          <a:xfrm>
            <a:off x="1428750" y="443276"/>
            <a:ext cx="3006090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.. some text.....blah blah ..... blah.. blah </a:t>
            </a:r>
          </a:p>
        </p:txBody>
      </p:sp>
      <p:pic>
        <p:nvPicPr>
          <p:cNvPr id="10" name="Snagit_SNG83F">
            <a:extLst>
              <a:ext uri="{FF2B5EF4-FFF2-40B4-BE49-F238E27FC236}">
                <a16:creationId xmlns:a16="http://schemas.microsoft.com/office/drawing/2014/main" id="{9E4E3CF3-EDCC-4BB9-923E-C3C927066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790" y="1822100"/>
            <a:ext cx="4126820" cy="3598262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29AA6D22-3A27-471E-91E7-9F30AAE9EDC2}"/>
              </a:ext>
            </a:extLst>
          </p:cNvPr>
          <p:cNvSpPr/>
          <p:nvPr/>
        </p:nvSpPr>
        <p:spPr>
          <a:xfrm>
            <a:off x="99267" y="1588770"/>
            <a:ext cx="2377440" cy="1840230"/>
          </a:xfrm>
          <a:prstGeom prst="wedgeEllipseCallout">
            <a:avLst>
              <a:gd name="adj1" fmla="val 36069"/>
              <a:gd name="adj2" fmla="val 597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Person, Place or Thing</a:t>
            </a:r>
            <a:r>
              <a:rPr lang="en-US" dirty="0"/>
              <a:t>?</a:t>
            </a:r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70D989E3-D796-41DE-B2B5-406C47A7966E}"/>
              </a:ext>
            </a:extLst>
          </p:cNvPr>
          <p:cNvSpPr/>
          <p:nvPr/>
        </p:nvSpPr>
        <p:spPr>
          <a:xfrm>
            <a:off x="3727269" y="3605349"/>
            <a:ext cx="3310931" cy="1815013"/>
          </a:xfrm>
          <a:prstGeom prst="wedgeEllipseCallout">
            <a:avLst>
              <a:gd name="adj1" fmla="val -60550"/>
              <a:gd name="adj2" fmla="val -33462"/>
            </a:avLst>
          </a:prstGeom>
          <a:solidFill>
            <a:srgbClr val="D3CF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Maybe if we knew what the sentences are referring to, we might have a chance?</a:t>
            </a:r>
          </a:p>
        </p:txBody>
      </p:sp>
    </p:spTree>
    <p:extLst>
      <p:ext uri="{BB962C8B-B14F-4D97-AF65-F5344CB8AC3E}">
        <p14:creationId xmlns:p14="http://schemas.microsoft.com/office/powerpoint/2010/main" val="255809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C6CCA-51E8-4B3E-AF1F-9DCBD3662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Named Entity Recognition</a:t>
            </a:r>
          </a:p>
        </p:txBody>
      </p:sp>
      <p:pic>
        <p:nvPicPr>
          <p:cNvPr id="5" name="Snagit_SNG812">
            <a:extLst>
              <a:ext uri="{FF2B5EF4-FFF2-40B4-BE49-F238E27FC236}">
                <a16:creationId xmlns:a16="http://schemas.microsoft.com/office/drawing/2014/main" id="{888C4A21-2185-4405-93EE-0D1C22D0C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923" y="1881188"/>
            <a:ext cx="6731388" cy="310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9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3037-E66E-4404-9741-440EFDEBF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lowercase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2FA3-A505-411F-B5CA-853914815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3043"/>
          </a:xfrm>
        </p:spPr>
        <p:txBody>
          <a:bodyPr/>
          <a:lstStyle/>
          <a:p>
            <a:r>
              <a:rPr lang="en-US" dirty="0"/>
              <a:t>Many NLP tools assume lowercase</a:t>
            </a:r>
          </a:p>
          <a:p>
            <a:r>
              <a:rPr lang="en-US" dirty="0"/>
              <a:t>Python has easy s.lower()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B871D6-E513-49CE-B300-D1E2CB5798D3}"/>
              </a:ext>
            </a:extLst>
          </p:cNvPr>
          <p:cNvSpPr txBox="1"/>
          <p:nvPr/>
        </p:nvSpPr>
        <p:spPr>
          <a:xfrm>
            <a:off x="2968667" y="3820438"/>
            <a:ext cx="6538587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 = "ABCDEFG"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s2 = s.lower()  # s2 is now "abcdefg"</a:t>
            </a:r>
          </a:p>
        </p:txBody>
      </p:sp>
    </p:spTree>
    <p:extLst>
      <p:ext uri="{BB962C8B-B14F-4D97-AF65-F5344CB8AC3E}">
        <p14:creationId xmlns:p14="http://schemas.microsoft.com/office/powerpoint/2010/main" val="1335050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68F6-6F0E-4028-A00B-E86CC0E6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09" y="962589"/>
            <a:ext cx="11432822" cy="132556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/>
              <a:t>The Challenge:   Entity Recognition</a:t>
            </a:r>
            <a:br>
              <a:rPr lang="en-US" sz="3600" dirty="0"/>
            </a:br>
            <a:r>
              <a:rPr lang="en-US" sz="3600" dirty="0"/>
              <a:t>(What are the things we talking about?)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1E3687-3B28-4DB0-A88E-267E035C0D25}"/>
              </a:ext>
            </a:extLst>
          </p:cNvPr>
          <p:cNvSpPr txBox="1"/>
          <p:nvPr/>
        </p:nvSpPr>
        <p:spPr>
          <a:xfrm>
            <a:off x="853039" y="3307481"/>
            <a:ext cx="7279105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NTLK to the rescue: It can find Persons, Organizations and Places within text.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39A45-FEAA-4BF1-9E90-58F7F6194D98}"/>
              </a:ext>
            </a:extLst>
          </p:cNvPr>
          <p:cNvSpPr txBox="1"/>
          <p:nvPr/>
        </p:nvSpPr>
        <p:spPr>
          <a:xfrm>
            <a:off x="731520" y="5157807"/>
            <a:ext cx="6617970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The service is call ne_chunker  : </a:t>
            </a:r>
          </a:p>
          <a:p>
            <a:r>
              <a:rPr lang="en-US" sz="2800" dirty="0"/>
              <a:t>ne =  named entity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7B78F2-E8EE-41D8-9115-046043EC8705}"/>
              </a:ext>
            </a:extLst>
          </p:cNvPr>
          <p:cNvGrpSpPr/>
          <p:nvPr/>
        </p:nvGrpSpPr>
        <p:grpSpPr>
          <a:xfrm>
            <a:off x="8573611" y="2070668"/>
            <a:ext cx="3055920" cy="4280027"/>
            <a:chOff x="8573611" y="2070668"/>
            <a:chExt cx="3055920" cy="428002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7E8D464-0A07-4D75-A06E-D24CEBE16243}"/>
                </a:ext>
              </a:extLst>
            </p:cNvPr>
            <p:cNvGrpSpPr/>
            <p:nvPr/>
          </p:nvGrpSpPr>
          <p:grpSpPr>
            <a:xfrm>
              <a:off x="8961120" y="2070668"/>
              <a:ext cx="2668411" cy="4135620"/>
              <a:chOff x="7038200" y="245745"/>
              <a:chExt cx="3405010" cy="5000625"/>
            </a:xfrm>
          </p:grpSpPr>
          <p:sp>
            <p:nvSpPr>
              <p:cNvPr id="6" name="Speech Bubble: Oval 5">
                <a:extLst>
                  <a:ext uri="{FF2B5EF4-FFF2-40B4-BE49-F238E27FC236}">
                    <a16:creationId xmlns:a16="http://schemas.microsoft.com/office/drawing/2014/main" id="{2C2DAD19-7275-4A97-9FBA-873BA204A2E9}"/>
                  </a:ext>
                </a:extLst>
              </p:cNvPr>
              <p:cNvSpPr/>
              <p:nvPr/>
            </p:nvSpPr>
            <p:spPr>
              <a:xfrm>
                <a:off x="8065770" y="245745"/>
                <a:ext cx="2377440" cy="1840230"/>
              </a:xfrm>
              <a:prstGeom prst="wedgeEllipse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mmmmm</a:t>
                </a:r>
                <a:r>
                  <a:rPr lang="en-US" dirty="0"/>
                  <a:t>, CHUNKS!</a:t>
                </a:r>
              </a:p>
            </p:txBody>
          </p:sp>
          <p:pic>
            <p:nvPicPr>
              <p:cNvPr id="7" name="Snagit_SNG836">
                <a:extLst>
                  <a:ext uri="{FF2B5EF4-FFF2-40B4-BE49-F238E27FC236}">
                    <a16:creationId xmlns:a16="http://schemas.microsoft.com/office/drawing/2014/main" id="{4B68FD2B-4983-42ED-8B39-72BA67110D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38200" y="2398751"/>
                <a:ext cx="2847619" cy="2847619"/>
              </a:xfrm>
              <a:prstGeom prst="rect">
                <a:avLst/>
              </a:prstGeom>
            </p:spPr>
          </p:pic>
        </p:grpSp>
        <p:pic>
          <p:nvPicPr>
            <p:cNvPr id="9" name="Snagit_SNG850">
              <a:extLst>
                <a:ext uri="{FF2B5EF4-FFF2-40B4-BE49-F238E27FC236}">
                  <a16:creationId xmlns:a16="http://schemas.microsoft.com/office/drawing/2014/main" id="{B78F07B5-8F55-4FCA-BC8B-02F842F13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3611" y="3722978"/>
              <a:ext cx="2765350" cy="2627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870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5E944-E74B-4F27-98C0-F9AD5903E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835" y="7001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The NLTK </a:t>
            </a:r>
            <a:r>
              <a:rPr lang="en-US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ne_chunker</a:t>
            </a:r>
            <a:r>
              <a:rPr lang="en-US" sz="3600" dirty="0"/>
              <a:t>  finds Persons, Organizations and Locations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B42E9-BCFA-49AC-92DF-065111E65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41" y="1395580"/>
            <a:ext cx="8468802" cy="522598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7C5FC79-2B1F-42D7-9F1C-5A9041E33788}"/>
              </a:ext>
            </a:extLst>
          </p:cNvPr>
          <p:cNvGrpSpPr/>
          <p:nvPr/>
        </p:nvGrpSpPr>
        <p:grpSpPr>
          <a:xfrm>
            <a:off x="4245592" y="5051743"/>
            <a:ext cx="5535303" cy="707886"/>
            <a:chOff x="4245592" y="5051743"/>
            <a:chExt cx="5535303" cy="7078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AED5223-8180-4FBE-A9AB-7984B5EE12F3}"/>
                </a:ext>
              </a:extLst>
            </p:cNvPr>
            <p:cNvSpPr txBox="1"/>
            <p:nvPr/>
          </p:nvSpPr>
          <p:spPr>
            <a:xfrm>
              <a:off x="6096000" y="5051743"/>
              <a:ext cx="3684895" cy="70788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ne_chunk</a:t>
              </a:r>
              <a:r>
                <a:rPr lang="en-US" sz="2000" dirty="0"/>
                <a:t> returns an NLTK Tree with sub-trees and leaf nodes</a:t>
              </a:r>
            </a:p>
          </p:txBody>
        </p:sp>
        <p:sp>
          <p:nvSpPr>
            <p:cNvPr id="6" name="Arrow: Left 5">
              <a:extLst>
                <a:ext uri="{FF2B5EF4-FFF2-40B4-BE49-F238E27FC236}">
                  <a16:creationId xmlns:a16="http://schemas.microsoft.com/office/drawing/2014/main" id="{B7682E08-9EAC-4D70-A17D-5431EFF43370}"/>
                </a:ext>
              </a:extLst>
            </p:cNvPr>
            <p:cNvSpPr/>
            <p:nvPr/>
          </p:nvSpPr>
          <p:spPr>
            <a:xfrm>
              <a:off x="4245592" y="5117910"/>
              <a:ext cx="1750325" cy="3445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C1AF1B-4BC9-4F4E-8425-0619667FCDA5}"/>
              </a:ext>
            </a:extLst>
          </p:cNvPr>
          <p:cNvGrpSpPr/>
          <p:nvPr/>
        </p:nvGrpSpPr>
        <p:grpSpPr>
          <a:xfrm>
            <a:off x="4663440" y="2910631"/>
            <a:ext cx="5897880" cy="830997"/>
            <a:chOff x="4663440" y="2910631"/>
            <a:chExt cx="5897880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EB54D79-606F-41B7-8B0F-10F9515BD121}"/>
                </a:ext>
              </a:extLst>
            </p:cNvPr>
            <p:cNvSpPr txBox="1"/>
            <p:nvPr/>
          </p:nvSpPr>
          <p:spPr>
            <a:xfrm>
              <a:off x="7372350" y="2910631"/>
              <a:ext cx="3188970" cy="8309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 err="1"/>
                <a:t>ne_chunk</a:t>
              </a:r>
              <a:r>
                <a:rPr lang="en-US" sz="2400" b="1" dirty="0"/>
                <a:t> </a:t>
              </a:r>
              <a:r>
                <a:rPr lang="en-US" sz="2400" dirty="0"/>
                <a:t>takes:</a:t>
              </a:r>
              <a:br>
                <a:rPr lang="en-US" sz="2400" dirty="0"/>
              </a:br>
              <a:r>
                <a:rPr lang="en-US" sz="2400" dirty="0"/>
                <a:t> a </a:t>
              </a:r>
              <a:r>
                <a:rPr lang="en-US" sz="2400" b="1" dirty="0"/>
                <a:t>pos_tag </a:t>
              </a:r>
              <a:r>
                <a:rPr lang="en-US" sz="2400" dirty="0"/>
                <a:t>list as input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4AB8D41-E0F6-4AE0-921C-4F255F5AA9A5}"/>
                </a:ext>
              </a:extLst>
            </p:cNvPr>
            <p:cNvCxnSpPr/>
            <p:nvPr/>
          </p:nvCxnSpPr>
          <p:spPr>
            <a:xfrm flipH="1">
              <a:off x="4663440" y="3314700"/>
              <a:ext cx="2491740" cy="4114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2404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nagit_SNG820">
            <a:extLst>
              <a:ext uri="{FF2B5EF4-FFF2-40B4-BE49-F238E27FC236}">
                <a16:creationId xmlns:a16="http://schemas.microsoft.com/office/drawing/2014/main" id="{DF7A302C-5B18-4DD4-871B-3E3D43862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8" y="315278"/>
            <a:ext cx="7134225" cy="435292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878E2B1-C2B0-42CC-8E67-496DD5E024C4}"/>
              </a:ext>
            </a:extLst>
          </p:cNvPr>
          <p:cNvGrpSpPr/>
          <p:nvPr/>
        </p:nvGrpSpPr>
        <p:grpSpPr>
          <a:xfrm>
            <a:off x="311468" y="3627477"/>
            <a:ext cx="5684520" cy="2353211"/>
            <a:chOff x="311468" y="3627477"/>
            <a:chExt cx="5684520" cy="235321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546DD07-C4DF-4FB2-BEA4-66E97506076B}"/>
                </a:ext>
              </a:extLst>
            </p:cNvPr>
            <p:cNvSpPr txBox="1"/>
            <p:nvPr/>
          </p:nvSpPr>
          <p:spPr>
            <a:xfrm>
              <a:off x="311468" y="4903470"/>
              <a:ext cx="5684520" cy="10772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[('Reports', 'NNS'), ('are', 'VBP'), ('that', 'IN'), ('Homer', 'NNP'), ('and', 'CC'), ('Rollo', 'NNP'), ('are', 'VBP'), ('planning', 'VBG'), ('a', 'DT'), ('coding', 'VBG'), ('party', 'NN'), ('in', 'IN'), ('Dallas', 'NNP'), ('Texas', 'NNP'), ('for', 'IN'), ('the', 'DT'), ('IEEE', 'NNP'), ('.', '.')]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E9060C8-6445-46F1-9050-779D2F8B912D}"/>
                </a:ext>
              </a:extLst>
            </p:cNvPr>
            <p:cNvCxnSpPr/>
            <p:nvPr/>
          </p:nvCxnSpPr>
          <p:spPr>
            <a:xfrm flipH="1">
              <a:off x="811530" y="3627477"/>
              <a:ext cx="228600" cy="1275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7CF9F5E-EAF1-469D-A3B8-E48F74F649AD}"/>
              </a:ext>
            </a:extLst>
          </p:cNvPr>
          <p:cNvGrpSpPr/>
          <p:nvPr/>
        </p:nvGrpSpPr>
        <p:grpSpPr>
          <a:xfrm>
            <a:off x="6096000" y="1242209"/>
            <a:ext cx="5599272" cy="4770537"/>
            <a:chOff x="6096000" y="1242209"/>
            <a:chExt cx="5599272" cy="477053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AC691AE-D698-40B0-A84F-2389A4E3BD8F}"/>
                </a:ext>
              </a:extLst>
            </p:cNvPr>
            <p:cNvSpPr txBox="1"/>
            <p:nvPr/>
          </p:nvSpPr>
          <p:spPr>
            <a:xfrm>
              <a:off x="7123272" y="1242209"/>
              <a:ext cx="4572000" cy="477053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return value type is:  &lt;class '</a:t>
              </a:r>
              <a:r>
                <a:rPr lang="en-US" sz="1400" dirty="0" err="1"/>
                <a:t>nltk.tree.Tree</a:t>
              </a:r>
              <a:r>
                <a:rPr lang="en-US" sz="1400" dirty="0"/>
                <a:t>'&gt;</a:t>
              </a:r>
            </a:p>
            <a:p>
              <a:endParaRPr lang="en-US" sz="1400" dirty="0"/>
            </a:p>
            <a:p>
              <a:r>
                <a:rPr lang="en-US" sz="1400" dirty="0"/>
                <a:t>(S</a:t>
              </a:r>
            </a:p>
            <a:p>
              <a:r>
                <a:rPr lang="en-US" sz="1400" dirty="0"/>
                <a:t>  Reports/NNS</a:t>
              </a:r>
            </a:p>
            <a:p>
              <a:r>
                <a:rPr lang="en-US" sz="1400" dirty="0"/>
                <a:t>  are/VBP</a:t>
              </a:r>
            </a:p>
            <a:p>
              <a:r>
                <a:rPr lang="en-US" sz="1400" dirty="0"/>
                <a:t>  that/IN</a:t>
              </a:r>
            </a:p>
            <a:p>
              <a:r>
                <a:rPr lang="en-US" sz="1600" b="1" dirty="0"/>
                <a:t>  (PERSON Homer/NNP)</a:t>
              </a:r>
            </a:p>
            <a:p>
              <a:r>
                <a:rPr lang="en-US" sz="1400" dirty="0"/>
                <a:t>  and/CC</a:t>
              </a:r>
            </a:p>
            <a:p>
              <a:r>
                <a:rPr lang="en-US" sz="1600" b="1" dirty="0"/>
                <a:t>  (PERSON Rollo/NNP)</a:t>
              </a:r>
            </a:p>
            <a:p>
              <a:r>
                <a:rPr lang="en-US" sz="1400" dirty="0"/>
                <a:t>  are/VBP</a:t>
              </a:r>
            </a:p>
            <a:p>
              <a:r>
                <a:rPr lang="en-US" sz="1400" dirty="0"/>
                <a:t>  planning/VBG</a:t>
              </a:r>
            </a:p>
            <a:p>
              <a:r>
                <a:rPr lang="en-US" sz="1400" dirty="0"/>
                <a:t>  a/DT</a:t>
              </a:r>
            </a:p>
            <a:p>
              <a:r>
                <a:rPr lang="en-US" sz="1400" dirty="0"/>
                <a:t>  coding/VBG</a:t>
              </a:r>
            </a:p>
            <a:p>
              <a:r>
                <a:rPr lang="en-US" sz="1400" dirty="0"/>
                <a:t>  party/NN</a:t>
              </a:r>
            </a:p>
            <a:p>
              <a:r>
                <a:rPr lang="en-US" sz="1400" dirty="0"/>
                <a:t>  in/IN</a:t>
              </a:r>
            </a:p>
            <a:p>
              <a:r>
                <a:rPr lang="en-US" sz="1600" b="1" dirty="0"/>
                <a:t>  (GPE Dallas/NNP Texas/NNP)</a:t>
              </a:r>
            </a:p>
            <a:p>
              <a:r>
                <a:rPr lang="en-US" sz="1400" dirty="0"/>
                <a:t>  for/IN</a:t>
              </a:r>
            </a:p>
            <a:p>
              <a:r>
                <a:rPr lang="en-US" sz="1600" b="1" dirty="0"/>
                <a:t>  the/DT</a:t>
              </a:r>
            </a:p>
            <a:p>
              <a:r>
                <a:rPr lang="en-US" sz="1600" b="1" dirty="0"/>
                <a:t>  (ORGANIZATION IEEE/NNP)</a:t>
              </a:r>
            </a:p>
            <a:p>
              <a:r>
                <a:rPr lang="en-US" sz="1400" dirty="0"/>
                <a:t>  ./.)</a:t>
              </a:r>
            </a:p>
            <a:p>
              <a:endParaRPr lang="en-US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6085DCF-F5FE-410B-A906-DE959597E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777491"/>
              <a:ext cx="910590" cy="1487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078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E1D3-67C4-4C20-8C3F-9E932B9C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721" y="2381815"/>
            <a:ext cx="10515600" cy="1325563"/>
          </a:xfrm>
        </p:spPr>
        <p:txBody>
          <a:bodyPr/>
          <a:lstStyle/>
          <a:p>
            <a:r>
              <a:rPr lang="en-US" dirty="0"/>
              <a:t>Extracting Data from an NLTK.tree.Tree</a:t>
            </a:r>
          </a:p>
        </p:txBody>
      </p:sp>
    </p:spTree>
    <p:extLst>
      <p:ext uri="{BB962C8B-B14F-4D97-AF65-F5344CB8AC3E}">
        <p14:creationId xmlns:p14="http://schemas.microsoft.com/office/powerpoint/2010/main" val="2117641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19AE-1533-4D87-B439-7E0E50C5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Data from a Tree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8A56A4-C60B-48E9-882F-0B35A92E8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456" y="1536192"/>
            <a:ext cx="10515600" cy="4523232"/>
          </a:xfrm>
        </p:spPr>
        <p:txBody>
          <a:bodyPr/>
          <a:lstStyle/>
          <a:p>
            <a:r>
              <a:rPr lang="en-US" dirty="0"/>
              <a:t>start with a sentence: </a:t>
            </a:r>
            <a:r>
              <a:rPr lang="en-US" b="1" dirty="0"/>
              <a:t>A tweet reported that Roger lives in Dallas.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sz="1800" i="1" dirty="0"/>
              <a:t># process the sentence to create the tree with Entities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</a:rPr>
              <a:t>tagged_sentence = (pos_tag(word_tokenize(sentence)))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</a:rPr>
              <a:t>tree = nltk.ne_chunk(tagged_sentence)</a:t>
            </a:r>
          </a:p>
          <a:p>
            <a:endParaRPr lang="en-US" b="1" dirty="0"/>
          </a:p>
        </p:txBody>
      </p:sp>
      <p:pic>
        <p:nvPicPr>
          <p:cNvPr id="9" name="Snagit_SNG84A">
            <a:extLst>
              <a:ext uri="{FF2B5EF4-FFF2-40B4-BE49-F238E27FC236}">
                <a16:creationId xmlns:a16="http://schemas.microsoft.com/office/drawing/2014/main" id="{80319C64-B5EA-4FE6-8AA5-7BABA00E5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383" y="3933231"/>
            <a:ext cx="5961905" cy="13428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EBD7B0-C8D3-485C-B488-EE77F0B9FBED}"/>
              </a:ext>
            </a:extLst>
          </p:cNvPr>
          <p:cNvSpPr txBox="1"/>
          <p:nvPr/>
        </p:nvSpPr>
        <p:spPr>
          <a:xfrm>
            <a:off x="2194560" y="5592556"/>
            <a:ext cx="139903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tuples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268473-8494-458D-BAA1-A1CE74DB8635}"/>
              </a:ext>
            </a:extLst>
          </p:cNvPr>
          <p:cNvCxnSpPr>
            <a:cxnSpLocks/>
          </p:cNvCxnSpPr>
          <p:nvPr/>
        </p:nvCxnSpPr>
        <p:spPr>
          <a:xfrm flipH="1" flipV="1">
            <a:off x="2340864" y="4706112"/>
            <a:ext cx="164597" cy="886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97F5ED-008C-4F59-883F-CCD3402EA47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2804170" y="4604660"/>
            <a:ext cx="89906" cy="9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5C71F0-10F2-43B8-A6C2-95926D41845E}"/>
              </a:ext>
            </a:extLst>
          </p:cNvPr>
          <p:cNvCxnSpPr>
            <a:cxnSpLocks/>
          </p:cNvCxnSpPr>
          <p:nvPr/>
        </p:nvCxnSpPr>
        <p:spPr>
          <a:xfrm flipV="1">
            <a:off x="3151650" y="4602729"/>
            <a:ext cx="316965" cy="100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D7C50BE-7988-4645-AA9A-FCB2B9FEEDA3}"/>
              </a:ext>
            </a:extLst>
          </p:cNvPr>
          <p:cNvSpPr txBox="1"/>
          <p:nvPr/>
        </p:nvSpPr>
        <p:spPr>
          <a:xfrm>
            <a:off x="5012435" y="5592556"/>
            <a:ext cx="139903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trees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200BD9-AA51-473E-AC83-12AE41045B7D}"/>
              </a:ext>
            </a:extLst>
          </p:cNvPr>
          <p:cNvCxnSpPr>
            <a:cxnSpLocks/>
          </p:cNvCxnSpPr>
          <p:nvPr/>
        </p:nvCxnSpPr>
        <p:spPr>
          <a:xfrm flipV="1">
            <a:off x="6096000" y="4932506"/>
            <a:ext cx="653814" cy="73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648A96-8966-4D1A-90CA-3AEC20E35FCC}"/>
              </a:ext>
            </a:extLst>
          </p:cNvPr>
          <p:cNvCxnSpPr>
            <a:cxnSpLocks/>
          </p:cNvCxnSpPr>
          <p:nvPr/>
        </p:nvCxnSpPr>
        <p:spPr>
          <a:xfrm flipH="1" flipV="1">
            <a:off x="5234191" y="4871112"/>
            <a:ext cx="406115" cy="771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4952577-B022-4E0F-84F5-7628E23723E1}"/>
              </a:ext>
            </a:extLst>
          </p:cNvPr>
          <p:cNvGrpSpPr/>
          <p:nvPr/>
        </p:nvGrpSpPr>
        <p:grpSpPr>
          <a:xfrm>
            <a:off x="6888480" y="2747932"/>
            <a:ext cx="4608576" cy="2448179"/>
            <a:chOff x="6888480" y="2747932"/>
            <a:chExt cx="4608576" cy="2448179"/>
          </a:xfrm>
        </p:grpSpPr>
        <p:pic>
          <p:nvPicPr>
            <p:cNvPr id="25" name="Snagit_SNG849">
              <a:extLst>
                <a:ext uri="{FF2B5EF4-FFF2-40B4-BE49-F238E27FC236}">
                  <a16:creationId xmlns:a16="http://schemas.microsoft.com/office/drawing/2014/main" id="{080FB90B-8E18-4AC8-AC5C-AA2DE5B32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5194" y="2747932"/>
              <a:ext cx="1991862" cy="2448179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AB704ED-6345-431D-AE63-E648AC45D767}"/>
                </a:ext>
              </a:extLst>
            </p:cNvPr>
            <p:cNvCxnSpPr/>
            <p:nvPr/>
          </p:nvCxnSpPr>
          <p:spPr>
            <a:xfrm>
              <a:off x="6888480" y="3523488"/>
              <a:ext cx="2426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330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19AE-1533-4D87-B439-7E0E50C5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Data from a Tree -2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8A56A4-C60B-48E9-882F-0B35A92E8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456" y="1536192"/>
            <a:ext cx="10515600" cy="2474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the number_items in the tree = number of words in the sentence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number_items = len(sentence.split())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900" i="1" dirty="0">
                <a:latin typeface="Courier New" panose="02070309020205020404" pitchFamily="49" charset="0"/>
                <a:cs typeface="Courier New" panose="02070309020205020404" pitchFamily="49" charset="0"/>
              </a:rPr>
              <a:t>#each tree item is available using an index 0..number_items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for idx in range(number_items):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(tree[idx], '\t', type(tree[idx]))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1647FA-359C-4877-86A9-0FBA690CB56F}"/>
              </a:ext>
            </a:extLst>
          </p:cNvPr>
          <p:cNvSpPr txBox="1"/>
          <p:nvPr/>
        </p:nvSpPr>
        <p:spPr>
          <a:xfrm>
            <a:off x="1216152" y="4167646"/>
            <a:ext cx="5477256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('A', 'DT') 			&lt;class 'tuple'&gt;</a:t>
            </a:r>
          </a:p>
          <a:p>
            <a:r>
              <a:rPr lang="en-US" dirty="0"/>
              <a:t>('tweet', 'NN') 		&lt;class 'tuple'&gt;</a:t>
            </a:r>
          </a:p>
          <a:p>
            <a:r>
              <a:rPr lang="en-US" dirty="0"/>
              <a:t>('reported', 'VBD') 		&lt;class 'tuple'&gt;</a:t>
            </a:r>
          </a:p>
          <a:p>
            <a:r>
              <a:rPr lang="en-US" dirty="0"/>
              <a:t>('that', 'IN') 		&lt;class 'tuple'&gt;</a:t>
            </a:r>
          </a:p>
          <a:p>
            <a:r>
              <a:rPr lang="en-US" dirty="0"/>
              <a:t>(PERSON Roger/NNP) 	&lt;class 'nltk.tree.Tree'&gt;</a:t>
            </a:r>
          </a:p>
          <a:p>
            <a:r>
              <a:rPr lang="en-US" dirty="0"/>
              <a:t>('lives', 'VBZ') 		&lt;class 'tuple'&gt;</a:t>
            </a:r>
          </a:p>
          <a:p>
            <a:r>
              <a:rPr lang="en-US" dirty="0"/>
              <a:t>('in', 'IN') 			&lt;class 'tuple'&gt;</a:t>
            </a:r>
          </a:p>
          <a:p>
            <a:r>
              <a:rPr lang="en-US" dirty="0"/>
              <a:t>(GPE Dallas/NNP) 		&lt;class 'nltk.tree.Tree'&gt;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EA2B62-6D9D-4A96-A34E-23987592E6B1}"/>
              </a:ext>
            </a:extLst>
          </p:cNvPr>
          <p:cNvGrpSpPr/>
          <p:nvPr/>
        </p:nvGrpSpPr>
        <p:grpSpPr>
          <a:xfrm>
            <a:off x="5462016" y="4011168"/>
            <a:ext cx="3401568" cy="369332"/>
            <a:chOff x="5462016" y="4011168"/>
            <a:chExt cx="3401568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4485FB9-47BC-4E84-9736-876B188B698E}"/>
                </a:ext>
              </a:extLst>
            </p:cNvPr>
            <p:cNvSpPr txBox="1"/>
            <p:nvPr/>
          </p:nvSpPr>
          <p:spPr>
            <a:xfrm>
              <a:off x="7046976" y="4011168"/>
              <a:ext cx="1816608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tree[0][0]  is 'A'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626B37A-4E62-4731-892B-4F814FDAB740}"/>
                </a:ext>
              </a:extLst>
            </p:cNvPr>
            <p:cNvCxnSpPr/>
            <p:nvPr/>
          </p:nvCxnSpPr>
          <p:spPr>
            <a:xfrm flipV="1">
              <a:off x="5462016" y="4167646"/>
              <a:ext cx="1584960" cy="212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1CC81CF-310D-45EB-9199-0186401FAC61}"/>
              </a:ext>
            </a:extLst>
          </p:cNvPr>
          <p:cNvGrpSpPr/>
          <p:nvPr/>
        </p:nvGrpSpPr>
        <p:grpSpPr>
          <a:xfrm>
            <a:off x="5462016" y="4529328"/>
            <a:ext cx="4261104" cy="369332"/>
            <a:chOff x="5462016" y="4529328"/>
            <a:chExt cx="4261104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E4BFA-C882-4CE4-86AF-84BFE94F94A5}"/>
                </a:ext>
              </a:extLst>
            </p:cNvPr>
            <p:cNvSpPr txBox="1"/>
            <p:nvPr/>
          </p:nvSpPr>
          <p:spPr>
            <a:xfrm>
              <a:off x="7046976" y="4529328"/>
              <a:ext cx="2676144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tree[2][0]  is 'reported'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B23B26-5AE5-4B1A-A63A-ECB75BD8FF47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5462016" y="4713994"/>
              <a:ext cx="1584960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0065781-BD1A-4F00-AE28-60C51C35B7D9}"/>
              </a:ext>
            </a:extLst>
          </p:cNvPr>
          <p:cNvGrpSpPr/>
          <p:nvPr/>
        </p:nvGrpSpPr>
        <p:grpSpPr>
          <a:xfrm>
            <a:off x="6352032" y="5182235"/>
            <a:ext cx="3371088" cy="936260"/>
            <a:chOff x="6352032" y="5182235"/>
            <a:chExt cx="3371088" cy="93626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725BEF2-3DFC-4D31-BE0A-309518A633BF}"/>
                </a:ext>
              </a:extLst>
            </p:cNvPr>
            <p:cNvSpPr txBox="1"/>
            <p:nvPr/>
          </p:nvSpPr>
          <p:spPr>
            <a:xfrm>
              <a:off x="7046976" y="5182235"/>
              <a:ext cx="2676144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tree[4].label() is 'PERSON''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374955-ED8E-4D1B-BCA6-F88710CCF518}"/>
                </a:ext>
              </a:extLst>
            </p:cNvPr>
            <p:cNvSpPr txBox="1"/>
            <p:nvPr/>
          </p:nvSpPr>
          <p:spPr>
            <a:xfrm>
              <a:off x="7046976" y="5749163"/>
              <a:ext cx="2676144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tree[4][0][0] is 'Roger'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CFAEFC4-57AD-40A9-819F-DFB6F63CB0AD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6352032" y="5366901"/>
              <a:ext cx="694944" cy="499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6307F7A-420E-442C-98D9-3B3DCCA9D31B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352032" y="5515619"/>
              <a:ext cx="694944" cy="4182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561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E1D3-67C4-4C20-8C3F-9E932B9C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721" y="2381815"/>
            <a:ext cx="10515600" cy="1325563"/>
          </a:xfrm>
        </p:spPr>
        <p:txBody>
          <a:bodyPr/>
          <a:lstStyle/>
          <a:p>
            <a:r>
              <a:rPr lang="en-US" dirty="0"/>
              <a:t>Colocation and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1968061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26917-D30B-4081-9C23-0DC37E9C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Article!</a:t>
            </a:r>
          </a:p>
        </p:txBody>
      </p:sp>
      <p:pic>
        <p:nvPicPr>
          <p:cNvPr id="5" name="Snagit_SNG857">
            <a:extLst>
              <a:ext uri="{FF2B5EF4-FFF2-40B4-BE49-F238E27FC236}">
                <a16:creationId xmlns:a16="http://schemas.microsoft.com/office/drawing/2014/main" id="{0EC8D305-7B13-4637-9760-5BE608CB2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533" y="1498799"/>
            <a:ext cx="5236026" cy="38604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EC689F-F90D-457C-8402-089D7CB1482D}"/>
              </a:ext>
            </a:extLst>
          </p:cNvPr>
          <p:cNvSpPr txBox="1"/>
          <p:nvPr/>
        </p:nvSpPr>
        <p:spPr>
          <a:xfrm>
            <a:off x="1352811" y="5724395"/>
            <a:ext cx="8805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https://realpython.com/python-nltk-sentiment-analysis/</a:t>
            </a:r>
          </a:p>
        </p:txBody>
      </p:sp>
    </p:spTree>
    <p:extLst>
      <p:ext uri="{BB962C8B-B14F-4D97-AF65-F5344CB8AC3E}">
        <p14:creationId xmlns:p14="http://schemas.microsoft.com/office/powerpoint/2010/main" val="2301804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D0F6-C6A7-4C93-A042-D97D9A78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07EA1-6695-4E7D-8A5E-2DDD708B4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31975"/>
          </a:xfrm>
        </p:spPr>
        <p:txBody>
          <a:bodyPr/>
          <a:lstStyle/>
          <a:p>
            <a:r>
              <a:rPr lang="en-US" dirty="0"/>
              <a:t>Collocation –  a series of words that appear together</a:t>
            </a:r>
          </a:p>
          <a:p>
            <a:pPr lvl="1"/>
            <a:r>
              <a:rPr lang="en-US" dirty="0"/>
              <a:t>Bigrams – frequent two-word combinations</a:t>
            </a:r>
          </a:p>
          <a:p>
            <a:pPr lvl="1"/>
            <a:r>
              <a:rPr lang="en-US" dirty="0"/>
              <a:t>Trigrams – frequent three-word combinations</a:t>
            </a:r>
          </a:p>
          <a:p>
            <a:pPr lvl="1"/>
            <a:r>
              <a:rPr lang="en-US" dirty="0"/>
              <a:t>Quadgrams – frequent four-word combinations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Snagit_SNG85B">
            <a:extLst>
              <a:ext uri="{FF2B5EF4-FFF2-40B4-BE49-F238E27FC236}">
                <a16:creationId xmlns:a16="http://schemas.microsoft.com/office/drawing/2014/main" id="{C491A29E-DBC5-4AC8-B9EC-5C6D3AF4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48" y="3657600"/>
            <a:ext cx="8998010" cy="776614"/>
          </a:xfrm>
          <a:prstGeom prst="rect">
            <a:avLst/>
          </a:prstGeom>
        </p:spPr>
      </p:pic>
      <p:pic>
        <p:nvPicPr>
          <p:cNvPr id="7" name="Snagit_SNG84F">
            <a:extLst>
              <a:ext uri="{FF2B5EF4-FFF2-40B4-BE49-F238E27FC236}">
                <a16:creationId xmlns:a16="http://schemas.microsoft.com/office/drawing/2014/main" id="{FCAB3FEE-DC72-471C-B03E-B579871F8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58" y="4437389"/>
            <a:ext cx="9299594" cy="99586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E8F156A-74F9-4C04-A7B8-54A60E3AD9BC}"/>
              </a:ext>
            </a:extLst>
          </p:cNvPr>
          <p:cNvGrpSpPr/>
          <p:nvPr/>
        </p:nvGrpSpPr>
        <p:grpSpPr>
          <a:xfrm>
            <a:off x="173355" y="5675664"/>
            <a:ext cx="11689994" cy="463593"/>
            <a:chOff x="173355" y="5675664"/>
            <a:chExt cx="11689994" cy="463593"/>
          </a:xfrm>
        </p:grpSpPr>
        <p:pic>
          <p:nvPicPr>
            <p:cNvPr id="11" name="Snagit_SNG873">
              <a:extLst>
                <a:ext uri="{FF2B5EF4-FFF2-40B4-BE49-F238E27FC236}">
                  <a16:creationId xmlns:a16="http://schemas.microsoft.com/office/drawing/2014/main" id="{8B19C4C9-2455-442B-A009-D0FA5C862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931" y="5727700"/>
              <a:ext cx="11152418" cy="348175"/>
            </a:xfrm>
            <a:prstGeom prst="rect">
              <a:avLst/>
            </a:prstGeom>
          </p:spPr>
        </p:pic>
        <p:sp>
          <p:nvSpPr>
            <p:cNvPr id="12" name="Arrow: Notched Right 11">
              <a:extLst>
                <a:ext uri="{FF2B5EF4-FFF2-40B4-BE49-F238E27FC236}">
                  <a16:creationId xmlns:a16="http://schemas.microsoft.com/office/drawing/2014/main" id="{5469EFA5-C215-4ABB-8A22-BCAB4D7685CE}"/>
                </a:ext>
              </a:extLst>
            </p:cNvPr>
            <p:cNvSpPr/>
            <p:nvPr/>
          </p:nvSpPr>
          <p:spPr>
            <a:xfrm>
              <a:off x="173355" y="5675664"/>
              <a:ext cx="537576" cy="463593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317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0B694-59CD-4605-8B2D-35B4893F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3299A-7795-481A-BE2F-23A62CE02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21449" cy="3335098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NLTK has VADER (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alence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ware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ictionary and 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ntiment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easoner)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VADER is BEST suited for language used in social media, like short sentences with some slang and abbreviations.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LESS accurate when rating longer, structured sentences, but a good launching point.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Snagit_SNG886">
            <a:extLst>
              <a:ext uri="{FF2B5EF4-FFF2-40B4-BE49-F238E27FC236}">
                <a16:creationId xmlns:a16="http://schemas.microsoft.com/office/drawing/2014/main" id="{41F0A274-7E1A-4F3C-BE18-E8B2EAD1B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10" y="3558902"/>
            <a:ext cx="9912439" cy="173675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E6A8B73-F44F-47D6-A896-CF6236539669}"/>
              </a:ext>
            </a:extLst>
          </p:cNvPr>
          <p:cNvGrpSpPr/>
          <p:nvPr/>
        </p:nvGrpSpPr>
        <p:grpSpPr>
          <a:xfrm>
            <a:off x="747210" y="4647156"/>
            <a:ext cx="6279891" cy="1186322"/>
            <a:chOff x="747210" y="4647156"/>
            <a:chExt cx="6279891" cy="118632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CD57432-71D5-4997-B413-93CB8AF33116}"/>
                </a:ext>
              </a:extLst>
            </p:cNvPr>
            <p:cNvSpPr/>
            <p:nvPr/>
          </p:nvSpPr>
          <p:spPr>
            <a:xfrm>
              <a:off x="747210" y="4647156"/>
              <a:ext cx="6279891" cy="413359"/>
            </a:xfrm>
            <a:prstGeom prst="round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16E3EC-05AA-49D4-BE29-EF80A075A005}"/>
                </a:ext>
              </a:extLst>
            </p:cNvPr>
            <p:cNvSpPr txBox="1"/>
            <p:nvPr/>
          </p:nvSpPr>
          <p:spPr>
            <a:xfrm>
              <a:off x="1778173" y="5371813"/>
              <a:ext cx="3970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Adds to 1</a:t>
              </a:r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3649D943-6FC2-4E5F-8467-792067655275}"/>
                </a:ext>
              </a:extLst>
            </p:cNvPr>
            <p:cNvSpPr/>
            <p:nvPr/>
          </p:nvSpPr>
          <p:spPr>
            <a:xfrm>
              <a:off x="3763548" y="5043525"/>
              <a:ext cx="470249" cy="41335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78829-344F-440E-8B7C-747F9C8A213C}"/>
              </a:ext>
            </a:extLst>
          </p:cNvPr>
          <p:cNvGrpSpPr/>
          <p:nvPr/>
        </p:nvGrpSpPr>
        <p:grpSpPr>
          <a:xfrm>
            <a:off x="6688898" y="5029146"/>
            <a:ext cx="3970751" cy="1219831"/>
            <a:chOff x="6688898" y="5029146"/>
            <a:chExt cx="3970751" cy="12198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4AE222-FE97-4125-9C86-B60163AF5445}"/>
                </a:ext>
              </a:extLst>
            </p:cNvPr>
            <p:cNvSpPr txBox="1"/>
            <p:nvPr/>
          </p:nvSpPr>
          <p:spPr>
            <a:xfrm>
              <a:off x="6688898" y="5417980"/>
              <a:ext cx="3970751" cy="8309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Normalized value in range -1.0 (negative) to 1.0 (positive)</a:t>
              </a:r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5B31EB71-BC49-425B-93FD-D7930BA3C87C}"/>
                </a:ext>
              </a:extLst>
            </p:cNvPr>
            <p:cNvSpPr/>
            <p:nvPr/>
          </p:nvSpPr>
          <p:spPr>
            <a:xfrm>
              <a:off x="7684195" y="5029146"/>
              <a:ext cx="470249" cy="41335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101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A547-3FAF-4F43-AE70-E51C934A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Tokenize</a:t>
            </a:r>
            <a:r>
              <a:rPr lang="en-US" dirty="0"/>
              <a:t> with  Python string split() function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881150-BDE9-4CA5-9F0C-443ED08D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57" y="1785731"/>
            <a:ext cx="10402048" cy="27381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4B6260-37B4-4A24-9DD2-7AAA54EF8C28}"/>
              </a:ext>
            </a:extLst>
          </p:cNvPr>
          <p:cNvSpPr txBox="1"/>
          <p:nvPr/>
        </p:nvSpPr>
        <p:spPr>
          <a:xfrm>
            <a:off x="2699585" y="4981258"/>
            <a:ext cx="6792830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Note that we get everything delimited by spaces. </a:t>
            </a:r>
          </a:p>
          <a:p>
            <a:r>
              <a:rPr lang="en-US" sz="2400" dirty="0"/>
              <a:t>We have no easy way of identifying sentences</a:t>
            </a:r>
          </a:p>
        </p:txBody>
      </p:sp>
    </p:spTree>
    <p:extLst>
      <p:ext uri="{BB962C8B-B14F-4D97-AF65-F5344CB8AC3E}">
        <p14:creationId xmlns:p14="http://schemas.microsoft.com/office/powerpoint/2010/main" val="227043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E1D3-67C4-4C20-8C3F-9E932B9C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721" y="2381815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038592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11FB7-620F-4F4D-BB96-E20499BDF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BF1E6-CF7D-4756-9EA3-010970CA2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Techniques for cleaning text</a:t>
            </a:r>
          </a:p>
          <a:p>
            <a:pPr lvl="1"/>
            <a:r>
              <a:rPr lang="en-US" dirty="0"/>
              <a:t>remove punctuation</a:t>
            </a:r>
          </a:p>
          <a:p>
            <a:pPr lvl="1"/>
            <a:r>
              <a:rPr lang="en-US" dirty="0"/>
              <a:t>convert to lowercase</a:t>
            </a:r>
          </a:p>
          <a:p>
            <a:pPr lvl="1"/>
            <a:r>
              <a:rPr lang="en-US" dirty="0"/>
              <a:t>removing stopwords</a:t>
            </a:r>
          </a:p>
          <a:p>
            <a:r>
              <a:rPr lang="en-US" dirty="0"/>
              <a:t>Tokenizing Text</a:t>
            </a:r>
          </a:p>
          <a:p>
            <a:pPr lvl="1"/>
            <a:r>
              <a:rPr lang="en-US" dirty="0"/>
              <a:t>word tokenizer</a:t>
            </a:r>
          </a:p>
          <a:p>
            <a:pPr lvl="1"/>
            <a:r>
              <a:rPr lang="en-US" dirty="0"/>
              <a:t>sentence tokenizer</a:t>
            </a:r>
          </a:p>
          <a:p>
            <a:r>
              <a:rPr lang="en-US" dirty="0"/>
              <a:t>Word Cloud</a:t>
            </a:r>
          </a:p>
          <a:p>
            <a:r>
              <a:rPr lang="en-US" dirty="0"/>
              <a:t>Parts of Speech Tagging</a:t>
            </a:r>
          </a:p>
          <a:p>
            <a:r>
              <a:rPr lang="en-US" dirty="0"/>
              <a:t>Named Entity Recognition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3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1DF6B-C1EC-4AA3-8066-991A2DA2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Tokenize</a:t>
            </a:r>
            <a:r>
              <a:rPr lang="en-US" dirty="0"/>
              <a:t> with NLTK's </a:t>
            </a:r>
            <a:r>
              <a:rPr lang="en-US" b="1" dirty="0" err="1"/>
              <a:t>word_tokenize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43E5A-5934-41BF-A5F9-0BB6469B9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96" y="1984129"/>
            <a:ext cx="11334657" cy="17016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128C60-519E-4858-BF03-370B35D4AB8E}"/>
              </a:ext>
            </a:extLst>
          </p:cNvPr>
          <p:cNvSpPr txBox="1"/>
          <p:nvPr/>
        </p:nvSpPr>
        <p:spPr>
          <a:xfrm>
            <a:off x="2699584" y="4459458"/>
            <a:ext cx="7233555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Note that we get more tokens. NLTK gives us punctuation and $ as a separate token – may want or not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E57F82-D030-45B8-804E-89C1BB750043}"/>
              </a:ext>
            </a:extLst>
          </p:cNvPr>
          <p:cNvCxnSpPr/>
          <p:nvPr/>
        </p:nvCxnSpPr>
        <p:spPr>
          <a:xfrm flipH="1" flipV="1">
            <a:off x="6682154" y="3685734"/>
            <a:ext cx="351692" cy="618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B391AD-BA32-4897-BBED-4E16873823E7}"/>
              </a:ext>
            </a:extLst>
          </p:cNvPr>
          <p:cNvCxnSpPr>
            <a:cxnSpLocks/>
          </p:cNvCxnSpPr>
          <p:nvPr/>
        </p:nvCxnSpPr>
        <p:spPr>
          <a:xfrm flipV="1">
            <a:off x="7526215" y="3685734"/>
            <a:ext cx="379828" cy="618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92460E-5014-4AB3-9CEC-930DBCE57500}"/>
              </a:ext>
            </a:extLst>
          </p:cNvPr>
          <p:cNvCxnSpPr>
            <a:cxnSpLocks/>
          </p:cNvCxnSpPr>
          <p:nvPr/>
        </p:nvCxnSpPr>
        <p:spPr>
          <a:xfrm flipH="1" flipV="1">
            <a:off x="2887679" y="3636496"/>
            <a:ext cx="474550" cy="66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42A31BB-8CD8-4988-8FA9-EB784020D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47" y="1494558"/>
            <a:ext cx="6697102" cy="5470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DCB49E-21CE-4EE6-8194-A7A37BAEE0C2}"/>
              </a:ext>
            </a:extLst>
          </p:cNvPr>
          <p:cNvSpPr txBox="1"/>
          <p:nvPr/>
        </p:nvSpPr>
        <p:spPr>
          <a:xfrm>
            <a:off x="4550898" y="5879513"/>
            <a:ext cx="426251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But what about sentences??</a:t>
            </a:r>
          </a:p>
        </p:txBody>
      </p:sp>
    </p:spTree>
    <p:extLst>
      <p:ext uri="{BB962C8B-B14F-4D97-AF65-F5344CB8AC3E}">
        <p14:creationId xmlns:p14="http://schemas.microsoft.com/office/powerpoint/2010/main" val="96844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D4DAB-931C-4B2F-A9CD-41039026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NLTK has a </a:t>
            </a:r>
            <a:r>
              <a:rPr lang="en-US" b="1" dirty="0"/>
              <a:t>sentence tokenizer</a:t>
            </a:r>
            <a:br>
              <a:rPr lang="en-US" b="1" dirty="0"/>
            </a:br>
            <a:r>
              <a:rPr lang="en-US" dirty="0"/>
              <a:t>(sent_tokenizer)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21EDB-0533-4AC1-AEDC-D3508D92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35" y="2278966"/>
            <a:ext cx="10236030" cy="22367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3CDCAA-B180-4596-92CC-582A4DE3132D}"/>
              </a:ext>
            </a:extLst>
          </p:cNvPr>
          <p:cNvSpPr txBox="1"/>
          <p:nvPr/>
        </p:nvSpPr>
        <p:spPr>
          <a:xfrm>
            <a:off x="1937085" y="5209673"/>
            <a:ext cx="6761747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List of strings – each string a sentence</a:t>
            </a:r>
            <a:r>
              <a:rPr lang="en-US" dirty="0"/>
              <a:t>. </a:t>
            </a:r>
          </a:p>
          <a:p>
            <a:r>
              <a:rPr lang="en-US" sz="2400" dirty="0"/>
              <a:t>It will recognize '?' and '!' as sentence separators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69DCD3-086D-402B-966F-D2E5D4D58C1A}"/>
              </a:ext>
            </a:extLst>
          </p:cNvPr>
          <p:cNvCxnSpPr/>
          <p:nvPr/>
        </p:nvCxnSpPr>
        <p:spPr>
          <a:xfrm flipH="1" flipV="1">
            <a:off x="3465095" y="4515729"/>
            <a:ext cx="216568" cy="52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A11679-0B41-4335-AE2D-1B1F5ABDB092}"/>
              </a:ext>
            </a:extLst>
          </p:cNvPr>
          <p:cNvCxnSpPr>
            <a:cxnSpLocks/>
          </p:cNvCxnSpPr>
          <p:nvPr/>
        </p:nvCxnSpPr>
        <p:spPr>
          <a:xfrm flipV="1">
            <a:off x="6096000" y="4347289"/>
            <a:ext cx="629653" cy="69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297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37685-9732-4221-966A-787C6F56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D199BE-FA93-4135-A830-590BBE0B2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42" y="1775985"/>
            <a:ext cx="9718541" cy="34993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8111DA-92CE-471B-BEEA-ED481ACE2402}"/>
              </a:ext>
            </a:extLst>
          </p:cNvPr>
          <p:cNvSpPr txBox="1"/>
          <p:nvPr/>
        </p:nvSpPr>
        <p:spPr>
          <a:xfrm>
            <a:off x="4121833" y="5374249"/>
            <a:ext cx="59928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OK, we have sentences. How can we use this to begin to understand what is being said?</a:t>
            </a:r>
          </a:p>
        </p:txBody>
      </p:sp>
    </p:spTree>
    <p:extLst>
      <p:ext uri="{BB962C8B-B14F-4D97-AF65-F5344CB8AC3E}">
        <p14:creationId xmlns:p14="http://schemas.microsoft.com/office/powerpoint/2010/main" val="153205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09DA-5814-415C-9DED-5171256B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Punctuation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DF6FB-C12B-4936-AAB4-157CF31B4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4424"/>
          </a:xfrm>
        </p:spPr>
        <p:txBody>
          <a:bodyPr/>
          <a:lstStyle/>
          <a:p>
            <a:r>
              <a:rPr lang="en-US" dirty="0"/>
              <a:t>Regular Expression (REGEX) Power!</a:t>
            </a:r>
          </a:p>
          <a:p>
            <a:endParaRPr lang="en-US" dirty="0"/>
          </a:p>
        </p:txBody>
      </p:sp>
      <p:pic>
        <p:nvPicPr>
          <p:cNvPr id="5" name="Snagit_SNG83A">
            <a:extLst>
              <a:ext uri="{FF2B5EF4-FFF2-40B4-BE49-F238E27FC236}">
                <a16:creationId xmlns:a16="http://schemas.microsoft.com/office/drawing/2014/main" id="{6432068F-A258-446C-B8C5-5E94E7656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349" y="2693054"/>
            <a:ext cx="5350791" cy="173489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0667FF1-955E-4F8F-A69E-BE7605A51F75}"/>
              </a:ext>
            </a:extLst>
          </p:cNvPr>
          <p:cNvGrpSpPr/>
          <p:nvPr/>
        </p:nvGrpSpPr>
        <p:grpSpPr>
          <a:xfrm>
            <a:off x="1515650" y="4008329"/>
            <a:ext cx="3807912" cy="1734898"/>
            <a:chOff x="1515650" y="4008329"/>
            <a:chExt cx="3807912" cy="17348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EB3CE5-D275-4C08-9123-164F057C456A}"/>
                </a:ext>
              </a:extLst>
            </p:cNvPr>
            <p:cNvSpPr txBox="1"/>
            <p:nvPr/>
          </p:nvSpPr>
          <p:spPr>
            <a:xfrm>
              <a:off x="1515650" y="4819897"/>
              <a:ext cx="3807912" cy="923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When passing a string for regex to Python, preface string with 'r' – means here is a regex not a regular old string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44704FA-1DC1-481A-8647-71A53F5C27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3145" y="4008329"/>
              <a:ext cx="200417" cy="839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4D44D9D-FFD0-4147-8D09-56A147B0077D}"/>
              </a:ext>
            </a:extLst>
          </p:cNvPr>
          <p:cNvGrpSpPr/>
          <p:nvPr/>
        </p:nvGrpSpPr>
        <p:grpSpPr>
          <a:xfrm>
            <a:off x="6096000" y="4108212"/>
            <a:ext cx="3807912" cy="1734898"/>
            <a:chOff x="6096000" y="4108212"/>
            <a:chExt cx="3807912" cy="173489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C04708-79A0-450D-ADF3-EDF5736BEE8A}"/>
                </a:ext>
              </a:extLst>
            </p:cNvPr>
            <p:cNvSpPr txBox="1"/>
            <p:nvPr/>
          </p:nvSpPr>
          <p:spPr>
            <a:xfrm>
              <a:off x="6096000" y="4919780"/>
              <a:ext cx="3807912" cy="9233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Replace anything NOT a word character (\w) or NOT a space character (\s) with NOTHING.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A611A83-8DB3-4977-A9C2-B6B4E7E533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87858" y="4108212"/>
              <a:ext cx="435083" cy="903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80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20B8-C791-43FC-BD11-50544BD7F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'</a:t>
            </a:r>
            <a:r>
              <a:rPr lang="en-US" dirty="0" err="1"/>
              <a:t>stopwords</a:t>
            </a:r>
            <a:r>
              <a:rPr lang="en-US" dirty="0"/>
              <a:t>'</a:t>
            </a:r>
          </a:p>
        </p:txBody>
      </p:sp>
      <p:pic>
        <p:nvPicPr>
          <p:cNvPr id="5" name="Snagit_SNG835">
            <a:extLst>
              <a:ext uri="{FF2B5EF4-FFF2-40B4-BE49-F238E27FC236}">
                <a16:creationId xmlns:a16="http://schemas.microsoft.com/office/drawing/2014/main" id="{05283B89-32C5-4340-908A-6661A3743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80783"/>
            <a:ext cx="9866059" cy="403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59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25531</TotalTime>
  <Words>1468</Words>
  <Application>Microsoft Office PowerPoint</Application>
  <PresentationFormat>Widescreen</PresentationFormat>
  <Paragraphs>186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Aharoni</vt:lpstr>
      <vt:lpstr>AR DARLING</vt:lpstr>
      <vt:lpstr>Arial</vt:lpstr>
      <vt:lpstr>Calibri</vt:lpstr>
      <vt:lpstr>Calibri Light</vt:lpstr>
      <vt:lpstr>Courier New</vt:lpstr>
      <vt:lpstr>Times New Roman</vt:lpstr>
      <vt:lpstr>Office Theme</vt:lpstr>
      <vt:lpstr>Natural Language Processing</vt:lpstr>
      <vt:lpstr>Techniques for Processing Text</vt:lpstr>
      <vt:lpstr>Convert to lowercase</vt:lpstr>
      <vt:lpstr>Tokenize with  Python string split() function </vt:lpstr>
      <vt:lpstr>Tokenize with NLTK's word_tokenize</vt:lpstr>
      <vt:lpstr>NLTK has a sentence tokenizer (sent_tokenizer)</vt:lpstr>
      <vt:lpstr>Put it all together</vt:lpstr>
      <vt:lpstr>Remove Punctuation</vt:lpstr>
      <vt:lpstr>Remove 'stopwords'</vt:lpstr>
      <vt:lpstr>Stopwords from NLTK</vt:lpstr>
      <vt:lpstr>Parts of Speech Tagging</vt:lpstr>
      <vt:lpstr>Parts-of-Speech (POS) tagging</vt:lpstr>
      <vt:lpstr>Some common tags – there are more</vt:lpstr>
      <vt:lpstr>Help with parts of speech</vt:lpstr>
      <vt:lpstr>NLTK has  pos_tag for tagging words  with parts of speech</vt:lpstr>
      <vt:lpstr>Think Data Flow</vt:lpstr>
      <vt:lpstr>PowerPoint Presentation</vt:lpstr>
      <vt:lpstr>Data Flow..</vt:lpstr>
      <vt:lpstr>Creating  a Word Cloud</vt:lpstr>
      <vt:lpstr>Objective: For some given Corpus of Text</vt:lpstr>
      <vt:lpstr>Data Flow Thinking is  Functional Thinking</vt:lpstr>
      <vt:lpstr>Data Flow Thinking is  Functional Thinking</vt:lpstr>
      <vt:lpstr>PowerPoint Presentation</vt:lpstr>
      <vt:lpstr>PowerPoint Presentation</vt:lpstr>
      <vt:lpstr>WordCloud 2</vt:lpstr>
      <vt:lpstr> Named Entity Recognition  </vt:lpstr>
      <vt:lpstr>PowerPoint Presentation</vt:lpstr>
      <vt:lpstr>PowerPoint Presentation</vt:lpstr>
      <vt:lpstr>What is Named Entity Recognition</vt:lpstr>
      <vt:lpstr>The Challenge:   Entity Recognition (What are the things we talking about?)</vt:lpstr>
      <vt:lpstr>The NLTK ne_chunker  finds Persons, Organizations and Locations</vt:lpstr>
      <vt:lpstr>PowerPoint Presentation</vt:lpstr>
      <vt:lpstr>Extracting Data from an NLTK.tree.Tree</vt:lpstr>
      <vt:lpstr>Extracting Data from a Tree</vt:lpstr>
      <vt:lpstr>Extracting Data from a Tree -2</vt:lpstr>
      <vt:lpstr>Colocation and Sentiment Analysis</vt:lpstr>
      <vt:lpstr>Great Article!</vt:lpstr>
      <vt:lpstr>Collocations</vt:lpstr>
      <vt:lpstr>Sentiment Analysis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Frank Coyle</dc:creator>
  <cp:lastModifiedBy>Frank Coyle</cp:lastModifiedBy>
  <cp:revision>60</cp:revision>
  <cp:lastPrinted>2021-06-27T18:04:10Z</cp:lastPrinted>
  <dcterms:created xsi:type="dcterms:W3CDTF">2019-04-18T12:40:54Z</dcterms:created>
  <dcterms:modified xsi:type="dcterms:W3CDTF">2021-10-16T14:55:36Z</dcterms:modified>
</cp:coreProperties>
</file>