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403" r:id="rId2"/>
    <p:sldId id="496" r:id="rId3"/>
    <p:sldId id="258" r:id="rId4"/>
    <p:sldId id="549" r:id="rId5"/>
    <p:sldId id="259" r:id="rId6"/>
    <p:sldId id="324" r:id="rId7"/>
    <p:sldId id="515" r:id="rId8"/>
    <p:sldId id="345" r:id="rId9"/>
    <p:sldId id="346" r:id="rId10"/>
    <p:sldId id="604" r:id="rId11"/>
    <p:sldId id="347" r:id="rId12"/>
    <p:sldId id="349" r:id="rId13"/>
    <p:sldId id="351" r:id="rId14"/>
    <p:sldId id="283" r:id="rId15"/>
    <p:sldId id="290" r:id="rId16"/>
    <p:sldId id="263" r:id="rId17"/>
    <p:sldId id="568" r:id="rId18"/>
    <p:sldId id="353" r:id="rId19"/>
    <p:sldId id="366" r:id="rId20"/>
    <p:sldId id="364" r:id="rId21"/>
    <p:sldId id="260" r:id="rId22"/>
    <p:sldId id="356" r:id="rId23"/>
    <p:sldId id="637" r:id="rId24"/>
    <p:sldId id="639" r:id="rId25"/>
    <p:sldId id="640" r:id="rId26"/>
    <p:sldId id="643" r:id="rId27"/>
    <p:sldId id="644" r:id="rId28"/>
    <p:sldId id="645" r:id="rId29"/>
    <p:sldId id="646" r:id="rId30"/>
    <p:sldId id="647" r:id="rId31"/>
    <p:sldId id="357" r:id="rId32"/>
    <p:sldId id="291" r:id="rId33"/>
    <p:sldId id="358" r:id="rId34"/>
    <p:sldId id="360" r:id="rId35"/>
    <p:sldId id="585" r:id="rId36"/>
    <p:sldId id="361" r:id="rId37"/>
    <p:sldId id="362" r:id="rId38"/>
    <p:sldId id="368" r:id="rId39"/>
    <p:sldId id="367" r:id="rId40"/>
    <p:sldId id="599" r:id="rId41"/>
    <p:sldId id="344" r:id="rId42"/>
    <p:sldId id="299" r:id="rId43"/>
    <p:sldId id="394" r:id="rId44"/>
    <p:sldId id="605" r:id="rId45"/>
    <p:sldId id="395" r:id="rId46"/>
    <p:sldId id="405" r:id="rId47"/>
    <p:sldId id="406" r:id="rId48"/>
    <p:sldId id="407" r:id="rId49"/>
    <p:sldId id="601" r:id="rId50"/>
    <p:sldId id="607" r:id="rId51"/>
    <p:sldId id="608" r:id="rId52"/>
    <p:sldId id="611" r:id="rId53"/>
    <p:sldId id="612" r:id="rId54"/>
    <p:sldId id="613" r:id="rId55"/>
    <p:sldId id="614" r:id="rId56"/>
    <p:sldId id="615" r:id="rId57"/>
    <p:sldId id="616" r:id="rId58"/>
    <p:sldId id="602" r:id="rId59"/>
    <p:sldId id="617" r:id="rId60"/>
    <p:sldId id="618" r:id="rId61"/>
    <p:sldId id="606" r:id="rId62"/>
    <p:sldId id="609" r:id="rId63"/>
    <p:sldId id="610" r:id="rId64"/>
    <p:sldId id="620" r:id="rId65"/>
    <p:sldId id="648" r:id="rId66"/>
    <p:sldId id="652" r:id="rId67"/>
    <p:sldId id="651" r:id="rId68"/>
    <p:sldId id="649" r:id="rId69"/>
    <p:sldId id="650" r:id="rId70"/>
    <p:sldId id="566" r:id="rId71"/>
    <p:sldId id="310" r:id="rId7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C000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30" autoAdjust="0"/>
    <p:restoredTop sz="93043" autoAdjust="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-19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46990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6" y="0"/>
            <a:ext cx="3078163" cy="46990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8B1D1B7A-2383-4022-975D-A7CE370DAD4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8576"/>
            <a:ext cx="3078163" cy="46990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6" y="8918576"/>
            <a:ext cx="3078163" cy="46990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87BB4A91-4C78-46CA-B0AD-BC8A3139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41D779F-09B2-42E5-958D-897F67BAC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09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4228" indent="-278549" defTabSz="89909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4196" indent="-222839" defTabSz="89909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9875" indent="-222839" defTabSz="89909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5554" indent="-222839" defTabSz="89909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1232" indent="-222839" defTabSz="89909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6911" indent="-222839" defTabSz="89909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2589" indent="-222839" defTabSz="89909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88268" indent="-222839" defTabSz="89909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812C71-F4E2-4DB1-A302-F8BB736897F7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A2B4CD2-4B32-40BA-94A7-4630AA3013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410C531-5159-4981-9096-79808AA18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78E4EF-61C0-4255-9603-136F8B5FD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EAC8D-4765-4692-8008-63F0DAA19CC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571842" name="Rectangle 2">
            <a:extLst>
              <a:ext uri="{FF2B5EF4-FFF2-40B4-BE49-F238E27FC236}">
                <a16:creationId xmlns:a16="http://schemas.microsoft.com/office/drawing/2014/main" id="{8DD8F751-7F30-49D6-BBEA-34175B9D5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50A6279F-D27F-45F3-9913-E003C3BE4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78E4EF-61C0-4255-9603-136F8B5FD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EAC8D-4765-4692-8008-63F0DAA19CC7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571842" name="Rectangle 2">
            <a:extLst>
              <a:ext uri="{FF2B5EF4-FFF2-40B4-BE49-F238E27FC236}">
                <a16:creationId xmlns:a16="http://schemas.microsoft.com/office/drawing/2014/main" id="{8DD8F751-7F30-49D6-BBEA-34175B9D5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50A6279F-D27F-45F3-9913-E003C3BE4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83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B06A88-9EE9-435A-BD9E-B46A1AAA2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65A9C-A90E-4BE7-B4F4-588A31F55BB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573890" name="Rectangle 2">
            <a:extLst>
              <a:ext uri="{FF2B5EF4-FFF2-40B4-BE49-F238E27FC236}">
                <a16:creationId xmlns:a16="http://schemas.microsoft.com/office/drawing/2014/main" id="{6A8F2607-3372-435B-A042-808200BF9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3891" name="Rectangle 3">
            <a:extLst>
              <a:ext uri="{FF2B5EF4-FFF2-40B4-BE49-F238E27FC236}">
                <a16:creationId xmlns:a16="http://schemas.microsoft.com/office/drawing/2014/main" id="{55C15A77-B3D3-4C2E-ABF3-EEF607A92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28CC79-60D2-4212-AF3B-BAA257505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1DD16-E48B-4DB1-BD96-5E9CE038133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575938" name="Rectangle 2">
            <a:extLst>
              <a:ext uri="{FF2B5EF4-FFF2-40B4-BE49-F238E27FC236}">
                <a16:creationId xmlns:a16="http://schemas.microsoft.com/office/drawing/2014/main" id="{EE176D53-D89C-4F58-9CEB-4CAA9A9C3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5939" name="Rectangle 3">
            <a:extLst>
              <a:ext uri="{FF2B5EF4-FFF2-40B4-BE49-F238E27FC236}">
                <a16:creationId xmlns:a16="http://schemas.microsoft.com/office/drawing/2014/main" id="{6033DF18-01A7-4B06-95E9-59263EB1C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283E97-40DF-4FB2-B735-2A0D30A31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AA560-E615-454D-A29D-D1AF71F805E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577986" name="Rectangle 2">
            <a:extLst>
              <a:ext uri="{FF2B5EF4-FFF2-40B4-BE49-F238E27FC236}">
                <a16:creationId xmlns:a16="http://schemas.microsoft.com/office/drawing/2014/main" id="{F73A2A73-7240-45D7-A252-403BF9753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987" name="Rectangle 3">
            <a:extLst>
              <a:ext uri="{FF2B5EF4-FFF2-40B4-BE49-F238E27FC236}">
                <a16:creationId xmlns:a16="http://schemas.microsoft.com/office/drawing/2014/main" id="{1652D083-6992-46DE-9CD6-B21BD1BFB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A95DCC-50F9-444B-A9D4-BD9DC625A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366B6-F6F1-4C25-A1D3-0153B9AF4EA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580034" name="Rectangle 2">
            <a:extLst>
              <a:ext uri="{FF2B5EF4-FFF2-40B4-BE49-F238E27FC236}">
                <a16:creationId xmlns:a16="http://schemas.microsoft.com/office/drawing/2014/main" id="{1066DAFB-19A0-432C-BB75-3DE68CC14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0035" name="Rectangle 3">
            <a:extLst>
              <a:ext uri="{FF2B5EF4-FFF2-40B4-BE49-F238E27FC236}">
                <a16:creationId xmlns:a16="http://schemas.microsoft.com/office/drawing/2014/main" id="{DC1E7D62-3C8E-4722-A06E-2831F804D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B47-E3D8-49A2-A534-6AF15FD4F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0103C-A31A-4822-9C6B-0CF3A7F1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5116-C23E-49A4-B8DA-2AE41B75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EBD7-2FB8-4484-B312-5BB2AF6B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F9EA-4E9E-4109-8D02-A79108F4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199D-C561-4438-BB38-CB22A2CB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5357-FED5-4BDF-9B48-86618CD76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10405-A1C2-4025-9CD7-C17A9C36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353B-DFB4-4664-B35E-7637C192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FA7F-D8A6-4648-9DE7-FDEBDB6F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3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CBB6B-AB2E-4E87-B229-422B76440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3DE1E-88F8-4F2A-9A31-CA5057B50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8B2A-48DF-4E9F-BE57-A34B46F1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D798C-820A-4CB9-B186-BF6811A6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8768-3F1E-4268-AC8C-5F13FC40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52593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214D-741F-46D1-B654-51AF9774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7C66-40FF-4141-8F5B-09059F0D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86B76-26B7-4A60-90BF-98B968A3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5B94-BF65-438E-A90B-15C5CF3E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BD09-207C-4C68-9D37-1E340CE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CA17-3454-4884-A77F-D7BB6AAA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65C1-36F7-4373-BFAA-1C5E971E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6820-18A4-4798-99FB-CA72EB3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BD40-E974-45A0-BC70-438E8242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11FE-20E2-4A70-B1A0-B0C8ECE2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7ECB-BBD7-44E5-976D-C1FE442E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3EB2-7704-4FEC-AE79-2DA6392CB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A88C0-76DD-46DA-8720-A5BCF640E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EFD70-4DF1-4ED7-AC7A-BEACA196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757C-13D0-42E8-90BB-DCA6CF5D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56DF9-33ED-43EA-A81D-BFAF0E10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2E63-E024-4B36-91A5-0EC460F8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7528-E7CC-47CE-9C1A-083A6883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C4060-4803-4B41-B4F8-5EB7DEEA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796F6-FF27-4B4B-98C6-412E43CAA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ADDC0-77CF-4D35-BD4D-1516A86B2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D1416-E657-49F7-81F3-87616546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52BCB-1134-4DE7-9591-3E40DF04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65F75-8CCC-4898-9665-3399D4F7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7A32-C861-41A1-AC95-113FC599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44A15-05D1-4CD7-9075-6B3D8B3A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02B8B-9360-4BA4-BE42-FCCA3BDD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8FC7A-17A7-460D-8F1C-3920F3E6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BB8B-B35F-4F98-9092-46D8A39A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8238E-E071-454F-870D-70481A54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BD29E-B512-492B-81B6-1423E742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C17F-71AC-492D-9CEB-F9CA8743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EBBA-C421-464E-BB73-A41E1EEF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ACA29-0819-4739-B524-AEE331E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F7D44-D5EA-41F8-98F2-BE8C8821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579C-17F5-42FA-B2FB-30ED9A2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D780-1517-43E9-A217-0658B837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943E-BE94-40E2-84D5-24D8B8B9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722AB-6265-4DDF-A19D-16DC33F31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54AE9-1067-4DFC-99A5-6F0DE57B4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6CFA-421B-44AE-AEB4-A853CF83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D9F5-7D83-4B5D-95B6-CABBE293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0B61-C68A-41D6-9E2C-DE0A4208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55B54-A040-4F5D-BADD-AFE13DDE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0BC89-31CA-42F0-959A-D9A3ED680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3601-75B5-4CA0-9777-C98852A1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B7B3-112C-4D97-96AC-D8018AD083B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0289-3D38-4D27-B906-47F30E8E0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F8AD-05D1-493D-8AF1-C647D383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2884-4198-4A4B-B2B4-5929AC17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A0D6F1-A8D6-4F0D-A17F-9D5BE799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7320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2EE30E-730C-453D-ABC2-7B9A4E7A8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2109910"/>
          </a:xfrm>
        </p:spPr>
        <p:txBody>
          <a:bodyPr>
            <a:normAutofit/>
          </a:bodyPr>
          <a:lstStyle/>
          <a:p>
            <a:br>
              <a:rPr lang="en-US" sz="2800" b="1" dirty="0"/>
            </a:br>
            <a:r>
              <a:rPr lang="en-US" sz="4800" b="1" dirty="0"/>
              <a:t>Adversarial Search</a:t>
            </a:r>
          </a:p>
          <a:p>
            <a:r>
              <a:rPr lang="en-US" sz="4800" b="1" dirty="0"/>
              <a:t>(Games)</a:t>
            </a:r>
            <a:endParaRPr lang="en-US" sz="4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89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nagit_PPT3E02">
            <a:extLst>
              <a:ext uri="{FF2B5EF4-FFF2-40B4-BE49-F238E27FC236}">
                <a16:creationId xmlns:a16="http://schemas.microsoft.com/office/drawing/2014/main" id="{8CB473C7-7833-4450-AF23-293EE7B8B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88" y="1269814"/>
            <a:ext cx="5957954" cy="37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E3F8">
            <a:extLst>
              <a:ext uri="{FF2B5EF4-FFF2-40B4-BE49-F238E27FC236}">
                <a16:creationId xmlns:a16="http://schemas.microsoft.com/office/drawing/2014/main" id="{7C919F37-54D9-4CC1-8E4C-9DBC4DFD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219200"/>
            <a:ext cx="7288077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D18EC-BFFA-48F6-8121-616AC28EB84A}"/>
              </a:ext>
            </a:extLst>
          </p:cNvPr>
          <p:cNvSpPr txBox="1"/>
          <p:nvPr/>
        </p:nvSpPr>
        <p:spPr>
          <a:xfrm>
            <a:off x="3200400" y="533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Challenge: Move Left or Right to get most points?</a:t>
            </a:r>
          </a:p>
        </p:txBody>
      </p:sp>
    </p:spTree>
    <p:extLst>
      <p:ext uri="{BB962C8B-B14F-4D97-AF65-F5344CB8AC3E}">
        <p14:creationId xmlns:p14="http://schemas.microsoft.com/office/powerpoint/2010/main" val="30413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33C1">
            <a:extLst>
              <a:ext uri="{FF2B5EF4-FFF2-40B4-BE49-F238E27FC236}">
                <a16:creationId xmlns:a16="http://schemas.microsoft.com/office/drawing/2014/main" id="{1FE61081-D7A6-4227-AF1E-16B573BD8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08" y="533400"/>
            <a:ext cx="7479493" cy="53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7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D9C2">
            <a:extLst>
              <a:ext uri="{FF2B5EF4-FFF2-40B4-BE49-F238E27FC236}">
                <a16:creationId xmlns:a16="http://schemas.microsoft.com/office/drawing/2014/main" id="{121E7692-D97B-47E6-A6A8-D0044599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09600"/>
            <a:ext cx="712145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6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>
            <a:extLst>
              <a:ext uri="{FF2B5EF4-FFF2-40B4-BE49-F238E27FC236}">
                <a16:creationId xmlns:a16="http://schemas.microsoft.com/office/drawing/2014/main" id="{47DC4267-B34B-479C-A64D-D037F414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7734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B8A3C6BF-CD40-425C-A449-CC0284FF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990600"/>
            <a:ext cx="80311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AE628B1-BE84-48B4-8D52-210822908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minimax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5831A27-5CC1-4738-923E-73CE82CA7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/>
              <a:t> Yes (if tree is finite)</a:t>
            </a:r>
          </a:p>
          <a:p>
            <a:pPr eaLnBrk="1" hangingPunct="1"/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(against an optimal opponent)</a:t>
            </a:r>
          </a:p>
          <a:p>
            <a:pPr eaLnBrk="1" hangingPunct="1"/>
            <a:r>
              <a:rPr lang="en-US" altLang="en-US" sz="2400" u="sng" dirty="0">
                <a:solidFill>
                  <a:srgbClr val="CC0099"/>
                </a:solidFill>
              </a:rPr>
              <a:t>Time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u="sng" dirty="0">
                <a:solidFill>
                  <a:srgbClr val="CC0099"/>
                </a:solidFill>
              </a:rPr>
              <a:t>Space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bm</a:t>
            </a:r>
            <a:r>
              <a:rPr lang="en-US" altLang="en-US" sz="2400" dirty="0"/>
              <a:t>) (depth-first exploration)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For chess, b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 35, m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100 for "reasonable" games</a:t>
            </a:r>
            <a:br>
              <a:rPr lang="en-US" altLang="en-US" sz="2400" dirty="0"/>
            </a:b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exact solution completely infeasible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2103437"/>
            <a:ext cx="10515600" cy="13255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Game Trees</a:t>
            </a:r>
          </a:p>
        </p:txBody>
      </p:sp>
    </p:spTree>
    <p:extLst>
      <p:ext uri="{BB962C8B-B14F-4D97-AF65-F5344CB8AC3E}">
        <p14:creationId xmlns:p14="http://schemas.microsoft.com/office/powerpoint/2010/main" val="167792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agit_PPT3C09">
            <a:extLst>
              <a:ext uri="{FF2B5EF4-FFF2-40B4-BE49-F238E27FC236}">
                <a16:creationId xmlns:a16="http://schemas.microsoft.com/office/drawing/2014/main" id="{38F806E8-2DCB-4C0E-BF73-D6812D1DB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38200"/>
            <a:ext cx="7010400" cy="4661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E6620-A324-431A-967B-2EAF617D6CE5}"/>
              </a:ext>
            </a:extLst>
          </p:cNvPr>
          <p:cNvSpPr txBox="1"/>
          <p:nvPr/>
        </p:nvSpPr>
        <p:spPr>
          <a:xfrm>
            <a:off x="2895600" y="2362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Branching factor =2</a:t>
            </a:r>
          </a:p>
          <a:p>
            <a:r>
              <a:rPr lang="en-US" dirty="0"/>
              <a:t>Game Depth = 3</a:t>
            </a:r>
          </a:p>
          <a:p>
            <a:r>
              <a:rPr lang="en-US" dirty="0"/>
              <a:t>Perfect Information</a:t>
            </a:r>
          </a:p>
        </p:txBody>
      </p:sp>
    </p:spTree>
    <p:extLst>
      <p:ext uri="{BB962C8B-B14F-4D97-AF65-F5344CB8AC3E}">
        <p14:creationId xmlns:p14="http://schemas.microsoft.com/office/powerpoint/2010/main" val="78990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nagit_PPTB02D">
            <a:extLst>
              <a:ext uri="{FF2B5EF4-FFF2-40B4-BE49-F238E27FC236}">
                <a16:creationId xmlns:a16="http://schemas.microsoft.com/office/drawing/2014/main" id="{8330D24C-DD64-4ED1-8EF5-656BC27E2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609600"/>
            <a:ext cx="3131085" cy="1447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20247-B07A-4F01-B981-F0A6F6AC3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055019"/>
            <a:ext cx="274796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2103437"/>
            <a:ext cx="10515600" cy="13255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 DARLING" panose="02000000000000000000" pitchFamily="2" charset="0"/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32945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nagit_PPT4AF0">
            <a:extLst>
              <a:ext uri="{FF2B5EF4-FFF2-40B4-BE49-F238E27FC236}">
                <a16:creationId xmlns:a16="http://schemas.microsoft.com/office/drawing/2014/main" id="{A68013A0-2AD7-44E5-9680-331967F67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38200"/>
            <a:ext cx="7609674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290D1-6F79-4FA0-84A3-7BED17DC598C}"/>
              </a:ext>
            </a:extLst>
          </p:cNvPr>
          <p:cNvSpPr txBox="1"/>
          <p:nvPr/>
        </p:nvSpPr>
        <p:spPr>
          <a:xfrm>
            <a:off x="7075967" y="3429001"/>
            <a:ext cx="28956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evaluate nodes?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B0A06-0704-4711-8746-724B442463C0}"/>
              </a:ext>
            </a:extLst>
          </p:cNvPr>
          <p:cNvSpPr txBox="1"/>
          <p:nvPr/>
        </p:nvSpPr>
        <p:spPr>
          <a:xfrm>
            <a:off x="3804837" y="5708943"/>
            <a:ext cx="2209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6E6E8-EB1B-40AC-8B23-AB8EE5AD94F4}"/>
              </a:ext>
            </a:extLst>
          </p:cNvPr>
          <p:cNvSpPr txBox="1"/>
          <p:nvPr/>
        </p:nvSpPr>
        <p:spPr>
          <a:xfrm>
            <a:off x="3880884" y="5826272"/>
            <a:ext cx="2209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-1          0       1</a:t>
            </a:r>
          </a:p>
        </p:txBody>
      </p:sp>
    </p:spTree>
    <p:extLst>
      <p:ext uri="{BB962C8B-B14F-4D97-AF65-F5344CB8AC3E}">
        <p14:creationId xmlns:p14="http://schemas.microsoft.com/office/powerpoint/2010/main" val="3517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9D492F0-F455-4CBB-95DD-0B0AAA1DA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 tree (2-player, deterministic, turns)</a:t>
            </a:r>
          </a:p>
        </p:txBody>
      </p:sp>
      <p:pic>
        <p:nvPicPr>
          <p:cNvPr id="4099" name="Picture 4" descr="tictactoe">
            <a:extLst>
              <a:ext uri="{FF2B5EF4-FFF2-40B4-BE49-F238E27FC236}">
                <a16:creationId xmlns:a16="http://schemas.microsoft.com/office/drawing/2014/main" id="{9D6F0304-3348-4FEB-902A-AC55F767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752600"/>
            <a:ext cx="6048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18B33D-507E-48EE-955E-306F789E0CDD}"/>
              </a:ext>
            </a:extLst>
          </p:cNvPr>
          <p:cNvSpPr txBox="1"/>
          <p:nvPr/>
        </p:nvSpPr>
        <p:spPr>
          <a:xfrm>
            <a:off x="6705600" y="5192713"/>
            <a:ext cx="31242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Evaluation/ Utility Function</a:t>
            </a:r>
          </a:p>
          <a:p>
            <a:pPr eaLnBrk="1" hangingPunct="1">
              <a:defRPr/>
            </a:pPr>
            <a:r>
              <a:rPr lang="en-US" dirty="0"/>
              <a:t>1 = X wins</a:t>
            </a:r>
          </a:p>
          <a:p>
            <a:pPr eaLnBrk="1" hangingPunct="1">
              <a:defRPr/>
            </a:pPr>
            <a:r>
              <a:rPr lang="en-US" dirty="0"/>
              <a:t>-1 = Y wins</a:t>
            </a:r>
          </a:p>
          <a:p>
            <a:pPr eaLnBrk="1" hangingPunct="1">
              <a:defRPr/>
            </a:pPr>
            <a:r>
              <a:rPr lang="en-US" dirty="0"/>
              <a:t>0  = no win yet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A09922A-5A5F-4830-9766-D0C4961DB32E}"/>
              </a:ext>
            </a:extLst>
          </p:cNvPr>
          <p:cNvSpPr/>
          <p:nvPr/>
        </p:nvSpPr>
        <p:spPr>
          <a:xfrm>
            <a:off x="5729288" y="5486400"/>
            <a:ext cx="685800" cy="419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FA8C8-5924-41E2-B7C7-4CA63658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B1344-7969-4445-BD21-9716593F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Branching Factor: 5 (9+8+7+6+5+4+3+2+1)/9</a:t>
            </a:r>
          </a:p>
          <a:p>
            <a:r>
              <a:rPr lang="en-US" b="1" dirty="0"/>
              <a:t>Depth: Max 9 moves</a:t>
            </a:r>
          </a:p>
          <a:p>
            <a:r>
              <a:rPr lang="en-US" b="1" dirty="0"/>
              <a:t>Removing symmetries there are 138 terminal positions</a:t>
            </a:r>
          </a:p>
          <a:p>
            <a:pPr lvl="1"/>
            <a:r>
              <a:rPr lang="en-US" b="1" dirty="0"/>
              <a:t>X wins 91 times</a:t>
            </a:r>
          </a:p>
          <a:p>
            <a:pPr lvl="1"/>
            <a:r>
              <a:rPr lang="en-US" b="1" dirty="0"/>
              <a:t>O wins 44 times</a:t>
            </a:r>
          </a:p>
          <a:p>
            <a:pPr lvl="1"/>
            <a:r>
              <a:rPr lang="en-US" b="1" dirty="0"/>
              <a:t>draw: 3 times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B8A5C-85CF-4254-9DA9-61054A6F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97" y="346076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5AB5F3-70CA-4FD4-AB2D-E5EAC62676E1}"/>
              </a:ext>
            </a:extLst>
          </p:cNvPr>
          <p:cNvSpPr txBox="1"/>
          <p:nvPr/>
        </p:nvSpPr>
        <p:spPr>
          <a:xfrm>
            <a:off x="6629400" y="4572000"/>
            <a:ext cx="32766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both players  play according to minimax the game will always end in a TIE</a:t>
            </a:r>
          </a:p>
        </p:txBody>
      </p:sp>
    </p:spTree>
    <p:extLst>
      <p:ext uri="{BB962C8B-B14F-4D97-AF65-F5344CB8AC3E}">
        <p14:creationId xmlns:p14="http://schemas.microsoft.com/office/powerpoint/2010/main" val="190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DF56-1E3E-4044-A8E5-6629FAB0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2498725"/>
            <a:ext cx="10515600" cy="1325563"/>
          </a:xfrm>
        </p:spPr>
        <p:txBody>
          <a:bodyPr/>
          <a:lstStyle/>
          <a:p>
            <a:r>
              <a:rPr lang="en-US" dirty="0">
                <a:latin typeface="AR DARLING" panose="02000000000000000000" pitchFamily="2" charset="0"/>
              </a:rPr>
              <a:t>MiniMax Algorithm</a:t>
            </a:r>
          </a:p>
        </p:txBody>
      </p:sp>
    </p:spTree>
    <p:extLst>
      <p:ext uri="{BB962C8B-B14F-4D97-AF65-F5344CB8AC3E}">
        <p14:creationId xmlns:p14="http://schemas.microsoft.com/office/powerpoint/2010/main" val="143884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D26210-DACB-4F6C-8683-FDE3BE6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283064"/>
            <a:ext cx="317109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Minimax Example</a:t>
            </a:r>
          </a:p>
        </p:txBody>
      </p:sp>
      <p:pic>
        <p:nvPicPr>
          <p:cNvPr id="10" name="Snagit_SNG87C">
            <a:extLst>
              <a:ext uri="{FF2B5EF4-FFF2-40B4-BE49-F238E27FC236}">
                <a16:creationId xmlns:a16="http://schemas.microsoft.com/office/drawing/2014/main" id="{70912F0B-5D22-471D-B287-2D1917009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" y="1297828"/>
            <a:ext cx="5015878" cy="4598880"/>
          </a:xfrm>
          <a:prstGeom prst="rect">
            <a:avLst/>
          </a:prstGeom>
        </p:spPr>
      </p:pic>
      <p:pic>
        <p:nvPicPr>
          <p:cNvPr id="8" name="Snagit_SNG83E">
            <a:extLst>
              <a:ext uri="{FF2B5EF4-FFF2-40B4-BE49-F238E27FC236}">
                <a16:creationId xmlns:a16="http://schemas.microsoft.com/office/drawing/2014/main" id="{17572B1A-8009-47E3-AFFD-C556BAAF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2532383"/>
            <a:ext cx="5486406" cy="35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20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nagit_SNG87C">
            <a:extLst>
              <a:ext uri="{FF2B5EF4-FFF2-40B4-BE49-F238E27FC236}">
                <a16:creationId xmlns:a16="http://schemas.microsoft.com/office/drawing/2014/main" id="{4873A11E-DBA7-4846-8EE4-C2B81ACBE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" y="1297828"/>
            <a:ext cx="5015878" cy="4598880"/>
          </a:xfrm>
          <a:prstGeom prst="rect">
            <a:avLst/>
          </a:prstGeom>
        </p:spPr>
      </p:pic>
      <p:pic>
        <p:nvPicPr>
          <p:cNvPr id="8" name="Snagit_SNG83E">
            <a:extLst>
              <a:ext uri="{FF2B5EF4-FFF2-40B4-BE49-F238E27FC236}">
                <a16:creationId xmlns:a16="http://schemas.microsoft.com/office/drawing/2014/main" id="{17572B1A-8009-47E3-AFFD-C556BAAF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2532383"/>
            <a:ext cx="5486406" cy="35518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D26210-DACB-4F6C-8683-FDE3BE6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283064"/>
            <a:ext cx="317109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Minimax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3FAF3-DD81-4DCF-B5D2-42ABCF054F11}"/>
              </a:ext>
            </a:extLst>
          </p:cNvPr>
          <p:cNvSpPr txBox="1"/>
          <p:nvPr/>
        </p:nvSpPr>
        <p:spPr>
          <a:xfrm>
            <a:off x="5205046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4249F-3D2D-4B1A-A1D2-DA6E25915728}"/>
              </a:ext>
            </a:extLst>
          </p:cNvPr>
          <p:cNvSpPr txBox="1"/>
          <p:nvPr/>
        </p:nvSpPr>
        <p:spPr>
          <a:xfrm>
            <a:off x="6096000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9975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nagit_SNG87C">
            <a:extLst>
              <a:ext uri="{FF2B5EF4-FFF2-40B4-BE49-F238E27FC236}">
                <a16:creationId xmlns:a16="http://schemas.microsoft.com/office/drawing/2014/main" id="{7CC92CCA-ACBF-4143-BF57-A161A055D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" y="1297828"/>
            <a:ext cx="5015878" cy="4598880"/>
          </a:xfrm>
          <a:prstGeom prst="rect">
            <a:avLst/>
          </a:prstGeom>
        </p:spPr>
      </p:pic>
      <p:pic>
        <p:nvPicPr>
          <p:cNvPr id="8" name="Snagit_SNG83E">
            <a:extLst>
              <a:ext uri="{FF2B5EF4-FFF2-40B4-BE49-F238E27FC236}">
                <a16:creationId xmlns:a16="http://schemas.microsoft.com/office/drawing/2014/main" id="{17572B1A-8009-47E3-AFFD-C556BAAF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2532383"/>
            <a:ext cx="5486406" cy="35518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D26210-DACB-4F6C-8683-FDE3BE6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283064"/>
            <a:ext cx="317109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Minimax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3FAF3-DD81-4DCF-B5D2-42ABCF054F11}"/>
              </a:ext>
            </a:extLst>
          </p:cNvPr>
          <p:cNvSpPr txBox="1"/>
          <p:nvPr/>
        </p:nvSpPr>
        <p:spPr>
          <a:xfrm>
            <a:off x="5205046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4249F-3D2D-4B1A-A1D2-DA6E25915728}"/>
              </a:ext>
            </a:extLst>
          </p:cNvPr>
          <p:cNvSpPr txBox="1"/>
          <p:nvPr/>
        </p:nvSpPr>
        <p:spPr>
          <a:xfrm>
            <a:off x="6096000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FDE13-5A25-4D7A-BBE5-ABA49FEFDC23}"/>
              </a:ext>
            </a:extLst>
          </p:cNvPr>
          <p:cNvSpPr txBox="1"/>
          <p:nvPr/>
        </p:nvSpPr>
        <p:spPr>
          <a:xfrm>
            <a:off x="5685692" y="3571825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67730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nagit_SNG87C">
            <a:extLst>
              <a:ext uri="{FF2B5EF4-FFF2-40B4-BE49-F238E27FC236}">
                <a16:creationId xmlns:a16="http://schemas.microsoft.com/office/drawing/2014/main" id="{038B39F9-1FEA-4522-B57C-83710F0E9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" y="1297828"/>
            <a:ext cx="5015878" cy="4598880"/>
          </a:xfrm>
          <a:prstGeom prst="rect">
            <a:avLst/>
          </a:prstGeom>
        </p:spPr>
      </p:pic>
      <p:pic>
        <p:nvPicPr>
          <p:cNvPr id="8" name="Snagit_SNG83E">
            <a:extLst>
              <a:ext uri="{FF2B5EF4-FFF2-40B4-BE49-F238E27FC236}">
                <a16:creationId xmlns:a16="http://schemas.microsoft.com/office/drawing/2014/main" id="{17572B1A-8009-47E3-AFFD-C556BAAF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2532383"/>
            <a:ext cx="5486406" cy="35518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D26210-DACB-4F6C-8683-FDE3BE6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283064"/>
            <a:ext cx="317109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Minimax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3FAF3-DD81-4DCF-B5D2-42ABCF054F11}"/>
              </a:ext>
            </a:extLst>
          </p:cNvPr>
          <p:cNvSpPr txBox="1"/>
          <p:nvPr/>
        </p:nvSpPr>
        <p:spPr>
          <a:xfrm>
            <a:off x="5205046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4249F-3D2D-4B1A-A1D2-DA6E25915728}"/>
              </a:ext>
            </a:extLst>
          </p:cNvPr>
          <p:cNvSpPr txBox="1"/>
          <p:nvPr/>
        </p:nvSpPr>
        <p:spPr>
          <a:xfrm>
            <a:off x="6096000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FDE13-5A25-4D7A-BBE5-ABA49FEFDC23}"/>
              </a:ext>
            </a:extLst>
          </p:cNvPr>
          <p:cNvSpPr txBox="1"/>
          <p:nvPr/>
        </p:nvSpPr>
        <p:spPr>
          <a:xfrm>
            <a:off x="5685692" y="3571825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AAF9F-8A3B-4E51-9D63-6364CF50857E}"/>
              </a:ext>
            </a:extLst>
          </p:cNvPr>
          <p:cNvSpPr txBox="1"/>
          <p:nvPr/>
        </p:nvSpPr>
        <p:spPr>
          <a:xfrm>
            <a:off x="6822830" y="253238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0320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nagit_SNG87C">
            <a:extLst>
              <a:ext uri="{FF2B5EF4-FFF2-40B4-BE49-F238E27FC236}">
                <a16:creationId xmlns:a16="http://schemas.microsoft.com/office/drawing/2014/main" id="{4E1B7868-CBD2-4D59-AABA-09BEBD27A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" y="1297828"/>
            <a:ext cx="5015878" cy="4598880"/>
          </a:xfrm>
          <a:prstGeom prst="rect">
            <a:avLst/>
          </a:prstGeom>
        </p:spPr>
      </p:pic>
      <p:pic>
        <p:nvPicPr>
          <p:cNvPr id="8" name="Snagit_SNG83E">
            <a:extLst>
              <a:ext uri="{FF2B5EF4-FFF2-40B4-BE49-F238E27FC236}">
                <a16:creationId xmlns:a16="http://schemas.microsoft.com/office/drawing/2014/main" id="{17572B1A-8009-47E3-AFFD-C556BAAF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2532383"/>
            <a:ext cx="5486406" cy="35518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D26210-DACB-4F6C-8683-FDE3BE6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283064"/>
            <a:ext cx="317109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Minimax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3FAF3-DD81-4DCF-B5D2-42ABCF054F11}"/>
              </a:ext>
            </a:extLst>
          </p:cNvPr>
          <p:cNvSpPr txBox="1"/>
          <p:nvPr/>
        </p:nvSpPr>
        <p:spPr>
          <a:xfrm>
            <a:off x="5205046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4249F-3D2D-4B1A-A1D2-DA6E25915728}"/>
              </a:ext>
            </a:extLst>
          </p:cNvPr>
          <p:cNvSpPr txBox="1"/>
          <p:nvPr/>
        </p:nvSpPr>
        <p:spPr>
          <a:xfrm>
            <a:off x="6096000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FDE13-5A25-4D7A-BBE5-ABA49FEFDC23}"/>
              </a:ext>
            </a:extLst>
          </p:cNvPr>
          <p:cNvSpPr txBox="1"/>
          <p:nvPr/>
        </p:nvSpPr>
        <p:spPr>
          <a:xfrm>
            <a:off x="5685692" y="3571825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AAF9F-8A3B-4E51-9D63-6364CF50857E}"/>
              </a:ext>
            </a:extLst>
          </p:cNvPr>
          <p:cNvSpPr txBox="1"/>
          <p:nvPr/>
        </p:nvSpPr>
        <p:spPr>
          <a:xfrm>
            <a:off x="6822830" y="253238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FD89-6725-485F-AB99-0A27C4EDA7AE}"/>
              </a:ext>
            </a:extLst>
          </p:cNvPr>
          <p:cNvSpPr txBox="1"/>
          <p:nvPr/>
        </p:nvSpPr>
        <p:spPr>
          <a:xfrm>
            <a:off x="7244860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89323-EF17-4AAE-9809-B0D1517FC034}"/>
              </a:ext>
            </a:extLst>
          </p:cNvPr>
          <p:cNvSpPr txBox="1"/>
          <p:nvPr/>
        </p:nvSpPr>
        <p:spPr>
          <a:xfrm>
            <a:off x="8264767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27481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nagit_SNG87C">
            <a:extLst>
              <a:ext uri="{FF2B5EF4-FFF2-40B4-BE49-F238E27FC236}">
                <a16:creationId xmlns:a16="http://schemas.microsoft.com/office/drawing/2014/main" id="{62912A95-7FD9-4193-8D55-EBA71E05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" y="1297828"/>
            <a:ext cx="5015878" cy="4598880"/>
          </a:xfrm>
          <a:prstGeom prst="rect">
            <a:avLst/>
          </a:prstGeom>
        </p:spPr>
      </p:pic>
      <p:pic>
        <p:nvPicPr>
          <p:cNvPr id="8" name="Snagit_SNG83E">
            <a:extLst>
              <a:ext uri="{FF2B5EF4-FFF2-40B4-BE49-F238E27FC236}">
                <a16:creationId xmlns:a16="http://schemas.microsoft.com/office/drawing/2014/main" id="{17572B1A-8009-47E3-AFFD-C556BAAF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2532383"/>
            <a:ext cx="5486406" cy="35518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D26210-DACB-4F6C-8683-FDE3BE6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283064"/>
            <a:ext cx="317109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Minimax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3FAF3-DD81-4DCF-B5D2-42ABCF054F11}"/>
              </a:ext>
            </a:extLst>
          </p:cNvPr>
          <p:cNvSpPr txBox="1"/>
          <p:nvPr/>
        </p:nvSpPr>
        <p:spPr>
          <a:xfrm>
            <a:off x="5205046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4249F-3D2D-4B1A-A1D2-DA6E25915728}"/>
              </a:ext>
            </a:extLst>
          </p:cNvPr>
          <p:cNvSpPr txBox="1"/>
          <p:nvPr/>
        </p:nvSpPr>
        <p:spPr>
          <a:xfrm>
            <a:off x="6096000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FDE13-5A25-4D7A-BBE5-ABA49FEFDC23}"/>
              </a:ext>
            </a:extLst>
          </p:cNvPr>
          <p:cNvSpPr txBox="1"/>
          <p:nvPr/>
        </p:nvSpPr>
        <p:spPr>
          <a:xfrm>
            <a:off x="5685692" y="3571825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AAF9F-8A3B-4E51-9D63-6364CF50857E}"/>
              </a:ext>
            </a:extLst>
          </p:cNvPr>
          <p:cNvSpPr txBox="1"/>
          <p:nvPr/>
        </p:nvSpPr>
        <p:spPr>
          <a:xfrm>
            <a:off x="6822830" y="253238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FD89-6725-485F-AB99-0A27C4EDA7AE}"/>
              </a:ext>
            </a:extLst>
          </p:cNvPr>
          <p:cNvSpPr txBox="1"/>
          <p:nvPr/>
        </p:nvSpPr>
        <p:spPr>
          <a:xfrm>
            <a:off x="7244860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89323-EF17-4AAE-9809-B0D1517FC034}"/>
              </a:ext>
            </a:extLst>
          </p:cNvPr>
          <p:cNvSpPr txBox="1"/>
          <p:nvPr/>
        </p:nvSpPr>
        <p:spPr>
          <a:xfrm>
            <a:off x="8264767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FBCC0-A06F-4F00-8F42-91FC13504F1D}"/>
              </a:ext>
            </a:extLst>
          </p:cNvPr>
          <p:cNvSpPr txBox="1"/>
          <p:nvPr/>
        </p:nvSpPr>
        <p:spPr>
          <a:xfrm>
            <a:off x="7772398" y="3627646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98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A4DA97D-447A-4A7A-A4E0-7C5718A21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Overview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B81E6AA-562D-4796-9DC0-42A617E74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 is Adversarial Search</a:t>
            </a:r>
          </a:p>
          <a:p>
            <a:r>
              <a:rPr lang="en-US" altLang="en-US" dirty="0"/>
              <a:t>The Minimax Algorithm</a:t>
            </a:r>
          </a:p>
          <a:p>
            <a:r>
              <a:rPr lang="en-US" altLang="en-US" dirty="0"/>
              <a:t>Alpha-Beta Pruning</a:t>
            </a:r>
          </a:p>
          <a:p>
            <a:r>
              <a:rPr lang="en-US" altLang="en-US" dirty="0"/>
              <a:t>Alpha-GO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43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nagit_SNG87C">
            <a:extLst>
              <a:ext uri="{FF2B5EF4-FFF2-40B4-BE49-F238E27FC236}">
                <a16:creationId xmlns:a16="http://schemas.microsoft.com/office/drawing/2014/main" id="{EF600390-3845-4914-A8FE-B04E241A9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" y="1297828"/>
            <a:ext cx="5015878" cy="4598880"/>
          </a:xfrm>
          <a:prstGeom prst="rect">
            <a:avLst/>
          </a:prstGeom>
        </p:spPr>
      </p:pic>
      <p:pic>
        <p:nvPicPr>
          <p:cNvPr id="8" name="Snagit_SNG83E">
            <a:extLst>
              <a:ext uri="{FF2B5EF4-FFF2-40B4-BE49-F238E27FC236}">
                <a16:creationId xmlns:a16="http://schemas.microsoft.com/office/drawing/2014/main" id="{17572B1A-8009-47E3-AFFD-C556BAAF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2532383"/>
            <a:ext cx="5486406" cy="35518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D26210-DACB-4F6C-8683-FDE3BE6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283064"/>
            <a:ext cx="317109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Minimax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3FAF3-DD81-4DCF-B5D2-42ABCF054F11}"/>
              </a:ext>
            </a:extLst>
          </p:cNvPr>
          <p:cNvSpPr txBox="1"/>
          <p:nvPr/>
        </p:nvSpPr>
        <p:spPr>
          <a:xfrm>
            <a:off x="5205046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4249F-3D2D-4B1A-A1D2-DA6E25915728}"/>
              </a:ext>
            </a:extLst>
          </p:cNvPr>
          <p:cNvSpPr txBox="1"/>
          <p:nvPr/>
        </p:nvSpPr>
        <p:spPr>
          <a:xfrm>
            <a:off x="6096000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FDE13-5A25-4D7A-BBE5-ABA49FEFDC23}"/>
              </a:ext>
            </a:extLst>
          </p:cNvPr>
          <p:cNvSpPr txBox="1"/>
          <p:nvPr/>
        </p:nvSpPr>
        <p:spPr>
          <a:xfrm>
            <a:off x="5685692" y="3571825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AAF9F-8A3B-4E51-9D63-6364CF50857E}"/>
              </a:ext>
            </a:extLst>
          </p:cNvPr>
          <p:cNvSpPr txBox="1"/>
          <p:nvPr/>
        </p:nvSpPr>
        <p:spPr>
          <a:xfrm>
            <a:off x="6822830" y="253238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FD89-6725-485F-AB99-0A27C4EDA7AE}"/>
              </a:ext>
            </a:extLst>
          </p:cNvPr>
          <p:cNvSpPr txBox="1"/>
          <p:nvPr/>
        </p:nvSpPr>
        <p:spPr>
          <a:xfrm>
            <a:off x="7244860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89323-EF17-4AAE-9809-B0D1517FC034}"/>
              </a:ext>
            </a:extLst>
          </p:cNvPr>
          <p:cNvSpPr txBox="1"/>
          <p:nvPr/>
        </p:nvSpPr>
        <p:spPr>
          <a:xfrm>
            <a:off x="8264767" y="450467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FBCC0-A06F-4F00-8F42-91FC13504F1D}"/>
              </a:ext>
            </a:extLst>
          </p:cNvPr>
          <p:cNvSpPr txBox="1"/>
          <p:nvPr/>
        </p:nvSpPr>
        <p:spPr>
          <a:xfrm>
            <a:off x="7772398" y="3627646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D7725AF-1576-42D1-A269-4E3E749B5504}"/>
              </a:ext>
            </a:extLst>
          </p:cNvPr>
          <p:cNvSpPr/>
          <p:nvPr/>
        </p:nvSpPr>
        <p:spPr>
          <a:xfrm rot="19309440">
            <a:off x="6365630" y="2825261"/>
            <a:ext cx="3048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7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8C63F-0F6D-4229-A061-33103DD25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0"/>
            <a:ext cx="6629400" cy="49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52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CD52CE9-6FB9-421D-97A1-B7F246DDB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Chess is More Complex</a:t>
            </a: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0C4560DF-591E-44AB-BB21-825FD31C0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1" y="1981201"/>
            <a:ext cx="2728913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>
            <a:extLst>
              <a:ext uri="{FF2B5EF4-FFF2-40B4-BE49-F238E27FC236}">
                <a16:creationId xmlns:a16="http://schemas.microsoft.com/office/drawing/2014/main" id="{00C31674-03D0-4858-AD2D-92F693A4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7639"/>
            <a:ext cx="49149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36A7">
            <a:extLst>
              <a:ext uri="{FF2B5EF4-FFF2-40B4-BE49-F238E27FC236}">
                <a16:creationId xmlns:a16="http://schemas.microsoft.com/office/drawing/2014/main" id="{CC183B34-F729-4508-B64B-36CCA0F7E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14400"/>
            <a:ext cx="677678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6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nagit_PPTC6E0">
            <a:extLst>
              <a:ext uri="{FF2B5EF4-FFF2-40B4-BE49-F238E27FC236}">
                <a16:creationId xmlns:a16="http://schemas.microsoft.com/office/drawing/2014/main" id="{D64BCE2B-2349-4632-816C-01ABFB16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2401"/>
            <a:ext cx="3885714" cy="18761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040D99-73E3-4B27-89B9-BAACA5FB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28591"/>
            <a:ext cx="8229600" cy="2895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perfect information</a:t>
            </a:r>
          </a:p>
          <a:p>
            <a:r>
              <a:rPr lang="en-US" dirty="0"/>
              <a:t>We can't evaluate until the final node</a:t>
            </a:r>
          </a:p>
          <a:p>
            <a:r>
              <a:rPr lang="en-US" dirty="0"/>
              <a:t>How do we evaluate a node</a:t>
            </a:r>
          </a:p>
          <a:p>
            <a:pPr lvl="1"/>
            <a:r>
              <a:rPr lang="en-US" dirty="0"/>
              <a:t>Count the pieces?</a:t>
            </a:r>
          </a:p>
          <a:p>
            <a:pPr lvl="1"/>
            <a:r>
              <a:rPr lang="en-US" dirty="0"/>
              <a:t>Evaluate piece positions?</a:t>
            </a:r>
          </a:p>
          <a:p>
            <a:pPr lvl="1"/>
            <a:r>
              <a:rPr lang="en-US" dirty="0"/>
              <a:t>Many options exist and form the basis of competing chess engines (e.g. Stockfish)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54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2103437"/>
            <a:ext cx="10515600" cy="1325563"/>
          </a:xfrm>
          <a:solidFill>
            <a:srgbClr val="FFD966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The Horizon Problem</a:t>
            </a:r>
          </a:p>
        </p:txBody>
      </p:sp>
    </p:spTree>
    <p:extLst>
      <p:ext uri="{BB962C8B-B14F-4D97-AF65-F5344CB8AC3E}">
        <p14:creationId xmlns:p14="http://schemas.microsoft.com/office/powerpoint/2010/main" val="1509277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4CDB5-C177-48C5-A668-432331B8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85800"/>
            <a:ext cx="4724400" cy="3275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D11549-FD68-4EBF-BCC2-B7DC382A19C9}"/>
              </a:ext>
            </a:extLst>
          </p:cNvPr>
          <p:cNvSpPr txBox="1"/>
          <p:nvPr/>
        </p:nvSpPr>
        <p:spPr>
          <a:xfrm>
            <a:off x="3429000" y="4343400"/>
            <a:ext cx="4267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Horizon Problem</a:t>
            </a:r>
          </a:p>
          <a:p>
            <a:endParaRPr lang="en-US" dirty="0"/>
          </a:p>
          <a:p>
            <a:r>
              <a:rPr lang="en-US" dirty="0"/>
              <a:t>The computer cannot see beyond the lowest node it evaluates</a:t>
            </a:r>
          </a:p>
        </p:txBody>
      </p:sp>
    </p:spTree>
    <p:extLst>
      <p:ext uri="{BB962C8B-B14F-4D97-AF65-F5344CB8AC3E}">
        <p14:creationId xmlns:p14="http://schemas.microsoft.com/office/powerpoint/2010/main" val="2815541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5956">
            <a:extLst>
              <a:ext uri="{FF2B5EF4-FFF2-40B4-BE49-F238E27FC236}">
                <a16:creationId xmlns:a16="http://schemas.microsoft.com/office/drawing/2014/main" id="{ADB3C954-A3B2-4746-BF89-369BCFDD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609601"/>
            <a:ext cx="5666667" cy="3571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9F8BC-C436-450F-805D-AE6EC22158BB}"/>
              </a:ext>
            </a:extLst>
          </p:cNvPr>
          <p:cNvSpPr txBox="1"/>
          <p:nvPr/>
        </p:nvSpPr>
        <p:spPr>
          <a:xfrm>
            <a:off x="2743200" y="2690336"/>
            <a:ext cx="28956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deal with games trees that go "beyond the horizon" we can try and prune the tree – eliminate nodes to search.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21D9-2176-4D0E-9157-4552EB3AD384}"/>
              </a:ext>
            </a:extLst>
          </p:cNvPr>
          <p:cNvSpPr txBox="1"/>
          <p:nvPr/>
        </p:nvSpPr>
        <p:spPr>
          <a:xfrm>
            <a:off x="2438400" y="4724400"/>
            <a:ext cx="19984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en-US" dirty="0"/>
              <a:t>Alpha-Beta Pruning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EE0CC-75AA-4A7B-AE3F-479653F353D1}"/>
              </a:ext>
            </a:extLst>
          </p:cNvPr>
          <p:cNvSpPr txBox="1"/>
          <p:nvPr/>
        </p:nvSpPr>
        <p:spPr>
          <a:xfrm>
            <a:off x="2999667" y="5093732"/>
            <a:ext cx="5562600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dirty="0"/>
              <a:t>- A technique for reducing Minimax search by eliminating some nodes in the search tree</a:t>
            </a:r>
          </a:p>
          <a:p>
            <a:pPr eaLnBrk="1" hangingPunct="1"/>
            <a:r>
              <a:rPr lang="en-US" altLang="en-US" dirty="0"/>
              <a:t>- Developed by Arthur Samuel (1958) to improve performance of his Checkers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76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5956">
            <a:extLst>
              <a:ext uri="{FF2B5EF4-FFF2-40B4-BE49-F238E27FC236}">
                <a16:creationId xmlns:a16="http://schemas.microsoft.com/office/drawing/2014/main" id="{ADB3C954-A3B2-4746-BF89-369BCFDD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609601"/>
            <a:ext cx="5666667" cy="3571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9F8BC-C436-450F-805D-AE6EC22158BB}"/>
              </a:ext>
            </a:extLst>
          </p:cNvPr>
          <p:cNvSpPr txBox="1"/>
          <p:nvPr/>
        </p:nvSpPr>
        <p:spPr>
          <a:xfrm>
            <a:off x="2667000" y="2738277"/>
            <a:ext cx="28956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deal with games trees that go "beyond the horizon" we can try and prune the tree – eliminate nodes to search.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B5673-A43C-4055-A948-F38BE8BCDC5A}"/>
              </a:ext>
            </a:extLst>
          </p:cNvPr>
          <p:cNvSpPr txBox="1"/>
          <p:nvPr/>
        </p:nvSpPr>
        <p:spPr>
          <a:xfrm>
            <a:off x="2676144" y="4876801"/>
            <a:ext cx="7296912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Two kinds of Pruning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forward pruning  - risky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backward pruning  - (alpha-beta pruning) is safer</a:t>
            </a:r>
          </a:p>
        </p:txBody>
      </p:sp>
    </p:spTree>
    <p:extLst>
      <p:ext uri="{BB962C8B-B14F-4D97-AF65-F5344CB8AC3E}">
        <p14:creationId xmlns:p14="http://schemas.microsoft.com/office/powerpoint/2010/main" val="15421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D163-EAA5-419B-8E74-49CA8469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621D-5427-4B0C-ABDE-8FAC88B7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move is too bad : stop evaluating</a:t>
            </a:r>
          </a:p>
          <a:p>
            <a:pPr lvl="1"/>
            <a:r>
              <a:rPr lang="en-US" dirty="0"/>
              <a:t>move my Queen to middle of the board</a:t>
            </a:r>
          </a:p>
          <a:p>
            <a:pPr lvl="1"/>
            <a:endParaRPr lang="en-US" dirty="0"/>
          </a:p>
          <a:p>
            <a:r>
              <a:rPr lang="en-US" dirty="0"/>
              <a:t>If a move is too good : stop evaluating</a:t>
            </a:r>
          </a:p>
          <a:p>
            <a:pPr lvl="1"/>
            <a:r>
              <a:rPr lang="en-US" dirty="0"/>
              <a:t>opponent moves their Queen to the middle of the board for easy capture</a:t>
            </a:r>
          </a:p>
          <a:p>
            <a:pPr lvl="1"/>
            <a:r>
              <a:rPr lang="en-US" dirty="0"/>
              <a:t>risky? Horizon problem</a:t>
            </a:r>
          </a:p>
        </p:txBody>
      </p:sp>
    </p:spTree>
    <p:extLst>
      <p:ext uri="{BB962C8B-B14F-4D97-AF65-F5344CB8AC3E}">
        <p14:creationId xmlns:p14="http://schemas.microsoft.com/office/powerpoint/2010/main" val="30280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2103437"/>
            <a:ext cx="10515600" cy="13255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Adversarial Search</a:t>
            </a:r>
          </a:p>
        </p:txBody>
      </p:sp>
    </p:spTree>
    <p:extLst>
      <p:ext uri="{BB962C8B-B14F-4D97-AF65-F5344CB8AC3E}">
        <p14:creationId xmlns:p14="http://schemas.microsoft.com/office/powerpoint/2010/main" val="3862085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2103437"/>
            <a:ext cx="10515600" cy="1325563"/>
          </a:xfrm>
          <a:solidFill>
            <a:srgbClr val="FFD966"/>
          </a:solidFill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 DARLING" panose="02000000000000000000" pitchFamily="2" charset="0"/>
              </a:rPr>
              <a:t>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2018734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126B4C1-BD79-4993-9DB4-3075FA602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Alpha-Beta Pruning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B440110-F8C5-4507-B2D2-3FC6C4531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technique for reducing Minimax search by eliminating some nodes in the search tree</a:t>
            </a:r>
          </a:p>
          <a:p>
            <a:pPr eaLnBrk="1" hangingPunct="1"/>
            <a:r>
              <a:rPr lang="en-US" altLang="en-US" dirty="0"/>
              <a:t>Developed by Arthur Samuel (1958) to improve performance of his Checkers Program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507C8D07-F384-4CF2-947A-3AC8997D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E4B321-828B-4046-9F1D-9789098BF3D5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1FCB60B-41CE-4686-B0BA-3FB89C0C3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Minimax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6A0758F-6826-4266-8594-FDD4F1154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295400"/>
            <a:ext cx="7857565" cy="143435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400" dirty="0"/>
              <a:t>Perfect play for deterministic games</a:t>
            </a:r>
          </a:p>
          <a:p>
            <a:pPr eaLnBrk="1" hangingPunct="1"/>
            <a:r>
              <a:rPr lang="en-US" altLang="en-US" sz="2400" dirty="0"/>
              <a:t>Idea: choose move to position with highest </a:t>
            </a:r>
            <a:r>
              <a:rPr lang="en-US" altLang="en-US" sz="2400" dirty="0">
                <a:solidFill>
                  <a:srgbClr val="FF0000"/>
                </a:solidFill>
              </a:rPr>
              <a:t>minimax value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	= best achievable payoff against best play</a:t>
            </a:r>
          </a:p>
        </p:txBody>
      </p:sp>
      <p:pic>
        <p:nvPicPr>
          <p:cNvPr id="8197" name="Picture 4" descr="minimax">
            <a:extLst>
              <a:ext uri="{FF2B5EF4-FFF2-40B4-BE49-F238E27FC236}">
                <a16:creationId xmlns:a16="http://schemas.microsoft.com/office/drawing/2014/main" id="{6F955DBA-7F04-4F6F-8D5A-7DD1C4BB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34" y="2986756"/>
            <a:ext cx="8305919" cy="350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>
            <a:extLst>
              <a:ext uri="{FF2B5EF4-FFF2-40B4-BE49-F238E27FC236}">
                <a16:creationId xmlns:a16="http://schemas.microsoft.com/office/drawing/2014/main" id="{4F46991A-4B06-485F-90D3-73FAE0CDD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1570819" name="Picture 3">
            <a:extLst>
              <a:ext uri="{FF2B5EF4-FFF2-40B4-BE49-F238E27FC236}">
                <a16:creationId xmlns:a16="http://schemas.microsoft.com/office/drawing/2014/main" id="{F8B0AA91-C67C-4E09-9AA8-B69C5FB4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362200"/>
            <a:ext cx="7239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nagit_SNG842">
            <a:extLst>
              <a:ext uri="{FF2B5EF4-FFF2-40B4-BE49-F238E27FC236}">
                <a16:creationId xmlns:a16="http://schemas.microsoft.com/office/drawing/2014/main" id="{DD348770-5082-44EC-A90D-ECA5A38BB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2066926"/>
            <a:ext cx="506505" cy="523875"/>
          </a:xfrm>
          <a:prstGeom prst="rect">
            <a:avLst/>
          </a:prstGeom>
        </p:spPr>
      </p:pic>
      <p:pic>
        <p:nvPicPr>
          <p:cNvPr id="5" name="Snagit_SNG817">
            <a:extLst>
              <a:ext uri="{FF2B5EF4-FFF2-40B4-BE49-F238E27FC236}">
                <a16:creationId xmlns:a16="http://schemas.microsoft.com/office/drawing/2014/main" id="{4BFECFD2-6605-4D33-841E-F47E90C43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3048000"/>
            <a:ext cx="276225" cy="571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9B894-5F16-4D05-ABD2-F4090F692600}"/>
              </a:ext>
            </a:extLst>
          </p:cNvPr>
          <p:cNvSpPr txBox="1"/>
          <p:nvPr/>
        </p:nvSpPr>
        <p:spPr>
          <a:xfrm>
            <a:off x="7648155" y="762000"/>
            <a:ext cx="321384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Algorithm:</a:t>
            </a:r>
          </a:p>
          <a:p>
            <a:r>
              <a:rPr lang="en-US" dirty="0"/>
              <a:t> Init:	alpha = -inf</a:t>
            </a:r>
          </a:p>
          <a:p>
            <a:r>
              <a:rPr lang="en-US" dirty="0"/>
              <a:t>   	beta = +inf</a:t>
            </a:r>
          </a:p>
          <a:p>
            <a:r>
              <a:rPr lang="en-US" dirty="0"/>
              <a:t>Prune Tree when beta &lt;= alpha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63FED-0FD4-473A-AB3B-71F53F05228C}"/>
              </a:ext>
            </a:extLst>
          </p:cNvPr>
          <p:cNvSpPr/>
          <p:nvPr/>
        </p:nvSpPr>
        <p:spPr>
          <a:xfrm>
            <a:off x="6589059" y="2590801"/>
            <a:ext cx="605679" cy="4571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>
            <a:extLst>
              <a:ext uri="{FF2B5EF4-FFF2-40B4-BE49-F238E27FC236}">
                <a16:creationId xmlns:a16="http://schemas.microsoft.com/office/drawing/2014/main" id="{4F46991A-4B06-485F-90D3-73FAE0CDD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1570819" name="Picture 3">
            <a:extLst>
              <a:ext uri="{FF2B5EF4-FFF2-40B4-BE49-F238E27FC236}">
                <a16:creationId xmlns:a16="http://schemas.microsoft.com/office/drawing/2014/main" id="{F8B0AA91-C67C-4E09-9AA8-B69C5FB4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362200"/>
            <a:ext cx="7239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nagit_SNG842">
            <a:extLst>
              <a:ext uri="{FF2B5EF4-FFF2-40B4-BE49-F238E27FC236}">
                <a16:creationId xmlns:a16="http://schemas.microsoft.com/office/drawing/2014/main" id="{DD348770-5082-44EC-A90D-ECA5A38BB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2066926"/>
            <a:ext cx="506505" cy="523875"/>
          </a:xfrm>
          <a:prstGeom prst="rect">
            <a:avLst/>
          </a:prstGeom>
        </p:spPr>
      </p:pic>
      <p:pic>
        <p:nvPicPr>
          <p:cNvPr id="5" name="Snagit_SNG817">
            <a:extLst>
              <a:ext uri="{FF2B5EF4-FFF2-40B4-BE49-F238E27FC236}">
                <a16:creationId xmlns:a16="http://schemas.microsoft.com/office/drawing/2014/main" id="{4BFECFD2-6605-4D33-841E-F47E90C43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3048000"/>
            <a:ext cx="276225" cy="571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9B894-5F16-4D05-ABD2-F4090F692600}"/>
              </a:ext>
            </a:extLst>
          </p:cNvPr>
          <p:cNvSpPr txBox="1"/>
          <p:nvPr/>
        </p:nvSpPr>
        <p:spPr>
          <a:xfrm>
            <a:off x="7648155" y="762000"/>
            <a:ext cx="321384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Algorithm:</a:t>
            </a:r>
          </a:p>
          <a:p>
            <a:r>
              <a:rPr lang="en-US" dirty="0"/>
              <a:t> Init:	alpha = -inf</a:t>
            </a:r>
          </a:p>
          <a:p>
            <a:r>
              <a:rPr lang="en-US" dirty="0"/>
              <a:t>   	beta = +inf</a:t>
            </a:r>
          </a:p>
        </p:txBody>
      </p:sp>
    </p:spTree>
    <p:extLst>
      <p:ext uri="{BB962C8B-B14F-4D97-AF65-F5344CB8AC3E}">
        <p14:creationId xmlns:p14="http://schemas.microsoft.com/office/powerpoint/2010/main" val="1934644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>
            <a:extLst>
              <a:ext uri="{FF2B5EF4-FFF2-40B4-BE49-F238E27FC236}">
                <a16:creationId xmlns:a16="http://schemas.microsoft.com/office/drawing/2014/main" id="{5697802F-DD9E-4328-92ED-B6DA3699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33375"/>
            <a:ext cx="8229600" cy="1143000"/>
          </a:xfrm>
        </p:spPr>
        <p:txBody>
          <a:bodyPr/>
          <a:lstStyle/>
          <a:p>
            <a:r>
              <a:rPr lang="en-US" altLang="en-US" dirty="0"/>
              <a:t>α-β Pruning Example (cont’d)</a:t>
            </a:r>
          </a:p>
        </p:txBody>
      </p:sp>
      <p:pic>
        <p:nvPicPr>
          <p:cNvPr id="1572867" name="Picture 3">
            <a:extLst>
              <a:ext uri="{FF2B5EF4-FFF2-40B4-BE49-F238E27FC236}">
                <a16:creationId xmlns:a16="http://schemas.microsoft.com/office/drawing/2014/main" id="{8B602BBB-0515-4B70-BE11-B58D8F5C6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89019"/>
            <a:ext cx="7620000" cy="34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9E4EA4-2CB2-4356-859F-409893FEEE71}"/>
              </a:ext>
            </a:extLst>
          </p:cNvPr>
          <p:cNvSpPr txBox="1"/>
          <p:nvPr/>
        </p:nvSpPr>
        <p:spPr>
          <a:xfrm>
            <a:off x="7848600" y="3429000"/>
            <a:ext cx="25908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 know MIN will get 2 or LESS from this branch – BUT since MAX knows he can get at least 3 he will never pick this branch, why bother?</a:t>
            </a:r>
          </a:p>
          <a:p>
            <a:r>
              <a:rPr lang="en-US" dirty="0"/>
              <a:t>MIN  can Quit when</a:t>
            </a:r>
            <a:br>
              <a:rPr lang="en-US" dirty="0"/>
            </a:br>
            <a:r>
              <a:rPr lang="en-US" dirty="0"/>
              <a:t> beta &lt;= alpha</a:t>
            </a:r>
          </a:p>
        </p:txBody>
      </p:sp>
      <p:pic>
        <p:nvPicPr>
          <p:cNvPr id="8" name="Snagit_SNG813">
            <a:extLst>
              <a:ext uri="{FF2B5EF4-FFF2-40B4-BE49-F238E27FC236}">
                <a16:creationId xmlns:a16="http://schemas.microsoft.com/office/drawing/2014/main" id="{C058D0E7-1D09-4BF0-80D5-AC5F0394A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2286000"/>
            <a:ext cx="314325" cy="419100"/>
          </a:xfrm>
          <a:prstGeom prst="rect">
            <a:avLst/>
          </a:prstGeom>
        </p:spPr>
      </p:pic>
      <p:pic>
        <p:nvPicPr>
          <p:cNvPr id="11" name="Snagit_SNG817">
            <a:extLst>
              <a:ext uri="{FF2B5EF4-FFF2-40B4-BE49-F238E27FC236}">
                <a16:creationId xmlns:a16="http://schemas.microsoft.com/office/drawing/2014/main" id="{50A2992A-93BD-4CF5-B0CD-C4BEFFF7F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6" y="3314700"/>
            <a:ext cx="2762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>
            <a:extLst>
              <a:ext uri="{FF2B5EF4-FFF2-40B4-BE49-F238E27FC236}">
                <a16:creationId xmlns:a16="http://schemas.microsoft.com/office/drawing/2014/main" id="{24D2F782-D663-472D-9E21-1ECF9D48C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 (cont’d)</a:t>
            </a:r>
          </a:p>
        </p:txBody>
      </p:sp>
      <p:pic>
        <p:nvPicPr>
          <p:cNvPr id="1574915" name="Picture 3">
            <a:extLst>
              <a:ext uri="{FF2B5EF4-FFF2-40B4-BE49-F238E27FC236}">
                <a16:creationId xmlns:a16="http://schemas.microsoft.com/office/drawing/2014/main" id="{D8A587AA-2D6E-4E5C-BF11-EBEFB784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1"/>
            <a:ext cx="7696200" cy="35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26408-9185-48B9-A737-849DF4BA4673}"/>
              </a:ext>
            </a:extLst>
          </p:cNvPr>
          <p:cNvSpPr txBox="1"/>
          <p:nvPr/>
        </p:nvSpPr>
        <p:spPr>
          <a:xfrm>
            <a:off x="8153400" y="1775936"/>
            <a:ext cx="20574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 hopes that he can find a value less than 14, so he  must continue to evaluate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>
            <a:extLst>
              <a:ext uri="{FF2B5EF4-FFF2-40B4-BE49-F238E27FC236}">
                <a16:creationId xmlns:a16="http://schemas.microsoft.com/office/drawing/2014/main" id="{2DDFFBCF-ED61-4292-AE5B-FD77B911C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 (cont’d)</a:t>
            </a:r>
          </a:p>
        </p:txBody>
      </p:sp>
      <p:pic>
        <p:nvPicPr>
          <p:cNvPr id="1576963" name="Picture 3">
            <a:extLst>
              <a:ext uri="{FF2B5EF4-FFF2-40B4-BE49-F238E27FC236}">
                <a16:creationId xmlns:a16="http://schemas.microsoft.com/office/drawing/2014/main" id="{1D0B4D83-CAE2-41DA-B4DE-375F0D11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76962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9FE9F-33DB-4591-AD62-9EC486DE55FB}"/>
              </a:ext>
            </a:extLst>
          </p:cNvPr>
          <p:cNvSpPr txBox="1"/>
          <p:nvPr/>
        </p:nvSpPr>
        <p:spPr>
          <a:xfrm>
            <a:off x="8305800" y="1557201"/>
            <a:ext cx="2057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 will pick 5 BUT hopes he can do even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>
            <a:extLst>
              <a:ext uri="{FF2B5EF4-FFF2-40B4-BE49-F238E27FC236}">
                <a16:creationId xmlns:a16="http://schemas.microsoft.com/office/drawing/2014/main" id="{F60D87A1-38A3-4248-BB17-EEA00A1CA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 (cont’d)</a:t>
            </a:r>
          </a:p>
        </p:txBody>
      </p:sp>
      <p:pic>
        <p:nvPicPr>
          <p:cNvPr id="1579011" name="Picture 3">
            <a:extLst>
              <a:ext uri="{FF2B5EF4-FFF2-40B4-BE49-F238E27FC236}">
                <a16:creationId xmlns:a16="http://schemas.microsoft.com/office/drawing/2014/main" id="{9E69381F-B123-43B8-B4D7-448BC7B1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1"/>
            <a:ext cx="76962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9BFBF-E3FF-4C11-98EC-EFADEFAE26D8}"/>
              </a:ext>
            </a:extLst>
          </p:cNvPr>
          <p:cNvSpPr txBox="1"/>
          <p:nvPr/>
        </p:nvSpPr>
        <p:spPr>
          <a:xfrm>
            <a:off x="8153400" y="1571626"/>
            <a:ext cx="20574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 will get 3 if he goes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2103437"/>
            <a:ext cx="10515600" cy="1325563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AR DARLING" panose="02000000000000000000" pitchFamily="2" charset="0"/>
              </a:rPr>
              <a:t>Alpha-Beta Pruning</a:t>
            </a:r>
            <a:br>
              <a:rPr lang="en-US" sz="6600" dirty="0">
                <a:latin typeface="AR DARLING" panose="02000000000000000000" pitchFamily="2" charset="0"/>
              </a:rPr>
            </a:br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A More Detailed Example</a:t>
            </a:r>
            <a:br>
              <a:rPr lang="en-US" sz="6600" dirty="0">
                <a:latin typeface="AR DARLING" panose="02000000000000000000" pitchFamily="2" charset="0"/>
              </a:rPr>
            </a:br>
            <a:endParaRPr lang="en-US" sz="6600" dirty="0">
              <a:latin typeface="AR DARLI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5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SNG849">
            <a:extLst>
              <a:ext uri="{FF2B5EF4-FFF2-40B4-BE49-F238E27FC236}">
                <a16:creationId xmlns:a16="http://schemas.microsoft.com/office/drawing/2014/main" id="{C6402D77-5BDC-4D69-8CB7-FF15DF750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09" y="420967"/>
            <a:ext cx="4521594" cy="3250547"/>
          </a:xfrm>
          <a:prstGeom prst="rect">
            <a:avLst/>
          </a:prstGeom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95679ACF-F07A-4CED-A948-755C2D9A5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Adversarial search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D7B61F7-9F1D-417D-839D-BC60C0621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6234953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More complex than search</a:t>
            </a:r>
          </a:p>
          <a:p>
            <a:pPr eaLnBrk="1" hangingPunct="1"/>
            <a:r>
              <a:rPr lang="en-US" altLang="en-US" dirty="0"/>
              <a:t>"Unpredictable" opponent</a:t>
            </a:r>
          </a:p>
          <a:p>
            <a:pPr eaLnBrk="1" hangingPunct="1"/>
            <a:r>
              <a:rPr lang="en-US" altLang="en-US" dirty="0"/>
              <a:t>Must specify a move for every possible opponent reply</a:t>
            </a:r>
          </a:p>
          <a:p>
            <a:pPr eaLnBrk="1" hangingPunct="1"/>
            <a:r>
              <a:rPr lang="en-US" altLang="en-US" dirty="0"/>
              <a:t>Assume the opponent will make the best move for the opponent</a:t>
            </a:r>
          </a:p>
          <a:p>
            <a:pPr eaLnBrk="1" hangingPunct="1"/>
            <a:r>
              <a:rPr lang="en-US" altLang="en-US" dirty="0"/>
              <a:t>For complex games such as checkers, chess, go  </a:t>
            </a:r>
            <a:r>
              <a:rPr lang="en-US" altLang="en-US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/>
              <a:t> unlikely to absolute goal</a:t>
            </a:r>
          </a:p>
          <a:p>
            <a:pPr eaLnBrk="1" hangingPunct="1"/>
            <a:r>
              <a:rPr lang="en-US" altLang="en-US" dirty="0"/>
              <a:t>Must approximate and set limit to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9B1F-698F-4892-8CDB-19DC5949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Step1</a:t>
            </a:r>
          </a:p>
        </p:txBody>
      </p:sp>
      <p:pic>
        <p:nvPicPr>
          <p:cNvPr id="5" name="Snagit_SNG846">
            <a:extLst>
              <a:ext uri="{FF2B5EF4-FFF2-40B4-BE49-F238E27FC236}">
                <a16:creationId xmlns:a16="http://schemas.microsoft.com/office/drawing/2014/main" id="{CB91A78B-06E3-4DFC-853F-2D671ADE3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8189"/>
            <a:ext cx="9247094" cy="52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7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nagit_SNG85D">
            <a:extLst>
              <a:ext uri="{FF2B5EF4-FFF2-40B4-BE49-F238E27FC236}">
                <a16:creationId xmlns:a16="http://schemas.microsoft.com/office/drawing/2014/main" id="{ACC8C2FC-455D-47FD-8A30-91C175C6B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8" y="828812"/>
            <a:ext cx="7693292" cy="5231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C912A2-0D13-42E0-BA78-F2A8EE55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9" name="Snagit_SNG83A">
            <a:extLst>
              <a:ext uri="{FF2B5EF4-FFF2-40B4-BE49-F238E27FC236}">
                <a16:creationId xmlns:a16="http://schemas.microsoft.com/office/drawing/2014/main" id="{B87EA4EB-EF9C-43C1-8766-7DAEE83F6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12" y="162145"/>
            <a:ext cx="8409524" cy="666667"/>
          </a:xfrm>
          <a:prstGeom prst="rect">
            <a:avLst/>
          </a:prstGeom>
        </p:spPr>
      </p:pic>
      <p:pic>
        <p:nvPicPr>
          <p:cNvPr id="11" name="Snagit_SNG84E">
            <a:extLst>
              <a:ext uri="{FF2B5EF4-FFF2-40B4-BE49-F238E27FC236}">
                <a16:creationId xmlns:a16="http://schemas.microsoft.com/office/drawing/2014/main" id="{CA7035BD-4443-41FA-8B8E-EEA97E4A2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63" y="5972045"/>
            <a:ext cx="8438095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64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912A2-0D13-42E0-BA78-F2A8EE55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3" name="Snagit_SNG84B">
            <a:extLst>
              <a:ext uri="{FF2B5EF4-FFF2-40B4-BE49-F238E27FC236}">
                <a16:creationId xmlns:a16="http://schemas.microsoft.com/office/drawing/2014/main" id="{6F653034-D1DB-44F0-BAB5-A0D89B833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30" y="0"/>
            <a:ext cx="7747659" cy="5198592"/>
          </a:xfrm>
          <a:prstGeom prst="rect">
            <a:avLst/>
          </a:prstGeom>
        </p:spPr>
      </p:pic>
      <p:pic>
        <p:nvPicPr>
          <p:cNvPr id="8" name="Snagit_SNG848">
            <a:extLst>
              <a:ext uri="{FF2B5EF4-FFF2-40B4-BE49-F238E27FC236}">
                <a16:creationId xmlns:a16="http://schemas.microsoft.com/office/drawing/2014/main" id="{F588E8AF-9382-4C61-AC4E-574DB8380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11" y="4916078"/>
            <a:ext cx="8457143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2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912A2-0D13-42E0-BA78-F2A8EE55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pic>
        <p:nvPicPr>
          <p:cNvPr id="5" name="Snagit_SNG847">
            <a:extLst>
              <a:ext uri="{FF2B5EF4-FFF2-40B4-BE49-F238E27FC236}">
                <a16:creationId xmlns:a16="http://schemas.microsoft.com/office/drawing/2014/main" id="{B5AEB2A9-7137-4326-960C-6409298D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82" y="2085714"/>
            <a:ext cx="7557247" cy="4622977"/>
          </a:xfrm>
          <a:prstGeom prst="rect">
            <a:avLst/>
          </a:prstGeom>
        </p:spPr>
      </p:pic>
      <p:pic>
        <p:nvPicPr>
          <p:cNvPr id="8" name="Snagit_SNG861">
            <a:extLst>
              <a:ext uri="{FF2B5EF4-FFF2-40B4-BE49-F238E27FC236}">
                <a16:creationId xmlns:a16="http://schemas.microsoft.com/office/drawing/2014/main" id="{F6B23B76-31DD-4799-83B5-472F11CB2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84" y="0"/>
            <a:ext cx="8447619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74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SNG836">
            <a:extLst>
              <a:ext uri="{FF2B5EF4-FFF2-40B4-BE49-F238E27FC236}">
                <a16:creationId xmlns:a16="http://schemas.microsoft.com/office/drawing/2014/main" id="{5804C112-D741-4059-8047-6292FE57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10" y="1356302"/>
            <a:ext cx="8323231" cy="55016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C912A2-0D13-42E0-BA78-F2A8EE55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06706" cy="1325563"/>
          </a:xfrm>
        </p:spPr>
        <p:txBody>
          <a:bodyPr/>
          <a:lstStyle/>
          <a:p>
            <a:r>
              <a:rPr lang="en-US" dirty="0"/>
              <a:t>Step 7</a:t>
            </a:r>
          </a:p>
        </p:txBody>
      </p:sp>
      <p:pic>
        <p:nvPicPr>
          <p:cNvPr id="9" name="Snagit_SNG867">
            <a:extLst>
              <a:ext uri="{FF2B5EF4-FFF2-40B4-BE49-F238E27FC236}">
                <a16:creationId xmlns:a16="http://schemas.microsoft.com/office/drawing/2014/main" id="{59652F5C-D9D0-4A44-906C-D9941DF48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10" y="499334"/>
            <a:ext cx="8466667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912A2-0D13-42E0-BA78-F2A8EE55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17206"/>
            <a:ext cx="10515600" cy="1325563"/>
          </a:xfrm>
        </p:spPr>
        <p:txBody>
          <a:bodyPr/>
          <a:lstStyle/>
          <a:p>
            <a:r>
              <a:rPr lang="en-US" dirty="0"/>
              <a:t> 8</a:t>
            </a:r>
          </a:p>
        </p:txBody>
      </p:sp>
      <p:pic>
        <p:nvPicPr>
          <p:cNvPr id="5" name="Snagit_SNG839">
            <a:extLst>
              <a:ext uri="{FF2B5EF4-FFF2-40B4-BE49-F238E27FC236}">
                <a16:creationId xmlns:a16="http://schemas.microsoft.com/office/drawing/2014/main" id="{2588A379-8CEA-42AB-BA96-99B34E514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89" y="879987"/>
            <a:ext cx="7397794" cy="5320514"/>
          </a:xfrm>
          <a:prstGeom prst="rect">
            <a:avLst/>
          </a:prstGeom>
        </p:spPr>
      </p:pic>
      <p:pic>
        <p:nvPicPr>
          <p:cNvPr id="7" name="Snagit_SNG835">
            <a:extLst>
              <a:ext uri="{FF2B5EF4-FFF2-40B4-BE49-F238E27FC236}">
                <a16:creationId xmlns:a16="http://schemas.microsoft.com/office/drawing/2014/main" id="{237DBF97-9BEB-46A8-9801-F2BFAFBC6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4091"/>
            <a:ext cx="10364249" cy="11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55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C6C4-5A03-4855-AE99-94E2EFED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Ordering in Alpha-Beta</a:t>
            </a:r>
          </a:p>
        </p:txBody>
      </p:sp>
      <p:pic>
        <p:nvPicPr>
          <p:cNvPr id="5" name="Snagit_SNG85D">
            <a:extLst>
              <a:ext uri="{FF2B5EF4-FFF2-40B4-BE49-F238E27FC236}">
                <a16:creationId xmlns:a16="http://schemas.microsoft.com/office/drawing/2014/main" id="{81D12C68-991C-40B0-8BCD-E71FF0862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856"/>
            <a:ext cx="10090758" cy="37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9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B24-EE54-4A93-8837-5D7AA9FE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Ordering</a:t>
            </a:r>
          </a:p>
        </p:txBody>
      </p:sp>
      <p:pic>
        <p:nvPicPr>
          <p:cNvPr id="5" name="Snagit_SNG870">
            <a:extLst>
              <a:ext uri="{FF2B5EF4-FFF2-40B4-BE49-F238E27FC236}">
                <a16:creationId xmlns:a16="http://schemas.microsoft.com/office/drawing/2014/main" id="{2371ABFA-1398-4EF1-8585-6E9E22A42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71" y="1810192"/>
            <a:ext cx="10654994" cy="32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35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43B-DD9B-42B3-94CF-DCA99250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example article: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C635-1A46-4AC1-8A4B-9BA49FEC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https://www.javatpoint.com/ai-alpha-beta-pruning</a:t>
            </a:r>
          </a:p>
        </p:txBody>
      </p:sp>
    </p:spTree>
    <p:extLst>
      <p:ext uri="{BB962C8B-B14F-4D97-AF65-F5344CB8AC3E}">
        <p14:creationId xmlns:p14="http://schemas.microsoft.com/office/powerpoint/2010/main" val="29035769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2103437"/>
            <a:ext cx="10515600" cy="1325563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AR DARLING" panose="02000000000000000000" pitchFamily="2" charset="0"/>
              </a:rPr>
              <a:t>Alpha-Beta Pruning</a:t>
            </a:r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Algorithm</a:t>
            </a:r>
            <a:br>
              <a:rPr lang="en-US" sz="6600" dirty="0">
                <a:latin typeface="AR DARLING" panose="02000000000000000000" pitchFamily="2" charset="0"/>
              </a:rPr>
            </a:br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(warning: Recursion Ahead!)</a:t>
            </a:r>
            <a:br>
              <a:rPr lang="en-US" sz="6600" dirty="0">
                <a:latin typeface="AR DARLING" panose="02000000000000000000" pitchFamily="2" charset="0"/>
              </a:rPr>
            </a:br>
            <a:endParaRPr lang="en-US" sz="6600" dirty="0">
              <a:latin typeface="AR DARLI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3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D53364E-5B47-4D0C-B502-2BEDBF2CF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Arthur Samuel </a:t>
            </a:r>
            <a:br>
              <a:rPr lang="en-US" altLang="en-US" sz="3600" dirty="0"/>
            </a:br>
            <a:r>
              <a:rPr lang="en-US" altLang="en-US" sz="3600" dirty="0"/>
              <a:t>His program learned to play Checkers –using Minimax and alpha-beta algorithm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7549E892-4DCC-44F9-9DB3-776A6A2E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0744"/>
            <a:ext cx="767397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2" descr="Image result for image minimax tree">
            <a:extLst>
              <a:ext uri="{FF2B5EF4-FFF2-40B4-BE49-F238E27FC236}">
                <a16:creationId xmlns:a16="http://schemas.microsoft.com/office/drawing/2014/main" id="{98BB2CB2-2D10-4DB4-A34E-ED5C04D6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40" y="3711388"/>
            <a:ext cx="5301487" cy="241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DCB5-FC84-44F5-8689-1FF3DE99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F920-CF11-47F2-A180-75DE7AED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5813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Game Board Implementation (string)</a:t>
            </a:r>
          </a:p>
        </p:txBody>
      </p:sp>
      <p:pic>
        <p:nvPicPr>
          <p:cNvPr id="5" name="Snagit_SNG833">
            <a:extLst>
              <a:ext uri="{FF2B5EF4-FFF2-40B4-BE49-F238E27FC236}">
                <a16:creationId xmlns:a16="http://schemas.microsoft.com/office/drawing/2014/main" id="{AE133697-E144-4A9A-A08A-95F42EDC9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83" y="2568855"/>
            <a:ext cx="1247619" cy="1276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C080FB-B417-43FA-B5FC-DB68017EB0E6}"/>
              </a:ext>
            </a:extLst>
          </p:cNvPr>
          <p:cNvSpPr txBox="1"/>
          <p:nvPr/>
        </p:nvSpPr>
        <p:spPr>
          <a:xfrm>
            <a:off x="2796988" y="3008906"/>
            <a:ext cx="39211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'---------'  empty board</a:t>
            </a:r>
          </a:p>
          <a:p>
            <a:endParaRPr lang="en-US" dirty="0"/>
          </a:p>
        </p:txBody>
      </p:sp>
      <p:pic>
        <p:nvPicPr>
          <p:cNvPr id="9" name="Snagit_SNG860">
            <a:extLst>
              <a:ext uri="{FF2B5EF4-FFF2-40B4-BE49-F238E27FC236}">
                <a16:creationId xmlns:a16="http://schemas.microsoft.com/office/drawing/2014/main" id="{5F401B6A-DBA7-4B7E-9AA0-DC5421127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1" y="4006876"/>
            <a:ext cx="1552381" cy="1580952"/>
          </a:xfrm>
          <a:prstGeom prst="rect">
            <a:avLst/>
          </a:prstGeom>
        </p:spPr>
      </p:pic>
      <p:pic>
        <p:nvPicPr>
          <p:cNvPr id="11" name="Snagit_SNG842">
            <a:extLst>
              <a:ext uri="{FF2B5EF4-FFF2-40B4-BE49-F238E27FC236}">
                <a16:creationId xmlns:a16="http://schemas.microsoft.com/office/drawing/2014/main" id="{D5183086-21EE-4B15-87F0-943EF1968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82" y="3819337"/>
            <a:ext cx="1676190" cy="1609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A458BA-13B7-475C-B5E1-30E23873936E}"/>
              </a:ext>
            </a:extLst>
          </p:cNvPr>
          <p:cNvSpPr txBox="1"/>
          <p:nvPr/>
        </p:nvSpPr>
        <p:spPr>
          <a:xfrm>
            <a:off x="2796988" y="4397242"/>
            <a:ext cx="21649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'O--XXOO-X' 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23917-53AB-4384-8AEB-E22A3EFAD92D}"/>
              </a:ext>
            </a:extLst>
          </p:cNvPr>
          <p:cNvSpPr txBox="1"/>
          <p:nvPr/>
        </p:nvSpPr>
        <p:spPr>
          <a:xfrm>
            <a:off x="9023722" y="4074064"/>
            <a:ext cx="21649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--OXO-O-X'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4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nagit_SNG856">
            <a:extLst>
              <a:ext uri="{FF2B5EF4-FFF2-40B4-BE49-F238E27FC236}">
                <a16:creationId xmlns:a16="http://schemas.microsoft.com/office/drawing/2014/main" id="{8FA21DCF-4DF4-4F89-A0E7-984D77EA2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4" y="513520"/>
            <a:ext cx="6476855" cy="5725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F14A98-4532-437E-A335-618DCDC3CCC3}"/>
              </a:ext>
            </a:extLst>
          </p:cNvPr>
          <p:cNvSpPr txBox="1"/>
          <p:nvPr/>
        </p:nvSpPr>
        <p:spPr>
          <a:xfrm>
            <a:off x="5900688" y="287024"/>
            <a:ext cx="586291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minimax('---------', 9, -inf, +inf, True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34483-218C-4ADA-9DFF-AC92D8DC035C}"/>
              </a:ext>
            </a:extLst>
          </p:cNvPr>
          <p:cNvSpPr txBox="1"/>
          <p:nvPr/>
        </p:nvSpPr>
        <p:spPr>
          <a:xfrm>
            <a:off x="7113494" y="887506"/>
            <a:ext cx="303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527D29-743F-4F38-8C40-DB1AE945042A}"/>
              </a:ext>
            </a:extLst>
          </p:cNvPr>
          <p:cNvGrpSpPr/>
          <p:nvPr/>
        </p:nvGrpSpPr>
        <p:grpSpPr>
          <a:xfrm>
            <a:off x="5526741" y="1335569"/>
            <a:ext cx="6432177" cy="1694877"/>
            <a:chOff x="5526741" y="1335569"/>
            <a:chExt cx="6432177" cy="16948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C1E8B8-1EBF-4DEE-922F-5B01CE45A196}"/>
                </a:ext>
              </a:extLst>
            </p:cNvPr>
            <p:cNvSpPr txBox="1"/>
            <p:nvPr/>
          </p:nvSpPr>
          <p:spPr>
            <a:xfrm>
              <a:off x="6096000" y="2568781"/>
              <a:ext cx="5862918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minimax('X--------', 8, -inf, +inf, False</a:t>
              </a:r>
              <a:r>
                <a:rPr lang="en-US" dirty="0"/>
                <a:t>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BE7D1B-64B8-490D-B308-DBE87CA937E7}"/>
                </a:ext>
              </a:extLst>
            </p:cNvPr>
            <p:cNvSpPr txBox="1"/>
            <p:nvPr/>
          </p:nvSpPr>
          <p:spPr>
            <a:xfrm>
              <a:off x="7617758" y="1335569"/>
              <a:ext cx="2030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child of the empty board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AC56FA-224A-4A1E-A1DB-9F957E9DB670}"/>
                </a:ext>
              </a:extLst>
            </p:cNvPr>
            <p:cNvCxnSpPr>
              <a:cxnSpLocks/>
            </p:cNvCxnSpPr>
            <p:nvPr/>
          </p:nvCxnSpPr>
          <p:spPr>
            <a:xfrm>
              <a:off x="7920318" y="1843118"/>
              <a:ext cx="0" cy="873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BBC1ABB-990C-4C72-AB30-82AFCBD7E0CC}"/>
                </a:ext>
              </a:extLst>
            </p:cNvPr>
            <p:cNvSpPr/>
            <p:nvPr/>
          </p:nvSpPr>
          <p:spPr>
            <a:xfrm>
              <a:off x="5526741" y="2688513"/>
              <a:ext cx="363071" cy="242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95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nagit_SNG856">
            <a:extLst>
              <a:ext uri="{FF2B5EF4-FFF2-40B4-BE49-F238E27FC236}">
                <a16:creationId xmlns:a16="http://schemas.microsoft.com/office/drawing/2014/main" id="{327635B9-9577-453F-AB9A-E488F880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4" y="513520"/>
            <a:ext cx="6476855" cy="5725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C1E8B8-1EBF-4DEE-922F-5B01CE45A196}"/>
              </a:ext>
            </a:extLst>
          </p:cNvPr>
          <p:cNvSpPr txBox="1"/>
          <p:nvPr/>
        </p:nvSpPr>
        <p:spPr>
          <a:xfrm>
            <a:off x="6790762" y="1104456"/>
            <a:ext cx="43389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minimax('X--------', 8, -inf, +inf, False</a:t>
            </a:r>
            <a:r>
              <a:rPr lang="en-US" sz="16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9240F3-6FE5-4EF0-A658-525507BD5516}"/>
              </a:ext>
            </a:extLst>
          </p:cNvPr>
          <p:cNvSpPr txBox="1"/>
          <p:nvPr/>
        </p:nvSpPr>
        <p:spPr>
          <a:xfrm>
            <a:off x="4666129" y="6138995"/>
            <a:ext cx="66294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Let's call minimax until we get a winning board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A1FF0F-1300-4ABB-A758-F7FC7BC617D3}"/>
              </a:ext>
            </a:extLst>
          </p:cNvPr>
          <p:cNvGrpSpPr/>
          <p:nvPr/>
        </p:nvGrpSpPr>
        <p:grpSpPr>
          <a:xfrm>
            <a:off x="5753099" y="4753996"/>
            <a:ext cx="5690348" cy="461665"/>
            <a:chOff x="5914464" y="4888467"/>
            <a:chExt cx="5690348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F14A98-4532-437E-A335-618DCDC3CCC3}"/>
                </a:ext>
              </a:extLst>
            </p:cNvPr>
            <p:cNvSpPr txBox="1"/>
            <p:nvPr/>
          </p:nvSpPr>
          <p:spPr>
            <a:xfrm>
              <a:off x="6620433" y="4888467"/>
              <a:ext cx="4984379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minimax('XO-------', 7, -inf, +inf, True</a:t>
              </a:r>
              <a:r>
                <a:rPr lang="en-US" dirty="0"/>
                <a:t>)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967CEAE-86C9-4475-A064-8ABBF5A7DCC0}"/>
                </a:ext>
              </a:extLst>
            </p:cNvPr>
            <p:cNvSpPr/>
            <p:nvPr/>
          </p:nvSpPr>
          <p:spPr>
            <a:xfrm>
              <a:off x="5914464" y="4997826"/>
              <a:ext cx="363071" cy="242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0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nagit_SNG856">
            <a:extLst>
              <a:ext uri="{FF2B5EF4-FFF2-40B4-BE49-F238E27FC236}">
                <a16:creationId xmlns:a16="http://schemas.microsoft.com/office/drawing/2014/main" id="{7A992031-7ACD-4B50-B789-423C17A5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3" y="455828"/>
            <a:ext cx="6476855" cy="5725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C1E8B8-1EBF-4DEE-922F-5B01CE45A196}"/>
              </a:ext>
            </a:extLst>
          </p:cNvPr>
          <p:cNvSpPr txBox="1"/>
          <p:nvPr/>
        </p:nvSpPr>
        <p:spPr>
          <a:xfrm>
            <a:off x="6096000" y="1594271"/>
            <a:ext cx="586291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minimax('XOXOXOX--',2, -inf, +inf, False</a:t>
            </a:r>
            <a:r>
              <a:rPr lang="en-US" dirty="0"/>
              <a:t>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D65DA9-3F36-47AB-92B4-77E5B96EF79C}"/>
              </a:ext>
            </a:extLst>
          </p:cNvPr>
          <p:cNvSpPr/>
          <p:nvPr/>
        </p:nvSpPr>
        <p:spPr>
          <a:xfrm>
            <a:off x="1250576" y="1104456"/>
            <a:ext cx="3671048" cy="778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34D9C-1A1D-4DF8-9799-3CE7D6839640}"/>
              </a:ext>
            </a:extLst>
          </p:cNvPr>
          <p:cNvSpPr txBox="1"/>
          <p:nvPr/>
        </p:nvSpPr>
        <p:spPr>
          <a:xfrm>
            <a:off x="6661897" y="2460811"/>
            <a:ext cx="35926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Return 1 :  for X wins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6DE869-C647-4E6E-80B8-162F104CD145}"/>
              </a:ext>
            </a:extLst>
          </p:cNvPr>
          <p:cNvGrpSpPr/>
          <p:nvPr/>
        </p:nvGrpSpPr>
        <p:grpSpPr>
          <a:xfrm>
            <a:off x="5867398" y="3036585"/>
            <a:ext cx="5862918" cy="990668"/>
            <a:chOff x="5867398" y="3036585"/>
            <a:chExt cx="5862918" cy="990668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D94D8255-76D8-4343-82AB-38D29026A42B}"/>
                </a:ext>
              </a:extLst>
            </p:cNvPr>
            <p:cNvSpPr/>
            <p:nvPr/>
          </p:nvSpPr>
          <p:spPr>
            <a:xfrm>
              <a:off x="7906871" y="3036585"/>
              <a:ext cx="551329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4F1358-AF25-4F20-8657-0CBDD9A878B6}"/>
                </a:ext>
              </a:extLst>
            </p:cNvPr>
            <p:cNvSpPr txBox="1"/>
            <p:nvPr/>
          </p:nvSpPr>
          <p:spPr>
            <a:xfrm>
              <a:off x="5867398" y="3565588"/>
              <a:ext cx="5862918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minimax('XOXOXO---', 3, -inf, +inf, True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35C19E-C59E-4091-AEF3-179BAE224C6A}"/>
              </a:ext>
            </a:extLst>
          </p:cNvPr>
          <p:cNvGrpSpPr/>
          <p:nvPr/>
        </p:nvGrpSpPr>
        <p:grpSpPr>
          <a:xfrm>
            <a:off x="4531659" y="3429000"/>
            <a:ext cx="5722844" cy="2619559"/>
            <a:chOff x="4531659" y="3429000"/>
            <a:chExt cx="5722844" cy="26195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0FEEBC-2411-4EDE-AD41-ACFB2A9B12D1}"/>
                </a:ext>
              </a:extLst>
            </p:cNvPr>
            <p:cNvSpPr txBox="1"/>
            <p:nvPr/>
          </p:nvSpPr>
          <p:spPr>
            <a:xfrm>
              <a:off x="6661897" y="4478899"/>
              <a:ext cx="3592606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eva = 1</a:t>
              </a:r>
            </a:p>
            <a:p>
              <a:r>
                <a:rPr lang="en-US" sz="2400" dirty="0"/>
                <a:t>maxEva = 1</a:t>
              </a:r>
            </a:p>
            <a:p>
              <a:r>
                <a:rPr lang="en-US" sz="2400" dirty="0"/>
                <a:t>alpha = 1</a:t>
              </a:r>
            </a:p>
            <a:p>
              <a:r>
                <a:rPr lang="en-US" sz="2400" dirty="0"/>
                <a:t>if (+inf &lt;= 1) break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1960CA-2380-486D-819B-A4EB21396D50}"/>
                </a:ext>
              </a:extLst>
            </p:cNvPr>
            <p:cNvCxnSpPr/>
            <p:nvPr/>
          </p:nvCxnSpPr>
          <p:spPr>
            <a:xfrm>
              <a:off x="4531659" y="3429000"/>
              <a:ext cx="1775012" cy="1385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FE3E77-8F2F-4BD0-8BA7-B36538CC8A22}"/>
              </a:ext>
            </a:extLst>
          </p:cNvPr>
          <p:cNvGrpSpPr/>
          <p:nvPr/>
        </p:nvGrpSpPr>
        <p:grpSpPr>
          <a:xfrm>
            <a:off x="7613276" y="411023"/>
            <a:ext cx="1288678" cy="1103419"/>
            <a:chOff x="7613276" y="411023"/>
            <a:chExt cx="1288678" cy="1103419"/>
          </a:xfrm>
        </p:grpSpPr>
        <p:pic>
          <p:nvPicPr>
            <p:cNvPr id="16" name="Snagit_SNG86A">
              <a:extLst>
                <a:ext uri="{FF2B5EF4-FFF2-40B4-BE49-F238E27FC236}">
                  <a16:creationId xmlns:a16="http://schemas.microsoft.com/office/drawing/2014/main" id="{C53FC259-5515-416F-AE82-A4ADCD849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76" y="411023"/>
              <a:ext cx="1138517" cy="105842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406A6E-39FE-4B15-AF7E-0DD7FA1AE2C1}"/>
                </a:ext>
              </a:extLst>
            </p:cNvPr>
            <p:cNvSpPr txBox="1"/>
            <p:nvPr/>
          </p:nvSpPr>
          <p:spPr>
            <a:xfrm>
              <a:off x="7667066" y="411023"/>
              <a:ext cx="123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   O     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9D89-516F-4EEC-BB3E-0EE9932544D4}"/>
                </a:ext>
              </a:extLst>
            </p:cNvPr>
            <p:cNvSpPr txBox="1"/>
            <p:nvPr/>
          </p:nvSpPr>
          <p:spPr>
            <a:xfrm>
              <a:off x="7667066" y="766493"/>
              <a:ext cx="123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    X     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513527-BD05-4DD7-ACD0-261A241C9620}"/>
                </a:ext>
              </a:extLst>
            </p:cNvPr>
            <p:cNvSpPr txBox="1"/>
            <p:nvPr/>
          </p:nvSpPr>
          <p:spPr>
            <a:xfrm>
              <a:off x="7667066" y="1145110"/>
              <a:ext cx="123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  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EFDF00B-4230-41C4-91E7-80A2384C7B52}"/>
              </a:ext>
            </a:extLst>
          </p:cNvPr>
          <p:cNvSpPr txBox="1"/>
          <p:nvPr/>
        </p:nvSpPr>
        <p:spPr>
          <a:xfrm>
            <a:off x="9117106" y="658906"/>
            <a:ext cx="149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evaluates to 1</a:t>
            </a:r>
          </a:p>
        </p:txBody>
      </p:sp>
    </p:spTree>
    <p:extLst>
      <p:ext uri="{BB962C8B-B14F-4D97-AF65-F5344CB8AC3E}">
        <p14:creationId xmlns:p14="http://schemas.microsoft.com/office/powerpoint/2010/main" val="21036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7B99-C112-41DC-87EE-F6B7C33E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F4E12-9688-47F5-84BB-DE5FE6A6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19" y="1196902"/>
            <a:ext cx="6954832" cy="51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2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2103437"/>
            <a:ext cx="10515600" cy="1325563"/>
          </a:xfrm>
          <a:solidFill>
            <a:srgbClr val="FFD966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StockFish</a:t>
            </a:r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Alpha-Beta Pruning </a:t>
            </a:r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Plus Heuristics</a:t>
            </a:r>
          </a:p>
        </p:txBody>
      </p:sp>
    </p:spTree>
    <p:extLst>
      <p:ext uri="{BB962C8B-B14F-4D97-AF65-F5344CB8AC3E}">
        <p14:creationId xmlns:p14="http://schemas.microsoft.com/office/powerpoint/2010/main" val="33053951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6793DD-BDC8-4332-8878-5CD048FE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051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solidFill>
            <a:srgbClr val="FFD966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Recent Advances in</a:t>
            </a:r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Adversarial Search and Games</a:t>
            </a:r>
          </a:p>
        </p:txBody>
      </p:sp>
    </p:spTree>
    <p:extLst>
      <p:ext uri="{BB962C8B-B14F-4D97-AF65-F5344CB8AC3E}">
        <p14:creationId xmlns:p14="http://schemas.microsoft.com/office/powerpoint/2010/main" val="3178037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52D9-354F-44CE-A1B8-0A87BE61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GO Zero</a:t>
            </a:r>
          </a:p>
        </p:txBody>
      </p:sp>
      <p:pic>
        <p:nvPicPr>
          <p:cNvPr id="5" name="Snagit_SNG860">
            <a:extLst>
              <a:ext uri="{FF2B5EF4-FFF2-40B4-BE49-F238E27FC236}">
                <a16:creationId xmlns:a16="http://schemas.microsoft.com/office/drawing/2014/main" id="{A14299BC-BE38-461B-8117-A67C48D1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86" y="365125"/>
            <a:ext cx="5590476" cy="2352381"/>
          </a:xfrm>
          <a:prstGeom prst="rect">
            <a:avLst/>
          </a:prstGeom>
        </p:spPr>
      </p:pic>
      <p:pic>
        <p:nvPicPr>
          <p:cNvPr id="7" name="Snagit_SNG862">
            <a:extLst>
              <a:ext uri="{FF2B5EF4-FFF2-40B4-BE49-F238E27FC236}">
                <a16:creationId xmlns:a16="http://schemas.microsoft.com/office/drawing/2014/main" id="{21408311-8507-41F5-8EE1-81DE9D0BE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6" y="2781381"/>
            <a:ext cx="4043552" cy="2702685"/>
          </a:xfrm>
          <a:prstGeom prst="rect">
            <a:avLst/>
          </a:prstGeom>
        </p:spPr>
      </p:pic>
      <p:pic>
        <p:nvPicPr>
          <p:cNvPr id="9" name="Snagit_SNG861">
            <a:extLst>
              <a:ext uri="{FF2B5EF4-FFF2-40B4-BE49-F238E27FC236}">
                <a16:creationId xmlns:a16="http://schemas.microsoft.com/office/drawing/2014/main" id="{E45EDE0B-E439-4617-B2CA-22B943E27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682" y="3584861"/>
            <a:ext cx="5009524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975A-78B8-4210-BFED-9C70844B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AlphaZero Defeats Stockfish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ABF5B-EF0C-4FDC-8D49-48CCCD5A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82" y="2091650"/>
            <a:ext cx="5826447" cy="36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943"/>
            <a:ext cx="10515600" cy="1325563"/>
          </a:xfrm>
          <a:solidFill>
            <a:srgbClr val="FFE699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 DARLING" panose="02000000000000000000" pitchFamily="2" charset="0"/>
              </a:rPr>
              <a:t>Minimax</a:t>
            </a:r>
          </a:p>
        </p:txBody>
      </p:sp>
    </p:spTree>
    <p:extLst>
      <p:ext uri="{BB962C8B-B14F-4D97-AF65-F5344CB8AC3E}">
        <p14:creationId xmlns:p14="http://schemas.microsoft.com/office/powerpoint/2010/main" val="2030301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869C-6F9B-4F58-B32B-6BCBCF0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2103437"/>
            <a:ext cx="10515600" cy="13255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latin typeface="AR DARLING" panose="02000000000000000000" pitchFamily="2" charset="0"/>
              </a:rPr>
            </a:br>
            <a:r>
              <a:rPr lang="en-US" sz="6600" dirty="0">
                <a:latin typeface="AR DARLING" panose="0200000000000000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549438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1D42D453-D85E-4CFF-944C-3B6B998B15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66150" y="6243638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EE81457-32B4-45B6-B8D9-EC1C1C312ECA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0E7EC88-F0B5-4F5D-8134-657AFBB8E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B7E0F87-8A68-4FA5-B47F-F30E0F296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Minimax is used to select the optimal move for 2-person games</a:t>
            </a:r>
          </a:p>
          <a:p>
            <a:pPr eaLnBrk="1" hangingPunct="1"/>
            <a:r>
              <a:rPr lang="en-US" altLang="en-US" sz="2400" dirty="0"/>
              <a:t>Max tries to maximize their position</a:t>
            </a:r>
            <a:endParaRPr lang="en-US" altLang="en-US" sz="2000" dirty="0"/>
          </a:p>
          <a:p>
            <a:r>
              <a:rPr lang="en-US" altLang="en-US" sz="2400" dirty="0"/>
              <a:t>Min tries to minimize the position</a:t>
            </a:r>
          </a:p>
          <a:p>
            <a:r>
              <a:rPr lang="en-US" altLang="en-US" sz="2400" dirty="0"/>
              <a:t>Game trees can be very computationally intensive when users have many move choices (as in chess)</a:t>
            </a:r>
          </a:p>
          <a:p>
            <a:r>
              <a:rPr lang="en-US" altLang="en-US" sz="2400" dirty="0"/>
              <a:t>Arthur Samuel in the 1950s developed the alpha-beta algorithm to prune branches of a game tree based on knowledge obtained during the game tree search</a:t>
            </a:r>
          </a:p>
          <a:p>
            <a:r>
              <a:rPr lang="en-US" altLang="en-US" sz="2400" dirty="0"/>
              <a:t>Reinforcement Learning has led to a breakthrough in game play for GO and Chess with the Alpha-GO program developed by Google</a:t>
            </a:r>
          </a:p>
          <a:p>
            <a:r>
              <a:rPr lang="en-US" altLang="en-US" sz="2400" dirty="0"/>
              <a:t>See the video : https://www.youtube.com/watch?v=PUaCQUal7rM</a:t>
            </a:r>
          </a:p>
          <a:p>
            <a:pPr marL="457200" lvl="1" indent="0"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nagit_PPT3E02">
            <a:extLst>
              <a:ext uri="{FF2B5EF4-FFF2-40B4-BE49-F238E27FC236}">
                <a16:creationId xmlns:a16="http://schemas.microsoft.com/office/drawing/2014/main" id="{8CB473C7-7833-4450-AF23-293EE7B8B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88" y="1269814"/>
            <a:ext cx="5957954" cy="37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9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Snagit_PPT4C67">
            <a:extLst>
              <a:ext uri="{FF2B5EF4-FFF2-40B4-BE49-F238E27FC236}">
                <a16:creationId xmlns:a16="http://schemas.microsoft.com/office/drawing/2014/main" id="{348DBB03-2FF0-428D-B98E-94E8CE86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11" y="1727108"/>
            <a:ext cx="26574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894ECA-0519-4FC2-8B79-02607C03E44A}"/>
              </a:ext>
            </a:extLst>
          </p:cNvPr>
          <p:cNvSpPr txBox="1"/>
          <p:nvPr/>
        </p:nvSpPr>
        <p:spPr>
          <a:xfrm>
            <a:off x="5298142" y="1506071"/>
            <a:ext cx="322729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move left we get 5 and if we move right we get 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774AD-87F6-4BA5-8B38-6419ECF54A29}"/>
              </a:ext>
            </a:extLst>
          </p:cNvPr>
          <p:cNvSpPr txBox="1"/>
          <p:nvPr/>
        </p:nvSpPr>
        <p:spPr>
          <a:xfrm>
            <a:off x="5396753" y="3059668"/>
            <a:ext cx="32272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Move Left or Right?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82298</TotalTime>
  <Words>1086</Words>
  <Application>Microsoft Office PowerPoint</Application>
  <PresentationFormat>Widescreen</PresentationFormat>
  <Paragraphs>194</Paragraphs>
  <Slides>71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 DARLING</vt:lpstr>
      <vt:lpstr>Arial</vt:lpstr>
      <vt:lpstr>Calibri</vt:lpstr>
      <vt:lpstr>Calibri Light</vt:lpstr>
      <vt:lpstr>Tahoma</vt:lpstr>
      <vt:lpstr>Office Theme</vt:lpstr>
      <vt:lpstr>CS 7320 Artificial Intelligence</vt:lpstr>
      <vt:lpstr> Overview</vt:lpstr>
      <vt:lpstr>Overview </vt:lpstr>
      <vt:lpstr> Adversarial Search</vt:lpstr>
      <vt:lpstr>Adversarial search </vt:lpstr>
      <vt:lpstr>Arthur Samuel  His program learned to play Checkers –using Minimax and alpha-beta algorithm</vt:lpstr>
      <vt:lpstr>Minimax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minimax</vt:lpstr>
      <vt:lpstr> Game Trees</vt:lpstr>
      <vt:lpstr>PowerPoint Presentation</vt:lpstr>
      <vt:lpstr>PowerPoint Presentation</vt:lpstr>
      <vt:lpstr>PowerPoint Presentation</vt:lpstr>
      <vt:lpstr>Game tree (2-player, deterministic, turns)</vt:lpstr>
      <vt:lpstr>Tic Tac Toe</vt:lpstr>
      <vt:lpstr>MiniMax Algorithm</vt:lpstr>
      <vt:lpstr>Minimax Example</vt:lpstr>
      <vt:lpstr>Minimax Example</vt:lpstr>
      <vt:lpstr>Minimax Example</vt:lpstr>
      <vt:lpstr>Minimax Example</vt:lpstr>
      <vt:lpstr>Minimax Example</vt:lpstr>
      <vt:lpstr>Minimax Example</vt:lpstr>
      <vt:lpstr>Minimax Example</vt:lpstr>
      <vt:lpstr>PowerPoint Presentation</vt:lpstr>
      <vt:lpstr>Chess is More Complex</vt:lpstr>
      <vt:lpstr>PowerPoint Presentation</vt:lpstr>
      <vt:lpstr>PowerPoint Presentation</vt:lpstr>
      <vt:lpstr> The Horizon Problem</vt:lpstr>
      <vt:lpstr>PowerPoint Presentation</vt:lpstr>
      <vt:lpstr>PowerPoint Presentation</vt:lpstr>
      <vt:lpstr>PowerPoint Presentation</vt:lpstr>
      <vt:lpstr>Forward Pruning</vt:lpstr>
      <vt:lpstr>Alpha-Beta Pruning</vt:lpstr>
      <vt:lpstr>Alpha-Beta Pruning</vt:lpstr>
      <vt:lpstr>Minimax</vt:lpstr>
      <vt:lpstr>α-β Pruning Example</vt:lpstr>
      <vt:lpstr>α-β Pruning Example</vt:lpstr>
      <vt:lpstr>α-β Pruning Example (cont’d)</vt:lpstr>
      <vt:lpstr>α-β Pruning Example (cont’d)</vt:lpstr>
      <vt:lpstr>α-β Pruning Example (cont’d)</vt:lpstr>
      <vt:lpstr>α-β Pruning Example (cont’d)</vt:lpstr>
      <vt:lpstr>Alpha-Beta Pruning  A More Detailed Example </vt:lpstr>
      <vt:lpstr>Step1</vt:lpstr>
      <vt:lpstr>Step 2</vt:lpstr>
      <vt:lpstr>Step 4</vt:lpstr>
      <vt:lpstr>Step 6</vt:lpstr>
      <vt:lpstr>Step 7</vt:lpstr>
      <vt:lpstr> 8</vt:lpstr>
      <vt:lpstr>Move Ordering in Alpha-Beta</vt:lpstr>
      <vt:lpstr>Good Ordering</vt:lpstr>
      <vt:lpstr>More detailed example article:</vt:lpstr>
      <vt:lpstr>Alpha-Beta Pruning Algorithm  (warning: Recursion Ahead!) </vt:lpstr>
      <vt:lpstr>Tic Tac Toe</vt:lpstr>
      <vt:lpstr>PowerPoint Presentation</vt:lpstr>
      <vt:lpstr>PowerPoint Presentation</vt:lpstr>
      <vt:lpstr>PowerPoint Presentation</vt:lpstr>
      <vt:lpstr>Game Tree</vt:lpstr>
      <vt:lpstr> StockFish Alpha-Beta Pruning  Plus Heuristics</vt:lpstr>
      <vt:lpstr>PowerPoint Presentation</vt:lpstr>
      <vt:lpstr> Recent Advances in Adversarial Search and Games</vt:lpstr>
      <vt:lpstr>Alpha GO Zero</vt:lpstr>
      <vt:lpstr>AlphaZero Defeats Stockfish</vt:lpstr>
      <vt:lpstr> 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Coyle</dc:creator>
  <cp:lastModifiedBy>Frank Coyle</cp:lastModifiedBy>
  <cp:revision>254</cp:revision>
  <cp:lastPrinted>2021-08-24T14:25:43Z</cp:lastPrinted>
  <dcterms:created xsi:type="dcterms:W3CDTF">2020-04-14T14:52:47Z</dcterms:created>
  <dcterms:modified xsi:type="dcterms:W3CDTF">2021-08-26T20:56:41Z</dcterms:modified>
</cp:coreProperties>
</file>