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8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98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36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https://blog.csdn.net/Painnico/article/details/122198685</a:t>
            </a:r>
            <a:endParaRPr lang="zh-CN" altLang="en-US"/>
          </a:p>
          <a:p>
            <a:r>
              <a:rPr lang="zh-CN" altLang="en-US"/>
              <a:t>这里会生成两个数，我们固定</a:t>
            </a:r>
            <a:r>
              <a:rPr lang="en-US" altLang="zh-CN"/>
              <a:t> d1 </a:t>
            </a:r>
            <a:r>
              <a:rPr lang="zh-CN" altLang="en-US"/>
              <a:t>为大数，</a:t>
            </a:r>
            <a:r>
              <a:rPr lang="en-US" altLang="zh-CN"/>
              <a:t>d2 </a:t>
            </a:r>
            <a:r>
              <a:rPr lang="zh-CN" altLang="en-US"/>
              <a:t>为小</a:t>
            </a:r>
            <a:r>
              <a:rPr lang="zh-CN" altLang="en-US"/>
              <a:t>数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这里通过安全多方计算，将</a:t>
            </a:r>
            <a:r>
              <a:rPr lang="en-US" altLang="zh-CN"/>
              <a:t> d1 </a:t>
            </a:r>
            <a:r>
              <a:rPr lang="zh-CN" altLang="en-US"/>
              <a:t>和</a:t>
            </a:r>
            <a:r>
              <a:rPr lang="en-US" altLang="zh-CN"/>
              <a:t> d2 </a:t>
            </a:r>
            <a:r>
              <a:rPr lang="zh-CN" altLang="en-US"/>
              <a:t>的累加值传递给</a:t>
            </a:r>
            <a:r>
              <a:rPr lang="en-US" altLang="zh-CN"/>
              <a:t> MPC-</a:t>
            </a:r>
            <a:r>
              <a:rPr lang="en-US" altLang="zh-CN"/>
              <a:t>Main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https://blog.csdn.net/RedhatJongkhurun/article/details/124539180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https://blog.csdn.net/RedhatJongkhurun/article/details/124539180</a:t>
            </a:r>
            <a:endParaRPr lang="zh-CN" altLang="en-US"/>
          </a:p>
          <a:p>
            <a:r>
              <a:rPr lang="zh-CN" altLang="en-US"/>
              <a:t>https://www.jianshu.com/p/acf0f392bac9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https://blog.csdn.net/RedhatJongkhurun/article/details/124539180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7" Type="http://schemas.openxmlformats.org/officeDocument/2006/relationships/notesSlide" Target="../notesSlides/notesSlide1.xml"/><Relationship Id="rId36" Type="http://schemas.openxmlformats.org/officeDocument/2006/relationships/slideLayout" Target="../slideLayouts/slideLayout2.xml"/><Relationship Id="rId35" Type="http://schemas.openxmlformats.org/officeDocument/2006/relationships/tags" Target="../tags/tag96.xml"/><Relationship Id="rId34" Type="http://schemas.openxmlformats.org/officeDocument/2006/relationships/image" Target="../media/image1.png"/><Relationship Id="rId33" Type="http://schemas.openxmlformats.org/officeDocument/2006/relationships/tags" Target="../tags/tag95.xml"/><Relationship Id="rId32" Type="http://schemas.openxmlformats.org/officeDocument/2006/relationships/tags" Target="../tags/tag94.xml"/><Relationship Id="rId31" Type="http://schemas.openxmlformats.org/officeDocument/2006/relationships/tags" Target="../tags/tag93.xml"/><Relationship Id="rId30" Type="http://schemas.openxmlformats.org/officeDocument/2006/relationships/tags" Target="../tags/tag92.xml"/><Relationship Id="rId3" Type="http://schemas.openxmlformats.org/officeDocument/2006/relationships/tags" Target="../tags/tag65.xml"/><Relationship Id="rId29" Type="http://schemas.openxmlformats.org/officeDocument/2006/relationships/tags" Target="../tags/tag91.xml"/><Relationship Id="rId28" Type="http://schemas.openxmlformats.org/officeDocument/2006/relationships/tags" Target="../tags/tag90.xml"/><Relationship Id="rId27" Type="http://schemas.openxmlformats.org/officeDocument/2006/relationships/tags" Target="../tags/tag89.xml"/><Relationship Id="rId26" Type="http://schemas.openxmlformats.org/officeDocument/2006/relationships/tags" Target="../tags/tag88.xml"/><Relationship Id="rId25" Type="http://schemas.openxmlformats.org/officeDocument/2006/relationships/tags" Target="../tags/tag87.xml"/><Relationship Id="rId24" Type="http://schemas.openxmlformats.org/officeDocument/2006/relationships/tags" Target="../tags/tag86.xml"/><Relationship Id="rId23" Type="http://schemas.openxmlformats.org/officeDocument/2006/relationships/tags" Target="../tags/tag85.xml"/><Relationship Id="rId22" Type="http://schemas.openxmlformats.org/officeDocument/2006/relationships/tags" Target="../tags/tag84.xml"/><Relationship Id="rId21" Type="http://schemas.openxmlformats.org/officeDocument/2006/relationships/tags" Target="../tags/tag83.xml"/><Relationship Id="rId20" Type="http://schemas.openxmlformats.org/officeDocument/2006/relationships/tags" Target="../tags/tag82.xml"/><Relationship Id="rId2" Type="http://schemas.openxmlformats.org/officeDocument/2006/relationships/tags" Target="../tags/tag64.xml"/><Relationship Id="rId19" Type="http://schemas.openxmlformats.org/officeDocument/2006/relationships/tags" Target="../tags/tag81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06.xml"/><Relationship Id="rId10" Type="http://schemas.openxmlformats.org/officeDocument/2006/relationships/image" Target="../media/image2.png"/><Relationship Id="rId1" Type="http://schemas.openxmlformats.org/officeDocument/2006/relationships/tags" Target="../tags/tag9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117.xml"/><Relationship Id="rId12" Type="http://schemas.openxmlformats.org/officeDocument/2006/relationships/image" Target="../media/image4.png"/><Relationship Id="rId11" Type="http://schemas.openxmlformats.org/officeDocument/2006/relationships/tags" Target="../tags/tag116.xml"/><Relationship Id="rId10" Type="http://schemas.openxmlformats.org/officeDocument/2006/relationships/image" Target="../media/image3.png"/><Relationship Id="rId1" Type="http://schemas.openxmlformats.org/officeDocument/2006/relationships/tags" Target="../tags/tag10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9" Type="http://schemas.openxmlformats.org/officeDocument/2006/relationships/notesSlide" Target="../notesSlides/notesSlide4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31.xml"/><Relationship Id="rId16" Type="http://schemas.openxmlformats.org/officeDocument/2006/relationships/image" Target="../media/image7.png"/><Relationship Id="rId15" Type="http://schemas.openxmlformats.org/officeDocument/2006/relationships/tags" Target="../tags/tag130.xml"/><Relationship Id="rId14" Type="http://schemas.openxmlformats.org/officeDocument/2006/relationships/image" Target="../media/image6.png"/><Relationship Id="rId13" Type="http://schemas.openxmlformats.org/officeDocument/2006/relationships/tags" Target="../tags/tag129.xml"/><Relationship Id="rId12" Type="http://schemas.openxmlformats.org/officeDocument/2006/relationships/image" Target="../media/image5.png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tags" Target="../tags/tag118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image" Target="../media/image8.png"/><Relationship Id="rId1" Type="http://schemas.openxmlformats.org/officeDocument/2006/relationships/tags" Target="../tags/tag13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5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60000"/>
            <a:ext cx="10969200" cy="705600"/>
          </a:xfrm>
        </p:spPr>
        <p:txBody>
          <a:bodyPr/>
          <a:p>
            <a:r>
              <a:rPr lang="zh-CN" altLang="en-US"/>
              <a:t>场景一：第一步：得到加密</a:t>
            </a:r>
            <a:r>
              <a:rPr lang="zh-CN" altLang="en-US"/>
              <a:t>数</a:t>
            </a:r>
            <a:endParaRPr lang="zh-CN" altLang="en-US"/>
          </a:p>
        </p:txBody>
      </p:sp>
      <p:sp>
        <p:nvSpPr>
          <p:cNvPr id="53" name="矩形 52"/>
          <p:cNvSpPr/>
          <p:nvPr>
            <p:custDataLst>
              <p:tags r:id="rId1"/>
            </p:custDataLst>
          </p:nvPr>
        </p:nvSpPr>
        <p:spPr>
          <a:xfrm>
            <a:off x="1524506" y="3104927"/>
            <a:ext cx="669272" cy="27058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电路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>
            <p:custDataLst>
              <p:tags r:id="rId2"/>
            </p:custDataLst>
          </p:nvPr>
        </p:nvSpPr>
        <p:spPr>
          <a:xfrm>
            <a:off x="1524506" y="2236296"/>
            <a:ext cx="637586" cy="27058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电路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719433" y="2172953"/>
            <a:ext cx="277218" cy="333930"/>
            <a:chOff x="4777277" y="3687662"/>
            <a:chExt cx="277218" cy="333930"/>
          </a:xfrm>
        </p:grpSpPr>
        <p:sp>
          <p:nvSpPr>
            <p:cNvPr id="56" name="椭圆 55"/>
            <p:cNvSpPr/>
            <p:nvPr>
              <p:custDataLst>
                <p:tags r:id="rId3"/>
              </p:custDataLst>
            </p:nvPr>
          </p:nvSpPr>
          <p:spPr>
            <a:xfrm>
              <a:off x="4861253" y="368766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57" name="直接连接符 56"/>
            <p:cNvCxnSpPr/>
            <p:nvPr>
              <p:custDataLst>
                <p:tags r:id="rId4"/>
              </p:custDataLst>
            </p:nvPr>
          </p:nvCxnSpPr>
          <p:spPr>
            <a:xfrm>
              <a:off x="4916113" y="3789177"/>
              <a:ext cx="0" cy="144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>
              <p:custDataLst>
                <p:tags r:id="rId5"/>
              </p:custDataLst>
            </p:nvPr>
          </p:nvCxnSpPr>
          <p:spPr>
            <a:xfrm flipH="1">
              <a:off x="4777277" y="3842317"/>
              <a:ext cx="129600" cy="36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>
              <p:custDataLst>
                <p:tags r:id="rId6"/>
              </p:custDataLst>
            </p:nvPr>
          </p:nvCxnSpPr>
          <p:spPr>
            <a:xfrm>
              <a:off x="4905922" y="3832986"/>
              <a:ext cx="141943" cy="36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>
              <p:custDataLst>
                <p:tags r:id="rId7"/>
              </p:custDataLst>
            </p:nvPr>
          </p:nvCxnSpPr>
          <p:spPr>
            <a:xfrm flipH="1">
              <a:off x="4783907" y="3926389"/>
              <a:ext cx="128645" cy="9520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>
              <p:custDataLst>
                <p:tags r:id="rId8"/>
              </p:custDataLst>
            </p:nvPr>
          </p:nvCxnSpPr>
          <p:spPr>
            <a:xfrm>
              <a:off x="4912552" y="3917058"/>
              <a:ext cx="141943" cy="9520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>
            <a:off x="719433" y="3041584"/>
            <a:ext cx="277218" cy="333930"/>
            <a:chOff x="4777277" y="3687662"/>
            <a:chExt cx="277218" cy="333930"/>
          </a:xfrm>
        </p:grpSpPr>
        <p:sp>
          <p:nvSpPr>
            <p:cNvPr id="63" name="椭圆 62"/>
            <p:cNvSpPr/>
            <p:nvPr>
              <p:custDataLst>
                <p:tags r:id="rId9"/>
              </p:custDataLst>
            </p:nvPr>
          </p:nvSpPr>
          <p:spPr>
            <a:xfrm>
              <a:off x="4861253" y="368766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64" name="直接连接符 63"/>
            <p:cNvCxnSpPr/>
            <p:nvPr>
              <p:custDataLst>
                <p:tags r:id="rId10"/>
              </p:custDataLst>
            </p:nvPr>
          </p:nvCxnSpPr>
          <p:spPr>
            <a:xfrm>
              <a:off x="4916113" y="3789177"/>
              <a:ext cx="0" cy="144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>
              <p:custDataLst>
                <p:tags r:id="rId11"/>
              </p:custDataLst>
            </p:nvPr>
          </p:nvCxnSpPr>
          <p:spPr>
            <a:xfrm flipH="1">
              <a:off x="4777277" y="3842317"/>
              <a:ext cx="129600" cy="36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>
              <p:custDataLst>
                <p:tags r:id="rId12"/>
              </p:custDataLst>
            </p:nvPr>
          </p:nvCxnSpPr>
          <p:spPr>
            <a:xfrm>
              <a:off x="4905922" y="3832986"/>
              <a:ext cx="141943" cy="36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>
              <p:custDataLst>
                <p:tags r:id="rId13"/>
              </p:custDataLst>
            </p:nvPr>
          </p:nvCxnSpPr>
          <p:spPr>
            <a:xfrm flipH="1">
              <a:off x="4783907" y="3926389"/>
              <a:ext cx="128645" cy="9520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>
              <p:custDataLst>
                <p:tags r:id="rId14"/>
              </p:custDataLst>
            </p:nvPr>
          </p:nvCxnSpPr>
          <p:spPr>
            <a:xfrm>
              <a:off x="4912552" y="3917058"/>
              <a:ext cx="141943" cy="9520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直接连接符 71"/>
          <p:cNvCxnSpPr/>
          <p:nvPr>
            <p:custDataLst>
              <p:tags r:id="rId15"/>
            </p:custDataLst>
          </p:nvPr>
        </p:nvCxnSpPr>
        <p:spPr>
          <a:xfrm>
            <a:off x="1272577" y="2506883"/>
            <a:ext cx="266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>
            <p:custDataLst>
              <p:tags r:id="rId16"/>
            </p:custDataLst>
          </p:nvPr>
        </p:nvCxnSpPr>
        <p:spPr>
          <a:xfrm>
            <a:off x="1291322" y="2236296"/>
            <a:ext cx="266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>
            <p:custDataLst>
              <p:tags r:id="rId17"/>
            </p:custDataLst>
          </p:nvPr>
        </p:nvCxnSpPr>
        <p:spPr>
          <a:xfrm>
            <a:off x="1243869" y="3366183"/>
            <a:ext cx="266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>
            <p:custDataLst>
              <p:tags r:id="rId18"/>
            </p:custDataLst>
          </p:nvPr>
        </p:nvCxnSpPr>
        <p:spPr>
          <a:xfrm>
            <a:off x="1252364" y="3104927"/>
            <a:ext cx="266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>
            <p:custDataLst>
              <p:tags r:id="rId19"/>
            </p:custDataLst>
          </p:nvPr>
        </p:nvCxnSpPr>
        <p:spPr>
          <a:xfrm>
            <a:off x="2162092" y="2236296"/>
            <a:ext cx="266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>
            <p:custDataLst>
              <p:tags r:id="rId20"/>
            </p:custDataLst>
          </p:nvPr>
        </p:nvCxnSpPr>
        <p:spPr>
          <a:xfrm>
            <a:off x="2162092" y="2506883"/>
            <a:ext cx="266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>
            <p:custDataLst>
              <p:tags r:id="rId21"/>
            </p:custDataLst>
          </p:nvPr>
        </p:nvCxnSpPr>
        <p:spPr>
          <a:xfrm>
            <a:off x="2177644" y="3104927"/>
            <a:ext cx="266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>
            <p:custDataLst>
              <p:tags r:id="rId22"/>
            </p:custDataLst>
          </p:nvPr>
        </p:nvCxnSpPr>
        <p:spPr>
          <a:xfrm>
            <a:off x="2177644" y="3375514"/>
            <a:ext cx="266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>
            <p:custDataLst>
              <p:tags r:id="rId23"/>
            </p:custDataLst>
          </p:nvPr>
        </p:nvSpPr>
        <p:spPr>
          <a:xfrm>
            <a:off x="2182164" y="2003839"/>
            <a:ext cx="670376" cy="246221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R1+d11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矩形 81"/>
          <p:cNvSpPr/>
          <p:nvPr>
            <p:custDataLst>
              <p:tags r:id="rId24"/>
            </p:custDataLst>
          </p:nvPr>
        </p:nvSpPr>
        <p:spPr>
          <a:xfrm>
            <a:off x="2182164" y="2497552"/>
            <a:ext cx="670376" cy="246221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R1+d12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3" name="矩形 82"/>
          <p:cNvSpPr/>
          <p:nvPr>
            <p:custDataLst>
              <p:tags r:id="rId25"/>
            </p:custDataLst>
          </p:nvPr>
        </p:nvSpPr>
        <p:spPr>
          <a:xfrm>
            <a:off x="1217959" y="2497552"/>
            <a:ext cx="343364" cy="246221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R1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矩形 83"/>
          <p:cNvSpPr/>
          <p:nvPr>
            <p:custDataLst>
              <p:tags r:id="rId26"/>
            </p:custDataLst>
          </p:nvPr>
        </p:nvSpPr>
        <p:spPr>
          <a:xfrm>
            <a:off x="1217959" y="2858707"/>
            <a:ext cx="343364" cy="246221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R2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5" name="矩形 84"/>
          <p:cNvSpPr/>
          <p:nvPr>
            <p:custDataLst>
              <p:tags r:id="rId27"/>
            </p:custDataLst>
          </p:nvPr>
        </p:nvSpPr>
        <p:spPr>
          <a:xfrm>
            <a:off x="2182164" y="2870890"/>
            <a:ext cx="670376" cy="246221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R2+d21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矩形 85"/>
          <p:cNvSpPr/>
          <p:nvPr>
            <p:custDataLst>
              <p:tags r:id="rId28"/>
            </p:custDataLst>
          </p:nvPr>
        </p:nvSpPr>
        <p:spPr>
          <a:xfrm>
            <a:off x="2182164" y="3366183"/>
            <a:ext cx="670376" cy="246221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R2+d22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矩形 87"/>
          <p:cNvSpPr/>
          <p:nvPr>
            <p:custDataLst>
              <p:tags r:id="rId29"/>
            </p:custDataLst>
          </p:nvPr>
        </p:nvSpPr>
        <p:spPr>
          <a:xfrm>
            <a:off x="1170139" y="1919573"/>
            <a:ext cx="1806249" cy="199832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>
            <p:custDataLst>
              <p:tags r:id="rId30"/>
            </p:custDataLst>
          </p:nvPr>
        </p:nvSpPr>
        <p:spPr>
          <a:xfrm>
            <a:off x="1615757" y="3665689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加密混淆步骤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" name="文本框 91"/>
          <p:cNvSpPr txBox="1"/>
          <p:nvPr>
            <p:custDataLst>
              <p:tags r:id="rId31"/>
            </p:custDataLst>
          </p:nvPr>
        </p:nvSpPr>
        <p:spPr>
          <a:xfrm>
            <a:off x="1362193" y="1644673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第一步：得到加密数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5" name="文本框 94"/>
          <p:cNvSpPr txBox="1"/>
          <p:nvPr>
            <p:custDataLst>
              <p:tags r:id="rId32"/>
            </p:custDataLst>
          </p:nvPr>
        </p:nvSpPr>
        <p:spPr>
          <a:xfrm>
            <a:off x="1190285" y="3988398"/>
            <a:ext cx="20566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设计要求：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实现</a:t>
            </a:r>
            <a:r>
              <a:rPr lang="en-US" altLang="zh-CN" sz="1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Enigma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密码机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不需要实现子母替换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秘钥子母∈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1000" dirty="0" err="1" smtClean="0">
                <a:latin typeface="微软雅黑" panose="020B0503020204020204" charset="-122"/>
                <a:ea typeface="微软雅黑" panose="020B0503020204020204" charset="-122"/>
              </a:rPr>
              <a:t>a~z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A~Z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0~9)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加密可逆，如果知道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d1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或者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d2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，可以逆推出秘钥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Key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9455" y="5327650"/>
            <a:ext cx="487807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关键</a:t>
            </a:r>
            <a:r>
              <a:rPr lang="zh-CN" altLang="en-US"/>
              <a:t>技术点：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/>
              <a:t>Enigma </a:t>
            </a:r>
            <a:r>
              <a:rPr lang="zh-CN" altLang="en-US" sz="1600"/>
              <a:t>初始位置通过名称设定，随机而</a:t>
            </a:r>
            <a:r>
              <a:rPr lang="zh-CN" altLang="en-US" sz="1600"/>
              <a:t>确定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>
                <a:sym typeface="+mn-ea"/>
              </a:rPr>
              <a:t>通过</a:t>
            </a:r>
            <a:r>
              <a:rPr lang="en-US" altLang="zh-CN" sz="1600">
                <a:sym typeface="+mn-ea"/>
              </a:rPr>
              <a:t> Enigma </a:t>
            </a:r>
            <a:r>
              <a:rPr lang="zh-CN" altLang="en-US" sz="1600">
                <a:sym typeface="+mn-ea"/>
              </a:rPr>
              <a:t>机加密两次</a:t>
            </a:r>
            <a:endParaRPr lang="zh-CN" altLang="en-US" sz="16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4037330" y="1919605"/>
            <a:ext cx="7267575" cy="3228975"/>
          </a:xfrm>
          <a:prstGeom prst="rect">
            <a:avLst/>
          </a:prstGeom>
        </p:spPr>
      </p:pic>
    </p:spTree>
    <p:custDataLst>
      <p:tags r:id="rId3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60000"/>
            <a:ext cx="10969200" cy="705600"/>
          </a:xfrm>
        </p:spPr>
        <p:txBody>
          <a:bodyPr/>
          <a:p>
            <a:r>
              <a:rPr lang="zh-CN" altLang="en-US"/>
              <a:t>场景一：第二步：得到基数</a:t>
            </a:r>
            <a:r>
              <a:rPr lang="en-US" altLang="zh-CN"/>
              <a:t> </a:t>
            </a:r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69" name="矩形 68"/>
          <p:cNvSpPr/>
          <p:nvPr>
            <p:custDataLst>
              <p:tags r:id="rId1"/>
            </p:custDataLst>
          </p:nvPr>
        </p:nvSpPr>
        <p:spPr>
          <a:xfrm>
            <a:off x="662235" y="2335078"/>
            <a:ext cx="742405" cy="27058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MPC-1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矩形 69"/>
          <p:cNvSpPr/>
          <p:nvPr>
            <p:custDataLst>
              <p:tags r:id="rId2"/>
            </p:custDataLst>
          </p:nvPr>
        </p:nvSpPr>
        <p:spPr>
          <a:xfrm>
            <a:off x="671568" y="3232206"/>
            <a:ext cx="742406" cy="27058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MPC-2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" name="矩形 79"/>
          <p:cNvSpPr/>
          <p:nvPr>
            <p:custDataLst>
              <p:tags r:id="rId3"/>
            </p:custDataLst>
          </p:nvPr>
        </p:nvSpPr>
        <p:spPr>
          <a:xfrm>
            <a:off x="1765122" y="2763589"/>
            <a:ext cx="1088573" cy="27058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MPC-Main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矩形 89"/>
          <p:cNvSpPr/>
          <p:nvPr>
            <p:custDataLst>
              <p:tags r:id="rId4"/>
            </p:custDataLst>
          </p:nvPr>
        </p:nvSpPr>
        <p:spPr>
          <a:xfrm>
            <a:off x="608401" y="2022782"/>
            <a:ext cx="2357256" cy="199832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1" name="文本框 90"/>
          <p:cNvSpPr txBox="1"/>
          <p:nvPr>
            <p:custDataLst>
              <p:tags r:id="rId5"/>
            </p:custDataLst>
          </p:nvPr>
        </p:nvSpPr>
        <p:spPr>
          <a:xfrm>
            <a:off x="1288068" y="3774884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得到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key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基数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文本框 92"/>
          <p:cNvSpPr txBox="1"/>
          <p:nvPr>
            <p:custDataLst>
              <p:tags r:id="rId6"/>
            </p:custDataLst>
          </p:nvPr>
        </p:nvSpPr>
        <p:spPr>
          <a:xfrm>
            <a:off x="1033437" y="1776660"/>
            <a:ext cx="1346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第二步：得到基数 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6" name="文本框 95"/>
          <p:cNvSpPr txBox="1"/>
          <p:nvPr>
            <p:custDataLst>
              <p:tags r:id="rId7"/>
            </p:custDataLst>
          </p:nvPr>
        </p:nvSpPr>
        <p:spPr>
          <a:xfrm>
            <a:off x="572455" y="4087624"/>
            <a:ext cx="24981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设计要求：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任何一方都不能逆推出秘钥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Key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2.D 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∈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(max(d11,d12)+max(d21+d22),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           min(d11,d12)+min(d21,d22))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   设计一个随机而确定的方法进行选择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459105" y="5015865"/>
            <a:ext cx="272605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关键</a:t>
            </a:r>
            <a:r>
              <a:rPr lang="zh-CN" altLang="en-US"/>
              <a:t>技术点：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/>
              <a:t>安全</a:t>
            </a:r>
            <a:r>
              <a:rPr lang="zh-CN" altLang="en-US" sz="1600"/>
              <a:t>多方计算</a:t>
            </a:r>
            <a:r>
              <a:rPr lang="en-US" altLang="zh-CN" sz="1600"/>
              <a:t> SMPC</a:t>
            </a:r>
            <a:endParaRPr lang="zh-CN" altLang="en-US" sz="16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792220" y="1617345"/>
            <a:ext cx="7463790" cy="436943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60000"/>
            <a:ext cx="10969200" cy="705600"/>
          </a:xfrm>
        </p:spPr>
        <p:txBody>
          <a:bodyPr/>
          <a:p>
            <a:r>
              <a:rPr lang="zh-CN" altLang="en-US"/>
              <a:t>场景一：第三步：生成公钥和</a:t>
            </a:r>
            <a:r>
              <a:rPr lang="zh-CN" altLang="en-US"/>
              <a:t>私钥</a:t>
            </a:r>
            <a:endParaRPr lang="zh-CN" altLang="en-US"/>
          </a:p>
        </p:txBody>
      </p:sp>
      <p:sp>
        <p:nvSpPr>
          <p:cNvPr id="97" name="矩形 96"/>
          <p:cNvSpPr/>
          <p:nvPr>
            <p:custDataLst>
              <p:tags r:id="rId1"/>
            </p:custDataLst>
          </p:nvPr>
        </p:nvSpPr>
        <p:spPr>
          <a:xfrm>
            <a:off x="1260674" y="1876746"/>
            <a:ext cx="1088573" cy="27058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MPC-Main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4" name="矩形 93"/>
          <p:cNvSpPr/>
          <p:nvPr>
            <p:custDataLst>
              <p:tags r:id="rId2"/>
            </p:custDataLst>
          </p:nvPr>
        </p:nvSpPr>
        <p:spPr>
          <a:xfrm>
            <a:off x="730580" y="1501614"/>
            <a:ext cx="2096684" cy="199832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>
            <p:custDataLst>
              <p:tags r:id="rId3"/>
            </p:custDataLst>
          </p:nvPr>
        </p:nvSpPr>
        <p:spPr>
          <a:xfrm>
            <a:off x="739910" y="1232168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第三步：生成公钥和私钥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" name="文本框 98"/>
          <p:cNvSpPr txBox="1"/>
          <p:nvPr>
            <p:custDataLst>
              <p:tags r:id="rId4"/>
            </p:custDataLst>
          </p:nvPr>
        </p:nvSpPr>
        <p:spPr>
          <a:xfrm>
            <a:off x="1080288" y="3253716"/>
            <a:ext cx="13292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生成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RSA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公钥和私钥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>
            <p:custDataLst>
              <p:tags r:id="rId5"/>
            </p:custDataLst>
          </p:nvPr>
        </p:nvSpPr>
        <p:spPr>
          <a:xfrm>
            <a:off x="606733" y="3577705"/>
            <a:ext cx="24717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设计要求：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找素数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  a)P&gt;=D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  b)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满足</a:t>
            </a:r>
            <a:r>
              <a:rPr lang="en-US" altLang="zh-CN" sz="1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RSA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要求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  c)P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是其中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条件中最小的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生成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RSA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秘钥对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10025" y="1174115"/>
            <a:ext cx="1847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等比例数据</a:t>
            </a:r>
            <a:r>
              <a:rPr lang="zh-CN" altLang="en-US"/>
              <a:t>填充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7040880" y="1174115"/>
            <a:ext cx="1847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RSA </a:t>
            </a:r>
            <a:r>
              <a:rPr lang="zh-CN" altLang="en-US"/>
              <a:t>密钥对</a:t>
            </a:r>
            <a:r>
              <a:rPr lang="zh-CN" altLang="en-US"/>
              <a:t>生成</a:t>
            </a:r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526415" y="4731385"/>
            <a:ext cx="281305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关键</a:t>
            </a:r>
            <a:r>
              <a:rPr lang="zh-CN" altLang="en-US"/>
              <a:t>技术点：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/>
              <a:t>等</a:t>
            </a:r>
            <a:r>
              <a:rPr lang="zh-CN" altLang="en-US" sz="1600"/>
              <a:t>比例数据</a:t>
            </a:r>
            <a:r>
              <a:rPr lang="zh-CN" altLang="en-US" sz="1600"/>
              <a:t>填充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/>
              <a:t>GMP </a:t>
            </a:r>
            <a:r>
              <a:rPr lang="zh-CN" altLang="en-US" sz="1600"/>
              <a:t>多精度</a:t>
            </a:r>
            <a:r>
              <a:rPr lang="zh-CN" altLang="en-US" sz="1600"/>
              <a:t>运算库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/>
              <a:t>RSA </a:t>
            </a:r>
            <a:r>
              <a:rPr lang="zh-CN" altLang="en-US" sz="1600"/>
              <a:t>密钥对生成</a:t>
            </a:r>
            <a:r>
              <a:rPr lang="zh-CN" altLang="en-US" sz="1600"/>
              <a:t>算法</a:t>
            </a:r>
            <a:endParaRPr lang="zh-CN" altLang="en-US" sz="1600"/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526415" y="6046470"/>
            <a:ext cx="2862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组标识：将所有用户名字连接起来</a:t>
            </a:r>
            <a:endParaRPr lang="zh-CN" altLang="en-US" sz="1400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594100" y="1651000"/>
            <a:ext cx="2796540" cy="26149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390640" y="1564005"/>
            <a:ext cx="3289300" cy="491236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60000"/>
            <a:ext cx="10969200" cy="705600"/>
          </a:xfrm>
        </p:spPr>
        <p:txBody>
          <a:bodyPr/>
          <a:p>
            <a:r>
              <a:rPr lang="zh-CN" altLang="en-US"/>
              <a:t>场景一：第四步：可靠</a:t>
            </a:r>
            <a:r>
              <a:rPr lang="zh-CN" altLang="en-US"/>
              <a:t>存储</a:t>
            </a:r>
            <a:endParaRPr lang="zh-CN" altLang="en-US"/>
          </a:p>
        </p:txBody>
      </p:sp>
      <p:sp>
        <p:nvSpPr>
          <p:cNvPr id="101" name="矩形 100"/>
          <p:cNvSpPr/>
          <p:nvPr>
            <p:custDataLst>
              <p:tags r:id="rId1"/>
            </p:custDataLst>
          </p:nvPr>
        </p:nvSpPr>
        <p:spPr>
          <a:xfrm>
            <a:off x="2362821" y="2610763"/>
            <a:ext cx="992717" cy="27058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Storage-1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" name="矩形 101"/>
          <p:cNvSpPr/>
          <p:nvPr>
            <p:custDataLst>
              <p:tags r:id="rId2"/>
            </p:custDataLst>
          </p:nvPr>
        </p:nvSpPr>
        <p:spPr>
          <a:xfrm>
            <a:off x="2362822" y="3094454"/>
            <a:ext cx="992717" cy="27058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Storage-2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3" name="矩形 102"/>
          <p:cNvSpPr/>
          <p:nvPr>
            <p:custDataLst>
              <p:tags r:id="rId3"/>
            </p:custDataLst>
          </p:nvPr>
        </p:nvSpPr>
        <p:spPr>
          <a:xfrm>
            <a:off x="2362822" y="3578145"/>
            <a:ext cx="992717" cy="27058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Storage-3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矩形 103"/>
          <p:cNvSpPr/>
          <p:nvPr>
            <p:custDataLst>
              <p:tags r:id="rId4"/>
            </p:custDataLst>
          </p:nvPr>
        </p:nvSpPr>
        <p:spPr>
          <a:xfrm>
            <a:off x="749466" y="3079632"/>
            <a:ext cx="1088573" cy="27058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MPC-Main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6" name="直接箭头连接符 105"/>
          <p:cNvCxnSpPr>
            <a:stCxn id="104" idx="3"/>
            <a:endCxn id="101" idx="1"/>
          </p:cNvCxnSpPr>
          <p:nvPr>
            <p:custDataLst>
              <p:tags r:id="rId5"/>
            </p:custDataLst>
          </p:nvPr>
        </p:nvCxnSpPr>
        <p:spPr>
          <a:xfrm flipV="1">
            <a:off x="1838039" y="2746057"/>
            <a:ext cx="524782" cy="46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104" idx="3"/>
            <a:endCxn id="102" idx="1"/>
          </p:cNvCxnSpPr>
          <p:nvPr>
            <p:custDataLst>
              <p:tags r:id="rId6"/>
            </p:custDataLst>
          </p:nvPr>
        </p:nvCxnSpPr>
        <p:spPr>
          <a:xfrm>
            <a:off x="1838039" y="3214926"/>
            <a:ext cx="524783" cy="1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4" idx="3"/>
            <a:endCxn id="103" idx="1"/>
          </p:cNvCxnSpPr>
          <p:nvPr>
            <p:custDataLst>
              <p:tags r:id="rId7"/>
            </p:custDataLst>
          </p:nvPr>
        </p:nvCxnSpPr>
        <p:spPr>
          <a:xfrm>
            <a:off x="1838039" y="3214926"/>
            <a:ext cx="524783" cy="498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>
            <p:custDataLst>
              <p:tags r:id="rId8"/>
            </p:custDataLst>
          </p:nvPr>
        </p:nvSpPr>
        <p:spPr>
          <a:xfrm>
            <a:off x="670505" y="2180897"/>
            <a:ext cx="2794120" cy="199832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2" name="文本框 111"/>
          <p:cNvSpPr txBox="1"/>
          <p:nvPr>
            <p:custDataLst>
              <p:tags r:id="rId9"/>
            </p:custDataLst>
          </p:nvPr>
        </p:nvSpPr>
        <p:spPr>
          <a:xfrm>
            <a:off x="670505" y="1900897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第四步：可靠存储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3" name="文本框 112"/>
          <p:cNvSpPr txBox="1"/>
          <p:nvPr>
            <p:custDataLst>
              <p:tags r:id="rId10"/>
            </p:custDataLst>
          </p:nvPr>
        </p:nvSpPr>
        <p:spPr>
          <a:xfrm>
            <a:off x="602152" y="4260074"/>
            <a:ext cx="33010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设计要求：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必须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人同时在线授权才能签名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2.3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份存储运营商，任意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个运营商故障，也能签名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存储容量消耗最低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零信任存储秘钥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8330" y="5203190"/>
            <a:ext cx="343852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关键</a:t>
            </a:r>
            <a:r>
              <a:rPr lang="zh-CN" altLang="en-US"/>
              <a:t>技术点：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/>
              <a:t>零信任存储（私钥分片）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/>
              <a:t>纠删码</a:t>
            </a:r>
            <a:r>
              <a:rPr lang="en-US" altLang="zh-CN" sz="1600"/>
              <a:t> Reed-Solomon </a:t>
            </a:r>
            <a:r>
              <a:rPr lang="zh-CN" altLang="en-US" sz="1600"/>
              <a:t>冗余存储</a:t>
            </a:r>
            <a:endParaRPr lang="zh-CN" altLang="en-US" sz="160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290695" y="5234940"/>
            <a:ext cx="6772275" cy="13430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840480" y="1197610"/>
            <a:ext cx="4162425" cy="39243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723505" y="1640205"/>
            <a:ext cx="4036060" cy="19405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094470" y="1361440"/>
            <a:ext cx="1293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n=5, m=3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56630" y="6442075"/>
            <a:ext cx="1446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4/(4+2)=2/3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002905" y="3854450"/>
            <a:ext cx="403542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存储</a:t>
            </a:r>
            <a:r>
              <a:rPr lang="zh-CN" altLang="en-US"/>
              <a:t>形式：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/>
              <a:t>组标识</a:t>
            </a:r>
            <a:r>
              <a:rPr lang="en-US" altLang="zh-CN" sz="1600"/>
              <a:t> -&gt; </a:t>
            </a:r>
            <a:r>
              <a:rPr lang="zh-CN" altLang="en-US" sz="1600"/>
              <a:t>公钥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/>
              <a:t>(</a:t>
            </a:r>
            <a:r>
              <a:rPr lang="zh-CN" altLang="en-US" sz="1600"/>
              <a:t>用户，组标识，碎片索引</a:t>
            </a:r>
            <a:r>
              <a:rPr lang="en-US" altLang="zh-CN" sz="1600"/>
              <a:t>) -&gt; </a:t>
            </a:r>
            <a:r>
              <a:rPr lang="zh-CN" altLang="en-US" sz="1600"/>
              <a:t>私钥碎片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/>
              <a:t>私钥碎片通过</a:t>
            </a:r>
            <a:r>
              <a:rPr lang="en-US" altLang="zh-CN" sz="1600"/>
              <a:t> RS </a:t>
            </a:r>
            <a:r>
              <a:rPr lang="zh-CN" altLang="en-US" sz="1600"/>
              <a:t>纠删码存储</a:t>
            </a:r>
            <a:endParaRPr lang="zh-CN" altLang="en-US" sz="1600"/>
          </a:p>
        </p:txBody>
      </p:sp>
    </p:spTree>
    <p:custDataLst>
      <p:tags r:id="rId1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60000"/>
            <a:ext cx="10969200" cy="705600"/>
          </a:xfrm>
        </p:spPr>
        <p:txBody>
          <a:bodyPr/>
          <a:p>
            <a:r>
              <a:rPr lang="zh-CN" altLang="en-US"/>
              <a:t>场景二：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共同签名，自动验证签名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6450" r="248"/>
          <a:stretch>
            <a:fillRect/>
          </a:stretch>
        </p:blipFill>
        <p:spPr>
          <a:xfrm>
            <a:off x="773430" y="1301750"/>
            <a:ext cx="10639425" cy="543814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8571230" y="360045"/>
            <a:ext cx="343852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关键</a:t>
            </a:r>
            <a:r>
              <a:rPr lang="zh-CN" altLang="en-US"/>
              <a:t>技术点：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/>
              <a:t>非对称加密交换对称</a:t>
            </a:r>
            <a:r>
              <a:rPr lang="zh-CN" altLang="en-US" sz="1600"/>
              <a:t>密钥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/>
              <a:t>对称密钥加解密签名请求</a:t>
            </a:r>
            <a:r>
              <a:rPr lang="zh-CN" altLang="en-US" sz="1600"/>
              <a:t>信息</a:t>
            </a:r>
            <a:endParaRPr lang="zh-CN" altLang="en-US" sz="1600"/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60000"/>
            <a:ext cx="10969200" cy="705600"/>
          </a:xfrm>
        </p:spPr>
        <p:txBody>
          <a:bodyPr/>
          <a:p>
            <a:r>
              <a:rPr lang="zh-CN" altLang="en-US"/>
              <a:t>场景三：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密钥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恢复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 descr="recov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8590" y="1468755"/>
            <a:ext cx="9201150" cy="4610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6.xml><?xml version="1.0" encoding="utf-8"?>
<p:tagLst xmlns:p="http://schemas.openxmlformats.org/presentationml/2006/main">
  <p:tag name="COMMONDATA" val="eyJoZGlkIjoiODAzOTM4ZDBjM2VlN2M1YWNhMTZkY2Y0MzMwZjA5NjMifQ=="/>
  <p:tag name="KSO_WPP_MARK_KEY" val="f4ddd4e7-bd5b-4e54-a297-cbdb6137176e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809</Words>
  <Application>WPS 演示</Application>
  <PresentationFormat>宽屏</PresentationFormat>
  <Paragraphs>118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场景一：第一步：得到加密数</vt:lpstr>
      <vt:lpstr>场景一：第二步：得到基数 D</vt:lpstr>
      <vt:lpstr>场景一：第三步：生成公钥和私钥</vt:lpstr>
      <vt:lpstr>场景一：第四步：可靠存储</vt:lpstr>
      <vt:lpstr>场景二：共同签名，自动验证签名</vt:lpstr>
      <vt:lpstr>场景三：密钥恢复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</cp:lastModifiedBy>
  <cp:revision>237</cp:revision>
  <dcterms:created xsi:type="dcterms:W3CDTF">2019-06-19T02:08:00Z</dcterms:created>
  <dcterms:modified xsi:type="dcterms:W3CDTF">2023-06-01T03:12:05Z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2714BC2042754196817988410A36725A</vt:lpwstr>
  </property>
</Properties>
</file>