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9" r:id="rId11"/>
    <p:sldId id="273" r:id="rId12"/>
    <p:sldId id="267" r:id="rId13"/>
    <p:sldId id="268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08" autoAdjust="0"/>
  </p:normalViewPr>
  <p:slideViewPr>
    <p:cSldViewPr snapToObjects="1">
      <p:cViewPr varScale="1">
        <p:scale>
          <a:sx n="59" d="100"/>
          <a:sy n="59" d="100"/>
        </p:scale>
        <p:origin x="187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6091760-A080-41EA-8154-BE747B7C6D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85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iTunes U</a:t>
            </a:r>
          </a:p>
          <a:p>
            <a:pPr eaLnBrk="1" hangingPunct="1"/>
            <a:r>
              <a:rPr lang="zh-CN" altLang="en-US" smtClean="0"/>
              <a:t>   电子笔记 ，  iOS Twittwer example</a:t>
            </a:r>
          </a:p>
        </p:txBody>
      </p:sp>
    </p:spTree>
    <p:extLst>
      <p:ext uri="{BB962C8B-B14F-4D97-AF65-F5344CB8AC3E}">
        <p14:creationId xmlns:p14="http://schemas.microsoft.com/office/powerpoint/2010/main" val="3901089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19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5号：死了。</a:t>
            </a:r>
          </a:p>
          <a:p>
            <a:pPr eaLnBrk="1" hangingPunct="1"/>
            <a:r>
              <a:rPr lang="zh-CN" altLang="en-US" smtClean="0"/>
              <a:t>ipgw：即将被北门取代~</a:t>
            </a:r>
          </a:p>
          <a:p>
            <a:pPr eaLnBrk="1" hangingPunct="1"/>
            <a:r>
              <a:rPr lang="zh-CN" altLang="en-US" smtClean="0"/>
              <a:t>bbs：UI惨不忍睹。</a:t>
            </a:r>
          </a:p>
          <a:p>
            <a:pPr eaLnBrk="1" hangingPunct="1"/>
            <a:r>
              <a:rPr lang="zh-CN" altLang="en-US" smtClean="0"/>
              <a:t>helper：作者在忙啥？接近一半功能不可用。</a:t>
            </a:r>
          </a:p>
          <a:p>
            <a:pPr eaLnBrk="1" hangingPunct="1"/>
            <a:r>
              <a:rPr lang="zh-CN" altLang="en-US" smtClean="0"/>
              <a:t>作者毕业后，代码无人维护。粘性功能很多，但是全部集成在客户端需要很多设计。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app定位：我们没有必要去替代pku helper，即便作者不再维护。</a:t>
            </a:r>
          </a:p>
          <a:p>
            <a:pPr eaLnBrk="1" hangingPunct="1"/>
            <a:r>
              <a:rPr lang="zh-CN" altLang="en-US" smtClean="0"/>
              <a:t>我们不是在做教学网，我们是在细分教学过程中值得优化的环节。</a:t>
            </a:r>
          </a:p>
          <a:p>
            <a:pPr eaLnBrk="1" hangingPunct="1"/>
            <a:r>
              <a:rPr lang="zh-CN" altLang="en-US" smtClean="0"/>
              <a:t>粘性功能：课后复习，笔记导出，通知推送。</a:t>
            </a:r>
          </a:p>
          <a:p>
            <a:pPr eaLnBrk="1" hangingPunct="1"/>
            <a:r>
              <a:rPr lang="zh-CN" altLang="en-US" smtClean="0"/>
              <a:t>强制功能：签到，project分组。</a:t>
            </a:r>
          </a:p>
        </p:txBody>
      </p:sp>
    </p:spTree>
    <p:extLst>
      <p:ext uri="{BB962C8B-B14F-4D97-AF65-F5344CB8AC3E}">
        <p14:creationId xmlns:p14="http://schemas.microsoft.com/office/powerpoint/2010/main" val="3958099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5" name="Rectangle 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简单来说，不计开发成本，只求合理的开发时间和功能迭代</a:t>
            </a:r>
          </a:p>
          <a:p>
            <a:pPr eaLnBrk="1" hangingPunct="1"/>
            <a:r>
              <a:rPr lang="zh-CN" altLang="en-US" smtClean="0"/>
              <a:t>毕设来说，不必完成全部功能。</a:t>
            </a:r>
          </a:p>
        </p:txBody>
      </p:sp>
    </p:spTree>
    <p:extLst>
      <p:ext uri="{BB962C8B-B14F-4D97-AF65-F5344CB8AC3E}">
        <p14:creationId xmlns:p14="http://schemas.microsoft.com/office/powerpoint/2010/main" val="1896036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45BF9-9933-4220-AE88-47AEFA45AE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33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44C14-7E7B-4A2A-93C5-9AFC72225D7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915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67924-1553-49A7-B279-D610089E6E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985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E8E11-1452-4003-9536-88E001D74B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718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EDDA4-0F1B-44D0-9DB3-9104F986048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35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868A5-968B-43D5-8470-8B4B1247C1A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192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262B7-A569-42C6-8551-BB428C83EB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312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38196-D49B-4989-8863-342921DEA5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948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74B7B-9790-4293-969C-007D7B6836D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369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20497-FA9B-4911-8F72-850AEA15766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55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32420-B02F-4CA0-A7AE-19F053C2FDA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08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E3C75-E3E8-403E-BAB7-1FBC435EBC0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32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00AFD6-C5FB-4CA2-932C-05365E1A89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Smart Class</a:t>
            </a:r>
            <a:endParaRPr lang="zh-CN" altLang="en-US" smtClean="0">
              <a:latin typeface="Calibri" panose="020F050202020403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5302250"/>
            <a:ext cx="6400800" cy="1344613"/>
          </a:xfrm>
        </p:spPr>
        <p:txBody>
          <a:bodyPr/>
          <a:lstStyle/>
          <a:p>
            <a:pPr algn="r" eaLnBrk="1" hangingPunct="1"/>
            <a:r>
              <a:rPr lang="zh-CN" altLang="en-US" sz="3200" smtClean="0">
                <a:latin typeface="楷体" panose="02010609060101010101" pitchFamily="49" charset="-122"/>
                <a:ea typeface="楷体" panose="02010609060101010101" pitchFamily="49" charset="-122"/>
              </a:rPr>
              <a:t>2015-03-17</a:t>
            </a:r>
          </a:p>
          <a:p>
            <a:pPr algn="r" eaLnBrk="1" hangingPunct="1"/>
            <a:r>
              <a:rPr lang="zh-CN" altLang="en-US" sz="3200" smtClean="0">
                <a:latin typeface="楷体" panose="02010609060101010101" pitchFamily="49" charset="-122"/>
                <a:ea typeface="楷体" panose="02010609060101010101" pitchFamily="49" charset="-122"/>
              </a:rPr>
              <a:t>赵鹏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设计概况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7638"/>
            <a:ext cx="287178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4" descr="wei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17638"/>
            <a:ext cx="3024187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403350"/>
            <a:ext cx="3048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1417638"/>
            <a:ext cx="31019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设计概况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Calibri" panose="020F0502020204030204" pitchFamily="34" charset="0"/>
              </a:rPr>
              <a:t>TouchID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Calibri" panose="020F0502020204030204" pitchFamily="34" charset="0"/>
              </a:rPr>
              <a:t>AirDrop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Calibri" panose="020F0502020204030204" pitchFamily="34" charset="0"/>
              </a:rPr>
              <a:t>iBeacon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Calibri" panose="020F0502020204030204" pitchFamily="34" charset="0"/>
              </a:rPr>
              <a:t>Extension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Calibri" panose="020F0502020204030204" pitchFamily="34" charset="0"/>
              </a:rPr>
              <a:t>Photo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Calibri" panose="020F0502020204030204" pitchFamily="34" charset="0"/>
              </a:rPr>
              <a:t>Core Data / Animation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Calibri" panose="020F0502020204030204" pitchFamily="34" charset="0"/>
              </a:rPr>
              <a:t>ASIHttpRequest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Calibri" panose="020F0502020204030204" pitchFamily="34" charset="0"/>
              </a:rPr>
              <a:t>File Manager / Calender / Notification </a:t>
            </a:r>
          </a:p>
        </p:txBody>
      </p:sp>
      <p:pic>
        <p:nvPicPr>
          <p:cNvPr id="15364" name="Picture 4" descr="ti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813300"/>
            <a:ext cx="4794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ti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2782888"/>
            <a:ext cx="4794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楷体" panose="02010609060101010101" pitchFamily="49" charset="-122"/>
              </a:rPr>
              <a:t>提纲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需求 &amp; 目标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功能概况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设计概况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开发模式</a:t>
            </a:r>
          </a:p>
          <a:p>
            <a:pPr lvl="1"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MVC</a:t>
            </a:r>
          </a:p>
          <a:p>
            <a:pPr lvl="1"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</a:p>
          <a:p>
            <a:pPr lvl="1"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iOS推荐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进度规划</a:t>
            </a:r>
          </a:p>
          <a:p>
            <a:pPr eaLnBrk="1" hangingPunct="1"/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开发模式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MVC: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3200" smtClean="0">
                <a:latin typeface="Calibri" panose="020F0502020204030204" pitchFamily="34" charset="0"/>
                <a:cs typeface="Calibri" panose="020F0502020204030204" pitchFamily="34" charset="0"/>
              </a:rPr>
              <a:t> Model - View - Controller </a:t>
            </a:r>
            <a:r>
              <a:rPr lang="zh-CN" altLang="en-US" sz="32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(Android!)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Git: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700" smtClean="0">
                <a:latin typeface="Calibri" panose="020F0502020204030204" pitchFamily="34" charset="0"/>
                <a:cs typeface="Calibri" panose="020F0502020204030204" pitchFamily="34" charset="0"/>
              </a:rPr>
              <a:t>git@162.105.146.125:SmartClass.git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iOS推荐 (all free)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700" smtClean="0">
                <a:latin typeface="楷体" panose="02010609060101010101" pitchFamily="49" charset="-122"/>
                <a:ea typeface="楷体" panose="02010609060101010101" pitchFamily="49" charset="-122"/>
              </a:rPr>
              <a:t>iOS 7/8 swift programming cookbook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700" smtClean="0">
                <a:latin typeface="楷体" panose="02010609060101010101" pitchFamily="49" charset="-122"/>
                <a:ea typeface="楷体" panose="02010609060101010101" pitchFamily="49" charset="-122"/>
              </a:rPr>
              <a:t>iBook: The swift programming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700" smtClean="0">
                <a:latin typeface="楷体" panose="02010609060101010101" pitchFamily="49" charset="-122"/>
                <a:ea typeface="楷体" panose="02010609060101010101" pitchFamily="49" charset="-122"/>
              </a:rPr>
              <a:t>iTunes U: CS193P Developing iOS 8 Apps with swift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700" smtClean="0">
                <a:latin typeface="楷体" panose="02010609060101010101" pitchFamily="49" charset="-122"/>
                <a:ea typeface="楷体" panose="02010609060101010101" pitchFamily="49" charset="-122"/>
              </a:rPr>
              <a:t>gitbook: iOS核心动画技巧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楷体" panose="02010609060101010101" pitchFamily="49" charset="-122"/>
              </a:rPr>
              <a:t>提纲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需求 &amp; 目标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功能概况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设计概况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开发模式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进度规划</a:t>
            </a:r>
          </a:p>
          <a:p>
            <a:pPr eaLnBrk="1" hangingPunct="1"/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ea typeface="楷体" panose="02010609060101010101" pitchFamily="49" charset="-122"/>
              </a:rPr>
              <a:t>进度规划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现在 -- 4月1日 完成设计和学习工作</a:t>
            </a:r>
          </a:p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4月1日 -- 5月1日 </a:t>
            </a:r>
          </a:p>
          <a:p>
            <a:pPr lvl="1"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第一阶段:开发工作Server，iOS</a:t>
            </a:r>
          </a:p>
          <a:p>
            <a:pPr lvl="1"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基本功能</a:t>
            </a:r>
          </a:p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5月1日 -- 5月中旬</a:t>
            </a:r>
          </a:p>
          <a:p>
            <a:pPr lvl="1"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第二阶段开发：功能完善，测试</a:t>
            </a:r>
          </a:p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5月中旬 -- 6月上旬</a:t>
            </a:r>
          </a:p>
          <a:p>
            <a:pPr lvl="1"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完成论文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楷体" panose="02010609060101010101" pitchFamily="49" charset="-122"/>
              </a:rPr>
              <a:t>提纲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需求 &amp; 目标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功能概况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设计概况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开发模式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进度规划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楷体" panose="02010609060101010101" pitchFamily="49" charset="-122"/>
              </a:rPr>
              <a:t>提纲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需求 &amp; 目标</a:t>
            </a:r>
          </a:p>
          <a:p>
            <a:pPr lvl="1" eaLnBrk="1" hangingPunct="1"/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智能设备与传统课程的矛盾</a:t>
            </a:r>
          </a:p>
          <a:p>
            <a:pPr lvl="1" eaLnBrk="1" hangingPunct="1"/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智能设备 != 智能课堂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功能概况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设计概况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开发模式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进度规划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智能设备与传统课程的矛盾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课堂上....</a:t>
            </a:r>
          </a:p>
          <a:p>
            <a:pPr eaLnBrk="1" hangingPunct="1">
              <a:buFontTx/>
              <a:buAutoNum type="arabicPeriod"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禁(别)止(让)使(我)用(看到)任何智能设备！</a:t>
            </a:r>
          </a:p>
          <a:p>
            <a:pPr eaLnBrk="1" hangingPunct="1">
              <a:buFontTx/>
              <a:buAutoNum type="arabicPeriod"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不(自)许(己)干(玩)扰(自)别(己)人(的)！</a:t>
            </a:r>
          </a:p>
          <a:p>
            <a:pPr eaLnBrk="1" hangingPunct="1">
              <a:buFontTx/>
              <a:buNone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3.可(挂)以(了)看(别)讲(找)义(我)。</a:t>
            </a:r>
          </a:p>
          <a:p>
            <a:pPr eaLnBrk="1" hangingPunct="1">
              <a:buFontTx/>
              <a:buNone/>
            </a:pP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148" name="Picture 4" descr="pku hel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4100513"/>
            <a:ext cx="20256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we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4100513"/>
            <a:ext cx="2027238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fuzzy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3860800"/>
            <a:ext cx="209867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co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4127500"/>
            <a:ext cx="2000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智能设备 != 智能课堂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非强制性的：</a:t>
            </a:r>
          </a:p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整合课堂上 &amp; 课后教学资源</a:t>
            </a:r>
          </a:p>
          <a:p>
            <a:pPr eaLnBrk="1" hangingPunct="1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引导用户合理的使用智能设备（手机，平板，手表）参与课程活动</a:t>
            </a:r>
          </a:p>
          <a:p>
            <a:pPr eaLnBrk="1" hangingPunct="1"/>
            <a:r>
              <a:rPr lang="zh-CN" altLang="en-US" u="sng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发布实验请求 (requested, rewarded)</a:t>
            </a:r>
          </a:p>
          <a:p>
            <a:pPr eaLnBrk="1" hangingPunct="1"/>
            <a:endParaRPr lang="zh-CN" altLang="en-US" u="sng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sz="3600" smtClean="0">
                <a:latin typeface="楷体" panose="02010609060101010101" pitchFamily="49" charset="-122"/>
                <a:ea typeface="楷体" panose="02010609060101010101" pitchFamily="49" charset="-122"/>
              </a:rPr>
              <a:t>App定位：友好的课程助手。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03350" y="5086350"/>
            <a:ext cx="6049963" cy="719138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197" name="Picture 5" descr="ipg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8575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pku hel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2825750"/>
            <a:ext cx="171926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bb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7500"/>
            <a:ext cx="172085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857500"/>
            <a:ext cx="17145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楷体" panose="02010609060101010101" pitchFamily="49" charset="-122"/>
              </a:rPr>
              <a:t>提纲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需求 &amp; 目标</a:t>
            </a:r>
          </a:p>
          <a:p>
            <a:pPr eaLnBrk="1" hangingPunct="1">
              <a:buFontTx/>
              <a:buAutoNum type="arabicPeriod"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功能概况</a:t>
            </a:r>
          </a:p>
          <a:p>
            <a:pPr lvl="1" eaLnBrk="1" hangingPunct="1"/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小测验 &amp; 阅读课程材料 &amp; 电子笔记</a:t>
            </a:r>
          </a:p>
          <a:p>
            <a:pPr lvl="1" eaLnBrk="1" hangingPunct="1"/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签到 &amp; Project分组</a:t>
            </a:r>
          </a:p>
          <a:p>
            <a:pPr lvl="1" eaLnBrk="1" hangingPunct="1"/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友好的通知推送 &amp; 答疑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设计概况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开发模式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进度规划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小测验 &amp; 阅读课程材料 &amp; 电子笔记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" panose="02010609060101010101" pitchFamily="49" charset="-122"/>
              </a:rPr>
              <a:t>非强制性的！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ea typeface="楷体" panose="02010609060101010101" pitchFamily="49" charset="-122"/>
              </a:rPr>
              <a:t>小测验：帮助老师了解哪些知识点还需要强调。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ea typeface="楷体" panose="02010609060101010101" pitchFamily="49" charset="-122"/>
              </a:rPr>
              <a:t>阅读课程材料：在课堂上/课后提供电子阅读材料 （Web技术概论，计算机网络概论）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ea typeface="楷体" panose="02010609060101010101" pitchFamily="49" charset="-122"/>
              </a:rPr>
              <a:t>电子笔记：手动笔记 vs. 电子版pdf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413"/>
            <a:ext cx="3048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http://cdn.snaf.me/images/hash/f3/e3/4d/ec7371f10ee6732bd0a13099b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973263"/>
            <a:ext cx="55340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签到 &amp; </a:t>
            </a:r>
            <a:r>
              <a:rPr lang="zh-CN" altLang="en-US" sz="3200" b="1" smtClean="0">
                <a:latin typeface="Calibri" panose="020F0502020204030204" pitchFamily="34" charset="0"/>
                <a:ea typeface="楷体" panose="02010609060101010101" pitchFamily="49" charset="-122"/>
              </a:rPr>
              <a:t>Project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分组 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&amp;</a:t>
            </a:r>
            <a:b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</a:b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 友好的通知推送 &amp; 答疑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楷体" panose="02010609060101010101" pitchFamily="49" charset="-122"/>
              </a:rPr>
              <a:t>签到：根据课程要求定制强制性需求。</a:t>
            </a:r>
          </a:p>
          <a:p>
            <a:pPr eaLnBrk="1" hangingPunct="1">
              <a:defRPr/>
            </a:pPr>
            <a:r>
              <a:rPr lang="zh-CN" altLang="en-US" smtClean="0">
                <a:latin typeface="Calibri" panose="020F0502020204030204" pitchFamily="34" charset="0"/>
                <a:ea typeface="楷体" panose="02010609060101010101" pitchFamily="49" charset="-122"/>
              </a:rPr>
              <a:t>Project </a:t>
            </a:r>
            <a:r>
              <a:rPr lang="zh-CN" altLang="en-US" smtClean="0">
                <a:ea typeface="楷体" panose="02010609060101010101" pitchFamily="49" charset="-122"/>
              </a:rPr>
              <a:t>/ 实验分组：邮件统计，易错，易丢。</a:t>
            </a:r>
          </a:p>
          <a:p>
            <a:pPr eaLnBrk="1" hangingPunct="1">
              <a:defRPr/>
            </a:pPr>
            <a:r>
              <a:rPr lang="zh-CN" altLang="en-US" smtClean="0">
                <a:ea typeface="楷体" panose="02010609060101010101" pitchFamily="49" charset="-122"/>
              </a:rPr>
              <a:t>通知推送</a:t>
            </a:r>
            <a:r>
              <a:rPr lang="zh-CN" altLang="en-US" sz="2800" smtClean="0">
                <a:ea typeface="楷体" panose="02010609060101010101" pitchFamily="49" charset="-122"/>
              </a:rPr>
              <a:t>：</a:t>
            </a:r>
          </a:p>
          <a:p>
            <a:pPr lvl="1" eaLnBrk="1" hangingPunct="1">
              <a:defRPr/>
            </a:pPr>
            <a:r>
              <a:rPr lang="zh-CN" altLang="en-US" smtClean="0">
                <a:ea typeface="楷体" panose="02010609060101010101" pitchFamily="49" charset="-122"/>
              </a:rPr>
              <a:t>各式各样的教学网；</a:t>
            </a:r>
          </a:p>
          <a:p>
            <a:pPr lvl="1" eaLnBrk="1" hangingPunct="1">
              <a:defRPr/>
            </a:pPr>
            <a:r>
              <a:rPr lang="zh-CN" altLang="en-US" smtClean="0">
                <a:ea typeface="楷体" panose="02010609060101010101" pitchFamily="49" charset="-122"/>
              </a:rPr>
              <a:t>各式各样的作业要求；</a:t>
            </a:r>
          </a:p>
          <a:p>
            <a:pPr lvl="1" eaLnBrk="1" hangingPunct="1">
              <a:defRPr/>
            </a:pPr>
            <a:r>
              <a:rPr lang="zh-CN" altLang="en-US" smtClean="0">
                <a:ea typeface="楷体" panose="02010609060101010101" pitchFamily="49" charset="-122"/>
              </a:rPr>
              <a:t>各式各样的</a:t>
            </a:r>
            <a:r>
              <a:rPr lang="zh-CN" altLang="en-US" smtClean="0">
                <a:latin typeface="Calibri" panose="020F0502020204030204" pitchFamily="34" charset="0"/>
                <a:ea typeface="楷体" panose="02010609060101010101" pitchFamily="49" charset="-122"/>
              </a:rPr>
              <a:t>Deadline</a:t>
            </a:r>
            <a:r>
              <a:rPr lang="zh-CN" altLang="en-US" smtClean="0">
                <a:ea typeface="楷体" panose="02010609060101010101" pitchFamily="49" charset="-122"/>
              </a:rPr>
              <a:t>...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iCourse + Calender (WunderList) 帮你管理！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98588"/>
            <a:ext cx="63341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http://www.themobimag.com/wp-content/uploads/2012/12/AppleNotificationCe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04813"/>
            <a:ext cx="40576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http://cdn.arstechnica.net/wp-content/uploads/2012/10/camera_listing-640x4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833563"/>
            <a:ext cx="6096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楷体" panose="02010609060101010101" pitchFamily="49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需求 &amp; 目标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功能概况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设计概况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开发模式</a:t>
            </a: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进度规划</a:t>
            </a:r>
          </a:p>
          <a:p>
            <a:pPr eaLnBrk="1" hangingPunct="1"/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Pages>0</Pages>
  <Words>627</Words>
  <Characters>0</Characters>
  <Application>Microsoft Office PowerPoint</Application>
  <DocSecurity>0</DocSecurity>
  <PresentationFormat>全屏显示(4:3)</PresentationFormat>
  <Lines>0</Lines>
  <Paragraphs>115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宋体</vt:lpstr>
      <vt:lpstr>Calibri</vt:lpstr>
      <vt:lpstr>楷体</vt:lpstr>
      <vt:lpstr>默认设计模板</vt:lpstr>
      <vt:lpstr>Smart Class</vt:lpstr>
      <vt:lpstr>提纲</vt:lpstr>
      <vt:lpstr>提纲</vt:lpstr>
      <vt:lpstr>智能设备与传统课程的矛盾</vt:lpstr>
      <vt:lpstr>智能设备 != 智能课堂</vt:lpstr>
      <vt:lpstr>提纲</vt:lpstr>
      <vt:lpstr>小测验 &amp; 阅读课程材料 &amp; 电子笔记</vt:lpstr>
      <vt:lpstr>签到 &amp; Project分组 &amp;  友好的通知推送 &amp; 答疑</vt:lpstr>
      <vt:lpstr>提纲</vt:lpstr>
      <vt:lpstr>设计概况</vt:lpstr>
      <vt:lpstr>设计概况</vt:lpstr>
      <vt:lpstr>提纲</vt:lpstr>
      <vt:lpstr>开发模式</vt:lpstr>
      <vt:lpstr>提纲</vt:lpstr>
      <vt:lpstr>进度规划</vt:lpstr>
    </vt:vector>
  </TitlesOfParts>
  <Manager/>
  <Company>PKU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Class</dc:title>
  <dc:subject/>
  <dc:creator>zhaopeng</dc:creator>
  <cp:keywords/>
  <dc:description/>
  <cp:lastModifiedBy>peng zhao</cp:lastModifiedBy>
  <cp:revision>4</cp:revision>
  <dcterms:created xsi:type="dcterms:W3CDTF">2015-03-17T12:48:06Z</dcterms:created>
  <dcterms:modified xsi:type="dcterms:W3CDTF">2015-03-18T01:01:06Z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2052-8.1.0.3477</vt:lpwstr>
  </property>
</Properties>
</file>