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13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569" y="381836"/>
            <a:ext cx="7772400" cy="1470025"/>
          </a:xfrm>
        </p:spPr>
        <p:txBody>
          <a:bodyPr>
            <a:normAutofit/>
          </a:bodyPr>
          <a:lstStyle/>
          <a:p>
            <a:r>
              <a:rPr sz="3200" dirty="0"/>
              <a:t>B</a:t>
            </a:r>
            <a:r>
              <a:rPr lang="en-US" sz="3200" dirty="0"/>
              <a:t>A</a:t>
            </a:r>
            <a:r>
              <a:rPr sz="3200" dirty="0"/>
              <a:t> Customer Reviews</a:t>
            </a:r>
            <a:r>
              <a:rPr lang="en-US" sz="3200" dirty="0"/>
              <a:t> Analysis</a:t>
            </a:r>
            <a:endParaRPr sz="3200" dirty="0"/>
          </a:p>
        </p:txBody>
      </p:sp>
      <p:sp>
        <p:nvSpPr>
          <p:cNvPr id="3" name="Subtitle 2"/>
          <p:cNvSpPr>
            <a:spLocks noGrp="1"/>
          </p:cNvSpPr>
          <p:nvPr>
            <p:ph type="subTitle" idx="1"/>
          </p:nvPr>
        </p:nvSpPr>
        <p:spPr>
          <a:xfrm>
            <a:off x="56146" y="1851860"/>
            <a:ext cx="8582527" cy="4027571"/>
          </a:xfrm>
        </p:spPr>
        <p:txBody>
          <a:bodyPr>
            <a:normAutofit fontScale="62500" lnSpcReduction="20000"/>
          </a:bodyPr>
          <a:lstStyle/>
          <a:p>
            <a:r>
              <a:rPr lang="en-US" b="1" dirty="0"/>
              <a:t>Sentiment Analysis &amp; Key Insights </a:t>
            </a:r>
            <a:r>
              <a:rPr b="1" dirty="0"/>
              <a:t>Summary findings and recommendations</a:t>
            </a:r>
            <a:r>
              <a:rPr lang="en-US" b="1" dirty="0"/>
              <a:t>. </a:t>
            </a:r>
          </a:p>
          <a:p>
            <a:endParaRPr lang="en-US" dirty="0">
              <a:latin typeface="Century Gothic" panose="020B0502020202020204" pitchFamily="34" charset="0"/>
            </a:endParaRPr>
          </a:p>
          <a:p>
            <a:pPr marL="514350" indent="-514350" algn="l">
              <a:buFont typeface="+mj-lt"/>
              <a:buAutoNum type="arabicPeriod"/>
            </a:pPr>
            <a:r>
              <a:rPr lang="en-US" sz="2400" dirty="0"/>
              <a:t>This analysis covered 3853 customer reviews, with a specific focus on sentiment, key topics, and frequently mentioned terms.</a:t>
            </a:r>
          </a:p>
          <a:p>
            <a:pPr marL="514350" indent="-514350" algn="l">
              <a:buFont typeface="+mj-lt"/>
              <a:buAutoNum type="arabicPeriod"/>
            </a:pPr>
            <a:endParaRPr lang="en-US" dirty="0"/>
          </a:p>
          <a:p>
            <a:pPr marL="514350" indent="-514350" algn="l">
              <a:buFont typeface="+mj-lt"/>
              <a:buAutoNum type="arabicPeriod"/>
            </a:pPr>
            <a:r>
              <a:rPr lang="en-US" sz="2400" dirty="0"/>
              <a:t>The sentiment scores follow a near-normal distribution, indicating that most customer experiences fall within a moderate range, with fewer extreme positive or negative experiences. While the overall sentiment is favorable, there is still a noticeable portion of negative sentiment. This highlights areas where BA could focus on improving customer satisfaction and addressing pain points.</a:t>
            </a:r>
          </a:p>
          <a:p>
            <a:pPr marL="514350" indent="-514350" algn="l">
              <a:buFont typeface="+mj-lt"/>
              <a:buAutoNum type="arabicPeriod"/>
            </a:pPr>
            <a:endParaRPr lang="en-US" dirty="0"/>
          </a:p>
          <a:p>
            <a:pPr marL="514350" indent="-514350" algn="l">
              <a:buFont typeface="+mj-lt"/>
              <a:buAutoNum type="arabicPeriod"/>
            </a:pPr>
            <a:r>
              <a:rPr lang="en-US" sz="2400" dirty="0"/>
              <a:t>The topic modeling and word cloud indicate for example that "service, staff, crew" are frequently mentioned in both positive and negative contexts. It will be ideal to Invest in customer service training for staff, focusing on responsiveness, empathy, and problem-solving. And BA should consider implementing customer feedback loops to continuously improve service quality.</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7151"/>
          </a:xfrm>
        </p:spPr>
        <p:txBody>
          <a:bodyPr>
            <a:noAutofit/>
          </a:bodyPr>
          <a:lstStyle/>
          <a:p>
            <a:r>
              <a:rPr sz="3200" dirty="0"/>
              <a:t>Overview </a:t>
            </a:r>
            <a:r>
              <a:rPr lang="en-US" sz="3200" dirty="0"/>
              <a:t>&amp;</a:t>
            </a:r>
            <a:r>
              <a:rPr sz="3200" dirty="0"/>
              <a:t> Key Findings</a:t>
            </a:r>
          </a:p>
        </p:txBody>
      </p:sp>
      <p:sp>
        <p:nvSpPr>
          <p:cNvPr id="5" name="TextBox 4"/>
          <p:cNvSpPr txBox="1"/>
          <p:nvPr/>
        </p:nvSpPr>
        <p:spPr>
          <a:xfrm>
            <a:off x="457200" y="3681663"/>
            <a:ext cx="8229600" cy="3177793"/>
          </a:xfrm>
          <a:prstGeom prst="rect">
            <a:avLst/>
          </a:prstGeom>
          <a:noFill/>
        </p:spPr>
        <p:txBody>
          <a:bodyPr wrap="square">
            <a:spAutoFit/>
          </a:bodyPr>
          <a:lstStyle/>
          <a:p>
            <a:pPr algn="ctr"/>
            <a:r>
              <a:rPr sz="1600" b="1" dirty="0"/>
              <a:t>Key Metrics:</a:t>
            </a:r>
          </a:p>
          <a:p>
            <a:r>
              <a:rPr sz="1200" dirty="0"/>
              <a:t>• Positive Reviews: 6</a:t>
            </a:r>
            <a:r>
              <a:rPr lang="en-US" sz="1200" dirty="0"/>
              <a:t>6</a:t>
            </a:r>
            <a:r>
              <a:rPr sz="1200" dirty="0"/>
              <a:t>.</a:t>
            </a:r>
            <a:r>
              <a:rPr lang="en-US" sz="1200" dirty="0"/>
              <a:t>6</a:t>
            </a:r>
            <a:r>
              <a:rPr sz="1200" dirty="0"/>
              <a:t>%</a:t>
            </a:r>
            <a:br>
              <a:rPr sz="1200" dirty="0"/>
            </a:br>
            <a:r>
              <a:rPr sz="1200" dirty="0"/>
              <a:t>• Negative Reviews: 3</a:t>
            </a:r>
            <a:r>
              <a:rPr lang="en-US" sz="1200" dirty="0"/>
              <a:t>2</a:t>
            </a:r>
            <a:r>
              <a:rPr sz="1200" dirty="0"/>
              <a:t>.</a:t>
            </a:r>
            <a:r>
              <a:rPr lang="en-US" sz="1200" dirty="0"/>
              <a:t>5</a:t>
            </a:r>
            <a:r>
              <a:rPr sz="1200" dirty="0"/>
              <a:t>%</a:t>
            </a:r>
            <a:br>
              <a:rPr sz="1200" dirty="0"/>
            </a:br>
            <a:r>
              <a:rPr sz="1200" dirty="0"/>
              <a:t>• Neutral Reviews: 0.</a:t>
            </a:r>
            <a:r>
              <a:rPr lang="en-US" sz="1200" dirty="0"/>
              <a:t>9%</a:t>
            </a:r>
          </a:p>
          <a:p>
            <a:endParaRPr lang="en-US" sz="1600" b="1" dirty="0"/>
          </a:p>
          <a:p>
            <a:pPr algn="ctr"/>
            <a:r>
              <a:rPr lang="en-US" sz="1600" b="1" dirty="0"/>
              <a:t>Recommendations:</a:t>
            </a:r>
          </a:p>
          <a:p>
            <a:r>
              <a:rPr sz="1200" dirty="0"/>
              <a:t>• Improve customer service</a:t>
            </a:r>
            <a:r>
              <a:rPr lang="en-US" sz="1200" dirty="0"/>
              <a:t>: </a:t>
            </a:r>
          </a:p>
          <a:p>
            <a:r>
              <a:rPr sz="1200" dirty="0"/>
              <a:t>• Enhance seating comfort</a:t>
            </a:r>
            <a:br>
              <a:rPr sz="1200" dirty="0"/>
            </a:br>
            <a:r>
              <a:rPr sz="1200" dirty="0"/>
              <a:t>• Focus on punctuality and reliability</a:t>
            </a:r>
            <a:br>
              <a:rPr sz="1200" dirty="0"/>
            </a:br>
            <a:r>
              <a:rPr sz="1200" dirty="0"/>
              <a:t>• Optimize in-flight experience</a:t>
            </a:r>
            <a:br>
              <a:rPr sz="1200" dirty="0"/>
            </a:br>
            <a:r>
              <a:rPr sz="1200" dirty="0"/>
              <a:t>• Align pricing with customer expectations</a:t>
            </a:r>
            <a:endParaRPr lang="en-US" sz="1200" dirty="0"/>
          </a:p>
          <a:p>
            <a:endParaRPr lang="en-US" sz="1050" dirty="0"/>
          </a:p>
          <a:p>
            <a:br>
              <a:rPr lang="en-US" sz="1800" dirty="0"/>
            </a:br>
            <a:endParaRPr lang="en-US" sz="1400" dirty="0"/>
          </a:p>
          <a:p>
            <a:endParaRPr sz="1400" dirty="0"/>
          </a:p>
        </p:txBody>
      </p:sp>
      <p:pic>
        <p:nvPicPr>
          <p:cNvPr id="9" name="Picture 8">
            <a:extLst>
              <a:ext uri="{FF2B5EF4-FFF2-40B4-BE49-F238E27FC236}">
                <a16:creationId xmlns:a16="http://schemas.microsoft.com/office/drawing/2014/main" id="{587BC2B4-CF83-D2DB-763A-2FAF676E82FE}"/>
              </a:ext>
            </a:extLst>
          </p:cNvPr>
          <p:cNvPicPr>
            <a:picLocks noChangeAspect="1"/>
          </p:cNvPicPr>
          <p:nvPr/>
        </p:nvPicPr>
        <p:blipFill>
          <a:blip r:embed="rId2"/>
          <a:stretch>
            <a:fillRect/>
          </a:stretch>
        </p:blipFill>
        <p:spPr>
          <a:xfrm>
            <a:off x="4857152" y="760122"/>
            <a:ext cx="4286848" cy="2676899"/>
          </a:xfrm>
          <a:prstGeom prst="rect">
            <a:avLst/>
          </a:prstGeom>
        </p:spPr>
      </p:pic>
      <p:pic>
        <p:nvPicPr>
          <p:cNvPr id="8" name="Picture 7">
            <a:extLst>
              <a:ext uri="{FF2B5EF4-FFF2-40B4-BE49-F238E27FC236}">
                <a16:creationId xmlns:a16="http://schemas.microsoft.com/office/drawing/2014/main" id="{280FB59A-0F5A-37AB-1D58-2FA30E2857EB}"/>
              </a:ext>
            </a:extLst>
          </p:cNvPr>
          <p:cNvPicPr>
            <a:picLocks noChangeAspect="1"/>
          </p:cNvPicPr>
          <p:nvPr/>
        </p:nvPicPr>
        <p:blipFill>
          <a:blip r:embed="rId3"/>
          <a:stretch>
            <a:fillRect/>
          </a:stretch>
        </p:blipFill>
        <p:spPr>
          <a:xfrm>
            <a:off x="580468" y="828312"/>
            <a:ext cx="4206969" cy="27410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TotalTime>
  <Words>225</Words>
  <Application>Microsoft Office PowerPoint</Application>
  <PresentationFormat>On-screen Show (4:3)</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Century Gothic</vt:lpstr>
      <vt:lpstr>Office Theme</vt:lpstr>
      <vt:lpstr>BA Customer Reviews Analysis</vt:lpstr>
      <vt:lpstr>Overview &amp; Key Findings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Charles Amadi</cp:lastModifiedBy>
  <cp:revision>4</cp:revision>
  <dcterms:created xsi:type="dcterms:W3CDTF">2013-01-27T09:14:16Z</dcterms:created>
  <dcterms:modified xsi:type="dcterms:W3CDTF">2024-08-30T13:01:45Z</dcterms:modified>
  <cp:category/>
</cp:coreProperties>
</file>