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0188F1-A6D4-492C-BCDF-87516FC64D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1A5FE6-BBE3-4DC9-91D6-CD4E6E66437F}">
      <dgm:prSet phldrT="[Texte]"/>
      <dgm:spPr/>
      <dgm:t>
        <a:bodyPr/>
        <a:lstStyle/>
        <a:p>
          <a:r>
            <a:rPr lang="fr-FR" dirty="0"/>
            <a:t>Participation</a:t>
          </a:r>
        </a:p>
      </dgm:t>
    </dgm:pt>
    <dgm:pt modelId="{8869F334-3F8D-495D-8AAC-E5DD5959DC52}" type="parTrans" cxnId="{FC3D98B3-0823-4776-8B43-F6077CB9D606}">
      <dgm:prSet/>
      <dgm:spPr/>
      <dgm:t>
        <a:bodyPr/>
        <a:lstStyle/>
        <a:p>
          <a:endParaRPr lang="fr-FR"/>
        </a:p>
      </dgm:t>
    </dgm:pt>
    <dgm:pt modelId="{6E44C864-F5C4-4C5F-808A-EC357542073D}" type="sibTrans" cxnId="{FC3D98B3-0823-4776-8B43-F6077CB9D606}">
      <dgm:prSet/>
      <dgm:spPr/>
      <dgm:t>
        <a:bodyPr/>
        <a:lstStyle/>
        <a:p>
          <a:endParaRPr lang="fr-FR"/>
        </a:p>
      </dgm:t>
    </dgm:pt>
    <dgm:pt modelId="{A14994A2-4572-466F-BA44-05EFFA04BD95}">
      <dgm:prSet phldrT="[Texte]"/>
      <dgm:spPr/>
      <dgm:t>
        <a:bodyPr/>
        <a:lstStyle/>
        <a:p>
          <a:r>
            <a:rPr lang="fr-FR" dirty="0"/>
            <a:t>Est créée lors du </a:t>
          </a:r>
          <a:r>
            <a:rPr lang="fr-FR" dirty="0" err="1"/>
            <a:t>scrapping</a:t>
          </a:r>
          <a:endParaRPr lang="fr-FR" dirty="0"/>
        </a:p>
      </dgm:t>
    </dgm:pt>
    <dgm:pt modelId="{17D0A7BF-55D8-424A-BEB5-C4A6E0E9DDBC}" type="parTrans" cxnId="{6D967A63-A883-4DA6-AD78-97C76E8DA12F}">
      <dgm:prSet/>
      <dgm:spPr/>
      <dgm:t>
        <a:bodyPr/>
        <a:lstStyle/>
        <a:p>
          <a:endParaRPr lang="fr-FR"/>
        </a:p>
      </dgm:t>
    </dgm:pt>
    <dgm:pt modelId="{D4761470-C4F3-4E89-A79B-011E63263C33}" type="sibTrans" cxnId="{6D967A63-A883-4DA6-AD78-97C76E8DA12F}">
      <dgm:prSet/>
      <dgm:spPr/>
      <dgm:t>
        <a:bodyPr/>
        <a:lstStyle/>
        <a:p>
          <a:endParaRPr lang="fr-FR"/>
        </a:p>
      </dgm:t>
    </dgm:pt>
    <dgm:pt modelId="{5AC2733D-08BF-4115-99BD-F3FB1F511E87}">
      <dgm:prSet phldrT="[Texte]"/>
      <dgm:spPr/>
      <dgm:t>
        <a:bodyPr/>
        <a:lstStyle/>
        <a:p>
          <a:r>
            <a:rPr lang="fr-FR" dirty="0"/>
            <a:t>Permet de sauvegarder les éléments inhérents à la participation (nom, catégorie, temps, type de finale), les éléments relatifs à la compétition (nom course, date, niveau, phase) ainsi que les éléments du calcul de points réalisé (valeur, points). Ces infos sont sauvegardées lors du </a:t>
          </a:r>
          <a:r>
            <a:rPr lang="fr-FR" dirty="0" err="1"/>
            <a:t>scrapping</a:t>
          </a:r>
          <a:endParaRPr lang="fr-FR" dirty="0"/>
        </a:p>
      </dgm:t>
    </dgm:pt>
    <dgm:pt modelId="{B55C6608-6B38-486D-AFDA-B99FAFC8B1A1}" type="parTrans" cxnId="{DC974F54-14AC-4475-BD01-080C59702A28}">
      <dgm:prSet/>
      <dgm:spPr/>
      <dgm:t>
        <a:bodyPr/>
        <a:lstStyle/>
        <a:p>
          <a:endParaRPr lang="fr-FR"/>
        </a:p>
      </dgm:t>
    </dgm:pt>
    <dgm:pt modelId="{38FB9E2E-B2F4-4913-9919-02523BA4C4E9}" type="sibTrans" cxnId="{DC974F54-14AC-4475-BD01-080C59702A28}">
      <dgm:prSet/>
      <dgm:spPr/>
      <dgm:t>
        <a:bodyPr/>
        <a:lstStyle/>
        <a:p>
          <a:endParaRPr lang="fr-FR"/>
        </a:p>
      </dgm:t>
    </dgm:pt>
    <dgm:pt modelId="{75B92DB3-302C-4E61-88F4-A9BD26AE6E08}">
      <dgm:prSet phldrT="[Texte]"/>
      <dgm:spPr/>
      <dgm:t>
        <a:bodyPr/>
        <a:lstStyle/>
        <a:p>
          <a:r>
            <a:rPr lang="fr-FR" dirty="0"/>
            <a:t>Permet de sauvegarder les informations calculées pour les différents calculs de points : valeur et points</a:t>
          </a:r>
        </a:p>
      </dgm:t>
    </dgm:pt>
    <dgm:pt modelId="{EDE463E4-FD8B-4C2A-A556-3C04F3E65DBA}" type="parTrans" cxnId="{60FC921D-7F4B-4474-B922-3B10780C36DF}">
      <dgm:prSet/>
      <dgm:spPr/>
    </dgm:pt>
    <dgm:pt modelId="{414694E6-FBDA-4ABC-A9FD-9D1A94106A03}" type="sibTrans" cxnId="{60FC921D-7F4B-4474-B922-3B10780C36DF}">
      <dgm:prSet/>
      <dgm:spPr/>
    </dgm:pt>
    <dgm:pt modelId="{6AC57E1A-8322-48C0-8755-6E723587B1FC}">
      <dgm:prSet phldrT="[Texte]"/>
      <dgm:spPr/>
      <dgm:t>
        <a:bodyPr/>
        <a:lstStyle/>
        <a:p>
          <a:r>
            <a:rPr lang="fr-FR" dirty="0"/>
            <a:t>Utilisation cible : lors du calcul de points, lors de l’affichage des compétitions réalisées par un athlète</a:t>
          </a:r>
        </a:p>
      </dgm:t>
    </dgm:pt>
    <dgm:pt modelId="{D4BB04EC-8228-4093-BE6D-7C89AFC000F2}" type="parTrans" cxnId="{B34E558D-1449-4511-BD16-1D195196895C}">
      <dgm:prSet/>
      <dgm:spPr/>
    </dgm:pt>
    <dgm:pt modelId="{C8F4FE23-72D4-4AFC-8E4A-F542BD0E3763}" type="sibTrans" cxnId="{B34E558D-1449-4511-BD16-1D195196895C}">
      <dgm:prSet/>
      <dgm:spPr/>
    </dgm:pt>
    <dgm:pt modelId="{D0542434-2A83-4D47-BEA6-AA18D4BCCB88}">
      <dgm:prSet phldrT="[Texte]"/>
      <dgm:spPr/>
      <dgm:t>
        <a:bodyPr/>
        <a:lstStyle/>
        <a:p>
          <a:endParaRPr lang="fr-FR" dirty="0"/>
        </a:p>
      </dgm:t>
    </dgm:pt>
    <dgm:pt modelId="{0C143F8B-9D55-41DA-B42D-5A49DA4956CE}" type="parTrans" cxnId="{D6F774E0-8B51-48BE-9631-F0B1FFD4D337}">
      <dgm:prSet/>
      <dgm:spPr/>
    </dgm:pt>
    <dgm:pt modelId="{4764EB9C-D759-4B58-B6E1-B8EBE0699A38}" type="sibTrans" cxnId="{D6F774E0-8B51-48BE-9631-F0B1FFD4D337}">
      <dgm:prSet/>
      <dgm:spPr/>
    </dgm:pt>
    <dgm:pt modelId="{7C1DF500-77D3-4D50-B518-AEB29184D80B}" type="pres">
      <dgm:prSet presAssocID="{200188F1-A6D4-492C-BCDF-87516FC64D91}" presName="linear" presStyleCnt="0">
        <dgm:presLayoutVars>
          <dgm:animLvl val="lvl"/>
          <dgm:resizeHandles val="exact"/>
        </dgm:presLayoutVars>
      </dgm:prSet>
      <dgm:spPr/>
    </dgm:pt>
    <dgm:pt modelId="{B07E5410-78A9-4D6D-BF5B-A06354D9BFD7}" type="pres">
      <dgm:prSet presAssocID="{D81A5FE6-BBE3-4DC9-91D6-CD4E6E66437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CACA233-9E29-4D9B-93F2-708F46F801F6}" type="pres">
      <dgm:prSet presAssocID="{D81A5FE6-BBE3-4DC9-91D6-CD4E6E66437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0FC921D-7F4B-4474-B922-3B10780C36DF}" srcId="{D81A5FE6-BBE3-4DC9-91D6-CD4E6E66437F}" destId="{75B92DB3-302C-4E61-88F4-A9BD26AE6E08}" srcOrd="2" destOrd="0" parTransId="{EDE463E4-FD8B-4C2A-A556-3C04F3E65DBA}" sibTransId="{414694E6-FBDA-4ABC-A9FD-9D1A94106A03}"/>
    <dgm:cxn modelId="{944E141E-9B02-4E2E-B423-C0673AB0E1EE}" type="presOf" srcId="{6AC57E1A-8322-48C0-8755-6E723587B1FC}" destId="{0CACA233-9E29-4D9B-93F2-708F46F801F6}" srcOrd="0" destOrd="3" presId="urn:microsoft.com/office/officeart/2005/8/layout/vList2"/>
    <dgm:cxn modelId="{1F739D2F-1B9C-4267-9FF3-D2914A6097E2}" type="presOf" srcId="{5AC2733D-08BF-4115-99BD-F3FB1F511E87}" destId="{0CACA233-9E29-4D9B-93F2-708F46F801F6}" srcOrd="0" destOrd="1" presId="urn:microsoft.com/office/officeart/2005/8/layout/vList2"/>
    <dgm:cxn modelId="{F353A937-DB60-42B3-9092-2D2B546CE5FA}" type="presOf" srcId="{D0542434-2A83-4D47-BEA6-AA18D4BCCB88}" destId="{0CACA233-9E29-4D9B-93F2-708F46F801F6}" srcOrd="0" destOrd="4" presId="urn:microsoft.com/office/officeart/2005/8/layout/vList2"/>
    <dgm:cxn modelId="{9062863E-6886-4CB2-9507-F9C7DF335AB5}" type="presOf" srcId="{A14994A2-4572-466F-BA44-05EFFA04BD95}" destId="{0CACA233-9E29-4D9B-93F2-708F46F801F6}" srcOrd="0" destOrd="0" presId="urn:microsoft.com/office/officeart/2005/8/layout/vList2"/>
    <dgm:cxn modelId="{6D967A63-A883-4DA6-AD78-97C76E8DA12F}" srcId="{D81A5FE6-BBE3-4DC9-91D6-CD4E6E66437F}" destId="{A14994A2-4572-466F-BA44-05EFFA04BD95}" srcOrd="0" destOrd="0" parTransId="{17D0A7BF-55D8-424A-BEB5-C4A6E0E9DDBC}" sibTransId="{D4761470-C4F3-4E89-A79B-011E63263C33}"/>
    <dgm:cxn modelId="{C5150D4C-6D20-4F15-A8B9-6A09FAE454BF}" type="presOf" srcId="{75B92DB3-302C-4E61-88F4-A9BD26AE6E08}" destId="{0CACA233-9E29-4D9B-93F2-708F46F801F6}" srcOrd="0" destOrd="2" presId="urn:microsoft.com/office/officeart/2005/8/layout/vList2"/>
    <dgm:cxn modelId="{DC974F54-14AC-4475-BD01-080C59702A28}" srcId="{D81A5FE6-BBE3-4DC9-91D6-CD4E6E66437F}" destId="{5AC2733D-08BF-4115-99BD-F3FB1F511E87}" srcOrd="1" destOrd="0" parTransId="{B55C6608-6B38-486D-AFDA-B99FAFC8B1A1}" sibTransId="{38FB9E2E-B2F4-4913-9919-02523BA4C4E9}"/>
    <dgm:cxn modelId="{B34E558D-1449-4511-BD16-1D195196895C}" srcId="{D81A5FE6-BBE3-4DC9-91D6-CD4E6E66437F}" destId="{6AC57E1A-8322-48C0-8755-6E723587B1FC}" srcOrd="3" destOrd="0" parTransId="{D4BB04EC-8228-4093-BE6D-7C89AFC000F2}" sibTransId="{C8F4FE23-72D4-4AFC-8E4A-F542BD0E3763}"/>
    <dgm:cxn modelId="{FC3D98B3-0823-4776-8B43-F6077CB9D606}" srcId="{200188F1-A6D4-492C-BCDF-87516FC64D91}" destId="{D81A5FE6-BBE3-4DC9-91D6-CD4E6E66437F}" srcOrd="0" destOrd="0" parTransId="{8869F334-3F8D-495D-8AAC-E5DD5959DC52}" sibTransId="{6E44C864-F5C4-4C5F-808A-EC357542073D}"/>
    <dgm:cxn modelId="{8F4319BA-7AD2-4F18-BD49-AFC52B06E812}" type="presOf" srcId="{D81A5FE6-BBE3-4DC9-91D6-CD4E6E66437F}" destId="{B07E5410-78A9-4D6D-BF5B-A06354D9BFD7}" srcOrd="0" destOrd="0" presId="urn:microsoft.com/office/officeart/2005/8/layout/vList2"/>
    <dgm:cxn modelId="{D6F774E0-8B51-48BE-9631-F0B1FFD4D337}" srcId="{D81A5FE6-BBE3-4DC9-91D6-CD4E6E66437F}" destId="{D0542434-2A83-4D47-BEA6-AA18D4BCCB88}" srcOrd="4" destOrd="0" parTransId="{0C143F8B-9D55-41DA-B42D-5A49DA4956CE}" sibTransId="{4764EB9C-D759-4B58-B6E1-B8EBE0699A38}"/>
    <dgm:cxn modelId="{D0E5FCFF-C3DD-457E-9245-19439B3B069B}" type="presOf" srcId="{200188F1-A6D4-492C-BCDF-87516FC64D91}" destId="{7C1DF500-77D3-4D50-B518-AEB29184D80B}" srcOrd="0" destOrd="0" presId="urn:microsoft.com/office/officeart/2005/8/layout/vList2"/>
    <dgm:cxn modelId="{F9B882E0-5202-48AB-BC5E-D66D05F8919F}" type="presParOf" srcId="{7C1DF500-77D3-4D50-B518-AEB29184D80B}" destId="{B07E5410-78A9-4D6D-BF5B-A06354D9BFD7}" srcOrd="0" destOrd="0" presId="urn:microsoft.com/office/officeart/2005/8/layout/vList2"/>
    <dgm:cxn modelId="{302A7AEA-A1C8-4F9D-AE22-708CE2B71263}" type="presParOf" srcId="{7C1DF500-77D3-4D50-B518-AEB29184D80B}" destId="{0CACA233-9E29-4D9B-93F2-708F46F801F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E5410-78A9-4D6D-BF5B-A06354D9BFD7}">
      <dsp:nvSpPr>
        <dsp:cNvPr id="0" name=""/>
        <dsp:cNvSpPr/>
      </dsp:nvSpPr>
      <dsp:spPr>
        <a:xfrm>
          <a:off x="0" y="59351"/>
          <a:ext cx="10874104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Participation</a:t>
          </a:r>
        </a:p>
      </dsp:txBody>
      <dsp:txXfrm>
        <a:off x="38638" y="97989"/>
        <a:ext cx="10796828" cy="714229"/>
      </dsp:txXfrm>
    </dsp:sp>
    <dsp:sp modelId="{0CACA233-9E29-4D9B-93F2-708F46F801F6}">
      <dsp:nvSpPr>
        <dsp:cNvPr id="0" name=""/>
        <dsp:cNvSpPr/>
      </dsp:nvSpPr>
      <dsp:spPr>
        <a:xfrm>
          <a:off x="0" y="850856"/>
          <a:ext cx="10874104" cy="4508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25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600" kern="1200" dirty="0"/>
            <a:t>Est créée lors du </a:t>
          </a:r>
          <a:r>
            <a:rPr lang="fr-FR" sz="2600" kern="1200" dirty="0" err="1"/>
            <a:t>scrapping</a:t>
          </a:r>
          <a:endParaRPr lang="fr-F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600" kern="1200" dirty="0"/>
            <a:t>Permet de sauvegarder les éléments inhérents à la participation (nom, catégorie, temps, type de finale), les éléments relatifs à la compétition (nom course, date, niveau, phase) ainsi que les éléments du calcul de points réalisé (valeur, points). Ces infos sont sauvegardées lors du </a:t>
          </a:r>
          <a:r>
            <a:rPr lang="fr-FR" sz="2600" kern="1200" dirty="0" err="1"/>
            <a:t>scrapping</a:t>
          </a:r>
          <a:endParaRPr lang="fr-F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600" kern="1200" dirty="0"/>
            <a:t>Permet de sauvegarder les informations calculées pour les différents calculs de points : valeur et points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600" kern="1200" dirty="0"/>
            <a:t>Utilisation cible : lors du calcul de points, lors de l’affichage des compétitions réalisées par un athlète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2600" kern="1200" dirty="0"/>
        </a:p>
      </dsp:txBody>
      <dsp:txXfrm>
        <a:off x="0" y="850856"/>
        <a:ext cx="10874104" cy="4508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18/12/2021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8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18/12/2021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92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18/12/2021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9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18/12/2021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4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18/12/2021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78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18/12/2021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04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18/12/2021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12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18/12/2021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8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18/12/2021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30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18/12/2021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92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18/12/2021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56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B305-B547-43E9-A3C0-FBFA669CED81}" type="datetimeFigureOut">
              <a:rPr lang="fr-FR" smtClean="0"/>
              <a:t>18/12/2021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80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 logicielle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Exploration des méthodes de classement en canoë-kayak slalom</a:t>
            </a:r>
          </a:p>
        </p:txBody>
      </p:sp>
    </p:spTree>
    <p:extLst>
      <p:ext uri="{BB962C8B-B14F-4D97-AF65-F5344CB8AC3E}">
        <p14:creationId xmlns:p14="http://schemas.microsoft.com/office/powerpoint/2010/main" val="258296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6551" y="35225"/>
            <a:ext cx="10515600" cy="845113"/>
          </a:xfrm>
        </p:spPr>
        <p:txBody>
          <a:bodyPr/>
          <a:lstStyle/>
          <a:p>
            <a:pPr algn="ctr"/>
            <a:r>
              <a:rPr lang="fr-FR" dirty="0"/>
              <a:t>Architecture globale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-6063" y="1353692"/>
            <a:ext cx="2036618" cy="2154159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/>
              <a:t>Scraper :</a:t>
            </a:r>
          </a:p>
          <a:p>
            <a:pPr algn="ctr"/>
            <a:r>
              <a:rPr lang="fr-FR" dirty="0"/>
              <a:t>Récupère les données de la FFCK et les stocke sous format CSV avec </a:t>
            </a:r>
            <a:r>
              <a:rPr lang="fr-FR" dirty="0" err="1"/>
              <a:t>CsvDataService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560000" y="1347660"/>
            <a:ext cx="2777837" cy="100719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err="1"/>
              <a:t>DatebaseService</a:t>
            </a:r>
            <a:r>
              <a:rPr lang="fr-FR" sz="2400" b="1" u="sng" dirty="0"/>
              <a:t> </a:t>
            </a:r>
            <a:r>
              <a:rPr lang="fr-FR" sz="2400" u="sng" dirty="0"/>
              <a:t>:</a:t>
            </a:r>
          </a:p>
          <a:p>
            <a:pPr algn="ctr"/>
            <a:r>
              <a:rPr lang="fr-FR" dirty="0"/>
              <a:t>Opère le CRUD des données de la BDD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9038358" y="879007"/>
            <a:ext cx="2987387" cy="1724457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/>
              <a:t>Points Computer :</a:t>
            </a:r>
          </a:p>
          <a:p>
            <a:pPr algn="ctr"/>
            <a:r>
              <a:rPr lang="fr-FR" dirty="0"/>
              <a:t>Calcule les points et les valeurs des athlètes à partir des données de la BDD et des méthodes fournies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09971" y="4942556"/>
            <a:ext cx="2957946" cy="192534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err="1"/>
              <a:t>Analyst</a:t>
            </a:r>
            <a:r>
              <a:rPr lang="fr-FR" sz="2400" b="1" u="sng" dirty="0"/>
              <a:t> :</a:t>
            </a:r>
          </a:p>
          <a:p>
            <a:pPr algn="ctr"/>
            <a:r>
              <a:rPr lang="fr-FR" dirty="0"/>
              <a:t>Effectue des opérations sur les données de la BDD pour obtenir des métriques ou préparer les données pour la visualisation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3199101" y="5330483"/>
            <a:ext cx="2036618" cy="1537421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/>
              <a:t>Cockpit :</a:t>
            </a:r>
          </a:p>
          <a:p>
            <a:pPr algn="ctr"/>
            <a:r>
              <a:rPr lang="fr-FR" dirty="0"/>
              <a:t>Permet la visualisation des données</a:t>
            </a:r>
          </a:p>
          <a:p>
            <a:pPr algn="ctr"/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5498087" y="4369039"/>
            <a:ext cx="2495551" cy="173015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err="1"/>
              <a:t>ValueAccessor</a:t>
            </a:r>
            <a:r>
              <a:rPr lang="fr-FR" sz="2400" b="1" u="sng" dirty="0"/>
              <a:t> :</a:t>
            </a:r>
          </a:p>
          <a:p>
            <a:pPr algn="ctr"/>
            <a:r>
              <a:rPr lang="fr-FR" dirty="0"/>
              <a:t>Récupère la valeur de l’athlète souhaité à la date voulue si celle-ci existe ou la calcule dans le cas contraire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1352114" y="470800"/>
            <a:ext cx="1846987" cy="816414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err="1"/>
              <a:t>Datebase</a:t>
            </a:r>
            <a:r>
              <a:rPr lang="fr-FR" sz="2400" b="1" u="sng" dirty="0"/>
              <a:t> (</a:t>
            </a:r>
            <a:r>
              <a:rPr lang="fr-FR" sz="2400" b="1" u="sng" dirty="0" err="1"/>
              <a:t>MongoDB</a:t>
            </a:r>
            <a:r>
              <a:rPr lang="fr-FR" sz="2400" b="1" u="sng" dirty="0"/>
              <a:t>)</a:t>
            </a:r>
            <a:endParaRPr lang="fr-FR" dirty="0"/>
          </a:p>
        </p:txBody>
      </p:sp>
      <p:cxnSp>
        <p:nvCxnSpPr>
          <p:cNvPr id="28" name="Connecteur droit avec flèche 27"/>
          <p:cNvCxnSpPr>
            <a:stCxn id="5" idx="0"/>
            <a:endCxn id="21" idx="2"/>
          </p:cNvCxnSpPr>
          <p:nvPr/>
        </p:nvCxnSpPr>
        <p:spPr>
          <a:xfrm flipH="1" flipV="1">
            <a:off x="2275608" y="1287214"/>
            <a:ext cx="4673311" cy="6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4" idx="3"/>
            <a:endCxn id="30" idx="1"/>
          </p:cNvCxnSpPr>
          <p:nvPr/>
        </p:nvCxnSpPr>
        <p:spPr>
          <a:xfrm flipV="1">
            <a:off x="2030555" y="2415304"/>
            <a:ext cx="321986" cy="1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8" idx="1"/>
            <a:endCxn id="7" idx="3"/>
          </p:cNvCxnSpPr>
          <p:nvPr/>
        </p:nvCxnSpPr>
        <p:spPr>
          <a:xfrm flipH="1" flipV="1">
            <a:off x="3067917" y="5905230"/>
            <a:ext cx="131184" cy="19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8548253" y="3391103"/>
            <a:ext cx="3477492" cy="173015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err="1"/>
              <a:t>CompetitionProcessor</a:t>
            </a:r>
            <a:r>
              <a:rPr lang="fr-FR" sz="2400" b="1" u="sng" dirty="0"/>
              <a:t> :</a:t>
            </a:r>
          </a:p>
          <a:p>
            <a:pPr algn="ctr"/>
            <a:r>
              <a:rPr lang="fr-FR" dirty="0"/>
              <a:t>Détermine l’ordre de calcul des points</a:t>
            </a:r>
          </a:p>
        </p:txBody>
      </p:sp>
      <p:cxnSp>
        <p:nvCxnSpPr>
          <p:cNvPr id="44" name="Connecteur droit avec flèche 43"/>
          <p:cNvCxnSpPr>
            <a:stCxn id="15" idx="0"/>
            <a:endCxn id="5" idx="2"/>
          </p:cNvCxnSpPr>
          <p:nvPr/>
        </p:nvCxnSpPr>
        <p:spPr>
          <a:xfrm flipV="1">
            <a:off x="6745863" y="2354858"/>
            <a:ext cx="203056" cy="201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41" idx="0"/>
            <a:endCxn id="5" idx="2"/>
          </p:cNvCxnSpPr>
          <p:nvPr/>
        </p:nvCxnSpPr>
        <p:spPr>
          <a:xfrm flipH="1" flipV="1">
            <a:off x="6948919" y="2354858"/>
            <a:ext cx="3338080" cy="103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41" idx="0"/>
            <a:endCxn id="6" idx="2"/>
          </p:cNvCxnSpPr>
          <p:nvPr/>
        </p:nvCxnSpPr>
        <p:spPr>
          <a:xfrm flipV="1">
            <a:off x="10286999" y="2603464"/>
            <a:ext cx="245053" cy="78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7" idx="0"/>
            <a:endCxn id="5" idx="2"/>
          </p:cNvCxnSpPr>
          <p:nvPr/>
        </p:nvCxnSpPr>
        <p:spPr>
          <a:xfrm flipV="1">
            <a:off x="1588944" y="2354858"/>
            <a:ext cx="5359975" cy="25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8" idx="0"/>
            <a:endCxn id="5" idx="2"/>
          </p:cNvCxnSpPr>
          <p:nvPr/>
        </p:nvCxnSpPr>
        <p:spPr>
          <a:xfrm flipV="1">
            <a:off x="4217410" y="2354858"/>
            <a:ext cx="2731509" cy="29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8" idx="3"/>
            <a:endCxn id="15" idx="2"/>
          </p:cNvCxnSpPr>
          <p:nvPr/>
        </p:nvCxnSpPr>
        <p:spPr>
          <a:xfrm>
            <a:off x="5235719" y="6099194"/>
            <a:ext cx="1510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6" idx="1"/>
            <a:endCxn id="15" idx="3"/>
          </p:cNvCxnSpPr>
          <p:nvPr/>
        </p:nvCxnSpPr>
        <p:spPr>
          <a:xfrm flipH="1">
            <a:off x="7993638" y="1741236"/>
            <a:ext cx="1044720" cy="34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6" idx="1"/>
            <a:endCxn id="5" idx="3"/>
          </p:cNvCxnSpPr>
          <p:nvPr/>
        </p:nvCxnSpPr>
        <p:spPr>
          <a:xfrm flipH="1">
            <a:off x="8337837" y="1741236"/>
            <a:ext cx="700521" cy="11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2352541" y="1610910"/>
            <a:ext cx="2506938" cy="160878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err="1"/>
              <a:t>CsvDataService</a:t>
            </a:r>
            <a:r>
              <a:rPr lang="fr-FR" sz="2400" b="1" u="sng" dirty="0"/>
              <a:t> :</a:t>
            </a:r>
          </a:p>
          <a:p>
            <a:pPr algn="ctr"/>
            <a:r>
              <a:rPr lang="fr-FR" dirty="0"/>
              <a:t>Permet d’enregistrer et de lire les fichiers de courses sous format csv</a:t>
            </a:r>
          </a:p>
        </p:txBody>
      </p:sp>
      <p:cxnSp>
        <p:nvCxnSpPr>
          <p:cNvPr id="49" name="Connecteur droit avec flèche 48"/>
          <p:cNvCxnSpPr>
            <a:stCxn id="30" idx="3"/>
            <a:endCxn id="5" idx="1"/>
          </p:cNvCxnSpPr>
          <p:nvPr/>
        </p:nvCxnSpPr>
        <p:spPr>
          <a:xfrm flipV="1">
            <a:off x="4859479" y="1851259"/>
            <a:ext cx="700521" cy="56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08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Schéma de la base de données simplifiée</a:t>
            </a:r>
          </a:p>
        </p:txBody>
      </p:sp>
      <p:sp>
        <p:nvSpPr>
          <p:cNvPr id="5" name="Rectangle 4"/>
          <p:cNvSpPr/>
          <p:nvPr/>
        </p:nvSpPr>
        <p:spPr>
          <a:xfrm>
            <a:off x="6786355" y="1371601"/>
            <a:ext cx="3546364" cy="5290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Participation</a:t>
            </a:r>
          </a:p>
          <a:p>
            <a:pPr algn="ctr"/>
            <a:r>
              <a:rPr lang="fr-FR" i="1" u="sng" dirty="0" err="1"/>
              <a:t>CompetitorName</a:t>
            </a:r>
            <a:endParaRPr lang="fr-FR" i="1" u="sng" dirty="0"/>
          </a:p>
          <a:p>
            <a:pPr algn="ctr"/>
            <a:r>
              <a:rPr lang="fr-FR" i="1" u="sng" dirty="0" err="1"/>
              <a:t>CompetitorCategory</a:t>
            </a:r>
            <a:endParaRPr lang="fr-FR" i="1" u="sng" dirty="0"/>
          </a:p>
          <a:p>
            <a:pPr algn="ctr"/>
            <a:r>
              <a:rPr lang="fr-FR" i="1" u="sng" dirty="0" err="1"/>
              <a:t>CompetitionName</a:t>
            </a:r>
            <a:endParaRPr lang="fr-FR" i="1" u="sng" dirty="0"/>
          </a:p>
          <a:p>
            <a:pPr algn="ctr"/>
            <a:r>
              <a:rPr lang="fr-FR" i="1" dirty="0" err="1"/>
              <a:t>SimplifiedCompetitionName</a:t>
            </a:r>
            <a:endParaRPr lang="fr-FR" i="1" dirty="0"/>
          </a:p>
          <a:p>
            <a:pPr algn="ctr"/>
            <a:r>
              <a:rPr lang="fr-FR" i="1" dirty="0" err="1"/>
              <a:t>CompetitionPhase</a:t>
            </a:r>
            <a:endParaRPr lang="fr-FR" i="1" dirty="0"/>
          </a:p>
          <a:p>
            <a:pPr algn="ctr"/>
            <a:r>
              <a:rPr lang="fr-FR" i="1" dirty="0" err="1"/>
              <a:t>SimplifiedCompetitionPhase</a:t>
            </a:r>
            <a:endParaRPr lang="fr-FR" i="1" dirty="0"/>
          </a:p>
          <a:p>
            <a:pPr algn="ctr"/>
            <a:r>
              <a:rPr lang="fr-FR" i="1" dirty="0"/>
              <a:t>Date</a:t>
            </a:r>
          </a:p>
          <a:p>
            <a:pPr algn="ctr"/>
            <a:r>
              <a:rPr lang="fr-FR" i="1" dirty="0" err="1"/>
              <a:t>Level</a:t>
            </a:r>
            <a:endParaRPr lang="fr-FR" i="1" dirty="0"/>
          </a:p>
          <a:p>
            <a:pPr algn="ctr"/>
            <a:r>
              <a:rPr lang="fr-FR" i="1" dirty="0" err="1"/>
              <a:t>FinalType</a:t>
            </a:r>
            <a:endParaRPr lang="fr-FR" i="1" dirty="0"/>
          </a:p>
          <a:p>
            <a:pPr algn="ctr"/>
            <a:r>
              <a:rPr lang="fr-FR" i="1" dirty="0"/>
              <a:t>Score</a:t>
            </a:r>
          </a:p>
          <a:p>
            <a:pPr algn="ctr"/>
            <a:r>
              <a:rPr lang="fr-FR" i="1" dirty="0" err="1"/>
              <a:t>PointTypes</a:t>
            </a:r>
            <a:r>
              <a:rPr lang="fr-FR" i="1" dirty="0"/>
              <a:t> (</a:t>
            </a:r>
            <a:r>
              <a:rPr lang="fr-FR" i="1" dirty="0" err="1"/>
              <a:t>list</a:t>
            </a:r>
            <a:r>
              <a:rPr lang="fr-FR" i="1" dirty="0"/>
              <a:t>)</a:t>
            </a:r>
          </a:p>
          <a:p>
            <a:pPr algn="ctr"/>
            <a:r>
              <a:rPr lang="fr-FR" i="1" dirty="0"/>
              <a:t>Points : {</a:t>
            </a:r>
            <a:r>
              <a:rPr lang="fr-FR" i="1" dirty="0" err="1"/>
              <a:t>Scrapping</a:t>
            </a:r>
            <a:r>
              <a:rPr lang="fr-FR" i="1" dirty="0"/>
              <a:t> : …</a:t>
            </a:r>
          </a:p>
          <a:p>
            <a:pPr algn="ctr"/>
            <a:r>
              <a:rPr lang="fr-FR" i="1" dirty="0"/>
              <a:t>         </a:t>
            </a:r>
            <a:r>
              <a:rPr lang="fr-FR" i="1" dirty="0">
                <a:solidFill>
                  <a:schemeClr val="accent6"/>
                </a:solidFill>
              </a:rPr>
              <a:t>Type1 :… </a:t>
            </a:r>
          </a:p>
          <a:p>
            <a:pPr algn="ctr"/>
            <a:r>
              <a:rPr lang="fr-FR" i="1" dirty="0"/>
              <a:t>…}</a:t>
            </a:r>
          </a:p>
          <a:p>
            <a:pPr algn="ctr"/>
            <a:r>
              <a:rPr lang="fr-FR" i="1" dirty="0" err="1"/>
              <a:t>ValueTypes</a:t>
            </a:r>
            <a:r>
              <a:rPr lang="fr-FR" i="1" dirty="0"/>
              <a:t> (</a:t>
            </a:r>
            <a:r>
              <a:rPr lang="fr-FR" i="1" dirty="0" err="1"/>
              <a:t>list</a:t>
            </a:r>
            <a:r>
              <a:rPr lang="fr-FR" i="1" dirty="0"/>
              <a:t>)</a:t>
            </a:r>
          </a:p>
          <a:p>
            <a:pPr algn="ctr"/>
            <a:r>
              <a:rPr lang="fr-FR" i="1" dirty="0"/>
              <a:t>Values : {</a:t>
            </a:r>
            <a:r>
              <a:rPr lang="fr-FR" i="1" dirty="0" err="1"/>
              <a:t>Scrapping</a:t>
            </a:r>
            <a:r>
              <a:rPr lang="fr-FR" i="1" dirty="0"/>
              <a:t> :{points:…, </a:t>
            </a:r>
            <a:r>
              <a:rPr lang="fr-FR" i="1" dirty="0" err="1"/>
              <a:t>nbCompetitions</a:t>
            </a:r>
            <a:r>
              <a:rPr lang="fr-FR" i="1" dirty="0"/>
              <a:t> : -1, </a:t>
            </a:r>
            <a:r>
              <a:rPr lang="fr-FR" i="1" dirty="0" err="1"/>
              <a:t>nbNationals</a:t>
            </a:r>
            <a:r>
              <a:rPr lang="fr-FR" i="1" dirty="0"/>
              <a:t> : -1}</a:t>
            </a:r>
          </a:p>
          <a:p>
            <a:pPr algn="ctr"/>
            <a:r>
              <a:rPr lang="fr-FR" i="1" dirty="0">
                <a:solidFill>
                  <a:schemeClr val="accent6"/>
                </a:solidFill>
              </a:rPr>
              <a:t>Type1 : {…}</a:t>
            </a:r>
            <a:r>
              <a:rPr lang="fr-FR" i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0" y="1505340"/>
            <a:ext cx="2286002" cy="1867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/>
                </a:solidFill>
              </a:rPr>
              <a:t>Légende</a:t>
            </a:r>
          </a:p>
          <a:p>
            <a:pPr algn="ctr"/>
            <a:r>
              <a:rPr lang="fr-FR" i="1" u="sng" dirty="0">
                <a:solidFill>
                  <a:prstClr val="black"/>
                </a:solidFill>
              </a:rPr>
              <a:t>Clé</a:t>
            </a:r>
          </a:p>
          <a:p>
            <a:pPr algn="ctr"/>
            <a:r>
              <a:rPr lang="fr-FR" i="1" dirty="0">
                <a:solidFill>
                  <a:prstClr val="black"/>
                </a:solidFill>
              </a:rPr>
              <a:t>Champ issu du </a:t>
            </a:r>
            <a:r>
              <a:rPr lang="fr-FR" i="1" dirty="0" err="1">
                <a:solidFill>
                  <a:prstClr val="black"/>
                </a:solidFill>
              </a:rPr>
              <a:t>scrapping</a:t>
            </a:r>
            <a:endParaRPr lang="fr-FR" i="1" dirty="0">
              <a:solidFill>
                <a:prstClr val="black"/>
              </a:solidFill>
            </a:endParaRPr>
          </a:p>
          <a:p>
            <a:pPr algn="ctr"/>
            <a:r>
              <a:rPr lang="fr-FR" i="1" dirty="0">
                <a:solidFill>
                  <a:schemeClr val="accent6"/>
                </a:solidFill>
              </a:rPr>
              <a:t>Champ issu de calculs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9151" y="3634350"/>
            <a:ext cx="3266752" cy="30277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6"/>
                </a:solidFill>
              </a:rPr>
              <a:t>PointComputingDetails</a:t>
            </a:r>
            <a:endParaRPr lang="fr-FR" b="1" dirty="0">
              <a:solidFill>
                <a:schemeClr val="accent6"/>
              </a:solidFill>
            </a:endParaRPr>
          </a:p>
          <a:p>
            <a:pPr algn="ctr"/>
            <a:r>
              <a:rPr lang="fr-FR" i="1" u="sng" dirty="0" err="1">
                <a:solidFill>
                  <a:schemeClr val="accent6"/>
                </a:solidFill>
              </a:rPr>
              <a:t>CompetitionName</a:t>
            </a:r>
            <a:endParaRPr lang="fr-FR" i="1" dirty="0">
              <a:solidFill>
                <a:schemeClr val="accent6"/>
              </a:solidFill>
            </a:endParaRPr>
          </a:p>
          <a:p>
            <a:pPr algn="ctr"/>
            <a:r>
              <a:rPr lang="fr-FR" i="1" u="sng" dirty="0" err="1">
                <a:solidFill>
                  <a:schemeClr val="accent6"/>
                </a:solidFill>
              </a:rPr>
              <a:t>PointType</a:t>
            </a:r>
            <a:endParaRPr lang="fr-FR" i="1" u="sng" dirty="0">
              <a:solidFill>
                <a:schemeClr val="accent6"/>
              </a:solidFill>
            </a:endParaRPr>
          </a:p>
          <a:p>
            <a:pPr algn="ctr"/>
            <a:r>
              <a:rPr lang="fr-FR" i="1" dirty="0">
                <a:solidFill>
                  <a:schemeClr val="accent6"/>
                </a:solidFill>
              </a:rPr>
              <a:t>Date</a:t>
            </a:r>
          </a:p>
          <a:p>
            <a:pPr algn="ctr"/>
            <a:r>
              <a:rPr lang="fr-FR" i="1" dirty="0" err="1">
                <a:solidFill>
                  <a:schemeClr val="accent6"/>
                </a:solidFill>
              </a:rPr>
              <a:t>Level</a:t>
            </a:r>
            <a:endParaRPr lang="fr-FR" i="1" dirty="0">
              <a:solidFill>
                <a:schemeClr val="accent6"/>
              </a:solidFill>
            </a:endParaRPr>
          </a:p>
          <a:p>
            <a:pPr algn="ctr"/>
            <a:r>
              <a:rPr lang="fr-FR" i="1" dirty="0">
                <a:solidFill>
                  <a:schemeClr val="accent6"/>
                </a:solidFill>
              </a:rPr>
              <a:t> </a:t>
            </a:r>
            <a:r>
              <a:rPr lang="fr-FR" i="1" dirty="0" err="1">
                <a:solidFill>
                  <a:schemeClr val="accent6"/>
                </a:solidFill>
              </a:rPr>
              <a:t>FinalType</a:t>
            </a:r>
            <a:endParaRPr lang="fr-FR" i="1" dirty="0">
              <a:solidFill>
                <a:schemeClr val="accent6"/>
              </a:solidFill>
            </a:endParaRPr>
          </a:p>
          <a:p>
            <a:pPr algn="ctr"/>
            <a:r>
              <a:rPr lang="fr-FR" i="1" dirty="0" err="1">
                <a:solidFill>
                  <a:schemeClr val="accent6"/>
                </a:solidFill>
              </a:rPr>
              <a:t>SimplifiedCompetitionPhase</a:t>
            </a:r>
            <a:endParaRPr lang="fr-FR" i="1" dirty="0">
              <a:solidFill>
                <a:schemeClr val="accent6"/>
              </a:solidFill>
            </a:endParaRPr>
          </a:p>
          <a:p>
            <a:pPr algn="ctr"/>
            <a:r>
              <a:rPr lang="fr-FR" i="1" dirty="0">
                <a:solidFill>
                  <a:schemeClr val="accent6"/>
                </a:solidFill>
              </a:rPr>
              <a:t>Autres champs dépendants du type de calcul de points (ex: </a:t>
            </a:r>
            <a:r>
              <a:rPr lang="fr-FR" i="1" dirty="0" err="1">
                <a:solidFill>
                  <a:schemeClr val="accent6"/>
                </a:solidFill>
              </a:rPr>
              <a:t>tpsBase</a:t>
            </a:r>
            <a:r>
              <a:rPr lang="fr-FR" i="1" dirty="0">
                <a:solidFill>
                  <a:schemeClr val="accent6"/>
                </a:solidFill>
              </a:rPr>
              <a:t>, </a:t>
            </a:r>
            <a:r>
              <a:rPr lang="fr-FR" i="1" dirty="0" err="1">
                <a:solidFill>
                  <a:schemeClr val="accent6"/>
                </a:solidFill>
              </a:rPr>
              <a:t>penManqueCompetiteurs</a:t>
            </a:r>
            <a:r>
              <a:rPr lang="fr-FR" i="1" dirty="0">
                <a:solidFill>
                  <a:schemeClr val="accent6"/>
                </a:solidFill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47428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Description des éléments de la BDD</a:t>
            </a: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576170945"/>
              </p:ext>
            </p:extLst>
          </p:nvPr>
        </p:nvGraphicFramePr>
        <p:xfrm>
          <a:off x="658948" y="1439333"/>
          <a:ext cx="108741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72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Contrat d’interface des calculateurs de points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45029" y="2050869"/>
            <a:ext cx="101890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Classe avec la méthode </a:t>
            </a:r>
            <a:r>
              <a:rPr lang="fr-FR" dirty="0" err="1"/>
              <a:t>compute_points</a:t>
            </a:r>
            <a:r>
              <a:rPr lang="fr-FR" dirty="0"/>
              <a:t>(participations)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Entrée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 </a:t>
            </a:r>
            <a:r>
              <a:rPr lang="fr-FR" dirty="0" err="1"/>
              <a:t>pymongo</a:t>
            </a:r>
            <a:r>
              <a:rPr lang="fr-FR" dirty="0"/>
              <a:t> </a:t>
            </a:r>
            <a:r>
              <a:rPr lang="fr-FR" dirty="0" err="1"/>
              <a:t>cursor</a:t>
            </a:r>
            <a:r>
              <a:rPr lang="fr-FR" dirty="0"/>
              <a:t> qui permet d’itérer sur les participations à la compétition. Ces participations comportent les valeurs utiles au calcul de points. (TODO : les participations comportent aussi le rang au classement si la variable NEED_RANKING de la classe est à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value_accessor</a:t>
            </a:r>
            <a:r>
              <a:rPr lang="fr-FR" dirty="0"/>
              <a:t> (afin de simuler les moyennes après course si nécessaire)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Sortie</a:t>
            </a:r>
          </a:p>
          <a:p>
            <a:r>
              <a:rPr lang="fr-FR" dirty="0"/>
              <a:t>Une liste de dictionnaires, de la forme {« </a:t>
            </a:r>
            <a:r>
              <a:rPr lang="fr-FR" dirty="0" err="1"/>
              <a:t>competitorName</a:t>
            </a:r>
            <a:r>
              <a:rPr lang="fr-FR" dirty="0"/>
              <a:t> »:nom, « </a:t>
            </a:r>
            <a:r>
              <a:rPr lang="fr-FR" dirty="0" err="1"/>
              <a:t>competitorCategory</a:t>
            </a:r>
            <a:r>
              <a:rPr lang="fr-FR" dirty="0"/>
              <a:t> »:cat, « points »:points}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Exceptions</a:t>
            </a:r>
          </a:p>
          <a:p>
            <a:r>
              <a:rPr lang="fr-FR" dirty="0"/>
              <a:t>En cas d’impossibilité de calculer les points (pas assez de compétiteurs ou autre raison), une exception </a:t>
            </a:r>
            <a:r>
              <a:rPr lang="fr-FR" dirty="0" err="1"/>
              <a:t>ImpossiblePointsComputingException</a:t>
            </a:r>
            <a:r>
              <a:rPr lang="fr-FR" dirty="0"/>
              <a:t> est levée.</a:t>
            </a:r>
          </a:p>
        </p:txBody>
      </p:sp>
    </p:spTree>
    <p:extLst>
      <p:ext uri="{BB962C8B-B14F-4D97-AF65-F5344CB8AC3E}">
        <p14:creationId xmlns:p14="http://schemas.microsoft.com/office/powerpoint/2010/main" val="18947942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459</Words>
  <Application>Microsoft Office PowerPoint</Application>
  <PresentationFormat>Grand écran</PresentationFormat>
  <Paragraphs>69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Architecture logicielle</vt:lpstr>
      <vt:lpstr>Architecture globale</vt:lpstr>
      <vt:lpstr>Schéma de la base de données simplifiée</vt:lpstr>
      <vt:lpstr>Description des éléments de la BDD</vt:lpstr>
      <vt:lpstr>Contrat d’interface des calculateurs de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logicielle</dc:title>
  <dc:creator>dampeyrou charles</dc:creator>
  <cp:lastModifiedBy>dampeyrou charles</cp:lastModifiedBy>
  <cp:revision>54</cp:revision>
  <dcterms:created xsi:type="dcterms:W3CDTF">2021-01-07T20:45:55Z</dcterms:created>
  <dcterms:modified xsi:type="dcterms:W3CDTF">2021-12-18T18:44:22Z</dcterms:modified>
</cp:coreProperties>
</file>