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ource Code Pro"/>
      <p:regular r:id="rId21"/>
      <p:bold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61215D-0ED1-4166-9D97-9F740EF36989}">
  <a:tblStyle styleId="{1661215D-0ED1-4166-9D97-9F740EF369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/15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emegenerator.net/memes/popular/alltim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 Caption Categorization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Fauman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Vectorization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the data into train/test with a .8/.2 split. About 33,000 memes training, 8,000 memes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word2vec word embeddings of length 50, with a min count of 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reformat the train and test data to an n by 50 by 98 matrix: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n: number of meme captions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50: number of tokens per sentence (truncated or zero-filled)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98: 50 (word embeddings) + 45 (POS tags) + 3 (sentiment: pos/neg/neu)</a:t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r>
              <a:rPr lang="en"/>
              <a:t>Architecture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Network with the following layers: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with .6 recurrent </a:t>
            </a:r>
            <a:r>
              <a:rPr lang="en"/>
              <a:t>dropout</a:t>
            </a:r>
            <a:r>
              <a:rPr lang="en"/>
              <a:t>, 98 input, 40 output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connected dense with softmax activation with 40 input, 40 output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/15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9926" l="0" r="0" t="0"/>
          <a:stretch/>
        </p:blipFill>
        <p:spPr>
          <a:xfrm>
            <a:off x="152400" y="3396349"/>
            <a:ext cx="4886325" cy="15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Train Data</a:t>
            </a:r>
            <a:endParaRPr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/15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9" y="1308283"/>
            <a:ext cx="4114800" cy="2743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Shape 143"/>
          <p:cNvGraphicFramePr/>
          <p:nvPr/>
        </p:nvGraphicFramePr>
        <p:xfrm>
          <a:off x="3460150" y="69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{1661215D-0ED1-4166-9D97-9F740EF36989}</a:tableStyleId>
              </a:tblPr>
              <a:tblGrid>
                <a:gridCol w="743175"/>
                <a:gridCol w="743175"/>
                <a:gridCol w="743175"/>
                <a:gridCol w="743175"/>
                <a:gridCol w="743175"/>
                <a:gridCol w="743175"/>
                <a:gridCol w="743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mean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std. dev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 #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 #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</a:rPr>
                        <a:t>top 1</a:t>
                      </a:r>
                      <a:br>
                        <a:rPr lang="en" sz="1200">
                          <a:highlight>
                            <a:schemeClr val="lt1"/>
                          </a:highlight>
                        </a:rPr>
                      </a:br>
                      <a:r>
                        <a:rPr lang="en" sz="1200">
                          <a:highlight>
                            <a:schemeClr val="lt1"/>
                          </a:highlight>
                        </a:rPr>
                        <a:t>top 2</a:t>
                      </a:r>
                      <a:br>
                        <a:rPr lang="en" sz="1200">
                          <a:highlight>
                            <a:schemeClr val="lt1"/>
                          </a:highlight>
                        </a:rPr>
                      </a:br>
                      <a:r>
                        <a:rPr lang="en" sz="1200">
                          <a:highlight>
                            <a:schemeClr val="lt1"/>
                          </a:highlight>
                        </a:rPr>
                        <a:t>top 3</a:t>
                      </a:r>
                      <a:br>
                        <a:rPr lang="en" sz="1200">
                          <a:highlight>
                            <a:schemeClr val="lt1"/>
                          </a:highlight>
                        </a:rPr>
                      </a:br>
                      <a:r>
                        <a:rPr lang="en" sz="1200">
                          <a:highlight>
                            <a:schemeClr val="lt1"/>
                          </a:highlight>
                        </a:rPr>
                        <a:t>top 4</a:t>
                      </a:r>
                      <a:br>
                        <a:rPr lang="en" sz="1200">
                          <a:highlight>
                            <a:schemeClr val="lt1"/>
                          </a:highlight>
                        </a:rPr>
                      </a:br>
                      <a:r>
                        <a:rPr lang="en" sz="1200">
                          <a:highlight>
                            <a:schemeClr val="lt1"/>
                          </a:highlight>
                        </a:rPr>
                        <a:t>top 5</a:t>
                      </a:r>
                      <a:br>
                        <a:rPr lang="en" sz="1200">
                          <a:highlight>
                            <a:schemeClr val="lt1"/>
                          </a:highlight>
                        </a:rPr>
                      </a:br>
                      <a:r>
                        <a:rPr lang="en" sz="1200">
                          <a:highlight>
                            <a:schemeClr val="lt1"/>
                          </a:highlight>
                        </a:rPr>
                        <a:t>top 6</a:t>
                      </a:r>
                      <a:br>
                        <a:rPr lang="en" sz="1200">
                          <a:highlight>
                            <a:schemeClr val="lt1"/>
                          </a:highlight>
                        </a:rPr>
                      </a:br>
                      <a:r>
                        <a:rPr lang="en" sz="1200">
                          <a:highlight>
                            <a:schemeClr val="lt1"/>
                          </a:highlight>
                        </a:rPr>
                        <a:t>top 7</a:t>
                      </a:r>
                      <a:br>
                        <a:rPr lang="en" sz="1200">
                          <a:highlight>
                            <a:schemeClr val="lt1"/>
                          </a:highlight>
                        </a:rPr>
                      </a:br>
                      <a:r>
                        <a:rPr lang="en" sz="1200">
                          <a:highlight>
                            <a:schemeClr val="lt1"/>
                          </a:highlight>
                        </a:rPr>
                        <a:t>top 8</a:t>
                      </a:r>
                      <a:br>
                        <a:rPr lang="en" sz="1200">
                          <a:highlight>
                            <a:schemeClr val="lt1"/>
                          </a:highlight>
                        </a:rPr>
                      </a:br>
                      <a:r>
                        <a:rPr lang="en" sz="1200">
                          <a:highlight>
                            <a:schemeClr val="lt1"/>
                          </a:highlight>
                        </a:rPr>
                        <a:t>top 9</a:t>
                      </a:r>
                      <a:br>
                        <a:rPr lang="en" sz="1200">
                          <a:highlight>
                            <a:schemeClr val="lt1"/>
                          </a:highlight>
                        </a:rPr>
                      </a:br>
                      <a:r>
                        <a:rPr lang="en" sz="1200">
                          <a:highlight>
                            <a:schemeClr val="lt1"/>
                          </a:highlight>
                        </a:rPr>
                        <a:t>top 10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0.638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0.735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0.788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0.824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0.851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0.873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0.891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0.906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0.919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0.931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0.245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0.190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0.151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0.124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0.100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0.082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0.067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0.055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0.045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0.037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0.975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0.984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0.984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0.984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0.986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0.987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0.988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0.989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0.990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0.990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21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21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0.124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0.259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0.381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0.499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0.607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0.700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0.754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0.809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0.845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0.860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450" y="2728400"/>
            <a:ext cx="3379427" cy="24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Test Data</a:t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/15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" y="1307375"/>
            <a:ext cx="4114800" cy="2743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Shape 152"/>
          <p:cNvGraphicFramePr/>
          <p:nvPr/>
        </p:nvGraphicFramePr>
        <p:xfrm>
          <a:off x="3460150" y="69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{1661215D-0ED1-4166-9D97-9F740EF36989}</a:tableStyleId>
              </a:tblPr>
              <a:tblGrid>
                <a:gridCol w="743175"/>
                <a:gridCol w="743175"/>
                <a:gridCol w="743175"/>
                <a:gridCol w="743175"/>
                <a:gridCol w="743175"/>
                <a:gridCol w="743175"/>
                <a:gridCol w="743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mean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std. dev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 #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 #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top 1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top 2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top 3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top 4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top 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top 6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top 7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top 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top 9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top 10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0.568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0.658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0.709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0.749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0.779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0.807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0.830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0.848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0.865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0.879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0.283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0.234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0.205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0.173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0.149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0.129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0.111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0.099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0.084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0.074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37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37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37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37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22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22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22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38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0.981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0.981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0.981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0.981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0.981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0.985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0.985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0.990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0.990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0.990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4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4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4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35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4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4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21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21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21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21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0.102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0.184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0.252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0.388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0.490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0.568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0.621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0.660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0.699</a:t>
                      </a:r>
                      <a:br>
                        <a:rPr lang="en" sz="1200">
                          <a:highlight>
                            <a:srgbClr val="FFFFFF"/>
                          </a:highlight>
                        </a:rPr>
                      </a:b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0.718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790" y="2728400"/>
            <a:ext cx="3379402" cy="24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Overview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</a:t>
            </a:r>
            <a:endParaRPr/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A small piece of text </a:t>
            </a:r>
            <a:r>
              <a:rPr lang="en"/>
              <a:t>approximately</a:t>
            </a:r>
            <a:r>
              <a:rPr lang="en"/>
              <a:t> 1-4 short pieces of information about the same subject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Output: </a:t>
            </a:r>
            <a:r>
              <a:rPr lang="en"/>
              <a:t>the argmax of the</a:t>
            </a:r>
            <a:r>
              <a:rPr lang="en"/>
              <a:t> % match to how well this text falls under each of the image categories</a:t>
            </a:r>
            <a:endParaRPr/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took a little over 1000 captions from each of 40 of the top meme categories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https://memegenerator.net/memes/popular/alltime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caption for each meme is </a:t>
            </a:r>
            <a:r>
              <a:rPr lang="en"/>
              <a:t>embedded</a:t>
            </a:r>
            <a:r>
              <a:rPr lang="en"/>
              <a:t> in the html, meaning that I do not have to do ocr on the images.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spell correct the text and make unicode consistent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treebank tokens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part of speech tags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lemmas and sentiment for tokens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