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3" r:id="rId4"/>
    <p:sldId id="284" r:id="rId5"/>
    <p:sldId id="285" r:id="rId6"/>
    <p:sldId id="286" r:id="rId7"/>
    <p:sldId id="291" r:id="rId8"/>
    <p:sldId id="292" r:id="rId9"/>
    <p:sldId id="290" r:id="rId10"/>
    <p:sldId id="287" r:id="rId11"/>
    <p:sldId id="288" r:id="rId12"/>
    <p:sldId id="289" r:id="rId13"/>
    <p:sldId id="263" r:id="rId14"/>
    <p:sldId id="276" r:id="rId15"/>
    <p:sldId id="277" r:id="rId16"/>
    <p:sldId id="264" r:id="rId17"/>
    <p:sldId id="265" r:id="rId18"/>
    <p:sldId id="259" r:id="rId19"/>
    <p:sldId id="267" r:id="rId20"/>
    <p:sldId id="269" r:id="rId21"/>
    <p:sldId id="261" r:id="rId22"/>
    <p:sldId id="266" r:id="rId23"/>
    <p:sldId id="262" r:id="rId24"/>
    <p:sldId id="270" r:id="rId25"/>
    <p:sldId id="275" r:id="rId26"/>
    <p:sldId id="281" r:id="rId27"/>
    <p:sldId id="272" r:id="rId28"/>
    <p:sldId id="273" r:id="rId29"/>
    <p:sldId id="271" r:id="rId30"/>
    <p:sldId id="278" r:id="rId31"/>
    <p:sldId id="280" r:id="rId32"/>
    <p:sldId id="279" r:id="rId33"/>
    <p:sldId id="27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75" autoAdjust="0"/>
    <p:restoredTop sz="94660"/>
  </p:normalViewPr>
  <p:slideViewPr>
    <p:cSldViewPr snapToGrid="0">
      <p:cViewPr varScale="1">
        <p:scale>
          <a:sx n="115" d="100"/>
          <a:sy n="115" d="100"/>
        </p:scale>
        <p:origin x="12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676897A-989C-4D61-8E23-253F25F2DDF1}" type="doc">
      <dgm:prSet loTypeId="urn:microsoft.com/office/officeart/2005/8/layout/gear1" loCatId="cycle" qsTypeId="urn:microsoft.com/office/officeart/2005/8/quickstyle/3d4" qsCatId="3D" csTypeId="urn:microsoft.com/office/officeart/2005/8/colors/accent5_2" csCatId="accent5" phldr="0"/>
      <dgm:spPr/>
    </dgm:pt>
    <dgm:pt modelId="{6AB9DBEE-323B-4790-BD91-5F150BB77F42}">
      <dgm:prSet phldrT="[Text]" phldr="1"/>
      <dgm:spPr/>
      <dgm:t>
        <a:bodyPr/>
        <a:lstStyle/>
        <a:p>
          <a:endParaRPr lang="en-US"/>
        </a:p>
      </dgm:t>
    </dgm:pt>
    <dgm:pt modelId="{436139CC-6322-42A8-AD16-37484CEF0CAE}" type="parTrans" cxnId="{54B6505A-5FB0-4DB9-9C05-6467BE329345}">
      <dgm:prSet/>
      <dgm:spPr/>
      <dgm:t>
        <a:bodyPr/>
        <a:lstStyle/>
        <a:p>
          <a:endParaRPr lang="en-US"/>
        </a:p>
      </dgm:t>
    </dgm:pt>
    <dgm:pt modelId="{EF0A4118-5082-4208-AE52-62DC7EF2C607}" type="sibTrans" cxnId="{54B6505A-5FB0-4DB9-9C05-6467BE329345}">
      <dgm:prSet/>
      <dgm:spPr/>
      <dgm:t>
        <a:bodyPr/>
        <a:lstStyle/>
        <a:p>
          <a:endParaRPr lang="en-US"/>
        </a:p>
      </dgm:t>
    </dgm:pt>
    <dgm:pt modelId="{80E28EA3-2583-4860-8B1B-204B7E39F9AF}">
      <dgm:prSet phldrT="[Text]" phldr="1"/>
      <dgm:spPr/>
      <dgm:t>
        <a:bodyPr/>
        <a:lstStyle/>
        <a:p>
          <a:endParaRPr lang="en-US"/>
        </a:p>
      </dgm:t>
    </dgm:pt>
    <dgm:pt modelId="{10AAC742-53E4-43CA-9431-9BB9F00B7C83}" type="parTrans" cxnId="{FDE7D39E-8DBC-4BF1-8595-A60D2C1094D4}">
      <dgm:prSet/>
      <dgm:spPr/>
      <dgm:t>
        <a:bodyPr/>
        <a:lstStyle/>
        <a:p>
          <a:endParaRPr lang="en-US"/>
        </a:p>
      </dgm:t>
    </dgm:pt>
    <dgm:pt modelId="{D9F26226-ED0F-46F8-9BAB-98F2EE44F7F2}" type="sibTrans" cxnId="{FDE7D39E-8DBC-4BF1-8595-A60D2C1094D4}">
      <dgm:prSet/>
      <dgm:spPr/>
      <dgm:t>
        <a:bodyPr/>
        <a:lstStyle/>
        <a:p>
          <a:endParaRPr lang="en-US"/>
        </a:p>
      </dgm:t>
    </dgm:pt>
    <dgm:pt modelId="{630D206C-17AA-46FB-9A8B-768329616444}">
      <dgm:prSet phldrT="[Text]" phldr="1"/>
      <dgm:spPr/>
      <dgm:t>
        <a:bodyPr/>
        <a:lstStyle/>
        <a:p>
          <a:endParaRPr lang="en-US"/>
        </a:p>
      </dgm:t>
    </dgm:pt>
    <dgm:pt modelId="{0197819E-D50F-472F-8707-63E4FC75C6D3}" type="parTrans" cxnId="{EB006B52-7F00-4792-AD29-ADE4969731BB}">
      <dgm:prSet/>
      <dgm:spPr/>
      <dgm:t>
        <a:bodyPr/>
        <a:lstStyle/>
        <a:p>
          <a:endParaRPr lang="en-US"/>
        </a:p>
      </dgm:t>
    </dgm:pt>
    <dgm:pt modelId="{A8C9DD0D-9DE1-4205-BFA4-993173F02F25}" type="sibTrans" cxnId="{EB006B52-7F00-4792-AD29-ADE4969731BB}">
      <dgm:prSet/>
      <dgm:spPr/>
      <dgm:t>
        <a:bodyPr/>
        <a:lstStyle/>
        <a:p>
          <a:endParaRPr lang="en-US"/>
        </a:p>
      </dgm:t>
    </dgm:pt>
    <dgm:pt modelId="{B92B4898-C616-429D-AA08-AA5DD9661124}" type="pres">
      <dgm:prSet presAssocID="{D676897A-989C-4D61-8E23-253F25F2DDF1}" presName="composite" presStyleCnt="0">
        <dgm:presLayoutVars>
          <dgm:chMax val="3"/>
          <dgm:animLvl val="lvl"/>
          <dgm:resizeHandles val="exact"/>
        </dgm:presLayoutVars>
      </dgm:prSet>
      <dgm:spPr/>
    </dgm:pt>
    <dgm:pt modelId="{44A90565-B120-4832-8932-91B0560963CA}" type="pres">
      <dgm:prSet presAssocID="{6AB9DBEE-323B-4790-BD91-5F150BB77F42}" presName="gear1" presStyleLbl="node1" presStyleIdx="0" presStyleCnt="3">
        <dgm:presLayoutVars>
          <dgm:chMax val="1"/>
          <dgm:bulletEnabled val="1"/>
        </dgm:presLayoutVars>
      </dgm:prSet>
      <dgm:spPr/>
    </dgm:pt>
    <dgm:pt modelId="{839FB2EE-77C1-4205-AC16-4C46DEB70848}" type="pres">
      <dgm:prSet presAssocID="{6AB9DBEE-323B-4790-BD91-5F150BB77F42}" presName="gear1srcNode" presStyleLbl="node1" presStyleIdx="0" presStyleCnt="3"/>
      <dgm:spPr/>
    </dgm:pt>
    <dgm:pt modelId="{7476FA20-3FAF-47CF-A30C-0C4ACF389B15}" type="pres">
      <dgm:prSet presAssocID="{6AB9DBEE-323B-4790-BD91-5F150BB77F42}" presName="gear1dstNode" presStyleLbl="node1" presStyleIdx="0" presStyleCnt="3"/>
      <dgm:spPr/>
    </dgm:pt>
    <dgm:pt modelId="{64C8788E-B570-4D46-9354-AD72E94805B3}" type="pres">
      <dgm:prSet presAssocID="{80E28EA3-2583-4860-8B1B-204B7E39F9AF}" presName="gear2" presStyleLbl="node1" presStyleIdx="1" presStyleCnt="3">
        <dgm:presLayoutVars>
          <dgm:chMax val="1"/>
          <dgm:bulletEnabled val="1"/>
        </dgm:presLayoutVars>
      </dgm:prSet>
      <dgm:spPr/>
    </dgm:pt>
    <dgm:pt modelId="{F88A869F-6203-4D57-AF35-1AF670C041DB}" type="pres">
      <dgm:prSet presAssocID="{80E28EA3-2583-4860-8B1B-204B7E39F9AF}" presName="gear2srcNode" presStyleLbl="node1" presStyleIdx="1" presStyleCnt="3"/>
      <dgm:spPr/>
    </dgm:pt>
    <dgm:pt modelId="{A392416E-C36F-4AAA-86CF-BE054A40C090}" type="pres">
      <dgm:prSet presAssocID="{80E28EA3-2583-4860-8B1B-204B7E39F9AF}" presName="gear2dstNode" presStyleLbl="node1" presStyleIdx="1" presStyleCnt="3"/>
      <dgm:spPr/>
    </dgm:pt>
    <dgm:pt modelId="{7FDC8743-F9C9-45B9-AC9F-B12B0C250C80}" type="pres">
      <dgm:prSet presAssocID="{630D206C-17AA-46FB-9A8B-768329616444}" presName="gear3" presStyleLbl="node1" presStyleIdx="2" presStyleCnt="3"/>
      <dgm:spPr/>
    </dgm:pt>
    <dgm:pt modelId="{54D9FED8-4469-4F77-9855-64FAF0FED102}" type="pres">
      <dgm:prSet presAssocID="{630D206C-17AA-46FB-9A8B-768329616444}" presName="gear3tx" presStyleLbl="node1" presStyleIdx="2" presStyleCnt="3">
        <dgm:presLayoutVars>
          <dgm:chMax val="1"/>
          <dgm:bulletEnabled val="1"/>
        </dgm:presLayoutVars>
      </dgm:prSet>
      <dgm:spPr/>
    </dgm:pt>
    <dgm:pt modelId="{98CE1DB7-2BF7-4827-A2A6-3358FD33CA0C}" type="pres">
      <dgm:prSet presAssocID="{630D206C-17AA-46FB-9A8B-768329616444}" presName="gear3srcNode" presStyleLbl="node1" presStyleIdx="2" presStyleCnt="3"/>
      <dgm:spPr/>
    </dgm:pt>
    <dgm:pt modelId="{C4E5296A-C0D0-4399-B6C2-23BF26A945CC}" type="pres">
      <dgm:prSet presAssocID="{630D206C-17AA-46FB-9A8B-768329616444}" presName="gear3dstNode" presStyleLbl="node1" presStyleIdx="2" presStyleCnt="3"/>
      <dgm:spPr/>
    </dgm:pt>
    <dgm:pt modelId="{2702075F-9B00-4D28-98A2-19FE524DCF5B}" type="pres">
      <dgm:prSet presAssocID="{EF0A4118-5082-4208-AE52-62DC7EF2C607}" presName="connector1" presStyleLbl="sibTrans2D1" presStyleIdx="0" presStyleCnt="3"/>
      <dgm:spPr/>
    </dgm:pt>
    <dgm:pt modelId="{2A9A1574-C914-486F-9CBB-1CABDD3A0E15}" type="pres">
      <dgm:prSet presAssocID="{D9F26226-ED0F-46F8-9BAB-98F2EE44F7F2}" presName="connector2" presStyleLbl="sibTrans2D1" presStyleIdx="1" presStyleCnt="3"/>
      <dgm:spPr/>
    </dgm:pt>
    <dgm:pt modelId="{965AE30B-588F-4870-8050-812CBE3AF336}" type="pres">
      <dgm:prSet presAssocID="{A8C9DD0D-9DE1-4205-BFA4-993173F02F25}" presName="connector3" presStyleLbl="sibTrans2D1" presStyleIdx="2" presStyleCnt="3"/>
      <dgm:spPr/>
    </dgm:pt>
  </dgm:ptLst>
  <dgm:cxnLst>
    <dgm:cxn modelId="{9C4F7E03-B24C-4E57-8B4F-80DBDAA5ADCD}" type="presOf" srcId="{D676897A-989C-4D61-8E23-253F25F2DDF1}" destId="{B92B4898-C616-429D-AA08-AA5DD9661124}" srcOrd="0" destOrd="0" presId="urn:microsoft.com/office/officeart/2005/8/layout/gear1"/>
    <dgm:cxn modelId="{59722D0A-D875-45CA-B730-76575F4AE44A}" type="presOf" srcId="{630D206C-17AA-46FB-9A8B-768329616444}" destId="{98CE1DB7-2BF7-4827-A2A6-3358FD33CA0C}" srcOrd="2" destOrd="0" presId="urn:microsoft.com/office/officeart/2005/8/layout/gear1"/>
    <dgm:cxn modelId="{17E42826-94D8-4974-B508-1B911D8B4855}" type="presOf" srcId="{630D206C-17AA-46FB-9A8B-768329616444}" destId="{C4E5296A-C0D0-4399-B6C2-23BF26A945CC}" srcOrd="3" destOrd="0" presId="urn:microsoft.com/office/officeart/2005/8/layout/gear1"/>
    <dgm:cxn modelId="{DBA7B75C-4662-4834-9FF2-AC57B9525B71}" type="presOf" srcId="{D9F26226-ED0F-46F8-9BAB-98F2EE44F7F2}" destId="{2A9A1574-C914-486F-9CBB-1CABDD3A0E15}" srcOrd="0" destOrd="0" presId="urn:microsoft.com/office/officeart/2005/8/layout/gear1"/>
    <dgm:cxn modelId="{FCCDCF68-10DB-46A3-93A9-1A21B7F900EB}" type="presOf" srcId="{80E28EA3-2583-4860-8B1B-204B7E39F9AF}" destId="{F88A869F-6203-4D57-AF35-1AF670C041DB}" srcOrd="1" destOrd="0" presId="urn:microsoft.com/office/officeart/2005/8/layout/gear1"/>
    <dgm:cxn modelId="{1EB8D64B-2C6C-4980-9D09-C39504272A55}" type="presOf" srcId="{6AB9DBEE-323B-4790-BD91-5F150BB77F42}" destId="{7476FA20-3FAF-47CF-A30C-0C4ACF389B15}" srcOrd="2" destOrd="0" presId="urn:microsoft.com/office/officeart/2005/8/layout/gear1"/>
    <dgm:cxn modelId="{EB006B52-7F00-4792-AD29-ADE4969731BB}" srcId="{D676897A-989C-4D61-8E23-253F25F2DDF1}" destId="{630D206C-17AA-46FB-9A8B-768329616444}" srcOrd="2" destOrd="0" parTransId="{0197819E-D50F-472F-8707-63E4FC75C6D3}" sibTransId="{A8C9DD0D-9DE1-4205-BFA4-993173F02F25}"/>
    <dgm:cxn modelId="{03A8A053-B66C-4AB3-A0E2-3407484CE752}" type="presOf" srcId="{630D206C-17AA-46FB-9A8B-768329616444}" destId="{7FDC8743-F9C9-45B9-AC9F-B12B0C250C80}" srcOrd="0" destOrd="0" presId="urn:microsoft.com/office/officeart/2005/8/layout/gear1"/>
    <dgm:cxn modelId="{54B6505A-5FB0-4DB9-9C05-6467BE329345}" srcId="{D676897A-989C-4D61-8E23-253F25F2DDF1}" destId="{6AB9DBEE-323B-4790-BD91-5F150BB77F42}" srcOrd="0" destOrd="0" parTransId="{436139CC-6322-42A8-AD16-37484CEF0CAE}" sibTransId="{EF0A4118-5082-4208-AE52-62DC7EF2C607}"/>
    <dgm:cxn modelId="{CE48C67B-75D8-463E-B265-07B87F1956EB}" type="presOf" srcId="{80E28EA3-2583-4860-8B1B-204B7E39F9AF}" destId="{64C8788E-B570-4D46-9354-AD72E94805B3}" srcOrd="0" destOrd="0" presId="urn:microsoft.com/office/officeart/2005/8/layout/gear1"/>
    <dgm:cxn modelId="{9E9FCD9A-1EAA-4C8F-A60C-0AB62BEA4074}" type="presOf" srcId="{80E28EA3-2583-4860-8B1B-204B7E39F9AF}" destId="{A392416E-C36F-4AAA-86CF-BE054A40C090}" srcOrd="2" destOrd="0" presId="urn:microsoft.com/office/officeart/2005/8/layout/gear1"/>
    <dgm:cxn modelId="{FDE7D39E-8DBC-4BF1-8595-A60D2C1094D4}" srcId="{D676897A-989C-4D61-8E23-253F25F2DDF1}" destId="{80E28EA3-2583-4860-8B1B-204B7E39F9AF}" srcOrd="1" destOrd="0" parTransId="{10AAC742-53E4-43CA-9431-9BB9F00B7C83}" sibTransId="{D9F26226-ED0F-46F8-9BAB-98F2EE44F7F2}"/>
    <dgm:cxn modelId="{03A313B7-4EF6-4068-A2E0-BAF6A54CB036}" type="presOf" srcId="{6AB9DBEE-323B-4790-BD91-5F150BB77F42}" destId="{839FB2EE-77C1-4205-AC16-4C46DEB70848}" srcOrd="1" destOrd="0" presId="urn:microsoft.com/office/officeart/2005/8/layout/gear1"/>
    <dgm:cxn modelId="{F22CF3C9-BBD4-465C-9E19-F55B8923AAE9}" type="presOf" srcId="{6AB9DBEE-323B-4790-BD91-5F150BB77F42}" destId="{44A90565-B120-4832-8932-91B0560963CA}" srcOrd="0" destOrd="0" presId="urn:microsoft.com/office/officeart/2005/8/layout/gear1"/>
    <dgm:cxn modelId="{74732ECE-D905-453B-808C-0A01EC54F97B}" type="presOf" srcId="{630D206C-17AA-46FB-9A8B-768329616444}" destId="{54D9FED8-4469-4F77-9855-64FAF0FED102}" srcOrd="1" destOrd="0" presId="urn:microsoft.com/office/officeart/2005/8/layout/gear1"/>
    <dgm:cxn modelId="{32D6FDE0-BBF4-406E-A974-F400B57DBE64}" type="presOf" srcId="{A8C9DD0D-9DE1-4205-BFA4-993173F02F25}" destId="{965AE30B-588F-4870-8050-812CBE3AF336}" srcOrd="0" destOrd="0" presId="urn:microsoft.com/office/officeart/2005/8/layout/gear1"/>
    <dgm:cxn modelId="{F3622FE3-558B-4FB5-83EA-082826855BBF}" type="presOf" srcId="{EF0A4118-5082-4208-AE52-62DC7EF2C607}" destId="{2702075F-9B00-4D28-98A2-19FE524DCF5B}" srcOrd="0" destOrd="0" presId="urn:microsoft.com/office/officeart/2005/8/layout/gear1"/>
    <dgm:cxn modelId="{E7FEC99B-7BA3-40A6-A162-27A7AB5AF83C}" type="presParOf" srcId="{B92B4898-C616-429D-AA08-AA5DD9661124}" destId="{44A90565-B120-4832-8932-91B0560963CA}" srcOrd="0" destOrd="0" presId="urn:microsoft.com/office/officeart/2005/8/layout/gear1"/>
    <dgm:cxn modelId="{DEE72B5B-DADD-4F80-BC83-AFB51F76EDC7}" type="presParOf" srcId="{B92B4898-C616-429D-AA08-AA5DD9661124}" destId="{839FB2EE-77C1-4205-AC16-4C46DEB70848}" srcOrd="1" destOrd="0" presId="urn:microsoft.com/office/officeart/2005/8/layout/gear1"/>
    <dgm:cxn modelId="{A10923E7-DA6A-425F-AD09-42264D1A71EF}" type="presParOf" srcId="{B92B4898-C616-429D-AA08-AA5DD9661124}" destId="{7476FA20-3FAF-47CF-A30C-0C4ACF389B15}" srcOrd="2" destOrd="0" presId="urn:microsoft.com/office/officeart/2005/8/layout/gear1"/>
    <dgm:cxn modelId="{4B8460BC-98E2-4BFC-98FE-7E4D104BBE0F}" type="presParOf" srcId="{B92B4898-C616-429D-AA08-AA5DD9661124}" destId="{64C8788E-B570-4D46-9354-AD72E94805B3}" srcOrd="3" destOrd="0" presId="urn:microsoft.com/office/officeart/2005/8/layout/gear1"/>
    <dgm:cxn modelId="{091159E6-6E6C-4881-B848-DBB5928063B4}" type="presParOf" srcId="{B92B4898-C616-429D-AA08-AA5DD9661124}" destId="{F88A869F-6203-4D57-AF35-1AF670C041DB}" srcOrd="4" destOrd="0" presId="urn:microsoft.com/office/officeart/2005/8/layout/gear1"/>
    <dgm:cxn modelId="{3FD03A58-807B-4C62-8BFF-7D15BA4BD21C}" type="presParOf" srcId="{B92B4898-C616-429D-AA08-AA5DD9661124}" destId="{A392416E-C36F-4AAA-86CF-BE054A40C090}" srcOrd="5" destOrd="0" presId="urn:microsoft.com/office/officeart/2005/8/layout/gear1"/>
    <dgm:cxn modelId="{39A85022-E532-4D67-BC62-45DC3A8A8271}" type="presParOf" srcId="{B92B4898-C616-429D-AA08-AA5DD9661124}" destId="{7FDC8743-F9C9-45B9-AC9F-B12B0C250C80}" srcOrd="6" destOrd="0" presId="urn:microsoft.com/office/officeart/2005/8/layout/gear1"/>
    <dgm:cxn modelId="{41F1EA53-9C72-4C57-85A2-3472B49C9F66}" type="presParOf" srcId="{B92B4898-C616-429D-AA08-AA5DD9661124}" destId="{54D9FED8-4469-4F77-9855-64FAF0FED102}" srcOrd="7" destOrd="0" presId="urn:microsoft.com/office/officeart/2005/8/layout/gear1"/>
    <dgm:cxn modelId="{10C595A6-1DE0-4C1A-9056-4C72C799BAE0}" type="presParOf" srcId="{B92B4898-C616-429D-AA08-AA5DD9661124}" destId="{98CE1DB7-2BF7-4827-A2A6-3358FD33CA0C}" srcOrd="8" destOrd="0" presId="urn:microsoft.com/office/officeart/2005/8/layout/gear1"/>
    <dgm:cxn modelId="{80BA3A65-2B26-4997-9FEF-19D916AB5020}" type="presParOf" srcId="{B92B4898-C616-429D-AA08-AA5DD9661124}" destId="{C4E5296A-C0D0-4399-B6C2-23BF26A945CC}" srcOrd="9" destOrd="0" presId="urn:microsoft.com/office/officeart/2005/8/layout/gear1"/>
    <dgm:cxn modelId="{E2232792-FED2-451A-8015-F766D9ADACFF}" type="presParOf" srcId="{B92B4898-C616-429D-AA08-AA5DD9661124}" destId="{2702075F-9B00-4D28-98A2-19FE524DCF5B}" srcOrd="10" destOrd="0" presId="urn:microsoft.com/office/officeart/2005/8/layout/gear1"/>
    <dgm:cxn modelId="{CD458A14-4539-414D-91F0-C10A0FC12F87}" type="presParOf" srcId="{B92B4898-C616-429D-AA08-AA5DD9661124}" destId="{2A9A1574-C914-486F-9CBB-1CABDD3A0E15}" srcOrd="11" destOrd="0" presId="urn:microsoft.com/office/officeart/2005/8/layout/gear1"/>
    <dgm:cxn modelId="{D0FA07FE-9B15-498C-9E70-9A9E092B07A4}" type="presParOf" srcId="{B92B4898-C616-429D-AA08-AA5DD9661124}" destId="{965AE30B-588F-4870-8050-812CBE3AF336}" srcOrd="12" destOrd="0" presId="urn:microsoft.com/office/officeart/2005/8/layout/gear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676897A-989C-4D61-8E23-253F25F2DDF1}" type="doc">
      <dgm:prSet loTypeId="urn:microsoft.com/office/officeart/2005/8/layout/gear1" loCatId="cycle" qsTypeId="urn:microsoft.com/office/officeart/2005/8/quickstyle/3d4" qsCatId="3D" csTypeId="urn:microsoft.com/office/officeart/2005/8/colors/accent5_2" csCatId="accent5" phldr="0"/>
      <dgm:spPr/>
    </dgm:pt>
    <dgm:pt modelId="{6AB9DBEE-323B-4790-BD91-5F150BB77F42}">
      <dgm:prSet phldrT="[Text]" phldr="1"/>
      <dgm:spPr/>
      <dgm:t>
        <a:bodyPr/>
        <a:lstStyle/>
        <a:p>
          <a:endParaRPr lang="en-US"/>
        </a:p>
      </dgm:t>
    </dgm:pt>
    <dgm:pt modelId="{436139CC-6322-42A8-AD16-37484CEF0CAE}" type="parTrans" cxnId="{54B6505A-5FB0-4DB9-9C05-6467BE329345}">
      <dgm:prSet/>
      <dgm:spPr/>
      <dgm:t>
        <a:bodyPr/>
        <a:lstStyle/>
        <a:p>
          <a:endParaRPr lang="en-US"/>
        </a:p>
      </dgm:t>
    </dgm:pt>
    <dgm:pt modelId="{EF0A4118-5082-4208-AE52-62DC7EF2C607}" type="sibTrans" cxnId="{54B6505A-5FB0-4DB9-9C05-6467BE329345}">
      <dgm:prSet/>
      <dgm:spPr/>
      <dgm:t>
        <a:bodyPr/>
        <a:lstStyle/>
        <a:p>
          <a:endParaRPr lang="en-US"/>
        </a:p>
      </dgm:t>
    </dgm:pt>
    <dgm:pt modelId="{80E28EA3-2583-4860-8B1B-204B7E39F9AF}">
      <dgm:prSet phldrT="[Text]" phldr="1"/>
      <dgm:spPr/>
      <dgm:t>
        <a:bodyPr/>
        <a:lstStyle/>
        <a:p>
          <a:endParaRPr lang="en-US"/>
        </a:p>
      </dgm:t>
    </dgm:pt>
    <dgm:pt modelId="{10AAC742-53E4-43CA-9431-9BB9F00B7C83}" type="parTrans" cxnId="{FDE7D39E-8DBC-4BF1-8595-A60D2C1094D4}">
      <dgm:prSet/>
      <dgm:spPr/>
      <dgm:t>
        <a:bodyPr/>
        <a:lstStyle/>
        <a:p>
          <a:endParaRPr lang="en-US"/>
        </a:p>
      </dgm:t>
    </dgm:pt>
    <dgm:pt modelId="{D9F26226-ED0F-46F8-9BAB-98F2EE44F7F2}" type="sibTrans" cxnId="{FDE7D39E-8DBC-4BF1-8595-A60D2C1094D4}">
      <dgm:prSet/>
      <dgm:spPr/>
      <dgm:t>
        <a:bodyPr/>
        <a:lstStyle/>
        <a:p>
          <a:endParaRPr lang="en-US"/>
        </a:p>
      </dgm:t>
    </dgm:pt>
    <dgm:pt modelId="{630D206C-17AA-46FB-9A8B-768329616444}">
      <dgm:prSet phldrT="[Text]" phldr="1"/>
      <dgm:spPr/>
      <dgm:t>
        <a:bodyPr/>
        <a:lstStyle/>
        <a:p>
          <a:endParaRPr lang="en-US"/>
        </a:p>
      </dgm:t>
    </dgm:pt>
    <dgm:pt modelId="{0197819E-D50F-472F-8707-63E4FC75C6D3}" type="parTrans" cxnId="{EB006B52-7F00-4792-AD29-ADE4969731BB}">
      <dgm:prSet/>
      <dgm:spPr/>
      <dgm:t>
        <a:bodyPr/>
        <a:lstStyle/>
        <a:p>
          <a:endParaRPr lang="en-US"/>
        </a:p>
      </dgm:t>
    </dgm:pt>
    <dgm:pt modelId="{A8C9DD0D-9DE1-4205-BFA4-993173F02F25}" type="sibTrans" cxnId="{EB006B52-7F00-4792-AD29-ADE4969731BB}">
      <dgm:prSet/>
      <dgm:spPr/>
      <dgm:t>
        <a:bodyPr/>
        <a:lstStyle/>
        <a:p>
          <a:endParaRPr lang="en-US"/>
        </a:p>
      </dgm:t>
    </dgm:pt>
    <dgm:pt modelId="{B92B4898-C616-429D-AA08-AA5DD9661124}" type="pres">
      <dgm:prSet presAssocID="{D676897A-989C-4D61-8E23-253F25F2DDF1}" presName="composite" presStyleCnt="0">
        <dgm:presLayoutVars>
          <dgm:chMax val="3"/>
          <dgm:animLvl val="lvl"/>
          <dgm:resizeHandles val="exact"/>
        </dgm:presLayoutVars>
      </dgm:prSet>
      <dgm:spPr/>
    </dgm:pt>
    <dgm:pt modelId="{44A90565-B120-4832-8932-91B0560963CA}" type="pres">
      <dgm:prSet presAssocID="{6AB9DBEE-323B-4790-BD91-5F150BB77F42}" presName="gear1" presStyleLbl="node1" presStyleIdx="0" presStyleCnt="3">
        <dgm:presLayoutVars>
          <dgm:chMax val="1"/>
          <dgm:bulletEnabled val="1"/>
        </dgm:presLayoutVars>
      </dgm:prSet>
      <dgm:spPr/>
    </dgm:pt>
    <dgm:pt modelId="{839FB2EE-77C1-4205-AC16-4C46DEB70848}" type="pres">
      <dgm:prSet presAssocID="{6AB9DBEE-323B-4790-BD91-5F150BB77F42}" presName="gear1srcNode" presStyleLbl="node1" presStyleIdx="0" presStyleCnt="3"/>
      <dgm:spPr/>
    </dgm:pt>
    <dgm:pt modelId="{7476FA20-3FAF-47CF-A30C-0C4ACF389B15}" type="pres">
      <dgm:prSet presAssocID="{6AB9DBEE-323B-4790-BD91-5F150BB77F42}" presName="gear1dstNode" presStyleLbl="node1" presStyleIdx="0" presStyleCnt="3"/>
      <dgm:spPr/>
    </dgm:pt>
    <dgm:pt modelId="{64C8788E-B570-4D46-9354-AD72E94805B3}" type="pres">
      <dgm:prSet presAssocID="{80E28EA3-2583-4860-8B1B-204B7E39F9AF}" presName="gear2" presStyleLbl="node1" presStyleIdx="1" presStyleCnt="3">
        <dgm:presLayoutVars>
          <dgm:chMax val="1"/>
          <dgm:bulletEnabled val="1"/>
        </dgm:presLayoutVars>
      </dgm:prSet>
      <dgm:spPr/>
    </dgm:pt>
    <dgm:pt modelId="{F88A869F-6203-4D57-AF35-1AF670C041DB}" type="pres">
      <dgm:prSet presAssocID="{80E28EA3-2583-4860-8B1B-204B7E39F9AF}" presName="gear2srcNode" presStyleLbl="node1" presStyleIdx="1" presStyleCnt="3"/>
      <dgm:spPr/>
    </dgm:pt>
    <dgm:pt modelId="{A392416E-C36F-4AAA-86CF-BE054A40C090}" type="pres">
      <dgm:prSet presAssocID="{80E28EA3-2583-4860-8B1B-204B7E39F9AF}" presName="gear2dstNode" presStyleLbl="node1" presStyleIdx="1" presStyleCnt="3"/>
      <dgm:spPr/>
    </dgm:pt>
    <dgm:pt modelId="{7FDC8743-F9C9-45B9-AC9F-B12B0C250C80}" type="pres">
      <dgm:prSet presAssocID="{630D206C-17AA-46FB-9A8B-768329616444}" presName="gear3" presStyleLbl="node1" presStyleIdx="2" presStyleCnt="3"/>
      <dgm:spPr/>
    </dgm:pt>
    <dgm:pt modelId="{54D9FED8-4469-4F77-9855-64FAF0FED102}" type="pres">
      <dgm:prSet presAssocID="{630D206C-17AA-46FB-9A8B-768329616444}" presName="gear3tx" presStyleLbl="node1" presStyleIdx="2" presStyleCnt="3">
        <dgm:presLayoutVars>
          <dgm:chMax val="1"/>
          <dgm:bulletEnabled val="1"/>
        </dgm:presLayoutVars>
      </dgm:prSet>
      <dgm:spPr/>
    </dgm:pt>
    <dgm:pt modelId="{98CE1DB7-2BF7-4827-A2A6-3358FD33CA0C}" type="pres">
      <dgm:prSet presAssocID="{630D206C-17AA-46FB-9A8B-768329616444}" presName="gear3srcNode" presStyleLbl="node1" presStyleIdx="2" presStyleCnt="3"/>
      <dgm:spPr/>
    </dgm:pt>
    <dgm:pt modelId="{C4E5296A-C0D0-4399-B6C2-23BF26A945CC}" type="pres">
      <dgm:prSet presAssocID="{630D206C-17AA-46FB-9A8B-768329616444}" presName="gear3dstNode" presStyleLbl="node1" presStyleIdx="2" presStyleCnt="3"/>
      <dgm:spPr/>
    </dgm:pt>
    <dgm:pt modelId="{2702075F-9B00-4D28-98A2-19FE524DCF5B}" type="pres">
      <dgm:prSet presAssocID="{EF0A4118-5082-4208-AE52-62DC7EF2C607}" presName="connector1" presStyleLbl="sibTrans2D1" presStyleIdx="0" presStyleCnt="3"/>
      <dgm:spPr/>
    </dgm:pt>
    <dgm:pt modelId="{2A9A1574-C914-486F-9CBB-1CABDD3A0E15}" type="pres">
      <dgm:prSet presAssocID="{D9F26226-ED0F-46F8-9BAB-98F2EE44F7F2}" presName="connector2" presStyleLbl="sibTrans2D1" presStyleIdx="1" presStyleCnt="3"/>
      <dgm:spPr/>
    </dgm:pt>
    <dgm:pt modelId="{965AE30B-588F-4870-8050-812CBE3AF336}" type="pres">
      <dgm:prSet presAssocID="{A8C9DD0D-9DE1-4205-BFA4-993173F02F25}" presName="connector3" presStyleLbl="sibTrans2D1" presStyleIdx="2" presStyleCnt="3"/>
      <dgm:spPr/>
    </dgm:pt>
  </dgm:ptLst>
  <dgm:cxnLst>
    <dgm:cxn modelId="{9C4F7E03-B24C-4E57-8B4F-80DBDAA5ADCD}" type="presOf" srcId="{D676897A-989C-4D61-8E23-253F25F2DDF1}" destId="{B92B4898-C616-429D-AA08-AA5DD9661124}" srcOrd="0" destOrd="0" presId="urn:microsoft.com/office/officeart/2005/8/layout/gear1"/>
    <dgm:cxn modelId="{59722D0A-D875-45CA-B730-76575F4AE44A}" type="presOf" srcId="{630D206C-17AA-46FB-9A8B-768329616444}" destId="{98CE1DB7-2BF7-4827-A2A6-3358FD33CA0C}" srcOrd="2" destOrd="0" presId="urn:microsoft.com/office/officeart/2005/8/layout/gear1"/>
    <dgm:cxn modelId="{17E42826-94D8-4974-B508-1B911D8B4855}" type="presOf" srcId="{630D206C-17AA-46FB-9A8B-768329616444}" destId="{C4E5296A-C0D0-4399-B6C2-23BF26A945CC}" srcOrd="3" destOrd="0" presId="urn:microsoft.com/office/officeart/2005/8/layout/gear1"/>
    <dgm:cxn modelId="{DBA7B75C-4662-4834-9FF2-AC57B9525B71}" type="presOf" srcId="{D9F26226-ED0F-46F8-9BAB-98F2EE44F7F2}" destId="{2A9A1574-C914-486F-9CBB-1CABDD3A0E15}" srcOrd="0" destOrd="0" presId="urn:microsoft.com/office/officeart/2005/8/layout/gear1"/>
    <dgm:cxn modelId="{FCCDCF68-10DB-46A3-93A9-1A21B7F900EB}" type="presOf" srcId="{80E28EA3-2583-4860-8B1B-204B7E39F9AF}" destId="{F88A869F-6203-4D57-AF35-1AF670C041DB}" srcOrd="1" destOrd="0" presId="urn:microsoft.com/office/officeart/2005/8/layout/gear1"/>
    <dgm:cxn modelId="{1EB8D64B-2C6C-4980-9D09-C39504272A55}" type="presOf" srcId="{6AB9DBEE-323B-4790-BD91-5F150BB77F42}" destId="{7476FA20-3FAF-47CF-A30C-0C4ACF389B15}" srcOrd="2" destOrd="0" presId="urn:microsoft.com/office/officeart/2005/8/layout/gear1"/>
    <dgm:cxn modelId="{EB006B52-7F00-4792-AD29-ADE4969731BB}" srcId="{D676897A-989C-4D61-8E23-253F25F2DDF1}" destId="{630D206C-17AA-46FB-9A8B-768329616444}" srcOrd="2" destOrd="0" parTransId="{0197819E-D50F-472F-8707-63E4FC75C6D3}" sibTransId="{A8C9DD0D-9DE1-4205-BFA4-993173F02F25}"/>
    <dgm:cxn modelId="{03A8A053-B66C-4AB3-A0E2-3407484CE752}" type="presOf" srcId="{630D206C-17AA-46FB-9A8B-768329616444}" destId="{7FDC8743-F9C9-45B9-AC9F-B12B0C250C80}" srcOrd="0" destOrd="0" presId="urn:microsoft.com/office/officeart/2005/8/layout/gear1"/>
    <dgm:cxn modelId="{54B6505A-5FB0-4DB9-9C05-6467BE329345}" srcId="{D676897A-989C-4D61-8E23-253F25F2DDF1}" destId="{6AB9DBEE-323B-4790-BD91-5F150BB77F42}" srcOrd="0" destOrd="0" parTransId="{436139CC-6322-42A8-AD16-37484CEF0CAE}" sibTransId="{EF0A4118-5082-4208-AE52-62DC7EF2C607}"/>
    <dgm:cxn modelId="{CE48C67B-75D8-463E-B265-07B87F1956EB}" type="presOf" srcId="{80E28EA3-2583-4860-8B1B-204B7E39F9AF}" destId="{64C8788E-B570-4D46-9354-AD72E94805B3}" srcOrd="0" destOrd="0" presId="urn:microsoft.com/office/officeart/2005/8/layout/gear1"/>
    <dgm:cxn modelId="{9E9FCD9A-1EAA-4C8F-A60C-0AB62BEA4074}" type="presOf" srcId="{80E28EA3-2583-4860-8B1B-204B7E39F9AF}" destId="{A392416E-C36F-4AAA-86CF-BE054A40C090}" srcOrd="2" destOrd="0" presId="urn:microsoft.com/office/officeart/2005/8/layout/gear1"/>
    <dgm:cxn modelId="{FDE7D39E-8DBC-4BF1-8595-A60D2C1094D4}" srcId="{D676897A-989C-4D61-8E23-253F25F2DDF1}" destId="{80E28EA3-2583-4860-8B1B-204B7E39F9AF}" srcOrd="1" destOrd="0" parTransId="{10AAC742-53E4-43CA-9431-9BB9F00B7C83}" sibTransId="{D9F26226-ED0F-46F8-9BAB-98F2EE44F7F2}"/>
    <dgm:cxn modelId="{03A313B7-4EF6-4068-A2E0-BAF6A54CB036}" type="presOf" srcId="{6AB9DBEE-323B-4790-BD91-5F150BB77F42}" destId="{839FB2EE-77C1-4205-AC16-4C46DEB70848}" srcOrd="1" destOrd="0" presId="urn:microsoft.com/office/officeart/2005/8/layout/gear1"/>
    <dgm:cxn modelId="{F22CF3C9-BBD4-465C-9E19-F55B8923AAE9}" type="presOf" srcId="{6AB9DBEE-323B-4790-BD91-5F150BB77F42}" destId="{44A90565-B120-4832-8932-91B0560963CA}" srcOrd="0" destOrd="0" presId="urn:microsoft.com/office/officeart/2005/8/layout/gear1"/>
    <dgm:cxn modelId="{74732ECE-D905-453B-808C-0A01EC54F97B}" type="presOf" srcId="{630D206C-17AA-46FB-9A8B-768329616444}" destId="{54D9FED8-4469-4F77-9855-64FAF0FED102}" srcOrd="1" destOrd="0" presId="urn:microsoft.com/office/officeart/2005/8/layout/gear1"/>
    <dgm:cxn modelId="{32D6FDE0-BBF4-406E-A974-F400B57DBE64}" type="presOf" srcId="{A8C9DD0D-9DE1-4205-BFA4-993173F02F25}" destId="{965AE30B-588F-4870-8050-812CBE3AF336}" srcOrd="0" destOrd="0" presId="urn:microsoft.com/office/officeart/2005/8/layout/gear1"/>
    <dgm:cxn modelId="{F3622FE3-558B-4FB5-83EA-082826855BBF}" type="presOf" srcId="{EF0A4118-5082-4208-AE52-62DC7EF2C607}" destId="{2702075F-9B00-4D28-98A2-19FE524DCF5B}" srcOrd="0" destOrd="0" presId="urn:microsoft.com/office/officeart/2005/8/layout/gear1"/>
    <dgm:cxn modelId="{E7FEC99B-7BA3-40A6-A162-27A7AB5AF83C}" type="presParOf" srcId="{B92B4898-C616-429D-AA08-AA5DD9661124}" destId="{44A90565-B120-4832-8932-91B0560963CA}" srcOrd="0" destOrd="0" presId="urn:microsoft.com/office/officeart/2005/8/layout/gear1"/>
    <dgm:cxn modelId="{DEE72B5B-DADD-4F80-BC83-AFB51F76EDC7}" type="presParOf" srcId="{B92B4898-C616-429D-AA08-AA5DD9661124}" destId="{839FB2EE-77C1-4205-AC16-4C46DEB70848}" srcOrd="1" destOrd="0" presId="urn:microsoft.com/office/officeart/2005/8/layout/gear1"/>
    <dgm:cxn modelId="{A10923E7-DA6A-425F-AD09-42264D1A71EF}" type="presParOf" srcId="{B92B4898-C616-429D-AA08-AA5DD9661124}" destId="{7476FA20-3FAF-47CF-A30C-0C4ACF389B15}" srcOrd="2" destOrd="0" presId="urn:microsoft.com/office/officeart/2005/8/layout/gear1"/>
    <dgm:cxn modelId="{4B8460BC-98E2-4BFC-98FE-7E4D104BBE0F}" type="presParOf" srcId="{B92B4898-C616-429D-AA08-AA5DD9661124}" destId="{64C8788E-B570-4D46-9354-AD72E94805B3}" srcOrd="3" destOrd="0" presId="urn:microsoft.com/office/officeart/2005/8/layout/gear1"/>
    <dgm:cxn modelId="{091159E6-6E6C-4881-B848-DBB5928063B4}" type="presParOf" srcId="{B92B4898-C616-429D-AA08-AA5DD9661124}" destId="{F88A869F-6203-4D57-AF35-1AF670C041DB}" srcOrd="4" destOrd="0" presId="urn:microsoft.com/office/officeart/2005/8/layout/gear1"/>
    <dgm:cxn modelId="{3FD03A58-807B-4C62-8BFF-7D15BA4BD21C}" type="presParOf" srcId="{B92B4898-C616-429D-AA08-AA5DD9661124}" destId="{A392416E-C36F-4AAA-86CF-BE054A40C090}" srcOrd="5" destOrd="0" presId="urn:microsoft.com/office/officeart/2005/8/layout/gear1"/>
    <dgm:cxn modelId="{39A85022-E532-4D67-BC62-45DC3A8A8271}" type="presParOf" srcId="{B92B4898-C616-429D-AA08-AA5DD9661124}" destId="{7FDC8743-F9C9-45B9-AC9F-B12B0C250C80}" srcOrd="6" destOrd="0" presId="urn:microsoft.com/office/officeart/2005/8/layout/gear1"/>
    <dgm:cxn modelId="{41F1EA53-9C72-4C57-85A2-3472B49C9F66}" type="presParOf" srcId="{B92B4898-C616-429D-AA08-AA5DD9661124}" destId="{54D9FED8-4469-4F77-9855-64FAF0FED102}" srcOrd="7" destOrd="0" presId="urn:microsoft.com/office/officeart/2005/8/layout/gear1"/>
    <dgm:cxn modelId="{10C595A6-1DE0-4C1A-9056-4C72C799BAE0}" type="presParOf" srcId="{B92B4898-C616-429D-AA08-AA5DD9661124}" destId="{98CE1DB7-2BF7-4827-A2A6-3358FD33CA0C}" srcOrd="8" destOrd="0" presId="urn:microsoft.com/office/officeart/2005/8/layout/gear1"/>
    <dgm:cxn modelId="{80BA3A65-2B26-4997-9FEF-19D916AB5020}" type="presParOf" srcId="{B92B4898-C616-429D-AA08-AA5DD9661124}" destId="{C4E5296A-C0D0-4399-B6C2-23BF26A945CC}" srcOrd="9" destOrd="0" presId="urn:microsoft.com/office/officeart/2005/8/layout/gear1"/>
    <dgm:cxn modelId="{E2232792-FED2-451A-8015-F766D9ADACFF}" type="presParOf" srcId="{B92B4898-C616-429D-AA08-AA5DD9661124}" destId="{2702075F-9B00-4D28-98A2-19FE524DCF5B}" srcOrd="10" destOrd="0" presId="urn:microsoft.com/office/officeart/2005/8/layout/gear1"/>
    <dgm:cxn modelId="{CD458A14-4539-414D-91F0-C10A0FC12F87}" type="presParOf" srcId="{B92B4898-C616-429D-AA08-AA5DD9661124}" destId="{2A9A1574-C914-486F-9CBB-1CABDD3A0E15}" srcOrd="11" destOrd="0" presId="urn:microsoft.com/office/officeart/2005/8/layout/gear1"/>
    <dgm:cxn modelId="{D0FA07FE-9B15-498C-9E70-9A9E092B07A4}" type="presParOf" srcId="{B92B4898-C616-429D-AA08-AA5DD9661124}" destId="{965AE30B-588F-4870-8050-812CBE3AF336}" srcOrd="12" destOrd="0" presId="urn:microsoft.com/office/officeart/2005/8/layout/gear1"/>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676897A-989C-4D61-8E23-253F25F2DDF1}" type="doc">
      <dgm:prSet loTypeId="urn:microsoft.com/office/officeart/2005/8/layout/gear1" loCatId="cycle" qsTypeId="urn:microsoft.com/office/officeart/2005/8/quickstyle/3d4" qsCatId="3D" csTypeId="urn:microsoft.com/office/officeart/2005/8/colors/accent5_2" csCatId="accent5" phldr="0"/>
      <dgm:spPr/>
    </dgm:pt>
    <dgm:pt modelId="{6AB9DBEE-323B-4790-BD91-5F150BB77F42}">
      <dgm:prSet phldrT="[Text]" phldr="1"/>
      <dgm:spPr/>
      <dgm:t>
        <a:bodyPr/>
        <a:lstStyle/>
        <a:p>
          <a:endParaRPr lang="en-US"/>
        </a:p>
      </dgm:t>
    </dgm:pt>
    <dgm:pt modelId="{436139CC-6322-42A8-AD16-37484CEF0CAE}" type="parTrans" cxnId="{54B6505A-5FB0-4DB9-9C05-6467BE329345}">
      <dgm:prSet/>
      <dgm:spPr/>
      <dgm:t>
        <a:bodyPr/>
        <a:lstStyle/>
        <a:p>
          <a:endParaRPr lang="en-US"/>
        </a:p>
      </dgm:t>
    </dgm:pt>
    <dgm:pt modelId="{EF0A4118-5082-4208-AE52-62DC7EF2C607}" type="sibTrans" cxnId="{54B6505A-5FB0-4DB9-9C05-6467BE329345}">
      <dgm:prSet/>
      <dgm:spPr/>
      <dgm:t>
        <a:bodyPr/>
        <a:lstStyle/>
        <a:p>
          <a:endParaRPr lang="en-US"/>
        </a:p>
      </dgm:t>
    </dgm:pt>
    <dgm:pt modelId="{80E28EA3-2583-4860-8B1B-204B7E39F9AF}">
      <dgm:prSet phldrT="[Text]" phldr="1"/>
      <dgm:spPr/>
      <dgm:t>
        <a:bodyPr/>
        <a:lstStyle/>
        <a:p>
          <a:endParaRPr lang="en-US"/>
        </a:p>
      </dgm:t>
    </dgm:pt>
    <dgm:pt modelId="{10AAC742-53E4-43CA-9431-9BB9F00B7C83}" type="parTrans" cxnId="{FDE7D39E-8DBC-4BF1-8595-A60D2C1094D4}">
      <dgm:prSet/>
      <dgm:spPr/>
      <dgm:t>
        <a:bodyPr/>
        <a:lstStyle/>
        <a:p>
          <a:endParaRPr lang="en-US"/>
        </a:p>
      </dgm:t>
    </dgm:pt>
    <dgm:pt modelId="{D9F26226-ED0F-46F8-9BAB-98F2EE44F7F2}" type="sibTrans" cxnId="{FDE7D39E-8DBC-4BF1-8595-A60D2C1094D4}">
      <dgm:prSet/>
      <dgm:spPr/>
      <dgm:t>
        <a:bodyPr/>
        <a:lstStyle/>
        <a:p>
          <a:endParaRPr lang="en-US"/>
        </a:p>
      </dgm:t>
    </dgm:pt>
    <dgm:pt modelId="{630D206C-17AA-46FB-9A8B-768329616444}">
      <dgm:prSet phldrT="[Text]" phldr="1"/>
      <dgm:spPr/>
      <dgm:t>
        <a:bodyPr/>
        <a:lstStyle/>
        <a:p>
          <a:endParaRPr lang="en-US"/>
        </a:p>
      </dgm:t>
    </dgm:pt>
    <dgm:pt modelId="{0197819E-D50F-472F-8707-63E4FC75C6D3}" type="parTrans" cxnId="{EB006B52-7F00-4792-AD29-ADE4969731BB}">
      <dgm:prSet/>
      <dgm:spPr/>
      <dgm:t>
        <a:bodyPr/>
        <a:lstStyle/>
        <a:p>
          <a:endParaRPr lang="en-US"/>
        </a:p>
      </dgm:t>
    </dgm:pt>
    <dgm:pt modelId="{A8C9DD0D-9DE1-4205-BFA4-993173F02F25}" type="sibTrans" cxnId="{EB006B52-7F00-4792-AD29-ADE4969731BB}">
      <dgm:prSet/>
      <dgm:spPr/>
      <dgm:t>
        <a:bodyPr/>
        <a:lstStyle/>
        <a:p>
          <a:endParaRPr lang="en-US"/>
        </a:p>
      </dgm:t>
    </dgm:pt>
    <dgm:pt modelId="{B92B4898-C616-429D-AA08-AA5DD9661124}" type="pres">
      <dgm:prSet presAssocID="{D676897A-989C-4D61-8E23-253F25F2DDF1}" presName="composite" presStyleCnt="0">
        <dgm:presLayoutVars>
          <dgm:chMax val="3"/>
          <dgm:animLvl val="lvl"/>
          <dgm:resizeHandles val="exact"/>
        </dgm:presLayoutVars>
      </dgm:prSet>
      <dgm:spPr/>
    </dgm:pt>
    <dgm:pt modelId="{44A90565-B120-4832-8932-91B0560963CA}" type="pres">
      <dgm:prSet presAssocID="{6AB9DBEE-323B-4790-BD91-5F150BB77F42}" presName="gear1" presStyleLbl="node1" presStyleIdx="0" presStyleCnt="3">
        <dgm:presLayoutVars>
          <dgm:chMax val="1"/>
          <dgm:bulletEnabled val="1"/>
        </dgm:presLayoutVars>
      </dgm:prSet>
      <dgm:spPr/>
    </dgm:pt>
    <dgm:pt modelId="{839FB2EE-77C1-4205-AC16-4C46DEB70848}" type="pres">
      <dgm:prSet presAssocID="{6AB9DBEE-323B-4790-BD91-5F150BB77F42}" presName="gear1srcNode" presStyleLbl="node1" presStyleIdx="0" presStyleCnt="3"/>
      <dgm:spPr/>
    </dgm:pt>
    <dgm:pt modelId="{7476FA20-3FAF-47CF-A30C-0C4ACF389B15}" type="pres">
      <dgm:prSet presAssocID="{6AB9DBEE-323B-4790-BD91-5F150BB77F42}" presName="gear1dstNode" presStyleLbl="node1" presStyleIdx="0" presStyleCnt="3"/>
      <dgm:spPr/>
    </dgm:pt>
    <dgm:pt modelId="{64C8788E-B570-4D46-9354-AD72E94805B3}" type="pres">
      <dgm:prSet presAssocID="{80E28EA3-2583-4860-8B1B-204B7E39F9AF}" presName="gear2" presStyleLbl="node1" presStyleIdx="1" presStyleCnt="3">
        <dgm:presLayoutVars>
          <dgm:chMax val="1"/>
          <dgm:bulletEnabled val="1"/>
        </dgm:presLayoutVars>
      </dgm:prSet>
      <dgm:spPr/>
    </dgm:pt>
    <dgm:pt modelId="{F88A869F-6203-4D57-AF35-1AF670C041DB}" type="pres">
      <dgm:prSet presAssocID="{80E28EA3-2583-4860-8B1B-204B7E39F9AF}" presName="gear2srcNode" presStyleLbl="node1" presStyleIdx="1" presStyleCnt="3"/>
      <dgm:spPr/>
    </dgm:pt>
    <dgm:pt modelId="{A392416E-C36F-4AAA-86CF-BE054A40C090}" type="pres">
      <dgm:prSet presAssocID="{80E28EA3-2583-4860-8B1B-204B7E39F9AF}" presName="gear2dstNode" presStyleLbl="node1" presStyleIdx="1" presStyleCnt="3"/>
      <dgm:spPr/>
    </dgm:pt>
    <dgm:pt modelId="{7FDC8743-F9C9-45B9-AC9F-B12B0C250C80}" type="pres">
      <dgm:prSet presAssocID="{630D206C-17AA-46FB-9A8B-768329616444}" presName="gear3" presStyleLbl="node1" presStyleIdx="2" presStyleCnt="3"/>
      <dgm:spPr/>
    </dgm:pt>
    <dgm:pt modelId="{54D9FED8-4469-4F77-9855-64FAF0FED102}" type="pres">
      <dgm:prSet presAssocID="{630D206C-17AA-46FB-9A8B-768329616444}" presName="gear3tx" presStyleLbl="node1" presStyleIdx="2" presStyleCnt="3">
        <dgm:presLayoutVars>
          <dgm:chMax val="1"/>
          <dgm:bulletEnabled val="1"/>
        </dgm:presLayoutVars>
      </dgm:prSet>
      <dgm:spPr/>
    </dgm:pt>
    <dgm:pt modelId="{98CE1DB7-2BF7-4827-A2A6-3358FD33CA0C}" type="pres">
      <dgm:prSet presAssocID="{630D206C-17AA-46FB-9A8B-768329616444}" presName="gear3srcNode" presStyleLbl="node1" presStyleIdx="2" presStyleCnt="3"/>
      <dgm:spPr/>
    </dgm:pt>
    <dgm:pt modelId="{C4E5296A-C0D0-4399-B6C2-23BF26A945CC}" type="pres">
      <dgm:prSet presAssocID="{630D206C-17AA-46FB-9A8B-768329616444}" presName="gear3dstNode" presStyleLbl="node1" presStyleIdx="2" presStyleCnt="3"/>
      <dgm:spPr/>
    </dgm:pt>
    <dgm:pt modelId="{2702075F-9B00-4D28-98A2-19FE524DCF5B}" type="pres">
      <dgm:prSet presAssocID="{EF0A4118-5082-4208-AE52-62DC7EF2C607}" presName="connector1" presStyleLbl="sibTrans2D1" presStyleIdx="0" presStyleCnt="3"/>
      <dgm:spPr/>
    </dgm:pt>
    <dgm:pt modelId="{2A9A1574-C914-486F-9CBB-1CABDD3A0E15}" type="pres">
      <dgm:prSet presAssocID="{D9F26226-ED0F-46F8-9BAB-98F2EE44F7F2}" presName="connector2" presStyleLbl="sibTrans2D1" presStyleIdx="1" presStyleCnt="3"/>
      <dgm:spPr/>
    </dgm:pt>
    <dgm:pt modelId="{965AE30B-588F-4870-8050-812CBE3AF336}" type="pres">
      <dgm:prSet presAssocID="{A8C9DD0D-9DE1-4205-BFA4-993173F02F25}" presName="connector3" presStyleLbl="sibTrans2D1" presStyleIdx="2" presStyleCnt="3"/>
      <dgm:spPr/>
    </dgm:pt>
  </dgm:ptLst>
  <dgm:cxnLst>
    <dgm:cxn modelId="{9C4F7E03-B24C-4E57-8B4F-80DBDAA5ADCD}" type="presOf" srcId="{D676897A-989C-4D61-8E23-253F25F2DDF1}" destId="{B92B4898-C616-429D-AA08-AA5DD9661124}" srcOrd="0" destOrd="0" presId="urn:microsoft.com/office/officeart/2005/8/layout/gear1"/>
    <dgm:cxn modelId="{59722D0A-D875-45CA-B730-76575F4AE44A}" type="presOf" srcId="{630D206C-17AA-46FB-9A8B-768329616444}" destId="{98CE1DB7-2BF7-4827-A2A6-3358FD33CA0C}" srcOrd="2" destOrd="0" presId="urn:microsoft.com/office/officeart/2005/8/layout/gear1"/>
    <dgm:cxn modelId="{17E42826-94D8-4974-B508-1B911D8B4855}" type="presOf" srcId="{630D206C-17AA-46FB-9A8B-768329616444}" destId="{C4E5296A-C0D0-4399-B6C2-23BF26A945CC}" srcOrd="3" destOrd="0" presId="urn:microsoft.com/office/officeart/2005/8/layout/gear1"/>
    <dgm:cxn modelId="{DBA7B75C-4662-4834-9FF2-AC57B9525B71}" type="presOf" srcId="{D9F26226-ED0F-46F8-9BAB-98F2EE44F7F2}" destId="{2A9A1574-C914-486F-9CBB-1CABDD3A0E15}" srcOrd="0" destOrd="0" presId="urn:microsoft.com/office/officeart/2005/8/layout/gear1"/>
    <dgm:cxn modelId="{FCCDCF68-10DB-46A3-93A9-1A21B7F900EB}" type="presOf" srcId="{80E28EA3-2583-4860-8B1B-204B7E39F9AF}" destId="{F88A869F-6203-4D57-AF35-1AF670C041DB}" srcOrd="1" destOrd="0" presId="urn:microsoft.com/office/officeart/2005/8/layout/gear1"/>
    <dgm:cxn modelId="{1EB8D64B-2C6C-4980-9D09-C39504272A55}" type="presOf" srcId="{6AB9DBEE-323B-4790-BD91-5F150BB77F42}" destId="{7476FA20-3FAF-47CF-A30C-0C4ACF389B15}" srcOrd="2" destOrd="0" presId="urn:microsoft.com/office/officeart/2005/8/layout/gear1"/>
    <dgm:cxn modelId="{EB006B52-7F00-4792-AD29-ADE4969731BB}" srcId="{D676897A-989C-4D61-8E23-253F25F2DDF1}" destId="{630D206C-17AA-46FB-9A8B-768329616444}" srcOrd="2" destOrd="0" parTransId="{0197819E-D50F-472F-8707-63E4FC75C6D3}" sibTransId="{A8C9DD0D-9DE1-4205-BFA4-993173F02F25}"/>
    <dgm:cxn modelId="{03A8A053-B66C-4AB3-A0E2-3407484CE752}" type="presOf" srcId="{630D206C-17AA-46FB-9A8B-768329616444}" destId="{7FDC8743-F9C9-45B9-AC9F-B12B0C250C80}" srcOrd="0" destOrd="0" presId="urn:microsoft.com/office/officeart/2005/8/layout/gear1"/>
    <dgm:cxn modelId="{54B6505A-5FB0-4DB9-9C05-6467BE329345}" srcId="{D676897A-989C-4D61-8E23-253F25F2DDF1}" destId="{6AB9DBEE-323B-4790-BD91-5F150BB77F42}" srcOrd="0" destOrd="0" parTransId="{436139CC-6322-42A8-AD16-37484CEF0CAE}" sibTransId="{EF0A4118-5082-4208-AE52-62DC7EF2C607}"/>
    <dgm:cxn modelId="{CE48C67B-75D8-463E-B265-07B87F1956EB}" type="presOf" srcId="{80E28EA3-2583-4860-8B1B-204B7E39F9AF}" destId="{64C8788E-B570-4D46-9354-AD72E94805B3}" srcOrd="0" destOrd="0" presId="urn:microsoft.com/office/officeart/2005/8/layout/gear1"/>
    <dgm:cxn modelId="{9E9FCD9A-1EAA-4C8F-A60C-0AB62BEA4074}" type="presOf" srcId="{80E28EA3-2583-4860-8B1B-204B7E39F9AF}" destId="{A392416E-C36F-4AAA-86CF-BE054A40C090}" srcOrd="2" destOrd="0" presId="urn:microsoft.com/office/officeart/2005/8/layout/gear1"/>
    <dgm:cxn modelId="{FDE7D39E-8DBC-4BF1-8595-A60D2C1094D4}" srcId="{D676897A-989C-4D61-8E23-253F25F2DDF1}" destId="{80E28EA3-2583-4860-8B1B-204B7E39F9AF}" srcOrd="1" destOrd="0" parTransId="{10AAC742-53E4-43CA-9431-9BB9F00B7C83}" sibTransId="{D9F26226-ED0F-46F8-9BAB-98F2EE44F7F2}"/>
    <dgm:cxn modelId="{03A313B7-4EF6-4068-A2E0-BAF6A54CB036}" type="presOf" srcId="{6AB9DBEE-323B-4790-BD91-5F150BB77F42}" destId="{839FB2EE-77C1-4205-AC16-4C46DEB70848}" srcOrd="1" destOrd="0" presId="urn:microsoft.com/office/officeart/2005/8/layout/gear1"/>
    <dgm:cxn modelId="{F22CF3C9-BBD4-465C-9E19-F55B8923AAE9}" type="presOf" srcId="{6AB9DBEE-323B-4790-BD91-5F150BB77F42}" destId="{44A90565-B120-4832-8932-91B0560963CA}" srcOrd="0" destOrd="0" presId="urn:microsoft.com/office/officeart/2005/8/layout/gear1"/>
    <dgm:cxn modelId="{74732ECE-D905-453B-808C-0A01EC54F97B}" type="presOf" srcId="{630D206C-17AA-46FB-9A8B-768329616444}" destId="{54D9FED8-4469-4F77-9855-64FAF0FED102}" srcOrd="1" destOrd="0" presId="urn:microsoft.com/office/officeart/2005/8/layout/gear1"/>
    <dgm:cxn modelId="{32D6FDE0-BBF4-406E-A974-F400B57DBE64}" type="presOf" srcId="{A8C9DD0D-9DE1-4205-BFA4-993173F02F25}" destId="{965AE30B-588F-4870-8050-812CBE3AF336}" srcOrd="0" destOrd="0" presId="urn:microsoft.com/office/officeart/2005/8/layout/gear1"/>
    <dgm:cxn modelId="{F3622FE3-558B-4FB5-83EA-082826855BBF}" type="presOf" srcId="{EF0A4118-5082-4208-AE52-62DC7EF2C607}" destId="{2702075F-9B00-4D28-98A2-19FE524DCF5B}" srcOrd="0" destOrd="0" presId="urn:microsoft.com/office/officeart/2005/8/layout/gear1"/>
    <dgm:cxn modelId="{E7FEC99B-7BA3-40A6-A162-27A7AB5AF83C}" type="presParOf" srcId="{B92B4898-C616-429D-AA08-AA5DD9661124}" destId="{44A90565-B120-4832-8932-91B0560963CA}" srcOrd="0" destOrd="0" presId="urn:microsoft.com/office/officeart/2005/8/layout/gear1"/>
    <dgm:cxn modelId="{DEE72B5B-DADD-4F80-BC83-AFB51F76EDC7}" type="presParOf" srcId="{B92B4898-C616-429D-AA08-AA5DD9661124}" destId="{839FB2EE-77C1-4205-AC16-4C46DEB70848}" srcOrd="1" destOrd="0" presId="urn:microsoft.com/office/officeart/2005/8/layout/gear1"/>
    <dgm:cxn modelId="{A10923E7-DA6A-425F-AD09-42264D1A71EF}" type="presParOf" srcId="{B92B4898-C616-429D-AA08-AA5DD9661124}" destId="{7476FA20-3FAF-47CF-A30C-0C4ACF389B15}" srcOrd="2" destOrd="0" presId="urn:microsoft.com/office/officeart/2005/8/layout/gear1"/>
    <dgm:cxn modelId="{4B8460BC-98E2-4BFC-98FE-7E4D104BBE0F}" type="presParOf" srcId="{B92B4898-C616-429D-AA08-AA5DD9661124}" destId="{64C8788E-B570-4D46-9354-AD72E94805B3}" srcOrd="3" destOrd="0" presId="urn:microsoft.com/office/officeart/2005/8/layout/gear1"/>
    <dgm:cxn modelId="{091159E6-6E6C-4881-B848-DBB5928063B4}" type="presParOf" srcId="{B92B4898-C616-429D-AA08-AA5DD9661124}" destId="{F88A869F-6203-4D57-AF35-1AF670C041DB}" srcOrd="4" destOrd="0" presId="urn:microsoft.com/office/officeart/2005/8/layout/gear1"/>
    <dgm:cxn modelId="{3FD03A58-807B-4C62-8BFF-7D15BA4BD21C}" type="presParOf" srcId="{B92B4898-C616-429D-AA08-AA5DD9661124}" destId="{A392416E-C36F-4AAA-86CF-BE054A40C090}" srcOrd="5" destOrd="0" presId="urn:microsoft.com/office/officeart/2005/8/layout/gear1"/>
    <dgm:cxn modelId="{39A85022-E532-4D67-BC62-45DC3A8A8271}" type="presParOf" srcId="{B92B4898-C616-429D-AA08-AA5DD9661124}" destId="{7FDC8743-F9C9-45B9-AC9F-B12B0C250C80}" srcOrd="6" destOrd="0" presId="urn:microsoft.com/office/officeart/2005/8/layout/gear1"/>
    <dgm:cxn modelId="{41F1EA53-9C72-4C57-85A2-3472B49C9F66}" type="presParOf" srcId="{B92B4898-C616-429D-AA08-AA5DD9661124}" destId="{54D9FED8-4469-4F77-9855-64FAF0FED102}" srcOrd="7" destOrd="0" presId="urn:microsoft.com/office/officeart/2005/8/layout/gear1"/>
    <dgm:cxn modelId="{10C595A6-1DE0-4C1A-9056-4C72C799BAE0}" type="presParOf" srcId="{B92B4898-C616-429D-AA08-AA5DD9661124}" destId="{98CE1DB7-2BF7-4827-A2A6-3358FD33CA0C}" srcOrd="8" destOrd="0" presId="urn:microsoft.com/office/officeart/2005/8/layout/gear1"/>
    <dgm:cxn modelId="{80BA3A65-2B26-4997-9FEF-19D916AB5020}" type="presParOf" srcId="{B92B4898-C616-429D-AA08-AA5DD9661124}" destId="{C4E5296A-C0D0-4399-B6C2-23BF26A945CC}" srcOrd="9" destOrd="0" presId="urn:microsoft.com/office/officeart/2005/8/layout/gear1"/>
    <dgm:cxn modelId="{E2232792-FED2-451A-8015-F766D9ADACFF}" type="presParOf" srcId="{B92B4898-C616-429D-AA08-AA5DD9661124}" destId="{2702075F-9B00-4D28-98A2-19FE524DCF5B}" srcOrd="10" destOrd="0" presId="urn:microsoft.com/office/officeart/2005/8/layout/gear1"/>
    <dgm:cxn modelId="{CD458A14-4539-414D-91F0-C10A0FC12F87}" type="presParOf" srcId="{B92B4898-C616-429D-AA08-AA5DD9661124}" destId="{2A9A1574-C914-486F-9CBB-1CABDD3A0E15}" srcOrd="11" destOrd="0" presId="urn:microsoft.com/office/officeart/2005/8/layout/gear1"/>
    <dgm:cxn modelId="{D0FA07FE-9B15-498C-9E70-9A9E092B07A4}" type="presParOf" srcId="{B92B4898-C616-429D-AA08-AA5DD9661124}" destId="{965AE30B-588F-4870-8050-812CBE3AF336}" srcOrd="12" destOrd="0" presId="urn:microsoft.com/office/officeart/2005/8/layout/gear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676897A-989C-4D61-8E23-253F25F2DDF1}" type="doc">
      <dgm:prSet loTypeId="urn:microsoft.com/office/officeart/2005/8/layout/gear1" loCatId="cycle" qsTypeId="urn:microsoft.com/office/officeart/2005/8/quickstyle/3d4" qsCatId="3D" csTypeId="urn:microsoft.com/office/officeart/2005/8/colors/accent5_2" csCatId="accent5" phldr="0"/>
      <dgm:spPr/>
    </dgm:pt>
    <dgm:pt modelId="{6AB9DBEE-323B-4790-BD91-5F150BB77F42}">
      <dgm:prSet phldrT="[Text]" phldr="1"/>
      <dgm:spPr/>
      <dgm:t>
        <a:bodyPr/>
        <a:lstStyle/>
        <a:p>
          <a:endParaRPr lang="en-US"/>
        </a:p>
      </dgm:t>
    </dgm:pt>
    <dgm:pt modelId="{436139CC-6322-42A8-AD16-37484CEF0CAE}" type="parTrans" cxnId="{54B6505A-5FB0-4DB9-9C05-6467BE329345}">
      <dgm:prSet/>
      <dgm:spPr/>
      <dgm:t>
        <a:bodyPr/>
        <a:lstStyle/>
        <a:p>
          <a:endParaRPr lang="en-US"/>
        </a:p>
      </dgm:t>
    </dgm:pt>
    <dgm:pt modelId="{EF0A4118-5082-4208-AE52-62DC7EF2C607}" type="sibTrans" cxnId="{54B6505A-5FB0-4DB9-9C05-6467BE329345}">
      <dgm:prSet/>
      <dgm:spPr/>
      <dgm:t>
        <a:bodyPr/>
        <a:lstStyle/>
        <a:p>
          <a:endParaRPr lang="en-US"/>
        </a:p>
      </dgm:t>
    </dgm:pt>
    <dgm:pt modelId="{80E28EA3-2583-4860-8B1B-204B7E39F9AF}">
      <dgm:prSet phldrT="[Text]" phldr="1"/>
      <dgm:spPr/>
      <dgm:t>
        <a:bodyPr/>
        <a:lstStyle/>
        <a:p>
          <a:endParaRPr lang="en-US"/>
        </a:p>
      </dgm:t>
    </dgm:pt>
    <dgm:pt modelId="{10AAC742-53E4-43CA-9431-9BB9F00B7C83}" type="parTrans" cxnId="{FDE7D39E-8DBC-4BF1-8595-A60D2C1094D4}">
      <dgm:prSet/>
      <dgm:spPr/>
      <dgm:t>
        <a:bodyPr/>
        <a:lstStyle/>
        <a:p>
          <a:endParaRPr lang="en-US"/>
        </a:p>
      </dgm:t>
    </dgm:pt>
    <dgm:pt modelId="{D9F26226-ED0F-46F8-9BAB-98F2EE44F7F2}" type="sibTrans" cxnId="{FDE7D39E-8DBC-4BF1-8595-A60D2C1094D4}">
      <dgm:prSet/>
      <dgm:spPr/>
      <dgm:t>
        <a:bodyPr/>
        <a:lstStyle/>
        <a:p>
          <a:endParaRPr lang="en-US"/>
        </a:p>
      </dgm:t>
    </dgm:pt>
    <dgm:pt modelId="{630D206C-17AA-46FB-9A8B-768329616444}">
      <dgm:prSet phldrT="[Text]" phldr="1"/>
      <dgm:spPr/>
      <dgm:t>
        <a:bodyPr/>
        <a:lstStyle/>
        <a:p>
          <a:endParaRPr lang="en-US"/>
        </a:p>
      </dgm:t>
    </dgm:pt>
    <dgm:pt modelId="{0197819E-D50F-472F-8707-63E4FC75C6D3}" type="parTrans" cxnId="{EB006B52-7F00-4792-AD29-ADE4969731BB}">
      <dgm:prSet/>
      <dgm:spPr/>
      <dgm:t>
        <a:bodyPr/>
        <a:lstStyle/>
        <a:p>
          <a:endParaRPr lang="en-US"/>
        </a:p>
      </dgm:t>
    </dgm:pt>
    <dgm:pt modelId="{A8C9DD0D-9DE1-4205-BFA4-993173F02F25}" type="sibTrans" cxnId="{EB006B52-7F00-4792-AD29-ADE4969731BB}">
      <dgm:prSet/>
      <dgm:spPr/>
      <dgm:t>
        <a:bodyPr/>
        <a:lstStyle/>
        <a:p>
          <a:endParaRPr lang="en-US"/>
        </a:p>
      </dgm:t>
    </dgm:pt>
    <dgm:pt modelId="{B92B4898-C616-429D-AA08-AA5DD9661124}" type="pres">
      <dgm:prSet presAssocID="{D676897A-989C-4D61-8E23-253F25F2DDF1}" presName="composite" presStyleCnt="0">
        <dgm:presLayoutVars>
          <dgm:chMax val="3"/>
          <dgm:animLvl val="lvl"/>
          <dgm:resizeHandles val="exact"/>
        </dgm:presLayoutVars>
      </dgm:prSet>
      <dgm:spPr/>
    </dgm:pt>
    <dgm:pt modelId="{44A90565-B120-4832-8932-91B0560963CA}" type="pres">
      <dgm:prSet presAssocID="{6AB9DBEE-323B-4790-BD91-5F150BB77F42}" presName="gear1" presStyleLbl="node1" presStyleIdx="0" presStyleCnt="3">
        <dgm:presLayoutVars>
          <dgm:chMax val="1"/>
          <dgm:bulletEnabled val="1"/>
        </dgm:presLayoutVars>
      </dgm:prSet>
      <dgm:spPr/>
    </dgm:pt>
    <dgm:pt modelId="{839FB2EE-77C1-4205-AC16-4C46DEB70848}" type="pres">
      <dgm:prSet presAssocID="{6AB9DBEE-323B-4790-BD91-5F150BB77F42}" presName="gear1srcNode" presStyleLbl="node1" presStyleIdx="0" presStyleCnt="3"/>
      <dgm:spPr/>
    </dgm:pt>
    <dgm:pt modelId="{7476FA20-3FAF-47CF-A30C-0C4ACF389B15}" type="pres">
      <dgm:prSet presAssocID="{6AB9DBEE-323B-4790-BD91-5F150BB77F42}" presName="gear1dstNode" presStyleLbl="node1" presStyleIdx="0" presStyleCnt="3"/>
      <dgm:spPr/>
    </dgm:pt>
    <dgm:pt modelId="{64C8788E-B570-4D46-9354-AD72E94805B3}" type="pres">
      <dgm:prSet presAssocID="{80E28EA3-2583-4860-8B1B-204B7E39F9AF}" presName="gear2" presStyleLbl="node1" presStyleIdx="1" presStyleCnt="3">
        <dgm:presLayoutVars>
          <dgm:chMax val="1"/>
          <dgm:bulletEnabled val="1"/>
        </dgm:presLayoutVars>
      </dgm:prSet>
      <dgm:spPr/>
    </dgm:pt>
    <dgm:pt modelId="{F88A869F-6203-4D57-AF35-1AF670C041DB}" type="pres">
      <dgm:prSet presAssocID="{80E28EA3-2583-4860-8B1B-204B7E39F9AF}" presName="gear2srcNode" presStyleLbl="node1" presStyleIdx="1" presStyleCnt="3"/>
      <dgm:spPr/>
    </dgm:pt>
    <dgm:pt modelId="{A392416E-C36F-4AAA-86CF-BE054A40C090}" type="pres">
      <dgm:prSet presAssocID="{80E28EA3-2583-4860-8B1B-204B7E39F9AF}" presName="gear2dstNode" presStyleLbl="node1" presStyleIdx="1" presStyleCnt="3"/>
      <dgm:spPr/>
    </dgm:pt>
    <dgm:pt modelId="{7FDC8743-F9C9-45B9-AC9F-B12B0C250C80}" type="pres">
      <dgm:prSet presAssocID="{630D206C-17AA-46FB-9A8B-768329616444}" presName="gear3" presStyleLbl="node1" presStyleIdx="2" presStyleCnt="3"/>
      <dgm:spPr/>
    </dgm:pt>
    <dgm:pt modelId="{54D9FED8-4469-4F77-9855-64FAF0FED102}" type="pres">
      <dgm:prSet presAssocID="{630D206C-17AA-46FB-9A8B-768329616444}" presName="gear3tx" presStyleLbl="node1" presStyleIdx="2" presStyleCnt="3">
        <dgm:presLayoutVars>
          <dgm:chMax val="1"/>
          <dgm:bulletEnabled val="1"/>
        </dgm:presLayoutVars>
      </dgm:prSet>
      <dgm:spPr/>
    </dgm:pt>
    <dgm:pt modelId="{98CE1DB7-2BF7-4827-A2A6-3358FD33CA0C}" type="pres">
      <dgm:prSet presAssocID="{630D206C-17AA-46FB-9A8B-768329616444}" presName="gear3srcNode" presStyleLbl="node1" presStyleIdx="2" presStyleCnt="3"/>
      <dgm:spPr/>
    </dgm:pt>
    <dgm:pt modelId="{C4E5296A-C0D0-4399-B6C2-23BF26A945CC}" type="pres">
      <dgm:prSet presAssocID="{630D206C-17AA-46FB-9A8B-768329616444}" presName="gear3dstNode" presStyleLbl="node1" presStyleIdx="2" presStyleCnt="3"/>
      <dgm:spPr/>
    </dgm:pt>
    <dgm:pt modelId="{2702075F-9B00-4D28-98A2-19FE524DCF5B}" type="pres">
      <dgm:prSet presAssocID="{EF0A4118-5082-4208-AE52-62DC7EF2C607}" presName="connector1" presStyleLbl="sibTrans2D1" presStyleIdx="0" presStyleCnt="3"/>
      <dgm:spPr/>
    </dgm:pt>
    <dgm:pt modelId="{2A9A1574-C914-486F-9CBB-1CABDD3A0E15}" type="pres">
      <dgm:prSet presAssocID="{D9F26226-ED0F-46F8-9BAB-98F2EE44F7F2}" presName="connector2" presStyleLbl="sibTrans2D1" presStyleIdx="1" presStyleCnt="3"/>
      <dgm:spPr/>
    </dgm:pt>
    <dgm:pt modelId="{965AE30B-588F-4870-8050-812CBE3AF336}" type="pres">
      <dgm:prSet presAssocID="{A8C9DD0D-9DE1-4205-BFA4-993173F02F25}" presName="connector3" presStyleLbl="sibTrans2D1" presStyleIdx="2" presStyleCnt="3"/>
      <dgm:spPr/>
    </dgm:pt>
  </dgm:ptLst>
  <dgm:cxnLst>
    <dgm:cxn modelId="{9C4F7E03-B24C-4E57-8B4F-80DBDAA5ADCD}" type="presOf" srcId="{D676897A-989C-4D61-8E23-253F25F2DDF1}" destId="{B92B4898-C616-429D-AA08-AA5DD9661124}" srcOrd="0" destOrd="0" presId="urn:microsoft.com/office/officeart/2005/8/layout/gear1"/>
    <dgm:cxn modelId="{59722D0A-D875-45CA-B730-76575F4AE44A}" type="presOf" srcId="{630D206C-17AA-46FB-9A8B-768329616444}" destId="{98CE1DB7-2BF7-4827-A2A6-3358FD33CA0C}" srcOrd="2" destOrd="0" presId="urn:microsoft.com/office/officeart/2005/8/layout/gear1"/>
    <dgm:cxn modelId="{17E42826-94D8-4974-B508-1B911D8B4855}" type="presOf" srcId="{630D206C-17AA-46FB-9A8B-768329616444}" destId="{C4E5296A-C0D0-4399-B6C2-23BF26A945CC}" srcOrd="3" destOrd="0" presId="urn:microsoft.com/office/officeart/2005/8/layout/gear1"/>
    <dgm:cxn modelId="{DBA7B75C-4662-4834-9FF2-AC57B9525B71}" type="presOf" srcId="{D9F26226-ED0F-46F8-9BAB-98F2EE44F7F2}" destId="{2A9A1574-C914-486F-9CBB-1CABDD3A0E15}" srcOrd="0" destOrd="0" presId="urn:microsoft.com/office/officeart/2005/8/layout/gear1"/>
    <dgm:cxn modelId="{FCCDCF68-10DB-46A3-93A9-1A21B7F900EB}" type="presOf" srcId="{80E28EA3-2583-4860-8B1B-204B7E39F9AF}" destId="{F88A869F-6203-4D57-AF35-1AF670C041DB}" srcOrd="1" destOrd="0" presId="urn:microsoft.com/office/officeart/2005/8/layout/gear1"/>
    <dgm:cxn modelId="{1EB8D64B-2C6C-4980-9D09-C39504272A55}" type="presOf" srcId="{6AB9DBEE-323B-4790-BD91-5F150BB77F42}" destId="{7476FA20-3FAF-47CF-A30C-0C4ACF389B15}" srcOrd="2" destOrd="0" presId="urn:microsoft.com/office/officeart/2005/8/layout/gear1"/>
    <dgm:cxn modelId="{EB006B52-7F00-4792-AD29-ADE4969731BB}" srcId="{D676897A-989C-4D61-8E23-253F25F2DDF1}" destId="{630D206C-17AA-46FB-9A8B-768329616444}" srcOrd="2" destOrd="0" parTransId="{0197819E-D50F-472F-8707-63E4FC75C6D3}" sibTransId="{A8C9DD0D-9DE1-4205-BFA4-993173F02F25}"/>
    <dgm:cxn modelId="{03A8A053-B66C-4AB3-A0E2-3407484CE752}" type="presOf" srcId="{630D206C-17AA-46FB-9A8B-768329616444}" destId="{7FDC8743-F9C9-45B9-AC9F-B12B0C250C80}" srcOrd="0" destOrd="0" presId="urn:microsoft.com/office/officeart/2005/8/layout/gear1"/>
    <dgm:cxn modelId="{54B6505A-5FB0-4DB9-9C05-6467BE329345}" srcId="{D676897A-989C-4D61-8E23-253F25F2DDF1}" destId="{6AB9DBEE-323B-4790-BD91-5F150BB77F42}" srcOrd="0" destOrd="0" parTransId="{436139CC-6322-42A8-AD16-37484CEF0CAE}" sibTransId="{EF0A4118-5082-4208-AE52-62DC7EF2C607}"/>
    <dgm:cxn modelId="{CE48C67B-75D8-463E-B265-07B87F1956EB}" type="presOf" srcId="{80E28EA3-2583-4860-8B1B-204B7E39F9AF}" destId="{64C8788E-B570-4D46-9354-AD72E94805B3}" srcOrd="0" destOrd="0" presId="urn:microsoft.com/office/officeart/2005/8/layout/gear1"/>
    <dgm:cxn modelId="{9E9FCD9A-1EAA-4C8F-A60C-0AB62BEA4074}" type="presOf" srcId="{80E28EA3-2583-4860-8B1B-204B7E39F9AF}" destId="{A392416E-C36F-4AAA-86CF-BE054A40C090}" srcOrd="2" destOrd="0" presId="urn:microsoft.com/office/officeart/2005/8/layout/gear1"/>
    <dgm:cxn modelId="{FDE7D39E-8DBC-4BF1-8595-A60D2C1094D4}" srcId="{D676897A-989C-4D61-8E23-253F25F2DDF1}" destId="{80E28EA3-2583-4860-8B1B-204B7E39F9AF}" srcOrd="1" destOrd="0" parTransId="{10AAC742-53E4-43CA-9431-9BB9F00B7C83}" sibTransId="{D9F26226-ED0F-46F8-9BAB-98F2EE44F7F2}"/>
    <dgm:cxn modelId="{03A313B7-4EF6-4068-A2E0-BAF6A54CB036}" type="presOf" srcId="{6AB9DBEE-323B-4790-BD91-5F150BB77F42}" destId="{839FB2EE-77C1-4205-AC16-4C46DEB70848}" srcOrd="1" destOrd="0" presId="urn:microsoft.com/office/officeart/2005/8/layout/gear1"/>
    <dgm:cxn modelId="{F22CF3C9-BBD4-465C-9E19-F55B8923AAE9}" type="presOf" srcId="{6AB9DBEE-323B-4790-BD91-5F150BB77F42}" destId="{44A90565-B120-4832-8932-91B0560963CA}" srcOrd="0" destOrd="0" presId="urn:microsoft.com/office/officeart/2005/8/layout/gear1"/>
    <dgm:cxn modelId="{74732ECE-D905-453B-808C-0A01EC54F97B}" type="presOf" srcId="{630D206C-17AA-46FB-9A8B-768329616444}" destId="{54D9FED8-4469-4F77-9855-64FAF0FED102}" srcOrd="1" destOrd="0" presId="urn:microsoft.com/office/officeart/2005/8/layout/gear1"/>
    <dgm:cxn modelId="{32D6FDE0-BBF4-406E-A974-F400B57DBE64}" type="presOf" srcId="{A8C9DD0D-9DE1-4205-BFA4-993173F02F25}" destId="{965AE30B-588F-4870-8050-812CBE3AF336}" srcOrd="0" destOrd="0" presId="urn:microsoft.com/office/officeart/2005/8/layout/gear1"/>
    <dgm:cxn modelId="{F3622FE3-558B-4FB5-83EA-082826855BBF}" type="presOf" srcId="{EF0A4118-5082-4208-AE52-62DC7EF2C607}" destId="{2702075F-9B00-4D28-98A2-19FE524DCF5B}" srcOrd="0" destOrd="0" presId="urn:microsoft.com/office/officeart/2005/8/layout/gear1"/>
    <dgm:cxn modelId="{E7FEC99B-7BA3-40A6-A162-27A7AB5AF83C}" type="presParOf" srcId="{B92B4898-C616-429D-AA08-AA5DD9661124}" destId="{44A90565-B120-4832-8932-91B0560963CA}" srcOrd="0" destOrd="0" presId="urn:microsoft.com/office/officeart/2005/8/layout/gear1"/>
    <dgm:cxn modelId="{DEE72B5B-DADD-4F80-BC83-AFB51F76EDC7}" type="presParOf" srcId="{B92B4898-C616-429D-AA08-AA5DD9661124}" destId="{839FB2EE-77C1-4205-AC16-4C46DEB70848}" srcOrd="1" destOrd="0" presId="urn:microsoft.com/office/officeart/2005/8/layout/gear1"/>
    <dgm:cxn modelId="{A10923E7-DA6A-425F-AD09-42264D1A71EF}" type="presParOf" srcId="{B92B4898-C616-429D-AA08-AA5DD9661124}" destId="{7476FA20-3FAF-47CF-A30C-0C4ACF389B15}" srcOrd="2" destOrd="0" presId="urn:microsoft.com/office/officeart/2005/8/layout/gear1"/>
    <dgm:cxn modelId="{4B8460BC-98E2-4BFC-98FE-7E4D104BBE0F}" type="presParOf" srcId="{B92B4898-C616-429D-AA08-AA5DD9661124}" destId="{64C8788E-B570-4D46-9354-AD72E94805B3}" srcOrd="3" destOrd="0" presId="urn:microsoft.com/office/officeart/2005/8/layout/gear1"/>
    <dgm:cxn modelId="{091159E6-6E6C-4881-B848-DBB5928063B4}" type="presParOf" srcId="{B92B4898-C616-429D-AA08-AA5DD9661124}" destId="{F88A869F-6203-4D57-AF35-1AF670C041DB}" srcOrd="4" destOrd="0" presId="urn:microsoft.com/office/officeart/2005/8/layout/gear1"/>
    <dgm:cxn modelId="{3FD03A58-807B-4C62-8BFF-7D15BA4BD21C}" type="presParOf" srcId="{B92B4898-C616-429D-AA08-AA5DD9661124}" destId="{A392416E-C36F-4AAA-86CF-BE054A40C090}" srcOrd="5" destOrd="0" presId="urn:microsoft.com/office/officeart/2005/8/layout/gear1"/>
    <dgm:cxn modelId="{39A85022-E532-4D67-BC62-45DC3A8A8271}" type="presParOf" srcId="{B92B4898-C616-429D-AA08-AA5DD9661124}" destId="{7FDC8743-F9C9-45B9-AC9F-B12B0C250C80}" srcOrd="6" destOrd="0" presId="urn:microsoft.com/office/officeart/2005/8/layout/gear1"/>
    <dgm:cxn modelId="{41F1EA53-9C72-4C57-85A2-3472B49C9F66}" type="presParOf" srcId="{B92B4898-C616-429D-AA08-AA5DD9661124}" destId="{54D9FED8-4469-4F77-9855-64FAF0FED102}" srcOrd="7" destOrd="0" presId="urn:microsoft.com/office/officeart/2005/8/layout/gear1"/>
    <dgm:cxn modelId="{10C595A6-1DE0-4C1A-9056-4C72C799BAE0}" type="presParOf" srcId="{B92B4898-C616-429D-AA08-AA5DD9661124}" destId="{98CE1DB7-2BF7-4827-A2A6-3358FD33CA0C}" srcOrd="8" destOrd="0" presId="urn:microsoft.com/office/officeart/2005/8/layout/gear1"/>
    <dgm:cxn modelId="{80BA3A65-2B26-4997-9FEF-19D916AB5020}" type="presParOf" srcId="{B92B4898-C616-429D-AA08-AA5DD9661124}" destId="{C4E5296A-C0D0-4399-B6C2-23BF26A945CC}" srcOrd="9" destOrd="0" presId="urn:microsoft.com/office/officeart/2005/8/layout/gear1"/>
    <dgm:cxn modelId="{E2232792-FED2-451A-8015-F766D9ADACFF}" type="presParOf" srcId="{B92B4898-C616-429D-AA08-AA5DD9661124}" destId="{2702075F-9B00-4D28-98A2-19FE524DCF5B}" srcOrd="10" destOrd="0" presId="urn:microsoft.com/office/officeart/2005/8/layout/gear1"/>
    <dgm:cxn modelId="{CD458A14-4539-414D-91F0-C10A0FC12F87}" type="presParOf" srcId="{B92B4898-C616-429D-AA08-AA5DD9661124}" destId="{2A9A1574-C914-486F-9CBB-1CABDD3A0E15}" srcOrd="11" destOrd="0" presId="urn:microsoft.com/office/officeart/2005/8/layout/gear1"/>
    <dgm:cxn modelId="{D0FA07FE-9B15-498C-9E70-9A9E092B07A4}" type="presParOf" srcId="{B92B4898-C616-429D-AA08-AA5DD9661124}" destId="{965AE30B-588F-4870-8050-812CBE3AF336}" srcOrd="12" destOrd="0" presId="urn:microsoft.com/office/officeart/2005/8/layout/gear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676897A-989C-4D61-8E23-253F25F2DDF1}" type="doc">
      <dgm:prSet loTypeId="urn:microsoft.com/office/officeart/2005/8/layout/gear1" loCatId="cycle" qsTypeId="urn:microsoft.com/office/officeart/2005/8/quickstyle/3d4" qsCatId="3D" csTypeId="urn:microsoft.com/office/officeart/2005/8/colors/accent5_2" csCatId="accent5" phldr="0"/>
      <dgm:spPr/>
    </dgm:pt>
    <dgm:pt modelId="{6AB9DBEE-323B-4790-BD91-5F150BB77F42}">
      <dgm:prSet phldrT="[Text]" phldr="1"/>
      <dgm:spPr/>
      <dgm:t>
        <a:bodyPr/>
        <a:lstStyle/>
        <a:p>
          <a:endParaRPr lang="en-US"/>
        </a:p>
      </dgm:t>
    </dgm:pt>
    <dgm:pt modelId="{436139CC-6322-42A8-AD16-37484CEF0CAE}" type="parTrans" cxnId="{54B6505A-5FB0-4DB9-9C05-6467BE329345}">
      <dgm:prSet/>
      <dgm:spPr/>
      <dgm:t>
        <a:bodyPr/>
        <a:lstStyle/>
        <a:p>
          <a:endParaRPr lang="en-US"/>
        </a:p>
      </dgm:t>
    </dgm:pt>
    <dgm:pt modelId="{EF0A4118-5082-4208-AE52-62DC7EF2C607}" type="sibTrans" cxnId="{54B6505A-5FB0-4DB9-9C05-6467BE329345}">
      <dgm:prSet/>
      <dgm:spPr/>
      <dgm:t>
        <a:bodyPr/>
        <a:lstStyle/>
        <a:p>
          <a:endParaRPr lang="en-US"/>
        </a:p>
      </dgm:t>
    </dgm:pt>
    <dgm:pt modelId="{80E28EA3-2583-4860-8B1B-204B7E39F9AF}">
      <dgm:prSet phldrT="[Text]" phldr="1"/>
      <dgm:spPr/>
      <dgm:t>
        <a:bodyPr/>
        <a:lstStyle/>
        <a:p>
          <a:endParaRPr lang="en-US"/>
        </a:p>
      </dgm:t>
    </dgm:pt>
    <dgm:pt modelId="{10AAC742-53E4-43CA-9431-9BB9F00B7C83}" type="parTrans" cxnId="{FDE7D39E-8DBC-4BF1-8595-A60D2C1094D4}">
      <dgm:prSet/>
      <dgm:spPr/>
      <dgm:t>
        <a:bodyPr/>
        <a:lstStyle/>
        <a:p>
          <a:endParaRPr lang="en-US"/>
        </a:p>
      </dgm:t>
    </dgm:pt>
    <dgm:pt modelId="{D9F26226-ED0F-46F8-9BAB-98F2EE44F7F2}" type="sibTrans" cxnId="{FDE7D39E-8DBC-4BF1-8595-A60D2C1094D4}">
      <dgm:prSet/>
      <dgm:spPr/>
      <dgm:t>
        <a:bodyPr/>
        <a:lstStyle/>
        <a:p>
          <a:endParaRPr lang="en-US"/>
        </a:p>
      </dgm:t>
    </dgm:pt>
    <dgm:pt modelId="{630D206C-17AA-46FB-9A8B-768329616444}">
      <dgm:prSet phldrT="[Text]" phldr="1"/>
      <dgm:spPr/>
      <dgm:t>
        <a:bodyPr/>
        <a:lstStyle/>
        <a:p>
          <a:endParaRPr lang="en-US"/>
        </a:p>
      </dgm:t>
    </dgm:pt>
    <dgm:pt modelId="{0197819E-D50F-472F-8707-63E4FC75C6D3}" type="parTrans" cxnId="{EB006B52-7F00-4792-AD29-ADE4969731BB}">
      <dgm:prSet/>
      <dgm:spPr/>
      <dgm:t>
        <a:bodyPr/>
        <a:lstStyle/>
        <a:p>
          <a:endParaRPr lang="en-US"/>
        </a:p>
      </dgm:t>
    </dgm:pt>
    <dgm:pt modelId="{A8C9DD0D-9DE1-4205-BFA4-993173F02F25}" type="sibTrans" cxnId="{EB006B52-7F00-4792-AD29-ADE4969731BB}">
      <dgm:prSet/>
      <dgm:spPr/>
      <dgm:t>
        <a:bodyPr/>
        <a:lstStyle/>
        <a:p>
          <a:endParaRPr lang="en-US"/>
        </a:p>
      </dgm:t>
    </dgm:pt>
    <dgm:pt modelId="{B92B4898-C616-429D-AA08-AA5DD9661124}" type="pres">
      <dgm:prSet presAssocID="{D676897A-989C-4D61-8E23-253F25F2DDF1}" presName="composite" presStyleCnt="0">
        <dgm:presLayoutVars>
          <dgm:chMax val="3"/>
          <dgm:animLvl val="lvl"/>
          <dgm:resizeHandles val="exact"/>
        </dgm:presLayoutVars>
      </dgm:prSet>
      <dgm:spPr/>
    </dgm:pt>
    <dgm:pt modelId="{44A90565-B120-4832-8932-91B0560963CA}" type="pres">
      <dgm:prSet presAssocID="{6AB9DBEE-323B-4790-BD91-5F150BB77F42}" presName="gear1" presStyleLbl="node1" presStyleIdx="0" presStyleCnt="3">
        <dgm:presLayoutVars>
          <dgm:chMax val="1"/>
          <dgm:bulletEnabled val="1"/>
        </dgm:presLayoutVars>
      </dgm:prSet>
      <dgm:spPr/>
    </dgm:pt>
    <dgm:pt modelId="{839FB2EE-77C1-4205-AC16-4C46DEB70848}" type="pres">
      <dgm:prSet presAssocID="{6AB9DBEE-323B-4790-BD91-5F150BB77F42}" presName="gear1srcNode" presStyleLbl="node1" presStyleIdx="0" presStyleCnt="3"/>
      <dgm:spPr/>
    </dgm:pt>
    <dgm:pt modelId="{7476FA20-3FAF-47CF-A30C-0C4ACF389B15}" type="pres">
      <dgm:prSet presAssocID="{6AB9DBEE-323B-4790-BD91-5F150BB77F42}" presName="gear1dstNode" presStyleLbl="node1" presStyleIdx="0" presStyleCnt="3"/>
      <dgm:spPr/>
    </dgm:pt>
    <dgm:pt modelId="{64C8788E-B570-4D46-9354-AD72E94805B3}" type="pres">
      <dgm:prSet presAssocID="{80E28EA3-2583-4860-8B1B-204B7E39F9AF}" presName="gear2" presStyleLbl="node1" presStyleIdx="1" presStyleCnt="3">
        <dgm:presLayoutVars>
          <dgm:chMax val="1"/>
          <dgm:bulletEnabled val="1"/>
        </dgm:presLayoutVars>
      </dgm:prSet>
      <dgm:spPr/>
    </dgm:pt>
    <dgm:pt modelId="{F88A869F-6203-4D57-AF35-1AF670C041DB}" type="pres">
      <dgm:prSet presAssocID="{80E28EA3-2583-4860-8B1B-204B7E39F9AF}" presName="gear2srcNode" presStyleLbl="node1" presStyleIdx="1" presStyleCnt="3"/>
      <dgm:spPr/>
    </dgm:pt>
    <dgm:pt modelId="{A392416E-C36F-4AAA-86CF-BE054A40C090}" type="pres">
      <dgm:prSet presAssocID="{80E28EA3-2583-4860-8B1B-204B7E39F9AF}" presName="gear2dstNode" presStyleLbl="node1" presStyleIdx="1" presStyleCnt="3"/>
      <dgm:spPr/>
    </dgm:pt>
    <dgm:pt modelId="{7FDC8743-F9C9-45B9-AC9F-B12B0C250C80}" type="pres">
      <dgm:prSet presAssocID="{630D206C-17AA-46FB-9A8B-768329616444}" presName="gear3" presStyleLbl="node1" presStyleIdx="2" presStyleCnt="3"/>
      <dgm:spPr/>
    </dgm:pt>
    <dgm:pt modelId="{54D9FED8-4469-4F77-9855-64FAF0FED102}" type="pres">
      <dgm:prSet presAssocID="{630D206C-17AA-46FB-9A8B-768329616444}" presName="gear3tx" presStyleLbl="node1" presStyleIdx="2" presStyleCnt="3">
        <dgm:presLayoutVars>
          <dgm:chMax val="1"/>
          <dgm:bulletEnabled val="1"/>
        </dgm:presLayoutVars>
      </dgm:prSet>
      <dgm:spPr/>
    </dgm:pt>
    <dgm:pt modelId="{98CE1DB7-2BF7-4827-A2A6-3358FD33CA0C}" type="pres">
      <dgm:prSet presAssocID="{630D206C-17AA-46FB-9A8B-768329616444}" presName="gear3srcNode" presStyleLbl="node1" presStyleIdx="2" presStyleCnt="3"/>
      <dgm:spPr/>
    </dgm:pt>
    <dgm:pt modelId="{C4E5296A-C0D0-4399-B6C2-23BF26A945CC}" type="pres">
      <dgm:prSet presAssocID="{630D206C-17AA-46FB-9A8B-768329616444}" presName="gear3dstNode" presStyleLbl="node1" presStyleIdx="2" presStyleCnt="3"/>
      <dgm:spPr/>
    </dgm:pt>
    <dgm:pt modelId="{2702075F-9B00-4D28-98A2-19FE524DCF5B}" type="pres">
      <dgm:prSet presAssocID="{EF0A4118-5082-4208-AE52-62DC7EF2C607}" presName="connector1" presStyleLbl="sibTrans2D1" presStyleIdx="0" presStyleCnt="3"/>
      <dgm:spPr/>
    </dgm:pt>
    <dgm:pt modelId="{2A9A1574-C914-486F-9CBB-1CABDD3A0E15}" type="pres">
      <dgm:prSet presAssocID="{D9F26226-ED0F-46F8-9BAB-98F2EE44F7F2}" presName="connector2" presStyleLbl="sibTrans2D1" presStyleIdx="1" presStyleCnt="3"/>
      <dgm:spPr/>
    </dgm:pt>
    <dgm:pt modelId="{965AE30B-588F-4870-8050-812CBE3AF336}" type="pres">
      <dgm:prSet presAssocID="{A8C9DD0D-9DE1-4205-BFA4-993173F02F25}" presName="connector3" presStyleLbl="sibTrans2D1" presStyleIdx="2" presStyleCnt="3"/>
      <dgm:spPr/>
    </dgm:pt>
  </dgm:ptLst>
  <dgm:cxnLst>
    <dgm:cxn modelId="{9C4F7E03-B24C-4E57-8B4F-80DBDAA5ADCD}" type="presOf" srcId="{D676897A-989C-4D61-8E23-253F25F2DDF1}" destId="{B92B4898-C616-429D-AA08-AA5DD9661124}" srcOrd="0" destOrd="0" presId="urn:microsoft.com/office/officeart/2005/8/layout/gear1"/>
    <dgm:cxn modelId="{59722D0A-D875-45CA-B730-76575F4AE44A}" type="presOf" srcId="{630D206C-17AA-46FB-9A8B-768329616444}" destId="{98CE1DB7-2BF7-4827-A2A6-3358FD33CA0C}" srcOrd="2" destOrd="0" presId="urn:microsoft.com/office/officeart/2005/8/layout/gear1"/>
    <dgm:cxn modelId="{17E42826-94D8-4974-B508-1B911D8B4855}" type="presOf" srcId="{630D206C-17AA-46FB-9A8B-768329616444}" destId="{C4E5296A-C0D0-4399-B6C2-23BF26A945CC}" srcOrd="3" destOrd="0" presId="urn:microsoft.com/office/officeart/2005/8/layout/gear1"/>
    <dgm:cxn modelId="{DBA7B75C-4662-4834-9FF2-AC57B9525B71}" type="presOf" srcId="{D9F26226-ED0F-46F8-9BAB-98F2EE44F7F2}" destId="{2A9A1574-C914-486F-9CBB-1CABDD3A0E15}" srcOrd="0" destOrd="0" presId="urn:microsoft.com/office/officeart/2005/8/layout/gear1"/>
    <dgm:cxn modelId="{FCCDCF68-10DB-46A3-93A9-1A21B7F900EB}" type="presOf" srcId="{80E28EA3-2583-4860-8B1B-204B7E39F9AF}" destId="{F88A869F-6203-4D57-AF35-1AF670C041DB}" srcOrd="1" destOrd="0" presId="urn:microsoft.com/office/officeart/2005/8/layout/gear1"/>
    <dgm:cxn modelId="{1EB8D64B-2C6C-4980-9D09-C39504272A55}" type="presOf" srcId="{6AB9DBEE-323B-4790-BD91-5F150BB77F42}" destId="{7476FA20-3FAF-47CF-A30C-0C4ACF389B15}" srcOrd="2" destOrd="0" presId="urn:microsoft.com/office/officeart/2005/8/layout/gear1"/>
    <dgm:cxn modelId="{EB006B52-7F00-4792-AD29-ADE4969731BB}" srcId="{D676897A-989C-4D61-8E23-253F25F2DDF1}" destId="{630D206C-17AA-46FB-9A8B-768329616444}" srcOrd="2" destOrd="0" parTransId="{0197819E-D50F-472F-8707-63E4FC75C6D3}" sibTransId="{A8C9DD0D-9DE1-4205-BFA4-993173F02F25}"/>
    <dgm:cxn modelId="{03A8A053-B66C-4AB3-A0E2-3407484CE752}" type="presOf" srcId="{630D206C-17AA-46FB-9A8B-768329616444}" destId="{7FDC8743-F9C9-45B9-AC9F-B12B0C250C80}" srcOrd="0" destOrd="0" presId="urn:microsoft.com/office/officeart/2005/8/layout/gear1"/>
    <dgm:cxn modelId="{54B6505A-5FB0-4DB9-9C05-6467BE329345}" srcId="{D676897A-989C-4D61-8E23-253F25F2DDF1}" destId="{6AB9DBEE-323B-4790-BD91-5F150BB77F42}" srcOrd="0" destOrd="0" parTransId="{436139CC-6322-42A8-AD16-37484CEF0CAE}" sibTransId="{EF0A4118-5082-4208-AE52-62DC7EF2C607}"/>
    <dgm:cxn modelId="{CE48C67B-75D8-463E-B265-07B87F1956EB}" type="presOf" srcId="{80E28EA3-2583-4860-8B1B-204B7E39F9AF}" destId="{64C8788E-B570-4D46-9354-AD72E94805B3}" srcOrd="0" destOrd="0" presId="urn:microsoft.com/office/officeart/2005/8/layout/gear1"/>
    <dgm:cxn modelId="{9E9FCD9A-1EAA-4C8F-A60C-0AB62BEA4074}" type="presOf" srcId="{80E28EA3-2583-4860-8B1B-204B7E39F9AF}" destId="{A392416E-C36F-4AAA-86CF-BE054A40C090}" srcOrd="2" destOrd="0" presId="urn:microsoft.com/office/officeart/2005/8/layout/gear1"/>
    <dgm:cxn modelId="{FDE7D39E-8DBC-4BF1-8595-A60D2C1094D4}" srcId="{D676897A-989C-4D61-8E23-253F25F2DDF1}" destId="{80E28EA3-2583-4860-8B1B-204B7E39F9AF}" srcOrd="1" destOrd="0" parTransId="{10AAC742-53E4-43CA-9431-9BB9F00B7C83}" sibTransId="{D9F26226-ED0F-46F8-9BAB-98F2EE44F7F2}"/>
    <dgm:cxn modelId="{03A313B7-4EF6-4068-A2E0-BAF6A54CB036}" type="presOf" srcId="{6AB9DBEE-323B-4790-BD91-5F150BB77F42}" destId="{839FB2EE-77C1-4205-AC16-4C46DEB70848}" srcOrd="1" destOrd="0" presId="urn:microsoft.com/office/officeart/2005/8/layout/gear1"/>
    <dgm:cxn modelId="{F22CF3C9-BBD4-465C-9E19-F55B8923AAE9}" type="presOf" srcId="{6AB9DBEE-323B-4790-BD91-5F150BB77F42}" destId="{44A90565-B120-4832-8932-91B0560963CA}" srcOrd="0" destOrd="0" presId="urn:microsoft.com/office/officeart/2005/8/layout/gear1"/>
    <dgm:cxn modelId="{74732ECE-D905-453B-808C-0A01EC54F97B}" type="presOf" srcId="{630D206C-17AA-46FB-9A8B-768329616444}" destId="{54D9FED8-4469-4F77-9855-64FAF0FED102}" srcOrd="1" destOrd="0" presId="urn:microsoft.com/office/officeart/2005/8/layout/gear1"/>
    <dgm:cxn modelId="{32D6FDE0-BBF4-406E-A974-F400B57DBE64}" type="presOf" srcId="{A8C9DD0D-9DE1-4205-BFA4-993173F02F25}" destId="{965AE30B-588F-4870-8050-812CBE3AF336}" srcOrd="0" destOrd="0" presId="urn:microsoft.com/office/officeart/2005/8/layout/gear1"/>
    <dgm:cxn modelId="{F3622FE3-558B-4FB5-83EA-082826855BBF}" type="presOf" srcId="{EF0A4118-5082-4208-AE52-62DC7EF2C607}" destId="{2702075F-9B00-4D28-98A2-19FE524DCF5B}" srcOrd="0" destOrd="0" presId="urn:microsoft.com/office/officeart/2005/8/layout/gear1"/>
    <dgm:cxn modelId="{E7FEC99B-7BA3-40A6-A162-27A7AB5AF83C}" type="presParOf" srcId="{B92B4898-C616-429D-AA08-AA5DD9661124}" destId="{44A90565-B120-4832-8932-91B0560963CA}" srcOrd="0" destOrd="0" presId="urn:microsoft.com/office/officeart/2005/8/layout/gear1"/>
    <dgm:cxn modelId="{DEE72B5B-DADD-4F80-BC83-AFB51F76EDC7}" type="presParOf" srcId="{B92B4898-C616-429D-AA08-AA5DD9661124}" destId="{839FB2EE-77C1-4205-AC16-4C46DEB70848}" srcOrd="1" destOrd="0" presId="urn:microsoft.com/office/officeart/2005/8/layout/gear1"/>
    <dgm:cxn modelId="{A10923E7-DA6A-425F-AD09-42264D1A71EF}" type="presParOf" srcId="{B92B4898-C616-429D-AA08-AA5DD9661124}" destId="{7476FA20-3FAF-47CF-A30C-0C4ACF389B15}" srcOrd="2" destOrd="0" presId="urn:microsoft.com/office/officeart/2005/8/layout/gear1"/>
    <dgm:cxn modelId="{4B8460BC-98E2-4BFC-98FE-7E4D104BBE0F}" type="presParOf" srcId="{B92B4898-C616-429D-AA08-AA5DD9661124}" destId="{64C8788E-B570-4D46-9354-AD72E94805B3}" srcOrd="3" destOrd="0" presId="urn:microsoft.com/office/officeart/2005/8/layout/gear1"/>
    <dgm:cxn modelId="{091159E6-6E6C-4881-B848-DBB5928063B4}" type="presParOf" srcId="{B92B4898-C616-429D-AA08-AA5DD9661124}" destId="{F88A869F-6203-4D57-AF35-1AF670C041DB}" srcOrd="4" destOrd="0" presId="urn:microsoft.com/office/officeart/2005/8/layout/gear1"/>
    <dgm:cxn modelId="{3FD03A58-807B-4C62-8BFF-7D15BA4BD21C}" type="presParOf" srcId="{B92B4898-C616-429D-AA08-AA5DD9661124}" destId="{A392416E-C36F-4AAA-86CF-BE054A40C090}" srcOrd="5" destOrd="0" presId="urn:microsoft.com/office/officeart/2005/8/layout/gear1"/>
    <dgm:cxn modelId="{39A85022-E532-4D67-BC62-45DC3A8A8271}" type="presParOf" srcId="{B92B4898-C616-429D-AA08-AA5DD9661124}" destId="{7FDC8743-F9C9-45B9-AC9F-B12B0C250C80}" srcOrd="6" destOrd="0" presId="urn:microsoft.com/office/officeart/2005/8/layout/gear1"/>
    <dgm:cxn modelId="{41F1EA53-9C72-4C57-85A2-3472B49C9F66}" type="presParOf" srcId="{B92B4898-C616-429D-AA08-AA5DD9661124}" destId="{54D9FED8-4469-4F77-9855-64FAF0FED102}" srcOrd="7" destOrd="0" presId="urn:microsoft.com/office/officeart/2005/8/layout/gear1"/>
    <dgm:cxn modelId="{10C595A6-1DE0-4C1A-9056-4C72C799BAE0}" type="presParOf" srcId="{B92B4898-C616-429D-AA08-AA5DD9661124}" destId="{98CE1DB7-2BF7-4827-A2A6-3358FD33CA0C}" srcOrd="8" destOrd="0" presId="urn:microsoft.com/office/officeart/2005/8/layout/gear1"/>
    <dgm:cxn modelId="{80BA3A65-2B26-4997-9FEF-19D916AB5020}" type="presParOf" srcId="{B92B4898-C616-429D-AA08-AA5DD9661124}" destId="{C4E5296A-C0D0-4399-B6C2-23BF26A945CC}" srcOrd="9" destOrd="0" presId="urn:microsoft.com/office/officeart/2005/8/layout/gear1"/>
    <dgm:cxn modelId="{E2232792-FED2-451A-8015-F766D9ADACFF}" type="presParOf" srcId="{B92B4898-C616-429D-AA08-AA5DD9661124}" destId="{2702075F-9B00-4D28-98A2-19FE524DCF5B}" srcOrd="10" destOrd="0" presId="urn:microsoft.com/office/officeart/2005/8/layout/gear1"/>
    <dgm:cxn modelId="{CD458A14-4539-414D-91F0-C10A0FC12F87}" type="presParOf" srcId="{B92B4898-C616-429D-AA08-AA5DD9661124}" destId="{2A9A1574-C914-486F-9CBB-1CABDD3A0E15}" srcOrd="11" destOrd="0" presId="urn:microsoft.com/office/officeart/2005/8/layout/gear1"/>
    <dgm:cxn modelId="{D0FA07FE-9B15-498C-9E70-9A9E092B07A4}" type="presParOf" srcId="{B92B4898-C616-429D-AA08-AA5DD9661124}" destId="{965AE30B-588F-4870-8050-812CBE3AF336}" srcOrd="12" destOrd="0" presId="urn:microsoft.com/office/officeart/2005/8/layout/gear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676897A-989C-4D61-8E23-253F25F2DDF1}" type="doc">
      <dgm:prSet loTypeId="urn:microsoft.com/office/officeart/2005/8/layout/gear1" loCatId="cycle" qsTypeId="urn:microsoft.com/office/officeart/2005/8/quickstyle/3d4" qsCatId="3D" csTypeId="urn:microsoft.com/office/officeart/2005/8/colors/accent5_2" csCatId="accent5" phldr="0"/>
      <dgm:spPr/>
    </dgm:pt>
    <dgm:pt modelId="{6AB9DBEE-323B-4790-BD91-5F150BB77F42}">
      <dgm:prSet phldrT="[Text]" phldr="1"/>
      <dgm:spPr/>
      <dgm:t>
        <a:bodyPr/>
        <a:lstStyle/>
        <a:p>
          <a:endParaRPr lang="en-US"/>
        </a:p>
      </dgm:t>
    </dgm:pt>
    <dgm:pt modelId="{436139CC-6322-42A8-AD16-37484CEF0CAE}" type="parTrans" cxnId="{54B6505A-5FB0-4DB9-9C05-6467BE329345}">
      <dgm:prSet/>
      <dgm:spPr/>
      <dgm:t>
        <a:bodyPr/>
        <a:lstStyle/>
        <a:p>
          <a:endParaRPr lang="en-US"/>
        </a:p>
      </dgm:t>
    </dgm:pt>
    <dgm:pt modelId="{EF0A4118-5082-4208-AE52-62DC7EF2C607}" type="sibTrans" cxnId="{54B6505A-5FB0-4DB9-9C05-6467BE329345}">
      <dgm:prSet/>
      <dgm:spPr/>
      <dgm:t>
        <a:bodyPr/>
        <a:lstStyle/>
        <a:p>
          <a:endParaRPr lang="en-US"/>
        </a:p>
      </dgm:t>
    </dgm:pt>
    <dgm:pt modelId="{80E28EA3-2583-4860-8B1B-204B7E39F9AF}">
      <dgm:prSet phldrT="[Text]" phldr="1"/>
      <dgm:spPr/>
      <dgm:t>
        <a:bodyPr/>
        <a:lstStyle/>
        <a:p>
          <a:endParaRPr lang="en-US"/>
        </a:p>
      </dgm:t>
    </dgm:pt>
    <dgm:pt modelId="{10AAC742-53E4-43CA-9431-9BB9F00B7C83}" type="parTrans" cxnId="{FDE7D39E-8DBC-4BF1-8595-A60D2C1094D4}">
      <dgm:prSet/>
      <dgm:spPr/>
      <dgm:t>
        <a:bodyPr/>
        <a:lstStyle/>
        <a:p>
          <a:endParaRPr lang="en-US"/>
        </a:p>
      </dgm:t>
    </dgm:pt>
    <dgm:pt modelId="{D9F26226-ED0F-46F8-9BAB-98F2EE44F7F2}" type="sibTrans" cxnId="{FDE7D39E-8DBC-4BF1-8595-A60D2C1094D4}">
      <dgm:prSet/>
      <dgm:spPr/>
      <dgm:t>
        <a:bodyPr/>
        <a:lstStyle/>
        <a:p>
          <a:endParaRPr lang="en-US"/>
        </a:p>
      </dgm:t>
    </dgm:pt>
    <dgm:pt modelId="{630D206C-17AA-46FB-9A8B-768329616444}">
      <dgm:prSet phldrT="[Text]" phldr="1"/>
      <dgm:spPr/>
      <dgm:t>
        <a:bodyPr/>
        <a:lstStyle/>
        <a:p>
          <a:endParaRPr lang="en-US"/>
        </a:p>
      </dgm:t>
    </dgm:pt>
    <dgm:pt modelId="{0197819E-D50F-472F-8707-63E4FC75C6D3}" type="parTrans" cxnId="{EB006B52-7F00-4792-AD29-ADE4969731BB}">
      <dgm:prSet/>
      <dgm:spPr/>
      <dgm:t>
        <a:bodyPr/>
        <a:lstStyle/>
        <a:p>
          <a:endParaRPr lang="en-US"/>
        </a:p>
      </dgm:t>
    </dgm:pt>
    <dgm:pt modelId="{A8C9DD0D-9DE1-4205-BFA4-993173F02F25}" type="sibTrans" cxnId="{EB006B52-7F00-4792-AD29-ADE4969731BB}">
      <dgm:prSet/>
      <dgm:spPr/>
      <dgm:t>
        <a:bodyPr/>
        <a:lstStyle/>
        <a:p>
          <a:endParaRPr lang="en-US"/>
        </a:p>
      </dgm:t>
    </dgm:pt>
    <dgm:pt modelId="{B92B4898-C616-429D-AA08-AA5DD9661124}" type="pres">
      <dgm:prSet presAssocID="{D676897A-989C-4D61-8E23-253F25F2DDF1}" presName="composite" presStyleCnt="0">
        <dgm:presLayoutVars>
          <dgm:chMax val="3"/>
          <dgm:animLvl val="lvl"/>
          <dgm:resizeHandles val="exact"/>
        </dgm:presLayoutVars>
      </dgm:prSet>
      <dgm:spPr/>
    </dgm:pt>
    <dgm:pt modelId="{44A90565-B120-4832-8932-91B0560963CA}" type="pres">
      <dgm:prSet presAssocID="{6AB9DBEE-323B-4790-BD91-5F150BB77F42}" presName="gear1" presStyleLbl="node1" presStyleIdx="0" presStyleCnt="3">
        <dgm:presLayoutVars>
          <dgm:chMax val="1"/>
          <dgm:bulletEnabled val="1"/>
        </dgm:presLayoutVars>
      </dgm:prSet>
      <dgm:spPr/>
    </dgm:pt>
    <dgm:pt modelId="{839FB2EE-77C1-4205-AC16-4C46DEB70848}" type="pres">
      <dgm:prSet presAssocID="{6AB9DBEE-323B-4790-BD91-5F150BB77F42}" presName="gear1srcNode" presStyleLbl="node1" presStyleIdx="0" presStyleCnt="3"/>
      <dgm:spPr/>
    </dgm:pt>
    <dgm:pt modelId="{7476FA20-3FAF-47CF-A30C-0C4ACF389B15}" type="pres">
      <dgm:prSet presAssocID="{6AB9DBEE-323B-4790-BD91-5F150BB77F42}" presName="gear1dstNode" presStyleLbl="node1" presStyleIdx="0" presStyleCnt="3"/>
      <dgm:spPr/>
    </dgm:pt>
    <dgm:pt modelId="{64C8788E-B570-4D46-9354-AD72E94805B3}" type="pres">
      <dgm:prSet presAssocID="{80E28EA3-2583-4860-8B1B-204B7E39F9AF}" presName="gear2" presStyleLbl="node1" presStyleIdx="1" presStyleCnt="3">
        <dgm:presLayoutVars>
          <dgm:chMax val="1"/>
          <dgm:bulletEnabled val="1"/>
        </dgm:presLayoutVars>
      </dgm:prSet>
      <dgm:spPr/>
    </dgm:pt>
    <dgm:pt modelId="{F88A869F-6203-4D57-AF35-1AF670C041DB}" type="pres">
      <dgm:prSet presAssocID="{80E28EA3-2583-4860-8B1B-204B7E39F9AF}" presName="gear2srcNode" presStyleLbl="node1" presStyleIdx="1" presStyleCnt="3"/>
      <dgm:spPr/>
    </dgm:pt>
    <dgm:pt modelId="{A392416E-C36F-4AAA-86CF-BE054A40C090}" type="pres">
      <dgm:prSet presAssocID="{80E28EA3-2583-4860-8B1B-204B7E39F9AF}" presName="gear2dstNode" presStyleLbl="node1" presStyleIdx="1" presStyleCnt="3"/>
      <dgm:spPr/>
    </dgm:pt>
    <dgm:pt modelId="{7FDC8743-F9C9-45B9-AC9F-B12B0C250C80}" type="pres">
      <dgm:prSet presAssocID="{630D206C-17AA-46FB-9A8B-768329616444}" presName="gear3" presStyleLbl="node1" presStyleIdx="2" presStyleCnt="3"/>
      <dgm:spPr/>
    </dgm:pt>
    <dgm:pt modelId="{54D9FED8-4469-4F77-9855-64FAF0FED102}" type="pres">
      <dgm:prSet presAssocID="{630D206C-17AA-46FB-9A8B-768329616444}" presName="gear3tx" presStyleLbl="node1" presStyleIdx="2" presStyleCnt="3">
        <dgm:presLayoutVars>
          <dgm:chMax val="1"/>
          <dgm:bulletEnabled val="1"/>
        </dgm:presLayoutVars>
      </dgm:prSet>
      <dgm:spPr/>
    </dgm:pt>
    <dgm:pt modelId="{98CE1DB7-2BF7-4827-A2A6-3358FD33CA0C}" type="pres">
      <dgm:prSet presAssocID="{630D206C-17AA-46FB-9A8B-768329616444}" presName="gear3srcNode" presStyleLbl="node1" presStyleIdx="2" presStyleCnt="3"/>
      <dgm:spPr/>
    </dgm:pt>
    <dgm:pt modelId="{C4E5296A-C0D0-4399-B6C2-23BF26A945CC}" type="pres">
      <dgm:prSet presAssocID="{630D206C-17AA-46FB-9A8B-768329616444}" presName="gear3dstNode" presStyleLbl="node1" presStyleIdx="2" presStyleCnt="3"/>
      <dgm:spPr/>
    </dgm:pt>
    <dgm:pt modelId="{2702075F-9B00-4D28-98A2-19FE524DCF5B}" type="pres">
      <dgm:prSet presAssocID="{EF0A4118-5082-4208-AE52-62DC7EF2C607}" presName="connector1" presStyleLbl="sibTrans2D1" presStyleIdx="0" presStyleCnt="3"/>
      <dgm:spPr/>
    </dgm:pt>
    <dgm:pt modelId="{2A9A1574-C914-486F-9CBB-1CABDD3A0E15}" type="pres">
      <dgm:prSet presAssocID="{D9F26226-ED0F-46F8-9BAB-98F2EE44F7F2}" presName="connector2" presStyleLbl="sibTrans2D1" presStyleIdx="1" presStyleCnt="3"/>
      <dgm:spPr/>
    </dgm:pt>
    <dgm:pt modelId="{965AE30B-588F-4870-8050-812CBE3AF336}" type="pres">
      <dgm:prSet presAssocID="{A8C9DD0D-9DE1-4205-BFA4-993173F02F25}" presName="connector3" presStyleLbl="sibTrans2D1" presStyleIdx="2" presStyleCnt="3"/>
      <dgm:spPr/>
    </dgm:pt>
  </dgm:ptLst>
  <dgm:cxnLst>
    <dgm:cxn modelId="{9C4F7E03-B24C-4E57-8B4F-80DBDAA5ADCD}" type="presOf" srcId="{D676897A-989C-4D61-8E23-253F25F2DDF1}" destId="{B92B4898-C616-429D-AA08-AA5DD9661124}" srcOrd="0" destOrd="0" presId="urn:microsoft.com/office/officeart/2005/8/layout/gear1"/>
    <dgm:cxn modelId="{59722D0A-D875-45CA-B730-76575F4AE44A}" type="presOf" srcId="{630D206C-17AA-46FB-9A8B-768329616444}" destId="{98CE1DB7-2BF7-4827-A2A6-3358FD33CA0C}" srcOrd="2" destOrd="0" presId="urn:microsoft.com/office/officeart/2005/8/layout/gear1"/>
    <dgm:cxn modelId="{17E42826-94D8-4974-B508-1B911D8B4855}" type="presOf" srcId="{630D206C-17AA-46FB-9A8B-768329616444}" destId="{C4E5296A-C0D0-4399-B6C2-23BF26A945CC}" srcOrd="3" destOrd="0" presId="urn:microsoft.com/office/officeart/2005/8/layout/gear1"/>
    <dgm:cxn modelId="{DBA7B75C-4662-4834-9FF2-AC57B9525B71}" type="presOf" srcId="{D9F26226-ED0F-46F8-9BAB-98F2EE44F7F2}" destId="{2A9A1574-C914-486F-9CBB-1CABDD3A0E15}" srcOrd="0" destOrd="0" presId="urn:microsoft.com/office/officeart/2005/8/layout/gear1"/>
    <dgm:cxn modelId="{FCCDCF68-10DB-46A3-93A9-1A21B7F900EB}" type="presOf" srcId="{80E28EA3-2583-4860-8B1B-204B7E39F9AF}" destId="{F88A869F-6203-4D57-AF35-1AF670C041DB}" srcOrd="1" destOrd="0" presId="urn:microsoft.com/office/officeart/2005/8/layout/gear1"/>
    <dgm:cxn modelId="{1EB8D64B-2C6C-4980-9D09-C39504272A55}" type="presOf" srcId="{6AB9DBEE-323B-4790-BD91-5F150BB77F42}" destId="{7476FA20-3FAF-47CF-A30C-0C4ACF389B15}" srcOrd="2" destOrd="0" presId="urn:microsoft.com/office/officeart/2005/8/layout/gear1"/>
    <dgm:cxn modelId="{EB006B52-7F00-4792-AD29-ADE4969731BB}" srcId="{D676897A-989C-4D61-8E23-253F25F2DDF1}" destId="{630D206C-17AA-46FB-9A8B-768329616444}" srcOrd="2" destOrd="0" parTransId="{0197819E-D50F-472F-8707-63E4FC75C6D3}" sibTransId="{A8C9DD0D-9DE1-4205-BFA4-993173F02F25}"/>
    <dgm:cxn modelId="{03A8A053-B66C-4AB3-A0E2-3407484CE752}" type="presOf" srcId="{630D206C-17AA-46FB-9A8B-768329616444}" destId="{7FDC8743-F9C9-45B9-AC9F-B12B0C250C80}" srcOrd="0" destOrd="0" presId="urn:microsoft.com/office/officeart/2005/8/layout/gear1"/>
    <dgm:cxn modelId="{54B6505A-5FB0-4DB9-9C05-6467BE329345}" srcId="{D676897A-989C-4D61-8E23-253F25F2DDF1}" destId="{6AB9DBEE-323B-4790-BD91-5F150BB77F42}" srcOrd="0" destOrd="0" parTransId="{436139CC-6322-42A8-AD16-37484CEF0CAE}" sibTransId="{EF0A4118-5082-4208-AE52-62DC7EF2C607}"/>
    <dgm:cxn modelId="{CE48C67B-75D8-463E-B265-07B87F1956EB}" type="presOf" srcId="{80E28EA3-2583-4860-8B1B-204B7E39F9AF}" destId="{64C8788E-B570-4D46-9354-AD72E94805B3}" srcOrd="0" destOrd="0" presId="urn:microsoft.com/office/officeart/2005/8/layout/gear1"/>
    <dgm:cxn modelId="{9E9FCD9A-1EAA-4C8F-A60C-0AB62BEA4074}" type="presOf" srcId="{80E28EA3-2583-4860-8B1B-204B7E39F9AF}" destId="{A392416E-C36F-4AAA-86CF-BE054A40C090}" srcOrd="2" destOrd="0" presId="urn:microsoft.com/office/officeart/2005/8/layout/gear1"/>
    <dgm:cxn modelId="{FDE7D39E-8DBC-4BF1-8595-A60D2C1094D4}" srcId="{D676897A-989C-4D61-8E23-253F25F2DDF1}" destId="{80E28EA3-2583-4860-8B1B-204B7E39F9AF}" srcOrd="1" destOrd="0" parTransId="{10AAC742-53E4-43CA-9431-9BB9F00B7C83}" sibTransId="{D9F26226-ED0F-46F8-9BAB-98F2EE44F7F2}"/>
    <dgm:cxn modelId="{03A313B7-4EF6-4068-A2E0-BAF6A54CB036}" type="presOf" srcId="{6AB9DBEE-323B-4790-BD91-5F150BB77F42}" destId="{839FB2EE-77C1-4205-AC16-4C46DEB70848}" srcOrd="1" destOrd="0" presId="urn:microsoft.com/office/officeart/2005/8/layout/gear1"/>
    <dgm:cxn modelId="{F22CF3C9-BBD4-465C-9E19-F55B8923AAE9}" type="presOf" srcId="{6AB9DBEE-323B-4790-BD91-5F150BB77F42}" destId="{44A90565-B120-4832-8932-91B0560963CA}" srcOrd="0" destOrd="0" presId="urn:microsoft.com/office/officeart/2005/8/layout/gear1"/>
    <dgm:cxn modelId="{74732ECE-D905-453B-808C-0A01EC54F97B}" type="presOf" srcId="{630D206C-17AA-46FB-9A8B-768329616444}" destId="{54D9FED8-4469-4F77-9855-64FAF0FED102}" srcOrd="1" destOrd="0" presId="urn:microsoft.com/office/officeart/2005/8/layout/gear1"/>
    <dgm:cxn modelId="{32D6FDE0-BBF4-406E-A974-F400B57DBE64}" type="presOf" srcId="{A8C9DD0D-9DE1-4205-BFA4-993173F02F25}" destId="{965AE30B-588F-4870-8050-812CBE3AF336}" srcOrd="0" destOrd="0" presId="urn:microsoft.com/office/officeart/2005/8/layout/gear1"/>
    <dgm:cxn modelId="{F3622FE3-558B-4FB5-83EA-082826855BBF}" type="presOf" srcId="{EF0A4118-5082-4208-AE52-62DC7EF2C607}" destId="{2702075F-9B00-4D28-98A2-19FE524DCF5B}" srcOrd="0" destOrd="0" presId="urn:microsoft.com/office/officeart/2005/8/layout/gear1"/>
    <dgm:cxn modelId="{E7FEC99B-7BA3-40A6-A162-27A7AB5AF83C}" type="presParOf" srcId="{B92B4898-C616-429D-AA08-AA5DD9661124}" destId="{44A90565-B120-4832-8932-91B0560963CA}" srcOrd="0" destOrd="0" presId="urn:microsoft.com/office/officeart/2005/8/layout/gear1"/>
    <dgm:cxn modelId="{DEE72B5B-DADD-4F80-BC83-AFB51F76EDC7}" type="presParOf" srcId="{B92B4898-C616-429D-AA08-AA5DD9661124}" destId="{839FB2EE-77C1-4205-AC16-4C46DEB70848}" srcOrd="1" destOrd="0" presId="urn:microsoft.com/office/officeart/2005/8/layout/gear1"/>
    <dgm:cxn modelId="{A10923E7-DA6A-425F-AD09-42264D1A71EF}" type="presParOf" srcId="{B92B4898-C616-429D-AA08-AA5DD9661124}" destId="{7476FA20-3FAF-47CF-A30C-0C4ACF389B15}" srcOrd="2" destOrd="0" presId="urn:microsoft.com/office/officeart/2005/8/layout/gear1"/>
    <dgm:cxn modelId="{4B8460BC-98E2-4BFC-98FE-7E4D104BBE0F}" type="presParOf" srcId="{B92B4898-C616-429D-AA08-AA5DD9661124}" destId="{64C8788E-B570-4D46-9354-AD72E94805B3}" srcOrd="3" destOrd="0" presId="urn:microsoft.com/office/officeart/2005/8/layout/gear1"/>
    <dgm:cxn modelId="{091159E6-6E6C-4881-B848-DBB5928063B4}" type="presParOf" srcId="{B92B4898-C616-429D-AA08-AA5DD9661124}" destId="{F88A869F-6203-4D57-AF35-1AF670C041DB}" srcOrd="4" destOrd="0" presId="urn:microsoft.com/office/officeart/2005/8/layout/gear1"/>
    <dgm:cxn modelId="{3FD03A58-807B-4C62-8BFF-7D15BA4BD21C}" type="presParOf" srcId="{B92B4898-C616-429D-AA08-AA5DD9661124}" destId="{A392416E-C36F-4AAA-86CF-BE054A40C090}" srcOrd="5" destOrd="0" presId="urn:microsoft.com/office/officeart/2005/8/layout/gear1"/>
    <dgm:cxn modelId="{39A85022-E532-4D67-BC62-45DC3A8A8271}" type="presParOf" srcId="{B92B4898-C616-429D-AA08-AA5DD9661124}" destId="{7FDC8743-F9C9-45B9-AC9F-B12B0C250C80}" srcOrd="6" destOrd="0" presId="urn:microsoft.com/office/officeart/2005/8/layout/gear1"/>
    <dgm:cxn modelId="{41F1EA53-9C72-4C57-85A2-3472B49C9F66}" type="presParOf" srcId="{B92B4898-C616-429D-AA08-AA5DD9661124}" destId="{54D9FED8-4469-4F77-9855-64FAF0FED102}" srcOrd="7" destOrd="0" presId="urn:microsoft.com/office/officeart/2005/8/layout/gear1"/>
    <dgm:cxn modelId="{10C595A6-1DE0-4C1A-9056-4C72C799BAE0}" type="presParOf" srcId="{B92B4898-C616-429D-AA08-AA5DD9661124}" destId="{98CE1DB7-2BF7-4827-A2A6-3358FD33CA0C}" srcOrd="8" destOrd="0" presId="urn:microsoft.com/office/officeart/2005/8/layout/gear1"/>
    <dgm:cxn modelId="{80BA3A65-2B26-4997-9FEF-19D916AB5020}" type="presParOf" srcId="{B92B4898-C616-429D-AA08-AA5DD9661124}" destId="{C4E5296A-C0D0-4399-B6C2-23BF26A945CC}" srcOrd="9" destOrd="0" presId="urn:microsoft.com/office/officeart/2005/8/layout/gear1"/>
    <dgm:cxn modelId="{E2232792-FED2-451A-8015-F766D9ADACFF}" type="presParOf" srcId="{B92B4898-C616-429D-AA08-AA5DD9661124}" destId="{2702075F-9B00-4D28-98A2-19FE524DCF5B}" srcOrd="10" destOrd="0" presId="urn:microsoft.com/office/officeart/2005/8/layout/gear1"/>
    <dgm:cxn modelId="{CD458A14-4539-414D-91F0-C10A0FC12F87}" type="presParOf" srcId="{B92B4898-C616-429D-AA08-AA5DD9661124}" destId="{2A9A1574-C914-486F-9CBB-1CABDD3A0E15}" srcOrd="11" destOrd="0" presId="urn:microsoft.com/office/officeart/2005/8/layout/gear1"/>
    <dgm:cxn modelId="{D0FA07FE-9B15-498C-9E70-9A9E092B07A4}" type="presParOf" srcId="{B92B4898-C616-429D-AA08-AA5DD9661124}" destId="{965AE30B-588F-4870-8050-812CBE3AF336}" srcOrd="12" destOrd="0" presId="urn:microsoft.com/office/officeart/2005/8/layout/gear1"/>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76897A-989C-4D61-8E23-253F25F2DDF1}" type="doc">
      <dgm:prSet loTypeId="urn:microsoft.com/office/officeart/2005/8/layout/gear1" loCatId="cycle" qsTypeId="urn:microsoft.com/office/officeart/2005/8/quickstyle/3d4" qsCatId="3D" csTypeId="urn:microsoft.com/office/officeart/2005/8/colors/accent5_2" csCatId="accent5" phldr="0"/>
      <dgm:spPr/>
    </dgm:pt>
    <dgm:pt modelId="{6AB9DBEE-323B-4790-BD91-5F150BB77F42}">
      <dgm:prSet phldrT="[Text]" phldr="1"/>
      <dgm:spPr/>
      <dgm:t>
        <a:bodyPr/>
        <a:lstStyle/>
        <a:p>
          <a:endParaRPr lang="en-US"/>
        </a:p>
      </dgm:t>
    </dgm:pt>
    <dgm:pt modelId="{436139CC-6322-42A8-AD16-37484CEF0CAE}" type="parTrans" cxnId="{54B6505A-5FB0-4DB9-9C05-6467BE329345}">
      <dgm:prSet/>
      <dgm:spPr/>
      <dgm:t>
        <a:bodyPr/>
        <a:lstStyle/>
        <a:p>
          <a:endParaRPr lang="en-US"/>
        </a:p>
      </dgm:t>
    </dgm:pt>
    <dgm:pt modelId="{EF0A4118-5082-4208-AE52-62DC7EF2C607}" type="sibTrans" cxnId="{54B6505A-5FB0-4DB9-9C05-6467BE329345}">
      <dgm:prSet/>
      <dgm:spPr/>
      <dgm:t>
        <a:bodyPr/>
        <a:lstStyle/>
        <a:p>
          <a:endParaRPr lang="en-US"/>
        </a:p>
      </dgm:t>
    </dgm:pt>
    <dgm:pt modelId="{80E28EA3-2583-4860-8B1B-204B7E39F9AF}">
      <dgm:prSet phldrT="[Text]" phldr="1"/>
      <dgm:spPr/>
      <dgm:t>
        <a:bodyPr/>
        <a:lstStyle/>
        <a:p>
          <a:endParaRPr lang="en-US"/>
        </a:p>
      </dgm:t>
    </dgm:pt>
    <dgm:pt modelId="{10AAC742-53E4-43CA-9431-9BB9F00B7C83}" type="parTrans" cxnId="{FDE7D39E-8DBC-4BF1-8595-A60D2C1094D4}">
      <dgm:prSet/>
      <dgm:spPr/>
      <dgm:t>
        <a:bodyPr/>
        <a:lstStyle/>
        <a:p>
          <a:endParaRPr lang="en-US"/>
        </a:p>
      </dgm:t>
    </dgm:pt>
    <dgm:pt modelId="{D9F26226-ED0F-46F8-9BAB-98F2EE44F7F2}" type="sibTrans" cxnId="{FDE7D39E-8DBC-4BF1-8595-A60D2C1094D4}">
      <dgm:prSet/>
      <dgm:spPr/>
      <dgm:t>
        <a:bodyPr/>
        <a:lstStyle/>
        <a:p>
          <a:endParaRPr lang="en-US"/>
        </a:p>
      </dgm:t>
    </dgm:pt>
    <dgm:pt modelId="{630D206C-17AA-46FB-9A8B-768329616444}">
      <dgm:prSet phldrT="[Text]" phldr="1"/>
      <dgm:spPr/>
      <dgm:t>
        <a:bodyPr/>
        <a:lstStyle/>
        <a:p>
          <a:endParaRPr lang="en-US"/>
        </a:p>
      </dgm:t>
    </dgm:pt>
    <dgm:pt modelId="{0197819E-D50F-472F-8707-63E4FC75C6D3}" type="parTrans" cxnId="{EB006B52-7F00-4792-AD29-ADE4969731BB}">
      <dgm:prSet/>
      <dgm:spPr/>
      <dgm:t>
        <a:bodyPr/>
        <a:lstStyle/>
        <a:p>
          <a:endParaRPr lang="en-US"/>
        </a:p>
      </dgm:t>
    </dgm:pt>
    <dgm:pt modelId="{A8C9DD0D-9DE1-4205-BFA4-993173F02F25}" type="sibTrans" cxnId="{EB006B52-7F00-4792-AD29-ADE4969731BB}">
      <dgm:prSet/>
      <dgm:spPr/>
      <dgm:t>
        <a:bodyPr/>
        <a:lstStyle/>
        <a:p>
          <a:endParaRPr lang="en-US"/>
        </a:p>
      </dgm:t>
    </dgm:pt>
    <dgm:pt modelId="{B92B4898-C616-429D-AA08-AA5DD9661124}" type="pres">
      <dgm:prSet presAssocID="{D676897A-989C-4D61-8E23-253F25F2DDF1}" presName="composite" presStyleCnt="0">
        <dgm:presLayoutVars>
          <dgm:chMax val="3"/>
          <dgm:animLvl val="lvl"/>
          <dgm:resizeHandles val="exact"/>
        </dgm:presLayoutVars>
      </dgm:prSet>
      <dgm:spPr/>
    </dgm:pt>
    <dgm:pt modelId="{44A90565-B120-4832-8932-91B0560963CA}" type="pres">
      <dgm:prSet presAssocID="{6AB9DBEE-323B-4790-BD91-5F150BB77F42}" presName="gear1" presStyleLbl="node1" presStyleIdx="0" presStyleCnt="3">
        <dgm:presLayoutVars>
          <dgm:chMax val="1"/>
          <dgm:bulletEnabled val="1"/>
        </dgm:presLayoutVars>
      </dgm:prSet>
      <dgm:spPr/>
    </dgm:pt>
    <dgm:pt modelId="{839FB2EE-77C1-4205-AC16-4C46DEB70848}" type="pres">
      <dgm:prSet presAssocID="{6AB9DBEE-323B-4790-BD91-5F150BB77F42}" presName="gear1srcNode" presStyleLbl="node1" presStyleIdx="0" presStyleCnt="3"/>
      <dgm:spPr/>
    </dgm:pt>
    <dgm:pt modelId="{7476FA20-3FAF-47CF-A30C-0C4ACF389B15}" type="pres">
      <dgm:prSet presAssocID="{6AB9DBEE-323B-4790-BD91-5F150BB77F42}" presName="gear1dstNode" presStyleLbl="node1" presStyleIdx="0" presStyleCnt="3"/>
      <dgm:spPr/>
    </dgm:pt>
    <dgm:pt modelId="{64C8788E-B570-4D46-9354-AD72E94805B3}" type="pres">
      <dgm:prSet presAssocID="{80E28EA3-2583-4860-8B1B-204B7E39F9AF}" presName="gear2" presStyleLbl="node1" presStyleIdx="1" presStyleCnt="3">
        <dgm:presLayoutVars>
          <dgm:chMax val="1"/>
          <dgm:bulletEnabled val="1"/>
        </dgm:presLayoutVars>
      </dgm:prSet>
      <dgm:spPr/>
    </dgm:pt>
    <dgm:pt modelId="{F88A869F-6203-4D57-AF35-1AF670C041DB}" type="pres">
      <dgm:prSet presAssocID="{80E28EA3-2583-4860-8B1B-204B7E39F9AF}" presName="gear2srcNode" presStyleLbl="node1" presStyleIdx="1" presStyleCnt="3"/>
      <dgm:spPr/>
    </dgm:pt>
    <dgm:pt modelId="{A392416E-C36F-4AAA-86CF-BE054A40C090}" type="pres">
      <dgm:prSet presAssocID="{80E28EA3-2583-4860-8B1B-204B7E39F9AF}" presName="gear2dstNode" presStyleLbl="node1" presStyleIdx="1" presStyleCnt="3"/>
      <dgm:spPr/>
    </dgm:pt>
    <dgm:pt modelId="{7FDC8743-F9C9-45B9-AC9F-B12B0C250C80}" type="pres">
      <dgm:prSet presAssocID="{630D206C-17AA-46FB-9A8B-768329616444}" presName="gear3" presStyleLbl="node1" presStyleIdx="2" presStyleCnt="3"/>
      <dgm:spPr/>
    </dgm:pt>
    <dgm:pt modelId="{54D9FED8-4469-4F77-9855-64FAF0FED102}" type="pres">
      <dgm:prSet presAssocID="{630D206C-17AA-46FB-9A8B-768329616444}" presName="gear3tx" presStyleLbl="node1" presStyleIdx="2" presStyleCnt="3">
        <dgm:presLayoutVars>
          <dgm:chMax val="1"/>
          <dgm:bulletEnabled val="1"/>
        </dgm:presLayoutVars>
      </dgm:prSet>
      <dgm:spPr/>
    </dgm:pt>
    <dgm:pt modelId="{98CE1DB7-2BF7-4827-A2A6-3358FD33CA0C}" type="pres">
      <dgm:prSet presAssocID="{630D206C-17AA-46FB-9A8B-768329616444}" presName="gear3srcNode" presStyleLbl="node1" presStyleIdx="2" presStyleCnt="3"/>
      <dgm:spPr/>
    </dgm:pt>
    <dgm:pt modelId="{C4E5296A-C0D0-4399-B6C2-23BF26A945CC}" type="pres">
      <dgm:prSet presAssocID="{630D206C-17AA-46FB-9A8B-768329616444}" presName="gear3dstNode" presStyleLbl="node1" presStyleIdx="2" presStyleCnt="3"/>
      <dgm:spPr/>
    </dgm:pt>
    <dgm:pt modelId="{2702075F-9B00-4D28-98A2-19FE524DCF5B}" type="pres">
      <dgm:prSet presAssocID="{EF0A4118-5082-4208-AE52-62DC7EF2C607}" presName="connector1" presStyleLbl="sibTrans2D1" presStyleIdx="0" presStyleCnt="3"/>
      <dgm:spPr/>
    </dgm:pt>
    <dgm:pt modelId="{2A9A1574-C914-486F-9CBB-1CABDD3A0E15}" type="pres">
      <dgm:prSet presAssocID="{D9F26226-ED0F-46F8-9BAB-98F2EE44F7F2}" presName="connector2" presStyleLbl="sibTrans2D1" presStyleIdx="1" presStyleCnt="3"/>
      <dgm:spPr/>
    </dgm:pt>
    <dgm:pt modelId="{965AE30B-588F-4870-8050-812CBE3AF336}" type="pres">
      <dgm:prSet presAssocID="{A8C9DD0D-9DE1-4205-BFA4-993173F02F25}" presName="connector3" presStyleLbl="sibTrans2D1" presStyleIdx="2" presStyleCnt="3"/>
      <dgm:spPr/>
    </dgm:pt>
  </dgm:ptLst>
  <dgm:cxnLst>
    <dgm:cxn modelId="{9C4F7E03-B24C-4E57-8B4F-80DBDAA5ADCD}" type="presOf" srcId="{D676897A-989C-4D61-8E23-253F25F2DDF1}" destId="{B92B4898-C616-429D-AA08-AA5DD9661124}" srcOrd="0" destOrd="0" presId="urn:microsoft.com/office/officeart/2005/8/layout/gear1"/>
    <dgm:cxn modelId="{59722D0A-D875-45CA-B730-76575F4AE44A}" type="presOf" srcId="{630D206C-17AA-46FB-9A8B-768329616444}" destId="{98CE1DB7-2BF7-4827-A2A6-3358FD33CA0C}" srcOrd="2" destOrd="0" presId="urn:microsoft.com/office/officeart/2005/8/layout/gear1"/>
    <dgm:cxn modelId="{17E42826-94D8-4974-B508-1B911D8B4855}" type="presOf" srcId="{630D206C-17AA-46FB-9A8B-768329616444}" destId="{C4E5296A-C0D0-4399-B6C2-23BF26A945CC}" srcOrd="3" destOrd="0" presId="urn:microsoft.com/office/officeart/2005/8/layout/gear1"/>
    <dgm:cxn modelId="{DBA7B75C-4662-4834-9FF2-AC57B9525B71}" type="presOf" srcId="{D9F26226-ED0F-46F8-9BAB-98F2EE44F7F2}" destId="{2A9A1574-C914-486F-9CBB-1CABDD3A0E15}" srcOrd="0" destOrd="0" presId="urn:microsoft.com/office/officeart/2005/8/layout/gear1"/>
    <dgm:cxn modelId="{FCCDCF68-10DB-46A3-93A9-1A21B7F900EB}" type="presOf" srcId="{80E28EA3-2583-4860-8B1B-204B7E39F9AF}" destId="{F88A869F-6203-4D57-AF35-1AF670C041DB}" srcOrd="1" destOrd="0" presId="urn:microsoft.com/office/officeart/2005/8/layout/gear1"/>
    <dgm:cxn modelId="{1EB8D64B-2C6C-4980-9D09-C39504272A55}" type="presOf" srcId="{6AB9DBEE-323B-4790-BD91-5F150BB77F42}" destId="{7476FA20-3FAF-47CF-A30C-0C4ACF389B15}" srcOrd="2" destOrd="0" presId="urn:microsoft.com/office/officeart/2005/8/layout/gear1"/>
    <dgm:cxn modelId="{EB006B52-7F00-4792-AD29-ADE4969731BB}" srcId="{D676897A-989C-4D61-8E23-253F25F2DDF1}" destId="{630D206C-17AA-46FB-9A8B-768329616444}" srcOrd="2" destOrd="0" parTransId="{0197819E-D50F-472F-8707-63E4FC75C6D3}" sibTransId="{A8C9DD0D-9DE1-4205-BFA4-993173F02F25}"/>
    <dgm:cxn modelId="{03A8A053-B66C-4AB3-A0E2-3407484CE752}" type="presOf" srcId="{630D206C-17AA-46FB-9A8B-768329616444}" destId="{7FDC8743-F9C9-45B9-AC9F-B12B0C250C80}" srcOrd="0" destOrd="0" presId="urn:microsoft.com/office/officeart/2005/8/layout/gear1"/>
    <dgm:cxn modelId="{54B6505A-5FB0-4DB9-9C05-6467BE329345}" srcId="{D676897A-989C-4D61-8E23-253F25F2DDF1}" destId="{6AB9DBEE-323B-4790-BD91-5F150BB77F42}" srcOrd="0" destOrd="0" parTransId="{436139CC-6322-42A8-AD16-37484CEF0CAE}" sibTransId="{EF0A4118-5082-4208-AE52-62DC7EF2C607}"/>
    <dgm:cxn modelId="{CE48C67B-75D8-463E-B265-07B87F1956EB}" type="presOf" srcId="{80E28EA3-2583-4860-8B1B-204B7E39F9AF}" destId="{64C8788E-B570-4D46-9354-AD72E94805B3}" srcOrd="0" destOrd="0" presId="urn:microsoft.com/office/officeart/2005/8/layout/gear1"/>
    <dgm:cxn modelId="{9E9FCD9A-1EAA-4C8F-A60C-0AB62BEA4074}" type="presOf" srcId="{80E28EA3-2583-4860-8B1B-204B7E39F9AF}" destId="{A392416E-C36F-4AAA-86CF-BE054A40C090}" srcOrd="2" destOrd="0" presId="urn:microsoft.com/office/officeart/2005/8/layout/gear1"/>
    <dgm:cxn modelId="{FDE7D39E-8DBC-4BF1-8595-A60D2C1094D4}" srcId="{D676897A-989C-4D61-8E23-253F25F2DDF1}" destId="{80E28EA3-2583-4860-8B1B-204B7E39F9AF}" srcOrd="1" destOrd="0" parTransId="{10AAC742-53E4-43CA-9431-9BB9F00B7C83}" sibTransId="{D9F26226-ED0F-46F8-9BAB-98F2EE44F7F2}"/>
    <dgm:cxn modelId="{03A313B7-4EF6-4068-A2E0-BAF6A54CB036}" type="presOf" srcId="{6AB9DBEE-323B-4790-BD91-5F150BB77F42}" destId="{839FB2EE-77C1-4205-AC16-4C46DEB70848}" srcOrd="1" destOrd="0" presId="urn:microsoft.com/office/officeart/2005/8/layout/gear1"/>
    <dgm:cxn modelId="{F22CF3C9-BBD4-465C-9E19-F55B8923AAE9}" type="presOf" srcId="{6AB9DBEE-323B-4790-BD91-5F150BB77F42}" destId="{44A90565-B120-4832-8932-91B0560963CA}" srcOrd="0" destOrd="0" presId="urn:microsoft.com/office/officeart/2005/8/layout/gear1"/>
    <dgm:cxn modelId="{74732ECE-D905-453B-808C-0A01EC54F97B}" type="presOf" srcId="{630D206C-17AA-46FB-9A8B-768329616444}" destId="{54D9FED8-4469-4F77-9855-64FAF0FED102}" srcOrd="1" destOrd="0" presId="urn:microsoft.com/office/officeart/2005/8/layout/gear1"/>
    <dgm:cxn modelId="{32D6FDE0-BBF4-406E-A974-F400B57DBE64}" type="presOf" srcId="{A8C9DD0D-9DE1-4205-BFA4-993173F02F25}" destId="{965AE30B-588F-4870-8050-812CBE3AF336}" srcOrd="0" destOrd="0" presId="urn:microsoft.com/office/officeart/2005/8/layout/gear1"/>
    <dgm:cxn modelId="{F3622FE3-558B-4FB5-83EA-082826855BBF}" type="presOf" srcId="{EF0A4118-5082-4208-AE52-62DC7EF2C607}" destId="{2702075F-9B00-4D28-98A2-19FE524DCF5B}" srcOrd="0" destOrd="0" presId="urn:microsoft.com/office/officeart/2005/8/layout/gear1"/>
    <dgm:cxn modelId="{E7FEC99B-7BA3-40A6-A162-27A7AB5AF83C}" type="presParOf" srcId="{B92B4898-C616-429D-AA08-AA5DD9661124}" destId="{44A90565-B120-4832-8932-91B0560963CA}" srcOrd="0" destOrd="0" presId="urn:microsoft.com/office/officeart/2005/8/layout/gear1"/>
    <dgm:cxn modelId="{DEE72B5B-DADD-4F80-BC83-AFB51F76EDC7}" type="presParOf" srcId="{B92B4898-C616-429D-AA08-AA5DD9661124}" destId="{839FB2EE-77C1-4205-AC16-4C46DEB70848}" srcOrd="1" destOrd="0" presId="urn:microsoft.com/office/officeart/2005/8/layout/gear1"/>
    <dgm:cxn modelId="{A10923E7-DA6A-425F-AD09-42264D1A71EF}" type="presParOf" srcId="{B92B4898-C616-429D-AA08-AA5DD9661124}" destId="{7476FA20-3FAF-47CF-A30C-0C4ACF389B15}" srcOrd="2" destOrd="0" presId="urn:microsoft.com/office/officeart/2005/8/layout/gear1"/>
    <dgm:cxn modelId="{4B8460BC-98E2-4BFC-98FE-7E4D104BBE0F}" type="presParOf" srcId="{B92B4898-C616-429D-AA08-AA5DD9661124}" destId="{64C8788E-B570-4D46-9354-AD72E94805B3}" srcOrd="3" destOrd="0" presId="urn:microsoft.com/office/officeart/2005/8/layout/gear1"/>
    <dgm:cxn modelId="{091159E6-6E6C-4881-B848-DBB5928063B4}" type="presParOf" srcId="{B92B4898-C616-429D-AA08-AA5DD9661124}" destId="{F88A869F-6203-4D57-AF35-1AF670C041DB}" srcOrd="4" destOrd="0" presId="urn:microsoft.com/office/officeart/2005/8/layout/gear1"/>
    <dgm:cxn modelId="{3FD03A58-807B-4C62-8BFF-7D15BA4BD21C}" type="presParOf" srcId="{B92B4898-C616-429D-AA08-AA5DD9661124}" destId="{A392416E-C36F-4AAA-86CF-BE054A40C090}" srcOrd="5" destOrd="0" presId="urn:microsoft.com/office/officeart/2005/8/layout/gear1"/>
    <dgm:cxn modelId="{39A85022-E532-4D67-BC62-45DC3A8A8271}" type="presParOf" srcId="{B92B4898-C616-429D-AA08-AA5DD9661124}" destId="{7FDC8743-F9C9-45B9-AC9F-B12B0C250C80}" srcOrd="6" destOrd="0" presId="urn:microsoft.com/office/officeart/2005/8/layout/gear1"/>
    <dgm:cxn modelId="{41F1EA53-9C72-4C57-85A2-3472B49C9F66}" type="presParOf" srcId="{B92B4898-C616-429D-AA08-AA5DD9661124}" destId="{54D9FED8-4469-4F77-9855-64FAF0FED102}" srcOrd="7" destOrd="0" presId="urn:microsoft.com/office/officeart/2005/8/layout/gear1"/>
    <dgm:cxn modelId="{10C595A6-1DE0-4C1A-9056-4C72C799BAE0}" type="presParOf" srcId="{B92B4898-C616-429D-AA08-AA5DD9661124}" destId="{98CE1DB7-2BF7-4827-A2A6-3358FD33CA0C}" srcOrd="8" destOrd="0" presId="urn:microsoft.com/office/officeart/2005/8/layout/gear1"/>
    <dgm:cxn modelId="{80BA3A65-2B26-4997-9FEF-19D916AB5020}" type="presParOf" srcId="{B92B4898-C616-429D-AA08-AA5DD9661124}" destId="{C4E5296A-C0D0-4399-B6C2-23BF26A945CC}" srcOrd="9" destOrd="0" presId="urn:microsoft.com/office/officeart/2005/8/layout/gear1"/>
    <dgm:cxn modelId="{E2232792-FED2-451A-8015-F766D9ADACFF}" type="presParOf" srcId="{B92B4898-C616-429D-AA08-AA5DD9661124}" destId="{2702075F-9B00-4D28-98A2-19FE524DCF5B}" srcOrd="10" destOrd="0" presId="urn:microsoft.com/office/officeart/2005/8/layout/gear1"/>
    <dgm:cxn modelId="{CD458A14-4539-414D-91F0-C10A0FC12F87}" type="presParOf" srcId="{B92B4898-C616-429D-AA08-AA5DD9661124}" destId="{2A9A1574-C914-486F-9CBB-1CABDD3A0E15}" srcOrd="11" destOrd="0" presId="urn:microsoft.com/office/officeart/2005/8/layout/gear1"/>
    <dgm:cxn modelId="{D0FA07FE-9B15-498C-9E70-9A9E092B07A4}" type="presParOf" srcId="{B92B4898-C616-429D-AA08-AA5DD9661124}" destId="{965AE30B-588F-4870-8050-812CBE3AF336}" srcOrd="12" destOrd="0" presId="urn:microsoft.com/office/officeart/2005/8/layout/gear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676897A-989C-4D61-8E23-253F25F2DDF1}" type="doc">
      <dgm:prSet loTypeId="urn:microsoft.com/office/officeart/2005/8/layout/gear1" loCatId="cycle" qsTypeId="urn:microsoft.com/office/officeart/2005/8/quickstyle/3d4" qsCatId="3D" csTypeId="urn:microsoft.com/office/officeart/2005/8/colors/accent5_2" csCatId="accent5" phldr="0"/>
      <dgm:spPr/>
    </dgm:pt>
    <dgm:pt modelId="{6AB9DBEE-323B-4790-BD91-5F150BB77F42}">
      <dgm:prSet phldrT="[Text]" phldr="1"/>
      <dgm:spPr/>
      <dgm:t>
        <a:bodyPr/>
        <a:lstStyle/>
        <a:p>
          <a:endParaRPr lang="en-US"/>
        </a:p>
      </dgm:t>
    </dgm:pt>
    <dgm:pt modelId="{436139CC-6322-42A8-AD16-37484CEF0CAE}" type="parTrans" cxnId="{54B6505A-5FB0-4DB9-9C05-6467BE329345}">
      <dgm:prSet/>
      <dgm:spPr/>
      <dgm:t>
        <a:bodyPr/>
        <a:lstStyle/>
        <a:p>
          <a:endParaRPr lang="en-US"/>
        </a:p>
      </dgm:t>
    </dgm:pt>
    <dgm:pt modelId="{EF0A4118-5082-4208-AE52-62DC7EF2C607}" type="sibTrans" cxnId="{54B6505A-5FB0-4DB9-9C05-6467BE329345}">
      <dgm:prSet/>
      <dgm:spPr/>
      <dgm:t>
        <a:bodyPr/>
        <a:lstStyle/>
        <a:p>
          <a:endParaRPr lang="en-US"/>
        </a:p>
      </dgm:t>
    </dgm:pt>
    <dgm:pt modelId="{80E28EA3-2583-4860-8B1B-204B7E39F9AF}">
      <dgm:prSet phldrT="[Text]" phldr="1"/>
      <dgm:spPr/>
      <dgm:t>
        <a:bodyPr/>
        <a:lstStyle/>
        <a:p>
          <a:endParaRPr lang="en-US"/>
        </a:p>
      </dgm:t>
    </dgm:pt>
    <dgm:pt modelId="{10AAC742-53E4-43CA-9431-9BB9F00B7C83}" type="parTrans" cxnId="{FDE7D39E-8DBC-4BF1-8595-A60D2C1094D4}">
      <dgm:prSet/>
      <dgm:spPr/>
      <dgm:t>
        <a:bodyPr/>
        <a:lstStyle/>
        <a:p>
          <a:endParaRPr lang="en-US"/>
        </a:p>
      </dgm:t>
    </dgm:pt>
    <dgm:pt modelId="{D9F26226-ED0F-46F8-9BAB-98F2EE44F7F2}" type="sibTrans" cxnId="{FDE7D39E-8DBC-4BF1-8595-A60D2C1094D4}">
      <dgm:prSet/>
      <dgm:spPr/>
      <dgm:t>
        <a:bodyPr/>
        <a:lstStyle/>
        <a:p>
          <a:endParaRPr lang="en-US"/>
        </a:p>
      </dgm:t>
    </dgm:pt>
    <dgm:pt modelId="{630D206C-17AA-46FB-9A8B-768329616444}">
      <dgm:prSet phldrT="[Text]" phldr="1"/>
      <dgm:spPr/>
      <dgm:t>
        <a:bodyPr/>
        <a:lstStyle/>
        <a:p>
          <a:endParaRPr lang="en-US"/>
        </a:p>
      </dgm:t>
    </dgm:pt>
    <dgm:pt modelId="{0197819E-D50F-472F-8707-63E4FC75C6D3}" type="parTrans" cxnId="{EB006B52-7F00-4792-AD29-ADE4969731BB}">
      <dgm:prSet/>
      <dgm:spPr/>
      <dgm:t>
        <a:bodyPr/>
        <a:lstStyle/>
        <a:p>
          <a:endParaRPr lang="en-US"/>
        </a:p>
      </dgm:t>
    </dgm:pt>
    <dgm:pt modelId="{A8C9DD0D-9DE1-4205-BFA4-993173F02F25}" type="sibTrans" cxnId="{EB006B52-7F00-4792-AD29-ADE4969731BB}">
      <dgm:prSet/>
      <dgm:spPr/>
      <dgm:t>
        <a:bodyPr/>
        <a:lstStyle/>
        <a:p>
          <a:endParaRPr lang="en-US"/>
        </a:p>
      </dgm:t>
    </dgm:pt>
    <dgm:pt modelId="{B92B4898-C616-429D-AA08-AA5DD9661124}" type="pres">
      <dgm:prSet presAssocID="{D676897A-989C-4D61-8E23-253F25F2DDF1}" presName="composite" presStyleCnt="0">
        <dgm:presLayoutVars>
          <dgm:chMax val="3"/>
          <dgm:animLvl val="lvl"/>
          <dgm:resizeHandles val="exact"/>
        </dgm:presLayoutVars>
      </dgm:prSet>
      <dgm:spPr/>
    </dgm:pt>
    <dgm:pt modelId="{44A90565-B120-4832-8932-91B0560963CA}" type="pres">
      <dgm:prSet presAssocID="{6AB9DBEE-323B-4790-BD91-5F150BB77F42}" presName="gear1" presStyleLbl="node1" presStyleIdx="0" presStyleCnt="3">
        <dgm:presLayoutVars>
          <dgm:chMax val="1"/>
          <dgm:bulletEnabled val="1"/>
        </dgm:presLayoutVars>
      </dgm:prSet>
      <dgm:spPr/>
    </dgm:pt>
    <dgm:pt modelId="{839FB2EE-77C1-4205-AC16-4C46DEB70848}" type="pres">
      <dgm:prSet presAssocID="{6AB9DBEE-323B-4790-BD91-5F150BB77F42}" presName="gear1srcNode" presStyleLbl="node1" presStyleIdx="0" presStyleCnt="3"/>
      <dgm:spPr/>
    </dgm:pt>
    <dgm:pt modelId="{7476FA20-3FAF-47CF-A30C-0C4ACF389B15}" type="pres">
      <dgm:prSet presAssocID="{6AB9DBEE-323B-4790-BD91-5F150BB77F42}" presName="gear1dstNode" presStyleLbl="node1" presStyleIdx="0" presStyleCnt="3"/>
      <dgm:spPr/>
    </dgm:pt>
    <dgm:pt modelId="{64C8788E-B570-4D46-9354-AD72E94805B3}" type="pres">
      <dgm:prSet presAssocID="{80E28EA3-2583-4860-8B1B-204B7E39F9AF}" presName="gear2" presStyleLbl="node1" presStyleIdx="1" presStyleCnt="3">
        <dgm:presLayoutVars>
          <dgm:chMax val="1"/>
          <dgm:bulletEnabled val="1"/>
        </dgm:presLayoutVars>
      </dgm:prSet>
      <dgm:spPr/>
    </dgm:pt>
    <dgm:pt modelId="{F88A869F-6203-4D57-AF35-1AF670C041DB}" type="pres">
      <dgm:prSet presAssocID="{80E28EA3-2583-4860-8B1B-204B7E39F9AF}" presName="gear2srcNode" presStyleLbl="node1" presStyleIdx="1" presStyleCnt="3"/>
      <dgm:spPr/>
    </dgm:pt>
    <dgm:pt modelId="{A392416E-C36F-4AAA-86CF-BE054A40C090}" type="pres">
      <dgm:prSet presAssocID="{80E28EA3-2583-4860-8B1B-204B7E39F9AF}" presName="gear2dstNode" presStyleLbl="node1" presStyleIdx="1" presStyleCnt="3"/>
      <dgm:spPr/>
    </dgm:pt>
    <dgm:pt modelId="{7FDC8743-F9C9-45B9-AC9F-B12B0C250C80}" type="pres">
      <dgm:prSet presAssocID="{630D206C-17AA-46FB-9A8B-768329616444}" presName="gear3" presStyleLbl="node1" presStyleIdx="2" presStyleCnt="3"/>
      <dgm:spPr/>
    </dgm:pt>
    <dgm:pt modelId="{54D9FED8-4469-4F77-9855-64FAF0FED102}" type="pres">
      <dgm:prSet presAssocID="{630D206C-17AA-46FB-9A8B-768329616444}" presName="gear3tx" presStyleLbl="node1" presStyleIdx="2" presStyleCnt="3">
        <dgm:presLayoutVars>
          <dgm:chMax val="1"/>
          <dgm:bulletEnabled val="1"/>
        </dgm:presLayoutVars>
      </dgm:prSet>
      <dgm:spPr/>
    </dgm:pt>
    <dgm:pt modelId="{98CE1DB7-2BF7-4827-A2A6-3358FD33CA0C}" type="pres">
      <dgm:prSet presAssocID="{630D206C-17AA-46FB-9A8B-768329616444}" presName="gear3srcNode" presStyleLbl="node1" presStyleIdx="2" presStyleCnt="3"/>
      <dgm:spPr/>
    </dgm:pt>
    <dgm:pt modelId="{C4E5296A-C0D0-4399-B6C2-23BF26A945CC}" type="pres">
      <dgm:prSet presAssocID="{630D206C-17AA-46FB-9A8B-768329616444}" presName="gear3dstNode" presStyleLbl="node1" presStyleIdx="2" presStyleCnt="3"/>
      <dgm:spPr/>
    </dgm:pt>
    <dgm:pt modelId="{2702075F-9B00-4D28-98A2-19FE524DCF5B}" type="pres">
      <dgm:prSet presAssocID="{EF0A4118-5082-4208-AE52-62DC7EF2C607}" presName="connector1" presStyleLbl="sibTrans2D1" presStyleIdx="0" presStyleCnt="3"/>
      <dgm:spPr/>
    </dgm:pt>
    <dgm:pt modelId="{2A9A1574-C914-486F-9CBB-1CABDD3A0E15}" type="pres">
      <dgm:prSet presAssocID="{D9F26226-ED0F-46F8-9BAB-98F2EE44F7F2}" presName="connector2" presStyleLbl="sibTrans2D1" presStyleIdx="1" presStyleCnt="3"/>
      <dgm:spPr/>
    </dgm:pt>
    <dgm:pt modelId="{965AE30B-588F-4870-8050-812CBE3AF336}" type="pres">
      <dgm:prSet presAssocID="{A8C9DD0D-9DE1-4205-BFA4-993173F02F25}" presName="connector3" presStyleLbl="sibTrans2D1" presStyleIdx="2" presStyleCnt="3"/>
      <dgm:spPr/>
    </dgm:pt>
  </dgm:ptLst>
  <dgm:cxnLst>
    <dgm:cxn modelId="{9C4F7E03-B24C-4E57-8B4F-80DBDAA5ADCD}" type="presOf" srcId="{D676897A-989C-4D61-8E23-253F25F2DDF1}" destId="{B92B4898-C616-429D-AA08-AA5DD9661124}" srcOrd="0" destOrd="0" presId="urn:microsoft.com/office/officeart/2005/8/layout/gear1"/>
    <dgm:cxn modelId="{59722D0A-D875-45CA-B730-76575F4AE44A}" type="presOf" srcId="{630D206C-17AA-46FB-9A8B-768329616444}" destId="{98CE1DB7-2BF7-4827-A2A6-3358FD33CA0C}" srcOrd="2" destOrd="0" presId="urn:microsoft.com/office/officeart/2005/8/layout/gear1"/>
    <dgm:cxn modelId="{17E42826-94D8-4974-B508-1B911D8B4855}" type="presOf" srcId="{630D206C-17AA-46FB-9A8B-768329616444}" destId="{C4E5296A-C0D0-4399-B6C2-23BF26A945CC}" srcOrd="3" destOrd="0" presId="urn:microsoft.com/office/officeart/2005/8/layout/gear1"/>
    <dgm:cxn modelId="{DBA7B75C-4662-4834-9FF2-AC57B9525B71}" type="presOf" srcId="{D9F26226-ED0F-46F8-9BAB-98F2EE44F7F2}" destId="{2A9A1574-C914-486F-9CBB-1CABDD3A0E15}" srcOrd="0" destOrd="0" presId="urn:microsoft.com/office/officeart/2005/8/layout/gear1"/>
    <dgm:cxn modelId="{FCCDCF68-10DB-46A3-93A9-1A21B7F900EB}" type="presOf" srcId="{80E28EA3-2583-4860-8B1B-204B7E39F9AF}" destId="{F88A869F-6203-4D57-AF35-1AF670C041DB}" srcOrd="1" destOrd="0" presId="urn:microsoft.com/office/officeart/2005/8/layout/gear1"/>
    <dgm:cxn modelId="{1EB8D64B-2C6C-4980-9D09-C39504272A55}" type="presOf" srcId="{6AB9DBEE-323B-4790-BD91-5F150BB77F42}" destId="{7476FA20-3FAF-47CF-A30C-0C4ACF389B15}" srcOrd="2" destOrd="0" presId="urn:microsoft.com/office/officeart/2005/8/layout/gear1"/>
    <dgm:cxn modelId="{EB006B52-7F00-4792-AD29-ADE4969731BB}" srcId="{D676897A-989C-4D61-8E23-253F25F2DDF1}" destId="{630D206C-17AA-46FB-9A8B-768329616444}" srcOrd="2" destOrd="0" parTransId="{0197819E-D50F-472F-8707-63E4FC75C6D3}" sibTransId="{A8C9DD0D-9DE1-4205-BFA4-993173F02F25}"/>
    <dgm:cxn modelId="{03A8A053-B66C-4AB3-A0E2-3407484CE752}" type="presOf" srcId="{630D206C-17AA-46FB-9A8B-768329616444}" destId="{7FDC8743-F9C9-45B9-AC9F-B12B0C250C80}" srcOrd="0" destOrd="0" presId="urn:microsoft.com/office/officeart/2005/8/layout/gear1"/>
    <dgm:cxn modelId="{54B6505A-5FB0-4DB9-9C05-6467BE329345}" srcId="{D676897A-989C-4D61-8E23-253F25F2DDF1}" destId="{6AB9DBEE-323B-4790-BD91-5F150BB77F42}" srcOrd="0" destOrd="0" parTransId="{436139CC-6322-42A8-AD16-37484CEF0CAE}" sibTransId="{EF0A4118-5082-4208-AE52-62DC7EF2C607}"/>
    <dgm:cxn modelId="{CE48C67B-75D8-463E-B265-07B87F1956EB}" type="presOf" srcId="{80E28EA3-2583-4860-8B1B-204B7E39F9AF}" destId="{64C8788E-B570-4D46-9354-AD72E94805B3}" srcOrd="0" destOrd="0" presId="urn:microsoft.com/office/officeart/2005/8/layout/gear1"/>
    <dgm:cxn modelId="{9E9FCD9A-1EAA-4C8F-A60C-0AB62BEA4074}" type="presOf" srcId="{80E28EA3-2583-4860-8B1B-204B7E39F9AF}" destId="{A392416E-C36F-4AAA-86CF-BE054A40C090}" srcOrd="2" destOrd="0" presId="urn:microsoft.com/office/officeart/2005/8/layout/gear1"/>
    <dgm:cxn modelId="{FDE7D39E-8DBC-4BF1-8595-A60D2C1094D4}" srcId="{D676897A-989C-4D61-8E23-253F25F2DDF1}" destId="{80E28EA3-2583-4860-8B1B-204B7E39F9AF}" srcOrd="1" destOrd="0" parTransId="{10AAC742-53E4-43CA-9431-9BB9F00B7C83}" sibTransId="{D9F26226-ED0F-46F8-9BAB-98F2EE44F7F2}"/>
    <dgm:cxn modelId="{03A313B7-4EF6-4068-A2E0-BAF6A54CB036}" type="presOf" srcId="{6AB9DBEE-323B-4790-BD91-5F150BB77F42}" destId="{839FB2EE-77C1-4205-AC16-4C46DEB70848}" srcOrd="1" destOrd="0" presId="urn:microsoft.com/office/officeart/2005/8/layout/gear1"/>
    <dgm:cxn modelId="{F22CF3C9-BBD4-465C-9E19-F55B8923AAE9}" type="presOf" srcId="{6AB9DBEE-323B-4790-BD91-5F150BB77F42}" destId="{44A90565-B120-4832-8932-91B0560963CA}" srcOrd="0" destOrd="0" presId="urn:microsoft.com/office/officeart/2005/8/layout/gear1"/>
    <dgm:cxn modelId="{74732ECE-D905-453B-808C-0A01EC54F97B}" type="presOf" srcId="{630D206C-17AA-46FB-9A8B-768329616444}" destId="{54D9FED8-4469-4F77-9855-64FAF0FED102}" srcOrd="1" destOrd="0" presId="urn:microsoft.com/office/officeart/2005/8/layout/gear1"/>
    <dgm:cxn modelId="{32D6FDE0-BBF4-406E-A974-F400B57DBE64}" type="presOf" srcId="{A8C9DD0D-9DE1-4205-BFA4-993173F02F25}" destId="{965AE30B-588F-4870-8050-812CBE3AF336}" srcOrd="0" destOrd="0" presId="urn:microsoft.com/office/officeart/2005/8/layout/gear1"/>
    <dgm:cxn modelId="{F3622FE3-558B-4FB5-83EA-082826855BBF}" type="presOf" srcId="{EF0A4118-5082-4208-AE52-62DC7EF2C607}" destId="{2702075F-9B00-4D28-98A2-19FE524DCF5B}" srcOrd="0" destOrd="0" presId="urn:microsoft.com/office/officeart/2005/8/layout/gear1"/>
    <dgm:cxn modelId="{E7FEC99B-7BA3-40A6-A162-27A7AB5AF83C}" type="presParOf" srcId="{B92B4898-C616-429D-AA08-AA5DD9661124}" destId="{44A90565-B120-4832-8932-91B0560963CA}" srcOrd="0" destOrd="0" presId="urn:microsoft.com/office/officeart/2005/8/layout/gear1"/>
    <dgm:cxn modelId="{DEE72B5B-DADD-4F80-BC83-AFB51F76EDC7}" type="presParOf" srcId="{B92B4898-C616-429D-AA08-AA5DD9661124}" destId="{839FB2EE-77C1-4205-AC16-4C46DEB70848}" srcOrd="1" destOrd="0" presId="urn:microsoft.com/office/officeart/2005/8/layout/gear1"/>
    <dgm:cxn modelId="{A10923E7-DA6A-425F-AD09-42264D1A71EF}" type="presParOf" srcId="{B92B4898-C616-429D-AA08-AA5DD9661124}" destId="{7476FA20-3FAF-47CF-A30C-0C4ACF389B15}" srcOrd="2" destOrd="0" presId="urn:microsoft.com/office/officeart/2005/8/layout/gear1"/>
    <dgm:cxn modelId="{4B8460BC-98E2-4BFC-98FE-7E4D104BBE0F}" type="presParOf" srcId="{B92B4898-C616-429D-AA08-AA5DD9661124}" destId="{64C8788E-B570-4D46-9354-AD72E94805B3}" srcOrd="3" destOrd="0" presId="urn:microsoft.com/office/officeart/2005/8/layout/gear1"/>
    <dgm:cxn modelId="{091159E6-6E6C-4881-B848-DBB5928063B4}" type="presParOf" srcId="{B92B4898-C616-429D-AA08-AA5DD9661124}" destId="{F88A869F-6203-4D57-AF35-1AF670C041DB}" srcOrd="4" destOrd="0" presId="urn:microsoft.com/office/officeart/2005/8/layout/gear1"/>
    <dgm:cxn modelId="{3FD03A58-807B-4C62-8BFF-7D15BA4BD21C}" type="presParOf" srcId="{B92B4898-C616-429D-AA08-AA5DD9661124}" destId="{A392416E-C36F-4AAA-86CF-BE054A40C090}" srcOrd="5" destOrd="0" presId="urn:microsoft.com/office/officeart/2005/8/layout/gear1"/>
    <dgm:cxn modelId="{39A85022-E532-4D67-BC62-45DC3A8A8271}" type="presParOf" srcId="{B92B4898-C616-429D-AA08-AA5DD9661124}" destId="{7FDC8743-F9C9-45B9-AC9F-B12B0C250C80}" srcOrd="6" destOrd="0" presId="urn:microsoft.com/office/officeart/2005/8/layout/gear1"/>
    <dgm:cxn modelId="{41F1EA53-9C72-4C57-85A2-3472B49C9F66}" type="presParOf" srcId="{B92B4898-C616-429D-AA08-AA5DD9661124}" destId="{54D9FED8-4469-4F77-9855-64FAF0FED102}" srcOrd="7" destOrd="0" presId="urn:microsoft.com/office/officeart/2005/8/layout/gear1"/>
    <dgm:cxn modelId="{10C595A6-1DE0-4C1A-9056-4C72C799BAE0}" type="presParOf" srcId="{B92B4898-C616-429D-AA08-AA5DD9661124}" destId="{98CE1DB7-2BF7-4827-A2A6-3358FD33CA0C}" srcOrd="8" destOrd="0" presId="urn:microsoft.com/office/officeart/2005/8/layout/gear1"/>
    <dgm:cxn modelId="{80BA3A65-2B26-4997-9FEF-19D916AB5020}" type="presParOf" srcId="{B92B4898-C616-429D-AA08-AA5DD9661124}" destId="{C4E5296A-C0D0-4399-B6C2-23BF26A945CC}" srcOrd="9" destOrd="0" presId="urn:microsoft.com/office/officeart/2005/8/layout/gear1"/>
    <dgm:cxn modelId="{E2232792-FED2-451A-8015-F766D9ADACFF}" type="presParOf" srcId="{B92B4898-C616-429D-AA08-AA5DD9661124}" destId="{2702075F-9B00-4D28-98A2-19FE524DCF5B}" srcOrd="10" destOrd="0" presId="urn:microsoft.com/office/officeart/2005/8/layout/gear1"/>
    <dgm:cxn modelId="{CD458A14-4539-414D-91F0-C10A0FC12F87}" type="presParOf" srcId="{B92B4898-C616-429D-AA08-AA5DD9661124}" destId="{2A9A1574-C914-486F-9CBB-1CABDD3A0E15}" srcOrd="11" destOrd="0" presId="urn:microsoft.com/office/officeart/2005/8/layout/gear1"/>
    <dgm:cxn modelId="{D0FA07FE-9B15-498C-9E70-9A9E092B07A4}" type="presParOf" srcId="{B92B4898-C616-429D-AA08-AA5DD9661124}" destId="{965AE30B-588F-4870-8050-812CBE3AF336}" srcOrd="12" destOrd="0" presId="urn:microsoft.com/office/officeart/2005/8/layout/gear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1349512" y="463005"/>
          <a:ext cx="565896" cy="565896"/>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463282" y="595563"/>
        <a:ext cx="338356" cy="290883"/>
      </dsp:txXfrm>
    </dsp:sp>
    <dsp:sp modelId="{B2B83F45-C409-488B-9100-6CB58721E996}">
      <dsp:nvSpPr>
        <dsp:cNvPr id="0" name=""/>
        <dsp:cNvSpPr/>
      </dsp:nvSpPr>
      <dsp:spPr>
        <a:xfrm>
          <a:off x="1020264" y="329248"/>
          <a:ext cx="411560" cy="411560"/>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1123875" y="433486"/>
        <a:ext cx="204338" cy="203084"/>
      </dsp:txXfrm>
    </dsp:sp>
    <dsp:sp modelId="{25547585-7AF1-40BF-AA17-B6FDD244ECDA}">
      <dsp:nvSpPr>
        <dsp:cNvPr id="0" name=""/>
        <dsp:cNvSpPr/>
      </dsp:nvSpPr>
      <dsp:spPr>
        <a:xfrm rot="20700000">
          <a:off x="1250780" y="45313"/>
          <a:ext cx="403245" cy="403245"/>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20700000">
        <a:off x="1339223" y="133757"/>
        <a:ext cx="226358" cy="226358"/>
      </dsp:txXfrm>
    </dsp:sp>
    <dsp:sp modelId="{D6B8C32A-93E9-4902-8E9E-7E6753826DE8}">
      <dsp:nvSpPr>
        <dsp:cNvPr id="0" name=""/>
        <dsp:cNvSpPr/>
      </dsp:nvSpPr>
      <dsp:spPr>
        <a:xfrm>
          <a:off x="1278008" y="391954"/>
          <a:ext cx="724347" cy="724347"/>
        </a:xfrm>
        <a:prstGeom prst="circularArrow">
          <a:avLst>
            <a:gd name="adj1" fmla="val 4688"/>
            <a:gd name="adj2" fmla="val 299029"/>
            <a:gd name="adj3" fmla="val 2301450"/>
            <a:gd name="adj4" fmla="val 16444624"/>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947377" y="251770"/>
          <a:ext cx="526283" cy="526283"/>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1157505" y="-29427"/>
          <a:ext cx="567439" cy="56743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90565-B120-4832-8932-91B0560963CA}">
      <dsp:nvSpPr>
        <dsp:cNvPr id="0" name=""/>
        <dsp:cNvSpPr/>
      </dsp:nvSpPr>
      <dsp:spPr>
        <a:xfrm>
          <a:off x="723239" y="432134"/>
          <a:ext cx="528165" cy="528165"/>
        </a:xfrm>
        <a:prstGeom prst="gear9">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829424" y="555854"/>
        <a:ext cx="315795" cy="271488"/>
      </dsp:txXfrm>
    </dsp:sp>
    <dsp:sp modelId="{64C8788E-B570-4D46-9354-AD72E94805B3}">
      <dsp:nvSpPr>
        <dsp:cNvPr id="0" name=""/>
        <dsp:cNvSpPr/>
      </dsp:nvSpPr>
      <dsp:spPr>
        <a:xfrm>
          <a:off x="415943" y="307296"/>
          <a:ext cx="384120" cy="384120"/>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46" y="404584"/>
        <a:ext cx="190714" cy="189544"/>
      </dsp:txXfrm>
    </dsp:sp>
    <dsp:sp modelId="{7FDC8743-F9C9-45B9-AC9F-B12B0C250C80}">
      <dsp:nvSpPr>
        <dsp:cNvPr id="0" name=""/>
        <dsp:cNvSpPr/>
      </dsp:nvSpPr>
      <dsp:spPr>
        <a:xfrm rot="20700000">
          <a:off x="631089" y="42292"/>
          <a:ext cx="376359" cy="376359"/>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20700000">
        <a:off x="713636" y="124838"/>
        <a:ext cx="211266" cy="211266"/>
      </dsp:txXfrm>
    </dsp:sp>
    <dsp:sp modelId="{2702075F-9B00-4D28-98A2-19FE524DCF5B}">
      <dsp:nvSpPr>
        <dsp:cNvPr id="0" name=""/>
        <dsp:cNvSpPr/>
      </dsp:nvSpPr>
      <dsp:spPr>
        <a:xfrm>
          <a:off x="654499" y="366674"/>
          <a:ext cx="676051" cy="676051"/>
        </a:xfrm>
        <a:prstGeom prst="circularArrow">
          <a:avLst>
            <a:gd name="adj1" fmla="val 4688"/>
            <a:gd name="adj2" fmla="val 299029"/>
            <a:gd name="adj3" fmla="val 2288181"/>
            <a:gd name="adj4" fmla="val 16494623"/>
            <a:gd name="adj5" fmla="val 5469"/>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2A9A1574-C914-486F-9CBB-1CABDD3A0E15}">
      <dsp:nvSpPr>
        <dsp:cNvPr id="0" name=""/>
        <dsp:cNvSpPr/>
      </dsp:nvSpPr>
      <dsp:spPr>
        <a:xfrm>
          <a:off x="347916" y="236183"/>
          <a:ext cx="491193" cy="491193"/>
        </a:xfrm>
        <a:prstGeom prst="leftCircularArrow">
          <a:avLst>
            <a:gd name="adj1" fmla="val 6452"/>
            <a:gd name="adj2" fmla="val 429999"/>
            <a:gd name="adj3" fmla="val 10489124"/>
            <a:gd name="adj4" fmla="val 14837806"/>
            <a:gd name="adj5" fmla="val 7527"/>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965AE30B-588F-4870-8050-812CBE3AF336}">
      <dsp:nvSpPr>
        <dsp:cNvPr id="0" name=""/>
        <dsp:cNvSpPr/>
      </dsp:nvSpPr>
      <dsp:spPr>
        <a:xfrm>
          <a:off x="544034" y="-26265"/>
          <a:ext cx="529605" cy="529605"/>
        </a:xfrm>
        <a:prstGeom prst="circularArrow">
          <a:avLst>
            <a:gd name="adj1" fmla="val 5984"/>
            <a:gd name="adj2" fmla="val 394124"/>
            <a:gd name="adj3" fmla="val 13313824"/>
            <a:gd name="adj4" fmla="val 10508221"/>
            <a:gd name="adj5" fmla="val 6981"/>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90565-B120-4832-8932-91B0560963CA}">
      <dsp:nvSpPr>
        <dsp:cNvPr id="0" name=""/>
        <dsp:cNvSpPr/>
      </dsp:nvSpPr>
      <dsp:spPr>
        <a:xfrm>
          <a:off x="723239" y="432134"/>
          <a:ext cx="528165" cy="528165"/>
        </a:xfrm>
        <a:prstGeom prst="gear9">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829424" y="555854"/>
        <a:ext cx="315795" cy="271488"/>
      </dsp:txXfrm>
    </dsp:sp>
    <dsp:sp modelId="{64C8788E-B570-4D46-9354-AD72E94805B3}">
      <dsp:nvSpPr>
        <dsp:cNvPr id="0" name=""/>
        <dsp:cNvSpPr/>
      </dsp:nvSpPr>
      <dsp:spPr>
        <a:xfrm>
          <a:off x="415943" y="307296"/>
          <a:ext cx="384120" cy="384120"/>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46" y="404584"/>
        <a:ext cx="190714" cy="189544"/>
      </dsp:txXfrm>
    </dsp:sp>
    <dsp:sp modelId="{7FDC8743-F9C9-45B9-AC9F-B12B0C250C80}">
      <dsp:nvSpPr>
        <dsp:cNvPr id="0" name=""/>
        <dsp:cNvSpPr/>
      </dsp:nvSpPr>
      <dsp:spPr>
        <a:xfrm rot="20700000">
          <a:off x="631089" y="42292"/>
          <a:ext cx="376359" cy="376359"/>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20700000">
        <a:off x="713636" y="124838"/>
        <a:ext cx="211266" cy="211266"/>
      </dsp:txXfrm>
    </dsp:sp>
    <dsp:sp modelId="{2702075F-9B00-4D28-98A2-19FE524DCF5B}">
      <dsp:nvSpPr>
        <dsp:cNvPr id="0" name=""/>
        <dsp:cNvSpPr/>
      </dsp:nvSpPr>
      <dsp:spPr>
        <a:xfrm>
          <a:off x="654499" y="366674"/>
          <a:ext cx="676051" cy="676051"/>
        </a:xfrm>
        <a:prstGeom prst="circularArrow">
          <a:avLst>
            <a:gd name="adj1" fmla="val 4688"/>
            <a:gd name="adj2" fmla="val 299029"/>
            <a:gd name="adj3" fmla="val 2288181"/>
            <a:gd name="adj4" fmla="val 16494623"/>
            <a:gd name="adj5" fmla="val 5469"/>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2A9A1574-C914-486F-9CBB-1CABDD3A0E15}">
      <dsp:nvSpPr>
        <dsp:cNvPr id="0" name=""/>
        <dsp:cNvSpPr/>
      </dsp:nvSpPr>
      <dsp:spPr>
        <a:xfrm>
          <a:off x="347916" y="236183"/>
          <a:ext cx="491193" cy="491193"/>
        </a:xfrm>
        <a:prstGeom prst="leftCircularArrow">
          <a:avLst>
            <a:gd name="adj1" fmla="val 6452"/>
            <a:gd name="adj2" fmla="val 429999"/>
            <a:gd name="adj3" fmla="val 10489124"/>
            <a:gd name="adj4" fmla="val 14837806"/>
            <a:gd name="adj5" fmla="val 7527"/>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965AE30B-588F-4870-8050-812CBE3AF336}">
      <dsp:nvSpPr>
        <dsp:cNvPr id="0" name=""/>
        <dsp:cNvSpPr/>
      </dsp:nvSpPr>
      <dsp:spPr>
        <a:xfrm>
          <a:off x="544034" y="-26265"/>
          <a:ext cx="529605" cy="529605"/>
        </a:xfrm>
        <a:prstGeom prst="circularArrow">
          <a:avLst>
            <a:gd name="adj1" fmla="val 5984"/>
            <a:gd name="adj2" fmla="val 394124"/>
            <a:gd name="adj3" fmla="val 13313824"/>
            <a:gd name="adj4" fmla="val 10508221"/>
            <a:gd name="adj5" fmla="val 6981"/>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1349512" y="463005"/>
          <a:ext cx="565896" cy="565896"/>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463282" y="595563"/>
        <a:ext cx="338356" cy="290883"/>
      </dsp:txXfrm>
    </dsp:sp>
    <dsp:sp modelId="{B2B83F45-C409-488B-9100-6CB58721E996}">
      <dsp:nvSpPr>
        <dsp:cNvPr id="0" name=""/>
        <dsp:cNvSpPr/>
      </dsp:nvSpPr>
      <dsp:spPr>
        <a:xfrm>
          <a:off x="1020264" y="329248"/>
          <a:ext cx="411560" cy="411560"/>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1123875" y="433486"/>
        <a:ext cx="204338" cy="203084"/>
      </dsp:txXfrm>
    </dsp:sp>
    <dsp:sp modelId="{25547585-7AF1-40BF-AA17-B6FDD244ECDA}">
      <dsp:nvSpPr>
        <dsp:cNvPr id="0" name=""/>
        <dsp:cNvSpPr/>
      </dsp:nvSpPr>
      <dsp:spPr>
        <a:xfrm rot="20700000">
          <a:off x="1250780" y="45313"/>
          <a:ext cx="403245" cy="403245"/>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20700000">
        <a:off x="1339223" y="133757"/>
        <a:ext cx="226358" cy="226358"/>
      </dsp:txXfrm>
    </dsp:sp>
    <dsp:sp modelId="{D6B8C32A-93E9-4902-8E9E-7E6753826DE8}">
      <dsp:nvSpPr>
        <dsp:cNvPr id="0" name=""/>
        <dsp:cNvSpPr/>
      </dsp:nvSpPr>
      <dsp:spPr>
        <a:xfrm>
          <a:off x="1278008" y="391954"/>
          <a:ext cx="724347" cy="724347"/>
        </a:xfrm>
        <a:prstGeom prst="circularArrow">
          <a:avLst>
            <a:gd name="adj1" fmla="val 4688"/>
            <a:gd name="adj2" fmla="val 299029"/>
            <a:gd name="adj3" fmla="val 2301450"/>
            <a:gd name="adj4" fmla="val 16444624"/>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947377" y="251770"/>
          <a:ext cx="526283" cy="526283"/>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1157505" y="-29427"/>
          <a:ext cx="567439" cy="56743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874482" y="350537"/>
          <a:ext cx="428435" cy="428435"/>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a:off x="960616" y="450896"/>
        <a:ext cx="256167" cy="220224"/>
      </dsp:txXfrm>
    </dsp:sp>
    <dsp:sp modelId="{B2B83F45-C409-488B-9100-6CB58721E996}">
      <dsp:nvSpPr>
        <dsp:cNvPr id="0" name=""/>
        <dsp:cNvSpPr/>
      </dsp:nvSpPr>
      <dsp:spPr>
        <a:xfrm>
          <a:off x="625210" y="249271"/>
          <a:ext cx="311589" cy="31158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03653" y="328189"/>
        <a:ext cx="154703" cy="153753"/>
      </dsp:txXfrm>
    </dsp:sp>
    <dsp:sp modelId="{25547585-7AF1-40BF-AA17-B6FDD244ECDA}">
      <dsp:nvSpPr>
        <dsp:cNvPr id="0" name=""/>
        <dsp:cNvSpPr/>
      </dsp:nvSpPr>
      <dsp:spPr>
        <a:xfrm rot="20700000">
          <a:off x="799732" y="34306"/>
          <a:ext cx="305293" cy="305293"/>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866692" y="101266"/>
        <a:ext cx="171374" cy="171374"/>
      </dsp:txXfrm>
    </dsp:sp>
    <dsp:sp modelId="{D6B8C32A-93E9-4902-8E9E-7E6753826DE8}">
      <dsp:nvSpPr>
        <dsp:cNvPr id="0" name=""/>
        <dsp:cNvSpPr/>
      </dsp:nvSpPr>
      <dsp:spPr>
        <a:xfrm>
          <a:off x="813418" y="299495"/>
          <a:ext cx="548396" cy="548396"/>
        </a:xfrm>
        <a:prstGeom prst="circularArrow">
          <a:avLst>
            <a:gd name="adj1" fmla="val 4687"/>
            <a:gd name="adj2" fmla="val 299029"/>
            <a:gd name="adj3" fmla="val 2249058"/>
            <a:gd name="adj4" fmla="val 16664542"/>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570029" y="194985"/>
          <a:ext cx="398444" cy="398444"/>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729115" y="-17907"/>
          <a:ext cx="429603" cy="429603"/>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874482" y="350537"/>
          <a:ext cx="428435" cy="428435"/>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a:off x="960616" y="450896"/>
        <a:ext cx="256167" cy="220224"/>
      </dsp:txXfrm>
    </dsp:sp>
    <dsp:sp modelId="{B2B83F45-C409-488B-9100-6CB58721E996}">
      <dsp:nvSpPr>
        <dsp:cNvPr id="0" name=""/>
        <dsp:cNvSpPr/>
      </dsp:nvSpPr>
      <dsp:spPr>
        <a:xfrm>
          <a:off x="625210" y="249271"/>
          <a:ext cx="311589" cy="31158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03653" y="328189"/>
        <a:ext cx="154703" cy="153753"/>
      </dsp:txXfrm>
    </dsp:sp>
    <dsp:sp modelId="{25547585-7AF1-40BF-AA17-B6FDD244ECDA}">
      <dsp:nvSpPr>
        <dsp:cNvPr id="0" name=""/>
        <dsp:cNvSpPr/>
      </dsp:nvSpPr>
      <dsp:spPr>
        <a:xfrm rot="20700000">
          <a:off x="799732" y="34306"/>
          <a:ext cx="305293" cy="305293"/>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866692" y="101266"/>
        <a:ext cx="171374" cy="171374"/>
      </dsp:txXfrm>
    </dsp:sp>
    <dsp:sp modelId="{D6B8C32A-93E9-4902-8E9E-7E6753826DE8}">
      <dsp:nvSpPr>
        <dsp:cNvPr id="0" name=""/>
        <dsp:cNvSpPr/>
      </dsp:nvSpPr>
      <dsp:spPr>
        <a:xfrm>
          <a:off x="813418" y="299495"/>
          <a:ext cx="548396" cy="548396"/>
        </a:xfrm>
        <a:prstGeom prst="circularArrow">
          <a:avLst>
            <a:gd name="adj1" fmla="val 4687"/>
            <a:gd name="adj2" fmla="val 299029"/>
            <a:gd name="adj3" fmla="val 2249058"/>
            <a:gd name="adj4" fmla="val 16664542"/>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570029" y="194985"/>
          <a:ext cx="398444" cy="398444"/>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729115" y="-17907"/>
          <a:ext cx="429603" cy="429603"/>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90565-B120-4832-8932-91B0560963CA}">
      <dsp:nvSpPr>
        <dsp:cNvPr id="0" name=""/>
        <dsp:cNvSpPr/>
      </dsp:nvSpPr>
      <dsp:spPr>
        <a:xfrm>
          <a:off x="1062004" y="615606"/>
          <a:ext cx="752407" cy="752407"/>
        </a:xfrm>
        <a:prstGeom prst="gear9">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213271" y="791854"/>
        <a:ext cx="449873" cy="386752"/>
      </dsp:txXfrm>
    </dsp:sp>
    <dsp:sp modelId="{64C8788E-B570-4D46-9354-AD72E94805B3}">
      <dsp:nvSpPr>
        <dsp:cNvPr id="0" name=""/>
        <dsp:cNvSpPr/>
      </dsp:nvSpPr>
      <dsp:spPr>
        <a:xfrm>
          <a:off x="624239" y="437764"/>
          <a:ext cx="547205" cy="547205"/>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762000" y="576357"/>
        <a:ext cx="271683" cy="270019"/>
      </dsp:txXfrm>
    </dsp:sp>
    <dsp:sp modelId="{7FDC8743-F9C9-45B9-AC9F-B12B0C250C80}">
      <dsp:nvSpPr>
        <dsp:cNvPr id="0" name=""/>
        <dsp:cNvSpPr/>
      </dsp:nvSpPr>
      <dsp:spPr>
        <a:xfrm rot="20700000">
          <a:off x="930730" y="60248"/>
          <a:ext cx="536149" cy="536149"/>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20700000">
        <a:off x="1048324" y="177841"/>
        <a:ext cx="300963" cy="300963"/>
      </dsp:txXfrm>
    </dsp:sp>
    <dsp:sp modelId="{2702075F-9B00-4D28-98A2-19FE524DCF5B}">
      <dsp:nvSpPr>
        <dsp:cNvPr id="0" name=""/>
        <dsp:cNvSpPr/>
      </dsp:nvSpPr>
      <dsp:spPr>
        <a:xfrm>
          <a:off x="977578" y="516220"/>
          <a:ext cx="963081" cy="963081"/>
        </a:xfrm>
        <a:prstGeom prst="circularArrow">
          <a:avLst>
            <a:gd name="adj1" fmla="val 4688"/>
            <a:gd name="adj2" fmla="val 299029"/>
            <a:gd name="adj3" fmla="val 2355569"/>
            <a:gd name="adj4" fmla="val 16265548"/>
            <a:gd name="adj5" fmla="val 5469"/>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2A9A1574-C914-486F-9CBB-1CABDD3A0E15}">
      <dsp:nvSpPr>
        <dsp:cNvPr id="0" name=""/>
        <dsp:cNvSpPr/>
      </dsp:nvSpPr>
      <dsp:spPr>
        <a:xfrm>
          <a:off x="527330" y="328817"/>
          <a:ext cx="699739" cy="699739"/>
        </a:xfrm>
        <a:prstGeom prst="leftCircularArrow">
          <a:avLst>
            <a:gd name="adj1" fmla="val 6452"/>
            <a:gd name="adj2" fmla="val 429999"/>
            <a:gd name="adj3" fmla="val 10489124"/>
            <a:gd name="adj4" fmla="val 14837806"/>
            <a:gd name="adj5" fmla="val 7527"/>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965AE30B-588F-4870-8050-812CBE3AF336}">
      <dsp:nvSpPr>
        <dsp:cNvPr id="0" name=""/>
        <dsp:cNvSpPr/>
      </dsp:nvSpPr>
      <dsp:spPr>
        <a:xfrm>
          <a:off x="806713" y="-45059"/>
          <a:ext cx="754459" cy="754459"/>
        </a:xfrm>
        <a:prstGeom prst="circularArrow">
          <a:avLst>
            <a:gd name="adj1" fmla="val 5984"/>
            <a:gd name="adj2" fmla="val 394124"/>
            <a:gd name="adj3" fmla="val 13313824"/>
            <a:gd name="adj4" fmla="val 10508221"/>
            <a:gd name="adj5" fmla="val 6981"/>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874482" y="350537"/>
          <a:ext cx="428435" cy="428435"/>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a:off x="960616" y="450896"/>
        <a:ext cx="256167" cy="220224"/>
      </dsp:txXfrm>
    </dsp:sp>
    <dsp:sp modelId="{B2B83F45-C409-488B-9100-6CB58721E996}">
      <dsp:nvSpPr>
        <dsp:cNvPr id="0" name=""/>
        <dsp:cNvSpPr/>
      </dsp:nvSpPr>
      <dsp:spPr>
        <a:xfrm>
          <a:off x="625210" y="249271"/>
          <a:ext cx="311589" cy="31158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03653" y="328189"/>
        <a:ext cx="154703" cy="153753"/>
      </dsp:txXfrm>
    </dsp:sp>
    <dsp:sp modelId="{25547585-7AF1-40BF-AA17-B6FDD244ECDA}">
      <dsp:nvSpPr>
        <dsp:cNvPr id="0" name=""/>
        <dsp:cNvSpPr/>
      </dsp:nvSpPr>
      <dsp:spPr>
        <a:xfrm rot="20700000">
          <a:off x="799732" y="34306"/>
          <a:ext cx="305293" cy="305293"/>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866692" y="101266"/>
        <a:ext cx="171374" cy="171374"/>
      </dsp:txXfrm>
    </dsp:sp>
    <dsp:sp modelId="{D6B8C32A-93E9-4902-8E9E-7E6753826DE8}">
      <dsp:nvSpPr>
        <dsp:cNvPr id="0" name=""/>
        <dsp:cNvSpPr/>
      </dsp:nvSpPr>
      <dsp:spPr>
        <a:xfrm>
          <a:off x="813418" y="299495"/>
          <a:ext cx="548396" cy="548396"/>
        </a:xfrm>
        <a:prstGeom prst="circularArrow">
          <a:avLst>
            <a:gd name="adj1" fmla="val 4687"/>
            <a:gd name="adj2" fmla="val 299029"/>
            <a:gd name="adj3" fmla="val 2249058"/>
            <a:gd name="adj4" fmla="val 16664542"/>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570029" y="194985"/>
          <a:ext cx="398444" cy="398444"/>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729115" y="-17907"/>
          <a:ext cx="429603" cy="429603"/>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90565-B120-4832-8932-91B0560963CA}">
      <dsp:nvSpPr>
        <dsp:cNvPr id="0" name=""/>
        <dsp:cNvSpPr/>
      </dsp:nvSpPr>
      <dsp:spPr>
        <a:xfrm>
          <a:off x="723239" y="432134"/>
          <a:ext cx="528165" cy="528165"/>
        </a:xfrm>
        <a:prstGeom prst="gear9">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829424" y="555854"/>
        <a:ext cx="315795" cy="271488"/>
      </dsp:txXfrm>
    </dsp:sp>
    <dsp:sp modelId="{64C8788E-B570-4D46-9354-AD72E94805B3}">
      <dsp:nvSpPr>
        <dsp:cNvPr id="0" name=""/>
        <dsp:cNvSpPr/>
      </dsp:nvSpPr>
      <dsp:spPr>
        <a:xfrm>
          <a:off x="415943" y="307296"/>
          <a:ext cx="384120" cy="384120"/>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46" y="404584"/>
        <a:ext cx="190714" cy="189544"/>
      </dsp:txXfrm>
    </dsp:sp>
    <dsp:sp modelId="{7FDC8743-F9C9-45B9-AC9F-B12B0C250C80}">
      <dsp:nvSpPr>
        <dsp:cNvPr id="0" name=""/>
        <dsp:cNvSpPr/>
      </dsp:nvSpPr>
      <dsp:spPr>
        <a:xfrm rot="20700000">
          <a:off x="631089" y="42292"/>
          <a:ext cx="376359" cy="376359"/>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20700000">
        <a:off x="713636" y="124838"/>
        <a:ext cx="211266" cy="211266"/>
      </dsp:txXfrm>
    </dsp:sp>
    <dsp:sp modelId="{2702075F-9B00-4D28-98A2-19FE524DCF5B}">
      <dsp:nvSpPr>
        <dsp:cNvPr id="0" name=""/>
        <dsp:cNvSpPr/>
      </dsp:nvSpPr>
      <dsp:spPr>
        <a:xfrm>
          <a:off x="654499" y="366674"/>
          <a:ext cx="676051" cy="676051"/>
        </a:xfrm>
        <a:prstGeom prst="circularArrow">
          <a:avLst>
            <a:gd name="adj1" fmla="val 4688"/>
            <a:gd name="adj2" fmla="val 299029"/>
            <a:gd name="adj3" fmla="val 2288181"/>
            <a:gd name="adj4" fmla="val 16494623"/>
            <a:gd name="adj5" fmla="val 5469"/>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2A9A1574-C914-486F-9CBB-1CABDD3A0E15}">
      <dsp:nvSpPr>
        <dsp:cNvPr id="0" name=""/>
        <dsp:cNvSpPr/>
      </dsp:nvSpPr>
      <dsp:spPr>
        <a:xfrm>
          <a:off x="347916" y="236183"/>
          <a:ext cx="491193" cy="491193"/>
        </a:xfrm>
        <a:prstGeom prst="leftCircularArrow">
          <a:avLst>
            <a:gd name="adj1" fmla="val 6452"/>
            <a:gd name="adj2" fmla="val 429999"/>
            <a:gd name="adj3" fmla="val 10489124"/>
            <a:gd name="adj4" fmla="val 14837806"/>
            <a:gd name="adj5" fmla="val 7527"/>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965AE30B-588F-4870-8050-812CBE3AF336}">
      <dsp:nvSpPr>
        <dsp:cNvPr id="0" name=""/>
        <dsp:cNvSpPr/>
      </dsp:nvSpPr>
      <dsp:spPr>
        <a:xfrm>
          <a:off x="544034" y="-26265"/>
          <a:ext cx="529605" cy="529605"/>
        </a:xfrm>
        <a:prstGeom prst="circularArrow">
          <a:avLst>
            <a:gd name="adj1" fmla="val 5984"/>
            <a:gd name="adj2" fmla="val 394124"/>
            <a:gd name="adj3" fmla="val 13313824"/>
            <a:gd name="adj4" fmla="val 10508221"/>
            <a:gd name="adj5" fmla="val 6981"/>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90565-B120-4832-8932-91B0560963CA}">
      <dsp:nvSpPr>
        <dsp:cNvPr id="0" name=""/>
        <dsp:cNvSpPr/>
      </dsp:nvSpPr>
      <dsp:spPr>
        <a:xfrm>
          <a:off x="723239" y="432134"/>
          <a:ext cx="528165" cy="528165"/>
        </a:xfrm>
        <a:prstGeom prst="gear9">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829424" y="555854"/>
        <a:ext cx="315795" cy="271488"/>
      </dsp:txXfrm>
    </dsp:sp>
    <dsp:sp modelId="{64C8788E-B570-4D46-9354-AD72E94805B3}">
      <dsp:nvSpPr>
        <dsp:cNvPr id="0" name=""/>
        <dsp:cNvSpPr/>
      </dsp:nvSpPr>
      <dsp:spPr>
        <a:xfrm>
          <a:off x="415943" y="307296"/>
          <a:ext cx="384120" cy="384120"/>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46" y="404584"/>
        <a:ext cx="190714" cy="189544"/>
      </dsp:txXfrm>
    </dsp:sp>
    <dsp:sp modelId="{7FDC8743-F9C9-45B9-AC9F-B12B0C250C80}">
      <dsp:nvSpPr>
        <dsp:cNvPr id="0" name=""/>
        <dsp:cNvSpPr/>
      </dsp:nvSpPr>
      <dsp:spPr>
        <a:xfrm rot="20700000">
          <a:off x="631089" y="42292"/>
          <a:ext cx="376359" cy="376359"/>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20700000">
        <a:off x="713636" y="124838"/>
        <a:ext cx="211266" cy="211266"/>
      </dsp:txXfrm>
    </dsp:sp>
    <dsp:sp modelId="{2702075F-9B00-4D28-98A2-19FE524DCF5B}">
      <dsp:nvSpPr>
        <dsp:cNvPr id="0" name=""/>
        <dsp:cNvSpPr/>
      </dsp:nvSpPr>
      <dsp:spPr>
        <a:xfrm>
          <a:off x="654499" y="366674"/>
          <a:ext cx="676051" cy="676051"/>
        </a:xfrm>
        <a:prstGeom prst="circularArrow">
          <a:avLst>
            <a:gd name="adj1" fmla="val 4688"/>
            <a:gd name="adj2" fmla="val 299029"/>
            <a:gd name="adj3" fmla="val 2288181"/>
            <a:gd name="adj4" fmla="val 16494623"/>
            <a:gd name="adj5" fmla="val 5469"/>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2A9A1574-C914-486F-9CBB-1CABDD3A0E15}">
      <dsp:nvSpPr>
        <dsp:cNvPr id="0" name=""/>
        <dsp:cNvSpPr/>
      </dsp:nvSpPr>
      <dsp:spPr>
        <a:xfrm>
          <a:off x="347916" y="236183"/>
          <a:ext cx="491193" cy="491193"/>
        </a:xfrm>
        <a:prstGeom prst="leftCircularArrow">
          <a:avLst>
            <a:gd name="adj1" fmla="val 6452"/>
            <a:gd name="adj2" fmla="val 429999"/>
            <a:gd name="adj3" fmla="val 10489124"/>
            <a:gd name="adj4" fmla="val 14837806"/>
            <a:gd name="adj5" fmla="val 7527"/>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965AE30B-588F-4870-8050-812CBE3AF336}">
      <dsp:nvSpPr>
        <dsp:cNvPr id="0" name=""/>
        <dsp:cNvSpPr/>
      </dsp:nvSpPr>
      <dsp:spPr>
        <a:xfrm>
          <a:off x="544034" y="-26265"/>
          <a:ext cx="529605" cy="529605"/>
        </a:xfrm>
        <a:prstGeom prst="circularArrow">
          <a:avLst>
            <a:gd name="adj1" fmla="val 5984"/>
            <a:gd name="adj2" fmla="val 394124"/>
            <a:gd name="adj3" fmla="val 13313824"/>
            <a:gd name="adj4" fmla="val 10508221"/>
            <a:gd name="adj5" fmla="val 6981"/>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90565-B120-4832-8932-91B0560963CA}">
      <dsp:nvSpPr>
        <dsp:cNvPr id="0" name=""/>
        <dsp:cNvSpPr/>
      </dsp:nvSpPr>
      <dsp:spPr>
        <a:xfrm>
          <a:off x="723239" y="432134"/>
          <a:ext cx="528165" cy="528165"/>
        </a:xfrm>
        <a:prstGeom prst="gear9">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829424" y="555854"/>
        <a:ext cx="315795" cy="271488"/>
      </dsp:txXfrm>
    </dsp:sp>
    <dsp:sp modelId="{64C8788E-B570-4D46-9354-AD72E94805B3}">
      <dsp:nvSpPr>
        <dsp:cNvPr id="0" name=""/>
        <dsp:cNvSpPr/>
      </dsp:nvSpPr>
      <dsp:spPr>
        <a:xfrm>
          <a:off x="415943" y="307296"/>
          <a:ext cx="384120" cy="384120"/>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46" y="404584"/>
        <a:ext cx="190714" cy="189544"/>
      </dsp:txXfrm>
    </dsp:sp>
    <dsp:sp modelId="{7FDC8743-F9C9-45B9-AC9F-B12B0C250C80}">
      <dsp:nvSpPr>
        <dsp:cNvPr id="0" name=""/>
        <dsp:cNvSpPr/>
      </dsp:nvSpPr>
      <dsp:spPr>
        <a:xfrm rot="20700000">
          <a:off x="631089" y="42292"/>
          <a:ext cx="376359" cy="376359"/>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20700000">
        <a:off x="713636" y="124838"/>
        <a:ext cx="211266" cy="211266"/>
      </dsp:txXfrm>
    </dsp:sp>
    <dsp:sp modelId="{2702075F-9B00-4D28-98A2-19FE524DCF5B}">
      <dsp:nvSpPr>
        <dsp:cNvPr id="0" name=""/>
        <dsp:cNvSpPr/>
      </dsp:nvSpPr>
      <dsp:spPr>
        <a:xfrm>
          <a:off x="654499" y="366674"/>
          <a:ext cx="676051" cy="676051"/>
        </a:xfrm>
        <a:prstGeom prst="circularArrow">
          <a:avLst>
            <a:gd name="adj1" fmla="val 4688"/>
            <a:gd name="adj2" fmla="val 299029"/>
            <a:gd name="adj3" fmla="val 2288181"/>
            <a:gd name="adj4" fmla="val 16494623"/>
            <a:gd name="adj5" fmla="val 5469"/>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2A9A1574-C914-486F-9CBB-1CABDD3A0E15}">
      <dsp:nvSpPr>
        <dsp:cNvPr id="0" name=""/>
        <dsp:cNvSpPr/>
      </dsp:nvSpPr>
      <dsp:spPr>
        <a:xfrm>
          <a:off x="347916" y="236183"/>
          <a:ext cx="491193" cy="491193"/>
        </a:xfrm>
        <a:prstGeom prst="leftCircularArrow">
          <a:avLst>
            <a:gd name="adj1" fmla="val 6452"/>
            <a:gd name="adj2" fmla="val 429999"/>
            <a:gd name="adj3" fmla="val 10489124"/>
            <a:gd name="adj4" fmla="val 14837806"/>
            <a:gd name="adj5" fmla="val 7527"/>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965AE30B-588F-4870-8050-812CBE3AF336}">
      <dsp:nvSpPr>
        <dsp:cNvPr id="0" name=""/>
        <dsp:cNvSpPr/>
      </dsp:nvSpPr>
      <dsp:spPr>
        <a:xfrm>
          <a:off x="544034" y="-26265"/>
          <a:ext cx="529605" cy="529605"/>
        </a:xfrm>
        <a:prstGeom prst="circularArrow">
          <a:avLst>
            <a:gd name="adj1" fmla="val 5984"/>
            <a:gd name="adj2" fmla="val 394124"/>
            <a:gd name="adj3" fmla="val 13313824"/>
            <a:gd name="adj4" fmla="val 10508221"/>
            <a:gd name="adj5" fmla="val 6981"/>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874482" y="350537"/>
          <a:ext cx="428435" cy="428435"/>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a:off x="960616" y="450896"/>
        <a:ext cx="256167" cy="220224"/>
      </dsp:txXfrm>
    </dsp:sp>
    <dsp:sp modelId="{B2B83F45-C409-488B-9100-6CB58721E996}">
      <dsp:nvSpPr>
        <dsp:cNvPr id="0" name=""/>
        <dsp:cNvSpPr/>
      </dsp:nvSpPr>
      <dsp:spPr>
        <a:xfrm>
          <a:off x="625210" y="249271"/>
          <a:ext cx="311589" cy="31158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03653" y="328189"/>
        <a:ext cx="154703" cy="153753"/>
      </dsp:txXfrm>
    </dsp:sp>
    <dsp:sp modelId="{25547585-7AF1-40BF-AA17-B6FDD244ECDA}">
      <dsp:nvSpPr>
        <dsp:cNvPr id="0" name=""/>
        <dsp:cNvSpPr/>
      </dsp:nvSpPr>
      <dsp:spPr>
        <a:xfrm rot="20700000">
          <a:off x="799732" y="34306"/>
          <a:ext cx="305293" cy="305293"/>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866692" y="101266"/>
        <a:ext cx="171374" cy="171374"/>
      </dsp:txXfrm>
    </dsp:sp>
    <dsp:sp modelId="{D6B8C32A-93E9-4902-8E9E-7E6753826DE8}">
      <dsp:nvSpPr>
        <dsp:cNvPr id="0" name=""/>
        <dsp:cNvSpPr/>
      </dsp:nvSpPr>
      <dsp:spPr>
        <a:xfrm>
          <a:off x="813418" y="299495"/>
          <a:ext cx="548396" cy="548396"/>
        </a:xfrm>
        <a:prstGeom prst="circularArrow">
          <a:avLst>
            <a:gd name="adj1" fmla="val 4687"/>
            <a:gd name="adj2" fmla="val 299029"/>
            <a:gd name="adj3" fmla="val 2249058"/>
            <a:gd name="adj4" fmla="val 16664542"/>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570029" y="194985"/>
          <a:ext cx="398444" cy="398444"/>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729115" y="-17907"/>
          <a:ext cx="429603" cy="429603"/>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90565-B120-4832-8932-91B0560963CA}">
      <dsp:nvSpPr>
        <dsp:cNvPr id="0" name=""/>
        <dsp:cNvSpPr/>
      </dsp:nvSpPr>
      <dsp:spPr>
        <a:xfrm>
          <a:off x="1062004" y="615606"/>
          <a:ext cx="752407" cy="752407"/>
        </a:xfrm>
        <a:prstGeom prst="gear9">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213271" y="791854"/>
        <a:ext cx="449873" cy="386752"/>
      </dsp:txXfrm>
    </dsp:sp>
    <dsp:sp modelId="{64C8788E-B570-4D46-9354-AD72E94805B3}">
      <dsp:nvSpPr>
        <dsp:cNvPr id="0" name=""/>
        <dsp:cNvSpPr/>
      </dsp:nvSpPr>
      <dsp:spPr>
        <a:xfrm>
          <a:off x="624239" y="437764"/>
          <a:ext cx="547205" cy="547205"/>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762000" y="576357"/>
        <a:ext cx="271683" cy="270019"/>
      </dsp:txXfrm>
    </dsp:sp>
    <dsp:sp modelId="{7FDC8743-F9C9-45B9-AC9F-B12B0C250C80}">
      <dsp:nvSpPr>
        <dsp:cNvPr id="0" name=""/>
        <dsp:cNvSpPr/>
      </dsp:nvSpPr>
      <dsp:spPr>
        <a:xfrm rot="20700000">
          <a:off x="930730" y="60248"/>
          <a:ext cx="536149" cy="536149"/>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20700000">
        <a:off x="1048324" y="177841"/>
        <a:ext cx="300963" cy="300963"/>
      </dsp:txXfrm>
    </dsp:sp>
    <dsp:sp modelId="{2702075F-9B00-4D28-98A2-19FE524DCF5B}">
      <dsp:nvSpPr>
        <dsp:cNvPr id="0" name=""/>
        <dsp:cNvSpPr/>
      </dsp:nvSpPr>
      <dsp:spPr>
        <a:xfrm>
          <a:off x="977578" y="516220"/>
          <a:ext cx="963081" cy="963081"/>
        </a:xfrm>
        <a:prstGeom prst="circularArrow">
          <a:avLst>
            <a:gd name="adj1" fmla="val 4688"/>
            <a:gd name="adj2" fmla="val 299029"/>
            <a:gd name="adj3" fmla="val 2355569"/>
            <a:gd name="adj4" fmla="val 16265548"/>
            <a:gd name="adj5" fmla="val 5469"/>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2A9A1574-C914-486F-9CBB-1CABDD3A0E15}">
      <dsp:nvSpPr>
        <dsp:cNvPr id="0" name=""/>
        <dsp:cNvSpPr/>
      </dsp:nvSpPr>
      <dsp:spPr>
        <a:xfrm>
          <a:off x="527330" y="328817"/>
          <a:ext cx="699739" cy="699739"/>
        </a:xfrm>
        <a:prstGeom prst="leftCircularArrow">
          <a:avLst>
            <a:gd name="adj1" fmla="val 6452"/>
            <a:gd name="adj2" fmla="val 429999"/>
            <a:gd name="adj3" fmla="val 10489124"/>
            <a:gd name="adj4" fmla="val 14837806"/>
            <a:gd name="adj5" fmla="val 7527"/>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965AE30B-588F-4870-8050-812CBE3AF336}">
      <dsp:nvSpPr>
        <dsp:cNvPr id="0" name=""/>
        <dsp:cNvSpPr/>
      </dsp:nvSpPr>
      <dsp:spPr>
        <a:xfrm>
          <a:off x="806713" y="-45059"/>
          <a:ext cx="754459" cy="754459"/>
        </a:xfrm>
        <a:prstGeom prst="circularArrow">
          <a:avLst>
            <a:gd name="adj1" fmla="val 5984"/>
            <a:gd name="adj2" fmla="val 394124"/>
            <a:gd name="adj3" fmla="val 13313824"/>
            <a:gd name="adj4" fmla="val 10508221"/>
            <a:gd name="adj5" fmla="val 6981"/>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90565-B120-4832-8932-91B0560963CA}">
      <dsp:nvSpPr>
        <dsp:cNvPr id="0" name=""/>
        <dsp:cNvSpPr/>
      </dsp:nvSpPr>
      <dsp:spPr>
        <a:xfrm>
          <a:off x="723239" y="432134"/>
          <a:ext cx="528165" cy="528165"/>
        </a:xfrm>
        <a:prstGeom prst="gear9">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829424" y="555854"/>
        <a:ext cx="315795" cy="271488"/>
      </dsp:txXfrm>
    </dsp:sp>
    <dsp:sp modelId="{64C8788E-B570-4D46-9354-AD72E94805B3}">
      <dsp:nvSpPr>
        <dsp:cNvPr id="0" name=""/>
        <dsp:cNvSpPr/>
      </dsp:nvSpPr>
      <dsp:spPr>
        <a:xfrm>
          <a:off x="415943" y="307296"/>
          <a:ext cx="384120" cy="384120"/>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46" y="404584"/>
        <a:ext cx="190714" cy="189544"/>
      </dsp:txXfrm>
    </dsp:sp>
    <dsp:sp modelId="{7FDC8743-F9C9-45B9-AC9F-B12B0C250C80}">
      <dsp:nvSpPr>
        <dsp:cNvPr id="0" name=""/>
        <dsp:cNvSpPr/>
      </dsp:nvSpPr>
      <dsp:spPr>
        <a:xfrm rot="20700000">
          <a:off x="631089" y="42292"/>
          <a:ext cx="376359" cy="376359"/>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20700000">
        <a:off x="713636" y="124838"/>
        <a:ext cx="211266" cy="211266"/>
      </dsp:txXfrm>
    </dsp:sp>
    <dsp:sp modelId="{2702075F-9B00-4D28-98A2-19FE524DCF5B}">
      <dsp:nvSpPr>
        <dsp:cNvPr id="0" name=""/>
        <dsp:cNvSpPr/>
      </dsp:nvSpPr>
      <dsp:spPr>
        <a:xfrm>
          <a:off x="654499" y="366674"/>
          <a:ext cx="676051" cy="676051"/>
        </a:xfrm>
        <a:prstGeom prst="circularArrow">
          <a:avLst>
            <a:gd name="adj1" fmla="val 4688"/>
            <a:gd name="adj2" fmla="val 299029"/>
            <a:gd name="adj3" fmla="val 2288181"/>
            <a:gd name="adj4" fmla="val 16494623"/>
            <a:gd name="adj5" fmla="val 5469"/>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2A9A1574-C914-486F-9CBB-1CABDD3A0E15}">
      <dsp:nvSpPr>
        <dsp:cNvPr id="0" name=""/>
        <dsp:cNvSpPr/>
      </dsp:nvSpPr>
      <dsp:spPr>
        <a:xfrm>
          <a:off x="347916" y="236183"/>
          <a:ext cx="491193" cy="491193"/>
        </a:xfrm>
        <a:prstGeom prst="leftCircularArrow">
          <a:avLst>
            <a:gd name="adj1" fmla="val 6452"/>
            <a:gd name="adj2" fmla="val 429999"/>
            <a:gd name="adj3" fmla="val 10489124"/>
            <a:gd name="adj4" fmla="val 14837806"/>
            <a:gd name="adj5" fmla="val 7527"/>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965AE30B-588F-4870-8050-812CBE3AF336}">
      <dsp:nvSpPr>
        <dsp:cNvPr id="0" name=""/>
        <dsp:cNvSpPr/>
      </dsp:nvSpPr>
      <dsp:spPr>
        <a:xfrm>
          <a:off x="544034" y="-26265"/>
          <a:ext cx="529605" cy="529605"/>
        </a:xfrm>
        <a:prstGeom prst="circularArrow">
          <a:avLst>
            <a:gd name="adj1" fmla="val 5984"/>
            <a:gd name="adj2" fmla="val 394124"/>
            <a:gd name="adj3" fmla="val 13313824"/>
            <a:gd name="adj4" fmla="val 10508221"/>
            <a:gd name="adj5" fmla="val 6981"/>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8.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0.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EA0F6-78A7-4653-AD2C-7BC40CC82E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749F2E-2A61-49CA-A618-DAEF5611CB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BFADA6-E0BD-4150-9397-6A0FE25C687E}"/>
              </a:ext>
            </a:extLst>
          </p:cNvPr>
          <p:cNvSpPr>
            <a:spLocks noGrp="1"/>
          </p:cNvSpPr>
          <p:nvPr>
            <p:ph type="dt" sz="half" idx="10"/>
          </p:nvPr>
        </p:nvSpPr>
        <p:spPr/>
        <p:txBody>
          <a:bodyPr/>
          <a:lstStyle/>
          <a:p>
            <a:fld id="{B3143B1A-7B24-4FBC-88A1-C417C7788D8F}" type="datetimeFigureOut">
              <a:rPr lang="en-US" smtClean="0"/>
              <a:t>12/14/2021</a:t>
            </a:fld>
            <a:endParaRPr lang="en-US"/>
          </a:p>
        </p:txBody>
      </p:sp>
      <p:sp>
        <p:nvSpPr>
          <p:cNvPr id="5" name="Footer Placeholder 4">
            <a:extLst>
              <a:ext uri="{FF2B5EF4-FFF2-40B4-BE49-F238E27FC236}">
                <a16:creationId xmlns:a16="http://schemas.microsoft.com/office/drawing/2014/main" id="{C0C8DAF4-C979-4893-8A58-1ADBF78DF7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184AB-304B-41AF-8033-0EF6DBCFCA39}"/>
              </a:ext>
            </a:extLst>
          </p:cNvPr>
          <p:cNvSpPr>
            <a:spLocks noGrp="1"/>
          </p:cNvSpPr>
          <p:nvPr>
            <p:ph type="sldNum" sz="quarter" idx="12"/>
          </p:nvPr>
        </p:nvSpPr>
        <p:spPr/>
        <p:txBody>
          <a:bodyPr/>
          <a:lstStyle/>
          <a:p>
            <a:fld id="{9B66E4A6-3835-4B21-981F-6316A86D4878}" type="slidenum">
              <a:rPr lang="en-US" smtClean="0"/>
              <a:t>‹#›</a:t>
            </a:fld>
            <a:endParaRPr lang="en-US"/>
          </a:p>
        </p:txBody>
      </p:sp>
    </p:spTree>
    <p:extLst>
      <p:ext uri="{BB962C8B-B14F-4D97-AF65-F5344CB8AC3E}">
        <p14:creationId xmlns:p14="http://schemas.microsoft.com/office/powerpoint/2010/main" val="4077607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230EB-32E9-4863-AD1D-35F8512630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DBFD4D-6F96-44BC-84B1-542005A079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CF139C-EAD1-4900-A9F5-337C8710C26C}"/>
              </a:ext>
            </a:extLst>
          </p:cNvPr>
          <p:cNvSpPr>
            <a:spLocks noGrp="1"/>
          </p:cNvSpPr>
          <p:nvPr>
            <p:ph type="dt" sz="half" idx="10"/>
          </p:nvPr>
        </p:nvSpPr>
        <p:spPr/>
        <p:txBody>
          <a:bodyPr/>
          <a:lstStyle/>
          <a:p>
            <a:fld id="{B3143B1A-7B24-4FBC-88A1-C417C7788D8F}" type="datetimeFigureOut">
              <a:rPr lang="en-US" smtClean="0"/>
              <a:t>12/14/2021</a:t>
            </a:fld>
            <a:endParaRPr lang="en-US"/>
          </a:p>
        </p:txBody>
      </p:sp>
      <p:sp>
        <p:nvSpPr>
          <p:cNvPr id="5" name="Footer Placeholder 4">
            <a:extLst>
              <a:ext uri="{FF2B5EF4-FFF2-40B4-BE49-F238E27FC236}">
                <a16:creationId xmlns:a16="http://schemas.microsoft.com/office/drawing/2014/main" id="{15C7DBC4-41C0-467B-BB11-224671611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F62C4-2AA8-4780-9705-14739B80A653}"/>
              </a:ext>
            </a:extLst>
          </p:cNvPr>
          <p:cNvSpPr>
            <a:spLocks noGrp="1"/>
          </p:cNvSpPr>
          <p:nvPr>
            <p:ph type="sldNum" sz="quarter" idx="12"/>
          </p:nvPr>
        </p:nvSpPr>
        <p:spPr/>
        <p:txBody>
          <a:bodyPr/>
          <a:lstStyle/>
          <a:p>
            <a:fld id="{9B66E4A6-3835-4B21-981F-6316A86D4878}" type="slidenum">
              <a:rPr lang="en-US" smtClean="0"/>
              <a:t>‹#›</a:t>
            </a:fld>
            <a:endParaRPr lang="en-US"/>
          </a:p>
        </p:txBody>
      </p:sp>
    </p:spTree>
    <p:extLst>
      <p:ext uri="{BB962C8B-B14F-4D97-AF65-F5344CB8AC3E}">
        <p14:creationId xmlns:p14="http://schemas.microsoft.com/office/powerpoint/2010/main" val="3636813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42C5BD-5018-41B6-8398-321673934A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0BD0F8-9908-4460-B579-85A5F4F969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994BF4-E895-4C27-BA92-9F4D87079503}"/>
              </a:ext>
            </a:extLst>
          </p:cNvPr>
          <p:cNvSpPr>
            <a:spLocks noGrp="1"/>
          </p:cNvSpPr>
          <p:nvPr>
            <p:ph type="dt" sz="half" idx="10"/>
          </p:nvPr>
        </p:nvSpPr>
        <p:spPr/>
        <p:txBody>
          <a:bodyPr/>
          <a:lstStyle/>
          <a:p>
            <a:fld id="{B3143B1A-7B24-4FBC-88A1-C417C7788D8F}" type="datetimeFigureOut">
              <a:rPr lang="en-US" smtClean="0"/>
              <a:t>12/14/2021</a:t>
            </a:fld>
            <a:endParaRPr lang="en-US"/>
          </a:p>
        </p:txBody>
      </p:sp>
      <p:sp>
        <p:nvSpPr>
          <p:cNvPr id="5" name="Footer Placeholder 4">
            <a:extLst>
              <a:ext uri="{FF2B5EF4-FFF2-40B4-BE49-F238E27FC236}">
                <a16:creationId xmlns:a16="http://schemas.microsoft.com/office/drawing/2014/main" id="{9B2E4AB0-E1A3-4351-A532-092353860A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E7799-5141-4017-8627-342187516CC7}"/>
              </a:ext>
            </a:extLst>
          </p:cNvPr>
          <p:cNvSpPr>
            <a:spLocks noGrp="1"/>
          </p:cNvSpPr>
          <p:nvPr>
            <p:ph type="sldNum" sz="quarter" idx="12"/>
          </p:nvPr>
        </p:nvSpPr>
        <p:spPr/>
        <p:txBody>
          <a:bodyPr/>
          <a:lstStyle/>
          <a:p>
            <a:fld id="{9B66E4A6-3835-4B21-981F-6316A86D4878}" type="slidenum">
              <a:rPr lang="en-US" smtClean="0"/>
              <a:t>‹#›</a:t>
            </a:fld>
            <a:endParaRPr lang="en-US"/>
          </a:p>
        </p:txBody>
      </p:sp>
    </p:spTree>
    <p:extLst>
      <p:ext uri="{BB962C8B-B14F-4D97-AF65-F5344CB8AC3E}">
        <p14:creationId xmlns:p14="http://schemas.microsoft.com/office/powerpoint/2010/main" val="4145387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2A0EA-5B32-42F4-94DC-F3F710EDCF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7A94E5-D335-451E-A4D4-40CF23122F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B0C182-CE2C-479B-86C6-7433E51945ED}"/>
              </a:ext>
            </a:extLst>
          </p:cNvPr>
          <p:cNvSpPr>
            <a:spLocks noGrp="1"/>
          </p:cNvSpPr>
          <p:nvPr>
            <p:ph type="dt" sz="half" idx="10"/>
          </p:nvPr>
        </p:nvSpPr>
        <p:spPr/>
        <p:txBody>
          <a:bodyPr/>
          <a:lstStyle/>
          <a:p>
            <a:fld id="{B3143B1A-7B24-4FBC-88A1-C417C7788D8F}" type="datetimeFigureOut">
              <a:rPr lang="en-US" smtClean="0"/>
              <a:t>12/14/2021</a:t>
            </a:fld>
            <a:endParaRPr lang="en-US"/>
          </a:p>
        </p:txBody>
      </p:sp>
      <p:sp>
        <p:nvSpPr>
          <p:cNvPr id="5" name="Footer Placeholder 4">
            <a:extLst>
              <a:ext uri="{FF2B5EF4-FFF2-40B4-BE49-F238E27FC236}">
                <a16:creationId xmlns:a16="http://schemas.microsoft.com/office/drawing/2014/main" id="{3BF72D2D-D0A2-4A3E-BA03-03778A300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75460-4074-4AC9-A39F-FA9CF6834026}"/>
              </a:ext>
            </a:extLst>
          </p:cNvPr>
          <p:cNvSpPr>
            <a:spLocks noGrp="1"/>
          </p:cNvSpPr>
          <p:nvPr>
            <p:ph type="sldNum" sz="quarter" idx="12"/>
          </p:nvPr>
        </p:nvSpPr>
        <p:spPr/>
        <p:txBody>
          <a:bodyPr/>
          <a:lstStyle/>
          <a:p>
            <a:fld id="{9B66E4A6-3835-4B21-981F-6316A86D4878}" type="slidenum">
              <a:rPr lang="en-US" smtClean="0"/>
              <a:t>‹#›</a:t>
            </a:fld>
            <a:endParaRPr lang="en-US"/>
          </a:p>
        </p:txBody>
      </p:sp>
    </p:spTree>
    <p:extLst>
      <p:ext uri="{BB962C8B-B14F-4D97-AF65-F5344CB8AC3E}">
        <p14:creationId xmlns:p14="http://schemas.microsoft.com/office/powerpoint/2010/main" val="2780073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BBE63-1382-4A1C-A543-4AD92EF67E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538863-6048-49B8-84A4-CA2C143A6C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27C2D6-2514-4BE6-9FFF-566958905DAD}"/>
              </a:ext>
            </a:extLst>
          </p:cNvPr>
          <p:cNvSpPr>
            <a:spLocks noGrp="1"/>
          </p:cNvSpPr>
          <p:nvPr>
            <p:ph type="dt" sz="half" idx="10"/>
          </p:nvPr>
        </p:nvSpPr>
        <p:spPr/>
        <p:txBody>
          <a:bodyPr/>
          <a:lstStyle/>
          <a:p>
            <a:fld id="{B3143B1A-7B24-4FBC-88A1-C417C7788D8F}" type="datetimeFigureOut">
              <a:rPr lang="en-US" smtClean="0"/>
              <a:t>12/14/2021</a:t>
            </a:fld>
            <a:endParaRPr lang="en-US"/>
          </a:p>
        </p:txBody>
      </p:sp>
      <p:sp>
        <p:nvSpPr>
          <p:cNvPr id="5" name="Footer Placeholder 4">
            <a:extLst>
              <a:ext uri="{FF2B5EF4-FFF2-40B4-BE49-F238E27FC236}">
                <a16:creationId xmlns:a16="http://schemas.microsoft.com/office/drawing/2014/main" id="{DBA85CF4-080B-46CF-826F-12D0BD7CB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3415E3-8021-4816-A607-F12B2CE3E425}"/>
              </a:ext>
            </a:extLst>
          </p:cNvPr>
          <p:cNvSpPr>
            <a:spLocks noGrp="1"/>
          </p:cNvSpPr>
          <p:nvPr>
            <p:ph type="sldNum" sz="quarter" idx="12"/>
          </p:nvPr>
        </p:nvSpPr>
        <p:spPr/>
        <p:txBody>
          <a:bodyPr/>
          <a:lstStyle/>
          <a:p>
            <a:fld id="{9B66E4A6-3835-4B21-981F-6316A86D4878}" type="slidenum">
              <a:rPr lang="en-US" smtClean="0"/>
              <a:t>‹#›</a:t>
            </a:fld>
            <a:endParaRPr lang="en-US"/>
          </a:p>
        </p:txBody>
      </p:sp>
    </p:spTree>
    <p:extLst>
      <p:ext uri="{BB962C8B-B14F-4D97-AF65-F5344CB8AC3E}">
        <p14:creationId xmlns:p14="http://schemas.microsoft.com/office/powerpoint/2010/main" val="2963786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3D944-95B9-47B7-B3B9-53691DFE51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8B8776-B1BE-4724-AB99-501986DD2D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2B0111-8764-47A0-A474-E998FF8A18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96F286-7275-4E8D-8C05-105BD385197B}"/>
              </a:ext>
            </a:extLst>
          </p:cNvPr>
          <p:cNvSpPr>
            <a:spLocks noGrp="1"/>
          </p:cNvSpPr>
          <p:nvPr>
            <p:ph type="dt" sz="half" idx="10"/>
          </p:nvPr>
        </p:nvSpPr>
        <p:spPr/>
        <p:txBody>
          <a:bodyPr/>
          <a:lstStyle/>
          <a:p>
            <a:fld id="{B3143B1A-7B24-4FBC-88A1-C417C7788D8F}" type="datetimeFigureOut">
              <a:rPr lang="en-US" smtClean="0"/>
              <a:t>12/14/2021</a:t>
            </a:fld>
            <a:endParaRPr lang="en-US"/>
          </a:p>
        </p:txBody>
      </p:sp>
      <p:sp>
        <p:nvSpPr>
          <p:cNvPr id="6" name="Footer Placeholder 5">
            <a:extLst>
              <a:ext uri="{FF2B5EF4-FFF2-40B4-BE49-F238E27FC236}">
                <a16:creationId xmlns:a16="http://schemas.microsoft.com/office/drawing/2014/main" id="{3D410BF2-9CC3-4736-B9D9-799CA0699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491EB2-4C4D-49FC-B4D5-7645A5F66CA6}"/>
              </a:ext>
            </a:extLst>
          </p:cNvPr>
          <p:cNvSpPr>
            <a:spLocks noGrp="1"/>
          </p:cNvSpPr>
          <p:nvPr>
            <p:ph type="sldNum" sz="quarter" idx="12"/>
          </p:nvPr>
        </p:nvSpPr>
        <p:spPr/>
        <p:txBody>
          <a:bodyPr/>
          <a:lstStyle/>
          <a:p>
            <a:fld id="{9B66E4A6-3835-4B21-981F-6316A86D4878}" type="slidenum">
              <a:rPr lang="en-US" smtClean="0"/>
              <a:t>‹#›</a:t>
            </a:fld>
            <a:endParaRPr lang="en-US"/>
          </a:p>
        </p:txBody>
      </p:sp>
    </p:spTree>
    <p:extLst>
      <p:ext uri="{BB962C8B-B14F-4D97-AF65-F5344CB8AC3E}">
        <p14:creationId xmlns:p14="http://schemas.microsoft.com/office/powerpoint/2010/main" val="221753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BE38E-F2F4-4C29-8630-910A6BCC9E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BE62AC-8ACF-4887-887F-A78A98DDB1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B5EAB8-DC43-4F29-A1B9-A4B7D99330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F159A0-8EFD-40D1-9B28-B2E9D020B0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D5FF1D-7A7F-4F0E-8A51-8DAC79DC88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D5C6DD-F6E5-4CE2-BC9B-3F4F2D29BAFD}"/>
              </a:ext>
            </a:extLst>
          </p:cNvPr>
          <p:cNvSpPr>
            <a:spLocks noGrp="1"/>
          </p:cNvSpPr>
          <p:nvPr>
            <p:ph type="dt" sz="half" idx="10"/>
          </p:nvPr>
        </p:nvSpPr>
        <p:spPr/>
        <p:txBody>
          <a:bodyPr/>
          <a:lstStyle/>
          <a:p>
            <a:fld id="{B3143B1A-7B24-4FBC-88A1-C417C7788D8F}" type="datetimeFigureOut">
              <a:rPr lang="en-US" smtClean="0"/>
              <a:t>12/14/2021</a:t>
            </a:fld>
            <a:endParaRPr lang="en-US"/>
          </a:p>
        </p:txBody>
      </p:sp>
      <p:sp>
        <p:nvSpPr>
          <p:cNvPr id="8" name="Footer Placeholder 7">
            <a:extLst>
              <a:ext uri="{FF2B5EF4-FFF2-40B4-BE49-F238E27FC236}">
                <a16:creationId xmlns:a16="http://schemas.microsoft.com/office/drawing/2014/main" id="{76BB1C04-381B-48AF-B33D-FB80C177B2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F8820B-A341-4A09-BEEB-064363E96F8C}"/>
              </a:ext>
            </a:extLst>
          </p:cNvPr>
          <p:cNvSpPr>
            <a:spLocks noGrp="1"/>
          </p:cNvSpPr>
          <p:nvPr>
            <p:ph type="sldNum" sz="quarter" idx="12"/>
          </p:nvPr>
        </p:nvSpPr>
        <p:spPr/>
        <p:txBody>
          <a:bodyPr/>
          <a:lstStyle/>
          <a:p>
            <a:fld id="{9B66E4A6-3835-4B21-981F-6316A86D4878}" type="slidenum">
              <a:rPr lang="en-US" smtClean="0"/>
              <a:t>‹#›</a:t>
            </a:fld>
            <a:endParaRPr lang="en-US"/>
          </a:p>
        </p:txBody>
      </p:sp>
    </p:spTree>
    <p:extLst>
      <p:ext uri="{BB962C8B-B14F-4D97-AF65-F5344CB8AC3E}">
        <p14:creationId xmlns:p14="http://schemas.microsoft.com/office/powerpoint/2010/main" val="928828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1617-3EF0-4E53-9704-E47E7BE64B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5674E3-38E5-4538-AD2E-716281373C78}"/>
              </a:ext>
            </a:extLst>
          </p:cNvPr>
          <p:cNvSpPr>
            <a:spLocks noGrp="1"/>
          </p:cNvSpPr>
          <p:nvPr>
            <p:ph type="dt" sz="half" idx="10"/>
          </p:nvPr>
        </p:nvSpPr>
        <p:spPr/>
        <p:txBody>
          <a:bodyPr/>
          <a:lstStyle/>
          <a:p>
            <a:fld id="{B3143B1A-7B24-4FBC-88A1-C417C7788D8F}" type="datetimeFigureOut">
              <a:rPr lang="en-US" smtClean="0"/>
              <a:t>12/14/2021</a:t>
            </a:fld>
            <a:endParaRPr lang="en-US"/>
          </a:p>
        </p:txBody>
      </p:sp>
      <p:sp>
        <p:nvSpPr>
          <p:cNvPr id="4" name="Footer Placeholder 3">
            <a:extLst>
              <a:ext uri="{FF2B5EF4-FFF2-40B4-BE49-F238E27FC236}">
                <a16:creationId xmlns:a16="http://schemas.microsoft.com/office/drawing/2014/main" id="{27BB9EB6-8E3E-466B-B5C1-6B123FAF30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F95FC5-CE23-4A37-A6F2-CD83F636324E}"/>
              </a:ext>
            </a:extLst>
          </p:cNvPr>
          <p:cNvSpPr>
            <a:spLocks noGrp="1"/>
          </p:cNvSpPr>
          <p:nvPr>
            <p:ph type="sldNum" sz="quarter" idx="12"/>
          </p:nvPr>
        </p:nvSpPr>
        <p:spPr/>
        <p:txBody>
          <a:bodyPr/>
          <a:lstStyle/>
          <a:p>
            <a:fld id="{9B66E4A6-3835-4B21-981F-6316A86D4878}" type="slidenum">
              <a:rPr lang="en-US" smtClean="0"/>
              <a:t>‹#›</a:t>
            </a:fld>
            <a:endParaRPr lang="en-US"/>
          </a:p>
        </p:txBody>
      </p:sp>
    </p:spTree>
    <p:extLst>
      <p:ext uri="{BB962C8B-B14F-4D97-AF65-F5344CB8AC3E}">
        <p14:creationId xmlns:p14="http://schemas.microsoft.com/office/powerpoint/2010/main" val="776729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3AA93E-35F3-4AF5-AE8C-B15707C43035}"/>
              </a:ext>
            </a:extLst>
          </p:cNvPr>
          <p:cNvSpPr>
            <a:spLocks noGrp="1"/>
          </p:cNvSpPr>
          <p:nvPr>
            <p:ph type="dt" sz="half" idx="10"/>
          </p:nvPr>
        </p:nvSpPr>
        <p:spPr/>
        <p:txBody>
          <a:bodyPr/>
          <a:lstStyle/>
          <a:p>
            <a:fld id="{B3143B1A-7B24-4FBC-88A1-C417C7788D8F}" type="datetimeFigureOut">
              <a:rPr lang="en-US" smtClean="0"/>
              <a:t>12/14/2021</a:t>
            </a:fld>
            <a:endParaRPr lang="en-US"/>
          </a:p>
        </p:txBody>
      </p:sp>
      <p:sp>
        <p:nvSpPr>
          <p:cNvPr id="3" name="Footer Placeholder 2">
            <a:extLst>
              <a:ext uri="{FF2B5EF4-FFF2-40B4-BE49-F238E27FC236}">
                <a16:creationId xmlns:a16="http://schemas.microsoft.com/office/drawing/2014/main" id="{83EB4144-2CB8-4F6A-8C0D-9F4C3651D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8CD2F3-C90E-40D5-A696-806509FA6F09}"/>
              </a:ext>
            </a:extLst>
          </p:cNvPr>
          <p:cNvSpPr>
            <a:spLocks noGrp="1"/>
          </p:cNvSpPr>
          <p:nvPr>
            <p:ph type="sldNum" sz="quarter" idx="12"/>
          </p:nvPr>
        </p:nvSpPr>
        <p:spPr/>
        <p:txBody>
          <a:bodyPr/>
          <a:lstStyle/>
          <a:p>
            <a:fld id="{9B66E4A6-3835-4B21-981F-6316A86D4878}" type="slidenum">
              <a:rPr lang="en-US" smtClean="0"/>
              <a:t>‹#›</a:t>
            </a:fld>
            <a:endParaRPr lang="en-US"/>
          </a:p>
        </p:txBody>
      </p:sp>
    </p:spTree>
    <p:extLst>
      <p:ext uri="{BB962C8B-B14F-4D97-AF65-F5344CB8AC3E}">
        <p14:creationId xmlns:p14="http://schemas.microsoft.com/office/powerpoint/2010/main" val="886608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0B339-F66D-4BFD-A470-E8E2224DA5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7750EE-E6B9-409F-A543-32D329A3E9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680EB0-71C3-4A10-97CA-C581989453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BCB407-FB3C-4B16-8D87-9116F4A9719E}"/>
              </a:ext>
            </a:extLst>
          </p:cNvPr>
          <p:cNvSpPr>
            <a:spLocks noGrp="1"/>
          </p:cNvSpPr>
          <p:nvPr>
            <p:ph type="dt" sz="half" idx="10"/>
          </p:nvPr>
        </p:nvSpPr>
        <p:spPr/>
        <p:txBody>
          <a:bodyPr/>
          <a:lstStyle/>
          <a:p>
            <a:fld id="{B3143B1A-7B24-4FBC-88A1-C417C7788D8F}" type="datetimeFigureOut">
              <a:rPr lang="en-US" smtClean="0"/>
              <a:t>12/14/2021</a:t>
            </a:fld>
            <a:endParaRPr lang="en-US"/>
          </a:p>
        </p:txBody>
      </p:sp>
      <p:sp>
        <p:nvSpPr>
          <p:cNvPr id="6" name="Footer Placeholder 5">
            <a:extLst>
              <a:ext uri="{FF2B5EF4-FFF2-40B4-BE49-F238E27FC236}">
                <a16:creationId xmlns:a16="http://schemas.microsoft.com/office/drawing/2014/main" id="{4F50B4E6-F486-46B7-9463-448329D8F9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447F84-28C0-43CD-94F0-1F6D25E256EC}"/>
              </a:ext>
            </a:extLst>
          </p:cNvPr>
          <p:cNvSpPr>
            <a:spLocks noGrp="1"/>
          </p:cNvSpPr>
          <p:nvPr>
            <p:ph type="sldNum" sz="quarter" idx="12"/>
          </p:nvPr>
        </p:nvSpPr>
        <p:spPr/>
        <p:txBody>
          <a:bodyPr/>
          <a:lstStyle/>
          <a:p>
            <a:fld id="{9B66E4A6-3835-4B21-981F-6316A86D4878}" type="slidenum">
              <a:rPr lang="en-US" smtClean="0"/>
              <a:t>‹#›</a:t>
            </a:fld>
            <a:endParaRPr lang="en-US"/>
          </a:p>
        </p:txBody>
      </p:sp>
    </p:spTree>
    <p:extLst>
      <p:ext uri="{BB962C8B-B14F-4D97-AF65-F5344CB8AC3E}">
        <p14:creationId xmlns:p14="http://schemas.microsoft.com/office/powerpoint/2010/main" val="204074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AAAF-1C01-49BE-A55E-2D4AECDFB3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D81F87-6C75-4F2A-A856-110885E6A2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ABA5C7-E328-4C30-B4DE-A82340E80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C02A29-6720-4CE3-A29F-0857BF58ED0F}"/>
              </a:ext>
            </a:extLst>
          </p:cNvPr>
          <p:cNvSpPr>
            <a:spLocks noGrp="1"/>
          </p:cNvSpPr>
          <p:nvPr>
            <p:ph type="dt" sz="half" idx="10"/>
          </p:nvPr>
        </p:nvSpPr>
        <p:spPr/>
        <p:txBody>
          <a:bodyPr/>
          <a:lstStyle/>
          <a:p>
            <a:fld id="{B3143B1A-7B24-4FBC-88A1-C417C7788D8F}" type="datetimeFigureOut">
              <a:rPr lang="en-US" smtClean="0"/>
              <a:t>12/14/2021</a:t>
            </a:fld>
            <a:endParaRPr lang="en-US"/>
          </a:p>
        </p:txBody>
      </p:sp>
      <p:sp>
        <p:nvSpPr>
          <p:cNvPr id="6" name="Footer Placeholder 5">
            <a:extLst>
              <a:ext uri="{FF2B5EF4-FFF2-40B4-BE49-F238E27FC236}">
                <a16:creationId xmlns:a16="http://schemas.microsoft.com/office/drawing/2014/main" id="{EA855D27-227D-40D5-82E6-5EFF68E1BE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A23E44-19C6-449E-B9CA-FFD1F08FE237}"/>
              </a:ext>
            </a:extLst>
          </p:cNvPr>
          <p:cNvSpPr>
            <a:spLocks noGrp="1"/>
          </p:cNvSpPr>
          <p:nvPr>
            <p:ph type="sldNum" sz="quarter" idx="12"/>
          </p:nvPr>
        </p:nvSpPr>
        <p:spPr/>
        <p:txBody>
          <a:bodyPr/>
          <a:lstStyle/>
          <a:p>
            <a:fld id="{9B66E4A6-3835-4B21-981F-6316A86D4878}" type="slidenum">
              <a:rPr lang="en-US" smtClean="0"/>
              <a:t>‹#›</a:t>
            </a:fld>
            <a:endParaRPr lang="en-US"/>
          </a:p>
        </p:txBody>
      </p:sp>
    </p:spTree>
    <p:extLst>
      <p:ext uri="{BB962C8B-B14F-4D97-AF65-F5344CB8AC3E}">
        <p14:creationId xmlns:p14="http://schemas.microsoft.com/office/powerpoint/2010/main" val="1096864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1CFFF6-4757-4B06-8032-D7B3CB5465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009C17-04A2-41CA-9814-FB2BD94DAE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AEE15-C337-42DE-B1E5-F440DDDFE2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143B1A-7B24-4FBC-88A1-C417C7788D8F}" type="datetimeFigureOut">
              <a:rPr lang="en-US" smtClean="0"/>
              <a:t>12/14/2021</a:t>
            </a:fld>
            <a:endParaRPr lang="en-US"/>
          </a:p>
        </p:txBody>
      </p:sp>
      <p:sp>
        <p:nvSpPr>
          <p:cNvPr id="5" name="Footer Placeholder 4">
            <a:extLst>
              <a:ext uri="{FF2B5EF4-FFF2-40B4-BE49-F238E27FC236}">
                <a16:creationId xmlns:a16="http://schemas.microsoft.com/office/drawing/2014/main" id="{941B9E89-C863-4A7F-A4B4-3116854E7D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7814B6-CE8D-4B1A-9638-9A6C9840EF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6E4A6-3835-4B21-981F-6316A86D4878}" type="slidenum">
              <a:rPr lang="en-US" smtClean="0"/>
              <a:t>‹#›</a:t>
            </a:fld>
            <a:endParaRPr lang="en-US"/>
          </a:p>
        </p:txBody>
      </p:sp>
    </p:spTree>
    <p:extLst>
      <p:ext uri="{BB962C8B-B14F-4D97-AF65-F5344CB8AC3E}">
        <p14:creationId xmlns:p14="http://schemas.microsoft.com/office/powerpoint/2010/main" val="4196962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mmons.wikimedia.org/wiki/File:OODA.Boyd.svg" TargetMode="External"/><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artner.com/reviews/market/endpoint-detection-and-response-solutions" TargetMode="External"/><Relationship Id="rId2" Type="http://schemas.openxmlformats.org/officeDocument/2006/relationships/hyperlink" Target="https://heimdalsecurity.com/blog/what-is-edr-endpoint-detection-and-respons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TheHive-Project/CortexDocs/blob/master/api/api-guide.md#analyzer-model"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microsoft.com/en-us/microsoft-365/security/defender-endpoint/ti-indicator?view=o365-worldwide"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oasis-tcs/openc2-ap-ed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6.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16.xml"/><Relationship Id="rId13" Type="http://schemas.openxmlformats.org/officeDocument/2006/relationships/diagramLayout" Target="../diagrams/layout17.xml"/><Relationship Id="rId3" Type="http://schemas.openxmlformats.org/officeDocument/2006/relationships/diagramLayout" Target="../diagrams/layout15.xml"/><Relationship Id="rId7" Type="http://schemas.openxmlformats.org/officeDocument/2006/relationships/diagramData" Target="../diagrams/data16.xml"/><Relationship Id="rId12" Type="http://schemas.openxmlformats.org/officeDocument/2006/relationships/diagramData" Target="../diagrams/data17.xml"/><Relationship Id="rId2" Type="http://schemas.openxmlformats.org/officeDocument/2006/relationships/diagramData" Target="../diagrams/data15.xml"/><Relationship Id="rId16" Type="http://schemas.microsoft.com/office/2007/relationships/diagramDrawing" Target="../diagrams/drawing17.xml"/><Relationship Id="rId1" Type="http://schemas.openxmlformats.org/officeDocument/2006/relationships/slideLayout" Target="../slideLayouts/slideLayout6.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5" Type="http://schemas.openxmlformats.org/officeDocument/2006/relationships/diagramColors" Target="../diagrams/colors17.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 Id="rId14" Type="http://schemas.openxmlformats.org/officeDocument/2006/relationships/diagramQuickStyle" Target="../diagrams/quickStyle17.xml"/></Relationships>
</file>

<file path=ppt/slides/_rels/slide29.xml.rels><?xml version="1.0" encoding="UTF-8" standalone="yes"?>
<Relationships xmlns="http://schemas.openxmlformats.org/package/2006/relationships"><Relationship Id="rId13" Type="http://schemas.openxmlformats.org/officeDocument/2006/relationships/diagramLayout" Target="../diagrams/layout20.xml"/><Relationship Id="rId18" Type="http://schemas.openxmlformats.org/officeDocument/2006/relationships/diagramLayout" Target="../diagrams/layout21.xml"/><Relationship Id="rId26" Type="http://schemas.microsoft.com/office/2007/relationships/diagramDrawing" Target="../diagrams/drawing22.xml"/><Relationship Id="rId39" Type="http://schemas.openxmlformats.org/officeDocument/2006/relationships/diagramQuickStyle" Target="../diagrams/quickStyle25.xml"/><Relationship Id="rId21" Type="http://schemas.microsoft.com/office/2007/relationships/diagramDrawing" Target="../diagrams/drawing21.xml"/><Relationship Id="rId34" Type="http://schemas.openxmlformats.org/officeDocument/2006/relationships/diagramQuickStyle" Target="../diagrams/quickStyle24.xml"/><Relationship Id="rId42" Type="http://schemas.openxmlformats.org/officeDocument/2006/relationships/diagramData" Target="../diagrams/data26.xml"/><Relationship Id="rId7" Type="http://schemas.openxmlformats.org/officeDocument/2006/relationships/diagramData" Target="../diagrams/data19.xml"/><Relationship Id="rId2" Type="http://schemas.openxmlformats.org/officeDocument/2006/relationships/diagramData" Target="../diagrams/data18.xml"/><Relationship Id="rId16" Type="http://schemas.microsoft.com/office/2007/relationships/diagramDrawing" Target="../diagrams/drawing20.xml"/><Relationship Id="rId29" Type="http://schemas.openxmlformats.org/officeDocument/2006/relationships/diagramQuickStyle" Target="../diagrams/quickStyle23.xml"/><Relationship Id="rId1" Type="http://schemas.openxmlformats.org/officeDocument/2006/relationships/slideLayout" Target="../slideLayouts/slideLayout6.xml"/><Relationship Id="rId6" Type="http://schemas.microsoft.com/office/2007/relationships/diagramDrawing" Target="../diagrams/drawing18.xml"/><Relationship Id="rId11" Type="http://schemas.microsoft.com/office/2007/relationships/diagramDrawing" Target="../diagrams/drawing19.xml"/><Relationship Id="rId24" Type="http://schemas.openxmlformats.org/officeDocument/2006/relationships/diagramQuickStyle" Target="../diagrams/quickStyle22.xml"/><Relationship Id="rId32" Type="http://schemas.openxmlformats.org/officeDocument/2006/relationships/diagramData" Target="../diagrams/data24.xml"/><Relationship Id="rId37" Type="http://schemas.openxmlformats.org/officeDocument/2006/relationships/diagramData" Target="../diagrams/data25.xml"/><Relationship Id="rId40" Type="http://schemas.openxmlformats.org/officeDocument/2006/relationships/diagramColors" Target="../diagrams/colors25.xml"/><Relationship Id="rId45" Type="http://schemas.openxmlformats.org/officeDocument/2006/relationships/diagramColors" Target="../diagrams/colors26.xml"/><Relationship Id="rId5" Type="http://schemas.openxmlformats.org/officeDocument/2006/relationships/diagramColors" Target="../diagrams/colors18.xml"/><Relationship Id="rId15" Type="http://schemas.openxmlformats.org/officeDocument/2006/relationships/diagramColors" Target="../diagrams/colors20.xml"/><Relationship Id="rId23" Type="http://schemas.openxmlformats.org/officeDocument/2006/relationships/diagramLayout" Target="../diagrams/layout22.xml"/><Relationship Id="rId28" Type="http://schemas.openxmlformats.org/officeDocument/2006/relationships/diagramLayout" Target="../diagrams/layout23.xml"/><Relationship Id="rId36" Type="http://schemas.microsoft.com/office/2007/relationships/diagramDrawing" Target="../diagrams/drawing24.xml"/><Relationship Id="rId10" Type="http://schemas.openxmlformats.org/officeDocument/2006/relationships/diagramColors" Target="../diagrams/colors19.xml"/><Relationship Id="rId19" Type="http://schemas.openxmlformats.org/officeDocument/2006/relationships/diagramQuickStyle" Target="../diagrams/quickStyle21.xml"/><Relationship Id="rId31" Type="http://schemas.microsoft.com/office/2007/relationships/diagramDrawing" Target="../diagrams/drawing23.xml"/><Relationship Id="rId44" Type="http://schemas.openxmlformats.org/officeDocument/2006/relationships/diagramQuickStyle" Target="../diagrams/quickStyle26.xml"/><Relationship Id="rId4" Type="http://schemas.openxmlformats.org/officeDocument/2006/relationships/diagramQuickStyle" Target="../diagrams/quickStyle18.xml"/><Relationship Id="rId9" Type="http://schemas.openxmlformats.org/officeDocument/2006/relationships/diagramQuickStyle" Target="../diagrams/quickStyle19.xml"/><Relationship Id="rId14" Type="http://schemas.openxmlformats.org/officeDocument/2006/relationships/diagramQuickStyle" Target="../diagrams/quickStyle20.xml"/><Relationship Id="rId22" Type="http://schemas.openxmlformats.org/officeDocument/2006/relationships/diagramData" Target="../diagrams/data22.xml"/><Relationship Id="rId27" Type="http://schemas.openxmlformats.org/officeDocument/2006/relationships/diagramData" Target="../diagrams/data23.xml"/><Relationship Id="rId30" Type="http://schemas.openxmlformats.org/officeDocument/2006/relationships/diagramColors" Target="../diagrams/colors23.xml"/><Relationship Id="rId35" Type="http://schemas.openxmlformats.org/officeDocument/2006/relationships/diagramColors" Target="../diagrams/colors24.xml"/><Relationship Id="rId43" Type="http://schemas.openxmlformats.org/officeDocument/2006/relationships/diagramLayout" Target="../diagrams/layout26.xml"/><Relationship Id="rId8" Type="http://schemas.openxmlformats.org/officeDocument/2006/relationships/diagramLayout" Target="../diagrams/layout19.xml"/><Relationship Id="rId3" Type="http://schemas.openxmlformats.org/officeDocument/2006/relationships/diagramLayout" Target="../diagrams/layout18.xml"/><Relationship Id="rId12" Type="http://schemas.openxmlformats.org/officeDocument/2006/relationships/diagramData" Target="../diagrams/data20.xml"/><Relationship Id="rId17" Type="http://schemas.openxmlformats.org/officeDocument/2006/relationships/diagramData" Target="../diagrams/data21.xml"/><Relationship Id="rId25" Type="http://schemas.openxmlformats.org/officeDocument/2006/relationships/diagramColors" Target="../diagrams/colors22.xml"/><Relationship Id="rId33" Type="http://schemas.openxmlformats.org/officeDocument/2006/relationships/diagramLayout" Target="../diagrams/layout24.xml"/><Relationship Id="rId38" Type="http://schemas.openxmlformats.org/officeDocument/2006/relationships/diagramLayout" Target="../diagrams/layout25.xml"/><Relationship Id="rId46" Type="http://schemas.microsoft.com/office/2007/relationships/diagramDrawing" Target="../diagrams/drawing26.xml"/><Relationship Id="rId20" Type="http://schemas.openxmlformats.org/officeDocument/2006/relationships/diagramColors" Target="../diagrams/colors21.xml"/><Relationship Id="rId41" Type="http://schemas.microsoft.com/office/2007/relationships/diagramDrawing" Target="../diagrams/drawing2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6.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13" Type="http://schemas.openxmlformats.org/officeDocument/2006/relationships/diagramLayout" Target="../diagrams/layout7.xml"/><Relationship Id="rId18" Type="http://schemas.openxmlformats.org/officeDocument/2006/relationships/diagramLayout" Target="../diagrams/layout8.xml"/><Relationship Id="rId26" Type="http://schemas.microsoft.com/office/2007/relationships/diagramDrawing" Target="../diagrams/drawing9.xml"/><Relationship Id="rId39" Type="http://schemas.openxmlformats.org/officeDocument/2006/relationships/diagramQuickStyle" Target="../diagrams/quickStyle12.xml"/><Relationship Id="rId21" Type="http://schemas.microsoft.com/office/2007/relationships/diagramDrawing" Target="../diagrams/drawing8.xml"/><Relationship Id="rId34" Type="http://schemas.openxmlformats.org/officeDocument/2006/relationships/diagramQuickStyle" Target="../diagrams/quickStyle11.xml"/><Relationship Id="rId42" Type="http://schemas.openxmlformats.org/officeDocument/2006/relationships/diagramData" Target="../diagrams/data13.xml"/><Relationship Id="rId7" Type="http://schemas.openxmlformats.org/officeDocument/2006/relationships/diagramData" Target="../diagrams/data6.xml"/><Relationship Id="rId2" Type="http://schemas.openxmlformats.org/officeDocument/2006/relationships/diagramData" Target="../diagrams/data5.xml"/><Relationship Id="rId16" Type="http://schemas.microsoft.com/office/2007/relationships/diagramDrawing" Target="../diagrams/drawing7.xml"/><Relationship Id="rId29" Type="http://schemas.openxmlformats.org/officeDocument/2006/relationships/diagramQuickStyle" Target="../diagrams/quickStyle10.xml"/><Relationship Id="rId1" Type="http://schemas.openxmlformats.org/officeDocument/2006/relationships/slideLayout" Target="../slideLayouts/slideLayout6.xml"/><Relationship Id="rId6" Type="http://schemas.microsoft.com/office/2007/relationships/diagramDrawing" Target="../diagrams/drawing5.xml"/><Relationship Id="rId11" Type="http://schemas.microsoft.com/office/2007/relationships/diagramDrawing" Target="../diagrams/drawing6.xml"/><Relationship Id="rId24" Type="http://schemas.openxmlformats.org/officeDocument/2006/relationships/diagramQuickStyle" Target="../diagrams/quickStyle9.xml"/><Relationship Id="rId32" Type="http://schemas.openxmlformats.org/officeDocument/2006/relationships/diagramData" Target="../diagrams/data11.xml"/><Relationship Id="rId37" Type="http://schemas.openxmlformats.org/officeDocument/2006/relationships/diagramData" Target="../diagrams/data12.xml"/><Relationship Id="rId40" Type="http://schemas.openxmlformats.org/officeDocument/2006/relationships/diagramColors" Target="../diagrams/colors12.xml"/><Relationship Id="rId45" Type="http://schemas.openxmlformats.org/officeDocument/2006/relationships/diagramColors" Target="../diagrams/colors13.xml"/><Relationship Id="rId5" Type="http://schemas.openxmlformats.org/officeDocument/2006/relationships/diagramColors" Target="../diagrams/colors5.xml"/><Relationship Id="rId15" Type="http://schemas.openxmlformats.org/officeDocument/2006/relationships/diagramColors" Target="../diagrams/colors7.xml"/><Relationship Id="rId23" Type="http://schemas.openxmlformats.org/officeDocument/2006/relationships/diagramLayout" Target="../diagrams/layout9.xml"/><Relationship Id="rId28" Type="http://schemas.openxmlformats.org/officeDocument/2006/relationships/diagramLayout" Target="../diagrams/layout10.xml"/><Relationship Id="rId36" Type="http://schemas.microsoft.com/office/2007/relationships/diagramDrawing" Target="../diagrams/drawing11.xml"/><Relationship Id="rId10" Type="http://schemas.openxmlformats.org/officeDocument/2006/relationships/diagramColors" Target="../diagrams/colors6.xml"/><Relationship Id="rId19" Type="http://schemas.openxmlformats.org/officeDocument/2006/relationships/diagramQuickStyle" Target="../diagrams/quickStyle8.xml"/><Relationship Id="rId31" Type="http://schemas.microsoft.com/office/2007/relationships/diagramDrawing" Target="../diagrams/drawing10.xml"/><Relationship Id="rId44" Type="http://schemas.openxmlformats.org/officeDocument/2006/relationships/diagramQuickStyle" Target="../diagrams/quickStyle13.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 Id="rId22" Type="http://schemas.openxmlformats.org/officeDocument/2006/relationships/diagramData" Target="../diagrams/data9.xml"/><Relationship Id="rId27" Type="http://schemas.openxmlformats.org/officeDocument/2006/relationships/diagramData" Target="../diagrams/data10.xml"/><Relationship Id="rId30" Type="http://schemas.openxmlformats.org/officeDocument/2006/relationships/diagramColors" Target="../diagrams/colors10.xml"/><Relationship Id="rId35" Type="http://schemas.openxmlformats.org/officeDocument/2006/relationships/diagramColors" Target="../diagrams/colors11.xml"/><Relationship Id="rId43" Type="http://schemas.openxmlformats.org/officeDocument/2006/relationships/diagramLayout" Target="../diagrams/layout13.xml"/><Relationship Id="rId8" Type="http://schemas.openxmlformats.org/officeDocument/2006/relationships/diagramLayout" Target="../diagrams/layout6.xml"/><Relationship Id="rId3" Type="http://schemas.openxmlformats.org/officeDocument/2006/relationships/diagramLayout" Target="../diagrams/layout5.xml"/><Relationship Id="rId12" Type="http://schemas.openxmlformats.org/officeDocument/2006/relationships/diagramData" Target="../diagrams/data7.xml"/><Relationship Id="rId17" Type="http://schemas.openxmlformats.org/officeDocument/2006/relationships/diagramData" Target="../diagrams/data8.xml"/><Relationship Id="rId25" Type="http://schemas.openxmlformats.org/officeDocument/2006/relationships/diagramColors" Target="../diagrams/colors9.xml"/><Relationship Id="rId33" Type="http://schemas.openxmlformats.org/officeDocument/2006/relationships/diagramLayout" Target="../diagrams/layout11.xml"/><Relationship Id="rId38" Type="http://schemas.openxmlformats.org/officeDocument/2006/relationships/diagramLayout" Target="../diagrams/layout12.xml"/><Relationship Id="rId46" Type="http://schemas.microsoft.com/office/2007/relationships/diagramDrawing" Target="../diagrams/drawing13.xml"/><Relationship Id="rId20" Type="http://schemas.openxmlformats.org/officeDocument/2006/relationships/diagramColors" Target="../diagrams/colors8.xml"/><Relationship Id="rId41" Type="http://schemas.microsoft.com/office/2007/relationships/diagramDrawing" Target="../diagrams/drawing1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opencybersecurityalliance/stix-shifter/tree/develop/adapter-guide"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attack.mitre.org/docs/attack_roadmap_2020_october.pdf"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hyperlink" Target="https://attackevals.mitre-engenuity.org/enterprise/carbanak_fin7/"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attack.mitre.org/docs/attack_roadmap_2020_october.pdf" TargetMode="External"/><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E1995-72D5-4361-B08B-A4064E814D4D}"/>
              </a:ext>
            </a:extLst>
          </p:cNvPr>
          <p:cNvSpPr>
            <a:spLocks noGrp="1"/>
          </p:cNvSpPr>
          <p:nvPr>
            <p:ph type="ctrTitle"/>
          </p:nvPr>
        </p:nvSpPr>
        <p:spPr/>
        <p:txBody>
          <a:bodyPr/>
          <a:lstStyle/>
          <a:p>
            <a:r>
              <a:rPr lang="en-US" dirty="0"/>
              <a:t>Endpoint Detection and Response (EDR) Extension</a:t>
            </a:r>
          </a:p>
        </p:txBody>
      </p:sp>
      <p:sp>
        <p:nvSpPr>
          <p:cNvPr id="3" name="Subtitle 2">
            <a:extLst>
              <a:ext uri="{FF2B5EF4-FFF2-40B4-BE49-F238E27FC236}">
                <a16:creationId xmlns:a16="http://schemas.microsoft.com/office/drawing/2014/main" id="{0887107C-860A-4152-A329-8CCFA88E067B}"/>
              </a:ext>
            </a:extLst>
          </p:cNvPr>
          <p:cNvSpPr>
            <a:spLocks noGrp="1"/>
          </p:cNvSpPr>
          <p:nvPr>
            <p:ph type="subTitle" idx="1"/>
          </p:nvPr>
        </p:nvSpPr>
        <p:spPr/>
        <p:txBody>
          <a:bodyPr>
            <a:normAutofit/>
          </a:bodyPr>
          <a:lstStyle/>
          <a:p>
            <a:r>
              <a:rPr lang="en-US" dirty="0"/>
              <a:t>Ongoing Analysis</a:t>
            </a:r>
          </a:p>
        </p:txBody>
      </p:sp>
    </p:spTree>
    <p:extLst>
      <p:ext uri="{BB962C8B-B14F-4D97-AF65-F5344CB8AC3E}">
        <p14:creationId xmlns:p14="http://schemas.microsoft.com/office/powerpoint/2010/main" val="3159493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56D12-5386-492A-A94F-49C61D6782CE}"/>
              </a:ext>
            </a:extLst>
          </p:cNvPr>
          <p:cNvSpPr>
            <a:spLocks noGrp="1"/>
          </p:cNvSpPr>
          <p:nvPr>
            <p:ph type="title"/>
          </p:nvPr>
        </p:nvSpPr>
        <p:spPr/>
        <p:txBody>
          <a:bodyPr>
            <a:normAutofit fontScale="90000"/>
          </a:bodyPr>
          <a:lstStyle/>
          <a:p>
            <a:r>
              <a:rPr lang="en-US" dirty="0"/>
              <a:t>Inconsistencies across EDR/XDR break OODA;</a:t>
            </a:r>
            <a:br>
              <a:rPr lang="en-US" dirty="0"/>
            </a:br>
            <a:r>
              <a:rPr lang="en-US" dirty="0"/>
              <a:t>for a single EDR/XDR this is far less of a problem</a:t>
            </a:r>
          </a:p>
        </p:txBody>
      </p:sp>
      <p:pic>
        <p:nvPicPr>
          <p:cNvPr id="4" name="Picture 3">
            <a:extLst>
              <a:ext uri="{FF2B5EF4-FFF2-40B4-BE49-F238E27FC236}">
                <a16:creationId xmlns:a16="http://schemas.microsoft.com/office/drawing/2014/main" id="{0AD5E712-8AE8-49DE-9D3A-40D373130B91}"/>
              </a:ext>
            </a:extLst>
          </p:cNvPr>
          <p:cNvPicPr>
            <a:picLocks noChangeAspect="1"/>
          </p:cNvPicPr>
          <p:nvPr/>
        </p:nvPicPr>
        <p:blipFill>
          <a:blip r:embed="rId2"/>
          <a:stretch>
            <a:fillRect/>
          </a:stretch>
        </p:blipFill>
        <p:spPr>
          <a:xfrm>
            <a:off x="1258866" y="2799188"/>
            <a:ext cx="9313311" cy="3814408"/>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3AB3D349-92BC-4FF0-9922-6D1F14C4AF93}"/>
              </a:ext>
            </a:extLst>
          </p:cNvPr>
          <p:cNvSpPr txBox="1"/>
          <p:nvPr/>
        </p:nvSpPr>
        <p:spPr>
          <a:xfrm>
            <a:off x="2080727" y="1852746"/>
            <a:ext cx="3529171" cy="369332"/>
          </a:xfrm>
          <a:prstGeom prst="rect">
            <a:avLst/>
          </a:prstGeom>
          <a:noFill/>
        </p:spPr>
        <p:txBody>
          <a:bodyPr wrap="none" rtlCol="0">
            <a:spAutoFit/>
          </a:bodyPr>
          <a:lstStyle/>
          <a:p>
            <a:r>
              <a:rPr lang="en-US" dirty="0">
                <a:solidFill>
                  <a:schemeClr val="accent1"/>
                </a:solidFill>
              </a:rPr>
              <a:t>Intention/Provisioning/Architecture</a:t>
            </a:r>
          </a:p>
        </p:txBody>
      </p:sp>
      <p:cxnSp>
        <p:nvCxnSpPr>
          <p:cNvPr id="7" name="Straight Arrow Connector 6">
            <a:extLst>
              <a:ext uri="{FF2B5EF4-FFF2-40B4-BE49-F238E27FC236}">
                <a16:creationId xmlns:a16="http://schemas.microsoft.com/office/drawing/2014/main" id="{096BAC5D-69FB-4281-8395-E32E6CCF9FF0}"/>
              </a:ext>
            </a:extLst>
          </p:cNvPr>
          <p:cNvCxnSpPr>
            <a:stCxn id="5" idx="2"/>
          </p:cNvCxnSpPr>
          <p:nvPr/>
        </p:nvCxnSpPr>
        <p:spPr>
          <a:xfrm>
            <a:off x="3845313" y="2222078"/>
            <a:ext cx="3565" cy="684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2FCC173-DFEA-4C2A-9F8B-40759060D1B4}"/>
              </a:ext>
            </a:extLst>
          </p:cNvPr>
          <p:cNvSpPr txBox="1"/>
          <p:nvPr/>
        </p:nvSpPr>
        <p:spPr>
          <a:xfrm>
            <a:off x="0" y="4315144"/>
            <a:ext cx="2437142" cy="646331"/>
          </a:xfrm>
          <a:prstGeom prst="rect">
            <a:avLst/>
          </a:prstGeom>
          <a:noFill/>
        </p:spPr>
        <p:txBody>
          <a:bodyPr wrap="none" rtlCol="0">
            <a:spAutoFit/>
          </a:bodyPr>
          <a:lstStyle/>
          <a:p>
            <a:r>
              <a:rPr lang="en-US" dirty="0">
                <a:solidFill>
                  <a:schemeClr val="accent1"/>
                </a:solidFill>
              </a:rPr>
              <a:t>Telemetry/Intel</a:t>
            </a:r>
          </a:p>
          <a:p>
            <a:r>
              <a:rPr lang="en-US" dirty="0">
                <a:solidFill>
                  <a:schemeClr val="accent1"/>
                </a:solidFill>
              </a:rPr>
              <a:t>EDR IOCs and Telemetry</a:t>
            </a:r>
          </a:p>
        </p:txBody>
      </p:sp>
      <p:cxnSp>
        <p:nvCxnSpPr>
          <p:cNvPr id="9" name="Straight Arrow Connector 8">
            <a:extLst>
              <a:ext uri="{FF2B5EF4-FFF2-40B4-BE49-F238E27FC236}">
                <a16:creationId xmlns:a16="http://schemas.microsoft.com/office/drawing/2014/main" id="{2C61AD7B-5FE7-4358-9E69-481DB1B441CE}"/>
              </a:ext>
            </a:extLst>
          </p:cNvPr>
          <p:cNvCxnSpPr>
            <a:cxnSpLocks/>
            <a:stCxn id="8" idx="3"/>
          </p:cNvCxnSpPr>
          <p:nvPr/>
        </p:nvCxnSpPr>
        <p:spPr>
          <a:xfrm>
            <a:off x="2437142" y="4638310"/>
            <a:ext cx="6718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883A116-4A7D-483E-B96B-304C6C03A241}"/>
              </a:ext>
            </a:extLst>
          </p:cNvPr>
          <p:cNvSpPr txBox="1"/>
          <p:nvPr/>
        </p:nvSpPr>
        <p:spPr>
          <a:xfrm>
            <a:off x="5573389" y="1852746"/>
            <a:ext cx="2861232" cy="646331"/>
          </a:xfrm>
          <a:prstGeom prst="rect">
            <a:avLst/>
          </a:prstGeom>
          <a:noFill/>
        </p:spPr>
        <p:txBody>
          <a:bodyPr wrap="none" rtlCol="0">
            <a:spAutoFit/>
          </a:bodyPr>
          <a:lstStyle/>
          <a:p>
            <a:r>
              <a:rPr lang="en-US" dirty="0">
                <a:solidFill>
                  <a:schemeClr val="accent1"/>
                </a:solidFill>
              </a:rPr>
              <a:t>Model-Informed Orientation</a:t>
            </a:r>
          </a:p>
          <a:p>
            <a:r>
              <a:rPr lang="en-US" dirty="0">
                <a:solidFill>
                  <a:schemeClr val="accent1"/>
                </a:solidFill>
              </a:rPr>
              <a:t>(different in every EDR)</a:t>
            </a:r>
          </a:p>
        </p:txBody>
      </p:sp>
      <p:cxnSp>
        <p:nvCxnSpPr>
          <p:cNvPr id="13" name="Straight Arrow Connector 12">
            <a:extLst>
              <a:ext uri="{FF2B5EF4-FFF2-40B4-BE49-F238E27FC236}">
                <a16:creationId xmlns:a16="http://schemas.microsoft.com/office/drawing/2014/main" id="{922D87E5-D4D1-4EB1-B994-A3E75EFA82EE}"/>
              </a:ext>
            </a:extLst>
          </p:cNvPr>
          <p:cNvCxnSpPr>
            <a:cxnSpLocks/>
            <a:stCxn id="12" idx="2"/>
          </p:cNvCxnSpPr>
          <p:nvPr/>
        </p:nvCxnSpPr>
        <p:spPr>
          <a:xfrm flipH="1">
            <a:off x="6182279" y="2499077"/>
            <a:ext cx="821726" cy="1322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7C42CA2-2BE9-4BC9-A4DA-0C4B2F9D3C41}"/>
              </a:ext>
            </a:extLst>
          </p:cNvPr>
          <p:cNvSpPr txBox="1"/>
          <p:nvPr/>
        </p:nvSpPr>
        <p:spPr>
          <a:xfrm>
            <a:off x="8434621" y="1852746"/>
            <a:ext cx="3581425" cy="646331"/>
          </a:xfrm>
          <a:prstGeom prst="rect">
            <a:avLst/>
          </a:prstGeom>
          <a:noFill/>
        </p:spPr>
        <p:txBody>
          <a:bodyPr wrap="square" rtlCol="0">
            <a:spAutoFit/>
          </a:bodyPr>
          <a:lstStyle/>
          <a:p>
            <a:r>
              <a:rPr lang="en-US" dirty="0">
                <a:solidFill>
                  <a:schemeClr val="accent1"/>
                </a:solidFill>
              </a:rPr>
              <a:t>Correct action and feedback efficacy both depend on a working model  </a:t>
            </a:r>
          </a:p>
        </p:txBody>
      </p:sp>
      <p:cxnSp>
        <p:nvCxnSpPr>
          <p:cNvPr id="17" name="Straight Arrow Connector 16">
            <a:extLst>
              <a:ext uri="{FF2B5EF4-FFF2-40B4-BE49-F238E27FC236}">
                <a16:creationId xmlns:a16="http://schemas.microsoft.com/office/drawing/2014/main" id="{DE866DDF-E59F-4E13-9982-80A2E27B0864}"/>
              </a:ext>
            </a:extLst>
          </p:cNvPr>
          <p:cNvCxnSpPr>
            <a:cxnSpLocks/>
            <a:stCxn id="16" idx="2"/>
          </p:cNvCxnSpPr>
          <p:nvPr/>
        </p:nvCxnSpPr>
        <p:spPr>
          <a:xfrm flipH="1">
            <a:off x="9781690" y="2499077"/>
            <a:ext cx="443644" cy="1929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0A8F4A7-D453-4B60-B901-EDBC0F5A8B08}"/>
              </a:ext>
            </a:extLst>
          </p:cNvPr>
          <p:cNvSpPr txBox="1"/>
          <p:nvPr/>
        </p:nvSpPr>
        <p:spPr>
          <a:xfrm>
            <a:off x="1142652" y="6596390"/>
            <a:ext cx="6122322" cy="523220"/>
          </a:xfrm>
          <a:prstGeom prst="rect">
            <a:avLst/>
          </a:prstGeom>
          <a:noFill/>
        </p:spPr>
        <p:txBody>
          <a:bodyPr wrap="square">
            <a:spAutoFit/>
          </a:bodyPr>
          <a:lstStyle/>
          <a:p>
            <a:r>
              <a:rPr lang="en-US" sz="1400" dirty="0"/>
              <a:t>Ref. </a:t>
            </a:r>
            <a:r>
              <a:rPr lang="en-US" sz="1400" dirty="0">
                <a:hlinkClick r:id="rId3"/>
              </a:rPr>
              <a:t>https://commons.wikimedia.org/wiki/File:OODA.Boyd.svg</a:t>
            </a:r>
            <a:endParaRPr lang="en-US" sz="1400" dirty="0"/>
          </a:p>
          <a:p>
            <a:endParaRPr lang="en-US" sz="1400" dirty="0"/>
          </a:p>
        </p:txBody>
      </p:sp>
    </p:spTree>
    <p:extLst>
      <p:ext uri="{BB962C8B-B14F-4D97-AF65-F5344CB8AC3E}">
        <p14:creationId xmlns:p14="http://schemas.microsoft.com/office/powerpoint/2010/main" val="1103823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6D35FB-34D1-49B2-979B-DDE6942C7461}"/>
              </a:ext>
            </a:extLst>
          </p:cNvPr>
          <p:cNvSpPr>
            <a:spLocks noGrp="1"/>
          </p:cNvSpPr>
          <p:nvPr>
            <p:ph type="title"/>
          </p:nvPr>
        </p:nvSpPr>
        <p:spPr/>
        <p:txBody>
          <a:bodyPr/>
          <a:lstStyle/>
          <a:p>
            <a:r>
              <a:rPr lang="en-US" dirty="0"/>
              <a:t>Recommendation</a:t>
            </a:r>
          </a:p>
        </p:txBody>
      </p:sp>
      <p:sp>
        <p:nvSpPr>
          <p:cNvPr id="4" name="Content Placeholder 3">
            <a:extLst>
              <a:ext uri="{FF2B5EF4-FFF2-40B4-BE49-F238E27FC236}">
                <a16:creationId xmlns:a16="http://schemas.microsoft.com/office/drawing/2014/main" id="{29D28E4C-B6C6-4D6B-8CBE-EBEFC6DDBB5C}"/>
              </a:ext>
            </a:extLst>
          </p:cNvPr>
          <p:cNvSpPr>
            <a:spLocks noGrp="1"/>
          </p:cNvSpPr>
          <p:nvPr>
            <p:ph idx="1"/>
          </p:nvPr>
        </p:nvSpPr>
        <p:spPr/>
        <p:txBody>
          <a:bodyPr>
            <a:normAutofit lnSpcReduction="10000"/>
          </a:bodyPr>
          <a:lstStyle/>
          <a:p>
            <a:r>
              <a:rPr lang="en-US" dirty="0"/>
              <a:t>Two parallel tracks</a:t>
            </a:r>
          </a:p>
          <a:p>
            <a:pPr marL="914400" lvl="1" indent="-457200">
              <a:buFont typeface="+mj-lt"/>
              <a:buAutoNum type="arabicPeriod"/>
            </a:pPr>
            <a:r>
              <a:rPr lang="en-US" dirty="0"/>
              <a:t>Continue to do what can be done with existing mapping approach</a:t>
            </a:r>
          </a:p>
          <a:p>
            <a:pPr lvl="2"/>
            <a:r>
              <a:rPr lang="en-US" dirty="0"/>
              <a:t>Has hard limits requiring additional parallel mechanisms</a:t>
            </a:r>
          </a:p>
          <a:p>
            <a:pPr lvl="2"/>
            <a:r>
              <a:rPr lang="en-US" dirty="0"/>
              <a:t>Enhanced by interacting with EDR systems, beyond just instrumented endpoints.</a:t>
            </a:r>
          </a:p>
          <a:p>
            <a:pPr lvl="2"/>
            <a:r>
              <a:rPr lang="en-US" dirty="0"/>
              <a:t>Can happen fast</a:t>
            </a:r>
          </a:p>
          <a:p>
            <a:pPr marL="914400" lvl="1" indent="-457200">
              <a:buFont typeface="+mj-lt"/>
              <a:buAutoNum type="arabicPeriod"/>
            </a:pPr>
            <a:r>
              <a:rPr lang="en-US" dirty="0"/>
              <a:t>Investigate the potential of leveraging existing models to extend the normalization of EDR/XDR consumption</a:t>
            </a:r>
          </a:p>
          <a:p>
            <a:pPr lvl="2"/>
            <a:r>
              <a:rPr lang="en-US" dirty="0"/>
              <a:t>More general enablement of normalized EDR consumption for more use cases</a:t>
            </a:r>
          </a:p>
          <a:p>
            <a:pPr lvl="2"/>
            <a:r>
              <a:rPr lang="en-US" dirty="0"/>
              <a:t>Requires analysis, debate and design </a:t>
            </a:r>
          </a:p>
          <a:p>
            <a:pPr marL="914400" lvl="1" indent="-457200">
              <a:buFont typeface="+mj-lt"/>
              <a:buAutoNum type="arabicPeriod"/>
            </a:pPr>
            <a:r>
              <a:rPr lang="en-US" dirty="0"/>
              <a:t>1. and 2. above are highly complementary, probably mutually necessary to cultivate sustainable communities of interest, and to influence the market.</a:t>
            </a:r>
          </a:p>
          <a:p>
            <a:pPr marL="457200" lvl="1" indent="0">
              <a:buNone/>
            </a:pPr>
            <a:r>
              <a:rPr lang="en-US" dirty="0"/>
              <a:t>So, I’d like to still proceed on the expanded analysis proposed in the last meeting</a:t>
            </a:r>
          </a:p>
          <a:p>
            <a:pPr marL="914400" lvl="2" indent="0">
              <a:buNone/>
            </a:pPr>
            <a:endParaRPr lang="en-US" dirty="0"/>
          </a:p>
        </p:txBody>
      </p:sp>
    </p:spTree>
    <p:extLst>
      <p:ext uri="{BB962C8B-B14F-4D97-AF65-F5344CB8AC3E}">
        <p14:creationId xmlns:p14="http://schemas.microsoft.com/office/powerpoint/2010/main" val="1913538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0452-40DE-46CB-80D1-27BBDD818C5C}"/>
              </a:ext>
            </a:extLst>
          </p:cNvPr>
          <p:cNvSpPr>
            <a:spLocks noGrp="1"/>
          </p:cNvSpPr>
          <p:nvPr>
            <p:ph type="title"/>
          </p:nvPr>
        </p:nvSpPr>
        <p:spPr/>
        <p:txBody>
          <a:bodyPr/>
          <a:lstStyle/>
          <a:p>
            <a:r>
              <a:rPr lang="en-US" dirty="0"/>
              <a:t>Previous work follows …</a:t>
            </a:r>
          </a:p>
        </p:txBody>
      </p:sp>
      <p:sp>
        <p:nvSpPr>
          <p:cNvPr id="3" name="Content Placeholder 2">
            <a:extLst>
              <a:ext uri="{FF2B5EF4-FFF2-40B4-BE49-F238E27FC236}">
                <a16:creationId xmlns:a16="http://schemas.microsoft.com/office/drawing/2014/main" id="{2EEF6559-138C-4474-B538-3E876BF9D9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08542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5B8A6-FC33-47F9-AF4B-7F47D5A875ED}"/>
              </a:ext>
            </a:extLst>
          </p:cNvPr>
          <p:cNvSpPr>
            <a:spLocks noGrp="1"/>
          </p:cNvSpPr>
          <p:nvPr>
            <p:ph type="title"/>
          </p:nvPr>
        </p:nvSpPr>
        <p:spPr/>
        <p:txBody>
          <a:bodyPr/>
          <a:lstStyle/>
          <a:p>
            <a:r>
              <a:rPr lang="en-US" dirty="0"/>
              <a:t>EDR Now</a:t>
            </a:r>
          </a:p>
        </p:txBody>
      </p:sp>
      <p:sp>
        <p:nvSpPr>
          <p:cNvPr id="3" name="Content Placeholder 2">
            <a:extLst>
              <a:ext uri="{FF2B5EF4-FFF2-40B4-BE49-F238E27FC236}">
                <a16:creationId xmlns:a16="http://schemas.microsoft.com/office/drawing/2014/main" id="{F1E1C95B-8240-4428-9A42-3E3F9D2D6E96}"/>
              </a:ext>
            </a:extLst>
          </p:cNvPr>
          <p:cNvSpPr>
            <a:spLocks noGrp="1"/>
          </p:cNvSpPr>
          <p:nvPr>
            <p:ph idx="1"/>
          </p:nvPr>
        </p:nvSpPr>
        <p:spPr/>
        <p:txBody>
          <a:bodyPr>
            <a:normAutofit fontScale="92500" lnSpcReduction="20000"/>
          </a:bodyPr>
          <a:lstStyle/>
          <a:p>
            <a:r>
              <a:rPr lang="en-US" dirty="0" err="1"/>
              <a:t>Mitre</a:t>
            </a:r>
            <a:r>
              <a:rPr lang="en-US" dirty="0"/>
              <a:t> key EDR components</a:t>
            </a:r>
          </a:p>
          <a:p>
            <a:pPr lvl="1"/>
            <a:r>
              <a:rPr lang="en-US" dirty="0">
                <a:hlinkClick r:id="rId2"/>
              </a:rPr>
              <a:t>https://heimdalsecurity.com/blog/what-is-edr-endpoint-detection-and-response/</a:t>
            </a:r>
            <a:endParaRPr lang="en-US" dirty="0"/>
          </a:p>
          <a:p>
            <a:pPr lvl="1"/>
            <a:r>
              <a:rPr lang="en-US" dirty="0"/>
              <a:t>Endpoint data Collection</a:t>
            </a:r>
          </a:p>
          <a:p>
            <a:pPr lvl="1"/>
            <a:r>
              <a:rPr lang="en-US" dirty="0"/>
              <a:t>Data Analysis and Forensics </a:t>
            </a:r>
          </a:p>
          <a:p>
            <a:pPr lvl="1"/>
            <a:r>
              <a:rPr lang="en-US" dirty="0"/>
              <a:t>Threat Hunting – Chasing and resolving inconsistencies, indicators, outliers</a:t>
            </a:r>
          </a:p>
          <a:p>
            <a:pPr lvl="1"/>
            <a:r>
              <a:rPr lang="en-US" dirty="0"/>
              <a:t>Automated response to block malicious activity</a:t>
            </a:r>
          </a:p>
          <a:p>
            <a:r>
              <a:rPr lang="en-US" dirty="0"/>
              <a:t>Gartner primary EDR capabilities</a:t>
            </a:r>
          </a:p>
          <a:p>
            <a:pPr lvl="1"/>
            <a:r>
              <a:rPr lang="en-US" dirty="0">
                <a:hlinkClick r:id="rId3"/>
              </a:rPr>
              <a:t>https://www.gartner.com/reviews/market/endpoint-detection-and-response-solutions</a:t>
            </a:r>
            <a:endParaRPr lang="en-US" dirty="0"/>
          </a:p>
          <a:p>
            <a:pPr lvl="1"/>
            <a:r>
              <a:rPr lang="en-US" dirty="0"/>
              <a:t>Detect Security Incidents</a:t>
            </a:r>
          </a:p>
          <a:p>
            <a:pPr lvl="1"/>
            <a:r>
              <a:rPr lang="en-US" dirty="0"/>
              <a:t>Contain Incident at the endpoint</a:t>
            </a:r>
          </a:p>
          <a:p>
            <a:pPr lvl="1"/>
            <a:r>
              <a:rPr lang="en-US" dirty="0"/>
              <a:t>Investigate security incidents</a:t>
            </a:r>
          </a:p>
          <a:p>
            <a:pPr lvl="1"/>
            <a:r>
              <a:rPr lang="en-US" dirty="0"/>
              <a:t>Provide remediation guidance</a:t>
            </a:r>
          </a:p>
          <a:p>
            <a:pPr lvl="1"/>
            <a:r>
              <a:rPr lang="en-US" u="sng" dirty="0"/>
              <a:t>File-based and file-less threats</a:t>
            </a:r>
          </a:p>
        </p:txBody>
      </p:sp>
    </p:spTree>
    <p:extLst>
      <p:ext uri="{BB962C8B-B14F-4D97-AF65-F5344CB8AC3E}">
        <p14:creationId xmlns:p14="http://schemas.microsoft.com/office/powerpoint/2010/main" val="2762703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8110FD-8D84-461C-A11A-64D9827391D4}"/>
              </a:ext>
            </a:extLst>
          </p:cNvPr>
          <p:cNvSpPr>
            <a:spLocks noGrp="1"/>
          </p:cNvSpPr>
          <p:nvPr>
            <p:ph type="title"/>
          </p:nvPr>
        </p:nvSpPr>
        <p:spPr/>
        <p:txBody>
          <a:bodyPr>
            <a:normAutofit fontScale="90000"/>
          </a:bodyPr>
          <a:lstStyle/>
          <a:p>
            <a:r>
              <a:rPr lang="en-US" dirty="0"/>
              <a:t>*Forrester EDR -&gt; XDR : </a:t>
            </a:r>
            <a:br>
              <a:rPr lang="en-US" dirty="0"/>
            </a:br>
            <a:r>
              <a:rPr lang="en-US" sz="2400" dirty="0"/>
              <a:t>From Adapt or Die: EDR is Dead, Forrester – </a:t>
            </a:r>
            <a:r>
              <a:rPr lang="en-US" sz="2400" dirty="0" err="1"/>
              <a:t>Crowdstrike</a:t>
            </a:r>
            <a:r>
              <a:rPr lang="en-US" sz="2400" dirty="0"/>
              <a:t>, PAN, Trend … April 28, 2021</a:t>
            </a:r>
            <a:endParaRPr lang="en-US" dirty="0"/>
          </a:p>
        </p:txBody>
      </p:sp>
      <p:sp>
        <p:nvSpPr>
          <p:cNvPr id="9" name="Content Placeholder 8">
            <a:extLst>
              <a:ext uri="{FF2B5EF4-FFF2-40B4-BE49-F238E27FC236}">
                <a16:creationId xmlns:a16="http://schemas.microsoft.com/office/drawing/2014/main" id="{46366A57-FB01-45EA-B457-883ABBFBB468}"/>
              </a:ext>
            </a:extLst>
          </p:cNvPr>
          <p:cNvSpPr>
            <a:spLocks noGrp="1"/>
          </p:cNvSpPr>
          <p:nvPr>
            <p:ph idx="1"/>
          </p:nvPr>
        </p:nvSpPr>
        <p:spPr/>
        <p:txBody>
          <a:bodyPr>
            <a:normAutofit fontScale="92500" lnSpcReduction="20000"/>
          </a:bodyPr>
          <a:lstStyle/>
          <a:p>
            <a:r>
              <a:rPr lang="en-US" dirty="0"/>
              <a:t>In XDR the endpoint becomes the correlation anchor, across sensing modalities, business context, and security tooling – consolidating related alerts across its data lake into a single incident. </a:t>
            </a:r>
          </a:p>
          <a:p>
            <a:r>
              <a:rPr lang="en-US" dirty="0"/>
              <a:t> In XDR, all offerings support automated RCA (in EDR: Trend, Kaspersky). </a:t>
            </a:r>
            <a:r>
              <a:rPr lang="en-US" i="1" dirty="0"/>
              <a:t>Extends detection to entire attack lifecycle.</a:t>
            </a:r>
            <a:endParaRPr lang="en-US" dirty="0"/>
          </a:p>
          <a:p>
            <a:r>
              <a:rPr lang="en-US" dirty="0"/>
              <a:t>In XDR, responses are analytics triggered workflows, adaptively triggering (risk or criteria) captive playbooks. </a:t>
            </a:r>
            <a:r>
              <a:rPr lang="en-US" i="1" dirty="0"/>
              <a:t>Risk-based triggers, policy structure/logic and orchestration are offering specific and externally opaque.</a:t>
            </a:r>
          </a:p>
          <a:p>
            <a:r>
              <a:rPr lang="en-US" dirty="0"/>
              <a:t>In XDR, beyond endpoint telemetry, includes network, platform, user, device, … in one place. (for analysis, ML training, pivoting, …) . Hunting, causal analysis, mitigation planning, … are all more accessible without cobbling across tools. </a:t>
            </a:r>
          </a:p>
          <a:p>
            <a:endParaRPr lang="en-US" dirty="0"/>
          </a:p>
        </p:txBody>
      </p:sp>
    </p:spTree>
    <p:extLst>
      <p:ext uri="{BB962C8B-B14F-4D97-AF65-F5344CB8AC3E}">
        <p14:creationId xmlns:p14="http://schemas.microsoft.com/office/powerpoint/2010/main" val="233028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65F63-BB0D-4C34-95C6-3A7A221D4D71}"/>
              </a:ext>
            </a:extLst>
          </p:cNvPr>
          <p:cNvSpPr>
            <a:spLocks noGrp="1"/>
          </p:cNvSpPr>
          <p:nvPr>
            <p:ph type="title"/>
          </p:nvPr>
        </p:nvSpPr>
        <p:spPr/>
        <p:txBody>
          <a:bodyPr/>
          <a:lstStyle/>
          <a:p>
            <a:r>
              <a:rPr lang="en-US" dirty="0"/>
              <a:t>*Current XDR design drivers</a:t>
            </a:r>
          </a:p>
        </p:txBody>
      </p:sp>
      <p:sp>
        <p:nvSpPr>
          <p:cNvPr id="3" name="Content Placeholder 2">
            <a:extLst>
              <a:ext uri="{FF2B5EF4-FFF2-40B4-BE49-F238E27FC236}">
                <a16:creationId xmlns:a16="http://schemas.microsoft.com/office/drawing/2014/main" id="{51C68908-35A9-42E4-90E8-B6A38EFBCFDC}"/>
              </a:ext>
            </a:extLst>
          </p:cNvPr>
          <p:cNvSpPr>
            <a:spLocks noGrp="1"/>
          </p:cNvSpPr>
          <p:nvPr>
            <p:ph idx="1"/>
          </p:nvPr>
        </p:nvSpPr>
        <p:spPr/>
        <p:txBody>
          <a:bodyPr/>
          <a:lstStyle/>
          <a:p>
            <a:r>
              <a:rPr lang="en-US" dirty="0"/>
              <a:t>In modern attacks, coherent telemetry across all endpoints is necessary (workstations, servers, mobile devices, cloud assets, …)</a:t>
            </a:r>
          </a:p>
          <a:p>
            <a:r>
              <a:rPr lang="en-US" dirty="0"/>
              <a:t>Cloud hosted data lake, analytics, training require cloud hosting for elasticity and pervasive availability, despite enterprise compromise.</a:t>
            </a:r>
          </a:p>
          <a:p>
            <a:r>
              <a:rPr lang="en-US" dirty="0"/>
              <a:t>Many enterprise will augment with, or rely on MDR to gain security analyst, hunting, mitigation planning expertise.</a:t>
            </a:r>
          </a:p>
        </p:txBody>
      </p:sp>
    </p:spTree>
    <p:extLst>
      <p:ext uri="{BB962C8B-B14F-4D97-AF65-F5344CB8AC3E}">
        <p14:creationId xmlns:p14="http://schemas.microsoft.com/office/powerpoint/2010/main" val="2369720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61F5B-3A99-49A6-8B03-7EAB3B1A092A}"/>
              </a:ext>
            </a:extLst>
          </p:cNvPr>
          <p:cNvSpPr>
            <a:spLocks noGrp="1"/>
          </p:cNvSpPr>
          <p:nvPr>
            <p:ph type="title"/>
          </p:nvPr>
        </p:nvSpPr>
        <p:spPr/>
        <p:txBody>
          <a:bodyPr/>
          <a:lstStyle/>
          <a:p>
            <a:r>
              <a:rPr lang="en-US" dirty="0"/>
              <a:t>EDR Tools Now - Open Source </a:t>
            </a:r>
          </a:p>
        </p:txBody>
      </p:sp>
      <p:sp>
        <p:nvSpPr>
          <p:cNvPr id="3" name="Content Placeholder 2">
            <a:extLst>
              <a:ext uri="{FF2B5EF4-FFF2-40B4-BE49-F238E27FC236}">
                <a16:creationId xmlns:a16="http://schemas.microsoft.com/office/drawing/2014/main" id="{98ED14CF-CFED-4CD6-82C7-8E8B05094CF9}"/>
              </a:ext>
            </a:extLst>
          </p:cNvPr>
          <p:cNvSpPr>
            <a:spLocks noGrp="1"/>
          </p:cNvSpPr>
          <p:nvPr>
            <p:ph idx="1"/>
          </p:nvPr>
        </p:nvSpPr>
        <p:spPr/>
        <p:txBody>
          <a:bodyPr>
            <a:normAutofit fontScale="62500" lnSpcReduction="20000"/>
          </a:bodyPr>
          <a:lstStyle/>
          <a:p>
            <a:r>
              <a:rPr lang="en-US" dirty="0"/>
              <a:t>*</a:t>
            </a:r>
            <a:r>
              <a:rPr lang="en-US" dirty="0" err="1"/>
              <a:t>Wazuh</a:t>
            </a:r>
            <a:r>
              <a:rPr lang="en-US" dirty="0"/>
              <a:t> – OSSEC ++</a:t>
            </a:r>
          </a:p>
          <a:p>
            <a:r>
              <a:rPr lang="en-US" dirty="0"/>
              <a:t>*OSSEC – LIDS (</a:t>
            </a:r>
            <a:r>
              <a:rPr lang="en-US" dirty="0" err="1"/>
              <a:t>xEndpoint</a:t>
            </a:r>
            <a:r>
              <a:rPr lang="en-US" dirty="0"/>
              <a:t>), MW &amp; RK detection, Automatable Actions, FIM, Inventory</a:t>
            </a:r>
          </a:p>
          <a:p>
            <a:r>
              <a:rPr lang="en-US" dirty="0"/>
              <a:t>*</a:t>
            </a:r>
            <a:r>
              <a:rPr lang="en-US" dirty="0" err="1"/>
              <a:t>TheHive</a:t>
            </a:r>
            <a:r>
              <a:rPr lang="en-US" dirty="0"/>
              <a:t> Cortex - IP, URL, domain, hashes, files, containment integration</a:t>
            </a:r>
          </a:p>
          <a:p>
            <a:r>
              <a:rPr lang="en-US" dirty="0" err="1"/>
              <a:t>OSQuery</a:t>
            </a:r>
            <a:r>
              <a:rPr lang="en-US" dirty="0"/>
              <a:t> – very generic host monitoring (configuration, performance , infrastructure health),  + FIM, YARA (file artifacts) scanning, anomaly detection, process auditing, log settings, …</a:t>
            </a:r>
          </a:p>
          <a:p>
            <a:r>
              <a:rPr lang="en-US" dirty="0"/>
              <a:t>*GRR – YARA, APIs, search and collect : files, reg, procs, mem cap, CPU, network, context … all OSs, massive scale, full API, full cloud enablement/leveraging</a:t>
            </a:r>
          </a:p>
          <a:p>
            <a:r>
              <a:rPr lang="en-US" dirty="0"/>
              <a:t>MIG – logs, files, memory, network, auditing, vulnerability </a:t>
            </a:r>
            <a:r>
              <a:rPr lang="en-US" dirty="0" err="1"/>
              <a:t>mgmt</a:t>
            </a:r>
            <a:r>
              <a:rPr lang="en-US" dirty="0"/>
              <a:t>, … eroding forensics</a:t>
            </a:r>
          </a:p>
          <a:p>
            <a:r>
              <a:rPr lang="en-US" dirty="0"/>
              <a:t>Volatility – digital forensics &amp; incident response, EDR ++ (forensic dimension)</a:t>
            </a:r>
          </a:p>
          <a:p>
            <a:r>
              <a:rPr lang="en-US" dirty="0"/>
              <a:t>Complementary Open Source (</a:t>
            </a:r>
            <a:r>
              <a:rPr lang="en-US" dirty="0" err="1"/>
              <a:t>NDRish</a:t>
            </a:r>
            <a:r>
              <a:rPr lang="en-US" dirty="0"/>
              <a:t>)</a:t>
            </a:r>
          </a:p>
          <a:p>
            <a:pPr lvl="1"/>
            <a:r>
              <a:rPr lang="en-US" dirty="0"/>
              <a:t>NESSUS – </a:t>
            </a:r>
          </a:p>
          <a:p>
            <a:pPr lvl="1"/>
            <a:r>
              <a:rPr lang="en-US" dirty="0"/>
              <a:t>SNORT –</a:t>
            </a:r>
          </a:p>
          <a:p>
            <a:pPr lvl="1"/>
            <a:r>
              <a:rPr lang="en-US" dirty="0" err="1"/>
              <a:t>Ethercap</a:t>
            </a:r>
            <a:r>
              <a:rPr lang="en-US" dirty="0"/>
              <a:t> – </a:t>
            </a:r>
          </a:p>
          <a:p>
            <a:pPr lvl="1"/>
            <a:r>
              <a:rPr lang="en-US" dirty="0"/>
              <a:t>Infection Monkey – (</a:t>
            </a:r>
            <a:r>
              <a:rPr lang="en-US" dirty="0" err="1"/>
              <a:t>Guardicore</a:t>
            </a:r>
            <a:r>
              <a:rPr lang="en-US" dirty="0"/>
              <a:t>)</a:t>
            </a:r>
          </a:p>
          <a:p>
            <a:pPr marL="0" indent="0">
              <a:buNone/>
            </a:pPr>
            <a:r>
              <a:rPr lang="en-US" dirty="0"/>
              <a:t>* Multi-endpoint enabled comparison, analytics, behavior, detection. Querying individual endpoints severely limits EDR utility for these OS EDR tools.</a:t>
            </a:r>
          </a:p>
          <a:p>
            <a:endParaRPr lang="en-US" dirty="0"/>
          </a:p>
          <a:p>
            <a:endParaRPr lang="en-US" dirty="0"/>
          </a:p>
        </p:txBody>
      </p:sp>
    </p:spTree>
    <p:extLst>
      <p:ext uri="{BB962C8B-B14F-4D97-AF65-F5344CB8AC3E}">
        <p14:creationId xmlns:p14="http://schemas.microsoft.com/office/powerpoint/2010/main" val="70150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8B2C8-33F9-4442-A5C1-B21F44DF46E6}"/>
              </a:ext>
            </a:extLst>
          </p:cNvPr>
          <p:cNvSpPr>
            <a:spLocks noGrp="1"/>
          </p:cNvSpPr>
          <p:nvPr>
            <p:ph type="title"/>
          </p:nvPr>
        </p:nvSpPr>
        <p:spPr/>
        <p:txBody>
          <a:bodyPr/>
          <a:lstStyle/>
          <a:p>
            <a:r>
              <a:rPr lang="en-US" dirty="0"/>
              <a:t>EDR Tools Now - Commercial</a:t>
            </a:r>
          </a:p>
        </p:txBody>
      </p:sp>
      <p:sp>
        <p:nvSpPr>
          <p:cNvPr id="3" name="Content Placeholder 2">
            <a:extLst>
              <a:ext uri="{FF2B5EF4-FFF2-40B4-BE49-F238E27FC236}">
                <a16:creationId xmlns:a16="http://schemas.microsoft.com/office/drawing/2014/main" id="{F81E2E93-3FC0-49A9-AAD6-768760D7A301}"/>
              </a:ext>
            </a:extLst>
          </p:cNvPr>
          <p:cNvSpPr>
            <a:spLocks noGrp="1"/>
          </p:cNvSpPr>
          <p:nvPr>
            <p:ph idx="1"/>
          </p:nvPr>
        </p:nvSpPr>
        <p:spPr/>
        <p:txBody>
          <a:bodyPr>
            <a:normAutofit lnSpcReduction="10000"/>
          </a:bodyPr>
          <a:lstStyle/>
          <a:p>
            <a:pPr marL="0" indent="0">
              <a:buNone/>
            </a:pPr>
            <a:r>
              <a:rPr lang="en-US" dirty="0"/>
              <a:t>Gartner EPP MQ Leaders</a:t>
            </a:r>
          </a:p>
          <a:p>
            <a:r>
              <a:rPr lang="en-US" dirty="0"/>
              <a:t>Microsoft - Defender for Endpoint</a:t>
            </a:r>
          </a:p>
          <a:p>
            <a:r>
              <a:rPr lang="en-US" dirty="0" err="1"/>
              <a:t>Crowdstrike</a:t>
            </a:r>
            <a:r>
              <a:rPr lang="en-US" dirty="0"/>
              <a:t> - Falcon </a:t>
            </a:r>
          </a:p>
          <a:p>
            <a:r>
              <a:rPr lang="en-US" dirty="0"/>
              <a:t>Trend Micro Apex One – XDR for Cloud (Cloud One)</a:t>
            </a:r>
          </a:p>
          <a:p>
            <a:r>
              <a:rPr lang="en-US" dirty="0" err="1"/>
              <a:t>SentinelOne</a:t>
            </a:r>
            <a:r>
              <a:rPr lang="en-US" dirty="0"/>
              <a:t> - Singularity</a:t>
            </a:r>
          </a:p>
          <a:p>
            <a:r>
              <a:rPr lang="en-US" dirty="0"/>
              <a:t>McAfee – MVISION EDR</a:t>
            </a:r>
          </a:p>
          <a:p>
            <a:r>
              <a:rPr lang="en-US" dirty="0"/>
              <a:t>Sophos – Intercept-X</a:t>
            </a:r>
          </a:p>
          <a:p>
            <a:r>
              <a:rPr lang="en-US" dirty="0"/>
              <a:t>13 non-Leaders</a:t>
            </a:r>
          </a:p>
          <a:p>
            <a:pPr marL="0" indent="0">
              <a:buNone/>
            </a:pPr>
            <a:r>
              <a:rPr lang="en-US" dirty="0"/>
              <a:t>Very different models, semantics, actions, integrations, positioning</a:t>
            </a:r>
          </a:p>
          <a:p>
            <a:pPr marL="0" indent="0">
              <a:buNone/>
            </a:pPr>
            <a:endParaRPr lang="en-US" dirty="0"/>
          </a:p>
        </p:txBody>
      </p:sp>
    </p:spTree>
    <p:extLst>
      <p:ext uri="{BB962C8B-B14F-4D97-AF65-F5344CB8AC3E}">
        <p14:creationId xmlns:p14="http://schemas.microsoft.com/office/powerpoint/2010/main" val="2854936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977-83AD-48D3-A7EC-B2D15F6CD128}"/>
              </a:ext>
            </a:extLst>
          </p:cNvPr>
          <p:cNvSpPr>
            <a:spLocks noGrp="1"/>
          </p:cNvSpPr>
          <p:nvPr>
            <p:ph type="title"/>
          </p:nvPr>
        </p:nvSpPr>
        <p:spPr/>
        <p:txBody>
          <a:bodyPr/>
          <a:lstStyle/>
          <a:p>
            <a:r>
              <a:rPr lang="en-US" dirty="0"/>
              <a:t>But EDR queries, results and semantics are highly balkanized</a:t>
            </a:r>
          </a:p>
        </p:txBody>
      </p:sp>
      <p:sp>
        <p:nvSpPr>
          <p:cNvPr id="3" name="Content Placeholder 2">
            <a:extLst>
              <a:ext uri="{FF2B5EF4-FFF2-40B4-BE49-F238E27FC236}">
                <a16:creationId xmlns:a16="http://schemas.microsoft.com/office/drawing/2014/main" id="{1F72683B-143C-445C-80A8-C31701A934FD}"/>
              </a:ext>
            </a:extLst>
          </p:cNvPr>
          <p:cNvSpPr>
            <a:spLocks noGrp="1"/>
          </p:cNvSpPr>
          <p:nvPr>
            <p:ph idx="1"/>
          </p:nvPr>
        </p:nvSpPr>
        <p:spPr/>
        <p:txBody>
          <a:bodyPr>
            <a:normAutofit lnSpcReduction="10000"/>
          </a:bodyPr>
          <a:lstStyle/>
          <a:p>
            <a:r>
              <a:rPr lang="en-US" dirty="0"/>
              <a:t>Different EDR interaction models: Structured API model , Query,  Analyzers (which the refer artifacts), inter-endpoint…</a:t>
            </a:r>
          </a:p>
          <a:p>
            <a:r>
              <a:rPr lang="en-US" dirty="0"/>
              <a:t>Different property/attribute/value naming and representations – not too bad at the OS, but diverges as synthetic artifacts get referenced</a:t>
            </a:r>
          </a:p>
          <a:p>
            <a:r>
              <a:rPr lang="en-US" dirty="0"/>
              <a:t>Semantics can be wildly different:</a:t>
            </a:r>
          </a:p>
          <a:p>
            <a:pPr lvl="1"/>
            <a:r>
              <a:rPr lang="en-US" dirty="0"/>
              <a:t>Different detection approaches have different SNR, meaning and mitigation contexts (</a:t>
            </a:r>
            <a:r>
              <a:rPr lang="en-US" dirty="0" err="1"/>
              <a:t>nw</a:t>
            </a:r>
            <a:r>
              <a:rPr lang="en-US" dirty="0"/>
              <a:t> detection of any anomaly only informs network mitigation; ep detection may not know about any </a:t>
            </a:r>
            <a:r>
              <a:rPr lang="en-US" dirty="0" err="1"/>
              <a:t>nw</a:t>
            </a:r>
            <a:r>
              <a:rPr lang="en-US" dirty="0"/>
              <a:t> mitigations (.g. virtual patching))</a:t>
            </a:r>
          </a:p>
          <a:p>
            <a:pPr lvl="1"/>
            <a:r>
              <a:rPr lang="en-US" dirty="0"/>
              <a:t>Virtual patching at an upstream firewall, is not comparable to actual patching of a discovered vulnerability. </a:t>
            </a:r>
          </a:p>
          <a:p>
            <a:r>
              <a:rPr lang="en-US" dirty="0"/>
              <a:t>Example: See STIX Shifter</a:t>
            </a:r>
          </a:p>
        </p:txBody>
      </p:sp>
    </p:spTree>
    <p:extLst>
      <p:ext uri="{BB962C8B-B14F-4D97-AF65-F5344CB8AC3E}">
        <p14:creationId xmlns:p14="http://schemas.microsoft.com/office/powerpoint/2010/main" val="2405434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F9243BB-5F1A-48B5-B32C-03126CB16551}"/>
              </a:ext>
            </a:extLst>
          </p:cNvPr>
          <p:cNvSpPr>
            <a:spLocks noGrp="1"/>
          </p:cNvSpPr>
          <p:nvPr>
            <p:ph type="title"/>
          </p:nvPr>
        </p:nvSpPr>
        <p:spPr>
          <a:xfrm>
            <a:off x="838200" y="365126"/>
            <a:ext cx="10515600" cy="315912"/>
          </a:xfrm>
        </p:spPr>
        <p:txBody>
          <a:bodyPr>
            <a:normAutofit fontScale="90000"/>
          </a:bodyPr>
          <a:lstStyle/>
          <a:p>
            <a:r>
              <a:rPr lang="en-US" dirty="0"/>
              <a:t>Example: </a:t>
            </a:r>
            <a:r>
              <a:rPr lang="en-US" dirty="0" err="1"/>
              <a:t>Cortext</a:t>
            </a:r>
            <a:r>
              <a:rPr lang="en-US" dirty="0"/>
              <a:t> 2</a:t>
            </a:r>
          </a:p>
        </p:txBody>
      </p:sp>
      <p:sp>
        <p:nvSpPr>
          <p:cNvPr id="9" name="Content Placeholder 8">
            <a:extLst>
              <a:ext uri="{FF2B5EF4-FFF2-40B4-BE49-F238E27FC236}">
                <a16:creationId xmlns:a16="http://schemas.microsoft.com/office/drawing/2014/main" id="{87E99A7A-EFDB-4380-82D8-E296F89A3FFE}"/>
              </a:ext>
            </a:extLst>
          </p:cNvPr>
          <p:cNvSpPr>
            <a:spLocks noGrp="1"/>
          </p:cNvSpPr>
          <p:nvPr>
            <p:ph idx="1"/>
          </p:nvPr>
        </p:nvSpPr>
        <p:spPr>
          <a:xfrm>
            <a:off x="3328416" y="1825625"/>
            <a:ext cx="8025384" cy="4351338"/>
          </a:xfrm>
        </p:spPr>
        <p:txBody>
          <a:bodyPr>
            <a:normAutofit lnSpcReduction="10000"/>
          </a:bodyPr>
          <a:lstStyle/>
          <a:p>
            <a:r>
              <a:rPr lang="en-US" dirty="0"/>
              <a:t>Not artifact centric. Stimulate analyzers that the touch whatever observables they need to.</a:t>
            </a:r>
          </a:p>
          <a:p>
            <a:r>
              <a:rPr lang="en-US" dirty="0"/>
              <a:t>Heavily focused on the process of orchestrating EDR across roles and controlling access to the observables.</a:t>
            </a:r>
          </a:p>
          <a:p>
            <a:r>
              <a:rPr lang="en-US" dirty="0"/>
              <a:t>Enables analysis, detection and response across endpoints.</a:t>
            </a:r>
          </a:p>
          <a:p>
            <a:r>
              <a:rPr lang="en-US" dirty="0"/>
              <a:t>Many internally defined abstractions (orgs, users, jobs, analyzers, …). Conventional EDR is embedded.</a:t>
            </a:r>
          </a:p>
          <a:p>
            <a:r>
              <a:rPr lang="en-US" dirty="0"/>
              <a:t>There is a file analyzer.</a:t>
            </a:r>
          </a:p>
        </p:txBody>
      </p:sp>
      <p:pic>
        <p:nvPicPr>
          <p:cNvPr id="6" name="Picture 5">
            <a:extLst>
              <a:ext uri="{FF2B5EF4-FFF2-40B4-BE49-F238E27FC236}">
                <a16:creationId xmlns:a16="http://schemas.microsoft.com/office/drawing/2014/main" id="{9265D5A9-EF6A-48AB-BC66-C2A5EC7D7030}"/>
              </a:ext>
            </a:extLst>
          </p:cNvPr>
          <p:cNvPicPr>
            <a:picLocks noChangeAspect="1"/>
          </p:cNvPicPr>
          <p:nvPr/>
        </p:nvPicPr>
        <p:blipFill>
          <a:blip r:embed="rId2"/>
          <a:stretch>
            <a:fillRect/>
          </a:stretch>
        </p:blipFill>
        <p:spPr>
          <a:xfrm>
            <a:off x="350279" y="1324671"/>
            <a:ext cx="2532647" cy="5533329"/>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25C11449-5CD4-46A5-8CE1-A48B0581CD52}"/>
              </a:ext>
            </a:extLst>
          </p:cNvPr>
          <p:cNvSpPr txBox="1"/>
          <p:nvPr/>
        </p:nvSpPr>
        <p:spPr>
          <a:xfrm>
            <a:off x="548640" y="768096"/>
            <a:ext cx="10363200" cy="338554"/>
          </a:xfrm>
          <a:prstGeom prst="rect">
            <a:avLst/>
          </a:prstGeom>
          <a:noFill/>
        </p:spPr>
        <p:txBody>
          <a:bodyPr wrap="square" rtlCol="0">
            <a:spAutoFit/>
          </a:bodyPr>
          <a:lstStyle/>
          <a:p>
            <a:r>
              <a:rPr lang="en-US" sz="1600" dirty="0"/>
              <a:t>Cortex 2 API: </a:t>
            </a:r>
            <a:r>
              <a:rPr lang="en-US" sz="1600" dirty="0">
                <a:hlinkClick r:id="rId3"/>
              </a:rPr>
              <a:t>https://github.com/TheHive-Project/CortexDocs/blob/master/api/api-guide.md#analyzer-model</a:t>
            </a:r>
            <a:endParaRPr lang="en-US" sz="1600" dirty="0"/>
          </a:p>
        </p:txBody>
      </p:sp>
    </p:spTree>
    <p:extLst>
      <p:ext uri="{BB962C8B-B14F-4D97-AF65-F5344CB8AC3E}">
        <p14:creationId xmlns:p14="http://schemas.microsoft.com/office/powerpoint/2010/main" val="2220596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3EA0E3-FD2B-45CA-A598-31D3A73B383A}"/>
              </a:ext>
            </a:extLst>
          </p:cNvPr>
          <p:cNvSpPr>
            <a:spLocks noGrp="1"/>
          </p:cNvSpPr>
          <p:nvPr>
            <p:ph type="title"/>
          </p:nvPr>
        </p:nvSpPr>
        <p:spPr/>
        <p:txBody>
          <a:bodyPr/>
          <a:lstStyle/>
          <a:p>
            <a:r>
              <a:rPr lang="en-US" dirty="0"/>
              <a:t>Update - Dennis</a:t>
            </a:r>
          </a:p>
        </p:txBody>
      </p:sp>
      <p:sp>
        <p:nvSpPr>
          <p:cNvPr id="5" name="Content Placeholder 4">
            <a:extLst>
              <a:ext uri="{FF2B5EF4-FFF2-40B4-BE49-F238E27FC236}">
                <a16:creationId xmlns:a16="http://schemas.microsoft.com/office/drawing/2014/main" id="{F771B780-761E-4E4E-A238-9169EF8AE0B6}"/>
              </a:ext>
            </a:extLst>
          </p:cNvPr>
          <p:cNvSpPr>
            <a:spLocks noGrp="1"/>
          </p:cNvSpPr>
          <p:nvPr>
            <p:ph idx="1"/>
          </p:nvPr>
        </p:nvSpPr>
        <p:spPr/>
        <p:txBody>
          <a:bodyPr/>
          <a:lstStyle/>
          <a:p>
            <a:r>
              <a:rPr lang="en-US" dirty="0"/>
              <a:t>Suggestion 1: Make sure we design to interact with EDR systems, not solely with instrumented EDR endpoints</a:t>
            </a:r>
          </a:p>
          <a:p>
            <a:pPr lvl="1"/>
            <a:r>
              <a:rPr lang="en-US" dirty="0"/>
              <a:t>Strong contextual, detection, analysis, explain-ability and action consistency within an EDR system.</a:t>
            </a:r>
          </a:p>
          <a:p>
            <a:pPr lvl="1"/>
            <a:r>
              <a:rPr lang="en-US" dirty="0"/>
              <a:t>Working on how we extend (information architecture) to incorporate the EDR system view.</a:t>
            </a:r>
          </a:p>
          <a:p>
            <a:r>
              <a:rPr lang="en-US"/>
              <a:t>Suggestion 2: I </a:t>
            </a:r>
            <a:r>
              <a:rPr lang="en-US" dirty="0"/>
              <a:t>believe that we need models to expand use cases significantly</a:t>
            </a:r>
          </a:p>
          <a:p>
            <a:pPr lvl="1"/>
            <a:r>
              <a:rPr lang="en-US" dirty="0"/>
              <a:t>Rationale follows…</a:t>
            </a:r>
          </a:p>
          <a:p>
            <a:endParaRPr lang="en-US" dirty="0"/>
          </a:p>
        </p:txBody>
      </p:sp>
    </p:spTree>
    <p:extLst>
      <p:ext uri="{BB962C8B-B14F-4D97-AF65-F5344CB8AC3E}">
        <p14:creationId xmlns:p14="http://schemas.microsoft.com/office/powerpoint/2010/main" val="2801539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F9243BB-5F1A-48B5-B32C-03126CB16551}"/>
              </a:ext>
            </a:extLst>
          </p:cNvPr>
          <p:cNvSpPr>
            <a:spLocks noGrp="1"/>
          </p:cNvSpPr>
          <p:nvPr>
            <p:ph type="title"/>
          </p:nvPr>
        </p:nvSpPr>
        <p:spPr>
          <a:xfrm>
            <a:off x="838200" y="365126"/>
            <a:ext cx="10515600" cy="315912"/>
          </a:xfrm>
        </p:spPr>
        <p:txBody>
          <a:bodyPr>
            <a:normAutofit fontScale="90000"/>
          </a:bodyPr>
          <a:lstStyle/>
          <a:p>
            <a:r>
              <a:rPr lang="en-US" dirty="0"/>
              <a:t>Example: Microsoft Defender for Endpoint</a:t>
            </a:r>
          </a:p>
        </p:txBody>
      </p:sp>
      <p:sp>
        <p:nvSpPr>
          <p:cNvPr id="9" name="Content Placeholder 8">
            <a:extLst>
              <a:ext uri="{FF2B5EF4-FFF2-40B4-BE49-F238E27FC236}">
                <a16:creationId xmlns:a16="http://schemas.microsoft.com/office/drawing/2014/main" id="{87E99A7A-EFDB-4380-82D8-E296F89A3FFE}"/>
              </a:ext>
            </a:extLst>
          </p:cNvPr>
          <p:cNvSpPr>
            <a:spLocks noGrp="1"/>
          </p:cNvSpPr>
          <p:nvPr>
            <p:ph idx="1"/>
          </p:nvPr>
        </p:nvSpPr>
        <p:spPr>
          <a:xfrm>
            <a:off x="7266431" y="5120640"/>
            <a:ext cx="4685999" cy="1568716"/>
          </a:xfrm>
        </p:spPr>
        <p:txBody>
          <a:bodyPr>
            <a:normAutofit lnSpcReduction="10000"/>
          </a:bodyPr>
          <a:lstStyle/>
          <a:p>
            <a:r>
              <a:rPr lang="en-US" sz="2000" dirty="0"/>
              <a:t>Very artifact centric..</a:t>
            </a:r>
          </a:p>
          <a:p>
            <a:r>
              <a:rPr lang="en-US" sz="2000" dirty="0"/>
              <a:t>Unique abstractions (e.g. “investigation package”)</a:t>
            </a:r>
          </a:p>
          <a:p>
            <a:r>
              <a:rPr lang="en-US" sz="2000" dirty="0"/>
              <a:t>Deep integration of opaque analytics, correlation, policy driven actions.</a:t>
            </a:r>
          </a:p>
          <a:p>
            <a:endParaRPr lang="en-US" sz="2000" dirty="0"/>
          </a:p>
        </p:txBody>
      </p:sp>
      <p:sp>
        <p:nvSpPr>
          <p:cNvPr id="7" name="TextBox 6">
            <a:extLst>
              <a:ext uri="{FF2B5EF4-FFF2-40B4-BE49-F238E27FC236}">
                <a16:creationId xmlns:a16="http://schemas.microsoft.com/office/drawing/2014/main" id="{25C11449-5CD4-46A5-8CE1-A48B0581CD52}"/>
              </a:ext>
            </a:extLst>
          </p:cNvPr>
          <p:cNvSpPr txBox="1"/>
          <p:nvPr/>
        </p:nvSpPr>
        <p:spPr>
          <a:xfrm>
            <a:off x="548640" y="768096"/>
            <a:ext cx="10363200" cy="584775"/>
          </a:xfrm>
          <a:prstGeom prst="rect">
            <a:avLst/>
          </a:prstGeom>
          <a:noFill/>
        </p:spPr>
        <p:txBody>
          <a:bodyPr wrap="square" rtlCol="0">
            <a:spAutoFit/>
          </a:bodyPr>
          <a:lstStyle/>
          <a:p>
            <a:r>
              <a:rPr lang="en-US" sz="1600" dirty="0"/>
              <a:t>Defender for Endpoint API: </a:t>
            </a:r>
            <a:r>
              <a:rPr lang="en-US" sz="1600" dirty="0">
                <a:hlinkClick r:id="rId2"/>
              </a:rPr>
              <a:t>https://docs.microsoft.com/en-us/microsoft-365/security/defender-endpoint/ti-indicator?view=o365-worldwide</a:t>
            </a:r>
            <a:endParaRPr lang="en-US" sz="1600" dirty="0"/>
          </a:p>
        </p:txBody>
      </p:sp>
      <p:pic>
        <p:nvPicPr>
          <p:cNvPr id="5" name="Picture 4">
            <a:extLst>
              <a:ext uri="{FF2B5EF4-FFF2-40B4-BE49-F238E27FC236}">
                <a16:creationId xmlns:a16="http://schemas.microsoft.com/office/drawing/2014/main" id="{8A3E9DE3-F851-4752-ACE3-D60351BAFD42}"/>
              </a:ext>
            </a:extLst>
          </p:cNvPr>
          <p:cNvPicPr>
            <a:picLocks noChangeAspect="1"/>
          </p:cNvPicPr>
          <p:nvPr/>
        </p:nvPicPr>
        <p:blipFill>
          <a:blip r:embed="rId3"/>
          <a:stretch>
            <a:fillRect/>
          </a:stretch>
        </p:blipFill>
        <p:spPr>
          <a:xfrm>
            <a:off x="239569" y="1555950"/>
            <a:ext cx="2284175" cy="482865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208E33B8-7CCD-42C8-BAE7-568BAFFF87DA}"/>
              </a:ext>
            </a:extLst>
          </p:cNvPr>
          <p:cNvPicPr>
            <a:picLocks noChangeAspect="1"/>
          </p:cNvPicPr>
          <p:nvPr/>
        </p:nvPicPr>
        <p:blipFill>
          <a:blip r:embed="rId4"/>
          <a:stretch>
            <a:fillRect/>
          </a:stretch>
        </p:blipFill>
        <p:spPr>
          <a:xfrm>
            <a:off x="2895362" y="1439929"/>
            <a:ext cx="3816571" cy="5249427"/>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7074F233-DDA0-4D72-8ED2-0ECCCF7604FC}"/>
              </a:ext>
            </a:extLst>
          </p:cNvPr>
          <p:cNvPicPr>
            <a:picLocks noChangeAspect="1"/>
          </p:cNvPicPr>
          <p:nvPr/>
        </p:nvPicPr>
        <p:blipFill>
          <a:blip r:embed="rId5"/>
          <a:stretch>
            <a:fillRect/>
          </a:stretch>
        </p:blipFill>
        <p:spPr>
          <a:xfrm>
            <a:off x="7347863" y="1255775"/>
            <a:ext cx="4523133" cy="37676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2128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5FB1-D6EB-4377-875F-4CEA352E4FBE}"/>
              </a:ext>
            </a:extLst>
          </p:cNvPr>
          <p:cNvSpPr>
            <a:spLocks noGrp="1"/>
          </p:cNvSpPr>
          <p:nvPr>
            <p:ph type="title"/>
          </p:nvPr>
        </p:nvSpPr>
        <p:spPr/>
        <p:txBody>
          <a:bodyPr/>
          <a:lstStyle/>
          <a:p>
            <a:r>
              <a:rPr lang="en-US" dirty="0"/>
              <a:t>EDR, NDR, XDR, and MDR are converging.</a:t>
            </a:r>
          </a:p>
        </p:txBody>
      </p:sp>
      <p:sp>
        <p:nvSpPr>
          <p:cNvPr id="3" name="Content Placeholder 2">
            <a:extLst>
              <a:ext uri="{FF2B5EF4-FFF2-40B4-BE49-F238E27FC236}">
                <a16:creationId xmlns:a16="http://schemas.microsoft.com/office/drawing/2014/main" id="{78AB9E29-4BBB-4AD2-B5E4-5487CC3B6870}"/>
              </a:ext>
            </a:extLst>
          </p:cNvPr>
          <p:cNvSpPr>
            <a:spLocks noGrp="1"/>
          </p:cNvSpPr>
          <p:nvPr>
            <p:ph idx="1"/>
          </p:nvPr>
        </p:nvSpPr>
        <p:spPr/>
        <p:txBody>
          <a:bodyPr>
            <a:normAutofit fontScale="92500" lnSpcReduction="20000"/>
          </a:bodyPr>
          <a:lstStyle/>
          <a:p>
            <a:r>
              <a:rPr lang="en-US" dirty="0"/>
              <a:t>*Gartner labels the market for technology in this convergence EPP subsuming EDR. </a:t>
            </a:r>
          </a:p>
          <a:p>
            <a:pPr lvl="1"/>
            <a:r>
              <a:rPr lang="en-US" dirty="0"/>
              <a:t>Endpoint and network convergence is accelerating. All attacks exhibit both. Detect++</a:t>
            </a:r>
          </a:p>
          <a:p>
            <a:pPr lvl="1"/>
            <a:r>
              <a:rPr lang="en-US" dirty="0"/>
              <a:t>By 2032 YE, cloud delivered EPP will exceed 95% of deployments</a:t>
            </a:r>
          </a:p>
          <a:p>
            <a:pPr lvl="1"/>
            <a:r>
              <a:rPr lang="en-US" dirty="0"/>
              <a:t>By 2025 50% of EDR users will be using managed detection and response</a:t>
            </a:r>
          </a:p>
          <a:p>
            <a:pPr lvl="1"/>
            <a:r>
              <a:rPr lang="en-US" dirty="0"/>
              <a:t>By 2025 60% of EDR solutions will include data from multiple security control sources, such as Identity, CASB and DLP</a:t>
            </a:r>
          </a:p>
          <a:p>
            <a:r>
              <a:rPr lang="en-US" dirty="0"/>
              <a:t>Question: Do we address this rapidly consolidating EPP space, which includes EDR, NDR, XDR, MDR? Or focus on the evaporating conventional EDR space?</a:t>
            </a:r>
          </a:p>
          <a:p>
            <a:r>
              <a:rPr lang="en-US" dirty="0"/>
              <a:t>Concern: Directly interacting with endpoints, about files processes, hashes, simple indicators … does not seem to be the center of EDR-EPP detection or action.</a:t>
            </a:r>
          </a:p>
        </p:txBody>
      </p:sp>
      <p:sp>
        <p:nvSpPr>
          <p:cNvPr id="4" name="TextBox 3">
            <a:extLst>
              <a:ext uri="{FF2B5EF4-FFF2-40B4-BE49-F238E27FC236}">
                <a16:creationId xmlns:a16="http://schemas.microsoft.com/office/drawing/2014/main" id="{CB9C259A-4DC8-4749-9130-6A70D3EF6C22}"/>
              </a:ext>
            </a:extLst>
          </p:cNvPr>
          <p:cNvSpPr txBox="1"/>
          <p:nvPr/>
        </p:nvSpPr>
        <p:spPr>
          <a:xfrm>
            <a:off x="9070848" y="6330823"/>
            <a:ext cx="2820516" cy="369332"/>
          </a:xfrm>
          <a:prstGeom prst="rect">
            <a:avLst/>
          </a:prstGeom>
          <a:noFill/>
        </p:spPr>
        <p:txBody>
          <a:bodyPr wrap="none" rtlCol="0">
            <a:spAutoFit/>
          </a:bodyPr>
          <a:lstStyle/>
          <a:p>
            <a:r>
              <a:rPr lang="en-US" dirty="0"/>
              <a:t>*Gartner EPP MQ May 2021</a:t>
            </a:r>
          </a:p>
        </p:txBody>
      </p:sp>
    </p:spTree>
    <p:extLst>
      <p:ext uri="{BB962C8B-B14F-4D97-AF65-F5344CB8AC3E}">
        <p14:creationId xmlns:p14="http://schemas.microsoft.com/office/powerpoint/2010/main" val="793502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E647C-A3E2-4435-9ED6-16F648B102BA}"/>
              </a:ext>
            </a:extLst>
          </p:cNvPr>
          <p:cNvSpPr>
            <a:spLocks noGrp="1"/>
          </p:cNvSpPr>
          <p:nvPr>
            <p:ph type="title"/>
          </p:nvPr>
        </p:nvSpPr>
        <p:spPr/>
        <p:txBody>
          <a:bodyPr/>
          <a:lstStyle/>
          <a:p>
            <a:r>
              <a:rPr lang="en-US" dirty="0"/>
              <a:t>OASIS OpenC2-ap-edr</a:t>
            </a:r>
          </a:p>
        </p:txBody>
      </p:sp>
      <p:sp>
        <p:nvSpPr>
          <p:cNvPr id="3" name="Content Placeholder 2">
            <a:extLst>
              <a:ext uri="{FF2B5EF4-FFF2-40B4-BE49-F238E27FC236}">
                <a16:creationId xmlns:a16="http://schemas.microsoft.com/office/drawing/2014/main" id="{39B47129-15CA-4A5B-8AF8-C5C2EA92EB94}"/>
              </a:ext>
            </a:extLst>
          </p:cNvPr>
          <p:cNvSpPr>
            <a:spLocks noGrp="1"/>
          </p:cNvSpPr>
          <p:nvPr>
            <p:ph idx="1"/>
          </p:nvPr>
        </p:nvSpPr>
        <p:spPr/>
        <p:txBody>
          <a:bodyPr>
            <a:normAutofit/>
          </a:bodyPr>
          <a:lstStyle/>
          <a:p>
            <a:pPr marL="0" indent="0" algn="l">
              <a:buNone/>
            </a:pPr>
            <a:r>
              <a:rPr lang="en-US" sz="2400" b="0" i="0" u="sng" dirty="0">
                <a:solidFill>
                  <a:srgbClr val="2248E5"/>
                </a:solidFill>
                <a:effectLst/>
                <a:latin typeface="Poppins" panose="00000500000000000000" pitchFamily="2" charset="0"/>
                <a:hlinkClick r:id="rId2"/>
              </a:rPr>
              <a:t>openc2-ap-edr</a:t>
            </a:r>
            <a:r>
              <a:rPr lang="en-US" sz="2400" b="0" i="0" dirty="0">
                <a:solidFill>
                  <a:srgbClr val="0A2540"/>
                </a:solidFill>
                <a:effectLst/>
                <a:latin typeface="Poppins" panose="00000500000000000000" pitchFamily="2" charset="0"/>
              </a:rPr>
              <a:t> - Defining Actions, Targets, Specifiers and Options that are consistent with the version 1.0 of the OpenC2 Language Specification in the context of command and control of </a:t>
            </a:r>
            <a:r>
              <a:rPr lang="en-US" sz="2400" b="0" i="0" u="sng" dirty="0">
                <a:solidFill>
                  <a:srgbClr val="0A2540"/>
                </a:solidFill>
                <a:effectLst/>
                <a:latin typeface="Poppins" panose="00000500000000000000" pitchFamily="2" charset="0"/>
              </a:rPr>
              <a:t>various endpoint detection and response technologies.</a:t>
            </a:r>
          </a:p>
          <a:p>
            <a:pPr marL="0" indent="0" algn="l">
              <a:buNone/>
            </a:pPr>
            <a:r>
              <a:rPr lang="en-US" sz="2400" b="0" i="0" dirty="0">
                <a:solidFill>
                  <a:srgbClr val="0A2540"/>
                </a:solidFill>
                <a:effectLst/>
                <a:latin typeface="Poppins" panose="00000500000000000000" pitchFamily="2" charset="0"/>
                <a:hlinkClick r:id="rId2"/>
              </a:rPr>
              <a:t>https://github.com/oasis-tcs/openc2-ap-edr</a:t>
            </a:r>
            <a:endParaRPr lang="en-US" b="0" i="0" u="sng" dirty="0">
              <a:solidFill>
                <a:srgbClr val="0A2540"/>
              </a:solidFill>
              <a:effectLst/>
              <a:latin typeface="Poppins" panose="00000500000000000000" pitchFamily="2" charset="0"/>
            </a:endParaRPr>
          </a:p>
          <a:p>
            <a:pPr marL="0" indent="0">
              <a:buNone/>
            </a:pPr>
            <a:r>
              <a:rPr lang="en-US" dirty="0"/>
              <a:t>Q: How much of this scope, do we envision covering?</a:t>
            </a:r>
          </a:p>
          <a:p>
            <a:pPr marL="0" indent="0">
              <a:buNone/>
            </a:pPr>
            <a:r>
              <a:rPr lang="en-US" dirty="0"/>
              <a:t>Q: If not all, how do we describe the subset we will cover?</a:t>
            </a:r>
          </a:p>
          <a:p>
            <a:pPr marL="0" indent="0">
              <a:buNone/>
            </a:pPr>
            <a:r>
              <a:rPr lang="en-US" dirty="0"/>
              <a:t>Assumption: Schema extension must be a semantic and context cover of the scope we embrace.</a:t>
            </a:r>
          </a:p>
        </p:txBody>
      </p:sp>
    </p:spTree>
    <p:extLst>
      <p:ext uri="{BB962C8B-B14F-4D97-AF65-F5344CB8AC3E}">
        <p14:creationId xmlns:p14="http://schemas.microsoft.com/office/powerpoint/2010/main" val="1622021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EBC5E-DB8F-4E40-ADEE-E5AF5E654465}"/>
              </a:ext>
            </a:extLst>
          </p:cNvPr>
          <p:cNvSpPr>
            <a:spLocks noGrp="1"/>
          </p:cNvSpPr>
          <p:nvPr>
            <p:ph type="title"/>
          </p:nvPr>
        </p:nvSpPr>
        <p:spPr/>
        <p:txBody>
          <a:bodyPr/>
          <a:lstStyle/>
          <a:p>
            <a:r>
              <a:rPr lang="en-US" dirty="0"/>
              <a:t>Utility of </a:t>
            </a:r>
            <a:r>
              <a:rPr lang="en-US" dirty="0" err="1"/>
              <a:t>Mitre</a:t>
            </a:r>
            <a:r>
              <a:rPr lang="en-US" dirty="0"/>
              <a:t> ATT&amp;CK is growing</a:t>
            </a:r>
          </a:p>
        </p:txBody>
      </p:sp>
      <p:sp>
        <p:nvSpPr>
          <p:cNvPr id="3" name="Content Placeholder 2">
            <a:extLst>
              <a:ext uri="{FF2B5EF4-FFF2-40B4-BE49-F238E27FC236}">
                <a16:creationId xmlns:a16="http://schemas.microsoft.com/office/drawing/2014/main" id="{0AFA2324-1466-4900-B58B-EBCE46E2589C}"/>
              </a:ext>
            </a:extLst>
          </p:cNvPr>
          <p:cNvSpPr>
            <a:spLocks noGrp="1"/>
          </p:cNvSpPr>
          <p:nvPr>
            <p:ph idx="1"/>
          </p:nvPr>
        </p:nvSpPr>
        <p:spPr/>
        <p:txBody>
          <a:bodyPr>
            <a:normAutofit fontScale="92500"/>
          </a:bodyPr>
          <a:lstStyle/>
          <a:p>
            <a:r>
              <a:rPr lang="en-US" dirty="0"/>
              <a:t>Comparing EDR, NDR, XDR, MDR detection coverage</a:t>
            </a:r>
          </a:p>
          <a:p>
            <a:r>
              <a:rPr lang="en-US" dirty="0"/>
              <a:t>Bridging endpoint and network observed behaviors and state</a:t>
            </a:r>
          </a:p>
          <a:p>
            <a:r>
              <a:rPr lang="en-US" dirty="0"/>
              <a:t>Normalizing results (via mappings) across EDR, NDR, XDR, MDR offerings</a:t>
            </a:r>
          </a:p>
          <a:p>
            <a:r>
              <a:rPr lang="en-US" dirty="0"/>
              <a:t>Augmentation with Detection and Mitigation alternatives for same Procedure</a:t>
            </a:r>
          </a:p>
          <a:p>
            <a:r>
              <a:rPr lang="en-US" dirty="0"/>
              <a:t>TTPs across layers of abstraction: </a:t>
            </a:r>
          </a:p>
          <a:p>
            <a:pPr lvl="1"/>
            <a:r>
              <a:rPr lang="en-US" dirty="0"/>
              <a:t>Enterprise - OS, Cloud, Network, Container, </a:t>
            </a:r>
          </a:p>
          <a:p>
            <a:pPr lvl="1"/>
            <a:r>
              <a:rPr lang="en-US" dirty="0"/>
              <a:t>Mobile , </a:t>
            </a:r>
          </a:p>
          <a:p>
            <a:pPr lvl="1"/>
            <a:r>
              <a:rPr lang="en-US" dirty="0"/>
              <a:t>ICS</a:t>
            </a:r>
          </a:p>
          <a:p>
            <a:r>
              <a:rPr lang="en-US" dirty="0"/>
              <a:t>…and across endpoints</a:t>
            </a:r>
          </a:p>
        </p:txBody>
      </p:sp>
    </p:spTree>
    <p:extLst>
      <p:ext uri="{BB962C8B-B14F-4D97-AF65-F5344CB8AC3E}">
        <p14:creationId xmlns:p14="http://schemas.microsoft.com/office/powerpoint/2010/main" val="2021007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6AB24-63B4-420F-AA99-6D73FD1160EF}"/>
              </a:ext>
            </a:extLst>
          </p:cNvPr>
          <p:cNvSpPr>
            <a:spLocks noGrp="1"/>
          </p:cNvSpPr>
          <p:nvPr>
            <p:ph type="title"/>
          </p:nvPr>
        </p:nvSpPr>
        <p:spPr/>
        <p:txBody>
          <a:bodyPr/>
          <a:lstStyle/>
          <a:p>
            <a:r>
              <a:rPr lang="en-US" dirty="0"/>
              <a:t>Big Question</a:t>
            </a:r>
          </a:p>
        </p:txBody>
      </p:sp>
      <p:sp>
        <p:nvSpPr>
          <p:cNvPr id="3" name="Content Placeholder 2">
            <a:extLst>
              <a:ext uri="{FF2B5EF4-FFF2-40B4-BE49-F238E27FC236}">
                <a16:creationId xmlns:a16="http://schemas.microsoft.com/office/drawing/2014/main" id="{75410DD5-6399-4474-9AB2-A02EE13F421C}"/>
              </a:ext>
            </a:extLst>
          </p:cNvPr>
          <p:cNvSpPr>
            <a:spLocks noGrp="1"/>
          </p:cNvSpPr>
          <p:nvPr>
            <p:ph idx="1"/>
          </p:nvPr>
        </p:nvSpPr>
        <p:spPr/>
        <p:txBody>
          <a:bodyPr/>
          <a:lstStyle/>
          <a:p>
            <a:pPr marL="0" indent="0">
              <a:buNone/>
            </a:pPr>
            <a:r>
              <a:rPr lang="en-US" dirty="0"/>
              <a:t>Question: Should we be integrating the schema at EDR system abstractions, rather than endpoint EDR instrumentation tool?</a:t>
            </a:r>
          </a:p>
          <a:p>
            <a:endParaRPr lang="en-US" dirty="0"/>
          </a:p>
          <a:p>
            <a:r>
              <a:rPr lang="en-US" dirty="0"/>
              <a:t>Would leverage higher level functionality.</a:t>
            </a:r>
          </a:p>
          <a:p>
            <a:r>
              <a:rPr lang="en-US" dirty="0"/>
              <a:t>Would leverage pre-existing policy orchestration and automation.</a:t>
            </a:r>
          </a:p>
          <a:p>
            <a:r>
              <a:rPr lang="en-US" dirty="0"/>
              <a:t>Would leverage real-time in-line controls.</a:t>
            </a:r>
          </a:p>
        </p:txBody>
      </p:sp>
    </p:spTree>
    <p:extLst>
      <p:ext uri="{BB962C8B-B14F-4D97-AF65-F5344CB8AC3E}">
        <p14:creationId xmlns:p14="http://schemas.microsoft.com/office/powerpoint/2010/main" val="496910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0E6E49-88C1-42AF-85E3-87D30E324551}"/>
              </a:ext>
            </a:extLst>
          </p:cNvPr>
          <p:cNvSpPr>
            <a:spLocks noGrp="1"/>
          </p:cNvSpPr>
          <p:nvPr>
            <p:ph type="title"/>
          </p:nvPr>
        </p:nvSpPr>
        <p:spPr/>
        <p:txBody>
          <a:bodyPr/>
          <a:lstStyle/>
          <a:p>
            <a:r>
              <a:rPr lang="en-US" dirty="0"/>
              <a:t>Appendix</a:t>
            </a:r>
          </a:p>
        </p:txBody>
      </p:sp>
      <p:sp>
        <p:nvSpPr>
          <p:cNvPr id="5" name="Text Placeholder 4">
            <a:extLst>
              <a:ext uri="{FF2B5EF4-FFF2-40B4-BE49-F238E27FC236}">
                <a16:creationId xmlns:a16="http://schemas.microsoft.com/office/drawing/2014/main" id="{DA5DA831-1DFB-4BD4-A995-F953584DEA6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65977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3EA0E3-FD2B-45CA-A598-31D3A73B383A}"/>
              </a:ext>
            </a:extLst>
          </p:cNvPr>
          <p:cNvSpPr>
            <a:spLocks noGrp="1"/>
          </p:cNvSpPr>
          <p:nvPr>
            <p:ph type="title"/>
          </p:nvPr>
        </p:nvSpPr>
        <p:spPr/>
        <p:txBody>
          <a:bodyPr/>
          <a:lstStyle/>
          <a:p>
            <a:r>
              <a:rPr lang="en-US" dirty="0"/>
              <a:t>Suggestions</a:t>
            </a:r>
          </a:p>
        </p:txBody>
      </p:sp>
      <p:sp>
        <p:nvSpPr>
          <p:cNvPr id="5" name="Content Placeholder 4">
            <a:extLst>
              <a:ext uri="{FF2B5EF4-FFF2-40B4-BE49-F238E27FC236}">
                <a16:creationId xmlns:a16="http://schemas.microsoft.com/office/drawing/2014/main" id="{F771B780-761E-4E4E-A238-9169EF8AE0B6}"/>
              </a:ext>
            </a:extLst>
          </p:cNvPr>
          <p:cNvSpPr>
            <a:spLocks noGrp="1"/>
          </p:cNvSpPr>
          <p:nvPr>
            <p:ph idx="1"/>
          </p:nvPr>
        </p:nvSpPr>
        <p:spPr/>
        <p:txBody>
          <a:bodyPr/>
          <a:lstStyle/>
          <a:p>
            <a:r>
              <a:rPr lang="en-US" dirty="0"/>
              <a:t>Make sure we design to interact with EDR systems, not solely with instrumented EDR endpoints</a:t>
            </a:r>
          </a:p>
          <a:p>
            <a:pPr lvl="1"/>
            <a:r>
              <a:rPr lang="en-US" dirty="0"/>
              <a:t>Strong contextual, detection, analysis, explain-ability and action consistency within an EDR system.</a:t>
            </a:r>
          </a:p>
          <a:p>
            <a:pPr lvl="1"/>
            <a:r>
              <a:rPr lang="en-US" dirty="0"/>
              <a:t>Working on how we extend (information architecture) to incorporate the EDR system view.</a:t>
            </a:r>
          </a:p>
          <a:p>
            <a:endParaRPr lang="en-US" dirty="0"/>
          </a:p>
        </p:txBody>
      </p:sp>
    </p:spTree>
    <p:extLst>
      <p:ext uri="{BB962C8B-B14F-4D97-AF65-F5344CB8AC3E}">
        <p14:creationId xmlns:p14="http://schemas.microsoft.com/office/powerpoint/2010/main" val="229068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6B92AD29-350A-4E75-B5B9-8C37EBC549FA}"/>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262CC779-9FD0-47C8-A5BE-158DDA0E993A}"/>
              </a:ext>
            </a:extLst>
          </p:cNvPr>
          <p:cNvSpPr>
            <a:spLocks noGrp="1"/>
          </p:cNvSpPr>
          <p:nvPr>
            <p:ph type="title"/>
          </p:nvPr>
        </p:nvSpPr>
        <p:spPr/>
        <p:txBody>
          <a:bodyPr/>
          <a:lstStyle/>
          <a:p>
            <a:r>
              <a:rPr lang="en-US" dirty="0"/>
              <a:t>EDR Normalization Challenge </a:t>
            </a:r>
          </a:p>
        </p:txBody>
      </p:sp>
      <p:sp>
        <p:nvSpPr>
          <p:cNvPr id="4" name="Rectangle 3">
            <a:extLst>
              <a:ext uri="{FF2B5EF4-FFF2-40B4-BE49-F238E27FC236}">
                <a16:creationId xmlns:a16="http://schemas.microsoft.com/office/drawing/2014/main" id="{50C3B300-EFD8-4934-B845-6E10C487B461}"/>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EDR Agent (i) </a:t>
            </a:r>
          </a:p>
        </p:txBody>
      </p:sp>
      <p:graphicFrame>
        <p:nvGraphicFramePr>
          <p:cNvPr id="5" name="Diagram 4">
            <a:extLst>
              <a:ext uri="{FF2B5EF4-FFF2-40B4-BE49-F238E27FC236}">
                <a16:creationId xmlns:a16="http://schemas.microsoft.com/office/drawing/2014/main" id="{035B0AFC-5C3E-4540-BF35-0F2072A48463}"/>
              </a:ext>
            </a:extLst>
          </p:cNvPr>
          <p:cNvGraphicFramePr/>
          <p:nvPr>
            <p:extLst>
              <p:ext uri="{D42A27DB-BD31-4B8C-83A1-F6EECF244321}">
                <p14:modId xmlns:p14="http://schemas.microsoft.com/office/powerpoint/2010/main" val="723634493"/>
              </p:ext>
            </p:extLst>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Straight Arrow Connector 6">
            <a:extLst>
              <a:ext uri="{FF2B5EF4-FFF2-40B4-BE49-F238E27FC236}">
                <a16:creationId xmlns:a16="http://schemas.microsoft.com/office/drawing/2014/main" id="{000EDB7F-A2F8-4C68-972A-B1DD02BECE44}"/>
              </a:ext>
            </a:extLst>
          </p:cNvPr>
          <p:cNvCxnSpPr>
            <a:cxnSpLocks/>
            <a:stCxn id="4" idx="2"/>
            <a:endCxn id="10" idx="0"/>
          </p:cNvCxnSpPr>
          <p:nvPr/>
        </p:nvCxnSpPr>
        <p:spPr>
          <a:xfrm flipH="1">
            <a:off x="4308140" y="3619083"/>
            <a:ext cx="1369870"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E8FC186-6C4F-4CA7-A37B-14CA8B423606}"/>
              </a:ext>
            </a:extLst>
          </p:cNvPr>
          <p:cNvSpPr txBox="1"/>
          <p:nvPr/>
        </p:nvSpPr>
        <p:spPr>
          <a:xfrm>
            <a:off x="3841826" y="4633783"/>
            <a:ext cx="932628" cy="369332"/>
          </a:xfrm>
          <a:prstGeom prst="rect">
            <a:avLst/>
          </a:prstGeom>
          <a:noFill/>
        </p:spPr>
        <p:txBody>
          <a:bodyPr wrap="none" rtlCol="0">
            <a:spAutoFit/>
          </a:bodyPr>
          <a:lstStyle/>
          <a:p>
            <a:r>
              <a:rPr lang="en-US" dirty="0"/>
              <a:t>Registry</a:t>
            </a:r>
          </a:p>
        </p:txBody>
      </p:sp>
      <p:sp>
        <p:nvSpPr>
          <p:cNvPr id="11" name="TextBox 10">
            <a:extLst>
              <a:ext uri="{FF2B5EF4-FFF2-40B4-BE49-F238E27FC236}">
                <a16:creationId xmlns:a16="http://schemas.microsoft.com/office/drawing/2014/main" id="{CB97AFC4-BBDD-484E-B451-5F6700A6B960}"/>
              </a:ext>
            </a:extLst>
          </p:cNvPr>
          <p:cNvSpPr txBox="1"/>
          <p:nvPr/>
        </p:nvSpPr>
        <p:spPr>
          <a:xfrm>
            <a:off x="4308140" y="5003115"/>
            <a:ext cx="599203" cy="369332"/>
          </a:xfrm>
          <a:prstGeom prst="rect">
            <a:avLst/>
          </a:prstGeom>
          <a:noFill/>
        </p:spPr>
        <p:txBody>
          <a:bodyPr wrap="none" rtlCol="0">
            <a:spAutoFit/>
          </a:bodyPr>
          <a:lstStyle/>
          <a:p>
            <a:r>
              <a:rPr lang="en-US" dirty="0"/>
              <a:t>Hive</a:t>
            </a:r>
          </a:p>
        </p:txBody>
      </p:sp>
      <p:sp>
        <p:nvSpPr>
          <p:cNvPr id="12" name="TextBox 11">
            <a:extLst>
              <a:ext uri="{FF2B5EF4-FFF2-40B4-BE49-F238E27FC236}">
                <a16:creationId xmlns:a16="http://schemas.microsoft.com/office/drawing/2014/main" id="{8C196ADD-705A-436B-8C02-E92C21474417}"/>
              </a:ext>
            </a:extLst>
          </p:cNvPr>
          <p:cNvSpPr txBox="1"/>
          <p:nvPr/>
        </p:nvSpPr>
        <p:spPr>
          <a:xfrm>
            <a:off x="5373657" y="4644768"/>
            <a:ext cx="601447" cy="369332"/>
          </a:xfrm>
          <a:prstGeom prst="rect">
            <a:avLst/>
          </a:prstGeom>
          <a:noFill/>
        </p:spPr>
        <p:txBody>
          <a:bodyPr wrap="none" rtlCol="0">
            <a:spAutoFit/>
          </a:bodyPr>
          <a:lstStyle/>
          <a:p>
            <a:r>
              <a:rPr lang="en-US" dirty="0"/>
              <a:t>Files</a:t>
            </a:r>
          </a:p>
        </p:txBody>
      </p:sp>
      <p:sp>
        <p:nvSpPr>
          <p:cNvPr id="13" name="TextBox 12">
            <a:extLst>
              <a:ext uri="{FF2B5EF4-FFF2-40B4-BE49-F238E27FC236}">
                <a16:creationId xmlns:a16="http://schemas.microsoft.com/office/drawing/2014/main" id="{E6D744D3-2413-4EBF-9677-68F310F299A0}"/>
              </a:ext>
            </a:extLst>
          </p:cNvPr>
          <p:cNvSpPr txBox="1"/>
          <p:nvPr/>
        </p:nvSpPr>
        <p:spPr>
          <a:xfrm>
            <a:off x="5790032" y="5014100"/>
            <a:ext cx="1191993" cy="369332"/>
          </a:xfrm>
          <a:prstGeom prst="rect">
            <a:avLst/>
          </a:prstGeom>
          <a:noFill/>
        </p:spPr>
        <p:txBody>
          <a:bodyPr wrap="none" rtlCol="0">
            <a:spAutoFit/>
          </a:bodyPr>
          <a:lstStyle/>
          <a:p>
            <a:r>
              <a:rPr lang="en-US" dirty="0"/>
              <a:t>Shadow FS</a:t>
            </a:r>
          </a:p>
        </p:txBody>
      </p:sp>
      <p:sp>
        <p:nvSpPr>
          <p:cNvPr id="14" name="TextBox 13">
            <a:extLst>
              <a:ext uri="{FF2B5EF4-FFF2-40B4-BE49-F238E27FC236}">
                <a16:creationId xmlns:a16="http://schemas.microsoft.com/office/drawing/2014/main" id="{F7F6B0AE-732F-4F9A-97E9-717223BAD4B8}"/>
              </a:ext>
            </a:extLst>
          </p:cNvPr>
          <p:cNvSpPr txBox="1"/>
          <p:nvPr/>
        </p:nvSpPr>
        <p:spPr>
          <a:xfrm>
            <a:off x="7174705" y="4633783"/>
            <a:ext cx="1097032" cy="369332"/>
          </a:xfrm>
          <a:prstGeom prst="rect">
            <a:avLst/>
          </a:prstGeom>
          <a:noFill/>
        </p:spPr>
        <p:txBody>
          <a:bodyPr wrap="none" rtlCol="0">
            <a:spAutoFit/>
          </a:bodyPr>
          <a:lstStyle/>
          <a:p>
            <a:r>
              <a:rPr lang="en-US" dirty="0"/>
              <a:t>ML Inf (n)</a:t>
            </a:r>
          </a:p>
        </p:txBody>
      </p:sp>
      <p:cxnSp>
        <p:nvCxnSpPr>
          <p:cNvPr id="16" name="Straight Arrow Connector 15">
            <a:extLst>
              <a:ext uri="{FF2B5EF4-FFF2-40B4-BE49-F238E27FC236}">
                <a16:creationId xmlns:a16="http://schemas.microsoft.com/office/drawing/2014/main" id="{7AF3FCE6-6C31-41C7-9599-8E7177DCD660}"/>
              </a:ext>
            </a:extLst>
          </p:cNvPr>
          <p:cNvCxnSpPr>
            <a:cxnSpLocks/>
            <a:stCxn id="4" idx="2"/>
            <a:endCxn id="12" idx="0"/>
          </p:cNvCxnSpPr>
          <p:nvPr/>
        </p:nvCxnSpPr>
        <p:spPr>
          <a:xfrm flipH="1">
            <a:off x="5674381" y="3619083"/>
            <a:ext cx="3629" cy="1025685"/>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2FE8F62-681E-4AD9-BD30-BC27432DA66C}"/>
              </a:ext>
            </a:extLst>
          </p:cNvPr>
          <p:cNvCxnSpPr>
            <a:cxnSpLocks/>
            <a:stCxn id="4" idx="2"/>
            <a:endCxn id="14" idx="0"/>
          </p:cNvCxnSpPr>
          <p:nvPr/>
        </p:nvCxnSpPr>
        <p:spPr>
          <a:xfrm>
            <a:off x="5678010" y="3619083"/>
            <a:ext cx="2045211"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DE87106-D4D9-40E8-A0DD-BD2358701F4C}"/>
              </a:ext>
            </a:extLst>
          </p:cNvPr>
          <p:cNvSpPr txBox="1"/>
          <p:nvPr/>
        </p:nvSpPr>
        <p:spPr>
          <a:xfrm>
            <a:off x="6756312" y="2060020"/>
            <a:ext cx="1797480" cy="369332"/>
          </a:xfrm>
          <a:prstGeom prst="rect">
            <a:avLst/>
          </a:prstGeom>
          <a:noFill/>
        </p:spPr>
        <p:txBody>
          <a:bodyPr wrap="none" rtlCol="0">
            <a:spAutoFit/>
          </a:bodyPr>
          <a:lstStyle/>
          <a:p>
            <a:r>
              <a:rPr lang="en-US" dirty="0"/>
              <a:t>EDR Core Value 1</a:t>
            </a:r>
          </a:p>
        </p:txBody>
      </p:sp>
      <p:sp>
        <p:nvSpPr>
          <p:cNvPr id="24" name="TextBox 23">
            <a:extLst>
              <a:ext uri="{FF2B5EF4-FFF2-40B4-BE49-F238E27FC236}">
                <a16:creationId xmlns:a16="http://schemas.microsoft.com/office/drawing/2014/main" id="{485FF3F4-60E5-425F-80DE-52FBD8717762}"/>
              </a:ext>
            </a:extLst>
          </p:cNvPr>
          <p:cNvSpPr txBox="1"/>
          <p:nvPr/>
        </p:nvSpPr>
        <p:spPr>
          <a:xfrm>
            <a:off x="9570335" y="2112267"/>
            <a:ext cx="2685928" cy="3139321"/>
          </a:xfrm>
          <a:prstGeom prst="rect">
            <a:avLst/>
          </a:prstGeom>
          <a:noFill/>
        </p:spPr>
        <p:txBody>
          <a:bodyPr wrap="square" rtlCol="0">
            <a:spAutoFit/>
          </a:bodyPr>
          <a:lstStyle/>
          <a:p>
            <a:r>
              <a:rPr lang="en-US" dirty="0"/>
              <a:t>Det Heuristics</a:t>
            </a:r>
          </a:p>
          <a:p>
            <a:r>
              <a:rPr lang="en-US" dirty="0"/>
              <a:t>ML Inf modules</a:t>
            </a:r>
          </a:p>
          <a:p>
            <a:r>
              <a:rPr lang="en-US" dirty="0"/>
              <a:t>ID</a:t>
            </a:r>
          </a:p>
          <a:p>
            <a:r>
              <a:rPr lang="en-US" dirty="0"/>
              <a:t>Tagging</a:t>
            </a:r>
          </a:p>
          <a:p>
            <a:r>
              <a:rPr lang="en-US" dirty="0"/>
              <a:t>Grouping</a:t>
            </a:r>
          </a:p>
          <a:p>
            <a:r>
              <a:rPr lang="en-US" dirty="0"/>
              <a:t>…</a:t>
            </a:r>
          </a:p>
          <a:p>
            <a:r>
              <a:rPr lang="en-US" dirty="0"/>
              <a:t>Consistent under 1 Vendor/Deployment, mutually opaque across Vendors/Deployments</a:t>
            </a:r>
          </a:p>
          <a:p>
            <a:endParaRPr lang="en-US" dirty="0"/>
          </a:p>
        </p:txBody>
      </p:sp>
      <p:sp>
        <p:nvSpPr>
          <p:cNvPr id="26" name="TextBox 25">
            <a:extLst>
              <a:ext uri="{FF2B5EF4-FFF2-40B4-BE49-F238E27FC236}">
                <a16:creationId xmlns:a16="http://schemas.microsoft.com/office/drawing/2014/main" id="{E531C18B-FC39-45EF-A2D9-351DD3001201}"/>
              </a:ext>
            </a:extLst>
          </p:cNvPr>
          <p:cNvSpPr txBox="1"/>
          <p:nvPr/>
        </p:nvSpPr>
        <p:spPr>
          <a:xfrm>
            <a:off x="3949239" y="6178285"/>
            <a:ext cx="4873578" cy="369332"/>
          </a:xfrm>
          <a:prstGeom prst="rect">
            <a:avLst/>
          </a:prstGeom>
          <a:noFill/>
        </p:spPr>
        <p:txBody>
          <a:bodyPr wrap="square" rtlCol="0">
            <a:spAutoFit/>
          </a:bodyPr>
          <a:lstStyle/>
          <a:p>
            <a:r>
              <a:rPr lang="en-US" dirty="0"/>
              <a:t>Normalized at the interface to the OS abstractions</a:t>
            </a:r>
          </a:p>
        </p:txBody>
      </p:sp>
      <p:sp>
        <p:nvSpPr>
          <p:cNvPr id="27" name="Right Brace 26">
            <a:extLst>
              <a:ext uri="{FF2B5EF4-FFF2-40B4-BE49-F238E27FC236}">
                <a16:creationId xmlns:a16="http://schemas.microsoft.com/office/drawing/2014/main" id="{B0273928-FBDA-4BE7-82FA-93FF157301DC}"/>
              </a:ext>
            </a:extLst>
          </p:cNvPr>
          <p:cNvSpPr/>
          <p:nvPr/>
        </p:nvSpPr>
        <p:spPr>
          <a:xfrm rot="5400000">
            <a:off x="5983854" y="3413671"/>
            <a:ext cx="551773" cy="49774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Right Brace 27">
            <a:extLst>
              <a:ext uri="{FF2B5EF4-FFF2-40B4-BE49-F238E27FC236}">
                <a16:creationId xmlns:a16="http://schemas.microsoft.com/office/drawing/2014/main" id="{80FE8164-936A-4EF9-AE89-CFC70A76CA98}"/>
              </a:ext>
            </a:extLst>
          </p:cNvPr>
          <p:cNvSpPr/>
          <p:nvPr/>
        </p:nvSpPr>
        <p:spPr>
          <a:xfrm>
            <a:off x="8852747" y="1765005"/>
            <a:ext cx="551773" cy="38338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76613D19-22C5-4AD8-8699-4AAD38807BCB}"/>
              </a:ext>
            </a:extLst>
          </p:cNvPr>
          <p:cNvCxnSpPr>
            <a:cxnSpLocks/>
            <a:stCxn id="4" idx="1"/>
          </p:cNvCxnSpPr>
          <p:nvPr/>
        </p:nvCxnSpPr>
        <p:spPr>
          <a:xfrm flipH="1" flipV="1">
            <a:off x="1961524" y="3099140"/>
            <a:ext cx="2638184" cy="1098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a:extLst>
              <a:ext uri="{FF2B5EF4-FFF2-40B4-BE49-F238E27FC236}">
                <a16:creationId xmlns:a16="http://schemas.microsoft.com/office/drawing/2014/main" id="{9AE76E54-73AE-4BD6-80EE-A5312115BAB1}"/>
              </a:ext>
            </a:extLst>
          </p:cNvPr>
          <p:cNvCxnSpPr>
            <a:cxnSpLocks/>
          </p:cNvCxnSpPr>
          <p:nvPr/>
        </p:nvCxnSpPr>
        <p:spPr>
          <a:xfrm flipH="1" flipV="1">
            <a:off x="1988127" y="3408218"/>
            <a:ext cx="2611582" cy="8114"/>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Oval 34">
            <a:extLst>
              <a:ext uri="{FF2B5EF4-FFF2-40B4-BE49-F238E27FC236}">
                <a16:creationId xmlns:a16="http://schemas.microsoft.com/office/drawing/2014/main" id="{7388E3CB-D7A1-4DB1-89BF-BAF7E3FEAA60}"/>
              </a:ext>
            </a:extLst>
          </p:cNvPr>
          <p:cNvSpPr/>
          <p:nvPr/>
        </p:nvSpPr>
        <p:spPr>
          <a:xfrm>
            <a:off x="3003412" y="3312875"/>
            <a:ext cx="249452" cy="2952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76C6161-9280-4B37-AED7-1F41E16477A7}"/>
              </a:ext>
            </a:extLst>
          </p:cNvPr>
          <p:cNvCxnSpPr>
            <a:cxnSpLocks/>
            <a:stCxn id="35" idx="3"/>
            <a:endCxn id="38" idx="0"/>
          </p:cNvCxnSpPr>
          <p:nvPr/>
        </p:nvCxnSpPr>
        <p:spPr>
          <a:xfrm flipH="1">
            <a:off x="2161450" y="3564864"/>
            <a:ext cx="878493" cy="60525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A189B0A-EF17-42E5-A4C1-8FEE4C2E7EE1}"/>
              </a:ext>
            </a:extLst>
          </p:cNvPr>
          <p:cNvSpPr txBox="1"/>
          <p:nvPr/>
        </p:nvSpPr>
        <p:spPr>
          <a:xfrm>
            <a:off x="929093" y="4170117"/>
            <a:ext cx="2464714" cy="369332"/>
          </a:xfrm>
          <a:prstGeom prst="rect">
            <a:avLst/>
          </a:prstGeom>
          <a:noFill/>
        </p:spPr>
        <p:txBody>
          <a:bodyPr wrap="none" rtlCol="0">
            <a:spAutoFit/>
          </a:bodyPr>
          <a:lstStyle/>
          <a:p>
            <a:r>
              <a:rPr lang="en-US" dirty="0"/>
              <a:t>Open Integration Subset</a:t>
            </a:r>
          </a:p>
        </p:txBody>
      </p:sp>
      <p:sp>
        <p:nvSpPr>
          <p:cNvPr id="44" name="Oval 43">
            <a:extLst>
              <a:ext uri="{FF2B5EF4-FFF2-40B4-BE49-F238E27FC236}">
                <a16:creationId xmlns:a16="http://schemas.microsoft.com/office/drawing/2014/main" id="{73526942-8205-482D-A2B0-5EC59EB0EA4C}"/>
              </a:ext>
            </a:extLst>
          </p:cNvPr>
          <p:cNvSpPr/>
          <p:nvPr/>
        </p:nvSpPr>
        <p:spPr>
          <a:xfrm>
            <a:off x="2953934" y="2985339"/>
            <a:ext cx="249452" cy="2952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58A697E1-2952-4F61-8968-D0A30808E526}"/>
              </a:ext>
            </a:extLst>
          </p:cNvPr>
          <p:cNvCxnSpPr>
            <a:cxnSpLocks/>
            <a:stCxn id="44" idx="1"/>
            <a:endCxn id="48" idx="2"/>
          </p:cNvCxnSpPr>
          <p:nvPr/>
        </p:nvCxnSpPr>
        <p:spPr>
          <a:xfrm flipH="1" flipV="1">
            <a:off x="1913949" y="2188662"/>
            <a:ext cx="1076516" cy="83991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381AD2D-A611-47A3-B265-6CE41A345A92}"/>
              </a:ext>
            </a:extLst>
          </p:cNvPr>
          <p:cNvSpPr txBox="1"/>
          <p:nvPr/>
        </p:nvSpPr>
        <p:spPr>
          <a:xfrm>
            <a:off x="32729" y="1819330"/>
            <a:ext cx="3762440" cy="369332"/>
          </a:xfrm>
          <a:prstGeom prst="rect">
            <a:avLst/>
          </a:prstGeom>
          <a:noFill/>
        </p:spPr>
        <p:txBody>
          <a:bodyPr wrap="none" rtlCol="0">
            <a:spAutoFit/>
          </a:bodyPr>
          <a:lstStyle/>
          <a:p>
            <a:r>
              <a:rPr lang="en-US" dirty="0"/>
              <a:t>Cloud, Console, Portfolio Integration…</a:t>
            </a:r>
          </a:p>
        </p:txBody>
      </p:sp>
    </p:spTree>
    <p:extLst>
      <p:ext uri="{BB962C8B-B14F-4D97-AF65-F5344CB8AC3E}">
        <p14:creationId xmlns:p14="http://schemas.microsoft.com/office/powerpoint/2010/main" val="518781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C9300-70A5-4784-A65E-D0896A9FE5AE}"/>
              </a:ext>
            </a:extLst>
          </p:cNvPr>
          <p:cNvSpPr>
            <a:spLocks noGrp="1"/>
          </p:cNvSpPr>
          <p:nvPr>
            <p:ph type="title"/>
          </p:nvPr>
        </p:nvSpPr>
        <p:spPr/>
        <p:txBody>
          <a:bodyPr/>
          <a:lstStyle/>
          <a:p>
            <a:r>
              <a:rPr lang="en-US" dirty="0"/>
              <a:t>EDR/XDR Normalization Challenge 2</a:t>
            </a:r>
          </a:p>
        </p:txBody>
      </p:sp>
      <p:grpSp>
        <p:nvGrpSpPr>
          <p:cNvPr id="57" name="Group 56">
            <a:extLst>
              <a:ext uri="{FF2B5EF4-FFF2-40B4-BE49-F238E27FC236}">
                <a16:creationId xmlns:a16="http://schemas.microsoft.com/office/drawing/2014/main" id="{FF47373F-6F01-4D7E-9736-72C8AD3CAF2E}"/>
              </a:ext>
            </a:extLst>
          </p:cNvPr>
          <p:cNvGrpSpPr/>
          <p:nvPr/>
        </p:nvGrpSpPr>
        <p:grpSpPr>
          <a:xfrm>
            <a:off x="107890" y="692727"/>
            <a:ext cx="11848397" cy="6078924"/>
            <a:chOff x="107890" y="692727"/>
            <a:chExt cx="11848397" cy="6078924"/>
          </a:xfrm>
        </p:grpSpPr>
        <p:grpSp>
          <p:nvGrpSpPr>
            <p:cNvPr id="17" name="Group 16">
              <a:extLst>
                <a:ext uri="{FF2B5EF4-FFF2-40B4-BE49-F238E27FC236}">
                  <a16:creationId xmlns:a16="http://schemas.microsoft.com/office/drawing/2014/main" id="{16B920E2-1931-4ED4-8DA2-8FE9F7558290}"/>
                </a:ext>
              </a:extLst>
            </p:cNvPr>
            <p:cNvGrpSpPr/>
            <p:nvPr/>
          </p:nvGrpSpPr>
          <p:grpSpPr>
            <a:xfrm>
              <a:off x="5889267" y="692727"/>
              <a:ext cx="6053166" cy="4990252"/>
              <a:chOff x="-321095" y="1765005"/>
              <a:chExt cx="9283930" cy="6591343"/>
            </a:xfrm>
          </p:grpSpPr>
          <p:sp>
            <p:nvSpPr>
              <p:cNvPr id="3" name="Rectangle: Rounded Corners 2">
                <a:extLst>
                  <a:ext uri="{FF2B5EF4-FFF2-40B4-BE49-F238E27FC236}">
                    <a16:creationId xmlns:a16="http://schemas.microsoft.com/office/drawing/2014/main" id="{8ED0796F-B0FE-444A-A210-1FE3E19E3A40}"/>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400"/>
              </a:p>
            </p:txBody>
          </p:sp>
          <p:sp>
            <p:nvSpPr>
              <p:cNvPr id="4" name="Rectangle 3">
                <a:extLst>
                  <a:ext uri="{FF2B5EF4-FFF2-40B4-BE49-F238E27FC236}">
                    <a16:creationId xmlns:a16="http://schemas.microsoft.com/office/drawing/2014/main" id="{49F1A84A-E187-43FE-A120-1C6DB9AC3798}"/>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EDR Agent (i) </a:t>
                </a:r>
              </a:p>
            </p:txBody>
          </p:sp>
          <p:graphicFrame>
            <p:nvGraphicFramePr>
              <p:cNvPr id="5" name="Diagram 4">
                <a:extLst>
                  <a:ext uri="{FF2B5EF4-FFF2-40B4-BE49-F238E27FC236}">
                    <a16:creationId xmlns:a16="http://schemas.microsoft.com/office/drawing/2014/main" id="{9CC26CD4-1039-40EC-8D8A-FF555119229B}"/>
                  </a:ext>
                </a:extLst>
              </p:cNvPr>
              <p:cNvGraphicFramePr/>
              <p:nvPr>
                <p:extLst>
                  <p:ext uri="{D42A27DB-BD31-4B8C-83A1-F6EECF244321}">
                    <p14:modId xmlns:p14="http://schemas.microsoft.com/office/powerpoint/2010/main" val="3523296607"/>
                  </p:ext>
                </p:extLst>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Arrow Connector 5">
                <a:extLst>
                  <a:ext uri="{FF2B5EF4-FFF2-40B4-BE49-F238E27FC236}">
                    <a16:creationId xmlns:a16="http://schemas.microsoft.com/office/drawing/2014/main" id="{F8B33FFA-C5C1-4558-8943-14E11AEEB1D8}"/>
                  </a:ext>
                </a:extLst>
              </p:cNvPr>
              <p:cNvCxnSpPr>
                <a:cxnSpLocks/>
                <a:stCxn id="4" idx="2"/>
                <a:endCxn id="7" idx="0"/>
              </p:cNvCxnSpPr>
              <p:nvPr/>
            </p:nvCxnSpPr>
            <p:spPr>
              <a:xfrm flipH="1">
                <a:off x="4432574" y="3619084"/>
                <a:ext cx="1245436"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687BC74-67F6-43C9-B51C-B7B9AA6321E5}"/>
                  </a:ext>
                </a:extLst>
              </p:cNvPr>
              <p:cNvSpPr txBox="1"/>
              <p:nvPr/>
            </p:nvSpPr>
            <p:spPr>
              <a:xfrm>
                <a:off x="3841826" y="4633784"/>
                <a:ext cx="1181493" cy="406525"/>
              </a:xfrm>
              <a:prstGeom prst="rect">
                <a:avLst/>
              </a:prstGeom>
              <a:noFill/>
            </p:spPr>
            <p:txBody>
              <a:bodyPr wrap="none" rtlCol="0">
                <a:spAutoFit/>
              </a:bodyPr>
              <a:lstStyle/>
              <a:p>
                <a:r>
                  <a:rPr lang="en-US" sz="1400" dirty="0"/>
                  <a:t>Registry</a:t>
                </a:r>
              </a:p>
            </p:txBody>
          </p:sp>
          <p:sp>
            <p:nvSpPr>
              <p:cNvPr id="8" name="TextBox 7">
                <a:extLst>
                  <a:ext uri="{FF2B5EF4-FFF2-40B4-BE49-F238E27FC236}">
                    <a16:creationId xmlns:a16="http://schemas.microsoft.com/office/drawing/2014/main" id="{B2E49F6D-1F3F-4673-8494-AEEEE9B3E536}"/>
                  </a:ext>
                </a:extLst>
              </p:cNvPr>
              <p:cNvSpPr txBox="1"/>
              <p:nvPr/>
            </p:nvSpPr>
            <p:spPr>
              <a:xfrm>
                <a:off x="4308140" y="5003115"/>
                <a:ext cx="779663" cy="406525"/>
              </a:xfrm>
              <a:prstGeom prst="rect">
                <a:avLst/>
              </a:prstGeom>
              <a:noFill/>
            </p:spPr>
            <p:txBody>
              <a:bodyPr wrap="none" rtlCol="0">
                <a:spAutoFit/>
              </a:bodyPr>
              <a:lstStyle/>
              <a:p>
                <a:r>
                  <a:rPr lang="en-US" sz="1400" dirty="0"/>
                  <a:t>Hive</a:t>
                </a:r>
              </a:p>
            </p:txBody>
          </p:sp>
          <p:sp>
            <p:nvSpPr>
              <p:cNvPr id="9" name="TextBox 8">
                <a:extLst>
                  <a:ext uri="{FF2B5EF4-FFF2-40B4-BE49-F238E27FC236}">
                    <a16:creationId xmlns:a16="http://schemas.microsoft.com/office/drawing/2014/main" id="{03AF446D-9A9E-4BC3-A4C5-86D5DA9E178F}"/>
                  </a:ext>
                </a:extLst>
              </p:cNvPr>
              <p:cNvSpPr txBox="1"/>
              <p:nvPr/>
            </p:nvSpPr>
            <p:spPr>
              <a:xfrm>
                <a:off x="5373657" y="4644768"/>
                <a:ext cx="782320" cy="406525"/>
              </a:xfrm>
              <a:prstGeom prst="rect">
                <a:avLst/>
              </a:prstGeom>
              <a:noFill/>
            </p:spPr>
            <p:txBody>
              <a:bodyPr wrap="none" rtlCol="0">
                <a:spAutoFit/>
              </a:bodyPr>
              <a:lstStyle/>
              <a:p>
                <a:r>
                  <a:rPr lang="en-US" sz="1400" dirty="0"/>
                  <a:t>Files</a:t>
                </a:r>
              </a:p>
            </p:txBody>
          </p:sp>
          <p:sp>
            <p:nvSpPr>
              <p:cNvPr id="10" name="TextBox 9">
                <a:extLst>
                  <a:ext uri="{FF2B5EF4-FFF2-40B4-BE49-F238E27FC236}">
                    <a16:creationId xmlns:a16="http://schemas.microsoft.com/office/drawing/2014/main" id="{5D44AE7D-C486-444E-8A52-CCDDD063332A}"/>
                  </a:ext>
                </a:extLst>
              </p:cNvPr>
              <p:cNvSpPr txBox="1"/>
              <p:nvPr/>
            </p:nvSpPr>
            <p:spPr>
              <a:xfrm>
                <a:off x="5790032" y="5014101"/>
                <a:ext cx="1480456" cy="406525"/>
              </a:xfrm>
              <a:prstGeom prst="rect">
                <a:avLst/>
              </a:prstGeom>
              <a:noFill/>
            </p:spPr>
            <p:txBody>
              <a:bodyPr wrap="none" rtlCol="0">
                <a:spAutoFit/>
              </a:bodyPr>
              <a:lstStyle/>
              <a:p>
                <a:r>
                  <a:rPr lang="en-US" sz="1400" dirty="0"/>
                  <a:t>Shadow FS</a:t>
                </a:r>
              </a:p>
            </p:txBody>
          </p:sp>
          <p:sp>
            <p:nvSpPr>
              <p:cNvPr id="11" name="TextBox 10">
                <a:extLst>
                  <a:ext uri="{FF2B5EF4-FFF2-40B4-BE49-F238E27FC236}">
                    <a16:creationId xmlns:a16="http://schemas.microsoft.com/office/drawing/2014/main" id="{E0B119A0-4278-4817-A2AC-90BE9E93E50D}"/>
                  </a:ext>
                </a:extLst>
              </p:cNvPr>
              <p:cNvSpPr txBox="1"/>
              <p:nvPr/>
            </p:nvSpPr>
            <p:spPr>
              <a:xfrm>
                <a:off x="7174706" y="4633784"/>
                <a:ext cx="1365887" cy="406525"/>
              </a:xfrm>
              <a:prstGeom prst="rect">
                <a:avLst/>
              </a:prstGeom>
              <a:noFill/>
            </p:spPr>
            <p:txBody>
              <a:bodyPr wrap="none" rtlCol="0">
                <a:spAutoFit/>
              </a:bodyPr>
              <a:lstStyle/>
              <a:p>
                <a:r>
                  <a:rPr lang="en-US" sz="1400" dirty="0"/>
                  <a:t>ML Inf (n)</a:t>
                </a:r>
              </a:p>
            </p:txBody>
          </p:sp>
          <p:cxnSp>
            <p:nvCxnSpPr>
              <p:cNvPr id="12" name="Straight Arrow Connector 11">
                <a:extLst>
                  <a:ext uri="{FF2B5EF4-FFF2-40B4-BE49-F238E27FC236}">
                    <a16:creationId xmlns:a16="http://schemas.microsoft.com/office/drawing/2014/main" id="{6009F201-133A-44C2-8FE7-7B4071F27618}"/>
                  </a:ext>
                </a:extLst>
              </p:cNvPr>
              <p:cNvCxnSpPr>
                <a:cxnSpLocks/>
                <a:stCxn id="4" idx="2"/>
                <a:endCxn id="9" idx="0"/>
              </p:cNvCxnSpPr>
              <p:nvPr/>
            </p:nvCxnSpPr>
            <p:spPr>
              <a:xfrm>
                <a:off x="5678009" y="3619084"/>
                <a:ext cx="86808" cy="102568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E8CA4BB-3D9D-4BA6-96F5-564F0503BAAD}"/>
                  </a:ext>
                </a:extLst>
              </p:cNvPr>
              <p:cNvCxnSpPr>
                <a:cxnSpLocks/>
                <a:stCxn id="4" idx="2"/>
                <a:endCxn id="11" idx="0"/>
              </p:cNvCxnSpPr>
              <p:nvPr/>
            </p:nvCxnSpPr>
            <p:spPr>
              <a:xfrm>
                <a:off x="5678009" y="3619084"/>
                <a:ext cx="2179641"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2E6C6F5-FA63-4F34-BBA7-E919729566CA}"/>
                  </a:ext>
                </a:extLst>
              </p:cNvPr>
              <p:cNvSpPr txBox="1"/>
              <p:nvPr/>
            </p:nvSpPr>
            <p:spPr>
              <a:xfrm>
                <a:off x="6756311" y="2060019"/>
                <a:ext cx="2206524" cy="406525"/>
              </a:xfrm>
              <a:prstGeom prst="rect">
                <a:avLst/>
              </a:prstGeom>
              <a:noFill/>
            </p:spPr>
            <p:txBody>
              <a:bodyPr wrap="none" rtlCol="0">
                <a:spAutoFit/>
              </a:bodyPr>
              <a:lstStyle/>
              <a:p>
                <a:r>
                  <a:rPr lang="en-US" sz="1400" dirty="0"/>
                  <a:t>EDR Core Value 1</a:t>
                </a:r>
              </a:p>
            </p:txBody>
          </p:sp>
          <p:cxnSp>
            <p:nvCxnSpPr>
              <p:cNvPr id="15" name="Straight Arrow Connector 14">
                <a:extLst>
                  <a:ext uri="{FF2B5EF4-FFF2-40B4-BE49-F238E27FC236}">
                    <a16:creationId xmlns:a16="http://schemas.microsoft.com/office/drawing/2014/main" id="{CB47C775-9423-4AD6-8526-91A5CD4E8721}"/>
                  </a:ext>
                </a:extLst>
              </p:cNvPr>
              <p:cNvCxnSpPr>
                <a:cxnSpLocks/>
                <a:stCxn id="4" idx="1"/>
              </p:cNvCxnSpPr>
              <p:nvPr/>
            </p:nvCxnSpPr>
            <p:spPr>
              <a:xfrm flipH="1">
                <a:off x="365315" y="3110126"/>
                <a:ext cx="4234394" cy="1756546"/>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37823C09-EAB6-46F4-BCC9-67EE342B7437}"/>
                  </a:ext>
                </a:extLst>
              </p:cNvPr>
              <p:cNvCxnSpPr>
                <a:cxnSpLocks/>
                <a:stCxn id="4" idx="1"/>
                <a:endCxn id="36" idx="3"/>
              </p:cNvCxnSpPr>
              <p:nvPr/>
            </p:nvCxnSpPr>
            <p:spPr>
              <a:xfrm flipH="1">
                <a:off x="-321095" y="3110126"/>
                <a:ext cx="4920803" cy="5246222"/>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grpSp>
          <p:nvGrpSpPr>
            <p:cNvPr id="18" name="Group 17">
              <a:extLst>
                <a:ext uri="{FF2B5EF4-FFF2-40B4-BE49-F238E27FC236}">
                  <a16:creationId xmlns:a16="http://schemas.microsoft.com/office/drawing/2014/main" id="{B4EEEDE0-F109-4151-B748-8FC3149AFFD5}"/>
                </a:ext>
              </a:extLst>
            </p:cNvPr>
            <p:cNvGrpSpPr/>
            <p:nvPr/>
          </p:nvGrpSpPr>
          <p:grpSpPr>
            <a:xfrm>
              <a:off x="5889267" y="2917565"/>
              <a:ext cx="6067020" cy="3854086"/>
              <a:chOff x="-342343" y="558788"/>
              <a:chExt cx="9305178" cy="5090645"/>
            </a:xfrm>
          </p:grpSpPr>
          <p:sp>
            <p:nvSpPr>
              <p:cNvPr id="19" name="Rectangle: Rounded Corners 18">
                <a:extLst>
                  <a:ext uri="{FF2B5EF4-FFF2-40B4-BE49-F238E27FC236}">
                    <a16:creationId xmlns:a16="http://schemas.microsoft.com/office/drawing/2014/main" id="{5B8EAB19-52C7-417D-8E1E-A530F095F972}"/>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400"/>
              </a:p>
            </p:txBody>
          </p:sp>
          <p:sp>
            <p:nvSpPr>
              <p:cNvPr id="20" name="Rectangle 19">
                <a:extLst>
                  <a:ext uri="{FF2B5EF4-FFF2-40B4-BE49-F238E27FC236}">
                    <a16:creationId xmlns:a16="http://schemas.microsoft.com/office/drawing/2014/main" id="{B2A4BFA4-8256-4550-8019-332F754D5EBA}"/>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EDR Agent (i) </a:t>
                </a:r>
              </a:p>
            </p:txBody>
          </p:sp>
          <p:graphicFrame>
            <p:nvGraphicFramePr>
              <p:cNvPr id="21" name="Diagram 20">
                <a:extLst>
                  <a:ext uri="{FF2B5EF4-FFF2-40B4-BE49-F238E27FC236}">
                    <a16:creationId xmlns:a16="http://schemas.microsoft.com/office/drawing/2014/main" id="{62652E97-52C1-43CC-8FD4-5E2484DEA0B9}"/>
                  </a:ext>
                </a:extLst>
              </p:cNvPr>
              <p:cNvGraphicFramePr/>
              <p:nvPr>
                <p:extLst>
                  <p:ext uri="{D42A27DB-BD31-4B8C-83A1-F6EECF244321}">
                    <p14:modId xmlns:p14="http://schemas.microsoft.com/office/powerpoint/2010/main" val="3523296607"/>
                  </p:ext>
                </p:extLst>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22" name="Straight Arrow Connector 21">
                <a:extLst>
                  <a:ext uri="{FF2B5EF4-FFF2-40B4-BE49-F238E27FC236}">
                    <a16:creationId xmlns:a16="http://schemas.microsoft.com/office/drawing/2014/main" id="{85C8AEE8-D193-4C17-A58C-5310E305AC6D}"/>
                  </a:ext>
                </a:extLst>
              </p:cNvPr>
              <p:cNvCxnSpPr>
                <a:cxnSpLocks/>
                <a:stCxn id="20" idx="2"/>
                <a:endCxn id="23" idx="0"/>
              </p:cNvCxnSpPr>
              <p:nvPr/>
            </p:nvCxnSpPr>
            <p:spPr>
              <a:xfrm flipH="1">
                <a:off x="4432574" y="3619084"/>
                <a:ext cx="1245436"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F8F0395-5332-4E32-99AC-0B2BB5F7A062}"/>
                  </a:ext>
                </a:extLst>
              </p:cNvPr>
              <p:cNvSpPr txBox="1"/>
              <p:nvPr/>
            </p:nvSpPr>
            <p:spPr>
              <a:xfrm>
                <a:off x="3841826" y="4633784"/>
                <a:ext cx="1181493" cy="406525"/>
              </a:xfrm>
              <a:prstGeom prst="rect">
                <a:avLst/>
              </a:prstGeom>
              <a:noFill/>
            </p:spPr>
            <p:txBody>
              <a:bodyPr wrap="none" rtlCol="0">
                <a:spAutoFit/>
              </a:bodyPr>
              <a:lstStyle/>
              <a:p>
                <a:r>
                  <a:rPr lang="en-US" sz="1400" dirty="0"/>
                  <a:t>Registry</a:t>
                </a:r>
              </a:p>
            </p:txBody>
          </p:sp>
          <p:sp>
            <p:nvSpPr>
              <p:cNvPr id="24" name="TextBox 23">
                <a:extLst>
                  <a:ext uri="{FF2B5EF4-FFF2-40B4-BE49-F238E27FC236}">
                    <a16:creationId xmlns:a16="http://schemas.microsoft.com/office/drawing/2014/main" id="{2B74385D-4F80-4160-AFB9-408295C04D33}"/>
                  </a:ext>
                </a:extLst>
              </p:cNvPr>
              <p:cNvSpPr txBox="1"/>
              <p:nvPr/>
            </p:nvSpPr>
            <p:spPr>
              <a:xfrm>
                <a:off x="4308140" y="5003115"/>
                <a:ext cx="779663" cy="406525"/>
              </a:xfrm>
              <a:prstGeom prst="rect">
                <a:avLst/>
              </a:prstGeom>
              <a:noFill/>
            </p:spPr>
            <p:txBody>
              <a:bodyPr wrap="none" rtlCol="0">
                <a:spAutoFit/>
              </a:bodyPr>
              <a:lstStyle/>
              <a:p>
                <a:r>
                  <a:rPr lang="en-US" sz="1400" dirty="0"/>
                  <a:t>Hive</a:t>
                </a:r>
              </a:p>
            </p:txBody>
          </p:sp>
          <p:sp>
            <p:nvSpPr>
              <p:cNvPr id="25" name="TextBox 24">
                <a:extLst>
                  <a:ext uri="{FF2B5EF4-FFF2-40B4-BE49-F238E27FC236}">
                    <a16:creationId xmlns:a16="http://schemas.microsoft.com/office/drawing/2014/main" id="{C5EF5CD4-22B0-4287-8649-51948DEBA532}"/>
                  </a:ext>
                </a:extLst>
              </p:cNvPr>
              <p:cNvSpPr txBox="1"/>
              <p:nvPr/>
            </p:nvSpPr>
            <p:spPr>
              <a:xfrm>
                <a:off x="5373657" y="4644768"/>
                <a:ext cx="782320" cy="406525"/>
              </a:xfrm>
              <a:prstGeom prst="rect">
                <a:avLst/>
              </a:prstGeom>
              <a:noFill/>
            </p:spPr>
            <p:txBody>
              <a:bodyPr wrap="none" rtlCol="0">
                <a:spAutoFit/>
              </a:bodyPr>
              <a:lstStyle/>
              <a:p>
                <a:r>
                  <a:rPr lang="en-US" sz="1400" dirty="0"/>
                  <a:t>Files</a:t>
                </a:r>
              </a:p>
            </p:txBody>
          </p:sp>
          <p:sp>
            <p:nvSpPr>
              <p:cNvPr id="26" name="TextBox 25">
                <a:extLst>
                  <a:ext uri="{FF2B5EF4-FFF2-40B4-BE49-F238E27FC236}">
                    <a16:creationId xmlns:a16="http://schemas.microsoft.com/office/drawing/2014/main" id="{56283D94-FB49-47BF-B2FD-9A22A93F1D20}"/>
                  </a:ext>
                </a:extLst>
              </p:cNvPr>
              <p:cNvSpPr txBox="1"/>
              <p:nvPr/>
            </p:nvSpPr>
            <p:spPr>
              <a:xfrm>
                <a:off x="5790032" y="5014101"/>
                <a:ext cx="1480456" cy="406525"/>
              </a:xfrm>
              <a:prstGeom prst="rect">
                <a:avLst/>
              </a:prstGeom>
              <a:noFill/>
            </p:spPr>
            <p:txBody>
              <a:bodyPr wrap="none" rtlCol="0">
                <a:spAutoFit/>
              </a:bodyPr>
              <a:lstStyle/>
              <a:p>
                <a:r>
                  <a:rPr lang="en-US" sz="1400" dirty="0"/>
                  <a:t>Shadow FS</a:t>
                </a:r>
              </a:p>
            </p:txBody>
          </p:sp>
          <p:sp>
            <p:nvSpPr>
              <p:cNvPr id="27" name="TextBox 26">
                <a:extLst>
                  <a:ext uri="{FF2B5EF4-FFF2-40B4-BE49-F238E27FC236}">
                    <a16:creationId xmlns:a16="http://schemas.microsoft.com/office/drawing/2014/main" id="{854B819E-6767-42C2-8B35-4F87D26B9868}"/>
                  </a:ext>
                </a:extLst>
              </p:cNvPr>
              <p:cNvSpPr txBox="1"/>
              <p:nvPr/>
            </p:nvSpPr>
            <p:spPr>
              <a:xfrm>
                <a:off x="7174706" y="4633784"/>
                <a:ext cx="1365887" cy="406525"/>
              </a:xfrm>
              <a:prstGeom prst="rect">
                <a:avLst/>
              </a:prstGeom>
              <a:noFill/>
            </p:spPr>
            <p:txBody>
              <a:bodyPr wrap="none" rtlCol="0">
                <a:spAutoFit/>
              </a:bodyPr>
              <a:lstStyle/>
              <a:p>
                <a:r>
                  <a:rPr lang="en-US" sz="1400" dirty="0"/>
                  <a:t>ML Inf (n)</a:t>
                </a:r>
              </a:p>
            </p:txBody>
          </p:sp>
          <p:cxnSp>
            <p:nvCxnSpPr>
              <p:cNvPr id="28" name="Straight Arrow Connector 27">
                <a:extLst>
                  <a:ext uri="{FF2B5EF4-FFF2-40B4-BE49-F238E27FC236}">
                    <a16:creationId xmlns:a16="http://schemas.microsoft.com/office/drawing/2014/main" id="{A53F3EEE-E1BA-4434-B915-7DF479A8C824}"/>
                  </a:ext>
                </a:extLst>
              </p:cNvPr>
              <p:cNvCxnSpPr>
                <a:cxnSpLocks/>
                <a:stCxn id="20" idx="2"/>
                <a:endCxn id="25" idx="0"/>
              </p:cNvCxnSpPr>
              <p:nvPr/>
            </p:nvCxnSpPr>
            <p:spPr>
              <a:xfrm>
                <a:off x="5678009" y="3619084"/>
                <a:ext cx="86808" cy="102568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54F7EF8-8397-42D4-AE62-3CA0FD5D1577}"/>
                  </a:ext>
                </a:extLst>
              </p:cNvPr>
              <p:cNvCxnSpPr>
                <a:cxnSpLocks/>
                <a:stCxn id="20" idx="2"/>
                <a:endCxn id="27" idx="0"/>
              </p:cNvCxnSpPr>
              <p:nvPr/>
            </p:nvCxnSpPr>
            <p:spPr>
              <a:xfrm>
                <a:off x="5678009" y="3619084"/>
                <a:ext cx="2179641"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511E991-420F-4100-9258-4B5746DE0F40}"/>
                  </a:ext>
                </a:extLst>
              </p:cNvPr>
              <p:cNvSpPr txBox="1"/>
              <p:nvPr/>
            </p:nvSpPr>
            <p:spPr>
              <a:xfrm>
                <a:off x="6756311" y="2060019"/>
                <a:ext cx="2206524" cy="406525"/>
              </a:xfrm>
              <a:prstGeom prst="rect">
                <a:avLst/>
              </a:prstGeom>
              <a:noFill/>
            </p:spPr>
            <p:txBody>
              <a:bodyPr wrap="none" rtlCol="0">
                <a:spAutoFit/>
              </a:bodyPr>
              <a:lstStyle/>
              <a:p>
                <a:r>
                  <a:rPr lang="en-US" sz="1400" dirty="0"/>
                  <a:t>EDR Core Value 1</a:t>
                </a:r>
              </a:p>
            </p:txBody>
          </p:sp>
          <p:cxnSp>
            <p:nvCxnSpPr>
              <p:cNvPr id="31" name="Straight Arrow Connector 30">
                <a:extLst>
                  <a:ext uri="{FF2B5EF4-FFF2-40B4-BE49-F238E27FC236}">
                    <a16:creationId xmlns:a16="http://schemas.microsoft.com/office/drawing/2014/main" id="{BAEF2579-3E1C-4533-B237-DA0C8B68F996}"/>
                  </a:ext>
                </a:extLst>
              </p:cNvPr>
              <p:cNvCxnSpPr>
                <a:cxnSpLocks/>
                <a:stCxn id="20" idx="1"/>
              </p:cNvCxnSpPr>
              <p:nvPr/>
            </p:nvCxnSpPr>
            <p:spPr>
              <a:xfrm flipH="1" flipV="1">
                <a:off x="344067" y="1155881"/>
                <a:ext cx="4255641" cy="195424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a:extLst>
                  <a:ext uri="{FF2B5EF4-FFF2-40B4-BE49-F238E27FC236}">
                    <a16:creationId xmlns:a16="http://schemas.microsoft.com/office/drawing/2014/main" id="{ACCCA395-0EF8-4976-9FFE-34CF877DCF53}"/>
                  </a:ext>
                </a:extLst>
              </p:cNvPr>
              <p:cNvCxnSpPr>
                <a:cxnSpLocks/>
                <a:stCxn id="20" idx="1"/>
                <a:endCxn id="36" idx="3"/>
              </p:cNvCxnSpPr>
              <p:nvPr/>
            </p:nvCxnSpPr>
            <p:spPr>
              <a:xfrm flipH="1">
                <a:off x="-342343" y="3110126"/>
                <a:ext cx="4942052" cy="1101342"/>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C024BC6B-862A-4B9D-97DF-88CAD80EB6FA}"/>
                  </a:ext>
                </a:extLst>
              </p:cNvPr>
              <p:cNvCxnSpPr>
                <a:cxnSpLocks/>
              </p:cNvCxnSpPr>
              <p:nvPr/>
            </p:nvCxnSpPr>
            <p:spPr>
              <a:xfrm flipH="1">
                <a:off x="394550" y="558788"/>
                <a:ext cx="2257212" cy="378109"/>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grpSp>
        <p:sp>
          <p:nvSpPr>
            <p:cNvPr id="33" name="TextBox 32">
              <a:extLst>
                <a:ext uri="{FF2B5EF4-FFF2-40B4-BE49-F238E27FC236}">
                  <a16:creationId xmlns:a16="http://schemas.microsoft.com/office/drawing/2014/main" id="{F4767681-372F-4CED-BFBA-88B11CE67CC5}"/>
                </a:ext>
              </a:extLst>
            </p:cNvPr>
            <p:cNvSpPr txBox="1"/>
            <p:nvPr/>
          </p:nvSpPr>
          <p:spPr>
            <a:xfrm>
              <a:off x="9485646" y="3461450"/>
              <a:ext cx="343364" cy="369332"/>
            </a:xfrm>
            <a:prstGeom prst="rect">
              <a:avLst/>
            </a:prstGeom>
            <a:noFill/>
          </p:spPr>
          <p:txBody>
            <a:bodyPr wrap="none" rtlCol="0">
              <a:spAutoFit/>
            </a:bodyPr>
            <a:lstStyle/>
            <a:p>
              <a:r>
                <a:rPr lang="en-US" dirty="0"/>
                <a:t>…</a:t>
              </a:r>
            </a:p>
          </p:txBody>
        </p:sp>
        <p:sp>
          <p:nvSpPr>
            <p:cNvPr id="34" name="Cloud 33">
              <a:extLst>
                <a:ext uri="{FF2B5EF4-FFF2-40B4-BE49-F238E27FC236}">
                  <a16:creationId xmlns:a16="http://schemas.microsoft.com/office/drawing/2014/main" id="{82E3BD2C-D7F7-47F7-BDB0-707FBFAABC7F}"/>
                </a:ext>
              </a:extLst>
            </p:cNvPr>
            <p:cNvSpPr/>
            <p:nvPr/>
          </p:nvSpPr>
          <p:spPr>
            <a:xfrm>
              <a:off x="3698435" y="1690688"/>
              <a:ext cx="2156758" cy="1368014"/>
            </a:xfrm>
            <a:prstGeom prst="clou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EDR(i) Cloud</a:t>
              </a:r>
            </a:p>
          </p:txBody>
        </p:sp>
        <p:sp>
          <p:nvSpPr>
            <p:cNvPr id="35" name="Rectangle: Rounded Corners 34">
              <a:extLst>
                <a:ext uri="{FF2B5EF4-FFF2-40B4-BE49-F238E27FC236}">
                  <a16:creationId xmlns:a16="http://schemas.microsoft.com/office/drawing/2014/main" id="{98D4EA00-4745-4AFC-A222-1DB45122B67E}"/>
                </a:ext>
              </a:extLst>
            </p:cNvPr>
            <p:cNvSpPr/>
            <p:nvPr/>
          </p:nvSpPr>
          <p:spPr>
            <a:xfrm>
              <a:off x="3866928" y="3544494"/>
              <a:ext cx="1814416" cy="8174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EDR(i) </a:t>
              </a:r>
              <a:r>
                <a:rPr lang="en-US" dirty="0" err="1"/>
                <a:t>Mgmt</a:t>
              </a:r>
              <a:endParaRPr lang="en-US" dirty="0"/>
            </a:p>
          </p:txBody>
        </p:sp>
        <p:graphicFrame>
          <p:nvGraphicFramePr>
            <p:cNvPr id="36" name="Diagram 35">
              <a:extLst>
                <a:ext uri="{FF2B5EF4-FFF2-40B4-BE49-F238E27FC236}">
                  <a16:creationId xmlns:a16="http://schemas.microsoft.com/office/drawing/2014/main" id="{AF0A22A6-D97D-44D4-A9BE-4C4E5AA9DD09}"/>
                </a:ext>
              </a:extLst>
            </p:cNvPr>
            <p:cNvGraphicFramePr/>
            <p:nvPr>
              <p:extLst>
                <p:ext uri="{D42A27DB-BD31-4B8C-83A1-F6EECF244321}">
                  <p14:modId xmlns:p14="http://schemas.microsoft.com/office/powerpoint/2010/main" val="1831632985"/>
                </p:ext>
              </p:extLst>
            </p:nvPr>
          </p:nvGraphicFramePr>
          <p:xfrm>
            <a:off x="3628457" y="4998972"/>
            <a:ext cx="2260810" cy="136801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45" name="Rectangle: Rounded Corners 44">
              <a:extLst>
                <a:ext uri="{FF2B5EF4-FFF2-40B4-BE49-F238E27FC236}">
                  <a16:creationId xmlns:a16="http://schemas.microsoft.com/office/drawing/2014/main" id="{CC73523F-E5D5-44BA-A12E-410490DB6E7B}"/>
                </a:ext>
              </a:extLst>
            </p:cNvPr>
            <p:cNvSpPr/>
            <p:nvPr/>
          </p:nvSpPr>
          <p:spPr>
            <a:xfrm>
              <a:off x="1030930" y="2505667"/>
              <a:ext cx="2335397" cy="136801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r>
                <a:rPr lang="en-US" sz="1400" dirty="0"/>
                <a:t>Mining ML (i)</a:t>
              </a:r>
            </a:p>
            <a:p>
              <a:r>
                <a:rPr lang="en-US" sz="1400" dirty="0"/>
                <a:t>Orgs (grouping)</a:t>
              </a:r>
            </a:p>
            <a:p>
              <a:r>
                <a:rPr lang="en-US" sz="1400" dirty="0"/>
                <a:t>Risk Model (threshold)</a:t>
              </a:r>
            </a:p>
            <a:p>
              <a:r>
                <a:rPr lang="en-US" sz="1400" dirty="0"/>
                <a:t>Internal detection model</a:t>
              </a:r>
            </a:p>
          </p:txBody>
        </p:sp>
        <p:sp>
          <p:nvSpPr>
            <p:cNvPr id="46" name="TextBox 45">
              <a:extLst>
                <a:ext uri="{FF2B5EF4-FFF2-40B4-BE49-F238E27FC236}">
                  <a16:creationId xmlns:a16="http://schemas.microsoft.com/office/drawing/2014/main" id="{578D2383-7BEA-4060-978F-709467C62FF8}"/>
                </a:ext>
              </a:extLst>
            </p:cNvPr>
            <p:cNvSpPr txBox="1"/>
            <p:nvPr/>
          </p:nvSpPr>
          <p:spPr>
            <a:xfrm>
              <a:off x="2142684" y="1617575"/>
              <a:ext cx="1485773" cy="307777"/>
            </a:xfrm>
            <a:prstGeom prst="rect">
              <a:avLst/>
            </a:prstGeom>
            <a:noFill/>
          </p:spPr>
          <p:txBody>
            <a:bodyPr wrap="square" rtlCol="0">
              <a:spAutoFit/>
            </a:bodyPr>
            <a:lstStyle/>
            <a:p>
              <a:r>
                <a:rPr lang="en-US" sz="1400" dirty="0"/>
                <a:t>EDR Core Value 2</a:t>
              </a:r>
            </a:p>
          </p:txBody>
        </p:sp>
        <p:sp>
          <p:nvSpPr>
            <p:cNvPr id="47" name="TextBox 46">
              <a:extLst>
                <a:ext uri="{FF2B5EF4-FFF2-40B4-BE49-F238E27FC236}">
                  <a16:creationId xmlns:a16="http://schemas.microsoft.com/office/drawing/2014/main" id="{5492D84D-5D25-4B83-BA6C-DBEF23B75E2B}"/>
                </a:ext>
              </a:extLst>
            </p:cNvPr>
            <p:cNvSpPr txBox="1"/>
            <p:nvPr/>
          </p:nvSpPr>
          <p:spPr>
            <a:xfrm>
              <a:off x="107890" y="4361912"/>
              <a:ext cx="636072" cy="923330"/>
            </a:xfrm>
            <a:prstGeom prst="rect">
              <a:avLst/>
            </a:prstGeom>
            <a:noFill/>
          </p:spPr>
          <p:txBody>
            <a:bodyPr wrap="none" rtlCol="0">
              <a:spAutoFit/>
            </a:bodyPr>
            <a:lstStyle/>
            <a:p>
              <a:r>
                <a:rPr lang="en-US" dirty="0"/>
                <a:t>IOCs</a:t>
              </a:r>
            </a:p>
            <a:p>
              <a:r>
                <a:rPr lang="en-US" dirty="0"/>
                <a:t>Auto</a:t>
              </a:r>
            </a:p>
            <a:p>
              <a:r>
                <a:rPr lang="en-US" dirty="0"/>
                <a:t>…</a:t>
              </a:r>
            </a:p>
          </p:txBody>
        </p:sp>
        <p:cxnSp>
          <p:nvCxnSpPr>
            <p:cNvPr id="49" name="Straight Arrow Connector 48">
              <a:extLst>
                <a:ext uri="{FF2B5EF4-FFF2-40B4-BE49-F238E27FC236}">
                  <a16:creationId xmlns:a16="http://schemas.microsoft.com/office/drawing/2014/main" id="{8E17B3AD-0BA8-477F-93A9-6E817439A546}"/>
                </a:ext>
              </a:extLst>
            </p:cNvPr>
            <p:cNvCxnSpPr>
              <a:stCxn id="47" idx="3"/>
              <a:endCxn id="45" idx="2"/>
            </p:cNvCxnSpPr>
            <p:nvPr/>
          </p:nvCxnSpPr>
          <p:spPr>
            <a:xfrm flipV="1">
              <a:off x="743962" y="3873681"/>
              <a:ext cx="1454667" cy="9498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4B703521-FB74-4CC0-97CF-A3F0AC31EE5E}"/>
                </a:ext>
              </a:extLst>
            </p:cNvPr>
            <p:cNvCxnSpPr>
              <a:cxnSpLocks/>
              <a:stCxn id="47" idx="3"/>
              <a:endCxn id="36" idx="1"/>
            </p:cNvCxnSpPr>
            <p:nvPr/>
          </p:nvCxnSpPr>
          <p:spPr>
            <a:xfrm>
              <a:off x="743962" y="4823577"/>
              <a:ext cx="2884495" cy="85940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cxnSp>
        <p:nvCxnSpPr>
          <p:cNvPr id="38" name="Connector: Curved 37">
            <a:extLst>
              <a:ext uri="{FF2B5EF4-FFF2-40B4-BE49-F238E27FC236}">
                <a16:creationId xmlns:a16="http://schemas.microsoft.com/office/drawing/2014/main" id="{69915A55-9E5D-4A3B-8FF2-2DADF7C81122}"/>
              </a:ext>
            </a:extLst>
          </p:cNvPr>
          <p:cNvCxnSpPr>
            <a:stCxn id="3" idx="1"/>
            <a:endCxn id="19" idx="1"/>
          </p:cNvCxnSpPr>
          <p:nvPr/>
        </p:nvCxnSpPr>
        <p:spPr>
          <a:xfrm rot="10800000" flipH="1" flipV="1">
            <a:off x="8474151" y="2163161"/>
            <a:ext cx="13854" cy="3138055"/>
          </a:xfrm>
          <a:prstGeom prst="curvedConnector3">
            <a:avLst>
              <a:gd name="adj1" fmla="val -4824231"/>
            </a:avLst>
          </a:prstGeom>
          <a:ln w="57150">
            <a:prstDash val="lgDash"/>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5466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DF34A92D-176E-4BF9-8E82-9D2AD4A10F15}"/>
              </a:ext>
            </a:extLst>
          </p:cNvPr>
          <p:cNvSpPr>
            <a:spLocks noGrp="1"/>
          </p:cNvSpPr>
          <p:nvPr>
            <p:ph type="title"/>
          </p:nvPr>
        </p:nvSpPr>
        <p:spPr/>
        <p:txBody>
          <a:bodyPr/>
          <a:lstStyle/>
          <a:p>
            <a:r>
              <a:rPr lang="en-US" dirty="0"/>
              <a:t>EDR/XDR Normalization Challenge</a:t>
            </a:r>
          </a:p>
        </p:txBody>
      </p:sp>
      <p:grpSp>
        <p:nvGrpSpPr>
          <p:cNvPr id="46" name="Group 45">
            <a:extLst>
              <a:ext uri="{FF2B5EF4-FFF2-40B4-BE49-F238E27FC236}">
                <a16:creationId xmlns:a16="http://schemas.microsoft.com/office/drawing/2014/main" id="{FB417373-C36E-4834-94E2-C65A1799451A}"/>
              </a:ext>
            </a:extLst>
          </p:cNvPr>
          <p:cNvGrpSpPr/>
          <p:nvPr/>
        </p:nvGrpSpPr>
        <p:grpSpPr>
          <a:xfrm>
            <a:off x="3082866" y="1274619"/>
            <a:ext cx="8270934" cy="4565073"/>
            <a:chOff x="1960533" y="838200"/>
            <a:chExt cx="8270934" cy="4565073"/>
          </a:xfrm>
        </p:grpSpPr>
        <p:sp>
          <p:nvSpPr>
            <p:cNvPr id="45" name="Rectangle: Rounded Corners 44">
              <a:extLst>
                <a:ext uri="{FF2B5EF4-FFF2-40B4-BE49-F238E27FC236}">
                  <a16:creationId xmlns:a16="http://schemas.microsoft.com/office/drawing/2014/main" id="{D92835CC-4141-43B8-963E-5BAFE5A6803F}"/>
                </a:ext>
              </a:extLst>
            </p:cNvPr>
            <p:cNvSpPr/>
            <p:nvPr/>
          </p:nvSpPr>
          <p:spPr>
            <a:xfrm>
              <a:off x="1960533" y="838200"/>
              <a:ext cx="8261483" cy="4565073"/>
            </a:xfrm>
            <a:prstGeom prst="roundRect">
              <a:avLst>
                <a:gd name="adj" fmla="val 9232"/>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4" name="Group 3">
              <a:extLst>
                <a:ext uri="{FF2B5EF4-FFF2-40B4-BE49-F238E27FC236}">
                  <a16:creationId xmlns:a16="http://schemas.microsoft.com/office/drawing/2014/main" id="{25A20562-CF01-4456-A892-445689AD3B48}"/>
                </a:ext>
              </a:extLst>
            </p:cNvPr>
            <p:cNvGrpSpPr/>
            <p:nvPr/>
          </p:nvGrpSpPr>
          <p:grpSpPr>
            <a:xfrm>
              <a:off x="2043545" y="1027906"/>
              <a:ext cx="8187922" cy="4267200"/>
              <a:chOff x="107890" y="692727"/>
              <a:chExt cx="12000797" cy="6078924"/>
            </a:xfrm>
          </p:grpSpPr>
          <p:grpSp>
            <p:nvGrpSpPr>
              <p:cNvPr id="5" name="Group 4">
                <a:extLst>
                  <a:ext uri="{FF2B5EF4-FFF2-40B4-BE49-F238E27FC236}">
                    <a16:creationId xmlns:a16="http://schemas.microsoft.com/office/drawing/2014/main" id="{57CDFD90-CB77-4FCC-9296-A9A3C10092BB}"/>
                  </a:ext>
                </a:extLst>
              </p:cNvPr>
              <p:cNvGrpSpPr/>
              <p:nvPr/>
            </p:nvGrpSpPr>
            <p:grpSpPr>
              <a:xfrm>
                <a:off x="5889267" y="692727"/>
                <a:ext cx="6205568" cy="4990252"/>
                <a:chOff x="-321095" y="1765005"/>
                <a:chExt cx="9517673" cy="6591343"/>
              </a:xfrm>
            </p:grpSpPr>
            <p:sp>
              <p:nvSpPr>
                <p:cNvPr id="30" name="Rectangle: Rounded Corners 29">
                  <a:extLst>
                    <a:ext uri="{FF2B5EF4-FFF2-40B4-BE49-F238E27FC236}">
                      <a16:creationId xmlns:a16="http://schemas.microsoft.com/office/drawing/2014/main" id="{A85336FB-66CE-4F09-A619-BE09131CFB88}"/>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31" name="Rectangle 30">
                  <a:extLst>
                    <a:ext uri="{FF2B5EF4-FFF2-40B4-BE49-F238E27FC236}">
                      <a16:creationId xmlns:a16="http://schemas.microsoft.com/office/drawing/2014/main" id="{46A7FF8C-3DFD-43A3-A684-C143453736DF}"/>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32" name="Diagram 31">
                  <a:extLst>
                    <a:ext uri="{FF2B5EF4-FFF2-40B4-BE49-F238E27FC236}">
                      <a16:creationId xmlns:a16="http://schemas.microsoft.com/office/drawing/2014/main" id="{34ADBF96-79A8-4D7C-A544-F36F3709ED76}"/>
                    </a:ext>
                  </a:extLst>
                </p:cNvPr>
                <p:cNvGraphicFramePr/>
                <p:nvPr>
                  <p:extLst>
                    <p:ext uri="{D42A27DB-BD31-4B8C-83A1-F6EECF244321}">
                      <p14:modId xmlns:p14="http://schemas.microsoft.com/office/powerpoint/2010/main" val="2241440676"/>
                    </p:ext>
                  </p:extLst>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3" name="Straight Arrow Connector 32">
                  <a:extLst>
                    <a:ext uri="{FF2B5EF4-FFF2-40B4-BE49-F238E27FC236}">
                      <a16:creationId xmlns:a16="http://schemas.microsoft.com/office/drawing/2014/main" id="{E6BAE3E1-DCEE-4B28-809F-E7BA343ECF40}"/>
                    </a:ext>
                  </a:extLst>
                </p:cNvPr>
                <p:cNvCxnSpPr>
                  <a:cxnSpLocks/>
                  <a:stCxn id="31" idx="2"/>
                  <a:endCxn id="34" idx="0"/>
                </p:cNvCxnSpPr>
                <p:nvPr/>
              </p:nvCxnSpPr>
              <p:spPr>
                <a:xfrm flipH="1">
                  <a:off x="4519636" y="3619082"/>
                  <a:ext cx="1158375"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32CE814-4B64-45B5-AD92-62B7FBCAEC1C}"/>
                    </a:ext>
                  </a:extLst>
                </p:cNvPr>
                <p:cNvSpPr txBox="1"/>
                <p:nvPr/>
              </p:nvSpPr>
              <p:spPr>
                <a:xfrm>
                  <a:off x="3841825" y="4633784"/>
                  <a:ext cx="1355623" cy="463298"/>
                </a:xfrm>
                <a:prstGeom prst="rect">
                  <a:avLst/>
                </a:prstGeom>
                <a:noFill/>
              </p:spPr>
              <p:txBody>
                <a:bodyPr wrap="none" rtlCol="0">
                  <a:spAutoFit/>
                </a:bodyPr>
                <a:lstStyle/>
                <a:p>
                  <a:r>
                    <a:rPr lang="en-US" sz="1000" dirty="0"/>
                    <a:t>Registry</a:t>
                  </a:r>
                </a:p>
              </p:txBody>
            </p:sp>
            <p:sp>
              <p:nvSpPr>
                <p:cNvPr id="35" name="TextBox 34">
                  <a:extLst>
                    <a:ext uri="{FF2B5EF4-FFF2-40B4-BE49-F238E27FC236}">
                      <a16:creationId xmlns:a16="http://schemas.microsoft.com/office/drawing/2014/main" id="{173D0542-9C7C-4AD9-A4E8-D388F34A6722}"/>
                    </a:ext>
                  </a:extLst>
                </p:cNvPr>
                <p:cNvSpPr txBox="1"/>
                <p:nvPr/>
              </p:nvSpPr>
              <p:spPr>
                <a:xfrm>
                  <a:off x="4308141" y="5003114"/>
                  <a:ext cx="934017" cy="463298"/>
                </a:xfrm>
                <a:prstGeom prst="rect">
                  <a:avLst/>
                </a:prstGeom>
                <a:noFill/>
              </p:spPr>
              <p:txBody>
                <a:bodyPr wrap="none" rtlCol="0">
                  <a:spAutoFit/>
                </a:bodyPr>
                <a:lstStyle/>
                <a:p>
                  <a:r>
                    <a:rPr lang="en-US" sz="1000" dirty="0"/>
                    <a:t>Hive</a:t>
                  </a:r>
                </a:p>
              </p:txBody>
            </p:sp>
            <p:sp>
              <p:nvSpPr>
                <p:cNvPr id="36" name="TextBox 35">
                  <a:extLst>
                    <a:ext uri="{FF2B5EF4-FFF2-40B4-BE49-F238E27FC236}">
                      <a16:creationId xmlns:a16="http://schemas.microsoft.com/office/drawing/2014/main" id="{B593EB62-F89C-4084-8A48-1FC710E987C0}"/>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37" name="TextBox 36">
                  <a:extLst>
                    <a:ext uri="{FF2B5EF4-FFF2-40B4-BE49-F238E27FC236}">
                      <a16:creationId xmlns:a16="http://schemas.microsoft.com/office/drawing/2014/main" id="{DF93D89E-6825-4C6C-B66B-D8C720E8D0BA}"/>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38" name="TextBox 37">
                  <a:extLst>
                    <a:ext uri="{FF2B5EF4-FFF2-40B4-BE49-F238E27FC236}">
                      <a16:creationId xmlns:a16="http://schemas.microsoft.com/office/drawing/2014/main" id="{D77BB58C-8E42-4D61-BDD4-804F957A299B}"/>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39" name="Straight Arrow Connector 38">
                  <a:extLst>
                    <a:ext uri="{FF2B5EF4-FFF2-40B4-BE49-F238E27FC236}">
                      <a16:creationId xmlns:a16="http://schemas.microsoft.com/office/drawing/2014/main" id="{63FF11C1-7A58-4031-9831-5B1A84D91F35}"/>
                    </a:ext>
                  </a:extLst>
                </p:cNvPr>
                <p:cNvCxnSpPr>
                  <a:cxnSpLocks/>
                  <a:stCxn id="31" idx="2"/>
                  <a:endCxn id="36" idx="0"/>
                </p:cNvCxnSpPr>
                <p:nvPr/>
              </p:nvCxnSpPr>
              <p:spPr>
                <a:xfrm>
                  <a:off x="5678011" y="3619082"/>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273C2A7-D8C5-4639-90F5-C126D4871CBC}"/>
                    </a:ext>
                  </a:extLst>
                </p:cNvPr>
                <p:cNvCxnSpPr>
                  <a:cxnSpLocks/>
                  <a:stCxn id="31" idx="2"/>
                  <a:endCxn id="38" idx="0"/>
                </p:cNvCxnSpPr>
                <p:nvPr/>
              </p:nvCxnSpPr>
              <p:spPr>
                <a:xfrm>
                  <a:off x="5678011" y="3619082"/>
                  <a:ext cx="2269999"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6315583-4A59-43E5-AAF8-DB745A52C5AE}"/>
                    </a:ext>
                  </a:extLst>
                </p:cNvPr>
                <p:cNvSpPr txBox="1"/>
                <p:nvPr/>
              </p:nvSpPr>
              <p:spPr>
                <a:xfrm>
                  <a:off x="6756312" y="2060019"/>
                  <a:ext cx="2440266" cy="463298"/>
                </a:xfrm>
                <a:prstGeom prst="rect">
                  <a:avLst/>
                </a:prstGeom>
                <a:noFill/>
              </p:spPr>
              <p:txBody>
                <a:bodyPr wrap="none" rtlCol="0">
                  <a:spAutoFit/>
                </a:bodyPr>
                <a:lstStyle/>
                <a:p>
                  <a:r>
                    <a:rPr lang="en-US" sz="1000" dirty="0"/>
                    <a:t>EDR Core Value 1</a:t>
                  </a:r>
                </a:p>
              </p:txBody>
            </p:sp>
            <p:cxnSp>
              <p:nvCxnSpPr>
                <p:cNvPr id="42" name="Straight Arrow Connector 41">
                  <a:extLst>
                    <a:ext uri="{FF2B5EF4-FFF2-40B4-BE49-F238E27FC236}">
                      <a16:creationId xmlns:a16="http://schemas.microsoft.com/office/drawing/2014/main" id="{E431A204-626B-4750-9CEE-D8F5BF76FD17}"/>
                    </a:ext>
                  </a:extLst>
                </p:cNvPr>
                <p:cNvCxnSpPr>
                  <a:cxnSpLocks/>
                  <a:stCxn id="31" idx="1"/>
                </p:cNvCxnSpPr>
                <p:nvPr/>
              </p:nvCxnSpPr>
              <p:spPr>
                <a:xfrm flipH="1">
                  <a:off x="365315" y="3110126"/>
                  <a:ext cx="4234394" cy="1756546"/>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43" name="Straight Arrow Connector 42">
                  <a:extLst>
                    <a:ext uri="{FF2B5EF4-FFF2-40B4-BE49-F238E27FC236}">
                      <a16:creationId xmlns:a16="http://schemas.microsoft.com/office/drawing/2014/main" id="{9CDE2E44-02D9-442C-A56B-6C543B739A72}"/>
                    </a:ext>
                  </a:extLst>
                </p:cNvPr>
                <p:cNvCxnSpPr>
                  <a:cxnSpLocks/>
                  <a:endCxn id="10" idx="3"/>
                </p:cNvCxnSpPr>
                <p:nvPr/>
              </p:nvCxnSpPr>
              <p:spPr>
                <a:xfrm flipH="1">
                  <a:off x="-321095" y="3255918"/>
                  <a:ext cx="5591815" cy="510043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grpSp>
            <p:nvGrpSpPr>
              <p:cNvPr id="6" name="Group 5">
                <a:extLst>
                  <a:ext uri="{FF2B5EF4-FFF2-40B4-BE49-F238E27FC236}">
                    <a16:creationId xmlns:a16="http://schemas.microsoft.com/office/drawing/2014/main" id="{E13AEC31-D07E-454B-94A6-0FF7E434B9AE}"/>
                  </a:ext>
                </a:extLst>
              </p:cNvPr>
              <p:cNvGrpSpPr/>
              <p:nvPr/>
            </p:nvGrpSpPr>
            <p:grpSpPr>
              <a:xfrm>
                <a:off x="5889267" y="3369619"/>
                <a:ext cx="6219420" cy="3402032"/>
                <a:chOff x="-342343" y="1155881"/>
                <a:chExt cx="9538919" cy="4493552"/>
              </a:xfrm>
            </p:grpSpPr>
            <p:sp>
              <p:nvSpPr>
                <p:cNvPr id="16" name="Rectangle: Rounded Corners 15">
                  <a:extLst>
                    <a:ext uri="{FF2B5EF4-FFF2-40B4-BE49-F238E27FC236}">
                      <a16:creationId xmlns:a16="http://schemas.microsoft.com/office/drawing/2014/main" id="{008BBF48-18BB-4316-8E0F-4D5B98F8AE38}"/>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17" name="Rectangle 16">
                  <a:extLst>
                    <a:ext uri="{FF2B5EF4-FFF2-40B4-BE49-F238E27FC236}">
                      <a16:creationId xmlns:a16="http://schemas.microsoft.com/office/drawing/2014/main" id="{2756B81B-F9A7-453E-AA0B-D4F77AEA8C3B}"/>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18" name="Diagram 17">
                  <a:extLst>
                    <a:ext uri="{FF2B5EF4-FFF2-40B4-BE49-F238E27FC236}">
                      <a16:creationId xmlns:a16="http://schemas.microsoft.com/office/drawing/2014/main" id="{1C483587-323E-4B4A-AB04-A2C1814A371D}"/>
                    </a:ext>
                  </a:extLst>
                </p:cNvPr>
                <p:cNvGraphicFramePr/>
                <p:nvPr>
                  <p:extLst>
                    <p:ext uri="{D42A27DB-BD31-4B8C-83A1-F6EECF244321}">
                      <p14:modId xmlns:p14="http://schemas.microsoft.com/office/powerpoint/2010/main" val="2005796140"/>
                    </p:ext>
                  </p:extLst>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9" name="Straight Arrow Connector 18">
                  <a:extLst>
                    <a:ext uri="{FF2B5EF4-FFF2-40B4-BE49-F238E27FC236}">
                      <a16:creationId xmlns:a16="http://schemas.microsoft.com/office/drawing/2014/main" id="{C821A6EF-665A-40F6-9551-77A517A805AD}"/>
                    </a:ext>
                  </a:extLst>
                </p:cNvPr>
                <p:cNvCxnSpPr>
                  <a:cxnSpLocks/>
                  <a:stCxn id="17" idx="2"/>
                  <a:endCxn id="20" idx="0"/>
                </p:cNvCxnSpPr>
                <p:nvPr/>
              </p:nvCxnSpPr>
              <p:spPr>
                <a:xfrm flipH="1">
                  <a:off x="4519638" y="3619083"/>
                  <a:ext cx="1158373"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094CC8D-BF7F-4399-8EE4-48286F8BCD55}"/>
                    </a:ext>
                  </a:extLst>
                </p:cNvPr>
                <p:cNvSpPr txBox="1"/>
                <p:nvPr/>
              </p:nvSpPr>
              <p:spPr>
                <a:xfrm>
                  <a:off x="3841827" y="4633784"/>
                  <a:ext cx="1355623" cy="463298"/>
                </a:xfrm>
                <a:prstGeom prst="rect">
                  <a:avLst/>
                </a:prstGeom>
                <a:noFill/>
              </p:spPr>
              <p:txBody>
                <a:bodyPr wrap="none" rtlCol="0">
                  <a:spAutoFit/>
                </a:bodyPr>
                <a:lstStyle/>
                <a:p>
                  <a:r>
                    <a:rPr lang="en-US" sz="1000" dirty="0"/>
                    <a:t>Registry</a:t>
                  </a:r>
                </a:p>
              </p:txBody>
            </p:sp>
            <p:sp>
              <p:nvSpPr>
                <p:cNvPr id="21" name="TextBox 20">
                  <a:extLst>
                    <a:ext uri="{FF2B5EF4-FFF2-40B4-BE49-F238E27FC236}">
                      <a16:creationId xmlns:a16="http://schemas.microsoft.com/office/drawing/2014/main" id="{1DD318BF-2331-44F6-B6F8-0E8AB98F72D9}"/>
                    </a:ext>
                  </a:extLst>
                </p:cNvPr>
                <p:cNvSpPr txBox="1"/>
                <p:nvPr/>
              </p:nvSpPr>
              <p:spPr>
                <a:xfrm>
                  <a:off x="4308140" y="5003114"/>
                  <a:ext cx="934017" cy="463298"/>
                </a:xfrm>
                <a:prstGeom prst="rect">
                  <a:avLst/>
                </a:prstGeom>
                <a:noFill/>
              </p:spPr>
              <p:txBody>
                <a:bodyPr wrap="none" rtlCol="0">
                  <a:spAutoFit/>
                </a:bodyPr>
                <a:lstStyle/>
                <a:p>
                  <a:r>
                    <a:rPr lang="en-US" sz="1000" dirty="0"/>
                    <a:t>Hive</a:t>
                  </a:r>
                </a:p>
              </p:txBody>
            </p:sp>
            <p:sp>
              <p:nvSpPr>
                <p:cNvPr id="22" name="TextBox 21">
                  <a:extLst>
                    <a:ext uri="{FF2B5EF4-FFF2-40B4-BE49-F238E27FC236}">
                      <a16:creationId xmlns:a16="http://schemas.microsoft.com/office/drawing/2014/main" id="{2360A5C2-400F-48C0-A39D-E565EB85D2E0}"/>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23" name="TextBox 22">
                  <a:extLst>
                    <a:ext uri="{FF2B5EF4-FFF2-40B4-BE49-F238E27FC236}">
                      <a16:creationId xmlns:a16="http://schemas.microsoft.com/office/drawing/2014/main" id="{A127B0C4-66C0-4052-8014-A3B276BB9E5C}"/>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24" name="TextBox 23">
                  <a:extLst>
                    <a:ext uri="{FF2B5EF4-FFF2-40B4-BE49-F238E27FC236}">
                      <a16:creationId xmlns:a16="http://schemas.microsoft.com/office/drawing/2014/main" id="{1877E8D9-B878-4F61-9B55-05DF03B1FE3C}"/>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25" name="Straight Arrow Connector 24">
                  <a:extLst>
                    <a:ext uri="{FF2B5EF4-FFF2-40B4-BE49-F238E27FC236}">
                      <a16:creationId xmlns:a16="http://schemas.microsoft.com/office/drawing/2014/main" id="{7B70F6AB-74CF-45BC-BCF6-E4888D48DAFB}"/>
                    </a:ext>
                  </a:extLst>
                </p:cNvPr>
                <p:cNvCxnSpPr>
                  <a:cxnSpLocks/>
                  <a:stCxn id="17" idx="2"/>
                  <a:endCxn id="22" idx="0"/>
                </p:cNvCxnSpPr>
                <p:nvPr/>
              </p:nvCxnSpPr>
              <p:spPr>
                <a:xfrm>
                  <a:off x="5678011" y="3619083"/>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F0125DF-7940-4AFD-87F0-069CC04D0C61}"/>
                    </a:ext>
                  </a:extLst>
                </p:cNvPr>
                <p:cNvCxnSpPr>
                  <a:cxnSpLocks/>
                  <a:stCxn id="17" idx="2"/>
                  <a:endCxn id="24" idx="0"/>
                </p:cNvCxnSpPr>
                <p:nvPr/>
              </p:nvCxnSpPr>
              <p:spPr>
                <a:xfrm>
                  <a:off x="5678011" y="3619083"/>
                  <a:ext cx="2270000"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A27D349-EC8C-4697-A82C-953DC7976DFD}"/>
                    </a:ext>
                  </a:extLst>
                </p:cNvPr>
                <p:cNvSpPr txBox="1"/>
                <p:nvPr/>
              </p:nvSpPr>
              <p:spPr>
                <a:xfrm>
                  <a:off x="6756310" y="2060019"/>
                  <a:ext cx="2440266" cy="463298"/>
                </a:xfrm>
                <a:prstGeom prst="rect">
                  <a:avLst/>
                </a:prstGeom>
                <a:noFill/>
              </p:spPr>
              <p:txBody>
                <a:bodyPr wrap="none" rtlCol="0">
                  <a:spAutoFit/>
                </a:bodyPr>
                <a:lstStyle/>
                <a:p>
                  <a:r>
                    <a:rPr lang="en-US" sz="1000" dirty="0"/>
                    <a:t>EDR Core Value 1</a:t>
                  </a:r>
                </a:p>
              </p:txBody>
            </p:sp>
            <p:cxnSp>
              <p:nvCxnSpPr>
                <p:cNvPr id="28" name="Straight Arrow Connector 27">
                  <a:extLst>
                    <a:ext uri="{FF2B5EF4-FFF2-40B4-BE49-F238E27FC236}">
                      <a16:creationId xmlns:a16="http://schemas.microsoft.com/office/drawing/2014/main" id="{5A118753-67FF-43BC-8A10-E25129614D00}"/>
                    </a:ext>
                  </a:extLst>
                </p:cNvPr>
                <p:cNvCxnSpPr>
                  <a:cxnSpLocks/>
                  <a:stCxn id="17" idx="1"/>
                </p:cNvCxnSpPr>
                <p:nvPr/>
              </p:nvCxnSpPr>
              <p:spPr>
                <a:xfrm flipH="1" flipV="1">
                  <a:off x="344067" y="1155881"/>
                  <a:ext cx="4255641" cy="195424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9" name="Straight Arrow Connector 28">
                  <a:extLst>
                    <a:ext uri="{FF2B5EF4-FFF2-40B4-BE49-F238E27FC236}">
                      <a16:creationId xmlns:a16="http://schemas.microsoft.com/office/drawing/2014/main" id="{E22EB893-EAA0-4DF3-8195-7579D2E66BF4}"/>
                    </a:ext>
                  </a:extLst>
                </p:cNvPr>
                <p:cNvCxnSpPr>
                  <a:cxnSpLocks/>
                  <a:endCxn id="10" idx="3"/>
                </p:cNvCxnSpPr>
                <p:nvPr/>
              </p:nvCxnSpPr>
              <p:spPr>
                <a:xfrm flipH="1">
                  <a:off x="-342343" y="3255918"/>
                  <a:ext cx="5613066" cy="95555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7" name="TextBox 6">
                <a:extLst>
                  <a:ext uri="{FF2B5EF4-FFF2-40B4-BE49-F238E27FC236}">
                    <a16:creationId xmlns:a16="http://schemas.microsoft.com/office/drawing/2014/main" id="{70F6DD49-A4E7-4C4A-BF5B-94557833652A}"/>
                  </a:ext>
                </a:extLst>
              </p:cNvPr>
              <p:cNvSpPr txBox="1"/>
              <p:nvPr/>
            </p:nvSpPr>
            <p:spPr>
              <a:xfrm>
                <a:off x="9485647" y="3461450"/>
                <a:ext cx="413979" cy="372682"/>
              </a:xfrm>
              <a:prstGeom prst="rect">
                <a:avLst/>
              </a:prstGeom>
              <a:noFill/>
            </p:spPr>
            <p:txBody>
              <a:bodyPr wrap="none" rtlCol="0">
                <a:spAutoFit/>
              </a:bodyPr>
              <a:lstStyle/>
              <a:p>
                <a:r>
                  <a:rPr lang="en-US" sz="1100" dirty="0"/>
                  <a:t>…</a:t>
                </a:r>
              </a:p>
            </p:txBody>
          </p:sp>
          <p:sp>
            <p:nvSpPr>
              <p:cNvPr id="8" name="Cloud 7">
                <a:extLst>
                  <a:ext uri="{FF2B5EF4-FFF2-40B4-BE49-F238E27FC236}">
                    <a16:creationId xmlns:a16="http://schemas.microsoft.com/office/drawing/2014/main" id="{5984400C-2B60-44B1-9A9C-4A2EEE2B952C}"/>
                  </a:ext>
                </a:extLst>
              </p:cNvPr>
              <p:cNvSpPr/>
              <p:nvPr/>
            </p:nvSpPr>
            <p:spPr>
              <a:xfrm>
                <a:off x="3698435" y="1690688"/>
                <a:ext cx="2156758" cy="1368014"/>
              </a:xfrm>
              <a:prstGeom prst="clou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Cloud</a:t>
                </a:r>
              </a:p>
            </p:txBody>
          </p:sp>
          <p:sp>
            <p:nvSpPr>
              <p:cNvPr id="9" name="Rectangle: Rounded Corners 8">
                <a:extLst>
                  <a:ext uri="{FF2B5EF4-FFF2-40B4-BE49-F238E27FC236}">
                    <a16:creationId xmlns:a16="http://schemas.microsoft.com/office/drawing/2014/main" id="{89DB45AF-4F35-4F71-BDFD-24F0721036E7}"/>
                  </a:ext>
                </a:extLst>
              </p:cNvPr>
              <p:cNvSpPr/>
              <p:nvPr/>
            </p:nvSpPr>
            <p:spPr>
              <a:xfrm>
                <a:off x="3866928" y="3544494"/>
                <a:ext cx="1814416" cy="8174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a:t>
                </a:r>
                <a:r>
                  <a:rPr lang="en-US" sz="1100" dirty="0" err="1"/>
                  <a:t>Mgmt</a:t>
                </a:r>
                <a:endParaRPr lang="en-US" sz="1100" dirty="0"/>
              </a:p>
            </p:txBody>
          </p:sp>
          <p:graphicFrame>
            <p:nvGraphicFramePr>
              <p:cNvPr id="10" name="Diagram 9">
                <a:extLst>
                  <a:ext uri="{FF2B5EF4-FFF2-40B4-BE49-F238E27FC236}">
                    <a16:creationId xmlns:a16="http://schemas.microsoft.com/office/drawing/2014/main" id="{E06FCA99-D084-4422-9B15-DADC21F26B04}"/>
                  </a:ext>
                </a:extLst>
              </p:cNvPr>
              <p:cNvGraphicFramePr/>
              <p:nvPr>
                <p:extLst>
                  <p:ext uri="{D42A27DB-BD31-4B8C-83A1-F6EECF244321}">
                    <p14:modId xmlns:p14="http://schemas.microsoft.com/office/powerpoint/2010/main" val="1060952018"/>
                  </p:ext>
                </p:extLst>
              </p:nvPr>
            </p:nvGraphicFramePr>
            <p:xfrm>
              <a:off x="3628457" y="4998972"/>
              <a:ext cx="2260810" cy="136801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1" name="Rectangle: Rounded Corners 10">
                <a:extLst>
                  <a:ext uri="{FF2B5EF4-FFF2-40B4-BE49-F238E27FC236}">
                    <a16:creationId xmlns:a16="http://schemas.microsoft.com/office/drawing/2014/main" id="{FB74F3BD-680E-4854-A9F7-AEDF4F970B99}"/>
                  </a:ext>
                </a:extLst>
              </p:cNvPr>
              <p:cNvSpPr/>
              <p:nvPr/>
            </p:nvSpPr>
            <p:spPr>
              <a:xfrm>
                <a:off x="1030930" y="2505667"/>
                <a:ext cx="2335397" cy="136801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r>
                  <a:rPr lang="en-US" sz="1000" dirty="0"/>
                  <a:t>Mining ML (i)</a:t>
                </a:r>
              </a:p>
              <a:p>
                <a:r>
                  <a:rPr lang="en-US" sz="1000" dirty="0"/>
                  <a:t>Orgs (grouping)</a:t>
                </a:r>
              </a:p>
              <a:p>
                <a:r>
                  <a:rPr lang="en-US" sz="1000" dirty="0"/>
                  <a:t>Risk Model (threshold)</a:t>
                </a:r>
              </a:p>
              <a:p>
                <a:r>
                  <a:rPr lang="en-US" sz="1000" dirty="0"/>
                  <a:t>Internal detection model</a:t>
                </a:r>
              </a:p>
            </p:txBody>
          </p:sp>
          <p:sp>
            <p:nvSpPr>
              <p:cNvPr id="12" name="TextBox 11">
                <a:extLst>
                  <a:ext uri="{FF2B5EF4-FFF2-40B4-BE49-F238E27FC236}">
                    <a16:creationId xmlns:a16="http://schemas.microsoft.com/office/drawing/2014/main" id="{8841D1ED-AB47-46B0-9C9F-EA4F706618AE}"/>
                  </a:ext>
                </a:extLst>
              </p:cNvPr>
              <p:cNvSpPr txBox="1"/>
              <p:nvPr/>
            </p:nvSpPr>
            <p:spPr>
              <a:xfrm>
                <a:off x="2142684" y="1617575"/>
                <a:ext cx="1485772" cy="569985"/>
              </a:xfrm>
              <a:prstGeom prst="rect">
                <a:avLst/>
              </a:prstGeom>
              <a:noFill/>
            </p:spPr>
            <p:txBody>
              <a:bodyPr wrap="square" rtlCol="0">
                <a:spAutoFit/>
              </a:bodyPr>
              <a:lstStyle/>
              <a:p>
                <a:r>
                  <a:rPr lang="en-US" sz="1000" dirty="0"/>
                  <a:t>EDR Core Value 2</a:t>
                </a:r>
              </a:p>
            </p:txBody>
          </p:sp>
          <p:sp>
            <p:nvSpPr>
              <p:cNvPr id="13" name="TextBox 12">
                <a:extLst>
                  <a:ext uri="{FF2B5EF4-FFF2-40B4-BE49-F238E27FC236}">
                    <a16:creationId xmlns:a16="http://schemas.microsoft.com/office/drawing/2014/main" id="{1451F195-DEF5-4F62-B206-C9EF7BC273A9}"/>
                  </a:ext>
                </a:extLst>
              </p:cNvPr>
              <p:cNvSpPr txBox="1"/>
              <p:nvPr/>
            </p:nvSpPr>
            <p:spPr>
              <a:xfrm>
                <a:off x="107890" y="4361912"/>
                <a:ext cx="648926" cy="372682"/>
              </a:xfrm>
              <a:prstGeom prst="rect">
                <a:avLst/>
              </a:prstGeom>
              <a:noFill/>
            </p:spPr>
            <p:txBody>
              <a:bodyPr wrap="none" rtlCol="0">
                <a:spAutoFit/>
              </a:bodyPr>
              <a:lstStyle/>
              <a:p>
                <a:r>
                  <a:rPr lang="en-US" sz="1100" dirty="0"/>
                  <a:t>IOCs</a:t>
                </a:r>
              </a:p>
            </p:txBody>
          </p:sp>
          <p:cxnSp>
            <p:nvCxnSpPr>
              <p:cNvPr id="14" name="Straight Arrow Connector 13">
                <a:extLst>
                  <a:ext uri="{FF2B5EF4-FFF2-40B4-BE49-F238E27FC236}">
                    <a16:creationId xmlns:a16="http://schemas.microsoft.com/office/drawing/2014/main" id="{10EAEC2B-F457-4DB4-AE09-3BEFFF49B40F}"/>
                  </a:ext>
                </a:extLst>
              </p:cNvPr>
              <p:cNvCxnSpPr>
                <a:stCxn id="13" idx="3"/>
                <a:endCxn id="11" idx="2"/>
              </p:cNvCxnSpPr>
              <p:nvPr/>
            </p:nvCxnSpPr>
            <p:spPr>
              <a:xfrm flipV="1">
                <a:off x="756816" y="3873682"/>
                <a:ext cx="1441812" cy="6745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E6282F74-A634-4015-A0AE-BFCA02152E87}"/>
                  </a:ext>
                </a:extLst>
              </p:cNvPr>
              <p:cNvCxnSpPr>
                <a:cxnSpLocks/>
                <a:stCxn id="13" idx="3"/>
                <a:endCxn id="10" idx="1"/>
              </p:cNvCxnSpPr>
              <p:nvPr/>
            </p:nvCxnSpPr>
            <p:spPr>
              <a:xfrm>
                <a:off x="756816" y="4548252"/>
                <a:ext cx="2871642" cy="113472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grpSp>
        <p:nvGrpSpPr>
          <p:cNvPr id="47" name="Group 46">
            <a:extLst>
              <a:ext uri="{FF2B5EF4-FFF2-40B4-BE49-F238E27FC236}">
                <a16:creationId xmlns:a16="http://schemas.microsoft.com/office/drawing/2014/main" id="{D0057483-1C4D-4259-B563-CFF5BA554482}"/>
              </a:ext>
            </a:extLst>
          </p:cNvPr>
          <p:cNvGrpSpPr/>
          <p:nvPr/>
        </p:nvGrpSpPr>
        <p:grpSpPr>
          <a:xfrm>
            <a:off x="3311466" y="1634837"/>
            <a:ext cx="8270934" cy="4565073"/>
            <a:chOff x="1960533" y="838200"/>
            <a:chExt cx="8270934" cy="4565073"/>
          </a:xfrm>
        </p:grpSpPr>
        <p:sp>
          <p:nvSpPr>
            <p:cNvPr id="48" name="Rectangle: Rounded Corners 47">
              <a:extLst>
                <a:ext uri="{FF2B5EF4-FFF2-40B4-BE49-F238E27FC236}">
                  <a16:creationId xmlns:a16="http://schemas.microsoft.com/office/drawing/2014/main" id="{9552AC04-8304-4C00-BC7D-2473D8D2B51D}"/>
                </a:ext>
              </a:extLst>
            </p:cNvPr>
            <p:cNvSpPr/>
            <p:nvPr/>
          </p:nvSpPr>
          <p:spPr>
            <a:xfrm>
              <a:off x="1960533" y="838200"/>
              <a:ext cx="8261483" cy="4565073"/>
            </a:xfrm>
            <a:prstGeom prst="roundRect">
              <a:avLst>
                <a:gd name="adj" fmla="val 9232"/>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49" name="Group 48">
              <a:extLst>
                <a:ext uri="{FF2B5EF4-FFF2-40B4-BE49-F238E27FC236}">
                  <a16:creationId xmlns:a16="http://schemas.microsoft.com/office/drawing/2014/main" id="{32FB7FF0-EAC4-425E-856A-552C0D48F7AB}"/>
                </a:ext>
              </a:extLst>
            </p:cNvPr>
            <p:cNvGrpSpPr/>
            <p:nvPr/>
          </p:nvGrpSpPr>
          <p:grpSpPr>
            <a:xfrm>
              <a:off x="2043545" y="1027906"/>
              <a:ext cx="8187922" cy="4267200"/>
              <a:chOff x="107890" y="692727"/>
              <a:chExt cx="12000797" cy="6078924"/>
            </a:xfrm>
          </p:grpSpPr>
          <p:grpSp>
            <p:nvGrpSpPr>
              <p:cNvPr id="50" name="Group 49">
                <a:extLst>
                  <a:ext uri="{FF2B5EF4-FFF2-40B4-BE49-F238E27FC236}">
                    <a16:creationId xmlns:a16="http://schemas.microsoft.com/office/drawing/2014/main" id="{B86DC952-715E-479B-A809-BEA8E2CA7B36}"/>
                  </a:ext>
                </a:extLst>
              </p:cNvPr>
              <p:cNvGrpSpPr/>
              <p:nvPr/>
            </p:nvGrpSpPr>
            <p:grpSpPr>
              <a:xfrm>
                <a:off x="5889267" y="692727"/>
                <a:ext cx="6205568" cy="4990252"/>
                <a:chOff x="-321095" y="1765005"/>
                <a:chExt cx="9517673" cy="6591343"/>
              </a:xfrm>
            </p:grpSpPr>
            <p:sp>
              <p:nvSpPr>
                <p:cNvPr id="75" name="Rectangle: Rounded Corners 74">
                  <a:extLst>
                    <a:ext uri="{FF2B5EF4-FFF2-40B4-BE49-F238E27FC236}">
                      <a16:creationId xmlns:a16="http://schemas.microsoft.com/office/drawing/2014/main" id="{DDDEEBA3-0D21-4842-8BD4-7B9E3C8BA7B7}"/>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76" name="Rectangle 75">
                  <a:extLst>
                    <a:ext uri="{FF2B5EF4-FFF2-40B4-BE49-F238E27FC236}">
                      <a16:creationId xmlns:a16="http://schemas.microsoft.com/office/drawing/2014/main" id="{CC8F18C7-37EE-4C66-8A1C-D66BEE17EAA0}"/>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77" name="Diagram 76">
                  <a:extLst>
                    <a:ext uri="{FF2B5EF4-FFF2-40B4-BE49-F238E27FC236}">
                      <a16:creationId xmlns:a16="http://schemas.microsoft.com/office/drawing/2014/main" id="{FAAA1ECB-3813-4B28-AA24-0F96612AFAAC}"/>
                    </a:ext>
                  </a:extLst>
                </p:cNvPr>
                <p:cNvGraphicFramePr/>
                <p:nvPr>
                  <p:extLst>
                    <p:ext uri="{D42A27DB-BD31-4B8C-83A1-F6EECF244321}">
                      <p14:modId xmlns:p14="http://schemas.microsoft.com/office/powerpoint/2010/main" val="2241440676"/>
                    </p:ext>
                  </p:extLst>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78" name="Straight Arrow Connector 77">
                  <a:extLst>
                    <a:ext uri="{FF2B5EF4-FFF2-40B4-BE49-F238E27FC236}">
                      <a16:creationId xmlns:a16="http://schemas.microsoft.com/office/drawing/2014/main" id="{B8DF62E3-09F9-4A36-B1BE-0F28CC1BCBC3}"/>
                    </a:ext>
                  </a:extLst>
                </p:cNvPr>
                <p:cNvCxnSpPr>
                  <a:cxnSpLocks/>
                  <a:stCxn id="76" idx="2"/>
                  <a:endCxn id="79" idx="0"/>
                </p:cNvCxnSpPr>
                <p:nvPr/>
              </p:nvCxnSpPr>
              <p:spPr>
                <a:xfrm flipH="1">
                  <a:off x="4519636" y="3619082"/>
                  <a:ext cx="1158375"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4B7FFA3B-4F18-4EE3-ABC4-58D18F46A8EB}"/>
                    </a:ext>
                  </a:extLst>
                </p:cNvPr>
                <p:cNvSpPr txBox="1"/>
                <p:nvPr/>
              </p:nvSpPr>
              <p:spPr>
                <a:xfrm>
                  <a:off x="3841825" y="4633784"/>
                  <a:ext cx="1355623" cy="463298"/>
                </a:xfrm>
                <a:prstGeom prst="rect">
                  <a:avLst/>
                </a:prstGeom>
                <a:noFill/>
              </p:spPr>
              <p:txBody>
                <a:bodyPr wrap="none" rtlCol="0">
                  <a:spAutoFit/>
                </a:bodyPr>
                <a:lstStyle/>
                <a:p>
                  <a:r>
                    <a:rPr lang="en-US" sz="1000" dirty="0"/>
                    <a:t>Registry</a:t>
                  </a:r>
                </a:p>
              </p:txBody>
            </p:sp>
            <p:sp>
              <p:nvSpPr>
                <p:cNvPr id="80" name="TextBox 79">
                  <a:extLst>
                    <a:ext uri="{FF2B5EF4-FFF2-40B4-BE49-F238E27FC236}">
                      <a16:creationId xmlns:a16="http://schemas.microsoft.com/office/drawing/2014/main" id="{B83E59D2-34D0-4C0A-9484-DCF69D34DF9F}"/>
                    </a:ext>
                  </a:extLst>
                </p:cNvPr>
                <p:cNvSpPr txBox="1"/>
                <p:nvPr/>
              </p:nvSpPr>
              <p:spPr>
                <a:xfrm>
                  <a:off x="4308141" y="5003114"/>
                  <a:ext cx="934017" cy="463298"/>
                </a:xfrm>
                <a:prstGeom prst="rect">
                  <a:avLst/>
                </a:prstGeom>
                <a:noFill/>
              </p:spPr>
              <p:txBody>
                <a:bodyPr wrap="none" rtlCol="0">
                  <a:spAutoFit/>
                </a:bodyPr>
                <a:lstStyle/>
                <a:p>
                  <a:r>
                    <a:rPr lang="en-US" sz="1000" dirty="0"/>
                    <a:t>Hive</a:t>
                  </a:r>
                </a:p>
              </p:txBody>
            </p:sp>
            <p:sp>
              <p:nvSpPr>
                <p:cNvPr id="81" name="TextBox 80">
                  <a:extLst>
                    <a:ext uri="{FF2B5EF4-FFF2-40B4-BE49-F238E27FC236}">
                      <a16:creationId xmlns:a16="http://schemas.microsoft.com/office/drawing/2014/main" id="{5DC3DC9C-5362-4A08-885D-A92CCA00213C}"/>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82" name="TextBox 81">
                  <a:extLst>
                    <a:ext uri="{FF2B5EF4-FFF2-40B4-BE49-F238E27FC236}">
                      <a16:creationId xmlns:a16="http://schemas.microsoft.com/office/drawing/2014/main" id="{C999C6ED-E435-45AE-8576-523E3B4E1E11}"/>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83" name="TextBox 82">
                  <a:extLst>
                    <a:ext uri="{FF2B5EF4-FFF2-40B4-BE49-F238E27FC236}">
                      <a16:creationId xmlns:a16="http://schemas.microsoft.com/office/drawing/2014/main" id="{372A3BCA-2D05-4741-B0F8-440C0B1298D5}"/>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84" name="Straight Arrow Connector 83">
                  <a:extLst>
                    <a:ext uri="{FF2B5EF4-FFF2-40B4-BE49-F238E27FC236}">
                      <a16:creationId xmlns:a16="http://schemas.microsoft.com/office/drawing/2014/main" id="{ABDDC643-40D4-414B-A5B3-CC00CC7042AC}"/>
                    </a:ext>
                  </a:extLst>
                </p:cNvPr>
                <p:cNvCxnSpPr>
                  <a:cxnSpLocks/>
                  <a:stCxn id="76" idx="2"/>
                  <a:endCxn id="81" idx="0"/>
                </p:cNvCxnSpPr>
                <p:nvPr/>
              </p:nvCxnSpPr>
              <p:spPr>
                <a:xfrm>
                  <a:off x="5678011" y="3619082"/>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BC1C1A8F-8683-4A5E-B3D7-DFF4C25027BD}"/>
                    </a:ext>
                  </a:extLst>
                </p:cNvPr>
                <p:cNvCxnSpPr>
                  <a:cxnSpLocks/>
                  <a:stCxn id="76" idx="2"/>
                  <a:endCxn id="83" idx="0"/>
                </p:cNvCxnSpPr>
                <p:nvPr/>
              </p:nvCxnSpPr>
              <p:spPr>
                <a:xfrm>
                  <a:off x="5678011" y="3619082"/>
                  <a:ext cx="2269999"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A5640F6E-3A10-403A-96D4-A573AC432435}"/>
                    </a:ext>
                  </a:extLst>
                </p:cNvPr>
                <p:cNvSpPr txBox="1"/>
                <p:nvPr/>
              </p:nvSpPr>
              <p:spPr>
                <a:xfrm>
                  <a:off x="6756312" y="2060019"/>
                  <a:ext cx="2440266" cy="463298"/>
                </a:xfrm>
                <a:prstGeom prst="rect">
                  <a:avLst/>
                </a:prstGeom>
                <a:noFill/>
              </p:spPr>
              <p:txBody>
                <a:bodyPr wrap="none" rtlCol="0">
                  <a:spAutoFit/>
                </a:bodyPr>
                <a:lstStyle/>
                <a:p>
                  <a:r>
                    <a:rPr lang="en-US" sz="1000" dirty="0"/>
                    <a:t>EDR Core Value 1</a:t>
                  </a:r>
                </a:p>
              </p:txBody>
            </p:sp>
            <p:cxnSp>
              <p:nvCxnSpPr>
                <p:cNvPr id="87" name="Straight Arrow Connector 86">
                  <a:extLst>
                    <a:ext uri="{FF2B5EF4-FFF2-40B4-BE49-F238E27FC236}">
                      <a16:creationId xmlns:a16="http://schemas.microsoft.com/office/drawing/2014/main" id="{82807FF5-33BF-4754-8AB1-C77A08A6138C}"/>
                    </a:ext>
                  </a:extLst>
                </p:cNvPr>
                <p:cNvCxnSpPr>
                  <a:cxnSpLocks/>
                  <a:stCxn id="76" idx="1"/>
                </p:cNvCxnSpPr>
                <p:nvPr/>
              </p:nvCxnSpPr>
              <p:spPr>
                <a:xfrm flipH="1">
                  <a:off x="365315" y="3110126"/>
                  <a:ext cx="4234394" cy="1756546"/>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88" name="Straight Arrow Connector 87">
                  <a:extLst>
                    <a:ext uri="{FF2B5EF4-FFF2-40B4-BE49-F238E27FC236}">
                      <a16:creationId xmlns:a16="http://schemas.microsoft.com/office/drawing/2014/main" id="{9A4B249E-C51D-4C39-9034-306CAF3DE61B}"/>
                    </a:ext>
                  </a:extLst>
                </p:cNvPr>
                <p:cNvCxnSpPr>
                  <a:cxnSpLocks/>
                  <a:endCxn id="55" idx="3"/>
                </p:cNvCxnSpPr>
                <p:nvPr/>
              </p:nvCxnSpPr>
              <p:spPr>
                <a:xfrm flipH="1">
                  <a:off x="-321095" y="3255918"/>
                  <a:ext cx="5591815" cy="510043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grpSp>
            <p:nvGrpSpPr>
              <p:cNvPr id="51" name="Group 50">
                <a:extLst>
                  <a:ext uri="{FF2B5EF4-FFF2-40B4-BE49-F238E27FC236}">
                    <a16:creationId xmlns:a16="http://schemas.microsoft.com/office/drawing/2014/main" id="{514F522C-E74C-4D4A-91CD-7556B418BDF2}"/>
                  </a:ext>
                </a:extLst>
              </p:cNvPr>
              <p:cNvGrpSpPr/>
              <p:nvPr/>
            </p:nvGrpSpPr>
            <p:grpSpPr>
              <a:xfrm>
                <a:off x="5889267" y="3369619"/>
                <a:ext cx="6219420" cy="3402032"/>
                <a:chOff x="-342343" y="1155881"/>
                <a:chExt cx="9538919" cy="4493552"/>
              </a:xfrm>
            </p:grpSpPr>
            <p:sp>
              <p:nvSpPr>
                <p:cNvPr id="61" name="Rectangle: Rounded Corners 60">
                  <a:extLst>
                    <a:ext uri="{FF2B5EF4-FFF2-40B4-BE49-F238E27FC236}">
                      <a16:creationId xmlns:a16="http://schemas.microsoft.com/office/drawing/2014/main" id="{F917F947-FEA3-4889-9E3C-6DAF7531C9FB}"/>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62" name="Rectangle 61">
                  <a:extLst>
                    <a:ext uri="{FF2B5EF4-FFF2-40B4-BE49-F238E27FC236}">
                      <a16:creationId xmlns:a16="http://schemas.microsoft.com/office/drawing/2014/main" id="{0C4C5AFB-F643-455A-8735-D37DE47F3156}"/>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63" name="Diagram 62">
                  <a:extLst>
                    <a:ext uri="{FF2B5EF4-FFF2-40B4-BE49-F238E27FC236}">
                      <a16:creationId xmlns:a16="http://schemas.microsoft.com/office/drawing/2014/main" id="{50696AC0-B646-4EFC-9A8B-9BEC41BE1EB8}"/>
                    </a:ext>
                  </a:extLst>
                </p:cNvPr>
                <p:cNvGraphicFramePr/>
                <p:nvPr>
                  <p:extLst>
                    <p:ext uri="{D42A27DB-BD31-4B8C-83A1-F6EECF244321}">
                      <p14:modId xmlns:p14="http://schemas.microsoft.com/office/powerpoint/2010/main" val="2005796140"/>
                    </p:ext>
                  </p:extLst>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64" name="Straight Arrow Connector 63">
                  <a:extLst>
                    <a:ext uri="{FF2B5EF4-FFF2-40B4-BE49-F238E27FC236}">
                      <a16:creationId xmlns:a16="http://schemas.microsoft.com/office/drawing/2014/main" id="{B8D67554-EE1F-4313-BE17-3A59F1F8642F}"/>
                    </a:ext>
                  </a:extLst>
                </p:cNvPr>
                <p:cNvCxnSpPr>
                  <a:cxnSpLocks/>
                  <a:stCxn id="62" idx="2"/>
                  <a:endCxn id="65" idx="0"/>
                </p:cNvCxnSpPr>
                <p:nvPr/>
              </p:nvCxnSpPr>
              <p:spPr>
                <a:xfrm flipH="1">
                  <a:off x="4519638" y="3619083"/>
                  <a:ext cx="1158373"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A0667C52-8318-454B-95D8-CD43E993FA3F}"/>
                    </a:ext>
                  </a:extLst>
                </p:cNvPr>
                <p:cNvSpPr txBox="1"/>
                <p:nvPr/>
              </p:nvSpPr>
              <p:spPr>
                <a:xfrm>
                  <a:off x="3841827" y="4633784"/>
                  <a:ext cx="1355623" cy="463298"/>
                </a:xfrm>
                <a:prstGeom prst="rect">
                  <a:avLst/>
                </a:prstGeom>
                <a:noFill/>
              </p:spPr>
              <p:txBody>
                <a:bodyPr wrap="none" rtlCol="0">
                  <a:spAutoFit/>
                </a:bodyPr>
                <a:lstStyle/>
                <a:p>
                  <a:r>
                    <a:rPr lang="en-US" sz="1000" dirty="0"/>
                    <a:t>Registry</a:t>
                  </a:r>
                </a:p>
              </p:txBody>
            </p:sp>
            <p:sp>
              <p:nvSpPr>
                <p:cNvPr id="66" name="TextBox 65">
                  <a:extLst>
                    <a:ext uri="{FF2B5EF4-FFF2-40B4-BE49-F238E27FC236}">
                      <a16:creationId xmlns:a16="http://schemas.microsoft.com/office/drawing/2014/main" id="{AA115CA2-CB94-4FB2-9C95-0A94B1DB0B39}"/>
                    </a:ext>
                  </a:extLst>
                </p:cNvPr>
                <p:cNvSpPr txBox="1"/>
                <p:nvPr/>
              </p:nvSpPr>
              <p:spPr>
                <a:xfrm>
                  <a:off x="4308140" y="5003114"/>
                  <a:ext cx="934017" cy="463298"/>
                </a:xfrm>
                <a:prstGeom prst="rect">
                  <a:avLst/>
                </a:prstGeom>
                <a:noFill/>
              </p:spPr>
              <p:txBody>
                <a:bodyPr wrap="none" rtlCol="0">
                  <a:spAutoFit/>
                </a:bodyPr>
                <a:lstStyle/>
                <a:p>
                  <a:r>
                    <a:rPr lang="en-US" sz="1000" dirty="0"/>
                    <a:t>Hive</a:t>
                  </a:r>
                </a:p>
              </p:txBody>
            </p:sp>
            <p:sp>
              <p:nvSpPr>
                <p:cNvPr id="67" name="TextBox 66">
                  <a:extLst>
                    <a:ext uri="{FF2B5EF4-FFF2-40B4-BE49-F238E27FC236}">
                      <a16:creationId xmlns:a16="http://schemas.microsoft.com/office/drawing/2014/main" id="{F44B528C-252B-464A-B61C-20D3FF464B2E}"/>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68" name="TextBox 67">
                  <a:extLst>
                    <a:ext uri="{FF2B5EF4-FFF2-40B4-BE49-F238E27FC236}">
                      <a16:creationId xmlns:a16="http://schemas.microsoft.com/office/drawing/2014/main" id="{D543CEEE-2D7B-41F5-8083-32D72DB6E718}"/>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69" name="TextBox 68">
                  <a:extLst>
                    <a:ext uri="{FF2B5EF4-FFF2-40B4-BE49-F238E27FC236}">
                      <a16:creationId xmlns:a16="http://schemas.microsoft.com/office/drawing/2014/main" id="{A38CA862-5660-4DC9-AA4C-204344B0049B}"/>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70" name="Straight Arrow Connector 69">
                  <a:extLst>
                    <a:ext uri="{FF2B5EF4-FFF2-40B4-BE49-F238E27FC236}">
                      <a16:creationId xmlns:a16="http://schemas.microsoft.com/office/drawing/2014/main" id="{9DAA7D44-6208-4E31-B51C-C14C7385ED87}"/>
                    </a:ext>
                  </a:extLst>
                </p:cNvPr>
                <p:cNvCxnSpPr>
                  <a:cxnSpLocks/>
                  <a:stCxn id="62" idx="2"/>
                  <a:endCxn id="67" idx="0"/>
                </p:cNvCxnSpPr>
                <p:nvPr/>
              </p:nvCxnSpPr>
              <p:spPr>
                <a:xfrm>
                  <a:off x="5678011" y="3619083"/>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FB7770EF-BF37-4CDB-BFF0-776FB063BBCD}"/>
                    </a:ext>
                  </a:extLst>
                </p:cNvPr>
                <p:cNvCxnSpPr>
                  <a:cxnSpLocks/>
                  <a:stCxn id="62" idx="2"/>
                  <a:endCxn id="69" idx="0"/>
                </p:cNvCxnSpPr>
                <p:nvPr/>
              </p:nvCxnSpPr>
              <p:spPr>
                <a:xfrm>
                  <a:off x="5678011" y="3619083"/>
                  <a:ext cx="2270000"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3C5886C-961E-4ED0-A429-62DA33E98B07}"/>
                    </a:ext>
                  </a:extLst>
                </p:cNvPr>
                <p:cNvSpPr txBox="1"/>
                <p:nvPr/>
              </p:nvSpPr>
              <p:spPr>
                <a:xfrm>
                  <a:off x="6756310" y="2060019"/>
                  <a:ext cx="2440266" cy="463298"/>
                </a:xfrm>
                <a:prstGeom prst="rect">
                  <a:avLst/>
                </a:prstGeom>
                <a:noFill/>
              </p:spPr>
              <p:txBody>
                <a:bodyPr wrap="none" rtlCol="0">
                  <a:spAutoFit/>
                </a:bodyPr>
                <a:lstStyle/>
                <a:p>
                  <a:r>
                    <a:rPr lang="en-US" sz="1000" dirty="0"/>
                    <a:t>EDR Core Value 1</a:t>
                  </a:r>
                </a:p>
              </p:txBody>
            </p:sp>
            <p:cxnSp>
              <p:nvCxnSpPr>
                <p:cNvPr id="73" name="Straight Arrow Connector 72">
                  <a:extLst>
                    <a:ext uri="{FF2B5EF4-FFF2-40B4-BE49-F238E27FC236}">
                      <a16:creationId xmlns:a16="http://schemas.microsoft.com/office/drawing/2014/main" id="{58EF58D0-7C85-4360-8508-316CC81BD897}"/>
                    </a:ext>
                  </a:extLst>
                </p:cNvPr>
                <p:cNvCxnSpPr>
                  <a:cxnSpLocks/>
                  <a:stCxn id="62" idx="1"/>
                </p:cNvCxnSpPr>
                <p:nvPr/>
              </p:nvCxnSpPr>
              <p:spPr>
                <a:xfrm flipH="1" flipV="1">
                  <a:off x="344067" y="1155881"/>
                  <a:ext cx="4255641" cy="195424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74" name="Straight Arrow Connector 73">
                  <a:extLst>
                    <a:ext uri="{FF2B5EF4-FFF2-40B4-BE49-F238E27FC236}">
                      <a16:creationId xmlns:a16="http://schemas.microsoft.com/office/drawing/2014/main" id="{2A9CC52F-519C-4D18-A935-5447F680E2FC}"/>
                    </a:ext>
                  </a:extLst>
                </p:cNvPr>
                <p:cNvCxnSpPr>
                  <a:cxnSpLocks/>
                  <a:endCxn id="55" idx="3"/>
                </p:cNvCxnSpPr>
                <p:nvPr/>
              </p:nvCxnSpPr>
              <p:spPr>
                <a:xfrm flipH="1">
                  <a:off x="-342343" y="3255918"/>
                  <a:ext cx="5613066" cy="95555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52" name="TextBox 51">
                <a:extLst>
                  <a:ext uri="{FF2B5EF4-FFF2-40B4-BE49-F238E27FC236}">
                    <a16:creationId xmlns:a16="http://schemas.microsoft.com/office/drawing/2014/main" id="{F1B28846-6D54-4EF0-89C2-974F178619DD}"/>
                  </a:ext>
                </a:extLst>
              </p:cNvPr>
              <p:cNvSpPr txBox="1"/>
              <p:nvPr/>
            </p:nvSpPr>
            <p:spPr>
              <a:xfrm>
                <a:off x="9485647" y="3461450"/>
                <a:ext cx="413979" cy="372682"/>
              </a:xfrm>
              <a:prstGeom prst="rect">
                <a:avLst/>
              </a:prstGeom>
              <a:noFill/>
            </p:spPr>
            <p:txBody>
              <a:bodyPr wrap="none" rtlCol="0">
                <a:spAutoFit/>
              </a:bodyPr>
              <a:lstStyle/>
              <a:p>
                <a:r>
                  <a:rPr lang="en-US" sz="1100" dirty="0"/>
                  <a:t>…</a:t>
                </a:r>
              </a:p>
            </p:txBody>
          </p:sp>
          <p:sp>
            <p:nvSpPr>
              <p:cNvPr id="53" name="Cloud 52">
                <a:extLst>
                  <a:ext uri="{FF2B5EF4-FFF2-40B4-BE49-F238E27FC236}">
                    <a16:creationId xmlns:a16="http://schemas.microsoft.com/office/drawing/2014/main" id="{AD7FF985-249E-49F6-9D7D-5F67A8A35B2E}"/>
                  </a:ext>
                </a:extLst>
              </p:cNvPr>
              <p:cNvSpPr/>
              <p:nvPr/>
            </p:nvSpPr>
            <p:spPr>
              <a:xfrm>
                <a:off x="3698435" y="1690688"/>
                <a:ext cx="2156758" cy="1368014"/>
              </a:xfrm>
              <a:prstGeom prst="clou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Cloud</a:t>
                </a:r>
              </a:p>
            </p:txBody>
          </p:sp>
          <p:sp>
            <p:nvSpPr>
              <p:cNvPr id="54" name="Rectangle: Rounded Corners 53">
                <a:extLst>
                  <a:ext uri="{FF2B5EF4-FFF2-40B4-BE49-F238E27FC236}">
                    <a16:creationId xmlns:a16="http://schemas.microsoft.com/office/drawing/2014/main" id="{7A6FA12C-B891-4452-994E-158FD23D0CCB}"/>
                  </a:ext>
                </a:extLst>
              </p:cNvPr>
              <p:cNvSpPr/>
              <p:nvPr/>
            </p:nvSpPr>
            <p:spPr>
              <a:xfrm>
                <a:off x="3866928" y="3544494"/>
                <a:ext cx="1814416" cy="8174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a:t>
                </a:r>
                <a:r>
                  <a:rPr lang="en-US" sz="1100" dirty="0" err="1"/>
                  <a:t>Mgmt</a:t>
                </a:r>
                <a:endParaRPr lang="en-US" sz="1100" dirty="0"/>
              </a:p>
            </p:txBody>
          </p:sp>
          <p:graphicFrame>
            <p:nvGraphicFramePr>
              <p:cNvPr id="55" name="Diagram 54">
                <a:extLst>
                  <a:ext uri="{FF2B5EF4-FFF2-40B4-BE49-F238E27FC236}">
                    <a16:creationId xmlns:a16="http://schemas.microsoft.com/office/drawing/2014/main" id="{229F19C6-ABA0-4AF5-ADD6-A03F8F163E87}"/>
                  </a:ext>
                </a:extLst>
              </p:cNvPr>
              <p:cNvGraphicFramePr/>
              <p:nvPr>
                <p:extLst>
                  <p:ext uri="{D42A27DB-BD31-4B8C-83A1-F6EECF244321}">
                    <p14:modId xmlns:p14="http://schemas.microsoft.com/office/powerpoint/2010/main" val="1060952018"/>
                  </p:ext>
                </p:extLst>
              </p:nvPr>
            </p:nvGraphicFramePr>
            <p:xfrm>
              <a:off x="3628457" y="4998972"/>
              <a:ext cx="2260810" cy="1368014"/>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56" name="Rectangle: Rounded Corners 55">
                <a:extLst>
                  <a:ext uri="{FF2B5EF4-FFF2-40B4-BE49-F238E27FC236}">
                    <a16:creationId xmlns:a16="http://schemas.microsoft.com/office/drawing/2014/main" id="{43631A25-5EAC-49FC-947E-81E3A24D04EF}"/>
                  </a:ext>
                </a:extLst>
              </p:cNvPr>
              <p:cNvSpPr/>
              <p:nvPr/>
            </p:nvSpPr>
            <p:spPr>
              <a:xfrm>
                <a:off x="1030930" y="2505667"/>
                <a:ext cx="2335397" cy="136801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r>
                  <a:rPr lang="en-US" sz="1000" dirty="0"/>
                  <a:t>Mining ML (i)</a:t>
                </a:r>
              </a:p>
              <a:p>
                <a:r>
                  <a:rPr lang="en-US" sz="1000" dirty="0"/>
                  <a:t>Orgs (grouping)</a:t>
                </a:r>
              </a:p>
              <a:p>
                <a:r>
                  <a:rPr lang="en-US" sz="1000" dirty="0"/>
                  <a:t>Risk Model (threshold)</a:t>
                </a:r>
              </a:p>
              <a:p>
                <a:r>
                  <a:rPr lang="en-US" sz="1000" dirty="0"/>
                  <a:t>Internal detection model</a:t>
                </a:r>
              </a:p>
            </p:txBody>
          </p:sp>
          <p:sp>
            <p:nvSpPr>
              <p:cNvPr id="57" name="TextBox 56">
                <a:extLst>
                  <a:ext uri="{FF2B5EF4-FFF2-40B4-BE49-F238E27FC236}">
                    <a16:creationId xmlns:a16="http://schemas.microsoft.com/office/drawing/2014/main" id="{99708AAC-4761-411B-A6FD-7B5481DA5E4F}"/>
                  </a:ext>
                </a:extLst>
              </p:cNvPr>
              <p:cNvSpPr txBox="1"/>
              <p:nvPr/>
            </p:nvSpPr>
            <p:spPr>
              <a:xfrm>
                <a:off x="2142684" y="1617575"/>
                <a:ext cx="1485772" cy="569985"/>
              </a:xfrm>
              <a:prstGeom prst="rect">
                <a:avLst/>
              </a:prstGeom>
              <a:noFill/>
            </p:spPr>
            <p:txBody>
              <a:bodyPr wrap="square" rtlCol="0">
                <a:spAutoFit/>
              </a:bodyPr>
              <a:lstStyle/>
              <a:p>
                <a:r>
                  <a:rPr lang="en-US" sz="1000" dirty="0"/>
                  <a:t>EDR Core Value 2</a:t>
                </a:r>
              </a:p>
            </p:txBody>
          </p:sp>
          <p:sp>
            <p:nvSpPr>
              <p:cNvPr id="58" name="TextBox 57">
                <a:extLst>
                  <a:ext uri="{FF2B5EF4-FFF2-40B4-BE49-F238E27FC236}">
                    <a16:creationId xmlns:a16="http://schemas.microsoft.com/office/drawing/2014/main" id="{EE4870C1-48FD-4841-87BD-26A8CBB78D64}"/>
                  </a:ext>
                </a:extLst>
              </p:cNvPr>
              <p:cNvSpPr txBox="1"/>
              <p:nvPr/>
            </p:nvSpPr>
            <p:spPr>
              <a:xfrm>
                <a:off x="107890" y="4361912"/>
                <a:ext cx="648926" cy="372682"/>
              </a:xfrm>
              <a:prstGeom prst="rect">
                <a:avLst/>
              </a:prstGeom>
              <a:noFill/>
            </p:spPr>
            <p:txBody>
              <a:bodyPr wrap="none" rtlCol="0">
                <a:spAutoFit/>
              </a:bodyPr>
              <a:lstStyle/>
              <a:p>
                <a:r>
                  <a:rPr lang="en-US" sz="1100" dirty="0"/>
                  <a:t>IOCs</a:t>
                </a:r>
              </a:p>
            </p:txBody>
          </p:sp>
          <p:cxnSp>
            <p:nvCxnSpPr>
              <p:cNvPr id="59" name="Straight Arrow Connector 58">
                <a:extLst>
                  <a:ext uri="{FF2B5EF4-FFF2-40B4-BE49-F238E27FC236}">
                    <a16:creationId xmlns:a16="http://schemas.microsoft.com/office/drawing/2014/main" id="{DBF405E1-210F-46DE-8512-B7F09296EA07}"/>
                  </a:ext>
                </a:extLst>
              </p:cNvPr>
              <p:cNvCxnSpPr>
                <a:stCxn id="58" idx="3"/>
                <a:endCxn id="56" idx="2"/>
              </p:cNvCxnSpPr>
              <p:nvPr/>
            </p:nvCxnSpPr>
            <p:spPr>
              <a:xfrm flipV="1">
                <a:off x="756816" y="3873682"/>
                <a:ext cx="1441812" cy="6745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122C7504-53C4-4281-AB9C-4D6C1CD27F1A}"/>
                  </a:ext>
                </a:extLst>
              </p:cNvPr>
              <p:cNvCxnSpPr>
                <a:cxnSpLocks/>
                <a:stCxn id="58" idx="3"/>
                <a:endCxn id="55" idx="1"/>
              </p:cNvCxnSpPr>
              <p:nvPr/>
            </p:nvCxnSpPr>
            <p:spPr>
              <a:xfrm>
                <a:off x="756816" y="4548252"/>
                <a:ext cx="2871642" cy="113472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grpSp>
        <p:nvGrpSpPr>
          <p:cNvPr id="89" name="Group 88">
            <a:extLst>
              <a:ext uri="{FF2B5EF4-FFF2-40B4-BE49-F238E27FC236}">
                <a16:creationId xmlns:a16="http://schemas.microsoft.com/office/drawing/2014/main" id="{F30D1EB1-DBCA-4D02-BC11-B90E3A8EF81D}"/>
              </a:ext>
            </a:extLst>
          </p:cNvPr>
          <p:cNvGrpSpPr/>
          <p:nvPr/>
        </p:nvGrpSpPr>
        <p:grpSpPr>
          <a:xfrm>
            <a:off x="3573993" y="1927802"/>
            <a:ext cx="8270934" cy="4565073"/>
            <a:chOff x="1960533" y="838200"/>
            <a:chExt cx="8270934" cy="4565073"/>
          </a:xfrm>
        </p:grpSpPr>
        <p:sp>
          <p:nvSpPr>
            <p:cNvPr id="90" name="Rectangle: Rounded Corners 89">
              <a:extLst>
                <a:ext uri="{FF2B5EF4-FFF2-40B4-BE49-F238E27FC236}">
                  <a16:creationId xmlns:a16="http://schemas.microsoft.com/office/drawing/2014/main" id="{182ADBEF-CB57-41B3-8967-D3B64DDEE698}"/>
                </a:ext>
              </a:extLst>
            </p:cNvPr>
            <p:cNvSpPr/>
            <p:nvPr/>
          </p:nvSpPr>
          <p:spPr>
            <a:xfrm>
              <a:off x="1960533" y="838200"/>
              <a:ext cx="8261483" cy="4565073"/>
            </a:xfrm>
            <a:prstGeom prst="roundRect">
              <a:avLst>
                <a:gd name="adj" fmla="val 9232"/>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91" name="Group 90">
              <a:extLst>
                <a:ext uri="{FF2B5EF4-FFF2-40B4-BE49-F238E27FC236}">
                  <a16:creationId xmlns:a16="http://schemas.microsoft.com/office/drawing/2014/main" id="{5D8C604D-BDAA-4D55-BF5A-E4D97B073F28}"/>
                </a:ext>
              </a:extLst>
            </p:cNvPr>
            <p:cNvGrpSpPr/>
            <p:nvPr/>
          </p:nvGrpSpPr>
          <p:grpSpPr>
            <a:xfrm>
              <a:off x="2043545" y="1027906"/>
              <a:ext cx="8187922" cy="4268262"/>
              <a:chOff x="107890" y="692727"/>
              <a:chExt cx="12000797" cy="6080437"/>
            </a:xfrm>
          </p:grpSpPr>
          <p:grpSp>
            <p:nvGrpSpPr>
              <p:cNvPr id="92" name="Group 91">
                <a:extLst>
                  <a:ext uri="{FF2B5EF4-FFF2-40B4-BE49-F238E27FC236}">
                    <a16:creationId xmlns:a16="http://schemas.microsoft.com/office/drawing/2014/main" id="{984F575A-BB76-4842-BA64-14C8F3B223D2}"/>
                  </a:ext>
                </a:extLst>
              </p:cNvPr>
              <p:cNvGrpSpPr/>
              <p:nvPr/>
            </p:nvGrpSpPr>
            <p:grpSpPr>
              <a:xfrm>
                <a:off x="5889267" y="692727"/>
                <a:ext cx="6205568" cy="4990252"/>
                <a:chOff x="-321095" y="1765005"/>
                <a:chExt cx="9517673" cy="6591343"/>
              </a:xfrm>
            </p:grpSpPr>
            <p:sp>
              <p:nvSpPr>
                <p:cNvPr id="117" name="Rectangle: Rounded Corners 116">
                  <a:extLst>
                    <a:ext uri="{FF2B5EF4-FFF2-40B4-BE49-F238E27FC236}">
                      <a16:creationId xmlns:a16="http://schemas.microsoft.com/office/drawing/2014/main" id="{7A6DC460-EC1D-4B9E-9757-BD648D90D4E1}"/>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118" name="Rectangle 117">
                  <a:extLst>
                    <a:ext uri="{FF2B5EF4-FFF2-40B4-BE49-F238E27FC236}">
                      <a16:creationId xmlns:a16="http://schemas.microsoft.com/office/drawing/2014/main" id="{141831E3-720E-4A6B-867B-38F655E198DA}"/>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119" name="Diagram 118">
                  <a:extLst>
                    <a:ext uri="{FF2B5EF4-FFF2-40B4-BE49-F238E27FC236}">
                      <a16:creationId xmlns:a16="http://schemas.microsoft.com/office/drawing/2014/main" id="{314A164D-91BD-4E86-A777-7897E1E77F8F}"/>
                    </a:ext>
                  </a:extLst>
                </p:cNvPr>
                <p:cNvGraphicFramePr/>
                <p:nvPr>
                  <p:extLst>
                    <p:ext uri="{D42A27DB-BD31-4B8C-83A1-F6EECF244321}">
                      <p14:modId xmlns:p14="http://schemas.microsoft.com/office/powerpoint/2010/main" val="2241440676"/>
                    </p:ext>
                  </p:extLst>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cxnSp>
              <p:nvCxnSpPr>
                <p:cNvPr id="120" name="Straight Arrow Connector 119">
                  <a:extLst>
                    <a:ext uri="{FF2B5EF4-FFF2-40B4-BE49-F238E27FC236}">
                      <a16:creationId xmlns:a16="http://schemas.microsoft.com/office/drawing/2014/main" id="{FCAD0749-DB26-4343-8BDA-924ED64BB99E}"/>
                    </a:ext>
                  </a:extLst>
                </p:cNvPr>
                <p:cNvCxnSpPr>
                  <a:cxnSpLocks/>
                  <a:stCxn id="118" idx="2"/>
                  <a:endCxn id="121" idx="0"/>
                </p:cNvCxnSpPr>
                <p:nvPr/>
              </p:nvCxnSpPr>
              <p:spPr>
                <a:xfrm flipH="1">
                  <a:off x="4519636" y="3619082"/>
                  <a:ext cx="1158375"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D46AA337-0A34-4C04-8E9F-D0D625EA38CD}"/>
                    </a:ext>
                  </a:extLst>
                </p:cNvPr>
                <p:cNvSpPr txBox="1"/>
                <p:nvPr/>
              </p:nvSpPr>
              <p:spPr>
                <a:xfrm>
                  <a:off x="3841825" y="4633784"/>
                  <a:ext cx="1355623" cy="463298"/>
                </a:xfrm>
                <a:prstGeom prst="rect">
                  <a:avLst/>
                </a:prstGeom>
                <a:noFill/>
              </p:spPr>
              <p:txBody>
                <a:bodyPr wrap="none" rtlCol="0">
                  <a:spAutoFit/>
                </a:bodyPr>
                <a:lstStyle/>
                <a:p>
                  <a:r>
                    <a:rPr lang="en-US" sz="1000" dirty="0"/>
                    <a:t>Registry</a:t>
                  </a:r>
                </a:p>
              </p:txBody>
            </p:sp>
            <p:sp>
              <p:nvSpPr>
                <p:cNvPr id="122" name="TextBox 121">
                  <a:extLst>
                    <a:ext uri="{FF2B5EF4-FFF2-40B4-BE49-F238E27FC236}">
                      <a16:creationId xmlns:a16="http://schemas.microsoft.com/office/drawing/2014/main" id="{E7A961D3-CC86-4B4C-BA80-E358B57740D9}"/>
                    </a:ext>
                  </a:extLst>
                </p:cNvPr>
                <p:cNvSpPr txBox="1"/>
                <p:nvPr/>
              </p:nvSpPr>
              <p:spPr>
                <a:xfrm>
                  <a:off x="4308141" y="5003114"/>
                  <a:ext cx="934017" cy="463298"/>
                </a:xfrm>
                <a:prstGeom prst="rect">
                  <a:avLst/>
                </a:prstGeom>
                <a:noFill/>
              </p:spPr>
              <p:txBody>
                <a:bodyPr wrap="none" rtlCol="0">
                  <a:spAutoFit/>
                </a:bodyPr>
                <a:lstStyle/>
                <a:p>
                  <a:r>
                    <a:rPr lang="en-US" sz="1000" dirty="0"/>
                    <a:t>Hive</a:t>
                  </a:r>
                </a:p>
              </p:txBody>
            </p:sp>
            <p:sp>
              <p:nvSpPr>
                <p:cNvPr id="123" name="TextBox 122">
                  <a:extLst>
                    <a:ext uri="{FF2B5EF4-FFF2-40B4-BE49-F238E27FC236}">
                      <a16:creationId xmlns:a16="http://schemas.microsoft.com/office/drawing/2014/main" id="{18EBC42E-BDBB-40F4-BE31-3E5998695155}"/>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124" name="TextBox 123">
                  <a:extLst>
                    <a:ext uri="{FF2B5EF4-FFF2-40B4-BE49-F238E27FC236}">
                      <a16:creationId xmlns:a16="http://schemas.microsoft.com/office/drawing/2014/main" id="{B7DEEA2C-A78B-44C2-ADD3-739EBBB985A1}"/>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125" name="TextBox 124">
                  <a:extLst>
                    <a:ext uri="{FF2B5EF4-FFF2-40B4-BE49-F238E27FC236}">
                      <a16:creationId xmlns:a16="http://schemas.microsoft.com/office/drawing/2014/main" id="{519C52F7-C25A-4741-9BCD-5B362570B403}"/>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126" name="Straight Arrow Connector 125">
                  <a:extLst>
                    <a:ext uri="{FF2B5EF4-FFF2-40B4-BE49-F238E27FC236}">
                      <a16:creationId xmlns:a16="http://schemas.microsoft.com/office/drawing/2014/main" id="{9C1F2FCF-C72C-45B2-B6D0-8C4046F23A7C}"/>
                    </a:ext>
                  </a:extLst>
                </p:cNvPr>
                <p:cNvCxnSpPr>
                  <a:cxnSpLocks/>
                  <a:stCxn id="118" idx="2"/>
                  <a:endCxn id="123" idx="0"/>
                </p:cNvCxnSpPr>
                <p:nvPr/>
              </p:nvCxnSpPr>
              <p:spPr>
                <a:xfrm>
                  <a:off x="5678011" y="3619082"/>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2B72F1F-E1D2-48F0-B3D7-63B46F641D8A}"/>
                    </a:ext>
                  </a:extLst>
                </p:cNvPr>
                <p:cNvCxnSpPr>
                  <a:cxnSpLocks/>
                  <a:stCxn id="118" idx="2"/>
                  <a:endCxn id="125" idx="0"/>
                </p:cNvCxnSpPr>
                <p:nvPr/>
              </p:nvCxnSpPr>
              <p:spPr>
                <a:xfrm>
                  <a:off x="5678011" y="3619082"/>
                  <a:ext cx="2269999"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D1CBDB54-3928-4762-9A04-BB4B3BE29928}"/>
                    </a:ext>
                  </a:extLst>
                </p:cNvPr>
                <p:cNvSpPr txBox="1"/>
                <p:nvPr/>
              </p:nvSpPr>
              <p:spPr>
                <a:xfrm>
                  <a:off x="6756312" y="2060019"/>
                  <a:ext cx="2440266" cy="463298"/>
                </a:xfrm>
                <a:prstGeom prst="rect">
                  <a:avLst/>
                </a:prstGeom>
                <a:noFill/>
              </p:spPr>
              <p:txBody>
                <a:bodyPr wrap="none" rtlCol="0">
                  <a:spAutoFit/>
                </a:bodyPr>
                <a:lstStyle/>
                <a:p>
                  <a:r>
                    <a:rPr lang="en-US" sz="1000" dirty="0"/>
                    <a:t>EDR Core Value 1</a:t>
                  </a:r>
                </a:p>
              </p:txBody>
            </p:sp>
            <p:cxnSp>
              <p:nvCxnSpPr>
                <p:cNvPr id="129" name="Straight Arrow Connector 128">
                  <a:extLst>
                    <a:ext uri="{FF2B5EF4-FFF2-40B4-BE49-F238E27FC236}">
                      <a16:creationId xmlns:a16="http://schemas.microsoft.com/office/drawing/2014/main" id="{83A128CD-01BA-433E-BF97-716A7A5731D9}"/>
                    </a:ext>
                  </a:extLst>
                </p:cNvPr>
                <p:cNvCxnSpPr>
                  <a:cxnSpLocks/>
                  <a:stCxn id="118" idx="1"/>
                </p:cNvCxnSpPr>
                <p:nvPr/>
              </p:nvCxnSpPr>
              <p:spPr>
                <a:xfrm flipH="1">
                  <a:off x="365315" y="3110126"/>
                  <a:ext cx="4234394" cy="1756546"/>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30" name="Straight Arrow Connector 129">
                  <a:extLst>
                    <a:ext uri="{FF2B5EF4-FFF2-40B4-BE49-F238E27FC236}">
                      <a16:creationId xmlns:a16="http://schemas.microsoft.com/office/drawing/2014/main" id="{C8AE3837-5796-49BD-9D2A-68BCBD52F282}"/>
                    </a:ext>
                  </a:extLst>
                </p:cNvPr>
                <p:cNvCxnSpPr>
                  <a:cxnSpLocks/>
                  <a:endCxn id="97" idx="3"/>
                </p:cNvCxnSpPr>
                <p:nvPr/>
              </p:nvCxnSpPr>
              <p:spPr>
                <a:xfrm flipH="1">
                  <a:off x="-321095" y="3255918"/>
                  <a:ext cx="5591815" cy="510043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36" name="Straight Arrow Connector 135">
                  <a:extLst>
                    <a:ext uri="{FF2B5EF4-FFF2-40B4-BE49-F238E27FC236}">
                      <a16:creationId xmlns:a16="http://schemas.microsoft.com/office/drawing/2014/main" id="{BBF81E7D-4C97-489D-922C-BB93288DD58C}"/>
                    </a:ext>
                  </a:extLst>
                </p:cNvPr>
                <p:cNvCxnSpPr>
                  <a:cxnSpLocks/>
                </p:cNvCxnSpPr>
                <p:nvPr/>
              </p:nvCxnSpPr>
              <p:spPr>
                <a:xfrm flipH="1">
                  <a:off x="242089" y="4578744"/>
                  <a:ext cx="2800849" cy="602563"/>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grpSp>
          <p:grpSp>
            <p:nvGrpSpPr>
              <p:cNvPr id="93" name="Group 92">
                <a:extLst>
                  <a:ext uri="{FF2B5EF4-FFF2-40B4-BE49-F238E27FC236}">
                    <a16:creationId xmlns:a16="http://schemas.microsoft.com/office/drawing/2014/main" id="{3BBAA850-9BB2-4ECB-95DA-1CA182FB38CA}"/>
                  </a:ext>
                </a:extLst>
              </p:cNvPr>
              <p:cNvGrpSpPr/>
              <p:nvPr/>
            </p:nvGrpSpPr>
            <p:grpSpPr>
              <a:xfrm>
                <a:off x="5889267" y="3369619"/>
                <a:ext cx="6219420" cy="3402032"/>
                <a:chOff x="-342343" y="1155881"/>
                <a:chExt cx="9538919" cy="4493552"/>
              </a:xfrm>
            </p:grpSpPr>
            <p:sp>
              <p:nvSpPr>
                <p:cNvPr id="103" name="Rectangle: Rounded Corners 102">
                  <a:extLst>
                    <a:ext uri="{FF2B5EF4-FFF2-40B4-BE49-F238E27FC236}">
                      <a16:creationId xmlns:a16="http://schemas.microsoft.com/office/drawing/2014/main" id="{12C6AB93-E5C7-49BE-AFB2-191878A42BBB}"/>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104" name="Rectangle 103">
                  <a:extLst>
                    <a:ext uri="{FF2B5EF4-FFF2-40B4-BE49-F238E27FC236}">
                      <a16:creationId xmlns:a16="http://schemas.microsoft.com/office/drawing/2014/main" id="{B26B84B5-8697-4C4F-8703-C3B64B2DD9A1}"/>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105" name="Diagram 104">
                  <a:extLst>
                    <a:ext uri="{FF2B5EF4-FFF2-40B4-BE49-F238E27FC236}">
                      <a16:creationId xmlns:a16="http://schemas.microsoft.com/office/drawing/2014/main" id="{2BB7D891-CDCC-4B44-8BF3-9E470F984914}"/>
                    </a:ext>
                  </a:extLst>
                </p:cNvPr>
                <p:cNvGraphicFramePr/>
                <p:nvPr>
                  <p:extLst>
                    <p:ext uri="{D42A27DB-BD31-4B8C-83A1-F6EECF244321}">
                      <p14:modId xmlns:p14="http://schemas.microsoft.com/office/powerpoint/2010/main" val="2005796140"/>
                    </p:ext>
                  </p:extLst>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cxnSp>
              <p:nvCxnSpPr>
                <p:cNvPr id="106" name="Straight Arrow Connector 105">
                  <a:extLst>
                    <a:ext uri="{FF2B5EF4-FFF2-40B4-BE49-F238E27FC236}">
                      <a16:creationId xmlns:a16="http://schemas.microsoft.com/office/drawing/2014/main" id="{76B24431-EF27-443E-A04A-3009A4B08ADA}"/>
                    </a:ext>
                  </a:extLst>
                </p:cNvPr>
                <p:cNvCxnSpPr>
                  <a:cxnSpLocks/>
                  <a:stCxn id="104" idx="2"/>
                  <a:endCxn id="107" idx="0"/>
                </p:cNvCxnSpPr>
                <p:nvPr/>
              </p:nvCxnSpPr>
              <p:spPr>
                <a:xfrm flipH="1">
                  <a:off x="4519638" y="3619083"/>
                  <a:ext cx="1158373"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FBFC5942-06CE-40B3-94CB-5F80A11CE44A}"/>
                    </a:ext>
                  </a:extLst>
                </p:cNvPr>
                <p:cNvSpPr txBox="1"/>
                <p:nvPr/>
              </p:nvSpPr>
              <p:spPr>
                <a:xfrm>
                  <a:off x="3841827" y="4633784"/>
                  <a:ext cx="1355623" cy="463298"/>
                </a:xfrm>
                <a:prstGeom prst="rect">
                  <a:avLst/>
                </a:prstGeom>
                <a:noFill/>
              </p:spPr>
              <p:txBody>
                <a:bodyPr wrap="none" rtlCol="0">
                  <a:spAutoFit/>
                </a:bodyPr>
                <a:lstStyle/>
                <a:p>
                  <a:r>
                    <a:rPr lang="en-US" sz="1000" dirty="0"/>
                    <a:t>Registry</a:t>
                  </a:r>
                </a:p>
              </p:txBody>
            </p:sp>
            <p:sp>
              <p:nvSpPr>
                <p:cNvPr id="108" name="TextBox 107">
                  <a:extLst>
                    <a:ext uri="{FF2B5EF4-FFF2-40B4-BE49-F238E27FC236}">
                      <a16:creationId xmlns:a16="http://schemas.microsoft.com/office/drawing/2014/main" id="{FD2542FF-BDBB-4A2C-89CB-37A4932AA155}"/>
                    </a:ext>
                  </a:extLst>
                </p:cNvPr>
                <p:cNvSpPr txBox="1"/>
                <p:nvPr/>
              </p:nvSpPr>
              <p:spPr>
                <a:xfrm>
                  <a:off x="4308140" y="5003114"/>
                  <a:ext cx="934017" cy="463298"/>
                </a:xfrm>
                <a:prstGeom prst="rect">
                  <a:avLst/>
                </a:prstGeom>
                <a:noFill/>
              </p:spPr>
              <p:txBody>
                <a:bodyPr wrap="none" rtlCol="0">
                  <a:spAutoFit/>
                </a:bodyPr>
                <a:lstStyle/>
                <a:p>
                  <a:r>
                    <a:rPr lang="en-US" sz="1000" dirty="0"/>
                    <a:t>Hive</a:t>
                  </a:r>
                </a:p>
              </p:txBody>
            </p:sp>
            <p:sp>
              <p:nvSpPr>
                <p:cNvPr id="109" name="TextBox 108">
                  <a:extLst>
                    <a:ext uri="{FF2B5EF4-FFF2-40B4-BE49-F238E27FC236}">
                      <a16:creationId xmlns:a16="http://schemas.microsoft.com/office/drawing/2014/main" id="{4151B478-9666-4229-B691-3C928655EE25}"/>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110" name="TextBox 109">
                  <a:extLst>
                    <a:ext uri="{FF2B5EF4-FFF2-40B4-BE49-F238E27FC236}">
                      <a16:creationId xmlns:a16="http://schemas.microsoft.com/office/drawing/2014/main" id="{BAD8EE3B-C68F-4D9E-90D9-965B73F5C785}"/>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111" name="TextBox 110">
                  <a:extLst>
                    <a:ext uri="{FF2B5EF4-FFF2-40B4-BE49-F238E27FC236}">
                      <a16:creationId xmlns:a16="http://schemas.microsoft.com/office/drawing/2014/main" id="{F4C5BC37-09E1-4C3F-B3F4-8995507D2780}"/>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112" name="Straight Arrow Connector 111">
                  <a:extLst>
                    <a:ext uri="{FF2B5EF4-FFF2-40B4-BE49-F238E27FC236}">
                      <a16:creationId xmlns:a16="http://schemas.microsoft.com/office/drawing/2014/main" id="{B903110F-DB23-4FD6-9637-0C96B147ABDD}"/>
                    </a:ext>
                  </a:extLst>
                </p:cNvPr>
                <p:cNvCxnSpPr>
                  <a:cxnSpLocks/>
                  <a:stCxn id="104" idx="2"/>
                  <a:endCxn id="109" idx="0"/>
                </p:cNvCxnSpPr>
                <p:nvPr/>
              </p:nvCxnSpPr>
              <p:spPr>
                <a:xfrm>
                  <a:off x="5678011" y="3619083"/>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67904F7-86A1-44F6-BE8A-943712CB8391}"/>
                    </a:ext>
                  </a:extLst>
                </p:cNvPr>
                <p:cNvCxnSpPr>
                  <a:cxnSpLocks/>
                  <a:stCxn id="104" idx="2"/>
                  <a:endCxn id="111" idx="0"/>
                </p:cNvCxnSpPr>
                <p:nvPr/>
              </p:nvCxnSpPr>
              <p:spPr>
                <a:xfrm>
                  <a:off x="5678011" y="3619083"/>
                  <a:ext cx="2270000"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B10FE259-54DF-41A5-91D9-33742841F849}"/>
                    </a:ext>
                  </a:extLst>
                </p:cNvPr>
                <p:cNvSpPr txBox="1"/>
                <p:nvPr/>
              </p:nvSpPr>
              <p:spPr>
                <a:xfrm>
                  <a:off x="6756310" y="2060019"/>
                  <a:ext cx="2440266" cy="463298"/>
                </a:xfrm>
                <a:prstGeom prst="rect">
                  <a:avLst/>
                </a:prstGeom>
                <a:noFill/>
              </p:spPr>
              <p:txBody>
                <a:bodyPr wrap="none" rtlCol="0">
                  <a:spAutoFit/>
                </a:bodyPr>
                <a:lstStyle/>
                <a:p>
                  <a:r>
                    <a:rPr lang="en-US" sz="1000" dirty="0"/>
                    <a:t>EDR Core Value 1</a:t>
                  </a:r>
                </a:p>
              </p:txBody>
            </p:sp>
            <p:cxnSp>
              <p:nvCxnSpPr>
                <p:cNvPr id="115" name="Straight Arrow Connector 114">
                  <a:extLst>
                    <a:ext uri="{FF2B5EF4-FFF2-40B4-BE49-F238E27FC236}">
                      <a16:creationId xmlns:a16="http://schemas.microsoft.com/office/drawing/2014/main" id="{A948C5E9-EE92-4F32-AB7B-58B5782CD900}"/>
                    </a:ext>
                  </a:extLst>
                </p:cNvPr>
                <p:cNvCxnSpPr>
                  <a:cxnSpLocks/>
                  <a:stCxn id="104" idx="1"/>
                </p:cNvCxnSpPr>
                <p:nvPr/>
              </p:nvCxnSpPr>
              <p:spPr>
                <a:xfrm flipH="1" flipV="1">
                  <a:off x="344067" y="1155881"/>
                  <a:ext cx="4255641" cy="195424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16" name="Straight Arrow Connector 115">
                  <a:extLst>
                    <a:ext uri="{FF2B5EF4-FFF2-40B4-BE49-F238E27FC236}">
                      <a16:creationId xmlns:a16="http://schemas.microsoft.com/office/drawing/2014/main" id="{B44DCBA2-7A0B-49A4-A88A-471DEB5D7223}"/>
                    </a:ext>
                  </a:extLst>
                </p:cNvPr>
                <p:cNvCxnSpPr>
                  <a:cxnSpLocks/>
                  <a:endCxn id="97" idx="3"/>
                </p:cNvCxnSpPr>
                <p:nvPr/>
              </p:nvCxnSpPr>
              <p:spPr>
                <a:xfrm flipH="1">
                  <a:off x="-342343" y="3255918"/>
                  <a:ext cx="5613066" cy="95555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94" name="TextBox 93">
                <a:extLst>
                  <a:ext uri="{FF2B5EF4-FFF2-40B4-BE49-F238E27FC236}">
                    <a16:creationId xmlns:a16="http://schemas.microsoft.com/office/drawing/2014/main" id="{8B2E5DD1-EA96-458E-81A5-44A106084F1E}"/>
                  </a:ext>
                </a:extLst>
              </p:cNvPr>
              <p:cNvSpPr txBox="1"/>
              <p:nvPr/>
            </p:nvSpPr>
            <p:spPr>
              <a:xfrm>
                <a:off x="9485647" y="3461450"/>
                <a:ext cx="413979" cy="372682"/>
              </a:xfrm>
              <a:prstGeom prst="rect">
                <a:avLst/>
              </a:prstGeom>
              <a:noFill/>
            </p:spPr>
            <p:txBody>
              <a:bodyPr wrap="none" rtlCol="0">
                <a:spAutoFit/>
              </a:bodyPr>
              <a:lstStyle/>
              <a:p>
                <a:r>
                  <a:rPr lang="en-US" sz="1100" dirty="0"/>
                  <a:t>…</a:t>
                </a:r>
              </a:p>
            </p:txBody>
          </p:sp>
          <p:sp>
            <p:nvSpPr>
              <p:cNvPr id="95" name="Cloud 94">
                <a:extLst>
                  <a:ext uri="{FF2B5EF4-FFF2-40B4-BE49-F238E27FC236}">
                    <a16:creationId xmlns:a16="http://schemas.microsoft.com/office/drawing/2014/main" id="{DA6888F7-AD42-4F42-9EEB-E7A8E2370AEE}"/>
                  </a:ext>
                </a:extLst>
              </p:cNvPr>
              <p:cNvSpPr/>
              <p:nvPr/>
            </p:nvSpPr>
            <p:spPr>
              <a:xfrm>
                <a:off x="3698435" y="1690688"/>
                <a:ext cx="2156758" cy="1368014"/>
              </a:xfrm>
              <a:prstGeom prst="clou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Cloud</a:t>
                </a:r>
              </a:p>
            </p:txBody>
          </p:sp>
          <p:sp>
            <p:nvSpPr>
              <p:cNvPr id="96" name="Rectangle: Rounded Corners 95">
                <a:extLst>
                  <a:ext uri="{FF2B5EF4-FFF2-40B4-BE49-F238E27FC236}">
                    <a16:creationId xmlns:a16="http://schemas.microsoft.com/office/drawing/2014/main" id="{2E6FBC15-42D8-4154-B413-1943DE0A5EA7}"/>
                  </a:ext>
                </a:extLst>
              </p:cNvPr>
              <p:cNvSpPr/>
              <p:nvPr/>
            </p:nvSpPr>
            <p:spPr>
              <a:xfrm>
                <a:off x="3866928" y="3544494"/>
                <a:ext cx="1814416" cy="8174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a:t>
                </a:r>
                <a:r>
                  <a:rPr lang="en-US" sz="1100" dirty="0" err="1"/>
                  <a:t>Mgmt</a:t>
                </a:r>
                <a:endParaRPr lang="en-US" sz="1100" dirty="0"/>
              </a:p>
            </p:txBody>
          </p:sp>
          <p:graphicFrame>
            <p:nvGraphicFramePr>
              <p:cNvPr id="97" name="Diagram 96">
                <a:extLst>
                  <a:ext uri="{FF2B5EF4-FFF2-40B4-BE49-F238E27FC236}">
                    <a16:creationId xmlns:a16="http://schemas.microsoft.com/office/drawing/2014/main" id="{98EBE5F2-C5D7-4DCF-9813-2D695C80DBAD}"/>
                  </a:ext>
                </a:extLst>
              </p:cNvPr>
              <p:cNvGraphicFramePr/>
              <p:nvPr>
                <p:extLst>
                  <p:ext uri="{D42A27DB-BD31-4B8C-83A1-F6EECF244321}">
                    <p14:modId xmlns:p14="http://schemas.microsoft.com/office/powerpoint/2010/main" val="1060952018"/>
                  </p:ext>
                </p:extLst>
              </p:nvPr>
            </p:nvGraphicFramePr>
            <p:xfrm>
              <a:off x="3628457" y="4998972"/>
              <a:ext cx="2260810" cy="1368014"/>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sp>
            <p:nvSpPr>
              <p:cNvPr id="98" name="Rectangle: Rounded Corners 97">
                <a:extLst>
                  <a:ext uri="{FF2B5EF4-FFF2-40B4-BE49-F238E27FC236}">
                    <a16:creationId xmlns:a16="http://schemas.microsoft.com/office/drawing/2014/main" id="{D5287C59-60F1-4219-AA5C-A96B75336280}"/>
                  </a:ext>
                </a:extLst>
              </p:cNvPr>
              <p:cNvSpPr/>
              <p:nvPr/>
            </p:nvSpPr>
            <p:spPr>
              <a:xfrm>
                <a:off x="1030930" y="2505667"/>
                <a:ext cx="2335397" cy="136801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r>
                  <a:rPr lang="en-US" sz="1000" dirty="0"/>
                  <a:t>Mining ML (i)</a:t>
                </a:r>
              </a:p>
              <a:p>
                <a:r>
                  <a:rPr lang="en-US" sz="1000" dirty="0"/>
                  <a:t>Orgs (grouping)</a:t>
                </a:r>
              </a:p>
              <a:p>
                <a:r>
                  <a:rPr lang="en-US" sz="1000" dirty="0"/>
                  <a:t>Risk Model (threshold)</a:t>
                </a:r>
              </a:p>
              <a:p>
                <a:r>
                  <a:rPr lang="en-US" sz="1000" dirty="0"/>
                  <a:t>Internal detection model</a:t>
                </a:r>
              </a:p>
            </p:txBody>
          </p:sp>
          <p:sp>
            <p:nvSpPr>
              <p:cNvPr id="99" name="TextBox 98">
                <a:extLst>
                  <a:ext uri="{FF2B5EF4-FFF2-40B4-BE49-F238E27FC236}">
                    <a16:creationId xmlns:a16="http://schemas.microsoft.com/office/drawing/2014/main" id="{8446C558-186E-4C2C-8242-141587D1FD7C}"/>
                  </a:ext>
                </a:extLst>
              </p:cNvPr>
              <p:cNvSpPr txBox="1"/>
              <p:nvPr/>
            </p:nvSpPr>
            <p:spPr>
              <a:xfrm>
                <a:off x="1813851" y="1617575"/>
                <a:ext cx="1814606" cy="350759"/>
              </a:xfrm>
              <a:prstGeom prst="rect">
                <a:avLst/>
              </a:prstGeom>
              <a:noFill/>
            </p:spPr>
            <p:txBody>
              <a:bodyPr wrap="square" rtlCol="0">
                <a:spAutoFit/>
              </a:bodyPr>
              <a:lstStyle/>
              <a:p>
                <a:r>
                  <a:rPr lang="en-US" sz="1000" dirty="0"/>
                  <a:t>EDR Core Value 2</a:t>
                </a:r>
              </a:p>
            </p:txBody>
          </p:sp>
          <p:sp>
            <p:nvSpPr>
              <p:cNvPr id="100" name="TextBox 99">
                <a:extLst>
                  <a:ext uri="{FF2B5EF4-FFF2-40B4-BE49-F238E27FC236}">
                    <a16:creationId xmlns:a16="http://schemas.microsoft.com/office/drawing/2014/main" id="{8CC9F147-DF87-4310-AD4E-3BFCEA9E2442}"/>
                  </a:ext>
                </a:extLst>
              </p:cNvPr>
              <p:cNvSpPr txBox="1"/>
              <p:nvPr/>
            </p:nvSpPr>
            <p:spPr>
              <a:xfrm>
                <a:off x="107890" y="4361912"/>
                <a:ext cx="648926" cy="613829"/>
              </a:xfrm>
              <a:prstGeom prst="rect">
                <a:avLst/>
              </a:prstGeom>
              <a:noFill/>
            </p:spPr>
            <p:txBody>
              <a:bodyPr wrap="none" rtlCol="0">
                <a:spAutoFit/>
              </a:bodyPr>
              <a:lstStyle/>
              <a:p>
                <a:r>
                  <a:rPr lang="en-US" sz="1100" dirty="0"/>
                  <a:t>IOCs</a:t>
                </a:r>
                <a:br>
                  <a:rPr lang="en-US" sz="1100" dirty="0"/>
                </a:br>
                <a:r>
                  <a:rPr lang="en-US" sz="1100" dirty="0"/>
                  <a:t>…</a:t>
                </a:r>
              </a:p>
            </p:txBody>
          </p:sp>
          <p:cxnSp>
            <p:nvCxnSpPr>
              <p:cNvPr id="101" name="Straight Arrow Connector 100">
                <a:extLst>
                  <a:ext uri="{FF2B5EF4-FFF2-40B4-BE49-F238E27FC236}">
                    <a16:creationId xmlns:a16="http://schemas.microsoft.com/office/drawing/2014/main" id="{CB266EBB-5FB7-4B1D-9EB8-6E4962CF9DCA}"/>
                  </a:ext>
                </a:extLst>
              </p:cNvPr>
              <p:cNvCxnSpPr>
                <a:stCxn id="100" idx="3"/>
                <a:endCxn id="98" idx="2"/>
              </p:cNvCxnSpPr>
              <p:nvPr/>
            </p:nvCxnSpPr>
            <p:spPr>
              <a:xfrm flipV="1">
                <a:off x="756816" y="3873682"/>
                <a:ext cx="1441812" cy="79514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06E5521A-1BE7-4911-9F68-8FBEBE776450}"/>
                  </a:ext>
                </a:extLst>
              </p:cNvPr>
              <p:cNvCxnSpPr>
                <a:cxnSpLocks/>
                <a:stCxn id="100" idx="3"/>
                <a:endCxn id="97" idx="1"/>
              </p:cNvCxnSpPr>
              <p:nvPr/>
            </p:nvCxnSpPr>
            <p:spPr>
              <a:xfrm>
                <a:off x="756816" y="4668827"/>
                <a:ext cx="2871642" cy="101415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3" name="TextBox 132">
                <a:extLst>
                  <a:ext uri="{FF2B5EF4-FFF2-40B4-BE49-F238E27FC236}">
                    <a16:creationId xmlns:a16="http://schemas.microsoft.com/office/drawing/2014/main" id="{11689B41-3FC5-4C9F-884F-D694496068E0}"/>
                  </a:ext>
                </a:extLst>
              </p:cNvPr>
              <p:cNvSpPr txBox="1"/>
              <p:nvPr/>
            </p:nvSpPr>
            <p:spPr>
              <a:xfrm>
                <a:off x="3963495" y="6422405"/>
                <a:ext cx="2490953" cy="350759"/>
              </a:xfrm>
              <a:prstGeom prst="rect">
                <a:avLst/>
              </a:prstGeom>
              <a:noFill/>
            </p:spPr>
            <p:txBody>
              <a:bodyPr wrap="square" rtlCol="0">
                <a:spAutoFit/>
              </a:bodyPr>
              <a:lstStyle/>
              <a:p>
                <a:r>
                  <a:rPr lang="en-US" sz="1000" dirty="0"/>
                  <a:t>EDR Commoditized Value 2</a:t>
                </a:r>
              </a:p>
            </p:txBody>
          </p:sp>
        </p:grpSp>
      </p:grpSp>
      <p:sp>
        <p:nvSpPr>
          <p:cNvPr id="131" name="TextBox 130">
            <a:extLst>
              <a:ext uri="{FF2B5EF4-FFF2-40B4-BE49-F238E27FC236}">
                <a16:creationId xmlns:a16="http://schemas.microsoft.com/office/drawing/2014/main" id="{E7E66A59-F5BE-4C6E-AD96-375CE9202093}"/>
              </a:ext>
            </a:extLst>
          </p:cNvPr>
          <p:cNvSpPr txBox="1"/>
          <p:nvPr/>
        </p:nvSpPr>
        <p:spPr>
          <a:xfrm>
            <a:off x="149772" y="6167900"/>
            <a:ext cx="6017859" cy="646331"/>
          </a:xfrm>
          <a:prstGeom prst="rect">
            <a:avLst/>
          </a:prstGeom>
          <a:noFill/>
        </p:spPr>
        <p:txBody>
          <a:bodyPr wrap="square" rtlCol="0">
            <a:spAutoFit/>
          </a:bodyPr>
          <a:lstStyle/>
          <a:p>
            <a:r>
              <a:rPr lang="en-US" dirty="0"/>
              <a:t>*Communicating Indicators and Actions may be normalize-able, but may not be enough for effective EDR operation</a:t>
            </a:r>
          </a:p>
        </p:txBody>
      </p:sp>
      <p:sp>
        <p:nvSpPr>
          <p:cNvPr id="132" name="TextBox 131">
            <a:extLst>
              <a:ext uri="{FF2B5EF4-FFF2-40B4-BE49-F238E27FC236}">
                <a16:creationId xmlns:a16="http://schemas.microsoft.com/office/drawing/2014/main" id="{DBDAC1F8-8F62-488B-8FB1-87EAADF9CD19}"/>
              </a:ext>
            </a:extLst>
          </p:cNvPr>
          <p:cNvSpPr txBox="1"/>
          <p:nvPr/>
        </p:nvSpPr>
        <p:spPr>
          <a:xfrm>
            <a:off x="284982" y="1666543"/>
            <a:ext cx="2541744" cy="4524315"/>
          </a:xfrm>
          <a:prstGeom prst="rect">
            <a:avLst/>
          </a:prstGeom>
          <a:noFill/>
        </p:spPr>
        <p:txBody>
          <a:bodyPr wrap="square" rtlCol="0">
            <a:spAutoFit/>
          </a:bodyPr>
          <a:lstStyle/>
          <a:p>
            <a:r>
              <a:rPr lang="en-US" sz="1600" dirty="0"/>
              <a:t>Context, heuristics, ML training, ML inference, grouping, management topology… are effectively </a:t>
            </a:r>
            <a:r>
              <a:rPr lang="en-US" sz="1600" dirty="0" err="1"/>
              <a:t>silo’d</a:t>
            </a:r>
            <a:endParaRPr lang="en-US" sz="1600" dirty="0"/>
          </a:p>
          <a:p>
            <a:endParaRPr lang="en-US" sz="1600" dirty="0"/>
          </a:p>
          <a:p>
            <a:r>
              <a:rPr lang="en-US" sz="1600" dirty="0"/>
              <a:t>Comparability, explain-</a:t>
            </a:r>
            <a:r>
              <a:rPr lang="en-US" sz="1600" dirty="0" err="1"/>
              <a:t>ablility</a:t>
            </a:r>
            <a:r>
              <a:rPr lang="en-US" sz="1600" dirty="0"/>
              <a:t>, and interpretability are only possible across consistent underlying attributes/relationships.</a:t>
            </a:r>
          </a:p>
          <a:p>
            <a:endParaRPr lang="en-US" sz="1600" dirty="0"/>
          </a:p>
          <a:p>
            <a:r>
              <a:rPr lang="en-US" sz="1600" dirty="0"/>
              <a:t>Hunting, analysis, planning, actions at scale … all need context that is not </a:t>
            </a:r>
            <a:r>
              <a:rPr lang="en-US" sz="1600" dirty="0" err="1"/>
              <a:t>unifyable</a:t>
            </a:r>
            <a:r>
              <a:rPr lang="en-US" sz="1600" dirty="0"/>
              <a:t> across vendors.</a:t>
            </a:r>
          </a:p>
          <a:p>
            <a:endParaRPr lang="en-US" sz="1600" dirty="0"/>
          </a:p>
          <a:p>
            <a:r>
              <a:rPr lang="en-US" sz="1600" dirty="0"/>
              <a:t> </a:t>
            </a:r>
          </a:p>
        </p:txBody>
      </p:sp>
      <p:cxnSp>
        <p:nvCxnSpPr>
          <p:cNvPr id="134" name="Connector: Curved 133">
            <a:extLst>
              <a:ext uri="{FF2B5EF4-FFF2-40B4-BE49-F238E27FC236}">
                <a16:creationId xmlns:a16="http://schemas.microsoft.com/office/drawing/2014/main" id="{9386B130-55E8-4630-B73D-E0DF3C3EB2E6}"/>
              </a:ext>
            </a:extLst>
          </p:cNvPr>
          <p:cNvCxnSpPr>
            <a:cxnSpLocks/>
            <a:stCxn id="117" idx="1"/>
            <a:endCxn id="103" idx="1"/>
          </p:cNvCxnSpPr>
          <p:nvPr/>
        </p:nvCxnSpPr>
        <p:spPr>
          <a:xfrm rot="10800000" flipH="1" flipV="1">
            <a:off x="9365151" y="3149703"/>
            <a:ext cx="9452" cy="2202809"/>
          </a:xfrm>
          <a:prstGeom prst="curvedConnector3">
            <a:avLst>
              <a:gd name="adj1" fmla="val -2418536"/>
            </a:avLst>
          </a:prstGeom>
          <a:ln w="57150">
            <a:prstDash val="lgDash"/>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6273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6B92AD29-350A-4E75-B5B9-8C37EBC549FA}"/>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262CC779-9FD0-47C8-A5BE-158DDA0E993A}"/>
              </a:ext>
            </a:extLst>
          </p:cNvPr>
          <p:cNvSpPr>
            <a:spLocks noGrp="1"/>
          </p:cNvSpPr>
          <p:nvPr>
            <p:ph type="title"/>
          </p:nvPr>
        </p:nvSpPr>
        <p:spPr/>
        <p:txBody>
          <a:bodyPr/>
          <a:lstStyle/>
          <a:p>
            <a:r>
              <a:rPr lang="en-US" dirty="0"/>
              <a:t>EDR Normalization Challenge </a:t>
            </a:r>
          </a:p>
        </p:txBody>
      </p:sp>
      <p:sp>
        <p:nvSpPr>
          <p:cNvPr id="4" name="Rectangle 3">
            <a:extLst>
              <a:ext uri="{FF2B5EF4-FFF2-40B4-BE49-F238E27FC236}">
                <a16:creationId xmlns:a16="http://schemas.microsoft.com/office/drawing/2014/main" id="{50C3B300-EFD8-4934-B845-6E10C487B461}"/>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EDR Agent (i) </a:t>
            </a:r>
          </a:p>
        </p:txBody>
      </p:sp>
      <p:graphicFrame>
        <p:nvGraphicFramePr>
          <p:cNvPr id="5" name="Diagram 4">
            <a:extLst>
              <a:ext uri="{FF2B5EF4-FFF2-40B4-BE49-F238E27FC236}">
                <a16:creationId xmlns:a16="http://schemas.microsoft.com/office/drawing/2014/main" id="{035B0AFC-5C3E-4540-BF35-0F2072A48463}"/>
              </a:ext>
            </a:extLst>
          </p:cNvPr>
          <p:cNvGraphicFramePr/>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Straight Arrow Connector 6">
            <a:extLst>
              <a:ext uri="{FF2B5EF4-FFF2-40B4-BE49-F238E27FC236}">
                <a16:creationId xmlns:a16="http://schemas.microsoft.com/office/drawing/2014/main" id="{000EDB7F-A2F8-4C68-972A-B1DD02BECE44}"/>
              </a:ext>
            </a:extLst>
          </p:cNvPr>
          <p:cNvCxnSpPr>
            <a:cxnSpLocks/>
            <a:stCxn id="4" idx="2"/>
            <a:endCxn id="10" idx="0"/>
          </p:cNvCxnSpPr>
          <p:nvPr/>
        </p:nvCxnSpPr>
        <p:spPr>
          <a:xfrm flipH="1">
            <a:off x="4308140" y="3619083"/>
            <a:ext cx="1369870"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E8FC186-6C4F-4CA7-A37B-14CA8B423606}"/>
              </a:ext>
            </a:extLst>
          </p:cNvPr>
          <p:cNvSpPr txBox="1"/>
          <p:nvPr/>
        </p:nvSpPr>
        <p:spPr>
          <a:xfrm>
            <a:off x="3841826" y="4633783"/>
            <a:ext cx="932628" cy="369332"/>
          </a:xfrm>
          <a:prstGeom prst="rect">
            <a:avLst/>
          </a:prstGeom>
          <a:noFill/>
        </p:spPr>
        <p:txBody>
          <a:bodyPr wrap="none" rtlCol="0">
            <a:spAutoFit/>
          </a:bodyPr>
          <a:lstStyle/>
          <a:p>
            <a:r>
              <a:rPr lang="en-US" dirty="0"/>
              <a:t>Registry</a:t>
            </a:r>
          </a:p>
        </p:txBody>
      </p:sp>
      <p:sp>
        <p:nvSpPr>
          <p:cNvPr id="11" name="TextBox 10">
            <a:extLst>
              <a:ext uri="{FF2B5EF4-FFF2-40B4-BE49-F238E27FC236}">
                <a16:creationId xmlns:a16="http://schemas.microsoft.com/office/drawing/2014/main" id="{CB97AFC4-BBDD-484E-B451-5F6700A6B960}"/>
              </a:ext>
            </a:extLst>
          </p:cNvPr>
          <p:cNvSpPr txBox="1"/>
          <p:nvPr/>
        </p:nvSpPr>
        <p:spPr>
          <a:xfrm>
            <a:off x="4308140" y="5003115"/>
            <a:ext cx="599203" cy="369332"/>
          </a:xfrm>
          <a:prstGeom prst="rect">
            <a:avLst/>
          </a:prstGeom>
          <a:noFill/>
        </p:spPr>
        <p:txBody>
          <a:bodyPr wrap="none" rtlCol="0">
            <a:spAutoFit/>
          </a:bodyPr>
          <a:lstStyle/>
          <a:p>
            <a:r>
              <a:rPr lang="en-US" dirty="0"/>
              <a:t>Hive</a:t>
            </a:r>
          </a:p>
        </p:txBody>
      </p:sp>
      <p:sp>
        <p:nvSpPr>
          <p:cNvPr id="12" name="TextBox 11">
            <a:extLst>
              <a:ext uri="{FF2B5EF4-FFF2-40B4-BE49-F238E27FC236}">
                <a16:creationId xmlns:a16="http://schemas.microsoft.com/office/drawing/2014/main" id="{8C196ADD-705A-436B-8C02-E92C21474417}"/>
              </a:ext>
            </a:extLst>
          </p:cNvPr>
          <p:cNvSpPr txBox="1"/>
          <p:nvPr/>
        </p:nvSpPr>
        <p:spPr>
          <a:xfrm>
            <a:off x="5373657" y="4644768"/>
            <a:ext cx="601447" cy="369332"/>
          </a:xfrm>
          <a:prstGeom prst="rect">
            <a:avLst/>
          </a:prstGeom>
          <a:noFill/>
        </p:spPr>
        <p:txBody>
          <a:bodyPr wrap="none" rtlCol="0">
            <a:spAutoFit/>
          </a:bodyPr>
          <a:lstStyle/>
          <a:p>
            <a:r>
              <a:rPr lang="en-US" dirty="0"/>
              <a:t>Files</a:t>
            </a:r>
          </a:p>
        </p:txBody>
      </p:sp>
      <p:sp>
        <p:nvSpPr>
          <p:cNvPr id="13" name="TextBox 12">
            <a:extLst>
              <a:ext uri="{FF2B5EF4-FFF2-40B4-BE49-F238E27FC236}">
                <a16:creationId xmlns:a16="http://schemas.microsoft.com/office/drawing/2014/main" id="{E6D744D3-2413-4EBF-9677-68F310F299A0}"/>
              </a:ext>
            </a:extLst>
          </p:cNvPr>
          <p:cNvSpPr txBox="1"/>
          <p:nvPr/>
        </p:nvSpPr>
        <p:spPr>
          <a:xfrm>
            <a:off x="5790032" y="5014100"/>
            <a:ext cx="1191993" cy="369332"/>
          </a:xfrm>
          <a:prstGeom prst="rect">
            <a:avLst/>
          </a:prstGeom>
          <a:noFill/>
        </p:spPr>
        <p:txBody>
          <a:bodyPr wrap="none" rtlCol="0">
            <a:spAutoFit/>
          </a:bodyPr>
          <a:lstStyle/>
          <a:p>
            <a:r>
              <a:rPr lang="en-US" dirty="0"/>
              <a:t>Shadow FS</a:t>
            </a:r>
          </a:p>
        </p:txBody>
      </p:sp>
      <p:sp>
        <p:nvSpPr>
          <p:cNvPr id="14" name="TextBox 13">
            <a:extLst>
              <a:ext uri="{FF2B5EF4-FFF2-40B4-BE49-F238E27FC236}">
                <a16:creationId xmlns:a16="http://schemas.microsoft.com/office/drawing/2014/main" id="{F7F6B0AE-732F-4F9A-97E9-717223BAD4B8}"/>
              </a:ext>
            </a:extLst>
          </p:cNvPr>
          <p:cNvSpPr txBox="1"/>
          <p:nvPr/>
        </p:nvSpPr>
        <p:spPr>
          <a:xfrm>
            <a:off x="7174705" y="4633783"/>
            <a:ext cx="1097032" cy="369332"/>
          </a:xfrm>
          <a:prstGeom prst="rect">
            <a:avLst/>
          </a:prstGeom>
          <a:noFill/>
        </p:spPr>
        <p:txBody>
          <a:bodyPr wrap="none" rtlCol="0">
            <a:spAutoFit/>
          </a:bodyPr>
          <a:lstStyle/>
          <a:p>
            <a:r>
              <a:rPr lang="en-US" dirty="0"/>
              <a:t>ML Inf (n)</a:t>
            </a:r>
          </a:p>
        </p:txBody>
      </p:sp>
      <p:cxnSp>
        <p:nvCxnSpPr>
          <p:cNvPr id="16" name="Straight Arrow Connector 15">
            <a:extLst>
              <a:ext uri="{FF2B5EF4-FFF2-40B4-BE49-F238E27FC236}">
                <a16:creationId xmlns:a16="http://schemas.microsoft.com/office/drawing/2014/main" id="{7AF3FCE6-6C31-41C7-9599-8E7177DCD660}"/>
              </a:ext>
            </a:extLst>
          </p:cNvPr>
          <p:cNvCxnSpPr>
            <a:cxnSpLocks/>
            <a:stCxn id="4" idx="2"/>
            <a:endCxn id="12" idx="0"/>
          </p:cNvCxnSpPr>
          <p:nvPr/>
        </p:nvCxnSpPr>
        <p:spPr>
          <a:xfrm flipH="1">
            <a:off x="5674381" y="3619083"/>
            <a:ext cx="3629" cy="1025685"/>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2FE8F62-681E-4AD9-BD30-BC27432DA66C}"/>
              </a:ext>
            </a:extLst>
          </p:cNvPr>
          <p:cNvCxnSpPr>
            <a:cxnSpLocks/>
            <a:stCxn id="4" idx="2"/>
            <a:endCxn id="14" idx="0"/>
          </p:cNvCxnSpPr>
          <p:nvPr/>
        </p:nvCxnSpPr>
        <p:spPr>
          <a:xfrm>
            <a:off x="5678010" y="3619083"/>
            <a:ext cx="2045211"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DE87106-D4D9-40E8-A0DD-BD2358701F4C}"/>
              </a:ext>
            </a:extLst>
          </p:cNvPr>
          <p:cNvSpPr txBox="1"/>
          <p:nvPr/>
        </p:nvSpPr>
        <p:spPr>
          <a:xfrm>
            <a:off x="6756312" y="2060020"/>
            <a:ext cx="1797480" cy="369332"/>
          </a:xfrm>
          <a:prstGeom prst="rect">
            <a:avLst/>
          </a:prstGeom>
          <a:noFill/>
        </p:spPr>
        <p:txBody>
          <a:bodyPr wrap="none" rtlCol="0">
            <a:spAutoFit/>
          </a:bodyPr>
          <a:lstStyle/>
          <a:p>
            <a:r>
              <a:rPr lang="en-US" dirty="0"/>
              <a:t>EDR Core Value 1</a:t>
            </a:r>
          </a:p>
        </p:txBody>
      </p:sp>
      <p:sp>
        <p:nvSpPr>
          <p:cNvPr id="24" name="TextBox 23">
            <a:extLst>
              <a:ext uri="{FF2B5EF4-FFF2-40B4-BE49-F238E27FC236}">
                <a16:creationId xmlns:a16="http://schemas.microsoft.com/office/drawing/2014/main" id="{485FF3F4-60E5-425F-80DE-52FBD8717762}"/>
              </a:ext>
            </a:extLst>
          </p:cNvPr>
          <p:cNvSpPr txBox="1"/>
          <p:nvPr/>
        </p:nvSpPr>
        <p:spPr>
          <a:xfrm>
            <a:off x="9570335" y="2112267"/>
            <a:ext cx="2685928" cy="3139321"/>
          </a:xfrm>
          <a:prstGeom prst="rect">
            <a:avLst/>
          </a:prstGeom>
          <a:noFill/>
        </p:spPr>
        <p:txBody>
          <a:bodyPr wrap="square" rtlCol="0">
            <a:spAutoFit/>
          </a:bodyPr>
          <a:lstStyle/>
          <a:p>
            <a:r>
              <a:rPr lang="en-US" dirty="0"/>
              <a:t>Det Heuristics</a:t>
            </a:r>
          </a:p>
          <a:p>
            <a:r>
              <a:rPr lang="en-US" dirty="0"/>
              <a:t>ML Inf modules</a:t>
            </a:r>
          </a:p>
          <a:p>
            <a:r>
              <a:rPr lang="en-US" dirty="0"/>
              <a:t>ID</a:t>
            </a:r>
          </a:p>
          <a:p>
            <a:r>
              <a:rPr lang="en-US" dirty="0"/>
              <a:t>Tagging</a:t>
            </a:r>
          </a:p>
          <a:p>
            <a:r>
              <a:rPr lang="en-US" dirty="0"/>
              <a:t>Grouping</a:t>
            </a:r>
          </a:p>
          <a:p>
            <a:r>
              <a:rPr lang="en-US" dirty="0"/>
              <a:t>…</a:t>
            </a:r>
          </a:p>
          <a:p>
            <a:r>
              <a:rPr lang="en-US" dirty="0"/>
              <a:t>Consistent under 1 Vendor/Deployment, mutually opaque across Vendors/Deployments</a:t>
            </a:r>
          </a:p>
          <a:p>
            <a:endParaRPr lang="en-US" dirty="0"/>
          </a:p>
        </p:txBody>
      </p:sp>
      <p:sp>
        <p:nvSpPr>
          <p:cNvPr id="26" name="TextBox 25">
            <a:extLst>
              <a:ext uri="{FF2B5EF4-FFF2-40B4-BE49-F238E27FC236}">
                <a16:creationId xmlns:a16="http://schemas.microsoft.com/office/drawing/2014/main" id="{E531C18B-FC39-45EF-A2D9-351DD3001201}"/>
              </a:ext>
            </a:extLst>
          </p:cNvPr>
          <p:cNvSpPr txBox="1"/>
          <p:nvPr/>
        </p:nvSpPr>
        <p:spPr>
          <a:xfrm>
            <a:off x="3949239" y="6178285"/>
            <a:ext cx="4873578" cy="369332"/>
          </a:xfrm>
          <a:prstGeom prst="rect">
            <a:avLst/>
          </a:prstGeom>
          <a:noFill/>
        </p:spPr>
        <p:txBody>
          <a:bodyPr wrap="square" rtlCol="0">
            <a:spAutoFit/>
          </a:bodyPr>
          <a:lstStyle/>
          <a:p>
            <a:r>
              <a:rPr lang="en-US" dirty="0"/>
              <a:t>Normalized at the interface to the OS abstractions</a:t>
            </a:r>
          </a:p>
        </p:txBody>
      </p:sp>
      <p:sp>
        <p:nvSpPr>
          <p:cNvPr id="27" name="Right Brace 26">
            <a:extLst>
              <a:ext uri="{FF2B5EF4-FFF2-40B4-BE49-F238E27FC236}">
                <a16:creationId xmlns:a16="http://schemas.microsoft.com/office/drawing/2014/main" id="{B0273928-FBDA-4BE7-82FA-93FF157301DC}"/>
              </a:ext>
            </a:extLst>
          </p:cNvPr>
          <p:cNvSpPr/>
          <p:nvPr/>
        </p:nvSpPr>
        <p:spPr>
          <a:xfrm rot="5400000">
            <a:off x="5983854" y="3413671"/>
            <a:ext cx="551773" cy="49774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Right Brace 27">
            <a:extLst>
              <a:ext uri="{FF2B5EF4-FFF2-40B4-BE49-F238E27FC236}">
                <a16:creationId xmlns:a16="http://schemas.microsoft.com/office/drawing/2014/main" id="{80FE8164-936A-4EF9-AE89-CFC70A76CA98}"/>
              </a:ext>
            </a:extLst>
          </p:cNvPr>
          <p:cNvSpPr/>
          <p:nvPr/>
        </p:nvSpPr>
        <p:spPr>
          <a:xfrm>
            <a:off x="8852747" y="1765005"/>
            <a:ext cx="551773" cy="38338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76613D19-22C5-4AD8-8699-4AAD38807BCB}"/>
              </a:ext>
            </a:extLst>
          </p:cNvPr>
          <p:cNvCxnSpPr>
            <a:cxnSpLocks/>
            <a:stCxn id="4" idx="1"/>
          </p:cNvCxnSpPr>
          <p:nvPr/>
        </p:nvCxnSpPr>
        <p:spPr>
          <a:xfrm flipH="1" flipV="1">
            <a:off x="1961524" y="3099140"/>
            <a:ext cx="2638184" cy="1098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a:extLst>
              <a:ext uri="{FF2B5EF4-FFF2-40B4-BE49-F238E27FC236}">
                <a16:creationId xmlns:a16="http://schemas.microsoft.com/office/drawing/2014/main" id="{9AE76E54-73AE-4BD6-80EE-A5312115BAB1}"/>
              </a:ext>
            </a:extLst>
          </p:cNvPr>
          <p:cNvCxnSpPr>
            <a:cxnSpLocks/>
          </p:cNvCxnSpPr>
          <p:nvPr/>
        </p:nvCxnSpPr>
        <p:spPr>
          <a:xfrm flipH="1" flipV="1">
            <a:off x="1988127" y="3408218"/>
            <a:ext cx="2611582" cy="8114"/>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Oval 34">
            <a:extLst>
              <a:ext uri="{FF2B5EF4-FFF2-40B4-BE49-F238E27FC236}">
                <a16:creationId xmlns:a16="http://schemas.microsoft.com/office/drawing/2014/main" id="{7388E3CB-D7A1-4DB1-89BF-BAF7E3FEAA60}"/>
              </a:ext>
            </a:extLst>
          </p:cNvPr>
          <p:cNvSpPr/>
          <p:nvPr/>
        </p:nvSpPr>
        <p:spPr>
          <a:xfrm>
            <a:off x="3003412" y="3312875"/>
            <a:ext cx="249452" cy="2952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76C6161-9280-4B37-AED7-1F41E16477A7}"/>
              </a:ext>
            </a:extLst>
          </p:cNvPr>
          <p:cNvCxnSpPr>
            <a:cxnSpLocks/>
            <a:stCxn id="35" idx="3"/>
            <a:endCxn id="38" idx="0"/>
          </p:cNvCxnSpPr>
          <p:nvPr/>
        </p:nvCxnSpPr>
        <p:spPr>
          <a:xfrm flipH="1">
            <a:off x="2161450" y="3564864"/>
            <a:ext cx="878493" cy="60525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A189B0A-EF17-42E5-A4C1-8FEE4C2E7EE1}"/>
              </a:ext>
            </a:extLst>
          </p:cNvPr>
          <p:cNvSpPr txBox="1"/>
          <p:nvPr/>
        </p:nvSpPr>
        <p:spPr>
          <a:xfrm>
            <a:off x="929093" y="4170117"/>
            <a:ext cx="2464714" cy="369332"/>
          </a:xfrm>
          <a:prstGeom prst="rect">
            <a:avLst/>
          </a:prstGeom>
          <a:noFill/>
        </p:spPr>
        <p:txBody>
          <a:bodyPr wrap="none" rtlCol="0">
            <a:spAutoFit/>
          </a:bodyPr>
          <a:lstStyle/>
          <a:p>
            <a:r>
              <a:rPr lang="en-US" dirty="0"/>
              <a:t>Open Integration Subset</a:t>
            </a:r>
          </a:p>
        </p:txBody>
      </p:sp>
      <p:sp>
        <p:nvSpPr>
          <p:cNvPr id="44" name="Oval 43">
            <a:extLst>
              <a:ext uri="{FF2B5EF4-FFF2-40B4-BE49-F238E27FC236}">
                <a16:creationId xmlns:a16="http://schemas.microsoft.com/office/drawing/2014/main" id="{73526942-8205-482D-A2B0-5EC59EB0EA4C}"/>
              </a:ext>
            </a:extLst>
          </p:cNvPr>
          <p:cNvSpPr/>
          <p:nvPr/>
        </p:nvSpPr>
        <p:spPr>
          <a:xfrm>
            <a:off x="2953934" y="2985339"/>
            <a:ext cx="249452" cy="2952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58A697E1-2952-4F61-8968-D0A30808E526}"/>
              </a:ext>
            </a:extLst>
          </p:cNvPr>
          <p:cNvCxnSpPr>
            <a:cxnSpLocks/>
            <a:stCxn id="44" idx="1"/>
            <a:endCxn id="48" idx="2"/>
          </p:cNvCxnSpPr>
          <p:nvPr/>
        </p:nvCxnSpPr>
        <p:spPr>
          <a:xfrm flipH="1" flipV="1">
            <a:off x="1913949" y="2188662"/>
            <a:ext cx="1076516" cy="83991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381AD2D-A611-47A3-B265-6CE41A345A92}"/>
              </a:ext>
            </a:extLst>
          </p:cNvPr>
          <p:cNvSpPr txBox="1"/>
          <p:nvPr/>
        </p:nvSpPr>
        <p:spPr>
          <a:xfrm>
            <a:off x="32729" y="1819330"/>
            <a:ext cx="3762440" cy="369332"/>
          </a:xfrm>
          <a:prstGeom prst="rect">
            <a:avLst/>
          </a:prstGeom>
          <a:noFill/>
        </p:spPr>
        <p:txBody>
          <a:bodyPr wrap="none" rtlCol="0">
            <a:spAutoFit/>
          </a:bodyPr>
          <a:lstStyle/>
          <a:p>
            <a:r>
              <a:rPr lang="en-US" dirty="0"/>
              <a:t>Cloud, Console, Portfolio Integration…</a:t>
            </a:r>
          </a:p>
        </p:txBody>
      </p:sp>
    </p:spTree>
    <p:extLst>
      <p:ext uri="{BB962C8B-B14F-4D97-AF65-F5344CB8AC3E}">
        <p14:creationId xmlns:p14="http://schemas.microsoft.com/office/powerpoint/2010/main" val="2665207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5FAB592-0C39-46F0-BAEE-A1AE1513519D}"/>
              </a:ext>
            </a:extLst>
          </p:cNvPr>
          <p:cNvGraphicFramePr>
            <a:graphicFrameLocks noGrp="1"/>
          </p:cNvGraphicFramePr>
          <p:nvPr>
            <p:extLst>
              <p:ext uri="{D42A27DB-BD31-4B8C-83A1-F6EECF244321}">
                <p14:modId xmlns:p14="http://schemas.microsoft.com/office/powerpoint/2010/main" val="2947531280"/>
              </p:ext>
            </p:extLst>
          </p:nvPr>
        </p:nvGraphicFramePr>
        <p:xfrm>
          <a:off x="3455831" y="2067201"/>
          <a:ext cx="2270975" cy="4580340"/>
        </p:xfrm>
        <a:graphic>
          <a:graphicData uri="http://schemas.openxmlformats.org/drawingml/2006/table">
            <a:tbl>
              <a:tblPr>
                <a:tableStyleId>{35758FB7-9AC5-4552-8A53-C91805E547FA}</a:tableStyleId>
              </a:tblPr>
              <a:tblGrid>
                <a:gridCol w="680580">
                  <a:extLst>
                    <a:ext uri="{9D8B030D-6E8A-4147-A177-3AD203B41FA5}">
                      <a16:colId xmlns:a16="http://schemas.microsoft.com/office/drawing/2014/main" val="3596961020"/>
                    </a:ext>
                  </a:extLst>
                </a:gridCol>
                <a:gridCol w="817662">
                  <a:extLst>
                    <a:ext uri="{9D8B030D-6E8A-4147-A177-3AD203B41FA5}">
                      <a16:colId xmlns:a16="http://schemas.microsoft.com/office/drawing/2014/main" val="1095237619"/>
                    </a:ext>
                  </a:extLst>
                </a:gridCol>
                <a:gridCol w="772733">
                  <a:extLst>
                    <a:ext uri="{9D8B030D-6E8A-4147-A177-3AD203B41FA5}">
                      <a16:colId xmlns:a16="http://schemas.microsoft.com/office/drawing/2014/main" val="1849940662"/>
                    </a:ext>
                  </a:extLst>
                </a:gridCol>
              </a:tblGrid>
              <a:tr h="159340">
                <a:tc>
                  <a:txBody>
                    <a:bodyPr/>
                    <a:lstStyle/>
                    <a:p>
                      <a:r>
                        <a:rPr lang="en-US" sz="500" b="1">
                          <a:effectLst/>
                        </a:rPr>
                        <a:t>STIX Object</a:t>
                      </a:r>
                    </a:p>
                  </a:txBody>
                  <a:tcPr marL="18796" marR="18796" marT="8675" marB="8675" anchor="ctr"/>
                </a:tc>
                <a:tc>
                  <a:txBody>
                    <a:bodyPr/>
                    <a:lstStyle/>
                    <a:p>
                      <a:r>
                        <a:rPr lang="en-US" sz="500" b="1">
                          <a:effectLst/>
                        </a:rPr>
                        <a:t>STIX Property</a:t>
                      </a:r>
                    </a:p>
                  </a:txBody>
                  <a:tcPr marL="18796" marR="18796" marT="8675" marB="8675" anchor="ctr"/>
                </a:tc>
                <a:tc>
                  <a:txBody>
                    <a:bodyPr/>
                    <a:lstStyle/>
                    <a:p>
                      <a:r>
                        <a:rPr lang="en-US" sz="500" b="1" dirty="0">
                          <a:effectLst/>
                        </a:rPr>
                        <a:t>Data Source Field</a:t>
                      </a:r>
                    </a:p>
                  </a:txBody>
                  <a:tcPr marL="18796" marR="18796" marT="8675" marB="8675" anchor="ctr"/>
                </a:tc>
                <a:extLst>
                  <a:ext uri="{0D108BD9-81ED-4DB2-BD59-A6C34878D82A}">
                    <a16:rowId xmlns:a16="http://schemas.microsoft.com/office/drawing/2014/main" val="171150074"/>
                  </a:ext>
                </a:extLst>
              </a:tr>
              <a:tr h="90219">
                <a:tc>
                  <a:txBody>
                    <a:bodyPr/>
                    <a:lstStyle/>
                    <a:p>
                      <a:r>
                        <a:rPr lang="en-US" sz="500">
                          <a:effectLst/>
                        </a:rPr>
                        <a:t>directory</a:t>
                      </a:r>
                    </a:p>
                  </a:txBody>
                  <a:tcPr marL="18796" marR="18796" marT="8675" marB="8675" anchor="ctr"/>
                </a:tc>
                <a:tc>
                  <a:txBody>
                    <a:bodyPr/>
                    <a:lstStyle/>
                    <a:p>
                      <a:r>
                        <a:rPr lang="en-US" sz="500">
                          <a:effectLst/>
                        </a:rPr>
                        <a:t>path</a:t>
                      </a:r>
                    </a:p>
                  </a:txBody>
                  <a:tcPr marL="18796" marR="18796" marT="8675" marB="8675" anchor="ctr"/>
                </a:tc>
                <a:tc>
                  <a:txBody>
                    <a:bodyPr/>
                    <a:lstStyle/>
                    <a:p>
                      <a:r>
                        <a:rPr lang="en-US" sz="500">
                          <a:effectLst/>
                        </a:rPr>
                        <a:t>process_path</a:t>
                      </a:r>
                    </a:p>
                  </a:txBody>
                  <a:tcPr marL="18796" marR="18796" marT="8675" marB="8675" anchor="ctr"/>
                </a:tc>
                <a:extLst>
                  <a:ext uri="{0D108BD9-81ED-4DB2-BD59-A6C34878D82A}">
                    <a16:rowId xmlns:a16="http://schemas.microsoft.com/office/drawing/2014/main" val="1902075321"/>
                  </a:ext>
                </a:extLst>
              </a:tr>
              <a:tr h="90219">
                <a:tc>
                  <a:txBody>
                    <a:bodyPr/>
                    <a:lstStyle/>
                    <a:p>
                      <a:r>
                        <a:rPr lang="en-US" sz="500">
                          <a:effectLst/>
                        </a:rPr>
                        <a:t>directory</a:t>
                      </a:r>
                    </a:p>
                  </a:txBody>
                  <a:tcPr marL="18796" marR="18796" marT="8675" marB="8675" anchor="ctr"/>
                </a:tc>
                <a:tc>
                  <a:txBody>
                    <a:bodyPr/>
                    <a:lstStyle/>
                    <a:p>
                      <a:r>
                        <a:rPr lang="en-US" sz="500">
                          <a:effectLst/>
                        </a:rPr>
                        <a:t>path</a:t>
                      </a:r>
                    </a:p>
                  </a:txBody>
                  <a:tcPr marL="18796" marR="18796" marT="8675" marB="8675" anchor="ctr"/>
                </a:tc>
                <a:tc>
                  <a:txBody>
                    <a:bodyPr/>
                    <a:lstStyle/>
                    <a:p>
                      <a:r>
                        <a:rPr lang="en-US" sz="500">
                          <a:effectLst/>
                        </a:rPr>
                        <a:t>parent_path</a:t>
                      </a:r>
                    </a:p>
                  </a:txBody>
                  <a:tcPr marL="18796" marR="18796" marT="8675" marB="8675" anchor="ctr"/>
                </a:tc>
                <a:extLst>
                  <a:ext uri="{0D108BD9-81ED-4DB2-BD59-A6C34878D82A}">
                    <a16:rowId xmlns:a16="http://schemas.microsoft.com/office/drawing/2014/main" val="393981186"/>
                  </a:ext>
                </a:extLst>
              </a:tr>
              <a:tr h="163088">
                <a:tc>
                  <a:txBody>
                    <a:bodyPr/>
                    <a:lstStyle/>
                    <a:p>
                      <a:br>
                        <a:rPr lang="en-US" sz="500">
                          <a:effectLst/>
                        </a:rPr>
                      </a:br>
                      <a:endParaRPr lang="en-US" sz="500">
                        <a:effectLst/>
                      </a:endParaRPr>
                    </a:p>
                  </a:txBody>
                  <a:tcPr marL="18796" marR="18796" marT="8675" marB="8675" anchor="ctr"/>
                </a:tc>
                <a:tc>
                  <a:txBody>
                    <a:bodyPr/>
                    <a:lstStyle/>
                    <a:p>
                      <a:endParaRPr lang="en-US" sz="500">
                        <a:effectLst/>
                      </a:endParaRPr>
                    </a:p>
                  </a:txBody>
                  <a:tcPr marL="18796" marR="18796" marT="8675" marB="8675" anchor="ctr"/>
                </a:tc>
                <a:tc>
                  <a:txBody>
                    <a:bodyPr/>
                    <a:lstStyle/>
                    <a:p>
                      <a:endParaRPr lang="en-US" sz="500">
                        <a:effectLst/>
                      </a:endParaRPr>
                    </a:p>
                  </a:txBody>
                  <a:tcPr marL="18796" marR="18796" marT="8675" marB="8675" anchor="ctr"/>
                </a:tc>
                <a:extLst>
                  <a:ext uri="{0D108BD9-81ED-4DB2-BD59-A6C34878D82A}">
                    <a16:rowId xmlns:a16="http://schemas.microsoft.com/office/drawing/2014/main" val="2425285462"/>
                  </a:ext>
                </a:extLst>
              </a:tr>
              <a:tr h="90219">
                <a:tc>
                  <a:txBody>
                    <a:bodyPr/>
                    <a:lstStyle/>
                    <a:p>
                      <a:r>
                        <a:rPr lang="en-US" sz="500">
                          <a:effectLst/>
                        </a:rPr>
                        <a:t>file</a:t>
                      </a:r>
                    </a:p>
                  </a:txBody>
                  <a:tcPr marL="18796" marR="18796" marT="8675" marB="8675" anchor="ctr"/>
                </a:tc>
                <a:tc>
                  <a:txBody>
                    <a:bodyPr/>
                    <a:lstStyle/>
                    <a:p>
                      <a:r>
                        <a:rPr lang="en-US" sz="500">
                          <a:effectLst/>
                        </a:rPr>
                        <a:t>name</a:t>
                      </a:r>
                    </a:p>
                  </a:txBody>
                  <a:tcPr marL="18796" marR="18796" marT="8675" marB="8675" anchor="ctr"/>
                </a:tc>
                <a:tc>
                  <a:txBody>
                    <a:bodyPr/>
                    <a:lstStyle/>
                    <a:p>
                      <a:r>
                        <a:rPr lang="en-US" sz="500">
                          <a:effectLst/>
                        </a:rPr>
                        <a:t>process_name</a:t>
                      </a:r>
                    </a:p>
                  </a:txBody>
                  <a:tcPr marL="18796" marR="18796" marT="8675" marB="8675" anchor="ctr"/>
                </a:tc>
                <a:extLst>
                  <a:ext uri="{0D108BD9-81ED-4DB2-BD59-A6C34878D82A}">
                    <a16:rowId xmlns:a16="http://schemas.microsoft.com/office/drawing/2014/main" val="1290714294"/>
                  </a:ext>
                </a:extLst>
              </a:tr>
              <a:tr h="90219">
                <a:tc>
                  <a:txBody>
                    <a:bodyPr/>
                    <a:lstStyle/>
                    <a:p>
                      <a:r>
                        <a:rPr lang="en-US" sz="500">
                          <a:effectLst/>
                        </a:rPr>
                        <a:t>file</a:t>
                      </a:r>
                    </a:p>
                  </a:txBody>
                  <a:tcPr marL="18796" marR="18796" marT="8675" marB="8675" anchor="ctr"/>
                </a:tc>
                <a:tc>
                  <a:txBody>
                    <a:bodyPr/>
                    <a:lstStyle/>
                    <a:p>
                      <a:r>
                        <a:rPr lang="en-US" sz="500">
                          <a:effectLst/>
                        </a:rPr>
                        <a:t>hashes.MD5</a:t>
                      </a:r>
                    </a:p>
                  </a:txBody>
                  <a:tcPr marL="18796" marR="18796" marT="8675" marB="8675" anchor="ctr"/>
                </a:tc>
                <a:tc>
                  <a:txBody>
                    <a:bodyPr/>
                    <a:lstStyle/>
                    <a:p>
                      <a:r>
                        <a:rPr lang="en-US" sz="500">
                          <a:effectLst/>
                        </a:rPr>
                        <a:t>process_md5</a:t>
                      </a:r>
                    </a:p>
                  </a:txBody>
                  <a:tcPr marL="18796" marR="18796" marT="8675" marB="8675" anchor="ctr"/>
                </a:tc>
                <a:extLst>
                  <a:ext uri="{0D108BD9-81ED-4DB2-BD59-A6C34878D82A}">
                    <a16:rowId xmlns:a16="http://schemas.microsoft.com/office/drawing/2014/main" val="3605597864"/>
                  </a:ext>
                </a:extLst>
              </a:tr>
              <a:tr h="90219">
                <a:tc>
                  <a:txBody>
                    <a:bodyPr/>
                    <a:lstStyle/>
                    <a:p>
                      <a:r>
                        <a:rPr lang="en-US" sz="500">
                          <a:effectLst/>
                        </a:rPr>
                        <a:t>file</a:t>
                      </a:r>
                    </a:p>
                  </a:txBody>
                  <a:tcPr marL="18796" marR="18796" marT="8675" marB="8675" anchor="ctr"/>
                </a:tc>
                <a:tc>
                  <a:txBody>
                    <a:bodyPr/>
                    <a:lstStyle/>
                    <a:p>
                      <a:r>
                        <a:rPr lang="en-US" sz="500">
                          <a:effectLst/>
                        </a:rPr>
                        <a:t>hashes.SHA-256</a:t>
                      </a:r>
                    </a:p>
                  </a:txBody>
                  <a:tcPr marL="18796" marR="18796" marT="8675" marB="8675" anchor="ctr"/>
                </a:tc>
                <a:tc>
                  <a:txBody>
                    <a:bodyPr/>
                    <a:lstStyle/>
                    <a:p>
                      <a:r>
                        <a:rPr lang="en-US" sz="500">
                          <a:effectLst/>
                        </a:rPr>
                        <a:t>process_sha256</a:t>
                      </a:r>
                    </a:p>
                  </a:txBody>
                  <a:tcPr marL="18796" marR="18796" marT="8675" marB="8675" anchor="ctr"/>
                </a:tc>
                <a:extLst>
                  <a:ext uri="{0D108BD9-81ED-4DB2-BD59-A6C34878D82A}">
                    <a16:rowId xmlns:a16="http://schemas.microsoft.com/office/drawing/2014/main" val="2226340329"/>
                  </a:ext>
                </a:extLst>
              </a:tr>
              <a:tr h="90219">
                <a:tc>
                  <a:txBody>
                    <a:bodyPr/>
                    <a:lstStyle/>
                    <a:p>
                      <a:r>
                        <a:rPr lang="en-US" sz="500">
                          <a:effectLst/>
                        </a:rPr>
                        <a:t>file</a:t>
                      </a:r>
                    </a:p>
                  </a:txBody>
                  <a:tcPr marL="18796" marR="18796" marT="8675" marB="8675" anchor="ctr"/>
                </a:tc>
                <a:tc>
                  <a:txBody>
                    <a:bodyPr/>
                    <a:lstStyle/>
                    <a:p>
                      <a:r>
                        <a:rPr lang="en-US" sz="500">
                          <a:effectLst/>
                        </a:rPr>
                        <a:t>parent_directory_ref</a:t>
                      </a:r>
                    </a:p>
                  </a:txBody>
                  <a:tcPr marL="18796" marR="18796" marT="8675" marB="8675" anchor="ctr"/>
                </a:tc>
                <a:tc>
                  <a:txBody>
                    <a:bodyPr/>
                    <a:lstStyle/>
                    <a:p>
                      <a:r>
                        <a:rPr lang="en-US" sz="500">
                          <a:effectLst/>
                        </a:rPr>
                        <a:t>process_path</a:t>
                      </a:r>
                    </a:p>
                  </a:txBody>
                  <a:tcPr marL="18796" marR="18796" marT="8675" marB="8675" anchor="ctr"/>
                </a:tc>
                <a:extLst>
                  <a:ext uri="{0D108BD9-81ED-4DB2-BD59-A6C34878D82A}">
                    <a16:rowId xmlns:a16="http://schemas.microsoft.com/office/drawing/2014/main" val="2677910539"/>
                  </a:ext>
                </a:extLst>
              </a:tr>
              <a:tr h="90219">
                <a:tc>
                  <a:txBody>
                    <a:bodyPr/>
                    <a:lstStyle/>
                    <a:p>
                      <a:r>
                        <a:rPr lang="en-US" sz="500">
                          <a:effectLst/>
                        </a:rPr>
                        <a:t>file</a:t>
                      </a:r>
                    </a:p>
                  </a:txBody>
                  <a:tcPr marL="18796" marR="18796" marT="8675" marB="8675" anchor="ctr"/>
                </a:tc>
                <a:tc>
                  <a:txBody>
                    <a:bodyPr/>
                    <a:lstStyle/>
                    <a:p>
                      <a:r>
                        <a:rPr lang="en-US" sz="500">
                          <a:effectLst/>
                        </a:rPr>
                        <a:t>name</a:t>
                      </a:r>
                    </a:p>
                  </a:txBody>
                  <a:tcPr marL="18796" marR="18796" marT="8675" marB="8675" anchor="ctr"/>
                </a:tc>
                <a:tc>
                  <a:txBody>
                    <a:bodyPr/>
                    <a:lstStyle/>
                    <a:p>
                      <a:r>
                        <a:rPr lang="en-US" sz="500">
                          <a:effectLst/>
                        </a:rPr>
                        <a:t>parent_name</a:t>
                      </a:r>
                    </a:p>
                  </a:txBody>
                  <a:tcPr marL="18796" marR="18796" marT="8675" marB="8675" anchor="ctr"/>
                </a:tc>
                <a:extLst>
                  <a:ext uri="{0D108BD9-81ED-4DB2-BD59-A6C34878D82A}">
                    <a16:rowId xmlns:a16="http://schemas.microsoft.com/office/drawing/2014/main" val="3378717032"/>
                  </a:ext>
                </a:extLst>
              </a:tr>
              <a:tr h="90219">
                <a:tc>
                  <a:txBody>
                    <a:bodyPr/>
                    <a:lstStyle/>
                    <a:p>
                      <a:r>
                        <a:rPr lang="en-US" sz="500">
                          <a:effectLst/>
                        </a:rPr>
                        <a:t>file</a:t>
                      </a:r>
                    </a:p>
                  </a:txBody>
                  <a:tcPr marL="18796" marR="18796" marT="8675" marB="8675" anchor="ctr"/>
                </a:tc>
                <a:tc>
                  <a:txBody>
                    <a:bodyPr/>
                    <a:lstStyle/>
                    <a:p>
                      <a:r>
                        <a:rPr lang="en-US" sz="500">
                          <a:effectLst/>
                        </a:rPr>
                        <a:t>hashes.MD5</a:t>
                      </a:r>
                    </a:p>
                  </a:txBody>
                  <a:tcPr marL="18796" marR="18796" marT="8675" marB="8675" anchor="ctr"/>
                </a:tc>
                <a:tc>
                  <a:txBody>
                    <a:bodyPr/>
                    <a:lstStyle/>
                    <a:p>
                      <a:r>
                        <a:rPr lang="en-US" sz="500">
                          <a:effectLst/>
                        </a:rPr>
                        <a:t>parent_md5</a:t>
                      </a:r>
                    </a:p>
                  </a:txBody>
                  <a:tcPr marL="18796" marR="18796" marT="8675" marB="8675" anchor="ctr"/>
                </a:tc>
                <a:extLst>
                  <a:ext uri="{0D108BD9-81ED-4DB2-BD59-A6C34878D82A}">
                    <a16:rowId xmlns:a16="http://schemas.microsoft.com/office/drawing/2014/main" val="2629426073"/>
                  </a:ext>
                </a:extLst>
              </a:tr>
              <a:tr h="90219">
                <a:tc>
                  <a:txBody>
                    <a:bodyPr/>
                    <a:lstStyle/>
                    <a:p>
                      <a:r>
                        <a:rPr lang="en-US" sz="500">
                          <a:effectLst/>
                        </a:rPr>
                        <a:t>file</a:t>
                      </a:r>
                    </a:p>
                  </a:txBody>
                  <a:tcPr marL="18796" marR="18796" marT="8675" marB="8675" anchor="ctr"/>
                </a:tc>
                <a:tc>
                  <a:txBody>
                    <a:bodyPr/>
                    <a:lstStyle/>
                    <a:p>
                      <a:r>
                        <a:rPr lang="en-US" sz="500" dirty="0">
                          <a:effectLst/>
                        </a:rPr>
                        <a:t>hashes.SHA-256</a:t>
                      </a:r>
                    </a:p>
                  </a:txBody>
                  <a:tcPr marL="18796" marR="18796" marT="8675" marB="8675" anchor="ctr"/>
                </a:tc>
                <a:tc>
                  <a:txBody>
                    <a:bodyPr/>
                    <a:lstStyle/>
                    <a:p>
                      <a:r>
                        <a:rPr lang="en-US" sz="500">
                          <a:effectLst/>
                        </a:rPr>
                        <a:t>parent_sha256</a:t>
                      </a:r>
                    </a:p>
                  </a:txBody>
                  <a:tcPr marL="18796" marR="18796" marT="8675" marB="8675" anchor="ctr"/>
                </a:tc>
                <a:extLst>
                  <a:ext uri="{0D108BD9-81ED-4DB2-BD59-A6C34878D82A}">
                    <a16:rowId xmlns:a16="http://schemas.microsoft.com/office/drawing/2014/main" val="3740695608"/>
                  </a:ext>
                </a:extLst>
              </a:tr>
              <a:tr h="90219">
                <a:tc>
                  <a:txBody>
                    <a:bodyPr/>
                    <a:lstStyle/>
                    <a:p>
                      <a:r>
                        <a:rPr lang="en-US" sz="500" dirty="0">
                          <a:effectLst/>
                        </a:rPr>
                        <a:t>file</a:t>
                      </a:r>
                    </a:p>
                  </a:txBody>
                  <a:tcPr marL="18796" marR="18796" marT="8675" marB="8675" anchor="ctr"/>
                </a:tc>
                <a:tc>
                  <a:txBody>
                    <a:bodyPr/>
                    <a:lstStyle/>
                    <a:p>
                      <a:r>
                        <a:rPr lang="en-US" sz="500">
                          <a:effectLst/>
                        </a:rPr>
                        <a:t>parent_directory_ref</a:t>
                      </a:r>
                    </a:p>
                  </a:txBody>
                  <a:tcPr marL="18796" marR="18796" marT="8675" marB="8675" anchor="ctr"/>
                </a:tc>
                <a:tc>
                  <a:txBody>
                    <a:bodyPr/>
                    <a:lstStyle/>
                    <a:p>
                      <a:r>
                        <a:rPr lang="en-US" sz="500">
                          <a:effectLst/>
                        </a:rPr>
                        <a:t>parent_path</a:t>
                      </a:r>
                    </a:p>
                  </a:txBody>
                  <a:tcPr marL="18796" marR="18796" marT="8675" marB="8675" anchor="ctr"/>
                </a:tc>
                <a:extLst>
                  <a:ext uri="{0D108BD9-81ED-4DB2-BD59-A6C34878D82A}">
                    <a16:rowId xmlns:a16="http://schemas.microsoft.com/office/drawing/2014/main" val="1312272971"/>
                  </a:ext>
                </a:extLst>
              </a:tr>
              <a:tr h="163088">
                <a:tc>
                  <a:txBody>
                    <a:bodyPr/>
                    <a:lstStyle/>
                    <a:p>
                      <a:br>
                        <a:rPr lang="en-US" sz="500">
                          <a:effectLst/>
                        </a:rPr>
                      </a:br>
                      <a:endParaRPr lang="en-US" sz="500">
                        <a:effectLst/>
                      </a:endParaRPr>
                    </a:p>
                  </a:txBody>
                  <a:tcPr marL="18796" marR="18796" marT="8675" marB="8675" anchor="ctr"/>
                </a:tc>
                <a:tc>
                  <a:txBody>
                    <a:bodyPr/>
                    <a:lstStyle/>
                    <a:p>
                      <a:endParaRPr lang="en-US" sz="500" dirty="0">
                        <a:effectLst/>
                      </a:endParaRPr>
                    </a:p>
                  </a:txBody>
                  <a:tcPr marL="18796" marR="18796" marT="8675" marB="8675" anchor="ctr"/>
                </a:tc>
                <a:tc>
                  <a:txBody>
                    <a:bodyPr/>
                    <a:lstStyle/>
                    <a:p>
                      <a:endParaRPr lang="en-US" sz="500">
                        <a:effectLst/>
                      </a:endParaRPr>
                    </a:p>
                  </a:txBody>
                  <a:tcPr marL="18796" marR="18796" marT="8675" marB="8675" anchor="ctr"/>
                </a:tc>
                <a:extLst>
                  <a:ext uri="{0D108BD9-81ED-4DB2-BD59-A6C34878D82A}">
                    <a16:rowId xmlns:a16="http://schemas.microsoft.com/office/drawing/2014/main" val="1595118774"/>
                  </a:ext>
                </a:extLst>
              </a:tr>
              <a:tr h="90219">
                <a:tc>
                  <a:txBody>
                    <a:bodyPr/>
                    <a:lstStyle/>
                    <a:p>
                      <a:r>
                        <a:rPr lang="en-US" sz="500">
                          <a:effectLst/>
                        </a:rPr>
                        <a:t>process</a:t>
                      </a:r>
                    </a:p>
                  </a:txBody>
                  <a:tcPr marL="18796" marR="18796" marT="8675" marB="8675" anchor="ctr"/>
                </a:tc>
                <a:tc>
                  <a:txBody>
                    <a:bodyPr/>
                    <a:lstStyle/>
                    <a:p>
                      <a:r>
                        <a:rPr lang="en-US" sz="500">
                          <a:effectLst/>
                        </a:rPr>
                        <a:t>creator_user_ref</a:t>
                      </a:r>
                    </a:p>
                  </a:txBody>
                  <a:tcPr marL="18796" marR="18796" marT="8675" marB="8675" anchor="ctr"/>
                </a:tc>
                <a:tc>
                  <a:txBody>
                    <a:bodyPr/>
                    <a:lstStyle/>
                    <a:p>
                      <a:r>
                        <a:rPr lang="en-US" sz="500">
                          <a:effectLst/>
                        </a:rPr>
                        <a:t>process_username</a:t>
                      </a:r>
                    </a:p>
                  </a:txBody>
                  <a:tcPr marL="18796" marR="18796" marT="8675" marB="8675" anchor="ctr"/>
                </a:tc>
                <a:extLst>
                  <a:ext uri="{0D108BD9-81ED-4DB2-BD59-A6C34878D82A}">
                    <a16:rowId xmlns:a16="http://schemas.microsoft.com/office/drawing/2014/main" val="2721708731"/>
                  </a:ext>
                </a:extLst>
              </a:tr>
              <a:tr h="90219">
                <a:tc>
                  <a:txBody>
                    <a:bodyPr/>
                    <a:lstStyle/>
                    <a:p>
                      <a:r>
                        <a:rPr lang="en-US" sz="500">
                          <a:effectLst/>
                        </a:rPr>
                        <a:t>process</a:t>
                      </a:r>
                    </a:p>
                  </a:txBody>
                  <a:tcPr marL="18796" marR="18796" marT="8675" marB="8675" anchor="ctr"/>
                </a:tc>
                <a:tc>
                  <a:txBody>
                    <a:bodyPr/>
                    <a:lstStyle/>
                    <a:p>
                      <a:r>
                        <a:rPr lang="en-US" sz="500">
                          <a:effectLst/>
                        </a:rPr>
                        <a:t>created</a:t>
                      </a:r>
                    </a:p>
                  </a:txBody>
                  <a:tcPr marL="18796" marR="18796" marT="8675" marB="8675" anchor="ctr"/>
                </a:tc>
                <a:tc>
                  <a:txBody>
                    <a:bodyPr/>
                    <a:lstStyle/>
                    <a:p>
                      <a:r>
                        <a:rPr lang="en-US" sz="500">
                          <a:effectLst/>
                        </a:rPr>
                        <a:t>process_start_time</a:t>
                      </a:r>
                    </a:p>
                  </a:txBody>
                  <a:tcPr marL="18796" marR="18796" marT="8675" marB="8675" anchor="ctr"/>
                </a:tc>
                <a:extLst>
                  <a:ext uri="{0D108BD9-81ED-4DB2-BD59-A6C34878D82A}">
                    <a16:rowId xmlns:a16="http://schemas.microsoft.com/office/drawing/2014/main" val="3763494273"/>
                  </a:ext>
                </a:extLst>
              </a:tr>
              <a:tr h="90219">
                <a:tc>
                  <a:txBody>
                    <a:bodyPr/>
                    <a:lstStyle/>
                    <a:p>
                      <a:r>
                        <a:rPr lang="en-US" sz="500">
                          <a:effectLst/>
                        </a:rPr>
                        <a:t>process</a:t>
                      </a:r>
                    </a:p>
                  </a:txBody>
                  <a:tcPr marL="18796" marR="18796" marT="8675" marB="8675" anchor="ctr"/>
                </a:tc>
                <a:tc>
                  <a:txBody>
                    <a:bodyPr/>
                    <a:lstStyle/>
                    <a:p>
                      <a:r>
                        <a:rPr lang="en-US" sz="500">
                          <a:effectLst/>
                        </a:rPr>
                        <a:t>name</a:t>
                      </a:r>
                    </a:p>
                  </a:txBody>
                  <a:tcPr marL="18796" marR="18796" marT="8675" marB="8675" anchor="ctr"/>
                </a:tc>
                <a:tc>
                  <a:txBody>
                    <a:bodyPr/>
                    <a:lstStyle/>
                    <a:p>
                      <a:r>
                        <a:rPr lang="en-US" sz="500">
                          <a:effectLst/>
                        </a:rPr>
                        <a:t>process_name</a:t>
                      </a:r>
                    </a:p>
                  </a:txBody>
                  <a:tcPr marL="18796" marR="18796" marT="8675" marB="8675" anchor="ctr"/>
                </a:tc>
                <a:extLst>
                  <a:ext uri="{0D108BD9-81ED-4DB2-BD59-A6C34878D82A}">
                    <a16:rowId xmlns:a16="http://schemas.microsoft.com/office/drawing/2014/main" val="2690806122"/>
                  </a:ext>
                </a:extLst>
              </a:tr>
              <a:tr h="90219">
                <a:tc>
                  <a:txBody>
                    <a:bodyPr/>
                    <a:lstStyle/>
                    <a:p>
                      <a:r>
                        <a:rPr lang="en-US" sz="500">
                          <a:effectLst/>
                        </a:rPr>
                        <a:t>process</a:t>
                      </a:r>
                    </a:p>
                  </a:txBody>
                  <a:tcPr marL="18796" marR="18796" marT="8675" marB="8675" anchor="ctr"/>
                </a:tc>
                <a:tc>
                  <a:txBody>
                    <a:bodyPr/>
                    <a:lstStyle/>
                    <a:p>
                      <a:r>
                        <a:rPr lang="en-US" sz="500">
                          <a:effectLst/>
                        </a:rPr>
                        <a:t>binary_ref</a:t>
                      </a:r>
                    </a:p>
                  </a:txBody>
                  <a:tcPr marL="18796" marR="18796" marT="8675" marB="8675" anchor="ctr"/>
                </a:tc>
                <a:tc>
                  <a:txBody>
                    <a:bodyPr/>
                    <a:lstStyle/>
                    <a:p>
                      <a:r>
                        <a:rPr lang="en-US" sz="500">
                          <a:effectLst/>
                        </a:rPr>
                        <a:t>process_name</a:t>
                      </a:r>
                    </a:p>
                  </a:txBody>
                  <a:tcPr marL="18796" marR="18796" marT="8675" marB="8675" anchor="ctr"/>
                </a:tc>
                <a:extLst>
                  <a:ext uri="{0D108BD9-81ED-4DB2-BD59-A6C34878D82A}">
                    <a16:rowId xmlns:a16="http://schemas.microsoft.com/office/drawing/2014/main" val="2459425267"/>
                  </a:ext>
                </a:extLst>
              </a:tr>
              <a:tr h="90219">
                <a:tc>
                  <a:txBody>
                    <a:bodyPr/>
                    <a:lstStyle/>
                    <a:p>
                      <a:r>
                        <a:rPr lang="en-US" sz="500">
                          <a:effectLst/>
                        </a:rPr>
                        <a:t>process</a:t>
                      </a:r>
                    </a:p>
                  </a:txBody>
                  <a:tcPr marL="18796" marR="18796" marT="8675" marB="8675" anchor="ctr"/>
                </a:tc>
                <a:tc>
                  <a:txBody>
                    <a:bodyPr/>
                    <a:lstStyle/>
                    <a:p>
                      <a:r>
                        <a:rPr lang="en-US" sz="500">
                          <a:effectLst/>
                        </a:rPr>
                        <a:t>pid</a:t>
                      </a:r>
                    </a:p>
                  </a:txBody>
                  <a:tcPr marL="18796" marR="18796" marT="8675" marB="8675" anchor="ctr"/>
                </a:tc>
                <a:tc>
                  <a:txBody>
                    <a:bodyPr/>
                    <a:lstStyle/>
                    <a:p>
                      <a:r>
                        <a:rPr lang="en-US" sz="500">
                          <a:effectLst/>
                        </a:rPr>
                        <a:t>process_pid</a:t>
                      </a:r>
                    </a:p>
                  </a:txBody>
                  <a:tcPr marL="18796" marR="18796" marT="8675" marB="8675" anchor="ctr"/>
                </a:tc>
                <a:extLst>
                  <a:ext uri="{0D108BD9-81ED-4DB2-BD59-A6C34878D82A}">
                    <a16:rowId xmlns:a16="http://schemas.microsoft.com/office/drawing/2014/main" val="3372648242"/>
                  </a:ext>
                </a:extLst>
              </a:tr>
              <a:tr h="90219">
                <a:tc>
                  <a:txBody>
                    <a:bodyPr/>
                    <a:lstStyle/>
                    <a:p>
                      <a:r>
                        <a:rPr lang="en-US" sz="500">
                          <a:effectLst/>
                        </a:rPr>
                        <a:t>process</a:t>
                      </a:r>
                    </a:p>
                  </a:txBody>
                  <a:tcPr marL="18796" marR="18796" marT="8675" marB="8675" anchor="ctr"/>
                </a:tc>
                <a:tc>
                  <a:txBody>
                    <a:bodyPr/>
                    <a:lstStyle/>
                    <a:p>
                      <a:r>
                        <a:rPr lang="en-US" sz="500">
                          <a:effectLst/>
                        </a:rPr>
                        <a:t>x_unique_id</a:t>
                      </a:r>
                    </a:p>
                  </a:txBody>
                  <a:tcPr marL="18796" marR="18796" marT="8675" marB="8675" anchor="ctr"/>
                </a:tc>
                <a:tc>
                  <a:txBody>
                    <a:bodyPr/>
                    <a:lstStyle/>
                    <a:p>
                      <a:r>
                        <a:rPr lang="en-US" sz="500">
                          <a:effectLst/>
                        </a:rPr>
                        <a:t>process_guid</a:t>
                      </a:r>
                    </a:p>
                  </a:txBody>
                  <a:tcPr marL="18796" marR="18796" marT="8675" marB="8675" anchor="ctr"/>
                </a:tc>
                <a:extLst>
                  <a:ext uri="{0D108BD9-81ED-4DB2-BD59-A6C34878D82A}">
                    <a16:rowId xmlns:a16="http://schemas.microsoft.com/office/drawing/2014/main" val="3821581097"/>
                  </a:ext>
                </a:extLst>
              </a:tr>
              <a:tr h="90219">
                <a:tc>
                  <a:txBody>
                    <a:bodyPr/>
                    <a:lstStyle/>
                    <a:p>
                      <a:r>
                        <a:rPr lang="en-US" sz="500">
                          <a:effectLst/>
                        </a:rPr>
                        <a:t>process</a:t>
                      </a:r>
                    </a:p>
                  </a:txBody>
                  <a:tcPr marL="18796" marR="18796" marT="8675" marB="8675" anchor="ctr"/>
                </a:tc>
                <a:tc>
                  <a:txBody>
                    <a:bodyPr/>
                    <a:lstStyle/>
                    <a:p>
                      <a:r>
                        <a:rPr lang="en-US" sz="500">
                          <a:effectLst/>
                        </a:rPr>
                        <a:t>command_line</a:t>
                      </a:r>
                    </a:p>
                  </a:txBody>
                  <a:tcPr marL="18796" marR="18796" marT="8675" marB="8675" anchor="ctr"/>
                </a:tc>
                <a:tc>
                  <a:txBody>
                    <a:bodyPr/>
                    <a:lstStyle/>
                    <a:p>
                      <a:r>
                        <a:rPr lang="en-US" sz="500">
                          <a:effectLst/>
                        </a:rPr>
                        <a:t>process_cmdline</a:t>
                      </a:r>
                    </a:p>
                  </a:txBody>
                  <a:tcPr marL="18796" marR="18796" marT="8675" marB="8675" anchor="ctr"/>
                </a:tc>
                <a:extLst>
                  <a:ext uri="{0D108BD9-81ED-4DB2-BD59-A6C34878D82A}">
                    <a16:rowId xmlns:a16="http://schemas.microsoft.com/office/drawing/2014/main" val="2238787640"/>
                  </a:ext>
                </a:extLst>
              </a:tr>
              <a:tr h="90219">
                <a:tc>
                  <a:txBody>
                    <a:bodyPr/>
                    <a:lstStyle/>
                    <a:p>
                      <a:r>
                        <a:rPr lang="en-US" sz="500">
                          <a:effectLst/>
                        </a:rPr>
                        <a:t>process</a:t>
                      </a:r>
                    </a:p>
                  </a:txBody>
                  <a:tcPr marL="18796" marR="18796" marT="8675" marB="8675" anchor="ctr"/>
                </a:tc>
                <a:tc>
                  <a:txBody>
                    <a:bodyPr/>
                    <a:lstStyle/>
                    <a:p>
                      <a:r>
                        <a:rPr lang="en-US" sz="500">
                          <a:effectLst/>
                        </a:rPr>
                        <a:t>name</a:t>
                      </a:r>
                    </a:p>
                  </a:txBody>
                  <a:tcPr marL="18796" marR="18796" marT="8675" marB="8675" anchor="ctr"/>
                </a:tc>
                <a:tc>
                  <a:txBody>
                    <a:bodyPr/>
                    <a:lstStyle/>
                    <a:p>
                      <a:r>
                        <a:rPr lang="en-US" sz="500">
                          <a:effectLst/>
                        </a:rPr>
                        <a:t>parent_name</a:t>
                      </a:r>
                    </a:p>
                  </a:txBody>
                  <a:tcPr marL="18796" marR="18796" marT="8675" marB="8675" anchor="ctr"/>
                </a:tc>
                <a:extLst>
                  <a:ext uri="{0D108BD9-81ED-4DB2-BD59-A6C34878D82A}">
                    <a16:rowId xmlns:a16="http://schemas.microsoft.com/office/drawing/2014/main" val="2349088059"/>
                  </a:ext>
                </a:extLst>
              </a:tr>
              <a:tr h="90219">
                <a:tc>
                  <a:txBody>
                    <a:bodyPr/>
                    <a:lstStyle/>
                    <a:p>
                      <a:r>
                        <a:rPr lang="en-US" sz="500">
                          <a:effectLst/>
                        </a:rPr>
                        <a:t>process</a:t>
                      </a:r>
                    </a:p>
                  </a:txBody>
                  <a:tcPr marL="18796" marR="18796" marT="8675" marB="8675" anchor="ctr"/>
                </a:tc>
                <a:tc>
                  <a:txBody>
                    <a:bodyPr/>
                    <a:lstStyle/>
                    <a:p>
                      <a:r>
                        <a:rPr lang="en-US" sz="500">
                          <a:effectLst/>
                        </a:rPr>
                        <a:t>binary_ref</a:t>
                      </a:r>
                    </a:p>
                  </a:txBody>
                  <a:tcPr marL="18796" marR="18796" marT="8675" marB="8675" anchor="ctr"/>
                </a:tc>
                <a:tc>
                  <a:txBody>
                    <a:bodyPr/>
                    <a:lstStyle/>
                    <a:p>
                      <a:r>
                        <a:rPr lang="en-US" sz="500">
                          <a:effectLst/>
                        </a:rPr>
                        <a:t>parent_name</a:t>
                      </a:r>
                    </a:p>
                  </a:txBody>
                  <a:tcPr marL="18796" marR="18796" marT="8675" marB="8675" anchor="ctr"/>
                </a:tc>
                <a:extLst>
                  <a:ext uri="{0D108BD9-81ED-4DB2-BD59-A6C34878D82A}">
                    <a16:rowId xmlns:a16="http://schemas.microsoft.com/office/drawing/2014/main" val="3746109840"/>
                  </a:ext>
                </a:extLst>
              </a:tr>
              <a:tr h="90219">
                <a:tc>
                  <a:txBody>
                    <a:bodyPr/>
                    <a:lstStyle/>
                    <a:p>
                      <a:r>
                        <a:rPr lang="en-US" sz="500">
                          <a:effectLst/>
                        </a:rPr>
                        <a:t>process</a:t>
                      </a:r>
                    </a:p>
                  </a:txBody>
                  <a:tcPr marL="18796" marR="18796" marT="8675" marB="8675" anchor="ctr"/>
                </a:tc>
                <a:tc>
                  <a:txBody>
                    <a:bodyPr/>
                    <a:lstStyle/>
                    <a:p>
                      <a:r>
                        <a:rPr lang="en-US" sz="500">
                          <a:effectLst/>
                        </a:rPr>
                        <a:t>parent_ref</a:t>
                      </a:r>
                    </a:p>
                  </a:txBody>
                  <a:tcPr marL="18796" marR="18796" marT="8675" marB="8675" anchor="ctr"/>
                </a:tc>
                <a:tc>
                  <a:txBody>
                    <a:bodyPr/>
                    <a:lstStyle/>
                    <a:p>
                      <a:r>
                        <a:rPr lang="en-US" sz="500">
                          <a:effectLst/>
                        </a:rPr>
                        <a:t>parent_name</a:t>
                      </a:r>
                    </a:p>
                  </a:txBody>
                  <a:tcPr marL="18796" marR="18796" marT="8675" marB="8675" anchor="ctr"/>
                </a:tc>
                <a:extLst>
                  <a:ext uri="{0D108BD9-81ED-4DB2-BD59-A6C34878D82A}">
                    <a16:rowId xmlns:a16="http://schemas.microsoft.com/office/drawing/2014/main" val="2474381140"/>
                  </a:ext>
                </a:extLst>
              </a:tr>
              <a:tr h="90219">
                <a:tc>
                  <a:txBody>
                    <a:bodyPr/>
                    <a:lstStyle/>
                    <a:p>
                      <a:r>
                        <a:rPr lang="en-US" sz="500">
                          <a:effectLst/>
                        </a:rPr>
                        <a:t>process</a:t>
                      </a:r>
                    </a:p>
                  </a:txBody>
                  <a:tcPr marL="18796" marR="18796" marT="8675" marB="8675" anchor="ctr"/>
                </a:tc>
                <a:tc>
                  <a:txBody>
                    <a:bodyPr/>
                    <a:lstStyle/>
                    <a:p>
                      <a:r>
                        <a:rPr lang="en-US" sz="500">
                          <a:effectLst/>
                        </a:rPr>
                        <a:t>pid</a:t>
                      </a:r>
                    </a:p>
                  </a:txBody>
                  <a:tcPr marL="18796" marR="18796" marT="8675" marB="8675" anchor="ctr"/>
                </a:tc>
                <a:tc>
                  <a:txBody>
                    <a:bodyPr/>
                    <a:lstStyle/>
                    <a:p>
                      <a:r>
                        <a:rPr lang="en-US" sz="500">
                          <a:effectLst/>
                        </a:rPr>
                        <a:t>parent_pid</a:t>
                      </a:r>
                    </a:p>
                  </a:txBody>
                  <a:tcPr marL="18796" marR="18796" marT="8675" marB="8675" anchor="ctr"/>
                </a:tc>
                <a:extLst>
                  <a:ext uri="{0D108BD9-81ED-4DB2-BD59-A6C34878D82A}">
                    <a16:rowId xmlns:a16="http://schemas.microsoft.com/office/drawing/2014/main" val="3117802436"/>
                  </a:ext>
                </a:extLst>
              </a:tr>
              <a:tr h="90219">
                <a:tc>
                  <a:txBody>
                    <a:bodyPr/>
                    <a:lstStyle/>
                    <a:p>
                      <a:r>
                        <a:rPr lang="en-US" sz="500">
                          <a:effectLst/>
                        </a:rPr>
                        <a:t>process</a:t>
                      </a:r>
                    </a:p>
                  </a:txBody>
                  <a:tcPr marL="18796" marR="18796" marT="8675" marB="8675" anchor="ctr"/>
                </a:tc>
                <a:tc>
                  <a:txBody>
                    <a:bodyPr/>
                    <a:lstStyle/>
                    <a:p>
                      <a:r>
                        <a:rPr lang="en-US" sz="500">
                          <a:effectLst/>
                        </a:rPr>
                        <a:t>x_unique_id</a:t>
                      </a:r>
                    </a:p>
                  </a:txBody>
                  <a:tcPr marL="18796" marR="18796" marT="8675" marB="8675" anchor="ctr"/>
                </a:tc>
                <a:tc>
                  <a:txBody>
                    <a:bodyPr/>
                    <a:lstStyle/>
                    <a:p>
                      <a:r>
                        <a:rPr lang="en-US" sz="500">
                          <a:effectLst/>
                        </a:rPr>
                        <a:t>parent_guid</a:t>
                      </a:r>
                    </a:p>
                  </a:txBody>
                  <a:tcPr marL="18796" marR="18796" marT="8675" marB="8675" anchor="ctr"/>
                </a:tc>
                <a:extLst>
                  <a:ext uri="{0D108BD9-81ED-4DB2-BD59-A6C34878D82A}">
                    <a16:rowId xmlns:a16="http://schemas.microsoft.com/office/drawing/2014/main" val="1555109308"/>
                  </a:ext>
                </a:extLst>
              </a:tr>
              <a:tr h="90219">
                <a:tc>
                  <a:txBody>
                    <a:bodyPr/>
                    <a:lstStyle/>
                    <a:p>
                      <a:r>
                        <a:rPr lang="en-US" sz="500">
                          <a:effectLst/>
                        </a:rPr>
                        <a:t>process</a:t>
                      </a:r>
                    </a:p>
                  </a:txBody>
                  <a:tcPr marL="18796" marR="18796" marT="8675" marB="8675" anchor="ctr"/>
                </a:tc>
                <a:tc>
                  <a:txBody>
                    <a:bodyPr/>
                    <a:lstStyle/>
                    <a:p>
                      <a:r>
                        <a:rPr lang="en-US" sz="500">
                          <a:effectLst/>
                        </a:rPr>
                        <a:t>command_line</a:t>
                      </a:r>
                    </a:p>
                  </a:txBody>
                  <a:tcPr marL="18796" marR="18796" marT="8675" marB="8675" anchor="ctr"/>
                </a:tc>
                <a:tc>
                  <a:txBody>
                    <a:bodyPr/>
                    <a:lstStyle/>
                    <a:p>
                      <a:r>
                        <a:rPr lang="en-US" sz="500">
                          <a:effectLst/>
                        </a:rPr>
                        <a:t>parent_cmdline</a:t>
                      </a:r>
                    </a:p>
                  </a:txBody>
                  <a:tcPr marL="18796" marR="18796" marT="8675" marB="8675" anchor="ctr"/>
                </a:tc>
                <a:extLst>
                  <a:ext uri="{0D108BD9-81ED-4DB2-BD59-A6C34878D82A}">
                    <a16:rowId xmlns:a16="http://schemas.microsoft.com/office/drawing/2014/main" val="937547938"/>
                  </a:ext>
                </a:extLst>
              </a:tr>
              <a:tr h="163088">
                <a:tc>
                  <a:txBody>
                    <a:bodyPr/>
                    <a:lstStyle/>
                    <a:p>
                      <a:br>
                        <a:rPr lang="en-US" sz="500">
                          <a:effectLst/>
                        </a:rPr>
                      </a:br>
                      <a:endParaRPr lang="en-US" sz="500">
                        <a:effectLst/>
                      </a:endParaRPr>
                    </a:p>
                  </a:txBody>
                  <a:tcPr marL="18796" marR="18796" marT="8675" marB="8675" anchor="ctr"/>
                </a:tc>
                <a:tc>
                  <a:txBody>
                    <a:bodyPr/>
                    <a:lstStyle/>
                    <a:p>
                      <a:endParaRPr lang="en-US" sz="500">
                        <a:effectLst/>
                      </a:endParaRPr>
                    </a:p>
                  </a:txBody>
                  <a:tcPr marL="18796" marR="18796" marT="8675" marB="8675" anchor="ctr"/>
                </a:tc>
                <a:tc>
                  <a:txBody>
                    <a:bodyPr/>
                    <a:lstStyle/>
                    <a:p>
                      <a:endParaRPr lang="en-US" sz="500">
                        <a:effectLst/>
                      </a:endParaRPr>
                    </a:p>
                  </a:txBody>
                  <a:tcPr marL="18796" marR="18796" marT="8675" marB="8675" anchor="ctr"/>
                </a:tc>
                <a:extLst>
                  <a:ext uri="{0D108BD9-81ED-4DB2-BD59-A6C34878D82A}">
                    <a16:rowId xmlns:a16="http://schemas.microsoft.com/office/drawing/2014/main" val="3429085742"/>
                  </a:ext>
                </a:extLst>
              </a:tr>
              <a:tr h="90219">
                <a:tc>
                  <a:txBody>
                    <a:bodyPr/>
                    <a:lstStyle/>
                    <a:p>
                      <a:r>
                        <a:rPr lang="en-US" sz="500">
                          <a:effectLst/>
                        </a:rPr>
                        <a:t>user-account</a:t>
                      </a:r>
                    </a:p>
                  </a:txBody>
                  <a:tcPr marL="18796" marR="18796" marT="8675" marB="8675" anchor="ctr"/>
                </a:tc>
                <a:tc>
                  <a:txBody>
                    <a:bodyPr/>
                    <a:lstStyle/>
                    <a:p>
                      <a:r>
                        <a:rPr lang="en-US" sz="500">
                          <a:effectLst/>
                        </a:rPr>
                        <a:t>user_id</a:t>
                      </a:r>
                    </a:p>
                  </a:txBody>
                  <a:tcPr marL="18796" marR="18796" marT="8675" marB="8675" anchor="ctr"/>
                </a:tc>
                <a:tc>
                  <a:txBody>
                    <a:bodyPr/>
                    <a:lstStyle/>
                    <a:p>
                      <a:r>
                        <a:rPr lang="en-US" sz="500">
                          <a:effectLst/>
                        </a:rPr>
                        <a:t>process_username</a:t>
                      </a:r>
                    </a:p>
                  </a:txBody>
                  <a:tcPr marL="18796" marR="18796" marT="8675" marB="8675" anchor="ctr"/>
                </a:tc>
                <a:extLst>
                  <a:ext uri="{0D108BD9-81ED-4DB2-BD59-A6C34878D82A}">
                    <a16:rowId xmlns:a16="http://schemas.microsoft.com/office/drawing/2014/main" val="1822066876"/>
                  </a:ext>
                </a:extLst>
              </a:tr>
              <a:tr h="163088">
                <a:tc>
                  <a:txBody>
                    <a:bodyPr/>
                    <a:lstStyle/>
                    <a:p>
                      <a:br>
                        <a:rPr lang="en-US" sz="500">
                          <a:effectLst/>
                        </a:rPr>
                      </a:br>
                      <a:endParaRPr lang="en-US" sz="500">
                        <a:effectLst/>
                      </a:endParaRPr>
                    </a:p>
                  </a:txBody>
                  <a:tcPr marL="18796" marR="18796" marT="8675" marB="8675" anchor="ctr"/>
                </a:tc>
                <a:tc>
                  <a:txBody>
                    <a:bodyPr/>
                    <a:lstStyle/>
                    <a:p>
                      <a:endParaRPr lang="en-US" sz="500">
                        <a:effectLst/>
                      </a:endParaRPr>
                    </a:p>
                  </a:txBody>
                  <a:tcPr marL="18796" marR="18796" marT="8675" marB="8675" anchor="ctr"/>
                </a:tc>
                <a:tc>
                  <a:txBody>
                    <a:bodyPr/>
                    <a:lstStyle/>
                    <a:p>
                      <a:endParaRPr lang="en-US" sz="500">
                        <a:effectLst/>
                      </a:endParaRPr>
                    </a:p>
                  </a:txBody>
                  <a:tcPr marL="18796" marR="18796" marT="8675" marB="8675" anchor="ctr"/>
                </a:tc>
                <a:extLst>
                  <a:ext uri="{0D108BD9-81ED-4DB2-BD59-A6C34878D82A}">
                    <a16:rowId xmlns:a16="http://schemas.microsoft.com/office/drawing/2014/main" val="524522513"/>
                  </a:ext>
                </a:extLst>
              </a:tr>
              <a:tr h="90219">
                <a:tc>
                  <a:txBody>
                    <a:bodyPr/>
                    <a:lstStyle/>
                    <a:p>
                      <a:r>
                        <a:rPr lang="en-US" sz="500">
                          <a:effectLst/>
                        </a:rPr>
                        <a:t>x-cbcloud</a:t>
                      </a:r>
                    </a:p>
                  </a:txBody>
                  <a:tcPr marL="18796" marR="18796" marT="8675" marB="8675" anchor="ctr"/>
                </a:tc>
                <a:tc>
                  <a:txBody>
                    <a:bodyPr/>
                    <a:lstStyle/>
                    <a:p>
                      <a:r>
                        <a:rPr lang="en-US" sz="500">
                          <a:effectLst/>
                        </a:rPr>
                        <a:t>device_name</a:t>
                      </a:r>
                    </a:p>
                  </a:txBody>
                  <a:tcPr marL="18796" marR="18796" marT="8675" marB="8675" anchor="ctr"/>
                </a:tc>
                <a:tc>
                  <a:txBody>
                    <a:bodyPr/>
                    <a:lstStyle/>
                    <a:p>
                      <a:r>
                        <a:rPr lang="en-US" sz="500">
                          <a:effectLst/>
                        </a:rPr>
                        <a:t>device_name</a:t>
                      </a:r>
                    </a:p>
                  </a:txBody>
                  <a:tcPr marL="18796" marR="18796" marT="8675" marB="8675" anchor="ctr"/>
                </a:tc>
                <a:extLst>
                  <a:ext uri="{0D108BD9-81ED-4DB2-BD59-A6C34878D82A}">
                    <a16:rowId xmlns:a16="http://schemas.microsoft.com/office/drawing/2014/main" val="3159289884"/>
                  </a:ext>
                </a:extLst>
              </a:tr>
              <a:tr h="90219">
                <a:tc>
                  <a:txBody>
                    <a:bodyPr/>
                    <a:lstStyle/>
                    <a:p>
                      <a:r>
                        <a:rPr lang="en-US" sz="500">
                          <a:effectLst/>
                        </a:rPr>
                        <a:t>x-cbcloud</a:t>
                      </a:r>
                    </a:p>
                  </a:txBody>
                  <a:tcPr marL="18796" marR="18796" marT="8675" marB="8675" anchor="ctr"/>
                </a:tc>
                <a:tc>
                  <a:txBody>
                    <a:bodyPr/>
                    <a:lstStyle/>
                    <a:p>
                      <a:r>
                        <a:rPr lang="en-US" sz="500">
                          <a:effectLst/>
                        </a:rPr>
                        <a:t>device_internal_ip</a:t>
                      </a:r>
                    </a:p>
                  </a:txBody>
                  <a:tcPr marL="18796" marR="18796" marT="8675" marB="8675" anchor="ctr"/>
                </a:tc>
                <a:tc>
                  <a:txBody>
                    <a:bodyPr/>
                    <a:lstStyle/>
                    <a:p>
                      <a:r>
                        <a:rPr lang="en-US" sz="500">
                          <a:effectLst/>
                        </a:rPr>
                        <a:t>device_internal_ip</a:t>
                      </a:r>
                    </a:p>
                  </a:txBody>
                  <a:tcPr marL="18796" marR="18796" marT="8675" marB="8675" anchor="ctr"/>
                </a:tc>
                <a:extLst>
                  <a:ext uri="{0D108BD9-81ED-4DB2-BD59-A6C34878D82A}">
                    <a16:rowId xmlns:a16="http://schemas.microsoft.com/office/drawing/2014/main" val="2869635145"/>
                  </a:ext>
                </a:extLst>
              </a:tr>
              <a:tr h="90219">
                <a:tc>
                  <a:txBody>
                    <a:bodyPr/>
                    <a:lstStyle/>
                    <a:p>
                      <a:r>
                        <a:rPr lang="en-US" sz="500">
                          <a:effectLst/>
                        </a:rPr>
                        <a:t>x-cbcloud</a:t>
                      </a:r>
                    </a:p>
                  </a:txBody>
                  <a:tcPr marL="18796" marR="18796" marT="8675" marB="8675" anchor="ctr"/>
                </a:tc>
                <a:tc>
                  <a:txBody>
                    <a:bodyPr/>
                    <a:lstStyle/>
                    <a:p>
                      <a:r>
                        <a:rPr lang="en-US" sz="500">
                          <a:effectLst/>
                        </a:rPr>
                        <a:t>device_external_ip</a:t>
                      </a:r>
                    </a:p>
                  </a:txBody>
                  <a:tcPr marL="18796" marR="18796" marT="8675" marB="8675" anchor="ctr"/>
                </a:tc>
                <a:tc>
                  <a:txBody>
                    <a:bodyPr/>
                    <a:lstStyle/>
                    <a:p>
                      <a:r>
                        <a:rPr lang="en-US" sz="500">
                          <a:effectLst/>
                        </a:rPr>
                        <a:t>device_external_ip</a:t>
                      </a:r>
                    </a:p>
                  </a:txBody>
                  <a:tcPr marL="18796" marR="18796" marT="8675" marB="8675" anchor="ctr"/>
                </a:tc>
                <a:extLst>
                  <a:ext uri="{0D108BD9-81ED-4DB2-BD59-A6C34878D82A}">
                    <a16:rowId xmlns:a16="http://schemas.microsoft.com/office/drawing/2014/main" val="3111920730"/>
                  </a:ext>
                </a:extLst>
              </a:tr>
              <a:tr h="90219">
                <a:tc>
                  <a:txBody>
                    <a:bodyPr/>
                    <a:lstStyle/>
                    <a:p>
                      <a:r>
                        <a:rPr lang="en-US" sz="500">
                          <a:effectLst/>
                        </a:rPr>
                        <a:t>x-cbcloud</a:t>
                      </a:r>
                    </a:p>
                  </a:txBody>
                  <a:tcPr marL="18796" marR="18796" marT="8675" marB="8675" anchor="ctr"/>
                </a:tc>
                <a:tc>
                  <a:txBody>
                    <a:bodyPr/>
                    <a:lstStyle/>
                    <a:p>
                      <a:r>
                        <a:rPr lang="en-US" sz="500">
                          <a:effectLst/>
                        </a:rPr>
                        <a:t>device_os</a:t>
                      </a:r>
                    </a:p>
                  </a:txBody>
                  <a:tcPr marL="18796" marR="18796" marT="8675" marB="8675" anchor="ctr"/>
                </a:tc>
                <a:tc>
                  <a:txBody>
                    <a:bodyPr/>
                    <a:lstStyle/>
                    <a:p>
                      <a:r>
                        <a:rPr lang="en-US" sz="500">
                          <a:effectLst/>
                        </a:rPr>
                        <a:t>device_os</a:t>
                      </a:r>
                    </a:p>
                  </a:txBody>
                  <a:tcPr marL="18796" marR="18796" marT="8675" marB="8675" anchor="ctr"/>
                </a:tc>
                <a:extLst>
                  <a:ext uri="{0D108BD9-81ED-4DB2-BD59-A6C34878D82A}">
                    <a16:rowId xmlns:a16="http://schemas.microsoft.com/office/drawing/2014/main" val="425354644"/>
                  </a:ext>
                </a:extLst>
              </a:tr>
              <a:tr h="90219">
                <a:tc>
                  <a:txBody>
                    <a:bodyPr/>
                    <a:lstStyle/>
                    <a:p>
                      <a:r>
                        <a:rPr lang="en-US" sz="500">
                          <a:effectLst/>
                          <a:highlight>
                            <a:srgbClr val="FFFF00"/>
                          </a:highlight>
                        </a:rPr>
                        <a:t>x-cbcloud</a:t>
                      </a:r>
                    </a:p>
                  </a:txBody>
                  <a:tcPr marL="18796" marR="18796" marT="8675" marB="8675" anchor="ctr"/>
                </a:tc>
                <a:tc>
                  <a:txBody>
                    <a:bodyPr/>
                    <a:lstStyle/>
                    <a:p>
                      <a:r>
                        <a:rPr lang="en-US" sz="500">
                          <a:effectLst/>
                          <a:highlight>
                            <a:srgbClr val="FFFF00"/>
                          </a:highlight>
                        </a:rPr>
                        <a:t>device_id</a:t>
                      </a:r>
                    </a:p>
                  </a:txBody>
                  <a:tcPr marL="18796" marR="18796" marT="8675" marB="8675" anchor="ctr"/>
                </a:tc>
                <a:tc>
                  <a:txBody>
                    <a:bodyPr/>
                    <a:lstStyle/>
                    <a:p>
                      <a:r>
                        <a:rPr lang="en-US" sz="500" dirty="0" err="1">
                          <a:effectLst/>
                          <a:highlight>
                            <a:srgbClr val="FFFF00"/>
                          </a:highlight>
                        </a:rPr>
                        <a:t>device_id</a:t>
                      </a:r>
                      <a:endParaRPr lang="en-US" sz="500" dirty="0">
                        <a:effectLst/>
                        <a:highlight>
                          <a:srgbClr val="FFFF00"/>
                        </a:highlight>
                      </a:endParaRPr>
                    </a:p>
                  </a:txBody>
                  <a:tcPr marL="18796" marR="18796" marT="8675" marB="8675" anchor="ctr"/>
                </a:tc>
                <a:extLst>
                  <a:ext uri="{0D108BD9-81ED-4DB2-BD59-A6C34878D82A}">
                    <a16:rowId xmlns:a16="http://schemas.microsoft.com/office/drawing/2014/main" val="315861336"/>
                  </a:ext>
                </a:extLst>
              </a:tr>
              <a:tr h="90219">
                <a:tc>
                  <a:txBody>
                    <a:bodyPr/>
                    <a:lstStyle/>
                    <a:p>
                      <a:r>
                        <a:rPr lang="en-US" sz="500">
                          <a:effectLst/>
                        </a:rPr>
                        <a:t>x-cbcloud</a:t>
                      </a:r>
                    </a:p>
                  </a:txBody>
                  <a:tcPr marL="18796" marR="18796" marT="8675" marB="8675" anchor="ctr"/>
                </a:tc>
                <a:tc>
                  <a:txBody>
                    <a:bodyPr/>
                    <a:lstStyle/>
                    <a:p>
                      <a:r>
                        <a:rPr lang="en-US" sz="500">
                          <a:effectLst/>
                        </a:rPr>
                        <a:t>device_timestamp</a:t>
                      </a:r>
                    </a:p>
                  </a:txBody>
                  <a:tcPr marL="18796" marR="18796" marT="8675" marB="8675" anchor="ctr"/>
                </a:tc>
                <a:tc>
                  <a:txBody>
                    <a:bodyPr/>
                    <a:lstStyle/>
                    <a:p>
                      <a:r>
                        <a:rPr lang="en-US" sz="500" dirty="0" err="1">
                          <a:effectLst/>
                        </a:rPr>
                        <a:t>device_timestamp</a:t>
                      </a:r>
                      <a:endParaRPr lang="en-US" sz="500" dirty="0">
                        <a:effectLst/>
                      </a:endParaRPr>
                    </a:p>
                  </a:txBody>
                  <a:tcPr marL="18796" marR="18796" marT="8675" marB="8675" anchor="ctr"/>
                </a:tc>
                <a:extLst>
                  <a:ext uri="{0D108BD9-81ED-4DB2-BD59-A6C34878D82A}">
                    <a16:rowId xmlns:a16="http://schemas.microsoft.com/office/drawing/2014/main" val="2215414635"/>
                  </a:ext>
                </a:extLst>
              </a:tr>
              <a:tr h="90219">
                <a:tc>
                  <a:txBody>
                    <a:bodyPr/>
                    <a:lstStyle/>
                    <a:p>
                      <a:r>
                        <a:rPr lang="en-US" sz="500">
                          <a:effectLst/>
                        </a:rPr>
                        <a:t>x-cbcloud</a:t>
                      </a:r>
                    </a:p>
                  </a:txBody>
                  <a:tcPr marL="18796" marR="18796" marT="8675" marB="8675" anchor="ctr"/>
                </a:tc>
                <a:tc>
                  <a:txBody>
                    <a:bodyPr/>
                    <a:lstStyle/>
                    <a:p>
                      <a:r>
                        <a:rPr lang="en-US" sz="500">
                          <a:effectLst/>
                        </a:rPr>
                        <a:t>org_id</a:t>
                      </a:r>
                    </a:p>
                  </a:txBody>
                  <a:tcPr marL="18796" marR="18796" marT="8675" marB="8675" anchor="ctr"/>
                </a:tc>
                <a:tc>
                  <a:txBody>
                    <a:bodyPr/>
                    <a:lstStyle/>
                    <a:p>
                      <a:r>
                        <a:rPr lang="en-US" sz="500">
                          <a:effectLst/>
                        </a:rPr>
                        <a:t>org_id</a:t>
                      </a:r>
                    </a:p>
                  </a:txBody>
                  <a:tcPr marL="18796" marR="18796" marT="8675" marB="8675" anchor="ctr"/>
                </a:tc>
                <a:extLst>
                  <a:ext uri="{0D108BD9-81ED-4DB2-BD59-A6C34878D82A}">
                    <a16:rowId xmlns:a16="http://schemas.microsoft.com/office/drawing/2014/main" val="743668099"/>
                  </a:ext>
                </a:extLst>
              </a:tr>
              <a:tr h="90219">
                <a:tc>
                  <a:txBody>
                    <a:bodyPr/>
                    <a:lstStyle/>
                    <a:p>
                      <a:r>
                        <a:rPr lang="en-US" sz="500">
                          <a:effectLst/>
                        </a:rPr>
                        <a:t>x-cbcloud</a:t>
                      </a:r>
                    </a:p>
                  </a:txBody>
                  <a:tcPr marL="18796" marR="18796" marT="8675" marB="8675" anchor="ctr"/>
                </a:tc>
                <a:tc>
                  <a:txBody>
                    <a:bodyPr/>
                    <a:lstStyle/>
                    <a:p>
                      <a:r>
                        <a:rPr lang="en-US" sz="500">
                          <a:effectLst/>
                        </a:rPr>
                        <a:t>device_group_id</a:t>
                      </a:r>
                    </a:p>
                  </a:txBody>
                  <a:tcPr marL="18796" marR="18796" marT="8675" marB="8675" anchor="ctr"/>
                </a:tc>
                <a:tc>
                  <a:txBody>
                    <a:bodyPr/>
                    <a:lstStyle/>
                    <a:p>
                      <a:r>
                        <a:rPr lang="en-US" sz="500">
                          <a:effectLst/>
                        </a:rPr>
                        <a:t>device_group_id</a:t>
                      </a:r>
                    </a:p>
                  </a:txBody>
                  <a:tcPr marL="18796" marR="18796" marT="8675" marB="8675" anchor="ctr"/>
                </a:tc>
                <a:extLst>
                  <a:ext uri="{0D108BD9-81ED-4DB2-BD59-A6C34878D82A}">
                    <a16:rowId xmlns:a16="http://schemas.microsoft.com/office/drawing/2014/main" val="2881637471"/>
                  </a:ext>
                </a:extLst>
              </a:tr>
              <a:tr h="90219">
                <a:tc>
                  <a:txBody>
                    <a:bodyPr/>
                    <a:lstStyle/>
                    <a:p>
                      <a:r>
                        <a:rPr lang="en-US" sz="500">
                          <a:effectLst/>
                        </a:rPr>
                        <a:t>x-cbcloud</a:t>
                      </a:r>
                    </a:p>
                  </a:txBody>
                  <a:tcPr marL="18796" marR="18796" marT="8675" marB="8675" anchor="ctr"/>
                </a:tc>
                <a:tc>
                  <a:txBody>
                    <a:bodyPr/>
                    <a:lstStyle/>
                    <a:p>
                      <a:r>
                        <a:rPr lang="en-US" sz="500">
                          <a:effectLst/>
                        </a:rPr>
                        <a:t>process_terminated</a:t>
                      </a:r>
                    </a:p>
                  </a:txBody>
                  <a:tcPr marL="18796" marR="18796" marT="8675" marB="8675" anchor="ctr"/>
                </a:tc>
                <a:tc>
                  <a:txBody>
                    <a:bodyPr/>
                    <a:lstStyle/>
                    <a:p>
                      <a:r>
                        <a:rPr lang="en-US" sz="500">
                          <a:effectLst/>
                        </a:rPr>
                        <a:t>process_terminated</a:t>
                      </a:r>
                    </a:p>
                  </a:txBody>
                  <a:tcPr marL="18796" marR="18796" marT="8675" marB="8675" anchor="ctr"/>
                </a:tc>
                <a:extLst>
                  <a:ext uri="{0D108BD9-81ED-4DB2-BD59-A6C34878D82A}">
                    <a16:rowId xmlns:a16="http://schemas.microsoft.com/office/drawing/2014/main" val="3441110273"/>
                  </a:ext>
                </a:extLst>
              </a:tr>
              <a:tr h="90219">
                <a:tc>
                  <a:txBody>
                    <a:bodyPr/>
                    <a:lstStyle/>
                    <a:p>
                      <a:r>
                        <a:rPr lang="en-US" sz="500">
                          <a:effectLst/>
                        </a:rPr>
                        <a:t>x-cbcloud</a:t>
                      </a:r>
                    </a:p>
                  </a:txBody>
                  <a:tcPr marL="18796" marR="18796" marT="8675" marB="8675" anchor="ctr"/>
                </a:tc>
                <a:tc>
                  <a:txBody>
                    <a:bodyPr/>
                    <a:lstStyle/>
                    <a:p>
                      <a:r>
                        <a:rPr lang="en-US" sz="500">
                          <a:effectLst/>
                        </a:rPr>
                        <a:t>regmod_count</a:t>
                      </a:r>
                    </a:p>
                  </a:txBody>
                  <a:tcPr marL="18796" marR="18796" marT="8675" marB="8675" anchor="ctr"/>
                </a:tc>
                <a:tc>
                  <a:txBody>
                    <a:bodyPr/>
                    <a:lstStyle/>
                    <a:p>
                      <a:r>
                        <a:rPr lang="en-US" sz="500">
                          <a:effectLst/>
                        </a:rPr>
                        <a:t>regmod_count</a:t>
                      </a:r>
                    </a:p>
                  </a:txBody>
                  <a:tcPr marL="18796" marR="18796" marT="8675" marB="8675" anchor="ctr"/>
                </a:tc>
                <a:extLst>
                  <a:ext uri="{0D108BD9-81ED-4DB2-BD59-A6C34878D82A}">
                    <a16:rowId xmlns:a16="http://schemas.microsoft.com/office/drawing/2014/main" val="1531550644"/>
                  </a:ext>
                </a:extLst>
              </a:tr>
              <a:tr h="90219">
                <a:tc>
                  <a:txBody>
                    <a:bodyPr/>
                    <a:lstStyle/>
                    <a:p>
                      <a:r>
                        <a:rPr lang="en-US" sz="500">
                          <a:effectLst/>
                        </a:rPr>
                        <a:t>x-cbcloud</a:t>
                      </a:r>
                    </a:p>
                  </a:txBody>
                  <a:tcPr marL="18796" marR="18796" marT="8675" marB="8675" anchor="ctr"/>
                </a:tc>
                <a:tc>
                  <a:txBody>
                    <a:bodyPr/>
                    <a:lstStyle/>
                    <a:p>
                      <a:r>
                        <a:rPr lang="en-US" sz="500">
                          <a:effectLst/>
                        </a:rPr>
                        <a:t>netconn_count</a:t>
                      </a:r>
                    </a:p>
                  </a:txBody>
                  <a:tcPr marL="18796" marR="18796" marT="8675" marB="8675" anchor="ctr"/>
                </a:tc>
                <a:tc>
                  <a:txBody>
                    <a:bodyPr/>
                    <a:lstStyle/>
                    <a:p>
                      <a:r>
                        <a:rPr lang="en-US" sz="500">
                          <a:effectLst/>
                        </a:rPr>
                        <a:t>netconn_count</a:t>
                      </a:r>
                    </a:p>
                  </a:txBody>
                  <a:tcPr marL="18796" marR="18796" marT="8675" marB="8675" anchor="ctr"/>
                </a:tc>
                <a:extLst>
                  <a:ext uri="{0D108BD9-81ED-4DB2-BD59-A6C34878D82A}">
                    <a16:rowId xmlns:a16="http://schemas.microsoft.com/office/drawing/2014/main" val="1313770926"/>
                  </a:ext>
                </a:extLst>
              </a:tr>
              <a:tr h="90219">
                <a:tc>
                  <a:txBody>
                    <a:bodyPr/>
                    <a:lstStyle/>
                    <a:p>
                      <a:r>
                        <a:rPr lang="en-US" sz="500">
                          <a:effectLst/>
                        </a:rPr>
                        <a:t>x-cbcloud</a:t>
                      </a:r>
                    </a:p>
                  </a:txBody>
                  <a:tcPr marL="18796" marR="18796" marT="8675" marB="8675" anchor="ctr"/>
                </a:tc>
                <a:tc>
                  <a:txBody>
                    <a:bodyPr/>
                    <a:lstStyle/>
                    <a:p>
                      <a:r>
                        <a:rPr lang="en-US" sz="500">
                          <a:effectLst/>
                        </a:rPr>
                        <a:t>filemod_count</a:t>
                      </a:r>
                    </a:p>
                  </a:txBody>
                  <a:tcPr marL="18796" marR="18796" marT="8675" marB="8675" anchor="ctr"/>
                </a:tc>
                <a:tc>
                  <a:txBody>
                    <a:bodyPr/>
                    <a:lstStyle/>
                    <a:p>
                      <a:r>
                        <a:rPr lang="en-US" sz="500">
                          <a:effectLst/>
                        </a:rPr>
                        <a:t>filemod_count</a:t>
                      </a:r>
                    </a:p>
                  </a:txBody>
                  <a:tcPr marL="18796" marR="18796" marT="8675" marB="8675" anchor="ctr"/>
                </a:tc>
                <a:extLst>
                  <a:ext uri="{0D108BD9-81ED-4DB2-BD59-A6C34878D82A}">
                    <a16:rowId xmlns:a16="http://schemas.microsoft.com/office/drawing/2014/main" val="729218467"/>
                  </a:ext>
                </a:extLst>
              </a:tr>
              <a:tr h="90219">
                <a:tc>
                  <a:txBody>
                    <a:bodyPr/>
                    <a:lstStyle/>
                    <a:p>
                      <a:r>
                        <a:rPr lang="en-US" sz="500">
                          <a:effectLst/>
                        </a:rPr>
                        <a:t>x-cbcloud</a:t>
                      </a:r>
                    </a:p>
                  </a:txBody>
                  <a:tcPr marL="18796" marR="18796" marT="8675" marB="8675" anchor="ctr"/>
                </a:tc>
                <a:tc>
                  <a:txBody>
                    <a:bodyPr/>
                    <a:lstStyle/>
                    <a:p>
                      <a:r>
                        <a:rPr lang="en-US" sz="500">
                          <a:effectLst/>
                        </a:rPr>
                        <a:t>modload_count</a:t>
                      </a:r>
                    </a:p>
                  </a:txBody>
                  <a:tcPr marL="18796" marR="18796" marT="8675" marB="8675" anchor="ctr"/>
                </a:tc>
                <a:tc>
                  <a:txBody>
                    <a:bodyPr/>
                    <a:lstStyle/>
                    <a:p>
                      <a:r>
                        <a:rPr lang="en-US" sz="500">
                          <a:effectLst/>
                        </a:rPr>
                        <a:t>modload_count</a:t>
                      </a:r>
                    </a:p>
                  </a:txBody>
                  <a:tcPr marL="18796" marR="18796" marT="8675" marB="8675" anchor="ctr"/>
                </a:tc>
                <a:extLst>
                  <a:ext uri="{0D108BD9-81ED-4DB2-BD59-A6C34878D82A}">
                    <a16:rowId xmlns:a16="http://schemas.microsoft.com/office/drawing/2014/main" val="1961467174"/>
                  </a:ext>
                </a:extLst>
              </a:tr>
              <a:tr h="90219">
                <a:tc>
                  <a:txBody>
                    <a:bodyPr/>
                    <a:lstStyle/>
                    <a:p>
                      <a:r>
                        <a:rPr lang="en-US" sz="500">
                          <a:effectLst/>
                        </a:rPr>
                        <a:t>x-cbcloud</a:t>
                      </a:r>
                    </a:p>
                  </a:txBody>
                  <a:tcPr marL="18796" marR="18796" marT="8675" marB="8675" anchor="ctr"/>
                </a:tc>
                <a:tc>
                  <a:txBody>
                    <a:bodyPr/>
                    <a:lstStyle/>
                    <a:p>
                      <a:r>
                        <a:rPr lang="en-US" sz="500">
                          <a:effectLst/>
                        </a:rPr>
                        <a:t>childproc_count</a:t>
                      </a:r>
                    </a:p>
                  </a:txBody>
                  <a:tcPr marL="18796" marR="18796" marT="8675" marB="8675" anchor="ctr"/>
                </a:tc>
                <a:tc>
                  <a:txBody>
                    <a:bodyPr/>
                    <a:lstStyle/>
                    <a:p>
                      <a:r>
                        <a:rPr lang="en-US" sz="500">
                          <a:effectLst/>
                        </a:rPr>
                        <a:t>childproc_count</a:t>
                      </a:r>
                    </a:p>
                  </a:txBody>
                  <a:tcPr marL="18796" marR="18796" marT="8675" marB="8675" anchor="ctr"/>
                </a:tc>
                <a:extLst>
                  <a:ext uri="{0D108BD9-81ED-4DB2-BD59-A6C34878D82A}">
                    <a16:rowId xmlns:a16="http://schemas.microsoft.com/office/drawing/2014/main" val="3434834419"/>
                  </a:ext>
                </a:extLst>
              </a:tr>
              <a:tr h="90219">
                <a:tc>
                  <a:txBody>
                    <a:bodyPr/>
                    <a:lstStyle/>
                    <a:p>
                      <a:r>
                        <a:rPr lang="en-US" sz="500">
                          <a:effectLst/>
                        </a:rPr>
                        <a:t>x-cbcloud</a:t>
                      </a:r>
                    </a:p>
                  </a:txBody>
                  <a:tcPr marL="18796" marR="18796" marT="8675" marB="8675" anchor="ctr"/>
                </a:tc>
                <a:tc>
                  <a:txBody>
                    <a:bodyPr/>
                    <a:lstStyle/>
                    <a:p>
                      <a:r>
                        <a:rPr lang="en-US" sz="500">
                          <a:effectLst/>
                        </a:rPr>
                        <a:t>crossproc_count</a:t>
                      </a:r>
                    </a:p>
                  </a:txBody>
                  <a:tcPr marL="18796" marR="18796" marT="8675" marB="8675" anchor="ctr"/>
                </a:tc>
                <a:tc>
                  <a:txBody>
                    <a:bodyPr/>
                    <a:lstStyle/>
                    <a:p>
                      <a:r>
                        <a:rPr lang="en-US" sz="500">
                          <a:effectLst/>
                        </a:rPr>
                        <a:t>crossproc_count</a:t>
                      </a:r>
                    </a:p>
                  </a:txBody>
                  <a:tcPr marL="18796" marR="18796" marT="8675" marB="8675" anchor="ctr"/>
                </a:tc>
                <a:extLst>
                  <a:ext uri="{0D108BD9-81ED-4DB2-BD59-A6C34878D82A}">
                    <a16:rowId xmlns:a16="http://schemas.microsoft.com/office/drawing/2014/main" val="2176807123"/>
                  </a:ext>
                </a:extLst>
              </a:tr>
              <a:tr h="90219">
                <a:tc>
                  <a:txBody>
                    <a:bodyPr/>
                    <a:lstStyle/>
                    <a:p>
                      <a:r>
                        <a:rPr lang="en-US" sz="500">
                          <a:effectLst/>
                        </a:rPr>
                        <a:t>x-cbcloud</a:t>
                      </a:r>
                    </a:p>
                  </a:txBody>
                  <a:tcPr marL="18796" marR="18796" marT="8675" marB="8675" anchor="ctr"/>
                </a:tc>
                <a:tc>
                  <a:txBody>
                    <a:bodyPr/>
                    <a:lstStyle/>
                    <a:p>
                      <a:r>
                        <a:rPr lang="en-US" sz="500">
                          <a:effectLst/>
                        </a:rPr>
                        <a:t>scriptload_count</a:t>
                      </a:r>
                    </a:p>
                  </a:txBody>
                  <a:tcPr marL="18796" marR="18796" marT="8675" marB="8675" anchor="ctr"/>
                </a:tc>
                <a:tc>
                  <a:txBody>
                    <a:bodyPr/>
                    <a:lstStyle/>
                    <a:p>
                      <a:r>
                        <a:rPr lang="en-US" sz="500" dirty="0" err="1">
                          <a:effectLst/>
                        </a:rPr>
                        <a:t>scriptload_count</a:t>
                      </a:r>
                      <a:endParaRPr lang="en-US" sz="500" dirty="0">
                        <a:effectLst/>
                      </a:endParaRPr>
                    </a:p>
                  </a:txBody>
                  <a:tcPr marL="18796" marR="18796" marT="8675" marB="8675" anchor="ctr"/>
                </a:tc>
                <a:extLst>
                  <a:ext uri="{0D108BD9-81ED-4DB2-BD59-A6C34878D82A}">
                    <a16:rowId xmlns:a16="http://schemas.microsoft.com/office/drawing/2014/main" val="3584145246"/>
                  </a:ext>
                </a:extLst>
              </a:tr>
            </a:tbl>
          </a:graphicData>
        </a:graphic>
      </p:graphicFrame>
      <p:graphicFrame>
        <p:nvGraphicFramePr>
          <p:cNvPr id="5" name="Table 4">
            <a:extLst>
              <a:ext uri="{FF2B5EF4-FFF2-40B4-BE49-F238E27FC236}">
                <a16:creationId xmlns:a16="http://schemas.microsoft.com/office/drawing/2014/main" id="{5EF5D5A4-939B-4A97-B3BD-5774EB993B47}"/>
              </a:ext>
            </a:extLst>
          </p:cNvPr>
          <p:cNvGraphicFramePr>
            <a:graphicFrameLocks noGrp="1"/>
          </p:cNvGraphicFramePr>
          <p:nvPr>
            <p:extLst>
              <p:ext uri="{D42A27DB-BD31-4B8C-83A1-F6EECF244321}">
                <p14:modId xmlns:p14="http://schemas.microsoft.com/office/powerpoint/2010/main" val="3146256258"/>
              </p:ext>
            </p:extLst>
          </p:nvPr>
        </p:nvGraphicFramePr>
        <p:xfrm>
          <a:off x="9898285" y="43821"/>
          <a:ext cx="2183183" cy="6763628"/>
        </p:xfrm>
        <a:graphic>
          <a:graphicData uri="http://schemas.openxmlformats.org/drawingml/2006/table">
            <a:tbl>
              <a:tblPr>
                <a:tableStyleId>{284E427A-3D55-4303-BF80-6455036E1DE7}</a:tableStyleId>
              </a:tblPr>
              <a:tblGrid>
                <a:gridCol w="689091">
                  <a:extLst>
                    <a:ext uri="{9D8B030D-6E8A-4147-A177-3AD203B41FA5}">
                      <a16:colId xmlns:a16="http://schemas.microsoft.com/office/drawing/2014/main" val="1699324571"/>
                    </a:ext>
                  </a:extLst>
                </a:gridCol>
                <a:gridCol w="689091">
                  <a:extLst>
                    <a:ext uri="{9D8B030D-6E8A-4147-A177-3AD203B41FA5}">
                      <a16:colId xmlns:a16="http://schemas.microsoft.com/office/drawing/2014/main" val="4135879246"/>
                    </a:ext>
                  </a:extLst>
                </a:gridCol>
                <a:gridCol w="805001">
                  <a:extLst>
                    <a:ext uri="{9D8B030D-6E8A-4147-A177-3AD203B41FA5}">
                      <a16:colId xmlns:a16="http://schemas.microsoft.com/office/drawing/2014/main" val="1395269425"/>
                    </a:ext>
                  </a:extLst>
                </a:gridCol>
              </a:tblGrid>
              <a:tr h="66349">
                <a:tc>
                  <a:txBody>
                    <a:bodyPr/>
                    <a:lstStyle/>
                    <a:p>
                      <a:r>
                        <a:rPr lang="en-US" sz="400" b="1">
                          <a:effectLst/>
                        </a:rPr>
                        <a:t>STIX Object</a:t>
                      </a:r>
                    </a:p>
                  </a:txBody>
                  <a:tcPr marL="9168" marR="9168" marT="4231" marB="4231" anchor="ctr"/>
                </a:tc>
                <a:tc>
                  <a:txBody>
                    <a:bodyPr/>
                    <a:lstStyle/>
                    <a:p>
                      <a:r>
                        <a:rPr lang="en-US" sz="400" b="1">
                          <a:effectLst/>
                        </a:rPr>
                        <a:t>STIX Property</a:t>
                      </a:r>
                    </a:p>
                  </a:txBody>
                  <a:tcPr marL="9168" marR="9168" marT="4231" marB="4231" anchor="ctr"/>
                </a:tc>
                <a:tc>
                  <a:txBody>
                    <a:bodyPr/>
                    <a:lstStyle/>
                    <a:p>
                      <a:r>
                        <a:rPr lang="en-US" sz="400" b="1">
                          <a:effectLst/>
                        </a:rPr>
                        <a:t>Data Source Field</a:t>
                      </a:r>
                    </a:p>
                  </a:txBody>
                  <a:tcPr marL="9168" marR="9168" marT="4231" marB="4231" anchor="ctr"/>
                </a:tc>
                <a:extLst>
                  <a:ext uri="{0D108BD9-81ED-4DB2-BD59-A6C34878D82A}">
                    <a16:rowId xmlns:a16="http://schemas.microsoft.com/office/drawing/2014/main" val="4049655746"/>
                  </a:ext>
                </a:extLst>
              </a:tr>
              <a:tr h="66349">
                <a:tc>
                  <a:txBody>
                    <a:bodyPr/>
                    <a:lstStyle/>
                    <a:p>
                      <a:r>
                        <a:rPr lang="en-US" sz="400">
                          <a:effectLst/>
                        </a:rPr>
                        <a:t>directory</a:t>
                      </a:r>
                    </a:p>
                  </a:txBody>
                  <a:tcPr marL="9168" marR="9168" marT="4231" marB="4231" anchor="ctr"/>
                </a:tc>
                <a:tc>
                  <a:txBody>
                    <a:bodyPr/>
                    <a:lstStyle/>
                    <a:p>
                      <a:r>
                        <a:rPr lang="en-US" sz="400">
                          <a:effectLst/>
                        </a:rPr>
                        <a:t>path</a:t>
                      </a:r>
                    </a:p>
                  </a:txBody>
                  <a:tcPr marL="9168" marR="9168" marT="4231" marB="4231" anchor="ctr"/>
                </a:tc>
                <a:tc>
                  <a:txBody>
                    <a:bodyPr/>
                    <a:lstStyle/>
                    <a:p>
                      <a:r>
                        <a:rPr lang="en-US" sz="400">
                          <a:effectLst/>
                        </a:rPr>
                        <a:t>filepath</a:t>
                      </a:r>
                    </a:p>
                  </a:txBody>
                  <a:tcPr marL="9168" marR="9168" marT="4231" marB="4231" anchor="ctr"/>
                </a:tc>
                <a:extLst>
                  <a:ext uri="{0D108BD9-81ED-4DB2-BD59-A6C34878D82A}">
                    <a16:rowId xmlns:a16="http://schemas.microsoft.com/office/drawing/2014/main" val="3845411744"/>
                  </a:ext>
                </a:extLst>
              </a:tr>
              <a:tr h="36189">
                <a:tc>
                  <a:txBody>
                    <a:bodyPr/>
                    <a:lstStyle/>
                    <a:p>
                      <a:endParaRPr lang="en-US" sz="400" dirty="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134547450"/>
                  </a:ext>
                </a:extLst>
              </a:tr>
              <a:tr h="66349">
                <a:tc>
                  <a:txBody>
                    <a:bodyPr/>
                    <a:lstStyle/>
                    <a:p>
                      <a:r>
                        <a:rPr lang="en-US" sz="400">
                          <a:effectLst/>
                        </a:rPr>
                        <a:t>domain-name</a:t>
                      </a:r>
                    </a:p>
                  </a:txBody>
                  <a:tcPr marL="9168" marR="9168" marT="4231" marB="4231" anchor="ctr"/>
                </a:tc>
                <a:tc>
                  <a:txBody>
                    <a:bodyPr/>
                    <a:lstStyle/>
                    <a:p>
                      <a:r>
                        <a:rPr lang="en-US" sz="400" dirty="0">
                          <a:effectLst/>
                        </a:rPr>
                        <a:t>Value</a:t>
                      </a:r>
                    </a:p>
                  </a:txBody>
                  <a:tcPr marL="9168" marR="9168" marT="4231" marB="4231" anchor="ctr"/>
                </a:tc>
                <a:tc>
                  <a:txBody>
                    <a:bodyPr/>
                    <a:lstStyle/>
                    <a:p>
                      <a:r>
                        <a:rPr lang="en-US" sz="400">
                          <a:effectLst/>
                        </a:rPr>
                        <a:t>domain_ioc</a:t>
                      </a:r>
                    </a:p>
                  </a:txBody>
                  <a:tcPr marL="9168" marR="9168" marT="4231" marB="4231" anchor="ctr"/>
                </a:tc>
                <a:extLst>
                  <a:ext uri="{0D108BD9-81ED-4DB2-BD59-A6C34878D82A}">
                    <a16:rowId xmlns:a16="http://schemas.microsoft.com/office/drawing/2014/main" val="4031525986"/>
                  </a:ext>
                </a:extLst>
              </a:tr>
              <a:tr h="76080">
                <a:tc>
                  <a:txBody>
                    <a:bodyPr/>
                    <a:lstStyle/>
                    <a:p>
                      <a:endParaRPr lang="en-US" sz="400" dirty="0">
                        <a:effectLst/>
                      </a:endParaRPr>
                    </a:p>
                  </a:txBody>
                  <a:tcPr marL="9168" marR="9168" marT="4231" marB="4231" anchor="ctr"/>
                </a:tc>
                <a:tc>
                  <a:txBody>
                    <a:bodyPr/>
                    <a:lstStyle/>
                    <a:p>
                      <a:endParaRPr lang="en-US" sz="400" dirty="0">
                        <a:effectLst/>
                      </a:endParaRPr>
                    </a:p>
                  </a:txBody>
                  <a:tcPr marL="9168" marR="9168" marT="4231" marB="4231" anchor="ctr"/>
                </a:tc>
                <a:tc>
                  <a:txBody>
                    <a:bodyPr/>
                    <a:lstStyle/>
                    <a:p>
                      <a:endParaRPr lang="en-US" sz="400" dirty="0">
                        <a:effectLst/>
                      </a:endParaRPr>
                    </a:p>
                  </a:txBody>
                  <a:tcPr marL="9168" marR="9168" marT="4231" marB="4231" anchor="ctr"/>
                </a:tc>
                <a:extLst>
                  <a:ext uri="{0D108BD9-81ED-4DB2-BD59-A6C34878D82A}">
                    <a16:rowId xmlns:a16="http://schemas.microsoft.com/office/drawing/2014/main" val="1152721717"/>
                  </a:ext>
                </a:extLst>
              </a:tr>
              <a:tr h="66349">
                <a:tc>
                  <a:txBody>
                    <a:bodyPr/>
                    <a:lstStyle/>
                    <a:p>
                      <a:r>
                        <a:rPr lang="en-US" sz="400" dirty="0">
                          <a:effectLst/>
                        </a:rPr>
                        <a:t>File</a:t>
                      </a:r>
                    </a:p>
                  </a:txBody>
                  <a:tcPr marL="9168" marR="9168" marT="4231" marB="4231" anchor="ctr"/>
                </a:tc>
                <a:tc>
                  <a:txBody>
                    <a:bodyPr/>
                    <a:lstStyle/>
                    <a:p>
                      <a:r>
                        <a:rPr lang="en-US" sz="400" dirty="0">
                          <a:effectLst/>
                        </a:rPr>
                        <a:t>Name</a:t>
                      </a:r>
                    </a:p>
                  </a:txBody>
                  <a:tcPr marL="9168" marR="9168" marT="4231" marB="4231" anchor="ctr"/>
                </a:tc>
                <a:tc>
                  <a:txBody>
                    <a:bodyPr/>
                    <a:lstStyle/>
                    <a:p>
                      <a:r>
                        <a:rPr lang="en-US" sz="400">
                          <a:effectLst/>
                        </a:rPr>
                        <a:t>filename</a:t>
                      </a:r>
                    </a:p>
                  </a:txBody>
                  <a:tcPr marL="9168" marR="9168" marT="4231" marB="4231" anchor="ctr"/>
                </a:tc>
                <a:extLst>
                  <a:ext uri="{0D108BD9-81ED-4DB2-BD59-A6C34878D82A}">
                    <a16:rowId xmlns:a16="http://schemas.microsoft.com/office/drawing/2014/main" val="1925742139"/>
                  </a:ext>
                </a:extLst>
              </a:tr>
              <a:tr h="66349">
                <a:tc>
                  <a:txBody>
                    <a:bodyPr/>
                    <a:lstStyle/>
                    <a:p>
                      <a:r>
                        <a:rPr lang="en-US" sz="400" dirty="0">
                          <a:effectLst/>
                        </a:rPr>
                        <a:t>file</a:t>
                      </a:r>
                    </a:p>
                  </a:txBody>
                  <a:tcPr marL="9168" marR="9168" marT="4231" marB="4231" anchor="ctr"/>
                </a:tc>
                <a:tc>
                  <a:txBody>
                    <a:bodyPr/>
                    <a:lstStyle/>
                    <a:p>
                      <a:r>
                        <a:rPr lang="en-US" sz="400">
                          <a:effectLst/>
                        </a:rPr>
                        <a:t>parent_directory_ref</a:t>
                      </a:r>
                    </a:p>
                  </a:txBody>
                  <a:tcPr marL="9168" marR="9168" marT="4231" marB="4231" anchor="ctr"/>
                </a:tc>
                <a:tc>
                  <a:txBody>
                    <a:bodyPr/>
                    <a:lstStyle/>
                    <a:p>
                      <a:r>
                        <a:rPr lang="en-US" sz="400">
                          <a:effectLst/>
                        </a:rPr>
                        <a:t>filepath</a:t>
                      </a:r>
                    </a:p>
                  </a:txBody>
                  <a:tcPr marL="9168" marR="9168" marT="4231" marB="4231" anchor="ctr"/>
                </a:tc>
                <a:extLst>
                  <a:ext uri="{0D108BD9-81ED-4DB2-BD59-A6C34878D82A}">
                    <a16:rowId xmlns:a16="http://schemas.microsoft.com/office/drawing/2014/main" val="3600238221"/>
                  </a:ext>
                </a:extLst>
              </a:tr>
              <a:tr h="66349">
                <a:tc>
                  <a:txBody>
                    <a:bodyPr/>
                    <a:lstStyle/>
                    <a:p>
                      <a:r>
                        <a:rPr lang="en-US" sz="400">
                          <a:effectLst/>
                        </a:rPr>
                        <a:t>file</a:t>
                      </a:r>
                    </a:p>
                  </a:txBody>
                  <a:tcPr marL="9168" marR="9168" marT="4231" marB="4231" anchor="ctr"/>
                </a:tc>
                <a:tc>
                  <a:txBody>
                    <a:bodyPr/>
                    <a:lstStyle/>
                    <a:p>
                      <a:r>
                        <a:rPr lang="en-US" sz="400">
                          <a:effectLst/>
                        </a:rPr>
                        <a:t>hashes.SHA-256</a:t>
                      </a:r>
                    </a:p>
                  </a:txBody>
                  <a:tcPr marL="9168" marR="9168" marT="4231" marB="4231" anchor="ctr"/>
                </a:tc>
                <a:tc>
                  <a:txBody>
                    <a:bodyPr/>
                    <a:lstStyle/>
                    <a:p>
                      <a:r>
                        <a:rPr lang="en-US" sz="400">
                          <a:effectLst/>
                        </a:rPr>
                        <a:t>sha256</a:t>
                      </a:r>
                    </a:p>
                  </a:txBody>
                  <a:tcPr marL="9168" marR="9168" marT="4231" marB="4231" anchor="ctr"/>
                </a:tc>
                <a:extLst>
                  <a:ext uri="{0D108BD9-81ED-4DB2-BD59-A6C34878D82A}">
                    <a16:rowId xmlns:a16="http://schemas.microsoft.com/office/drawing/2014/main" val="3505697268"/>
                  </a:ext>
                </a:extLst>
              </a:tr>
              <a:tr h="66349">
                <a:tc>
                  <a:txBody>
                    <a:bodyPr/>
                    <a:lstStyle/>
                    <a:p>
                      <a:r>
                        <a:rPr lang="en-US" sz="400">
                          <a:effectLst/>
                        </a:rPr>
                        <a:t>file</a:t>
                      </a:r>
                    </a:p>
                  </a:txBody>
                  <a:tcPr marL="9168" marR="9168" marT="4231" marB="4231" anchor="ctr"/>
                </a:tc>
                <a:tc>
                  <a:txBody>
                    <a:bodyPr/>
                    <a:lstStyle/>
                    <a:p>
                      <a:r>
                        <a:rPr lang="en-US" sz="400">
                          <a:effectLst/>
                        </a:rPr>
                        <a:t>hashes.MD5</a:t>
                      </a:r>
                    </a:p>
                  </a:txBody>
                  <a:tcPr marL="9168" marR="9168" marT="4231" marB="4231" anchor="ctr"/>
                </a:tc>
                <a:tc>
                  <a:txBody>
                    <a:bodyPr/>
                    <a:lstStyle/>
                    <a:p>
                      <a:r>
                        <a:rPr lang="en-US" sz="400">
                          <a:effectLst/>
                        </a:rPr>
                        <a:t>md5</a:t>
                      </a:r>
                    </a:p>
                  </a:txBody>
                  <a:tcPr marL="9168" marR="9168" marT="4231" marB="4231" anchor="ctr"/>
                </a:tc>
                <a:extLst>
                  <a:ext uri="{0D108BD9-81ED-4DB2-BD59-A6C34878D82A}">
                    <a16:rowId xmlns:a16="http://schemas.microsoft.com/office/drawing/2014/main" val="1678121344"/>
                  </a:ext>
                </a:extLst>
              </a:tr>
              <a:tr h="66349">
                <a:tc>
                  <a:txBody>
                    <a:bodyPr/>
                    <a:lstStyle/>
                    <a:p>
                      <a:r>
                        <a:rPr lang="en-US" sz="400">
                          <a:effectLst/>
                        </a:rPr>
                        <a:t>file</a:t>
                      </a:r>
                    </a:p>
                  </a:txBody>
                  <a:tcPr marL="9168" marR="9168" marT="4231" marB="4231" anchor="ctr"/>
                </a:tc>
                <a:tc>
                  <a:txBody>
                    <a:bodyPr/>
                    <a:lstStyle/>
                    <a:p>
                      <a:r>
                        <a:rPr lang="en-US" sz="400">
                          <a:effectLst/>
                        </a:rPr>
                        <a:t>hashes.SHA-256</a:t>
                      </a:r>
                    </a:p>
                  </a:txBody>
                  <a:tcPr marL="9168" marR="9168" marT="4231" marB="4231" anchor="ctr"/>
                </a:tc>
                <a:tc>
                  <a:txBody>
                    <a:bodyPr/>
                    <a:lstStyle/>
                    <a:p>
                      <a:r>
                        <a:rPr lang="en-US" sz="400">
                          <a:effectLst/>
                        </a:rPr>
                        <a:t>parent_sha256</a:t>
                      </a:r>
                    </a:p>
                  </a:txBody>
                  <a:tcPr marL="9168" marR="9168" marT="4231" marB="4231" anchor="ctr"/>
                </a:tc>
                <a:extLst>
                  <a:ext uri="{0D108BD9-81ED-4DB2-BD59-A6C34878D82A}">
                    <a16:rowId xmlns:a16="http://schemas.microsoft.com/office/drawing/2014/main" val="3260939278"/>
                  </a:ext>
                </a:extLst>
              </a:tr>
              <a:tr h="66349">
                <a:tc>
                  <a:txBody>
                    <a:bodyPr/>
                    <a:lstStyle/>
                    <a:p>
                      <a:r>
                        <a:rPr lang="en-US" sz="400">
                          <a:effectLst/>
                        </a:rPr>
                        <a:t>file</a:t>
                      </a:r>
                    </a:p>
                  </a:txBody>
                  <a:tcPr marL="9168" marR="9168" marT="4231" marB="4231" anchor="ctr"/>
                </a:tc>
                <a:tc>
                  <a:txBody>
                    <a:bodyPr/>
                    <a:lstStyle/>
                    <a:p>
                      <a:r>
                        <a:rPr lang="en-US" sz="400">
                          <a:effectLst/>
                        </a:rPr>
                        <a:t>hashes.SHA-256</a:t>
                      </a:r>
                    </a:p>
                  </a:txBody>
                  <a:tcPr marL="9168" marR="9168" marT="4231" marB="4231" anchor="ctr"/>
                </a:tc>
                <a:tc>
                  <a:txBody>
                    <a:bodyPr/>
                    <a:lstStyle/>
                    <a:p>
                      <a:r>
                        <a:rPr lang="en-US" sz="400">
                          <a:effectLst/>
                        </a:rPr>
                        <a:t>sha256_ioc</a:t>
                      </a:r>
                    </a:p>
                  </a:txBody>
                  <a:tcPr marL="9168" marR="9168" marT="4231" marB="4231" anchor="ctr"/>
                </a:tc>
                <a:extLst>
                  <a:ext uri="{0D108BD9-81ED-4DB2-BD59-A6C34878D82A}">
                    <a16:rowId xmlns:a16="http://schemas.microsoft.com/office/drawing/2014/main" val="3213069443"/>
                  </a:ext>
                </a:extLst>
              </a:tr>
              <a:tr h="66349">
                <a:tc>
                  <a:txBody>
                    <a:bodyPr/>
                    <a:lstStyle/>
                    <a:p>
                      <a:r>
                        <a:rPr lang="en-US" sz="400">
                          <a:effectLst/>
                        </a:rPr>
                        <a:t>file</a:t>
                      </a:r>
                    </a:p>
                  </a:txBody>
                  <a:tcPr marL="9168" marR="9168" marT="4231" marB="4231" anchor="ctr"/>
                </a:tc>
                <a:tc>
                  <a:txBody>
                    <a:bodyPr/>
                    <a:lstStyle/>
                    <a:p>
                      <a:r>
                        <a:rPr lang="en-US" sz="400">
                          <a:effectLst/>
                        </a:rPr>
                        <a:t>hashes.SHA-256</a:t>
                      </a:r>
                    </a:p>
                  </a:txBody>
                  <a:tcPr marL="9168" marR="9168" marT="4231" marB="4231" anchor="ctr"/>
                </a:tc>
                <a:tc>
                  <a:txBody>
                    <a:bodyPr/>
                    <a:lstStyle/>
                    <a:p>
                      <a:r>
                        <a:rPr lang="en-US" sz="400">
                          <a:effectLst/>
                        </a:rPr>
                        <a:t>quarantined_file_sha256</a:t>
                      </a:r>
                    </a:p>
                  </a:txBody>
                  <a:tcPr marL="9168" marR="9168" marT="4231" marB="4231" anchor="ctr"/>
                </a:tc>
                <a:extLst>
                  <a:ext uri="{0D108BD9-81ED-4DB2-BD59-A6C34878D82A}">
                    <a16:rowId xmlns:a16="http://schemas.microsoft.com/office/drawing/2014/main" val="2900646309"/>
                  </a:ext>
                </a:extLst>
              </a:tr>
              <a:tr h="66349">
                <a:tc>
                  <a:txBody>
                    <a:bodyPr/>
                    <a:lstStyle/>
                    <a:p>
                      <a:r>
                        <a:rPr lang="en-US" sz="400">
                          <a:effectLst/>
                        </a:rPr>
                        <a:t>file</a:t>
                      </a:r>
                    </a:p>
                  </a:txBody>
                  <a:tcPr marL="9168" marR="9168" marT="4231" marB="4231" anchor="ctr"/>
                </a:tc>
                <a:tc>
                  <a:txBody>
                    <a:bodyPr/>
                    <a:lstStyle/>
                    <a:p>
                      <a:r>
                        <a:rPr lang="en-US" sz="400" dirty="0">
                          <a:effectLst/>
                        </a:rPr>
                        <a:t>hashes.MD5</a:t>
                      </a:r>
                    </a:p>
                  </a:txBody>
                  <a:tcPr marL="9168" marR="9168" marT="4231" marB="4231" anchor="ctr"/>
                </a:tc>
                <a:tc>
                  <a:txBody>
                    <a:bodyPr/>
                    <a:lstStyle/>
                    <a:p>
                      <a:r>
                        <a:rPr lang="en-US" sz="400">
                          <a:effectLst/>
                        </a:rPr>
                        <a:t>md5_ioc</a:t>
                      </a:r>
                    </a:p>
                  </a:txBody>
                  <a:tcPr marL="9168" marR="9168" marT="4231" marB="4231" anchor="ctr"/>
                </a:tc>
                <a:extLst>
                  <a:ext uri="{0D108BD9-81ED-4DB2-BD59-A6C34878D82A}">
                    <a16:rowId xmlns:a16="http://schemas.microsoft.com/office/drawing/2014/main" val="541448780"/>
                  </a:ext>
                </a:extLst>
              </a:tr>
              <a:tr h="66349">
                <a:tc>
                  <a:txBody>
                    <a:bodyPr/>
                    <a:lstStyle/>
                    <a:p>
                      <a:r>
                        <a:rPr lang="en-US" sz="400">
                          <a:effectLst/>
                        </a:rPr>
                        <a:t>file</a:t>
                      </a:r>
                    </a:p>
                  </a:txBody>
                  <a:tcPr marL="9168" marR="9168" marT="4231" marB="4231" anchor="ctr"/>
                </a:tc>
                <a:tc>
                  <a:txBody>
                    <a:bodyPr/>
                    <a:lstStyle/>
                    <a:p>
                      <a:r>
                        <a:rPr lang="en-US" sz="400">
                          <a:effectLst/>
                        </a:rPr>
                        <a:t>hashes.MD5</a:t>
                      </a:r>
                    </a:p>
                  </a:txBody>
                  <a:tcPr marL="9168" marR="9168" marT="4231" marB="4231" anchor="ctr"/>
                </a:tc>
                <a:tc>
                  <a:txBody>
                    <a:bodyPr/>
                    <a:lstStyle/>
                    <a:p>
                      <a:r>
                        <a:rPr lang="en-US" sz="400">
                          <a:effectLst/>
                        </a:rPr>
                        <a:t>parent_md5</a:t>
                      </a:r>
                    </a:p>
                  </a:txBody>
                  <a:tcPr marL="9168" marR="9168" marT="4231" marB="4231" anchor="ctr"/>
                </a:tc>
                <a:extLst>
                  <a:ext uri="{0D108BD9-81ED-4DB2-BD59-A6C34878D82A}">
                    <a16:rowId xmlns:a16="http://schemas.microsoft.com/office/drawing/2014/main" val="2295181202"/>
                  </a:ext>
                </a:extLst>
              </a:tr>
              <a:tr h="90732">
                <a:tc>
                  <a:txBody>
                    <a:bodyPr/>
                    <a:lstStyle/>
                    <a:p>
                      <a:endParaRPr lang="en-US" sz="400" dirty="0">
                        <a:effectLst/>
                      </a:endParaRPr>
                    </a:p>
                  </a:txBody>
                  <a:tcPr marL="9168" marR="9168" marT="4231" marB="4231" anchor="ctr"/>
                </a:tc>
                <a:tc>
                  <a:txBody>
                    <a:bodyPr/>
                    <a:lstStyle/>
                    <a:p>
                      <a:endParaRPr lang="en-US" sz="400" dirty="0">
                        <a:effectLst/>
                      </a:endParaRPr>
                    </a:p>
                  </a:txBody>
                  <a:tcPr marL="9168" marR="9168" marT="4231" marB="4231" anchor="ctr"/>
                </a:tc>
                <a:tc>
                  <a:txBody>
                    <a:bodyPr/>
                    <a:lstStyle/>
                    <a:p>
                      <a:endParaRPr lang="en-US" sz="400" dirty="0">
                        <a:effectLst/>
                      </a:endParaRPr>
                    </a:p>
                  </a:txBody>
                  <a:tcPr marL="9168" marR="9168" marT="4231" marB="4231" anchor="ctr"/>
                </a:tc>
                <a:extLst>
                  <a:ext uri="{0D108BD9-81ED-4DB2-BD59-A6C34878D82A}">
                    <a16:rowId xmlns:a16="http://schemas.microsoft.com/office/drawing/2014/main" val="666965011"/>
                  </a:ext>
                </a:extLst>
              </a:tr>
              <a:tr h="66349">
                <a:tc>
                  <a:txBody>
                    <a:bodyPr/>
                    <a:lstStyle/>
                    <a:p>
                      <a:r>
                        <a:rPr lang="en-US" sz="400" dirty="0">
                          <a:effectLst/>
                        </a:rPr>
                        <a:t>ipv4-addr</a:t>
                      </a:r>
                    </a:p>
                  </a:txBody>
                  <a:tcPr marL="9168" marR="9168" marT="4231" marB="4231" anchor="ctr"/>
                </a:tc>
                <a:tc>
                  <a:txBody>
                    <a:bodyPr/>
                    <a:lstStyle/>
                    <a:p>
                      <a:r>
                        <a:rPr lang="en-US" sz="400">
                          <a:effectLst/>
                        </a:rPr>
                        <a:t>value</a:t>
                      </a:r>
                    </a:p>
                  </a:txBody>
                  <a:tcPr marL="9168" marR="9168" marT="4231" marB="4231" anchor="ctr"/>
                </a:tc>
                <a:tc>
                  <a:txBody>
                    <a:bodyPr/>
                    <a:lstStyle/>
                    <a:p>
                      <a:r>
                        <a:rPr lang="en-US" sz="400">
                          <a:effectLst/>
                        </a:rPr>
                        <a:t>external_ip</a:t>
                      </a:r>
                    </a:p>
                  </a:txBody>
                  <a:tcPr marL="9168" marR="9168" marT="4231" marB="4231" anchor="ctr"/>
                </a:tc>
                <a:extLst>
                  <a:ext uri="{0D108BD9-81ED-4DB2-BD59-A6C34878D82A}">
                    <a16:rowId xmlns:a16="http://schemas.microsoft.com/office/drawing/2014/main" val="1469397442"/>
                  </a:ext>
                </a:extLst>
              </a:tr>
              <a:tr h="66349">
                <a:tc>
                  <a:txBody>
                    <a:bodyPr/>
                    <a:lstStyle/>
                    <a:p>
                      <a:r>
                        <a:rPr lang="en-US" sz="400">
                          <a:effectLst/>
                        </a:rPr>
                        <a:t>ipv4-addr</a:t>
                      </a:r>
                    </a:p>
                  </a:txBody>
                  <a:tcPr marL="9168" marR="9168" marT="4231" marB="4231" anchor="ctr"/>
                </a:tc>
                <a:tc>
                  <a:txBody>
                    <a:bodyPr/>
                    <a:lstStyle/>
                    <a:p>
                      <a:r>
                        <a:rPr lang="en-US" sz="400">
                          <a:effectLst/>
                        </a:rPr>
                        <a:t>value</a:t>
                      </a:r>
                    </a:p>
                  </a:txBody>
                  <a:tcPr marL="9168" marR="9168" marT="4231" marB="4231" anchor="ctr"/>
                </a:tc>
                <a:tc>
                  <a:txBody>
                    <a:bodyPr/>
                    <a:lstStyle/>
                    <a:p>
                      <a:r>
                        <a:rPr lang="en-US" sz="400">
                          <a:effectLst/>
                        </a:rPr>
                        <a:t>local_ip</a:t>
                      </a:r>
                    </a:p>
                  </a:txBody>
                  <a:tcPr marL="9168" marR="9168" marT="4231" marB="4231" anchor="ctr"/>
                </a:tc>
                <a:extLst>
                  <a:ext uri="{0D108BD9-81ED-4DB2-BD59-A6C34878D82A}">
                    <a16:rowId xmlns:a16="http://schemas.microsoft.com/office/drawing/2014/main" val="955263844"/>
                  </a:ext>
                </a:extLst>
              </a:tr>
              <a:tr h="119939">
                <a:tc>
                  <a:txBody>
                    <a:bodyPr/>
                    <a:lstStyle/>
                    <a:p>
                      <a:br>
                        <a:rPr lang="en-US" sz="400" dirty="0">
                          <a:effectLst/>
                        </a:rPr>
                      </a:br>
                      <a:endParaRPr lang="en-US" sz="400" dirty="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2682789185"/>
                  </a:ext>
                </a:extLst>
              </a:tr>
              <a:tr h="66349">
                <a:tc>
                  <a:txBody>
                    <a:bodyPr/>
                    <a:lstStyle/>
                    <a:p>
                      <a:r>
                        <a:rPr lang="en-US" sz="400">
                          <a:effectLst/>
                        </a:rPr>
                        <a:t>mac-addr</a:t>
                      </a:r>
                    </a:p>
                  </a:txBody>
                  <a:tcPr marL="9168" marR="9168" marT="4231" marB="4231" anchor="ctr"/>
                </a:tc>
                <a:tc>
                  <a:txBody>
                    <a:bodyPr/>
                    <a:lstStyle/>
                    <a:p>
                      <a:r>
                        <a:rPr lang="en-US" sz="400">
                          <a:effectLst/>
                        </a:rPr>
                        <a:t>value</a:t>
                      </a:r>
                    </a:p>
                  </a:txBody>
                  <a:tcPr marL="9168" marR="9168" marT="4231" marB="4231" anchor="ctr"/>
                </a:tc>
                <a:tc>
                  <a:txBody>
                    <a:bodyPr/>
                    <a:lstStyle/>
                    <a:p>
                      <a:r>
                        <a:rPr lang="en-US" sz="400">
                          <a:effectLst/>
                        </a:rPr>
                        <a:t>mac_address</a:t>
                      </a:r>
                    </a:p>
                  </a:txBody>
                  <a:tcPr marL="9168" marR="9168" marT="4231" marB="4231" anchor="ctr"/>
                </a:tc>
                <a:extLst>
                  <a:ext uri="{0D108BD9-81ED-4DB2-BD59-A6C34878D82A}">
                    <a16:rowId xmlns:a16="http://schemas.microsoft.com/office/drawing/2014/main" val="1442746835"/>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670218226"/>
                  </a:ext>
                </a:extLst>
              </a:tr>
              <a:tr h="66349">
                <a:tc>
                  <a:txBody>
                    <a:bodyPr/>
                    <a:lstStyle/>
                    <a:p>
                      <a:r>
                        <a:rPr lang="en-US" sz="400">
                          <a:effectLst/>
                        </a:rPr>
                        <a:t>network-traffic</a:t>
                      </a:r>
                    </a:p>
                  </a:txBody>
                  <a:tcPr marL="9168" marR="9168" marT="4231" marB="4231" anchor="ctr"/>
                </a:tc>
                <a:tc>
                  <a:txBody>
                    <a:bodyPr/>
                    <a:lstStyle/>
                    <a:p>
                      <a:r>
                        <a:rPr lang="en-US" sz="400">
                          <a:effectLst/>
                        </a:rPr>
                        <a:t>dst_ref</a:t>
                      </a:r>
                    </a:p>
                  </a:txBody>
                  <a:tcPr marL="9168" marR="9168" marT="4231" marB="4231" anchor="ctr"/>
                </a:tc>
                <a:tc>
                  <a:txBody>
                    <a:bodyPr/>
                    <a:lstStyle/>
                    <a:p>
                      <a:r>
                        <a:rPr lang="en-US" sz="400">
                          <a:effectLst/>
                        </a:rPr>
                        <a:t>domain_ioc</a:t>
                      </a:r>
                    </a:p>
                  </a:txBody>
                  <a:tcPr marL="9168" marR="9168" marT="4231" marB="4231" anchor="ctr"/>
                </a:tc>
                <a:extLst>
                  <a:ext uri="{0D108BD9-81ED-4DB2-BD59-A6C34878D82A}">
                    <a16:rowId xmlns:a16="http://schemas.microsoft.com/office/drawing/2014/main" val="207172545"/>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927057681"/>
                  </a:ext>
                </a:extLst>
              </a:tr>
              <a:tr h="66349">
                <a:tc>
                  <a:txBody>
                    <a:bodyPr/>
                    <a:lstStyle/>
                    <a:p>
                      <a:r>
                        <a:rPr lang="en-US" sz="400">
                          <a:effectLst/>
                        </a:rPr>
                        <a:t>process</a:t>
                      </a:r>
                    </a:p>
                  </a:txBody>
                  <a:tcPr marL="9168" marR="9168" marT="4231" marB="4231" anchor="ctr"/>
                </a:tc>
                <a:tc>
                  <a:txBody>
                    <a:bodyPr/>
                    <a:lstStyle/>
                    <a:p>
                      <a:r>
                        <a:rPr lang="en-US" sz="400">
                          <a:effectLst/>
                        </a:rPr>
                        <a:t>binary_ref</a:t>
                      </a:r>
                    </a:p>
                  </a:txBody>
                  <a:tcPr marL="9168" marR="9168" marT="4231" marB="4231" anchor="ctr"/>
                </a:tc>
                <a:tc>
                  <a:txBody>
                    <a:bodyPr/>
                    <a:lstStyle/>
                    <a:p>
                      <a:r>
                        <a:rPr lang="en-US" sz="400">
                          <a:effectLst/>
                        </a:rPr>
                        <a:t>filename</a:t>
                      </a:r>
                    </a:p>
                  </a:txBody>
                  <a:tcPr marL="9168" marR="9168" marT="4231" marB="4231" anchor="ctr"/>
                </a:tc>
                <a:extLst>
                  <a:ext uri="{0D108BD9-81ED-4DB2-BD59-A6C34878D82A}">
                    <a16:rowId xmlns:a16="http://schemas.microsoft.com/office/drawing/2014/main" val="59066696"/>
                  </a:ext>
                </a:extLst>
              </a:tr>
              <a:tr h="66349">
                <a:tc>
                  <a:txBody>
                    <a:bodyPr/>
                    <a:lstStyle/>
                    <a:p>
                      <a:r>
                        <a:rPr lang="en-US" sz="400">
                          <a:effectLst/>
                        </a:rPr>
                        <a:t>process</a:t>
                      </a:r>
                    </a:p>
                  </a:txBody>
                  <a:tcPr marL="9168" marR="9168" marT="4231" marB="4231" anchor="ctr"/>
                </a:tc>
                <a:tc>
                  <a:txBody>
                    <a:bodyPr/>
                    <a:lstStyle/>
                    <a:p>
                      <a:r>
                        <a:rPr lang="en-US" sz="400">
                          <a:effectLst/>
                        </a:rPr>
                        <a:t>name</a:t>
                      </a:r>
                    </a:p>
                  </a:txBody>
                  <a:tcPr marL="9168" marR="9168" marT="4231" marB="4231" anchor="ctr"/>
                </a:tc>
                <a:tc>
                  <a:txBody>
                    <a:bodyPr/>
                    <a:lstStyle/>
                    <a:p>
                      <a:r>
                        <a:rPr lang="en-US" sz="400">
                          <a:effectLst/>
                        </a:rPr>
                        <a:t>filename</a:t>
                      </a:r>
                    </a:p>
                  </a:txBody>
                  <a:tcPr marL="9168" marR="9168" marT="4231" marB="4231" anchor="ctr"/>
                </a:tc>
                <a:extLst>
                  <a:ext uri="{0D108BD9-81ED-4DB2-BD59-A6C34878D82A}">
                    <a16:rowId xmlns:a16="http://schemas.microsoft.com/office/drawing/2014/main" val="1932727455"/>
                  </a:ext>
                </a:extLst>
              </a:tr>
              <a:tr h="66349">
                <a:tc>
                  <a:txBody>
                    <a:bodyPr/>
                    <a:lstStyle/>
                    <a:p>
                      <a:r>
                        <a:rPr lang="en-US" sz="400">
                          <a:effectLst/>
                        </a:rPr>
                        <a:t>process</a:t>
                      </a:r>
                    </a:p>
                  </a:txBody>
                  <a:tcPr marL="9168" marR="9168" marT="4231" marB="4231" anchor="ctr"/>
                </a:tc>
                <a:tc>
                  <a:txBody>
                    <a:bodyPr/>
                    <a:lstStyle/>
                    <a:p>
                      <a:r>
                        <a:rPr lang="en-US" sz="400">
                          <a:effectLst/>
                        </a:rPr>
                        <a:t>binary_ref</a:t>
                      </a:r>
                    </a:p>
                  </a:txBody>
                  <a:tcPr marL="9168" marR="9168" marT="4231" marB="4231" anchor="ctr"/>
                </a:tc>
                <a:tc>
                  <a:txBody>
                    <a:bodyPr/>
                    <a:lstStyle/>
                    <a:p>
                      <a:r>
                        <a:rPr lang="en-US" sz="400">
                          <a:effectLst/>
                        </a:rPr>
                        <a:t>filepath</a:t>
                      </a:r>
                    </a:p>
                  </a:txBody>
                  <a:tcPr marL="9168" marR="9168" marT="4231" marB="4231" anchor="ctr"/>
                </a:tc>
                <a:extLst>
                  <a:ext uri="{0D108BD9-81ED-4DB2-BD59-A6C34878D82A}">
                    <a16:rowId xmlns:a16="http://schemas.microsoft.com/office/drawing/2014/main" val="3608914838"/>
                  </a:ext>
                </a:extLst>
              </a:tr>
              <a:tr h="66349">
                <a:tc>
                  <a:txBody>
                    <a:bodyPr/>
                    <a:lstStyle/>
                    <a:p>
                      <a:r>
                        <a:rPr lang="en-US" sz="400">
                          <a:effectLst/>
                        </a:rPr>
                        <a:t>process</a:t>
                      </a:r>
                    </a:p>
                  </a:txBody>
                  <a:tcPr marL="9168" marR="9168" marT="4231" marB="4231" anchor="ctr"/>
                </a:tc>
                <a:tc>
                  <a:txBody>
                    <a:bodyPr/>
                    <a:lstStyle/>
                    <a:p>
                      <a:r>
                        <a:rPr lang="en-US" sz="400">
                          <a:effectLst/>
                        </a:rPr>
                        <a:t>command_line</a:t>
                      </a:r>
                    </a:p>
                  </a:txBody>
                  <a:tcPr marL="9168" marR="9168" marT="4231" marB="4231" anchor="ctr"/>
                </a:tc>
                <a:tc>
                  <a:txBody>
                    <a:bodyPr/>
                    <a:lstStyle/>
                    <a:p>
                      <a:r>
                        <a:rPr lang="en-US" sz="400">
                          <a:effectLst/>
                        </a:rPr>
                        <a:t>cmdline</a:t>
                      </a:r>
                    </a:p>
                  </a:txBody>
                  <a:tcPr marL="9168" marR="9168" marT="4231" marB="4231" anchor="ctr"/>
                </a:tc>
                <a:extLst>
                  <a:ext uri="{0D108BD9-81ED-4DB2-BD59-A6C34878D82A}">
                    <a16:rowId xmlns:a16="http://schemas.microsoft.com/office/drawing/2014/main" val="2902208948"/>
                  </a:ext>
                </a:extLst>
              </a:tr>
              <a:tr h="66349">
                <a:tc>
                  <a:txBody>
                    <a:bodyPr/>
                    <a:lstStyle/>
                    <a:p>
                      <a:r>
                        <a:rPr lang="en-US" sz="400">
                          <a:effectLst/>
                        </a:rPr>
                        <a:t>process</a:t>
                      </a:r>
                    </a:p>
                  </a:txBody>
                  <a:tcPr marL="9168" marR="9168" marT="4231" marB="4231" anchor="ctr"/>
                </a:tc>
                <a:tc>
                  <a:txBody>
                    <a:bodyPr/>
                    <a:lstStyle/>
                    <a:p>
                      <a:r>
                        <a:rPr lang="en-US" sz="400">
                          <a:effectLst/>
                        </a:rPr>
                        <a:t>creator_user_ref</a:t>
                      </a:r>
                    </a:p>
                  </a:txBody>
                  <a:tcPr marL="9168" marR="9168" marT="4231" marB="4231" anchor="ctr"/>
                </a:tc>
                <a:tc>
                  <a:txBody>
                    <a:bodyPr/>
                    <a:lstStyle/>
                    <a:p>
                      <a:r>
                        <a:rPr lang="en-US" sz="400">
                          <a:effectLst/>
                        </a:rPr>
                        <a:t>user_name</a:t>
                      </a:r>
                    </a:p>
                  </a:txBody>
                  <a:tcPr marL="9168" marR="9168" marT="4231" marB="4231" anchor="ctr"/>
                </a:tc>
                <a:extLst>
                  <a:ext uri="{0D108BD9-81ED-4DB2-BD59-A6C34878D82A}">
                    <a16:rowId xmlns:a16="http://schemas.microsoft.com/office/drawing/2014/main" val="3466654188"/>
                  </a:ext>
                </a:extLst>
              </a:tr>
              <a:tr h="66349">
                <a:tc>
                  <a:txBody>
                    <a:bodyPr/>
                    <a:lstStyle/>
                    <a:p>
                      <a:r>
                        <a:rPr lang="en-US" sz="400">
                          <a:effectLst/>
                        </a:rPr>
                        <a:t>process</a:t>
                      </a:r>
                    </a:p>
                  </a:txBody>
                  <a:tcPr marL="9168" marR="9168" marT="4231" marB="4231" anchor="ctr"/>
                </a:tc>
                <a:tc>
                  <a:txBody>
                    <a:bodyPr/>
                    <a:lstStyle/>
                    <a:p>
                      <a:r>
                        <a:rPr lang="en-US" sz="400">
                          <a:effectLst/>
                        </a:rPr>
                        <a:t>creator_user_ref</a:t>
                      </a:r>
                    </a:p>
                  </a:txBody>
                  <a:tcPr marL="9168" marR="9168" marT="4231" marB="4231" anchor="ctr"/>
                </a:tc>
                <a:tc>
                  <a:txBody>
                    <a:bodyPr/>
                    <a:lstStyle/>
                    <a:p>
                      <a:r>
                        <a:rPr lang="en-US" sz="400">
                          <a:effectLst/>
                        </a:rPr>
                        <a:t>user_id</a:t>
                      </a:r>
                    </a:p>
                  </a:txBody>
                  <a:tcPr marL="9168" marR="9168" marT="4231" marB="4231" anchor="ctr"/>
                </a:tc>
                <a:extLst>
                  <a:ext uri="{0D108BD9-81ED-4DB2-BD59-A6C34878D82A}">
                    <a16:rowId xmlns:a16="http://schemas.microsoft.com/office/drawing/2014/main" val="3078881305"/>
                  </a:ext>
                </a:extLst>
              </a:tr>
              <a:tr h="66349">
                <a:tc>
                  <a:txBody>
                    <a:bodyPr/>
                    <a:lstStyle/>
                    <a:p>
                      <a:r>
                        <a:rPr lang="en-US" sz="400">
                          <a:effectLst/>
                        </a:rPr>
                        <a:t>process</a:t>
                      </a:r>
                    </a:p>
                  </a:txBody>
                  <a:tcPr marL="9168" marR="9168" marT="4231" marB="4231" anchor="ctr"/>
                </a:tc>
                <a:tc>
                  <a:txBody>
                    <a:bodyPr/>
                    <a:lstStyle/>
                    <a:p>
                      <a:r>
                        <a:rPr lang="en-US" sz="400">
                          <a:effectLst/>
                        </a:rPr>
                        <a:t>binary_ref</a:t>
                      </a:r>
                    </a:p>
                  </a:txBody>
                  <a:tcPr marL="9168" marR="9168" marT="4231" marB="4231" anchor="ctr"/>
                </a:tc>
                <a:tc>
                  <a:txBody>
                    <a:bodyPr/>
                    <a:lstStyle/>
                    <a:p>
                      <a:r>
                        <a:rPr lang="en-US" sz="400">
                          <a:effectLst/>
                        </a:rPr>
                        <a:t>parent_sha256</a:t>
                      </a:r>
                    </a:p>
                  </a:txBody>
                  <a:tcPr marL="9168" marR="9168" marT="4231" marB="4231" anchor="ctr"/>
                </a:tc>
                <a:extLst>
                  <a:ext uri="{0D108BD9-81ED-4DB2-BD59-A6C34878D82A}">
                    <a16:rowId xmlns:a16="http://schemas.microsoft.com/office/drawing/2014/main" val="1546973844"/>
                  </a:ext>
                </a:extLst>
              </a:tr>
              <a:tr h="66349">
                <a:tc>
                  <a:txBody>
                    <a:bodyPr/>
                    <a:lstStyle/>
                    <a:p>
                      <a:r>
                        <a:rPr lang="en-US" sz="400">
                          <a:effectLst/>
                        </a:rPr>
                        <a:t>process</a:t>
                      </a:r>
                    </a:p>
                  </a:txBody>
                  <a:tcPr marL="9168" marR="9168" marT="4231" marB="4231" anchor="ctr"/>
                </a:tc>
                <a:tc>
                  <a:txBody>
                    <a:bodyPr/>
                    <a:lstStyle/>
                    <a:p>
                      <a:r>
                        <a:rPr lang="en-US" sz="400">
                          <a:effectLst/>
                        </a:rPr>
                        <a:t>parent_ref</a:t>
                      </a:r>
                    </a:p>
                  </a:txBody>
                  <a:tcPr marL="9168" marR="9168" marT="4231" marB="4231" anchor="ctr"/>
                </a:tc>
                <a:tc>
                  <a:txBody>
                    <a:bodyPr/>
                    <a:lstStyle/>
                    <a:p>
                      <a:r>
                        <a:rPr lang="en-US" sz="400">
                          <a:effectLst/>
                        </a:rPr>
                        <a:t>parent_sha256</a:t>
                      </a:r>
                    </a:p>
                  </a:txBody>
                  <a:tcPr marL="9168" marR="9168" marT="4231" marB="4231" anchor="ctr"/>
                </a:tc>
                <a:extLst>
                  <a:ext uri="{0D108BD9-81ED-4DB2-BD59-A6C34878D82A}">
                    <a16:rowId xmlns:a16="http://schemas.microsoft.com/office/drawing/2014/main" val="3860851169"/>
                  </a:ext>
                </a:extLst>
              </a:tr>
              <a:tr h="66349">
                <a:tc>
                  <a:txBody>
                    <a:bodyPr/>
                    <a:lstStyle/>
                    <a:p>
                      <a:r>
                        <a:rPr lang="en-US" sz="400">
                          <a:effectLst/>
                        </a:rPr>
                        <a:t>process</a:t>
                      </a:r>
                    </a:p>
                  </a:txBody>
                  <a:tcPr marL="9168" marR="9168" marT="4231" marB="4231" anchor="ctr"/>
                </a:tc>
                <a:tc>
                  <a:txBody>
                    <a:bodyPr/>
                    <a:lstStyle/>
                    <a:p>
                      <a:r>
                        <a:rPr lang="en-US" sz="400">
                          <a:effectLst/>
                        </a:rPr>
                        <a:t>pid</a:t>
                      </a:r>
                    </a:p>
                  </a:txBody>
                  <a:tcPr marL="9168" marR="9168" marT="4231" marB="4231" anchor="ctr"/>
                </a:tc>
                <a:tc>
                  <a:txBody>
                    <a:bodyPr/>
                    <a:lstStyle/>
                    <a:p>
                      <a:r>
                        <a:rPr lang="en-US" sz="400">
                          <a:effectLst/>
                        </a:rPr>
                        <a:t>parent_process_graph_id</a:t>
                      </a:r>
                    </a:p>
                  </a:txBody>
                  <a:tcPr marL="9168" marR="9168" marT="4231" marB="4231" anchor="ctr"/>
                </a:tc>
                <a:extLst>
                  <a:ext uri="{0D108BD9-81ED-4DB2-BD59-A6C34878D82A}">
                    <a16:rowId xmlns:a16="http://schemas.microsoft.com/office/drawing/2014/main" val="505482477"/>
                  </a:ext>
                </a:extLst>
              </a:tr>
              <a:tr h="66349">
                <a:tc>
                  <a:txBody>
                    <a:bodyPr/>
                    <a:lstStyle/>
                    <a:p>
                      <a:r>
                        <a:rPr lang="en-US" sz="400">
                          <a:effectLst/>
                        </a:rPr>
                        <a:t>process</a:t>
                      </a:r>
                    </a:p>
                  </a:txBody>
                  <a:tcPr marL="9168" marR="9168" marT="4231" marB="4231" anchor="ctr"/>
                </a:tc>
                <a:tc>
                  <a:txBody>
                    <a:bodyPr/>
                    <a:lstStyle/>
                    <a:p>
                      <a:r>
                        <a:rPr lang="en-US" sz="400">
                          <a:effectLst/>
                        </a:rPr>
                        <a:t>parent_ref</a:t>
                      </a:r>
                    </a:p>
                  </a:txBody>
                  <a:tcPr marL="9168" marR="9168" marT="4231" marB="4231" anchor="ctr"/>
                </a:tc>
                <a:tc>
                  <a:txBody>
                    <a:bodyPr/>
                    <a:lstStyle/>
                    <a:p>
                      <a:r>
                        <a:rPr lang="en-US" sz="400">
                          <a:effectLst/>
                        </a:rPr>
                        <a:t>parent_process_graph_id</a:t>
                      </a:r>
                    </a:p>
                  </a:txBody>
                  <a:tcPr marL="9168" marR="9168" marT="4231" marB="4231" anchor="ctr"/>
                </a:tc>
                <a:extLst>
                  <a:ext uri="{0D108BD9-81ED-4DB2-BD59-A6C34878D82A}">
                    <a16:rowId xmlns:a16="http://schemas.microsoft.com/office/drawing/2014/main" val="1298119808"/>
                  </a:ext>
                </a:extLst>
              </a:tr>
              <a:tr h="66349">
                <a:tc>
                  <a:txBody>
                    <a:bodyPr/>
                    <a:lstStyle/>
                    <a:p>
                      <a:r>
                        <a:rPr lang="en-US" sz="400">
                          <a:effectLst/>
                        </a:rPr>
                        <a:t>process</a:t>
                      </a:r>
                    </a:p>
                  </a:txBody>
                  <a:tcPr marL="9168" marR="9168" marT="4231" marB="4231" anchor="ctr"/>
                </a:tc>
                <a:tc>
                  <a:txBody>
                    <a:bodyPr/>
                    <a:lstStyle/>
                    <a:p>
                      <a:r>
                        <a:rPr lang="en-US" sz="400">
                          <a:effectLst/>
                        </a:rPr>
                        <a:t>pid</a:t>
                      </a:r>
                    </a:p>
                  </a:txBody>
                  <a:tcPr marL="9168" marR="9168" marT="4231" marB="4231" anchor="ctr"/>
                </a:tc>
                <a:tc>
                  <a:txBody>
                    <a:bodyPr/>
                    <a:lstStyle/>
                    <a:p>
                      <a:r>
                        <a:rPr lang="en-US" sz="400">
                          <a:effectLst/>
                        </a:rPr>
                        <a:t>triggering_process_graph_id</a:t>
                      </a:r>
                    </a:p>
                  </a:txBody>
                  <a:tcPr marL="9168" marR="9168" marT="4231" marB="4231" anchor="ctr"/>
                </a:tc>
                <a:extLst>
                  <a:ext uri="{0D108BD9-81ED-4DB2-BD59-A6C34878D82A}">
                    <a16:rowId xmlns:a16="http://schemas.microsoft.com/office/drawing/2014/main" val="2522995839"/>
                  </a:ext>
                </a:extLst>
              </a:tr>
              <a:tr h="66349">
                <a:tc>
                  <a:txBody>
                    <a:bodyPr/>
                    <a:lstStyle/>
                    <a:p>
                      <a:r>
                        <a:rPr lang="en-US" sz="400">
                          <a:effectLst/>
                        </a:rPr>
                        <a:t>process</a:t>
                      </a:r>
                    </a:p>
                  </a:txBody>
                  <a:tcPr marL="9168" marR="9168" marT="4231" marB="4231" anchor="ctr"/>
                </a:tc>
                <a:tc>
                  <a:txBody>
                    <a:bodyPr/>
                    <a:lstStyle/>
                    <a:p>
                      <a:r>
                        <a:rPr lang="en-US" sz="400">
                          <a:effectLst/>
                        </a:rPr>
                        <a:t>binary_ref</a:t>
                      </a:r>
                    </a:p>
                  </a:txBody>
                  <a:tcPr marL="9168" marR="9168" marT="4231" marB="4231" anchor="ctr"/>
                </a:tc>
                <a:tc>
                  <a:txBody>
                    <a:bodyPr/>
                    <a:lstStyle/>
                    <a:p>
                      <a:r>
                        <a:rPr lang="en-US" sz="400">
                          <a:effectLst/>
                        </a:rPr>
                        <a:t>parent_md5</a:t>
                      </a:r>
                    </a:p>
                  </a:txBody>
                  <a:tcPr marL="9168" marR="9168" marT="4231" marB="4231" anchor="ctr"/>
                </a:tc>
                <a:extLst>
                  <a:ext uri="{0D108BD9-81ED-4DB2-BD59-A6C34878D82A}">
                    <a16:rowId xmlns:a16="http://schemas.microsoft.com/office/drawing/2014/main" val="1985242344"/>
                  </a:ext>
                </a:extLst>
              </a:tr>
              <a:tr h="66349">
                <a:tc>
                  <a:txBody>
                    <a:bodyPr/>
                    <a:lstStyle/>
                    <a:p>
                      <a:r>
                        <a:rPr lang="en-US" sz="400">
                          <a:effectLst/>
                        </a:rPr>
                        <a:t>process</a:t>
                      </a:r>
                    </a:p>
                  </a:txBody>
                  <a:tcPr marL="9168" marR="9168" marT="4231" marB="4231" anchor="ctr"/>
                </a:tc>
                <a:tc>
                  <a:txBody>
                    <a:bodyPr/>
                    <a:lstStyle/>
                    <a:p>
                      <a:r>
                        <a:rPr lang="en-US" sz="400">
                          <a:effectLst/>
                        </a:rPr>
                        <a:t>parent_ref</a:t>
                      </a:r>
                    </a:p>
                  </a:txBody>
                  <a:tcPr marL="9168" marR="9168" marT="4231" marB="4231" anchor="ctr"/>
                </a:tc>
                <a:tc>
                  <a:txBody>
                    <a:bodyPr/>
                    <a:lstStyle/>
                    <a:p>
                      <a:r>
                        <a:rPr lang="en-US" sz="400">
                          <a:effectLst/>
                        </a:rPr>
                        <a:t>parent_md5</a:t>
                      </a:r>
                    </a:p>
                  </a:txBody>
                  <a:tcPr marL="9168" marR="9168" marT="4231" marB="4231" anchor="ctr"/>
                </a:tc>
                <a:extLst>
                  <a:ext uri="{0D108BD9-81ED-4DB2-BD59-A6C34878D82A}">
                    <a16:rowId xmlns:a16="http://schemas.microsoft.com/office/drawing/2014/main" val="2598495334"/>
                  </a:ext>
                </a:extLst>
              </a:tr>
              <a:tr h="66349">
                <a:tc>
                  <a:txBody>
                    <a:bodyPr/>
                    <a:lstStyle/>
                    <a:p>
                      <a:r>
                        <a:rPr lang="en-US" sz="400">
                          <a:effectLst/>
                        </a:rPr>
                        <a:t>process</a:t>
                      </a:r>
                    </a:p>
                  </a:txBody>
                  <a:tcPr marL="9168" marR="9168" marT="4231" marB="4231" anchor="ctr"/>
                </a:tc>
                <a:tc>
                  <a:txBody>
                    <a:bodyPr/>
                    <a:lstStyle/>
                    <a:p>
                      <a:r>
                        <a:rPr lang="en-US" sz="400">
                          <a:effectLst/>
                        </a:rPr>
                        <a:t>command_line</a:t>
                      </a:r>
                    </a:p>
                  </a:txBody>
                  <a:tcPr marL="9168" marR="9168" marT="4231" marB="4231" anchor="ctr"/>
                </a:tc>
                <a:tc>
                  <a:txBody>
                    <a:bodyPr/>
                    <a:lstStyle/>
                    <a:p>
                      <a:r>
                        <a:rPr lang="en-US" sz="400">
                          <a:effectLst/>
                        </a:rPr>
                        <a:t>parent_cmdline</a:t>
                      </a:r>
                    </a:p>
                  </a:txBody>
                  <a:tcPr marL="9168" marR="9168" marT="4231" marB="4231" anchor="ctr"/>
                </a:tc>
                <a:extLst>
                  <a:ext uri="{0D108BD9-81ED-4DB2-BD59-A6C34878D82A}">
                    <a16:rowId xmlns:a16="http://schemas.microsoft.com/office/drawing/2014/main" val="1855381730"/>
                  </a:ext>
                </a:extLst>
              </a:tr>
              <a:tr h="66349">
                <a:tc>
                  <a:txBody>
                    <a:bodyPr/>
                    <a:lstStyle/>
                    <a:p>
                      <a:r>
                        <a:rPr lang="en-US" sz="400">
                          <a:effectLst/>
                        </a:rPr>
                        <a:t>process</a:t>
                      </a:r>
                    </a:p>
                  </a:txBody>
                  <a:tcPr marL="9168" marR="9168" marT="4231" marB="4231" anchor="ctr"/>
                </a:tc>
                <a:tc>
                  <a:txBody>
                    <a:bodyPr/>
                    <a:lstStyle/>
                    <a:p>
                      <a:r>
                        <a:rPr lang="en-US" sz="400">
                          <a:effectLst/>
                        </a:rPr>
                        <a:t>parent_ref</a:t>
                      </a:r>
                    </a:p>
                  </a:txBody>
                  <a:tcPr marL="9168" marR="9168" marT="4231" marB="4231" anchor="ctr"/>
                </a:tc>
                <a:tc>
                  <a:txBody>
                    <a:bodyPr/>
                    <a:lstStyle/>
                    <a:p>
                      <a:r>
                        <a:rPr lang="en-US" sz="400">
                          <a:effectLst/>
                        </a:rPr>
                        <a:t>parent_cmdline</a:t>
                      </a:r>
                    </a:p>
                  </a:txBody>
                  <a:tcPr marL="9168" marR="9168" marT="4231" marB="4231" anchor="ctr"/>
                </a:tc>
                <a:extLst>
                  <a:ext uri="{0D108BD9-81ED-4DB2-BD59-A6C34878D82A}">
                    <a16:rowId xmlns:a16="http://schemas.microsoft.com/office/drawing/2014/main" val="2830526652"/>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2793409892"/>
                  </a:ext>
                </a:extLst>
              </a:tr>
              <a:tr h="66349">
                <a:tc>
                  <a:txBody>
                    <a:bodyPr/>
                    <a:lstStyle/>
                    <a:p>
                      <a:r>
                        <a:rPr lang="en-US" sz="400">
                          <a:effectLst/>
                        </a:rPr>
                        <a:t>user-account</a:t>
                      </a:r>
                    </a:p>
                  </a:txBody>
                  <a:tcPr marL="9168" marR="9168" marT="4231" marB="4231" anchor="ctr"/>
                </a:tc>
                <a:tc>
                  <a:txBody>
                    <a:bodyPr/>
                    <a:lstStyle/>
                    <a:p>
                      <a:r>
                        <a:rPr lang="en-US" sz="400">
                          <a:effectLst/>
                        </a:rPr>
                        <a:t>account_login</a:t>
                      </a:r>
                    </a:p>
                  </a:txBody>
                  <a:tcPr marL="9168" marR="9168" marT="4231" marB="4231" anchor="ctr"/>
                </a:tc>
                <a:tc>
                  <a:txBody>
                    <a:bodyPr/>
                    <a:lstStyle/>
                    <a:p>
                      <a:r>
                        <a:rPr lang="en-US" sz="400">
                          <a:effectLst/>
                        </a:rPr>
                        <a:t>user_name</a:t>
                      </a:r>
                    </a:p>
                  </a:txBody>
                  <a:tcPr marL="9168" marR="9168" marT="4231" marB="4231" anchor="ctr"/>
                </a:tc>
                <a:extLst>
                  <a:ext uri="{0D108BD9-81ED-4DB2-BD59-A6C34878D82A}">
                    <a16:rowId xmlns:a16="http://schemas.microsoft.com/office/drawing/2014/main" val="2356802934"/>
                  </a:ext>
                </a:extLst>
              </a:tr>
              <a:tr h="66349">
                <a:tc>
                  <a:txBody>
                    <a:bodyPr/>
                    <a:lstStyle/>
                    <a:p>
                      <a:r>
                        <a:rPr lang="en-US" sz="400">
                          <a:effectLst/>
                        </a:rPr>
                        <a:t>user-account</a:t>
                      </a:r>
                    </a:p>
                  </a:txBody>
                  <a:tcPr marL="9168" marR="9168" marT="4231" marB="4231" anchor="ctr"/>
                </a:tc>
                <a:tc>
                  <a:txBody>
                    <a:bodyPr/>
                    <a:lstStyle/>
                    <a:p>
                      <a:r>
                        <a:rPr lang="en-US" sz="400">
                          <a:effectLst/>
                        </a:rPr>
                        <a:t>user_id</a:t>
                      </a:r>
                    </a:p>
                  </a:txBody>
                  <a:tcPr marL="9168" marR="9168" marT="4231" marB="4231" anchor="ctr"/>
                </a:tc>
                <a:tc>
                  <a:txBody>
                    <a:bodyPr/>
                    <a:lstStyle/>
                    <a:p>
                      <a:r>
                        <a:rPr lang="en-US" sz="400">
                          <a:effectLst/>
                        </a:rPr>
                        <a:t>user_id</a:t>
                      </a:r>
                    </a:p>
                  </a:txBody>
                  <a:tcPr marL="9168" marR="9168" marT="4231" marB="4231" anchor="ctr"/>
                </a:tc>
                <a:extLst>
                  <a:ext uri="{0D108BD9-81ED-4DB2-BD59-A6C34878D82A}">
                    <a16:rowId xmlns:a16="http://schemas.microsoft.com/office/drawing/2014/main" val="1715798806"/>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3299906374"/>
                  </a:ext>
                </a:extLst>
              </a:tr>
              <a:tr h="66349">
                <a:tc>
                  <a:txBody>
                    <a:bodyPr/>
                    <a:lstStyle/>
                    <a:p>
                      <a:r>
                        <a:rPr lang="en-US" sz="400">
                          <a:effectLst/>
                        </a:rPr>
                        <a:t>windows-registry-key</a:t>
                      </a:r>
                    </a:p>
                  </a:txBody>
                  <a:tcPr marL="9168" marR="9168" marT="4231" marB="4231" anchor="ctr"/>
                </a:tc>
                <a:tc>
                  <a:txBody>
                    <a:bodyPr/>
                    <a:lstStyle/>
                    <a:p>
                      <a:r>
                        <a:rPr lang="en-US" sz="400">
                          <a:effectLst/>
                        </a:rPr>
                        <a:t>key</a:t>
                      </a:r>
                    </a:p>
                  </a:txBody>
                  <a:tcPr marL="9168" marR="9168" marT="4231" marB="4231" anchor="ctr"/>
                </a:tc>
                <a:tc>
                  <a:txBody>
                    <a:bodyPr/>
                    <a:lstStyle/>
                    <a:p>
                      <a:r>
                        <a:rPr lang="en-US" sz="400">
                          <a:effectLst/>
                        </a:rPr>
                        <a:t>registry_key</a:t>
                      </a:r>
                    </a:p>
                  </a:txBody>
                  <a:tcPr marL="9168" marR="9168" marT="4231" marB="4231" anchor="ctr"/>
                </a:tc>
                <a:extLst>
                  <a:ext uri="{0D108BD9-81ED-4DB2-BD59-A6C34878D82A}">
                    <a16:rowId xmlns:a16="http://schemas.microsoft.com/office/drawing/2014/main" val="240924652"/>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dirty="0">
                        <a:effectLst/>
                      </a:endParaRPr>
                    </a:p>
                  </a:txBody>
                  <a:tcPr marL="9168" marR="9168" marT="4231" marB="4231" anchor="ctr"/>
                </a:tc>
                <a:extLst>
                  <a:ext uri="{0D108BD9-81ED-4DB2-BD59-A6C34878D82A}">
                    <a16:rowId xmlns:a16="http://schemas.microsoft.com/office/drawing/2014/main" val="3610571084"/>
                  </a:ext>
                </a:extLst>
              </a:tr>
              <a:tr h="66349">
                <a:tc>
                  <a:txBody>
                    <a:bodyPr/>
                    <a:lstStyle/>
                    <a:p>
                      <a:r>
                        <a:rPr lang="en-US" sz="400">
                          <a:effectLst/>
                        </a:rPr>
                        <a:t>x-crowdstrike</a:t>
                      </a:r>
                    </a:p>
                  </a:txBody>
                  <a:tcPr marL="9168" marR="9168" marT="4231" marB="4231" anchor="ctr"/>
                </a:tc>
                <a:tc>
                  <a:txBody>
                    <a:bodyPr/>
                    <a:lstStyle/>
                    <a:p>
                      <a:r>
                        <a:rPr lang="en-US" sz="400">
                          <a:effectLst/>
                        </a:rPr>
                        <a:t>machine_domain</a:t>
                      </a:r>
                    </a:p>
                  </a:txBody>
                  <a:tcPr marL="9168" marR="9168" marT="4231" marB="4231" anchor="ctr"/>
                </a:tc>
                <a:tc>
                  <a:txBody>
                    <a:bodyPr/>
                    <a:lstStyle/>
                    <a:p>
                      <a:r>
                        <a:rPr lang="en-US" sz="400" dirty="0" err="1">
                          <a:effectLst/>
                        </a:rPr>
                        <a:t>machine_domain</a:t>
                      </a:r>
                      <a:endParaRPr lang="en-US" sz="400" dirty="0">
                        <a:effectLst/>
                      </a:endParaRPr>
                    </a:p>
                  </a:txBody>
                  <a:tcPr marL="9168" marR="9168" marT="4231" marB="4231" anchor="ctr"/>
                </a:tc>
                <a:extLst>
                  <a:ext uri="{0D108BD9-81ED-4DB2-BD59-A6C34878D82A}">
                    <a16:rowId xmlns:a16="http://schemas.microsoft.com/office/drawing/2014/main" val="1152120597"/>
                  </a:ext>
                </a:extLst>
              </a:tr>
              <a:tr h="66349">
                <a:tc>
                  <a:txBody>
                    <a:bodyPr/>
                    <a:lstStyle/>
                    <a:p>
                      <a:r>
                        <a:rPr lang="en-US" sz="400" dirty="0">
                          <a:effectLst/>
                          <a:highlight>
                            <a:srgbClr val="FFFF00"/>
                          </a:highlight>
                        </a:rPr>
                        <a:t>x-</a:t>
                      </a:r>
                      <a:r>
                        <a:rPr lang="en-US" sz="400" dirty="0" err="1">
                          <a:effectLst/>
                          <a:highlight>
                            <a:srgbClr val="FFFF00"/>
                          </a:highlight>
                        </a:rPr>
                        <a:t>crowdstrike</a:t>
                      </a:r>
                      <a:endParaRPr lang="en-US" sz="400" dirty="0">
                        <a:effectLst/>
                        <a:highlight>
                          <a:srgbClr val="FFFF00"/>
                        </a:highlight>
                      </a:endParaRPr>
                    </a:p>
                  </a:txBody>
                  <a:tcPr marL="9168" marR="9168" marT="4231" marB="4231" anchor="ctr"/>
                </a:tc>
                <a:tc>
                  <a:txBody>
                    <a:bodyPr/>
                    <a:lstStyle/>
                    <a:p>
                      <a:r>
                        <a:rPr lang="en-US" sz="400" dirty="0" err="1">
                          <a:effectLst/>
                          <a:highlight>
                            <a:srgbClr val="FFFF00"/>
                          </a:highlight>
                        </a:rPr>
                        <a:t>device_id</a:t>
                      </a:r>
                      <a:endParaRPr lang="en-US" sz="400" dirty="0">
                        <a:effectLst/>
                        <a:highlight>
                          <a:srgbClr val="FFFF00"/>
                        </a:highlight>
                      </a:endParaRPr>
                    </a:p>
                  </a:txBody>
                  <a:tcPr marL="9168" marR="9168" marT="4231" marB="4231" anchor="ctr"/>
                </a:tc>
                <a:tc>
                  <a:txBody>
                    <a:bodyPr/>
                    <a:lstStyle/>
                    <a:p>
                      <a:r>
                        <a:rPr lang="en-US" sz="400" dirty="0" err="1">
                          <a:effectLst/>
                          <a:highlight>
                            <a:srgbClr val="FFFF00"/>
                          </a:highlight>
                        </a:rPr>
                        <a:t>device_id</a:t>
                      </a:r>
                      <a:endParaRPr lang="en-US" sz="400" dirty="0">
                        <a:effectLst/>
                        <a:highlight>
                          <a:srgbClr val="FFFF00"/>
                        </a:highlight>
                      </a:endParaRPr>
                    </a:p>
                  </a:txBody>
                  <a:tcPr marL="9168" marR="9168" marT="4231" marB="4231" anchor="ctr"/>
                </a:tc>
                <a:extLst>
                  <a:ext uri="{0D108BD9-81ED-4DB2-BD59-A6C34878D82A}">
                    <a16:rowId xmlns:a16="http://schemas.microsoft.com/office/drawing/2014/main" val="2712750692"/>
                  </a:ext>
                </a:extLst>
              </a:tr>
              <a:tr h="66349">
                <a:tc>
                  <a:txBody>
                    <a:bodyPr/>
                    <a:lstStyle/>
                    <a:p>
                      <a:r>
                        <a:rPr lang="en-US" sz="400">
                          <a:effectLst/>
                        </a:rPr>
                        <a:t>x-crowdstrike</a:t>
                      </a:r>
                    </a:p>
                  </a:txBody>
                  <a:tcPr marL="9168" marR="9168" marT="4231" marB="4231" anchor="ctr"/>
                </a:tc>
                <a:tc>
                  <a:txBody>
                    <a:bodyPr/>
                    <a:lstStyle/>
                    <a:p>
                      <a:r>
                        <a:rPr lang="en-US" sz="400">
                          <a:effectLst/>
                        </a:rPr>
                        <a:t>detection_id</a:t>
                      </a:r>
                    </a:p>
                  </a:txBody>
                  <a:tcPr marL="9168" marR="9168" marT="4231" marB="4231" anchor="ctr"/>
                </a:tc>
                <a:tc>
                  <a:txBody>
                    <a:bodyPr/>
                    <a:lstStyle/>
                    <a:p>
                      <a:r>
                        <a:rPr lang="en-US" sz="400" dirty="0" err="1">
                          <a:effectLst/>
                        </a:rPr>
                        <a:t>detection_id</a:t>
                      </a:r>
                      <a:endParaRPr lang="en-US" sz="400" dirty="0">
                        <a:effectLst/>
                      </a:endParaRPr>
                    </a:p>
                  </a:txBody>
                  <a:tcPr marL="9168" marR="9168" marT="4231" marB="4231" anchor="ctr"/>
                </a:tc>
                <a:extLst>
                  <a:ext uri="{0D108BD9-81ED-4DB2-BD59-A6C34878D82A}">
                    <a16:rowId xmlns:a16="http://schemas.microsoft.com/office/drawing/2014/main" val="1587754410"/>
                  </a:ext>
                </a:extLst>
              </a:tr>
              <a:tr h="66349">
                <a:tc>
                  <a:txBody>
                    <a:bodyPr/>
                    <a:lstStyle/>
                    <a:p>
                      <a:r>
                        <a:rPr lang="en-US" sz="400">
                          <a:effectLst/>
                        </a:rPr>
                        <a:t>x-crowdstrike</a:t>
                      </a:r>
                    </a:p>
                  </a:txBody>
                  <a:tcPr marL="9168" marR="9168" marT="4231" marB="4231" anchor="ctr"/>
                </a:tc>
                <a:tc>
                  <a:txBody>
                    <a:bodyPr/>
                    <a:lstStyle/>
                    <a:p>
                      <a:r>
                        <a:rPr lang="en-US" sz="400">
                          <a:effectLst/>
                        </a:rPr>
                        <a:t>scenario</a:t>
                      </a:r>
                    </a:p>
                  </a:txBody>
                  <a:tcPr marL="9168" marR="9168" marT="4231" marB="4231" anchor="ctr"/>
                </a:tc>
                <a:tc>
                  <a:txBody>
                    <a:bodyPr/>
                    <a:lstStyle/>
                    <a:p>
                      <a:r>
                        <a:rPr lang="en-US" sz="400">
                          <a:effectLst/>
                        </a:rPr>
                        <a:t>scenario</a:t>
                      </a:r>
                    </a:p>
                  </a:txBody>
                  <a:tcPr marL="9168" marR="9168" marT="4231" marB="4231" anchor="ctr"/>
                </a:tc>
                <a:extLst>
                  <a:ext uri="{0D108BD9-81ED-4DB2-BD59-A6C34878D82A}">
                    <a16:rowId xmlns:a16="http://schemas.microsoft.com/office/drawing/2014/main" val="1908724145"/>
                  </a:ext>
                </a:extLst>
              </a:tr>
              <a:tr h="66349">
                <a:tc>
                  <a:txBody>
                    <a:bodyPr/>
                    <a:lstStyle/>
                    <a:p>
                      <a:r>
                        <a:rPr lang="en-US" sz="400">
                          <a:effectLst/>
                        </a:rPr>
                        <a:t>x-crowdstrike</a:t>
                      </a:r>
                    </a:p>
                  </a:txBody>
                  <a:tcPr marL="9168" marR="9168" marT="4231" marB="4231" anchor="ctr"/>
                </a:tc>
                <a:tc>
                  <a:txBody>
                    <a:bodyPr/>
                    <a:lstStyle/>
                    <a:p>
                      <a:r>
                        <a:rPr lang="en-US" sz="400">
                          <a:effectLst/>
                        </a:rPr>
                        <a:t>technique</a:t>
                      </a:r>
                    </a:p>
                  </a:txBody>
                  <a:tcPr marL="9168" marR="9168" marT="4231" marB="4231" anchor="ctr"/>
                </a:tc>
                <a:tc>
                  <a:txBody>
                    <a:bodyPr/>
                    <a:lstStyle/>
                    <a:p>
                      <a:r>
                        <a:rPr lang="en-US" sz="400">
                          <a:effectLst/>
                        </a:rPr>
                        <a:t>technique</a:t>
                      </a:r>
                    </a:p>
                  </a:txBody>
                  <a:tcPr marL="9168" marR="9168" marT="4231" marB="4231" anchor="ctr"/>
                </a:tc>
                <a:extLst>
                  <a:ext uri="{0D108BD9-81ED-4DB2-BD59-A6C34878D82A}">
                    <a16:rowId xmlns:a16="http://schemas.microsoft.com/office/drawing/2014/main" val="159639313"/>
                  </a:ext>
                </a:extLst>
              </a:tr>
              <a:tr h="66349">
                <a:tc>
                  <a:txBody>
                    <a:bodyPr/>
                    <a:lstStyle/>
                    <a:p>
                      <a:r>
                        <a:rPr lang="en-US" sz="400">
                          <a:effectLst/>
                        </a:rPr>
                        <a:t>x-crowdstrike</a:t>
                      </a:r>
                    </a:p>
                  </a:txBody>
                  <a:tcPr marL="9168" marR="9168" marT="4231" marB="4231" anchor="ctr"/>
                </a:tc>
                <a:tc>
                  <a:txBody>
                    <a:bodyPr/>
                    <a:lstStyle/>
                    <a:p>
                      <a:r>
                        <a:rPr lang="en-US" sz="400">
                          <a:effectLst/>
                        </a:rPr>
                        <a:t>tactic</a:t>
                      </a:r>
                    </a:p>
                  </a:txBody>
                  <a:tcPr marL="9168" marR="9168" marT="4231" marB="4231" anchor="ctr"/>
                </a:tc>
                <a:tc>
                  <a:txBody>
                    <a:bodyPr/>
                    <a:lstStyle/>
                    <a:p>
                      <a:r>
                        <a:rPr lang="en-US" sz="400">
                          <a:effectLst/>
                        </a:rPr>
                        <a:t>tactic</a:t>
                      </a:r>
                    </a:p>
                  </a:txBody>
                  <a:tcPr marL="9168" marR="9168" marT="4231" marB="4231" anchor="ctr"/>
                </a:tc>
                <a:extLst>
                  <a:ext uri="{0D108BD9-81ED-4DB2-BD59-A6C34878D82A}">
                    <a16:rowId xmlns:a16="http://schemas.microsoft.com/office/drawing/2014/main" val="342967104"/>
                  </a:ext>
                </a:extLst>
              </a:tr>
              <a:tr h="66349">
                <a:tc>
                  <a:txBody>
                    <a:bodyPr/>
                    <a:lstStyle/>
                    <a:p>
                      <a:r>
                        <a:rPr lang="en-US" sz="400">
                          <a:effectLst/>
                        </a:rPr>
                        <a:t>x-crowdstrike</a:t>
                      </a:r>
                    </a:p>
                  </a:txBody>
                  <a:tcPr marL="9168" marR="9168" marT="4231" marB="4231" anchor="ctr"/>
                </a:tc>
                <a:tc>
                  <a:txBody>
                    <a:bodyPr/>
                    <a:lstStyle/>
                    <a:p>
                      <a:r>
                        <a:rPr lang="en-US" sz="400" dirty="0" err="1">
                          <a:effectLst/>
                        </a:rPr>
                        <a:t>tactic_id</a:t>
                      </a:r>
                      <a:endParaRPr lang="en-US" sz="400" dirty="0">
                        <a:effectLst/>
                      </a:endParaRPr>
                    </a:p>
                  </a:txBody>
                  <a:tcPr marL="9168" marR="9168" marT="4231" marB="4231" anchor="ctr"/>
                </a:tc>
                <a:tc>
                  <a:txBody>
                    <a:bodyPr/>
                    <a:lstStyle/>
                    <a:p>
                      <a:r>
                        <a:rPr lang="en-US" sz="400">
                          <a:effectLst/>
                        </a:rPr>
                        <a:t>tactic_id</a:t>
                      </a:r>
                    </a:p>
                  </a:txBody>
                  <a:tcPr marL="9168" marR="9168" marT="4231" marB="4231" anchor="ctr"/>
                </a:tc>
                <a:extLst>
                  <a:ext uri="{0D108BD9-81ED-4DB2-BD59-A6C34878D82A}">
                    <a16:rowId xmlns:a16="http://schemas.microsoft.com/office/drawing/2014/main" val="1605249135"/>
                  </a:ext>
                </a:extLst>
              </a:tr>
              <a:tr h="66349">
                <a:tc>
                  <a:txBody>
                    <a:bodyPr/>
                    <a:lstStyle/>
                    <a:p>
                      <a:r>
                        <a:rPr lang="en-US" sz="400">
                          <a:effectLst/>
                        </a:rPr>
                        <a:t>x-crowdstrike</a:t>
                      </a:r>
                    </a:p>
                  </a:txBody>
                  <a:tcPr marL="9168" marR="9168" marT="4231" marB="4231" anchor="ctr"/>
                </a:tc>
                <a:tc>
                  <a:txBody>
                    <a:bodyPr/>
                    <a:lstStyle/>
                    <a:p>
                      <a:r>
                        <a:rPr lang="en-US" sz="400">
                          <a:effectLst/>
                        </a:rPr>
                        <a:t>technique_id</a:t>
                      </a:r>
                    </a:p>
                  </a:txBody>
                  <a:tcPr marL="9168" marR="9168" marT="4231" marB="4231" anchor="ctr"/>
                </a:tc>
                <a:tc>
                  <a:txBody>
                    <a:bodyPr/>
                    <a:lstStyle/>
                    <a:p>
                      <a:r>
                        <a:rPr lang="en-US" sz="400">
                          <a:effectLst/>
                        </a:rPr>
                        <a:t>technique_id</a:t>
                      </a:r>
                    </a:p>
                  </a:txBody>
                  <a:tcPr marL="9168" marR="9168" marT="4231" marB="4231" anchor="ctr"/>
                </a:tc>
                <a:extLst>
                  <a:ext uri="{0D108BD9-81ED-4DB2-BD59-A6C34878D82A}">
                    <a16:rowId xmlns:a16="http://schemas.microsoft.com/office/drawing/2014/main" val="202872613"/>
                  </a:ext>
                </a:extLst>
              </a:tr>
              <a:tr h="66349">
                <a:tc>
                  <a:txBody>
                    <a:bodyPr/>
                    <a:lstStyle/>
                    <a:p>
                      <a:r>
                        <a:rPr lang="en-US" sz="400">
                          <a:effectLst/>
                        </a:rPr>
                        <a:t>x-crowdstrike</a:t>
                      </a:r>
                    </a:p>
                  </a:txBody>
                  <a:tcPr marL="9168" marR="9168" marT="4231" marB="4231" anchor="ctr"/>
                </a:tc>
                <a:tc>
                  <a:txBody>
                    <a:bodyPr/>
                    <a:lstStyle/>
                    <a:p>
                      <a:r>
                        <a:rPr lang="en-US" sz="400">
                          <a:effectLst/>
                        </a:rPr>
                        <a:t>agent_local_time</a:t>
                      </a:r>
                    </a:p>
                  </a:txBody>
                  <a:tcPr marL="9168" marR="9168" marT="4231" marB="4231" anchor="ctr"/>
                </a:tc>
                <a:tc>
                  <a:txBody>
                    <a:bodyPr/>
                    <a:lstStyle/>
                    <a:p>
                      <a:r>
                        <a:rPr lang="en-US" sz="400">
                          <a:effectLst/>
                        </a:rPr>
                        <a:t>agent_local_time</a:t>
                      </a:r>
                    </a:p>
                  </a:txBody>
                  <a:tcPr marL="9168" marR="9168" marT="4231" marB="4231" anchor="ctr"/>
                </a:tc>
                <a:extLst>
                  <a:ext uri="{0D108BD9-81ED-4DB2-BD59-A6C34878D82A}">
                    <a16:rowId xmlns:a16="http://schemas.microsoft.com/office/drawing/2014/main" val="2800130445"/>
                  </a:ext>
                </a:extLst>
              </a:tr>
              <a:tr h="66349">
                <a:tc>
                  <a:txBody>
                    <a:bodyPr/>
                    <a:lstStyle/>
                    <a:p>
                      <a:r>
                        <a:rPr lang="en-US" sz="400">
                          <a:effectLst/>
                        </a:rPr>
                        <a:t>x-crowdstrike</a:t>
                      </a:r>
                    </a:p>
                  </a:txBody>
                  <a:tcPr marL="9168" marR="9168" marT="4231" marB="4231" anchor="ctr"/>
                </a:tc>
                <a:tc>
                  <a:txBody>
                    <a:bodyPr/>
                    <a:lstStyle/>
                    <a:p>
                      <a:r>
                        <a:rPr lang="en-US" sz="400">
                          <a:effectLst/>
                        </a:rPr>
                        <a:t>agent_version</a:t>
                      </a:r>
                    </a:p>
                  </a:txBody>
                  <a:tcPr marL="9168" marR="9168" marT="4231" marB="4231" anchor="ctr"/>
                </a:tc>
                <a:tc>
                  <a:txBody>
                    <a:bodyPr/>
                    <a:lstStyle/>
                    <a:p>
                      <a:r>
                        <a:rPr lang="en-US" sz="400">
                          <a:effectLst/>
                        </a:rPr>
                        <a:t>agent_version</a:t>
                      </a:r>
                    </a:p>
                  </a:txBody>
                  <a:tcPr marL="9168" marR="9168" marT="4231" marB="4231" anchor="ctr"/>
                </a:tc>
                <a:extLst>
                  <a:ext uri="{0D108BD9-81ED-4DB2-BD59-A6C34878D82A}">
                    <a16:rowId xmlns:a16="http://schemas.microsoft.com/office/drawing/2014/main" val="3975260664"/>
                  </a:ext>
                </a:extLst>
              </a:tr>
              <a:tr h="66349">
                <a:tc>
                  <a:txBody>
                    <a:bodyPr/>
                    <a:lstStyle/>
                    <a:p>
                      <a:r>
                        <a:rPr lang="en-US" sz="400">
                          <a:effectLst/>
                        </a:rPr>
                        <a:t>x-crowdstrike</a:t>
                      </a:r>
                    </a:p>
                  </a:txBody>
                  <a:tcPr marL="9168" marR="9168" marT="4231" marB="4231" anchor="ctr"/>
                </a:tc>
                <a:tc>
                  <a:txBody>
                    <a:bodyPr/>
                    <a:lstStyle/>
                    <a:p>
                      <a:r>
                        <a:rPr lang="en-US" sz="400">
                          <a:effectLst/>
                        </a:rPr>
                        <a:t>first_seen</a:t>
                      </a:r>
                    </a:p>
                  </a:txBody>
                  <a:tcPr marL="9168" marR="9168" marT="4231" marB="4231" anchor="ctr"/>
                </a:tc>
                <a:tc>
                  <a:txBody>
                    <a:bodyPr/>
                    <a:lstStyle/>
                    <a:p>
                      <a:r>
                        <a:rPr lang="en-US" sz="400">
                          <a:effectLst/>
                        </a:rPr>
                        <a:t>first_seen</a:t>
                      </a:r>
                    </a:p>
                  </a:txBody>
                  <a:tcPr marL="9168" marR="9168" marT="4231" marB="4231" anchor="ctr"/>
                </a:tc>
                <a:extLst>
                  <a:ext uri="{0D108BD9-81ED-4DB2-BD59-A6C34878D82A}">
                    <a16:rowId xmlns:a16="http://schemas.microsoft.com/office/drawing/2014/main" val="2127089399"/>
                  </a:ext>
                </a:extLst>
              </a:tr>
              <a:tr h="66349">
                <a:tc>
                  <a:txBody>
                    <a:bodyPr/>
                    <a:lstStyle/>
                    <a:p>
                      <a:r>
                        <a:rPr lang="en-US" sz="400">
                          <a:effectLst/>
                        </a:rPr>
                        <a:t>x-crowdstrike</a:t>
                      </a:r>
                    </a:p>
                  </a:txBody>
                  <a:tcPr marL="9168" marR="9168" marT="4231" marB="4231" anchor="ctr"/>
                </a:tc>
                <a:tc>
                  <a:txBody>
                    <a:bodyPr/>
                    <a:lstStyle/>
                    <a:p>
                      <a:r>
                        <a:rPr lang="en-US" sz="400">
                          <a:effectLst/>
                        </a:rPr>
                        <a:t>last_seen</a:t>
                      </a:r>
                    </a:p>
                  </a:txBody>
                  <a:tcPr marL="9168" marR="9168" marT="4231" marB="4231" anchor="ctr"/>
                </a:tc>
                <a:tc>
                  <a:txBody>
                    <a:bodyPr/>
                    <a:lstStyle/>
                    <a:p>
                      <a:r>
                        <a:rPr lang="en-US" sz="400">
                          <a:effectLst/>
                        </a:rPr>
                        <a:t>last_seen</a:t>
                      </a:r>
                    </a:p>
                  </a:txBody>
                  <a:tcPr marL="9168" marR="9168" marT="4231" marB="4231" anchor="ctr"/>
                </a:tc>
                <a:extLst>
                  <a:ext uri="{0D108BD9-81ED-4DB2-BD59-A6C34878D82A}">
                    <a16:rowId xmlns:a16="http://schemas.microsoft.com/office/drawing/2014/main" val="1846856104"/>
                  </a:ext>
                </a:extLst>
              </a:tr>
              <a:tr h="66349">
                <a:tc>
                  <a:txBody>
                    <a:bodyPr/>
                    <a:lstStyle/>
                    <a:p>
                      <a:r>
                        <a:rPr lang="en-US" sz="400">
                          <a:effectLst/>
                        </a:rPr>
                        <a:t>x-crowdstrike</a:t>
                      </a:r>
                    </a:p>
                  </a:txBody>
                  <a:tcPr marL="9168" marR="9168" marT="4231" marB="4231" anchor="ctr"/>
                </a:tc>
                <a:tc>
                  <a:txBody>
                    <a:bodyPr/>
                    <a:lstStyle/>
                    <a:p>
                      <a:r>
                        <a:rPr lang="en-US" sz="400">
                          <a:effectLst/>
                        </a:rPr>
                        <a:t>platform_id</a:t>
                      </a:r>
                    </a:p>
                  </a:txBody>
                  <a:tcPr marL="9168" marR="9168" marT="4231" marB="4231" anchor="ctr"/>
                </a:tc>
                <a:tc>
                  <a:txBody>
                    <a:bodyPr/>
                    <a:lstStyle/>
                    <a:p>
                      <a:r>
                        <a:rPr lang="en-US" sz="400">
                          <a:effectLst/>
                        </a:rPr>
                        <a:t>platform_id</a:t>
                      </a:r>
                    </a:p>
                  </a:txBody>
                  <a:tcPr marL="9168" marR="9168" marT="4231" marB="4231" anchor="ctr"/>
                </a:tc>
                <a:extLst>
                  <a:ext uri="{0D108BD9-81ED-4DB2-BD59-A6C34878D82A}">
                    <a16:rowId xmlns:a16="http://schemas.microsoft.com/office/drawing/2014/main" val="3162616474"/>
                  </a:ext>
                </a:extLst>
              </a:tr>
              <a:tr h="66349">
                <a:tc>
                  <a:txBody>
                    <a:bodyPr/>
                    <a:lstStyle/>
                    <a:p>
                      <a:r>
                        <a:rPr lang="en-US" sz="400">
                          <a:effectLst/>
                        </a:rPr>
                        <a:t>x-crowdstrike</a:t>
                      </a:r>
                    </a:p>
                  </a:txBody>
                  <a:tcPr marL="9168" marR="9168" marT="4231" marB="4231" anchor="ctr"/>
                </a:tc>
                <a:tc>
                  <a:txBody>
                    <a:bodyPr/>
                    <a:lstStyle/>
                    <a:p>
                      <a:r>
                        <a:rPr lang="en-US" sz="400">
                          <a:effectLst/>
                        </a:rPr>
                        <a:t>confidence</a:t>
                      </a:r>
                    </a:p>
                  </a:txBody>
                  <a:tcPr marL="9168" marR="9168" marT="4231" marB="4231" anchor="ctr"/>
                </a:tc>
                <a:tc>
                  <a:txBody>
                    <a:bodyPr/>
                    <a:lstStyle/>
                    <a:p>
                      <a:r>
                        <a:rPr lang="en-US" sz="400">
                          <a:effectLst/>
                        </a:rPr>
                        <a:t>confidence</a:t>
                      </a:r>
                    </a:p>
                  </a:txBody>
                  <a:tcPr marL="9168" marR="9168" marT="4231" marB="4231" anchor="ctr"/>
                </a:tc>
                <a:extLst>
                  <a:ext uri="{0D108BD9-81ED-4DB2-BD59-A6C34878D82A}">
                    <a16:rowId xmlns:a16="http://schemas.microsoft.com/office/drawing/2014/main" val="2619182967"/>
                  </a:ext>
                </a:extLst>
              </a:tr>
              <a:tr h="66349">
                <a:tc>
                  <a:txBody>
                    <a:bodyPr/>
                    <a:lstStyle/>
                    <a:p>
                      <a:r>
                        <a:rPr lang="en-US" sz="400">
                          <a:effectLst/>
                        </a:rPr>
                        <a:t>x-crowdstrike</a:t>
                      </a:r>
                    </a:p>
                  </a:txBody>
                  <a:tcPr marL="9168" marR="9168" marT="4231" marB="4231" anchor="ctr"/>
                </a:tc>
                <a:tc>
                  <a:txBody>
                    <a:bodyPr/>
                    <a:lstStyle/>
                    <a:p>
                      <a:r>
                        <a:rPr lang="en-US" sz="400">
                          <a:effectLst/>
                        </a:rPr>
                        <a:t>ioc_type</a:t>
                      </a:r>
                    </a:p>
                  </a:txBody>
                  <a:tcPr marL="9168" marR="9168" marT="4231" marB="4231" anchor="ctr"/>
                </a:tc>
                <a:tc>
                  <a:txBody>
                    <a:bodyPr/>
                    <a:lstStyle/>
                    <a:p>
                      <a:r>
                        <a:rPr lang="en-US" sz="400">
                          <a:effectLst/>
                        </a:rPr>
                        <a:t>ioc_type</a:t>
                      </a:r>
                    </a:p>
                  </a:txBody>
                  <a:tcPr marL="9168" marR="9168" marT="4231" marB="4231" anchor="ctr"/>
                </a:tc>
                <a:extLst>
                  <a:ext uri="{0D108BD9-81ED-4DB2-BD59-A6C34878D82A}">
                    <a16:rowId xmlns:a16="http://schemas.microsoft.com/office/drawing/2014/main" val="2141563408"/>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ioc_value</a:t>
                      </a:r>
                    </a:p>
                  </a:txBody>
                  <a:tcPr marL="9168" marR="9168" marT="4231" marB="4231" anchor="ctr"/>
                </a:tc>
                <a:extLst>
                  <a:ext uri="{0D108BD9-81ED-4DB2-BD59-A6C34878D82A}">
                    <a16:rowId xmlns:a16="http://schemas.microsoft.com/office/drawing/2014/main" val="813248847"/>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bios_manufacturer</a:t>
                      </a:r>
                    </a:p>
                  </a:txBody>
                  <a:tcPr marL="9168" marR="9168" marT="4231" marB="4231" anchor="ctr"/>
                </a:tc>
                <a:extLst>
                  <a:ext uri="{0D108BD9-81ED-4DB2-BD59-A6C34878D82A}">
                    <a16:rowId xmlns:a16="http://schemas.microsoft.com/office/drawing/2014/main" val="3181158371"/>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bios_version</a:t>
                      </a:r>
                    </a:p>
                  </a:txBody>
                  <a:tcPr marL="9168" marR="9168" marT="4231" marB="4231" anchor="ctr"/>
                </a:tc>
                <a:extLst>
                  <a:ext uri="{0D108BD9-81ED-4DB2-BD59-A6C34878D82A}">
                    <a16:rowId xmlns:a16="http://schemas.microsoft.com/office/drawing/2014/main" val="777311710"/>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config_id_base</a:t>
                      </a:r>
                    </a:p>
                  </a:txBody>
                  <a:tcPr marL="9168" marR="9168" marT="4231" marB="4231" anchor="ctr"/>
                </a:tc>
                <a:extLst>
                  <a:ext uri="{0D108BD9-81ED-4DB2-BD59-A6C34878D82A}">
                    <a16:rowId xmlns:a16="http://schemas.microsoft.com/office/drawing/2014/main" val="2844403864"/>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config_id_build</a:t>
                      </a:r>
                    </a:p>
                  </a:txBody>
                  <a:tcPr marL="9168" marR="9168" marT="4231" marB="4231" anchor="ctr"/>
                </a:tc>
                <a:extLst>
                  <a:ext uri="{0D108BD9-81ED-4DB2-BD59-A6C34878D82A}">
                    <a16:rowId xmlns:a16="http://schemas.microsoft.com/office/drawing/2014/main" val="2763897106"/>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config_id_platform</a:t>
                      </a:r>
                    </a:p>
                  </a:txBody>
                  <a:tcPr marL="9168" marR="9168" marT="4231" marB="4231" anchor="ctr"/>
                </a:tc>
                <a:extLst>
                  <a:ext uri="{0D108BD9-81ED-4DB2-BD59-A6C34878D82A}">
                    <a16:rowId xmlns:a16="http://schemas.microsoft.com/office/drawing/2014/main" val="3639955828"/>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product_type</a:t>
                      </a:r>
                    </a:p>
                  </a:txBody>
                  <a:tcPr marL="9168" marR="9168" marT="4231" marB="4231" anchor="ctr"/>
                </a:tc>
                <a:extLst>
                  <a:ext uri="{0D108BD9-81ED-4DB2-BD59-A6C34878D82A}">
                    <a16:rowId xmlns:a16="http://schemas.microsoft.com/office/drawing/2014/main" val="3768306469"/>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product_type_desc</a:t>
                      </a:r>
                    </a:p>
                  </a:txBody>
                  <a:tcPr marL="9168" marR="9168" marT="4231" marB="4231" anchor="ctr"/>
                </a:tc>
                <a:extLst>
                  <a:ext uri="{0D108BD9-81ED-4DB2-BD59-A6C34878D82A}">
                    <a16:rowId xmlns:a16="http://schemas.microsoft.com/office/drawing/2014/main" val="4054001031"/>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site_name</a:t>
                      </a:r>
                    </a:p>
                  </a:txBody>
                  <a:tcPr marL="9168" marR="9168" marT="4231" marB="4231" anchor="ctr"/>
                </a:tc>
                <a:extLst>
                  <a:ext uri="{0D108BD9-81ED-4DB2-BD59-A6C34878D82A}">
                    <a16:rowId xmlns:a16="http://schemas.microsoft.com/office/drawing/2014/main" val="3920553710"/>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system_product_name</a:t>
                      </a:r>
                    </a:p>
                  </a:txBody>
                  <a:tcPr marL="9168" marR="9168" marT="4231" marB="4231" anchor="ctr"/>
                </a:tc>
                <a:extLst>
                  <a:ext uri="{0D108BD9-81ED-4DB2-BD59-A6C34878D82A}">
                    <a16:rowId xmlns:a16="http://schemas.microsoft.com/office/drawing/2014/main" val="1936424355"/>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modified_timestamp</a:t>
                      </a:r>
                    </a:p>
                  </a:txBody>
                  <a:tcPr marL="9168" marR="9168" marT="4231" marB="4231" anchor="ctr"/>
                </a:tc>
                <a:extLst>
                  <a:ext uri="{0D108BD9-81ED-4DB2-BD59-A6C34878D82A}">
                    <a16:rowId xmlns:a16="http://schemas.microsoft.com/office/drawing/2014/main" val="1263263589"/>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7716265"/>
                  </a:ext>
                </a:extLst>
              </a:tr>
              <a:tr h="66349">
                <a:tc>
                  <a:txBody>
                    <a:bodyPr/>
                    <a:lstStyle/>
                    <a:p>
                      <a:r>
                        <a:rPr lang="en-US" sz="400">
                          <a:effectLst/>
                        </a:rPr>
                        <a:t>x-oca-asset</a:t>
                      </a:r>
                    </a:p>
                  </a:txBody>
                  <a:tcPr marL="9168" marR="9168" marT="4231" marB="4231" anchor="ctr"/>
                </a:tc>
                <a:tc>
                  <a:txBody>
                    <a:bodyPr/>
                    <a:lstStyle/>
                    <a:p>
                      <a:r>
                        <a:rPr lang="en-US" sz="400">
                          <a:effectLst/>
                        </a:rPr>
                        <a:t>ip_refs</a:t>
                      </a:r>
                    </a:p>
                  </a:txBody>
                  <a:tcPr marL="9168" marR="9168" marT="4231" marB="4231" anchor="ctr"/>
                </a:tc>
                <a:tc>
                  <a:txBody>
                    <a:bodyPr/>
                    <a:lstStyle/>
                    <a:p>
                      <a:r>
                        <a:rPr lang="en-US" sz="400">
                          <a:effectLst/>
                        </a:rPr>
                        <a:t>external_ip</a:t>
                      </a:r>
                    </a:p>
                  </a:txBody>
                  <a:tcPr marL="9168" marR="9168" marT="4231" marB="4231" anchor="ctr"/>
                </a:tc>
                <a:extLst>
                  <a:ext uri="{0D108BD9-81ED-4DB2-BD59-A6C34878D82A}">
                    <a16:rowId xmlns:a16="http://schemas.microsoft.com/office/drawing/2014/main" val="2424753136"/>
                  </a:ext>
                </a:extLst>
              </a:tr>
              <a:tr h="66349">
                <a:tc>
                  <a:txBody>
                    <a:bodyPr/>
                    <a:lstStyle/>
                    <a:p>
                      <a:r>
                        <a:rPr lang="en-US" sz="400">
                          <a:effectLst/>
                        </a:rPr>
                        <a:t>x-oca-asset</a:t>
                      </a:r>
                    </a:p>
                  </a:txBody>
                  <a:tcPr marL="9168" marR="9168" marT="4231" marB="4231" anchor="ctr"/>
                </a:tc>
                <a:tc>
                  <a:txBody>
                    <a:bodyPr/>
                    <a:lstStyle/>
                    <a:p>
                      <a:r>
                        <a:rPr lang="en-US" sz="400">
                          <a:effectLst/>
                        </a:rPr>
                        <a:t>hostname</a:t>
                      </a:r>
                    </a:p>
                  </a:txBody>
                  <a:tcPr marL="9168" marR="9168" marT="4231" marB="4231" anchor="ctr"/>
                </a:tc>
                <a:tc>
                  <a:txBody>
                    <a:bodyPr/>
                    <a:lstStyle/>
                    <a:p>
                      <a:r>
                        <a:rPr lang="en-US" sz="400">
                          <a:effectLst/>
                        </a:rPr>
                        <a:t>hostname</a:t>
                      </a:r>
                    </a:p>
                  </a:txBody>
                  <a:tcPr marL="9168" marR="9168" marT="4231" marB="4231" anchor="ctr"/>
                </a:tc>
                <a:extLst>
                  <a:ext uri="{0D108BD9-81ED-4DB2-BD59-A6C34878D82A}">
                    <a16:rowId xmlns:a16="http://schemas.microsoft.com/office/drawing/2014/main" val="1293567821"/>
                  </a:ext>
                </a:extLst>
              </a:tr>
              <a:tr h="66349">
                <a:tc>
                  <a:txBody>
                    <a:bodyPr/>
                    <a:lstStyle/>
                    <a:p>
                      <a:r>
                        <a:rPr lang="en-US" sz="400">
                          <a:effectLst/>
                        </a:rPr>
                        <a:t>x-oca-asset</a:t>
                      </a:r>
                    </a:p>
                  </a:txBody>
                  <a:tcPr marL="9168" marR="9168" marT="4231" marB="4231" anchor="ctr"/>
                </a:tc>
                <a:tc>
                  <a:txBody>
                    <a:bodyPr/>
                    <a:lstStyle/>
                    <a:p>
                      <a:r>
                        <a:rPr lang="en-US" sz="400">
                          <a:effectLst/>
                        </a:rPr>
                        <a:t>ip_refs</a:t>
                      </a:r>
                    </a:p>
                  </a:txBody>
                  <a:tcPr marL="9168" marR="9168" marT="4231" marB="4231" anchor="ctr"/>
                </a:tc>
                <a:tc>
                  <a:txBody>
                    <a:bodyPr/>
                    <a:lstStyle/>
                    <a:p>
                      <a:r>
                        <a:rPr lang="en-US" sz="400">
                          <a:effectLst/>
                        </a:rPr>
                        <a:t>local_ip</a:t>
                      </a:r>
                    </a:p>
                  </a:txBody>
                  <a:tcPr marL="9168" marR="9168" marT="4231" marB="4231" anchor="ctr"/>
                </a:tc>
                <a:extLst>
                  <a:ext uri="{0D108BD9-81ED-4DB2-BD59-A6C34878D82A}">
                    <a16:rowId xmlns:a16="http://schemas.microsoft.com/office/drawing/2014/main" val="3033421156"/>
                  </a:ext>
                </a:extLst>
              </a:tr>
              <a:tr h="66349">
                <a:tc>
                  <a:txBody>
                    <a:bodyPr/>
                    <a:lstStyle/>
                    <a:p>
                      <a:r>
                        <a:rPr lang="en-US" sz="400">
                          <a:effectLst/>
                        </a:rPr>
                        <a:t>x-oca-asset</a:t>
                      </a:r>
                    </a:p>
                  </a:txBody>
                  <a:tcPr marL="9168" marR="9168" marT="4231" marB="4231" anchor="ctr"/>
                </a:tc>
                <a:tc>
                  <a:txBody>
                    <a:bodyPr/>
                    <a:lstStyle/>
                    <a:p>
                      <a:r>
                        <a:rPr lang="en-US" sz="400">
                          <a:effectLst/>
                        </a:rPr>
                        <a:t>mac_refs</a:t>
                      </a:r>
                    </a:p>
                  </a:txBody>
                  <a:tcPr marL="9168" marR="9168" marT="4231" marB="4231" anchor="ctr"/>
                </a:tc>
                <a:tc>
                  <a:txBody>
                    <a:bodyPr/>
                    <a:lstStyle/>
                    <a:p>
                      <a:r>
                        <a:rPr lang="en-US" sz="400">
                          <a:effectLst/>
                        </a:rPr>
                        <a:t>mac_address</a:t>
                      </a:r>
                    </a:p>
                  </a:txBody>
                  <a:tcPr marL="9168" marR="9168" marT="4231" marB="4231" anchor="ctr"/>
                </a:tc>
                <a:extLst>
                  <a:ext uri="{0D108BD9-81ED-4DB2-BD59-A6C34878D82A}">
                    <a16:rowId xmlns:a16="http://schemas.microsoft.com/office/drawing/2014/main" val="2109682185"/>
                  </a:ext>
                </a:extLst>
              </a:tr>
              <a:tr h="66349">
                <a:tc>
                  <a:txBody>
                    <a:bodyPr/>
                    <a:lstStyle/>
                    <a:p>
                      <a:r>
                        <a:rPr lang="en-US" sz="400">
                          <a:effectLst/>
                        </a:rPr>
                        <a:t>x-oca-asset</a:t>
                      </a:r>
                    </a:p>
                  </a:txBody>
                  <a:tcPr marL="9168" marR="9168" marT="4231" marB="4231" anchor="ctr"/>
                </a:tc>
                <a:tc>
                  <a:txBody>
                    <a:bodyPr/>
                    <a:lstStyle/>
                    <a:p>
                      <a:r>
                        <a:rPr lang="en-US" sz="400">
                          <a:effectLst/>
                        </a:rPr>
                        <a:t>os_version</a:t>
                      </a:r>
                    </a:p>
                  </a:txBody>
                  <a:tcPr marL="9168" marR="9168" marT="4231" marB="4231" anchor="ctr"/>
                </a:tc>
                <a:tc>
                  <a:txBody>
                    <a:bodyPr/>
                    <a:lstStyle/>
                    <a:p>
                      <a:r>
                        <a:rPr lang="en-US" sz="400">
                          <a:effectLst/>
                        </a:rPr>
                        <a:t>os_version</a:t>
                      </a:r>
                    </a:p>
                  </a:txBody>
                  <a:tcPr marL="9168" marR="9168" marT="4231" marB="4231" anchor="ctr"/>
                </a:tc>
                <a:extLst>
                  <a:ext uri="{0D108BD9-81ED-4DB2-BD59-A6C34878D82A}">
                    <a16:rowId xmlns:a16="http://schemas.microsoft.com/office/drawing/2014/main" val="1250296298"/>
                  </a:ext>
                </a:extLst>
              </a:tr>
              <a:tr h="66349">
                <a:tc>
                  <a:txBody>
                    <a:bodyPr/>
                    <a:lstStyle/>
                    <a:p>
                      <a:r>
                        <a:rPr lang="en-US" sz="400">
                          <a:effectLst/>
                        </a:rPr>
                        <a:t>x-oca-asset</a:t>
                      </a:r>
                    </a:p>
                  </a:txBody>
                  <a:tcPr marL="9168" marR="9168" marT="4231" marB="4231" anchor="ctr"/>
                </a:tc>
                <a:tc>
                  <a:txBody>
                    <a:bodyPr/>
                    <a:lstStyle/>
                    <a:p>
                      <a:r>
                        <a:rPr lang="en-US" sz="400">
                          <a:effectLst/>
                        </a:rPr>
                        <a:t>os_platform</a:t>
                      </a:r>
                    </a:p>
                  </a:txBody>
                  <a:tcPr marL="9168" marR="9168" marT="4231" marB="4231" anchor="ctr"/>
                </a:tc>
                <a:tc>
                  <a:txBody>
                    <a:bodyPr/>
                    <a:lstStyle/>
                    <a:p>
                      <a:r>
                        <a:rPr lang="en-US" sz="400">
                          <a:effectLst/>
                        </a:rPr>
                        <a:t>platform_name</a:t>
                      </a:r>
                    </a:p>
                  </a:txBody>
                  <a:tcPr marL="9168" marR="9168" marT="4231" marB="4231" anchor="ctr"/>
                </a:tc>
                <a:extLst>
                  <a:ext uri="{0D108BD9-81ED-4DB2-BD59-A6C34878D82A}">
                    <a16:rowId xmlns:a16="http://schemas.microsoft.com/office/drawing/2014/main" val="1717470195"/>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2455395597"/>
                  </a:ext>
                </a:extLst>
              </a:tr>
              <a:tr h="66349">
                <a:tc>
                  <a:txBody>
                    <a:bodyPr/>
                    <a:lstStyle/>
                    <a:p>
                      <a:r>
                        <a:rPr lang="en-US" sz="400">
                          <a:effectLst/>
                        </a:rPr>
                        <a:t>x-oca-event</a:t>
                      </a:r>
                    </a:p>
                  </a:txBody>
                  <a:tcPr marL="9168" marR="9168" marT="4231" marB="4231" anchor="ctr"/>
                </a:tc>
                <a:tc>
                  <a:txBody>
                    <a:bodyPr/>
                    <a:lstStyle/>
                    <a:p>
                      <a:r>
                        <a:rPr lang="en-US" sz="400">
                          <a:effectLst/>
                        </a:rPr>
                        <a:t>created</a:t>
                      </a:r>
                    </a:p>
                  </a:txBody>
                  <a:tcPr marL="9168" marR="9168" marT="4231" marB="4231" anchor="ctr"/>
                </a:tc>
                <a:tc>
                  <a:txBody>
                    <a:bodyPr/>
                    <a:lstStyle/>
                    <a:p>
                      <a:r>
                        <a:rPr lang="en-US" sz="400">
                          <a:effectLst/>
                        </a:rPr>
                        <a:t>timestamp</a:t>
                      </a:r>
                    </a:p>
                  </a:txBody>
                  <a:tcPr marL="9168" marR="9168" marT="4231" marB="4231" anchor="ctr"/>
                </a:tc>
                <a:extLst>
                  <a:ext uri="{0D108BD9-81ED-4DB2-BD59-A6C34878D82A}">
                    <a16:rowId xmlns:a16="http://schemas.microsoft.com/office/drawing/2014/main" val="2312655332"/>
                  </a:ext>
                </a:extLst>
              </a:tr>
              <a:tr h="66349">
                <a:tc>
                  <a:txBody>
                    <a:bodyPr/>
                    <a:lstStyle/>
                    <a:p>
                      <a:r>
                        <a:rPr lang="en-US" sz="400">
                          <a:effectLst/>
                        </a:rPr>
                        <a:t>x-oca-event</a:t>
                      </a:r>
                    </a:p>
                  </a:txBody>
                  <a:tcPr marL="9168" marR="9168" marT="4231" marB="4231" anchor="ctr"/>
                </a:tc>
                <a:tc>
                  <a:txBody>
                    <a:bodyPr/>
                    <a:lstStyle/>
                    <a:p>
                      <a:r>
                        <a:rPr lang="en-US" sz="400">
                          <a:effectLst/>
                        </a:rPr>
                        <a:t>process_ref</a:t>
                      </a:r>
                    </a:p>
                  </a:txBody>
                  <a:tcPr marL="9168" marR="9168" marT="4231" marB="4231" anchor="ctr"/>
                </a:tc>
                <a:tc>
                  <a:txBody>
                    <a:bodyPr/>
                    <a:lstStyle/>
                    <a:p>
                      <a:r>
                        <a:rPr lang="en-US" sz="400">
                          <a:effectLst/>
                        </a:rPr>
                        <a:t>filename</a:t>
                      </a:r>
                    </a:p>
                  </a:txBody>
                  <a:tcPr marL="9168" marR="9168" marT="4231" marB="4231" anchor="ctr"/>
                </a:tc>
                <a:extLst>
                  <a:ext uri="{0D108BD9-81ED-4DB2-BD59-A6C34878D82A}">
                    <a16:rowId xmlns:a16="http://schemas.microsoft.com/office/drawing/2014/main" val="1406753192"/>
                  </a:ext>
                </a:extLst>
              </a:tr>
              <a:tr h="66349">
                <a:tc>
                  <a:txBody>
                    <a:bodyPr/>
                    <a:lstStyle/>
                    <a:p>
                      <a:r>
                        <a:rPr lang="en-US" sz="400">
                          <a:effectLst/>
                        </a:rPr>
                        <a:t>x-oca-event</a:t>
                      </a:r>
                    </a:p>
                  </a:txBody>
                  <a:tcPr marL="9168" marR="9168" marT="4231" marB="4231" anchor="ctr"/>
                </a:tc>
                <a:tc>
                  <a:txBody>
                    <a:bodyPr/>
                    <a:lstStyle/>
                    <a:p>
                      <a:r>
                        <a:rPr lang="en-US" sz="400">
                          <a:effectLst/>
                        </a:rPr>
                        <a:t>action</a:t>
                      </a:r>
                    </a:p>
                  </a:txBody>
                  <a:tcPr marL="9168" marR="9168" marT="4231" marB="4231" anchor="ctr"/>
                </a:tc>
                <a:tc>
                  <a:txBody>
                    <a:bodyPr/>
                    <a:lstStyle/>
                    <a:p>
                      <a:r>
                        <a:rPr lang="en-US" sz="400">
                          <a:effectLst/>
                        </a:rPr>
                        <a:t>display_name</a:t>
                      </a:r>
                    </a:p>
                  </a:txBody>
                  <a:tcPr marL="9168" marR="9168" marT="4231" marB="4231" anchor="ctr"/>
                </a:tc>
                <a:extLst>
                  <a:ext uri="{0D108BD9-81ED-4DB2-BD59-A6C34878D82A}">
                    <a16:rowId xmlns:a16="http://schemas.microsoft.com/office/drawing/2014/main" val="1402479740"/>
                  </a:ext>
                </a:extLst>
              </a:tr>
              <a:tr h="66349">
                <a:tc>
                  <a:txBody>
                    <a:bodyPr/>
                    <a:lstStyle/>
                    <a:p>
                      <a:r>
                        <a:rPr lang="en-US" sz="400">
                          <a:effectLst/>
                        </a:rPr>
                        <a:t>x-oca-event</a:t>
                      </a:r>
                    </a:p>
                  </a:txBody>
                  <a:tcPr marL="9168" marR="9168" marT="4231" marB="4231" anchor="ctr"/>
                </a:tc>
                <a:tc>
                  <a:txBody>
                    <a:bodyPr/>
                    <a:lstStyle/>
                    <a:p>
                      <a:r>
                        <a:rPr lang="en-US" sz="400">
                          <a:effectLst/>
                        </a:rPr>
                        <a:t>outcome</a:t>
                      </a:r>
                    </a:p>
                  </a:txBody>
                  <a:tcPr marL="9168" marR="9168" marT="4231" marB="4231" anchor="ctr"/>
                </a:tc>
                <a:tc>
                  <a:txBody>
                    <a:bodyPr/>
                    <a:lstStyle/>
                    <a:p>
                      <a:r>
                        <a:rPr lang="en-US" sz="400">
                          <a:effectLst/>
                        </a:rPr>
                        <a:t>description</a:t>
                      </a:r>
                    </a:p>
                  </a:txBody>
                  <a:tcPr marL="9168" marR="9168" marT="4231" marB="4231" anchor="ctr"/>
                </a:tc>
                <a:extLst>
                  <a:ext uri="{0D108BD9-81ED-4DB2-BD59-A6C34878D82A}">
                    <a16:rowId xmlns:a16="http://schemas.microsoft.com/office/drawing/2014/main" val="231394825"/>
                  </a:ext>
                </a:extLst>
              </a:tr>
              <a:tr h="66349">
                <a:tc>
                  <a:txBody>
                    <a:bodyPr/>
                    <a:lstStyle/>
                    <a:p>
                      <a:r>
                        <a:rPr lang="en-US" sz="400">
                          <a:effectLst/>
                        </a:rPr>
                        <a:t>x-oca-event</a:t>
                      </a:r>
                    </a:p>
                  </a:txBody>
                  <a:tcPr marL="9168" marR="9168" marT="4231" marB="4231" anchor="ctr"/>
                </a:tc>
                <a:tc>
                  <a:txBody>
                    <a:bodyPr/>
                    <a:lstStyle/>
                    <a:p>
                      <a:r>
                        <a:rPr lang="en-US" sz="400">
                          <a:effectLst/>
                        </a:rPr>
                        <a:t>registry_ref</a:t>
                      </a:r>
                    </a:p>
                  </a:txBody>
                  <a:tcPr marL="9168" marR="9168" marT="4231" marB="4231" anchor="ctr"/>
                </a:tc>
                <a:tc>
                  <a:txBody>
                    <a:bodyPr/>
                    <a:lstStyle/>
                    <a:p>
                      <a:r>
                        <a:rPr lang="en-US" sz="400">
                          <a:effectLst/>
                        </a:rPr>
                        <a:t>registry_key</a:t>
                      </a:r>
                    </a:p>
                  </a:txBody>
                  <a:tcPr marL="9168" marR="9168" marT="4231" marB="4231" anchor="ctr"/>
                </a:tc>
                <a:extLst>
                  <a:ext uri="{0D108BD9-81ED-4DB2-BD59-A6C34878D82A}">
                    <a16:rowId xmlns:a16="http://schemas.microsoft.com/office/drawing/2014/main" val="1219730999"/>
                  </a:ext>
                </a:extLst>
              </a:tr>
              <a:tr h="66349">
                <a:tc>
                  <a:txBody>
                    <a:bodyPr/>
                    <a:lstStyle/>
                    <a:p>
                      <a:r>
                        <a:rPr lang="en-US" sz="400">
                          <a:effectLst/>
                        </a:rPr>
                        <a:t>x-oca-event</a:t>
                      </a:r>
                    </a:p>
                  </a:txBody>
                  <a:tcPr marL="9168" marR="9168" marT="4231" marB="4231" anchor="ctr"/>
                </a:tc>
                <a:tc>
                  <a:txBody>
                    <a:bodyPr/>
                    <a:lstStyle/>
                    <a:p>
                      <a:r>
                        <a:rPr lang="en-US" sz="400">
                          <a:effectLst/>
                        </a:rPr>
                        <a:t>network_ref</a:t>
                      </a:r>
                    </a:p>
                  </a:txBody>
                  <a:tcPr marL="9168" marR="9168" marT="4231" marB="4231" anchor="ctr"/>
                </a:tc>
                <a:tc>
                  <a:txBody>
                    <a:bodyPr/>
                    <a:lstStyle/>
                    <a:p>
                      <a:r>
                        <a:rPr lang="en-US" sz="400">
                          <a:effectLst/>
                        </a:rPr>
                        <a:t>domain_ioc</a:t>
                      </a:r>
                    </a:p>
                  </a:txBody>
                  <a:tcPr marL="9168" marR="9168" marT="4231" marB="4231" anchor="ctr"/>
                </a:tc>
                <a:extLst>
                  <a:ext uri="{0D108BD9-81ED-4DB2-BD59-A6C34878D82A}">
                    <a16:rowId xmlns:a16="http://schemas.microsoft.com/office/drawing/2014/main" val="432791136"/>
                  </a:ext>
                </a:extLst>
              </a:tr>
              <a:tr h="66349">
                <a:tc>
                  <a:txBody>
                    <a:bodyPr/>
                    <a:lstStyle/>
                    <a:p>
                      <a:r>
                        <a:rPr lang="en-US" sz="400">
                          <a:effectLst/>
                        </a:rPr>
                        <a:t>x-oca-event</a:t>
                      </a:r>
                    </a:p>
                  </a:txBody>
                  <a:tcPr marL="9168" marR="9168" marT="4231" marB="4231" anchor="ctr"/>
                </a:tc>
                <a:tc>
                  <a:txBody>
                    <a:bodyPr/>
                    <a:lstStyle/>
                    <a:p>
                      <a:r>
                        <a:rPr lang="en-US" sz="400">
                          <a:effectLst/>
                        </a:rPr>
                        <a:t>file_ref</a:t>
                      </a:r>
                    </a:p>
                  </a:txBody>
                  <a:tcPr marL="9168" marR="9168" marT="4231" marB="4231" anchor="ctr"/>
                </a:tc>
                <a:tc>
                  <a:txBody>
                    <a:bodyPr/>
                    <a:lstStyle/>
                    <a:p>
                      <a:r>
                        <a:rPr lang="en-US" sz="400">
                          <a:effectLst/>
                        </a:rPr>
                        <a:t>sha256_ioc</a:t>
                      </a:r>
                    </a:p>
                  </a:txBody>
                  <a:tcPr marL="9168" marR="9168" marT="4231" marB="4231" anchor="ctr"/>
                </a:tc>
                <a:extLst>
                  <a:ext uri="{0D108BD9-81ED-4DB2-BD59-A6C34878D82A}">
                    <a16:rowId xmlns:a16="http://schemas.microsoft.com/office/drawing/2014/main" val="4243428125"/>
                  </a:ext>
                </a:extLst>
              </a:tr>
              <a:tr h="66349">
                <a:tc>
                  <a:txBody>
                    <a:bodyPr/>
                    <a:lstStyle/>
                    <a:p>
                      <a:r>
                        <a:rPr lang="en-US" sz="400">
                          <a:effectLst/>
                        </a:rPr>
                        <a:t>x-oca-event</a:t>
                      </a:r>
                    </a:p>
                  </a:txBody>
                  <a:tcPr marL="9168" marR="9168" marT="4231" marB="4231" anchor="ctr"/>
                </a:tc>
                <a:tc>
                  <a:txBody>
                    <a:bodyPr/>
                    <a:lstStyle/>
                    <a:p>
                      <a:r>
                        <a:rPr lang="en-US" sz="400">
                          <a:effectLst/>
                        </a:rPr>
                        <a:t>file_ref</a:t>
                      </a:r>
                    </a:p>
                  </a:txBody>
                  <a:tcPr marL="9168" marR="9168" marT="4231" marB="4231" anchor="ctr"/>
                </a:tc>
                <a:tc>
                  <a:txBody>
                    <a:bodyPr/>
                    <a:lstStyle/>
                    <a:p>
                      <a:r>
                        <a:rPr lang="en-US" sz="400">
                          <a:effectLst/>
                        </a:rPr>
                        <a:t>quarantined_file_sha256</a:t>
                      </a:r>
                    </a:p>
                  </a:txBody>
                  <a:tcPr marL="9168" marR="9168" marT="4231" marB="4231" anchor="ctr"/>
                </a:tc>
                <a:extLst>
                  <a:ext uri="{0D108BD9-81ED-4DB2-BD59-A6C34878D82A}">
                    <a16:rowId xmlns:a16="http://schemas.microsoft.com/office/drawing/2014/main" val="2341575851"/>
                  </a:ext>
                </a:extLst>
              </a:tr>
              <a:tr h="66349">
                <a:tc>
                  <a:txBody>
                    <a:bodyPr/>
                    <a:lstStyle/>
                    <a:p>
                      <a:r>
                        <a:rPr lang="en-US" sz="400">
                          <a:effectLst/>
                        </a:rPr>
                        <a:t>x-oca-event</a:t>
                      </a:r>
                    </a:p>
                  </a:txBody>
                  <a:tcPr marL="9168" marR="9168" marT="4231" marB="4231" anchor="ctr"/>
                </a:tc>
                <a:tc>
                  <a:txBody>
                    <a:bodyPr/>
                    <a:lstStyle/>
                    <a:p>
                      <a:r>
                        <a:rPr lang="en-US" sz="400">
                          <a:effectLst/>
                        </a:rPr>
                        <a:t>file_ref</a:t>
                      </a:r>
                    </a:p>
                  </a:txBody>
                  <a:tcPr marL="9168" marR="9168" marT="4231" marB="4231" anchor="ctr"/>
                </a:tc>
                <a:tc>
                  <a:txBody>
                    <a:bodyPr/>
                    <a:lstStyle/>
                    <a:p>
                      <a:r>
                        <a:rPr lang="en-US" sz="400">
                          <a:effectLst/>
                        </a:rPr>
                        <a:t>md5_ioc</a:t>
                      </a:r>
                    </a:p>
                  </a:txBody>
                  <a:tcPr marL="9168" marR="9168" marT="4231" marB="4231" anchor="ctr"/>
                </a:tc>
                <a:extLst>
                  <a:ext uri="{0D108BD9-81ED-4DB2-BD59-A6C34878D82A}">
                    <a16:rowId xmlns:a16="http://schemas.microsoft.com/office/drawing/2014/main" val="2122538946"/>
                  </a:ext>
                </a:extLst>
              </a:tr>
              <a:tr h="66349">
                <a:tc>
                  <a:txBody>
                    <a:bodyPr/>
                    <a:lstStyle/>
                    <a:p>
                      <a:r>
                        <a:rPr lang="en-US" sz="400">
                          <a:effectLst/>
                        </a:rPr>
                        <a:t>x-oca-event</a:t>
                      </a:r>
                    </a:p>
                  </a:txBody>
                  <a:tcPr marL="9168" marR="9168" marT="4231" marB="4231" anchor="ctr"/>
                </a:tc>
                <a:tc>
                  <a:txBody>
                    <a:bodyPr/>
                    <a:lstStyle/>
                    <a:p>
                      <a:r>
                        <a:rPr lang="en-US" sz="400">
                          <a:effectLst/>
                        </a:rPr>
                        <a:t>parent_process_ref</a:t>
                      </a:r>
                    </a:p>
                  </a:txBody>
                  <a:tcPr marL="9168" marR="9168" marT="4231" marB="4231" anchor="ctr"/>
                </a:tc>
                <a:tc>
                  <a:txBody>
                    <a:bodyPr/>
                    <a:lstStyle/>
                    <a:p>
                      <a:r>
                        <a:rPr lang="en-US" sz="400">
                          <a:effectLst/>
                        </a:rPr>
                        <a:t>parent_md5</a:t>
                      </a:r>
                    </a:p>
                  </a:txBody>
                  <a:tcPr marL="9168" marR="9168" marT="4231" marB="4231" anchor="ctr"/>
                </a:tc>
                <a:extLst>
                  <a:ext uri="{0D108BD9-81ED-4DB2-BD59-A6C34878D82A}">
                    <a16:rowId xmlns:a16="http://schemas.microsoft.com/office/drawing/2014/main" val="3230167721"/>
                  </a:ext>
                </a:extLst>
              </a:tr>
              <a:tr h="66349">
                <a:tc>
                  <a:txBody>
                    <a:bodyPr/>
                    <a:lstStyle/>
                    <a:p>
                      <a:r>
                        <a:rPr lang="en-US" sz="400">
                          <a:effectLst/>
                        </a:rPr>
                        <a:t>x-oca-event</a:t>
                      </a:r>
                    </a:p>
                  </a:txBody>
                  <a:tcPr marL="9168" marR="9168" marT="4231" marB="4231" anchor="ctr"/>
                </a:tc>
                <a:tc>
                  <a:txBody>
                    <a:bodyPr/>
                    <a:lstStyle/>
                    <a:p>
                      <a:r>
                        <a:rPr lang="en-US" sz="400">
                          <a:effectLst/>
                        </a:rPr>
                        <a:t>host_ref</a:t>
                      </a:r>
                    </a:p>
                  </a:txBody>
                  <a:tcPr marL="9168" marR="9168" marT="4231" marB="4231" anchor="ctr"/>
                </a:tc>
                <a:tc>
                  <a:txBody>
                    <a:bodyPr/>
                    <a:lstStyle/>
                    <a:p>
                      <a:r>
                        <a:rPr lang="en-US" sz="400">
                          <a:effectLst/>
                        </a:rPr>
                        <a:t>hostname</a:t>
                      </a:r>
                    </a:p>
                  </a:txBody>
                  <a:tcPr marL="9168" marR="9168" marT="4231" marB="4231" anchor="ctr"/>
                </a:tc>
                <a:extLst>
                  <a:ext uri="{0D108BD9-81ED-4DB2-BD59-A6C34878D82A}">
                    <a16:rowId xmlns:a16="http://schemas.microsoft.com/office/drawing/2014/main" val="2588671232"/>
                  </a:ext>
                </a:extLst>
              </a:tr>
              <a:tr h="66349">
                <a:tc>
                  <a:txBody>
                    <a:bodyPr/>
                    <a:lstStyle/>
                    <a:p>
                      <a:r>
                        <a:rPr lang="en-US" sz="400">
                          <a:effectLst/>
                        </a:rPr>
                        <a:t>x-oca-event</a:t>
                      </a:r>
                    </a:p>
                  </a:txBody>
                  <a:tcPr marL="9168" marR="9168" marT="4231" marB="4231" anchor="ctr"/>
                </a:tc>
                <a:tc>
                  <a:txBody>
                    <a:bodyPr/>
                    <a:lstStyle/>
                    <a:p>
                      <a:r>
                        <a:rPr lang="en-US" sz="400">
                          <a:effectLst/>
                        </a:rPr>
                        <a:t>provider</a:t>
                      </a:r>
                    </a:p>
                  </a:txBody>
                  <a:tcPr marL="9168" marR="9168" marT="4231" marB="4231" anchor="ctr"/>
                </a:tc>
                <a:tc>
                  <a:txBody>
                    <a:bodyPr/>
                    <a:lstStyle/>
                    <a:p>
                      <a:r>
                        <a:rPr lang="en-US" sz="400">
                          <a:effectLst/>
                        </a:rPr>
                        <a:t>provider</a:t>
                      </a:r>
                    </a:p>
                  </a:txBody>
                  <a:tcPr marL="9168" marR="9168" marT="4231" marB="4231" anchor="ctr"/>
                </a:tc>
                <a:extLst>
                  <a:ext uri="{0D108BD9-81ED-4DB2-BD59-A6C34878D82A}">
                    <a16:rowId xmlns:a16="http://schemas.microsoft.com/office/drawing/2014/main" val="1750350055"/>
                  </a:ext>
                </a:extLst>
              </a:tr>
              <a:tr h="66349">
                <a:tc>
                  <a:txBody>
                    <a:bodyPr/>
                    <a:lstStyle/>
                    <a:p>
                      <a:r>
                        <a:rPr lang="en-US" sz="400">
                          <a:effectLst/>
                        </a:rPr>
                        <a:t>x-oca-event</a:t>
                      </a:r>
                    </a:p>
                  </a:txBody>
                  <a:tcPr marL="9168" marR="9168" marT="4231" marB="4231" anchor="ctr"/>
                </a:tc>
                <a:tc>
                  <a:txBody>
                    <a:bodyPr/>
                    <a:lstStyle/>
                    <a:p>
                      <a:r>
                        <a:rPr lang="en-US" sz="400" dirty="0">
                          <a:effectLst/>
                        </a:rPr>
                        <a:t>severity</a:t>
                      </a:r>
                    </a:p>
                  </a:txBody>
                  <a:tcPr marL="9168" marR="9168" marT="4231" marB="4231" anchor="ctr"/>
                </a:tc>
                <a:tc>
                  <a:txBody>
                    <a:bodyPr/>
                    <a:lstStyle/>
                    <a:p>
                      <a:r>
                        <a:rPr lang="en-US" sz="400" dirty="0">
                          <a:effectLst/>
                        </a:rPr>
                        <a:t>severity</a:t>
                      </a:r>
                    </a:p>
                  </a:txBody>
                  <a:tcPr marL="9168" marR="9168" marT="4231" marB="4231" anchor="ctr"/>
                </a:tc>
                <a:extLst>
                  <a:ext uri="{0D108BD9-81ED-4DB2-BD59-A6C34878D82A}">
                    <a16:rowId xmlns:a16="http://schemas.microsoft.com/office/drawing/2014/main" val="31627185"/>
                  </a:ext>
                </a:extLst>
              </a:tr>
            </a:tbl>
          </a:graphicData>
        </a:graphic>
      </p:graphicFrame>
      <p:graphicFrame>
        <p:nvGraphicFramePr>
          <p:cNvPr id="6" name="Table 5">
            <a:extLst>
              <a:ext uri="{FF2B5EF4-FFF2-40B4-BE49-F238E27FC236}">
                <a16:creationId xmlns:a16="http://schemas.microsoft.com/office/drawing/2014/main" id="{BD60489F-F36B-4E29-B524-A4198FCC3B09}"/>
              </a:ext>
            </a:extLst>
          </p:cNvPr>
          <p:cNvGraphicFramePr>
            <a:graphicFrameLocks noGrp="1"/>
          </p:cNvGraphicFramePr>
          <p:nvPr>
            <p:extLst>
              <p:ext uri="{D42A27DB-BD31-4B8C-83A1-F6EECF244321}">
                <p14:modId xmlns:p14="http://schemas.microsoft.com/office/powerpoint/2010/main" val="2435710258"/>
              </p:ext>
            </p:extLst>
          </p:nvPr>
        </p:nvGraphicFramePr>
        <p:xfrm>
          <a:off x="6628337" y="43821"/>
          <a:ext cx="1995138" cy="6619129"/>
        </p:xfrm>
        <a:graphic>
          <a:graphicData uri="http://schemas.openxmlformats.org/drawingml/2006/table">
            <a:tbl>
              <a:tblPr>
                <a:tableStyleId>{775DCB02-9BB8-47FD-8907-85C794F793BA}</a:tableStyleId>
              </a:tblPr>
              <a:tblGrid>
                <a:gridCol w="568449">
                  <a:extLst>
                    <a:ext uri="{9D8B030D-6E8A-4147-A177-3AD203B41FA5}">
                      <a16:colId xmlns:a16="http://schemas.microsoft.com/office/drawing/2014/main" val="3243865977"/>
                    </a:ext>
                  </a:extLst>
                </a:gridCol>
                <a:gridCol w="580683">
                  <a:extLst>
                    <a:ext uri="{9D8B030D-6E8A-4147-A177-3AD203B41FA5}">
                      <a16:colId xmlns:a16="http://schemas.microsoft.com/office/drawing/2014/main" val="4031908246"/>
                    </a:ext>
                  </a:extLst>
                </a:gridCol>
                <a:gridCol w="846006">
                  <a:extLst>
                    <a:ext uri="{9D8B030D-6E8A-4147-A177-3AD203B41FA5}">
                      <a16:colId xmlns:a16="http://schemas.microsoft.com/office/drawing/2014/main" val="1453568457"/>
                    </a:ext>
                  </a:extLst>
                </a:gridCol>
              </a:tblGrid>
              <a:tr h="66896">
                <a:tc>
                  <a:txBody>
                    <a:bodyPr/>
                    <a:lstStyle/>
                    <a:p>
                      <a:r>
                        <a:rPr lang="en-US" sz="400" b="1">
                          <a:effectLst/>
                        </a:rPr>
                        <a:t>STIX Object</a:t>
                      </a:r>
                    </a:p>
                  </a:txBody>
                  <a:tcPr marL="9466" marR="9466" marT="4369" marB="4369" anchor="ctr"/>
                </a:tc>
                <a:tc>
                  <a:txBody>
                    <a:bodyPr/>
                    <a:lstStyle/>
                    <a:p>
                      <a:r>
                        <a:rPr lang="en-US" sz="400" b="1" dirty="0">
                          <a:effectLst/>
                        </a:rPr>
                        <a:t>STIX Property</a:t>
                      </a:r>
                    </a:p>
                  </a:txBody>
                  <a:tcPr marL="9466" marR="9466" marT="4369" marB="4369" anchor="ctr"/>
                </a:tc>
                <a:tc>
                  <a:txBody>
                    <a:bodyPr/>
                    <a:lstStyle/>
                    <a:p>
                      <a:r>
                        <a:rPr lang="en-US" sz="400" b="1" dirty="0">
                          <a:effectLst/>
                        </a:rPr>
                        <a:t>Data Source Field</a:t>
                      </a:r>
                    </a:p>
                  </a:txBody>
                  <a:tcPr marL="9466" marR="9466" marT="4369" marB="4369" anchor="ctr"/>
                </a:tc>
                <a:extLst>
                  <a:ext uri="{0D108BD9-81ED-4DB2-BD59-A6C34878D82A}">
                    <a16:rowId xmlns:a16="http://schemas.microsoft.com/office/drawing/2014/main" val="3487378286"/>
                  </a:ext>
                </a:extLst>
              </a:tr>
              <a:tr h="66896">
                <a:tc>
                  <a:txBody>
                    <a:bodyPr/>
                    <a:lstStyle/>
                    <a:p>
                      <a:r>
                        <a:rPr lang="en-US" sz="400">
                          <a:effectLst/>
                        </a:rPr>
                        <a:t>directory</a:t>
                      </a:r>
                    </a:p>
                  </a:txBody>
                  <a:tcPr marL="9466" marR="9466" marT="4369" marB="4369" anchor="ctr"/>
                </a:tc>
                <a:tc>
                  <a:txBody>
                    <a:bodyPr/>
                    <a:lstStyle/>
                    <a:p>
                      <a:r>
                        <a:rPr lang="en-US" sz="400" dirty="0">
                          <a:effectLst/>
                        </a:rPr>
                        <a:t>path</a:t>
                      </a:r>
                    </a:p>
                  </a:txBody>
                  <a:tcPr marL="9466" marR="9466" marT="4369" marB="4369" anchor="ctr"/>
                </a:tc>
                <a:tc>
                  <a:txBody>
                    <a:bodyPr/>
                    <a:lstStyle/>
                    <a:p>
                      <a:r>
                        <a:rPr lang="en-US" sz="400">
                          <a:effectLst/>
                        </a:rPr>
                        <a:t>objectFilePath</a:t>
                      </a:r>
                    </a:p>
                  </a:txBody>
                  <a:tcPr marL="9466" marR="9466" marT="4369" marB="4369" anchor="ctr"/>
                </a:tc>
                <a:extLst>
                  <a:ext uri="{0D108BD9-81ED-4DB2-BD59-A6C34878D82A}">
                    <a16:rowId xmlns:a16="http://schemas.microsoft.com/office/drawing/2014/main" val="932346891"/>
                  </a:ext>
                </a:extLst>
              </a:tr>
              <a:tr h="66896">
                <a:tc>
                  <a:txBody>
                    <a:bodyPr/>
                    <a:lstStyle/>
                    <a:p>
                      <a:r>
                        <a:rPr lang="en-US" sz="400">
                          <a:effectLst/>
                        </a:rPr>
                        <a:t>directory</a:t>
                      </a:r>
                    </a:p>
                  </a:txBody>
                  <a:tcPr marL="9466" marR="9466" marT="4369" marB="4369" anchor="ctr"/>
                </a:tc>
                <a:tc>
                  <a:txBody>
                    <a:bodyPr/>
                    <a:lstStyle/>
                    <a:p>
                      <a:r>
                        <a:rPr lang="en-US" sz="400">
                          <a:effectLst/>
                        </a:rPr>
                        <a:t>path</a:t>
                      </a:r>
                    </a:p>
                  </a:txBody>
                  <a:tcPr marL="9466" marR="9466" marT="4369" marB="4369" anchor="ctr"/>
                </a:tc>
                <a:tc>
                  <a:txBody>
                    <a:bodyPr/>
                    <a:lstStyle/>
                    <a:p>
                      <a:r>
                        <a:rPr lang="en-US" sz="400">
                          <a:effectLst/>
                        </a:rPr>
                        <a:t>processFilePath</a:t>
                      </a:r>
                    </a:p>
                  </a:txBody>
                  <a:tcPr marL="9466" marR="9466" marT="4369" marB="4369" anchor="ctr"/>
                </a:tc>
                <a:extLst>
                  <a:ext uri="{0D108BD9-81ED-4DB2-BD59-A6C34878D82A}">
                    <a16:rowId xmlns:a16="http://schemas.microsoft.com/office/drawing/2014/main" val="2230962835"/>
                  </a:ext>
                </a:extLst>
              </a:tr>
              <a:tr h="66896">
                <a:tc>
                  <a:txBody>
                    <a:bodyPr/>
                    <a:lstStyle/>
                    <a:p>
                      <a:r>
                        <a:rPr lang="en-US" sz="400">
                          <a:effectLst/>
                        </a:rPr>
                        <a:t>directory</a:t>
                      </a:r>
                    </a:p>
                  </a:txBody>
                  <a:tcPr marL="9466" marR="9466" marT="4369" marB="4369" anchor="ctr"/>
                </a:tc>
                <a:tc>
                  <a:txBody>
                    <a:bodyPr/>
                    <a:lstStyle/>
                    <a:p>
                      <a:r>
                        <a:rPr lang="en-US" sz="400">
                          <a:effectLst/>
                        </a:rPr>
                        <a:t>path</a:t>
                      </a:r>
                    </a:p>
                  </a:txBody>
                  <a:tcPr marL="9466" marR="9466" marT="4369" marB="4369" anchor="ctr"/>
                </a:tc>
                <a:tc>
                  <a:txBody>
                    <a:bodyPr/>
                    <a:lstStyle/>
                    <a:p>
                      <a:r>
                        <a:rPr lang="en-US" sz="400">
                          <a:effectLst/>
                        </a:rPr>
                        <a:t>parentFilePath</a:t>
                      </a:r>
                    </a:p>
                  </a:txBody>
                  <a:tcPr marL="9466" marR="9466" marT="4369" marB="4369" anchor="ctr"/>
                </a:tc>
                <a:extLst>
                  <a:ext uri="{0D108BD9-81ED-4DB2-BD59-A6C34878D82A}">
                    <a16:rowId xmlns:a16="http://schemas.microsoft.com/office/drawing/2014/main" val="110206926"/>
                  </a:ext>
                </a:extLst>
              </a:tr>
              <a:tr h="66896">
                <a:tc>
                  <a:txBody>
                    <a:bodyPr/>
                    <a:lstStyle/>
                    <a:p>
                      <a:r>
                        <a:rPr lang="en-US" sz="400">
                          <a:effectLst/>
                        </a:rPr>
                        <a:t>directory</a:t>
                      </a:r>
                    </a:p>
                  </a:txBody>
                  <a:tcPr marL="9466" marR="9466" marT="4369" marB="4369" anchor="ctr"/>
                </a:tc>
                <a:tc>
                  <a:txBody>
                    <a:bodyPr/>
                    <a:lstStyle/>
                    <a:p>
                      <a:r>
                        <a:rPr lang="en-US" sz="400">
                          <a:effectLst/>
                        </a:rPr>
                        <a:t>path</a:t>
                      </a:r>
                    </a:p>
                  </a:txBody>
                  <a:tcPr marL="9466" marR="9466" marT="4369" marB="4369" anchor="ctr"/>
                </a:tc>
                <a:tc>
                  <a:txBody>
                    <a:bodyPr/>
                    <a:lstStyle/>
                    <a:p>
                      <a:r>
                        <a:rPr lang="en-US" sz="400">
                          <a:effectLst/>
                        </a:rPr>
                        <a:t>srcFilePath</a:t>
                      </a:r>
                    </a:p>
                  </a:txBody>
                  <a:tcPr marL="9466" marR="9466" marT="4369" marB="4369" anchor="ctr"/>
                </a:tc>
                <a:extLst>
                  <a:ext uri="{0D108BD9-81ED-4DB2-BD59-A6C34878D82A}">
                    <a16:rowId xmlns:a16="http://schemas.microsoft.com/office/drawing/2014/main" val="914284597"/>
                  </a:ext>
                </a:extLst>
              </a:tr>
              <a:tr h="93937">
                <a:tc>
                  <a:txBody>
                    <a:bodyPr/>
                    <a:lstStyle/>
                    <a:p>
                      <a:endParaRPr lang="en-US" sz="400" dirty="0">
                        <a:effectLst/>
                      </a:endParaRPr>
                    </a:p>
                  </a:txBody>
                  <a:tcPr marL="9466" marR="9466" marT="4369" marB="4369" anchor="ctr"/>
                </a:tc>
                <a:tc>
                  <a:txBody>
                    <a:bodyPr/>
                    <a:lstStyle/>
                    <a:p>
                      <a:endParaRPr lang="en-US" sz="400" dirty="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3680995089"/>
                  </a:ext>
                </a:extLst>
              </a:tr>
              <a:tr h="66896">
                <a:tc>
                  <a:txBody>
                    <a:bodyPr/>
                    <a:lstStyle/>
                    <a:p>
                      <a:r>
                        <a:rPr lang="en-US" sz="400">
                          <a:effectLst/>
                        </a:rPr>
                        <a:t>domain-name</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hostName</a:t>
                      </a:r>
                    </a:p>
                  </a:txBody>
                  <a:tcPr marL="9466" marR="9466" marT="4369" marB="4369" anchor="ctr"/>
                </a:tc>
                <a:extLst>
                  <a:ext uri="{0D108BD9-81ED-4DB2-BD59-A6C34878D82A}">
                    <a16:rowId xmlns:a16="http://schemas.microsoft.com/office/drawing/2014/main" val="2566069118"/>
                  </a:ext>
                </a:extLst>
              </a:tr>
              <a:tr h="66896">
                <a:tc>
                  <a:txBody>
                    <a:bodyPr/>
                    <a:lstStyle/>
                    <a:p>
                      <a:r>
                        <a:rPr lang="en-US" sz="400">
                          <a:effectLst/>
                        </a:rPr>
                        <a:t>domain-name</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objectHostName</a:t>
                      </a:r>
                    </a:p>
                  </a:txBody>
                  <a:tcPr marL="9466" marR="9466" marT="4369" marB="4369" anchor="ctr"/>
                </a:tc>
                <a:extLst>
                  <a:ext uri="{0D108BD9-81ED-4DB2-BD59-A6C34878D82A}">
                    <a16:rowId xmlns:a16="http://schemas.microsoft.com/office/drawing/2014/main" val="71921876"/>
                  </a:ext>
                </a:extLst>
              </a:tr>
              <a:tr h="66896">
                <a:tc>
                  <a:txBody>
                    <a:bodyPr/>
                    <a:lstStyle/>
                    <a:p>
                      <a:r>
                        <a:rPr lang="en-US" sz="400">
                          <a:effectLst/>
                        </a:rPr>
                        <a:t>domain-name</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source_domain</a:t>
                      </a:r>
                    </a:p>
                  </a:txBody>
                  <a:tcPr marL="9466" marR="9466" marT="4369" marB="4369" anchor="ctr"/>
                </a:tc>
                <a:extLst>
                  <a:ext uri="{0D108BD9-81ED-4DB2-BD59-A6C34878D82A}">
                    <a16:rowId xmlns:a16="http://schemas.microsoft.com/office/drawing/2014/main" val="1619660662"/>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3325432527"/>
                  </a:ext>
                </a:extLst>
              </a:tr>
              <a:tr h="66896">
                <a:tc>
                  <a:txBody>
                    <a:bodyPr/>
                    <a:lstStyle/>
                    <a:p>
                      <a:r>
                        <a:rPr lang="en-US" sz="400">
                          <a:effectLst/>
                        </a:rPr>
                        <a:t>email-addr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mail_message_sender</a:t>
                      </a:r>
                    </a:p>
                  </a:txBody>
                  <a:tcPr marL="9466" marR="9466" marT="4369" marB="4369" anchor="ctr"/>
                </a:tc>
                <a:extLst>
                  <a:ext uri="{0D108BD9-81ED-4DB2-BD59-A6C34878D82A}">
                    <a16:rowId xmlns:a16="http://schemas.microsoft.com/office/drawing/2014/main" val="2434735417"/>
                  </a:ext>
                </a:extLst>
              </a:tr>
              <a:tr h="66896">
                <a:tc>
                  <a:txBody>
                    <a:bodyPr/>
                    <a:lstStyle/>
                    <a:p>
                      <a:r>
                        <a:rPr lang="en-US" sz="400">
                          <a:effectLst/>
                        </a:rPr>
                        <a:t>email-addr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mail_message_recipient</a:t>
                      </a:r>
                    </a:p>
                  </a:txBody>
                  <a:tcPr marL="9466" marR="9466" marT="4369" marB="4369" anchor="ctr"/>
                </a:tc>
                <a:extLst>
                  <a:ext uri="{0D108BD9-81ED-4DB2-BD59-A6C34878D82A}">
                    <a16:rowId xmlns:a16="http://schemas.microsoft.com/office/drawing/2014/main" val="246251723"/>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619583929"/>
                  </a:ext>
                </a:extLst>
              </a:tr>
              <a:tr h="66896">
                <a:tc>
                  <a:txBody>
                    <a:bodyPr/>
                    <a:lstStyle/>
                    <a:p>
                      <a:r>
                        <a:rPr lang="en-US" sz="400">
                          <a:effectLst/>
                        </a:rPr>
                        <a:t>email-message</a:t>
                      </a:r>
                    </a:p>
                  </a:txBody>
                  <a:tcPr marL="9466" marR="9466" marT="4369" marB="4369" anchor="ctr"/>
                </a:tc>
                <a:tc>
                  <a:txBody>
                    <a:bodyPr/>
                    <a:lstStyle/>
                    <a:p>
                      <a:r>
                        <a:rPr lang="en-US" sz="400">
                          <a:effectLst/>
                        </a:rPr>
                        <a:t>sender_ref</a:t>
                      </a:r>
                    </a:p>
                  </a:txBody>
                  <a:tcPr marL="9466" marR="9466" marT="4369" marB="4369" anchor="ctr"/>
                </a:tc>
                <a:tc>
                  <a:txBody>
                    <a:bodyPr/>
                    <a:lstStyle/>
                    <a:p>
                      <a:r>
                        <a:rPr lang="en-US" sz="400">
                          <a:effectLst/>
                        </a:rPr>
                        <a:t>mail_message_sender</a:t>
                      </a:r>
                    </a:p>
                  </a:txBody>
                  <a:tcPr marL="9466" marR="9466" marT="4369" marB="4369" anchor="ctr"/>
                </a:tc>
                <a:extLst>
                  <a:ext uri="{0D108BD9-81ED-4DB2-BD59-A6C34878D82A}">
                    <a16:rowId xmlns:a16="http://schemas.microsoft.com/office/drawing/2014/main" val="1924252399"/>
                  </a:ext>
                </a:extLst>
              </a:tr>
              <a:tr h="66896">
                <a:tc>
                  <a:txBody>
                    <a:bodyPr/>
                    <a:lstStyle/>
                    <a:p>
                      <a:r>
                        <a:rPr lang="en-US" sz="400">
                          <a:effectLst/>
                        </a:rPr>
                        <a:t>email-message</a:t>
                      </a:r>
                    </a:p>
                  </a:txBody>
                  <a:tcPr marL="9466" marR="9466" marT="4369" marB="4369" anchor="ctr"/>
                </a:tc>
                <a:tc>
                  <a:txBody>
                    <a:bodyPr/>
                    <a:lstStyle/>
                    <a:p>
                      <a:r>
                        <a:rPr lang="en-US" sz="400">
                          <a:effectLst/>
                        </a:rPr>
                        <a:t>is_multipart</a:t>
                      </a:r>
                    </a:p>
                  </a:txBody>
                  <a:tcPr marL="9466" marR="9466" marT="4369" marB="4369" anchor="ctr"/>
                </a:tc>
                <a:tc>
                  <a:txBody>
                    <a:bodyPr/>
                    <a:lstStyle/>
                    <a:p>
                      <a:r>
                        <a:rPr lang="en-US" sz="400">
                          <a:effectLst/>
                        </a:rPr>
                        <a:t>mail_message_sender</a:t>
                      </a:r>
                    </a:p>
                  </a:txBody>
                  <a:tcPr marL="9466" marR="9466" marT="4369" marB="4369" anchor="ctr"/>
                </a:tc>
                <a:extLst>
                  <a:ext uri="{0D108BD9-81ED-4DB2-BD59-A6C34878D82A}">
                    <a16:rowId xmlns:a16="http://schemas.microsoft.com/office/drawing/2014/main" val="1586314497"/>
                  </a:ext>
                </a:extLst>
              </a:tr>
              <a:tr h="66896">
                <a:tc>
                  <a:txBody>
                    <a:bodyPr/>
                    <a:lstStyle/>
                    <a:p>
                      <a:r>
                        <a:rPr lang="en-US" sz="400">
                          <a:effectLst/>
                        </a:rPr>
                        <a:t>email-message</a:t>
                      </a:r>
                    </a:p>
                  </a:txBody>
                  <a:tcPr marL="9466" marR="9466" marT="4369" marB="4369" anchor="ctr"/>
                </a:tc>
                <a:tc>
                  <a:txBody>
                    <a:bodyPr/>
                    <a:lstStyle/>
                    <a:p>
                      <a:r>
                        <a:rPr lang="en-US" sz="400">
                          <a:effectLst/>
                        </a:rPr>
                        <a:t>to_refs</a:t>
                      </a:r>
                    </a:p>
                  </a:txBody>
                  <a:tcPr marL="9466" marR="9466" marT="4369" marB="4369" anchor="ctr"/>
                </a:tc>
                <a:tc>
                  <a:txBody>
                    <a:bodyPr/>
                    <a:lstStyle/>
                    <a:p>
                      <a:r>
                        <a:rPr lang="en-US" sz="400">
                          <a:effectLst/>
                        </a:rPr>
                        <a:t>mail_message_recipient</a:t>
                      </a:r>
                    </a:p>
                  </a:txBody>
                  <a:tcPr marL="9466" marR="9466" marT="4369" marB="4369" anchor="ctr"/>
                </a:tc>
                <a:extLst>
                  <a:ext uri="{0D108BD9-81ED-4DB2-BD59-A6C34878D82A}">
                    <a16:rowId xmlns:a16="http://schemas.microsoft.com/office/drawing/2014/main" val="2516312580"/>
                  </a:ext>
                </a:extLst>
              </a:tr>
              <a:tr h="66896">
                <a:tc>
                  <a:txBody>
                    <a:bodyPr/>
                    <a:lstStyle/>
                    <a:p>
                      <a:r>
                        <a:rPr lang="en-US" sz="400">
                          <a:effectLst/>
                        </a:rPr>
                        <a:t>email-message</a:t>
                      </a:r>
                    </a:p>
                  </a:txBody>
                  <a:tcPr marL="9466" marR="9466" marT="4369" marB="4369" anchor="ctr"/>
                </a:tc>
                <a:tc>
                  <a:txBody>
                    <a:bodyPr/>
                    <a:lstStyle/>
                    <a:p>
                      <a:r>
                        <a:rPr lang="en-US" sz="400">
                          <a:effectLst/>
                        </a:rPr>
                        <a:t>is_multipart</a:t>
                      </a:r>
                    </a:p>
                  </a:txBody>
                  <a:tcPr marL="9466" marR="9466" marT="4369" marB="4369" anchor="ctr"/>
                </a:tc>
                <a:tc>
                  <a:txBody>
                    <a:bodyPr/>
                    <a:lstStyle/>
                    <a:p>
                      <a:r>
                        <a:rPr lang="en-US" sz="400">
                          <a:effectLst/>
                        </a:rPr>
                        <a:t>mail_message_recipient</a:t>
                      </a:r>
                    </a:p>
                  </a:txBody>
                  <a:tcPr marL="9466" marR="9466" marT="4369" marB="4369" anchor="ctr"/>
                </a:tc>
                <a:extLst>
                  <a:ext uri="{0D108BD9-81ED-4DB2-BD59-A6C34878D82A}">
                    <a16:rowId xmlns:a16="http://schemas.microsoft.com/office/drawing/2014/main" val="1695266585"/>
                  </a:ext>
                </a:extLst>
              </a:tr>
              <a:tr h="66896">
                <a:tc>
                  <a:txBody>
                    <a:bodyPr/>
                    <a:lstStyle/>
                    <a:p>
                      <a:r>
                        <a:rPr lang="en-US" sz="400">
                          <a:effectLst/>
                        </a:rPr>
                        <a:t>email-message</a:t>
                      </a:r>
                    </a:p>
                  </a:txBody>
                  <a:tcPr marL="9466" marR="9466" marT="4369" marB="4369" anchor="ctr"/>
                </a:tc>
                <a:tc>
                  <a:txBody>
                    <a:bodyPr/>
                    <a:lstStyle/>
                    <a:p>
                      <a:r>
                        <a:rPr lang="en-US" sz="400">
                          <a:effectLst/>
                        </a:rPr>
                        <a:t>subject</a:t>
                      </a:r>
                    </a:p>
                  </a:txBody>
                  <a:tcPr marL="9466" marR="9466" marT="4369" marB="4369" anchor="ctr"/>
                </a:tc>
                <a:tc>
                  <a:txBody>
                    <a:bodyPr/>
                    <a:lstStyle/>
                    <a:p>
                      <a:r>
                        <a:rPr lang="en-US" sz="400">
                          <a:effectLst/>
                        </a:rPr>
                        <a:t>mail_message_subject</a:t>
                      </a:r>
                    </a:p>
                  </a:txBody>
                  <a:tcPr marL="9466" marR="9466" marT="4369" marB="4369" anchor="ctr"/>
                </a:tc>
                <a:extLst>
                  <a:ext uri="{0D108BD9-81ED-4DB2-BD59-A6C34878D82A}">
                    <a16:rowId xmlns:a16="http://schemas.microsoft.com/office/drawing/2014/main" val="174213672"/>
                  </a:ext>
                </a:extLst>
              </a:tr>
              <a:tr h="66896">
                <a:tc>
                  <a:txBody>
                    <a:bodyPr/>
                    <a:lstStyle/>
                    <a:p>
                      <a:r>
                        <a:rPr lang="en-US" sz="400">
                          <a:effectLst/>
                        </a:rPr>
                        <a:t>email-message</a:t>
                      </a:r>
                    </a:p>
                  </a:txBody>
                  <a:tcPr marL="9466" marR="9466" marT="4369" marB="4369" anchor="ctr"/>
                </a:tc>
                <a:tc>
                  <a:txBody>
                    <a:bodyPr/>
                    <a:lstStyle/>
                    <a:p>
                      <a:r>
                        <a:rPr lang="en-US" sz="400" dirty="0" err="1">
                          <a:effectLst/>
                        </a:rPr>
                        <a:t>is_multipart</a:t>
                      </a:r>
                      <a:endParaRPr lang="en-US" sz="400" dirty="0">
                        <a:effectLst/>
                      </a:endParaRPr>
                    </a:p>
                  </a:txBody>
                  <a:tcPr marL="9466" marR="9466" marT="4369" marB="4369" anchor="ctr"/>
                </a:tc>
                <a:tc>
                  <a:txBody>
                    <a:bodyPr/>
                    <a:lstStyle/>
                    <a:p>
                      <a:r>
                        <a:rPr lang="en-US" sz="400">
                          <a:effectLst/>
                        </a:rPr>
                        <a:t>mail_message_subject</a:t>
                      </a:r>
                    </a:p>
                  </a:txBody>
                  <a:tcPr marL="9466" marR="9466" marT="4369" marB="4369" anchor="ctr"/>
                </a:tc>
                <a:extLst>
                  <a:ext uri="{0D108BD9-81ED-4DB2-BD59-A6C34878D82A}">
                    <a16:rowId xmlns:a16="http://schemas.microsoft.com/office/drawing/2014/main" val="1190984630"/>
                  </a:ext>
                </a:extLst>
              </a:tr>
              <a:tr h="66896">
                <a:tc>
                  <a:txBody>
                    <a:bodyPr/>
                    <a:lstStyle/>
                    <a:p>
                      <a:r>
                        <a:rPr lang="en-US" sz="400">
                          <a:effectLst/>
                        </a:rPr>
                        <a:t>email-message</a:t>
                      </a:r>
                    </a:p>
                  </a:txBody>
                  <a:tcPr marL="9466" marR="9466" marT="4369" marB="4369" anchor="ctr"/>
                </a:tc>
                <a:tc>
                  <a:txBody>
                    <a:bodyPr/>
                    <a:lstStyle/>
                    <a:p>
                      <a:r>
                        <a:rPr lang="en-US" sz="400">
                          <a:effectLst/>
                        </a:rPr>
                        <a:t>date</a:t>
                      </a:r>
                    </a:p>
                  </a:txBody>
                  <a:tcPr marL="9466" marR="9466" marT="4369" marB="4369" anchor="ctr"/>
                </a:tc>
                <a:tc>
                  <a:txBody>
                    <a:bodyPr/>
                    <a:lstStyle/>
                    <a:p>
                      <a:r>
                        <a:rPr lang="en-US" sz="400">
                          <a:effectLst/>
                        </a:rPr>
                        <a:t>mail_message_delivery_time</a:t>
                      </a:r>
                    </a:p>
                  </a:txBody>
                  <a:tcPr marL="9466" marR="9466" marT="4369" marB="4369" anchor="ctr"/>
                </a:tc>
                <a:extLst>
                  <a:ext uri="{0D108BD9-81ED-4DB2-BD59-A6C34878D82A}">
                    <a16:rowId xmlns:a16="http://schemas.microsoft.com/office/drawing/2014/main" val="2551770641"/>
                  </a:ext>
                </a:extLst>
              </a:tr>
              <a:tr h="66896">
                <a:tc>
                  <a:txBody>
                    <a:bodyPr/>
                    <a:lstStyle/>
                    <a:p>
                      <a:r>
                        <a:rPr lang="en-US" sz="400">
                          <a:effectLst/>
                        </a:rPr>
                        <a:t>email-message</a:t>
                      </a:r>
                    </a:p>
                  </a:txBody>
                  <a:tcPr marL="9466" marR="9466" marT="4369" marB="4369" anchor="ctr"/>
                </a:tc>
                <a:tc>
                  <a:txBody>
                    <a:bodyPr/>
                    <a:lstStyle/>
                    <a:p>
                      <a:r>
                        <a:rPr lang="en-US" sz="400">
                          <a:effectLst/>
                        </a:rPr>
                        <a:t>is_multipart</a:t>
                      </a:r>
                    </a:p>
                  </a:txBody>
                  <a:tcPr marL="9466" marR="9466" marT="4369" marB="4369" anchor="ctr"/>
                </a:tc>
                <a:tc>
                  <a:txBody>
                    <a:bodyPr/>
                    <a:lstStyle/>
                    <a:p>
                      <a:r>
                        <a:rPr lang="en-US" sz="400">
                          <a:effectLst/>
                        </a:rPr>
                        <a:t>mail_message_delivery_time</a:t>
                      </a:r>
                    </a:p>
                  </a:txBody>
                  <a:tcPr marL="9466" marR="9466" marT="4369" marB="4369" anchor="ctr"/>
                </a:tc>
                <a:extLst>
                  <a:ext uri="{0D108BD9-81ED-4DB2-BD59-A6C34878D82A}">
                    <a16:rowId xmlns:a16="http://schemas.microsoft.com/office/drawing/2014/main" val="4177218165"/>
                  </a:ext>
                </a:extLst>
              </a:tr>
              <a:tr h="66896">
                <a:tc>
                  <a:txBody>
                    <a:bodyPr/>
                    <a:lstStyle/>
                    <a:p>
                      <a:r>
                        <a:rPr lang="en-US" sz="400">
                          <a:effectLst/>
                        </a:rPr>
                        <a:t>email-message</a:t>
                      </a:r>
                    </a:p>
                  </a:txBody>
                  <a:tcPr marL="9466" marR="9466" marT="4369" marB="4369" anchor="ctr"/>
                </a:tc>
                <a:tc>
                  <a:txBody>
                    <a:bodyPr/>
                    <a:lstStyle/>
                    <a:p>
                      <a:r>
                        <a:rPr lang="en-US" sz="400">
                          <a:effectLst/>
                        </a:rPr>
                        <a:t>additional_header_fields</a:t>
                      </a:r>
                    </a:p>
                  </a:txBody>
                  <a:tcPr marL="9466" marR="9466" marT="4369" marB="4369" anchor="ctr"/>
                </a:tc>
                <a:tc>
                  <a:txBody>
                    <a:bodyPr/>
                    <a:lstStyle/>
                    <a:p>
                      <a:r>
                        <a:rPr lang="en-US" sz="400">
                          <a:effectLst/>
                        </a:rPr>
                        <a:t>mail_internet_headers</a:t>
                      </a:r>
                    </a:p>
                  </a:txBody>
                  <a:tcPr marL="9466" marR="9466" marT="4369" marB="4369" anchor="ctr"/>
                </a:tc>
                <a:extLst>
                  <a:ext uri="{0D108BD9-81ED-4DB2-BD59-A6C34878D82A}">
                    <a16:rowId xmlns:a16="http://schemas.microsoft.com/office/drawing/2014/main" val="2212447533"/>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3787159873"/>
                  </a:ext>
                </a:extLst>
              </a:tr>
              <a:tr h="66896">
                <a:tc>
                  <a:txBody>
                    <a:bodyPr/>
                    <a:lstStyle/>
                    <a:p>
                      <a:r>
                        <a:rPr lang="en-US" sz="400">
                          <a:effectLst/>
                        </a:rPr>
                        <a:t>file</a:t>
                      </a:r>
                    </a:p>
                  </a:txBody>
                  <a:tcPr marL="9466" marR="9466" marT="4369" marB="4369" anchor="ctr"/>
                </a:tc>
                <a:tc>
                  <a:txBody>
                    <a:bodyPr/>
                    <a:lstStyle/>
                    <a:p>
                      <a:r>
                        <a:rPr lang="en-US" sz="400">
                          <a:effectLst/>
                        </a:rPr>
                        <a:t>hashes.SHA-1</a:t>
                      </a:r>
                    </a:p>
                  </a:txBody>
                  <a:tcPr marL="9466" marR="9466" marT="4369" marB="4369" anchor="ctr"/>
                </a:tc>
                <a:tc>
                  <a:txBody>
                    <a:bodyPr/>
                    <a:lstStyle/>
                    <a:p>
                      <a:r>
                        <a:rPr lang="en-US" sz="400">
                          <a:effectLst/>
                        </a:rPr>
                        <a:t>objectFileHashSha1</a:t>
                      </a:r>
                    </a:p>
                  </a:txBody>
                  <a:tcPr marL="9466" marR="9466" marT="4369" marB="4369" anchor="ctr"/>
                </a:tc>
                <a:extLst>
                  <a:ext uri="{0D108BD9-81ED-4DB2-BD59-A6C34878D82A}">
                    <a16:rowId xmlns:a16="http://schemas.microsoft.com/office/drawing/2014/main" val="1104913685"/>
                  </a:ext>
                </a:extLst>
              </a:tr>
              <a:tr h="66896">
                <a:tc>
                  <a:txBody>
                    <a:bodyPr/>
                    <a:lstStyle/>
                    <a:p>
                      <a:r>
                        <a:rPr lang="en-US" sz="400">
                          <a:effectLst/>
                        </a:rPr>
                        <a:t>file</a:t>
                      </a:r>
                    </a:p>
                  </a:txBody>
                  <a:tcPr marL="9466" marR="9466" marT="4369" marB="4369" anchor="ctr"/>
                </a:tc>
                <a:tc>
                  <a:txBody>
                    <a:bodyPr/>
                    <a:lstStyle/>
                    <a:p>
                      <a:r>
                        <a:rPr lang="en-US" sz="400">
                          <a:effectLst/>
                        </a:rPr>
                        <a:t>name</a:t>
                      </a:r>
                    </a:p>
                  </a:txBody>
                  <a:tcPr marL="9466" marR="9466" marT="4369" marB="4369" anchor="ctr"/>
                </a:tc>
                <a:tc>
                  <a:txBody>
                    <a:bodyPr/>
                    <a:lstStyle/>
                    <a:p>
                      <a:r>
                        <a:rPr lang="en-US" sz="400">
                          <a:effectLst/>
                        </a:rPr>
                        <a:t>objectFilePath</a:t>
                      </a:r>
                    </a:p>
                  </a:txBody>
                  <a:tcPr marL="9466" marR="9466" marT="4369" marB="4369" anchor="ctr"/>
                </a:tc>
                <a:extLst>
                  <a:ext uri="{0D108BD9-81ED-4DB2-BD59-A6C34878D82A}">
                    <a16:rowId xmlns:a16="http://schemas.microsoft.com/office/drawing/2014/main" val="3693336402"/>
                  </a:ext>
                </a:extLst>
              </a:tr>
              <a:tr h="66896">
                <a:tc>
                  <a:txBody>
                    <a:bodyPr/>
                    <a:lstStyle/>
                    <a:p>
                      <a:r>
                        <a:rPr lang="en-US" sz="400">
                          <a:effectLst/>
                        </a:rPr>
                        <a:t>file</a:t>
                      </a:r>
                    </a:p>
                  </a:txBody>
                  <a:tcPr marL="9466" marR="9466" marT="4369" marB="4369" anchor="ctr"/>
                </a:tc>
                <a:tc>
                  <a:txBody>
                    <a:bodyPr/>
                    <a:lstStyle/>
                    <a:p>
                      <a:r>
                        <a:rPr lang="en-US" sz="400">
                          <a:effectLst/>
                        </a:rPr>
                        <a:t>parent_directory_ref</a:t>
                      </a:r>
                    </a:p>
                  </a:txBody>
                  <a:tcPr marL="9466" marR="9466" marT="4369" marB="4369" anchor="ctr"/>
                </a:tc>
                <a:tc>
                  <a:txBody>
                    <a:bodyPr/>
                    <a:lstStyle/>
                    <a:p>
                      <a:r>
                        <a:rPr lang="en-US" sz="400">
                          <a:effectLst/>
                        </a:rPr>
                        <a:t>objectFilePath</a:t>
                      </a:r>
                    </a:p>
                  </a:txBody>
                  <a:tcPr marL="9466" marR="9466" marT="4369" marB="4369" anchor="ctr"/>
                </a:tc>
                <a:extLst>
                  <a:ext uri="{0D108BD9-81ED-4DB2-BD59-A6C34878D82A}">
                    <a16:rowId xmlns:a16="http://schemas.microsoft.com/office/drawing/2014/main" val="1461219772"/>
                  </a:ext>
                </a:extLst>
              </a:tr>
              <a:tr h="66896">
                <a:tc>
                  <a:txBody>
                    <a:bodyPr/>
                    <a:lstStyle/>
                    <a:p>
                      <a:r>
                        <a:rPr lang="en-US" sz="400">
                          <a:effectLst/>
                        </a:rPr>
                        <a:t>file</a:t>
                      </a:r>
                    </a:p>
                  </a:txBody>
                  <a:tcPr marL="9466" marR="9466" marT="4369" marB="4369" anchor="ctr"/>
                </a:tc>
                <a:tc>
                  <a:txBody>
                    <a:bodyPr/>
                    <a:lstStyle/>
                    <a:p>
                      <a:r>
                        <a:rPr lang="en-US" sz="400">
                          <a:effectLst/>
                        </a:rPr>
                        <a:t>hashes.SHA-1</a:t>
                      </a:r>
                    </a:p>
                  </a:txBody>
                  <a:tcPr marL="9466" marR="9466" marT="4369" marB="4369" anchor="ctr"/>
                </a:tc>
                <a:tc>
                  <a:txBody>
                    <a:bodyPr/>
                    <a:lstStyle/>
                    <a:p>
                      <a:r>
                        <a:rPr lang="en-US" sz="400">
                          <a:effectLst/>
                        </a:rPr>
                        <a:t>processFileHashSha1</a:t>
                      </a:r>
                    </a:p>
                  </a:txBody>
                  <a:tcPr marL="9466" marR="9466" marT="4369" marB="4369" anchor="ctr"/>
                </a:tc>
                <a:extLst>
                  <a:ext uri="{0D108BD9-81ED-4DB2-BD59-A6C34878D82A}">
                    <a16:rowId xmlns:a16="http://schemas.microsoft.com/office/drawing/2014/main" val="3376358012"/>
                  </a:ext>
                </a:extLst>
              </a:tr>
              <a:tr h="66896">
                <a:tc>
                  <a:txBody>
                    <a:bodyPr/>
                    <a:lstStyle/>
                    <a:p>
                      <a:r>
                        <a:rPr lang="en-US" sz="400">
                          <a:effectLst/>
                        </a:rPr>
                        <a:t>file</a:t>
                      </a:r>
                    </a:p>
                  </a:txBody>
                  <a:tcPr marL="9466" marR="9466" marT="4369" marB="4369" anchor="ctr"/>
                </a:tc>
                <a:tc>
                  <a:txBody>
                    <a:bodyPr/>
                    <a:lstStyle/>
                    <a:p>
                      <a:r>
                        <a:rPr lang="en-US" sz="400">
                          <a:effectLst/>
                        </a:rPr>
                        <a:t>name</a:t>
                      </a:r>
                    </a:p>
                  </a:txBody>
                  <a:tcPr marL="9466" marR="9466" marT="4369" marB="4369" anchor="ctr"/>
                </a:tc>
                <a:tc>
                  <a:txBody>
                    <a:bodyPr/>
                    <a:lstStyle/>
                    <a:p>
                      <a:r>
                        <a:rPr lang="en-US" sz="400">
                          <a:effectLst/>
                        </a:rPr>
                        <a:t>processFilePath</a:t>
                      </a:r>
                    </a:p>
                  </a:txBody>
                  <a:tcPr marL="9466" marR="9466" marT="4369" marB="4369" anchor="ctr"/>
                </a:tc>
                <a:extLst>
                  <a:ext uri="{0D108BD9-81ED-4DB2-BD59-A6C34878D82A}">
                    <a16:rowId xmlns:a16="http://schemas.microsoft.com/office/drawing/2014/main" val="4240776786"/>
                  </a:ext>
                </a:extLst>
              </a:tr>
              <a:tr h="66896">
                <a:tc>
                  <a:txBody>
                    <a:bodyPr/>
                    <a:lstStyle/>
                    <a:p>
                      <a:r>
                        <a:rPr lang="en-US" sz="400">
                          <a:effectLst/>
                        </a:rPr>
                        <a:t>file</a:t>
                      </a:r>
                    </a:p>
                  </a:txBody>
                  <a:tcPr marL="9466" marR="9466" marT="4369" marB="4369" anchor="ctr"/>
                </a:tc>
                <a:tc>
                  <a:txBody>
                    <a:bodyPr/>
                    <a:lstStyle/>
                    <a:p>
                      <a:r>
                        <a:rPr lang="en-US" sz="400">
                          <a:effectLst/>
                        </a:rPr>
                        <a:t>parent_directory_ref</a:t>
                      </a:r>
                    </a:p>
                  </a:txBody>
                  <a:tcPr marL="9466" marR="9466" marT="4369" marB="4369" anchor="ctr"/>
                </a:tc>
                <a:tc>
                  <a:txBody>
                    <a:bodyPr/>
                    <a:lstStyle/>
                    <a:p>
                      <a:r>
                        <a:rPr lang="en-US" sz="400">
                          <a:effectLst/>
                        </a:rPr>
                        <a:t>processFilePath</a:t>
                      </a:r>
                    </a:p>
                  </a:txBody>
                  <a:tcPr marL="9466" marR="9466" marT="4369" marB="4369" anchor="ctr"/>
                </a:tc>
                <a:extLst>
                  <a:ext uri="{0D108BD9-81ED-4DB2-BD59-A6C34878D82A}">
                    <a16:rowId xmlns:a16="http://schemas.microsoft.com/office/drawing/2014/main" val="3275323518"/>
                  </a:ext>
                </a:extLst>
              </a:tr>
              <a:tr h="66896">
                <a:tc>
                  <a:txBody>
                    <a:bodyPr/>
                    <a:lstStyle/>
                    <a:p>
                      <a:r>
                        <a:rPr lang="en-US" sz="400">
                          <a:effectLst/>
                        </a:rPr>
                        <a:t>file</a:t>
                      </a:r>
                    </a:p>
                  </a:txBody>
                  <a:tcPr marL="9466" marR="9466" marT="4369" marB="4369" anchor="ctr"/>
                </a:tc>
                <a:tc>
                  <a:txBody>
                    <a:bodyPr/>
                    <a:lstStyle/>
                    <a:p>
                      <a:r>
                        <a:rPr lang="en-US" sz="400">
                          <a:effectLst/>
                        </a:rPr>
                        <a:t>hashes.SHA-1</a:t>
                      </a:r>
                    </a:p>
                  </a:txBody>
                  <a:tcPr marL="9466" marR="9466" marT="4369" marB="4369" anchor="ctr"/>
                </a:tc>
                <a:tc>
                  <a:txBody>
                    <a:bodyPr/>
                    <a:lstStyle/>
                    <a:p>
                      <a:r>
                        <a:rPr lang="en-US" sz="400">
                          <a:effectLst/>
                        </a:rPr>
                        <a:t>parentFileHashSha1</a:t>
                      </a:r>
                    </a:p>
                  </a:txBody>
                  <a:tcPr marL="9466" marR="9466" marT="4369" marB="4369" anchor="ctr"/>
                </a:tc>
                <a:extLst>
                  <a:ext uri="{0D108BD9-81ED-4DB2-BD59-A6C34878D82A}">
                    <a16:rowId xmlns:a16="http://schemas.microsoft.com/office/drawing/2014/main" val="2336689676"/>
                  </a:ext>
                </a:extLst>
              </a:tr>
              <a:tr h="66896">
                <a:tc>
                  <a:txBody>
                    <a:bodyPr/>
                    <a:lstStyle/>
                    <a:p>
                      <a:r>
                        <a:rPr lang="en-US" sz="400">
                          <a:effectLst/>
                        </a:rPr>
                        <a:t>file</a:t>
                      </a:r>
                    </a:p>
                  </a:txBody>
                  <a:tcPr marL="9466" marR="9466" marT="4369" marB="4369" anchor="ctr"/>
                </a:tc>
                <a:tc>
                  <a:txBody>
                    <a:bodyPr/>
                    <a:lstStyle/>
                    <a:p>
                      <a:r>
                        <a:rPr lang="en-US" sz="400">
                          <a:effectLst/>
                        </a:rPr>
                        <a:t>name</a:t>
                      </a:r>
                    </a:p>
                  </a:txBody>
                  <a:tcPr marL="9466" marR="9466" marT="4369" marB="4369" anchor="ctr"/>
                </a:tc>
                <a:tc>
                  <a:txBody>
                    <a:bodyPr/>
                    <a:lstStyle/>
                    <a:p>
                      <a:r>
                        <a:rPr lang="en-US" sz="400">
                          <a:effectLst/>
                        </a:rPr>
                        <a:t>parentFilePath</a:t>
                      </a:r>
                    </a:p>
                  </a:txBody>
                  <a:tcPr marL="9466" marR="9466" marT="4369" marB="4369" anchor="ctr"/>
                </a:tc>
                <a:extLst>
                  <a:ext uri="{0D108BD9-81ED-4DB2-BD59-A6C34878D82A}">
                    <a16:rowId xmlns:a16="http://schemas.microsoft.com/office/drawing/2014/main" val="852218506"/>
                  </a:ext>
                </a:extLst>
              </a:tr>
              <a:tr h="66896">
                <a:tc>
                  <a:txBody>
                    <a:bodyPr/>
                    <a:lstStyle/>
                    <a:p>
                      <a:r>
                        <a:rPr lang="en-US" sz="400">
                          <a:effectLst/>
                        </a:rPr>
                        <a:t>file</a:t>
                      </a:r>
                    </a:p>
                  </a:txBody>
                  <a:tcPr marL="9466" marR="9466" marT="4369" marB="4369" anchor="ctr"/>
                </a:tc>
                <a:tc>
                  <a:txBody>
                    <a:bodyPr/>
                    <a:lstStyle/>
                    <a:p>
                      <a:r>
                        <a:rPr lang="en-US" sz="400">
                          <a:effectLst/>
                        </a:rPr>
                        <a:t>parent_directory_ref</a:t>
                      </a:r>
                    </a:p>
                  </a:txBody>
                  <a:tcPr marL="9466" marR="9466" marT="4369" marB="4369" anchor="ctr"/>
                </a:tc>
                <a:tc>
                  <a:txBody>
                    <a:bodyPr/>
                    <a:lstStyle/>
                    <a:p>
                      <a:r>
                        <a:rPr lang="en-US" sz="400">
                          <a:effectLst/>
                        </a:rPr>
                        <a:t>parentFilePath</a:t>
                      </a:r>
                    </a:p>
                  </a:txBody>
                  <a:tcPr marL="9466" marR="9466" marT="4369" marB="4369" anchor="ctr"/>
                </a:tc>
                <a:extLst>
                  <a:ext uri="{0D108BD9-81ED-4DB2-BD59-A6C34878D82A}">
                    <a16:rowId xmlns:a16="http://schemas.microsoft.com/office/drawing/2014/main" val="3620274308"/>
                  </a:ext>
                </a:extLst>
              </a:tr>
              <a:tr h="66896">
                <a:tc>
                  <a:txBody>
                    <a:bodyPr/>
                    <a:lstStyle/>
                    <a:p>
                      <a:r>
                        <a:rPr lang="en-US" sz="400">
                          <a:effectLst/>
                        </a:rPr>
                        <a:t>file</a:t>
                      </a:r>
                    </a:p>
                  </a:txBody>
                  <a:tcPr marL="9466" marR="9466" marT="4369" marB="4369" anchor="ctr"/>
                </a:tc>
                <a:tc>
                  <a:txBody>
                    <a:bodyPr/>
                    <a:lstStyle/>
                    <a:p>
                      <a:r>
                        <a:rPr lang="en-US" sz="400">
                          <a:effectLst/>
                        </a:rPr>
                        <a:t>name</a:t>
                      </a:r>
                    </a:p>
                  </a:txBody>
                  <a:tcPr marL="9466" marR="9466" marT="4369" marB="4369" anchor="ctr"/>
                </a:tc>
                <a:tc>
                  <a:txBody>
                    <a:bodyPr/>
                    <a:lstStyle/>
                    <a:p>
                      <a:r>
                        <a:rPr lang="en-US" sz="400">
                          <a:effectLst/>
                        </a:rPr>
                        <a:t>srcFilePath</a:t>
                      </a:r>
                    </a:p>
                  </a:txBody>
                  <a:tcPr marL="9466" marR="9466" marT="4369" marB="4369" anchor="ctr"/>
                </a:tc>
                <a:extLst>
                  <a:ext uri="{0D108BD9-81ED-4DB2-BD59-A6C34878D82A}">
                    <a16:rowId xmlns:a16="http://schemas.microsoft.com/office/drawing/2014/main" val="4044931203"/>
                  </a:ext>
                </a:extLst>
              </a:tr>
              <a:tr h="66896">
                <a:tc>
                  <a:txBody>
                    <a:bodyPr/>
                    <a:lstStyle/>
                    <a:p>
                      <a:r>
                        <a:rPr lang="en-US" sz="400">
                          <a:effectLst/>
                        </a:rPr>
                        <a:t>file</a:t>
                      </a:r>
                    </a:p>
                  </a:txBody>
                  <a:tcPr marL="9466" marR="9466" marT="4369" marB="4369" anchor="ctr"/>
                </a:tc>
                <a:tc>
                  <a:txBody>
                    <a:bodyPr/>
                    <a:lstStyle/>
                    <a:p>
                      <a:r>
                        <a:rPr lang="en-US" sz="400" dirty="0" err="1">
                          <a:effectLst/>
                        </a:rPr>
                        <a:t>parent_directory_ref</a:t>
                      </a:r>
                      <a:endParaRPr lang="en-US" sz="400" dirty="0">
                        <a:effectLst/>
                      </a:endParaRPr>
                    </a:p>
                  </a:txBody>
                  <a:tcPr marL="9466" marR="9466" marT="4369" marB="4369" anchor="ctr"/>
                </a:tc>
                <a:tc>
                  <a:txBody>
                    <a:bodyPr/>
                    <a:lstStyle/>
                    <a:p>
                      <a:r>
                        <a:rPr lang="en-US" sz="400">
                          <a:effectLst/>
                        </a:rPr>
                        <a:t>srcFilePath</a:t>
                      </a:r>
                    </a:p>
                  </a:txBody>
                  <a:tcPr marL="9466" marR="9466" marT="4369" marB="4369" anchor="ctr"/>
                </a:tc>
                <a:extLst>
                  <a:ext uri="{0D108BD9-81ED-4DB2-BD59-A6C34878D82A}">
                    <a16:rowId xmlns:a16="http://schemas.microsoft.com/office/drawing/2014/main" val="3152797230"/>
                  </a:ext>
                </a:extLst>
              </a:tr>
              <a:tr h="66896">
                <a:tc>
                  <a:txBody>
                    <a:bodyPr/>
                    <a:lstStyle/>
                    <a:p>
                      <a:r>
                        <a:rPr lang="en-US" sz="400">
                          <a:effectLst/>
                        </a:rPr>
                        <a:t>file</a:t>
                      </a:r>
                    </a:p>
                  </a:txBody>
                  <a:tcPr marL="9466" marR="9466" marT="4369" marB="4369" anchor="ctr"/>
                </a:tc>
                <a:tc>
                  <a:txBody>
                    <a:bodyPr/>
                    <a:lstStyle/>
                    <a:p>
                      <a:r>
                        <a:rPr lang="en-US" sz="400">
                          <a:effectLst/>
                        </a:rPr>
                        <a:t>hashes.SHA-1</a:t>
                      </a:r>
                    </a:p>
                  </a:txBody>
                  <a:tcPr marL="9466" marR="9466" marT="4369" marB="4369" anchor="ctr"/>
                </a:tc>
                <a:tc>
                  <a:txBody>
                    <a:bodyPr/>
                    <a:lstStyle/>
                    <a:p>
                      <a:r>
                        <a:rPr lang="en-US" sz="400">
                          <a:effectLst/>
                        </a:rPr>
                        <a:t>srcFileHashSha1</a:t>
                      </a:r>
                    </a:p>
                  </a:txBody>
                  <a:tcPr marL="9466" marR="9466" marT="4369" marB="4369" anchor="ctr"/>
                </a:tc>
                <a:extLst>
                  <a:ext uri="{0D108BD9-81ED-4DB2-BD59-A6C34878D82A}">
                    <a16:rowId xmlns:a16="http://schemas.microsoft.com/office/drawing/2014/main" val="3623046297"/>
                  </a:ext>
                </a:extLst>
              </a:tr>
              <a:tr h="66896">
                <a:tc>
                  <a:txBody>
                    <a:bodyPr/>
                    <a:lstStyle/>
                    <a:p>
                      <a:r>
                        <a:rPr lang="en-US" sz="400">
                          <a:effectLst/>
                        </a:rPr>
                        <a:t>file</a:t>
                      </a:r>
                    </a:p>
                  </a:txBody>
                  <a:tcPr marL="9466" marR="9466" marT="4369" marB="4369" anchor="ctr"/>
                </a:tc>
                <a:tc>
                  <a:txBody>
                    <a:bodyPr/>
                    <a:lstStyle/>
                    <a:p>
                      <a:r>
                        <a:rPr lang="en-US" sz="400">
                          <a:effectLst/>
                        </a:rPr>
                        <a:t>name</a:t>
                      </a:r>
                    </a:p>
                  </a:txBody>
                  <a:tcPr marL="9466" marR="9466" marT="4369" marB="4369" anchor="ctr"/>
                </a:tc>
                <a:tc>
                  <a:txBody>
                    <a:bodyPr/>
                    <a:lstStyle/>
                    <a:p>
                      <a:r>
                        <a:rPr lang="en-US" sz="400">
                          <a:effectLst/>
                        </a:rPr>
                        <a:t>file_name</a:t>
                      </a:r>
                    </a:p>
                  </a:txBody>
                  <a:tcPr marL="9466" marR="9466" marT="4369" marB="4369" anchor="ctr"/>
                </a:tc>
                <a:extLst>
                  <a:ext uri="{0D108BD9-81ED-4DB2-BD59-A6C34878D82A}">
                    <a16:rowId xmlns:a16="http://schemas.microsoft.com/office/drawing/2014/main" val="2718428567"/>
                  </a:ext>
                </a:extLst>
              </a:tr>
              <a:tr h="66896">
                <a:tc>
                  <a:txBody>
                    <a:bodyPr/>
                    <a:lstStyle/>
                    <a:p>
                      <a:r>
                        <a:rPr lang="en-US" sz="400">
                          <a:effectLst/>
                        </a:rPr>
                        <a:t>file</a:t>
                      </a:r>
                    </a:p>
                  </a:txBody>
                  <a:tcPr marL="9466" marR="9466" marT="4369" marB="4369" anchor="ctr"/>
                </a:tc>
                <a:tc>
                  <a:txBody>
                    <a:bodyPr/>
                    <a:lstStyle/>
                    <a:p>
                      <a:r>
                        <a:rPr lang="en-US" sz="400">
                          <a:effectLst/>
                        </a:rPr>
                        <a:t>hashes.SHA-1</a:t>
                      </a:r>
                    </a:p>
                  </a:txBody>
                  <a:tcPr marL="9466" marR="9466" marT="4369" marB="4369" anchor="ctr"/>
                </a:tc>
                <a:tc>
                  <a:txBody>
                    <a:bodyPr/>
                    <a:lstStyle/>
                    <a:p>
                      <a:r>
                        <a:rPr lang="en-US" sz="400">
                          <a:effectLst/>
                        </a:rPr>
                        <a:t>file_sha1</a:t>
                      </a:r>
                    </a:p>
                  </a:txBody>
                  <a:tcPr marL="9466" marR="9466" marT="4369" marB="4369" anchor="ctr"/>
                </a:tc>
                <a:extLst>
                  <a:ext uri="{0D108BD9-81ED-4DB2-BD59-A6C34878D82A}">
                    <a16:rowId xmlns:a16="http://schemas.microsoft.com/office/drawing/2014/main" val="4256089739"/>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2654838289"/>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src</a:t>
                      </a:r>
                    </a:p>
                  </a:txBody>
                  <a:tcPr marL="9466" marR="9466" marT="4369" marB="4369" anchor="ctr"/>
                </a:tc>
                <a:extLst>
                  <a:ext uri="{0D108BD9-81ED-4DB2-BD59-A6C34878D82A}">
                    <a16:rowId xmlns:a16="http://schemas.microsoft.com/office/drawing/2014/main" val="648780005"/>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dst</a:t>
                      </a:r>
                    </a:p>
                  </a:txBody>
                  <a:tcPr marL="9466" marR="9466" marT="4369" marB="4369" anchor="ctr"/>
                </a:tc>
                <a:extLst>
                  <a:ext uri="{0D108BD9-81ED-4DB2-BD59-A6C34878D82A}">
                    <a16:rowId xmlns:a16="http://schemas.microsoft.com/office/drawing/2014/main" val="777766459"/>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endpointIp</a:t>
                      </a:r>
                    </a:p>
                  </a:txBody>
                  <a:tcPr marL="9466" marR="9466" marT="4369" marB="4369" anchor="ctr"/>
                </a:tc>
                <a:extLst>
                  <a:ext uri="{0D108BD9-81ED-4DB2-BD59-A6C34878D82A}">
                    <a16:rowId xmlns:a16="http://schemas.microsoft.com/office/drawing/2014/main" val="3307262347"/>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objectIp</a:t>
                      </a:r>
                    </a:p>
                  </a:txBody>
                  <a:tcPr marL="9466" marR="9466" marT="4369" marB="4369" anchor="ctr"/>
                </a:tc>
                <a:extLst>
                  <a:ext uri="{0D108BD9-81ED-4DB2-BD59-A6C34878D82A}">
                    <a16:rowId xmlns:a16="http://schemas.microsoft.com/office/drawing/2014/main" val="4116501473"/>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objectIps</a:t>
                      </a:r>
                    </a:p>
                  </a:txBody>
                  <a:tcPr marL="9466" marR="9466" marT="4369" marB="4369" anchor="ctr"/>
                </a:tc>
                <a:extLst>
                  <a:ext uri="{0D108BD9-81ED-4DB2-BD59-A6C34878D82A}">
                    <a16:rowId xmlns:a16="http://schemas.microsoft.com/office/drawing/2014/main" val="1372863596"/>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source_ip</a:t>
                      </a:r>
                    </a:p>
                  </a:txBody>
                  <a:tcPr marL="9466" marR="9466" marT="4369" marB="4369" anchor="ctr"/>
                </a:tc>
                <a:extLst>
                  <a:ext uri="{0D108BD9-81ED-4DB2-BD59-A6C34878D82A}">
                    <a16:rowId xmlns:a16="http://schemas.microsoft.com/office/drawing/2014/main" val="2292526308"/>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2634478873"/>
                  </a:ext>
                </a:extLst>
              </a:tr>
              <a:tr h="66896">
                <a:tc>
                  <a:txBody>
                    <a:bodyPr/>
                    <a:lstStyle/>
                    <a:p>
                      <a:r>
                        <a:rPr lang="en-US" sz="400">
                          <a:effectLst/>
                        </a:rPr>
                        <a:t>ipv6-addr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src</a:t>
                      </a:r>
                    </a:p>
                  </a:txBody>
                  <a:tcPr marL="9466" marR="9466" marT="4369" marB="4369" anchor="ctr"/>
                </a:tc>
                <a:extLst>
                  <a:ext uri="{0D108BD9-81ED-4DB2-BD59-A6C34878D82A}">
                    <a16:rowId xmlns:a16="http://schemas.microsoft.com/office/drawing/2014/main" val="1397488799"/>
                  </a:ext>
                </a:extLst>
              </a:tr>
              <a:tr h="66896">
                <a:tc>
                  <a:txBody>
                    <a:bodyPr/>
                    <a:lstStyle/>
                    <a:p>
                      <a:r>
                        <a:rPr lang="en-US" sz="400">
                          <a:effectLst/>
                        </a:rPr>
                        <a:t>ipv6-addr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dst</a:t>
                      </a:r>
                    </a:p>
                  </a:txBody>
                  <a:tcPr marL="9466" marR="9466" marT="4369" marB="4369" anchor="ctr"/>
                </a:tc>
                <a:extLst>
                  <a:ext uri="{0D108BD9-81ED-4DB2-BD59-A6C34878D82A}">
                    <a16:rowId xmlns:a16="http://schemas.microsoft.com/office/drawing/2014/main" val="34932702"/>
                  </a:ext>
                </a:extLst>
              </a:tr>
              <a:tr h="66896">
                <a:tc>
                  <a:txBody>
                    <a:bodyPr/>
                    <a:lstStyle/>
                    <a:p>
                      <a:r>
                        <a:rPr lang="en-US" sz="400">
                          <a:effectLst/>
                        </a:rPr>
                        <a:t>ipv6-addr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endpointIp</a:t>
                      </a:r>
                    </a:p>
                  </a:txBody>
                  <a:tcPr marL="9466" marR="9466" marT="4369" marB="4369" anchor="ctr"/>
                </a:tc>
                <a:extLst>
                  <a:ext uri="{0D108BD9-81ED-4DB2-BD59-A6C34878D82A}">
                    <a16:rowId xmlns:a16="http://schemas.microsoft.com/office/drawing/2014/main" val="2084316339"/>
                  </a:ext>
                </a:extLst>
              </a:tr>
              <a:tr h="66896">
                <a:tc>
                  <a:txBody>
                    <a:bodyPr/>
                    <a:lstStyle/>
                    <a:p>
                      <a:r>
                        <a:rPr lang="en-US" sz="400">
                          <a:effectLst/>
                        </a:rPr>
                        <a:t>ipv6-addr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objectIps</a:t>
                      </a:r>
                    </a:p>
                  </a:txBody>
                  <a:tcPr marL="9466" marR="9466" marT="4369" marB="4369" anchor="ctr"/>
                </a:tc>
                <a:extLst>
                  <a:ext uri="{0D108BD9-81ED-4DB2-BD59-A6C34878D82A}">
                    <a16:rowId xmlns:a16="http://schemas.microsoft.com/office/drawing/2014/main" val="1027264270"/>
                  </a:ext>
                </a:extLst>
              </a:tr>
              <a:tr h="66896">
                <a:tc>
                  <a:txBody>
                    <a:bodyPr/>
                    <a:lstStyle/>
                    <a:p>
                      <a:r>
                        <a:rPr lang="en-US" sz="400">
                          <a:effectLst/>
                        </a:rPr>
                        <a:t>ipv6-addr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source_ip</a:t>
                      </a:r>
                    </a:p>
                  </a:txBody>
                  <a:tcPr marL="9466" marR="9466" marT="4369" marB="4369" anchor="ctr"/>
                </a:tc>
                <a:extLst>
                  <a:ext uri="{0D108BD9-81ED-4DB2-BD59-A6C34878D82A}">
                    <a16:rowId xmlns:a16="http://schemas.microsoft.com/office/drawing/2014/main" val="1519521734"/>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1322036188"/>
                  </a:ext>
                </a:extLst>
              </a:tr>
              <a:tr h="66896">
                <a:tc>
                  <a:txBody>
                    <a:bodyPr/>
                    <a:lstStyle/>
                    <a:p>
                      <a:r>
                        <a:rPr lang="en-US" sz="400">
                          <a:effectLst/>
                        </a:rPr>
                        <a:t>network-traffic</a:t>
                      </a:r>
                    </a:p>
                  </a:txBody>
                  <a:tcPr marL="9466" marR="9466" marT="4369" marB="4369" anchor="ctr"/>
                </a:tc>
                <a:tc>
                  <a:txBody>
                    <a:bodyPr/>
                    <a:lstStyle/>
                    <a:p>
                      <a:r>
                        <a:rPr lang="en-US" sz="400">
                          <a:effectLst/>
                        </a:rPr>
                        <a:t>src_ref</a:t>
                      </a:r>
                    </a:p>
                  </a:txBody>
                  <a:tcPr marL="9466" marR="9466" marT="4369" marB="4369" anchor="ctr"/>
                </a:tc>
                <a:tc>
                  <a:txBody>
                    <a:bodyPr/>
                    <a:lstStyle/>
                    <a:p>
                      <a:r>
                        <a:rPr lang="en-US" sz="400">
                          <a:effectLst/>
                        </a:rPr>
                        <a:t>src</a:t>
                      </a:r>
                    </a:p>
                  </a:txBody>
                  <a:tcPr marL="9466" marR="9466" marT="4369" marB="4369" anchor="ctr"/>
                </a:tc>
                <a:extLst>
                  <a:ext uri="{0D108BD9-81ED-4DB2-BD59-A6C34878D82A}">
                    <a16:rowId xmlns:a16="http://schemas.microsoft.com/office/drawing/2014/main" val="1235692637"/>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src</a:t>
                      </a:r>
                    </a:p>
                  </a:txBody>
                  <a:tcPr marL="9466" marR="9466" marT="4369" marB="4369" anchor="ctr"/>
                </a:tc>
                <a:extLst>
                  <a:ext uri="{0D108BD9-81ED-4DB2-BD59-A6C34878D82A}">
                    <a16:rowId xmlns:a16="http://schemas.microsoft.com/office/drawing/2014/main" val="3336275446"/>
                  </a:ext>
                </a:extLst>
              </a:tr>
              <a:tr h="66896">
                <a:tc>
                  <a:txBody>
                    <a:bodyPr/>
                    <a:lstStyle/>
                    <a:p>
                      <a:r>
                        <a:rPr lang="en-US" sz="400">
                          <a:effectLst/>
                        </a:rPr>
                        <a:t>network-traffic</a:t>
                      </a:r>
                    </a:p>
                  </a:txBody>
                  <a:tcPr marL="9466" marR="9466" marT="4369" marB="4369" anchor="ctr"/>
                </a:tc>
                <a:tc>
                  <a:txBody>
                    <a:bodyPr/>
                    <a:lstStyle/>
                    <a:p>
                      <a:r>
                        <a:rPr lang="en-US" sz="400">
                          <a:effectLst/>
                        </a:rPr>
                        <a:t>src_port</a:t>
                      </a:r>
                    </a:p>
                  </a:txBody>
                  <a:tcPr marL="9466" marR="9466" marT="4369" marB="4369" anchor="ctr"/>
                </a:tc>
                <a:tc>
                  <a:txBody>
                    <a:bodyPr/>
                    <a:lstStyle/>
                    <a:p>
                      <a:r>
                        <a:rPr lang="en-US" sz="400">
                          <a:effectLst/>
                        </a:rPr>
                        <a:t>spt</a:t>
                      </a:r>
                    </a:p>
                  </a:txBody>
                  <a:tcPr marL="9466" marR="9466" marT="4369" marB="4369" anchor="ctr"/>
                </a:tc>
                <a:extLst>
                  <a:ext uri="{0D108BD9-81ED-4DB2-BD59-A6C34878D82A}">
                    <a16:rowId xmlns:a16="http://schemas.microsoft.com/office/drawing/2014/main" val="3631903728"/>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spt</a:t>
                      </a:r>
                    </a:p>
                  </a:txBody>
                  <a:tcPr marL="9466" marR="9466" marT="4369" marB="4369" anchor="ctr"/>
                </a:tc>
                <a:extLst>
                  <a:ext uri="{0D108BD9-81ED-4DB2-BD59-A6C34878D82A}">
                    <a16:rowId xmlns:a16="http://schemas.microsoft.com/office/drawing/2014/main" val="1525116700"/>
                  </a:ext>
                </a:extLst>
              </a:tr>
              <a:tr h="66896">
                <a:tc>
                  <a:txBody>
                    <a:bodyPr/>
                    <a:lstStyle/>
                    <a:p>
                      <a:r>
                        <a:rPr lang="en-US" sz="400">
                          <a:effectLst/>
                        </a:rPr>
                        <a:t>network-traffic</a:t>
                      </a:r>
                    </a:p>
                  </a:txBody>
                  <a:tcPr marL="9466" marR="9466" marT="4369" marB="4369" anchor="ctr"/>
                </a:tc>
                <a:tc>
                  <a:txBody>
                    <a:bodyPr/>
                    <a:lstStyle/>
                    <a:p>
                      <a:r>
                        <a:rPr lang="en-US" sz="400">
                          <a:effectLst/>
                        </a:rPr>
                        <a:t>dst_ref</a:t>
                      </a:r>
                    </a:p>
                  </a:txBody>
                  <a:tcPr marL="9466" marR="9466" marT="4369" marB="4369" anchor="ctr"/>
                </a:tc>
                <a:tc>
                  <a:txBody>
                    <a:bodyPr/>
                    <a:lstStyle/>
                    <a:p>
                      <a:r>
                        <a:rPr lang="en-US" sz="400">
                          <a:effectLst/>
                        </a:rPr>
                        <a:t>dst</a:t>
                      </a:r>
                    </a:p>
                  </a:txBody>
                  <a:tcPr marL="9466" marR="9466" marT="4369" marB="4369" anchor="ctr"/>
                </a:tc>
                <a:extLst>
                  <a:ext uri="{0D108BD9-81ED-4DB2-BD59-A6C34878D82A}">
                    <a16:rowId xmlns:a16="http://schemas.microsoft.com/office/drawing/2014/main" val="3953504222"/>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dst</a:t>
                      </a:r>
                    </a:p>
                  </a:txBody>
                  <a:tcPr marL="9466" marR="9466" marT="4369" marB="4369" anchor="ctr"/>
                </a:tc>
                <a:extLst>
                  <a:ext uri="{0D108BD9-81ED-4DB2-BD59-A6C34878D82A}">
                    <a16:rowId xmlns:a16="http://schemas.microsoft.com/office/drawing/2014/main" val="395743184"/>
                  </a:ext>
                </a:extLst>
              </a:tr>
              <a:tr h="45080">
                <a:tc>
                  <a:txBody>
                    <a:bodyPr/>
                    <a:lstStyle/>
                    <a:p>
                      <a:r>
                        <a:rPr lang="en-US" sz="400">
                          <a:effectLst/>
                        </a:rPr>
                        <a:t>network-traffic</a:t>
                      </a:r>
                    </a:p>
                  </a:txBody>
                  <a:tcPr marL="9466" marR="9466" marT="4369" marB="4369" anchor="ctr"/>
                </a:tc>
                <a:tc>
                  <a:txBody>
                    <a:bodyPr/>
                    <a:lstStyle/>
                    <a:p>
                      <a:r>
                        <a:rPr lang="en-US" sz="400">
                          <a:effectLst/>
                        </a:rPr>
                        <a:t>dst_port</a:t>
                      </a:r>
                    </a:p>
                  </a:txBody>
                  <a:tcPr marL="9466" marR="9466" marT="4369" marB="4369" anchor="ctr"/>
                </a:tc>
                <a:tc>
                  <a:txBody>
                    <a:bodyPr/>
                    <a:lstStyle/>
                    <a:p>
                      <a:r>
                        <a:rPr lang="en-US" sz="400">
                          <a:effectLst/>
                        </a:rPr>
                        <a:t>dpt</a:t>
                      </a:r>
                    </a:p>
                  </a:txBody>
                  <a:tcPr marL="9466" marR="9466" marT="4369" marB="4369" anchor="ctr"/>
                </a:tc>
                <a:extLst>
                  <a:ext uri="{0D108BD9-81ED-4DB2-BD59-A6C34878D82A}">
                    <a16:rowId xmlns:a16="http://schemas.microsoft.com/office/drawing/2014/main" val="1765717840"/>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dpt</a:t>
                      </a:r>
                    </a:p>
                  </a:txBody>
                  <a:tcPr marL="9466" marR="9466" marT="4369" marB="4369" anchor="ctr"/>
                </a:tc>
                <a:extLst>
                  <a:ext uri="{0D108BD9-81ED-4DB2-BD59-A6C34878D82A}">
                    <a16:rowId xmlns:a16="http://schemas.microsoft.com/office/drawing/2014/main" val="1454347713"/>
                  </a:ext>
                </a:extLst>
              </a:tr>
              <a:tr h="66896">
                <a:tc>
                  <a:txBody>
                    <a:bodyPr/>
                    <a:lstStyle/>
                    <a:p>
                      <a:r>
                        <a:rPr lang="en-US" sz="400">
                          <a:effectLst/>
                        </a:rPr>
                        <a:t>network-traffic</a:t>
                      </a:r>
                    </a:p>
                  </a:txBody>
                  <a:tcPr marL="9466" marR="9466" marT="4369" marB="4369" anchor="ctr"/>
                </a:tc>
                <a:tc>
                  <a:txBody>
                    <a:bodyPr/>
                    <a:lstStyle/>
                    <a:p>
                      <a:r>
                        <a:rPr lang="en-US" sz="400">
                          <a:effectLst/>
                        </a:rPr>
                        <a:t>dst_ref</a:t>
                      </a:r>
                    </a:p>
                  </a:txBody>
                  <a:tcPr marL="9466" marR="9466" marT="4369" marB="4369" anchor="ctr"/>
                </a:tc>
                <a:tc>
                  <a:txBody>
                    <a:bodyPr/>
                    <a:lstStyle/>
                    <a:p>
                      <a:r>
                        <a:rPr lang="en-US" sz="400">
                          <a:effectLst/>
                        </a:rPr>
                        <a:t>objectIp</a:t>
                      </a:r>
                    </a:p>
                  </a:txBody>
                  <a:tcPr marL="9466" marR="9466" marT="4369" marB="4369" anchor="ctr"/>
                </a:tc>
                <a:extLst>
                  <a:ext uri="{0D108BD9-81ED-4DB2-BD59-A6C34878D82A}">
                    <a16:rowId xmlns:a16="http://schemas.microsoft.com/office/drawing/2014/main" val="2805655014"/>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objectIp</a:t>
                      </a:r>
                    </a:p>
                  </a:txBody>
                  <a:tcPr marL="9466" marR="9466" marT="4369" marB="4369" anchor="ctr"/>
                </a:tc>
                <a:extLst>
                  <a:ext uri="{0D108BD9-81ED-4DB2-BD59-A6C34878D82A}">
                    <a16:rowId xmlns:a16="http://schemas.microsoft.com/office/drawing/2014/main" val="1829239032"/>
                  </a:ext>
                </a:extLst>
              </a:tr>
              <a:tr h="66896">
                <a:tc>
                  <a:txBody>
                    <a:bodyPr/>
                    <a:lstStyle/>
                    <a:p>
                      <a:r>
                        <a:rPr lang="en-US" sz="400">
                          <a:effectLst/>
                        </a:rPr>
                        <a:t>network-traffic</a:t>
                      </a:r>
                    </a:p>
                  </a:txBody>
                  <a:tcPr marL="9466" marR="9466" marT="4369" marB="4369" anchor="ctr"/>
                </a:tc>
                <a:tc>
                  <a:txBody>
                    <a:bodyPr/>
                    <a:lstStyle/>
                    <a:p>
                      <a:r>
                        <a:rPr lang="en-US" sz="400">
                          <a:effectLst/>
                        </a:rPr>
                        <a:t>dst_port</a:t>
                      </a:r>
                    </a:p>
                  </a:txBody>
                  <a:tcPr marL="9466" marR="9466" marT="4369" marB="4369" anchor="ctr"/>
                </a:tc>
                <a:tc>
                  <a:txBody>
                    <a:bodyPr/>
                    <a:lstStyle/>
                    <a:p>
                      <a:r>
                        <a:rPr lang="en-US" sz="400">
                          <a:effectLst/>
                        </a:rPr>
                        <a:t>objectPort</a:t>
                      </a:r>
                    </a:p>
                  </a:txBody>
                  <a:tcPr marL="9466" marR="9466" marT="4369" marB="4369" anchor="ctr"/>
                </a:tc>
                <a:extLst>
                  <a:ext uri="{0D108BD9-81ED-4DB2-BD59-A6C34878D82A}">
                    <a16:rowId xmlns:a16="http://schemas.microsoft.com/office/drawing/2014/main" val="4126379698"/>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objectPort</a:t>
                      </a:r>
                    </a:p>
                  </a:txBody>
                  <a:tcPr marL="9466" marR="9466" marT="4369" marB="4369" anchor="ctr"/>
                </a:tc>
                <a:extLst>
                  <a:ext uri="{0D108BD9-81ED-4DB2-BD59-A6C34878D82A}">
                    <a16:rowId xmlns:a16="http://schemas.microsoft.com/office/drawing/2014/main" val="709380506"/>
                  </a:ext>
                </a:extLst>
              </a:tr>
              <a:tr h="66896">
                <a:tc>
                  <a:txBody>
                    <a:bodyPr/>
                    <a:lstStyle/>
                    <a:p>
                      <a:r>
                        <a:rPr lang="en-US" sz="400">
                          <a:effectLst/>
                        </a:rPr>
                        <a:t>network-traffic</a:t>
                      </a:r>
                    </a:p>
                  </a:txBody>
                  <a:tcPr marL="9466" marR="9466" marT="4369" marB="4369" anchor="ctr"/>
                </a:tc>
                <a:tc>
                  <a:txBody>
                    <a:bodyPr/>
                    <a:lstStyle/>
                    <a:p>
                      <a:r>
                        <a:rPr lang="en-US" sz="400">
                          <a:effectLst/>
                        </a:rPr>
                        <a:t>src_ref</a:t>
                      </a:r>
                    </a:p>
                  </a:txBody>
                  <a:tcPr marL="9466" marR="9466" marT="4369" marB="4369" anchor="ctr"/>
                </a:tc>
                <a:tc>
                  <a:txBody>
                    <a:bodyPr/>
                    <a:lstStyle/>
                    <a:p>
                      <a:r>
                        <a:rPr lang="en-US" sz="400">
                          <a:effectLst/>
                        </a:rPr>
                        <a:t>source_ip</a:t>
                      </a:r>
                    </a:p>
                  </a:txBody>
                  <a:tcPr marL="9466" marR="9466" marT="4369" marB="4369" anchor="ctr"/>
                </a:tc>
                <a:extLst>
                  <a:ext uri="{0D108BD9-81ED-4DB2-BD59-A6C34878D82A}">
                    <a16:rowId xmlns:a16="http://schemas.microsoft.com/office/drawing/2014/main" val="365311149"/>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source_ip</a:t>
                      </a:r>
                    </a:p>
                  </a:txBody>
                  <a:tcPr marL="9466" marR="9466" marT="4369" marB="4369" anchor="ctr"/>
                </a:tc>
                <a:extLst>
                  <a:ext uri="{0D108BD9-81ED-4DB2-BD59-A6C34878D82A}">
                    <a16:rowId xmlns:a16="http://schemas.microsoft.com/office/drawing/2014/main" val="2715933739"/>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2059715303"/>
                  </a:ext>
                </a:extLst>
              </a:tr>
              <a:tr h="66896">
                <a:tc>
                  <a:txBody>
                    <a:bodyPr/>
                    <a:lstStyle/>
                    <a:p>
                      <a:r>
                        <a:rPr lang="en-US" sz="400">
                          <a:effectLst/>
                        </a:rPr>
                        <a:t>process</a:t>
                      </a:r>
                    </a:p>
                  </a:txBody>
                  <a:tcPr marL="9466" marR="9466" marT="4369" marB="4369" anchor="ctr"/>
                </a:tc>
                <a:tc>
                  <a:txBody>
                    <a:bodyPr/>
                    <a:lstStyle/>
                    <a:p>
                      <a:r>
                        <a:rPr lang="en-US" sz="400">
                          <a:effectLst/>
                        </a:rPr>
                        <a:t>command_line</a:t>
                      </a:r>
                    </a:p>
                  </a:txBody>
                  <a:tcPr marL="9466" marR="9466" marT="4369" marB="4369" anchor="ctr"/>
                </a:tc>
                <a:tc>
                  <a:txBody>
                    <a:bodyPr/>
                    <a:lstStyle/>
                    <a:p>
                      <a:r>
                        <a:rPr lang="en-US" sz="400">
                          <a:effectLst/>
                        </a:rPr>
                        <a:t>objectCmd</a:t>
                      </a:r>
                    </a:p>
                  </a:txBody>
                  <a:tcPr marL="9466" marR="9466" marT="4369" marB="4369" anchor="ctr"/>
                </a:tc>
                <a:extLst>
                  <a:ext uri="{0D108BD9-81ED-4DB2-BD59-A6C34878D82A}">
                    <a16:rowId xmlns:a16="http://schemas.microsoft.com/office/drawing/2014/main" val="1205418127"/>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objectFileHashSha1</a:t>
                      </a:r>
                    </a:p>
                  </a:txBody>
                  <a:tcPr marL="9466" marR="9466" marT="4369" marB="4369" anchor="ctr"/>
                </a:tc>
                <a:extLst>
                  <a:ext uri="{0D108BD9-81ED-4DB2-BD59-A6C34878D82A}">
                    <a16:rowId xmlns:a16="http://schemas.microsoft.com/office/drawing/2014/main" val="3681222030"/>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objectFilePath</a:t>
                      </a:r>
                    </a:p>
                  </a:txBody>
                  <a:tcPr marL="9466" marR="9466" marT="4369" marB="4369" anchor="ctr"/>
                </a:tc>
                <a:extLst>
                  <a:ext uri="{0D108BD9-81ED-4DB2-BD59-A6C34878D82A}">
                    <a16:rowId xmlns:a16="http://schemas.microsoft.com/office/drawing/2014/main" val="2357737488"/>
                  </a:ext>
                </a:extLst>
              </a:tr>
              <a:tr h="66896">
                <a:tc>
                  <a:txBody>
                    <a:bodyPr/>
                    <a:lstStyle/>
                    <a:p>
                      <a:r>
                        <a:rPr lang="en-US" sz="400">
                          <a:effectLst/>
                        </a:rPr>
                        <a:t>process</a:t>
                      </a:r>
                    </a:p>
                  </a:txBody>
                  <a:tcPr marL="9466" marR="9466" marT="4369" marB="4369" anchor="ctr"/>
                </a:tc>
                <a:tc>
                  <a:txBody>
                    <a:bodyPr/>
                    <a:lstStyle/>
                    <a:p>
                      <a:r>
                        <a:rPr lang="en-US" sz="400">
                          <a:effectLst/>
                        </a:rPr>
                        <a:t>command_line</a:t>
                      </a:r>
                    </a:p>
                  </a:txBody>
                  <a:tcPr marL="9466" marR="9466" marT="4369" marB="4369" anchor="ctr"/>
                </a:tc>
                <a:tc>
                  <a:txBody>
                    <a:bodyPr/>
                    <a:lstStyle/>
                    <a:p>
                      <a:r>
                        <a:rPr lang="en-US" sz="400">
                          <a:effectLst/>
                        </a:rPr>
                        <a:t>processCmd</a:t>
                      </a:r>
                    </a:p>
                  </a:txBody>
                  <a:tcPr marL="9466" marR="9466" marT="4369" marB="4369" anchor="ctr"/>
                </a:tc>
                <a:extLst>
                  <a:ext uri="{0D108BD9-81ED-4DB2-BD59-A6C34878D82A}">
                    <a16:rowId xmlns:a16="http://schemas.microsoft.com/office/drawing/2014/main" val="2731259759"/>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processFileHashSha1</a:t>
                      </a:r>
                    </a:p>
                  </a:txBody>
                  <a:tcPr marL="9466" marR="9466" marT="4369" marB="4369" anchor="ctr"/>
                </a:tc>
                <a:extLst>
                  <a:ext uri="{0D108BD9-81ED-4DB2-BD59-A6C34878D82A}">
                    <a16:rowId xmlns:a16="http://schemas.microsoft.com/office/drawing/2014/main" val="3104833222"/>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processFilePath</a:t>
                      </a:r>
                    </a:p>
                  </a:txBody>
                  <a:tcPr marL="9466" marR="9466" marT="4369" marB="4369" anchor="ctr"/>
                </a:tc>
                <a:extLst>
                  <a:ext uri="{0D108BD9-81ED-4DB2-BD59-A6C34878D82A}">
                    <a16:rowId xmlns:a16="http://schemas.microsoft.com/office/drawing/2014/main" val="4082525357"/>
                  </a:ext>
                </a:extLst>
              </a:tr>
              <a:tr h="66896">
                <a:tc>
                  <a:txBody>
                    <a:bodyPr/>
                    <a:lstStyle/>
                    <a:p>
                      <a:r>
                        <a:rPr lang="en-US" sz="400">
                          <a:effectLst/>
                        </a:rPr>
                        <a:t>process</a:t>
                      </a:r>
                    </a:p>
                  </a:txBody>
                  <a:tcPr marL="9466" marR="9466" marT="4369" marB="4369" anchor="ctr"/>
                </a:tc>
                <a:tc>
                  <a:txBody>
                    <a:bodyPr/>
                    <a:lstStyle/>
                    <a:p>
                      <a:r>
                        <a:rPr lang="en-US" sz="400">
                          <a:effectLst/>
                        </a:rPr>
                        <a:t>command_line</a:t>
                      </a:r>
                    </a:p>
                  </a:txBody>
                  <a:tcPr marL="9466" marR="9466" marT="4369" marB="4369" anchor="ctr"/>
                </a:tc>
                <a:tc>
                  <a:txBody>
                    <a:bodyPr/>
                    <a:lstStyle/>
                    <a:p>
                      <a:r>
                        <a:rPr lang="en-US" sz="400">
                          <a:effectLst/>
                        </a:rPr>
                        <a:t>parentCmd</a:t>
                      </a:r>
                    </a:p>
                  </a:txBody>
                  <a:tcPr marL="9466" marR="9466" marT="4369" marB="4369" anchor="ctr"/>
                </a:tc>
                <a:extLst>
                  <a:ext uri="{0D108BD9-81ED-4DB2-BD59-A6C34878D82A}">
                    <a16:rowId xmlns:a16="http://schemas.microsoft.com/office/drawing/2014/main" val="1128980364"/>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parentFileHashSha1</a:t>
                      </a:r>
                    </a:p>
                  </a:txBody>
                  <a:tcPr marL="9466" marR="9466" marT="4369" marB="4369" anchor="ctr"/>
                </a:tc>
                <a:extLst>
                  <a:ext uri="{0D108BD9-81ED-4DB2-BD59-A6C34878D82A}">
                    <a16:rowId xmlns:a16="http://schemas.microsoft.com/office/drawing/2014/main" val="3267447207"/>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parentFilePath</a:t>
                      </a:r>
                    </a:p>
                  </a:txBody>
                  <a:tcPr marL="9466" marR="9466" marT="4369" marB="4369" anchor="ctr"/>
                </a:tc>
                <a:extLst>
                  <a:ext uri="{0D108BD9-81ED-4DB2-BD59-A6C34878D82A}">
                    <a16:rowId xmlns:a16="http://schemas.microsoft.com/office/drawing/2014/main" val="3232274156"/>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3522040927"/>
                  </a:ext>
                </a:extLst>
              </a:tr>
              <a:tr h="66896">
                <a:tc>
                  <a:txBody>
                    <a:bodyPr/>
                    <a:lstStyle/>
                    <a:p>
                      <a:r>
                        <a:rPr lang="en-US" sz="400">
                          <a:effectLst/>
                        </a:rPr>
                        <a:t>url</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request</a:t>
                      </a:r>
                    </a:p>
                  </a:txBody>
                  <a:tcPr marL="9466" marR="9466" marT="4369" marB="4369" anchor="ctr"/>
                </a:tc>
                <a:extLst>
                  <a:ext uri="{0D108BD9-81ED-4DB2-BD59-A6C34878D82A}">
                    <a16:rowId xmlns:a16="http://schemas.microsoft.com/office/drawing/2014/main" val="2973824391"/>
                  </a:ext>
                </a:extLst>
              </a:tr>
              <a:tr h="66896">
                <a:tc>
                  <a:txBody>
                    <a:bodyPr/>
                    <a:lstStyle/>
                    <a:p>
                      <a:r>
                        <a:rPr lang="en-US" sz="400">
                          <a:effectLst/>
                        </a:rPr>
                        <a:t>url</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mail_urls</a:t>
                      </a:r>
                    </a:p>
                  </a:txBody>
                  <a:tcPr marL="9466" marR="9466" marT="4369" marB="4369" anchor="ctr"/>
                </a:tc>
                <a:extLst>
                  <a:ext uri="{0D108BD9-81ED-4DB2-BD59-A6C34878D82A}">
                    <a16:rowId xmlns:a16="http://schemas.microsoft.com/office/drawing/2014/main" val="1178961103"/>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1012809155"/>
                  </a:ext>
                </a:extLst>
              </a:tr>
              <a:tr h="66896">
                <a:tc>
                  <a:txBody>
                    <a:bodyPr/>
                    <a:lstStyle/>
                    <a:p>
                      <a:r>
                        <a:rPr lang="en-US" sz="400">
                          <a:effectLst/>
                        </a:rPr>
                        <a:t>user-account</a:t>
                      </a:r>
                    </a:p>
                  </a:txBody>
                  <a:tcPr marL="9466" marR="9466" marT="4369" marB="4369" anchor="ctr"/>
                </a:tc>
                <a:tc>
                  <a:txBody>
                    <a:bodyPr/>
                    <a:lstStyle/>
                    <a:p>
                      <a:r>
                        <a:rPr lang="en-US" sz="400">
                          <a:effectLst/>
                        </a:rPr>
                        <a:t>account_login</a:t>
                      </a:r>
                    </a:p>
                  </a:txBody>
                  <a:tcPr marL="9466" marR="9466" marT="4369" marB="4369" anchor="ctr"/>
                </a:tc>
                <a:tc>
                  <a:txBody>
                    <a:bodyPr/>
                    <a:lstStyle/>
                    <a:p>
                      <a:r>
                        <a:rPr lang="en-US" sz="400">
                          <a:effectLst/>
                        </a:rPr>
                        <a:t>logonUser</a:t>
                      </a:r>
                    </a:p>
                  </a:txBody>
                  <a:tcPr marL="9466" marR="9466" marT="4369" marB="4369" anchor="ctr"/>
                </a:tc>
                <a:extLst>
                  <a:ext uri="{0D108BD9-81ED-4DB2-BD59-A6C34878D82A}">
                    <a16:rowId xmlns:a16="http://schemas.microsoft.com/office/drawing/2014/main" val="3748907488"/>
                  </a:ext>
                </a:extLst>
              </a:tr>
              <a:tr h="66896">
                <a:tc>
                  <a:txBody>
                    <a:bodyPr/>
                    <a:lstStyle/>
                    <a:p>
                      <a:r>
                        <a:rPr lang="en-US" sz="400">
                          <a:effectLst/>
                        </a:rPr>
                        <a:t>user-account</a:t>
                      </a:r>
                    </a:p>
                  </a:txBody>
                  <a:tcPr marL="9466" marR="9466" marT="4369" marB="4369" anchor="ctr"/>
                </a:tc>
                <a:tc>
                  <a:txBody>
                    <a:bodyPr/>
                    <a:lstStyle/>
                    <a:p>
                      <a:r>
                        <a:rPr lang="en-US" sz="400">
                          <a:effectLst/>
                        </a:rPr>
                        <a:t>user_id</a:t>
                      </a:r>
                    </a:p>
                  </a:txBody>
                  <a:tcPr marL="9466" marR="9466" marT="4369" marB="4369" anchor="ctr"/>
                </a:tc>
                <a:tc>
                  <a:txBody>
                    <a:bodyPr/>
                    <a:lstStyle/>
                    <a:p>
                      <a:r>
                        <a:rPr lang="en-US" sz="400">
                          <a:effectLst/>
                        </a:rPr>
                        <a:t>objectUser</a:t>
                      </a:r>
                    </a:p>
                  </a:txBody>
                  <a:tcPr marL="9466" marR="9466" marT="4369" marB="4369" anchor="ctr"/>
                </a:tc>
                <a:extLst>
                  <a:ext uri="{0D108BD9-81ED-4DB2-BD59-A6C34878D82A}">
                    <a16:rowId xmlns:a16="http://schemas.microsoft.com/office/drawing/2014/main" val="3066613000"/>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81939665"/>
                  </a:ext>
                </a:extLst>
              </a:tr>
              <a:tr h="66896">
                <a:tc>
                  <a:txBody>
                    <a:bodyPr/>
                    <a:lstStyle/>
                    <a:p>
                      <a:r>
                        <a:rPr lang="en-US" sz="400">
                          <a:effectLst/>
                        </a:rPr>
                        <a:t>windows-registry-key</a:t>
                      </a:r>
                    </a:p>
                  </a:txBody>
                  <a:tcPr marL="9466" marR="9466" marT="4369" marB="4369" anchor="ctr"/>
                </a:tc>
                <a:tc>
                  <a:txBody>
                    <a:bodyPr/>
                    <a:lstStyle/>
                    <a:p>
                      <a:r>
                        <a:rPr lang="en-US" sz="400">
                          <a:effectLst/>
                        </a:rPr>
                        <a:t>key</a:t>
                      </a:r>
                    </a:p>
                  </a:txBody>
                  <a:tcPr marL="9466" marR="9466" marT="4369" marB="4369" anchor="ctr"/>
                </a:tc>
                <a:tc>
                  <a:txBody>
                    <a:bodyPr/>
                    <a:lstStyle/>
                    <a:p>
                      <a:r>
                        <a:rPr lang="en-US" sz="400">
                          <a:effectLst/>
                        </a:rPr>
                        <a:t>objectRegistryKeyHandle</a:t>
                      </a:r>
                    </a:p>
                  </a:txBody>
                  <a:tcPr marL="9466" marR="9466" marT="4369" marB="4369" anchor="ctr"/>
                </a:tc>
                <a:extLst>
                  <a:ext uri="{0D108BD9-81ED-4DB2-BD59-A6C34878D82A}">
                    <a16:rowId xmlns:a16="http://schemas.microsoft.com/office/drawing/2014/main" val="3027503129"/>
                  </a:ext>
                </a:extLst>
              </a:tr>
              <a:tr h="66896">
                <a:tc>
                  <a:txBody>
                    <a:bodyPr/>
                    <a:lstStyle/>
                    <a:p>
                      <a:r>
                        <a:rPr lang="en-US" sz="400">
                          <a:effectLst/>
                        </a:rPr>
                        <a:t>windows-registry-key</a:t>
                      </a:r>
                    </a:p>
                  </a:txBody>
                  <a:tcPr marL="9466" marR="9466" marT="4369" marB="4369" anchor="ctr"/>
                </a:tc>
                <a:tc>
                  <a:txBody>
                    <a:bodyPr/>
                    <a:lstStyle/>
                    <a:p>
                      <a:r>
                        <a:rPr lang="en-US" sz="400">
                          <a:effectLst/>
                        </a:rPr>
                        <a:t>values</a:t>
                      </a:r>
                    </a:p>
                  </a:txBody>
                  <a:tcPr marL="9466" marR="9466" marT="4369" marB="4369" anchor="ctr"/>
                </a:tc>
                <a:tc>
                  <a:txBody>
                    <a:bodyPr/>
                    <a:lstStyle/>
                    <a:p>
                      <a:r>
                        <a:rPr lang="en-US" sz="400">
                          <a:effectLst/>
                        </a:rPr>
                        <a:t>objectRegistryValueType</a:t>
                      </a:r>
                    </a:p>
                  </a:txBody>
                  <a:tcPr marL="9466" marR="9466" marT="4369" marB="4369" anchor="ctr"/>
                </a:tc>
                <a:extLst>
                  <a:ext uri="{0D108BD9-81ED-4DB2-BD59-A6C34878D82A}">
                    <a16:rowId xmlns:a16="http://schemas.microsoft.com/office/drawing/2014/main" val="1027106678"/>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dirty="0">
                        <a:effectLst/>
                      </a:endParaRPr>
                    </a:p>
                  </a:txBody>
                  <a:tcPr marL="9466" marR="9466" marT="4369" marB="4369" anchor="ctr"/>
                </a:tc>
                <a:tc>
                  <a:txBody>
                    <a:bodyPr/>
                    <a:lstStyle/>
                    <a:p>
                      <a:endParaRPr lang="en-US" sz="400" dirty="0"/>
                    </a:p>
                  </a:txBody>
                  <a:tcPr marL="12233" marR="12233" marT="6116" marB="6116"/>
                </a:tc>
                <a:extLst>
                  <a:ext uri="{0D108BD9-81ED-4DB2-BD59-A6C34878D82A}">
                    <a16:rowId xmlns:a16="http://schemas.microsoft.com/office/drawing/2014/main" val="1604639646"/>
                  </a:ext>
                </a:extLst>
              </a:tr>
            </a:tbl>
          </a:graphicData>
        </a:graphic>
      </p:graphicFrame>
      <p:sp>
        <p:nvSpPr>
          <p:cNvPr id="9" name="Title 8">
            <a:extLst>
              <a:ext uri="{FF2B5EF4-FFF2-40B4-BE49-F238E27FC236}">
                <a16:creationId xmlns:a16="http://schemas.microsoft.com/office/drawing/2014/main" id="{7557B31C-1B5B-4BF4-8C47-A308D68F39AF}"/>
              </a:ext>
            </a:extLst>
          </p:cNvPr>
          <p:cNvSpPr>
            <a:spLocks noGrp="1"/>
          </p:cNvSpPr>
          <p:nvPr>
            <p:ph type="title"/>
          </p:nvPr>
        </p:nvSpPr>
        <p:spPr/>
        <p:txBody>
          <a:bodyPr/>
          <a:lstStyle/>
          <a:p>
            <a:r>
              <a:rPr lang="en-US" dirty="0"/>
              <a:t>Stix-Shifter: </a:t>
            </a:r>
            <a:br>
              <a:rPr lang="en-US" dirty="0"/>
            </a:br>
            <a:r>
              <a:rPr lang="en-US" sz="1800" dirty="0"/>
              <a:t>Highlights the limits of model-less normalization </a:t>
            </a:r>
            <a:r>
              <a:rPr lang="en-US" sz="1800" dirty="0" err="1"/>
              <a:t>xEDRs</a:t>
            </a:r>
            <a:endParaRPr lang="en-US" dirty="0"/>
          </a:p>
        </p:txBody>
      </p:sp>
      <p:sp>
        <p:nvSpPr>
          <p:cNvPr id="10" name="TextBox 9">
            <a:extLst>
              <a:ext uri="{FF2B5EF4-FFF2-40B4-BE49-F238E27FC236}">
                <a16:creationId xmlns:a16="http://schemas.microsoft.com/office/drawing/2014/main" id="{E0669D25-C98A-4535-AE3B-3CE8689BF71F}"/>
              </a:ext>
            </a:extLst>
          </p:cNvPr>
          <p:cNvSpPr txBox="1"/>
          <p:nvPr/>
        </p:nvSpPr>
        <p:spPr>
          <a:xfrm>
            <a:off x="3381071" y="1758157"/>
            <a:ext cx="1354858" cy="369332"/>
          </a:xfrm>
          <a:prstGeom prst="rect">
            <a:avLst/>
          </a:prstGeom>
          <a:noFill/>
        </p:spPr>
        <p:txBody>
          <a:bodyPr wrap="none" rtlCol="0">
            <a:spAutoFit/>
          </a:bodyPr>
          <a:lstStyle/>
          <a:p>
            <a:r>
              <a:rPr lang="en-US" dirty="0" err="1"/>
              <a:t>CarbonBlack</a:t>
            </a:r>
            <a:endParaRPr lang="en-US" dirty="0"/>
          </a:p>
        </p:txBody>
      </p:sp>
      <p:sp>
        <p:nvSpPr>
          <p:cNvPr id="11" name="TextBox 10">
            <a:extLst>
              <a:ext uri="{FF2B5EF4-FFF2-40B4-BE49-F238E27FC236}">
                <a16:creationId xmlns:a16="http://schemas.microsoft.com/office/drawing/2014/main" id="{934726A9-3145-4EDE-B87D-671178476D63}"/>
              </a:ext>
            </a:extLst>
          </p:cNvPr>
          <p:cNvSpPr txBox="1"/>
          <p:nvPr/>
        </p:nvSpPr>
        <p:spPr>
          <a:xfrm>
            <a:off x="5653229" y="23784"/>
            <a:ext cx="1048685" cy="646331"/>
          </a:xfrm>
          <a:prstGeom prst="rect">
            <a:avLst/>
          </a:prstGeom>
          <a:noFill/>
        </p:spPr>
        <p:txBody>
          <a:bodyPr wrap="none" rtlCol="0">
            <a:spAutoFit/>
          </a:bodyPr>
          <a:lstStyle/>
          <a:p>
            <a:r>
              <a:rPr lang="en-US" dirty="0"/>
              <a:t>Trend</a:t>
            </a:r>
          </a:p>
          <a:p>
            <a:r>
              <a:rPr lang="en-US" dirty="0"/>
              <a:t>(XDR-</a:t>
            </a:r>
            <a:r>
              <a:rPr lang="en-US" dirty="0" err="1"/>
              <a:t>ish</a:t>
            </a:r>
            <a:r>
              <a:rPr lang="en-US" dirty="0"/>
              <a:t>)</a:t>
            </a:r>
          </a:p>
        </p:txBody>
      </p:sp>
      <p:sp>
        <p:nvSpPr>
          <p:cNvPr id="12" name="TextBox 11">
            <a:extLst>
              <a:ext uri="{FF2B5EF4-FFF2-40B4-BE49-F238E27FC236}">
                <a16:creationId xmlns:a16="http://schemas.microsoft.com/office/drawing/2014/main" id="{F5768432-CADC-49CA-AA49-DF5122E71A3A}"/>
              </a:ext>
            </a:extLst>
          </p:cNvPr>
          <p:cNvSpPr txBox="1"/>
          <p:nvPr/>
        </p:nvSpPr>
        <p:spPr>
          <a:xfrm>
            <a:off x="8679286" y="-4207"/>
            <a:ext cx="1318310" cy="369332"/>
          </a:xfrm>
          <a:prstGeom prst="rect">
            <a:avLst/>
          </a:prstGeom>
          <a:noFill/>
        </p:spPr>
        <p:txBody>
          <a:bodyPr wrap="none" rtlCol="0">
            <a:spAutoFit/>
          </a:bodyPr>
          <a:lstStyle/>
          <a:p>
            <a:r>
              <a:rPr lang="en-US" dirty="0"/>
              <a:t>CrowdStrike</a:t>
            </a:r>
          </a:p>
        </p:txBody>
      </p:sp>
      <p:sp>
        <p:nvSpPr>
          <p:cNvPr id="13" name="Left Brace 12">
            <a:extLst>
              <a:ext uri="{FF2B5EF4-FFF2-40B4-BE49-F238E27FC236}">
                <a16:creationId xmlns:a16="http://schemas.microsoft.com/office/drawing/2014/main" id="{9F012E6E-138A-4EC8-9B18-26E844C48220}"/>
              </a:ext>
            </a:extLst>
          </p:cNvPr>
          <p:cNvSpPr/>
          <p:nvPr/>
        </p:nvSpPr>
        <p:spPr>
          <a:xfrm>
            <a:off x="9712619" y="1095023"/>
            <a:ext cx="129855" cy="567594"/>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4" name="Right Brace 13">
            <a:extLst>
              <a:ext uri="{FF2B5EF4-FFF2-40B4-BE49-F238E27FC236}">
                <a16:creationId xmlns:a16="http://schemas.microsoft.com/office/drawing/2014/main" id="{7811A4FF-5EAB-495F-8D8A-994B6AA6B5EE}"/>
              </a:ext>
            </a:extLst>
          </p:cNvPr>
          <p:cNvSpPr/>
          <p:nvPr/>
        </p:nvSpPr>
        <p:spPr>
          <a:xfrm>
            <a:off x="8679286" y="2983609"/>
            <a:ext cx="104106" cy="1974756"/>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F5E2724C-192D-4A7D-ABDE-0D779AA57F46}"/>
              </a:ext>
            </a:extLst>
          </p:cNvPr>
          <p:cNvCxnSpPr>
            <a:cxnSpLocks/>
            <a:stCxn id="14" idx="1"/>
            <a:endCxn id="13" idx="1"/>
          </p:cNvCxnSpPr>
          <p:nvPr/>
        </p:nvCxnSpPr>
        <p:spPr>
          <a:xfrm flipV="1">
            <a:off x="8783392" y="1378820"/>
            <a:ext cx="929227" cy="2592167"/>
          </a:xfrm>
          <a:prstGeom prst="line">
            <a:avLst/>
          </a:prstGeom>
        </p:spPr>
        <p:style>
          <a:lnRef idx="1">
            <a:schemeClr val="accent2"/>
          </a:lnRef>
          <a:fillRef idx="0">
            <a:schemeClr val="accent2"/>
          </a:fillRef>
          <a:effectRef idx="0">
            <a:schemeClr val="accent2"/>
          </a:effectRef>
          <a:fontRef idx="minor">
            <a:schemeClr val="tx1"/>
          </a:fontRef>
        </p:style>
      </p:cxnSp>
      <p:sp>
        <p:nvSpPr>
          <p:cNvPr id="25" name="Left Brace 24">
            <a:extLst>
              <a:ext uri="{FF2B5EF4-FFF2-40B4-BE49-F238E27FC236}">
                <a16:creationId xmlns:a16="http://schemas.microsoft.com/office/drawing/2014/main" id="{D2FF2FE8-1313-45CC-8974-AB435C3C37CF}"/>
              </a:ext>
            </a:extLst>
          </p:cNvPr>
          <p:cNvSpPr/>
          <p:nvPr/>
        </p:nvSpPr>
        <p:spPr>
          <a:xfrm>
            <a:off x="9694167" y="402984"/>
            <a:ext cx="129855" cy="624922"/>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27" name="Right Brace 26">
            <a:extLst>
              <a:ext uri="{FF2B5EF4-FFF2-40B4-BE49-F238E27FC236}">
                <a16:creationId xmlns:a16="http://schemas.microsoft.com/office/drawing/2014/main" id="{56BB7150-4C3C-434F-9B68-51FD5F9C9127}"/>
              </a:ext>
            </a:extLst>
          </p:cNvPr>
          <p:cNvSpPr/>
          <p:nvPr/>
        </p:nvSpPr>
        <p:spPr>
          <a:xfrm>
            <a:off x="8679286" y="1854558"/>
            <a:ext cx="104106" cy="996698"/>
          </a:xfrm>
          <a:prstGeom prst="righ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2AE54BEF-47ED-454A-8DDD-16746E9ED838}"/>
              </a:ext>
            </a:extLst>
          </p:cNvPr>
          <p:cNvCxnSpPr>
            <a:cxnSpLocks/>
            <a:stCxn id="27" idx="1"/>
            <a:endCxn id="25" idx="1"/>
          </p:cNvCxnSpPr>
          <p:nvPr/>
        </p:nvCxnSpPr>
        <p:spPr>
          <a:xfrm flipV="1">
            <a:off x="8783392" y="715445"/>
            <a:ext cx="910775" cy="1637462"/>
          </a:xfrm>
          <a:prstGeom prst="line">
            <a:avLst/>
          </a:prstGeom>
        </p:spPr>
        <p:style>
          <a:lnRef idx="1">
            <a:schemeClr val="accent6"/>
          </a:lnRef>
          <a:fillRef idx="0">
            <a:schemeClr val="accent6"/>
          </a:fillRef>
          <a:effectRef idx="0">
            <a:schemeClr val="accent6"/>
          </a:effectRef>
          <a:fontRef idx="minor">
            <a:schemeClr val="tx1"/>
          </a:fontRef>
        </p:style>
      </p:cxnSp>
      <p:sp>
        <p:nvSpPr>
          <p:cNvPr id="32" name="Left Brace 31">
            <a:extLst>
              <a:ext uri="{FF2B5EF4-FFF2-40B4-BE49-F238E27FC236}">
                <a16:creationId xmlns:a16="http://schemas.microsoft.com/office/drawing/2014/main" id="{26A16AD5-C578-46C2-8C3F-4840518417AF}"/>
              </a:ext>
            </a:extLst>
          </p:cNvPr>
          <p:cNvSpPr/>
          <p:nvPr/>
        </p:nvSpPr>
        <p:spPr>
          <a:xfrm>
            <a:off x="6483451" y="1881135"/>
            <a:ext cx="144886" cy="913579"/>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34" name="Right Brace 33">
            <a:extLst>
              <a:ext uri="{FF2B5EF4-FFF2-40B4-BE49-F238E27FC236}">
                <a16:creationId xmlns:a16="http://schemas.microsoft.com/office/drawing/2014/main" id="{1AB2B561-13B3-4811-B8C3-A587F808C6ED}"/>
              </a:ext>
            </a:extLst>
          </p:cNvPr>
          <p:cNvSpPr/>
          <p:nvPr/>
        </p:nvSpPr>
        <p:spPr>
          <a:xfrm>
            <a:off x="5726805" y="2567189"/>
            <a:ext cx="92833" cy="768439"/>
          </a:xfrm>
          <a:prstGeom prst="righ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87230CD2-E59B-4CCB-BB51-F533877B2829}"/>
              </a:ext>
            </a:extLst>
          </p:cNvPr>
          <p:cNvCxnSpPr>
            <a:cxnSpLocks/>
            <a:stCxn id="34" idx="1"/>
            <a:endCxn id="32" idx="1"/>
          </p:cNvCxnSpPr>
          <p:nvPr/>
        </p:nvCxnSpPr>
        <p:spPr>
          <a:xfrm flipV="1">
            <a:off x="5819638" y="2337925"/>
            <a:ext cx="663813" cy="613484"/>
          </a:xfrm>
          <a:prstGeom prst="line">
            <a:avLst/>
          </a:prstGeom>
        </p:spPr>
        <p:style>
          <a:lnRef idx="1">
            <a:schemeClr val="accent6"/>
          </a:lnRef>
          <a:fillRef idx="0">
            <a:schemeClr val="accent6"/>
          </a:fillRef>
          <a:effectRef idx="0">
            <a:schemeClr val="accent6"/>
          </a:effectRef>
          <a:fontRef idx="minor">
            <a:schemeClr val="tx1"/>
          </a:fontRef>
        </p:style>
      </p:cxnSp>
      <p:sp>
        <p:nvSpPr>
          <p:cNvPr id="38" name="TextBox 37">
            <a:extLst>
              <a:ext uri="{FF2B5EF4-FFF2-40B4-BE49-F238E27FC236}">
                <a16:creationId xmlns:a16="http://schemas.microsoft.com/office/drawing/2014/main" id="{64446541-883F-40E1-98BC-5E446FD32217}"/>
              </a:ext>
            </a:extLst>
          </p:cNvPr>
          <p:cNvSpPr txBox="1"/>
          <p:nvPr/>
        </p:nvSpPr>
        <p:spPr>
          <a:xfrm>
            <a:off x="-704" y="5412291"/>
            <a:ext cx="2728731" cy="369332"/>
          </a:xfrm>
          <a:prstGeom prst="rect">
            <a:avLst/>
          </a:prstGeom>
          <a:noFill/>
        </p:spPr>
        <p:txBody>
          <a:bodyPr wrap="square" rtlCol="0">
            <a:spAutoFit/>
          </a:bodyPr>
          <a:lstStyle/>
          <a:p>
            <a:r>
              <a:rPr lang="en-US" dirty="0"/>
              <a:t>Opaque </a:t>
            </a:r>
            <a:r>
              <a:rPr lang="en-US" dirty="0" err="1"/>
              <a:t>unjoinable</a:t>
            </a:r>
            <a:r>
              <a:rPr lang="en-US" dirty="0"/>
              <a:t> IDs</a:t>
            </a:r>
          </a:p>
        </p:txBody>
      </p:sp>
      <p:cxnSp>
        <p:nvCxnSpPr>
          <p:cNvPr id="40" name="Straight Arrow Connector 39">
            <a:extLst>
              <a:ext uri="{FF2B5EF4-FFF2-40B4-BE49-F238E27FC236}">
                <a16:creationId xmlns:a16="http://schemas.microsoft.com/office/drawing/2014/main" id="{BE5B434D-B330-464F-AA7A-F2D36DE5ADEE}"/>
              </a:ext>
            </a:extLst>
          </p:cNvPr>
          <p:cNvCxnSpPr>
            <a:cxnSpLocks/>
            <a:stCxn id="38" idx="3"/>
          </p:cNvCxnSpPr>
          <p:nvPr/>
        </p:nvCxnSpPr>
        <p:spPr>
          <a:xfrm>
            <a:off x="2728027" y="5596957"/>
            <a:ext cx="671993" cy="12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Left Brace 41">
            <a:extLst>
              <a:ext uri="{FF2B5EF4-FFF2-40B4-BE49-F238E27FC236}">
                <a16:creationId xmlns:a16="http://schemas.microsoft.com/office/drawing/2014/main" id="{1F5CA8B6-CA09-4DD9-8E9B-D4EB28B3482E}"/>
              </a:ext>
            </a:extLst>
          </p:cNvPr>
          <p:cNvSpPr/>
          <p:nvPr/>
        </p:nvSpPr>
        <p:spPr>
          <a:xfrm>
            <a:off x="6454610" y="2967707"/>
            <a:ext cx="144886" cy="1990658"/>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5" name="Right Brace 44">
            <a:extLst>
              <a:ext uri="{FF2B5EF4-FFF2-40B4-BE49-F238E27FC236}">
                <a16:creationId xmlns:a16="http://schemas.microsoft.com/office/drawing/2014/main" id="{E592A11E-186B-4DBE-9DE3-EE23E7CBC8AB}"/>
              </a:ext>
            </a:extLst>
          </p:cNvPr>
          <p:cNvSpPr/>
          <p:nvPr/>
        </p:nvSpPr>
        <p:spPr>
          <a:xfrm>
            <a:off x="5755646" y="5241701"/>
            <a:ext cx="97513" cy="18445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D42DE464-6B1B-4B6D-AB89-6922E2629A46}"/>
              </a:ext>
            </a:extLst>
          </p:cNvPr>
          <p:cNvCxnSpPr>
            <a:cxnSpLocks/>
            <a:stCxn id="45" idx="1"/>
            <a:endCxn id="42" idx="1"/>
          </p:cNvCxnSpPr>
          <p:nvPr/>
        </p:nvCxnSpPr>
        <p:spPr>
          <a:xfrm flipV="1">
            <a:off x="5853159" y="3963036"/>
            <a:ext cx="601451" cy="1370891"/>
          </a:xfrm>
          <a:prstGeom prst="line">
            <a:avLst/>
          </a:prstGeom>
        </p:spPr>
        <p:style>
          <a:lnRef idx="1">
            <a:schemeClr val="accent2"/>
          </a:lnRef>
          <a:fillRef idx="0">
            <a:schemeClr val="accent2"/>
          </a:fillRef>
          <a:effectRef idx="0">
            <a:schemeClr val="accent2"/>
          </a:effectRef>
          <a:fontRef idx="minor">
            <a:schemeClr val="tx1"/>
          </a:fontRef>
        </p:style>
      </p:cxnSp>
      <p:sp>
        <p:nvSpPr>
          <p:cNvPr id="50" name="Left Brace 49">
            <a:extLst>
              <a:ext uri="{FF2B5EF4-FFF2-40B4-BE49-F238E27FC236}">
                <a16:creationId xmlns:a16="http://schemas.microsoft.com/office/drawing/2014/main" id="{E2A1D198-62C2-4DC7-902D-6243EFF2E3C6}"/>
              </a:ext>
            </a:extLst>
          </p:cNvPr>
          <p:cNvSpPr/>
          <p:nvPr/>
        </p:nvSpPr>
        <p:spPr>
          <a:xfrm>
            <a:off x="9759094" y="5346738"/>
            <a:ext cx="111403" cy="246986"/>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5B9162B4-6703-4066-B5BE-2F8667A084EB}"/>
              </a:ext>
            </a:extLst>
          </p:cNvPr>
          <p:cNvCxnSpPr>
            <a:cxnSpLocks/>
            <a:stCxn id="14" idx="1"/>
            <a:endCxn id="50" idx="1"/>
          </p:cNvCxnSpPr>
          <p:nvPr/>
        </p:nvCxnSpPr>
        <p:spPr>
          <a:xfrm>
            <a:off x="8783392" y="3970987"/>
            <a:ext cx="975702" cy="1499244"/>
          </a:xfrm>
          <a:prstGeom prst="line">
            <a:avLst/>
          </a:prstGeom>
        </p:spPr>
        <p:style>
          <a:lnRef idx="1">
            <a:schemeClr val="accent2"/>
          </a:lnRef>
          <a:fillRef idx="0">
            <a:schemeClr val="accent2"/>
          </a:fillRef>
          <a:effectRef idx="0">
            <a:schemeClr val="accent2"/>
          </a:effectRef>
          <a:fontRef idx="minor">
            <a:schemeClr val="tx1"/>
          </a:fontRef>
        </p:style>
      </p:cxnSp>
      <p:sp>
        <p:nvSpPr>
          <p:cNvPr id="55" name="Left Brace 54">
            <a:extLst>
              <a:ext uri="{FF2B5EF4-FFF2-40B4-BE49-F238E27FC236}">
                <a16:creationId xmlns:a16="http://schemas.microsoft.com/office/drawing/2014/main" id="{E930593A-1334-45CD-957C-102AABFDA953}"/>
              </a:ext>
            </a:extLst>
          </p:cNvPr>
          <p:cNvSpPr/>
          <p:nvPr/>
        </p:nvSpPr>
        <p:spPr>
          <a:xfrm>
            <a:off x="9718863" y="1758397"/>
            <a:ext cx="132947" cy="1052021"/>
          </a:xfrm>
          <a:prstGeom prst="lef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56" name="Left Brace 55">
            <a:extLst>
              <a:ext uri="{FF2B5EF4-FFF2-40B4-BE49-F238E27FC236}">
                <a16:creationId xmlns:a16="http://schemas.microsoft.com/office/drawing/2014/main" id="{AE909FCD-3B98-4924-9EF8-1B37940D9704}"/>
              </a:ext>
            </a:extLst>
          </p:cNvPr>
          <p:cNvSpPr/>
          <p:nvPr/>
        </p:nvSpPr>
        <p:spPr>
          <a:xfrm>
            <a:off x="6436077" y="5126724"/>
            <a:ext cx="144886" cy="596917"/>
          </a:xfrm>
          <a:prstGeom prst="lef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58" name="Right Brace 57">
            <a:extLst>
              <a:ext uri="{FF2B5EF4-FFF2-40B4-BE49-F238E27FC236}">
                <a16:creationId xmlns:a16="http://schemas.microsoft.com/office/drawing/2014/main" id="{51BB2C17-EDEE-4F20-997D-E4F85DC1F7E2}"/>
              </a:ext>
            </a:extLst>
          </p:cNvPr>
          <p:cNvSpPr/>
          <p:nvPr/>
        </p:nvSpPr>
        <p:spPr>
          <a:xfrm>
            <a:off x="8687495" y="5090718"/>
            <a:ext cx="140097" cy="632923"/>
          </a:xfrm>
          <a:prstGeom prst="righ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59" name="Left Brace 58">
            <a:extLst>
              <a:ext uri="{FF2B5EF4-FFF2-40B4-BE49-F238E27FC236}">
                <a16:creationId xmlns:a16="http://schemas.microsoft.com/office/drawing/2014/main" id="{2E04AED4-FF2C-4E4A-8087-4F32B8BD814F}"/>
              </a:ext>
            </a:extLst>
          </p:cNvPr>
          <p:cNvSpPr/>
          <p:nvPr/>
        </p:nvSpPr>
        <p:spPr>
          <a:xfrm>
            <a:off x="6444286" y="8362885"/>
            <a:ext cx="194975" cy="379054"/>
          </a:xfrm>
          <a:prstGeom prst="lef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8D5E7573-5514-4B8B-A415-A4B48A92BA7E}"/>
              </a:ext>
            </a:extLst>
          </p:cNvPr>
          <p:cNvCxnSpPr>
            <a:cxnSpLocks/>
            <a:stCxn id="58" idx="1"/>
            <a:endCxn id="55" idx="1"/>
          </p:cNvCxnSpPr>
          <p:nvPr/>
        </p:nvCxnSpPr>
        <p:spPr>
          <a:xfrm flipV="1">
            <a:off x="8827592" y="2284408"/>
            <a:ext cx="891271" cy="3122772"/>
          </a:xfrm>
          <a:prstGeom prst="line">
            <a:avLst/>
          </a:prstGeom>
        </p:spPr>
        <p:style>
          <a:lnRef idx="1">
            <a:schemeClr val="accent4"/>
          </a:lnRef>
          <a:fillRef idx="0">
            <a:schemeClr val="accent4"/>
          </a:fillRef>
          <a:effectRef idx="0">
            <a:schemeClr val="accent4"/>
          </a:effectRef>
          <a:fontRef idx="minor">
            <a:schemeClr val="tx1"/>
          </a:fontRef>
        </p:style>
      </p:cxnSp>
      <p:sp>
        <p:nvSpPr>
          <p:cNvPr id="64" name="Right Brace 63">
            <a:extLst>
              <a:ext uri="{FF2B5EF4-FFF2-40B4-BE49-F238E27FC236}">
                <a16:creationId xmlns:a16="http://schemas.microsoft.com/office/drawing/2014/main" id="{AD8DCEDD-80D6-4703-BBB2-4778A149381D}"/>
              </a:ext>
            </a:extLst>
          </p:cNvPr>
          <p:cNvSpPr/>
          <p:nvPr/>
        </p:nvSpPr>
        <p:spPr>
          <a:xfrm>
            <a:off x="5744559" y="3522373"/>
            <a:ext cx="118033" cy="1185048"/>
          </a:xfrm>
          <a:prstGeom prst="righ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91004E00-20F6-41D1-A0C6-EB81F5F7D39D}"/>
              </a:ext>
            </a:extLst>
          </p:cNvPr>
          <p:cNvCxnSpPr>
            <a:cxnSpLocks/>
            <a:stCxn id="64" idx="1"/>
            <a:endCxn id="56" idx="1"/>
          </p:cNvCxnSpPr>
          <p:nvPr/>
        </p:nvCxnSpPr>
        <p:spPr>
          <a:xfrm>
            <a:off x="5862592" y="4114897"/>
            <a:ext cx="573485" cy="1310286"/>
          </a:xfrm>
          <a:prstGeom prst="line">
            <a:avLst/>
          </a:prstGeom>
        </p:spPr>
        <p:style>
          <a:lnRef idx="1">
            <a:schemeClr val="accent4"/>
          </a:lnRef>
          <a:fillRef idx="0">
            <a:schemeClr val="accent4"/>
          </a:fillRef>
          <a:effectRef idx="0">
            <a:schemeClr val="accent4"/>
          </a:effectRef>
          <a:fontRef idx="minor">
            <a:schemeClr val="tx1"/>
          </a:fontRef>
        </p:style>
      </p:cxnSp>
      <p:sp>
        <p:nvSpPr>
          <p:cNvPr id="70" name="TextBox 69">
            <a:extLst>
              <a:ext uri="{FF2B5EF4-FFF2-40B4-BE49-F238E27FC236}">
                <a16:creationId xmlns:a16="http://schemas.microsoft.com/office/drawing/2014/main" id="{D830C3BB-D8ED-43F5-964C-8184374B695E}"/>
              </a:ext>
            </a:extLst>
          </p:cNvPr>
          <p:cNvSpPr txBox="1"/>
          <p:nvPr/>
        </p:nvSpPr>
        <p:spPr>
          <a:xfrm>
            <a:off x="-9505" y="5165075"/>
            <a:ext cx="2761462" cy="369332"/>
          </a:xfrm>
          <a:prstGeom prst="rect">
            <a:avLst/>
          </a:prstGeom>
          <a:noFill/>
        </p:spPr>
        <p:txBody>
          <a:bodyPr wrap="none" rtlCol="0">
            <a:spAutoFit/>
          </a:bodyPr>
          <a:lstStyle/>
          <a:p>
            <a:r>
              <a:rPr lang="en-US" dirty="0" err="1"/>
              <a:t>xEDR</a:t>
            </a:r>
            <a:r>
              <a:rPr lang="en-US" dirty="0"/>
              <a:t> </a:t>
            </a:r>
            <a:r>
              <a:rPr lang="en-US" dirty="0" err="1"/>
              <a:t>attrib</a:t>
            </a:r>
            <a:r>
              <a:rPr lang="en-US" dirty="0"/>
              <a:t> representations</a:t>
            </a:r>
          </a:p>
        </p:txBody>
      </p:sp>
      <p:cxnSp>
        <p:nvCxnSpPr>
          <p:cNvPr id="71" name="Straight Arrow Connector 70">
            <a:extLst>
              <a:ext uri="{FF2B5EF4-FFF2-40B4-BE49-F238E27FC236}">
                <a16:creationId xmlns:a16="http://schemas.microsoft.com/office/drawing/2014/main" id="{97359DD5-49BB-47DF-84DF-5B8BE9DF4645}"/>
              </a:ext>
            </a:extLst>
          </p:cNvPr>
          <p:cNvCxnSpPr>
            <a:cxnSpLocks/>
            <a:stCxn id="70" idx="3"/>
            <a:endCxn id="75" idx="1"/>
          </p:cNvCxnSpPr>
          <p:nvPr/>
        </p:nvCxnSpPr>
        <p:spPr>
          <a:xfrm flipV="1">
            <a:off x="2751957" y="5346738"/>
            <a:ext cx="601349" cy="3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ight Brace 74">
            <a:extLst>
              <a:ext uri="{FF2B5EF4-FFF2-40B4-BE49-F238E27FC236}">
                <a16:creationId xmlns:a16="http://schemas.microsoft.com/office/drawing/2014/main" id="{6BCC2C7C-7F39-42EF-A6F1-16D7A8D7BE67}"/>
              </a:ext>
            </a:extLst>
          </p:cNvPr>
          <p:cNvSpPr/>
          <p:nvPr/>
        </p:nvSpPr>
        <p:spPr>
          <a:xfrm flipH="1">
            <a:off x="3353306" y="5246231"/>
            <a:ext cx="107209" cy="201013"/>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77" name="TextBox 76">
            <a:extLst>
              <a:ext uri="{FF2B5EF4-FFF2-40B4-BE49-F238E27FC236}">
                <a16:creationId xmlns:a16="http://schemas.microsoft.com/office/drawing/2014/main" id="{2259580B-DDA5-46BE-BAE3-D9866508038A}"/>
              </a:ext>
            </a:extLst>
          </p:cNvPr>
          <p:cNvSpPr txBox="1"/>
          <p:nvPr/>
        </p:nvSpPr>
        <p:spPr>
          <a:xfrm>
            <a:off x="3902" y="5721246"/>
            <a:ext cx="3284818" cy="1200329"/>
          </a:xfrm>
          <a:prstGeom prst="rect">
            <a:avLst/>
          </a:prstGeom>
          <a:noFill/>
        </p:spPr>
        <p:txBody>
          <a:bodyPr wrap="square" rtlCol="0">
            <a:spAutoFit/>
          </a:bodyPr>
          <a:lstStyle/>
          <a:p>
            <a:r>
              <a:rPr lang="en-US" sz="1200" dirty="0"/>
              <a:t>Normalizing the consumption of EDR capability, via the Stix-Shifter mapping approach won’t work, due to limitations in what products expose (attributes, reps, analytics, inf, train, …</a:t>
            </a:r>
            <a:r>
              <a:rPr lang="en-US" sz="1200" dirty="0" err="1"/>
              <a:t>mgmt</a:t>
            </a:r>
            <a:r>
              <a:rPr lang="en-US" sz="1200" dirty="0"/>
              <a:t>).</a:t>
            </a:r>
          </a:p>
          <a:p>
            <a:endParaRPr lang="en-US" sz="1200" dirty="0"/>
          </a:p>
          <a:p>
            <a:r>
              <a:rPr lang="en-US" sz="1200" dirty="0"/>
              <a:t>We need a model… probably two models</a:t>
            </a:r>
          </a:p>
        </p:txBody>
      </p:sp>
      <p:sp>
        <p:nvSpPr>
          <p:cNvPr id="79" name="TextBox 78">
            <a:extLst>
              <a:ext uri="{FF2B5EF4-FFF2-40B4-BE49-F238E27FC236}">
                <a16:creationId xmlns:a16="http://schemas.microsoft.com/office/drawing/2014/main" id="{127F1E03-A6A5-4702-8F9F-10ED044F7FA0}"/>
              </a:ext>
            </a:extLst>
          </p:cNvPr>
          <p:cNvSpPr txBox="1"/>
          <p:nvPr/>
        </p:nvSpPr>
        <p:spPr>
          <a:xfrm>
            <a:off x="-705" y="4929059"/>
            <a:ext cx="2591928" cy="369332"/>
          </a:xfrm>
          <a:prstGeom prst="rect">
            <a:avLst/>
          </a:prstGeom>
          <a:noFill/>
        </p:spPr>
        <p:txBody>
          <a:bodyPr wrap="none" rtlCol="0">
            <a:spAutoFit/>
          </a:bodyPr>
          <a:lstStyle/>
          <a:p>
            <a:r>
              <a:rPr lang="en-US" dirty="0" err="1"/>
              <a:t>xEDR</a:t>
            </a:r>
            <a:r>
              <a:rPr lang="en-US" dirty="0"/>
              <a:t> </a:t>
            </a:r>
            <a:r>
              <a:rPr lang="en-US" dirty="0" err="1"/>
              <a:t>attrib</a:t>
            </a:r>
            <a:r>
              <a:rPr lang="en-US" dirty="0"/>
              <a:t> relationships  </a:t>
            </a:r>
          </a:p>
        </p:txBody>
      </p:sp>
      <p:sp>
        <p:nvSpPr>
          <p:cNvPr id="81" name="TextBox 80">
            <a:extLst>
              <a:ext uri="{FF2B5EF4-FFF2-40B4-BE49-F238E27FC236}">
                <a16:creationId xmlns:a16="http://schemas.microsoft.com/office/drawing/2014/main" id="{E20D9BE4-0D5E-4C7F-8299-8183B6619AD3}"/>
              </a:ext>
            </a:extLst>
          </p:cNvPr>
          <p:cNvSpPr txBox="1"/>
          <p:nvPr/>
        </p:nvSpPr>
        <p:spPr>
          <a:xfrm>
            <a:off x="18718" y="1974779"/>
            <a:ext cx="3399733" cy="2862322"/>
          </a:xfrm>
          <a:prstGeom prst="rect">
            <a:avLst/>
          </a:prstGeom>
          <a:noFill/>
        </p:spPr>
        <p:txBody>
          <a:bodyPr wrap="square" rtlCol="0">
            <a:spAutoFit/>
          </a:bodyPr>
          <a:lstStyle/>
          <a:p>
            <a:r>
              <a:rPr lang="en-US" dirty="0"/>
              <a:t>Distributing IOCs , fielding simple alerts and taking simple action may work fine, if aimed at the EDR as a system ... and if Stix-Shifter mappings are expanded consistently.</a:t>
            </a:r>
          </a:p>
          <a:p>
            <a:endParaRPr lang="en-US" dirty="0"/>
          </a:p>
          <a:p>
            <a:r>
              <a:rPr lang="en-US" dirty="0"/>
              <a:t>Semantic inconsistencies that will interfere with </a:t>
            </a:r>
            <a:r>
              <a:rPr lang="en-US" dirty="0" err="1"/>
              <a:t>xEDR</a:t>
            </a:r>
            <a:r>
              <a:rPr lang="en-US" dirty="0"/>
              <a:t> sense making, decision support and action:</a:t>
            </a:r>
          </a:p>
        </p:txBody>
      </p:sp>
    </p:spTree>
    <p:extLst>
      <p:ext uri="{BB962C8B-B14F-4D97-AF65-F5344CB8AC3E}">
        <p14:creationId xmlns:p14="http://schemas.microsoft.com/office/powerpoint/2010/main" val="3544108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56D12-5386-492A-A94F-49C61D6782CE}"/>
              </a:ext>
            </a:extLst>
          </p:cNvPr>
          <p:cNvSpPr>
            <a:spLocks noGrp="1"/>
          </p:cNvSpPr>
          <p:nvPr>
            <p:ph type="title"/>
          </p:nvPr>
        </p:nvSpPr>
        <p:spPr/>
        <p:txBody>
          <a:bodyPr/>
          <a:lstStyle/>
          <a:p>
            <a:r>
              <a:rPr lang="en-US" dirty="0"/>
              <a:t>Inconsistencies across EDR/XDR break OODA</a:t>
            </a:r>
          </a:p>
        </p:txBody>
      </p:sp>
      <p:pic>
        <p:nvPicPr>
          <p:cNvPr id="4" name="Picture 3">
            <a:extLst>
              <a:ext uri="{FF2B5EF4-FFF2-40B4-BE49-F238E27FC236}">
                <a16:creationId xmlns:a16="http://schemas.microsoft.com/office/drawing/2014/main" id="{0AD5E712-8AE8-49DE-9D3A-40D373130B91}"/>
              </a:ext>
            </a:extLst>
          </p:cNvPr>
          <p:cNvPicPr>
            <a:picLocks noChangeAspect="1"/>
          </p:cNvPicPr>
          <p:nvPr/>
        </p:nvPicPr>
        <p:blipFill>
          <a:blip r:embed="rId2"/>
          <a:stretch>
            <a:fillRect/>
          </a:stretch>
        </p:blipFill>
        <p:spPr>
          <a:xfrm>
            <a:off x="1258866" y="2799188"/>
            <a:ext cx="9313311" cy="3814408"/>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3AB3D349-92BC-4FF0-9922-6D1F14C4AF93}"/>
              </a:ext>
            </a:extLst>
          </p:cNvPr>
          <p:cNvSpPr txBox="1"/>
          <p:nvPr/>
        </p:nvSpPr>
        <p:spPr>
          <a:xfrm>
            <a:off x="2080727" y="1852746"/>
            <a:ext cx="3529171" cy="369332"/>
          </a:xfrm>
          <a:prstGeom prst="rect">
            <a:avLst/>
          </a:prstGeom>
          <a:noFill/>
        </p:spPr>
        <p:txBody>
          <a:bodyPr wrap="none" rtlCol="0">
            <a:spAutoFit/>
          </a:bodyPr>
          <a:lstStyle/>
          <a:p>
            <a:r>
              <a:rPr lang="en-US" dirty="0">
                <a:solidFill>
                  <a:schemeClr val="accent1"/>
                </a:solidFill>
              </a:rPr>
              <a:t>Intention/Provisioning/Architecture</a:t>
            </a:r>
          </a:p>
        </p:txBody>
      </p:sp>
      <p:cxnSp>
        <p:nvCxnSpPr>
          <p:cNvPr id="7" name="Straight Arrow Connector 6">
            <a:extLst>
              <a:ext uri="{FF2B5EF4-FFF2-40B4-BE49-F238E27FC236}">
                <a16:creationId xmlns:a16="http://schemas.microsoft.com/office/drawing/2014/main" id="{096BAC5D-69FB-4281-8395-E32E6CCF9FF0}"/>
              </a:ext>
            </a:extLst>
          </p:cNvPr>
          <p:cNvCxnSpPr>
            <a:stCxn id="5" idx="2"/>
          </p:cNvCxnSpPr>
          <p:nvPr/>
        </p:nvCxnSpPr>
        <p:spPr>
          <a:xfrm>
            <a:off x="3845313" y="2222078"/>
            <a:ext cx="3565" cy="684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2FCC173-DFEA-4C2A-9F8B-40759060D1B4}"/>
              </a:ext>
            </a:extLst>
          </p:cNvPr>
          <p:cNvSpPr txBox="1"/>
          <p:nvPr/>
        </p:nvSpPr>
        <p:spPr>
          <a:xfrm>
            <a:off x="0" y="4315144"/>
            <a:ext cx="2437142" cy="646331"/>
          </a:xfrm>
          <a:prstGeom prst="rect">
            <a:avLst/>
          </a:prstGeom>
          <a:noFill/>
        </p:spPr>
        <p:txBody>
          <a:bodyPr wrap="none" rtlCol="0">
            <a:spAutoFit/>
          </a:bodyPr>
          <a:lstStyle/>
          <a:p>
            <a:r>
              <a:rPr lang="en-US" dirty="0">
                <a:solidFill>
                  <a:schemeClr val="accent1"/>
                </a:solidFill>
              </a:rPr>
              <a:t>Telemetry/Intel</a:t>
            </a:r>
          </a:p>
          <a:p>
            <a:r>
              <a:rPr lang="en-US" dirty="0">
                <a:solidFill>
                  <a:schemeClr val="accent1"/>
                </a:solidFill>
              </a:rPr>
              <a:t>EDR IOCs and Telemetry</a:t>
            </a:r>
          </a:p>
        </p:txBody>
      </p:sp>
      <p:cxnSp>
        <p:nvCxnSpPr>
          <p:cNvPr id="9" name="Straight Arrow Connector 8">
            <a:extLst>
              <a:ext uri="{FF2B5EF4-FFF2-40B4-BE49-F238E27FC236}">
                <a16:creationId xmlns:a16="http://schemas.microsoft.com/office/drawing/2014/main" id="{2C61AD7B-5FE7-4358-9E69-481DB1B441CE}"/>
              </a:ext>
            </a:extLst>
          </p:cNvPr>
          <p:cNvCxnSpPr>
            <a:cxnSpLocks/>
            <a:stCxn id="8" idx="3"/>
          </p:cNvCxnSpPr>
          <p:nvPr/>
        </p:nvCxnSpPr>
        <p:spPr>
          <a:xfrm>
            <a:off x="2437142" y="4638310"/>
            <a:ext cx="6718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883A116-4A7D-483E-B96B-304C6C03A241}"/>
              </a:ext>
            </a:extLst>
          </p:cNvPr>
          <p:cNvSpPr txBox="1"/>
          <p:nvPr/>
        </p:nvSpPr>
        <p:spPr>
          <a:xfrm>
            <a:off x="5573389" y="1852746"/>
            <a:ext cx="2861232" cy="646331"/>
          </a:xfrm>
          <a:prstGeom prst="rect">
            <a:avLst/>
          </a:prstGeom>
          <a:noFill/>
        </p:spPr>
        <p:txBody>
          <a:bodyPr wrap="none" rtlCol="0">
            <a:spAutoFit/>
          </a:bodyPr>
          <a:lstStyle/>
          <a:p>
            <a:r>
              <a:rPr lang="en-US" dirty="0">
                <a:solidFill>
                  <a:schemeClr val="accent1"/>
                </a:solidFill>
              </a:rPr>
              <a:t>Model-Informed Orientation</a:t>
            </a:r>
          </a:p>
          <a:p>
            <a:r>
              <a:rPr lang="en-US" dirty="0">
                <a:solidFill>
                  <a:schemeClr val="accent1"/>
                </a:solidFill>
              </a:rPr>
              <a:t>(different in every EDR)</a:t>
            </a:r>
          </a:p>
        </p:txBody>
      </p:sp>
      <p:cxnSp>
        <p:nvCxnSpPr>
          <p:cNvPr id="13" name="Straight Arrow Connector 12">
            <a:extLst>
              <a:ext uri="{FF2B5EF4-FFF2-40B4-BE49-F238E27FC236}">
                <a16:creationId xmlns:a16="http://schemas.microsoft.com/office/drawing/2014/main" id="{922D87E5-D4D1-4EB1-B994-A3E75EFA82EE}"/>
              </a:ext>
            </a:extLst>
          </p:cNvPr>
          <p:cNvCxnSpPr>
            <a:cxnSpLocks/>
            <a:stCxn id="12" idx="2"/>
          </p:cNvCxnSpPr>
          <p:nvPr/>
        </p:nvCxnSpPr>
        <p:spPr>
          <a:xfrm flipH="1">
            <a:off x="6182279" y="2499077"/>
            <a:ext cx="821726" cy="1322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7C42CA2-2BE9-4BC9-A4DA-0C4B2F9D3C41}"/>
              </a:ext>
            </a:extLst>
          </p:cNvPr>
          <p:cNvSpPr txBox="1"/>
          <p:nvPr/>
        </p:nvSpPr>
        <p:spPr>
          <a:xfrm>
            <a:off x="8434621" y="1852746"/>
            <a:ext cx="3581425" cy="646331"/>
          </a:xfrm>
          <a:prstGeom prst="rect">
            <a:avLst/>
          </a:prstGeom>
          <a:noFill/>
        </p:spPr>
        <p:txBody>
          <a:bodyPr wrap="square" rtlCol="0">
            <a:spAutoFit/>
          </a:bodyPr>
          <a:lstStyle/>
          <a:p>
            <a:r>
              <a:rPr lang="en-US" dirty="0">
                <a:solidFill>
                  <a:schemeClr val="accent1"/>
                </a:solidFill>
              </a:rPr>
              <a:t>Correct action and feedback efficacy both depend on a working model  </a:t>
            </a:r>
          </a:p>
        </p:txBody>
      </p:sp>
      <p:cxnSp>
        <p:nvCxnSpPr>
          <p:cNvPr id="17" name="Straight Arrow Connector 16">
            <a:extLst>
              <a:ext uri="{FF2B5EF4-FFF2-40B4-BE49-F238E27FC236}">
                <a16:creationId xmlns:a16="http://schemas.microsoft.com/office/drawing/2014/main" id="{DE866DDF-E59F-4E13-9982-80A2E27B0864}"/>
              </a:ext>
            </a:extLst>
          </p:cNvPr>
          <p:cNvCxnSpPr>
            <a:cxnSpLocks/>
            <a:stCxn id="16" idx="2"/>
          </p:cNvCxnSpPr>
          <p:nvPr/>
        </p:nvCxnSpPr>
        <p:spPr>
          <a:xfrm flipH="1">
            <a:off x="9781690" y="2499077"/>
            <a:ext cx="443644" cy="1929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868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6D35FB-34D1-49B2-979B-DDE6942C7461}"/>
              </a:ext>
            </a:extLst>
          </p:cNvPr>
          <p:cNvSpPr>
            <a:spLocks noGrp="1"/>
          </p:cNvSpPr>
          <p:nvPr>
            <p:ph type="title"/>
          </p:nvPr>
        </p:nvSpPr>
        <p:spPr/>
        <p:txBody>
          <a:bodyPr/>
          <a:lstStyle/>
          <a:p>
            <a:r>
              <a:rPr lang="en-US" dirty="0"/>
              <a:t>Recommendation</a:t>
            </a:r>
          </a:p>
        </p:txBody>
      </p:sp>
      <p:sp>
        <p:nvSpPr>
          <p:cNvPr id="4" name="Content Placeholder 3">
            <a:extLst>
              <a:ext uri="{FF2B5EF4-FFF2-40B4-BE49-F238E27FC236}">
                <a16:creationId xmlns:a16="http://schemas.microsoft.com/office/drawing/2014/main" id="{29D28E4C-B6C6-4D6B-8CBE-EBEFC6DDBB5C}"/>
              </a:ext>
            </a:extLst>
          </p:cNvPr>
          <p:cNvSpPr>
            <a:spLocks noGrp="1"/>
          </p:cNvSpPr>
          <p:nvPr>
            <p:ph idx="1"/>
          </p:nvPr>
        </p:nvSpPr>
        <p:spPr/>
        <p:txBody>
          <a:bodyPr>
            <a:normAutofit lnSpcReduction="10000"/>
          </a:bodyPr>
          <a:lstStyle/>
          <a:p>
            <a:r>
              <a:rPr lang="en-US" dirty="0"/>
              <a:t>Two parallel tracks</a:t>
            </a:r>
          </a:p>
          <a:p>
            <a:pPr marL="914400" lvl="1" indent="-457200">
              <a:buFont typeface="+mj-lt"/>
              <a:buAutoNum type="arabicPeriod"/>
            </a:pPr>
            <a:r>
              <a:rPr lang="en-US" dirty="0"/>
              <a:t>Continue to do what can be done with existing mapping approach</a:t>
            </a:r>
          </a:p>
          <a:p>
            <a:pPr lvl="2"/>
            <a:r>
              <a:rPr lang="en-US" dirty="0"/>
              <a:t>Has hard limits requiring additional parallel mechanisms</a:t>
            </a:r>
          </a:p>
          <a:p>
            <a:pPr lvl="2"/>
            <a:r>
              <a:rPr lang="en-US" dirty="0"/>
              <a:t>Enhanced by interacting with EDR systems, beyond just instrumented endpoints.</a:t>
            </a:r>
          </a:p>
          <a:p>
            <a:pPr lvl="2"/>
            <a:r>
              <a:rPr lang="en-US" dirty="0"/>
              <a:t>Can happen fast</a:t>
            </a:r>
          </a:p>
          <a:p>
            <a:pPr marL="914400" lvl="1" indent="-457200">
              <a:buFont typeface="+mj-lt"/>
              <a:buAutoNum type="arabicPeriod"/>
            </a:pPr>
            <a:r>
              <a:rPr lang="en-US" dirty="0"/>
              <a:t>Investigate the potential of leveraging existing models to extend the normalization of EDR/XDR consumption</a:t>
            </a:r>
          </a:p>
          <a:p>
            <a:pPr lvl="2"/>
            <a:r>
              <a:rPr lang="en-US" dirty="0"/>
              <a:t>More general enablement of normalized EDR consumption for more use cases</a:t>
            </a:r>
          </a:p>
          <a:p>
            <a:pPr lvl="2"/>
            <a:r>
              <a:rPr lang="en-US" dirty="0"/>
              <a:t>Requires analysis, debate and design </a:t>
            </a:r>
          </a:p>
          <a:p>
            <a:pPr marL="914400" lvl="1" indent="-457200">
              <a:buFont typeface="+mj-lt"/>
              <a:buAutoNum type="arabicPeriod"/>
            </a:pPr>
            <a:r>
              <a:rPr lang="en-US" dirty="0"/>
              <a:t>1. and 2. above are highly complementary, probably mutually necessary to cultivate sustainable communities of interest, and to influence the market.</a:t>
            </a:r>
          </a:p>
          <a:p>
            <a:pPr marL="457200" lvl="1" indent="0">
              <a:buNone/>
            </a:pPr>
            <a:r>
              <a:rPr lang="en-US" dirty="0"/>
              <a:t>So, I’d like to still proceed on the expanded analysis proposed in the last meeting</a:t>
            </a:r>
          </a:p>
          <a:p>
            <a:pPr marL="914400" lvl="2" indent="0">
              <a:buNone/>
            </a:pPr>
            <a:endParaRPr lang="en-US" dirty="0"/>
          </a:p>
        </p:txBody>
      </p:sp>
    </p:spTree>
    <p:extLst>
      <p:ext uri="{BB962C8B-B14F-4D97-AF65-F5344CB8AC3E}">
        <p14:creationId xmlns:p14="http://schemas.microsoft.com/office/powerpoint/2010/main" val="4151984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23B4-B801-4B75-B398-088221C4D883}"/>
              </a:ext>
            </a:extLst>
          </p:cNvPr>
          <p:cNvSpPr>
            <a:spLocks noGrp="1"/>
          </p:cNvSpPr>
          <p:nvPr>
            <p:ph type="title"/>
          </p:nvPr>
        </p:nvSpPr>
        <p:spPr/>
        <p:txBody>
          <a:bodyPr/>
          <a:lstStyle/>
          <a:p>
            <a:r>
              <a:rPr lang="en-US" dirty="0"/>
              <a:t>EDR Normalization Objectives Expressed in PACE Meeting</a:t>
            </a:r>
          </a:p>
        </p:txBody>
      </p:sp>
      <p:sp>
        <p:nvSpPr>
          <p:cNvPr id="3" name="Content Placeholder 2">
            <a:extLst>
              <a:ext uri="{FF2B5EF4-FFF2-40B4-BE49-F238E27FC236}">
                <a16:creationId xmlns:a16="http://schemas.microsoft.com/office/drawing/2014/main" id="{C836564A-1AE2-402E-B242-0195685A6C9B}"/>
              </a:ext>
            </a:extLst>
          </p:cNvPr>
          <p:cNvSpPr>
            <a:spLocks noGrp="1"/>
          </p:cNvSpPr>
          <p:nvPr>
            <p:ph idx="1"/>
          </p:nvPr>
        </p:nvSpPr>
        <p:spPr/>
        <p:txBody>
          <a:bodyPr>
            <a:normAutofit fontScale="92500" lnSpcReduction="10000"/>
          </a:bodyPr>
          <a:lstStyle/>
          <a:p>
            <a:r>
              <a:rPr lang="en-US" dirty="0"/>
              <a:t>Normalizing Response to EDR Detections (detection and action) across uniform deployments of any EDR </a:t>
            </a:r>
          </a:p>
          <a:p>
            <a:pPr lvl="1"/>
            <a:r>
              <a:rPr lang="en-US" dirty="0"/>
              <a:t>Possible with OpenC2, but actionable context will need to communicated using another or additional functionality.</a:t>
            </a:r>
          </a:p>
          <a:p>
            <a:pPr lvl="1"/>
            <a:r>
              <a:rPr lang="en-US" dirty="0"/>
              <a:t>May require talking to EDR systems (managers)</a:t>
            </a:r>
          </a:p>
          <a:p>
            <a:r>
              <a:rPr lang="en-US" dirty="0"/>
              <a:t>Normalizing Response to EDR Detections (detection and action) across heterogeneous deployments of arbitrary EDRs </a:t>
            </a:r>
          </a:p>
          <a:p>
            <a:pPr lvl="1"/>
            <a:r>
              <a:rPr lang="en-US" dirty="0"/>
              <a:t>Far harder, due to balkanized/fragmented and inconsistent model, analytics, ML, tagging, grouping, system topology, data domains (training) …</a:t>
            </a:r>
          </a:p>
          <a:p>
            <a:pPr lvl="1"/>
            <a:r>
              <a:rPr lang="en-US" dirty="0"/>
              <a:t>Certainly requires talking to managers.</a:t>
            </a:r>
          </a:p>
          <a:p>
            <a:r>
              <a:rPr lang="en-US" dirty="0"/>
              <a:t>Liberating the market from the walled gardens of proprietary EDR</a:t>
            </a:r>
          </a:p>
          <a:p>
            <a:pPr lvl="1"/>
            <a:r>
              <a:rPr lang="en-US" dirty="0"/>
              <a:t>Requires models of Telemetry, Mal behavior and Mitigation options</a:t>
            </a:r>
          </a:p>
        </p:txBody>
      </p:sp>
    </p:spTree>
    <p:extLst>
      <p:ext uri="{BB962C8B-B14F-4D97-AF65-F5344CB8AC3E}">
        <p14:creationId xmlns:p14="http://schemas.microsoft.com/office/powerpoint/2010/main" val="1406881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C9300-70A5-4784-A65E-D0896A9FE5AE}"/>
              </a:ext>
            </a:extLst>
          </p:cNvPr>
          <p:cNvSpPr>
            <a:spLocks noGrp="1"/>
          </p:cNvSpPr>
          <p:nvPr>
            <p:ph type="title"/>
          </p:nvPr>
        </p:nvSpPr>
        <p:spPr/>
        <p:txBody>
          <a:bodyPr/>
          <a:lstStyle/>
          <a:p>
            <a:r>
              <a:rPr lang="en-US" dirty="0"/>
              <a:t>EDR/XDR Normalization Challenge 2</a:t>
            </a:r>
          </a:p>
        </p:txBody>
      </p:sp>
      <p:grpSp>
        <p:nvGrpSpPr>
          <p:cNvPr id="57" name="Group 56">
            <a:extLst>
              <a:ext uri="{FF2B5EF4-FFF2-40B4-BE49-F238E27FC236}">
                <a16:creationId xmlns:a16="http://schemas.microsoft.com/office/drawing/2014/main" id="{FF47373F-6F01-4D7E-9736-72C8AD3CAF2E}"/>
              </a:ext>
            </a:extLst>
          </p:cNvPr>
          <p:cNvGrpSpPr/>
          <p:nvPr/>
        </p:nvGrpSpPr>
        <p:grpSpPr>
          <a:xfrm>
            <a:off x="107890" y="692727"/>
            <a:ext cx="11848397" cy="6078924"/>
            <a:chOff x="107890" y="692727"/>
            <a:chExt cx="11848397" cy="6078924"/>
          </a:xfrm>
        </p:grpSpPr>
        <p:grpSp>
          <p:nvGrpSpPr>
            <p:cNvPr id="17" name="Group 16">
              <a:extLst>
                <a:ext uri="{FF2B5EF4-FFF2-40B4-BE49-F238E27FC236}">
                  <a16:creationId xmlns:a16="http://schemas.microsoft.com/office/drawing/2014/main" id="{16B920E2-1931-4ED4-8DA2-8FE9F7558290}"/>
                </a:ext>
              </a:extLst>
            </p:cNvPr>
            <p:cNvGrpSpPr/>
            <p:nvPr/>
          </p:nvGrpSpPr>
          <p:grpSpPr>
            <a:xfrm>
              <a:off x="5889267" y="692727"/>
              <a:ext cx="6053166" cy="4990252"/>
              <a:chOff x="-321095" y="1765005"/>
              <a:chExt cx="9283930" cy="6591343"/>
            </a:xfrm>
          </p:grpSpPr>
          <p:sp>
            <p:nvSpPr>
              <p:cNvPr id="3" name="Rectangle: Rounded Corners 2">
                <a:extLst>
                  <a:ext uri="{FF2B5EF4-FFF2-40B4-BE49-F238E27FC236}">
                    <a16:creationId xmlns:a16="http://schemas.microsoft.com/office/drawing/2014/main" id="{8ED0796F-B0FE-444A-A210-1FE3E19E3A40}"/>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400"/>
              </a:p>
            </p:txBody>
          </p:sp>
          <p:sp>
            <p:nvSpPr>
              <p:cNvPr id="4" name="Rectangle 3">
                <a:extLst>
                  <a:ext uri="{FF2B5EF4-FFF2-40B4-BE49-F238E27FC236}">
                    <a16:creationId xmlns:a16="http://schemas.microsoft.com/office/drawing/2014/main" id="{49F1A84A-E187-43FE-A120-1C6DB9AC3798}"/>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EDR Agent (i) </a:t>
                </a:r>
              </a:p>
            </p:txBody>
          </p:sp>
          <p:graphicFrame>
            <p:nvGraphicFramePr>
              <p:cNvPr id="5" name="Diagram 4">
                <a:extLst>
                  <a:ext uri="{FF2B5EF4-FFF2-40B4-BE49-F238E27FC236}">
                    <a16:creationId xmlns:a16="http://schemas.microsoft.com/office/drawing/2014/main" id="{9CC26CD4-1039-40EC-8D8A-FF555119229B}"/>
                  </a:ext>
                </a:extLst>
              </p:cNvPr>
              <p:cNvGraphicFramePr/>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Arrow Connector 5">
                <a:extLst>
                  <a:ext uri="{FF2B5EF4-FFF2-40B4-BE49-F238E27FC236}">
                    <a16:creationId xmlns:a16="http://schemas.microsoft.com/office/drawing/2014/main" id="{F8B33FFA-C5C1-4558-8943-14E11AEEB1D8}"/>
                  </a:ext>
                </a:extLst>
              </p:cNvPr>
              <p:cNvCxnSpPr>
                <a:cxnSpLocks/>
                <a:stCxn id="4" idx="2"/>
                <a:endCxn id="7" idx="0"/>
              </p:cNvCxnSpPr>
              <p:nvPr/>
            </p:nvCxnSpPr>
            <p:spPr>
              <a:xfrm flipH="1">
                <a:off x="4432574" y="3619084"/>
                <a:ext cx="1245436"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687BC74-67F6-43C9-B51C-B7B9AA6321E5}"/>
                  </a:ext>
                </a:extLst>
              </p:cNvPr>
              <p:cNvSpPr txBox="1"/>
              <p:nvPr/>
            </p:nvSpPr>
            <p:spPr>
              <a:xfrm>
                <a:off x="3841826" y="4633784"/>
                <a:ext cx="1181493" cy="406525"/>
              </a:xfrm>
              <a:prstGeom prst="rect">
                <a:avLst/>
              </a:prstGeom>
              <a:noFill/>
            </p:spPr>
            <p:txBody>
              <a:bodyPr wrap="none" rtlCol="0">
                <a:spAutoFit/>
              </a:bodyPr>
              <a:lstStyle/>
              <a:p>
                <a:r>
                  <a:rPr lang="en-US" sz="1400" dirty="0"/>
                  <a:t>Registry</a:t>
                </a:r>
              </a:p>
            </p:txBody>
          </p:sp>
          <p:sp>
            <p:nvSpPr>
              <p:cNvPr id="8" name="TextBox 7">
                <a:extLst>
                  <a:ext uri="{FF2B5EF4-FFF2-40B4-BE49-F238E27FC236}">
                    <a16:creationId xmlns:a16="http://schemas.microsoft.com/office/drawing/2014/main" id="{B2E49F6D-1F3F-4673-8494-AEEEE9B3E536}"/>
                  </a:ext>
                </a:extLst>
              </p:cNvPr>
              <p:cNvSpPr txBox="1"/>
              <p:nvPr/>
            </p:nvSpPr>
            <p:spPr>
              <a:xfrm>
                <a:off x="4308140" y="5003115"/>
                <a:ext cx="779663" cy="406525"/>
              </a:xfrm>
              <a:prstGeom prst="rect">
                <a:avLst/>
              </a:prstGeom>
              <a:noFill/>
            </p:spPr>
            <p:txBody>
              <a:bodyPr wrap="none" rtlCol="0">
                <a:spAutoFit/>
              </a:bodyPr>
              <a:lstStyle/>
              <a:p>
                <a:r>
                  <a:rPr lang="en-US" sz="1400" dirty="0"/>
                  <a:t>Hive</a:t>
                </a:r>
              </a:p>
            </p:txBody>
          </p:sp>
          <p:sp>
            <p:nvSpPr>
              <p:cNvPr id="9" name="TextBox 8">
                <a:extLst>
                  <a:ext uri="{FF2B5EF4-FFF2-40B4-BE49-F238E27FC236}">
                    <a16:creationId xmlns:a16="http://schemas.microsoft.com/office/drawing/2014/main" id="{03AF446D-9A9E-4BC3-A4C5-86D5DA9E178F}"/>
                  </a:ext>
                </a:extLst>
              </p:cNvPr>
              <p:cNvSpPr txBox="1"/>
              <p:nvPr/>
            </p:nvSpPr>
            <p:spPr>
              <a:xfrm>
                <a:off x="5373657" y="4644768"/>
                <a:ext cx="782320" cy="406525"/>
              </a:xfrm>
              <a:prstGeom prst="rect">
                <a:avLst/>
              </a:prstGeom>
              <a:noFill/>
            </p:spPr>
            <p:txBody>
              <a:bodyPr wrap="none" rtlCol="0">
                <a:spAutoFit/>
              </a:bodyPr>
              <a:lstStyle/>
              <a:p>
                <a:r>
                  <a:rPr lang="en-US" sz="1400" dirty="0"/>
                  <a:t>Files</a:t>
                </a:r>
              </a:p>
            </p:txBody>
          </p:sp>
          <p:sp>
            <p:nvSpPr>
              <p:cNvPr id="10" name="TextBox 9">
                <a:extLst>
                  <a:ext uri="{FF2B5EF4-FFF2-40B4-BE49-F238E27FC236}">
                    <a16:creationId xmlns:a16="http://schemas.microsoft.com/office/drawing/2014/main" id="{5D44AE7D-C486-444E-8A52-CCDDD063332A}"/>
                  </a:ext>
                </a:extLst>
              </p:cNvPr>
              <p:cNvSpPr txBox="1"/>
              <p:nvPr/>
            </p:nvSpPr>
            <p:spPr>
              <a:xfrm>
                <a:off x="5790032" y="5014101"/>
                <a:ext cx="1480456" cy="406525"/>
              </a:xfrm>
              <a:prstGeom prst="rect">
                <a:avLst/>
              </a:prstGeom>
              <a:noFill/>
            </p:spPr>
            <p:txBody>
              <a:bodyPr wrap="none" rtlCol="0">
                <a:spAutoFit/>
              </a:bodyPr>
              <a:lstStyle/>
              <a:p>
                <a:r>
                  <a:rPr lang="en-US" sz="1400" dirty="0"/>
                  <a:t>Shadow FS</a:t>
                </a:r>
              </a:p>
            </p:txBody>
          </p:sp>
          <p:sp>
            <p:nvSpPr>
              <p:cNvPr id="11" name="TextBox 10">
                <a:extLst>
                  <a:ext uri="{FF2B5EF4-FFF2-40B4-BE49-F238E27FC236}">
                    <a16:creationId xmlns:a16="http://schemas.microsoft.com/office/drawing/2014/main" id="{E0B119A0-4278-4817-A2AC-90BE9E93E50D}"/>
                  </a:ext>
                </a:extLst>
              </p:cNvPr>
              <p:cNvSpPr txBox="1"/>
              <p:nvPr/>
            </p:nvSpPr>
            <p:spPr>
              <a:xfrm>
                <a:off x="7174706" y="4633784"/>
                <a:ext cx="1365887" cy="406525"/>
              </a:xfrm>
              <a:prstGeom prst="rect">
                <a:avLst/>
              </a:prstGeom>
              <a:noFill/>
            </p:spPr>
            <p:txBody>
              <a:bodyPr wrap="none" rtlCol="0">
                <a:spAutoFit/>
              </a:bodyPr>
              <a:lstStyle/>
              <a:p>
                <a:r>
                  <a:rPr lang="en-US" sz="1400" dirty="0"/>
                  <a:t>ML Inf (n)</a:t>
                </a:r>
              </a:p>
            </p:txBody>
          </p:sp>
          <p:cxnSp>
            <p:nvCxnSpPr>
              <p:cNvPr id="12" name="Straight Arrow Connector 11">
                <a:extLst>
                  <a:ext uri="{FF2B5EF4-FFF2-40B4-BE49-F238E27FC236}">
                    <a16:creationId xmlns:a16="http://schemas.microsoft.com/office/drawing/2014/main" id="{6009F201-133A-44C2-8FE7-7B4071F27618}"/>
                  </a:ext>
                </a:extLst>
              </p:cNvPr>
              <p:cNvCxnSpPr>
                <a:cxnSpLocks/>
                <a:stCxn id="4" idx="2"/>
                <a:endCxn id="9" idx="0"/>
              </p:cNvCxnSpPr>
              <p:nvPr/>
            </p:nvCxnSpPr>
            <p:spPr>
              <a:xfrm>
                <a:off x="5678009" y="3619084"/>
                <a:ext cx="86808" cy="102568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E8CA4BB-3D9D-4BA6-96F5-564F0503BAAD}"/>
                  </a:ext>
                </a:extLst>
              </p:cNvPr>
              <p:cNvCxnSpPr>
                <a:cxnSpLocks/>
                <a:stCxn id="4" idx="2"/>
                <a:endCxn id="11" idx="0"/>
              </p:cNvCxnSpPr>
              <p:nvPr/>
            </p:nvCxnSpPr>
            <p:spPr>
              <a:xfrm>
                <a:off x="5678009" y="3619084"/>
                <a:ext cx="2179641"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2E6C6F5-FA63-4F34-BBA7-E919729566CA}"/>
                  </a:ext>
                </a:extLst>
              </p:cNvPr>
              <p:cNvSpPr txBox="1"/>
              <p:nvPr/>
            </p:nvSpPr>
            <p:spPr>
              <a:xfrm>
                <a:off x="6756311" y="2060019"/>
                <a:ext cx="2206524" cy="406525"/>
              </a:xfrm>
              <a:prstGeom prst="rect">
                <a:avLst/>
              </a:prstGeom>
              <a:noFill/>
            </p:spPr>
            <p:txBody>
              <a:bodyPr wrap="none" rtlCol="0">
                <a:spAutoFit/>
              </a:bodyPr>
              <a:lstStyle/>
              <a:p>
                <a:r>
                  <a:rPr lang="en-US" sz="1400" dirty="0"/>
                  <a:t>EDR Core Value 1</a:t>
                </a:r>
              </a:p>
            </p:txBody>
          </p:sp>
          <p:cxnSp>
            <p:nvCxnSpPr>
              <p:cNvPr id="15" name="Straight Arrow Connector 14">
                <a:extLst>
                  <a:ext uri="{FF2B5EF4-FFF2-40B4-BE49-F238E27FC236}">
                    <a16:creationId xmlns:a16="http://schemas.microsoft.com/office/drawing/2014/main" id="{CB47C775-9423-4AD6-8526-91A5CD4E8721}"/>
                  </a:ext>
                </a:extLst>
              </p:cNvPr>
              <p:cNvCxnSpPr>
                <a:cxnSpLocks/>
                <a:stCxn id="4" idx="1"/>
              </p:cNvCxnSpPr>
              <p:nvPr/>
            </p:nvCxnSpPr>
            <p:spPr>
              <a:xfrm flipH="1">
                <a:off x="365315" y="3110126"/>
                <a:ext cx="4234394" cy="1756546"/>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37823C09-EAB6-46F4-BCC9-67EE342B7437}"/>
                  </a:ext>
                </a:extLst>
              </p:cNvPr>
              <p:cNvCxnSpPr>
                <a:cxnSpLocks/>
                <a:stCxn id="4" idx="1"/>
                <a:endCxn id="36" idx="3"/>
              </p:cNvCxnSpPr>
              <p:nvPr/>
            </p:nvCxnSpPr>
            <p:spPr>
              <a:xfrm flipH="1">
                <a:off x="-321095" y="3110126"/>
                <a:ext cx="4920803" cy="5246222"/>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grpSp>
          <p:nvGrpSpPr>
            <p:cNvPr id="18" name="Group 17">
              <a:extLst>
                <a:ext uri="{FF2B5EF4-FFF2-40B4-BE49-F238E27FC236}">
                  <a16:creationId xmlns:a16="http://schemas.microsoft.com/office/drawing/2014/main" id="{B4EEEDE0-F109-4151-B748-8FC3149AFFD5}"/>
                </a:ext>
              </a:extLst>
            </p:cNvPr>
            <p:cNvGrpSpPr/>
            <p:nvPr/>
          </p:nvGrpSpPr>
          <p:grpSpPr>
            <a:xfrm>
              <a:off x="5889267" y="2917565"/>
              <a:ext cx="6067020" cy="3854086"/>
              <a:chOff x="-342343" y="558788"/>
              <a:chExt cx="9305178" cy="5090645"/>
            </a:xfrm>
          </p:grpSpPr>
          <p:sp>
            <p:nvSpPr>
              <p:cNvPr id="19" name="Rectangle: Rounded Corners 18">
                <a:extLst>
                  <a:ext uri="{FF2B5EF4-FFF2-40B4-BE49-F238E27FC236}">
                    <a16:creationId xmlns:a16="http://schemas.microsoft.com/office/drawing/2014/main" id="{5B8EAB19-52C7-417D-8E1E-A530F095F972}"/>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400"/>
              </a:p>
            </p:txBody>
          </p:sp>
          <p:sp>
            <p:nvSpPr>
              <p:cNvPr id="20" name="Rectangle 19">
                <a:extLst>
                  <a:ext uri="{FF2B5EF4-FFF2-40B4-BE49-F238E27FC236}">
                    <a16:creationId xmlns:a16="http://schemas.microsoft.com/office/drawing/2014/main" id="{B2A4BFA4-8256-4550-8019-332F754D5EBA}"/>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EDR Agent (i) </a:t>
                </a:r>
              </a:p>
            </p:txBody>
          </p:sp>
          <p:graphicFrame>
            <p:nvGraphicFramePr>
              <p:cNvPr id="21" name="Diagram 20">
                <a:extLst>
                  <a:ext uri="{FF2B5EF4-FFF2-40B4-BE49-F238E27FC236}">
                    <a16:creationId xmlns:a16="http://schemas.microsoft.com/office/drawing/2014/main" id="{62652E97-52C1-43CC-8FD4-5E2484DEA0B9}"/>
                  </a:ext>
                </a:extLst>
              </p:cNvPr>
              <p:cNvGraphicFramePr/>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22" name="Straight Arrow Connector 21">
                <a:extLst>
                  <a:ext uri="{FF2B5EF4-FFF2-40B4-BE49-F238E27FC236}">
                    <a16:creationId xmlns:a16="http://schemas.microsoft.com/office/drawing/2014/main" id="{85C8AEE8-D193-4C17-A58C-5310E305AC6D}"/>
                  </a:ext>
                </a:extLst>
              </p:cNvPr>
              <p:cNvCxnSpPr>
                <a:cxnSpLocks/>
                <a:stCxn id="20" idx="2"/>
                <a:endCxn id="23" idx="0"/>
              </p:cNvCxnSpPr>
              <p:nvPr/>
            </p:nvCxnSpPr>
            <p:spPr>
              <a:xfrm flipH="1">
                <a:off x="4432574" y="3619084"/>
                <a:ext cx="1245436"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F8F0395-5332-4E32-99AC-0B2BB5F7A062}"/>
                  </a:ext>
                </a:extLst>
              </p:cNvPr>
              <p:cNvSpPr txBox="1"/>
              <p:nvPr/>
            </p:nvSpPr>
            <p:spPr>
              <a:xfrm>
                <a:off x="3841826" y="4633784"/>
                <a:ext cx="1181493" cy="406525"/>
              </a:xfrm>
              <a:prstGeom prst="rect">
                <a:avLst/>
              </a:prstGeom>
              <a:noFill/>
            </p:spPr>
            <p:txBody>
              <a:bodyPr wrap="none" rtlCol="0">
                <a:spAutoFit/>
              </a:bodyPr>
              <a:lstStyle/>
              <a:p>
                <a:r>
                  <a:rPr lang="en-US" sz="1400" dirty="0"/>
                  <a:t>Registry</a:t>
                </a:r>
              </a:p>
            </p:txBody>
          </p:sp>
          <p:sp>
            <p:nvSpPr>
              <p:cNvPr id="24" name="TextBox 23">
                <a:extLst>
                  <a:ext uri="{FF2B5EF4-FFF2-40B4-BE49-F238E27FC236}">
                    <a16:creationId xmlns:a16="http://schemas.microsoft.com/office/drawing/2014/main" id="{2B74385D-4F80-4160-AFB9-408295C04D33}"/>
                  </a:ext>
                </a:extLst>
              </p:cNvPr>
              <p:cNvSpPr txBox="1"/>
              <p:nvPr/>
            </p:nvSpPr>
            <p:spPr>
              <a:xfrm>
                <a:off x="4308140" y="5003115"/>
                <a:ext cx="779663" cy="406525"/>
              </a:xfrm>
              <a:prstGeom prst="rect">
                <a:avLst/>
              </a:prstGeom>
              <a:noFill/>
            </p:spPr>
            <p:txBody>
              <a:bodyPr wrap="none" rtlCol="0">
                <a:spAutoFit/>
              </a:bodyPr>
              <a:lstStyle/>
              <a:p>
                <a:r>
                  <a:rPr lang="en-US" sz="1400" dirty="0"/>
                  <a:t>Hive</a:t>
                </a:r>
              </a:p>
            </p:txBody>
          </p:sp>
          <p:sp>
            <p:nvSpPr>
              <p:cNvPr id="25" name="TextBox 24">
                <a:extLst>
                  <a:ext uri="{FF2B5EF4-FFF2-40B4-BE49-F238E27FC236}">
                    <a16:creationId xmlns:a16="http://schemas.microsoft.com/office/drawing/2014/main" id="{C5EF5CD4-22B0-4287-8649-51948DEBA532}"/>
                  </a:ext>
                </a:extLst>
              </p:cNvPr>
              <p:cNvSpPr txBox="1"/>
              <p:nvPr/>
            </p:nvSpPr>
            <p:spPr>
              <a:xfrm>
                <a:off x="5373657" y="4644768"/>
                <a:ext cx="782320" cy="406525"/>
              </a:xfrm>
              <a:prstGeom prst="rect">
                <a:avLst/>
              </a:prstGeom>
              <a:noFill/>
            </p:spPr>
            <p:txBody>
              <a:bodyPr wrap="none" rtlCol="0">
                <a:spAutoFit/>
              </a:bodyPr>
              <a:lstStyle/>
              <a:p>
                <a:r>
                  <a:rPr lang="en-US" sz="1400" dirty="0"/>
                  <a:t>Files</a:t>
                </a:r>
              </a:p>
            </p:txBody>
          </p:sp>
          <p:sp>
            <p:nvSpPr>
              <p:cNvPr id="26" name="TextBox 25">
                <a:extLst>
                  <a:ext uri="{FF2B5EF4-FFF2-40B4-BE49-F238E27FC236}">
                    <a16:creationId xmlns:a16="http://schemas.microsoft.com/office/drawing/2014/main" id="{56283D94-FB49-47BF-B2FD-9A22A93F1D20}"/>
                  </a:ext>
                </a:extLst>
              </p:cNvPr>
              <p:cNvSpPr txBox="1"/>
              <p:nvPr/>
            </p:nvSpPr>
            <p:spPr>
              <a:xfrm>
                <a:off x="5790032" y="5014101"/>
                <a:ext cx="1480456" cy="406525"/>
              </a:xfrm>
              <a:prstGeom prst="rect">
                <a:avLst/>
              </a:prstGeom>
              <a:noFill/>
            </p:spPr>
            <p:txBody>
              <a:bodyPr wrap="none" rtlCol="0">
                <a:spAutoFit/>
              </a:bodyPr>
              <a:lstStyle/>
              <a:p>
                <a:r>
                  <a:rPr lang="en-US" sz="1400" dirty="0"/>
                  <a:t>Shadow FS</a:t>
                </a:r>
              </a:p>
            </p:txBody>
          </p:sp>
          <p:sp>
            <p:nvSpPr>
              <p:cNvPr id="27" name="TextBox 26">
                <a:extLst>
                  <a:ext uri="{FF2B5EF4-FFF2-40B4-BE49-F238E27FC236}">
                    <a16:creationId xmlns:a16="http://schemas.microsoft.com/office/drawing/2014/main" id="{854B819E-6767-42C2-8B35-4F87D26B9868}"/>
                  </a:ext>
                </a:extLst>
              </p:cNvPr>
              <p:cNvSpPr txBox="1"/>
              <p:nvPr/>
            </p:nvSpPr>
            <p:spPr>
              <a:xfrm>
                <a:off x="7174706" y="4633784"/>
                <a:ext cx="1365887" cy="406525"/>
              </a:xfrm>
              <a:prstGeom prst="rect">
                <a:avLst/>
              </a:prstGeom>
              <a:noFill/>
            </p:spPr>
            <p:txBody>
              <a:bodyPr wrap="none" rtlCol="0">
                <a:spAutoFit/>
              </a:bodyPr>
              <a:lstStyle/>
              <a:p>
                <a:r>
                  <a:rPr lang="en-US" sz="1400" dirty="0"/>
                  <a:t>ML Inf (n)</a:t>
                </a:r>
              </a:p>
            </p:txBody>
          </p:sp>
          <p:cxnSp>
            <p:nvCxnSpPr>
              <p:cNvPr id="28" name="Straight Arrow Connector 27">
                <a:extLst>
                  <a:ext uri="{FF2B5EF4-FFF2-40B4-BE49-F238E27FC236}">
                    <a16:creationId xmlns:a16="http://schemas.microsoft.com/office/drawing/2014/main" id="{A53F3EEE-E1BA-4434-B915-7DF479A8C824}"/>
                  </a:ext>
                </a:extLst>
              </p:cNvPr>
              <p:cNvCxnSpPr>
                <a:cxnSpLocks/>
                <a:stCxn id="20" idx="2"/>
                <a:endCxn id="25" idx="0"/>
              </p:cNvCxnSpPr>
              <p:nvPr/>
            </p:nvCxnSpPr>
            <p:spPr>
              <a:xfrm>
                <a:off x="5678009" y="3619084"/>
                <a:ext cx="86808" cy="102568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54F7EF8-8397-42D4-AE62-3CA0FD5D1577}"/>
                  </a:ext>
                </a:extLst>
              </p:cNvPr>
              <p:cNvCxnSpPr>
                <a:cxnSpLocks/>
                <a:stCxn id="20" idx="2"/>
                <a:endCxn id="27" idx="0"/>
              </p:cNvCxnSpPr>
              <p:nvPr/>
            </p:nvCxnSpPr>
            <p:spPr>
              <a:xfrm>
                <a:off x="5678009" y="3619084"/>
                <a:ext cx="2179641"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511E991-420F-4100-9258-4B5746DE0F40}"/>
                  </a:ext>
                </a:extLst>
              </p:cNvPr>
              <p:cNvSpPr txBox="1"/>
              <p:nvPr/>
            </p:nvSpPr>
            <p:spPr>
              <a:xfrm>
                <a:off x="6756311" y="2060019"/>
                <a:ext cx="2206524" cy="406525"/>
              </a:xfrm>
              <a:prstGeom prst="rect">
                <a:avLst/>
              </a:prstGeom>
              <a:noFill/>
            </p:spPr>
            <p:txBody>
              <a:bodyPr wrap="none" rtlCol="0">
                <a:spAutoFit/>
              </a:bodyPr>
              <a:lstStyle/>
              <a:p>
                <a:r>
                  <a:rPr lang="en-US" sz="1400" dirty="0"/>
                  <a:t>EDR Core Value 1</a:t>
                </a:r>
              </a:p>
            </p:txBody>
          </p:sp>
          <p:cxnSp>
            <p:nvCxnSpPr>
              <p:cNvPr id="31" name="Straight Arrow Connector 30">
                <a:extLst>
                  <a:ext uri="{FF2B5EF4-FFF2-40B4-BE49-F238E27FC236}">
                    <a16:creationId xmlns:a16="http://schemas.microsoft.com/office/drawing/2014/main" id="{BAEF2579-3E1C-4533-B237-DA0C8B68F996}"/>
                  </a:ext>
                </a:extLst>
              </p:cNvPr>
              <p:cNvCxnSpPr>
                <a:cxnSpLocks/>
                <a:stCxn id="20" idx="1"/>
              </p:cNvCxnSpPr>
              <p:nvPr/>
            </p:nvCxnSpPr>
            <p:spPr>
              <a:xfrm flipH="1" flipV="1">
                <a:off x="344067" y="1155881"/>
                <a:ext cx="4255641" cy="195424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a:extLst>
                  <a:ext uri="{FF2B5EF4-FFF2-40B4-BE49-F238E27FC236}">
                    <a16:creationId xmlns:a16="http://schemas.microsoft.com/office/drawing/2014/main" id="{ACCCA395-0EF8-4976-9FFE-34CF877DCF53}"/>
                  </a:ext>
                </a:extLst>
              </p:cNvPr>
              <p:cNvCxnSpPr>
                <a:cxnSpLocks/>
                <a:stCxn id="20" idx="1"/>
                <a:endCxn id="36" idx="3"/>
              </p:cNvCxnSpPr>
              <p:nvPr/>
            </p:nvCxnSpPr>
            <p:spPr>
              <a:xfrm flipH="1">
                <a:off x="-342343" y="3110126"/>
                <a:ext cx="4942052" cy="1101342"/>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C024BC6B-862A-4B9D-97DF-88CAD80EB6FA}"/>
                  </a:ext>
                </a:extLst>
              </p:cNvPr>
              <p:cNvCxnSpPr>
                <a:cxnSpLocks/>
              </p:cNvCxnSpPr>
              <p:nvPr/>
            </p:nvCxnSpPr>
            <p:spPr>
              <a:xfrm flipH="1">
                <a:off x="394550" y="558788"/>
                <a:ext cx="2257212" cy="378109"/>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grpSp>
        <p:sp>
          <p:nvSpPr>
            <p:cNvPr id="33" name="TextBox 32">
              <a:extLst>
                <a:ext uri="{FF2B5EF4-FFF2-40B4-BE49-F238E27FC236}">
                  <a16:creationId xmlns:a16="http://schemas.microsoft.com/office/drawing/2014/main" id="{F4767681-372F-4CED-BFBA-88B11CE67CC5}"/>
                </a:ext>
              </a:extLst>
            </p:cNvPr>
            <p:cNvSpPr txBox="1"/>
            <p:nvPr/>
          </p:nvSpPr>
          <p:spPr>
            <a:xfrm>
              <a:off x="9485646" y="3461450"/>
              <a:ext cx="343364" cy="369332"/>
            </a:xfrm>
            <a:prstGeom prst="rect">
              <a:avLst/>
            </a:prstGeom>
            <a:noFill/>
          </p:spPr>
          <p:txBody>
            <a:bodyPr wrap="none" rtlCol="0">
              <a:spAutoFit/>
            </a:bodyPr>
            <a:lstStyle/>
            <a:p>
              <a:r>
                <a:rPr lang="en-US" dirty="0"/>
                <a:t>…</a:t>
              </a:r>
            </a:p>
          </p:txBody>
        </p:sp>
        <p:sp>
          <p:nvSpPr>
            <p:cNvPr id="34" name="Cloud 33">
              <a:extLst>
                <a:ext uri="{FF2B5EF4-FFF2-40B4-BE49-F238E27FC236}">
                  <a16:creationId xmlns:a16="http://schemas.microsoft.com/office/drawing/2014/main" id="{82E3BD2C-D7F7-47F7-BDB0-707FBFAABC7F}"/>
                </a:ext>
              </a:extLst>
            </p:cNvPr>
            <p:cNvSpPr/>
            <p:nvPr/>
          </p:nvSpPr>
          <p:spPr>
            <a:xfrm>
              <a:off x="3698435" y="1690688"/>
              <a:ext cx="2156758" cy="1368014"/>
            </a:xfrm>
            <a:prstGeom prst="clou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EDR(i) Cloud</a:t>
              </a:r>
            </a:p>
          </p:txBody>
        </p:sp>
        <p:sp>
          <p:nvSpPr>
            <p:cNvPr id="35" name="Rectangle: Rounded Corners 34">
              <a:extLst>
                <a:ext uri="{FF2B5EF4-FFF2-40B4-BE49-F238E27FC236}">
                  <a16:creationId xmlns:a16="http://schemas.microsoft.com/office/drawing/2014/main" id="{98D4EA00-4745-4AFC-A222-1DB45122B67E}"/>
                </a:ext>
              </a:extLst>
            </p:cNvPr>
            <p:cNvSpPr/>
            <p:nvPr/>
          </p:nvSpPr>
          <p:spPr>
            <a:xfrm>
              <a:off x="3866928" y="3544494"/>
              <a:ext cx="1814416" cy="8174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EDR(i) </a:t>
              </a:r>
              <a:r>
                <a:rPr lang="en-US" dirty="0" err="1"/>
                <a:t>Mgmt</a:t>
              </a:r>
              <a:endParaRPr lang="en-US" dirty="0"/>
            </a:p>
          </p:txBody>
        </p:sp>
        <p:graphicFrame>
          <p:nvGraphicFramePr>
            <p:cNvPr id="36" name="Diagram 35">
              <a:extLst>
                <a:ext uri="{FF2B5EF4-FFF2-40B4-BE49-F238E27FC236}">
                  <a16:creationId xmlns:a16="http://schemas.microsoft.com/office/drawing/2014/main" id="{AF0A22A6-D97D-44D4-A9BE-4C4E5AA9DD09}"/>
                </a:ext>
              </a:extLst>
            </p:cNvPr>
            <p:cNvGraphicFramePr/>
            <p:nvPr/>
          </p:nvGraphicFramePr>
          <p:xfrm>
            <a:off x="3628457" y="4998972"/>
            <a:ext cx="2260810" cy="136801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45" name="Rectangle: Rounded Corners 44">
              <a:extLst>
                <a:ext uri="{FF2B5EF4-FFF2-40B4-BE49-F238E27FC236}">
                  <a16:creationId xmlns:a16="http://schemas.microsoft.com/office/drawing/2014/main" id="{CC73523F-E5D5-44BA-A12E-410490DB6E7B}"/>
                </a:ext>
              </a:extLst>
            </p:cNvPr>
            <p:cNvSpPr/>
            <p:nvPr/>
          </p:nvSpPr>
          <p:spPr>
            <a:xfrm>
              <a:off x="1030930" y="2505667"/>
              <a:ext cx="2335397" cy="136801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r>
                <a:rPr lang="en-US" sz="1400" dirty="0"/>
                <a:t>Mining ML (i)</a:t>
              </a:r>
            </a:p>
            <a:p>
              <a:r>
                <a:rPr lang="en-US" sz="1400" dirty="0"/>
                <a:t>Orgs (grouping)</a:t>
              </a:r>
            </a:p>
            <a:p>
              <a:r>
                <a:rPr lang="en-US" sz="1400" dirty="0"/>
                <a:t>Risk Model (threshold)</a:t>
              </a:r>
            </a:p>
            <a:p>
              <a:r>
                <a:rPr lang="en-US" sz="1400" dirty="0"/>
                <a:t>Internal detection model</a:t>
              </a:r>
            </a:p>
          </p:txBody>
        </p:sp>
        <p:sp>
          <p:nvSpPr>
            <p:cNvPr id="46" name="TextBox 45">
              <a:extLst>
                <a:ext uri="{FF2B5EF4-FFF2-40B4-BE49-F238E27FC236}">
                  <a16:creationId xmlns:a16="http://schemas.microsoft.com/office/drawing/2014/main" id="{578D2383-7BEA-4060-978F-709467C62FF8}"/>
                </a:ext>
              </a:extLst>
            </p:cNvPr>
            <p:cNvSpPr txBox="1"/>
            <p:nvPr/>
          </p:nvSpPr>
          <p:spPr>
            <a:xfrm>
              <a:off x="2142684" y="1617575"/>
              <a:ext cx="1485773" cy="307777"/>
            </a:xfrm>
            <a:prstGeom prst="rect">
              <a:avLst/>
            </a:prstGeom>
            <a:noFill/>
          </p:spPr>
          <p:txBody>
            <a:bodyPr wrap="square" rtlCol="0">
              <a:spAutoFit/>
            </a:bodyPr>
            <a:lstStyle/>
            <a:p>
              <a:r>
                <a:rPr lang="en-US" sz="1400" dirty="0"/>
                <a:t>EDR Core Value 2</a:t>
              </a:r>
            </a:p>
          </p:txBody>
        </p:sp>
        <p:sp>
          <p:nvSpPr>
            <p:cNvPr id="47" name="TextBox 46">
              <a:extLst>
                <a:ext uri="{FF2B5EF4-FFF2-40B4-BE49-F238E27FC236}">
                  <a16:creationId xmlns:a16="http://schemas.microsoft.com/office/drawing/2014/main" id="{5492D84D-5D25-4B83-BA6C-DBEF23B75E2B}"/>
                </a:ext>
              </a:extLst>
            </p:cNvPr>
            <p:cNvSpPr txBox="1"/>
            <p:nvPr/>
          </p:nvSpPr>
          <p:spPr>
            <a:xfrm>
              <a:off x="107890" y="4361912"/>
              <a:ext cx="636072" cy="923330"/>
            </a:xfrm>
            <a:prstGeom prst="rect">
              <a:avLst/>
            </a:prstGeom>
            <a:noFill/>
          </p:spPr>
          <p:txBody>
            <a:bodyPr wrap="none" rtlCol="0">
              <a:spAutoFit/>
            </a:bodyPr>
            <a:lstStyle/>
            <a:p>
              <a:r>
                <a:rPr lang="en-US" dirty="0"/>
                <a:t>IOCs</a:t>
              </a:r>
            </a:p>
            <a:p>
              <a:r>
                <a:rPr lang="en-US" dirty="0"/>
                <a:t>Auto</a:t>
              </a:r>
            </a:p>
            <a:p>
              <a:r>
                <a:rPr lang="en-US" dirty="0"/>
                <a:t>…</a:t>
              </a:r>
            </a:p>
          </p:txBody>
        </p:sp>
        <p:cxnSp>
          <p:nvCxnSpPr>
            <p:cNvPr id="49" name="Straight Arrow Connector 48">
              <a:extLst>
                <a:ext uri="{FF2B5EF4-FFF2-40B4-BE49-F238E27FC236}">
                  <a16:creationId xmlns:a16="http://schemas.microsoft.com/office/drawing/2014/main" id="{8E17B3AD-0BA8-477F-93A9-6E817439A546}"/>
                </a:ext>
              </a:extLst>
            </p:cNvPr>
            <p:cNvCxnSpPr>
              <a:stCxn id="47" idx="3"/>
              <a:endCxn id="45" idx="2"/>
            </p:cNvCxnSpPr>
            <p:nvPr/>
          </p:nvCxnSpPr>
          <p:spPr>
            <a:xfrm flipV="1">
              <a:off x="743962" y="3873681"/>
              <a:ext cx="1454667" cy="9498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4B703521-FB74-4CC0-97CF-A3F0AC31EE5E}"/>
                </a:ext>
              </a:extLst>
            </p:cNvPr>
            <p:cNvCxnSpPr>
              <a:cxnSpLocks/>
              <a:stCxn id="47" idx="3"/>
              <a:endCxn id="36" idx="1"/>
            </p:cNvCxnSpPr>
            <p:nvPr/>
          </p:nvCxnSpPr>
          <p:spPr>
            <a:xfrm>
              <a:off x="743962" y="4823577"/>
              <a:ext cx="2884495" cy="85940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cxnSp>
        <p:nvCxnSpPr>
          <p:cNvPr id="38" name="Connector: Curved 37">
            <a:extLst>
              <a:ext uri="{FF2B5EF4-FFF2-40B4-BE49-F238E27FC236}">
                <a16:creationId xmlns:a16="http://schemas.microsoft.com/office/drawing/2014/main" id="{69915A55-9E5D-4A3B-8FF2-2DADF7C81122}"/>
              </a:ext>
            </a:extLst>
          </p:cNvPr>
          <p:cNvCxnSpPr>
            <a:stCxn id="3" idx="1"/>
            <a:endCxn id="19" idx="1"/>
          </p:cNvCxnSpPr>
          <p:nvPr/>
        </p:nvCxnSpPr>
        <p:spPr>
          <a:xfrm rot="10800000" flipH="1" flipV="1">
            <a:off x="8474151" y="2163161"/>
            <a:ext cx="13854" cy="3138055"/>
          </a:xfrm>
          <a:prstGeom prst="curvedConnector3">
            <a:avLst>
              <a:gd name="adj1" fmla="val -4824231"/>
            </a:avLst>
          </a:prstGeom>
          <a:ln w="57150">
            <a:prstDash val="lgDash"/>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2352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DF34A92D-176E-4BF9-8E82-9D2AD4A10F15}"/>
              </a:ext>
            </a:extLst>
          </p:cNvPr>
          <p:cNvSpPr>
            <a:spLocks noGrp="1"/>
          </p:cNvSpPr>
          <p:nvPr>
            <p:ph type="title"/>
          </p:nvPr>
        </p:nvSpPr>
        <p:spPr/>
        <p:txBody>
          <a:bodyPr/>
          <a:lstStyle/>
          <a:p>
            <a:r>
              <a:rPr lang="en-US" dirty="0"/>
              <a:t>EDR/XDR Normalization Challenge</a:t>
            </a:r>
          </a:p>
        </p:txBody>
      </p:sp>
      <p:grpSp>
        <p:nvGrpSpPr>
          <p:cNvPr id="46" name="Group 45">
            <a:extLst>
              <a:ext uri="{FF2B5EF4-FFF2-40B4-BE49-F238E27FC236}">
                <a16:creationId xmlns:a16="http://schemas.microsoft.com/office/drawing/2014/main" id="{FB417373-C36E-4834-94E2-C65A1799451A}"/>
              </a:ext>
            </a:extLst>
          </p:cNvPr>
          <p:cNvGrpSpPr/>
          <p:nvPr/>
        </p:nvGrpSpPr>
        <p:grpSpPr>
          <a:xfrm>
            <a:off x="3082866" y="1274619"/>
            <a:ext cx="8270934" cy="4565073"/>
            <a:chOff x="1960533" y="838200"/>
            <a:chExt cx="8270934" cy="4565073"/>
          </a:xfrm>
        </p:grpSpPr>
        <p:sp>
          <p:nvSpPr>
            <p:cNvPr id="45" name="Rectangle: Rounded Corners 44">
              <a:extLst>
                <a:ext uri="{FF2B5EF4-FFF2-40B4-BE49-F238E27FC236}">
                  <a16:creationId xmlns:a16="http://schemas.microsoft.com/office/drawing/2014/main" id="{D92835CC-4141-43B8-963E-5BAFE5A6803F}"/>
                </a:ext>
              </a:extLst>
            </p:cNvPr>
            <p:cNvSpPr/>
            <p:nvPr/>
          </p:nvSpPr>
          <p:spPr>
            <a:xfrm>
              <a:off x="1960533" y="838200"/>
              <a:ext cx="8261483" cy="4565073"/>
            </a:xfrm>
            <a:prstGeom prst="roundRect">
              <a:avLst>
                <a:gd name="adj" fmla="val 9232"/>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4" name="Group 3">
              <a:extLst>
                <a:ext uri="{FF2B5EF4-FFF2-40B4-BE49-F238E27FC236}">
                  <a16:creationId xmlns:a16="http://schemas.microsoft.com/office/drawing/2014/main" id="{25A20562-CF01-4456-A892-445689AD3B48}"/>
                </a:ext>
              </a:extLst>
            </p:cNvPr>
            <p:cNvGrpSpPr/>
            <p:nvPr/>
          </p:nvGrpSpPr>
          <p:grpSpPr>
            <a:xfrm>
              <a:off x="2043545" y="1027906"/>
              <a:ext cx="8187922" cy="4267200"/>
              <a:chOff x="107890" y="692727"/>
              <a:chExt cx="12000797" cy="6078924"/>
            </a:xfrm>
          </p:grpSpPr>
          <p:grpSp>
            <p:nvGrpSpPr>
              <p:cNvPr id="5" name="Group 4">
                <a:extLst>
                  <a:ext uri="{FF2B5EF4-FFF2-40B4-BE49-F238E27FC236}">
                    <a16:creationId xmlns:a16="http://schemas.microsoft.com/office/drawing/2014/main" id="{57CDFD90-CB77-4FCC-9296-A9A3C10092BB}"/>
                  </a:ext>
                </a:extLst>
              </p:cNvPr>
              <p:cNvGrpSpPr/>
              <p:nvPr/>
            </p:nvGrpSpPr>
            <p:grpSpPr>
              <a:xfrm>
                <a:off x="5889267" y="692727"/>
                <a:ext cx="6205568" cy="4990252"/>
                <a:chOff x="-321095" y="1765005"/>
                <a:chExt cx="9517673" cy="6591343"/>
              </a:xfrm>
            </p:grpSpPr>
            <p:sp>
              <p:nvSpPr>
                <p:cNvPr id="30" name="Rectangle: Rounded Corners 29">
                  <a:extLst>
                    <a:ext uri="{FF2B5EF4-FFF2-40B4-BE49-F238E27FC236}">
                      <a16:creationId xmlns:a16="http://schemas.microsoft.com/office/drawing/2014/main" id="{A85336FB-66CE-4F09-A619-BE09131CFB88}"/>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31" name="Rectangle 30">
                  <a:extLst>
                    <a:ext uri="{FF2B5EF4-FFF2-40B4-BE49-F238E27FC236}">
                      <a16:creationId xmlns:a16="http://schemas.microsoft.com/office/drawing/2014/main" id="{46A7FF8C-3DFD-43A3-A684-C143453736DF}"/>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32" name="Diagram 31">
                  <a:extLst>
                    <a:ext uri="{FF2B5EF4-FFF2-40B4-BE49-F238E27FC236}">
                      <a16:creationId xmlns:a16="http://schemas.microsoft.com/office/drawing/2014/main" id="{34ADBF96-79A8-4D7C-A544-F36F3709ED76}"/>
                    </a:ext>
                  </a:extLst>
                </p:cNvPr>
                <p:cNvGraphicFramePr/>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3" name="Straight Arrow Connector 32">
                  <a:extLst>
                    <a:ext uri="{FF2B5EF4-FFF2-40B4-BE49-F238E27FC236}">
                      <a16:creationId xmlns:a16="http://schemas.microsoft.com/office/drawing/2014/main" id="{E6BAE3E1-DCEE-4B28-809F-E7BA343ECF40}"/>
                    </a:ext>
                  </a:extLst>
                </p:cNvPr>
                <p:cNvCxnSpPr>
                  <a:cxnSpLocks/>
                  <a:stCxn id="31" idx="2"/>
                  <a:endCxn id="34" idx="0"/>
                </p:cNvCxnSpPr>
                <p:nvPr/>
              </p:nvCxnSpPr>
              <p:spPr>
                <a:xfrm flipH="1">
                  <a:off x="4519636" y="3619082"/>
                  <a:ext cx="1158375"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32CE814-4B64-45B5-AD92-62B7FBCAEC1C}"/>
                    </a:ext>
                  </a:extLst>
                </p:cNvPr>
                <p:cNvSpPr txBox="1"/>
                <p:nvPr/>
              </p:nvSpPr>
              <p:spPr>
                <a:xfrm>
                  <a:off x="3841825" y="4633784"/>
                  <a:ext cx="1355623" cy="463298"/>
                </a:xfrm>
                <a:prstGeom prst="rect">
                  <a:avLst/>
                </a:prstGeom>
                <a:noFill/>
              </p:spPr>
              <p:txBody>
                <a:bodyPr wrap="none" rtlCol="0">
                  <a:spAutoFit/>
                </a:bodyPr>
                <a:lstStyle/>
                <a:p>
                  <a:r>
                    <a:rPr lang="en-US" sz="1000" dirty="0"/>
                    <a:t>Registry</a:t>
                  </a:r>
                </a:p>
              </p:txBody>
            </p:sp>
            <p:sp>
              <p:nvSpPr>
                <p:cNvPr id="35" name="TextBox 34">
                  <a:extLst>
                    <a:ext uri="{FF2B5EF4-FFF2-40B4-BE49-F238E27FC236}">
                      <a16:creationId xmlns:a16="http://schemas.microsoft.com/office/drawing/2014/main" id="{173D0542-9C7C-4AD9-A4E8-D388F34A6722}"/>
                    </a:ext>
                  </a:extLst>
                </p:cNvPr>
                <p:cNvSpPr txBox="1"/>
                <p:nvPr/>
              </p:nvSpPr>
              <p:spPr>
                <a:xfrm>
                  <a:off x="4308141" y="5003114"/>
                  <a:ext cx="934017" cy="463298"/>
                </a:xfrm>
                <a:prstGeom prst="rect">
                  <a:avLst/>
                </a:prstGeom>
                <a:noFill/>
              </p:spPr>
              <p:txBody>
                <a:bodyPr wrap="none" rtlCol="0">
                  <a:spAutoFit/>
                </a:bodyPr>
                <a:lstStyle/>
                <a:p>
                  <a:r>
                    <a:rPr lang="en-US" sz="1000" dirty="0"/>
                    <a:t>Hive</a:t>
                  </a:r>
                </a:p>
              </p:txBody>
            </p:sp>
            <p:sp>
              <p:nvSpPr>
                <p:cNvPr id="36" name="TextBox 35">
                  <a:extLst>
                    <a:ext uri="{FF2B5EF4-FFF2-40B4-BE49-F238E27FC236}">
                      <a16:creationId xmlns:a16="http://schemas.microsoft.com/office/drawing/2014/main" id="{B593EB62-F89C-4084-8A48-1FC710E987C0}"/>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37" name="TextBox 36">
                  <a:extLst>
                    <a:ext uri="{FF2B5EF4-FFF2-40B4-BE49-F238E27FC236}">
                      <a16:creationId xmlns:a16="http://schemas.microsoft.com/office/drawing/2014/main" id="{DF93D89E-6825-4C6C-B66B-D8C720E8D0BA}"/>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38" name="TextBox 37">
                  <a:extLst>
                    <a:ext uri="{FF2B5EF4-FFF2-40B4-BE49-F238E27FC236}">
                      <a16:creationId xmlns:a16="http://schemas.microsoft.com/office/drawing/2014/main" id="{D77BB58C-8E42-4D61-BDD4-804F957A299B}"/>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39" name="Straight Arrow Connector 38">
                  <a:extLst>
                    <a:ext uri="{FF2B5EF4-FFF2-40B4-BE49-F238E27FC236}">
                      <a16:creationId xmlns:a16="http://schemas.microsoft.com/office/drawing/2014/main" id="{63FF11C1-7A58-4031-9831-5B1A84D91F35}"/>
                    </a:ext>
                  </a:extLst>
                </p:cNvPr>
                <p:cNvCxnSpPr>
                  <a:cxnSpLocks/>
                  <a:stCxn id="31" idx="2"/>
                  <a:endCxn id="36" idx="0"/>
                </p:cNvCxnSpPr>
                <p:nvPr/>
              </p:nvCxnSpPr>
              <p:spPr>
                <a:xfrm>
                  <a:off x="5678011" y="3619082"/>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273C2A7-D8C5-4639-90F5-C126D4871CBC}"/>
                    </a:ext>
                  </a:extLst>
                </p:cNvPr>
                <p:cNvCxnSpPr>
                  <a:cxnSpLocks/>
                  <a:stCxn id="31" idx="2"/>
                  <a:endCxn id="38" idx="0"/>
                </p:cNvCxnSpPr>
                <p:nvPr/>
              </p:nvCxnSpPr>
              <p:spPr>
                <a:xfrm>
                  <a:off x="5678011" y="3619082"/>
                  <a:ext cx="2269999"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6315583-4A59-43E5-AAF8-DB745A52C5AE}"/>
                    </a:ext>
                  </a:extLst>
                </p:cNvPr>
                <p:cNvSpPr txBox="1"/>
                <p:nvPr/>
              </p:nvSpPr>
              <p:spPr>
                <a:xfrm>
                  <a:off x="6756312" y="2060019"/>
                  <a:ext cx="2440266" cy="463298"/>
                </a:xfrm>
                <a:prstGeom prst="rect">
                  <a:avLst/>
                </a:prstGeom>
                <a:noFill/>
              </p:spPr>
              <p:txBody>
                <a:bodyPr wrap="none" rtlCol="0">
                  <a:spAutoFit/>
                </a:bodyPr>
                <a:lstStyle/>
                <a:p>
                  <a:r>
                    <a:rPr lang="en-US" sz="1000" dirty="0"/>
                    <a:t>EDR Core Value 1</a:t>
                  </a:r>
                </a:p>
              </p:txBody>
            </p:sp>
            <p:cxnSp>
              <p:nvCxnSpPr>
                <p:cNvPr id="42" name="Straight Arrow Connector 41">
                  <a:extLst>
                    <a:ext uri="{FF2B5EF4-FFF2-40B4-BE49-F238E27FC236}">
                      <a16:creationId xmlns:a16="http://schemas.microsoft.com/office/drawing/2014/main" id="{E431A204-626B-4750-9CEE-D8F5BF76FD17}"/>
                    </a:ext>
                  </a:extLst>
                </p:cNvPr>
                <p:cNvCxnSpPr>
                  <a:cxnSpLocks/>
                  <a:stCxn id="31" idx="1"/>
                </p:cNvCxnSpPr>
                <p:nvPr/>
              </p:nvCxnSpPr>
              <p:spPr>
                <a:xfrm flipH="1">
                  <a:off x="365315" y="3110126"/>
                  <a:ext cx="4234394" cy="1756546"/>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43" name="Straight Arrow Connector 42">
                  <a:extLst>
                    <a:ext uri="{FF2B5EF4-FFF2-40B4-BE49-F238E27FC236}">
                      <a16:creationId xmlns:a16="http://schemas.microsoft.com/office/drawing/2014/main" id="{9CDE2E44-02D9-442C-A56B-6C543B739A72}"/>
                    </a:ext>
                  </a:extLst>
                </p:cNvPr>
                <p:cNvCxnSpPr>
                  <a:cxnSpLocks/>
                  <a:endCxn id="10" idx="3"/>
                </p:cNvCxnSpPr>
                <p:nvPr/>
              </p:nvCxnSpPr>
              <p:spPr>
                <a:xfrm flipH="1">
                  <a:off x="-321095" y="3255918"/>
                  <a:ext cx="5591815" cy="510043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grpSp>
            <p:nvGrpSpPr>
              <p:cNvPr id="6" name="Group 5">
                <a:extLst>
                  <a:ext uri="{FF2B5EF4-FFF2-40B4-BE49-F238E27FC236}">
                    <a16:creationId xmlns:a16="http://schemas.microsoft.com/office/drawing/2014/main" id="{E13AEC31-D07E-454B-94A6-0FF7E434B9AE}"/>
                  </a:ext>
                </a:extLst>
              </p:cNvPr>
              <p:cNvGrpSpPr/>
              <p:nvPr/>
            </p:nvGrpSpPr>
            <p:grpSpPr>
              <a:xfrm>
                <a:off x="5889267" y="3369619"/>
                <a:ext cx="6219420" cy="3402032"/>
                <a:chOff x="-342343" y="1155881"/>
                <a:chExt cx="9538919" cy="4493552"/>
              </a:xfrm>
            </p:grpSpPr>
            <p:sp>
              <p:nvSpPr>
                <p:cNvPr id="16" name="Rectangle: Rounded Corners 15">
                  <a:extLst>
                    <a:ext uri="{FF2B5EF4-FFF2-40B4-BE49-F238E27FC236}">
                      <a16:creationId xmlns:a16="http://schemas.microsoft.com/office/drawing/2014/main" id="{008BBF48-18BB-4316-8E0F-4D5B98F8AE38}"/>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17" name="Rectangle 16">
                  <a:extLst>
                    <a:ext uri="{FF2B5EF4-FFF2-40B4-BE49-F238E27FC236}">
                      <a16:creationId xmlns:a16="http://schemas.microsoft.com/office/drawing/2014/main" id="{2756B81B-F9A7-453E-AA0B-D4F77AEA8C3B}"/>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18" name="Diagram 17">
                  <a:extLst>
                    <a:ext uri="{FF2B5EF4-FFF2-40B4-BE49-F238E27FC236}">
                      <a16:creationId xmlns:a16="http://schemas.microsoft.com/office/drawing/2014/main" id="{1C483587-323E-4B4A-AB04-A2C1814A371D}"/>
                    </a:ext>
                  </a:extLst>
                </p:cNvPr>
                <p:cNvGraphicFramePr/>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9" name="Straight Arrow Connector 18">
                  <a:extLst>
                    <a:ext uri="{FF2B5EF4-FFF2-40B4-BE49-F238E27FC236}">
                      <a16:creationId xmlns:a16="http://schemas.microsoft.com/office/drawing/2014/main" id="{C821A6EF-665A-40F6-9551-77A517A805AD}"/>
                    </a:ext>
                  </a:extLst>
                </p:cNvPr>
                <p:cNvCxnSpPr>
                  <a:cxnSpLocks/>
                  <a:stCxn id="17" idx="2"/>
                  <a:endCxn id="20" idx="0"/>
                </p:cNvCxnSpPr>
                <p:nvPr/>
              </p:nvCxnSpPr>
              <p:spPr>
                <a:xfrm flipH="1">
                  <a:off x="4519638" y="3619083"/>
                  <a:ext cx="1158373"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094CC8D-BF7F-4399-8EE4-48286F8BCD55}"/>
                    </a:ext>
                  </a:extLst>
                </p:cNvPr>
                <p:cNvSpPr txBox="1"/>
                <p:nvPr/>
              </p:nvSpPr>
              <p:spPr>
                <a:xfrm>
                  <a:off x="3841827" y="4633784"/>
                  <a:ext cx="1355623" cy="463298"/>
                </a:xfrm>
                <a:prstGeom prst="rect">
                  <a:avLst/>
                </a:prstGeom>
                <a:noFill/>
              </p:spPr>
              <p:txBody>
                <a:bodyPr wrap="none" rtlCol="0">
                  <a:spAutoFit/>
                </a:bodyPr>
                <a:lstStyle/>
                <a:p>
                  <a:r>
                    <a:rPr lang="en-US" sz="1000" dirty="0"/>
                    <a:t>Registry</a:t>
                  </a:r>
                </a:p>
              </p:txBody>
            </p:sp>
            <p:sp>
              <p:nvSpPr>
                <p:cNvPr id="21" name="TextBox 20">
                  <a:extLst>
                    <a:ext uri="{FF2B5EF4-FFF2-40B4-BE49-F238E27FC236}">
                      <a16:creationId xmlns:a16="http://schemas.microsoft.com/office/drawing/2014/main" id="{1DD318BF-2331-44F6-B6F8-0E8AB98F72D9}"/>
                    </a:ext>
                  </a:extLst>
                </p:cNvPr>
                <p:cNvSpPr txBox="1"/>
                <p:nvPr/>
              </p:nvSpPr>
              <p:spPr>
                <a:xfrm>
                  <a:off x="4308140" y="5003114"/>
                  <a:ext cx="934017" cy="463298"/>
                </a:xfrm>
                <a:prstGeom prst="rect">
                  <a:avLst/>
                </a:prstGeom>
                <a:noFill/>
              </p:spPr>
              <p:txBody>
                <a:bodyPr wrap="none" rtlCol="0">
                  <a:spAutoFit/>
                </a:bodyPr>
                <a:lstStyle/>
                <a:p>
                  <a:r>
                    <a:rPr lang="en-US" sz="1000" dirty="0"/>
                    <a:t>Hive</a:t>
                  </a:r>
                </a:p>
              </p:txBody>
            </p:sp>
            <p:sp>
              <p:nvSpPr>
                <p:cNvPr id="22" name="TextBox 21">
                  <a:extLst>
                    <a:ext uri="{FF2B5EF4-FFF2-40B4-BE49-F238E27FC236}">
                      <a16:creationId xmlns:a16="http://schemas.microsoft.com/office/drawing/2014/main" id="{2360A5C2-400F-48C0-A39D-E565EB85D2E0}"/>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23" name="TextBox 22">
                  <a:extLst>
                    <a:ext uri="{FF2B5EF4-FFF2-40B4-BE49-F238E27FC236}">
                      <a16:creationId xmlns:a16="http://schemas.microsoft.com/office/drawing/2014/main" id="{A127B0C4-66C0-4052-8014-A3B276BB9E5C}"/>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24" name="TextBox 23">
                  <a:extLst>
                    <a:ext uri="{FF2B5EF4-FFF2-40B4-BE49-F238E27FC236}">
                      <a16:creationId xmlns:a16="http://schemas.microsoft.com/office/drawing/2014/main" id="{1877E8D9-B878-4F61-9B55-05DF03B1FE3C}"/>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25" name="Straight Arrow Connector 24">
                  <a:extLst>
                    <a:ext uri="{FF2B5EF4-FFF2-40B4-BE49-F238E27FC236}">
                      <a16:creationId xmlns:a16="http://schemas.microsoft.com/office/drawing/2014/main" id="{7B70F6AB-74CF-45BC-BCF6-E4888D48DAFB}"/>
                    </a:ext>
                  </a:extLst>
                </p:cNvPr>
                <p:cNvCxnSpPr>
                  <a:cxnSpLocks/>
                  <a:stCxn id="17" idx="2"/>
                  <a:endCxn id="22" idx="0"/>
                </p:cNvCxnSpPr>
                <p:nvPr/>
              </p:nvCxnSpPr>
              <p:spPr>
                <a:xfrm>
                  <a:off x="5678011" y="3619083"/>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F0125DF-7940-4AFD-87F0-069CC04D0C61}"/>
                    </a:ext>
                  </a:extLst>
                </p:cNvPr>
                <p:cNvCxnSpPr>
                  <a:cxnSpLocks/>
                  <a:stCxn id="17" idx="2"/>
                  <a:endCxn id="24" idx="0"/>
                </p:cNvCxnSpPr>
                <p:nvPr/>
              </p:nvCxnSpPr>
              <p:spPr>
                <a:xfrm>
                  <a:off x="5678011" y="3619083"/>
                  <a:ext cx="2270000"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A27D349-EC8C-4697-A82C-953DC7976DFD}"/>
                    </a:ext>
                  </a:extLst>
                </p:cNvPr>
                <p:cNvSpPr txBox="1"/>
                <p:nvPr/>
              </p:nvSpPr>
              <p:spPr>
                <a:xfrm>
                  <a:off x="6756310" y="2060019"/>
                  <a:ext cx="2440266" cy="463298"/>
                </a:xfrm>
                <a:prstGeom prst="rect">
                  <a:avLst/>
                </a:prstGeom>
                <a:noFill/>
              </p:spPr>
              <p:txBody>
                <a:bodyPr wrap="none" rtlCol="0">
                  <a:spAutoFit/>
                </a:bodyPr>
                <a:lstStyle/>
                <a:p>
                  <a:r>
                    <a:rPr lang="en-US" sz="1000" dirty="0"/>
                    <a:t>EDR Core Value 1</a:t>
                  </a:r>
                </a:p>
              </p:txBody>
            </p:sp>
            <p:cxnSp>
              <p:nvCxnSpPr>
                <p:cNvPr id="28" name="Straight Arrow Connector 27">
                  <a:extLst>
                    <a:ext uri="{FF2B5EF4-FFF2-40B4-BE49-F238E27FC236}">
                      <a16:creationId xmlns:a16="http://schemas.microsoft.com/office/drawing/2014/main" id="{5A118753-67FF-43BC-8A10-E25129614D00}"/>
                    </a:ext>
                  </a:extLst>
                </p:cNvPr>
                <p:cNvCxnSpPr>
                  <a:cxnSpLocks/>
                  <a:stCxn id="17" idx="1"/>
                </p:cNvCxnSpPr>
                <p:nvPr/>
              </p:nvCxnSpPr>
              <p:spPr>
                <a:xfrm flipH="1" flipV="1">
                  <a:off x="344067" y="1155881"/>
                  <a:ext cx="4255641" cy="195424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9" name="Straight Arrow Connector 28">
                  <a:extLst>
                    <a:ext uri="{FF2B5EF4-FFF2-40B4-BE49-F238E27FC236}">
                      <a16:creationId xmlns:a16="http://schemas.microsoft.com/office/drawing/2014/main" id="{E22EB893-EAA0-4DF3-8195-7579D2E66BF4}"/>
                    </a:ext>
                  </a:extLst>
                </p:cNvPr>
                <p:cNvCxnSpPr>
                  <a:cxnSpLocks/>
                  <a:endCxn id="10" idx="3"/>
                </p:cNvCxnSpPr>
                <p:nvPr/>
              </p:nvCxnSpPr>
              <p:spPr>
                <a:xfrm flipH="1">
                  <a:off x="-342343" y="3255918"/>
                  <a:ext cx="5613066" cy="95555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7" name="TextBox 6">
                <a:extLst>
                  <a:ext uri="{FF2B5EF4-FFF2-40B4-BE49-F238E27FC236}">
                    <a16:creationId xmlns:a16="http://schemas.microsoft.com/office/drawing/2014/main" id="{70F6DD49-A4E7-4C4A-BF5B-94557833652A}"/>
                  </a:ext>
                </a:extLst>
              </p:cNvPr>
              <p:cNvSpPr txBox="1"/>
              <p:nvPr/>
            </p:nvSpPr>
            <p:spPr>
              <a:xfrm>
                <a:off x="9485647" y="3461450"/>
                <a:ext cx="413979" cy="372682"/>
              </a:xfrm>
              <a:prstGeom prst="rect">
                <a:avLst/>
              </a:prstGeom>
              <a:noFill/>
            </p:spPr>
            <p:txBody>
              <a:bodyPr wrap="none" rtlCol="0">
                <a:spAutoFit/>
              </a:bodyPr>
              <a:lstStyle/>
              <a:p>
                <a:r>
                  <a:rPr lang="en-US" sz="1100" dirty="0"/>
                  <a:t>…</a:t>
                </a:r>
              </a:p>
            </p:txBody>
          </p:sp>
          <p:sp>
            <p:nvSpPr>
              <p:cNvPr id="8" name="Cloud 7">
                <a:extLst>
                  <a:ext uri="{FF2B5EF4-FFF2-40B4-BE49-F238E27FC236}">
                    <a16:creationId xmlns:a16="http://schemas.microsoft.com/office/drawing/2014/main" id="{5984400C-2B60-44B1-9A9C-4A2EEE2B952C}"/>
                  </a:ext>
                </a:extLst>
              </p:cNvPr>
              <p:cNvSpPr/>
              <p:nvPr/>
            </p:nvSpPr>
            <p:spPr>
              <a:xfrm>
                <a:off x="3698435" y="1690688"/>
                <a:ext cx="2156758" cy="1368014"/>
              </a:xfrm>
              <a:prstGeom prst="clou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Cloud</a:t>
                </a:r>
              </a:p>
            </p:txBody>
          </p:sp>
          <p:sp>
            <p:nvSpPr>
              <p:cNvPr id="9" name="Rectangle: Rounded Corners 8">
                <a:extLst>
                  <a:ext uri="{FF2B5EF4-FFF2-40B4-BE49-F238E27FC236}">
                    <a16:creationId xmlns:a16="http://schemas.microsoft.com/office/drawing/2014/main" id="{89DB45AF-4F35-4F71-BDFD-24F0721036E7}"/>
                  </a:ext>
                </a:extLst>
              </p:cNvPr>
              <p:cNvSpPr/>
              <p:nvPr/>
            </p:nvSpPr>
            <p:spPr>
              <a:xfrm>
                <a:off x="3866928" y="3544494"/>
                <a:ext cx="1814416" cy="8174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a:t>
                </a:r>
                <a:r>
                  <a:rPr lang="en-US" sz="1100" dirty="0" err="1"/>
                  <a:t>Mgmt</a:t>
                </a:r>
                <a:endParaRPr lang="en-US" sz="1100" dirty="0"/>
              </a:p>
            </p:txBody>
          </p:sp>
          <p:graphicFrame>
            <p:nvGraphicFramePr>
              <p:cNvPr id="10" name="Diagram 9">
                <a:extLst>
                  <a:ext uri="{FF2B5EF4-FFF2-40B4-BE49-F238E27FC236}">
                    <a16:creationId xmlns:a16="http://schemas.microsoft.com/office/drawing/2014/main" id="{E06FCA99-D084-4422-9B15-DADC21F26B04}"/>
                  </a:ext>
                </a:extLst>
              </p:cNvPr>
              <p:cNvGraphicFramePr/>
              <p:nvPr/>
            </p:nvGraphicFramePr>
            <p:xfrm>
              <a:off x="3628457" y="4998972"/>
              <a:ext cx="2260810" cy="136801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1" name="Rectangle: Rounded Corners 10">
                <a:extLst>
                  <a:ext uri="{FF2B5EF4-FFF2-40B4-BE49-F238E27FC236}">
                    <a16:creationId xmlns:a16="http://schemas.microsoft.com/office/drawing/2014/main" id="{FB74F3BD-680E-4854-A9F7-AEDF4F970B99}"/>
                  </a:ext>
                </a:extLst>
              </p:cNvPr>
              <p:cNvSpPr/>
              <p:nvPr/>
            </p:nvSpPr>
            <p:spPr>
              <a:xfrm>
                <a:off x="1030930" y="2505667"/>
                <a:ext cx="2335397" cy="136801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r>
                  <a:rPr lang="en-US" sz="1000" dirty="0"/>
                  <a:t>Mining ML (i)</a:t>
                </a:r>
              </a:p>
              <a:p>
                <a:r>
                  <a:rPr lang="en-US" sz="1000" dirty="0"/>
                  <a:t>Orgs (grouping)</a:t>
                </a:r>
              </a:p>
              <a:p>
                <a:r>
                  <a:rPr lang="en-US" sz="1000" dirty="0"/>
                  <a:t>Risk Model (threshold)</a:t>
                </a:r>
              </a:p>
              <a:p>
                <a:r>
                  <a:rPr lang="en-US" sz="1000" dirty="0"/>
                  <a:t>Internal detection model</a:t>
                </a:r>
              </a:p>
            </p:txBody>
          </p:sp>
          <p:sp>
            <p:nvSpPr>
              <p:cNvPr id="12" name="TextBox 11">
                <a:extLst>
                  <a:ext uri="{FF2B5EF4-FFF2-40B4-BE49-F238E27FC236}">
                    <a16:creationId xmlns:a16="http://schemas.microsoft.com/office/drawing/2014/main" id="{8841D1ED-AB47-46B0-9C9F-EA4F706618AE}"/>
                  </a:ext>
                </a:extLst>
              </p:cNvPr>
              <p:cNvSpPr txBox="1"/>
              <p:nvPr/>
            </p:nvSpPr>
            <p:spPr>
              <a:xfrm>
                <a:off x="2142684" y="1617575"/>
                <a:ext cx="1485772" cy="569985"/>
              </a:xfrm>
              <a:prstGeom prst="rect">
                <a:avLst/>
              </a:prstGeom>
              <a:noFill/>
            </p:spPr>
            <p:txBody>
              <a:bodyPr wrap="square" rtlCol="0">
                <a:spAutoFit/>
              </a:bodyPr>
              <a:lstStyle/>
              <a:p>
                <a:r>
                  <a:rPr lang="en-US" sz="1000" dirty="0"/>
                  <a:t>EDR Core Value 2</a:t>
                </a:r>
              </a:p>
            </p:txBody>
          </p:sp>
          <p:sp>
            <p:nvSpPr>
              <p:cNvPr id="13" name="TextBox 12">
                <a:extLst>
                  <a:ext uri="{FF2B5EF4-FFF2-40B4-BE49-F238E27FC236}">
                    <a16:creationId xmlns:a16="http://schemas.microsoft.com/office/drawing/2014/main" id="{1451F195-DEF5-4F62-B206-C9EF7BC273A9}"/>
                  </a:ext>
                </a:extLst>
              </p:cNvPr>
              <p:cNvSpPr txBox="1"/>
              <p:nvPr/>
            </p:nvSpPr>
            <p:spPr>
              <a:xfrm>
                <a:off x="107890" y="4361912"/>
                <a:ext cx="648926" cy="372682"/>
              </a:xfrm>
              <a:prstGeom prst="rect">
                <a:avLst/>
              </a:prstGeom>
              <a:noFill/>
            </p:spPr>
            <p:txBody>
              <a:bodyPr wrap="none" rtlCol="0">
                <a:spAutoFit/>
              </a:bodyPr>
              <a:lstStyle/>
              <a:p>
                <a:r>
                  <a:rPr lang="en-US" sz="1100" dirty="0"/>
                  <a:t>IOCs</a:t>
                </a:r>
              </a:p>
            </p:txBody>
          </p:sp>
          <p:cxnSp>
            <p:nvCxnSpPr>
              <p:cNvPr id="14" name="Straight Arrow Connector 13">
                <a:extLst>
                  <a:ext uri="{FF2B5EF4-FFF2-40B4-BE49-F238E27FC236}">
                    <a16:creationId xmlns:a16="http://schemas.microsoft.com/office/drawing/2014/main" id="{10EAEC2B-F457-4DB4-AE09-3BEFFF49B40F}"/>
                  </a:ext>
                </a:extLst>
              </p:cNvPr>
              <p:cNvCxnSpPr>
                <a:stCxn id="13" idx="3"/>
                <a:endCxn id="11" idx="2"/>
              </p:cNvCxnSpPr>
              <p:nvPr/>
            </p:nvCxnSpPr>
            <p:spPr>
              <a:xfrm flipV="1">
                <a:off x="756816" y="3873682"/>
                <a:ext cx="1441812" cy="6745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E6282F74-A634-4015-A0AE-BFCA02152E87}"/>
                  </a:ext>
                </a:extLst>
              </p:cNvPr>
              <p:cNvCxnSpPr>
                <a:cxnSpLocks/>
                <a:stCxn id="13" idx="3"/>
                <a:endCxn id="10" idx="1"/>
              </p:cNvCxnSpPr>
              <p:nvPr/>
            </p:nvCxnSpPr>
            <p:spPr>
              <a:xfrm>
                <a:off x="756816" y="4548252"/>
                <a:ext cx="2871642" cy="113472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grpSp>
        <p:nvGrpSpPr>
          <p:cNvPr id="47" name="Group 46">
            <a:extLst>
              <a:ext uri="{FF2B5EF4-FFF2-40B4-BE49-F238E27FC236}">
                <a16:creationId xmlns:a16="http://schemas.microsoft.com/office/drawing/2014/main" id="{D0057483-1C4D-4259-B563-CFF5BA554482}"/>
              </a:ext>
            </a:extLst>
          </p:cNvPr>
          <p:cNvGrpSpPr/>
          <p:nvPr/>
        </p:nvGrpSpPr>
        <p:grpSpPr>
          <a:xfrm>
            <a:off x="3311466" y="1634837"/>
            <a:ext cx="8270934" cy="4565073"/>
            <a:chOff x="1960533" y="838200"/>
            <a:chExt cx="8270934" cy="4565073"/>
          </a:xfrm>
        </p:grpSpPr>
        <p:sp>
          <p:nvSpPr>
            <p:cNvPr id="48" name="Rectangle: Rounded Corners 47">
              <a:extLst>
                <a:ext uri="{FF2B5EF4-FFF2-40B4-BE49-F238E27FC236}">
                  <a16:creationId xmlns:a16="http://schemas.microsoft.com/office/drawing/2014/main" id="{9552AC04-8304-4C00-BC7D-2473D8D2B51D}"/>
                </a:ext>
              </a:extLst>
            </p:cNvPr>
            <p:cNvSpPr/>
            <p:nvPr/>
          </p:nvSpPr>
          <p:spPr>
            <a:xfrm>
              <a:off x="1960533" y="838200"/>
              <a:ext cx="8261483" cy="4565073"/>
            </a:xfrm>
            <a:prstGeom prst="roundRect">
              <a:avLst>
                <a:gd name="adj" fmla="val 9232"/>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49" name="Group 48">
              <a:extLst>
                <a:ext uri="{FF2B5EF4-FFF2-40B4-BE49-F238E27FC236}">
                  <a16:creationId xmlns:a16="http://schemas.microsoft.com/office/drawing/2014/main" id="{32FB7FF0-EAC4-425E-856A-552C0D48F7AB}"/>
                </a:ext>
              </a:extLst>
            </p:cNvPr>
            <p:cNvGrpSpPr/>
            <p:nvPr/>
          </p:nvGrpSpPr>
          <p:grpSpPr>
            <a:xfrm>
              <a:off x="2043545" y="1027906"/>
              <a:ext cx="8187922" cy="4267200"/>
              <a:chOff x="107890" y="692727"/>
              <a:chExt cx="12000797" cy="6078924"/>
            </a:xfrm>
          </p:grpSpPr>
          <p:grpSp>
            <p:nvGrpSpPr>
              <p:cNvPr id="50" name="Group 49">
                <a:extLst>
                  <a:ext uri="{FF2B5EF4-FFF2-40B4-BE49-F238E27FC236}">
                    <a16:creationId xmlns:a16="http://schemas.microsoft.com/office/drawing/2014/main" id="{B86DC952-715E-479B-A809-BEA8E2CA7B36}"/>
                  </a:ext>
                </a:extLst>
              </p:cNvPr>
              <p:cNvGrpSpPr/>
              <p:nvPr/>
            </p:nvGrpSpPr>
            <p:grpSpPr>
              <a:xfrm>
                <a:off x="5889267" y="692727"/>
                <a:ext cx="6205568" cy="4990252"/>
                <a:chOff x="-321095" y="1765005"/>
                <a:chExt cx="9517673" cy="6591343"/>
              </a:xfrm>
            </p:grpSpPr>
            <p:sp>
              <p:nvSpPr>
                <p:cNvPr id="75" name="Rectangle: Rounded Corners 74">
                  <a:extLst>
                    <a:ext uri="{FF2B5EF4-FFF2-40B4-BE49-F238E27FC236}">
                      <a16:creationId xmlns:a16="http://schemas.microsoft.com/office/drawing/2014/main" id="{DDDEEBA3-0D21-4842-8BD4-7B9E3C8BA7B7}"/>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76" name="Rectangle 75">
                  <a:extLst>
                    <a:ext uri="{FF2B5EF4-FFF2-40B4-BE49-F238E27FC236}">
                      <a16:creationId xmlns:a16="http://schemas.microsoft.com/office/drawing/2014/main" id="{CC8F18C7-37EE-4C66-8A1C-D66BEE17EAA0}"/>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77" name="Diagram 76">
                  <a:extLst>
                    <a:ext uri="{FF2B5EF4-FFF2-40B4-BE49-F238E27FC236}">
                      <a16:creationId xmlns:a16="http://schemas.microsoft.com/office/drawing/2014/main" id="{FAAA1ECB-3813-4B28-AA24-0F96612AFAAC}"/>
                    </a:ext>
                  </a:extLst>
                </p:cNvPr>
                <p:cNvGraphicFramePr/>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78" name="Straight Arrow Connector 77">
                  <a:extLst>
                    <a:ext uri="{FF2B5EF4-FFF2-40B4-BE49-F238E27FC236}">
                      <a16:creationId xmlns:a16="http://schemas.microsoft.com/office/drawing/2014/main" id="{B8DF62E3-09F9-4A36-B1BE-0F28CC1BCBC3}"/>
                    </a:ext>
                  </a:extLst>
                </p:cNvPr>
                <p:cNvCxnSpPr>
                  <a:cxnSpLocks/>
                  <a:stCxn id="76" idx="2"/>
                  <a:endCxn id="79" idx="0"/>
                </p:cNvCxnSpPr>
                <p:nvPr/>
              </p:nvCxnSpPr>
              <p:spPr>
                <a:xfrm flipH="1">
                  <a:off x="4519636" y="3619082"/>
                  <a:ext cx="1158375"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4B7FFA3B-4F18-4EE3-ABC4-58D18F46A8EB}"/>
                    </a:ext>
                  </a:extLst>
                </p:cNvPr>
                <p:cNvSpPr txBox="1"/>
                <p:nvPr/>
              </p:nvSpPr>
              <p:spPr>
                <a:xfrm>
                  <a:off x="3841825" y="4633784"/>
                  <a:ext cx="1355623" cy="463298"/>
                </a:xfrm>
                <a:prstGeom prst="rect">
                  <a:avLst/>
                </a:prstGeom>
                <a:noFill/>
              </p:spPr>
              <p:txBody>
                <a:bodyPr wrap="none" rtlCol="0">
                  <a:spAutoFit/>
                </a:bodyPr>
                <a:lstStyle/>
                <a:p>
                  <a:r>
                    <a:rPr lang="en-US" sz="1000" dirty="0"/>
                    <a:t>Registry</a:t>
                  </a:r>
                </a:p>
              </p:txBody>
            </p:sp>
            <p:sp>
              <p:nvSpPr>
                <p:cNvPr id="80" name="TextBox 79">
                  <a:extLst>
                    <a:ext uri="{FF2B5EF4-FFF2-40B4-BE49-F238E27FC236}">
                      <a16:creationId xmlns:a16="http://schemas.microsoft.com/office/drawing/2014/main" id="{B83E59D2-34D0-4C0A-9484-DCF69D34DF9F}"/>
                    </a:ext>
                  </a:extLst>
                </p:cNvPr>
                <p:cNvSpPr txBox="1"/>
                <p:nvPr/>
              </p:nvSpPr>
              <p:spPr>
                <a:xfrm>
                  <a:off x="4308141" y="5003114"/>
                  <a:ext cx="934017" cy="463298"/>
                </a:xfrm>
                <a:prstGeom prst="rect">
                  <a:avLst/>
                </a:prstGeom>
                <a:noFill/>
              </p:spPr>
              <p:txBody>
                <a:bodyPr wrap="none" rtlCol="0">
                  <a:spAutoFit/>
                </a:bodyPr>
                <a:lstStyle/>
                <a:p>
                  <a:r>
                    <a:rPr lang="en-US" sz="1000" dirty="0"/>
                    <a:t>Hive</a:t>
                  </a:r>
                </a:p>
              </p:txBody>
            </p:sp>
            <p:sp>
              <p:nvSpPr>
                <p:cNvPr id="81" name="TextBox 80">
                  <a:extLst>
                    <a:ext uri="{FF2B5EF4-FFF2-40B4-BE49-F238E27FC236}">
                      <a16:creationId xmlns:a16="http://schemas.microsoft.com/office/drawing/2014/main" id="{5DC3DC9C-5362-4A08-885D-A92CCA00213C}"/>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82" name="TextBox 81">
                  <a:extLst>
                    <a:ext uri="{FF2B5EF4-FFF2-40B4-BE49-F238E27FC236}">
                      <a16:creationId xmlns:a16="http://schemas.microsoft.com/office/drawing/2014/main" id="{C999C6ED-E435-45AE-8576-523E3B4E1E11}"/>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83" name="TextBox 82">
                  <a:extLst>
                    <a:ext uri="{FF2B5EF4-FFF2-40B4-BE49-F238E27FC236}">
                      <a16:creationId xmlns:a16="http://schemas.microsoft.com/office/drawing/2014/main" id="{372A3BCA-2D05-4741-B0F8-440C0B1298D5}"/>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84" name="Straight Arrow Connector 83">
                  <a:extLst>
                    <a:ext uri="{FF2B5EF4-FFF2-40B4-BE49-F238E27FC236}">
                      <a16:creationId xmlns:a16="http://schemas.microsoft.com/office/drawing/2014/main" id="{ABDDC643-40D4-414B-A5B3-CC00CC7042AC}"/>
                    </a:ext>
                  </a:extLst>
                </p:cNvPr>
                <p:cNvCxnSpPr>
                  <a:cxnSpLocks/>
                  <a:stCxn id="76" idx="2"/>
                  <a:endCxn id="81" idx="0"/>
                </p:cNvCxnSpPr>
                <p:nvPr/>
              </p:nvCxnSpPr>
              <p:spPr>
                <a:xfrm>
                  <a:off x="5678011" y="3619082"/>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BC1C1A8F-8683-4A5E-B3D7-DFF4C25027BD}"/>
                    </a:ext>
                  </a:extLst>
                </p:cNvPr>
                <p:cNvCxnSpPr>
                  <a:cxnSpLocks/>
                  <a:stCxn id="76" idx="2"/>
                  <a:endCxn id="83" idx="0"/>
                </p:cNvCxnSpPr>
                <p:nvPr/>
              </p:nvCxnSpPr>
              <p:spPr>
                <a:xfrm>
                  <a:off x="5678011" y="3619082"/>
                  <a:ext cx="2269999"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A5640F6E-3A10-403A-96D4-A573AC432435}"/>
                    </a:ext>
                  </a:extLst>
                </p:cNvPr>
                <p:cNvSpPr txBox="1"/>
                <p:nvPr/>
              </p:nvSpPr>
              <p:spPr>
                <a:xfrm>
                  <a:off x="6756312" y="2060019"/>
                  <a:ext cx="2440266" cy="463298"/>
                </a:xfrm>
                <a:prstGeom prst="rect">
                  <a:avLst/>
                </a:prstGeom>
                <a:noFill/>
              </p:spPr>
              <p:txBody>
                <a:bodyPr wrap="none" rtlCol="0">
                  <a:spAutoFit/>
                </a:bodyPr>
                <a:lstStyle/>
                <a:p>
                  <a:r>
                    <a:rPr lang="en-US" sz="1000" dirty="0"/>
                    <a:t>EDR Core Value 1</a:t>
                  </a:r>
                </a:p>
              </p:txBody>
            </p:sp>
            <p:cxnSp>
              <p:nvCxnSpPr>
                <p:cNvPr id="87" name="Straight Arrow Connector 86">
                  <a:extLst>
                    <a:ext uri="{FF2B5EF4-FFF2-40B4-BE49-F238E27FC236}">
                      <a16:creationId xmlns:a16="http://schemas.microsoft.com/office/drawing/2014/main" id="{82807FF5-33BF-4754-8AB1-C77A08A6138C}"/>
                    </a:ext>
                  </a:extLst>
                </p:cNvPr>
                <p:cNvCxnSpPr>
                  <a:cxnSpLocks/>
                  <a:stCxn id="76" idx="1"/>
                </p:cNvCxnSpPr>
                <p:nvPr/>
              </p:nvCxnSpPr>
              <p:spPr>
                <a:xfrm flipH="1">
                  <a:off x="365315" y="3110126"/>
                  <a:ext cx="4234394" cy="1756546"/>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88" name="Straight Arrow Connector 87">
                  <a:extLst>
                    <a:ext uri="{FF2B5EF4-FFF2-40B4-BE49-F238E27FC236}">
                      <a16:creationId xmlns:a16="http://schemas.microsoft.com/office/drawing/2014/main" id="{9A4B249E-C51D-4C39-9034-306CAF3DE61B}"/>
                    </a:ext>
                  </a:extLst>
                </p:cNvPr>
                <p:cNvCxnSpPr>
                  <a:cxnSpLocks/>
                  <a:endCxn id="55" idx="3"/>
                </p:cNvCxnSpPr>
                <p:nvPr/>
              </p:nvCxnSpPr>
              <p:spPr>
                <a:xfrm flipH="1">
                  <a:off x="-321095" y="3255918"/>
                  <a:ext cx="5591815" cy="510043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grpSp>
            <p:nvGrpSpPr>
              <p:cNvPr id="51" name="Group 50">
                <a:extLst>
                  <a:ext uri="{FF2B5EF4-FFF2-40B4-BE49-F238E27FC236}">
                    <a16:creationId xmlns:a16="http://schemas.microsoft.com/office/drawing/2014/main" id="{514F522C-E74C-4D4A-91CD-7556B418BDF2}"/>
                  </a:ext>
                </a:extLst>
              </p:cNvPr>
              <p:cNvGrpSpPr/>
              <p:nvPr/>
            </p:nvGrpSpPr>
            <p:grpSpPr>
              <a:xfrm>
                <a:off x="5889267" y="3369619"/>
                <a:ext cx="6219420" cy="3402032"/>
                <a:chOff x="-342343" y="1155881"/>
                <a:chExt cx="9538919" cy="4493552"/>
              </a:xfrm>
            </p:grpSpPr>
            <p:sp>
              <p:nvSpPr>
                <p:cNvPr id="61" name="Rectangle: Rounded Corners 60">
                  <a:extLst>
                    <a:ext uri="{FF2B5EF4-FFF2-40B4-BE49-F238E27FC236}">
                      <a16:creationId xmlns:a16="http://schemas.microsoft.com/office/drawing/2014/main" id="{F917F947-FEA3-4889-9E3C-6DAF7531C9FB}"/>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62" name="Rectangle 61">
                  <a:extLst>
                    <a:ext uri="{FF2B5EF4-FFF2-40B4-BE49-F238E27FC236}">
                      <a16:creationId xmlns:a16="http://schemas.microsoft.com/office/drawing/2014/main" id="{0C4C5AFB-F643-455A-8735-D37DE47F3156}"/>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63" name="Diagram 62">
                  <a:extLst>
                    <a:ext uri="{FF2B5EF4-FFF2-40B4-BE49-F238E27FC236}">
                      <a16:creationId xmlns:a16="http://schemas.microsoft.com/office/drawing/2014/main" id="{50696AC0-B646-4EFC-9A8B-9BEC41BE1EB8}"/>
                    </a:ext>
                  </a:extLst>
                </p:cNvPr>
                <p:cNvGraphicFramePr/>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64" name="Straight Arrow Connector 63">
                  <a:extLst>
                    <a:ext uri="{FF2B5EF4-FFF2-40B4-BE49-F238E27FC236}">
                      <a16:creationId xmlns:a16="http://schemas.microsoft.com/office/drawing/2014/main" id="{B8D67554-EE1F-4313-BE17-3A59F1F8642F}"/>
                    </a:ext>
                  </a:extLst>
                </p:cNvPr>
                <p:cNvCxnSpPr>
                  <a:cxnSpLocks/>
                  <a:stCxn id="62" idx="2"/>
                  <a:endCxn id="65" idx="0"/>
                </p:cNvCxnSpPr>
                <p:nvPr/>
              </p:nvCxnSpPr>
              <p:spPr>
                <a:xfrm flipH="1">
                  <a:off x="4519638" y="3619083"/>
                  <a:ext cx="1158373"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A0667C52-8318-454B-95D8-CD43E993FA3F}"/>
                    </a:ext>
                  </a:extLst>
                </p:cNvPr>
                <p:cNvSpPr txBox="1"/>
                <p:nvPr/>
              </p:nvSpPr>
              <p:spPr>
                <a:xfrm>
                  <a:off x="3841827" y="4633784"/>
                  <a:ext cx="1355623" cy="463298"/>
                </a:xfrm>
                <a:prstGeom prst="rect">
                  <a:avLst/>
                </a:prstGeom>
                <a:noFill/>
              </p:spPr>
              <p:txBody>
                <a:bodyPr wrap="none" rtlCol="0">
                  <a:spAutoFit/>
                </a:bodyPr>
                <a:lstStyle/>
                <a:p>
                  <a:r>
                    <a:rPr lang="en-US" sz="1000" dirty="0"/>
                    <a:t>Registry</a:t>
                  </a:r>
                </a:p>
              </p:txBody>
            </p:sp>
            <p:sp>
              <p:nvSpPr>
                <p:cNvPr id="66" name="TextBox 65">
                  <a:extLst>
                    <a:ext uri="{FF2B5EF4-FFF2-40B4-BE49-F238E27FC236}">
                      <a16:creationId xmlns:a16="http://schemas.microsoft.com/office/drawing/2014/main" id="{AA115CA2-CB94-4FB2-9C95-0A94B1DB0B39}"/>
                    </a:ext>
                  </a:extLst>
                </p:cNvPr>
                <p:cNvSpPr txBox="1"/>
                <p:nvPr/>
              </p:nvSpPr>
              <p:spPr>
                <a:xfrm>
                  <a:off x="4308140" y="5003114"/>
                  <a:ext cx="934017" cy="463298"/>
                </a:xfrm>
                <a:prstGeom prst="rect">
                  <a:avLst/>
                </a:prstGeom>
                <a:noFill/>
              </p:spPr>
              <p:txBody>
                <a:bodyPr wrap="none" rtlCol="0">
                  <a:spAutoFit/>
                </a:bodyPr>
                <a:lstStyle/>
                <a:p>
                  <a:r>
                    <a:rPr lang="en-US" sz="1000" dirty="0"/>
                    <a:t>Hive</a:t>
                  </a:r>
                </a:p>
              </p:txBody>
            </p:sp>
            <p:sp>
              <p:nvSpPr>
                <p:cNvPr id="67" name="TextBox 66">
                  <a:extLst>
                    <a:ext uri="{FF2B5EF4-FFF2-40B4-BE49-F238E27FC236}">
                      <a16:creationId xmlns:a16="http://schemas.microsoft.com/office/drawing/2014/main" id="{F44B528C-252B-464A-B61C-20D3FF464B2E}"/>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68" name="TextBox 67">
                  <a:extLst>
                    <a:ext uri="{FF2B5EF4-FFF2-40B4-BE49-F238E27FC236}">
                      <a16:creationId xmlns:a16="http://schemas.microsoft.com/office/drawing/2014/main" id="{D543CEEE-2D7B-41F5-8083-32D72DB6E718}"/>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69" name="TextBox 68">
                  <a:extLst>
                    <a:ext uri="{FF2B5EF4-FFF2-40B4-BE49-F238E27FC236}">
                      <a16:creationId xmlns:a16="http://schemas.microsoft.com/office/drawing/2014/main" id="{A38CA862-5660-4DC9-AA4C-204344B0049B}"/>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70" name="Straight Arrow Connector 69">
                  <a:extLst>
                    <a:ext uri="{FF2B5EF4-FFF2-40B4-BE49-F238E27FC236}">
                      <a16:creationId xmlns:a16="http://schemas.microsoft.com/office/drawing/2014/main" id="{9DAA7D44-6208-4E31-B51C-C14C7385ED87}"/>
                    </a:ext>
                  </a:extLst>
                </p:cNvPr>
                <p:cNvCxnSpPr>
                  <a:cxnSpLocks/>
                  <a:stCxn id="62" idx="2"/>
                  <a:endCxn id="67" idx="0"/>
                </p:cNvCxnSpPr>
                <p:nvPr/>
              </p:nvCxnSpPr>
              <p:spPr>
                <a:xfrm>
                  <a:off x="5678011" y="3619083"/>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FB7770EF-BF37-4CDB-BFF0-776FB063BBCD}"/>
                    </a:ext>
                  </a:extLst>
                </p:cNvPr>
                <p:cNvCxnSpPr>
                  <a:cxnSpLocks/>
                  <a:stCxn id="62" idx="2"/>
                  <a:endCxn id="69" idx="0"/>
                </p:cNvCxnSpPr>
                <p:nvPr/>
              </p:nvCxnSpPr>
              <p:spPr>
                <a:xfrm>
                  <a:off x="5678011" y="3619083"/>
                  <a:ext cx="2270000"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3C5886C-961E-4ED0-A429-62DA33E98B07}"/>
                    </a:ext>
                  </a:extLst>
                </p:cNvPr>
                <p:cNvSpPr txBox="1"/>
                <p:nvPr/>
              </p:nvSpPr>
              <p:spPr>
                <a:xfrm>
                  <a:off x="6756310" y="2060019"/>
                  <a:ext cx="2440266" cy="463298"/>
                </a:xfrm>
                <a:prstGeom prst="rect">
                  <a:avLst/>
                </a:prstGeom>
                <a:noFill/>
              </p:spPr>
              <p:txBody>
                <a:bodyPr wrap="none" rtlCol="0">
                  <a:spAutoFit/>
                </a:bodyPr>
                <a:lstStyle/>
                <a:p>
                  <a:r>
                    <a:rPr lang="en-US" sz="1000" dirty="0"/>
                    <a:t>EDR Core Value 1</a:t>
                  </a:r>
                </a:p>
              </p:txBody>
            </p:sp>
            <p:cxnSp>
              <p:nvCxnSpPr>
                <p:cNvPr id="73" name="Straight Arrow Connector 72">
                  <a:extLst>
                    <a:ext uri="{FF2B5EF4-FFF2-40B4-BE49-F238E27FC236}">
                      <a16:creationId xmlns:a16="http://schemas.microsoft.com/office/drawing/2014/main" id="{58EF58D0-7C85-4360-8508-316CC81BD897}"/>
                    </a:ext>
                  </a:extLst>
                </p:cNvPr>
                <p:cNvCxnSpPr>
                  <a:cxnSpLocks/>
                  <a:stCxn id="62" idx="1"/>
                </p:cNvCxnSpPr>
                <p:nvPr/>
              </p:nvCxnSpPr>
              <p:spPr>
                <a:xfrm flipH="1" flipV="1">
                  <a:off x="344067" y="1155881"/>
                  <a:ext cx="4255641" cy="195424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74" name="Straight Arrow Connector 73">
                  <a:extLst>
                    <a:ext uri="{FF2B5EF4-FFF2-40B4-BE49-F238E27FC236}">
                      <a16:creationId xmlns:a16="http://schemas.microsoft.com/office/drawing/2014/main" id="{2A9CC52F-519C-4D18-A935-5447F680E2FC}"/>
                    </a:ext>
                  </a:extLst>
                </p:cNvPr>
                <p:cNvCxnSpPr>
                  <a:cxnSpLocks/>
                  <a:endCxn id="55" idx="3"/>
                </p:cNvCxnSpPr>
                <p:nvPr/>
              </p:nvCxnSpPr>
              <p:spPr>
                <a:xfrm flipH="1">
                  <a:off x="-342343" y="3255918"/>
                  <a:ext cx="5613066" cy="95555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52" name="TextBox 51">
                <a:extLst>
                  <a:ext uri="{FF2B5EF4-FFF2-40B4-BE49-F238E27FC236}">
                    <a16:creationId xmlns:a16="http://schemas.microsoft.com/office/drawing/2014/main" id="{F1B28846-6D54-4EF0-89C2-974F178619DD}"/>
                  </a:ext>
                </a:extLst>
              </p:cNvPr>
              <p:cNvSpPr txBox="1"/>
              <p:nvPr/>
            </p:nvSpPr>
            <p:spPr>
              <a:xfrm>
                <a:off x="9485647" y="3461450"/>
                <a:ext cx="413979" cy="372682"/>
              </a:xfrm>
              <a:prstGeom prst="rect">
                <a:avLst/>
              </a:prstGeom>
              <a:noFill/>
            </p:spPr>
            <p:txBody>
              <a:bodyPr wrap="none" rtlCol="0">
                <a:spAutoFit/>
              </a:bodyPr>
              <a:lstStyle/>
              <a:p>
                <a:r>
                  <a:rPr lang="en-US" sz="1100" dirty="0"/>
                  <a:t>…</a:t>
                </a:r>
              </a:p>
            </p:txBody>
          </p:sp>
          <p:sp>
            <p:nvSpPr>
              <p:cNvPr id="53" name="Cloud 52">
                <a:extLst>
                  <a:ext uri="{FF2B5EF4-FFF2-40B4-BE49-F238E27FC236}">
                    <a16:creationId xmlns:a16="http://schemas.microsoft.com/office/drawing/2014/main" id="{AD7FF985-249E-49F6-9D7D-5F67A8A35B2E}"/>
                  </a:ext>
                </a:extLst>
              </p:cNvPr>
              <p:cNvSpPr/>
              <p:nvPr/>
            </p:nvSpPr>
            <p:spPr>
              <a:xfrm>
                <a:off x="3698435" y="1690688"/>
                <a:ext cx="2156758" cy="1368014"/>
              </a:xfrm>
              <a:prstGeom prst="clou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Cloud</a:t>
                </a:r>
              </a:p>
            </p:txBody>
          </p:sp>
          <p:sp>
            <p:nvSpPr>
              <p:cNvPr id="54" name="Rectangle: Rounded Corners 53">
                <a:extLst>
                  <a:ext uri="{FF2B5EF4-FFF2-40B4-BE49-F238E27FC236}">
                    <a16:creationId xmlns:a16="http://schemas.microsoft.com/office/drawing/2014/main" id="{7A6FA12C-B891-4452-994E-158FD23D0CCB}"/>
                  </a:ext>
                </a:extLst>
              </p:cNvPr>
              <p:cNvSpPr/>
              <p:nvPr/>
            </p:nvSpPr>
            <p:spPr>
              <a:xfrm>
                <a:off x="3866928" y="3544494"/>
                <a:ext cx="1814416" cy="8174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a:t>
                </a:r>
                <a:r>
                  <a:rPr lang="en-US" sz="1100" dirty="0" err="1"/>
                  <a:t>Mgmt</a:t>
                </a:r>
                <a:endParaRPr lang="en-US" sz="1100" dirty="0"/>
              </a:p>
            </p:txBody>
          </p:sp>
          <p:graphicFrame>
            <p:nvGraphicFramePr>
              <p:cNvPr id="55" name="Diagram 54">
                <a:extLst>
                  <a:ext uri="{FF2B5EF4-FFF2-40B4-BE49-F238E27FC236}">
                    <a16:creationId xmlns:a16="http://schemas.microsoft.com/office/drawing/2014/main" id="{229F19C6-ABA0-4AF5-ADD6-A03F8F163E87}"/>
                  </a:ext>
                </a:extLst>
              </p:cNvPr>
              <p:cNvGraphicFramePr/>
              <p:nvPr/>
            </p:nvGraphicFramePr>
            <p:xfrm>
              <a:off x="3628457" y="4998972"/>
              <a:ext cx="2260810" cy="1368014"/>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56" name="Rectangle: Rounded Corners 55">
                <a:extLst>
                  <a:ext uri="{FF2B5EF4-FFF2-40B4-BE49-F238E27FC236}">
                    <a16:creationId xmlns:a16="http://schemas.microsoft.com/office/drawing/2014/main" id="{43631A25-5EAC-49FC-947E-81E3A24D04EF}"/>
                  </a:ext>
                </a:extLst>
              </p:cNvPr>
              <p:cNvSpPr/>
              <p:nvPr/>
            </p:nvSpPr>
            <p:spPr>
              <a:xfrm>
                <a:off x="1030930" y="2505667"/>
                <a:ext cx="2335397" cy="136801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r>
                  <a:rPr lang="en-US" sz="1000" dirty="0"/>
                  <a:t>Mining ML (i)</a:t>
                </a:r>
              </a:p>
              <a:p>
                <a:r>
                  <a:rPr lang="en-US" sz="1000" dirty="0"/>
                  <a:t>Orgs (grouping)</a:t>
                </a:r>
              </a:p>
              <a:p>
                <a:r>
                  <a:rPr lang="en-US" sz="1000" dirty="0"/>
                  <a:t>Risk Model (threshold)</a:t>
                </a:r>
              </a:p>
              <a:p>
                <a:r>
                  <a:rPr lang="en-US" sz="1000" dirty="0"/>
                  <a:t>Internal detection model</a:t>
                </a:r>
              </a:p>
            </p:txBody>
          </p:sp>
          <p:sp>
            <p:nvSpPr>
              <p:cNvPr id="57" name="TextBox 56">
                <a:extLst>
                  <a:ext uri="{FF2B5EF4-FFF2-40B4-BE49-F238E27FC236}">
                    <a16:creationId xmlns:a16="http://schemas.microsoft.com/office/drawing/2014/main" id="{99708AAC-4761-411B-A6FD-7B5481DA5E4F}"/>
                  </a:ext>
                </a:extLst>
              </p:cNvPr>
              <p:cNvSpPr txBox="1"/>
              <p:nvPr/>
            </p:nvSpPr>
            <p:spPr>
              <a:xfrm>
                <a:off x="2142684" y="1617575"/>
                <a:ext cx="1485772" cy="569985"/>
              </a:xfrm>
              <a:prstGeom prst="rect">
                <a:avLst/>
              </a:prstGeom>
              <a:noFill/>
            </p:spPr>
            <p:txBody>
              <a:bodyPr wrap="square" rtlCol="0">
                <a:spAutoFit/>
              </a:bodyPr>
              <a:lstStyle/>
              <a:p>
                <a:r>
                  <a:rPr lang="en-US" sz="1000" dirty="0"/>
                  <a:t>EDR Core Value 2</a:t>
                </a:r>
              </a:p>
            </p:txBody>
          </p:sp>
          <p:sp>
            <p:nvSpPr>
              <p:cNvPr id="58" name="TextBox 57">
                <a:extLst>
                  <a:ext uri="{FF2B5EF4-FFF2-40B4-BE49-F238E27FC236}">
                    <a16:creationId xmlns:a16="http://schemas.microsoft.com/office/drawing/2014/main" id="{EE4870C1-48FD-4841-87BD-26A8CBB78D64}"/>
                  </a:ext>
                </a:extLst>
              </p:cNvPr>
              <p:cNvSpPr txBox="1"/>
              <p:nvPr/>
            </p:nvSpPr>
            <p:spPr>
              <a:xfrm>
                <a:off x="107890" y="4361912"/>
                <a:ext cx="648926" cy="372682"/>
              </a:xfrm>
              <a:prstGeom prst="rect">
                <a:avLst/>
              </a:prstGeom>
              <a:noFill/>
            </p:spPr>
            <p:txBody>
              <a:bodyPr wrap="none" rtlCol="0">
                <a:spAutoFit/>
              </a:bodyPr>
              <a:lstStyle/>
              <a:p>
                <a:r>
                  <a:rPr lang="en-US" sz="1100" dirty="0"/>
                  <a:t>IOCs</a:t>
                </a:r>
              </a:p>
            </p:txBody>
          </p:sp>
          <p:cxnSp>
            <p:nvCxnSpPr>
              <p:cNvPr id="59" name="Straight Arrow Connector 58">
                <a:extLst>
                  <a:ext uri="{FF2B5EF4-FFF2-40B4-BE49-F238E27FC236}">
                    <a16:creationId xmlns:a16="http://schemas.microsoft.com/office/drawing/2014/main" id="{DBF405E1-210F-46DE-8512-B7F09296EA07}"/>
                  </a:ext>
                </a:extLst>
              </p:cNvPr>
              <p:cNvCxnSpPr>
                <a:stCxn id="58" idx="3"/>
                <a:endCxn id="56" idx="2"/>
              </p:cNvCxnSpPr>
              <p:nvPr/>
            </p:nvCxnSpPr>
            <p:spPr>
              <a:xfrm flipV="1">
                <a:off x="756816" y="3873682"/>
                <a:ext cx="1441812" cy="6745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122C7504-53C4-4281-AB9C-4D6C1CD27F1A}"/>
                  </a:ext>
                </a:extLst>
              </p:cNvPr>
              <p:cNvCxnSpPr>
                <a:cxnSpLocks/>
                <a:stCxn id="58" idx="3"/>
                <a:endCxn id="55" idx="1"/>
              </p:cNvCxnSpPr>
              <p:nvPr/>
            </p:nvCxnSpPr>
            <p:spPr>
              <a:xfrm>
                <a:off x="756816" y="4548252"/>
                <a:ext cx="2871642" cy="113472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grpSp>
        <p:nvGrpSpPr>
          <p:cNvPr id="89" name="Group 88">
            <a:extLst>
              <a:ext uri="{FF2B5EF4-FFF2-40B4-BE49-F238E27FC236}">
                <a16:creationId xmlns:a16="http://schemas.microsoft.com/office/drawing/2014/main" id="{F30D1EB1-DBCA-4D02-BC11-B90E3A8EF81D}"/>
              </a:ext>
            </a:extLst>
          </p:cNvPr>
          <p:cNvGrpSpPr/>
          <p:nvPr/>
        </p:nvGrpSpPr>
        <p:grpSpPr>
          <a:xfrm>
            <a:off x="3573993" y="1927802"/>
            <a:ext cx="8270934" cy="4565073"/>
            <a:chOff x="1960533" y="838200"/>
            <a:chExt cx="8270934" cy="4565073"/>
          </a:xfrm>
        </p:grpSpPr>
        <p:sp>
          <p:nvSpPr>
            <p:cNvPr id="90" name="Rectangle: Rounded Corners 89">
              <a:extLst>
                <a:ext uri="{FF2B5EF4-FFF2-40B4-BE49-F238E27FC236}">
                  <a16:creationId xmlns:a16="http://schemas.microsoft.com/office/drawing/2014/main" id="{182ADBEF-CB57-41B3-8967-D3B64DDEE698}"/>
                </a:ext>
              </a:extLst>
            </p:cNvPr>
            <p:cNvSpPr/>
            <p:nvPr/>
          </p:nvSpPr>
          <p:spPr>
            <a:xfrm>
              <a:off x="1960533" y="838200"/>
              <a:ext cx="8261483" cy="4565073"/>
            </a:xfrm>
            <a:prstGeom prst="roundRect">
              <a:avLst>
                <a:gd name="adj" fmla="val 9232"/>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91" name="Group 90">
              <a:extLst>
                <a:ext uri="{FF2B5EF4-FFF2-40B4-BE49-F238E27FC236}">
                  <a16:creationId xmlns:a16="http://schemas.microsoft.com/office/drawing/2014/main" id="{5D8C604D-BDAA-4D55-BF5A-E4D97B073F28}"/>
                </a:ext>
              </a:extLst>
            </p:cNvPr>
            <p:cNvGrpSpPr/>
            <p:nvPr/>
          </p:nvGrpSpPr>
          <p:grpSpPr>
            <a:xfrm>
              <a:off x="2043545" y="1027906"/>
              <a:ext cx="8187922" cy="4268262"/>
              <a:chOff x="107890" y="692727"/>
              <a:chExt cx="12000797" cy="6080437"/>
            </a:xfrm>
          </p:grpSpPr>
          <p:grpSp>
            <p:nvGrpSpPr>
              <p:cNvPr id="92" name="Group 91">
                <a:extLst>
                  <a:ext uri="{FF2B5EF4-FFF2-40B4-BE49-F238E27FC236}">
                    <a16:creationId xmlns:a16="http://schemas.microsoft.com/office/drawing/2014/main" id="{984F575A-BB76-4842-BA64-14C8F3B223D2}"/>
                  </a:ext>
                </a:extLst>
              </p:cNvPr>
              <p:cNvGrpSpPr/>
              <p:nvPr/>
            </p:nvGrpSpPr>
            <p:grpSpPr>
              <a:xfrm>
                <a:off x="5889267" y="692727"/>
                <a:ext cx="6205568" cy="4990252"/>
                <a:chOff x="-321095" y="1765005"/>
                <a:chExt cx="9517673" cy="6591343"/>
              </a:xfrm>
            </p:grpSpPr>
            <p:sp>
              <p:nvSpPr>
                <p:cNvPr id="117" name="Rectangle: Rounded Corners 116">
                  <a:extLst>
                    <a:ext uri="{FF2B5EF4-FFF2-40B4-BE49-F238E27FC236}">
                      <a16:creationId xmlns:a16="http://schemas.microsoft.com/office/drawing/2014/main" id="{7A6DC460-EC1D-4B9E-9757-BD648D90D4E1}"/>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118" name="Rectangle 117">
                  <a:extLst>
                    <a:ext uri="{FF2B5EF4-FFF2-40B4-BE49-F238E27FC236}">
                      <a16:creationId xmlns:a16="http://schemas.microsoft.com/office/drawing/2014/main" id="{141831E3-720E-4A6B-867B-38F655E198DA}"/>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119" name="Diagram 118">
                  <a:extLst>
                    <a:ext uri="{FF2B5EF4-FFF2-40B4-BE49-F238E27FC236}">
                      <a16:creationId xmlns:a16="http://schemas.microsoft.com/office/drawing/2014/main" id="{314A164D-91BD-4E86-A777-7897E1E77F8F}"/>
                    </a:ext>
                  </a:extLst>
                </p:cNvPr>
                <p:cNvGraphicFramePr/>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cxnSp>
              <p:nvCxnSpPr>
                <p:cNvPr id="120" name="Straight Arrow Connector 119">
                  <a:extLst>
                    <a:ext uri="{FF2B5EF4-FFF2-40B4-BE49-F238E27FC236}">
                      <a16:creationId xmlns:a16="http://schemas.microsoft.com/office/drawing/2014/main" id="{FCAD0749-DB26-4343-8BDA-924ED64BB99E}"/>
                    </a:ext>
                  </a:extLst>
                </p:cNvPr>
                <p:cNvCxnSpPr>
                  <a:cxnSpLocks/>
                  <a:stCxn id="118" idx="2"/>
                  <a:endCxn id="121" idx="0"/>
                </p:cNvCxnSpPr>
                <p:nvPr/>
              </p:nvCxnSpPr>
              <p:spPr>
                <a:xfrm flipH="1">
                  <a:off x="4519636" y="3619082"/>
                  <a:ext cx="1158375"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D46AA337-0A34-4C04-8E9F-D0D625EA38CD}"/>
                    </a:ext>
                  </a:extLst>
                </p:cNvPr>
                <p:cNvSpPr txBox="1"/>
                <p:nvPr/>
              </p:nvSpPr>
              <p:spPr>
                <a:xfrm>
                  <a:off x="3841825" y="4633784"/>
                  <a:ext cx="1355623" cy="463298"/>
                </a:xfrm>
                <a:prstGeom prst="rect">
                  <a:avLst/>
                </a:prstGeom>
                <a:noFill/>
              </p:spPr>
              <p:txBody>
                <a:bodyPr wrap="none" rtlCol="0">
                  <a:spAutoFit/>
                </a:bodyPr>
                <a:lstStyle/>
                <a:p>
                  <a:r>
                    <a:rPr lang="en-US" sz="1000" dirty="0"/>
                    <a:t>Registry</a:t>
                  </a:r>
                </a:p>
              </p:txBody>
            </p:sp>
            <p:sp>
              <p:nvSpPr>
                <p:cNvPr id="122" name="TextBox 121">
                  <a:extLst>
                    <a:ext uri="{FF2B5EF4-FFF2-40B4-BE49-F238E27FC236}">
                      <a16:creationId xmlns:a16="http://schemas.microsoft.com/office/drawing/2014/main" id="{E7A961D3-CC86-4B4C-BA80-E358B57740D9}"/>
                    </a:ext>
                  </a:extLst>
                </p:cNvPr>
                <p:cNvSpPr txBox="1"/>
                <p:nvPr/>
              </p:nvSpPr>
              <p:spPr>
                <a:xfrm>
                  <a:off x="4308141" y="5003114"/>
                  <a:ext cx="934017" cy="463298"/>
                </a:xfrm>
                <a:prstGeom prst="rect">
                  <a:avLst/>
                </a:prstGeom>
                <a:noFill/>
              </p:spPr>
              <p:txBody>
                <a:bodyPr wrap="none" rtlCol="0">
                  <a:spAutoFit/>
                </a:bodyPr>
                <a:lstStyle/>
                <a:p>
                  <a:r>
                    <a:rPr lang="en-US" sz="1000" dirty="0"/>
                    <a:t>Hive</a:t>
                  </a:r>
                </a:p>
              </p:txBody>
            </p:sp>
            <p:sp>
              <p:nvSpPr>
                <p:cNvPr id="123" name="TextBox 122">
                  <a:extLst>
                    <a:ext uri="{FF2B5EF4-FFF2-40B4-BE49-F238E27FC236}">
                      <a16:creationId xmlns:a16="http://schemas.microsoft.com/office/drawing/2014/main" id="{18EBC42E-BDBB-40F4-BE31-3E5998695155}"/>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124" name="TextBox 123">
                  <a:extLst>
                    <a:ext uri="{FF2B5EF4-FFF2-40B4-BE49-F238E27FC236}">
                      <a16:creationId xmlns:a16="http://schemas.microsoft.com/office/drawing/2014/main" id="{B7DEEA2C-A78B-44C2-ADD3-739EBBB985A1}"/>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125" name="TextBox 124">
                  <a:extLst>
                    <a:ext uri="{FF2B5EF4-FFF2-40B4-BE49-F238E27FC236}">
                      <a16:creationId xmlns:a16="http://schemas.microsoft.com/office/drawing/2014/main" id="{519C52F7-C25A-4741-9BCD-5B362570B403}"/>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126" name="Straight Arrow Connector 125">
                  <a:extLst>
                    <a:ext uri="{FF2B5EF4-FFF2-40B4-BE49-F238E27FC236}">
                      <a16:creationId xmlns:a16="http://schemas.microsoft.com/office/drawing/2014/main" id="{9C1F2FCF-C72C-45B2-B6D0-8C4046F23A7C}"/>
                    </a:ext>
                  </a:extLst>
                </p:cNvPr>
                <p:cNvCxnSpPr>
                  <a:cxnSpLocks/>
                  <a:stCxn id="118" idx="2"/>
                  <a:endCxn id="123" idx="0"/>
                </p:cNvCxnSpPr>
                <p:nvPr/>
              </p:nvCxnSpPr>
              <p:spPr>
                <a:xfrm>
                  <a:off x="5678011" y="3619082"/>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2B72F1F-E1D2-48F0-B3D7-63B46F641D8A}"/>
                    </a:ext>
                  </a:extLst>
                </p:cNvPr>
                <p:cNvCxnSpPr>
                  <a:cxnSpLocks/>
                  <a:stCxn id="118" idx="2"/>
                  <a:endCxn id="125" idx="0"/>
                </p:cNvCxnSpPr>
                <p:nvPr/>
              </p:nvCxnSpPr>
              <p:spPr>
                <a:xfrm>
                  <a:off x="5678011" y="3619082"/>
                  <a:ext cx="2269999"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D1CBDB54-3928-4762-9A04-BB4B3BE29928}"/>
                    </a:ext>
                  </a:extLst>
                </p:cNvPr>
                <p:cNvSpPr txBox="1"/>
                <p:nvPr/>
              </p:nvSpPr>
              <p:spPr>
                <a:xfrm>
                  <a:off x="6756312" y="2060019"/>
                  <a:ext cx="2440266" cy="463298"/>
                </a:xfrm>
                <a:prstGeom prst="rect">
                  <a:avLst/>
                </a:prstGeom>
                <a:noFill/>
              </p:spPr>
              <p:txBody>
                <a:bodyPr wrap="none" rtlCol="0">
                  <a:spAutoFit/>
                </a:bodyPr>
                <a:lstStyle/>
                <a:p>
                  <a:r>
                    <a:rPr lang="en-US" sz="1000" dirty="0"/>
                    <a:t>EDR Core Value 1</a:t>
                  </a:r>
                </a:p>
              </p:txBody>
            </p:sp>
            <p:cxnSp>
              <p:nvCxnSpPr>
                <p:cNvPr id="129" name="Straight Arrow Connector 128">
                  <a:extLst>
                    <a:ext uri="{FF2B5EF4-FFF2-40B4-BE49-F238E27FC236}">
                      <a16:creationId xmlns:a16="http://schemas.microsoft.com/office/drawing/2014/main" id="{83A128CD-01BA-433E-BF97-716A7A5731D9}"/>
                    </a:ext>
                  </a:extLst>
                </p:cNvPr>
                <p:cNvCxnSpPr>
                  <a:cxnSpLocks/>
                  <a:stCxn id="118" idx="1"/>
                </p:cNvCxnSpPr>
                <p:nvPr/>
              </p:nvCxnSpPr>
              <p:spPr>
                <a:xfrm flipH="1">
                  <a:off x="365315" y="3110126"/>
                  <a:ext cx="4234394" cy="1756546"/>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30" name="Straight Arrow Connector 129">
                  <a:extLst>
                    <a:ext uri="{FF2B5EF4-FFF2-40B4-BE49-F238E27FC236}">
                      <a16:creationId xmlns:a16="http://schemas.microsoft.com/office/drawing/2014/main" id="{C8AE3837-5796-49BD-9D2A-68BCBD52F282}"/>
                    </a:ext>
                  </a:extLst>
                </p:cNvPr>
                <p:cNvCxnSpPr>
                  <a:cxnSpLocks/>
                  <a:endCxn id="97" idx="3"/>
                </p:cNvCxnSpPr>
                <p:nvPr/>
              </p:nvCxnSpPr>
              <p:spPr>
                <a:xfrm flipH="1">
                  <a:off x="-321095" y="3255918"/>
                  <a:ext cx="5591815" cy="510043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36" name="Straight Arrow Connector 135">
                  <a:extLst>
                    <a:ext uri="{FF2B5EF4-FFF2-40B4-BE49-F238E27FC236}">
                      <a16:creationId xmlns:a16="http://schemas.microsoft.com/office/drawing/2014/main" id="{BBF81E7D-4C97-489D-922C-BB93288DD58C}"/>
                    </a:ext>
                  </a:extLst>
                </p:cNvPr>
                <p:cNvCxnSpPr>
                  <a:cxnSpLocks/>
                </p:cNvCxnSpPr>
                <p:nvPr/>
              </p:nvCxnSpPr>
              <p:spPr>
                <a:xfrm flipH="1">
                  <a:off x="242089" y="4578744"/>
                  <a:ext cx="2800849" cy="602563"/>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grpSp>
          <p:grpSp>
            <p:nvGrpSpPr>
              <p:cNvPr id="93" name="Group 92">
                <a:extLst>
                  <a:ext uri="{FF2B5EF4-FFF2-40B4-BE49-F238E27FC236}">
                    <a16:creationId xmlns:a16="http://schemas.microsoft.com/office/drawing/2014/main" id="{3BBAA850-9BB2-4ECB-95DA-1CA182FB38CA}"/>
                  </a:ext>
                </a:extLst>
              </p:cNvPr>
              <p:cNvGrpSpPr/>
              <p:nvPr/>
            </p:nvGrpSpPr>
            <p:grpSpPr>
              <a:xfrm>
                <a:off x="5889267" y="3369619"/>
                <a:ext cx="6219420" cy="3402032"/>
                <a:chOff x="-342343" y="1155881"/>
                <a:chExt cx="9538919" cy="4493552"/>
              </a:xfrm>
            </p:grpSpPr>
            <p:sp>
              <p:nvSpPr>
                <p:cNvPr id="103" name="Rectangle: Rounded Corners 102">
                  <a:extLst>
                    <a:ext uri="{FF2B5EF4-FFF2-40B4-BE49-F238E27FC236}">
                      <a16:creationId xmlns:a16="http://schemas.microsoft.com/office/drawing/2014/main" id="{12C6AB93-E5C7-49BE-AFB2-191878A42BBB}"/>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104" name="Rectangle 103">
                  <a:extLst>
                    <a:ext uri="{FF2B5EF4-FFF2-40B4-BE49-F238E27FC236}">
                      <a16:creationId xmlns:a16="http://schemas.microsoft.com/office/drawing/2014/main" id="{B26B84B5-8697-4C4F-8703-C3B64B2DD9A1}"/>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105" name="Diagram 104">
                  <a:extLst>
                    <a:ext uri="{FF2B5EF4-FFF2-40B4-BE49-F238E27FC236}">
                      <a16:creationId xmlns:a16="http://schemas.microsoft.com/office/drawing/2014/main" id="{2BB7D891-CDCC-4B44-8BF3-9E470F984914}"/>
                    </a:ext>
                  </a:extLst>
                </p:cNvPr>
                <p:cNvGraphicFramePr/>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cxnSp>
              <p:nvCxnSpPr>
                <p:cNvPr id="106" name="Straight Arrow Connector 105">
                  <a:extLst>
                    <a:ext uri="{FF2B5EF4-FFF2-40B4-BE49-F238E27FC236}">
                      <a16:creationId xmlns:a16="http://schemas.microsoft.com/office/drawing/2014/main" id="{76B24431-EF27-443E-A04A-3009A4B08ADA}"/>
                    </a:ext>
                  </a:extLst>
                </p:cNvPr>
                <p:cNvCxnSpPr>
                  <a:cxnSpLocks/>
                  <a:stCxn id="104" idx="2"/>
                  <a:endCxn id="107" idx="0"/>
                </p:cNvCxnSpPr>
                <p:nvPr/>
              </p:nvCxnSpPr>
              <p:spPr>
                <a:xfrm flipH="1">
                  <a:off x="4519638" y="3619083"/>
                  <a:ext cx="1158373"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FBFC5942-06CE-40B3-94CB-5F80A11CE44A}"/>
                    </a:ext>
                  </a:extLst>
                </p:cNvPr>
                <p:cNvSpPr txBox="1"/>
                <p:nvPr/>
              </p:nvSpPr>
              <p:spPr>
                <a:xfrm>
                  <a:off x="3841827" y="4633784"/>
                  <a:ext cx="1355623" cy="463298"/>
                </a:xfrm>
                <a:prstGeom prst="rect">
                  <a:avLst/>
                </a:prstGeom>
                <a:noFill/>
              </p:spPr>
              <p:txBody>
                <a:bodyPr wrap="none" rtlCol="0">
                  <a:spAutoFit/>
                </a:bodyPr>
                <a:lstStyle/>
                <a:p>
                  <a:r>
                    <a:rPr lang="en-US" sz="1000" dirty="0"/>
                    <a:t>Registry</a:t>
                  </a:r>
                </a:p>
              </p:txBody>
            </p:sp>
            <p:sp>
              <p:nvSpPr>
                <p:cNvPr id="108" name="TextBox 107">
                  <a:extLst>
                    <a:ext uri="{FF2B5EF4-FFF2-40B4-BE49-F238E27FC236}">
                      <a16:creationId xmlns:a16="http://schemas.microsoft.com/office/drawing/2014/main" id="{FD2542FF-BDBB-4A2C-89CB-37A4932AA155}"/>
                    </a:ext>
                  </a:extLst>
                </p:cNvPr>
                <p:cNvSpPr txBox="1"/>
                <p:nvPr/>
              </p:nvSpPr>
              <p:spPr>
                <a:xfrm>
                  <a:off x="4308140" y="5003114"/>
                  <a:ext cx="934017" cy="463298"/>
                </a:xfrm>
                <a:prstGeom prst="rect">
                  <a:avLst/>
                </a:prstGeom>
                <a:noFill/>
              </p:spPr>
              <p:txBody>
                <a:bodyPr wrap="none" rtlCol="0">
                  <a:spAutoFit/>
                </a:bodyPr>
                <a:lstStyle/>
                <a:p>
                  <a:r>
                    <a:rPr lang="en-US" sz="1000" dirty="0"/>
                    <a:t>Hive</a:t>
                  </a:r>
                </a:p>
              </p:txBody>
            </p:sp>
            <p:sp>
              <p:nvSpPr>
                <p:cNvPr id="109" name="TextBox 108">
                  <a:extLst>
                    <a:ext uri="{FF2B5EF4-FFF2-40B4-BE49-F238E27FC236}">
                      <a16:creationId xmlns:a16="http://schemas.microsoft.com/office/drawing/2014/main" id="{4151B478-9666-4229-B691-3C928655EE25}"/>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110" name="TextBox 109">
                  <a:extLst>
                    <a:ext uri="{FF2B5EF4-FFF2-40B4-BE49-F238E27FC236}">
                      <a16:creationId xmlns:a16="http://schemas.microsoft.com/office/drawing/2014/main" id="{BAD8EE3B-C68F-4D9E-90D9-965B73F5C785}"/>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111" name="TextBox 110">
                  <a:extLst>
                    <a:ext uri="{FF2B5EF4-FFF2-40B4-BE49-F238E27FC236}">
                      <a16:creationId xmlns:a16="http://schemas.microsoft.com/office/drawing/2014/main" id="{F4C5BC37-09E1-4C3F-B3F4-8995507D2780}"/>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112" name="Straight Arrow Connector 111">
                  <a:extLst>
                    <a:ext uri="{FF2B5EF4-FFF2-40B4-BE49-F238E27FC236}">
                      <a16:creationId xmlns:a16="http://schemas.microsoft.com/office/drawing/2014/main" id="{B903110F-DB23-4FD6-9637-0C96B147ABDD}"/>
                    </a:ext>
                  </a:extLst>
                </p:cNvPr>
                <p:cNvCxnSpPr>
                  <a:cxnSpLocks/>
                  <a:stCxn id="104" idx="2"/>
                  <a:endCxn id="109" idx="0"/>
                </p:cNvCxnSpPr>
                <p:nvPr/>
              </p:nvCxnSpPr>
              <p:spPr>
                <a:xfrm>
                  <a:off x="5678011" y="3619083"/>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67904F7-86A1-44F6-BE8A-943712CB8391}"/>
                    </a:ext>
                  </a:extLst>
                </p:cNvPr>
                <p:cNvCxnSpPr>
                  <a:cxnSpLocks/>
                  <a:stCxn id="104" idx="2"/>
                  <a:endCxn id="111" idx="0"/>
                </p:cNvCxnSpPr>
                <p:nvPr/>
              </p:nvCxnSpPr>
              <p:spPr>
                <a:xfrm>
                  <a:off x="5678011" y="3619083"/>
                  <a:ext cx="2270000"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B10FE259-54DF-41A5-91D9-33742841F849}"/>
                    </a:ext>
                  </a:extLst>
                </p:cNvPr>
                <p:cNvSpPr txBox="1"/>
                <p:nvPr/>
              </p:nvSpPr>
              <p:spPr>
                <a:xfrm>
                  <a:off x="6756310" y="2060019"/>
                  <a:ext cx="2440266" cy="463298"/>
                </a:xfrm>
                <a:prstGeom prst="rect">
                  <a:avLst/>
                </a:prstGeom>
                <a:noFill/>
              </p:spPr>
              <p:txBody>
                <a:bodyPr wrap="none" rtlCol="0">
                  <a:spAutoFit/>
                </a:bodyPr>
                <a:lstStyle/>
                <a:p>
                  <a:r>
                    <a:rPr lang="en-US" sz="1000" dirty="0"/>
                    <a:t>EDR Core Value 1</a:t>
                  </a:r>
                </a:p>
              </p:txBody>
            </p:sp>
            <p:cxnSp>
              <p:nvCxnSpPr>
                <p:cNvPr id="115" name="Straight Arrow Connector 114">
                  <a:extLst>
                    <a:ext uri="{FF2B5EF4-FFF2-40B4-BE49-F238E27FC236}">
                      <a16:creationId xmlns:a16="http://schemas.microsoft.com/office/drawing/2014/main" id="{A948C5E9-EE92-4F32-AB7B-58B5782CD900}"/>
                    </a:ext>
                  </a:extLst>
                </p:cNvPr>
                <p:cNvCxnSpPr>
                  <a:cxnSpLocks/>
                  <a:stCxn id="104" idx="1"/>
                </p:cNvCxnSpPr>
                <p:nvPr/>
              </p:nvCxnSpPr>
              <p:spPr>
                <a:xfrm flipH="1" flipV="1">
                  <a:off x="344067" y="1155881"/>
                  <a:ext cx="4255641" cy="195424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16" name="Straight Arrow Connector 115">
                  <a:extLst>
                    <a:ext uri="{FF2B5EF4-FFF2-40B4-BE49-F238E27FC236}">
                      <a16:creationId xmlns:a16="http://schemas.microsoft.com/office/drawing/2014/main" id="{B44DCBA2-7A0B-49A4-A88A-471DEB5D7223}"/>
                    </a:ext>
                  </a:extLst>
                </p:cNvPr>
                <p:cNvCxnSpPr>
                  <a:cxnSpLocks/>
                  <a:endCxn id="97" idx="3"/>
                </p:cNvCxnSpPr>
                <p:nvPr/>
              </p:nvCxnSpPr>
              <p:spPr>
                <a:xfrm flipH="1">
                  <a:off x="-342343" y="3255918"/>
                  <a:ext cx="5613066" cy="95555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94" name="TextBox 93">
                <a:extLst>
                  <a:ext uri="{FF2B5EF4-FFF2-40B4-BE49-F238E27FC236}">
                    <a16:creationId xmlns:a16="http://schemas.microsoft.com/office/drawing/2014/main" id="{8B2E5DD1-EA96-458E-81A5-44A106084F1E}"/>
                  </a:ext>
                </a:extLst>
              </p:cNvPr>
              <p:cNvSpPr txBox="1"/>
              <p:nvPr/>
            </p:nvSpPr>
            <p:spPr>
              <a:xfrm>
                <a:off x="9485647" y="3461450"/>
                <a:ext cx="413979" cy="372682"/>
              </a:xfrm>
              <a:prstGeom prst="rect">
                <a:avLst/>
              </a:prstGeom>
              <a:noFill/>
            </p:spPr>
            <p:txBody>
              <a:bodyPr wrap="none" rtlCol="0">
                <a:spAutoFit/>
              </a:bodyPr>
              <a:lstStyle/>
              <a:p>
                <a:r>
                  <a:rPr lang="en-US" sz="1100" dirty="0"/>
                  <a:t>…</a:t>
                </a:r>
              </a:p>
            </p:txBody>
          </p:sp>
          <p:sp>
            <p:nvSpPr>
              <p:cNvPr id="95" name="Cloud 94">
                <a:extLst>
                  <a:ext uri="{FF2B5EF4-FFF2-40B4-BE49-F238E27FC236}">
                    <a16:creationId xmlns:a16="http://schemas.microsoft.com/office/drawing/2014/main" id="{DA6888F7-AD42-4F42-9EEB-E7A8E2370AEE}"/>
                  </a:ext>
                </a:extLst>
              </p:cNvPr>
              <p:cNvSpPr/>
              <p:nvPr/>
            </p:nvSpPr>
            <p:spPr>
              <a:xfrm>
                <a:off x="3698435" y="1690688"/>
                <a:ext cx="2156758" cy="1368014"/>
              </a:xfrm>
              <a:prstGeom prst="clou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Cloud</a:t>
                </a:r>
              </a:p>
            </p:txBody>
          </p:sp>
          <p:sp>
            <p:nvSpPr>
              <p:cNvPr id="96" name="Rectangle: Rounded Corners 95">
                <a:extLst>
                  <a:ext uri="{FF2B5EF4-FFF2-40B4-BE49-F238E27FC236}">
                    <a16:creationId xmlns:a16="http://schemas.microsoft.com/office/drawing/2014/main" id="{2E6FBC15-42D8-4154-B413-1943DE0A5EA7}"/>
                  </a:ext>
                </a:extLst>
              </p:cNvPr>
              <p:cNvSpPr/>
              <p:nvPr/>
            </p:nvSpPr>
            <p:spPr>
              <a:xfrm>
                <a:off x="3866928" y="3544494"/>
                <a:ext cx="1814416" cy="8174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a:t>
                </a:r>
                <a:r>
                  <a:rPr lang="en-US" sz="1100" dirty="0" err="1"/>
                  <a:t>Mgmt</a:t>
                </a:r>
                <a:endParaRPr lang="en-US" sz="1100" dirty="0"/>
              </a:p>
            </p:txBody>
          </p:sp>
          <p:graphicFrame>
            <p:nvGraphicFramePr>
              <p:cNvPr id="97" name="Diagram 96">
                <a:extLst>
                  <a:ext uri="{FF2B5EF4-FFF2-40B4-BE49-F238E27FC236}">
                    <a16:creationId xmlns:a16="http://schemas.microsoft.com/office/drawing/2014/main" id="{98EBE5F2-C5D7-4DCF-9813-2D695C80DBAD}"/>
                  </a:ext>
                </a:extLst>
              </p:cNvPr>
              <p:cNvGraphicFramePr/>
              <p:nvPr/>
            </p:nvGraphicFramePr>
            <p:xfrm>
              <a:off x="3628457" y="4998972"/>
              <a:ext cx="2260810" cy="1368014"/>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sp>
            <p:nvSpPr>
              <p:cNvPr id="98" name="Rectangle: Rounded Corners 97">
                <a:extLst>
                  <a:ext uri="{FF2B5EF4-FFF2-40B4-BE49-F238E27FC236}">
                    <a16:creationId xmlns:a16="http://schemas.microsoft.com/office/drawing/2014/main" id="{D5287C59-60F1-4219-AA5C-A96B75336280}"/>
                  </a:ext>
                </a:extLst>
              </p:cNvPr>
              <p:cNvSpPr/>
              <p:nvPr/>
            </p:nvSpPr>
            <p:spPr>
              <a:xfrm>
                <a:off x="1030930" y="2505667"/>
                <a:ext cx="2335397" cy="136801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r>
                  <a:rPr lang="en-US" sz="1000" dirty="0"/>
                  <a:t>Mining ML (i)</a:t>
                </a:r>
              </a:p>
              <a:p>
                <a:r>
                  <a:rPr lang="en-US" sz="1000" dirty="0"/>
                  <a:t>Orgs (grouping)</a:t>
                </a:r>
              </a:p>
              <a:p>
                <a:r>
                  <a:rPr lang="en-US" sz="1000" dirty="0"/>
                  <a:t>Risk Model (threshold)</a:t>
                </a:r>
              </a:p>
              <a:p>
                <a:r>
                  <a:rPr lang="en-US" sz="1000" dirty="0"/>
                  <a:t>Internal detection model</a:t>
                </a:r>
              </a:p>
            </p:txBody>
          </p:sp>
          <p:sp>
            <p:nvSpPr>
              <p:cNvPr id="99" name="TextBox 98">
                <a:extLst>
                  <a:ext uri="{FF2B5EF4-FFF2-40B4-BE49-F238E27FC236}">
                    <a16:creationId xmlns:a16="http://schemas.microsoft.com/office/drawing/2014/main" id="{8446C558-186E-4C2C-8242-141587D1FD7C}"/>
                  </a:ext>
                </a:extLst>
              </p:cNvPr>
              <p:cNvSpPr txBox="1"/>
              <p:nvPr/>
            </p:nvSpPr>
            <p:spPr>
              <a:xfrm>
                <a:off x="1813851" y="1617575"/>
                <a:ext cx="1814606" cy="350759"/>
              </a:xfrm>
              <a:prstGeom prst="rect">
                <a:avLst/>
              </a:prstGeom>
              <a:noFill/>
            </p:spPr>
            <p:txBody>
              <a:bodyPr wrap="square" rtlCol="0">
                <a:spAutoFit/>
              </a:bodyPr>
              <a:lstStyle/>
              <a:p>
                <a:r>
                  <a:rPr lang="en-US" sz="1000" dirty="0"/>
                  <a:t>EDR Core Value 2</a:t>
                </a:r>
              </a:p>
            </p:txBody>
          </p:sp>
          <p:sp>
            <p:nvSpPr>
              <p:cNvPr id="100" name="TextBox 99">
                <a:extLst>
                  <a:ext uri="{FF2B5EF4-FFF2-40B4-BE49-F238E27FC236}">
                    <a16:creationId xmlns:a16="http://schemas.microsoft.com/office/drawing/2014/main" id="{8CC9F147-DF87-4310-AD4E-3BFCEA9E2442}"/>
                  </a:ext>
                </a:extLst>
              </p:cNvPr>
              <p:cNvSpPr txBox="1"/>
              <p:nvPr/>
            </p:nvSpPr>
            <p:spPr>
              <a:xfrm>
                <a:off x="107890" y="4361912"/>
                <a:ext cx="648926" cy="613829"/>
              </a:xfrm>
              <a:prstGeom prst="rect">
                <a:avLst/>
              </a:prstGeom>
              <a:noFill/>
            </p:spPr>
            <p:txBody>
              <a:bodyPr wrap="none" rtlCol="0">
                <a:spAutoFit/>
              </a:bodyPr>
              <a:lstStyle/>
              <a:p>
                <a:r>
                  <a:rPr lang="en-US" sz="1100" dirty="0"/>
                  <a:t>IOCs</a:t>
                </a:r>
                <a:br>
                  <a:rPr lang="en-US" sz="1100" dirty="0"/>
                </a:br>
                <a:r>
                  <a:rPr lang="en-US" sz="1100" dirty="0"/>
                  <a:t>…</a:t>
                </a:r>
              </a:p>
            </p:txBody>
          </p:sp>
          <p:cxnSp>
            <p:nvCxnSpPr>
              <p:cNvPr id="101" name="Straight Arrow Connector 100">
                <a:extLst>
                  <a:ext uri="{FF2B5EF4-FFF2-40B4-BE49-F238E27FC236}">
                    <a16:creationId xmlns:a16="http://schemas.microsoft.com/office/drawing/2014/main" id="{CB266EBB-5FB7-4B1D-9EB8-6E4962CF9DCA}"/>
                  </a:ext>
                </a:extLst>
              </p:cNvPr>
              <p:cNvCxnSpPr>
                <a:stCxn id="100" idx="3"/>
                <a:endCxn id="98" idx="2"/>
              </p:cNvCxnSpPr>
              <p:nvPr/>
            </p:nvCxnSpPr>
            <p:spPr>
              <a:xfrm flipV="1">
                <a:off x="756816" y="3873682"/>
                <a:ext cx="1441812" cy="79514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06E5521A-1BE7-4911-9F68-8FBEBE776450}"/>
                  </a:ext>
                </a:extLst>
              </p:cNvPr>
              <p:cNvCxnSpPr>
                <a:cxnSpLocks/>
                <a:stCxn id="100" idx="3"/>
                <a:endCxn id="97" idx="1"/>
              </p:cNvCxnSpPr>
              <p:nvPr/>
            </p:nvCxnSpPr>
            <p:spPr>
              <a:xfrm>
                <a:off x="756816" y="4668827"/>
                <a:ext cx="2871642" cy="101415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3" name="TextBox 132">
                <a:extLst>
                  <a:ext uri="{FF2B5EF4-FFF2-40B4-BE49-F238E27FC236}">
                    <a16:creationId xmlns:a16="http://schemas.microsoft.com/office/drawing/2014/main" id="{11689B41-3FC5-4C9F-884F-D694496068E0}"/>
                  </a:ext>
                </a:extLst>
              </p:cNvPr>
              <p:cNvSpPr txBox="1"/>
              <p:nvPr/>
            </p:nvSpPr>
            <p:spPr>
              <a:xfrm>
                <a:off x="3963495" y="6422405"/>
                <a:ext cx="2490953" cy="350759"/>
              </a:xfrm>
              <a:prstGeom prst="rect">
                <a:avLst/>
              </a:prstGeom>
              <a:noFill/>
            </p:spPr>
            <p:txBody>
              <a:bodyPr wrap="square" rtlCol="0">
                <a:spAutoFit/>
              </a:bodyPr>
              <a:lstStyle/>
              <a:p>
                <a:r>
                  <a:rPr lang="en-US" sz="1000" dirty="0"/>
                  <a:t>EDR Commoditized Value 2</a:t>
                </a:r>
              </a:p>
            </p:txBody>
          </p:sp>
        </p:grpSp>
      </p:grpSp>
      <p:sp>
        <p:nvSpPr>
          <p:cNvPr id="131" name="TextBox 130">
            <a:extLst>
              <a:ext uri="{FF2B5EF4-FFF2-40B4-BE49-F238E27FC236}">
                <a16:creationId xmlns:a16="http://schemas.microsoft.com/office/drawing/2014/main" id="{E7E66A59-F5BE-4C6E-AD96-375CE9202093}"/>
              </a:ext>
            </a:extLst>
          </p:cNvPr>
          <p:cNvSpPr txBox="1"/>
          <p:nvPr/>
        </p:nvSpPr>
        <p:spPr>
          <a:xfrm>
            <a:off x="149772" y="6167900"/>
            <a:ext cx="6017859" cy="646331"/>
          </a:xfrm>
          <a:prstGeom prst="rect">
            <a:avLst/>
          </a:prstGeom>
          <a:noFill/>
        </p:spPr>
        <p:txBody>
          <a:bodyPr wrap="square" rtlCol="0">
            <a:spAutoFit/>
          </a:bodyPr>
          <a:lstStyle/>
          <a:p>
            <a:r>
              <a:rPr lang="en-US" dirty="0"/>
              <a:t>*Communicating Indicators and Actions may be normalize-able, but may not be enough for effective EDR operation</a:t>
            </a:r>
          </a:p>
        </p:txBody>
      </p:sp>
      <p:sp>
        <p:nvSpPr>
          <p:cNvPr id="132" name="TextBox 131">
            <a:extLst>
              <a:ext uri="{FF2B5EF4-FFF2-40B4-BE49-F238E27FC236}">
                <a16:creationId xmlns:a16="http://schemas.microsoft.com/office/drawing/2014/main" id="{DBDAC1F8-8F62-488B-8FB1-87EAADF9CD19}"/>
              </a:ext>
            </a:extLst>
          </p:cNvPr>
          <p:cNvSpPr txBox="1"/>
          <p:nvPr/>
        </p:nvSpPr>
        <p:spPr>
          <a:xfrm>
            <a:off x="284982" y="1666543"/>
            <a:ext cx="2541744" cy="4524315"/>
          </a:xfrm>
          <a:prstGeom prst="rect">
            <a:avLst/>
          </a:prstGeom>
          <a:noFill/>
        </p:spPr>
        <p:txBody>
          <a:bodyPr wrap="square" rtlCol="0">
            <a:spAutoFit/>
          </a:bodyPr>
          <a:lstStyle/>
          <a:p>
            <a:r>
              <a:rPr lang="en-US" sz="1600" dirty="0"/>
              <a:t>Context, heuristics, ML training, ML inference, grouping, management topology… are effectively </a:t>
            </a:r>
            <a:r>
              <a:rPr lang="en-US" sz="1600" dirty="0" err="1"/>
              <a:t>silo’d</a:t>
            </a:r>
            <a:endParaRPr lang="en-US" sz="1600" dirty="0"/>
          </a:p>
          <a:p>
            <a:endParaRPr lang="en-US" sz="1600" dirty="0"/>
          </a:p>
          <a:p>
            <a:r>
              <a:rPr lang="en-US" sz="1600" dirty="0"/>
              <a:t>Comparability, explain-</a:t>
            </a:r>
            <a:r>
              <a:rPr lang="en-US" sz="1600" dirty="0" err="1"/>
              <a:t>ablility</a:t>
            </a:r>
            <a:r>
              <a:rPr lang="en-US" sz="1600" dirty="0"/>
              <a:t>, and interpretability are only possible across consistent underlying attributes/relationships.</a:t>
            </a:r>
          </a:p>
          <a:p>
            <a:endParaRPr lang="en-US" sz="1600" dirty="0"/>
          </a:p>
          <a:p>
            <a:r>
              <a:rPr lang="en-US" sz="1600" dirty="0"/>
              <a:t>Hunting, analysis, planning, actions at scale … all need context that is not </a:t>
            </a:r>
            <a:r>
              <a:rPr lang="en-US" sz="1600" dirty="0" err="1"/>
              <a:t>unifyable</a:t>
            </a:r>
            <a:r>
              <a:rPr lang="en-US" sz="1600" dirty="0"/>
              <a:t> across vendors.</a:t>
            </a:r>
          </a:p>
          <a:p>
            <a:endParaRPr lang="en-US" sz="1600" dirty="0"/>
          </a:p>
          <a:p>
            <a:r>
              <a:rPr lang="en-US" sz="1600" dirty="0"/>
              <a:t> </a:t>
            </a:r>
          </a:p>
        </p:txBody>
      </p:sp>
      <p:cxnSp>
        <p:nvCxnSpPr>
          <p:cNvPr id="134" name="Connector: Curved 133">
            <a:extLst>
              <a:ext uri="{FF2B5EF4-FFF2-40B4-BE49-F238E27FC236}">
                <a16:creationId xmlns:a16="http://schemas.microsoft.com/office/drawing/2014/main" id="{9386B130-55E8-4630-B73D-E0DF3C3EB2E6}"/>
              </a:ext>
            </a:extLst>
          </p:cNvPr>
          <p:cNvCxnSpPr>
            <a:cxnSpLocks/>
            <a:stCxn id="117" idx="1"/>
            <a:endCxn id="103" idx="1"/>
          </p:cNvCxnSpPr>
          <p:nvPr/>
        </p:nvCxnSpPr>
        <p:spPr>
          <a:xfrm rot="10800000" flipH="1" flipV="1">
            <a:off x="9365151" y="3149703"/>
            <a:ext cx="9452" cy="2202809"/>
          </a:xfrm>
          <a:prstGeom prst="curvedConnector3">
            <a:avLst>
              <a:gd name="adj1" fmla="val -2418536"/>
            </a:avLst>
          </a:prstGeom>
          <a:ln w="57150">
            <a:prstDash val="lgDash"/>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250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5FAB592-0C39-46F0-BAEE-A1AE1513519D}"/>
              </a:ext>
            </a:extLst>
          </p:cNvPr>
          <p:cNvGraphicFramePr>
            <a:graphicFrameLocks noGrp="1"/>
          </p:cNvGraphicFramePr>
          <p:nvPr/>
        </p:nvGraphicFramePr>
        <p:xfrm>
          <a:off x="3455831" y="2067201"/>
          <a:ext cx="2270975" cy="4580340"/>
        </p:xfrm>
        <a:graphic>
          <a:graphicData uri="http://schemas.openxmlformats.org/drawingml/2006/table">
            <a:tbl>
              <a:tblPr>
                <a:tableStyleId>{35758FB7-9AC5-4552-8A53-C91805E547FA}</a:tableStyleId>
              </a:tblPr>
              <a:tblGrid>
                <a:gridCol w="680580">
                  <a:extLst>
                    <a:ext uri="{9D8B030D-6E8A-4147-A177-3AD203B41FA5}">
                      <a16:colId xmlns:a16="http://schemas.microsoft.com/office/drawing/2014/main" val="3596961020"/>
                    </a:ext>
                  </a:extLst>
                </a:gridCol>
                <a:gridCol w="817662">
                  <a:extLst>
                    <a:ext uri="{9D8B030D-6E8A-4147-A177-3AD203B41FA5}">
                      <a16:colId xmlns:a16="http://schemas.microsoft.com/office/drawing/2014/main" val="1095237619"/>
                    </a:ext>
                  </a:extLst>
                </a:gridCol>
                <a:gridCol w="772733">
                  <a:extLst>
                    <a:ext uri="{9D8B030D-6E8A-4147-A177-3AD203B41FA5}">
                      <a16:colId xmlns:a16="http://schemas.microsoft.com/office/drawing/2014/main" val="1849940662"/>
                    </a:ext>
                  </a:extLst>
                </a:gridCol>
              </a:tblGrid>
              <a:tr h="159340">
                <a:tc>
                  <a:txBody>
                    <a:bodyPr/>
                    <a:lstStyle/>
                    <a:p>
                      <a:r>
                        <a:rPr lang="en-US" sz="500" b="1">
                          <a:effectLst/>
                        </a:rPr>
                        <a:t>STIX Object</a:t>
                      </a:r>
                    </a:p>
                  </a:txBody>
                  <a:tcPr marL="18796" marR="18796" marT="8675" marB="8675" anchor="ctr"/>
                </a:tc>
                <a:tc>
                  <a:txBody>
                    <a:bodyPr/>
                    <a:lstStyle/>
                    <a:p>
                      <a:r>
                        <a:rPr lang="en-US" sz="500" b="1">
                          <a:effectLst/>
                        </a:rPr>
                        <a:t>STIX Property</a:t>
                      </a:r>
                    </a:p>
                  </a:txBody>
                  <a:tcPr marL="18796" marR="18796" marT="8675" marB="8675" anchor="ctr"/>
                </a:tc>
                <a:tc>
                  <a:txBody>
                    <a:bodyPr/>
                    <a:lstStyle/>
                    <a:p>
                      <a:r>
                        <a:rPr lang="en-US" sz="500" b="1" dirty="0">
                          <a:effectLst/>
                        </a:rPr>
                        <a:t>Data Source Field</a:t>
                      </a:r>
                    </a:p>
                  </a:txBody>
                  <a:tcPr marL="18796" marR="18796" marT="8675" marB="8675" anchor="ctr"/>
                </a:tc>
                <a:extLst>
                  <a:ext uri="{0D108BD9-81ED-4DB2-BD59-A6C34878D82A}">
                    <a16:rowId xmlns:a16="http://schemas.microsoft.com/office/drawing/2014/main" val="171150074"/>
                  </a:ext>
                </a:extLst>
              </a:tr>
              <a:tr h="90219">
                <a:tc>
                  <a:txBody>
                    <a:bodyPr/>
                    <a:lstStyle/>
                    <a:p>
                      <a:r>
                        <a:rPr lang="en-US" sz="500">
                          <a:effectLst/>
                        </a:rPr>
                        <a:t>directory</a:t>
                      </a:r>
                    </a:p>
                  </a:txBody>
                  <a:tcPr marL="18796" marR="18796" marT="8675" marB="8675" anchor="ctr"/>
                </a:tc>
                <a:tc>
                  <a:txBody>
                    <a:bodyPr/>
                    <a:lstStyle/>
                    <a:p>
                      <a:r>
                        <a:rPr lang="en-US" sz="500">
                          <a:effectLst/>
                        </a:rPr>
                        <a:t>path</a:t>
                      </a:r>
                    </a:p>
                  </a:txBody>
                  <a:tcPr marL="18796" marR="18796" marT="8675" marB="8675" anchor="ctr"/>
                </a:tc>
                <a:tc>
                  <a:txBody>
                    <a:bodyPr/>
                    <a:lstStyle/>
                    <a:p>
                      <a:r>
                        <a:rPr lang="en-US" sz="500">
                          <a:effectLst/>
                        </a:rPr>
                        <a:t>process_path</a:t>
                      </a:r>
                    </a:p>
                  </a:txBody>
                  <a:tcPr marL="18796" marR="18796" marT="8675" marB="8675" anchor="ctr"/>
                </a:tc>
                <a:extLst>
                  <a:ext uri="{0D108BD9-81ED-4DB2-BD59-A6C34878D82A}">
                    <a16:rowId xmlns:a16="http://schemas.microsoft.com/office/drawing/2014/main" val="1902075321"/>
                  </a:ext>
                </a:extLst>
              </a:tr>
              <a:tr h="90219">
                <a:tc>
                  <a:txBody>
                    <a:bodyPr/>
                    <a:lstStyle/>
                    <a:p>
                      <a:r>
                        <a:rPr lang="en-US" sz="500">
                          <a:effectLst/>
                        </a:rPr>
                        <a:t>directory</a:t>
                      </a:r>
                    </a:p>
                  </a:txBody>
                  <a:tcPr marL="18796" marR="18796" marT="8675" marB="8675" anchor="ctr"/>
                </a:tc>
                <a:tc>
                  <a:txBody>
                    <a:bodyPr/>
                    <a:lstStyle/>
                    <a:p>
                      <a:r>
                        <a:rPr lang="en-US" sz="500">
                          <a:effectLst/>
                        </a:rPr>
                        <a:t>path</a:t>
                      </a:r>
                    </a:p>
                  </a:txBody>
                  <a:tcPr marL="18796" marR="18796" marT="8675" marB="8675" anchor="ctr"/>
                </a:tc>
                <a:tc>
                  <a:txBody>
                    <a:bodyPr/>
                    <a:lstStyle/>
                    <a:p>
                      <a:r>
                        <a:rPr lang="en-US" sz="500">
                          <a:effectLst/>
                        </a:rPr>
                        <a:t>parent_path</a:t>
                      </a:r>
                    </a:p>
                  </a:txBody>
                  <a:tcPr marL="18796" marR="18796" marT="8675" marB="8675" anchor="ctr"/>
                </a:tc>
                <a:extLst>
                  <a:ext uri="{0D108BD9-81ED-4DB2-BD59-A6C34878D82A}">
                    <a16:rowId xmlns:a16="http://schemas.microsoft.com/office/drawing/2014/main" val="393981186"/>
                  </a:ext>
                </a:extLst>
              </a:tr>
              <a:tr h="163088">
                <a:tc>
                  <a:txBody>
                    <a:bodyPr/>
                    <a:lstStyle/>
                    <a:p>
                      <a:br>
                        <a:rPr lang="en-US" sz="500">
                          <a:effectLst/>
                        </a:rPr>
                      </a:br>
                      <a:endParaRPr lang="en-US" sz="500">
                        <a:effectLst/>
                      </a:endParaRPr>
                    </a:p>
                  </a:txBody>
                  <a:tcPr marL="18796" marR="18796" marT="8675" marB="8675" anchor="ctr"/>
                </a:tc>
                <a:tc>
                  <a:txBody>
                    <a:bodyPr/>
                    <a:lstStyle/>
                    <a:p>
                      <a:endParaRPr lang="en-US" sz="500">
                        <a:effectLst/>
                      </a:endParaRPr>
                    </a:p>
                  </a:txBody>
                  <a:tcPr marL="18796" marR="18796" marT="8675" marB="8675" anchor="ctr"/>
                </a:tc>
                <a:tc>
                  <a:txBody>
                    <a:bodyPr/>
                    <a:lstStyle/>
                    <a:p>
                      <a:endParaRPr lang="en-US" sz="500">
                        <a:effectLst/>
                      </a:endParaRPr>
                    </a:p>
                  </a:txBody>
                  <a:tcPr marL="18796" marR="18796" marT="8675" marB="8675" anchor="ctr"/>
                </a:tc>
                <a:extLst>
                  <a:ext uri="{0D108BD9-81ED-4DB2-BD59-A6C34878D82A}">
                    <a16:rowId xmlns:a16="http://schemas.microsoft.com/office/drawing/2014/main" val="2425285462"/>
                  </a:ext>
                </a:extLst>
              </a:tr>
              <a:tr h="90219">
                <a:tc>
                  <a:txBody>
                    <a:bodyPr/>
                    <a:lstStyle/>
                    <a:p>
                      <a:r>
                        <a:rPr lang="en-US" sz="500">
                          <a:effectLst/>
                        </a:rPr>
                        <a:t>file</a:t>
                      </a:r>
                    </a:p>
                  </a:txBody>
                  <a:tcPr marL="18796" marR="18796" marT="8675" marB="8675" anchor="ctr"/>
                </a:tc>
                <a:tc>
                  <a:txBody>
                    <a:bodyPr/>
                    <a:lstStyle/>
                    <a:p>
                      <a:r>
                        <a:rPr lang="en-US" sz="500">
                          <a:effectLst/>
                        </a:rPr>
                        <a:t>name</a:t>
                      </a:r>
                    </a:p>
                  </a:txBody>
                  <a:tcPr marL="18796" marR="18796" marT="8675" marB="8675" anchor="ctr"/>
                </a:tc>
                <a:tc>
                  <a:txBody>
                    <a:bodyPr/>
                    <a:lstStyle/>
                    <a:p>
                      <a:r>
                        <a:rPr lang="en-US" sz="500">
                          <a:effectLst/>
                        </a:rPr>
                        <a:t>process_name</a:t>
                      </a:r>
                    </a:p>
                  </a:txBody>
                  <a:tcPr marL="18796" marR="18796" marT="8675" marB="8675" anchor="ctr"/>
                </a:tc>
                <a:extLst>
                  <a:ext uri="{0D108BD9-81ED-4DB2-BD59-A6C34878D82A}">
                    <a16:rowId xmlns:a16="http://schemas.microsoft.com/office/drawing/2014/main" val="1290714294"/>
                  </a:ext>
                </a:extLst>
              </a:tr>
              <a:tr h="90219">
                <a:tc>
                  <a:txBody>
                    <a:bodyPr/>
                    <a:lstStyle/>
                    <a:p>
                      <a:r>
                        <a:rPr lang="en-US" sz="500">
                          <a:effectLst/>
                        </a:rPr>
                        <a:t>file</a:t>
                      </a:r>
                    </a:p>
                  </a:txBody>
                  <a:tcPr marL="18796" marR="18796" marT="8675" marB="8675" anchor="ctr"/>
                </a:tc>
                <a:tc>
                  <a:txBody>
                    <a:bodyPr/>
                    <a:lstStyle/>
                    <a:p>
                      <a:r>
                        <a:rPr lang="en-US" sz="500">
                          <a:effectLst/>
                        </a:rPr>
                        <a:t>hashes.MD5</a:t>
                      </a:r>
                    </a:p>
                  </a:txBody>
                  <a:tcPr marL="18796" marR="18796" marT="8675" marB="8675" anchor="ctr"/>
                </a:tc>
                <a:tc>
                  <a:txBody>
                    <a:bodyPr/>
                    <a:lstStyle/>
                    <a:p>
                      <a:r>
                        <a:rPr lang="en-US" sz="500">
                          <a:effectLst/>
                        </a:rPr>
                        <a:t>process_md5</a:t>
                      </a:r>
                    </a:p>
                  </a:txBody>
                  <a:tcPr marL="18796" marR="18796" marT="8675" marB="8675" anchor="ctr"/>
                </a:tc>
                <a:extLst>
                  <a:ext uri="{0D108BD9-81ED-4DB2-BD59-A6C34878D82A}">
                    <a16:rowId xmlns:a16="http://schemas.microsoft.com/office/drawing/2014/main" val="3605597864"/>
                  </a:ext>
                </a:extLst>
              </a:tr>
              <a:tr h="90219">
                <a:tc>
                  <a:txBody>
                    <a:bodyPr/>
                    <a:lstStyle/>
                    <a:p>
                      <a:r>
                        <a:rPr lang="en-US" sz="500">
                          <a:effectLst/>
                        </a:rPr>
                        <a:t>file</a:t>
                      </a:r>
                    </a:p>
                  </a:txBody>
                  <a:tcPr marL="18796" marR="18796" marT="8675" marB="8675" anchor="ctr"/>
                </a:tc>
                <a:tc>
                  <a:txBody>
                    <a:bodyPr/>
                    <a:lstStyle/>
                    <a:p>
                      <a:r>
                        <a:rPr lang="en-US" sz="500">
                          <a:effectLst/>
                        </a:rPr>
                        <a:t>hashes.SHA-256</a:t>
                      </a:r>
                    </a:p>
                  </a:txBody>
                  <a:tcPr marL="18796" marR="18796" marT="8675" marB="8675" anchor="ctr"/>
                </a:tc>
                <a:tc>
                  <a:txBody>
                    <a:bodyPr/>
                    <a:lstStyle/>
                    <a:p>
                      <a:r>
                        <a:rPr lang="en-US" sz="500">
                          <a:effectLst/>
                        </a:rPr>
                        <a:t>process_sha256</a:t>
                      </a:r>
                    </a:p>
                  </a:txBody>
                  <a:tcPr marL="18796" marR="18796" marT="8675" marB="8675" anchor="ctr"/>
                </a:tc>
                <a:extLst>
                  <a:ext uri="{0D108BD9-81ED-4DB2-BD59-A6C34878D82A}">
                    <a16:rowId xmlns:a16="http://schemas.microsoft.com/office/drawing/2014/main" val="2226340329"/>
                  </a:ext>
                </a:extLst>
              </a:tr>
              <a:tr h="90219">
                <a:tc>
                  <a:txBody>
                    <a:bodyPr/>
                    <a:lstStyle/>
                    <a:p>
                      <a:r>
                        <a:rPr lang="en-US" sz="500">
                          <a:effectLst/>
                        </a:rPr>
                        <a:t>file</a:t>
                      </a:r>
                    </a:p>
                  </a:txBody>
                  <a:tcPr marL="18796" marR="18796" marT="8675" marB="8675" anchor="ctr"/>
                </a:tc>
                <a:tc>
                  <a:txBody>
                    <a:bodyPr/>
                    <a:lstStyle/>
                    <a:p>
                      <a:r>
                        <a:rPr lang="en-US" sz="500">
                          <a:effectLst/>
                        </a:rPr>
                        <a:t>parent_directory_ref</a:t>
                      </a:r>
                    </a:p>
                  </a:txBody>
                  <a:tcPr marL="18796" marR="18796" marT="8675" marB="8675" anchor="ctr"/>
                </a:tc>
                <a:tc>
                  <a:txBody>
                    <a:bodyPr/>
                    <a:lstStyle/>
                    <a:p>
                      <a:r>
                        <a:rPr lang="en-US" sz="500">
                          <a:effectLst/>
                        </a:rPr>
                        <a:t>process_path</a:t>
                      </a:r>
                    </a:p>
                  </a:txBody>
                  <a:tcPr marL="18796" marR="18796" marT="8675" marB="8675" anchor="ctr"/>
                </a:tc>
                <a:extLst>
                  <a:ext uri="{0D108BD9-81ED-4DB2-BD59-A6C34878D82A}">
                    <a16:rowId xmlns:a16="http://schemas.microsoft.com/office/drawing/2014/main" val="2677910539"/>
                  </a:ext>
                </a:extLst>
              </a:tr>
              <a:tr h="90219">
                <a:tc>
                  <a:txBody>
                    <a:bodyPr/>
                    <a:lstStyle/>
                    <a:p>
                      <a:r>
                        <a:rPr lang="en-US" sz="500">
                          <a:effectLst/>
                        </a:rPr>
                        <a:t>file</a:t>
                      </a:r>
                    </a:p>
                  </a:txBody>
                  <a:tcPr marL="18796" marR="18796" marT="8675" marB="8675" anchor="ctr"/>
                </a:tc>
                <a:tc>
                  <a:txBody>
                    <a:bodyPr/>
                    <a:lstStyle/>
                    <a:p>
                      <a:r>
                        <a:rPr lang="en-US" sz="500">
                          <a:effectLst/>
                        </a:rPr>
                        <a:t>name</a:t>
                      </a:r>
                    </a:p>
                  </a:txBody>
                  <a:tcPr marL="18796" marR="18796" marT="8675" marB="8675" anchor="ctr"/>
                </a:tc>
                <a:tc>
                  <a:txBody>
                    <a:bodyPr/>
                    <a:lstStyle/>
                    <a:p>
                      <a:r>
                        <a:rPr lang="en-US" sz="500">
                          <a:effectLst/>
                        </a:rPr>
                        <a:t>parent_name</a:t>
                      </a:r>
                    </a:p>
                  </a:txBody>
                  <a:tcPr marL="18796" marR="18796" marT="8675" marB="8675" anchor="ctr"/>
                </a:tc>
                <a:extLst>
                  <a:ext uri="{0D108BD9-81ED-4DB2-BD59-A6C34878D82A}">
                    <a16:rowId xmlns:a16="http://schemas.microsoft.com/office/drawing/2014/main" val="3378717032"/>
                  </a:ext>
                </a:extLst>
              </a:tr>
              <a:tr h="90219">
                <a:tc>
                  <a:txBody>
                    <a:bodyPr/>
                    <a:lstStyle/>
                    <a:p>
                      <a:r>
                        <a:rPr lang="en-US" sz="500">
                          <a:effectLst/>
                        </a:rPr>
                        <a:t>file</a:t>
                      </a:r>
                    </a:p>
                  </a:txBody>
                  <a:tcPr marL="18796" marR="18796" marT="8675" marB="8675" anchor="ctr"/>
                </a:tc>
                <a:tc>
                  <a:txBody>
                    <a:bodyPr/>
                    <a:lstStyle/>
                    <a:p>
                      <a:r>
                        <a:rPr lang="en-US" sz="500">
                          <a:effectLst/>
                        </a:rPr>
                        <a:t>hashes.MD5</a:t>
                      </a:r>
                    </a:p>
                  </a:txBody>
                  <a:tcPr marL="18796" marR="18796" marT="8675" marB="8675" anchor="ctr"/>
                </a:tc>
                <a:tc>
                  <a:txBody>
                    <a:bodyPr/>
                    <a:lstStyle/>
                    <a:p>
                      <a:r>
                        <a:rPr lang="en-US" sz="500">
                          <a:effectLst/>
                        </a:rPr>
                        <a:t>parent_md5</a:t>
                      </a:r>
                    </a:p>
                  </a:txBody>
                  <a:tcPr marL="18796" marR="18796" marT="8675" marB="8675" anchor="ctr"/>
                </a:tc>
                <a:extLst>
                  <a:ext uri="{0D108BD9-81ED-4DB2-BD59-A6C34878D82A}">
                    <a16:rowId xmlns:a16="http://schemas.microsoft.com/office/drawing/2014/main" val="2629426073"/>
                  </a:ext>
                </a:extLst>
              </a:tr>
              <a:tr h="90219">
                <a:tc>
                  <a:txBody>
                    <a:bodyPr/>
                    <a:lstStyle/>
                    <a:p>
                      <a:r>
                        <a:rPr lang="en-US" sz="500">
                          <a:effectLst/>
                        </a:rPr>
                        <a:t>file</a:t>
                      </a:r>
                    </a:p>
                  </a:txBody>
                  <a:tcPr marL="18796" marR="18796" marT="8675" marB="8675" anchor="ctr"/>
                </a:tc>
                <a:tc>
                  <a:txBody>
                    <a:bodyPr/>
                    <a:lstStyle/>
                    <a:p>
                      <a:r>
                        <a:rPr lang="en-US" sz="500" dirty="0">
                          <a:effectLst/>
                        </a:rPr>
                        <a:t>hashes.SHA-256</a:t>
                      </a:r>
                    </a:p>
                  </a:txBody>
                  <a:tcPr marL="18796" marR="18796" marT="8675" marB="8675" anchor="ctr"/>
                </a:tc>
                <a:tc>
                  <a:txBody>
                    <a:bodyPr/>
                    <a:lstStyle/>
                    <a:p>
                      <a:r>
                        <a:rPr lang="en-US" sz="500">
                          <a:effectLst/>
                        </a:rPr>
                        <a:t>parent_sha256</a:t>
                      </a:r>
                    </a:p>
                  </a:txBody>
                  <a:tcPr marL="18796" marR="18796" marT="8675" marB="8675" anchor="ctr"/>
                </a:tc>
                <a:extLst>
                  <a:ext uri="{0D108BD9-81ED-4DB2-BD59-A6C34878D82A}">
                    <a16:rowId xmlns:a16="http://schemas.microsoft.com/office/drawing/2014/main" val="3740695608"/>
                  </a:ext>
                </a:extLst>
              </a:tr>
              <a:tr h="90219">
                <a:tc>
                  <a:txBody>
                    <a:bodyPr/>
                    <a:lstStyle/>
                    <a:p>
                      <a:r>
                        <a:rPr lang="en-US" sz="500" dirty="0">
                          <a:effectLst/>
                        </a:rPr>
                        <a:t>file</a:t>
                      </a:r>
                    </a:p>
                  </a:txBody>
                  <a:tcPr marL="18796" marR="18796" marT="8675" marB="8675" anchor="ctr"/>
                </a:tc>
                <a:tc>
                  <a:txBody>
                    <a:bodyPr/>
                    <a:lstStyle/>
                    <a:p>
                      <a:r>
                        <a:rPr lang="en-US" sz="500">
                          <a:effectLst/>
                        </a:rPr>
                        <a:t>parent_directory_ref</a:t>
                      </a:r>
                    </a:p>
                  </a:txBody>
                  <a:tcPr marL="18796" marR="18796" marT="8675" marB="8675" anchor="ctr"/>
                </a:tc>
                <a:tc>
                  <a:txBody>
                    <a:bodyPr/>
                    <a:lstStyle/>
                    <a:p>
                      <a:r>
                        <a:rPr lang="en-US" sz="500">
                          <a:effectLst/>
                        </a:rPr>
                        <a:t>parent_path</a:t>
                      </a:r>
                    </a:p>
                  </a:txBody>
                  <a:tcPr marL="18796" marR="18796" marT="8675" marB="8675" anchor="ctr"/>
                </a:tc>
                <a:extLst>
                  <a:ext uri="{0D108BD9-81ED-4DB2-BD59-A6C34878D82A}">
                    <a16:rowId xmlns:a16="http://schemas.microsoft.com/office/drawing/2014/main" val="1312272971"/>
                  </a:ext>
                </a:extLst>
              </a:tr>
              <a:tr h="163088">
                <a:tc>
                  <a:txBody>
                    <a:bodyPr/>
                    <a:lstStyle/>
                    <a:p>
                      <a:br>
                        <a:rPr lang="en-US" sz="500">
                          <a:effectLst/>
                        </a:rPr>
                      </a:br>
                      <a:endParaRPr lang="en-US" sz="500">
                        <a:effectLst/>
                      </a:endParaRPr>
                    </a:p>
                  </a:txBody>
                  <a:tcPr marL="18796" marR="18796" marT="8675" marB="8675" anchor="ctr"/>
                </a:tc>
                <a:tc>
                  <a:txBody>
                    <a:bodyPr/>
                    <a:lstStyle/>
                    <a:p>
                      <a:endParaRPr lang="en-US" sz="500" dirty="0">
                        <a:effectLst/>
                      </a:endParaRPr>
                    </a:p>
                  </a:txBody>
                  <a:tcPr marL="18796" marR="18796" marT="8675" marB="8675" anchor="ctr"/>
                </a:tc>
                <a:tc>
                  <a:txBody>
                    <a:bodyPr/>
                    <a:lstStyle/>
                    <a:p>
                      <a:endParaRPr lang="en-US" sz="500">
                        <a:effectLst/>
                      </a:endParaRPr>
                    </a:p>
                  </a:txBody>
                  <a:tcPr marL="18796" marR="18796" marT="8675" marB="8675" anchor="ctr"/>
                </a:tc>
                <a:extLst>
                  <a:ext uri="{0D108BD9-81ED-4DB2-BD59-A6C34878D82A}">
                    <a16:rowId xmlns:a16="http://schemas.microsoft.com/office/drawing/2014/main" val="1595118774"/>
                  </a:ext>
                </a:extLst>
              </a:tr>
              <a:tr h="90219">
                <a:tc>
                  <a:txBody>
                    <a:bodyPr/>
                    <a:lstStyle/>
                    <a:p>
                      <a:r>
                        <a:rPr lang="en-US" sz="500">
                          <a:effectLst/>
                        </a:rPr>
                        <a:t>process</a:t>
                      </a:r>
                    </a:p>
                  </a:txBody>
                  <a:tcPr marL="18796" marR="18796" marT="8675" marB="8675" anchor="ctr"/>
                </a:tc>
                <a:tc>
                  <a:txBody>
                    <a:bodyPr/>
                    <a:lstStyle/>
                    <a:p>
                      <a:r>
                        <a:rPr lang="en-US" sz="500">
                          <a:effectLst/>
                        </a:rPr>
                        <a:t>creator_user_ref</a:t>
                      </a:r>
                    </a:p>
                  </a:txBody>
                  <a:tcPr marL="18796" marR="18796" marT="8675" marB="8675" anchor="ctr"/>
                </a:tc>
                <a:tc>
                  <a:txBody>
                    <a:bodyPr/>
                    <a:lstStyle/>
                    <a:p>
                      <a:r>
                        <a:rPr lang="en-US" sz="500">
                          <a:effectLst/>
                        </a:rPr>
                        <a:t>process_username</a:t>
                      </a:r>
                    </a:p>
                  </a:txBody>
                  <a:tcPr marL="18796" marR="18796" marT="8675" marB="8675" anchor="ctr"/>
                </a:tc>
                <a:extLst>
                  <a:ext uri="{0D108BD9-81ED-4DB2-BD59-A6C34878D82A}">
                    <a16:rowId xmlns:a16="http://schemas.microsoft.com/office/drawing/2014/main" val="2721708731"/>
                  </a:ext>
                </a:extLst>
              </a:tr>
              <a:tr h="90219">
                <a:tc>
                  <a:txBody>
                    <a:bodyPr/>
                    <a:lstStyle/>
                    <a:p>
                      <a:r>
                        <a:rPr lang="en-US" sz="500">
                          <a:effectLst/>
                        </a:rPr>
                        <a:t>process</a:t>
                      </a:r>
                    </a:p>
                  </a:txBody>
                  <a:tcPr marL="18796" marR="18796" marT="8675" marB="8675" anchor="ctr"/>
                </a:tc>
                <a:tc>
                  <a:txBody>
                    <a:bodyPr/>
                    <a:lstStyle/>
                    <a:p>
                      <a:r>
                        <a:rPr lang="en-US" sz="500">
                          <a:effectLst/>
                        </a:rPr>
                        <a:t>created</a:t>
                      </a:r>
                    </a:p>
                  </a:txBody>
                  <a:tcPr marL="18796" marR="18796" marT="8675" marB="8675" anchor="ctr"/>
                </a:tc>
                <a:tc>
                  <a:txBody>
                    <a:bodyPr/>
                    <a:lstStyle/>
                    <a:p>
                      <a:r>
                        <a:rPr lang="en-US" sz="500">
                          <a:effectLst/>
                        </a:rPr>
                        <a:t>process_start_time</a:t>
                      </a:r>
                    </a:p>
                  </a:txBody>
                  <a:tcPr marL="18796" marR="18796" marT="8675" marB="8675" anchor="ctr"/>
                </a:tc>
                <a:extLst>
                  <a:ext uri="{0D108BD9-81ED-4DB2-BD59-A6C34878D82A}">
                    <a16:rowId xmlns:a16="http://schemas.microsoft.com/office/drawing/2014/main" val="3763494273"/>
                  </a:ext>
                </a:extLst>
              </a:tr>
              <a:tr h="90219">
                <a:tc>
                  <a:txBody>
                    <a:bodyPr/>
                    <a:lstStyle/>
                    <a:p>
                      <a:r>
                        <a:rPr lang="en-US" sz="500">
                          <a:effectLst/>
                        </a:rPr>
                        <a:t>process</a:t>
                      </a:r>
                    </a:p>
                  </a:txBody>
                  <a:tcPr marL="18796" marR="18796" marT="8675" marB="8675" anchor="ctr"/>
                </a:tc>
                <a:tc>
                  <a:txBody>
                    <a:bodyPr/>
                    <a:lstStyle/>
                    <a:p>
                      <a:r>
                        <a:rPr lang="en-US" sz="500">
                          <a:effectLst/>
                        </a:rPr>
                        <a:t>name</a:t>
                      </a:r>
                    </a:p>
                  </a:txBody>
                  <a:tcPr marL="18796" marR="18796" marT="8675" marB="8675" anchor="ctr"/>
                </a:tc>
                <a:tc>
                  <a:txBody>
                    <a:bodyPr/>
                    <a:lstStyle/>
                    <a:p>
                      <a:r>
                        <a:rPr lang="en-US" sz="500">
                          <a:effectLst/>
                        </a:rPr>
                        <a:t>process_name</a:t>
                      </a:r>
                    </a:p>
                  </a:txBody>
                  <a:tcPr marL="18796" marR="18796" marT="8675" marB="8675" anchor="ctr"/>
                </a:tc>
                <a:extLst>
                  <a:ext uri="{0D108BD9-81ED-4DB2-BD59-A6C34878D82A}">
                    <a16:rowId xmlns:a16="http://schemas.microsoft.com/office/drawing/2014/main" val="2690806122"/>
                  </a:ext>
                </a:extLst>
              </a:tr>
              <a:tr h="90219">
                <a:tc>
                  <a:txBody>
                    <a:bodyPr/>
                    <a:lstStyle/>
                    <a:p>
                      <a:r>
                        <a:rPr lang="en-US" sz="500">
                          <a:effectLst/>
                        </a:rPr>
                        <a:t>process</a:t>
                      </a:r>
                    </a:p>
                  </a:txBody>
                  <a:tcPr marL="18796" marR="18796" marT="8675" marB="8675" anchor="ctr"/>
                </a:tc>
                <a:tc>
                  <a:txBody>
                    <a:bodyPr/>
                    <a:lstStyle/>
                    <a:p>
                      <a:r>
                        <a:rPr lang="en-US" sz="500">
                          <a:effectLst/>
                        </a:rPr>
                        <a:t>binary_ref</a:t>
                      </a:r>
                    </a:p>
                  </a:txBody>
                  <a:tcPr marL="18796" marR="18796" marT="8675" marB="8675" anchor="ctr"/>
                </a:tc>
                <a:tc>
                  <a:txBody>
                    <a:bodyPr/>
                    <a:lstStyle/>
                    <a:p>
                      <a:r>
                        <a:rPr lang="en-US" sz="500">
                          <a:effectLst/>
                        </a:rPr>
                        <a:t>process_name</a:t>
                      </a:r>
                    </a:p>
                  </a:txBody>
                  <a:tcPr marL="18796" marR="18796" marT="8675" marB="8675" anchor="ctr"/>
                </a:tc>
                <a:extLst>
                  <a:ext uri="{0D108BD9-81ED-4DB2-BD59-A6C34878D82A}">
                    <a16:rowId xmlns:a16="http://schemas.microsoft.com/office/drawing/2014/main" val="2459425267"/>
                  </a:ext>
                </a:extLst>
              </a:tr>
              <a:tr h="90219">
                <a:tc>
                  <a:txBody>
                    <a:bodyPr/>
                    <a:lstStyle/>
                    <a:p>
                      <a:r>
                        <a:rPr lang="en-US" sz="500">
                          <a:effectLst/>
                        </a:rPr>
                        <a:t>process</a:t>
                      </a:r>
                    </a:p>
                  </a:txBody>
                  <a:tcPr marL="18796" marR="18796" marT="8675" marB="8675" anchor="ctr"/>
                </a:tc>
                <a:tc>
                  <a:txBody>
                    <a:bodyPr/>
                    <a:lstStyle/>
                    <a:p>
                      <a:r>
                        <a:rPr lang="en-US" sz="500">
                          <a:effectLst/>
                        </a:rPr>
                        <a:t>pid</a:t>
                      </a:r>
                    </a:p>
                  </a:txBody>
                  <a:tcPr marL="18796" marR="18796" marT="8675" marB="8675" anchor="ctr"/>
                </a:tc>
                <a:tc>
                  <a:txBody>
                    <a:bodyPr/>
                    <a:lstStyle/>
                    <a:p>
                      <a:r>
                        <a:rPr lang="en-US" sz="500">
                          <a:effectLst/>
                        </a:rPr>
                        <a:t>process_pid</a:t>
                      </a:r>
                    </a:p>
                  </a:txBody>
                  <a:tcPr marL="18796" marR="18796" marT="8675" marB="8675" anchor="ctr"/>
                </a:tc>
                <a:extLst>
                  <a:ext uri="{0D108BD9-81ED-4DB2-BD59-A6C34878D82A}">
                    <a16:rowId xmlns:a16="http://schemas.microsoft.com/office/drawing/2014/main" val="3372648242"/>
                  </a:ext>
                </a:extLst>
              </a:tr>
              <a:tr h="90219">
                <a:tc>
                  <a:txBody>
                    <a:bodyPr/>
                    <a:lstStyle/>
                    <a:p>
                      <a:r>
                        <a:rPr lang="en-US" sz="500">
                          <a:effectLst/>
                        </a:rPr>
                        <a:t>process</a:t>
                      </a:r>
                    </a:p>
                  </a:txBody>
                  <a:tcPr marL="18796" marR="18796" marT="8675" marB="8675" anchor="ctr"/>
                </a:tc>
                <a:tc>
                  <a:txBody>
                    <a:bodyPr/>
                    <a:lstStyle/>
                    <a:p>
                      <a:r>
                        <a:rPr lang="en-US" sz="500">
                          <a:effectLst/>
                        </a:rPr>
                        <a:t>x_unique_id</a:t>
                      </a:r>
                    </a:p>
                  </a:txBody>
                  <a:tcPr marL="18796" marR="18796" marT="8675" marB="8675" anchor="ctr"/>
                </a:tc>
                <a:tc>
                  <a:txBody>
                    <a:bodyPr/>
                    <a:lstStyle/>
                    <a:p>
                      <a:r>
                        <a:rPr lang="en-US" sz="500">
                          <a:effectLst/>
                        </a:rPr>
                        <a:t>process_guid</a:t>
                      </a:r>
                    </a:p>
                  </a:txBody>
                  <a:tcPr marL="18796" marR="18796" marT="8675" marB="8675" anchor="ctr"/>
                </a:tc>
                <a:extLst>
                  <a:ext uri="{0D108BD9-81ED-4DB2-BD59-A6C34878D82A}">
                    <a16:rowId xmlns:a16="http://schemas.microsoft.com/office/drawing/2014/main" val="3821581097"/>
                  </a:ext>
                </a:extLst>
              </a:tr>
              <a:tr h="90219">
                <a:tc>
                  <a:txBody>
                    <a:bodyPr/>
                    <a:lstStyle/>
                    <a:p>
                      <a:r>
                        <a:rPr lang="en-US" sz="500">
                          <a:effectLst/>
                        </a:rPr>
                        <a:t>process</a:t>
                      </a:r>
                    </a:p>
                  </a:txBody>
                  <a:tcPr marL="18796" marR="18796" marT="8675" marB="8675" anchor="ctr"/>
                </a:tc>
                <a:tc>
                  <a:txBody>
                    <a:bodyPr/>
                    <a:lstStyle/>
                    <a:p>
                      <a:r>
                        <a:rPr lang="en-US" sz="500">
                          <a:effectLst/>
                        </a:rPr>
                        <a:t>command_line</a:t>
                      </a:r>
                    </a:p>
                  </a:txBody>
                  <a:tcPr marL="18796" marR="18796" marT="8675" marB="8675" anchor="ctr"/>
                </a:tc>
                <a:tc>
                  <a:txBody>
                    <a:bodyPr/>
                    <a:lstStyle/>
                    <a:p>
                      <a:r>
                        <a:rPr lang="en-US" sz="500">
                          <a:effectLst/>
                        </a:rPr>
                        <a:t>process_cmdline</a:t>
                      </a:r>
                    </a:p>
                  </a:txBody>
                  <a:tcPr marL="18796" marR="18796" marT="8675" marB="8675" anchor="ctr"/>
                </a:tc>
                <a:extLst>
                  <a:ext uri="{0D108BD9-81ED-4DB2-BD59-A6C34878D82A}">
                    <a16:rowId xmlns:a16="http://schemas.microsoft.com/office/drawing/2014/main" val="2238787640"/>
                  </a:ext>
                </a:extLst>
              </a:tr>
              <a:tr h="90219">
                <a:tc>
                  <a:txBody>
                    <a:bodyPr/>
                    <a:lstStyle/>
                    <a:p>
                      <a:r>
                        <a:rPr lang="en-US" sz="500">
                          <a:effectLst/>
                        </a:rPr>
                        <a:t>process</a:t>
                      </a:r>
                    </a:p>
                  </a:txBody>
                  <a:tcPr marL="18796" marR="18796" marT="8675" marB="8675" anchor="ctr"/>
                </a:tc>
                <a:tc>
                  <a:txBody>
                    <a:bodyPr/>
                    <a:lstStyle/>
                    <a:p>
                      <a:r>
                        <a:rPr lang="en-US" sz="500">
                          <a:effectLst/>
                        </a:rPr>
                        <a:t>name</a:t>
                      </a:r>
                    </a:p>
                  </a:txBody>
                  <a:tcPr marL="18796" marR="18796" marT="8675" marB="8675" anchor="ctr"/>
                </a:tc>
                <a:tc>
                  <a:txBody>
                    <a:bodyPr/>
                    <a:lstStyle/>
                    <a:p>
                      <a:r>
                        <a:rPr lang="en-US" sz="500">
                          <a:effectLst/>
                        </a:rPr>
                        <a:t>parent_name</a:t>
                      </a:r>
                    </a:p>
                  </a:txBody>
                  <a:tcPr marL="18796" marR="18796" marT="8675" marB="8675" anchor="ctr"/>
                </a:tc>
                <a:extLst>
                  <a:ext uri="{0D108BD9-81ED-4DB2-BD59-A6C34878D82A}">
                    <a16:rowId xmlns:a16="http://schemas.microsoft.com/office/drawing/2014/main" val="2349088059"/>
                  </a:ext>
                </a:extLst>
              </a:tr>
              <a:tr h="90219">
                <a:tc>
                  <a:txBody>
                    <a:bodyPr/>
                    <a:lstStyle/>
                    <a:p>
                      <a:r>
                        <a:rPr lang="en-US" sz="500">
                          <a:effectLst/>
                        </a:rPr>
                        <a:t>process</a:t>
                      </a:r>
                    </a:p>
                  </a:txBody>
                  <a:tcPr marL="18796" marR="18796" marT="8675" marB="8675" anchor="ctr"/>
                </a:tc>
                <a:tc>
                  <a:txBody>
                    <a:bodyPr/>
                    <a:lstStyle/>
                    <a:p>
                      <a:r>
                        <a:rPr lang="en-US" sz="500">
                          <a:effectLst/>
                        </a:rPr>
                        <a:t>binary_ref</a:t>
                      </a:r>
                    </a:p>
                  </a:txBody>
                  <a:tcPr marL="18796" marR="18796" marT="8675" marB="8675" anchor="ctr"/>
                </a:tc>
                <a:tc>
                  <a:txBody>
                    <a:bodyPr/>
                    <a:lstStyle/>
                    <a:p>
                      <a:r>
                        <a:rPr lang="en-US" sz="500">
                          <a:effectLst/>
                        </a:rPr>
                        <a:t>parent_name</a:t>
                      </a:r>
                    </a:p>
                  </a:txBody>
                  <a:tcPr marL="18796" marR="18796" marT="8675" marB="8675" anchor="ctr"/>
                </a:tc>
                <a:extLst>
                  <a:ext uri="{0D108BD9-81ED-4DB2-BD59-A6C34878D82A}">
                    <a16:rowId xmlns:a16="http://schemas.microsoft.com/office/drawing/2014/main" val="3746109840"/>
                  </a:ext>
                </a:extLst>
              </a:tr>
              <a:tr h="90219">
                <a:tc>
                  <a:txBody>
                    <a:bodyPr/>
                    <a:lstStyle/>
                    <a:p>
                      <a:r>
                        <a:rPr lang="en-US" sz="500">
                          <a:effectLst/>
                        </a:rPr>
                        <a:t>process</a:t>
                      </a:r>
                    </a:p>
                  </a:txBody>
                  <a:tcPr marL="18796" marR="18796" marT="8675" marB="8675" anchor="ctr"/>
                </a:tc>
                <a:tc>
                  <a:txBody>
                    <a:bodyPr/>
                    <a:lstStyle/>
                    <a:p>
                      <a:r>
                        <a:rPr lang="en-US" sz="500">
                          <a:effectLst/>
                        </a:rPr>
                        <a:t>parent_ref</a:t>
                      </a:r>
                    </a:p>
                  </a:txBody>
                  <a:tcPr marL="18796" marR="18796" marT="8675" marB="8675" anchor="ctr"/>
                </a:tc>
                <a:tc>
                  <a:txBody>
                    <a:bodyPr/>
                    <a:lstStyle/>
                    <a:p>
                      <a:r>
                        <a:rPr lang="en-US" sz="500">
                          <a:effectLst/>
                        </a:rPr>
                        <a:t>parent_name</a:t>
                      </a:r>
                    </a:p>
                  </a:txBody>
                  <a:tcPr marL="18796" marR="18796" marT="8675" marB="8675" anchor="ctr"/>
                </a:tc>
                <a:extLst>
                  <a:ext uri="{0D108BD9-81ED-4DB2-BD59-A6C34878D82A}">
                    <a16:rowId xmlns:a16="http://schemas.microsoft.com/office/drawing/2014/main" val="2474381140"/>
                  </a:ext>
                </a:extLst>
              </a:tr>
              <a:tr h="90219">
                <a:tc>
                  <a:txBody>
                    <a:bodyPr/>
                    <a:lstStyle/>
                    <a:p>
                      <a:r>
                        <a:rPr lang="en-US" sz="500">
                          <a:effectLst/>
                        </a:rPr>
                        <a:t>process</a:t>
                      </a:r>
                    </a:p>
                  </a:txBody>
                  <a:tcPr marL="18796" marR="18796" marT="8675" marB="8675" anchor="ctr"/>
                </a:tc>
                <a:tc>
                  <a:txBody>
                    <a:bodyPr/>
                    <a:lstStyle/>
                    <a:p>
                      <a:r>
                        <a:rPr lang="en-US" sz="500">
                          <a:effectLst/>
                        </a:rPr>
                        <a:t>pid</a:t>
                      </a:r>
                    </a:p>
                  </a:txBody>
                  <a:tcPr marL="18796" marR="18796" marT="8675" marB="8675" anchor="ctr"/>
                </a:tc>
                <a:tc>
                  <a:txBody>
                    <a:bodyPr/>
                    <a:lstStyle/>
                    <a:p>
                      <a:r>
                        <a:rPr lang="en-US" sz="500">
                          <a:effectLst/>
                        </a:rPr>
                        <a:t>parent_pid</a:t>
                      </a:r>
                    </a:p>
                  </a:txBody>
                  <a:tcPr marL="18796" marR="18796" marT="8675" marB="8675" anchor="ctr"/>
                </a:tc>
                <a:extLst>
                  <a:ext uri="{0D108BD9-81ED-4DB2-BD59-A6C34878D82A}">
                    <a16:rowId xmlns:a16="http://schemas.microsoft.com/office/drawing/2014/main" val="3117802436"/>
                  </a:ext>
                </a:extLst>
              </a:tr>
              <a:tr h="90219">
                <a:tc>
                  <a:txBody>
                    <a:bodyPr/>
                    <a:lstStyle/>
                    <a:p>
                      <a:r>
                        <a:rPr lang="en-US" sz="500">
                          <a:effectLst/>
                        </a:rPr>
                        <a:t>process</a:t>
                      </a:r>
                    </a:p>
                  </a:txBody>
                  <a:tcPr marL="18796" marR="18796" marT="8675" marB="8675" anchor="ctr"/>
                </a:tc>
                <a:tc>
                  <a:txBody>
                    <a:bodyPr/>
                    <a:lstStyle/>
                    <a:p>
                      <a:r>
                        <a:rPr lang="en-US" sz="500">
                          <a:effectLst/>
                        </a:rPr>
                        <a:t>x_unique_id</a:t>
                      </a:r>
                    </a:p>
                  </a:txBody>
                  <a:tcPr marL="18796" marR="18796" marT="8675" marB="8675" anchor="ctr"/>
                </a:tc>
                <a:tc>
                  <a:txBody>
                    <a:bodyPr/>
                    <a:lstStyle/>
                    <a:p>
                      <a:r>
                        <a:rPr lang="en-US" sz="500">
                          <a:effectLst/>
                        </a:rPr>
                        <a:t>parent_guid</a:t>
                      </a:r>
                    </a:p>
                  </a:txBody>
                  <a:tcPr marL="18796" marR="18796" marT="8675" marB="8675" anchor="ctr"/>
                </a:tc>
                <a:extLst>
                  <a:ext uri="{0D108BD9-81ED-4DB2-BD59-A6C34878D82A}">
                    <a16:rowId xmlns:a16="http://schemas.microsoft.com/office/drawing/2014/main" val="1555109308"/>
                  </a:ext>
                </a:extLst>
              </a:tr>
              <a:tr h="90219">
                <a:tc>
                  <a:txBody>
                    <a:bodyPr/>
                    <a:lstStyle/>
                    <a:p>
                      <a:r>
                        <a:rPr lang="en-US" sz="500">
                          <a:effectLst/>
                        </a:rPr>
                        <a:t>process</a:t>
                      </a:r>
                    </a:p>
                  </a:txBody>
                  <a:tcPr marL="18796" marR="18796" marT="8675" marB="8675" anchor="ctr"/>
                </a:tc>
                <a:tc>
                  <a:txBody>
                    <a:bodyPr/>
                    <a:lstStyle/>
                    <a:p>
                      <a:r>
                        <a:rPr lang="en-US" sz="500">
                          <a:effectLst/>
                        </a:rPr>
                        <a:t>command_line</a:t>
                      </a:r>
                    </a:p>
                  </a:txBody>
                  <a:tcPr marL="18796" marR="18796" marT="8675" marB="8675" anchor="ctr"/>
                </a:tc>
                <a:tc>
                  <a:txBody>
                    <a:bodyPr/>
                    <a:lstStyle/>
                    <a:p>
                      <a:r>
                        <a:rPr lang="en-US" sz="500">
                          <a:effectLst/>
                        </a:rPr>
                        <a:t>parent_cmdline</a:t>
                      </a:r>
                    </a:p>
                  </a:txBody>
                  <a:tcPr marL="18796" marR="18796" marT="8675" marB="8675" anchor="ctr"/>
                </a:tc>
                <a:extLst>
                  <a:ext uri="{0D108BD9-81ED-4DB2-BD59-A6C34878D82A}">
                    <a16:rowId xmlns:a16="http://schemas.microsoft.com/office/drawing/2014/main" val="937547938"/>
                  </a:ext>
                </a:extLst>
              </a:tr>
              <a:tr h="163088">
                <a:tc>
                  <a:txBody>
                    <a:bodyPr/>
                    <a:lstStyle/>
                    <a:p>
                      <a:br>
                        <a:rPr lang="en-US" sz="500">
                          <a:effectLst/>
                        </a:rPr>
                      </a:br>
                      <a:endParaRPr lang="en-US" sz="500">
                        <a:effectLst/>
                      </a:endParaRPr>
                    </a:p>
                  </a:txBody>
                  <a:tcPr marL="18796" marR="18796" marT="8675" marB="8675" anchor="ctr"/>
                </a:tc>
                <a:tc>
                  <a:txBody>
                    <a:bodyPr/>
                    <a:lstStyle/>
                    <a:p>
                      <a:endParaRPr lang="en-US" sz="500">
                        <a:effectLst/>
                      </a:endParaRPr>
                    </a:p>
                  </a:txBody>
                  <a:tcPr marL="18796" marR="18796" marT="8675" marB="8675" anchor="ctr"/>
                </a:tc>
                <a:tc>
                  <a:txBody>
                    <a:bodyPr/>
                    <a:lstStyle/>
                    <a:p>
                      <a:endParaRPr lang="en-US" sz="500">
                        <a:effectLst/>
                      </a:endParaRPr>
                    </a:p>
                  </a:txBody>
                  <a:tcPr marL="18796" marR="18796" marT="8675" marB="8675" anchor="ctr"/>
                </a:tc>
                <a:extLst>
                  <a:ext uri="{0D108BD9-81ED-4DB2-BD59-A6C34878D82A}">
                    <a16:rowId xmlns:a16="http://schemas.microsoft.com/office/drawing/2014/main" val="3429085742"/>
                  </a:ext>
                </a:extLst>
              </a:tr>
              <a:tr h="90219">
                <a:tc>
                  <a:txBody>
                    <a:bodyPr/>
                    <a:lstStyle/>
                    <a:p>
                      <a:r>
                        <a:rPr lang="en-US" sz="500">
                          <a:effectLst/>
                        </a:rPr>
                        <a:t>user-account</a:t>
                      </a:r>
                    </a:p>
                  </a:txBody>
                  <a:tcPr marL="18796" marR="18796" marT="8675" marB="8675" anchor="ctr"/>
                </a:tc>
                <a:tc>
                  <a:txBody>
                    <a:bodyPr/>
                    <a:lstStyle/>
                    <a:p>
                      <a:r>
                        <a:rPr lang="en-US" sz="500">
                          <a:effectLst/>
                        </a:rPr>
                        <a:t>user_id</a:t>
                      </a:r>
                    </a:p>
                  </a:txBody>
                  <a:tcPr marL="18796" marR="18796" marT="8675" marB="8675" anchor="ctr"/>
                </a:tc>
                <a:tc>
                  <a:txBody>
                    <a:bodyPr/>
                    <a:lstStyle/>
                    <a:p>
                      <a:r>
                        <a:rPr lang="en-US" sz="500">
                          <a:effectLst/>
                        </a:rPr>
                        <a:t>process_username</a:t>
                      </a:r>
                    </a:p>
                  </a:txBody>
                  <a:tcPr marL="18796" marR="18796" marT="8675" marB="8675" anchor="ctr"/>
                </a:tc>
                <a:extLst>
                  <a:ext uri="{0D108BD9-81ED-4DB2-BD59-A6C34878D82A}">
                    <a16:rowId xmlns:a16="http://schemas.microsoft.com/office/drawing/2014/main" val="1822066876"/>
                  </a:ext>
                </a:extLst>
              </a:tr>
              <a:tr h="163088">
                <a:tc>
                  <a:txBody>
                    <a:bodyPr/>
                    <a:lstStyle/>
                    <a:p>
                      <a:br>
                        <a:rPr lang="en-US" sz="500">
                          <a:effectLst/>
                        </a:rPr>
                      </a:br>
                      <a:endParaRPr lang="en-US" sz="500">
                        <a:effectLst/>
                      </a:endParaRPr>
                    </a:p>
                  </a:txBody>
                  <a:tcPr marL="18796" marR="18796" marT="8675" marB="8675" anchor="ctr"/>
                </a:tc>
                <a:tc>
                  <a:txBody>
                    <a:bodyPr/>
                    <a:lstStyle/>
                    <a:p>
                      <a:endParaRPr lang="en-US" sz="500">
                        <a:effectLst/>
                      </a:endParaRPr>
                    </a:p>
                  </a:txBody>
                  <a:tcPr marL="18796" marR="18796" marT="8675" marB="8675" anchor="ctr"/>
                </a:tc>
                <a:tc>
                  <a:txBody>
                    <a:bodyPr/>
                    <a:lstStyle/>
                    <a:p>
                      <a:endParaRPr lang="en-US" sz="500">
                        <a:effectLst/>
                      </a:endParaRPr>
                    </a:p>
                  </a:txBody>
                  <a:tcPr marL="18796" marR="18796" marT="8675" marB="8675" anchor="ctr"/>
                </a:tc>
                <a:extLst>
                  <a:ext uri="{0D108BD9-81ED-4DB2-BD59-A6C34878D82A}">
                    <a16:rowId xmlns:a16="http://schemas.microsoft.com/office/drawing/2014/main" val="524522513"/>
                  </a:ext>
                </a:extLst>
              </a:tr>
              <a:tr h="90219">
                <a:tc>
                  <a:txBody>
                    <a:bodyPr/>
                    <a:lstStyle/>
                    <a:p>
                      <a:r>
                        <a:rPr lang="en-US" sz="500">
                          <a:effectLst/>
                        </a:rPr>
                        <a:t>x-cbcloud</a:t>
                      </a:r>
                    </a:p>
                  </a:txBody>
                  <a:tcPr marL="18796" marR="18796" marT="8675" marB="8675" anchor="ctr"/>
                </a:tc>
                <a:tc>
                  <a:txBody>
                    <a:bodyPr/>
                    <a:lstStyle/>
                    <a:p>
                      <a:r>
                        <a:rPr lang="en-US" sz="500">
                          <a:effectLst/>
                        </a:rPr>
                        <a:t>device_name</a:t>
                      </a:r>
                    </a:p>
                  </a:txBody>
                  <a:tcPr marL="18796" marR="18796" marT="8675" marB="8675" anchor="ctr"/>
                </a:tc>
                <a:tc>
                  <a:txBody>
                    <a:bodyPr/>
                    <a:lstStyle/>
                    <a:p>
                      <a:r>
                        <a:rPr lang="en-US" sz="500">
                          <a:effectLst/>
                        </a:rPr>
                        <a:t>device_name</a:t>
                      </a:r>
                    </a:p>
                  </a:txBody>
                  <a:tcPr marL="18796" marR="18796" marT="8675" marB="8675" anchor="ctr"/>
                </a:tc>
                <a:extLst>
                  <a:ext uri="{0D108BD9-81ED-4DB2-BD59-A6C34878D82A}">
                    <a16:rowId xmlns:a16="http://schemas.microsoft.com/office/drawing/2014/main" val="3159289884"/>
                  </a:ext>
                </a:extLst>
              </a:tr>
              <a:tr h="90219">
                <a:tc>
                  <a:txBody>
                    <a:bodyPr/>
                    <a:lstStyle/>
                    <a:p>
                      <a:r>
                        <a:rPr lang="en-US" sz="500">
                          <a:effectLst/>
                        </a:rPr>
                        <a:t>x-cbcloud</a:t>
                      </a:r>
                    </a:p>
                  </a:txBody>
                  <a:tcPr marL="18796" marR="18796" marT="8675" marB="8675" anchor="ctr"/>
                </a:tc>
                <a:tc>
                  <a:txBody>
                    <a:bodyPr/>
                    <a:lstStyle/>
                    <a:p>
                      <a:r>
                        <a:rPr lang="en-US" sz="500">
                          <a:effectLst/>
                        </a:rPr>
                        <a:t>device_internal_ip</a:t>
                      </a:r>
                    </a:p>
                  </a:txBody>
                  <a:tcPr marL="18796" marR="18796" marT="8675" marB="8675" anchor="ctr"/>
                </a:tc>
                <a:tc>
                  <a:txBody>
                    <a:bodyPr/>
                    <a:lstStyle/>
                    <a:p>
                      <a:r>
                        <a:rPr lang="en-US" sz="500">
                          <a:effectLst/>
                        </a:rPr>
                        <a:t>device_internal_ip</a:t>
                      </a:r>
                    </a:p>
                  </a:txBody>
                  <a:tcPr marL="18796" marR="18796" marT="8675" marB="8675" anchor="ctr"/>
                </a:tc>
                <a:extLst>
                  <a:ext uri="{0D108BD9-81ED-4DB2-BD59-A6C34878D82A}">
                    <a16:rowId xmlns:a16="http://schemas.microsoft.com/office/drawing/2014/main" val="2869635145"/>
                  </a:ext>
                </a:extLst>
              </a:tr>
              <a:tr h="90219">
                <a:tc>
                  <a:txBody>
                    <a:bodyPr/>
                    <a:lstStyle/>
                    <a:p>
                      <a:r>
                        <a:rPr lang="en-US" sz="500">
                          <a:effectLst/>
                        </a:rPr>
                        <a:t>x-cbcloud</a:t>
                      </a:r>
                    </a:p>
                  </a:txBody>
                  <a:tcPr marL="18796" marR="18796" marT="8675" marB="8675" anchor="ctr"/>
                </a:tc>
                <a:tc>
                  <a:txBody>
                    <a:bodyPr/>
                    <a:lstStyle/>
                    <a:p>
                      <a:r>
                        <a:rPr lang="en-US" sz="500">
                          <a:effectLst/>
                        </a:rPr>
                        <a:t>device_external_ip</a:t>
                      </a:r>
                    </a:p>
                  </a:txBody>
                  <a:tcPr marL="18796" marR="18796" marT="8675" marB="8675" anchor="ctr"/>
                </a:tc>
                <a:tc>
                  <a:txBody>
                    <a:bodyPr/>
                    <a:lstStyle/>
                    <a:p>
                      <a:r>
                        <a:rPr lang="en-US" sz="500">
                          <a:effectLst/>
                        </a:rPr>
                        <a:t>device_external_ip</a:t>
                      </a:r>
                    </a:p>
                  </a:txBody>
                  <a:tcPr marL="18796" marR="18796" marT="8675" marB="8675" anchor="ctr"/>
                </a:tc>
                <a:extLst>
                  <a:ext uri="{0D108BD9-81ED-4DB2-BD59-A6C34878D82A}">
                    <a16:rowId xmlns:a16="http://schemas.microsoft.com/office/drawing/2014/main" val="3111920730"/>
                  </a:ext>
                </a:extLst>
              </a:tr>
              <a:tr h="90219">
                <a:tc>
                  <a:txBody>
                    <a:bodyPr/>
                    <a:lstStyle/>
                    <a:p>
                      <a:r>
                        <a:rPr lang="en-US" sz="500">
                          <a:effectLst/>
                        </a:rPr>
                        <a:t>x-cbcloud</a:t>
                      </a:r>
                    </a:p>
                  </a:txBody>
                  <a:tcPr marL="18796" marR="18796" marT="8675" marB="8675" anchor="ctr"/>
                </a:tc>
                <a:tc>
                  <a:txBody>
                    <a:bodyPr/>
                    <a:lstStyle/>
                    <a:p>
                      <a:r>
                        <a:rPr lang="en-US" sz="500">
                          <a:effectLst/>
                        </a:rPr>
                        <a:t>device_os</a:t>
                      </a:r>
                    </a:p>
                  </a:txBody>
                  <a:tcPr marL="18796" marR="18796" marT="8675" marB="8675" anchor="ctr"/>
                </a:tc>
                <a:tc>
                  <a:txBody>
                    <a:bodyPr/>
                    <a:lstStyle/>
                    <a:p>
                      <a:r>
                        <a:rPr lang="en-US" sz="500">
                          <a:effectLst/>
                        </a:rPr>
                        <a:t>device_os</a:t>
                      </a:r>
                    </a:p>
                  </a:txBody>
                  <a:tcPr marL="18796" marR="18796" marT="8675" marB="8675" anchor="ctr"/>
                </a:tc>
                <a:extLst>
                  <a:ext uri="{0D108BD9-81ED-4DB2-BD59-A6C34878D82A}">
                    <a16:rowId xmlns:a16="http://schemas.microsoft.com/office/drawing/2014/main" val="425354644"/>
                  </a:ext>
                </a:extLst>
              </a:tr>
              <a:tr h="90219">
                <a:tc>
                  <a:txBody>
                    <a:bodyPr/>
                    <a:lstStyle/>
                    <a:p>
                      <a:r>
                        <a:rPr lang="en-US" sz="500">
                          <a:effectLst/>
                          <a:highlight>
                            <a:srgbClr val="FFFF00"/>
                          </a:highlight>
                        </a:rPr>
                        <a:t>x-cbcloud</a:t>
                      </a:r>
                    </a:p>
                  </a:txBody>
                  <a:tcPr marL="18796" marR="18796" marT="8675" marB="8675" anchor="ctr"/>
                </a:tc>
                <a:tc>
                  <a:txBody>
                    <a:bodyPr/>
                    <a:lstStyle/>
                    <a:p>
                      <a:r>
                        <a:rPr lang="en-US" sz="500">
                          <a:effectLst/>
                          <a:highlight>
                            <a:srgbClr val="FFFF00"/>
                          </a:highlight>
                        </a:rPr>
                        <a:t>device_id</a:t>
                      </a:r>
                    </a:p>
                  </a:txBody>
                  <a:tcPr marL="18796" marR="18796" marT="8675" marB="8675" anchor="ctr"/>
                </a:tc>
                <a:tc>
                  <a:txBody>
                    <a:bodyPr/>
                    <a:lstStyle/>
                    <a:p>
                      <a:r>
                        <a:rPr lang="en-US" sz="500" dirty="0" err="1">
                          <a:effectLst/>
                          <a:highlight>
                            <a:srgbClr val="FFFF00"/>
                          </a:highlight>
                        </a:rPr>
                        <a:t>device_id</a:t>
                      </a:r>
                      <a:endParaRPr lang="en-US" sz="500" dirty="0">
                        <a:effectLst/>
                        <a:highlight>
                          <a:srgbClr val="FFFF00"/>
                        </a:highlight>
                      </a:endParaRPr>
                    </a:p>
                  </a:txBody>
                  <a:tcPr marL="18796" marR="18796" marT="8675" marB="8675" anchor="ctr"/>
                </a:tc>
                <a:extLst>
                  <a:ext uri="{0D108BD9-81ED-4DB2-BD59-A6C34878D82A}">
                    <a16:rowId xmlns:a16="http://schemas.microsoft.com/office/drawing/2014/main" val="315861336"/>
                  </a:ext>
                </a:extLst>
              </a:tr>
              <a:tr h="90219">
                <a:tc>
                  <a:txBody>
                    <a:bodyPr/>
                    <a:lstStyle/>
                    <a:p>
                      <a:r>
                        <a:rPr lang="en-US" sz="500">
                          <a:effectLst/>
                        </a:rPr>
                        <a:t>x-cbcloud</a:t>
                      </a:r>
                    </a:p>
                  </a:txBody>
                  <a:tcPr marL="18796" marR="18796" marT="8675" marB="8675" anchor="ctr"/>
                </a:tc>
                <a:tc>
                  <a:txBody>
                    <a:bodyPr/>
                    <a:lstStyle/>
                    <a:p>
                      <a:r>
                        <a:rPr lang="en-US" sz="500">
                          <a:effectLst/>
                        </a:rPr>
                        <a:t>device_timestamp</a:t>
                      </a:r>
                    </a:p>
                  </a:txBody>
                  <a:tcPr marL="18796" marR="18796" marT="8675" marB="8675" anchor="ctr"/>
                </a:tc>
                <a:tc>
                  <a:txBody>
                    <a:bodyPr/>
                    <a:lstStyle/>
                    <a:p>
                      <a:r>
                        <a:rPr lang="en-US" sz="500" dirty="0" err="1">
                          <a:effectLst/>
                        </a:rPr>
                        <a:t>device_timestamp</a:t>
                      </a:r>
                      <a:endParaRPr lang="en-US" sz="500" dirty="0">
                        <a:effectLst/>
                      </a:endParaRPr>
                    </a:p>
                  </a:txBody>
                  <a:tcPr marL="18796" marR="18796" marT="8675" marB="8675" anchor="ctr"/>
                </a:tc>
                <a:extLst>
                  <a:ext uri="{0D108BD9-81ED-4DB2-BD59-A6C34878D82A}">
                    <a16:rowId xmlns:a16="http://schemas.microsoft.com/office/drawing/2014/main" val="2215414635"/>
                  </a:ext>
                </a:extLst>
              </a:tr>
              <a:tr h="90219">
                <a:tc>
                  <a:txBody>
                    <a:bodyPr/>
                    <a:lstStyle/>
                    <a:p>
                      <a:r>
                        <a:rPr lang="en-US" sz="500">
                          <a:effectLst/>
                        </a:rPr>
                        <a:t>x-cbcloud</a:t>
                      </a:r>
                    </a:p>
                  </a:txBody>
                  <a:tcPr marL="18796" marR="18796" marT="8675" marB="8675" anchor="ctr"/>
                </a:tc>
                <a:tc>
                  <a:txBody>
                    <a:bodyPr/>
                    <a:lstStyle/>
                    <a:p>
                      <a:r>
                        <a:rPr lang="en-US" sz="500">
                          <a:effectLst/>
                        </a:rPr>
                        <a:t>org_id</a:t>
                      </a:r>
                    </a:p>
                  </a:txBody>
                  <a:tcPr marL="18796" marR="18796" marT="8675" marB="8675" anchor="ctr"/>
                </a:tc>
                <a:tc>
                  <a:txBody>
                    <a:bodyPr/>
                    <a:lstStyle/>
                    <a:p>
                      <a:r>
                        <a:rPr lang="en-US" sz="500">
                          <a:effectLst/>
                        </a:rPr>
                        <a:t>org_id</a:t>
                      </a:r>
                    </a:p>
                  </a:txBody>
                  <a:tcPr marL="18796" marR="18796" marT="8675" marB="8675" anchor="ctr"/>
                </a:tc>
                <a:extLst>
                  <a:ext uri="{0D108BD9-81ED-4DB2-BD59-A6C34878D82A}">
                    <a16:rowId xmlns:a16="http://schemas.microsoft.com/office/drawing/2014/main" val="743668099"/>
                  </a:ext>
                </a:extLst>
              </a:tr>
              <a:tr h="90219">
                <a:tc>
                  <a:txBody>
                    <a:bodyPr/>
                    <a:lstStyle/>
                    <a:p>
                      <a:r>
                        <a:rPr lang="en-US" sz="500">
                          <a:effectLst/>
                        </a:rPr>
                        <a:t>x-cbcloud</a:t>
                      </a:r>
                    </a:p>
                  </a:txBody>
                  <a:tcPr marL="18796" marR="18796" marT="8675" marB="8675" anchor="ctr"/>
                </a:tc>
                <a:tc>
                  <a:txBody>
                    <a:bodyPr/>
                    <a:lstStyle/>
                    <a:p>
                      <a:r>
                        <a:rPr lang="en-US" sz="500">
                          <a:effectLst/>
                        </a:rPr>
                        <a:t>device_group_id</a:t>
                      </a:r>
                    </a:p>
                  </a:txBody>
                  <a:tcPr marL="18796" marR="18796" marT="8675" marB="8675" anchor="ctr"/>
                </a:tc>
                <a:tc>
                  <a:txBody>
                    <a:bodyPr/>
                    <a:lstStyle/>
                    <a:p>
                      <a:r>
                        <a:rPr lang="en-US" sz="500">
                          <a:effectLst/>
                        </a:rPr>
                        <a:t>device_group_id</a:t>
                      </a:r>
                    </a:p>
                  </a:txBody>
                  <a:tcPr marL="18796" marR="18796" marT="8675" marB="8675" anchor="ctr"/>
                </a:tc>
                <a:extLst>
                  <a:ext uri="{0D108BD9-81ED-4DB2-BD59-A6C34878D82A}">
                    <a16:rowId xmlns:a16="http://schemas.microsoft.com/office/drawing/2014/main" val="2881637471"/>
                  </a:ext>
                </a:extLst>
              </a:tr>
              <a:tr h="90219">
                <a:tc>
                  <a:txBody>
                    <a:bodyPr/>
                    <a:lstStyle/>
                    <a:p>
                      <a:r>
                        <a:rPr lang="en-US" sz="500">
                          <a:effectLst/>
                        </a:rPr>
                        <a:t>x-cbcloud</a:t>
                      </a:r>
                    </a:p>
                  </a:txBody>
                  <a:tcPr marL="18796" marR="18796" marT="8675" marB="8675" anchor="ctr"/>
                </a:tc>
                <a:tc>
                  <a:txBody>
                    <a:bodyPr/>
                    <a:lstStyle/>
                    <a:p>
                      <a:r>
                        <a:rPr lang="en-US" sz="500">
                          <a:effectLst/>
                        </a:rPr>
                        <a:t>process_terminated</a:t>
                      </a:r>
                    </a:p>
                  </a:txBody>
                  <a:tcPr marL="18796" marR="18796" marT="8675" marB="8675" anchor="ctr"/>
                </a:tc>
                <a:tc>
                  <a:txBody>
                    <a:bodyPr/>
                    <a:lstStyle/>
                    <a:p>
                      <a:r>
                        <a:rPr lang="en-US" sz="500">
                          <a:effectLst/>
                        </a:rPr>
                        <a:t>process_terminated</a:t>
                      </a:r>
                    </a:p>
                  </a:txBody>
                  <a:tcPr marL="18796" marR="18796" marT="8675" marB="8675" anchor="ctr"/>
                </a:tc>
                <a:extLst>
                  <a:ext uri="{0D108BD9-81ED-4DB2-BD59-A6C34878D82A}">
                    <a16:rowId xmlns:a16="http://schemas.microsoft.com/office/drawing/2014/main" val="3441110273"/>
                  </a:ext>
                </a:extLst>
              </a:tr>
              <a:tr h="90219">
                <a:tc>
                  <a:txBody>
                    <a:bodyPr/>
                    <a:lstStyle/>
                    <a:p>
                      <a:r>
                        <a:rPr lang="en-US" sz="500">
                          <a:effectLst/>
                        </a:rPr>
                        <a:t>x-cbcloud</a:t>
                      </a:r>
                    </a:p>
                  </a:txBody>
                  <a:tcPr marL="18796" marR="18796" marT="8675" marB="8675" anchor="ctr"/>
                </a:tc>
                <a:tc>
                  <a:txBody>
                    <a:bodyPr/>
                    <a:lstStyle/>
                    <a:p>
                      <a:r>
                        <a:rPr lang="en-US" sz="500">
                          <a:effectLst/>
                        </a:rPr>
                        <a:t>regmod_count</a:t>
                      </a:r>
                    </a:p>
                  </a:txBody>
                  <a:tcPr marL="18796" marR="18796" marT="8675" marB="8675" anchor="ctr"/>
                </a:tc>
                <a:tc>
                  <a:txBody>
                    <a:bodyPr/>
                    <a:lstStyle/>
                    <a:p>
                      <a:r>
                        <a:rPr lang="en-US" sz="500">
                          <a:effectLst/>
                        </a:rPr>
                        <a:t>regmod_count</a:t>
                      </a:r>
                    </a:p>
                  </a:txBody>
                  <a:tcPr marL="18796" marR="18796" marT="8675" marB="8675" anchor="ctr"/>
                </a:tc>
                <a:extLst>
                  <a:ext uri="{0D108BD9-81ED-4DB2-BD59-A6C34878D82A}">
                    <a16:rowId xmlns:a16="http://schemas.microsoft.com/office/drawing/2014/main" val="1531550644"/>
                  </a:ext>
                </a:extLst>
              </a:tr>
              <a:tr h="90219">
                <a:tc>
                  <a:txBody>
                    <a:bodyPr/>
                    <a:lstStyle/>
                    <a:p>
                      <a:r>
                        <a:rPr lang="en-US" sz="500">
                          <a:effectLst/>
                        </a:rPr>
                        <a:t>x-cbcloud</a:t>
                      </a:r>
                    </a:p>
                  </a:txBody>
                  <a:tcPr marL="18796" marR="18796" marT="8675" marB="8675" anchor="ctr"/>
                </a:tc>
                <a:tc>
                  <a:txBody>
                    <a:bodyPr/>
                    <a:lstStyle/>
                    <a:p>
                      <a:r>
                        <a:rPr lang="en-US" sz="500">
                          <a:effectLst/>
                        </a:rPr>
                        <a:t>netconn_count</a:t>
                      </a:r>
                    </a:p>
                  </a:txBody>
                  <a:tcPr marL="18796" marR="18796" marT="8675" marB="8675" anchor="ctr"/>
                </a:tc>
                <a:tc>
                  <a:txBody>
                    <a:bodyPr/>
                    <a:lstStyle/>
                    <a:p>
                      <a:r>
                        <a:rPr lang="en-US" sz="500">
                          <a:effectLst/>
                        </a:rPr>
                        <a:t>netconn_count</a:t>
                      </a:r>
                    </a:p>
                  </a:txBody>
                  <a:tcPr marL="18796" marR="18796" marT="8675" marB="8675" anchor="ctr"/>
                </a:tc>
                <a:extLst>
                  <a:ext uri="{0D108BD9-81ED-4DB2-BD59-A6C34878D82A}">
                    <a16:rowId xmlns:a16="http://schemas.microsoft.com/office/drawing/2014/main" val="1313770926"/>
                  </a:ext>
                </a:extLst>
              </a:tr>
              <a:tr h="90219">
                <a:tc>
                  <a:txBody>
                    <a:bodyPr/>
                    <a:lstStyle/>
                    <a:p>
                      <a:r>
                        <a:rPr lang="en-US" sz="500">
                          <a:effectLst/>
                        </a:rPr>
                        <a:t>x-cbcloud</a:t>
                      </a:r>
                    </a:p>
                  </a:txBody>
                  <a:tcPr marL="18796" marR="18796" marT="8675" marB="8675" anchor="ctr"/>
                </a:tc>
                <a:tc>
                  <a:txBody>
                    <a:bodyPr/>
                    <a:lstStyle/>
                    <a:p>
                      <a:r>
                        <a:rPr lang="en-US" sz="500">
                          <a:effectLst/>
                        </a:rPr>
                        <a:t>filemod_count</a:t>
                      </a:r>
                    </a:p>
                  </a:txBody>
                  <a:tcPr marL="18796" marR="18796" marT="8675" marB="8675" anchor="ctr"/>
                </a:tc>
                <a:tc>
                  <a:txBody>
                    <a:bodyPr/>
                    <a:lstStyle/>
                    <a:p>
                      <a:r>
                        <a:rPr lang="en-US" sz="500">
                          <a:effectLst/>
                        </a:rPr>
                        <a:t>filemod_count</a:t>
                      </a:r>
                    </a:p>
                  </a:txBody>
                  <a:tcPr marL="18796" marR="18796" marT="8675" marB="8675" anchor="ctr"/>
                </a:tc>
                <a:extLst>
                  <a:ext uri="{0D108BD9-81ED-4DB2-BD59-A6C34878D82A}">
                    <a16:rowId xmlns:a16="http://schemas.microsoft.com/office/drawing/2014/main" val="729218467"/>
                  </a:ext>
                </a:extLst>
              </a:tr>
              <a:tr h="90219">
                <a:tc>
                  <a:txBody>
                    <a:bodyPr/>
                    <a:lstStyle/>
                    <a:p>
                      <a:r>
                        <a:rPr lang="en-US" sz="500">
                          <a:effectLst/>
                        </a:rPr>
                        <a:t>x-cbcloud</a:t>
                      </a:r>
                    </a:p>
                  </a:txBody>
                  <a:tcPr marL="18796" marR="18796" marT="8675" marB="8675" anchor="ctr"/>
                </a:tc>
                <a:tc>
                  <a:txBody>
                    <a:bodyPr/>
                    <a:lstStyle/>
                    <a:p>
                      <a:r>
                        <a:rPr lang="en-US" sz="500">
                          <a:effectLst/>
                        </a:rPr>
                        <a:t>modload_count</a:t>
                      </a:r>
                    </a:p>
                  </a:txBody>
                  <a:tcPr marL="18796" marR="18796" marT="8675" marB="8675" anchor="ctr"/>
                </a:tc>
                <a:tc>
                  <a:txBody>
                    <a:bodyPr/>
                    <a:lstStyle/>
                    <a:p>
                      <a:r>
                        <a:rPr lang="en-US" sz="500">
                          <a:effectLst/>
                        </a:rPr>
                        <a:t>modload_count</a:t>
                      </a:r>
                    </a:p>
                  </a:txBody>
                  <a:tcPr marL="18796" marR="18796" marT="8675" marB="8675" anchor="ctr"/>
                </a:tc>
                <a:extLst>
                  <a:ext uri="{0D108BD9-81ED-4DB2-BD59-A6C34878D82A}">
                    <a16:rowId xmlns:a16="http://schemas.microsoft.com/office/drawing/2014/main" val="1961467174"/>
                  </a:ext>
                </a:extLst>
              </a:tr>
              <a:tr h="90219">
                <a:tc>
                  <a:txBody>
                    <a:bodyPr/>
                    <a:lstStyle/>
                    <a:p>
                      <a:r>
                        <a:rPr lang="en-US" sz="500">
                          <a:effectLst/>
                        </a:rPr>
                        <a:t>x-cbcloud</a:t>
                      </a:r>
                    </a:p>
                  </a:txBody>
                  <a:tcPr marL="18796" marR="18796" marT="8675" marB="8675" anchor="ctr"/>
                </a:tc>
                <a:tc>
                  <a:txBody>
                    <a:bodyPr/>
                    <a:lstStyle/>
                    <a:p>
                      <a:r>
                        <a:rPr lang="en-US" sz="500">
                          <a:effectLst/>
                        </a:rPr>
                        <a:t>childproc_count</a:t>
                      </a:r>
                    </a:p>
                  </a:txBody>
                  <a:tcPr marL="18796" marR="18796" marT="8675" marB="8675" anchor="ctr"/>
                </a:tc>
                <a:tc>
                  <a:txBody>
                    <a:bodyPr/>
                    <a:lstStyle/>
                    <a:p>
                      <a:r>
                        <a:rPr lang="en-US" sz="500">
                          <a:effectLst/>
                        </a:rPr>
                        <a:t>childproc_count</a:t>
                      </a:r>
                    </a:p>
                  </a:txBody>
                  <a:tcPr marL="18796" marR="18796" marT="8675" marB="8675" anchor="ctr"/>
                </a:tc>
                <a:extLst>
                  <a:ext uri="{0D108BD9-81ED-4DB2-BD59-A6C34878D82A}">
                    <a16:rowId xmlns:a16="http://schemas.microsoft.com/office/drawing/2014/main" val="3434834419"/>
                  </a:ext>
                </a:extLst>
              </a:tr>
              <a:tr h="90219">
                <a:tc>
                  <a:txBody>
                    <a:bodyPr/>
                    <a:lstStyle/>
                    <a:p>
                      <a:r>
                        <a:rPr lang="en-US" sz="500">
                          <a:effectLst/>
                        </a:rPr>
                        <a:t>x-cbcloud</a:t>
                      </a:r>
                    </a:p>
                  </a:txBody>
                  <a:tcPr marL="18796" marR="18796" marT="8675" marB="8675" anchor="ctr"/>
                </a:tc>
                <a:tc>
                  <a:txBody>
                    <a:bodyPr/>
                    <a:lstStyle/>
                    <a:p>
                      <a:r>
                        <a:rPr lang="en-US" sz="500">
                          <a:effectLst/>
                        </a:rPr>
                        <a:t>crossproc_count</a:t>
                      </a:r>
                    </a:p>
                  </a:txBody>
                  <a:tcPr marL="18796" marR="18796" marT="8675" marB="8675" anchor="ctr"/>
                </a:tc>
                <a:tc>
                  <a:txBody>
                    <a:bodyPr/>
                    <a:lstStyle/>
                    <a:p>
                      <a:r>
                        <a:rPr lang="en-US" sz="500">
                          <a:effectLst/>
                        </a:rPr>
                        <a:t>crossproc_count</a:t>
                      </a:r>
                    </a:p>
                  </a:txBody>
                  <a:tcPr marL="18796" marR="18796" marT="8675" marB="8675" anchor="ctr"/>
                </a:tc>
                <a:extLst>
                  <a:ext uri="{0D108BD9-81ED-4DB2-BD59-A6C34878D82A}">
                    <a16:rowId xmlns:a16="http://schemas.microsoft.com/office/drawing/2014/main" val="2176807123"/>
                  </a:ext>
                </a:extLst>
              </a:tr>
              <a:tr h="90219">
                <a:tc>
                  <a:txBody>
                    <a:bodyPr/>
                    <a:lstStyle/>
                    <a:p>
                      <a:r>
                        <a:rPr lang="en-US" sz="500">
                          <a:effectLst/>
                        </a:rPr>
                        <a:t>x-cbcloud</a:t>
                      </a:r>
                    </a:p>
                  </a:txBody>
                  <a:tcPr marL="18796" marR="18796" marT="8675" marB="8675" anchor="ctr"/>
                </a:tc>
                <a:tc>
                  <a:txBody>
                    <a:bodyPr/>
                    <a:lstStyle/>
                    <a:p>
                      <a:r>
                        <a:rPr lang="en-US" sz="500">
                          <a:effectLst/>
                        </a:rPr>
                        <a:t>scriptload_count</a:t>
                      </a:r>
                    </a:p>
                  </a:txBody>
                  <a:tcPr marL="18796" marR="18796" marT="8675" marB="8675" anchor="ctr"/>
                </a:tc>
                <a:tc>
                  <a:txBody>
                    <a:bodyPr/>
                    <a:lstStyle/>
                    <a:p>
                      <a:r>
                        <a:rPr lang="en-US" sz="500" dirty="0" err="1">
                          <a:effectLst/>
                        </a:rPr>
                        <a:t>scriptload_count</a:t>
                      </a:r>
                      <a:endParaRPr lang="en-US" sz="500" dirty="0">
                        <a:effectLst/>
                      </a:endParaRPr>
                    </a:p>
                  </a:txBody>
                  <a:tcPr marL="18796" marR="18796" marT="8675" marB="8675" anchor="ctr"/>
                </a:tc>
                <a:extLst>
                  <a:ext uri="{0D108BD9-81ED-4DB2-BD59-A6C34878D82A}">
                    <a16:rowId xmlns:a16="http://schemas.microsoft.com/office/drawing/2014/main" val="3584145246"/>
                  </a:ext>
                </a:extLst>
              </a:tr>
            </a:tbl>
          </a:graphicData>
        </a:graphic>
      </p:graphicFrame>
      <p:graphicFrame>
        <p:nvGraphicFramePr>
          <p:cNvPr id="5" name="Table 4">
            <a:extLst>
              <a:ext uri="{FF2B5EF4-FFF2-40B4-BE49-F238E27FC236}">
                <a16:creationId xmlns:a16="http://schemas.microsoft.com/office/drawing/2014/main" id="{5EF5D5A4-939B-4A97-B3BD-5774EB993B47}"/>
              </a:ext>
            </a:extLst>
          </p:cNvPr>
          <p:cNvGraphicFramePr>
            <a:graphicFrameLocks noGrp="1"/>
          </p:cNvGraphicFramePr>
          <p:nvPr/>
        </p:nvGraphicFramePr>
        <p:xfrm>
          <a:off x="9898285" y="43821"/>
          <a:ext cx="2183183" cy="6763628"/>
        </p:xfrm>
        <a:graphic>
          <a:graphicData uri="http://schemas.openxmlformats.org/drawingml/2006/table">
            <a:tbl>
              <a:tblPr>
                <a:tableStyleId>{284E427A-3D55-4303-BF80-6455036E1DE7}</a:tableStyleId>
              </a:tblPr>
              <a:tblGrid>
                <a:gridCol w="689091">
                  <a:extLst>
                    <a:ext uri="{9D8B030D-6E8A-4147-A177-3AD203B41FA5}">
                      <a16:colId xmlns:a16="http://schemas.microsoft.com/office/drawing/2014/main" val="1699324571"/>
                    </a:ext>
                  </a:extLst>
                </a:gridCol>
                <a:gridCol w="689091">
                  <a:extLst>
                    <a:ext uri="{9D8B030D-6E8A-4147-A177-3AD203B41FA5}">
                      <a16:colId xmlns:a16="http://schemas.microsoft.com/office/drawing/2014/main" val="4135879246"/>
                    </a:ext>
                  </a:extLst>
                </a:gridCol>
                <a:gridCol w="805001">
                  <a:extLst>
                    <a:ext uri="{9D8B030D-6E8A-4147-A177-3AD203B41FA5}">
                      <a16:colId xmlns:a16="http://schemas.microsoft.com/office/drawing/2014/main" val="1395269425"/>
                    </a:ext>
                  </a:extLst>
                </a:gridCol>
              </a:tblGrid>
              <a:tr h="66349">
                <a:tc>
                  <a:txBody>
                    <a:bodyPr/>
                    <a:lstStyle/>
                    <a:p>
                      <a:r>
                        <a:rPr lang="en-US" sz="400" b="1">
                          <a:effectLst/>
                        </a:rPr>
                        <a:t>STIX Object</a:t>
                      </a:r>
                    </a:p>
                  </a:txBody>
                  <a:tcPr marL="9168" marR="9168" marT="4231" marB="4231" anchor="ctr"/>
                </a:tc>
                <a:tc>
                  <a:txBody>
                    <a:bodyPr/>
                    <a:lstStyle/>
                    <a:p>
                      <a:r>
                        <a:rPr lang="en-US" sz="400" b="1">
                          <a:effectLst/>
                        </a:rPr>
                        <a:t>STIX Property</a:t>
                      </a:r>
                    </a:p>
                  </a:txBody>
                  <a:tcPr marL="9168" marR="9168" marT="4231" marB="4231" anchor="ctr"/>
                </a:tc>
                <a:tc>
                  <a:txBody>
                    <a:bodyPr/>
                    <a:lstStyle/>
                    <a:p>
                      <a:r>
                        <a:rPr lang="en-US" sz="400" b="1">
                          <a:effectLst/>
                        </a:rPr>
                        <a:t>Data Source Field</a:t>
                      </a:r>
                    </a:p>
                  </a:txBody>
                  <a:tcPr marL="9168" marR="9168" marT="4231" marB="4231" anchor="ctr"/>
                </a:tc>
                <a:extLst>
                  <a:ext uri="{0D108BD9-81ED-4DB2-BD59-A6C34878D82A}">
                    <a16:rowId xmlns:a16="http://schemas.microsoft.com/office/drawing/2014/main" val="4049655746"/>
                  </a:ext>
                </a:extLst>
              </a:tr>
              <a:tr h="66349">
                <a:tc>
                  <a:txBody>
                    <a:bodyPr/>
                    <a:lstStyle/>
                    <a:p>
                      <a:r>
                        <a:rPr lang="en-US" sz="400">
                          <a:effectLst/>
                        </a:rPr>
                        <a:t>directory</a:t>
                      </a:r>
                    </a:p>
                  </a:txBody>
                  <a:tcPr marL="9168" marR="9168" marT="4231" marB="4231" anchor="ctr"/>
                </a:tc>
                <a:tc>
                  <a:txBody>
                    <a:bodyPr/>
                    <a:lstStyle/>
                    <a:p>
                      <a:r>
                        <a:rPr lang="en-US" sz="400">
                          <a:effectLst/>
                        </a:rPr>
                        <a:t>path</a:t>
                      </a:r>
                    </a:p>
                  </a:txBody>
                  <a:tcPr marL="9168" marR="9168" marT="4231" marB="4231" anchor="ctr"/>
                </a:tc>
                <a:tc>
                  <a:txBody>
                    <a:bodyPr/>
                    <a:lstStyle/>
                    <a:p>
                      <a:r>
                        <a:rPr lang="en-US" sz="400">
                          <a:effectLst/>
                        </a:rPr>
                        <a:t>filepath</a:t>
                      </a:r>
                    </a:p>
                  </a:txBody>
                  <a:tcPr marL="9168" marR="9168" marT="4231" marB="4231" anchor="ctr"/>
                </a:tc>
                <a:extLst>
                  <a:ext uri="{0D108BD9-81ED-4DB2-BD59-A6C34878D82A}">
                    <a16:rowId xmlns:a16="http://schemas.microsoft.com/office/drawing/2014/main" val="3845411744"/>
                  </a:ext>
                </a:extLst>
              </a:tr>
              <a:tr h="36189">
                <a:tc>
                  <a:txBody>
                    <a:bodyPr/>
                    <a:lstStyle/>
                    <a:p>
                      <a:endParaRPr lang="en-US" sz="400" dirty="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134547450"/>
                  </a:ext>
                </a:extLst>
              </a:tr>
              <a:tr h="66349">
                <a:tc>
                  <a:txBody>
                    <a:bodyPr/>
                    <a:lstStyle/>
                    <a:p>
                      <a:r>
                        <a:rPr lang="en-US" sz="400">
                          <a:effectLst/>
                        </a:rPr>
                        <a:t>domain-name</a:t>
                      </a:r>
                    </a:p>
                  </a:txBody>
                  <a:tcPr marL="9168" marR="9168" marT="4231" marB="4231" anchor="ctr"/>
                </a:tc>
                <a:tc>
                  <a:txBody>
                    <a:bodyPr/>
                    <a:lstStyle/>
                    <a:p>
                      <a:r>
                        <a:rPr lang="en-US" sz="400" dirty="0">
                          <a:effectLst/>
                        </a:rPr>
                        <a:t>Value</a:t>
                      </a:r>
                    </a:p>
                  </a:txBody>
                  <a:tcPr marL="9168" marR="9168" marT="4231" marB="4231" anchor="ctr"/>
                </a:tc>
                <a:tc>
                  <a:txBody>
                    <a:bodyPr/>
                    <a:lstStyle/>
                    <a:p>
                      <a:r>
                        <a:rPr lang="en-US" sz="400">
                          <a:effectLst/>
                        </a:rPr>
                        <a:t>domain_ioc</a:t>
                      </a:r>
                    </a:p>
                  </a:txBody>
                  <a:tcPr marL="9168" marR="9168" marT="4231" marB="4231" anchor="ctr"/>
                </a:tc>
                <a:extLst>
                  <a:ext uri="{0D108BD9-81ED-4DB2-BD59-A6C34878D82A}">
                    <a16:rowId xmlns:a16="http://schemas.microsoft.com/office/drawing/2014/main" val="4031525986"/>
                  </a:ext>
                </a:extLst>
              </a:tr>
              <a:tr h="76080">
                <a:tc>
                  <a:txBody>
                    <a:bodyPr/>
                    <a:lstStyle/>
                    <a:p>
                      <a:endParaRPr lang="en-US" sz="400" dirty="0">
                        <a:effectLst/>
                      </a:endParaRPr>
                    </a:p>
                  </a:txBody>
                  <a:tcPr marL="9168" marR="9168" marT="4231" marB="4231" anchor="ctr"/>
                </a:tc>
                <a:tc>
                  <a:txBody>
                    <a:bodyPr/>
                    <a:lstStyle/>
                    <a:p>
                      <a:endParaRPr lang="en-US" sz="400" dirty="0">
                        <a:effectLst/>
                      </a:endParaRPr>
                    </a:p>
                  </a:txBody>
                  <a:tcPr marL="9168" marR="9168" marT="4231" marB="4231" anchor="ctr"/>
                </a:tc>
                <a:tc>
                  <a:txBody>
                    <a:bodyPr/>
                    <a:lstStyle/>
                    <a:p>
                      <a:endParaRPr lang="en-US" sz="400" dirty="0">
                        <a:effectLst/>
                      </a:endParaRPr>
                    </a:p>
                  </a:txBody>
                  <a:tcPr marL="9168" marR="9168" marT="4231" marB="4231" anchor="ctr"/>
                </a:tc>
                <a:extLst>
                  <a:ext uri="{0D108BD9-81ED-4DB2-BD59-A6C34878D82A}">
                    <a16:rowId xmlns:a16="http://schemas.microsoft.com/office/drawing/2014/main" val="1152721717"/>
                  </a:ext>
                </a:extLst>
              </a:tr>
              <a:tr h="66349">
                <a:tc>
                  <a:txBody>
                    <a:bodyPr/>
                    <a:lstStyle/>
                    <a:p>
                      <a:r>
                        <a:rPr lang="en-US" sz="400" dirty="0">
                          <a:effectLst/>
                        </a:rPr>
                        <a:t>File</a:t>
                      </a:r>
                    </a:p>
                  </a:txBody>
                  <a:tcPr marL="9168" marR="9168" marT="4231" marB="4231" anchor="ctr"/>
                </a:tc>
                <a:tc>
                  <a:txBody>
                    <a:bodyPr/>
                    <a:lstStyle/>
                    <a:p>
                      <a:r>
                        <a:rPr lang="en-US" sz="400" dirty="0">
                          <a:effectLst/>
                        </a:rPr>
                        <a:t>Name</a:t>
                      </a:r>
                    </a:p>
                  </a:txBody>
                  <a:tcPr marL="9168" marR="9168" marT="4231" marB="4231" anchor="ctr"/>
                </a:tc>
                <a:tc>
                  <a:txBody>
                    <a:bodyPr/>
                    <a:lstStyle/>
                    <a:p>
                      <a:r>
                        <a:rPr lang="en-US" sz="400">
                          <a:effectLst/>
                        </a:rPr>
                        <a:t>filename</a:t>
                      </a:r>
                    </a:p>
                  </a:txBody>
                  <a:tcPr marL="9168" marR="9168" marT="4231" marB="4231" anchor="ctr"/>
                </a:tc>
                <a:extLst>
                  <a:ext uri="{0D108BD9-81ED-4DB2-BD59-A6C34878D82A}">
                    <a16:rowId xmlns:a16="http://schemas.microsoft.com/office/drawing/2014/main" val="1925742139"/>
                  </a:ext>
                </a:extLst>
              </a:tr>
              <a:tr h="66349">
                <a:tc>
                  <a:txBody>
                    <a:bodyPr/>
                    <a:lstStyle/>
                    <a:p>
                      <a:r>
                        <a:rPr lang="en-US" sz="400" dirty="0">
                          <a:effectLst/>
                        </a:rPr>
                        <a:t>file</a:t>
                      </a:r>
                    </a:p>
                  </a:txBody>
                  <a:tcPr marL="9168" marR="9168" marT="4231" marB="4231" anchor="ctr"/>
                </a:tc>
                <a:tc>
                  <a:txBody>
                    <a:bodyPr/>
                    <a:lstStyle/>
                    <a:p>
                      <a:r>
                        <a:rPr lang="en-US" sz="400">
                          <a:effectLst/>
                        </a:rPr>
                        <a:t>parent_directory_ref</a:t>
                      </a:r>
                    </a:p>
                  </a:txBody>
                  <a:tcPr marL="9168" marR="9168" marT="4231" marB="4231" anchor="ctr"/>
                </a:tc>
                <a:tc>
                  <a:txBody>
                    <a:bodyPr/>
                    <a:lstStyle/>
                    <a:p>
                      <a:r>
                        <a:rPr lang="en-US" sz="400">
                          <a:effectLst/>
                        </a:rPr>
                        <a:t>filepath</a:t>
                      </a:r>
                    </a:p>
                  </a:txBody>
                  <a:tcPr marL="9168" marR="9168" marT="4231" marB="4231" anchor="ctr"/>
                </a:tc>
                <a:extLst>
                  <a:ext uri="{0D108BD9-81ED-4DB2-BD59-A6C34878D82A}">
                    <a16:rowId xmlns:a16="http://schemas.microsoft.com/office/drawing/2014/main" val="3600238221"/>
                  </a:ext>
                </a:extLst>
              </a:tr>
              <a:tr h="66349">
                <a:tc>
                  <a:txBody>
                    <a:bodyPr/>
                    <a:lstStyle/>
                    <a:p>
                      <a:r>
                        <a:rPr lang="en-US" sz="400">
                          <a:effectLst/>
                        </a:rPr>
                        <a:t>file</a:t>
                      </a:r>
                    </a:p>
                  </a:txBody>
                  <a:tcPr marL="9168" marR="9168" marT="4231" marB="4231" anchor="ctr"/>
                </a:tc>
                <a:tc>
                  <a:txBody>
                    <a:bodyPr/>
                    <a:lstStyle/>
                    <a:p>
                      <a:r>
                        <a:rPr lang="en-US" sz="400">
                          <a:effectLst/>
                        </a:rPr>
                        <a:t>hashes.SHA-256</a:t>
                      </a:r>
                    </a:p>
                  </a:txBody>
                  <a:tcPr marL="9168" marR="9168" marT="4231" marB="4231" anchor="ctr"/>
                </a:tc>
                <a:tc>
                  <a:txBody>
                    <a:bodyPr/>
                    <a:lstStyle/>
                    <a:p>
                      <a:r>
                        <a:rPr lang="en-US" sz="400">
                          <a:effectLst/>
                        </a:rPr>
                        <a:t>sha256</a:t>
                      </a:r>
                    </a:p>
                  </a:txBody>
                  <a:tcPr marL="9168" marR="9168" marT="4231" marB="4231" anchor="ctr"/>
                </a:tc>
                <a:extLst>
                  <a:ext uri="{0D108BD9-81ED-4DB2-BD59-A6C34878D82A}">
                    <a16:rowId xmlns:a16="http://schemas.microsoft.com/office/drawing/2014/main" val="3505697268"/>
                  </a:ext>
                </a:extLst>
              </a:tr>
              <a:tr h="66349">
                <a:tc>
                  <a:txBody>
                    <a:bodyPr/>
                    <a:lstStyle/>
                    <a:p>
                      <a:r>
                        <a:rPr lang="en-US" sz="400">
                          <a:effectLst/>
                        </a:rPr>
                        <a:t>file</a:t>
                      </a:r>
                    </a:p>
                  </a:txBody>
                  <a:tcPr marL="9168" marR="9168" marT="4231" marB="4231" anchor="ctr"/>
                </a:tc>
                <a:tc>
                  <a:txBody>
                    <a:bodyPr/>
                    <a:lstStyle/>
                    <a:p>
                      <a:r>
                        <a:rPr lang="en-US" sz="400">
                          <a:effectLst/>
                        </a:rPr>
                        <a:t>hashes.MD5</a:t>
                      </a:r>
                    </a:p>
                  </a:txBody>
                  <a:tcPr marL="9168" marR="9168" marT="4231" marB="4231" anchor="ctr"/>
                </a:tc>
                <a:tc>
                  <a:txBody>
                    <a:bodyPr/>
                    <a:lstStyle/>
                    <a:p>
                      <a:r>
                        <a:rPr lang="en-US" sz="400">
                          <a:effectLst/>
                        </a:rPr>
                        <a:t>md5</a:t>
                      </a:r>
                    </a:p>
                  </a:txBody>
                  <a:tcPr marL="9168" marR="9168" marT="4231" marB="4231" anchor="ctr"/>
                </a:tc>
                <a:extLst>
                  <a:ext uri="{0D108BD9-81ED-4DB2-BD59-A6C34878D82A}">
                    <a16:rowId xmlns:a16="http://schemas.microsoft.com/office/drawing/2014/main" val="1678121344"/>
                  </a:ext>
                </a:extLst>
              </a:tr>
              <a:tr h="66349">
                <a:tc>
                  <a:txBody>
                    <a:bodyPr/>
                    <a:lstStyle/>
                    <a:p>
                      <a:r>
                        <a:rPr lang="en-US" sz="400">
                          <a:effectLst/>
                        </a:rPr>
                        <a:t>file</a:t>
                      </a:r>
                    </a:p>
                  </a:txBody>
                  <a:tcPr marL="9168" marR="9168" marT="4231" marB="4231" anchor="ctr"/>
                </a:tc>
                <a:tc>
                  <a:txBody>
                    <a:bodyPr/>
                    <a:lstStyle/>
                    <a:p>
                      <a:r>
                        <a:rPr lang="en-US" sz="400">
                          <a:effectLst/>
                        </a:rPr>
                        <a:t>hashes.SHA-256</a:t>
                      </a:r>
                    </a:p>
                  </a:txBody>
                  <a:tcPr marL="9168" marR="9168" marT="4231" marB="4231" anchor="ctr"/>
                </a:tc>
                <a:tc>
                  <a:txBody>
                    <a:bodyPr/>
                    <a:lstStyle/>
                    <a:p>
                      <a:r>
                        <a:rPr lang="en-US" sz="400">
                          <a:effectLst/>
                        </a:rPr>
                        <a:t>parent_sha256</a:t>
                      </a:r>
                    </a:p>
                  </a:txBody>
                  <a:tcPr marL="9168" marR="9168" marT="4231" marB="4231" anchor="ctr"/>
                </a:tc>
                <a:extLst>
                  <a:ext uri="{0D108BD9-81ED-4DB2-BD59-A6C34878D82A}">
                    <a16:rowId xmlns:a16="http://schemas.microsoft.com/office/drawing/2014/main" val="3260939278"/>
                  </a:ext>
                </a:extLst>
              </a:tr>
              <a:tr h="66349">
                <a:tc>
                  <a:txBody>
                    <a:bodyPr/>
                    <a:lstStyle/>
                    <a:p>
                      <a:r>
                        <a:rPr lang="en-US" sz="400">
                          <a:effectLst/>
                        </a:rPr>
                        <a:t>file</a:t>
                      </a:r>
                    </a:p>
                  </a:txBody>
                  <a:tcPr marL="9168" marR="9168" marT="4231" marB="4231" anchor="ctr"/>
                </a:tc>
                <a:tc>
                  <a:txBody>
                    <a:bodyPr/>
                    <a:lstStyle/>
                    <a:p>
                      <a:r>
                        <a:rPr lang="en-US" sz="400">
                          <a:effectLst/>
                        </a:rPr>
                        <a:t>hashes.SHA-256</a:t>
                      </a:r>
                    </a:p>
                  </a:txBody>
                  <a:tcPr marL="9168" marR="9168" marT="4231" marB="4231" anchor="ctr"/>
                </a:tc>
                <a:tc>
                  <a:txBody>
                    <a:bodyPr/>
                    <a:lstStyle/>
                    <a:p>
                      <a:r>
                        <a:rPr lang="en-US" sz="400">
                          <a:effectLst/>
                        </a:rPr>
                        <a:t>sha256_ioc</a:t>
                      </a:r>
                    </a:p>
                  </a:txBody>
                  <a:tcPr marL="9168" marR="9168" marT="4231" marB="4231" anchor="ctr"/>
                </a:tc>
                <a:extLst>
                  <a:ext uri="{0D108BD9-81ED-4DB2-BD59-A6C34878D82A}">
                    <a16:rowId xmlns:a16="http://schemas.microsoft.com/office/drawing/2014/main" val="3213069443"/>
                  </a:ext>
                </a:extLst>
              </a:tr>
              <a:tr h="66349">
                <a:tc>
                  <a:txBody>
                    <a:bodyPr/>
                    <a:lstStyle/>
                    <a:p>
                      <a:r>
                        <a:rPr lang="en-US" sz="400">
                          <a:effectLst/>
                        </a:rPr>
                        <a:t>file</a:t>
                      </a:r>
                    </a:p>
                  </a:txBody>
                  <a:tcPr marL="9168" marR="9168" marT="4231" marB="4231" anchor="ctr"/>
                </a:tc>
                <a:tc>
                  <a:txBody>
                    <a:bodyPr/>
                    <a:lstStyle/>
                    <a:p>
                      <a:r>
                        <a:rPr lang="en-US" sz="400">
                          <a:effectLst/>
                        </a:rPr>
                        <a:t>hashes.SHA-256</a:t>
                      </a:r>
                    </a:p>
                  </a:txBody>
                  <a:tcPr marL="9168" marR="9168" marT="4231" marB="4231" anchor="ctr"/>
                </a:tc>
                <a:tc>
                  <a:txBody>
                    <a:bodyPr/>
                    <a:lstStyle/>
                    <a:p>
                      <a:r>
                        <a:rPr lang="en-US" sz="400">
                          <a:effectLst/>
                        </a:rPr>
                        <a:t>quarantined_file_sha256</a:t>
                      </a:r>
                    </a:p>
                  </a:txBody>
                  <a:tcPr marL="9168" marR="9168" marT="4231" marB="4231" anchor="ctr"/>
                </a:tc>
                <a:extLst>
                  <a:ext uri="{0D108BD9-81ED-4DB2-BD59-A6C34878D82A}">
                    <a16:rowId xmlns:a16="http://schemas.microsoft.com/office/drawing/2014/main" val="2900646309"/>
                  </a:ext>
                </a:extLst>
              </a:tr>
              <a:tr h="66349">
                <a:tc>
                  <a:txBody>
                    <a:bodyPr/>
                    <a:lstStyle/>
                    <a:p>
                      <a:r>
                        <a:rPr lang="en-US" sz="400">
                          <a:effectLst/>
                        </a:rPr>
                        <a:t>file</a:t>
                      </a:r>
                    </a:p>
                  </a:txBody>
                  <a:tcPr marL="9168" marR="9168" marT="4231" marB="4231" anchor="ctr"/>
                </a:tc>
                <a:tc>
                  <a:txBody>
                    <a:bodyPr/>
                    <a:lstStyle/>
                    <a:p>
                      <a:r>
                        <a:rPr lang="en-US" sz="400" dirty="0">
                          <a:effectLst/>
                        </a:rPr>
                        <a:t>hashes.MD5</a:t>
                      </a:r>
                    </a:p>
                  </a:txBody>
                  <a:tcPr marL="9168" marR="9168" marT="4231" marB="4231" anchor="ctr"/>
                </a:tc>
                <a:tc>
                  <a:txBody>
                    <a:bodyPr/>
                    <a:lstStyle/>
                    <a:p>
                      <a:r>
                        <a:rPr lang="en-US" sz="400">
                          <a:effectLst/>
                        </a:rPr>
                        <a:t>md5_ioc</a:t>
                      </a:r>
                    </a:p>
                  </a:txBody>
                  <a:tcPr marL="9168" marR="9168" marT="4231" marB="4231" anchor="ctr"/>
                </a:tc>
                <a:extLst>
                  <a:ext uri="{0D108BD9-81ED-4DB2-BD59-A6C34878D82A}">
                    <a16:rowId xmlns:a16="http://schemas.microsoft.com/office/drawing/2014/main" val="541448780"/>
                  </a:ext>
                </a:extLst>
              </a:tr>
              <a:tr h="66349">
                <a:tc>
                  <a:txBody>
                    <a:bodyPr/>
                    <a:lstStyle/>
                    <a:p>
                      <a:r>
                        <a:rPr lang="en-US" sz="400">
                          <a:effectLst/>
                        </a:rPr>
                        <a:t>file</a:t>
                      </a:r>
                    </a:p>
                  </a:txBody>
                  <a:tcPr marL="9168" marR="9168" marT="4231" marB="4231" anchor="ctr"/>
                </a:tc>
                <a:tc>
                  <a:txBody>
                    <a:bodyPr/>
                    <a:lstStyle/>
                    <a:p>
                      <a:r>
                        <a:rPr lang="en-US" sz="400">
                          <a:effectLst/>
                        </a:rPr>
                        <a:t>hashes.MD5</a:t>
                      </a:r>
                    </a:p>
                  </a:txBody>
                  <a:tcPr marL="9168" marR="9168" marT="4231" marB="4231" anchor="ctr"/>
                </a:tc>
                <a:tc>
                  <a:txBody>
                    <a:bodyPr/>
                    <a:lstStyle/>
                    <a:p>
                      <a:r>
                        <a:rPr lang="en-US" sz="400">
                          <a:effectLst/>
                        </a:rPr>
                        <a:t>parent_md5</a:t>
                      </a:r>
                    </a:p>
                  </a:txBody>
                  <a:tcPr marL="9168" marR="9168" marT="4231" marB="4231" anchor="ctr"/>
                </a:tc>
                <a:extLst>
                  <a:ext uri="{0D108BD9-81ED-4DB2-BD59-A6C34878D82A}">
                    <a16:rowId xmlns:a16="http://schemas.microsoft.com/office/drawing/2014/main" val="2295181202"/>
                  </a:ext>
                </a:extLst>
              </a:tr>
              <a:tr h="90732">
                <a:tc>
                  <a:txBody>
                    <a:bodyPr/>
                    <a:lstStyle/>
                    <a:p>
                      <a:endParaRPr lang="en-US" sz="400" dirty="0">
                        <a:effectLst/>
                      </a:endParaRPr>
                    </a:p>
                  </a:txBody>
                  <a:tcPr marL="9168" marR="9168" marT="4231" marB="4231" anchor="ctr"/>
                </a:tc>
                <a:tc>
                  <a:txBody>
                    <a:bodyPr/>
                    <a:lstStyle/>
                    <a:p>
                      <a:endParaRPr lang="en-US" sz="400" dirty="0">
                        <a:effectLst/>
                      </a:endParaRPr>
                    </a:p>
                  </a:txBody>
                  <a:tcPr marL="9168" marR="9168" marT="4231" marB="4231" anchor="ctr"/>
                </a:tc>
                <a:tc>
                  <a:txBody>
                    <a:bodyPr/>
                    <a:lstStyle/>
                    <a:p>
                      <a:endParaRPr lang="en-US" sz="400" dirty="0">
                        <a:effectLst/>
                      </a:endParaRPr>
                    </a:p>
                  </a:txBody>
                  <a:tcPr marL="9168" marR="9168" marT="4231" marB="4231" anchor="ctr"/>
                </a:tc>
                <a:extLst>
                  <a:ext uri="{0D108BD9-81ED-4DB2-BD59-A6C34878D82A}">
                    <a16:rowId xmlns:a16="http://schemas.microsoft.com/office/drawing/2014/main" val="666965011"/>
                  </a:ext>
                </a:extLst>
              </a:tr>
              <a:tr h="66349">
                <a:tc>
                  <a:txBody>
                    <a:bodyPr/>
                    <a:lstStyle/>
                    <a:p>
                      <a:r>
                        <a:rPr lang="en-US" sz="400" dirty="0">
                          <a:effectLst/>
                        </a:rPr>
                        <a:t>ipv4-addr</a:t>
                      </a:r>
                    </a:p>
                  </a:txBody>
                  <a:tcPr marL="9168" marR="9168" marT="4231" marB="4231" anchor="ctr"/>
                </a:tc>
                <a:tc>
                  <a:txBody>
                    <a:bodyPr/>
                    <a:lstStyle/>
                    <a:p>
                      <a:r>
                        <a:rPr lang="en-US" sz="400">
                          <a:effectLst/>
                        </a:rPr>
                        <a:t>value</a:t>
                      </a:r>
                    </a:p>
                  </a:txBody>
                  <a:tcPr marL="9168" marR="9168" marT="4231" marB="4231" anchor="ctr"/>
                </a:tc>
                <a:tc>
                  <a:txBody>
                    <a:bodyPr/>
                    <a:lstStyle/>
                    <a:p>
                      <a:r>
                        <a:rPr lang="en-US" sz="400">
                          <a:effectLst/>
                        </a:rPr>
                        <a:t>external_ip</a:t>
                      </a:r>
                    </a:p>
                  </a:txBody>
                  <a:tcPr marL="9168" marR="9168" marT="4231" marB="4231" anchor="ctr"/>
                </a:tc>
                <a:extLst>
                  <a:ext uri="{0D108BD9-81ED-4DB2-BD59-A6C34878D82A}">
                    <a16:rowId xmlns:a16="http://schemas.microsoft.com/office/drawing/2014/main" val="1469397442"/>
                  </a:ext>
                </a:extLst>
              </a:tr>
              <a:tr h="66349">
                <a:tc>
                  <a:txBody>
                    <a:bodyPr/>
                    <a:lstStyle/>
                    <a:p>
                      <a:r>
                        <a:rPr lang="en-US" sz="400">
                          <a:effectLst/>
                        </a:rPr>
                        <a:t>ipv4-addr</a:t>
                      </a:r>
                    </a:p>
                  </a:txBody>
                  <a:tcPr marL="9168" marR="9168" marT="4231" marB="4231" anchor="ctr"/>
                </a:tc>
                <a:tc>
                  <a:txBody>
                    <a:bodyPr/>
                    <a:lstStyle/>
                    <a:p>
                      <a:r>
                        <a:rPr lang="en-US" sz="400">
                          <a:effectLst/>
                        </a:rPr>
                        <a:t>value</a:t>
                      </a:r>
                    </a:p>
                  </a:txBody>
                  <a:tcPr marL="9168" marR="9168" marT="4231" marB="4231" anchor="ctr"/>
                </a:tc>
                <a:tc>
                  <a:txBody>
                    <a:bodyPr/>
                    <a:lstStyle/>
                    <a:p>
                      <a:r>
                        <a:rPr lang="en-US" sz="400">
                          <a:effectLst/>
                        </a:rPr>
                        <a:t>local_ip</a:t>
                      </a:r>
                    </a:p>
                  </a:txBody>
                  <a:tcPr marL="9168" marR="9168" marT="4231" marB="4231" anchor="ctr"/>
                </a:tc>
                <a:extLst>
                  <a:ext uri="{0D108BD9-81ED-4DB2-BD59-A6C34878D82A}">
                    <a16:rowId xmlns:a16="http://schemas.microsoft.com/office/drawing/2014/main" val="955263844"/>
                  </a:ext>
                </a:extLst>
              </a:tr>
              <a:tr h="119939">
                <a:tc>
                  <a:txBody>
                    <a:bodyPr/>
                    <a:lstStyle/>
                    <a:p>
                      <a:br>
                        <a:rPr lang="en-US" sz="400" dirty="0">
                          <a:effectLst/>
                        </a:rPr>
                      </a:br>
                      <a:endParaRPr lang="en-US" sz="400" dirty="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2682789185"/>
                  </a:ext>
                </a:extLst>
              </a:tr>
              <a:tr h="66349">
                <a:tc>
                  <a:txBody>
                    <a:bodyPr/>
                    <a:lstStyle/>
                    <a:p>
                      <a:r>
                        <a:rPr lang="en-US" sz="400">
                          <a:effectLst/>
                        </a:rPr>
                        <a:t>mac-addr</a:t>
                      </a:r>
                    </a:p>
                  </a:txBody>
                  <a:tcPr marL="9168" marR="9168" marT="4231" marB="4231" anchor="ctr"/>
                </a:tc>
                <a:tc>
                  <a:txBody>
                    <a:bodyPr/>
                    <a:lstStyle/>
                    <a:p>
                      <a:r>
                        <a:rPr lang="en-US" sz="400">
                          <a:effectLst/>
                        </a:rPr>
                        <a:t>value</a:t>
                      </a:r>
                    </a:p>
                  </a:txBody>
                  <a:tcPr marL="9168" marR="9168" marT="4231" marB="4231" anchor="ctr"/>
                </a:tc>
                <a:tc>
                  <a:txBody>
                    <a:bodyPr/>
                    <a:lstStyle/>
                    <a:p>
                      <a:r>
                        <a:rPr lang="en-US" sz="400">
                          <a:effectLst/>
                        </a:rPr>
                        <a:t>mac_address</a:t>
                      </a:r>
                    </a:p>
                  </a:txBody>
                  <a:tcPr marL="9168" marR="9168" marT="4231" marB="4231" anchor="ctr"/>
                </a:tc>
                <a:extLst>
                  <a:ext uri="{0D108BD9-81ED-4DB2-BD59-A6C34878D82A}">
                    <a16:rowId xmlns:a16="http://schemas.microsoft.com/office/drawing/2014/main" val="1442746835"/>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670218226"/>
                  </a:ext>
                </a:extLst>
              </a:tr>
              <a:tr h="66349">
                <a:tc>
                  <a:txBody>
                    <a:bodyPr/>
                    <a:lstStyle/>
                    <a:p>
                      <a:r>
                        <a:rPr lang="en-US" sz="400">
                          <a:effectLst/>
                        </a:rPr>
                        <a:t>network-traffic</a:t>
                      </a:r>
                    </a:p>
                  </a:txBody>
                  <a:tcPr marL="9168" marR="9168" marT="4231" marB="4231" anchor="ctr"/>
                </a:tc>
                <a:tc>
                  <a:txBody>
                    <a:bodyPr/>
                    <a:lstStyle/>
                    <a:p>
                      <a:r>
                        <a:rPr lang="en-US" sz="400">
                          <a:effectLst/>
                        </a:rPr>
                        <a:t>dst_ref</a:t>
                      </a:r>
                    </a:p>
                  </a:txBody>
                  <a:tcPr marL="9168" marR="9168" marT="4231" marB="4231" anchor="ctr"/>
                </a:tc>
                <a:tc>
                  <a:txBody>
                    <a:bodyPr/>
                    <a:lstStyle/>
                    <a:p>
                      <a:r>
                        <a:rPr lang="en-US" sz="400">
                          <a:effectLst/>
                        </a:rPr>
                        <a:t>domain_ioc</a:t>
                      </a:r>
                    </a:p>
                  </a:txBody>
                  <a:tcPr marL="9168" marR="9168" marT="4231" marB="4231" anchor="ctr"/>
                </a:tc>
                <a:extLst>
                  <a:ext uri="{0D108BD9-81ED-4DB2-BD59-A6C34878D82A}">
                    <a16:rowId xmlns:a16="http://schemas.microsoft.com/office/drawing/2014/main" val="207172545"/>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927057681"/>
                  </a:ext>
                </a:extLst>
              </a:tr>
              <a:tr h="66349">
                <a:tc>
                  <a:txBody>
                    <a:bodyPr/>
                    <a:lstStyle/>
                    <a:p>
                      <a:r>
                        <a:rPr lang="en-US" sz="400">
                          <a:effectLst/>
                        </a:rPr>
                        <a:t>process</a:t>
                      </a:r>
                    </a:p>
                  </a:txBody>
                  <a:tcPr marL="9168" marR="9168" marT="4231" marB="4231" anchor="ctr"/>
                </a:tc>
                <a:tc>
                  <a:txBody>
                    <a:bodyPr/>
                    <a:lstStyle/>
                    <a:p>
                      <a:r>
                        <a:rPr lang="en-US" sz="400">
                          <a:effectLst/>
                        </a:rPr>
                        <a:t>binary_ref</a:t>
                      </a:r>
                    </a:p>
                  </a:txBody>
                  <a:tcPr marL="9168" marR="9168" marT="4231" marB="4231" anchor="ctr"/>
                </a:tc>
                <a:tc>
                  <a:txBody>
                    <a:bodyPr/>
                    <a:lstStyle/>
                    <a:p>
                      <a:r>
                        <a:rPr lang="en-US" sz="400">
                          <a:effectLst/>
                        </a:rPr>
                        <a:t>filename</a:t>
                      </a:r>
                    </a:p>
                  </a:txBody>
                  <a:tcPr marL="9168" marR="9168" marT="4231" marB="4231" anchor="ctr"/>
                </a:tc>
                <a:extLst>
                  <a:ext uri="{0D108BD9-81ED-4DB2-BD59-A6C34878D82A}">
                    <a16:rowId xmlns:a16="http://schemas.microsoft.com/office/drawing/2014/main" val="59066696"/>
                  </a:ext>
                </a:extLst>
              </a:tr>
              <a:tr h="66349">
                <a:tc>
                  <a:txBody>
                    <a:bodyPr/>
                    <a:lstStyle/>
                    <a:p>
                      <a:r>
                        <a:rPr lang="en-US" sz="400">
                          <a:effectLst/>
                        </a:rPr>
                        <a:t>process</a:t>
                      </a:r>
                    </a:p>
                  </a:txBody>
                  <a:tcPr marL="9168" marR="9168" marT="4231" marB="4231" anchor="ctr"/>
                </a:tc>
                <a:tc>
                  <a:txBody>
                    <a:bodyPr/>
                    <a:lstStyle/>
                    <a:p>
                      <a:r>
                        <a:rPr lang="en-US" sz="400">
                          <a:effectLst/>
                        </a:rPr>
                        <a:t>name</a:t>
                      </a:r>
                    </a:p>
                  </a:txBody>
                  <a:tcPr marL="9168" marR="9168" marT="4231" marB="4231" anchor="ctr"/>
                </a:tc>
                <a:tc>
                  <a:txBody>
                    <a:bodyPr/>
                    <a:lstStyle/>
                    <a:p>
                      <a:r>
                        <a:rPr lang="en-US" sz="400">
                          <a:effectLst/>
                        </a:rPr>
                        <a:t>filename</a:t>
                      </a:r>
                    </a:p>
                  </a:txBody>
                  <a:tcPr marL="9168" marR="9168" marT="4231" marB="4231" anchor="ctr"/>
                </a:tc>
                <a:extLst>
                  <a:ext uri="{0D108BD9-81ED-4DB2-BD59-A6C34878D82A}">
                    <a16:rowId xmlns:a16="http://schemas.microsoft.com/office/drawing/2014/main" val="1932727455"/>
                  </a:ext>
                </a:extLst>
              </a:tr>
              <a:tr h="66349">
                <a:tc>
                  <a:txBody>
                    <a:bodyPr/>
                    <a:lstStyle/>
                    <a:p>
                      <a:r>
                        <a:rPr lang="en-US" sz="400">
                          <a:effectLst/>
                        </a:rPr>
                        <a:t>process</a:t>
                      </a:r>
                    </a:p>
                  </a:txBody>
                  <a:tcPr marL="9168" marR="9168" marT="4231" marB="4231" anchor="ctr"/>
                </a:tc>
                <a:tc>
                  <a:txBody>
                    <a:bodyPr/>
                    <a:lstStyle/>
                    <a:p>
                      <a:r>
                        <a:rPr lang="en-US" sz="400">
                          <a:effectLst/>
                        </a:rPr>
                        <a:t>binary_ref</a:t>
                      </a:r>
                    </a:p>
                  </a:txBody>
                  <a:tcPr marL="9168" marR="9168" marT="4231" marB="4231" anchor="ctr"/>
                </a:tc>
                <a:tc>
                  <a:txBody>
                    <a:bodyPr/>
                    <a:lstStyle/>
                    <a:p>
                      <a:r>
                        <a:rPr lang="en-US" sz="400">
                          <a:effectLst/>
                        </a:rPr>
                        <a:t>filepath</a:t>
                      </a:r>
                    </a:p>
                  </a:txBody>
                  <a:tcPr marL="9168" marR="9168" marT="4231" marB="4231" anchor="ctr"/>
                </a:tc>
                <a:extLst>
                  <a:ext uri="{0D108BD9-81ED-4DB2-BD59-A6C34878D82A}">
                    <a16:rowId xmlns:a16="http://schemas.microsoft.com/office/drawing/2014/main" val="3608914838"/>
                  </a:ext>
                </a:extLst>
              </a:tr>
              <a:tr h="66349">
                <a:tc>
                  <a:txBody>
                    <a:bodyPr/>
                    <a:lstStyle/>
                    <a:p>
                      <a:r>
                        <a:rPr lang="en-US" sz="400">
                          <a:effectLst/>
                        </a:rPr>
                        <a:t>process</a:t>
                      </a:r>
                    </a:p>
                  </a:txBody>
                  <a:tcPr marL="9168" marR="9168" marT="4231" marB="4231" anchor="ctr"/>
                </a:tc>
                <a:tc>
                  <a:txBody>
                    <a:bodyPr/>
                    <a:lstStyle/>
                    <a:p>
                      <a:r>
                        <a:rPr lang="en-US" sz="400">
                          <a:effectLst/>
                        </a:rPr>
                        <a:t>command_line</a:t>
                      </a:r>
                    </a:p>
                  </a:txBody>
                  <a:tcPr marL="9168" marR="9168" marT="4231" marB="4231" anchor="ctr"/>
                </a:tc>
                <a:tc>
                  <a:txBody>
                    <a:bodyPr/>
                    <a:lstStyle/>
                    <a:p>
                      <a:r>
                        <a:rPr lang="en-US" sz="400">
                          <a:effectLst/>
                        </a:rPr>
                        <a:t>cmdline</a:t>
                      </a:r>
                    </a:p>
                  </a:txBody>
                  <a:tcPr marL="9168" marR="9168" marT="4231" marB="4231" anchor="ctr"/>
                </a:tc>
                <a:extLst>
                  <a:ext uri="{0D108BD9-81ED-4DB2-BD59-A6C34878D82A}">
                    <a16:rowId xmlns:a16="http://schemas.microsoft.com/office/drawing/2014/main" val="2902208948"/>
                  </a:ext>
                </a:extLst>
              </a:tr>
              <a:tr h="66349">
                <a:tc>
                  <a:txBody>
                    <a:bodyPr/>
                    <a:lstStyle/>
                    <a:p>
                      <a:r>
                        <a:rPr lang="en-US" sz="400">
                          <a:effectLst/>
                        </a:rPr>
                        <a:t>process</a:t>
                      </a:r>
                    </a:p>
                  </a:txBody>
                  <a:tcPr marL="9168" marR="9168" marT="4231" marB="4231" anchor="ctr"/>
                </a:tc>
                <a:tc>
                  <a:txBody>
                    <a:bodyPr/>
                    <a:lstStyle/>
                    <a:p>
                      <a:r>
                        <a:rPr lang="en-US" sz="400">
                          <a:effectLst/>
                        </a:rPr>
                        <a:t>creator_user_ref</a:t>
                      </a:r>
                    </a:p>
                  </a:txBody>
                  <a:tcPr marL="9168" marR="9168" marT="4231" marB="4231" anchor="ctr"/>
                </a:tc>
                <a:tc>
                  <a:txBody>
                    <a:bodyPr/>
                    <a:lstStyle/>
                    <a:p>
                      <a:r>
                        <a:rPr lang="en-US" sz="400">
                          <a:effectLst/>
                        </a:rPr>
                        <a:t>user_name</a:t>
                      </a:r>
                    </a:p>
                  </a:txBody>
                  <a:tcPr marL="9168" marR="9168" marT="4231" marB="4231" anchor="ctr"/>
                </a:tc>
                <a:extLst>
                  <a:ext uri="{0D108BD9-81ED-4DB2-BD59-A6C34878D82A}">
                    <a16:rowId xmlns:a16="http://schemas.microsoft.com/office/drawing/2014/main" val="3466654188"/>
                  </a:ext>
                </a:extLst>
              </a:tr>
              <a:tr h="66349">
                <a:tc>
                  <a:txBody>
                    <a:bodyPr/>
                    <a:lstStyle/>
                    <a:p>
                      <a:r>
                        <a:rPr lang="en-US" sz="400">
                          <a:effectLst/>
                        </a:rPr>
                        <a:t>process</a:t>
                      </a:r>
                    </a:p>
                  </a:txBody>
                  <a:tcPr marL="9168" marR="9168" marT="4231" marB="4231" anchor="ctr"/>
                </a:tc>
                <a:tc>
                  <a:txBody>
                    <a:bodyPr/>
                    <a:lstStyle/>
                    <a:p>
                      <a:r>
                        <a:rPr lang="en-US" sz="400">
                          <a:effectLst/>
                        </a:rPr>
                        <a:t>creator_user_ref</a:t>
                      </a:r>
                    </a:p>
                  </a:txBody>
                  <a:tcPr marL="9168" marR="9168" marT="4231" marB="4231" anchor="ctr"/>
                </a:tc>
                <a:tc>
                  <a:txBody>
                    <a:bodyPr/>
                    <a:lstStyle/>
                    <a:p>
                      <a:r>
                        <a:rPr lang="en-US" sz="400">
                          <a:effectLst/>
                        </a:rPr>
                        <a:t>user_id</a:t>
                      </a:r>
                    </a:p>
                  </a:txBody>
                  <a:tcPr marL="9168" marR="9168" marT="4231" marB="4231" anchor="ctr"/>
                </a:tc>
                <a:extLst>
                  <a:ext uri="{0D108BD9-81ED-4DB2-BD59-A6C34878D82A}">
                    <a16:rowId xmlns:a16="http://schemas.microsoft.com/office/drawing/2014/main" val="3078881305"/>
                  </a:ext>
                </a:extLst>
              </a:tr>
              <a:tr h="66349">
                <a:tc>
                  <a:txBody>
                    <a:bodyPr/>
                    <a:lstStyle/>
                    <a:p>
                      <a:r>
                        <a:rPr lang="en-US" sz="400">
                          <a:effectLst/>
                        </a:rPr>
                        <a:t>process</a:t>
                      </a:r>
                    </a:p>
                  </a:txBody>
                  <a:tcPr marL="9168" marR="9168" marT="4231" marB="4231" anchor="ctr"/>
                </a:tc>
                <a:tc>
                  <a:txBody>
                    <a:bodyPr/>
                    <a:lstStyle/>
                    <a:p>
                      <a:r>
                        <a:rPr lang="en-US" sz="400">
                          <a:effectLst/>
                        </a:rPr>
                        <a:t>binary_ref</a:t>
                      </a:r>
                    </a:p>
                  </a:txBody>
                  <a:tcPr marL="9168" marR="9168" marT="4231" marB="4231" anchor="ctr"/>
                </a:tc>
                <a:tc>
                  <a:txBody>
                    <a:bodyPr/>
                    <a:lstStyle/>
                    <a:p>
                      <a:r>
                        <a:rPr lang="en-US" sz="400">
                          <a:effectLst/>
                        </a:rPr>
                        <a:t>parent_sha256</a:t>
                      </a:r>
                    </a:p>
                  </a:txBody>
                  <a:tcPr marL="9168" marR="9168" marT="4231" marB="4231" anchor="ctr"/>
                </a:tc>
                <a:extLst>
                  <a:ext uri="{0D108BD9-81ED-4DB2-BD59-A6C34878D82A}">
                    <a16:rowId xmlns:a16="http://schemas.microsoft.com/office/drawing/2014/main" val="1546973844"/>
                  </a:ext>
                </a:extLst>
              </a:tr>
              <a:tr h="66349">
                <a:tc>
                  <a:txBody>
                    <a:bodyPr/>
                    <a:lstStyle/>
                    <a:p>
                      <a:r>
                        <a:rPr lang="en-US" sz="400">
                          <a:effectLst/>
                        </a:rPr>
                        <a:t>process</a:t>
                      </a:r>
                    </a:p>
                  </a:txBody>
                  <a:tcPr marL="9168" marR="9168" marT="4231" marB="4231" anchor="ctr"/>
                </a:tc>
                <a:tc>
                  <a:txBody>
                    <a:bodyPr/>
                    <a:lstStyle/>
                    <a:p>
                      <a:r>
                        <a:rPr lang="en-US" sz="400">
                          <a:effectLst/>
                        </a:rPr>
                        <a:t>parent_ref</a:t>
                      </a:r>
                    </a:p>
                  </a:txBody>
                  <a:tcPr marL="9168" marR="9168" marT="4231" marB="4231" anchor="ctr"/>
                </a:tc>
                <a:tc>
                  <a:txBody>
                    <a:bodyPr/>
                    <a:lstStyle/>
                    <a:p>
                      <a:r>
                        <a:rPr lang="en-US" sz="400">
                          <a:effectLst/>
                        </a:rPr>
                        <a:t>parent_sha256</a:t>
                      </a:r>
                    </a:p>
                  </a:txBody>
                  <a:tcPr marL="9168" marR="9168" marT="4231" marB="4231" anchor="ctr"/>
                </a:tc>
                <a:extLst>
                  <a:ext uri="{0D108BD9-81ED-4DB2-BD59-A6C34878D82A}">
                    <a16:rowId xmlns:a16="http://schemas.microsoft.com/office/drawing/2014/main" val="3860851169"/>
                  </a:ext>
                </a:extLst>
              </a:tr>
              <a:tr h="66349">
                <a:tc>
                  <a:txBody>
                    <a:bodyPr/>
                    <a:lstStyle/>
                    <a:p>
                      <a:r>
                        <a:rPr lang="en-US" sz="400">
                          <a:effectLst/>
                        </a:rPr>
                        <a:t>process</a:t>
                      </a:r>
                    </a:p>
                  </a:txBody>
                  <a:tcPr marL="9168" marR="9168" marT="4231" marB="4231" anchor="ctr"/>
                </a:tc>
                <a:tc>
                  <a:txBody>
                    <a:bodyPr/>
                    <a:lstStyle/>
                    <a:p>
                      <a:r>
                        <a:rPr lang="en-US" sz="400">
                          <a:effectLst/>
                        </a:rPr>
                        <a:t>pid</a:t>
                      </a:r>
                    </a:p>
                  </a:txBody>
                  <a:tcPr marL="9168" marR="9168" marT="4231" marB="4231" anchor="ctr"/>
                </a:tc>
                <a:tc>
                  <a:txBody>
                    <a:bodyPr/>
                    <a:lstStyle/>
                    <a:p>
                      <a:r>
                        <a:rPr lang="en-US" sz="400">
                          <a:effectLst/>
                        </a:rPr>
                        <a:t>parent_process_graph_id</a:t>
                      </a:r>
                    </a:p>
                  </a:txBody>
                  <a:tcPr marL="9168" marR="9168" marT="4231" marB="4231" anchor="ctr"/>
                </a:tc>
                <a:extLst>
                  <a:ext uri="{0D108BD9-81ED-4DB2-BD59-A6C34878D82A}">
                    <a16:rowId xmlns:a16="http://schemas.microsoft.com/office/drawing/2014/main" val="505482477"/>
                  </a:ext>
                </a:extLst>
              </a:tr>
              <a:tr h="66349">
                <a:tc>
                  <a:txBody>
                    <a:bodyPr/>
                    <a:lstStyle/>
                    <a:p>
                      <a:r>
                        <a:rPr lang="en-US" sz="400">
                          <a:effectLst/>
                        </a:rPr>
                        <a:t>process</a:t>
                      </a:r>
                    </a:p>
                  </a:txBody>
                  <a:tcPr marL="9168" marR="9168" marT="4231" marB="4231" anchor="ctr"/>
                </a:tc>
                <a:tc>
                  <a:txBody>
                    <a:bodyPr/>
                    <a:lstStyle/>
                    <a:p>
                      <a:r>
                        <a:rPr lang="en-US" sz="400">
                          <a:effectLst/>
                        </a:rPr>
                        <a:t>parent_ref</a:t>
                      </a:r>
                    </a:p>
                  </a:txBody>
                  <a:tcPr marL="9168" marR="9168" marT="4231" marB="4231" anchor="ctr"/>
                </a:tc>
                <a:tc>
                  <a:txBody>
                    <a:bodyPr/>
                    <a:lstStyle/>
                    <a:p>
                      <a:r>
                        <a:rPr lang="en-US" sz="400">
                          <a:effectLst/>
                        </a:rPr>
                        <a:t>parent_process_graph_id</a:t>
                      </a:r>
                    </a:p>
                  </a:txBody>
                  <a:tcPr marL="9168" marR="9168" marT="4231" marB="4231" anchor="ctr"/>
                </a:tc>
                <a:extLst>
                  <a:ext uri="{0D108BD9-81ED-4DB2-BD59-A6C34878D82A}">
                    <a16:rowId xmlns:a16="http://schemas.microsoft.com/office/drawing/2014/main" val="1298119808"/>
                  </a:ext>
                </a:extLst>
              </a:tr>
              <a:tr h="66349">
                <a:tc>
                  <a:txBody>
                    <a:bodyPr/>
                    <a:lstStyle/>
                    <a:p>
                      <a:r>
                        <a:rPr lang="en-US" sz="400">
                          <a:effectLst/>
                        </a:rPr>
                        <a:t>process</a:t>
                      </a:r>
                    </a:p>
                  </a:txBody>
                  <a:tcPr marL="9168" marR="9168" marT="4231" marB="4231" anchor="ctr"/>
                </a:tc>
                <a:tc>
                  <a:txBody>
                    <a:bodyPr/>
                    <a:lstStyle/>
                    <a:p>
                      <a:r>
                        <a:rPr lang="en-US" sz="400">
                          <a:effectLst/>
                        </a:rPr>
                        <a:t>pid</a:t>
                      </a:r>
                    </a:p>
                  </a:txBody>
                  <a:tcPr marL="9168" marR="9168" marT="4231" marB="4231" anchor="ctr"/>
                </a:tc>
                <a:tc>
                  <a:txBody>
                    <a:bodyPr/>
                    <a:lstStyle/>
                    <a:p>
                      <a:r>
                        <a:rPr lang="en-US" sz="400">
                          <a:effectLst/>
                        </a:rPr>
                        <a:t>triggering_process_graph_id</a:t>
                      </a:r>
                    </a:p>
                  </a:txBody>
                  <a:tcPr marL="9168" marR="9168" marT="4231" marB="4231" anchor="ctr"/>
                </a:tc>
                <a:extLst>
                  <a:ext uri="{0D108BD9-81ED-4DB2-BD59-A6C34878D82A}">
                    <a16:rowId xmlns:a16="http://schemas.microsoft.com/office/drawing/2014/main" val="2522995839"/>
                  </a:ext>
                </a:extLst>
              </a:tr>
              <a:tr h="66349">
                <a:tc>
                  <a:txBody>
                    <a:bodyPr/>
                    <a:lstStyle/>
                    <a:p>
                      <a:r>
                        <a:rPr lang="en-US" sz="400">
                          <a:effectLst/>
                        </a:rPr>
                        <a:t>process</a:t>
                      </a:r>
                    </a:p>
                  </a:txBody>
                  <a:tcPr marL="9168" marR="9168" marT="4231" marB="4231" anchor="ctr"/>
                </a:tc>
                <a:tc>
                  <a:txBody>
                    <a:bodyPr/>
                    <a:lstStyle/>
                    <a:p>
                      <a:r>
                        <a:rPr lang="en-US" sz="400">
                          <a:effectLst/>
                        </a:rPr>
                        <a:t>binary_ref</a:t>
                      </a:r>
                    </a:p>
                  </a:txBody>
                  <a:tcPr marL="9168" marR="9168" marT="4231" marB="4231" anchor="ctr"/>
                </a:tc>
                <a:tc>
                  <a:txBody>
                    <a:bodyPr/>
                    <a:lstStyle/>
                    <a:p>
                      <a:r>
                        <a:rPr lang="en-US" sz="400">
                          <a:effectLst/>
                        </a:rPr>
                        <a:t>parent_md5</a:t>
                      </a:r>
                    </a:p>
                  </a:txBody>
                  <a:tcPr marL="9168" marR="9168" marT="4231" marB="4231" anchor="ctr"/>
                </a:tc>
                <a:extLst>
                  <a:ext uri="{0D108BD9-81ED-4DB2-BD59-A6C34878D82A}">
                    <a16:rowId xmlns:a16="http://schemas.microsoft.com/office/drawing/2014/main" val="1985242344"/>
                  </a:ext>
                </a:extLst>
              </a:tr>
              <a:tr h="66349">
                <a:tc>
                  <a:txBody>
                    <a:bodyPr/>
                    <a:lstStyle/>
                    <a:p>
                      <a:r>
                        <a:rPr lang="en-US" sz="400">
                          <a:effectLst/>
                        </a:rPr>
                        <a:t>process</a:t>
                      </a:r>
                    </a:p>
                  </a:txBody>
                  <a:tcPr marL="9168" marR="9168" marT="4231" marB="4231" anchor="ctr"/>
                </a:tc>
                <a:tc>
                  <a:txBody>
                    <a:bodyPr/>
                    <a:lstStyle/>
                    <a:p>
                      <a:r>
                        <a:rPr lang="en-US" sz="400">
                          <a:effectLst/>
                        </a:rPr>
                        <a:t>parent_ref</a:t>
                      </a:r>
                    </a:p>
                  </a:txBody>
                  <a:tcPr marL="9168" marR="9168" marT="4231" marB="4231" anchor="ctr"/>
                </a:tc>
                <a:tc>
                  <a:txBody>
                    <a:bodyPr/>
                    <a:lstStyle/>
                    <a:p>
                      <a:r>
                        <a:rPr lang="en-US" sz="400">
                          <a:effectLst/>
                        </a:rPr>
                        <a:t>parent_md5</a:t>
                      </a:r>
                    </a:p>
                  </a:txBody>
                  <a:tcPr marL="9168" marR="9168" marT="4231" marB="4231" anchor="ctr"/>
                </a:tc>
                <a:extLst>
                  <a:ext uri="{0D108BD9-81ED-4DB2-BD59-A6C34878D82A}">
                    <a16:rowId xmlns:a16="http://schemas.microsoft.com/office/drawing/2014/main" val="2598495334"/>
                  </a:ext>
                </a:extLst>
              </a:tr>
              <a:tr h="66349">
                <a:tc>
                  <a:txBody>
                    <a:bodyPr/>
                    <a:lstStyle/>
                    <a:p>
                      <a:r>
                        <a:rPr lang="en-US" sz="400">
                          <a:effectLst/>
                        </a:rPr>
                        <a:t>process</a:t>
                      </a:r>
                    </a:p>
                  </a:txBody>
                  <a:tcPr marL="9168" marR="9168" marT="4231" marB="4231" anchor="ctr"/>
                </a:tc>
                <a:tc>
                  <a:txBody>
                    <a:bodyPr/>
                    <a:lstStyle/>
                    <a:p>
                      <a:r>
                        <a:rPr lang="en-US" sz="400">
                          <a:effectLst/>
                        </a:rPr>
                        <a:t>command_line</a:t>
                      </a:r>
                    </a:p>
                  </a:txBody>
                  <a:tcPr marL="9168" marR="9168" marT="4231" marB="4231" anchor="ctr"/>
                </a:tc>
                <a:tc>
                  <a:txBody>
                    <a:bodyPr/>
                    <a:lstStyle/>
                    <a:p>
                      <a:r>
                        <a:rPr lang="en-US" sz="400">
                          <a:effectLst/>
                        </a:rPr>
                        <a:t>parent_cmdline</a:t>
                      </a:r>
                    </a:p>
                  </a:txBody>
                  <a:tcPr marL="9168" marR="9168" marT="4231" marB="4231" anchor="ctr"/>
                </a:tc>
                <a:extLst>
                  <a:ext uri="{0D108BD9-81ED-4DB2-BD59-A6C34878D82A}">
                    <a16:rowId xmlns:a16="http://schemas.microsoft.com/office/drawing/2014/main" val="1855381730"/>
                  </a:ext>
                </a:extLst>
              </a:tr>
              <a:tr h="66349">
                <a:tc>
                  <a:txBody>
                    <a:bodyPr/>
                    <a:lstStyle/>
                    <a:p>
                      <a:r>
                        <a:rPr lang="en-US" sz="400">
                          <a:effectLst/>
                        </a:rPr>
                        <a:t>process</a:t>
                      </a:r>
                    </a:p>
                  </a:txBody>
                  <a:tcPr marL="9168" marR="9168" marT="4231" marB="4231" anchor="ctr"/>
                </a:tc>
                <a:tc>
                  <a:txBody>
                    <a:bodyPr/>
                    <a:lstStyle/>
                    <a:p>
                      <a:r>
                        <a:rPr lang="en-US" sz="400">
                          <a:effectLst/>
                        </a:rPr>
                        <a:t>parent_ref</a:t>
                      </a:r>
                    </a:p>
                  </a:txBody>
                  <a:tcPr marL="9168" marR="9168" marT="4231" marB="4231" anchor="ctr"/>
                </a:tc>
                <a:tc>
                  <a:txBody>
                    <a:bodyPr/>
                    <a:lstStyle/>
                    <a:p>
                      <a:r>
                        <a:rPr lang="en-US" sz="400">
                          <a:effectLst/>
                        </a:rPr>
                        <a:t>parent_cmdline</a:t>
                      </a:r>
                    </a:p>
                  </a:txBody>
                  <a:tcPr marL="9168" marR="9168" marT="4231" marB="4231" anchor="ctr"/>
                </a:tc>
                <a:extLst>
                  <a:ext uri="{0D108BD9-81ED-4DB2-BD59-A6C34878D82A}">
                    <a16:rowId xmlns:a16="http://schemas.microsoft.com/office/drawing/2014/main" val="2830526652"/>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2793409892"/>
                  </a:ext>
                </a:extLst>
              </a:tr>
              <a:tr h="66349">
                <a:tc>
                  <a:txBody>
                    <a:bodyPr/>
                    <a:lstStyle/>
                    <a:p>
                      <a:r>
                        <a:rPr lang="en-US" sz="400">
                          <a:effectLst/>
                        </a:rPr>
                        <a:t>user-account</a:t>
                      </a:r>
                    </a:p>
                  </a:txBody>
                  <a:tcPr marL="9168" marR="9168" marT="4231" marB="4231" anchor="ctr"/>
                </a:tc>
                <a:tc>
                  <a:txBody>
                    <a:bodyPr/>
                    <a:lstStyle/>
                    <a:p>
                      <a:r>
                        <a:rPr lang="en-US" sz="400">
                          <a:effectLst/>
                        </a:rPr>
                        <a:t>account_login</a:t>
                      </a:r>
                    </a:p>
                  </a:txBody>
                  <a:tcPr marL="9168" marR="9168" marT="4231" marB="4231" anchor="ctr"/>
                </a:tc>
                <a:tc>
                  <a:txBody>
                    <a:bodyPr/>
                    <a:lstStyle/>
                    <a:p>
                      <a:r>
                        <a:rPr lang="en-US" sz="400">
                          <a:effectLst/>
                        </a:rPr>
                        <a:t>user_name</a:t>
                      </a:r>
                    </a:p>
                  </a:txBody>
                  <a:tcPr marL="9168" marR="9168" marT="4231" marB="4231" anchor="ctr"/>
                </a:tc>
                <a:extLst>
                  <a:ext uri="{0D108BD9-81ED-4DB2-BD59-A6C34878D82A}">
                    <a16:rowId xmlns:a16="http://schemas.microsoft.com/office/drawing/2014/main" val="2356802934"/>
                  </a:ext>
                </a:extLst>
              </a:tr>
              <a:tr h="66349">
                <a:tc>
                  <a:txBody>
                    <a:bodyPr/>
                    <a:lstStyle/>
                    <a:p>
                      <a:r>
                        <a:rPr lang="en-US" sz="400">
                          <a:effectLst/>
                        </a:rPr>
                        <a:t>user-account</a:t>
                      </a:r>
                    </a:p>
                  </a:txBody>
                  <a:tcPr marL="9168" marR="9168" marT="4231" marB="4231" anchor="ctr"/>
                </a:tc>
                <a:tc>
                  <a:txBody>
                    <a:bodyPr/>
                    <a:lstStyle/>
                    <a:p>
                      <a:r>
                        <a:rPr lang="en-US" sz="400">
                          <a:effectLst/>
                        </a:rPr>
                        <a:t>user_id</a:t>
                      </a:r>
                    </a:p>
                  </a:txBody>
                  <a:tcPr marL="9168" marR="9168" marT="4231" marB="4231" anchor="ctr"/>
                </a:tc>
                <a:tc>
                  <a:txBody>
                    <a:bodyPr/>
                    <a:lstStyle/>
                    <a:p>
                      <a:r>
                        <a:rPr lang="en-US" sz="400">
                          <a:effectLst/>
                        </a:rPr>
                        <a:t>user_id</a:t>
                      </a:r>
                    </a:p>
                  </a:txBody>
                  <a:tcPr marL="9168" marR="9168" marT="4231" marB="4231" anchor="ctr"/>
                </a:tc>
                <a:extLst>
                  <a:ext uri="{0D108BD9-81ED-4DB2-BD59-A6C34878D82A}">
                    <a16:rowId xmlns:a16="http://schemas.microsoft.com/office/drawing/2014/main" val="1715798806"/>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3299906374"/>
                  </a:ext>
                </a:extLst>
              </a:tr>
              <a:tr h="66349">
                <a:tc>
                  <a:txBody>
                    <a:bodyPr/>
                    <a:lstStyle/>
                    <a:p>
                      <a:r>
                        <a:rPr lang="en-US" sz="400">
                          <a:effectLst/>
                        </a:rPr>
                        <a:t>windows-registry-key</a:t>
                      </a:r>
                    </a:p>
                  </a:txBody>
                  <a:tcPr marL="9168" marR="9168" marT="4231" marB="4231" anchor="ctr"/>
                </a:tc>
                <a:tc>
                  <a:txBody>
                    <a:bodyPr/>
                    <a:lstStyle/>
                    <a:p>
                      <a:r>
                        <a:rPr lang="en-US" sz="400">
                          <a:effectLst/>
                        </a:rPr>
                        <a:t>key</a:t>
                      </a:r>
                    </a:p>
                  </a:txBody>
                  <a:tcPr marL="9168" marR="9168" marT="4231" marB="4231" anchor="ctr"/>
                </a:tc>
                <a:tc>
                  <a:txBody>
                    <a:bodyPr/>
                    <a:lstStyle/>
                    <a:p>
                      <a:r>
                        <a:rPr lang="en-US" sz="400">
                          <a:effectLst/>
                        </a:rPr>
                        <a:t>registry_key</a:t>
                      </a:r>
                    </a:p>
                  </a:txBody>
                  <a:tcPr marL="9168" marR="9168" marT="4231" marB="4231" anchor="ctr"/>
                </a:tc>
                <a:extLst>
                  <a:ext uri="{0D108BD9-81ED-4DB2-BD59-A6C34878D82A}">
                    <a16:rowId xmlns:a16="http://schemas.microsoft.com/office/drawing/2014/main" val="240924652"/>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dirty="0">
                        <a:effectLst/>
                      </a:endParaRPr>
                    </a:p>
                  </a:txBody>
                  <a:tcPr marL="9168" marR="9168" marT="4231" marB="4231" anchor="ctr"/>
                </a:tc>
                <a:extLst>
                  <a:ext uri="{0D108BD9-81ED-4DB2-BD59-A6C34878D82A}">
                    <a16:rowId xmlns:a16="http://schemas.microsoft.com/office/drawing/2014/main" val="3610571084"/>
                  </a:ext>
                </a:extLst>
              </a:tr>
              <a:tr h="66349">
                <a:tc>
                  <a:txBody>
                    <a:bodyPr/>
                    <a:lstStyle/>
                    <a:p>
                      <a:r>
                        <a:rPr lang="en-US" sz="400">
                          <a:effectLst/>
                        </a:rPr>
                        <a:t>x-crowdstrike</a:t>
                      </a:r>
                    </a:p>
                  </a:txBody>
                  <a:tcPr marL="9168" marR="9168" marT="4231" marB="4231" anchor="ctr"/>
                </a:tc>
                <a:tc>
                  <a:txBody>
                    <a:bodyPr/>
                    <a:lstStyle/>
                    <a:p>
                      <a:r>
                        <a:rPr lang="en-US" sz="400">
                          <a:effectLst/>
                        </a:rPr>
                        <a:t>machine_domain</a:t>
                      </a:r>
                    </a:p>
                  </a:txBody>
                  <a:tcPr marL="9168" marR="9168" marT="4231" marB="4231" anchor="ctr"/>
                </a:tc>
                <a:tc>
                  <a:txBody>
                    <a:bodyPr/>
                    <a:lstStyle/>
                    <a:p>
                      <a:r>
                        <a:rPr lang="en-US" sz="400" dirty="0" err="1">
                          <a:effectLst/>
                        </a:rPr>
                        <a:t>machine_domain</a:t>
                      </a:r>
                      <a:endParaRPr lang="en-US" sz="400" dirty="0">
                        <a:effectLst/>
                      </a:endParaRPr>
                    </a:p>
                  </a:txBody>
                  <a:tcPr marL="9168" marR="9168" marT="4231" marB="4231" anchor="ctr"/>
                </a:tc>
                <a:extLst>
                  <a:ext uri="{0D108BD9-81ED-4DB2-BD59-A6C34878D82A}">
                    <a16:rowId xmlns:a16="http://schemas.microsoft.com/office/drawing/2014/main" val="1152120597"/>
                  </a:ext>
                </a:extLst>
              </a:tr>
              <a:tr h="66349">
                <a:tc>
                  <a:txBody>
                    <a:bodyPr/>
                    <a:lstStyle/>
                    <a:p>
                      <a:r>
                        <a:rPr lang="en-US" sz="400" dirty="0">
                          <a:effectLst/>
                          <a:highlight>
                            <a:srgbClr val="FFFF00"/>
                          </a:highlight>
                        </a:rPr>
                        <a:t>x-</a:t>
                      </a:r>
                      <a:r>
                        <a:rPr lang="en-US" sz="400" dirty="0" err="1">
                          <a:effectLst/>
                          <a:highlight>
                            <a:srgbClr val="FFFF00"/>
                          </a:highlight>
                        </a:rPr>
                        <a:t>crowdstrike</a:t>
                      </a:r>
                      <a:endParaRPr lang="en-US" sz="400" dirty="0">
                        <a:effectLst/>
                        <a:highlight>
                          <a:srgbClr val="FFFF00"/>
                        </a:highlight>
                      </a:endParaRPr>
                    </a:p>
                  </a:txBody>
                  <a:tcPr marL="9168" marR="9168" marT="4231" marB="4231" anchor="ctr"/>
                </a:tc>
                <a:tc>
                  <a:txBody>
                    <a:bodyPr/>
                    <a:lstStyle/>
                    <a:p>
                      <a:r>
                        <a:rPr lang="en-US" sz="400" dirty="0" err="1">
                          <a:effectLst/>
                          <a:highlight>
                            <a:srgbClr val="FFFF00"/>
                          </a:highlight>
                        </a:rPr>
                        <a:t>device_id</a:t>
                      </a:r>
                      <a:endParaRPr lang="en-US" sz="400" dirty="0">
                        <a:effectLst/>
                        <a:highlight>
                          <a:srgbClr val="FFFF00"/>
                        </a:highlight>
                      </a:endParaRPr>
                    </a:p>
                  </a:txBody>
                  <a:tcPr marL="9168" marR="9168" marT="4231" marB="4231" anchor="ctr"/>
                </a:tc>
                <a:tc>
                  <a:txBody>
                    <a:bodyPr/>
                    <a:lstStyle/>
                    <a:p>
                      <a:r>
                        <a:rPr lang="en-US" sz="400" dirty="0" err="1">
                          <a:effectLst/>
                          <a:highlight>
                            <a:srgbClr val="FFFF00"/>
                          </a:highlight>
                        </a:rPr>
                        <a:t>device_id</a:t>
                      </a:r>
                      <a:endParaRPr lang="en-US" sz="400" dirty="0">
                        <a:effectLst/>
                        <a:highlight>
                          <a:srgbClr val="FFFF00"/>
                        </a:highlight>
                      </a:endParaRPr>
                    </a:p>
                  </a:txBody>
                  <a:tcPr marL="9168" marR="9168" marT="4231" marB="4231" anchor="ctr"/>
                </a:tc>
                <a:extLst>
                  <a:ext uri="{0D108BD9-81ED-4DB2-BD59-A6C34878D82A}">
                    <a16:rowId xmlns:a16="http://schemas.microsoft.com/office/drawing/2014/main" val="2712750692"/>
                  </a:ext>
                </a:extLst>
              </a:tr>
              <a:tr h="66349">
                <a:tc>
                  <a:txBody>
                    <a:bodyPr/>
                    <a:lstStyle/>
                    <a:p>
                      <a:r>
                        <a:rPr lang="en-US" sz="400">
                          <a:effectLst/>
                        </a:rPr>
                        <a:t>x-crowdstrike</a:t>
                      </a:r>
                    </a:p>
                  </a:txBody>
                  <a:tcPr marL="9168" marR="9168" marT="4231" marB="4231" anchor="ctr"/>
                </a:tc>
                <a:tc>
                  <a:txBody>
                    <a:bodyPr/>
                    <a:lstStyle/>
                    <a:p>
                      <a:r>
                        <a:rPr lang="en-US" sz="400">
                          <a:effectLst/>
                        </a:rPr>
                        <a:t>detection_id</a:t>
                      </a:r>
                    </a:p>
                  </a:txBody>
                  <a:tcPr marL="9168" marR="9168" marT="4231" marB="4231" anchor="ctr"/>
                </a:tc>
                <a:tc>
                  <a:txBody>
                    <a:bodyPr/>
                    <a:lstStyle/>
                    <a:p>
                      <a:r>
                        <a:rPr lang="en-US" sz="400" dirty="0" err="1">
                          <a:effectLst/>
                        </a:rPr>
                        <a:t>detection_id</a:t>
                      </a:r>
                      <a:endParaRPr lang="en-US" sz="400" dirty="0">
                        <a:effectLst/>
                      </a:endParaRPr>
                    </a:p>
                  </a:txBody>
                  <a:tcPr marL="9168" marR="9168" marT="4231" marB="4231" anchor="ctr"/>
                </a:tc>
                <a:extLst>
                  <a:ext uri="{0D108BD9-81ED-4DB2-BD59-A6C34878D82A}">
                    <a16:rowId xmlns:a16="http://schemas.microsoft.com/office/drawing/2014/main" val="1587754410"/>
                  </a:ext>
                </a:extLst>
              </a:tr>
              <a:tr h="66349">
                <a:tc>
                  <a:txBody>
                    <a:bodyPr/>
                    <a:lstStyle/>
                    <a:p>
                      <a:r>
                        <a:rPr lang="en-US" sz="400">
                          <a:effectLst/>
                        </a:rPr>
                        <a:t>x-crowdstrike</a:t>
                      </a:r>
                    </a:p>
                  </a:txBody>
                  <a:tcPr marL="9168" marR="9168" marT="4231" marB="4231" anchor="ctr"/>
                </a:tc>
                <a:tc>
                  <a:txBody>
                    <a:bodyPr/>
                    <a:lstStyle/>
                    <a:p>
                      <a:r>
                        <a:rPr lang="en-US" sz="400">
                          <a:effectLst/>
                        </a:rPr>
                        <a:t>scenario</a:t>
                      </a:r>
                    </a:p>
                  </a:txBody>
                  <a:tcPr marL="9168" marR="9168" marT="4231" marB="4231" anchor="ctr"/>
                </a:tc>
                <a:tc>
                  <a:txBody>
                    <a:bodyPr/>
                    <a:lstStyle/>
                    <a:p>
                      <a:r>
                        <a:rPr lang="en-US" sz="400">
                          <a:effectLst/>
                        </a:rPr>
                        <a:t>scenario</a:t>
                      </a:r>
                    </a:p>
                  </a:txBody>
                  <a:tcPr marL="9168" marR="9168" marT="4231" marB="4231" anchor="ctr"/>
                </a:tc>
                <a:extLst>
                  <a:ext uri="{0D108BD9-81ED-4DB2-BD59-A6C34878D82A}">
                    <a16:rowId xmlns:a16="http://schemas.microsoft.com/office/drawing/2014/main" val="1908724145"/>
                  </a:ext>
                </a:extLst>
              </a:tr>
              <a:tr h="66349">
                <a:tc>
                  <a:txBody>
                    <a:bodyPr/>
                    <a:lstStyle/>
                    <a:p>
                      <a:r>
                        <a:rPr lang="en-US" sz="400">
                          <a:effectLst/>
                        </a:rPr>
                        <a:t>x-crowdstrike</a:t>
                      </a:r>
                    </a:p>
                  </a:txBody>
                  <a:tcPr marL="9168" marR="9168" marT="4231" marB="4231" anchor="ctr"/>
                </a:tc>
                <a:tc>
                  <a:txBody>
                    <a:bodyPr/>
                    <a:lstStyle/>
                    <a:p>
                      <a:r>
                        <a:rPr lang="en-US" sz="400">
                          <a:effectLst/>
                        </a:rPr>
                        <a:t>technique</a:t>
                      </a:r>
                    </a:p>
                  </a:txBody>
                  <a:tcPr marL="9168" marR="9168" marT="4231" marB="4231" anchor="ctr"/>
                </a:tc>
                <a:tc>
                  <a:txBody>
                    <a:bodyPr/>
                    <a:lstStyle/>
                    <a:p>
                      <a:r>
                        <a:rPr lang="en-US" sz="400">
                          <a:effectLst/>
                        </a:rPr>
                        <a:t>technique</a:t>
                      </a:r>
                    </a:p>
                  </a:txBody>
                  <a:tcPr marL="9168" marR="9168" marT="4231" marB="4231" anchor="ctr"/>
                </a:tc>
                <a:extLst>
                  <a:ext uri="{0D108BD9-81ED-4DB2-BD59-A6C34878D82A}">
                    <a16:rowId xmlns:a16="http://schemas.microsoft.com/office/drawing/2014/main" val="159639313"/>
                  </a:ext>
                </a:extLst>
              </a:tr>
              <a:tr h="66349">
                <a:tc>
                  <a:txBody>
                    <a:bodyPr/>
                    <a:lstStyle/>
                    <a:p>
                      <a:r>
                        <a:rPr lang="en-US" sz="400">
                          <a:effectLst/>
                        </a:rPr>
                        <a:t>x-crowdstrike</a:t>
                      </a:r>
                    </a:p>
                  </a:txBody>
                  <a:tcPr marL="9168" marR="9168" marT="4231" marB="4231" anchor="ctr"/>
                </a:tc>
                <a:tc>
                  <a:txBody>
                    <a:bodyPr/>
                    <a:lstStyle/>
                    <a:p>
                      <a:r>
                        <a:rPr lang="en-US" sz="400">
                          <a:effectLst/>
                        </a:rPr>
                        <a:t>tactic</a:t>
                      </a:r>
                    </a:p>
                  </a:txBody>
                  <a:tcPr marL="9168" marR="9168" marT="4231" marB="4231" anchor="ctr"/>
                </a:tc>
                <a:tc>
                  <a:txBody>
                    <a:bodyPr/>
                    <a:lstStyle/>
                    <a:p>
                      <a:r>
                        <a:rPr lang="en-US" sz="400">
                          <a:effectLst/>
                        </a:rPr>
                        <a:t>tactic</a:t>
                      </a:r>
                    </a:p>
                  </a:txBody>
                  <a:tcPr marL="9168" marR="9168" marT="4231" marB="4231" anchor="ctr"/>
                </a:tc>
                <a:extLst>
                  <a:ext uri="{0D108BD9-81ED-4DB2-BD59-A6C34878D82A}">
                    <a16:rowId xmlns:a16="http://schemas.microsoft.com/office/drawing/2014/main" val="342967104"/>
                  </a:ext>
                </a:extLst>
              </a:tr>
              <a:tr h="66349">
                <a:tc>
                  <a:txBody>
                    <a:bodyPr/>
                    <a:lstStyle/>
                    <a:p>
                      <a:r>
                        <a:rPr lang="en-US" sz="400">
                          <a:effectLst/>
                        </a:rPr>
                        <a:t>x-crowdstrike</a:t>
                      </a:r>
                    </a:p>
                  </a:txBody>
                  <a:tcPr marL="9168" marR="9168" marT="4231" marB="4231" anchor="ctr"/>
                </a:tc>
                <a:tc>
                  <a:txBody>
                    <a:bodyPr/>
                    <a:lstStyle/>
                    <a:p>
                      <a:r>
                        <a:rPr lang="en-US" sz="400" dirty="0" err="1">
                          <a:effectLst/>
                        </a:rPr>
                        <a:t>tactic_id</a:t>
                      </a:r>
                      <a:endParaRPr lang="en-US" sz="400" dirty="0">
                        <a:effectLst/>
                      </a:endParaRPr>
                    </a:p>
                  </a:txBody>
                  <a:tcPr marL="9168" marR="9168" marT="4231" marB="4231" anchor="ctr"/>
                </a:tc>
                <a:tc>
                  <a:txBody>
                    <a:bodyPr/>
                    <a:lstStyle/>
                    <a:p>
                      <a:r>
                        <a:rPr lang="en-US" sz="400">
                          <a:effectLst/>
                        </a:rPr>
                        <a:t>tactic_id</a:t>
                      </a:r>
                    </a:p>
                  </a:txBody>
                  <a:tcPr marL="9168" marR="9168" marT="4231" marB="4231" anchor="ctr"/>
                </a:tc>
                <a:extLst>
                  <a:ext uri="{0D108BD9-81ED-4DB2-BD59-A6C34878D82A}">
                    <a16:rowId xmlns:a16="http://schemas.microsoft.com/office/drawing/2014/main" val="1605249135"/>
                  </a:ext>
                </a:extLst>
              </a:tr>
              <a:tr h="66349">
                <a:tc>
                  <a:txBody>
                    <a:bodyPr/>
                    <a:lstStyle/>
                    <a:p>
                      <a:r>
                        <a:rPr lang="en-US" sz="400">
                          <a:effectLst/>
                        </a:rPr>
                        <a:t>x-crowdstrike</a:t>
                      </a:r>
                    </a:p>
                  </a:txBody>
                  <a:tcPr marL="9168" marR="9168" marT="4231" marB="4231" anchor="ctr"/>
                </a:tc>
                <a:tc>
                  <a:txBody>
                    <a:bodyPr/>
                    <a:lstStyle/>
                    <a:p>
                      <a:r>
                        <a:rPr lang="en-US" sz="400">
                          <a:effectLst/>
                        </a:rPr>
                        <a:t>technique_id</a:t>
                      </a:r>
                    </a:p>
                  </a:txBody>
                  <a:tcPr marL="9168" marR="9168" marT="4231" marB="4231" anchor="ctr"/>
                </a:tc>
                <a:tc>
                  <a:txBody>
                    <a:bodyPr/>
                    <a:lstStyle/>
                    <a:p>
                      <a:r>
                        <a:rPr lang="en-US" sz="400">
                          <a:effectLst/>
                        </a:rPr>
                        <a:t>technique_id</a:t>
                      </a:r>
                    </a:p>
                  </a:txBody>
                  <a:tcPr marL="9168" marR="9168" marT="4231" marB="4231" anchor="ctr"/>
                </a:tc>
                <a:extLst>
                  <a:ext uri="{0D108BD9-81ED-4DB2-BD59-A6C34878D82A}">
                    <a16:rowId xmlns:a16="http://schemas.microsoft.com/office/drawing/2014/main" val="202872613"/>
                  </a:ext>
                </a:extLst>
              </a:tr>
              <a:tr h="66349">
                <a:tc>
                  <a:txBody>
                    <a:bodyPr/>
                    <a:lstStyle/>
                    <a:p>
                      <a:r>
                        <a:rPr lang="en-US" sz="400">
                          <a:effectLst/>
                        </a:rPr>
                        <a:t>x-crowdstrike</a:t>
                      </a:r>
                    </a:p>
                  </a:txBody>
                  <a:tcPr marL="9168" marR="9168" marT="4231" marB="4231" anchor="ctr"/>
                </a:tc>
                <a:tc>
                  <a:txBody>
                    <a:bodyPr/>
                    <a:lstStyle/>
                    <a:p>
                      <a:r>
                        <a:rPr lang="en-US" sz="400">
                          <a:effectLst/>
                        </a:rPr>
                        <a:t>agent_local_time</a:t>
                      </a:r>
                    </a:p>
                  </a:txBody>
                  <a:tcPr marL="9168" marR="9168" marT="4231" marB="4231" anchor="ctr"/>
                </a:tc>
                <a:tc>
                  <a:txBody>
                    <a:bodyPr/>
                    <a:lstStyle/>
                    <a:p>
                      <a:r>
                        <a:rPr lang="en-US" sz="400">
                          <a:effectLst/>
                        </a:rPr>
                        <a:t>agent_local_time</a:t>
                      </a:r>
                    </a:p>
                  </a:txBody>
                  <a:tcPr marL="9168" marR="9168" marT="4231" marB="4231" anchor="ctr"/>
                </a:tc>
                <a:extLst>
                  <a:ext uri="{0D108BD9-81ED-4DB2-BD59-A6C34878D82A}">
                    <a16:rowId xmlns:a16="http://schemas.microsoft.com/office/drawing/2014/main" val="2800130445"/>
                  </a:ext>
                </a:extLst>
              </a:tr>
              <a:tr h="66349">
                <a:tc>
                  <a:txBody>
                    <a:bodyPr/>
                    <a:lstStyle/>
                    <a:p>
                      <a:r>
                        <a:rPr lang="en-US" sz="400">
                          <a:effectLst/>
                        </a:rPr>
                        <a:t>x-crowdstrike</a:t>
                      </a:r>
                    </a:p>
                  </a:txBody>
                  <a:tcPr marL="9168" marR="9168" marT="4231" marB="4231" anchor="ctr"/>
                </a:tc>
                <a:tc>
                  <a:txBody>
                    <a:bodyPr/>
                    <a:lstStyle/>
                    <a:p>
                      <a:r>
                        <a:rPr lang="en-US" sz="400">
                          <a:effectLst/>
                        </a:rPr>
                        <a:t>agent_version</a:t>
                      </a:r>
                    </a:p>
                  </a:txBody>
                  <a:tcPr marL="9168" marR="9168" marT="4231" marB="4231" anchor="ctr"/>
                </a:tc>
                <a:tc>
                  <a:txBody>
                    <a:bodyPr/>
                    <a:lstStyle/>
                    <a:p>
                      <a:r>
                        <a:rPr lang="en-US" sz="400">
                          <a:effectLst/>
                        </a:rPr>
                        <a:t>agent_version</a:t>
                      </a:r>
                    </a:p>
                  </a:txBody>
                  <a:tcPr marL="9168" marR="9168" marT="4231" marB="4231" anchor="ctr"/>
                </a:tc>
                <a:extLst>
                  <a:ext uri="{0D108BD9-81ED-4DB2-BD59-A6C34878D82A}">
                    <a16:rowId xmlns:a16="http://schemas.microsoft.com/office/drawing/2014/main" val="3975260664"/>
                  </a:ext>
                </a:extLst>
              </a:tr>
              <a:tr h="66349">
                <a:tc>
                  <a:txBody>
                    <a:bodyPr/>
                    <a:lstStyle/>
                    <a:p>
                      <a:r>
                        <a:rPr lang="en-US" sz="400">
                          <a:effectLst/>
                        </a:rPr>
                        <a:t>x-crowdstrike</a:t>
                      </a:r>
                    </a:p>
                  </a:txBody>
                  <a:tcPr marL="9168" marR="9168" marT="4231" marB="4231" anchor="ctr"/>
                </a:tc>
                <a:tc>
                  <a:txBody>
                    <a:bodyPr/>
                    <a:lstStyle/>
                    <a:p>
                      <a:r>
                        <a:rPr lang="en-US" sz="400">
                          <a:effectLst/>
                        </a:rPr>
                        <a:t>first_seen</a:t>
                      </a:r>
                    </a:p>
                  </a:txBody>
                  <a:tcPr marL="9168" marR="9168" marT="4231" marB="4231" anchor="ctr"/>
                </a:tc>
                <a:tc>
                  <a:txBody>
                    <a:bodyPr/>
                    <a:lstStyle/>
                    <a:p>
                      <a:r>
                        <a:rPr lang="en-US" sz="400">
                          <a:effectLst/>
                        </a:rPr>
                        <a:t>first_seen</a:t>
                      </a:r>
                    </a:p>
                  </a:txBody>
                  <a:tcPr marL="9168" marR="9168" marT="4231" marB="4231" anchor="ctr"/>
                </a:tc>
                <a:extLst>
                  <a:ext uri="{0D108BD9-81ED-4DB2-BD59-A6C34878D82A}">
                    <a16:rowId xmlns:a16="http://schemas.microsoft.com/office/drawing/2014/main" val="2127089399"/>
                  </a:ext>
                </a:extLst>
              </a:tr>
              <a:tr h="66349">
                <a:tc>
                  <a:txBody>
                    <a:bodyPr/>
                    <a:lstStyle/>
                    <a:p>
                      <a:r>
                        <a:rPr lang="en-US" sz="400">
                          <a:effectLst/>
                        </a:rPr>
                        <a:t>x-crowdstrike</a:t>
                      </a:r>
                    </a:p>
                  </a:txBody>
                  <a:tcPr marL="9168" marR="9168" marT="4231" marB="4231" anchor="ctr"/>
                </a:tc>
                <a:tc>
                  <a:txBody>
                    <a:bodyPr/>
                    <a:lstStyle/>
                    <a:p>
                      <a:r>
                        <a:rPr lang="en-US" sz="400">
                          <a:effectLst/>
                        </a:rPr>
                        <a:t>last_seen</a:t>
                      </a:r>
                    </a:p>
                  </a:txBody>
                  <a:tcPr marL="9168" marR="9168" marT="4231" marB="4231" anchor="ctr"/>
                </a:tc>
                <a:tc>
                  <a:txBody>
                    <a:bodyPr/>
                    <a:lstStyle/>
                    <a:p>
                      <a:r>
                        <a:rPr lang="en-US" sz="400">
                          <a:effectLst/>
                        </a:rPr>
                        <a:t>last_seen</a:t>
                      </a:r>
                    </a:p>
                  </a:txBody>
                  <a:tcPr marL="9168" marR="9168" marT="4231" marB="4231" anchor="ctr"/>
                </a:tc>
                <a:extLst>
                  <a:ext uri="{0D108BD9-81ED-4DB2-BD59-A6C34878D82A}">
                    <a16:rowId xmlns:a16="http://schemas.microsoft.com/office/drawing/2014/main" val="1846856104"/>
                  </a:ext>
                </a:extLst>
              </a:tr>
              <a:tr h="66349">
                <a:tc>
                  <a:txBody>
                    <a:bodyPr/>
                    <a:lstStyle/>
                    <a:p>
                      <a:r>
                        <a:rPr lang="en-US" sz="400">
                          <a:effectLst/>
                        </a:rPr>
                        <a:t>x-crowdstrike</a:t>
                      </a:r>
                    </a:p>
                  </a:txBody>
                  <a:tcPr marL="9168" marR="9168" marT="4231" marB="4231" anchor="ctr"/>
                </a:tc>
                <a:tc>
                  <a:txBody>
                    <a:bodyPr/>
                    <a:lstStyle/>
                    <a:p>
                      <a:r>
                        <a:rPr lang="en-US" sz="400">
                          <a:effectLst/>
                        </a:rPr>
                        <a:t>platform_id</a:t>
                      </a:r>
                    </a:p>
                  </a:txBody>
                  <a:tcPr marL="9168" marR="9168" marT="4231" marB="4231" anchor="ctr"/>
                </a:tc>
                <a:tc>
                  <a:txBody>
                    <a:bodyPr/>
                    <a:lstStyle/>
                    <a:p>
                      <a:r>
                        <a:rPr lang="en-US" sz="400">
                          <a:effectLst/>
                        </a:rPr>
                        <a:t>platform_id</a:t>
                      </a:r>
                    </a:p>
                  </a:txBody>
                  <a:tcPr marL="9168" marR="9168" marT="4231" marB="4231" anchor="ctr"/>
                </a:tc>
                <a:extLst>
                  <a:ext uri="{0D108BD9-81ED-4DB2-BD59-A6C34878D82A}">
                    <a16:rowId xmlns:a16="http://schemas.microsoft.com/office/drawing/2014/main" val="3162616474"/>
                  </a:ext>
                </a:extLst>
              </a:tr>
              <a:tr h="66349">
                <a:tc>
                  <a:txBody>
                    <a:bodyPr/>
                    <a:lstStyle/>
                    <a:p>
                      <a:r>
                        <a:rPr lang="en-US" sz="400">
                          <a:effectLst/>
                        </a:rPr>
                        <a:t>x-crowdstrike</a:t>
                      </a:r>
                    </a:p>
                  </a:txBody>
                  <a:tcPr marL="9168" marR="9168" marT="4231" marB="4231" anchor="ctr"/>
                </a:tc>
                <a:tc>
                  <a:txBody>
                    <a:bodyPr/>
                    <a:lstStyle/>
                    <a:p>
                      <a:r>
                        <a:rPr lang="en-US" sz="400">
                          <a:effectLst/>
                        </a:rPr>
                        <a:t>confidence</a:t>
                      </a:r>
                    </a:p>
                  </a:txBody>
                  <a:tcPr marL="9168" marR="9168" marT="4231" marB="4231" anchor="ctr"/>
                </a:tc>
                <a:tc>
                  <a:txBody>
                    <a:bodyPr/>
                    <a:lstStyle/>
                    <a:p>
                      <a:r>
                        <a:rPr lang="en-US" sz="400">
                          <a:effectLst/>
                        </a:rPr>
                        <a:t>confidence</a:t>
                      </a:r>
                    </a:p>
                  </a:txBody>
                  <a:tcPr marL="9168" marR="9168" marT="4231" marB="4231" anchor="ctr"/>
                </a:tc>
                <a:extLst>
                  <a:ext uri="{0D108BD9-81ED-4DB2-BD59-A6C34878D82A}">
                    <a16:rowId xmlns:a16="http://schemas.microsoft.com/office/drawing/2014/main" val="2619182967"/>
                  </a:ext>
                </a:extLst>
              </a:tr>
              <a:tr h="66349">
                <a:tc>
                  <a:txBody>
                    <a:bodyPr/>
                    <a:lstStyle/>
                    <a:p>
                      <a:r>
                        <a:rPr lang="en-US" sz="400">
                          <a:effectLst/>
                        </a:rPr>
                        <a:t>x-crowdstrike</a:t>
                      </a:r>
                    </a:p>
                  </a:txBody>
                  <a:tcPr marL="9168" marR="9168" marT="4231" marB="4231" anchor="ctr"/>
                </a:tc>
                <a:tc>
                  <a:txBody>
                    <a:bodyPr/>
                    <a:lstStyle/>
                    <a:p>
                      <a:r>
                        <a:rPr lang="en-US" sz="400">
                          <a:effectLst/>
                        </a:rPr>
                        <a:t>ioc_type</a:t>
                      </a:r>
                    </a:p>
                  </a:txBody>
                  <a:tcPr marL="9168" marR="9168" marT="4231" marB="4231" anchor="ctr"/>
                </a:tc>
                <a:tc>
                  <a:txBody>
                    <a:bodyPr/>
                    <a:lstStyle/>
                    <a:p>
                      <a:r>
                        <a:rPr lang="en-US" sz="400">
                          <a:effectLst/>
                        </a:rPr>
                        <a:t>ioc_type</a:t>
                      </a:r>
                    </a:p>
                  </a:txBody>
                  <a:tcPr marL="9168" marR="9168" marT="4231" marB="4231" anchor="ctr"/>
                </a:tc>
                <a:extLst>
                  <a:ext uri="{0D108BD9-81ED-4DB2-BD59-A6C34878D82A}">
                    <a16:rowId xmlns:a16="http://schemas.microsoft.com/office/drawing/2014/main" val="2141563408"/>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ioc_value</a:t>
                      </a:r>
                    </a:p>
                  </a:txBody>
                  <a:tcPr marL="9168" marR="9168" marT="4231" marB="4231" anchor="ctr"/>
                </a:tc>
                <a:extLst>
                  <a:ext uri="{0D108BD9-81ED-4DB2-BD59-A6C34878D82A}">
                    <a16:rowId xmlns:a16="http://schemas.microsoft.com/office/drawing/2014/main" val="813248847"/>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bios_manufacturer</a:t>
                      </a:r>
                    </a:p>
                  </a:txBody>
                  <a:tcPr marL="9168" marR="9168" marT="4231" marB="4231" anchor="ctr"/>
                </a:tc>
                <a:extLst>
                  <a:ext uri="{0D108BD9-81ED-4DB2-BD59-A6C34878D82A}">
                    <a16:rowId xmlns:a16="http://schemas.microsoft.com/office/drawing/2014/main" val="3181158371"/>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bios_version</a:t>
                      </a:r>
                    </a:p>
                  </a:txBody>
                  <a:tcPr marL="9168" marR="9168" marT="4231" marB="4231" anchor="ctr"/>
                </a:tc>
                <a:extLst>
                  <a:ext uri="{0D108BD9-81ED-4DB2-BD59-A6C34878D82A}">
                    <a16:rowId xmlns:a16="http://schemas.microsoft.com/office/drawing/2014/main" val="777311710"/>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config_id_base</a:t>
                      </a:r>
                    </a:p>
                  </a:txBody>
                  <a:tcPr marL="9168" marR="9168" marT="4231" marB="4231" anchor="ctr"/>
                </a:tc>
                <a:extLst>
                  <a:ext uri="{0D108BD9-81ED-4DB2-BD59-A6C34878D82A}">
                    <a16:rowId xmlns:a16="http://schemas.microsoft.com/office/drawing/2014/main" val="2844403864"/>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config_id_build</a:t>
                      </a:r>
                    </a:p>
                  </a:txBody>
                  <a:tcPr marL="9168" marR="9168" marT="4231" marB="4231" anchor="ctr"/>
                </a:tc>
                <a:extLst>
                  <a:ext uri="{0D108BD9-81ED-4DB2-BD59-A6C34878D82A}">
                    <a16:rowId xmlns:a16="http://schemas.microsoft.com/office/drawing/2014/main" val="2763897106"/>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config_id_platform</a:t>
                      </a:r>
                    </a:p>
                  </a:txBody>
                  <a:tcPr marL="9168" marR="9168" marT="4231" marB="4231" anchor="ctr"/>
                </a:tc>
                <a:extLst>
                  <a:ext uri="{0D108BD9-81ED-4DB2-BD59-A6C34878D82A}">
                    <a16:rowId xmlns:a16="http://schemas.microsoft.com/office/drawing/2014/main" val="3639955828"/>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product_type</a:t>
                      </a:r>
                    </a:p>
                  </a:txBody>
                  <a:tcPr marL="9168" marR="9168" marT="4231" marB="4231" anchor="ctr"/>
                </a:tc>
                <a:extLst>
                  <a:ext uri="{0D108BD9-81ED-4DB2-BD59-A6C34878D82A}">
                    <a16:rowId xmlns:a16="http://schemas.microsoft.com/office/drawing/2014/main" val="3768306469"/>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product_type_desc</a:t>
                      </a:r>
                    </a:p>
                  </a:txBody>
                  <a:tcPr marL="9168" marR="9168" marT="4231" marB="4231" anchor="ctr"/>
                </a:tc>
                <a:extLst>
                  <a:ext uri="{0D108BD9-81ED-4DB2-BD59-A6C34878D82A}">
                    <a16:rowId xmlns:a16="http://schemas.microsoft.com/office/drawing/2014/main" val="4054001031"/>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site_name</a:t>
                      </a:r>
                    </a:p>
                  </a:txBody>
                  <a:tcPr marL="9168" marR="9168" marT="4231" marB="4231" anchor="ctr"/>
                </a:tc>
                <a:extLst>
                  <a:ext uri="{0D108BD9-81ED-4DB2-BD59-A6C34878D82A}">
                    <a16:rowId xmlns:a16="http://schemas.microsoft.com/office/drawing/2014/main" val="3920553710"/>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system_product_name</a:t>
                      </a:r>
                    </a:p>
                  </a:txBody>
                  <a:tcPr marL="9168" marR="9168" marT="4231" marB="4231" anchor="ctr"/>
                </a:tc>
                <a:extLst>
                  <a:ext uri="{0D108BD9-81ED-4DB2-BD59-A6C34878D82A}">
                    <a16:rowId xmlns:a16="http://schemas.microsoft.com/office/drawing/2014/main" val="1936424355"/>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modified_timestamp</a:t>
                      </a:r>
                    </a:p>
                  </a:txBody>
                  <a:tcPr marL="9168" marR="9168" marT="4231" marB="4231" anchor="ctr"/>
                </a:tc>
                <a:extLst>
                  <a:ext uri="{0D108BD9-81ED-4DB2-BD59-A6C34878D82A}">
                    <a16:rowId xmlns:a16="http://schemas.microsoft.com/office/drawing/2014/main" val="1263263589"/>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7716265"/>
                  </a:ext>
                </a:extLst>
              </a:tr>
              <a:tr h="66349">
                <a:tc>
                  <a:txBody>
                    <a:bodyPr/>
                    <a:lstStyle/>
                    <a:p>
                      <a:r>
                        <a:rPr lang="en-US" sz="400">
                          <a:effectLst/>
                        </a:rPr>
                        <a:t>x-oca-asset</a:t>
                      </a:r>
                    </a:p>
                  </a:txBody>
                  <a:tcPr marL="9168" marR="9168" marT="4231" marB="4231" anchor="ctr"/>
                </a:tc>
                <a:tc>
                  <a:txBody>
                    <a:bodyPr/>
                    <a:lstStyle/>
                    <a:p>
                      <a:r>
                        <a:rPr lang="en-US" sz="400">
                          <a:effectLst/>
                        </a:rPr>
                        <a:t>ip_refs</a:t>
                      </a:r>
                    </a:p>
                  </a:txBody>
                  <a:tcPr marL="9168" marR="9168" marT="4231" marB="4231" anchor="ctr"/>
                </a:tc>
                <a:tc>
                  <a:txBody>
                    <a:bodyPr/>
                    <a:lstStyle/>
                    <a:p>
                      <a:r>
                        <a:rPr lang="en-US" sz="400">
                          <a:effectLst/>
                        </a:rPr>
                        <a:t>external_ip</a:t>
                      </a:r>
                    </a:p>
                  </a:txBody>
                  <a:tcPr marL="9168" marR="9168" marT="4231" marB="4231" anchor="ctr"/>
                </a:tc>
                <a:extLst>
                  <a:ext uri="{0D108BD9-81ED-4DB2-BD59-A6C34878D82A}">
                    <a16:rowId xmlns:a16="http://schemas.microsoft.com/office/drawing/2014/main" val="2424753136"/>
                  </a:ext>
                </a:extLst>
              </a:tr>
              <a:tr h="66349">
                <a:tc>
                  <a:txBody>
                    <a:bodyPr/>
                    <a:lstStyle/>
                    <a:p>
                      <a:r>
                        <a:rPr lang="en-US" sz="400">
                          <a:effectLst/>
                        </a:rPr>
                        <a:t>x-oca-asset</a:t>
                      </a:r>
                    </a:p>
                  </a:txBody>
                  <a:tcPr marL="9168" marR="9168" marT="4231" marB="4231" anchor="ctr"/>
                </a:tc>
                <a:tc>
                  <a:txBody>
                    <a:bodyPr/>
                    <a:lstStyle/>
                    <a:p>
                      <a:r>
                        <a:rPr lang="en-US" sz="400">
                          <a:effectLst/>
                        </a:rPr>
                        <a:t>hostname</a:t>
                      </a:r>
                    </a:p>
                  </a:txBody>
                  <a:tcPr marL="9168" marR="9168" marT="4231" marB="4231" anchor="ctr"/>
                </a:tc>
                <a:tc>
                  <a:txBody>
                    <a:bodyPr/>
                    <a:lstStyle/>
                    <a:p>
                      <a:r>
                        <a:rPr lang="en-US" sz="400">
                          <a:effectLst/>
                        </a:rPr>
                        <a:t>hostname</a:t>
                      </a:r>
                    </a:p>
                  </a:txBody>
                  <a:tcPr marL="9168" marR="9168" marT="4231" marB="4231" anchor="ctr"/>
                </a:tc>
                <a:extLst>
                  <a:ext uri="{0D108BD9-81ED-4DB2-BD59-A6C34878D82A}">
                    <a16:rowId xmlns:a16="http://schemas.microsoft.com/office/drawing/2014/main" val="1293567821"/>
                  </a:ext>
                </a:extLst>
              </a:tr>
              <a:tr h="66349">
                <a:tc>
                  <a:txBody>
                    <a:bodyPr/>
                    <a:lstStyle/>
                    <a:p>
                      <a:r>
                        <a:rPr lang="en-US" sz="400">
                          <a:effectLst/>
                        </a:rPr>
                        <a:t>x-oca-asset</a:t>
                      </a:r>
                    </a:p>
                  </a:txBody>
                  <a:tcPr marL="9168" marR="9168" marT="4231" marB="4231" anchor="ctr"/>
                </a:tc>
                <a:tc>
                  <a:txBody>
                    <a:bodyPr/>
                    <a:lstStyle/>
                    <a:p>
                      <a:r>
                        <a:rPr lang="en-US" sz="400">
                          <a:effectLst/>
                        </a:rPr>
                        <a:t>ip_refs</a:t>
                      </a:r>
                    </a:p>
                  </a:txBody>
                  <a:tcPr marL="9168" marR="9168" marT="4231" marB="4231" anchor="ctr"/>
                </a:tc>
                <a:tc>
                  <a:txBody>
                    <a:bodyPr/>
                    <a:lstStyle/>
                    <a:p>
                      <a:r>
                        <a:rPr lang="en-US" sz="400">
                          <a:effectLst/>
                        </a:rPr>
                        <a:t>local_ip</a:t>
                      </a:r>
                    </a:p>
                  </a:txBody>
                  <a:tcPr marL="9168" marR="9168" marT="4231" marB="4231" anchor="ctr"/>
                </a:tc>
                <a:extLst>
                  <a:ext uri="{0D108BD9-81ED-4DB2-BD59-A6C34878D82A}">
                    <a16:rowId xmlns:a16="http://schemas.microsoft.com/office/drawing/2014/main" val="3033421156"/>
                  </a:ext>
                </a:extLst>
              </a:tr>
              <a:tr h="66349">
                <a:tc>
                  <a:txBody>
                    <a:bodyPr/>
                    <a:lstStyle/>
                    <a:p>
                      <a:r>
                        <a:rPr lang="en-US" sz="400">
                          <a:effectLst/>
                        </a:rPr>
                        <a:t>x-oca-asset</a:t>
                      </a:r>
                    </a:p>
                  </a:txBody>
                  <a:tcPr marL="9168" marR="9168" marT="4231" marB="4231" anchor="ctr"/>
                </a:tc>
                <a:tc>
                  <a:txBody>
                    <a:bodyPr/>
                    <a:lstStyle/>
                    <a:p>
                      <a:r>
                        <a:rPr lang="en-US" sz="400">
                          <a:effectLst/>
                        </a:rPr>
                        <a:t>mac_refs</a:t>
                      </a:r>
                    </a:p>
                  </a:txBody>
                  <a:tcPr marL="9168" marR="9168" marT="4231" marB="4231" anchor="ctr"/>
                </a:tc>
                <a:tc>
                  <a:txBody>
                    <a:bodyPr/>
                    <a:lstStyle/>
                    <a:p>
                      <a:r>
                        <a:rPr lang="en-US" sz="400">
                          <a:effectLst/>
                        </a:rPr>
                        <a:t>mac_address</a:t>
                      </a:r>
                    </a:p>
                  </a:txBody>
                  <a:tcPr marL="9168" marR="9168" marT="4231" marB="4231" anchor="ctr"/>
                </a:tc>
                <a:extLst>
                  <a:ext uri="{0D108BD9-81ED-4DB2-BD59-A6C34878D82A}">
                    <a16:rowId xmlns:a16="http://schemas.microsoft.com/office/drawing/2014/main" val="2109682185"/>
                  </a:ext>
                </a:extLst>
              </a:tr>
              <a:tr h="66349">
                <a:tc>
                  <a:txBody>
                    <a:bodyPr/>
                    <a:lstStyle/>
                    <a:p>
                      <a:r>
                        <a:rPr lang="en-US" sz="400">
                          <a:effectLst/>
                        </a:rPr>
                        <a:t>x-oca-asset</a:t>
                      </a:r>
                    </a:p>
                  </a:txBody>
                  <a:tcPr marL="9168" marR="9168" marT="4231" marB="4231" anchor="ctr"/>
                </a:tc>
                <a:tc>
                  <a:txBody>
                    <a:bodyPr/>
                    <a:lstStyle/>
                    <a:p>
                      <a:r>
                        <a:rPr lang="en-US" sz="400">
                          <a:effectLst/>
                        </a:rPr>
                        <a:t>os_version</a:t>
                      </a:r>
                    </a:p>
                  </a:txBody>
                  <a:tcPr marL="9168" marR="9168" marT="4231" marB="4231" anchor="ctr"/>
                </a:tc>
                <a:tc>
                  <a:txBody>
                    <a:bodyPr/>
                    <a:lstStyle/>
                    <a:p>
                      <a:r>
                        <a:rPr lang="en-US" sz="400">
                          <a:effectLst/>
                        </a:rPr>
                        <a:t>os_version</a:t>
                      </a:r>
                    </a:p>
                  </a:txBody>
                  <a:tcPr marL="9168" marR="9168" marT="4231" marB="4231" anchor="ctr"/>
                </a:tc>
                <a:extLst>
                  <a:ext uri="{0D108BD9-81ED-4DB2-BD59-A6C34878D82A}">
                    <a16:rowId xmlns:a16="http://schemas.microsoft.com/office/drawing/2014/main" val="1250296298"/>
                  </a:ext>
                </a:extLst>
              </a:tr>
              <a:tr h="66349">
                <a:tc>
                  <a:txBody>
                    <a:bodyPr/>
                    <a:lstStyle/>
                    <a:p>
                      <a:r>
                        <a:rPr lang="en-US" sz="400">
                          <a:effectLst/>
                        </a:rPr>
                        <a:t>x-oca-asset</a:t>
                      </a:r>
                    </a:p>
                  </a:txBody>
                  <a:tcPr marL="9168" marR="9168" marT="4231" marB="4231" anchor="ctr"/>
                </a:tc>
                <a:tc>
                  <a:txBody>
                    <a:bodyPr/>
                    <a:lstStyle/>
                    <a:p>
                      <a:r>
                        <a:rPr lang="en-US" sz="400">
                          <a:effectLst/>
                        </a:rPr>
                        <a:t>os_platform</a:t>
                      </a:r>
                    </a:p>
                  </a:txBody>
                  <a:tcPr marL="9168" marR="9168" marT="4231" marB="4231" anchor="ctr"/>
                </a:tc>
                <a:tc>
                  <a:txBody>
                    <a:bodyPr/>
                    <a:lstStyle/>
                    <a:p>
                      <a:r>
                        <a:rPr lang="en-US" sz="400">
                          <a:effectLst/>
                        </a:rPr>
                        <a:t>platform_name</a:t>
                      </a:r>
                    </a:p>
                  </a:txBody>
                  <a:tcPr marL="9168" marR="9168" marT="4231" marB="4231" anchor="ctr"/>
                </a:tc>
                <a:extLst>
                  <a:ext uri="{0D108BD9-81ED-4DB2-BD59-A6C34878D82A}">
                    <a16:rowId xmlns:a16="http://schemas.microsoft.com/office/drawing/2014/main" val="1717470195"/>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2455395597"/>
                  </a:ext>
                </a:extLst>
              </a:tr>
              <a:tr h="66349">
                <a:tc>
                  <a:txBody>
                    <a:bodyPr/>
                    <a:lstStyle/>
                    <a:p>
                      <a:r>
                        <a:rPr lang="en-US" sz="400">
                          <a:effectLst/>
                        </a:rPr>
                        <a:t>x-oca-event</a:t>
                      </a:r>
                    </a:p>
                  </a:txBody>
                  <a:tcPr marL="9168" marR="9168" marT="4231" marB="4231" anchor="ctr"/>
                </a:tc>
                <a:tc>
                  <a:txBody>
                    <a:bodyPr/>
                    <a:lstStyle/>
                    <a:p>
                      <a:r>
                        <a:rPr lang="en-US" sz="400">
                          <a:effectLst/>
                        </a:rPr>
                        <a:t>created</a:t>
                      </a:r>
                    </a:p>
                  </a:txBody>
                  <a:tcPr marL="9168" marR="9168" marT="4231" marB="4231" anchor="ctr"/>
                </a:tc>
                <a:tc>
                  <a:txBody>
                    <a:bodyPr/>
                    <a:lstStyle/>
                    <a:p>
                      <a:r>
                        <a:rPr lang="en-US" sz="400">
                          <a:effectLst/>
                        </a:rPr>
                        <a:t>timestamp</a:t>
                      </a:r>
                    </a:p>
                  </a:txBody>
                  <a:tcPr marL="9168" marR="9168" marT="4231" marB="4231" anchor="ctr"/>
                </a:tc>
                <a:extLst>
                  <a:ext uri="{0D108BD9-81ED-4DB2-BD59-A6C34878D82A}">
                    <a16:rowId xmlns:a16="http://schemas.microsoft.com/office/drawing/2014/main" val="2312655332"/>
                  </a:ext>
                </a:extLst>
              </a:tr>
              <a:tr h="66349">
                <a:tc>
                  <a:txBody>
                    <a:bodyPr/>
                    <a:lstStyle/>
                    <a:p>
                      <a:r>
                        <a:rPr lang="en-US" sz="400">
                          <a:effectLst/>
                        </a:rPr>
                        <a:t>x-oca-event</a:t>
                      </a:r>
                    </a:p>
                  </a:txBody>
                  <a:tcPr marL="9168" marR="9168" marT="4231" marB="4231" anchor="ctr"/>
                </a:tc>
                <a:tc>
                  <a:txBody>
                    <a:bodyPr/>
                    <a:lstStyle/>
                    <a:p>
                      <a:r>
                        <a:rPr lang="en-US" sz="400">
                          <a:effectLst/>
                        </a:rPr>
                        <a:t>process_ref</a:t>
                      </a:r>
                    </a:p>
                  </a:txBody>
                  <a:tcPr marL="9168" marR="9168" marT="4231" marB="4231" anchor="ctr"/>
                </a:tc>
                <a:tc>
                  <a:txBody>
                    <a:bodyPr/>
                    <a:lstStyle/>
                    <a:p>
                      <a:r>
                        <a:rPr lang="en-US" sz="400">
                          <a:effectLst/>
                        </a:rPr>
                        <a:t>filename</a:t>
                      </a:r>
                    </a:p>
                  </a:txBody>
                  <a:tcPr marL="9168" marR="9168" marT="4231" marB="4231" anchor="ctr"/>
                </a:tc>
                <a:extLst>
                  <a:ext uri="{0D108BD9-81ED-4DB2-BD59-A6C34878D82A}">
                    <a16:rowId xmlns:a16="http://schemas.microsoft.com/office/drawing/2014/main" val="1406753192"/>
                  </a:ext>
                </a:extLst>
              </a:tr>
              <a:tr h="66349">
                <a:tc>
                  <a:txBody>
                    <a:bodyPr/>
                    <a:lstStyle/>
                    <a:p>
                      <a:r>
                        <a:rPr lang="en-US" sz="400">
                          <a:effectLst/>
                        </a:rPr>
                        <a:t>x-oca-event</a:t>
                      </a:r>
                    </a:p>
                  </a:txBody>
                  <a:tcPr marL="9168" marR="9168" marT="4231" marB="4231" anchor="ctr"/>
                </a:tc>
                <a:tc>
                  <a:txBody>
                    <a:bodyPr/>
                    <a:lstStyle/>
                    <a:p>
                      <a:r>
                        <a:rPr lang="en-US" sz="400">
                          <a:effectLst/>
                        </a:rPr>
                        <a:t>action</a:t>
                      </a:r>
                    </a:p>
                  </a:txBody>
                  <a:tcPr marL="9168" marR="9168" marT="4231" marB="4231" anchor="ctr"/>
                </a:tc>
                <a:tc>
                  <a:txBody>
                    <a:bodyPr/>
                    <a:lstStyle/>
                    <a:p>
                      <a:r>
                        <a:rPr lang="en-US" sz="400">
                          <a:effectLst/>
                        </a:rPr>
                        <a:t>display_name</a:t>
                      </a:r>
                    </a:p>
                  </a:txBody>
                  <a:tcPr marL="9168" marR="9168" marT="4231" marB="4231" anchor="ctr"/>
                </a:tc>
                <a:extLst>
                  <a:ext uri="{0D108BD9-81ED-4DB2-BD59-A6C34878D82A}">
                    <a16:rowId xmlns:a16="http://schemas.microsoft.com/office/drawing/2014/main" val="1402479740"/>
                  </a:ext>
                </a:extLst>
              </a:tr>
              <a:tr h="66349">
                <a:tc>
                  <a:txBody>
                    <a:bodyPr/>
                    <a:lstStyle/>
                    <a:p>
                      <a:r>
                        <a:rPr lang="en-US" sz="400">
                          <a:effectLst/>
                        </a:rPr>
                        <a:t>x-oca-event</a:t>
                      </a:r>
                    </a:p>
                  </a:txBody>
                  <a:tcPr marL="9168" marR="9168" marT="4231" marB="4231" anchor="ctr"/>
                </a:tc>
                <a:tc>
                  <a:txBody>
                    <a:bodyPr/>
                    <a:lstStyle/>
                    <a:p>
                      <a:r>
                        <a:rPr lang="en-US" sz="400">
                          <a:effectLst/>
                        </a:rPr>
                        <a:t>outcome</a:t>
                      </a:r>
                    </a:p>
                  </a:txBody>
                  <a:tcPr marL="9168" marR="9168" marT="4231" marB="4231" anchor="ctr"/>
                </a:tc>
                <a:tc>
                  <a:txBody>
                    <a:bodyPr/>
                    <a:lstStyle/>
                    <a:p>
                      <a:r>
                        <a:rPr lang="en-US" sz="400">
                          <a:effectLst/>
                        </a:rPr>
                        <a:t>description</a:t>
                      </a:r>
                    </a:p>
                  </a:txBody>
                  <a:tcPr marL="9168" marR="9168" marT="4231" marB="4231" anchor="ctr"/>
                </a:tc>
                <a:extLst>
                  <a:ext uri="{0D108BD9-81ED-4DB2-BD59-A6C34878D82A}">
                    <a16:rowId xmlns:a16="http://schemas.microsoft.com/office/drawing/2014/main" val="231394825"/>
                  </a:ext>
                </a:extLst>
              </a:tr>
              <a:tr h="66349">
                <a:tc>
                  <a:txBody>
                    <a:bodyPr/>
                    <a:lstStyle/>
                    <a:p>
                      <a:r>
                        <a:rPr lang="en-US" sz="400">
                          <a:effectLst/>
                        </a:rPr>
                        <a:t>x-oca-event</a:t>
                      </a:r>
                    </a:p>
                  </a:txBody>
                  <a:tcPr marL="9168" marR="9168" marT="4231" marB="4231" anchor="ctr"/>
                </a:tc>
                <a:tc>
                  <a:txBody>
                    <a:bodyPr/>
                    <a:lstStyle/>
                    <a:p>
                      <a:r>
                        <a:rPr lang="en-US" sz="400">
                          <a:effectLst/>
                        </a:rPr>
                        <a:t>registry_ref</a:t>
                      </a:r>
                    </a:p>
                  </a:txBody>
                  <a:tcPr marL="9168" marR="9168" marT="4231" marB="4231" anchor="ctr"/>
                </a:tc>
                <a:tc>
                  <a:txBody>
                    <a:bodyPr/>
                    <a:lstStyle/>
                    <a:p>
                      <a:r>
                        <a:rPr lang="en-US" sz="400">
                          <a:effectLst/>
                        </a:rPr>
                        <a:t>registry_key</a:t>
                      </a:r>
                    </a:p>
                  </a:txBody>
                  <a:tcPr marL="9168" marR="9168" marT="4231" marB="4231" anchor="ctr"/>
                </a:tc>
                <a:extLst>
                  <a:ext uri="{0D108BD9-81ED-4DB2-BD59-A6C34878D82A}">
                    <a16:rowId xmlns:a16="http://schemas.microsoft.com/office/drawing/2014/main" val="1219730999"/>
                  </a:ext>
                </a:extLst>
              </a:tr>
              <a:tr h="66349">
                <a:tc>
                  <a:txBody>
                    <a:bodyPr/>
                    <a:lstStyle/>
                    <a:p>
                      <a:r>
                        <a:rPr lang="en-US" sz="400">
                          <a:effectLst/>
                        </a:rPr>
                        <a:t>x-oca-event</a:t>
                      </a:r>
                    </a:p>
                  </a:txBody>
                  <a:tcPr marL="9168" marR="9168" marT="4231" marB="4231" anchor="ctr"/>
                </a:tc>
                <a:tc>
                  <a:txBody>
                    <a:bodyPr/>
                    <a:lstStyle/>
                    <a:p>
                      <a:r>
                        <a:rPr lang="en-US" sz="400">
                          <a:effectLst/>
                        </a:rPr>
                        <a:t>network_ref</a:t>
                      </a:r>
                    </a:p>
                  </a:txBody>
                  <a:tcPr marL="9168" marR="9168" marT="4231" marB="4231" anchor="ctr"/>
                </a:tc>
                <a:tc>
                  <a:txBody>
                    <a:bodyPr/>
                    <a:lstStyle/>
                    <a:p>
                      <a:r>
                        <a:rPr lang="en-US" sz="400">
                          <a:effectLst/>
                        </a:rPr>
                        <a:t>domain_ioc</a:t>
                      </a:r>
                    </a:p>
                  </a:txBody>
                  <a:tcPr marL="9168" marR="9168" marT="4231" marB="4231" anchor="ctr"/>
                </a:tc>
                <a:extLst>
                  <a:ext uri="{0D108BD9-81ED-4DB2-BD59-A6C34878D82A}">
                    <a16:rowId xmlns:a16="http://schemas.microsoft.com/office/drawing/2014/main" val="432791136"/>
                  </a:ext>
                </a:extLst>
              </a:tr>
              <a:tr h="66349">
                <a:tc>
                  <a:txBody>
                    <a:bodyPr/>
                    <a:lstStyle/>
                    <a:p>
                      <a:r>
                        <a:rPr lang="en-US" sz="400">
                          <a:effectLst/>
                        </a:rPr>
                        <a:t>x-oca-event</a:t>
                      </a:r>
                    </a:p>
                  </a:txBody>
                  <a:tcPr marL="9168" marR="9168" marT="4231" marB="4231" anchor="ctr"/>
                </a:tc>
                <a:tc>
                  <a:txBody>
                    <a:bodyPr/>
                    <a:lstStyle/>
                    <a:p>
                      <a:r>
                        <a:rPr lang="en-US" sz="400">
                          <a:effectLst/>
                        </a:rPr>
                        <a:t>file_ref</a:t>
                      </a:r>
                    </a:p>
                  </a:txBody>
                  <a:tcPr marL="9168" marR="9168" marT="4231" marB="4231" anchor="ctr"/>
                </a:tc>
                <a:tc>
                  <a:txBody>
                    <a:bodyPr/>
                    <a:lstStyle/>
                    <a:p>
                      <a:r>
                        <a:rPr lang="en-US" sz="400">
                          <a:effectLst/>
                        </a:rPr>
                        <a:t>sha256_ioc</a:t>
                      </a:r>
                    </a:p>
                  </a:txBody>
                  <a:tcPr marL="9168" marR="9168" marT="4231" marB="4231" anchor="ctr"/>
                </a:tc>
                <a:extLst>
                  <a:ext uri="{0D108BD9-81ED-4DB2-BD59-A6C34878D82A}">
                    <a16:rowId xmlns:a16="http://schemas.microsoft.com/office/drawing/2014/main" val="4243428125"/>
                  </a:ext>
                </a:extLst>
              </a:tr>
              <a:tr h="66349">
                <a:tc>
                  <a:txBody>
                    <a:bodyPr/>
                    <a:lstStyle/>
                    <a:p>
                      <a:r>
                        <a:rPr lang="en-US" sz="400">
                          <a:effectLst/>
                        </a:rPr>
                        <a:t>x-oca-event</a:t>
                      </a:r>
                    </a:p>
                  </a:txBody>
                  <a:tcPr marL="9168" marR="9168" marT="4231" marB="4231" anchor="ctr"/>
                </a:tc>
                <a:tc>
                  <a:txBody>
                    <a:bodyPr/>
                    <a:lstStyle/>
                    <a:p>
                      <a:r>
                        <a:rPr lang="en-US" sz="400">
                          <a:effectLst/>
                        </a:rPr>
                        <a:t>file_ref</a:t>
                      </a:r>
                    </a:p>
                  </a:txBody>
                  <a:tcPr marL="9168" marR="9168" marT="4231" marB="4231" anchor="ctr"/>
                </a:tc>
                <a:tc>
                  <a:txBody>
                    <a:bodyPr/>
                    <a:lstStyle/>
                    <a:p>
                      <a:r>
                        <a:rPr lang="en-US" sz="400">
                          <a:effectLst/>
                        </a:rPr>
                        <a:t>quarantined_file_sha256</a:t>
                      </a:r>
                    </a:p>
                  </a:txBody>
                  <a:tcPr marL="9168" marR="9168" marT="4231" marB="4231" anchor="ctr"/>
                </a:tc>
                <a:extLst>
                  <a:ext uri="{0D108BD9-81ED-4DB2-BD59-A6C34878D82A}">
                    <a16:rowId xmlns:a16="http://schemas.microsoft.com/office/drawing/2014/main" val="2341575851"/>
                  </a:ext>
                </a:extLst>
              </a:tr>
              <a:tr h="66349">
                <a:tc>
                  <a:txBody>
                    <a:bodyPr/>
                    <a:lstStyle/>
                    <a:p>
                      <a:r>
                        <a:rPr lang="en-US" sz="400">
                          <a:effectLst/>
                        </a:rPr>
                        <a:t>x-oca-event</a:t>
                      </a:r>
                    </a:p>
                  </a:txBody>
                  <a:tcPr marL="9168" marR="9168" marT="4231" marB="4231" anchor="ctr"/>
                </a:tc>
                <a:tc>
                  <a:txBody>
                    <a:bodyPr/>
                    <a:lstStyle/>
                    <a:p>
                      <a:r>
                        <a:rPr lang="en-US" sz="400">
                          <a:effectLst/>
                        </a:rPr>
                        <a:t>file_ref</a:t>
                      </a:r>
                    </a:p>
                  </a:txBody>
                  <a:tcPr marL="9168" marR="9168" marT="4231" marB="4231" anchor="ctr"/>
                </a:tc>
                <a:tc>
                  <a:txBody>
                    <a:bodyPr/>
                    <a:lstStyle/>
                    <a:p>
                      <a:r>
                        <a:rPr lang="en-US" sz="400">
                          <a:effectLst/>
                        </a:rPr>
                        <a:t>md5_ioc</a:t>
                      </a:r>
                    </a:p>
                  </a:txBody>
                  <a:tcPr marL="9168" marR="9168" marT="4231" marB="4231" anchor="ctr"/>
                </a:tc>
                <a:extLst>
                  <a:ext uri="{0D108BD9-81ED-4DB2-BD59-A6C34878D82A}">
                    <a16:rowId xmlns:a16="http://schemas.microsoft.com/office/drawing/2014/main" val="2122538946"/>
                  </a:ext>
                </a:extLst>
              </a:tr>
              <a:tr h="66349">
                <a:tc>
                  <a:txBody>
                    <a:bodyPr/>
                    <a:lstStyle/>
                    <a:p>
                      <a:r>
                        <a:rPr lang="en-US" sz="400">
                          <a:effectLst/>
                        </a:rPr>
                        <a:t>x-oca-event</a:t>
                      </a:r>
                    </a:p>
                  </a:txBody>
                  <a:tcPr marL="9168" marR="9168" marT="4231" marB="4231" anchor="ctr"/>
                </a:tc>
                <a:tc>
                  <a:txBody>
                    <a:bodyPr/>
                    <a:lstStyle/>
                    <a:p>
                      <a:r>
                        <a:rPr lang="en-US" sz="400">
                          <a:effectLst/>
                        </a:rPr>
                        <a:t>parent_process_ref</a:t>
                      </a:r>
                    </a:p>
                  </a:txBody>
                  <a:tcPr marL="9168" marR="9168" marT="4231" marB="4231" anchor="ctr"/>
                </a:tc>
                <a:tc>
                  <a:txBody>
                    <a:bodyPr/>
                    <a:lstStyle/>
                    <a:p>
                      <a:r>
                        <a:rPr lang="en-US" sz="400">
                          <a:effectLst/>
                        </a:rPr>
                        <a:t>parent_md5</a:t>
                      </a:r>
                    </a:p>
                  </a:txBody>
                  <a:tcPr marL="9168" marR="9168" marT="4231" marB="4231" anchor="ctr"/>
                </a:tc>
                <a:extLst>
                  <a:ext uri="{0D108BD9-81ED-4DB2-BD59-A6C34878D82A}">
                    <a16:rowId xmlns:a16="http://schemas.microsoft.com/office/drawing/2014/main" val="3230167721"/>
                  </a:ext>
                </a:extLst>
              </a:tr>
              <a:tr h="66349">
                <a:tc>
                  <a:txBody>
                    <a:bodyPr/>
                    <a:lstStyle/>
                    <a:p>
                      <a:r>
                        <a:rPr lang="en-US" sz="400">
                          <a:effectLst/>
                        </a:rPr>
                        <a:t>x-oca-event</a:t>
                      </a:r>
                    </a:p>
                  </a:txBody>
                  <a:tcPr marL="9168" marR="9168" marT="4231" marB="4231" anchor="ctr"/>
                </a:tc>
                <a:tc>
                  <a:txBody>
                    <a:bodyPr/>
                    <a:lstStyle/>
                    <a:p>
                      <a:r>
                        <a:rPr lang="en-US" sz="400">
                          <a:effectLst/>
                        </a:rPr>
                        <a:t>host_ref</a:t>
                      </a:r>
                    </a:p>
                  </a:txBody>
                  <a:tcPr marL="9168" marR="9168" marT="4231" marB="4231" anchor="ctr"/>
                </a:tc>
                <a:tc>
                  <a:txBody>
                    <a:bodyPr/>
                    <a:lstStyle/>
                    <a:p>
                      <a:r>
                        <a:rPr lang="en-US" sz="400">
                          <a:effectLst/>
                        </a:rPr>
                        <a:t>hostname</a:t>
                      </a:r>
                    </a:p>
                  </a:txBody>
                  <a:tcPr marL="9168" marR="9168" marT="4231" marB="4231" anchor="ctr"/>
                </a:tc>
                <a:extLst>
                  <a:ext uri="{0D108BD9-81ED-4DB2-BD59-A6C34878D82A}">
                    <a16:rowId xmlns:a16="http://schemas.microsoft.com/office/drawing/2014/main" val="2588671232"/>
                  </a:ext>
                </a:extLst>
              </a:tr>
              <a:tr h="66349">
                <a:tc>
                  <a:txBody>
                    <a:bodyPr/>
                    <a:lstStyle/>
                    <a:p>
                      <a:r>
                        <a:rPr lang="en-US" sz="400">
                          <a:effectLst/>
                        </a:rPr>
                        <a:t>x-oca-event</a:t>
                      </a:r>
                    </a:p>
                  </a:txBody>
                  <a:tcPr marL="9168" marR="9168" marT="4231" marB="4231" anchor="ctr"/>
                </a:tc>
                <a:tc>
                  <a:txBody>
                    <a:bodyPr/>
                    <a:lstStyle/>
                    <a:p>
                      <a:r>
                        <a:rPr lang="en-US" sz="400">
                          <a:effectLst/>
                        </a:rPr>
                        <a:t>provider</a:t>
                      </a:r>
                    </a:p>
                  </a:txBody>
                  <a:tcPr marL="9168" marR="9168" marT="4231" marB="4231" anchor="ctr"/>
                </a:tc>
                <a:tc>
                  <a:txBody>
                    <a:bodyPr/>
                    <a:lstStyle/>
                    <a:p>
                      <a:r>
                        <a:rPr lang="en-US" sz="400">
                          <a:effectLst/>
                        </a:rPr>
                        <a:t>provider</a:t>
                      </a:r>
                    </a:p>
                  </a:txBody>
                  <a:tcPr marL="9168" marR="9168" marT="4231" marB="4231" anchor="ctr"/>
                </a:tc>
                <a:extLst>
                  <a:ext uri="{0D108BD9-81ED-4DB2-BD59-A6C34878D82A}">
                    <a16:rowId xmlns:a16="http://schemas.microsoft.com/office/drawing/2014/main" val="1750350055"/>
                  </a:ext>
                </a:extLst>
              </a:tr>
              <a:tr h="66349">
                <a:tc>
                  <a:txBody>
                    <a:bodyPr/>
                    <a:lstStyle/>
                    <a:p>
                      <a:r>
                        <a:rPr lang="en-US" sz="400">
                          <a:effectLst/>
                        </a:rPr>
                        <a:t>x-oca-event</a:t>
                      </a:r>
                    </a:p>
                  </a:txBody>
                  <a:tcPr marL="9168" marR="9168" marT="4231" marB="4231" anchor="ctr"/>
                </a:tc>
                <a:tc>
                  <a:txBody>
                    <a:bodyPr/>
                    <a:lstStyle/>
                    <a:p>
                      <a:r>
                        <a:rPr lang="en-US" sz="400" dirty="0">
                          <a:effectLst/>
                        </a:rPr>
                        <a:t>severity</a:t>
                      </a:r>
                    </a:p>
                  </a:txBody>
                  <a:tcPr marL="9168" marR="9168" marT="4231" marB="4231" anchor="ctr"/>
                </a:tc>
                <a:tc>
                  <a:txBody>
                    <a:bodyPr/>
                    <a:lstStyle/>
                    <a:p>
                      <a:r>
                        <a:rPr lang="en-US" sz="400" dirty="0">
                          <a:effectLst/>
                        </a:rPr>
                        <a:t>severity</a:t>
                      </a:r>
                    </a:p>
                  </a:txBody>
                  <a:tcPr marL="9168" marR="9168" marT="4231" marB="4231" anchor="ctr"/>
                </a:tc>
                <a:extLst>
                  <a:ext uri="{0D108BD9-81ED-4DB2-BD59-A6C34878D82A}">
                    <a16:rowId xmlns:a16="http://schemas.microsoft.com/office/drawing/2014/main" val="31627185"/>
                  </a:ext>
                </a:extLst>
              </a:tr>
            </a:tbl>
          </a:graphicData>
        </a:graphic>
      </p:graphicFrame>
      <p:graphicFrame>
        <p:nvGraphicFramePr>
          <p:cNvPr id="6" name="Table 5">
            <a:extLst>
              <a:ext uri="{FF2B5EF4-FFF2-40B4-BE49-F238E27FC236}">
                <a16:creationId xmlns:a16="http://schemas.microsoft.com/office/drawing/2014/main" id="{BD60489F-F36B-4E29-B524-A4198FCC3B09}"/>
              </a:ext>
            </a:extLst>
          </p:cNvPr>
          <p:cNvGraphicFramePr>
            <a:graphicFrameLocks noGrp="1"/>
          </p:cNvGraphicFramePr>
          <p:nvPr/>
        </p:nvGraphicFramePr>
        <p:xfrm>
          <a:off x="6628337" y="43821"/>
          <a:ext cx="1995138" cy="6619129"/>
        </p:xfrm>
        <a:graphic>
          <a:graphicData uri="http://schemas.openxmlformats.org/drawingml/2006/table">
            <a:tbl>
              <a:tblPr>
                <a:tableStyleId>{775DCB02-9BB8-47FD-8907-85C794F793BA}</a:tableStyleId>
              </a:tblPr>
              <a:tblGrid>
                <a:gridCol w="568449">
                  <a:extLst>
                    <a:ext uri="{9D8B030D-6E8A-4147-A177-3AD203B41FA5}">
                      <a16:colId xmlns:a16="http://schemas.microsoft.com/office/drawing/2014/main" val="3243865977"/>
                    </a:ext>
                  </a:extLst>
                </a:gridCol>
                <a:gridCol w="580683">
                  <a:extLst>
                    <a:ext uri="{9D8B030D-6E8A-4147-A177-3AD203B41FA5}">
                      <a16:colId xmlns:a16="http://schemas.microsoft.com/office/drawing/2014/main" val="4031908246"/>
                    </a:ext>
                  </a:extLst>
                </a:gridCol>
                <a:gridCol w="846006">
                  <a:extLst>
                    <a:ext uri="{9D8B030D-6E8A-4147-A177-3AD203B41FA5}">
                      <a16:colId xmlns:a16="http://schemas.microsoft.com/office/drawing/2014/main" val="1453568457"/>
                    </a:ext>
                  </a:extLst>
                </a:gridCol>
              </a:tblGrid>
              <a:tr h="66896">
                <a:tc>
                  <a:txBody>
                    <a:bodyPr/>
                    <a:lstStyle/>
                    <a:p>
                      <a:r>
                        <a:rPr lang="en-US" sz="400" b="1">
                          <a:effectLst/>
                        </a:rPr>
                        <a:t>STIX Object</a:t>
                      </a:r>
                    </a:p>
                  </a:txBody>
                  <a:tcPr marL="9466" marR="9466" marT="4369" marB="4369" anchor="ctr"/>
                </a:tc>
                <a:tc>
                  <a:txBody>
                    <a:bodyPr/>
                    <a:lstStyle/>
                    <a:p>
                      <a:r>
                        <a:rPr lang="en-US" sz="400" b="1" dirty="0">
                          <a:effectLst/>
                        </a:rPr>
                        <a:t>STIX Property</a:t>
                      </a:r>
                    </a:p>
                  </a:txBody>
                  <a:tcPr marL="9466" marR="9466" marT="4369" marB="4369" anchor="ctr"/>
                </a:tc>
                <a:tc>
                  <a:txBody>
                    <a:bodyPr/>
                    <a:lstStyle/>
                    <a:p>
                      <a:r>
                        <a:rPr lang="en-US" sz="400" b="1" dirty="0">
                          <a:effectLst/>
                        </a:rPr>
                        <a:t>Data Source Field</a:t>
                      </a:r>
                    </a:p>
                  </a:txBody>
                  <a:tcPr marL="9466" marR="9466" marT="4369" marB="4369" anchor="ctr"/>
                </a:tc>
                <a:extLst>
                  <a:ext uri="{0D108BD9-81ED-4DB2-BD59-A6C34878D82A}">
                    <a16:rowId xmlns:a16="http://schemas.microsoft.com/office/drawing/2014/main" val="3487378286"/>
                  </a:ext>
                </a:extLst>
              </a:tr>
              <a:tr h="66896">
                <a:tc>
                  <a:txBody>
                    <a:bodyPr/>
                    <a:lstStyle/>
                    <a:p>
                      <a:r>
                        <a:rPr lang="en-US" sz="400">
                          <a:effectLst/>
                        </a:rPr>
                        <a:t>directory</a:t>
                      </a:r>
                    </a:p>
                  </a:txBody>
                  <a:tcPr marL="9466" marR="9466" marT="4369" marB="4369" anchor="ctr"/>
                </a:tc>
                <a:tc>
                  <a:txBody>
                    <a:bodyPr/>
                    <a:lstStyle/>
                    <a:p>
                      <a:r>
                        <a:rPr lang="en-US" sz="400" dirty="0">
                          <a:effectLst/>
                        </a:rPr>
                        <a:t>path</a:t>
                      </a:r>
                    </a:p>
                  </a:txBody>
                  <a:tcPr marL="9466" marR="9466" marT="4369" marB="4369" anchor="ctr"/>
                </a:tc>
                <a:tc>
                  <a:txBody>
                    <a:bodyPr/>
                    <a:lstStyle/>
                    <a:p>
                      <a:r>
                        <a:rPr lang="en-US" sz="400">
                          <a:effectLst/>
                        </a:rPr>
                        <a:t>objectFilePath</a:t>
                      </a:r>
                    </a:p>
                  </a:txBody>
                  <a:tcPr marL="9466" marR="9466" marT="4369" marB="4369" anchor="ctr"/>
                </a:tc>
                <a:extLst>
                  <a:ext uri="{0D108BD9-81ED-4DB2-BD59-A6C34878D82A}">
                    <a16:rowId xmlns:a16="http://schemas.microsoft.com/office/drawing/2014/main" val="932346891"/>
                  </a:ext>
                </a:extLst>
              </a:tr>
              <a:tr h="66896">
                <a:tc>
                  <a:txBody>
                    <a:bodyPr/>
                    <a:lstStyle/>
                    <a:p>
                      <a:r>
                        <a:rPr lang="en-US" sz="400">
                          <a:effectLst/>
                        </a:rPr>
                        <a:t>directory</a:t>
                      </a:r>
                    </a:p>
                  </a:txBody>
                  <a:tcPr marL="9466" marR="9466" marT="4369" marB="4369" anchor="ctr"/>
                </a:tc>
                <a:tc>
                  <a:txBody>
                    <a:bodyPr/>
                    <a:lstStyle/>
                    <a:p>
                      <a:r>
                        <a:rPr lang="en-US" sz="400">
                          <a:effectLst/>
                        </a:rPr>
                        <a:t>path</a:t>
                      </a:r>
                    </a:p>
                  </a:txBody>
                  <a:tcPr marL="9466" marR="9466" marT="4369" marB="4369" anchor="ctr"/>
                </a:tc>
                <a:tc>
                  <a:txBody>
                    <a:bodyPr/>
                    <a:lstStyle/>
                    <a:p>
                      <a:r>
                        <a:rPr lang="en-US" sz="400">
                          <a:effectLst/>
                        </a:rPr>
                        <a:t>processFilePath</a:t>
                      </a:r>
                    </a:p>
                  </a:txBody>
                  <a:tcPr marL="9466" marR="9466" marT="4369" marB="4369" anchor="ctr"/>
                </a:tc>
                <a:extLst>
                  <a:ext uri="{0D108BD9-81ED-4DB2-BD59-A6C34878D82A}">
                    <a16:rowId xmlns:a16="http://schemas.microsoft.com/office/drawing/2014/main" val="2230962835"/>
                  </a:ext>
                </a:extLst>
              </a:tr>
              <a:tr h="66896">
                <a:tc>
                  <a:txBody>
                    <a:bodyPr/>
                    <a:lstStyle/>
                    <a:p>
                      <a:r>
                        <a:rPr lang="en-US" sz="400">
                          <a:effectLst/>
                        </a:rPr>
                        <a:t>directory</a:t>
                      </a:r>
                    </a:p>
                  </a:txBody>
                  <a:tcPr marL="9466" marR="9466" marT="4369" marB="4369" anchor="ctr"/>
                </a:tc>
                <a:tc>
                  <a:txBody>
                    <a:bodyPr/>
                    <a:lstStyle/>
                    <a:p>
                      <a:r>
                        <a:rPr lang="en-US" sz="400">
                          <a:effectLst/>
                        </a:rPr>
                        <a:t>path</a:t>
                      </a:r>
                    </a:p>
                  </a:txBody>
                  <a:tcPr marL="9466" marR="9466" marT="4369" marB="4369" anchor="ctr"/>
                </a:tc>
                <a:tc>
                  <a:txBody>
                    <a:bodyPr/>
                    <a:lstStyle/>
                    <a:p>
                      <a:r>
                        <a:rPr lang="en-US" sz="400">
                          <a:effectLst/>
                        </a:rPr>
                        <a:t>parentFilePath</a:t>
                      </a:r>
                    </a:p>
                  </a:txBody>
                  <a:tcPr marL="9466" marR="9466" marT="4369" marB="4369" anchor="ctr"/>
                </a:tc>
                <a:extLst>
                  <a:ext uri="{0D108BD9-81ED-4DB2-BD59-A6C34878D82A}">
                    <a16:rowId xmlns:a16="http://schemas.microsoft.com/office/drawing/2014/main" val="110206926"/>
                  </a:ext>
                </a:extLst>
              </a:tr>
              <a:tr h="66896">
                <a:tc>
                  <a:txBody>
                    <a:bodyPr/>
                    <a:lstStyle/>
                    <a:p>
                      <a:r>
                        <a:rPr lang="en-US" sz="400">
                          <a:effectLst/>
                        </a:rPr>
                        <a:t>directory</a:t>
                      </a:r>
                    </a:p>
                  </a:txBody>
                  <a:tcPr marL="9466" marR="9466" marT="4369" marB="4369" anchor="ctr"/>
                </a:tc>
                <a:tc>
                  <a:txBody>
                    <a:bodyPr/>
                    <a:lstStyle/>
                    <a:p>
                      <a:r>
                        <a:rPr lang="en-US" sz="400">
                          <a:effectLst/>
                        </a:rPr>
                        <a:t>path</a:t>
                      </a:r>
                    </a:p>
                  </a:txBody>
                  <a:tcPr marL="9466" marR="9466" marT="4369" marB="4369" anchor="ctr"/>
                </a:tc>
                <a:tc>
                  <a:txBody>
                    <a:bodyPr/>
                    <a:lstStyle/>
                    <a:p>
                      <a:r>
                        <a:rPr lang="en-US" sz="400">
                          <a:effectLst/>
                        </a:rPr>
                        <a:t>srcFilePath</a:t>
                      </a:r>
                    </a:p>
                  </a:txBody>
                  <a:tcPr marL="9466" marR="9466" marT="4369" marB="4369" anchor="ctr"/>
                </a:tc>
                <a:extLst>
                  <a:ext uri="{0D108BD9-81ED-4DB2-BD59-A6C34878D82A}">
                    <a16:rowId xmlns:a16="http://schemas.microsoft.com/office/drawing/2014/main" val="914284597"/>
                  </a:ext>
                </a:extLst>
              </a:tr>
              <a:tr h="93937">
                <a:tc>
                  <a:txBody>
                    <a:bodyPr/>
                    <a:lstStyle/>
                    <a:p>
                      <a:endParaRPr lang="en-US" sz="400" dirty="0">
                        <a:effectLst/>
                      </a:endParaRPr>
                    </a:p>
                  </a:txBody>
                  <a:tcPr marL="9466" marR="9466" marT="4369" marB="4369" anchor="ctr"/>
                </a:tc>
                <a:tc>
                  <a:txBody>
                    <a:bodyPr/>
                    <a:lstStyle/>
                    <a:p>
                      <a:endParaRPr lang="en-US" sz="400" dirty="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3680995089"/>
                  </a:ext>
                </a:extLst>
              </a:tr>
              <a:tr h="66896">
                <a:tc>
                  <a:txBody>
                    <a:bodyPr/>
                    <a:lstStyle/>
                    <a:p>
                      <a:r>
                        <a:rPr lang="en-US" sz="400">
                          <a:effectLst/>
                        </a:rPr>
                        <a:t>domain-name</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hostName</a:t>
                      </a:r>
                    </a:p>
                  </a:txBody>
                  <a:tcPr marL="9466" marR="9466" marT="4369" marB="4369" anchor="ctr"/>
                </a:tc>
                <a:extLst>
                  <a:ext uri="{0D108BD9-81ED-4DB2-BD59-A6C34878D82A}">
                    <a16:rowId xmlns:a16="http://schemas.microsoft.com/office/drawing/2014/main" val="2566069118"/>
                  </a:ext>
                </a:extLst>
              </a:tr>
              <a:tr h="66896">
                <a:tc>
                  <a:txBody>
                    <a:bodyPr/>
                    <a:lstStyle/>
                    <a:p>
                      <a:r>
                        <a:rPr lang="en-US" sz="400">
                          <a:effectLst/>
                        </a:rPr>
                        <a:t>domain-name</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objectHostName</a:t>
                      </a:r>
                    </a:p>
                  </a:txBody>
                  <a:tcPr marL="9466" marR="9466" marT="4369" marB="4369" anchor="ctr"/>
                </a:tc>
                <a:extLst>
                  <a:ext uri="{0D108BD9-81ED-4DB2-BD59-A6C34878D82A}">
                    <a16:rowId xmlns:a16="http://schemas.microsoft.com/office/drawing/2014/main" val="71921876"/>
                  </a:ext>
                </a:extLst>
              </a:tr>
              <a:tr h="66896">
                <a:tc>
                  <a:txBody>
                    <a:bodyPr/>
                    <a:lstStyle/>
                    <a:p>
                      <a:r>
                        <a:rPr lang="en-US" sz="400">
                          <a:effectLst/>
                        </a:rPr>
                        <a:t>domain-name</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source_domain</a:t>
                      </a:r>
                    </a:p>
                  </a:txBody>
                  <a:tcPr marL="9466" marR="9466" marT="4369" marB="4369" anchor="ctr"/>
                </a:tc>
                <a:extLst>
                  <a:ext uri="{0D108BD9-81ED-4DB2-BD59-A6C34878D82A}">
                    <a16:rowId xmlns:a16="http://schemas.microsoft.com/office/drawing/2014/main" val="1619660662"/>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3325432527"/>
                  </a:ext>
                </a:extLst>
              </a:tr>
              <a:tr h="66896">
                <a:tc>
                  <a:txBody>
                    <a:bodyPr/>
                    <a:lstStyle/>
                    <a:p>
                      <a:r>
                        <a:rPr lang="en-US" sz="400">
                          <a:effectLst/>
                        </a:rPr>
                        <a:t>email-addr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mail_message_sender</a:t>
                      </a:r>
                    </a:p>
                  </a:txBody>
                  <a:tcPr marL="9466" marR="9466" marT="4369" marB="4369" anchor="ctr"/>
                </a:tc>
                <a:extLst>
                  <a:ext uri="{0D108BD9-81ED-4DB2-BD59-A6C34878D82A}">
                    <a16:rowId xmlns:a16="http://schemas.microsoft.com/office/drawing/2014/main" val="2434735417"/>
                  </a:ext>
                </a:extLst>
              </a:tr>
              <a:tr h="66896">
                <a:tc>
                  <a:txBody>
                    <a:bodyPr/>
                    <a:lstStyle/>
                    <a:p>
                      <a:r>
                        <a:rPr lang="en-US" sz="400">
                          <a:effectLst/>
                        </a:rPr>
                        <a:t>email-addr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mail_message_recipient</a:t>
                      </a:r>
                    </a:p>
                  </a:txBody>
                  <a:tcPr marL="9466" marR="9466" marT="4369" marB="4369" anchor="ctr"/>
                </a:tc>
                <a:extLst>
                  <a:ext uri="{0D108BD9-81ED-4DB2-BD59-A6C34878D82A}">
                    <a16:rowId xmlns:a16="http://schemas.microsoft.com/office/drawing/2014/main" val="246251723"/>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619583929"/>
                  </a:ext>
                </a:extLst>
              </a:tr>
              <a:tr h="66896">
                <a:tc>
                  <a:txBody>
                    <a:bodyPr/>
                    <a:lstStyle/>
                    <a:p>
                      <a:r>
                        <a:rPr lang="en-US" sz="400">
                          <a:effectLst/>
                        </a:rPr>
                        <a:t>email-message</a:t>
                      </a:r>
                    </a:p>
                  </a:txBody>
                  <a:tcPr marL="9466" marR="9466" marT="4369" marB="4369" anchor="ctr"/>
                </a:tc>
                <a:tc>
                  <a:txBody>
                    <a:bodyPr/>
                    <a:lstStyle/>
                    <a:p>
                      <a:r>
                        <a:rPr lang="en-US" sz="400">
                          <a:effectLst/>
                        </a:rPr>
                        <a:t>sender_ref</a:t>
                      </a:r>
                    </a:p>
                  </a:txBody>
                  <a:tcPr marL="9466" marR="9466" marT="4369" marB="4369" anchor="ctr"/>
                </a:tc>
                <a:tc>
                  <a:txBody>
                    <a:bodyPr/>
                    <a:lstStyle/>
                    <a:p>
                      <a:r>
                        <a:rPr lang="en-US" sz="400">
                          <a:effectLst/>
                        </a:rPr>
                        <a:t>mail_message_sender</a:t>
                      </a:r>
                    </a:p>
                  </a:txBody>
                  <a:tcPr marL="9466" marR="9466" marT="4369" marB="4369" anchor="ctr"/>
                </a:tc>
                <a:extLst>
                  <a:ext uri="{0D108BD9-81ED-4DB2-BD59-A6C34878D82A}">
                    <a16:rowId xmlns:a16="http://schemas.microsoft.com/office/drawing/2014/main" val="1924252399"/>
                  </a:ext>
                </a:extLst>
              </a:tr>
              <a:tr h="66896">
                <a:tc>
                  <a:txBody>
                    <a:bodyPr/>
                    <a:lstStyle/>
                    <a:p>
                      <a:r>
                        <a:rPr lang="en-US" sz="400">
                          <a:effectLst/>
                        </a:rPr>
                        <a:t>email-message</a:t>
                      </a:r>
                    </a:p>
                  </a:txBody>
                  <a:tcPr marL="9466" marR="9466" marT="4369" marB="4369" anchor="ctr"/>
                </a:tc>
                <a:tc>
                  <a:txBody>
                    <a:bodyPr/>
                    <a:lstStyle/>
                    <a:p>
                      <a:r>
                        <a:rPr lang="en-US" sz="400">
                          <a:effectLst/>
                        </a:rPr>
                        <a:t>is_multipart</a:t>
                      </a:r>
                    </a:p>
                  </a:txBody>
                  <a:tcPr marL="9466" marR="9466" marT="4369" marB="4369" anchor="ctr"/>
                </a:tc>
                <a:tc>
                  <a:txBody>
                    <a:bodyPr/>
                    <a:lstStyle/>
                    <a:p>
                      <a:r>
                        <a:rPr lang="en-US" sz="400">
                          <a:effectLst/>
                        </a:rPr>
                        <a:t>mail_message_sender</a:t>
                      </a:r>
                    </a:p>
                  </a:txBody>
                  <a:tcPr marL="9466" marR="9466" marT="4369" marB="4369" anchor="ctr"/>
                </a:tc>
                <a:extLst>
                  <a:ext uri="{0D108BD9-81ED-4DB2-BD59-A6C34878D82A}">
                    <a16:rowId xmlns:a16="http://schemas.microsoft.com/office/drawing/2014/main" val="1586314497"/>
                  </a:ext>
                </a:extLst>
              </a:tr>
              <a:tr h="66896">
                <a:tc>
                  <a:txBody>
                    <a:bodyPr/>
                    <a:lstStyle/>
                    <a:p>
                      <a:r>
                        <a:rPr lang="en-US" sz="400">
                          <a:effectLst/>
                        </a:rPr>
                        <a:t>email-message</a:t>
                      </a:r>
                    </a:p>
                  </a:txBody>
                  <a:tcPr marL="9466" marR="9466" marT="4369" marB="4369" anchor="ctr"/>
                </a:tc>
                <a:tc>
                  <a:txBody>
                    <a:bodyPr/>
                    <a:lstStyle/>
                    <a:p>
                      <a:r>
                        <a:rPr lang="en-US" sz="400">
                          <a:effectLst/>
                        </a:rPr>
                        <a:t>to_refs</a:t>
                      </a:r>
                    </a:p>
                  </a:txBody>
                  <a:tcPr marL="9466" marR="9466" marT="4369" marB="4369" anchor="ctr"/>
                </a:tc>
                <a:tc>
                  <a:txBody>
                    <a:bodyPr/>
                    <a:lstStyle/>
                    <a:p>
                      <a:r>
                        <a:rPr lang="en-US" sz="400">
                          <a:effectLst/>
                        </a:rPr>
                        <a:t>mail_message_recipient</a:t>
                      </a:r>
                    </a:p>
                  </a:txBody>
                  <a:tcPr marL="9466" marR="9466" marT="4369" marB="4369" anchor="ctr"/>
                </a:tc>
                <a:extLst>
                  <a:ext uri="{0D108BD9-81ED-4DB2-BD59-A6C34878D82A}">
                    <a16:rowId xmlns:a16="http://schemas.microsoft.com/office/drawing/2014/main" val="2516312580"/>
                  </a:ext>
                </a:extLst>
              </a:tr>
              <a:tr h="66896">
                <a:tc>
                  <a:txBody>
                    <a:bodyPr/>
                    <a:lstStyle/>
                    <a:p>
                      <a:r>
                        <a:rPr lang="en-US" sz="400">
                          <a:effectLst/>
                        </a:rPr>
                        <a:t>email-message</a:t>
                      </a:r>
                    </a:p>
                  </a:txBody>
                  <a:tcPr marL="9466" marR="9466" marT="4369" marB="4369" anchor="ctr"/>
                </a:tc>
                <a:tc>
                  <a:txBody>
                    <a:bodyPr/>
                    <a:lstStyle/>
                    <a:p>
                      <a:r>
                        <a:rPr lang="en-US" sz="400">
                          <a:effectLst/>
                        </a:rPr>
                        <a:t>is_multipart</a:t>
                      </a:r>
                    </a:p>
                  </a:txBody>
                  <a:tcPr marL="9466" marR="9466" marT="4369" marB="4369" anchor="ctr"/>
                </a:tc>
                <a:tc>
                  <a:txBody>
                    <a:bodyPr/>
                    <a:lstStyle/>
                    <a:p>
                      <a:r>
                        <a:rPr lang="en-US" sz="400">
                          <a:effectLst/>
                        </a:rPr>
                        <a:t>mail_message_recipient</a:t>
                      </a:r>
                    </a:p>
                  </a:txBody>
                  <a:tcPr marL="9466" marR="9466" marT="4369" marB="4369" anchor="ctr"/>
                </a:tc>
                <a:extLst>
                  <a:ext uri="{0D108BD9-81ED-4DB2-BD59-A6C34878D82A}">
                    <a16:rowId xmlns:a16="http://schemas.microsoft.com/office/drawing/2014/main" val="1695266585"/>
                  </a:ext>
                </a:extLst>
              </a:tr>
              <a:tr h="66896">
                <a:tc>
                  <a:txBody>
                    <a:bodyPr/>
                    <a:lstStyle/>
                    <a:p>
                      <a:r>
                        <a:rPr lang="en-US" sz="400">
                          <a:effectLst/>
                        </a:rPr>
                        <a:t>email-message</a:t>
                      </a:r>
                    </a:p>
                  </a:txBody>
                  <a:tcPr marL="9466" marR="9466" marT="4369" marB="4369" anchor="ctr"/>
                </a:tc>
                <a:tc>
                  <a:txBody>
                    <a:bodyPr/>
                    <a:lstStyle/>
                    <a:p>
                      <a:r>
                        <a:rPr lang="en-US" sz="400">
                          <a:effectLst/>
                        </a:rPr>
                        <a:t>subject</a:t>
                      </a:r>
                    </a:p>
                  </a:txBody>
                  <a:tcPr marL="9466" marR="9466" marT="4369" marB="4369" anchor="ctr"/>
                </a:tc>
                <a:tc>
                  <a:txBody>
                    <a:bodyPr/>
                    <a:lstStyle/>
                    <a:p>
                      <a:r>
                        <a:rPr lang="en-US" sz="400">
                          <a:effectLst/>
                        </a:rPr>
                        <a:t>mail_message_subject</a:t>
                      </a:r>
                    </a:p>
                  </a:txBody>
                  <a:tcPr marL="9466" marR="9466" marT="4369" marB="4369" anchor="ctr"/>
                </a:tc>
                <a:extLst>
                  <a:ext uri="{0D108BD9-81ED-4DB2-BD59-A6C34878D82A}">
                    <a16:rowId xmlns:a16="http://schemas.microsoft.com/office/drawing/2014/main" val="174213672"/>
                  </a:ext>
                </a:extLst>
              </a:tr>
              <a:tr h="66896">
                <a:tc>
                  <a:txBody>
                    <a:bodyPr/>
                    <a:lstStyle/>
                    <a:p>
                      <a:r>
                        <a:rPr lang="en-US" sz="400">
                          <a:effectLst/>
                        </a:rPr>
                        <a:t>email-message</a:t>
                      </a:r>
                    </a:p>
                  </a:txBody>
                  <a:tcPr marL="9466" marR="9466" marT="4369" marB="4369" anchor="ctr"/>
                </a:tc>
                <a:tc>
                  <a:txBody>
                    <a:bodyPr/>
                    <a:lstStyle/>
                    <a:p>
                      <a:r>
                        <a:rPr lang="en-US" sz="400" dirty="0" err="1">
                          <a:effectLst/>
                        </a:rPr>
                        <a:t>is_multipart</a:t>
                      </a:r>
                      <a:endParaRPr lang="en-US" sz="400" dirty="0">
                        <a:effectLst/>
                      </a:endParaRPr>
                    </a:p>
                  </a:txBody>
                  <a:tcPr marL="9466" marR="9466" marT="4369" marB="4369" anchor="ctr"/>
                </a:tc>
                <a:tc>
                  <a:txBody>
                    <a:bodyPr/>
                    <a:lstStyle/>
                    <a:p>
                      <a:r>
                        <a:rPr lang="en-US" sz="400">
                          <a:effectLst/>
                        </a:rPr>
                        <a:t>mail_message_subject</a:t>
                      </a:r>
                    </a:p>
                  </a:txBody>
                  <a:tcPr marL="9466" marR="9466" marT="4369" marB="4369" anchor="ctr"/>
                </a:tc>
                <a:extLst>
                  <a:ext uri="{0D108BD9-81ED-4DB2-BD59-A6C34878D82A}">
                    <a16:rowId xmlns:a16="http://schemas.microsoft.com/office/drawing/2014/main" val="1190984630"/>
                  </a:ext>
                </a:extLst>
              </a:tr>
              <a:tr h="66896">
                <a:tc>
                  <a:txBody>
                    <a:bodyPr/>
                    <a:lstStyle/>
                    <a:p>
                      <a:r>
                        <a:rPr lang="en-US" sz="400">
                          <a:effectLst/>
                        </a:rPr>
                        <a:t>email-message</a:t>
                      </a:r>
                    </a:p>
                  </a:txBody>
                  <a:tcPr marL="9466" marR="9466" marT="4369" marB="4369" anchor="ctr"/>
                </a:tc>
                <a:tc>
                  <a:txBody>
                    <a:bodyPr/>
                    <a:lstStyle/>
                    <a:p>
                      <a:r>
                        <a:rPr lang="en-US" sz="400">
                          <a:effectLst/>
                        </a:rPr>
                        <a:t>date</a:t>
                      </a:r>
                    </a:p>
                  </a:txBody>
                  <a:tcPr marL="9466" marR="9466" marT="4369" marB="4369" anchor="ctr"/>
                </a:tc>
                <a:tc>
                  <a:txBody>
                    <a:bodyPr/>
                    <a:lstStyle/>
                    <a:p>
                      <a:r>
                        <a:rPr lang="en-US" sz="400">
                          <a:effectLst/>
                        </a:rPr>
                        <a:t>mail_message_delivery_time</a:t>
                      </a:r>
                    </a:p>
                  </a:txBody>
                  <a:tcPr marL="9466" marR="9466" marT="4369" marB="4369" anchor="ctr"/>
                </a:tc>
                <a:extLst>
                  <a:ext uri="{0D108BD9-81ED-4DB2-BD59-A6C34878D82A}">
                    <a16:rowId xmlns:a16="http://schemas.microsoft.com/office/drawing/2014/main" val="2551770641"/>
                  </a:ext>
                </a:extLst>
              </a:tr>
              <a:tr h="66896">
                <a:tc>
                  <a:txBody>
                    <a:bodyPr/>
                    <a:lstStyle/>
                    <a:p>
                      <a:r>
                        <a:rPr lang="en-US" sz="400">
                          <a:effectLst/>
                        </a:rPr>
                        <a:t>email-message</a:t>
                      </a:r>
                    </a:p>
                  </a:txBody>
                  <a:tcPr marL="9466" marR="9466" marT="4369" marB="4369" anchor="ctr"/>
                </a:tc>
                <a:tc>
                  <a:txBody>
                    <a:bodyPr/>
                    <a:lstStyle/>
                    <a:p>
                      <a:r>
                        <a:rPr lang="en-US" sz="400">
                          <a:effectLst/>
                        </a:rPr>
                        <a:t>is_multipart</a:t>
                      </a:r>
                    </a:p>
                  </a:txBody>
                  <a:tcPr marL="9466" marR="9466" marT="4369" marB="4369" anchor="ctr"/>
                </a:tc>
                <a:tc>
                  <a:txBody>
                    <a:bodyPr/>
                    <a:lstStyle/>
                    <a:p>
                      <a:r>
                        <a:rPr lang="en-US" sz="400">
                          <a:effectLst/>
                        </a:rPr>
                        <a:t>mail_message_delivery_time</a:t>
                      </a:r>
                    </a:p>
                  </a:txBody>
                  <a:tcPr marL="9466" marR="9466" marT="4369" marB="4369" anchor="ctr"/>
                </a:tc>
                <a:extLst>
                  <a:ext uri="{0D108BD9-81ED-4DB2-BD59-A6C34878D82A}">
                    <a16:rowId xmlns:a16="http://schemas.microsoft.com/office/drawing/2014/main" val="4177218165"/>
                  </a:ext>
                </a:extLst>
              </a:tr>
              <a:tr h="66896">
                <a:tc>
                  <a:txBody>
                    <a:bodyPr/>
                    <a:lstStyle/>
                    <a:p>
                      <a:r>
                        <a:rPr lang="en-US" sz="400">
                          <a:effectLst/>
                        </a:rPr>
                        <a:t>email-message</a:t>
                      </a:r>
                    </a:p>
                  </a:txBody>
                  <a:tcPr marL="9466" marR="9466" marT="4369" marB="4369" anchor="ctr"/>
                </a:tc>
                <a:tc>
                  <a:txBody>
                    <a:bodyPr/>
                    <a:lstStyle/>
                    <a:p>
                      <a:r>
                        <a:rPr lang="en-US" sz="400">
                          <a:effectLst/>
                        </a:rPr>
                        <a:t>additional_header_fields</a:t>
                      </a:r>
                    </a:p>
                  </a:txBody>
                  <a:tcPr marL="9466" marR="9466" marT="4369" marB="4369" anchor="ctr"/>
                </a:tc>
                <a:tc>
                  <a:txBody>
                    <a:bodyPr/>
                    <a:lstStyle/>
                    <a:p>
                      <a:r>
                        <a:rPr lang="en-US" sz="400">
                          <a:effectLst/>
                        </a:rPr>
                        <a:t>mail_internet_headers</a:t>
                      </a:r>
                    </a:p>
                  </a:txBody>
                  <a:tcPr marL="9466" marR="9466" marT="4369" marB="4369" anchor="ctr"/>
                </a:tc>
                <a:extLst>
                  <a:ext uri="{0D108BD9-81ED-4DB2-BD59-A6C34878D82A}">
                    <a16:rowId xmlns:a16="http://schemas.microsoft.com/office/drawing/2014/main" val="2212447533"/>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3787159873"/>
                  </a:ext>
                </a:extLst>
              </a:tr>
              <a:tr h="66896">
                <a:tc>
                  <a:txBody>
                    <a:bodyPr/>
                    <a:lstStyle/>
                    <a:p>
                      <a:r>
                        <a:rPr lang="en-US" sz="400">
                          <a:effectLst/>
                        </a:rPr>
                        <a:t>file</a:t>
                      </a:r>
                    </a:p>
                  </a:txBody>
                  <a:tcPr marL="9466" marR="9466" marT="4369" marB="4369" anchor="ctr"/>
                </a:tc>
                <a:tc>
                  <a:txBody>
                    <a:bodyPr/>
                    <a:lstStyle/>
                    <a:p>
                      <a:r>
                        <a:rPr lang="en-US" sz="400">
                          <a:effectLst/>
                        </a:rPr>
                        <a:t>hashes.SHA-1</a:t>
                      </a:r>
                    </a:p>
                  </a:txBody>
                  <a:tcPr marL="9466" marR="9466" marT="4369" marB="4369" anchor="ctr"/>
                </a:tc>
                <a:tc>
                  <a:txBody>
                    <a:bodyPr/>
                    <a:lstStyle/>
                    <a:p>
                      <a:r>
                        <a:rPr lang="en-US" sz="400">
                          <a:effectLst/>
                        </a:rPr>
                        <a:t>objectFileHashSha1</a:t>
                      </a:r>
                    </a:p>
                  </a:txBody>
                  <a:tcPr marL="9466" marR="9466" marT="4369" marB="4369" anchor="ctr"/>
                </a:tc>
                <a:extLst>
                  <a:ext uri="{0D108BD9-81ED-4DB2-BD59-A6C34878D82A}">
                    <a16:rowId xmlns:a16="http://schemas.microsoft.com/office/drawing/2014/main" val="1104913685"/>
                  </a:ext>
                </a:extLst>
              </a:tr>
              <a:tr h="66896">
                <a:tc>
                  <a:txBody>
                    <a:bodyPr/>
                    <a:lstStyle/>
                    <a:p>
                      <a:r>
                        <a:rPr lang="en-US" sz="400">
                          <a:effectLst/>
                        </a:rPr>
                        <a:t>file</a:t>
                      </a:r>
                    </a:p>
                  </a:txBody>
                  <a:tcPr marL="9466" marR="9466" marT="4369" marB="4369" anchor="ctr"/>
                </a:tc>
                <a:tc>
                  <a:txBody>
                    <a:bodyPr/>
                    <a:lstStyle/>
                    <a:p>
                      <a:r>
                        <a:rPr lang="en-US" sz="400">
                          <a:effectLst/>
                        </a:rPr>
                        <a:t>name</a:t>
                      </a:r>
                    </a:p>
                  </a:txBody>
                  <a:tcPr marL="9466" marR="9466" marT="4369" marB="4369" anchor="ctr"/>
                </a:tc>
                <a:tc>
                  <a:txBody>
                    <a:bodyPr/>
                    <a:lstStyle/>
                    <a:p>
                      <a:r>
                        <a:rPr lang="en-US" sz="400">
                          <a:effectLst/>
                        </a:rPr>
                        <a:t>objectFilePath</a:t>
                      </a:r>
                    </a:p>
                  </a:txBody>
                  <a:tcPr marL="9466" marR="9466" marT="4369" marB="4369" anchor="ctr"/>
                </a:tc>
                <a:extLst>
                  <a:ext uri="{0D108BD9-81ED-4DB2-BD59-A6C34878D82A}">
                    <a16:rowId xmlns:a16="http://schemas.microsoft.com/office/drawing/2014/main" val="3693336402"/>
                  </a:ext>
                </a:extLst>
              </a:tr>
              <a:tr h="66896">
                <a:tc>
                  <a:txBody>
                    <a:bodyPr/>
                    <a:lstStyle/>
                    <a:p>
                      <a:r>
                        <a:rPr lang="en-US" sz="400">
                          <a:effectLst/>
                        </a:rPr>
                        <a:t>file</a:t>
                      </a:r>
                    </a:p>
                  </a:txBody>
                  <a:tcPr marL="9466" marR="9466" marT="4369" marB="4369" anchor="ctr"/>
                </a:tc>
                <a:tc>
                  <a:txBody>
                    <a:bodyPr/>
                    <a:lstStyle/>
                    <a:p>
                      <a:r>
                        <a:rPr lang="en-US" sz="400">
                          <a:effectLst/>
                        </a:rPr>
                        <a:t>parent_directory_ref</a:t>
                      </a:r>
                    </a:p>
                  </a:txBody>
                  <a:tcPr marL="9466" marR="9466" marT="4369" marB="4369" anchor="ctr"/>
                </a:tc>
                <a:tc>
                  <a:txBody>
                    <a:bodyPr/>
                    <a:lstStyle/>
                    <a:p>
                      <a:r>
                        <a:rPr lang="en-US" sz="400">
                          <a:effectLst/>
                        </a:rPr>
                        <a:t>objectFilePath</a:t>
                      </a:r>
                    </a:p>
                  </a:txBody>
                  <a:tcPr marL="9466" marR="9466" marT="4369" marB="4369" anchor="ctr"/>
                </a:tc>
                <a:extLst>
                  <a:ext uri="{0D108BD9-81ED-4DB2-BD59-A6C34878D82A}">
                    <a16:rowId xmlns:a16="http://schemas.microsoft.com/office/drawing/2014/main" val="1461219772"/>
                  </a:ext>
                </a:extLst>
              </a:tr>
              <a:tr h="66896">
                <a:tc>
                  <a:txBody>
                    <a:bodyPr/>
                    <a:lstStyle/>
                    <a:p>
                      <a:r>
                        <a:rPr lang="en-US" sz="400">
                          <a:effectLst/>
                        </a:rPr>
                        <a:t>file</a:t>
                      </a:r>
                    </a:p>
                  </a:txBody>
                  <a:tcPr marL="9466" marR="9466" marT="4369" marB="4369" anchor="ctr"/>
                </a:tc>
                <a:tc>
                  <a:txBody>
                    <a:bodyPr/>
                    <a:lstStyle/>
                    <a:p>
                      <a:r>
                        <a:rPr lang="en-US" sz="400">
                          <a:effectLst/>
                        </a:rPr>
                        <a:t>hashes.SHA-1</a:t>
                      </a:r>
                    </a:p>
                  </a:txBody>
                  <a:tcPr marL="9466" marR="9466" marT="4369" marB="4369" anchor="ctr"/>
                </a:tc>
                <a:tc>
                  <a:txBody>
                    <a:bodyPr/>
                    <a:lstStyle/>
                    <a:p>
                      <a:r>
                        <a:rPr lang="en-US" sz="400">
                          <a:effectLst/>
                        </a:rPr>
                        <a:t>processFileHashSha1</a:t>
                      </a:r>
                    </a:p>
                  </a:txBody>
                  <a:tcPr marL="9466" marR="9466" marT="4369" marB="4369" anchor="ctr"/>
                </a:tc>
                <a:extLst>
                  <a:ext uri="{0D108BD9-81ED-4DB2-BD59-A6C34878D82A}">
                    <a16:rowId xmlns:a16="http://schemas.microsoft.com/office/drawing/2014/main" val="3376358012"/>
                  </a:ext>
                </a:extLst>
              </a:tr>
              <a:tr h="66896">
                <a:tc>
                  <a:txBody>
                    <a:bodyPr/>
                    <a:lstStyle/>
                    <a:p>
                      <a:r>
                        <a:rPr lang="en-US" sz="400">
                          <a:effectLst/>
                        </a:rPr>
                        <a:t>file</a:t>
                      </a:r>
                    </a:p>
                  </a:txBody>
                  <a:tcPr marL="9466" marR="9466" marT="4369" marB="4369" anchor="ctr"/>
                </a:tc>
                <a:tc>
                  <a:txBody>
                    <a:bodyPr/>
                    <a:lstStyle/>
                    <a:p>
                      <a:r>
                        <a:rPr lang="en-US" sz="400">
                          <a:effectLst/>
                        </a:rPr>
                        <a:t>name</a:t>
                      </a:r>
                    </a:p>
                  </a:txBody>
                  <a:tcPr marL="9466" marR="9466" marT="4369" marB="4369" anchor="ctr"/>
                </a:tc>
                <a:tc>
                  <a:txBody>
                    <a:bodyPr/>
                    <a:lstStyle/>
                    <a:p>
                      <a:r>
                        <a:rPr lang="en-US" sz="400">
                          <a:effectLst/>
                        </a:rPr>
                        <a:t>processFilePath</a:t>
                      </a:r>
                    </a:p>
                  </a:txBody>
                  <a:tcPr marL="9466" marR="9466" marT="4369" marB="4369" anchor="ctr"/>
                </a:tc>
                <a:extLst>
                  <a:ext uri="{0D108BD9-81ED-4DB2-BD59-A6C34878D82A}">
                    <a16:rowId xmlns:a16="http://schemas.microsoft.com/office/drawing/2014/main" val="4240776786"/>
                  </a:ext>
                </a:extLst>
              </a:tr>
              <a:tr h="66896">
                <a:tc>
                  <a:txBody>
                    <a:bodyPr/>
                    <a:lstStyle/>
                    <a:p>
                      <a:r>
                        <a:rPr lang="en-US" sz="400">
                          <a:effectLst/>
                        </a:rPr>
                        <a:t>file</a:t>
                      </a:r>
                    </a:p>
                  </a:txBody>
                  <a:tcPr marL="9466" marR="9466" marT="4369" marB="4369" anchor="ctr"/>
                </a:tc>
                <a:tc>
                  <a:txBody>
                    <a:bodyPr/>
                    <a:lstStyle/>
                    <a:p>
                      <a:r>
                        <a:rPr lang="en-US" sz="400">
                          <a:effectLst/>
                        </a:rPr>
                        <a:t>parent_directory_ref</a:t>
                      </a:r>
                    </a:p>
                  </a:txBody>
                  <a:tcPr marL="9466" marR="9466" marT="4369" marB="4369" anchor="ctr"/>
                </a:tc>
                <a:tc>
                  <a:txBody>
                    <a:bodyPr/>
                    <a:lstStyle/>
                    <a:p>
                      <a:r>
                        <a:rPr lang="en-US" sz="400">
                          <a:effectLst/>
                        </a:rPr>
                        <a:t>processFilePath</a:t>
                      </a:r>
                    </a:p>
                  </a:txBody>
                  <a:tcPr marL="9466" marR="9466" marT="4369" marB="4369" anchor="ctr"/>
                </a:tc>
                <a:extLst>
                  <a:ext uri="{0D108BD9-81ED-4DB2-BD59-A6C34878D82A}">
                    <a16:rowId xmlns:a16="http://schemas.microsoft.com/office/drawing/2014/main" val="3275323518"/>
                  </a:ext>
                </a:extLst>
              </a:tr>
              <a:tr h="66896">
                <a:tc>
                  <a:txBody>
                    <a:bodyPr/>
                    <a:lstStyle/>
                    <a:p>
                      <a:r>
                        <a:rPr lang="en-US" sz="400">
                          <a:effectLst/>
                        </a:rPr>
                        <a:t>file</a:t>
                      </a:r>
                    </a:p>
                  </a:txBody>
                  <a:tcPr marL="9466" marR="9466" marT="4369" marB="4369" anchor="ctr"/>
                </a:tc>
                <a:tc>
                  <a:txBody>
                    <a:bodyPr/>
                    <a:lstStyle/>
                    <a:p>
                      <a:r>
                        <a:rPr lang="en-US" sz="400">
                          <a:effectLst/>
                        </a:rPr>
                        <a:t>hashes.SHA-1</a:t>
                      </a:r>
                    </a:p>
                  </a:txBody>
                  <a:tcPr marL="9466" marR="9466" marT="4369" marB="4369" anchor="ctr"/>
                </a:tc>
                <a:tc>
                  <a:txBody>
                    <a:bodyPr/>
                    <a:lstStyle/>
                    <a:p>
                      <a:r>
                        <a:rPr lang="en-US" sz="400">
                          <a:effectLst/>
                        </a:rPr>
                        <a:t>parentFileHashSha1</a:t>
                      </a:r>
                    </a:p>
                  </a:txBody>
                  <a:tcPr marL="9466" marR="9466" marT="4369" marB="4369" anchor="ctr"/>
                </a:tc>
                <a:extLst>
                  <a:ext uri="{0D108BD9-81ED-4DB2-BD59-A6C34878D82A}">
                    <a16:rowId xmlns:a16="http://schemas.microsoft.com/office/drawing/2014/main" val="2336689676"/>
                  </a:ext>
                </a:extLst>
              </a:tr>
              <a:tr h="66896">
                <a:tc>
                  <a:txBody>
                    <a:bodyPr/>
                    <a:lstStyle/>
                    <a:p>
                      <a:r>
                        <a:rPr lang="en-US" sz="400">
                          <a:effectLst/>
                        </a:rPr>
                        <a:t>file</a:t>
                      </a:r>
                    </a:p>
                  </a:txBody>
                  <a:tcPr marL="9466" marR="9466" marT="4369" marB="4369" anchor="ctr"/>
                </a:tc>
                <a:tc>
                  <a:txBody>
                    <a:bodyPr/>
                    <a:lstStyle/>
                    <a:p>
                      <a:r>
                        <a:rPr lang="en-US" sz="400">
                          <a:effectLst/>
                        </a:rPr>
                        <a:t>name</a:t>
                      </a:r>
                    </a:p>
                  </a:txBody>
                  <a:tcPr marL="9466" marR="9466" marT="4369" marB="4369" anchor="ctr"/>
                </a:tc>
                <a:tc>
                  <a:txBody>
                    <a:bodyPr/>
                    <a:lstStyle/>
                    <a:p>
                      <a:r>
                        <a:rPr lang="en-US" sz="400">
                          <a:effectLst/>
                        </a:rPr>
                        <a:t>parentFilePath</a:t>
                      </a:r>
                    </a:p>
                  </a:txBody>
                  <a:tcPr marL="9466" marR="9466" marT="4369" marB="4369" anchor="ctr"/>
                </a:tc>
                <a:extLst>
                  <a:ext uri="{0D108BD9-81ED-4DB2-BD59-A6C34878D82A}">
                    <a16:rowId xmlns:a16="http://schemas.microsoft.com/office/drawing/2014/main" val="852218506"/>
                  </a:ext>
                </a:extLst>
              </a:tr>
              <a:tr h="66896">
                <a:tc>
                  <a:txBody>
                    <a:bodyPr/>
                    <a:lstStyle/>
                    <a:p>
                      <a:r>
                        <a:rPr lang="en-US" sz="400">
                          <a:effectLst/>
                        </a:rPr>
                        <a:t>file</a:t>
                      </a:r>
                    </a:p>
                  </a:txBody>
                  <a:tcPr marL="9466" marR="9466" marT="4369" marB="4369" anchor="ctr"/>
                </a:tc>
                <a:tc>
                  <a:txBody>
                    <a:bodyPr/>
                    <a:lstStyle/>
                    <a:p>
                      <a:r>
                        <a:rPr lang="en-US" sz="400">
                          <a:effectLst/>
                        </a:rPr>
                        <a:t>parent_directory_ref</a:t>
                      </a:r>
                    </a:p>
                  </a:txBody>
                  <a:tcPr marL="9466" marR="9466" marT="4369" marB="4369" anchor="ctr"/>
                </a:tc>
                <a:tc>
                  <a:txBody>
                    <a:bodyPr/>
                    <a:lstStyle/>
                    <a:p>
                      <a:r>
                        <a:rPr lang="en-US" sz="400">
                          <a:effectLst/>
                        </a:rPr>
                        <a:t>parentFilePath</a:t>
                      </a:r>
                    </a:p>
                  </a:txBody>
                  <a:tcPr marL="9466" marR="9466" marT="4369" marB="4369" anchor="ctr"/>
                </a:tc>
                <a:extLst>
                  <a:ext uri="{0D108BD9-81ED-4DB2-BD59-A6C34878D82A}">
                    <a16:rowId xmlns:a16="http://schemas.microsoft.com/office/drawing/2014/main" val="3620274308"/>
                  </a:ext>
                </a:extLst>
              </a:tr>
              <a:tr h="66896">
                <a:tc>
                  <a:txBody>
                    <a:bodyPr/>
                    <a:lstStyle/>
                    <a:p>
                      <a:r>
                        <a:rPr lang="en-US" sz="400">
                          <a:effectLst/>
                        </a:rPr>
                        <a:t>file</a:t>
                      </a:r>
                    </a:p>
                  </a:txBody>
                  <a:tcPr marL="9466" marR="9466" marT="4369" marB="4369" anchor="ctr"/>
                </a:tc>
                <a:tc>
                  <a:txBody>
                    <a:bodyPr/>
                    <a:lstStyle/>
                    <a:p>
                      <a:r>
                        <a:rPr lang="en-US" sz="400">
                          <a:effectLst/>
                        </a:rPr>
                        <a:t>name</a:t>
                      </a:r>
                    </a:p>
                  </a:txBody>
                  <a:tcPr marL="9466" marR="9466" marT="4369" marB="4369" anchor="ctr"/>
                </a:tc>
                <a:tc>
                  <a:txBody>
                    <a:bodyPr/>
                    <a:lstStyle/>
                    <a:p>
                      <a:r>
                        <a:rPr lang="en-US" sz="400">
                          <a:effectLst/>
                        </a:rPr>
                        <a:t>srcFilePath</a:t>
                      </a:r>
                    </a:p>
                  </a:txBody>
                  <a:tcPr marL="9466" marR="9466" marT="4369" marB="4369" anchor="ctr"/>
                </a:tc>
                <a:extLst>
                  <a:ext uri="{0D108BD9-81ED-4DB2-BD59-A6C34878D82A}">
                    <a16:rowId xmlns:a16="http://schemas.microsoft.com/office/drawing/2014/main" val="4044931203"/>
                  </a:ext>
                </a:extLst>
              </a:tr>
              <a:tr h="66896">
                <a:tc>
                  <a:txBody>
                    <a:bodyPr/>
                    <a:lstStyle/>
                    <a:p>
                      <a:r>
                        <a:rPr lang="en-US" sz="400">
                          <a:effectLst/>
                        </a:rPr>
                        <a:t>file</a:t>
                      </a:r>
                    </a:p>
                  </a:txBody>
                  <a:tcPr marL="9466" marR="9466" marT="4369" marB="4369" anchor="ctr"/>
                </a:tc>
                <a:tc>
                  <a:txBody>
                    <a:bodyPr/>
                    <a:lstStyle/>
                    <a:p>
                      <a:r>
                        <a:rPr lang="en-US" sz="400" dirty="0" err="1">
                          <a:effectLst/>
                        </a:rPr>
                        <a:t>parent_directory_ref</a:t>
                      </a:r>
                      <a:endParaRPr lang="en-US" sz="400" dirty="0">
                        <a:effectLst/>
                      </a:endParaRPr>
                    </a:p>
                  </a:txBody>
                  <a:tcPr marL="9466" marR="9466" marT="4369" marB="4369" anchor="ctr"/>
                </a:tc>
                <a:tc>
                  <a:txBody>
                    <a:bodyPr/>
                    <a:lstStyle/>
                    <a:p>
                      <a:r>
                        <a:rPr lang="en-US" sz="400">
                          <a:effectLst/>
                        </a:rPr>
                        <a:t>srcFilePath</a:t>
                      </a:r>
                    </a:p>
                  </a:txBody>
                  <a:tcPr marL="9466" marR="9466" marT="4369" marB="4369" anchor="ctr"/>
                </a:tc>
                <a:extLst>
                  <a:ext uri="{0D108BD9-81ED-4DB2-BD59-A6C34878D82A}">
                    <a16:rowId xmlns:a16="http://schemas.microsoft.com/office/drawing/2014/main" val="3152797230"/>
                  </a:ext>
                </a:extLst>
              </a:tr>
              <a:tr h="66896">
                <a:tc>
                  <a:txBody>
                    <a:bodyPr/>
                    <a:lstStyle/>
                    <a:p>
                      <a:r>
                        <a:rPr lang="en-US" sz="400">
                          <a:effectLst/>
                        </a:rPr>
                        <a:t>file</a:t>
                      </a:r>
                    </a:p>
                  </a:txBody>
                  <a:tcPr marL="9466" marR="9466" marT="4369" marB="4369" anchor="ctr"/>
                </a:tc>
                <a:tc>
                  <a:txBody>
                    <a:bodyPr/>
                    <a:lstStyle/>
                    <a:p>
                      <a:r>
                        <a:rPr lang="en-US" sz="400">
                          <a:effectLst/>
                        </a:rPr>
                        <a:t>hashes.SHA-1</a:t>
                      </a:r>
                    </a:p>
                  </a:txBody>
                  <a:tcPr marL="9466" marR="9466" marT="4369" marB="4369" anchor="ctr"/>
                </a:tc>
                <a:tc>
                  <a:txBody>
                    <a:bodyPr/>
                    <a:lstStyle/>
                    <a:p>
                      <a:r>
                        <a:rPr lang="en-US" sz="400">
                          <a:effectLst/>
                        </a:rPr>
                        <a:t>srcFileHashSha1</a:t>
                      </a:r>
                    </a:p>
                  </a:txBody>
                  <a:tcPr marL="9466" marR="9466" marT="4369" marB="4369" anchor="ctr"/>
                </a:tc>
                <a:extLst>
                  <a:ext uri="{0D108BD9-81ED-4DB2-BD59-A6C34878D82A}">
                    <a16:rowId xmlns:a16="http://schemas.microsoft.com/office/drawing/2014/main" val="3623046297"/>
                  </a:ext>
                </a:extLst>
              </a:tr>
              <a:tr h="66896">
                <a:tc>
                  <a:txBody>
                    <a:bodyPr/>
                    <a:lstStyle/>
                    <a:p>
                      <a:r>
                        <a:rPr lang="en-US" sz="400">
                          <a:effectLst/>
                        </a:rPr>
                        <a:t>file</a:t>
                      </a:r>
                    </a:p>
                  </a:txBody>
                  <a:tcPr marL="9466" marR="9466" marT="4369" marB="4369" anchor="ctr"/>
                </a:tc>
                <a:tc>
                  <a:txBody>
                    <a:bodyPr/>
                    <a:lstStyle/>
                    <a:p>
                      <a:r>
                        <a:rPr lang="en-US" sz="400">
                          <a:effectLst/>
                        </a:rPr>
                        <a:t>name</a:t>
                      </a:r>
                    </a:p>
                  </a:txBody>
                  <a:tcPr marL="9466" marR="9466" marT="4369" marB="4369" anchor="ctr"/>
                </a:tc>
                <a:tc>
                  <a:txBody>
                    <a:bodyPr/>
                    <a:lstStyle/>
                    <a:p>
                      <a:r>
                        <a:rPr lang="en-US" sz="400">
                          <a:effectLst/>
                        </a:rPr>
                        <a:t>file_name</a:t>
                      </a:r>
                    </a:p>
                  </a:txBody>
                  <a:tcPr marL="9466" marR="9466" marT="4369" marB="4369" anchor="ctr"/>
                </a:tc>
                <a:extLst>
                  <a:ext uri="{0D108BD9-81ED-4DB2-BD59-A6C34878D82A}">
                    <a16:rowId xmlns:a16="http://schemas.microsoft.com/office/drawing/2014/main" val="2718428567"/>
                  </a:ext>
                </a:extLst>
              </a:tr>
              <a:tr h="66896">
                <a:tc>
                  <a:txBody>
                    <a:bodyPr/>
                    <a:lstStyle/>
                    <a:p>
                      <a:r>
                        <a:rPr lang="en-US" sz="400">
                          <a:effectLst/>
                        </a:rPr>
                        <a:t>file</a:t>
                      </a:r>
                    </a:p>
                  </a:txBody>
                  <a:tcPr marL="9466" marR="9466" marT="4369" marB="4369" anchor="ctr"/>
                </a:tc>
                <a:tc>
                  <a:txBody>
                    <a:bodyPr/>
                    <a:lstStyle/>
                    <a:p>
                      <a:r>
                        <a:rPr lang="en-US" sz="400">
                          <a:effectLst/>
                        </a:rPr>
                        <a:t>hashes.SHA-1</a:t>
                      </a:r>
                    </a:p>
                  </a:txBody>
                  <a:tcPr marL="9466" marR="9466" marT="4369" marB="4369" anchor="ctr"/>
                </a:tc>
                <a:tc>
                  <a:txBody>
                    <a:bodyPr/>
                    <a:lstStyle/>
                    <a:p>
                      <a:r>
                        <a:rPr lang="en-US" sz="400">
                          <a:effectLst/>
                        </a:rPr>
                        <a:t>file_sha1</a:t>
                      </a:r>
                    </a:p>
                  </a:txBody>
                  <a:tcPr marL="9466" marR="9466" marT="4369" marB="4369" anchor="ctr"/>
                </a:tc>
                <a:extLst>
                  <a:ext uri="{0D108BD9-81ED-4DB2-BD59-A6C34878D82A}">
                    <a16:rowId xmlns:a16="http://schemas.microsoft.com/office/drawing/2014/main" val="4256089739"/>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2654838289"/>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src</a:t>
                      </a:r>
                    </a:p>
                  </a:txBody>
                  <a:tcPr marL="9466" marR="9466" marT="4369" marB="4369" anchor="ctr"/>
                </a:tc>
                <a:extLst>
                  <a:ext uri="{0D108BD9-81ED-4DB2-BD59-A6C34878D82A}">
                    <a16:rowId xmlns:a16="http://schemas.microsoft.com/office/drawing/2014/main" val="648780005"/>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dst</a:t>
                      </a:r>
                    </a:p>
                  </a:txBody>
                  <a:tcPr marL="9466" marR="9466" marT="4369" marB="4369" anchor="ctr"/>
                </a:tc>
                <a:extLst>
                  <a:ext uri="{0D108BD9-81ED-4DB2-BD59-A6C34878D82A}">
                    <a16:rowId xmlns:a16="http://schemas.microsoft.com/office/drawing/2014/main" val="777766459"/>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endpointIp</a:t>
                      </a:r>
                    </a:p>
                  </a:txBody>
                  <a:tcPr marL="9466" marR="9466" marT="4369" marB="4369" anchor="ctr"/>
                </a:tc>
                <a:extLst>
                  <a:ext uri="{0D108BD9-81ED-4DB2-BD59-A6C34878D82A}">
                    <a16:rowId xmlns:a16="http://schemas.microsoft.com/office/drawing/2014/main" val="3307262347"/>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objectIp</a:t>
                      </a:r>
                    </a:p>
                  </a:txBody>
                  <a:tcPr marL="9466" marR="9466" marT="4369" marB="4369" anchor="ctr"/>
                </a:tc>
                <a:extLst>
                  <a:ext uri="{0D108BD9-81ED-4DB2-BD59-A6C34878D82A}">
                    <a16:rowId xmlns:a16="http://schemas.microsoft.com/office/drawing/2014/main" val="4116501473"/>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objectIps</a:t>
                      </a:r>
                    </a:p>
                  </a:txBody>
                  <a:tcPr marL="9466" marR="9466" marT="4369" marB="4369" anchor="ctr"/>
                </a:tc>
                <a:extLst>
                  <a:ext uri="{0D108BD9-81ED-4DB2-BD59-A6C34878D82A}">
                    <a16:rowId xmlns:a16="http://schemas.microsoft.com/office/drawing/2014/main" val="1372863596"/>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source_ip</a:t>
                      </a:r>
                    </a:p>
                  </a:txBody>
                  <a:tcPr marL="9466" marR="9466" marT="4369" marB="4369" anchor="ctr"/>
                </a:tc>
                <a:extLst>
                  <a:ext uri="{0D108BD9-81ED-4DB2-BD59-A6C34878D82A}">
                    <a16:rowId xmlns:a16="http://schemas.microsoft.com/office/drawing/2014/main" val="2292526308"/>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2634478873"/>
                  </a:ext>
                </a:extLst>
              </a:tr>
              <a:tr h="66896">
                <a:tc>
                  <a:txBody>
                    <a:bodyPr/>
                    <a:lstStyle/>
                    <a:p>
                      <a:r>
                        <a:rPr lang="en-US" sz="400">
                          <a:effectLst/>
                        </a:rPr>
                        <a:t>ipv6-addr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src</a:t>
                      </a:r>
                    </a:p>
                  </a:txBody>
                  <a:tcPr marL="9466" marR="9466" marT="4369" marB="4369" anchor="ctr"/>
                </a:tc>
                <a:extLst>
                  <a:ext uri="{0D108BD9-81ED-4DB2-BD59-A6C34878D82A}">
                    <a16:rowId xmlns:a16="http://schemas.microsoft.com/office/drawing/2014/main" val="1397488799"/>
                  </a:ext>
                </a:extLst>
              </a:tr>
              <a:tr h="66896">
                <a:tc>
                  <a:txBody>
                    <a:bodyPr/>
                    <a:lstStyle/>
                    <a:p>
                      <a:r>
                        <a:rPr lang="en-US" sz="400">
                          <a:effectLst/>
                        </a:rPr>
                        <a:t>ipv6-addr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dst</a:t>
                      </a:r>
                    </a:p>
                  </a:txBody>
                  <a:tcPr marL="9466" marR="9466" marT="4369" marB="4369" anchor="ctr"/>
                </a:tc>
                <a:extLst>
                  <a:ext uri="{0D108BD9-81ED-4DB2-BD59-A6C34878D82A}">
                    <a16:rowId xmlns:a16="http://schemas.microsoft.com/office/drawing/2014/main" val="34932702"/>
                  </a:ext>
                </a:extLst>
              </a:tr>
              <a:tr h="66896">
                <a:tc>
                  <a:txBody>
                    <a:bodyPr/>
                    <a:lstStyle/>
                    <a:p>
                      <a:r>
                        <a:rPr lang="en-US" sz="400">
                          <a:effectLst/>
                        </a:rPr>
                        <a:t>ipv6-addr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endpointIp</a:t>
                      </a:r>
                    </a:p>
                  </a:txBody>
                  <a:tcPr marL="9466" marR="9466" marT="4369" marB="4369" anchor="ctr"/>
                </a:tc>
                <a:extLst>
                  <a:ext uri="{0D108BD9-81ED-4DB2-BD59-A6C34878D82A}">
                    <a16:rowId xmlns:a16="http://schemas.microsoft.com/office/drawing/2014/main" val="2084316339"/>
                  </a:ext>
                </a:extLst>
              </a:tr>
              <a:tr h="66896">
                <a:tc>
                  <a:txBody>
                    <a:bodyPr/>
                    <a:lstStyle/>
                    <a:p>
                      <a:r>
                        <a:rPr lang="en-US" sz="400">
                          <a:effectLst/>
                        </a:rPr>
                        <a:t>ipv6-addr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objectIps</a:t>
                      </a:r>
                    </a:p>
                  </a:txBody>
                  <a:tcPr marL="9466" marR="9466" marT="4369" marB="4369" anchor="ctr"/>
                </a:tc>
                <a:extLst>
                  <a:ext uri="{0D108BD9-81ED-4DB2-BD59-A6C34878D82A}">
                    <a16:rowId xmlns:a16="http://schemas.microsoft.com/office/drawing/2014/main" val="1027264270"/>
                  </a:ext>
                </a:extLst>
              </a:tr>
              <a:tr h="66896">
                <a:tc>
                  <a:txBody>
                    <a:bodyPr/>
                    <a:lstStyle/>
                    <a:p>
                      <a:r>
                        <a:rPr lang="en-US" sz="400">
                          <a:effectLst/>
                        </a:rPr>
                        <a:t>ipv6-addr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source_ip</a:t>
                      </a:r>
                    </a:p>
                  </a:txBody>
                  <a:tcPr marL="9466" marR="9466" marT="4369" marB="4369" anchor="ctr"/>
                </a:tc>
                <a:extLst>
                  <a:ext uri="{0D108BD9-81ED-4DB2-BD59-A6C34878D82A}">
                    <a16:rowId xmlns:a16="http://schemas.microsoft.com/office/drawing/2014/main" val="1519521734"/>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1322036188"/>
                  </a:ext>
                </a:extLst>
              </a:tr>
              <a:tr h="66896">
                <a:tc>
                  <a:txBody>
                    <a:bodyPr/>
                    <a:lstStyle/>
                    <a:p>
                      <a:r>
                        <a:rPr lang="en-US" sz="400">
                          <a:effectLst/>
                        </a:rPr>
                        <a:t>network-traffic</a:t>
                      </a:r>
                    </a:p>
                  </a:txBody>
                  <a:tcPr marL="9466" marR="9466" marT="4369" marB="4369" anchor="ctr"/>
                </a:tc>
                <a:tc>
                  <a:txBody>
                    <a:bodyPr/>
                    <a:lstStyle/>
                    <a:p>
                      <a:r>
                        <a:rPr lang="en-US" sz="400">
                          <a:effectLst/>
                        </a:rPr>
                        <a:t>src_ref</a:t>
                      </a:r>
                    </a:p>
                  </a:txBody>
                  <a:tcPr marL="9466" marR="9466" marT="4369" marB="4369" anchor="ctr"/>
                </a:tc>
                <a:tc>
                  <a:txBody>
                    <a:bodyPr/>
                    <a:lstStyle/>
                    <a:p>
                      <a:r>
                        <a:rPr lang="en-US" sz="400">
                          <a:effectLst/>
                        </a:rPr>
                        <a:t>src</a:t>
                      </a:r>
                    </a:p>
                  </a:txBody>
                  <a:tcPr marL="9466" marR="9466" marT="4369" marB="4369" anchor="ctr"/>
                </a:tc>
                <a:extLst>
                  <a:ext uri="{0D108BD9-81ED-4DB2-BD59-A6C34878D82A}">
                    <a16:rowId xmlns:a16="http://schemas.microsoft.com/office/drawing/2014/main" val="1235692637"/>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src</a:t>
                      </a:r>
                    </a:p>
                  </a:txBody>
                  <a:tcPr marL="9466" marR="9466" marT="4369" marB="4369" anchor="ctr"/>
                </a:tc>
                <a:extLst>
                  <a:ext uri="{0D108BD9-81ED-4DB2-BD59-A6C34878D82A}">
                    <a16:rowId xmlns:a16="http://schemas.microsoft.com/office/drawing/2014/main" val="3336275446"/>
                  </a:ext>
                </a:extLst>
              </a:tr>
              <a:tr h="66896">
                <a:tc>
                  <a:txBody>
                    <a:bodyPr/>
                    <a:lstStyle/>
                    <a:p>
                      <a:r>
                        <a:rPr lang="en-US" sz="400">
                          <a:effectLst/>
                        </a:rPr>
                        <a:t>network-traffic</a:t>
                      </a:r>
                    </a:p>
                  </a:txBody>
                  <a:tcPr marL="9466" marR="9466" marT="4369" marB="4369" anchor="ctr"/>
                </a:tc>
                <a:tc>
                  <a:txBody>
                    <a:bodyPr/>
                    <a:lstStyle/>
                    <a:p>
                      <a:r>
                        <a:rPr lang="en-US" sz="400">
                          <a:effectLst/>
                        </a:rPr>
                        <a:t>src_port</a:t>
                      </a:r>
                    </a:p>
                  </a:txBody>
                  <a:tcPr marL="9466" marR="9466" marT="4369" marB="4369" anchor="ctr"/>
                </a:tc>
                <a:tc>
                  <a:txBody>
                    <a:bodyPr/>
                    <a:lstStyle/>
                    <a:p>
                      <a:r>
                        <a:rPr lang="en-US" sz="400">
                          <a:effectLst/>
                        </a:rPr>
                        <a:t>spt</a:t>
                      </a:r>
                    </a:p>
                  </a:txBody>
                  <a:tcPr marL="9466" marR="9466" marT="4369" marB="4369" anchor="ctr"/>
                </a:tc>
                <a:extLst>
                  <a:ext uri="{0D108BD9-81ED-4DB2-BD59-A6C34878D82A}">
                    <a16:rowId xmlns:a16="http://schemas.microsoft.com/office/drawing/2014/main" val="3631903728"/>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spt</a:t>
                      </a:r>
                    </a:p>
                  </a:txBody>
                  <a:tcPr marL="9466" marR="9466" marT="4369" marB="4369" anchor="ctr"/>
                </a:tc>
                <a:extLst>
                  <a:ext uri="{0D108BD9-81ED-4DB2-BD59-A6C34878D82A}">
                    <a16:rowId xmlns:a16="http://schemas.microsoft.com/office/drawing/2014/main" val="1525116700"/>
                  </a:ext>
                </a:extLst>
              </a:tr>
              <a:tr h="66896">
                <a:tc>
                  <a:txBody>
                    <a:bodyPr/>
                    <a:lstStyle/>
                    <a:p>
                      <a:r>
                        <a:rPr lang="en-US" sz="400">
                          <a:effectLst/>
                        </a:rPr>
                        <a:t>network-traffic</a:t>
                      </a:r>
                    </a:p>
                  </a:txBody>
                  <a:tcPr marL="9466" marR="9466" marT="4369" marB="4369" anchor="ctr"/>
                </a:tc>
                <a:tc>
                  <a:txBody>
                    <a:bodyPr/>
                    <a:lstStyle/>
                    <a:p>
                      <a:r>
                        <a:rPr lang="en-US" sz="400">
                          <a:effectLst/>
                        </a:rPr>
                        <a:t>dst_ref</a:t>
                      </a:r>
                    </a:p>
                  </a:txBody>
                  <a:tcPr marL="9466" marR="9466" marT="4369" marB="4369" anchor="ctr"/>
                </a:tc>
                <a:tc>
                  <a:txBody>
                    <a:bodyPr/>
                    <a:lstStyle/>
                    <a:p>
                      <a:r>
                        <a:rPr lang="en-US" sz="400">
                          <a:effectLst/>
                        </a:rPr>
                        <a:t>dst</a:t>
                      </a:r>
                    </a:p>
                  </a:txBody>
                  <a:tcPr marL="9466" marR="9466" marT="4369" marB="4369" anchor="ctr"/>
                </a:tc>
                <a:extLst>
                  <a:ext uri="{0D108BD9-81ED-4DB2-BD59-A6C34878D82A}">
                    <a16:rowId xmlns:a16="http://schemas.microsoft.com/office/drawing/2014/main" val="3953504222"/>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dst</a:t>
                      </a:r>
                    </a:p>
                  </a:txBody>
                  <a:tcPr marL="9466" marR="9466" marT="4369" marB="4369" anchor="ctr"/>
                </a:tc>
                <a:extLst>
                  <a:ext uri="{0D108BD9-81ED-4DB2-BD59-A6C34878D82A}">
                    <a16:rowId xmlns:a16="http://schemas.microsoft.com/office/drawing/2014/main" val="395743184"/>
                  </a:ext>
                </a:extLst>
              </a:tr>
              <a:tr h="45080">
                <a:tc>
                  <a:txBody>
                    <a:bodyPr/>
                    <a:lstStyle/>
                    <a:p>
                      <a:r>
                        <a:rPr lang="en-US" sz="400">
                          <a:effectLst/>
                        </a:rPr>
                        <a:t>network-traffic</a:t>
                      </a:r>
                    </a:p>
                  </a:txBody>
                  <a:tcPr marL="9466" marR="9466" marT="4369" marB="4369" anchor="ctr"/>
                </a:tc>
                <a:tc>
                  <a:txBody>
                    <a:bodyPr/>
                    <a:lstStyle/>
                    <a:p>
                      <a:r>
                        <a:rPr lang="en-US" sz="400">
                          <a:effectLst/>
                        </a:rPr>
                        <a:t>dst_port</a:t>
                      </a:r>
                    </a:p>
                  </a:txBody>
                  <a:tcPr marL="9466" marR="9466" marT="4369" marB="4369" anchor="ctr"/>
                </a:tc>
                <a:tc>
                  <a:txBody>
                    <a:bodyPr/>
                    <a:lstStyle/>
                    <a:p>
                      <a:r>
                        <a:rPr lang="en-US" sz="400">
                          <a:effectLst/>
                        </a:rPr>
                        <a:t>dpt</a:t>
                      </a:r>
                    </a:p>
                  </a:txBody>
                  <a:tcPr marL="9466" marR="9466" marT="4369" marB="4369" anchor="ctr"/>
                </a:tc>
                <a:extLst>
                  <a:ext uri="{0D108BD9-81ED-4DB2-BD59-A6C34878D82A}">
                    <a16:rowId xmlns:a16="http://schemas.microsoft.com/office/drawing/2014/main" val="1765717840"/>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dpt</a:t>
                      </a:r>
                    </a:p>
                  </a:txBody>
                  <a:tcPr marL="9466" marR="9466" marT="4369" marB="4369" anchor="ctr"/>
                </a:tc>
                <a:extLst>
                  <a:ext uri="{0D108BD9-81ED-4DB2-BD59-A6C34878D82A}">
                    <a16:rowId xmlns:a16="http://schemas.microsoft.com/office/drawing/2014/main" val="1454347713"/>
                  </a:ext>
                </a:extLst>
              </a:tr>
              <a:tr h="66896">
                <a:tc>
                  <a:txBody>
                    <a:bodyPr/>
                    <a:lstStyle/>
                    <a:p>
                      <a:r>
                        <a:rPr lang="en-US" sz="400">
                          <a:effectLst/>
                        </a:rPr>
                        <a:t>network-traffic</a:t>
                      </a:r>
                    </a:p>
                  </a:txBody>
                  <a:tcPr marL="9466" marR="9466" marT="4369" marB="4369" anchor="ctr"/>
                </a:tc>
                <a:tc>
                  <a:txBody>
                    <a:bodyPr/>
                    <a:lstStyle/>
                    <a:p>
                      <a:r>
                        <a:rPr lang="en-US" sz="400">
                          <a:effectLst/>
                        </a:rPr>
                        <a:t>dst_ref</a:t>
                      </a:r>
                    </a:p>
                  </a:txBody>
                  <a:tcPr marL="9466" marR="9466" marT="4369" marB="4369" anchor="ctr"/>
                </a:tc>
                <a:tc>
                  <a:txBody>
                    <a:bodyPr/>
                    <a:lstStyle/>
                    <a:p>
                      <a:r>
                        <a:rPr lang="en-US" sz="400">
                          <a:effectLst/>
                        </a:rPr>
                        <a:t>objectIp</a:t>
                      </a:r>
                    </a:p>
                  </a:txBody>
                  <a:tcPr marL="9466" marR="9466" marT="4369" marB="4369" anchor="ctr"/>
                </a:tc>
                <a:extLst>
                  <a:ext uri="{0D108BD9-81ED-4DB2-BD59-A6C34878D82A}">
                    <a16:rowId xmlns:a16="http://schemas.microsoft.com/office/drawing/2014/main" val="2805655014"/>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objectIp</a:t>
                      </a:r>
                    </a:p>
                  </a:txBody>
                  <a:tcPr marL="9466" marR="9466" marT="4369" marB="4369" anchor="ctr"/>
                </a:tc>
                <a:extLst>
                  <a:ext uri="{0D108BD9-81ED-4DB2-BD59-A6C34878D82A}">
                    <a16:rowId xmlns:a16="http://schemas.microsoft.com/office/drawing/2014/main" val="1829239032"/>
                  </a:ext>
                </a:extLst>
              </a:tr>
              <a:tr h="66896">
                <a:tc>
                  <a:txBody>
                    <a:bodyPr/>
                    <a:lstStyle/>
                    <a:p>
                      <a:r>
                        <a:rPr lang="en-US" sz="400">
                          <a:effectLst/>
                        </a:rPr>
                        <a:t>network-traffic</a:t>
                      </a:r>
                    </a:p>
                  </a:txBody>
                  <a:tcPr marL="9466" marR="9466" marT="4369" marB="4369" anchor="ctr"/>
                </a:tc>
                <a:tc>
                  <a:txBody>
                    <a:bodyPr/>
                    <a:lstStyle/>
                    <a:p>
                      <a:r>
                        <a:rPr lang="en-US" sz="400">
                          <a:effectLst/>
                        </a:rPr>
                        <a:t>dst_port</a:t>
                      </a:r>
                    </a:p>
                  </a:txBody>
                  <a:tcPr marL="9466" marR="9466" marT="4369" marB="4369" anchor="ctr"/>
                </a:tc>
                <a:tc>
                  <a:txBody>
                    <a:bodyPr/>
                    <a:lstStyle/>
                    <a:p>
                      <a:r>
                        <a:rPr lang="en-US" sz="400">
                          <a:effectLst/>
                        </a:rPr>
                        <a:t>objectPort</a:t>
                      </a:r>
                    </a:p>
                  </a:txBody>
                  <a:tcPr marL="9466" marR="9466" marT="4369" marB="4369" anchor="ctr"/>
                </a:tc>
                <a:extLst>
                  <a:ext uri="{0D108BD9-81ED-4DB2-BD59-A6C34878D82A}">
                    <a16:rowId xmlns:a16="http://schemas.microsoft.com/office/drawing/2014/main" val="4126379698"/>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objectPort</a:t>
                      </a:r>
                    </a:p>
                  </a:txBody>
                  <a:tcPr marL="9466" marR="9466" marT="4369" marB="4369" anchor="ctr"/>
                </a:tc>
                <a:extLst>
                  <a:ext uri="{0D108BD9-81ED-4DB2-BD59-A6C34878D82A}">
                    <a16:rowId xmlns:a16="http://schemas.microsoft.com/office/drawing/2014/main" val="709380506"/>
                  </a:ext>
                </a:extLst>
              </a:tr>
              <a:tr h="66896">
                <a:tc>
                  <a:txBody>
                    <a:bodyPr/>
                    <a:lstStyle/>
                    <a:p>
                      <a:r>
                        <a:rPr lang="en-US" sz="400">
                          <a:effectLst/>
                        </a:rPr>
                        <a:t>network-traffic</a:t>
                      </a:r>
                    </a:p>
                  </a:txBody>
                  <a:tcPr marL="9466" marR="9466" marT="4369" marB="4369" anchor="ctr"/>
                </a:tc>
                <a:tc>
                  <a:txBody>
                    <a:bodyPr/>
                    <a:lstStyle/>
                    <a:p>
                      <a:r>
                        <a:rPr lang="en-US" sz="400">
                          <a:effectLst/>
                        </a:rPr>
                        <a:t>src_ref</a:t>
                      </a:r>
                    </a:p>
                  </a:txBody>
                  <a:tcPr marL="9466" marR="9466" marT="4369" marB="4369" anchor="ctr"/>
                </a:tc>
                <a:tc>
                  <a:txBody>
                    <a:bodyPr/>
                    <a:lstStyle/>
                    <a:p>
                      <a:r>
                        <a:rPr lang="en-US" sz="400">
                          <a:effectLst/>
                        </a:rPr>
                        <a:t>source_ip</a:t>
                      </a:r>
                    </a:p>
                  </a:txBody>
                  <a:tcPr marL="9466" marR="9466" marT="4369" marB="4369" anchor="ctr"/>
                </a:tc>
                <a:extLst>
                  <a:ext uri="{0D108BD9-81ED-4DB2-BD59-A6C34878D82A}">
                    <a16:rowId xmlns:a16="http://schemas.microsoft.com/office/drawing/2014/main" val="365311149"/>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source_ip</a:t>
                      </a:r>
                    </a:p>
                  </a:txBody>
                  <a:tcPr marL="9466" marR="9466" marT="4369" marB="4369" anchor="ctr"/>
                </a:tc>
                <a:extLst>
                  <a:ext uri="{0D108BD9-81ED-4DB2-BD59-A6C34878D82A}">
                    <a16:rowId xmlns:a16="http://schemas.microsoft.com/office/drawing/2014/main" val="2715933739"/>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2059715303"/>
                  </a:ext>
                </a:extLst>
              </a:tr>
              <a:tr h="66896">
                <a:tc>
                  <a:txBody>
                    <a:bodyPr/>
                    <a:lstStyle/>
                    <a:p>
                      <a:r>
                        <a:rPr lang="en-US" sz="400">
                          <a:effectLst/>
                        </a:rPr>
                        <a:t>process</a:t>
                      </a:r>
                    </a:p>
                  </a:txBody>
                  <a:tcPr marL="9466" marR="9466" marT="4369" marB="4369" anchor="ctr"/>
                </a:tc>
                <a:tc>
                  <a:txBody>
                    <a:bodyPr/>
                    <a:lstStyle/>
                    <a:p>
                      <a:r>
                        <a:rPr lang="en-US" sz="400">
                          <a:effectLst/>
                        </a:rPr>
                        <a:t>command_line</a:t>
                      </a:r>
                    </a:p>
                  </a:txBody>
                  <a:tcPr marL="9466" marR="9466" marT="4369" marB="4369" anchor="ctr"/>
                </a:tc>
                <a:tc>
                  <a:txBody>
                    <a:bodyPr/>
                    <a:lstStyle/>
                    <a:p>
                      <a:r>
                        <a:rPr lang="en-US" sz="400">
                          <a:effectLst/>
                        </a:rPr>
                        <a:t>objectCmd</a:t>
                      </a:r>
                    </a:p>
                  </a:txBody>
                  <a:tcPr marL="9466" marR="9466" marT="4369" marB="4369" anchor="ctr"/>
                </a:tc>
                <a:extLst>
                  <a:ext uri="{0D108BD9-81ED-4DB2-BD59-A6C34878D82A}">
                    <a16:rowId xmlns:a16="http://schemas.microsoft.com/office/drawing/2014/main" val="1205418127"/>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objectFileHashSha1</a:t>
                      </a:r>
                    </a:p>
                  </a:txBody>
                  <a:tcPr marL="9466" marR="9466" marT="4369" marB="4369" anchor="ctr"/>
                </a:tc>
                <a:extLst>
                  <a:ext uri="{0D108BD9-81ED-4DB2-BD59-A6C34878D82A}">
                    <a16:rowId xmlns:a16="http://schemas.microsoft.com/office/drawing/2014/main" val="3681222030"/>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objectFilePath</a:t>
                      </a:r>
                    </a:p>
                  </a:txBody>
                  <a:tcPr marL="9466" marR="9466" marT="4369" marB="4369" anchor="ctr"/>
                </a:tc>
                <a:extLst>
                  <a:ext uri="{0D108BD9-81ED-4DB2-BD59-A6C34878D82A}">
                    <a16:rowId xmlns:a16="http://schemas.microsoft.com/office/drawing/2014/main" val="2357737488"/>
                  </a:ext>
                </a:extLst>
              </a:tr>
              <a:tr h="66896">
                <a:tc>
                  <a:txBody>
                    <a:bodyPr/>
                    <a:lstStyle/>
                    <a:p>
                      <a:r>
                        <a:rPr lang="en-US" sz="400">
                          <a:effectLst/>
                        </a:rPr>
                        <a:t>process</a:t>
                      </a:r>
                    </a:p>
                  </a:txBody>
                  <a:tcPr marL="9466" marR="9466" marT="4369" marB="4369" anchor="ctr"/>
                </a:tc>
                <a:tc>
                  <a:txBody>
                    <a:bodyPr/>
                    <a:lstStyle/>
                    <a:p>
                      <a:r>
                        <a:rPr lang="en-US" sz="400">
                          <a:effectLst/>
                        </a:rPr>
                        <a:t>command_line</a:t>
                      </a:r>
                    </a:p>
                  </a:txBody>
                  <a:tcPr marL="9466" marR="9466" marT="4369" marB="4369" anchor="ctr"/>
                </a:tc>
                <a:tc>
                  <a:txBody>
                    <a:bodyPr/>
                    <a:lstStyle/>
                    <a:p>
                      <a:r>
                        <a:rPr lang="en-US" sz="400">
                          <a:effectLst/>
                        </a:rPr>
                        <a:t>processCmd</a:t>
                      </a:r>
                    </a:p>
                  </a:txBody>
                  <a:tcPr marL="9466" marR="9466" marT="4369" marB="4369" anchor="ctr"/>
                </a:tc>
                <a:extLst>
                  <a:ext uri="{0D108BD9-81ED-4DB2-BD59-A6C34878D82A}">
                    <a16:rowId xmlns:a16="http://schemas.microsoft.com/office/drawing/2014/main" val="2731259759"/>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processFileHashSha1</a:t>
                      </a:r>
                    </a:p>
                  </a:txBody>
                  <a:tcPr marL="9466" marR="9466" marT="4369" marB="4369" anchor="ctr"/>
                </a:tc>
                <a:extLst>
                  <a:ext uri="{0D108BD9-81ED-4DB2-BD59-A6C34878D82A}">
                    <a16:rowId xmlns:a16="http://schemas.microsoft.com/office/drawing/2014/main" val="3104833222"/>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processFilePath</a:t>
                      </a:r>
                    </a:p>
                  </a:txBody>
                  <a:tcPr marL="9466" marR="9466" marT="4369" marB="4369" anchor="ctr"/>
                </a:tc>
                <a:extLst>
                  <a:ext uri="{0D108BD9-81ED-4DB2-BD59-A6C34878D82A}">
                    <a16:rowId xmlns:a16="http://schemas.microsoft.com/office/drawing/2014/main" val="4082525357"/>
                  </a:ext>
                </a:extLst>
              </a:tr>
              <a:tr h="66896">
                <a:tc>
                  <a:txBody>
                    <a:bodyPr/>
                    <a:lstStyle/>
                    <a:p>
                      <a:r>
                        <a:rPr lang="en-US" sz="400">
                          <a:effectLst/>
                        </a:rPr>
                        <a:t>process</a:t>
                      </a:r>
                    </a:p>
                  </a:txBody>
                  <a:tcPr marL="9466" marR="9466" marT="4369" marB="4369" anchor="ctr"/>
                </a:tc>
                <a:tc>
                  <a:txBody>
                    <a:bodyPr/>
                    <a:lstStyle/>
                    <a:p>
                      <a:r>
                        <a:rPr lang="en-US" sz="400">
                          <a:effectLst/>
                        </a:rPr>
                        <a:t>command_line</a:t>
                      </a:r>
                    </a:p>
                  </a:txBody>
                  <a:tcPr marL="9466" marR="9466" marT="4369" marB="4369" anchor="ctr"/>
                </a:tc>
                <a:tc>
                  <a:txBody>
                    <a:bodyPr/>
                    <a:lstStyle/>
                    <a:p>
                      <a:r>
                        <a:rPr lang="en-US" sz="400">
                          <a:effectLst/>
                        </a:rPr>
                        <a:t>parentCmd</a:t>
                      </a:r>
                    </a:p>
                  </a:txBody>
                  <a:tcPr marL="9466" marR="9466" marT="4369" marB="4369" anchor="ctr"/>
                </a:tc>
                <a:extLst>
                  <a:ext uri="{0D108BD9-81ED-4DB2-BD59-A6C34878D82A}">
                    <a16:rowId xmlns:a16="http://schemas.microsoft.com/office/drawing/2014/main" val="1128980364"/>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parentFileHashSha1</a:t>
                      </a:r>
                    </a:p>
                  </a:txBody>
                  <a:tcPr marL="9466" marR="9466" marT="4369" marB="4369" anchor="ctr"/>
                </a:tc>
                <a:extLst>
                  <a:ext uri="{0D108BD9-81ED-4DB2-BD59-A6C34878D82A}">
                    <a16:rowId xmlns:a16="http://schemas.microsoft.com/office/drawing/2014/main" val="3267447207"/>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parentFilePath</a:t>
                      </a:r>
                    </a:p>
                  </a:txBody>
                  <a:tcPr marL="9466" marR="9466" marT="4369" marB="4369" anchor="ctr"/>
                </a:tc>
                <a:extLst>
                  <a:ext uri="{0D108BD9-81ED-4DB2-BD59-A6C34878D82A}">
                    <a16:rowId xmlns:a16="http://schemas.microsoft.com/office/drawing/2014/main" val="3232274156"/>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3522040927"/>
                  </a:ext>
                </a:extLst>
              </a:tr>
              <a:tr h="66896">
                <a:tc>
                  <a:txBody>
                    <a:bodyPr/>
                    <a:lstStyle/>
                    <a:p>
                      <a:r>
                        <a:rPr lang="en-US" sz="400">
                          <a:effectLst/>
                        </a:rPr>
                        <a:t>url</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request</a:t>
                      </a:r>
                    </a:p>
                  </a:txBody>
                  <a:tcPr marL="9466" marR="9466" marT="4369" marB="4369" anchor="ctr"/>
                </a:tc>
                <a:extLst>
                  <a:ext uri="{0D108BD9-81ED-4DB2-BD59-A6C34878D82A}">
                    <a16:rowId xmlns:a16="http://schemas.microsoft.com/office/drawing/2014/main" val="2973824391"/>
                  </a:ext>
                </a:extLst>
              </a:tr>
              <a:tr h="66896">
                <a:tc>
                  <a:txBody>
                    <a:bodyPr/>
                    <a:lstStyle/>
                    <a:p>
                      <a:r>
                        <a:rPr lang="en-US" sz="400">
                          <a:effectLst/>
                        </a:rPr>
                        <a:t>url</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mail_urls</a:t>
                      </a:r>
                    </a:p>
                  </a:txBody>
                  <a:tcPr marL="9466" marR="9466" marT="4369" marB="4369" anchor="ctr"/>
                </a:tc>
                <a:extLst>
                  <a:ext uri="{0D108BD9-81ED-4DB2-BD59-A6C34878D82A}">
                    <a16:rowId xmlns:a16="http://schemas.microsoft.com/office/drawing/2014/main" val="1178961103"/>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1012809155"/>
                  </a:ext>
                </a:extLst>
              </a:tr>
              <a:tr h="66896">
                <a:tc>
                  <a:txBody>
                    <a:bodyPr/>
                    <a:lstStyle/>
                    <a:p>
                      <a:r>
                        <a:rPr lang="en-US" sz="400">
                          <a:effectLst/>
                        </a:rPr>
                        <a:t>user-account</a:t>
                      </a:r>
                    </a:p>
                  </a:txBody>
                  <a:tcPr marL="9466" marR="9466" marT="4369" marB="4369" anchor="ctr"/>
                </a:tc>
                <a:tc>
                  <a:txBody>
                    <a:bodyPr/>
                    <a:lstStyle/>
                    <a:p>
                      <a:r>
                        <a:rPr lang="en-US" sz="400">
                          <a:effectLst/>
                        </a:rPr>
                        <a:t>account_login</a:t>
                      </a:r>
                    </a:p>
                  </a:txBody>
                  <a:tcPr marL="9466" marR="9466" marT="4369" marB="4369" anchor="ctr"/>
                </a:tc>
                <a:tc>
                  <a:txBody>
                    <a:bodyPr/>
                    <a:lstStyle/>
                    <a:p>
                      <a:r>
                        <a:rPr lang="en-US" sz="400">
                          <a:effectLst/>
                        </a:rPr>
                        <a:t>logonUser</a:t>
                      </a:r>
                    </a:p>
                  </a:txBody>
                  <a:tcPr marL="9466" marR="9466" marT="4369" marB="4369" anchor="ctr"/>
                </a:tc>
                <a:extLst>
                  <a:ext uri="{0D108BD9-81ED-4DB2-BD59-A6C34878D82A}">
                    <a16:rowId xmlns:a16="http://schemas.microsoft.com/office/drawing/2014/main" val="3748907488"/>
                  </a:ext>
                </a:extLst>
              </a:tr>
              <a:tr h="66896">
                <a:tc>
                  <a:txBody>
                    <a:bodyPr/>
                    <a:lstStyle/>
                    <a:p>
                      <a:r>
                        <a:rPr lang="en-US" sz="400">
                          <a:effectLst/>
                        </a:rPr>
                        <a:t>user-account</a:t>
                      </a:r>
                    </a:p>
                  </a:txBody>
                  <a:tcPr marL="9466" marR="9466" marT="4369" marB="4369" anchor="ctr"/>
                </a:tc>
                <a:tc>
                  <a:txBody>
                    <a:bodyPr/>
                    <a:lstStyle/>
                    <a:p>
                      <a:r>
                        <a:rPr lang="en-US" sz="400">
                          <a:effectLst/>
                        </a:rPr>
                        <a:t>user_id</a:t>
                      </a:r>
                    </a:p>
                  </a:txBody>
                  <a:tcPr marL="9466" marR="9466" marT="4369" marB="4369" anchor="ctr"/>
                </a:tc>
                <a:tc>
                  <a:txBody>
                    <a:bodyPr/>
                    <a:lstStyle/>
                    <a:p>
                      <a:r>
                        <a:rPr lang="en-US" sz="400">
                          <a:effectLst/>
                        </a:rPr>
                        <a:t>objectUser</a:t>
                      </a:r>
                    </a:p>
                  </a:txBody>
                  <a:tcPr marL="9466" marR="9466" marT="4369" marB="4369" anchor="ctr"/>
                </a:tc>
                <a:extLst>
                  <a:ext uri="{0D108BD9-81ED-4DB2-BD59-A6C34878D82A}">
                    <a16:rowId xmlns:a16="http://schemas.microsoft.com/office/drawing/2014/main" val="3066613000"/>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81939665"/>
                  </a:ext>
                </a:extLst>
              </a:tr>
              <a:tr h="66896">
                <a:tc>
                  <a:txBody>
                    <a:bodyPr/>
                    <a:lstStyle/>
                    <a:p>
                      <a:r>
                        <a:rPr lang="en-US" sz="400">
                          <a:effectLst/>
                        </a:rPr>
                        <a:t>windows-registry-key</a:t>
                      </a:r>
                    </a:p>
                  </a:txBody>
                  <a:tcPr marL="9466" marR="9466" marT="4369" marB="4369" anchor="ctr"/>
                </a:tc>
                <a:tc>
                  <a:txBody>
                    <a:bodyPr/>
                    <a:lstStyle/>
                    <a:p>
                      <a:r>
                        <a:rPr lang="en-US" sz="400">
                          <a:effectLst/>
                        </a:rPr>
                        <a:t>key</a:t>
                      </a:r>
                    </a:p>
                  </a:txBody>
                  <a:tcPr marL="9466" marR="9466" marT="4369" marB="4369" anchor="ctr"/>
                </a:tc>
                <a:tc>
                  <a:txBody>
                    <a:bodyPr/>
                    <a:lstStyle/>
                    <a:p>
                      <a:r>
                        <a:rPr lang="en-US" sz="400">
                          <a:effectLst/>
                        </a:rPr>
                        <a:t>objectRegistryKeyHandle</a:t>
                      </a:r>
                    </a:p>
                  </a:txBody>
                  <a:tcPr marL="9466" marR="9466" marT="4369" marB="4369" anchor="ctr"/>
                </a:tc>
                <a:extLst>
                  <a:ext uri="{0D108BD9-81ED-4DB2-BD59-A6C34878D82A}">
                    <a16:rowId xmlns:a16="http://schemas.microsoft.com/office/drawing/2014/main" val="3027503129"/>
                  </a:ext>
                </a:extLst>
              </a:tr>
              <a:tr h="66896">
                <a:tc>
                  <a:txBody>
                    <a:bodyPr/>
                    <a:lstStyle/>
                    <a:p>
                      <a:r>
                        <a:rPr lang="en-US" sz="400">
                          <a:effectLst/>
                        </a:rPr>
                        <a:t>windows-registry-key</a:t>
                      </a:r>
                    </a:p>
                  </a:txBody>
                  <a:tcPr marL="9466" marR="9466" marT="4369" marB="4369" anchor="ctr"/>
                </a:tc>
                <a:tc>
                  <a:txBody>
                    <a:bodyPr/>
                    <a:lstStyle/>
                    <a:p>
                      <a:r>
                        <a:rPr lang="en-US" sz="400">
                          <a:effectLst/>
                        </a:rPr>
                        <a:t>values</a:t>
                      </a:r>
                    </a:p>
                  </a:txBody>
                  <a:tcPr marL="9466" marR="9466" marT="4369" marB="4369" anchor="ctr"/>
                </a:tc>
                <a:tc>
                  <a:txBody>
                    <a:bodyPr/>
                    <a:lstStyle/>
                    <a:p>
                      <a:r>
                        <a:rPr lang="en-US" sz="400">
                          <a:effectLst/>
                        </a:rPr>
                        <a:t>objectRegistryValueType</a:t>
                      </a:r>
                    </a:p>
                  </a:txBody>
                  <a:tcPr marL="9466" marR="9466" marT="4369" marB="4369" anchor="ctr"/>
                </a:tc>
                <a:extLst>
                  <a:ext uri="{0D108BD9-81ED-4DB2-BD59-A6C34878D82A}">
                    <a16:rowId xmlns:a16="http://schemas.microsoft.com/office/drawing/2014/main" val="1027106678"/>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dirty="0">
                        <a:effectLst/>
                      </a:endParaRPr>
                    </a:p>
                  </a:txBody>
                  <a:tcPr marL="9466" marR="9466" marT="4369" marB="4369" anchor="ctr"/>
                </a:tc>
                <a:tc>
                  <a:txBody>
                    <a:bodyPr/>
                    <a:lstStyle/>
                    <a:p>
                      <a:endParaRPr lang="en-US" sz="400" dirty="0"/>
                    </a:p>
                  </a:txBody>
                  <a:tcPr marL="12233" marR="12233" marT="6116" marB="6116"/>
                </a:tc>
                <a:extLst>
                  <a:ext uri="{0D108BD9-81ED-4DB2-BD59-A6C34878D82A}">
                    <a16:rowId xmlns:a16="http://schemas.microsoft.com/office/drawing/2014/main" val="1604639646"/>
                  </a:ext>
                </a:extLst>
              </a:tr>
            </a:tbl>
          </a:graphicData>
        </a:graphic>
      </p:graphicFrame>
      <p:sp>
        <p:nvSpPr>
          <p:cNvPr id="9" name="Title 8">
            <a:extLst>
              <a:ext uri="{FF2B5EF4-FFF2-40B4-BE49-F238E27FC236}">
                <a16:creationId xmlns:a16="http://schemas.microsoft.com/office/drawing/2014/main" id="{7557B31C-1B5B-4BF4-8C47-A308D68F39AF}"/>
              </a:ext>
            </a:extLst>
          </p:cNvPr>
          <p:cNvSpPr>
            <a:spLocks noGrp="1"/>
          </p:cNvSpPr>
          <p:nvPr>
            <p:ph type="title"/>
          </p:nvPr>
        </p:nvSpPr>
        <p:spPr/>
        <p:txBody>
          <a:bodyPr/>
          <a:lstStyle/>
          <a:p>
            <a:r>
              <a:rPr lang="en-US" dirty="0"/>
              <a:t>Stix-Shifter: </a:t>
            </a:r>
            <a:br>
              <a:rPr lang="en-US" dirty="0"/>
            </a:br>
            <a:r>
              <a:rPr lang="en-US" sz="1800" dirty="0"/>
              <a:t>Highlights the limits of model-less normalization </a:t>
            </a:r>
            <a:r>
              <a:rPr lang="en-US" sz="1800" dirty="0" err="1"/>
              <a:t>xEDRs</a:t>
            </a:r>
            <a:endParaRPr lang="en-US" dirty="0"/>
          </a:p>
        </p:txBody>
      </p:sp>
      <p:sp>
        <p:nvSpPr>
          <p:cNvPr id="10" name="TextBox 9">
            <a:extLst>
              <a:ext uri="{FF2B5EF4-FFF2-40B4-BE49-F238E27FC236}">
                <a16:creationId xmlns:a16="http://schemas.microsoft.com/office/drawing/2014/main" id="{E0669D25-C98A-4535-AE3B-3CE8689BF71F}"/>
              </a:ext>
            </a:extLst>
          </p:cNvPr>
          <p:cNvSpPr txBox="1"/>
          <p:nvPr/>
        </p:nvSpPr>
        <p:spPr>
          <a:xfrm>
            <a:off x="3381071" y="1758157"/>
            <a:ext cx="1354858" cy="369332"/>
          </a:xfrm>
          <a:prstGeom prst="rect">
            <a:avLst/>
          </a:prstGeom>
          <a:noFill/>
        </p:spPr>
        <p:txBody>
          <a:bodyPr wrap="none" rtlCol="0">
            <a:spAutoFit/>
          </a:bodyPr>
          <a:lstStyle/>
          <a:p>
            <a:r>
              <a:rPr lang="en-US" dirty="0" err="1"/>
              <a:t>CarbonBlack</a:t>
            </a:r>
            <a:endParaRPr lang="en-US" dirty="0"/>
          </a:p>
        </p:txBody>
      </p:sp>
      <p:sp>
        <p:nvSpPr>
          <p:cNvPr id="11" name="TextBox 10">
            <a:extLst>
              <a:ext uri="{FF2B5EF4-FFF2-40B4-BE49-F238E27FC236}">
                <a16:creationId xmlns:a16="http://schemas.microsoft.com/office/drawing/2014/main" id="{934726A9-3145-4EDE-B87D-671178476D63}"/>
              </a:ext>
            </a:extLst>
          </p:cNvPr>
          <p:cNvSpPr txBox="1"/>
          <p:nvPr/>
        </p:nvSpPr>
        <p:spPr>
          <a:xfrm>
            <a:off x="5653229" y="23784"/>
            <a:ext cx="1048685" cy="646331"/>
          </a:xfrm>
          <a:prstGeom prst="rect">
            <a:avLst/>
          </a:prstGeom>
          <a:noFill/>
        </p:spPr>
        <p:txBody>
          <a:bodyPr wrap="none" rtlCol="0">
            <a:spAutoFit/>
          </a:bodyPr>
          <a:lstStyle/>
          <a:p>
            <a:r>
              <a:rPr lang="en-US" dirty="0"/>
              <a:t>Trend</a:t>
            </a:r>
          </a:p>
          <a:p>
            <a:r>
              <a:rPr lang="en-US" dirty="0"/>
              <a:t>(XDR-</a:t>
            </a:r>
            <a:r>
              <a:rPr lang="en-US" dirty="0" err="1"/>
              <a:t>ish</a:t>
            </a:r>
            <a:r>
              <a:rPr lang="en-US" dirty="0"/>
              <a:t>)</a:t>
            </a:r>
          </a:p>
        </p:txBody>
      </p:sp>
      <p:sp>
        <p:nvSpPr>
          <p:cNvPr id="12" name="TextBox 11">
            <a:extLst>
              <a:ext uri="{FF2B5EF4-FFF2-40B4-BE49-F238E27FC236}">
                <a16:creationId xmlns:a16="http://schemas.microsoft.com/office/drawing/2014/main" id="{F5768432-CADC-49CA-AA49-DF5122E71A3A}"/>
              </a:ext>
            </a:extLst>
          </p:cNvPr>
          <p:cNvSpPr txBox="1"/>
          <p:nvPr/>
        </p:nvSpPr>
        <p:spPr>
          <a:xfrm>
            <a:off x="8679286" y="-4207"/>
            <a:ext cx="1318310" cy="369332"/>
          </a:xfrm>
          <a:prstGeom prst="rect">
            <a:avLst/>
          </a:prstGeom>
          <a:noFill/>
        </p:spPr>
        <p:txBody>
          <a:bodyPr wrap="none" rtlCol="0">
            <a:spAutoFit/>
          </a:bodyPr>
          <a:lstStyle/>
          <a:p>
            <a:r>
              <a:rPr lang="en-US" dirty="0"/>
              <a:t>CrowdStrike</a:t>
            </a:r>
          </a:p>
        </p:txBody>
      </p:sp>
      <p:sp>
        <p:nvSpPr>
          <p:cNvPr id="13" name="Left Brace 12">
            <a:extLst>
              <a:ext uri="{FF2B5EF4-FFF2-40B4-BE49-F238E27FC236}">
                <a16:creationId xmlns:a16="http://schemas.microsoft.com/office/drawing/2014/main" id="{9F012E6E-138A-4EC8-9B18-26E844C48220}"/>
              </a:ext>
            </a:extLst>
          </p:cNvPr>
          <p:cNvSpPr/>
          <p:nvPr/>
        </p:nvSpPr>
        <p:spPr>
          <a:xfrm>
            <a:off x="9712619" y="1095023"/>
            <a:ext cx="129855" cy="567594"/>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4" name="Right Brace 13">
            <a:extLst>
              <a:ext uri="{FF2B5EF4-FFF2-40B4-BE49-F238E27FC236}">
                <a16:creationId xmlns:a16="http://schemas.microsoft.com/office/drawing/2014/main" id="{7811A4FF-5EAB-495F-8D8A-994B6AA6B5EE}"/>
              </a:ext>
            </a:extLst>
          </p:cNvPr>
          <p:cNvSpPr/>
          <p:nvPr/>
        </p:nvSpPr>
        <p:spPr>
          <a:xfrm>
            <a:off x="8679286" y="2983609"/>
            <a:ext cx="104106" cy="1974756"/>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F5E2724C-192D-4A7D-ABDE-0D779AA57F46}"/>
              </a:ext>
            </a:extLst>
          </p:cNvPr>
          <p:cNvCxnSpPr>
            <a:cxnSpLocks/>
            <a:stCxn id="14" idx="1"/>
            <a:endCxn id="13" idx="1"/>
          </p:cNvCxnSpPr>
          <p:nvPr/>
        </p:nvCxnSpPr>
        <p:spPr>
          <a:xfrm flipV="1">
            <a:off x="8783392" y="1378820"/>
            <a:ext cx="929227" cy="2592167"/>
          </a:xfrm>
          <a:prstGeom prst="line">
            <a:avLst/>
          </a:prstGeom>
        </p:spPr>
        <p:style>
          <a:lnRef idx="1">
            <a:schemeClr val="accent2"/>
          </a:lnRef>
          <a:fillRef idx="0">
            <a:schemeClr val="accent2"/>
          </a:fillRef>
          <a:effectRef idx="0">
            <a:schemeClr val="accent2"/>
          </a:effectRef>
          <a:fontRef idx="minor">
            <a:schemeClr val="tx1"/>
          </a:fontRef>
        </p:style>
      </p:cxnSp>
      <p:sp>
        <p:nvSpPr>
          <p:cNvPr id="25" name="Left Brace 24">
            <a:extLst>
              <a:ext uri="{FF2B5EF4-FFF2-40B4-BE49-F238E27FC236}">
                <a16:creationId xmlns:a16="http://schemas.microsoft.com/office/drawing/2014/main" id="{D2FF2FE8-1313-45CC-8974-AB435C3C37CF}"/>
              </a:ext>
            </a:extLst>
          </p:cNvPr>
          <p:cNvSpPr/>
          <p:nvPr/>
        </p:nvSpPr>
        <p:spPr>
          <a:xfrm>
            <a:off x="9694167" y="402984"/>
            <a:ext cx="129855" cy="624922"/>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27" name="Right Brace 26">
            <a:extLst>
              <a:ext uri="{FF2B5EF4-FFF2-40B4-BE49-F238E27FC236}">
                <a16:creationId xmlns:a16="http://schemas.microsoft.com/office/drawing/2014/main" id="{56BB7150-4C3C-434F-9B68-51FD5F9C9127}"/>
              </a:ext>
            </a:extLst>
          </p:cNvPr>
          <p:cNvSpPr/>
          <p:nvPr/>
        </p:nvSpPr>
        <p:spPr>
          <a:xfrm>
            <a:off x="8679286" y="1854558"/>
            <a:ext cx="104106" cy="996698"/>
          </a:xfrm>
          <a:prstGeom prst="righ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2AE54BEF-47ED-454A-8DDD-16746E9ED838}"/>
              </a:ext>
            </a:extLst>
          </p:cNvPr>
          <p:cNvCxnSpPr>
            <a:cxnSpLocks/>
            <a:stCxn id="27" idx="1"/>
            <a:endCxn id="25" idx="1"/>
          </p:cNvCxnSpPr>
          <p:nvPr/>
        </p:nvCxnSpPr>
        <p:spPr>
          <a:xfrm flipV="1">
            <a:off x="8783392" y="715445"/>
            <a:ext cx="910775" cy="1637462"/>
          </a:xfrm>
          <a:prstGeom prst="line">
            <a:avLst/>
          </a:prstGeom>
        </p:spPr>
        <p:style>
          <a:lnRef idx="1">
            <a:schemeClr val="accent6"/>
          </a:lnRef>
          <a:fillRef idx="0">
            <a:schemeClr val="accent6"/>
          </a:fillRef>
          <a:effectRef idx="0">
            <a:schemeClr val="accent6"/>
          </a:effectRef>
          <a:fontRef idx="minor">
            <a:schemeClr val="tx1"/>
          </a:fontRef>
        </p:style>
      </p:cxnSp>
      <p:sp>
        <p:nvSpPr>
          <p:cNvPr id="32" name="Left Brace 31">
            <a:extLst>
              <a:ext uri="{FF2B5EF4-FFF2-40B4-BE49-F238E27FC236}">
                <a16:creationId xmlns:a16="http://schemas.microsoft.com/office/drawing/2014/main" id="{26A16AD5-C578-46C2-8C3F-4840518417AF}"/>
              </a:ext>
            </a:extLst>
          </p:cNvPr>
          <p:cNvSpPr/>
          <p:nvPr/>
        </p:nvSpPr>
        <p:spPr>
          <a:xfrm>
            <a:off x="6483451" y="1881135"/>
            <a:ext cx="144886" cy="913579"/>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34" name="Right Brace 33">
            <a:extLst>
              <a:ext uri="{FF2B5EF4-FFF2-40B4-BE49-F238E27FC236}">
                <a16:creationId xmlns:a16="http://schemas.microsoft.com/office/drawing/2014/main" id="{1AB2B561-13B3-4811-B8C3-A587F808C6ED}"/>
              </a:ext>
            </a:extLst>
          </p:cNvPr>
          <p:cNvSpPr/>
          <p:nvPr/>
        </p:nvSpPr>
        <p:spPr>
          <a:xfrm>
            <a:off x="5726805" y="2567189"/>
            <a:ext cx="92833" cy="768439"/>
          </a:xfrm>
          <a:prstGeom prst="righ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87230CD2-E59B-4CCB-BB51-F533877B2829}"/>
              </a:ext>
            </a:extLst>
          </p:cNvPr>
          <p:cNvCxnSpPr>
            <a:cxnSpLocks/>
            <a:stCxn id="34" idx="1"/>
            <a:endCxn id="32" idx="1"/>
          </p:cNvCxnSpPr>
          <p:nvPr/>
        </p:nvCxnSpPr>
        <p:spPr>
          <a:xfrm flipV="1">
            <a:off x="5819638" y="2337925"/>
            <a:ext cx="663813" cy="613484"/>
          </a:xfrm>
          <a:prstGeom prst="line">
            <a:avLst/>
          </a:prstGeom>
        </p:spPr>
        <p:style>
          <a:lnRef idx="1">
            <a:schemeClr val="accent6"/>
          </a:lnRef>
          <a:fillRef idx="0">
            <a:schemeClr val="accent6"/>
          </a:fillRef>
          <a:effectRef idx="0">
            <a:schemeClr val="accent6"/>
          </a:effectRef>
          <a:fontRef idx="minor">
            <a:schemeClr val="tx1"/>
          </a:fontRef>
        </p:style>
      </p:cxnSp>
      <p:sp>
        <p:nvSpPr>
          <p:cNvPr id="38" name="TextBox 37">
            <a:extLst>
              <a:ext uri="{FF2B5EF4-FFF2-40B4-BE49-F238E27FC236}">
                <a16:creationId xmlns:a16="http://schemas.microsoft.com/office/drawing/2014/main" id="{64446541-883F-40E1-98BC-5E446FD32217}"/>
              </a:ext>
            </a:extLst>
          </p:cNvPr>
          <p:cNvSpPr txBox="1"/>
          <p:nvPr/>
        </p:nvSpPr>
        <p:spPr>
          <a:xfrm>
            <a:off x="-704" y="5412291"/>
            <a:ext cx="2728731" cy="369332"/>
          </a:xfrm>
          <a:prstGeom prst="rect">
            <a:avLst/>
          </a:prstGeom>
          <a:noFill/>
        </p:spPr>
        <p:txBody>
          <a:bodyPr wrap="square" rtlCol="0">
            <a:spAutoFit/>
          </a:bodyPr>
          <a:lstStyle/>
          <a:p>
            <a:r>
              <a:rPr lang="en-US" dirty="0"/>
              <a:t>Opaque </a:t>
            </a:r>
            <a:r>
              <a:rPr lang="en-US" dirty="0" err="1"/>
              <a:t>unjoinable</a:t>
            </a:r>
            <a:r>
              <a:rPr lang="en-US" dirty="0"/>
              <a:t> IDs</a:t>
            </a:r>
          </a:p>
        </p:txBody>
      </p:sp>
      <p:cxnSp>
        <p:nvCxnSpPr>
          <p:cNvPr id="40" name="Straight Arrow Connector 39">
            <a:extLst>
              <a:ext uri="{FF2B5EF4-FFF2-40B4-BE49-F238E27FC236}">
                <a16:creationId xmlns:a16="http://schemas.microsoft.com/office/drawing/2014/main" id="{BE5B434D-B330-464F-AA7A-F2D36DE5ADEE}"/>
              </a:ext>
            </a:extLst>
          </p:cNvPr>
          <p:cNvCxnSpPr>
            <a:cxnSpLocks/>
            <a:stCxn id="38" idx="3"/>
          </p:cNvCxnSpPr>
          <p:nvPr/>
        </p:nvCxnSpPr>
        <p:spPr>
          <a:xfrm>
            <a:off x="2728027" y="5596957"/>
            <a:ext cx="671993" cy="12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Left Brace 41">
            <a:extLst>
              <a:ext uri="{FF2B5EF4-FFF2-40B4-BE49-F238E27FC236}">
                <a16:creationId xmlns:a16="http://schemas.microsoft.com/office/drawing/2014/main" id="{1F5CA8B6-CA09-4DD9-8E9B-D4EB28B3482E}"/>
              </a:ext>
            </a:extLst>
          </p:cNvPr>
          <p:cNvSpPr/>
          <p:nvPr/>
        </p:nvSpPr>
        <p:spPr>
          <a:xfrm>
            <a:off x="6454610" y="2967707"/>
            <a:ext cx="144886" cy="1990658"/>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5" name="Right Brace 44">
            <a:extLst>
              <a:ext uri="{FF2B5EF4-FFF2-40B4-BE49-F238E27FC236}">
                <a16:creationId xmlns:a16="http://schemas.microsoft.com/office/drawing/2014/main" id="{E592A11E-186B-4DBE-9DE3-EE23E7CBC8AB}"/>
              </a:ext>
            </a:extLst>
          </p:cNvPr>
          <p:cNvSpPr/>
          <p:nvPr/>
        </p:nvSpPr>
        <p:spPr>
          <a:xfrm>
            <a:off x="5755646" y="5241701"/>
            <a:ext cx="97513" cy="18445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D42DE464-6B1B-4B6D-AB89-6922E2629A46}"/>
              </a:ext>
            </a:extLst>
          </p:cNvPr>
          <p:cNvCxnSpPr>
            <a:cxnSpLocks/>
            <a:stCxn id="45" idx="1"/>
            <a:endCxn id="42" idx="1"/>
          </p:cNvCxnSpPr>
          <p:nvPr/>
        </p:nvCxnSpPr>
        <p:spPr>
          <a:xfrm flipV="1">
            <a:off x="5853159" y="3963036"/>
            <a:ext cx="601451" cy="1370891"/>
          </a:xfrm>
          <a:prstGeom prst="line">
            <a:avLst/>
          </a:prstGeom>
        </p:spPr>
        <p:style>
          <a:lnRef idx="1">
            <a:schemeClr val="accent2"/>
          </a:lnRef>
          <a:fillRef idx="0">
            <a:schemeClr val="accent2"/>
          </a:fillRef>
          <a:effectRef idx="0">
            <a:schemeClr val="accent2"/>
          </a:effectRef>
          <a:fontRef idx="minor">
            <a:schemeClr val="tx1"/>
          </a:fontRef>
        </p:style>
      </p:cxnSp>
      <p:sp>
        <p:nvSpPr>
          <p:cNvPr id="50" name="Left Brace 49">
            <a:extLst>
              <a:ext uri="{FF2B5EF4-FFF2-40B4-BE49-F238E27FC236}">
                <a16:creationId xmlns:a16="http://schemas.microsoft.com/office/drawing/2014/main" id="{E2A1D198-62C2-4DC7-902D-6243EFF2E3C6}"/>
              </a:ext>
            </a:extLst>
          </p:cNvPr>
          <p:cNvSpPr/>
          <p:nvPr/>
        </p:nvSpPr>
        <p:spPr>
          <a:xfrm>
            <a:off x="9759094" y="5346738"/>
            <a:ext cx="111403" cy="246986"/>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5B9162B4-6703-4066-B5BE-2F8667A084EB}"/>
              </a:ext>
            </a:extLst>
          </p:cNvPr>
          <p:cNvCxnSpPr>
            <a:cxnSpLocks/>
            <a:stCxn id="14" idx="1"/>
            <a:endCxn id="50" idx="1"/>
          </p:cNvCxnSpPr>
          <p:nvPr/>
        </p:nvCxnSpPr>
        <p:spPr>
          <a:xfrm>
            <a:off x="8783392" y="3970987"/>
            <a:ext cx="975702" cy="1499244"/>
          </a:xfrm>
          <a:prstGeom prst="line">
            <a:avLst/>
          </a:prstGeom>
        </p:spPr>
        <p:style>
          <a:lnRef idx="1">
            <a:schemeClr val="accent2"/>
          </a:lnRef>
          <a:fillRef idx="0">
            <a:schemeClr val="accent2"/>
          </a:fillRef>
          <a:effectRef idx="0">
            <a:schemeClr val="accent2"/>
          </a:effectRef>
          <a:fontRef idx="minor">
            <a:schemeClr val="tx1"/>
          </a:fontRef>
        </p:style>
      </p:cxnSp>
      <p:sp>
        <p:nvSpPr>
          <p:cNvPr id="55" name="Left Brace 54">
            <a:extLst>
              <a:ext uri="{FF2B5EF4-FFF2-40B4-BE49-F238E27FC236}">
                <a16:creationId xmlns:a16="http://schemas.microsoft.com/office/drawing/2014/main" id="{E930593A-1334-45CD-957C-102AABFDA953}"/>
              </a:ext>
            </a:extLst>
          </p:cNvPr>
          <p:cNvSpPr/>
          <p:nvPr/>
        </p:nvSpPr>
        <p:spPr>
          <a:xfrm>
            <a:off x="9718863" y="1758397"/>
            <a:ext cx="132947" cy="1052021"/>
          </a:xfrm>
          <a:prstGeom prst="lef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56" name="Left Brace 55">
            <a:extLst>
              <a:ext uri="{FF2B5EF4-FFF2-40B4-BE49-F238E27FC236}">
                <a16:creationId xmlns:a16="http://schemas.microsoft.com/office/drawing/2014/main" id="{AE909FCD-3B98-4924-9EF8-1B37940D9704}"/>
              </a:ext>
            </a:extLst>
          </p:cNvPr>
          <p:cNvSpPr/>
          <p:nvPr/>
        </p:nvSpPr>
        <p:spPr>
          <a:xfrm>
            <a:off x="6436077" y="5126724"/>
            <a:ext cx="144886" cy="596917"/>
          </a:xfrm>
          <a:prstGeom prst="lef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58" name="Right Brace 57">
            <a:extLst>
              <a:ext uri="{FF2B5EF4-FFF2-40B4-BE49-F238E27FC236}">
                <a16:creationId xmlns:a16="http://schemas.microsoft.com/office/drawing/2014/main" id="{51BB2C17-EDEE-4F20-997D-E4F85DC1F7E2}"/>
              </a:ext>
            </a:extLst>
          </p:cNvPr>
          <p:cNvSpPr/>
          <p:nvPr/>
        </p:nvSpPr>
        <p:spPr>
          <a:xfrm>
            <a:off x="8687495" y="5090718"/>
            <a:ext cx="140097" cy="632923"/>
          </a:xfrm>
          <a:prstGeom prst="righ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59" name="Left Brace 58">
            <a:extLst>
              <a:ext uri="{FF2B5EF4-FFF2-40B4-BE49-F238E27FC236}">
                <a16:creationId xmlns:a16="http://schemas.microsoft.com/office/drawing/2014/main" id="{2E04AED4-FF2C-4E4A-8087-4F32B8BD814F}"/>
              </a:ext>
            </a:extLst>
          </p:cNvPr>
          <p:cNvSpPr/>
          <p:nvPr/>
        </p:nvSpPr>
        <p:spPr>
          <a:xfrm>
            <a:off x="6444286" y="8362885"/>
            <a:ext cx="194975" cy="379054"/>
          </a:xfrm>
          <a:prstGeom prst="lef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8D5E7573-5514-4B8B-A415-A4B48A92BA7E}"/>
              </a:ext>
            </a:extLst>
          </p:cNvPr>
          <p:cNvCxnSpPr>
            <a:cxnSpLocks/>
            <a:stCxn id="58" idx="1"/>
            <a:endCxn id="55" idx="1"/>
          </p:cNvCxnSpPr>
          <p:nvPr/>
        </p:nvCxnSpPr>
        <p:spPr>
          <a:xfrm flipV="1">
            <a:off x="8827592" y="2284408"/>
            <a:ext cx="891271" cy="3122772"/>
          </a:xfrm>
          <a:prstGeom prst="line">
            <a:avLst/>
          </a:prstGeom>
        </p:spPr>
        <p:style>
          <a:lnRef idx="1">
            <a:schemeClr val="accent4"/>
          </a:lnRef>
          <a:fillRef idx="0">
            <a:schemeClr val="accent4"/>
          </a:fillRef>
          <a:effectRef idx="0">
            <a:schemeClr val="accent4"/>
          </a:effectRef>
          <a:fontRef idx="minor">
            <a:schemeClr val="tx1"/>
          </a:fontRef>
        </p:style>
      </p:cxnSp>
      <p:sp>
        <p:nvSpPr>
          <p:cNvPr id="64" name="Right Brace 63">
            <a:extLst>
              <a:ext uri="{FF2B5EF4-FFF2-40B4-BE49-F238E27FC236}">
                <a16:creationId xmlns:a16="http://schemas.microsoft.com/office/drawing/2014/main" id="{AD8DCEDD-80D6-4703-BBB2-4778A149381D}"/>
              </a:ext>
            </a:extLst>
          </p:cNvPr>
          <p:cNvSpPr/>
          <p:nvPr/>
        </p:nvSpPr>
        <p:spPr>
          <a:xfrm>
            <a:off x="5744559" y="3522373"/>
            <a:ext cx="118033" cy="1185048"/>
          </a:xfrm>
          <a:prstGeom prst="righ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91004E00-20F6-41D1-A0C6-EB81F5F7D39D}"/>
              </a:ext>
            </a:extLst>
          </p:cNvPr>
          <p:cNvCxnSpPr>
            <a:cxnSpLocks/>
            <a:stCxn id="64" idx="1"/>
            <a:endCxn id="56" idx="1"/>
          </p:cNvCxnSpPr>
          <p:nvPr/>
        </p:nvCxnSpPr>
        <p:spPr>
          <a:xfrm>
            <a:off x="5862592" y="4114897"/>
            <a:ext cx="573485" cy="1310286"/>
          </a:xfrm>
          <a:prstGeom prst="line">
            <a:avLst/>
          </a:prstGeom>
        </p:spPr>
        <p:style>
          <a:lnRef idx="1">
            <a:schemeClr val="accent4"/>
          </a:lnRef>
          <a:fillRef idx="0">
            <a:schemeClr val="accent4"/>
          </a:fillRef>
          <a:effectRef idx="0">
            <a:schemeClr val="accent4"/>
          </a:effectRef>
          <a:fontRef idx="minor">
            <a:schemeClr val="tx1"/>
          </a:fontRef>
        </p:style>
      </p:cxnSp>
      <p:sp>
        <p:nvSpPr>
          <p:cNvPr id="70" name="TextBox 69">
            <a:extLst>
              <a:ext uri="{FF2B5EF4-FFF2-40B4-BE49-F238E27FC236}">
                <a16:creationId xmlns:a16="http://schemas.microsoft.com/office/drawing/2014/main" id="{D830C3BB-D8ED-43F5-964C-8184374B695E}"/>
              </a:ext>
            </a:extLst>
          </p:cNvPr>
          <p:cNvSpPr txBox="1"/>
          <p:nvPr/>
        </p:nvSpPr>
        <p:spPr>
          <a:xfrm>
            <a:off x="-9505" y="5165075"/>
            <a:ext cx="2761462" cy="369332"/>
          </a:xfrm>
          <a:prstGeom prst="rect">
            <a:avLst/>
          </a:prstGeom>
          <a:noFill/>
        </p:spPr>
        <p:txBody>
          <a:bodyPr wrap="none" rtlCol="0">
            <a:spAutoFit/>
          </a:bodyPr>
          <a:lstStyle/>
          <a:p>
            <a:r>
              <a:rPr lang="en-US" dirty="0" err="1"/>
              <a:t>xEDR</a:t>
            </a:r>
            <a:r>
              <a:rPr lang="en-US" dirty="0"/>
              <a:t> </a:t>
            </a:r>
            <a:r>
              <a:rPr lang="en-US" dirty="0" err="1"/>
              <a:t>attrib</a:t>
            </a:r>
            <a:r>
              <a:rPr lang="en-US" dirty="0"/>
              <a:t> representations</a:t>
            </a:r>
          </a:p>
        </p:txBody>
      </p:sp>
      <p:cxnSp>
        <p:nvCxnSpPr>
          <p:cNvPr id="71" name="Straight Arrow Connector 70">
            <a:extLst>
              <a:ext uri="{FF2B5EF4-FFF2-40B4-BE49-F238E27FC236}">
                <a16:creationId xmlns:a16="http://schemas.microsoft.com/office/drawing/2014/main" id="{97359DD5-49BB-47DF-84DF-5B8BE9DF4645}"/>
              </a:ext>
            </a:extLst>
          </p:cNvPr>
          <p:cNvCxnSpPr>
            <a:cxnSpLocks/>
            <a:stCxn id="70" idx="3"/>
            <a:endCxn id="75" idx="1"/>
          </p:cNvCxnSpPr>
          <p:nvPr/>
        </p:nvCxnSpPr>
        <p:spPr>
          <a:xfrm flipV="1">
            <a:off x="2751957" y="5346738"/>
            <a:ext cx="601349" cy="3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ight Brace 74">
            <a:extLst>
              <a:ext uri="{FF2B5EF4-FFF2-40B4-BE49-F238E27FC236}">
                <a16:creationId xmlns:a16="http://schemas.microsoft.com/office/drawing/2014/main" id="{6BCC2C7C-7F39-42EF-A6F1-16D7A8D7BE67}"/>
              </a:ext>
            </a:extLst>
          </p:cNvPr>
          <p:cNvSpPr/>
          <p:nvPr/>
        </p:nvSpPr>
        <p:spPr>
          <a:xfrm flipH="1">
            <a:off x="3353306" y="5246231"/>
            <a:ext cx="107209" cy="201013"/>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77" name="TextBox 76">
            <a:extLst>
              <a:ext uri="{FF2B5EF4-FFF2-40B4-BE49-F238E27FC236}">
                <a16:creationId xmlns:a16="http://schemas.microsoft.com/office/drawing/2014/main" id="{2259580B-DDA5-46BE-BAE3-D9866508038A}"/>
              </a:ext>
            </a:extLst>
          </p:cNvPr>
          <p:cNvSpPr txBox="1"/>
          <p:nvPr/>
        </p:nvSpPr>
        <p:spPr>
          <a:xfrm>
            <a:off x="3902" y="5721246"/>
            <a:ext cx="3284818" cy="1200329"/>
          </a:xfrm>
          <a:prstGeom prst="rect">
            <a:avLst/>
          </a:prstGeom>
          <a:noFill/>
        </p:spPr>
        <p:txBody>
          <a:bodyPr wrap="square" rtlCol="0">
            <a:spAutoFit/>
          </a:bodyPr>
          <a:lstStyle/>
          <a:p>
            <a:r>
              <a:rPr lang="en-US" sz="1200" dirty="0"/>
              <a:t>Normalizing the consumption of EDR capability, via the Stix-Shifter mapping approach won’t work, due to limitations in what products expose (attributes, reps, analytics, inf, train, …</a:t>
            </a:r>
            <a:r>
              <a:rPr lang="en-US" sz="1200" dirty="0" err="1"/>
              <a:t>mgmt</a:t>
            </a:r>
            <a:r>
              <a:rPr lang="en-US" sz="1200" dirty="0"/>
              <a:t>).</a:t>
            </a:r>
          </a:p>
          <a:p>
            <a:endParaRPr lang="en-US" sz="1200" dirty="0"/>
          </a:p>
          <a:p>
            <a:r>
              <a:rPr lang="en-US" sz="1200" dirty="0"/>
              <a:t>We need a model… probably two models</a:t>
            </a:r>
          </a:p>
        </p:txBody>
      </p:sp>
      <p:sp>
        <p:nvSpPr>
          <p:cNvPr id="79" name="TextBox 78">
            <a:extLst>
              <a:ext uri="{FF2B5EF4-FFF2-40B4-BE49-F238E27FC236}">
                <a16:creationId xmlns:a16="http://schemas.microsoft.com/office/drawing/2014/main" id="{127F1E03-A6A5-4702-8F9F-10ED044F7FA0}"/>
              </a:ext>
            </a:extLst>
          </p:cNvPr>
          <p:cNvSpPr txBox="1"/>
          <p:nvPr/>
        </p:nvSpPr>
        <p:spPr>
          <a:xfrm>
            <a:off x="-705" y="4929059"/>
            <a:ext cx="2591928" cy="369332"/>
          </a:xfrm>
          <a:prstGeom prst="rect">
            <a:avLst/>
          </a:prstGeom>
          <a:noFill/>
        </p:spPr>
        <p:txBody>
          <a:bodyPr wrap="none" rtlCol="0">
            <a:spAutoFit/>
          </a:bodyPr>
          <a:lstStyle/>
          <a:p>
            <a:r>
              <a:rPr lang="en-US" dirty="0" err="1"/>
              <a:t>xEDR</a:t>
            </a:r>
            <a:r>
              <a:rPr lang="en-US" dirty="0"/>
              <a:t> </a:t>
            </a:r>
            <a:r>
              <a:rPr lang="en-US" dirty="0" err="1"/>
              <a:t>attrib</a:t>
            </a:r>
            <a:r>
              <a:rPr lang="en-US" dirty="0"/>
              <a:t> relationships  </a:t>
            </a:r>
          </a:p>
        </p:txBody>
      </p:sp>
      <p:sp>
        <p:nvSpPr>
          <p:cNvPr id="81" name="TextBox 80">
            <a:extLst>
              <a:ext uri="{FF2B5EF4-FFF2-40B4-BE49-F238E27FC236}">
                <a16:creationId xmlns:a16="http://schemas.microsoft.com/office/drawing/2014/main" id="{E20D9BE4-0D5E-4C7F-8299-8183B6619AD3}"/>
              </a:ext>
            </a:extLst>
          </p:cNvPr>
          <p:cNvSpPr txBox="1"/>
          <p:nvPr/>
        </p:nvSpPr>
        <p:spPr>
          <a:xfrm>
            <a:off x="18718" y="1974779"/>
            <a:ext cx="3399733" cy="2862322"/>
          </a:xfrm>
          <a:prstGeom prst="rect">
            <a:avLst/>
          </a:prstGeom>
          <a:noFill/>
        </p:spPr>
        <p:txBody>
          <a:bodyPr wrap="square" rtlCol="0">
            <a:spAutoFit/>
          </a:bodyPr>
          <a:lstStyle/>
          <a:p>
            <a:r>
              <a:rPr lang="en-US" dirty="0"/>
              <a:t>Distributing IOCs , fielding simple alerts and taking simple action may work fine, if aimed at the EDR as a system ... and if Stix-Shifter mappings are expanded consistently.</a:t>
            </a:r>
          </a:p>
          <a:p>
            <a:endParaRPr lang="en-US" dirty="0"/>
          </a:p>
          <a:p>
            <a:r>
              <a:rPr lang="en-US" dirty="0"/>
              <a:t>Semantic inconsistencies that will interfere with </a:t>
            </a:r>
            <a:r>
              <a:rPr lang="en-US" dirty="0" err="1"/>
              <a:t>xEDR</a:t>
            </a:r>
            <a:r>
              <a:rPr lang="en-US" dirty="0"/>
              <a:t> sense making, decision support and action:</a:t>
            </a:r>
          </a:p>
        </p:txBody>
      </p:sp>
      <p:sp>
        <p:nvSpPr>
          <p:cNvPr id="39" name="TextBox 38">
            <a:extLst>
              <a:ext uri="{FF2B5EF4-FFF2-40B4-BE49-F238E27FC236}">
                <a16:creationId xmlns:a16="http://schemas.microsoft.com/office/drawing/2014/main" id="{F6F2BDAA-F58D-4886-BF24-8B778162DD23}"/>
              </a:ext>
            </a:extLst>
          </p:cNvPr>
          <p:cNvSpPr txBox="1"/>
          <p:nvPr/>
        </p:nvSpPr>
        <p:spPr>
          <a:xfrm>
            <a:off x="3211961" y="6621999"/>
            <a:ext cx="6126480" cy="461665"/>
          </a:xfrm>
          <a:prstGeom prst="rect">
            <a:avLst/>
          </a:prstGeom>
          <a:noFill/>
        </p:spPr>
        <p:txBody>
          <a:bodyPr wrap="square">
            <a:spAutoFit/>
          </a:bodyPr>
          <a:lstStyle/>
          <a:p>
            <a:r>
              <a:rPr lang="en-US" sz="1200" dirty="0"/>
              <a:t>Ref. </a:t>
            </a:r>
            <a:r>
              <a:rPr lang="en-US" sz="1200" dirty="0">
                <a:hlinkClick r:id="rId2"/>
              </a:rPr>
              <a:t>https://github.com/opencybersecurityalliance/stix-shifter/tree/develop/adapter-guide</a:t>
            </a:r>
            <a:endParaRPr lang="en-US" sz="1200" dirty="0"/>
          </a:p>
          <a:p>
            <a:endParaRPr lang="en-US" sz="1200" dirty="0"/>
          </a:p>
        </p:txBody>
      </p:sp>
    </p:spTree>
    <p:extLst>
      <p:ext uri="{BB962C8B-B14F-4D97-AF65-F5344CB8AC3E}">
        <p14:creationId xmlns:p14="http://schemas.microsoft.com/office/powerpoint/2010/main" val="236869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4D4D-C76A-4D66-A42B-3B48377753DB}"/>
              </a:ext>
            </a:extLst>
          </p:cNvPr>
          <p:cNvSpPr>
            <a:spLocks noGrp="1"/>
          </p:cNvSpPr>
          <p:nvPr>
            <p:ph type="title"/>
          </p:nvPr>
        </p:nvSpPr>
        <p:spPr/>
        <p:txBody>
          <a:bodyPr/>
          <a:lstStyle/>
          <a:p>
            <a:r>
              <a:rPr lang="en-US" dirty="0"/>
              <a:t>Malware behavior: invariant across EDR/XDRs</a:t>
            </a:r>
            <a:br>
              <a:rPr lang="en-US" dirty="0"/>
            </a:br>
            <a:r>
              <a:rPr lang="en-US" dirty="0"/>
              <a:t>(good normalization candidate)</a:t>
            </a:r>
          </a:p>
        </p:txBody>
      </p:sp>
      <p:pic>
        <p:nvPicPr>
          <p:cNvPr id="4" name="Picture 3">
            <a:extLst>
              <a:ext uri="{FF2B5EF4-FFF2-40B4-BE49-F238E27FC236}">
                <a16:creationId xmlns:a16="http://schemas.microsoft.com/office/drawing/2014/main" id="{2BDECADA-0175-40B4-B53A-A7E8D3C65AED}"/>
              </a:ext>
            </a:extLst>
          </p:cNvPr>
          <p:cNvPicPr>
            <a:picLocks noChangeAspect="1"/>
          </p:cNvPicPr>
          <p:nvPr/>
        </p:nvPicPr>
        <p:blipFill>
          <a:blip r:embed="rId2"/>
          <a:stretch>
            <a:fillRect/>
          </a:stretch>
        </p:blipFill>
        <p:spPr>
          <a:xfrm>
            <a:off x="96443" y="1868345"/>
            <a:ext cx="11999114" cy="3611561"/>
          </a:xfrm>
          <a:prstGeom prst="rect">
            <a:avLst/>
          </a:prstGeom>
        </p:spPr>
      </p:pic>
      <p:sp>
        <p:nvSpPr>
          <p:cNvPr id="5" name="TextBox 4">
            <a:extLst>
              <a:ext uri="{FF2B5EF4-FFF2-40B4-BE49-F238E27FC236}">
                <a16:creationId xmlns:a16="http://schemas.microsoft.com/office/drawing/2014/main" id="{ADC5D1A4-3717-44F0-BD15-F3E55B17ACA2}"/>
              </a:ext>
            </a:extLst>
          </p:cNvPr>
          <p:cNvSpPr txBox="1"/>
          <p:nvPr/>
        </p:nvSpPr>
        <p:spPr>
          <a:xfrm>
            <a:off x="316755" y="5948126"/>
            <a:ext cx="11762772" cy="646331"/>
          </a:xfrm>
          <a:prstGeom prst="rect">
            <a:avLst/>
          </a:prstGeom>
          <a:noFill/>
        </p:spPr>
        <p:txBody>
          <a:bodyPr wrap="none" rtlCol="0">
            <a:spAutoFit/>
          </a:bodyPr>
          <a:lstStyle/>
          <a:p>
            <a:r>
              <a:rPr lang="en-US" dirty="0"/>
              <a:t>Representative malware behavior and detection is only visible at the EDR/XDR system level. </a:t>
            </a:r>
            <a:r>
              <a:rPr lang="en-US"/>
              <a:t>Not in endpoint telemetry.</a:t>
            </a:r>
          </a:p>
          <a:p>
            <a:r>
              <a:rPr lang="en-US" dirty="0"/>
              <a:t>Consider “action profile detection” vs “HMM detection” or “Kalman detection” … completely different (inconsistent) X EDRs</a:t>
            </a:r>
          </a:p>
        </p:txBody>
      </p:sp>
      <p:sp>
        <p:nvSpPr>
          <p:cNvPr id="6" name="TextBox 5">
            <a:extLst>
              <a:ext uri="{FF2B5EF4-FFF2-40B4-BE49-F238E27FC236}">
                <a16:creationId xmlns:a16="http://schemas.microsoft.com/office/drawing/2014/main" id="{11BA39A1-C803-47F6-8220-65E73C2157B6}"/>
              </a:ext>
            </a:extLst>
          </p:cNvPr>
          <p:cNvSpPr txBox="1"/>
          <p:nvPr/>
        </p:nvSpPr>
        <p:spPr>
          <a:xfrm>
            <a:off x="316755" y="6594457"/>
            <a:ext cx="4334836" cy="338554"/>
          </a:xfrm>
          <a:prstGeom prst="rect">
            <a:avLst/>
          </a:prstGeom>
          <a:noFill/>
        </p:spPr>
        <p:txBody>
          <a:bodyPr wrap="square">
            <a:spAutoFit/>
          </a:bodyPr>
          <a:lstStyle/>
          <a:p>
            <a:r>
              <a:rPr lang="en-US" sz="800" dirty="0"/>
              <a:t>Ref: </a:t>
            </a:r>
            <a:r>
              <a:rPr lang="en-US" sz="800" dirty="0">
                <a:hlinkClick r:id="rId3"/>
              </a:rPr>
              <a:t>https://attack.mitre.org/docs/attack_roadmap_2020_october.pdf</a:t>
            </a:r>
            <a:endParaRPr lang="en-US" sz="800" dirty="0"/>
          </a:p>
          <a:p>
            <a:endParaRPr lang="en-US" sz="800" dirty="0"/>
          </a:p>
        </p:txBody>
      </p:sp>
    </p:spTree>
    <p:extLst>
      <p:ext uri="{BB962C8B-B14F-4D97-AF65-F5344CB8AC3E}">
        <p14:creationId xmlns:p14="http://schemas.microsoft.com/office/powerpoint/2010/main" val="669870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FD77-5957-457B-9344-2E6F64516D50}"/>
              </a:ext>
            </a:extLst>
          </p:cNvPr>
          <p:cNvSpPr>
            <a:spLocks noGrp="1"/>
          </p:cNvSpPr>
          <p:nvPr>
            <p:ph type="title"/>
          </p:nvPr>
        </p:nvSpPr>
        <p:spPr/>
        <p:txBody>
          <a:bodyPr/>
          <a:lstStyle/>
          <a:p>
            <a:r>
              <a:rPr lang="en-US" dirty="0"/>
              <a:t>Different EDR/XDR tools observe, detect and respond very differently</a:t>
            </a:r>
          </a:p>
        </p:txBody>
      </p:sp>
      <p:pic>
        <p:nvPicPr>
          <p:cNvPr id="4" name="Picture 3">
            <a:extLst>
              <a:ext uri="{FF2B5EF4-FFF2-40B4-BE49-F238E27FC236}">
                <a16:creationId xmlns:a16="http://schemas.microsoft.com/office/drawing/2014/main" id="{BB0717BF-2DCE-4039-809E-ABFB6D915C7F}"/>
              </a:ext>
            </a:extLst>
          </p:cNvPr>
          <p:cNvPicPr>
            <a:picLocks noChangeAspect="1"/>
          </p:cNvPicPr>
          <p:nvPr/>
        </p:nvPicPr>
        <p:blipFill>
          <a:blip r:embed="rId2"/>
          <a:stretch>
            <a:fillRect/>
          </a:stretch>
        </p:blipFill>
        <p:spPr>
          <a:xfrm>
            <a:off x="6213513" y="4170705"/>
            <a:ext cx="5589961" cy="2578654"/>
          </a:xfrm>
          <a:prstGeom prst="rect">
            <a:avLst/>
          </a:prstGeom>
        </p:spPr>
      </p:pic>
      <p:sp>
        <p:nvSpPr>
          <p:cNvPr id="5" name="TextBox 4">
            <a:extLst>
              <a:ext uri="{FF2B5EF4-FFF2-40B4-BE49-F238E27FC236}">
                <a16:creationId xmlns:a16="http://schemas.microsoft.com/office/drawing/2014/main" id="{DE40CA29-53CD-4FFA-81DC-EFE2988FC21F}"/>
              </a:ext>
            </a:extLst>
          </p:cNvPr>
          <p:cNvSpPr txBox="1"/>
          <p:nvPr/>
        </p:nvSpPr>
        <p:spPr>
          <a:xfrm>
            <a:off x="5118957" y="5154074"/>
            <a:ext cx="859531" cy="369332"/>
          </a:xfrm>
          <a:prstGeom prst="rect">
            <a:avLst/>
          </a:prstGeom>
          <a:noFill/>
        </p:spPr>
        <p:txBody>
          <a:bodyPr wrap="none" rtlCol="0">
            <a:spAutoFit/>
          </a:bodyPr>
          <a:lstStyle/>
          <a:p>
            <a:r>
              <a:rPr lang="en-US" dirty="0"/>
              <a:t>FireEye</a:t>
            </a:r>
          </a:p>
        </p:txBody>
      </p:sp>
      <p:pic>
        <p:nvPicPr>
          <p:cNvPr id="7" name="Picture 6">
            <a:extLst>
              <a:ext uri="{FF2B5EF4-FFF2-40B4-BE49-F238E27FC236}">
                <a16:creationId xmlns:a16="http://schemas.microsoft.com/office/drawing/2014/main" id="{250E3303-AE13-4216-9698-BBF7084D3812}"/>
              </a:ext>
            </a:extLst>
          </p:cNvPr>
          <p:cNvPicPr>
            <a:picLocks noChangeAspect="1"/>
          </p:cNvPicPr>
          <p:nvPr/>
        </p:nvPicPr>
        <p:blipFill>
          <a:blip r:embed="rId3"/>
          <a:stretch>
            <a:fillRect/>
          </a:stretch>
        </p:blipFill>
        <p:spPr>
          <a:xfrm>
            <a:off x="6213513" y="1520983"/>
            <a:ext cx="5628062" cy="2578654"/>
          </a:xfrm>
          <a:prstGeom prst="rect">
            <a:avLst/>
          </a:prstGeom>
        </p:spPr>
      </p:pic>
      <p:sp>
        <p:nvSpPr>
          <p:cNvPr id="8" name="TextBox 7">
            <a:extLst>
              <a:ext uri="{FF2B5EF4-FFF2-40B4-BE49-F238E27FC236}">
                <a16:creationId xmlns:a16="http://schemas.microsoft.com/office/drawing/2014/main" id="{07958D7D-2AAD-4C5F-AA08-71A5250E90AF}"/>
              </a:ext>
            </a:extLst>
          </p:cNvPr>
          <p:cNvSpPr txBox="1"/>
          <p:nvPr/>
        </p:nvSpPr>
        <p:spPr>
          <a:xfrm>
            <a:off x="4622570" y="2376698"/>
            <a:ext cx="1407758" cy="369332"/>
          </a:xfrm>
          <a:prstGeom prst="rect">
            <a:avLst/>
          </a:prstGeom>
          <a:noFill/>
        </p:spPr>
        <p:txBody>
          <a:bodyPr wrap="none" rtlCol="0">
            <a:spAutoFit/>
          </a:bodyPr>
          <a:lstStyle/>
          <a:p>
            <a:r>
              <a:rPr lang="en-US" dirty="0"/>
              <a:t>Carbon Black</a:t>
            </a:r>
          </a:p>
        </p:txBody>
      </p:sp>
      <p:sp>
        <p:nvSpPr>
          <p:cNvPr id="9" name="TextBox 8">
            <a:extLst>
              <a:ext uri="{FF2B5EF4-FFF2-40B4-BE49-F238E27FC236}">
                <a16:creationId xmlns:a16="http://schemas.microsoft.com/office/drawing/2014/main" id="{9E3349A2-49DD-4DE8-874F-00761CB434DD}"/>
              </a:ext>
            </a:extLst>
          </p:cNvPr>
          <p:cNvSpPr txBox="1"/>
          <p:nvPr/>
        </p:nvSpPr>
        <p:spPr>
          <a:xfrm>
            <a:off x="180695" y="2810310"/>
            <a:ext cx="5145754" cy="3693319"/>
          </a:xfrm>
          <a:prstGeom prst="rect">
            <a:avLst/>
          </a:prstGeom>
          <a:noFill/>
        </p:spPr>
        <p:txBody>
          <a:bodyPr wrap="square" rtlCol="0">
            <a:spAutoFit/>
          </a:bodyPr>
          <a:lstStyle/>
          <a:p>
            <a:r>
              <a:rPr lang="en-US" dirty="0"/>
              <a:t>No clear basis for interpretability, explain-ability or actionability across different EDR/XDR tools at the telemetry or detection (largely cloud based) level.</a:t>
            </a:r>
          </a:p>
          <a:p>
            <a:endParaRPr lang="en-US" dirty="0"/>
          </a:p>
          <a:p>
            <a:r>
              <a:rPr lang="en-US" dirty="0"/>
              <a:t>Normalizing at the TTP level (via mapping) makes these semantic and action discontinuities clear.</a:t>
            </a:r>
          </a:p>
          <a:p>
            <a:endParaRPr lang="en-US" dirty="0"/>
          </a:p>
          <a:p>
            <a:r>
              <a:rPr lang="en-US" dirty="0"/>
              <a:t>IOCs and “actions” mask these fundamental differences, for all but the simplest actions and indications. Supply Chain and Ransomware exploits are much more complex, and often with little or know prior knowledge when it matters most (during hunting, anomaly and behavioral recognition).</a:t>
            </a:r>
          </a:p>
        </p:txBody>
      </p:sp>
      <p:sp>
        <p:nvSpPr>
          <p:cNvPr id="10" name="TextBox 9">
            <a:extLst>
              <a:ext uri="{FF2B5EF4-FFF2-40B4-BE49-F238E27FC236}">
                <a16:creationId xmlns:a16="http://schemas.microsoft.com/office/drawing/2014/main" id="{4A0330A4-9A14-4C02-9BE3-8D2DDDB194F7}"/>
              </a:ext>
            </a:extLst>
          </p:cNvPr>
          <p:cNvSpPr txBox="1"/>
          <p:nvPr/>
        </p:nvSpPr>
        <p:spPr>
          <a:xfrm>
            <a:off x="180695" y="1857634"/>
            <a:ext cx="6097384" cy="461665"/>
          </a:xfrm>
          <a:prstGeom prst="rect">
            <a:avLst/>
          </a:prstGeom>
          <a:noFill/>
        </p:spPr>
        <p:txBody>
          <a:bodyPr wrap="square">
            <a:spAutoFit/>
          </a:bodyPr>
          <a:lstStyle/>
          <a:p>
            <a:r>
              <a:rPr lang="en-US" sz="1200" dirty="0"/>
              <a:t>Ref. </a:t>
            </a:r>
            <a:r>
              <a:rPr lang="en-US" sz="1200" dirty="0">
                <a:hlinkClick r:id="rId4"/>
              </a:rPr>
              <a:t>https://attackevals.mitre-engenuity.org/enterprise/carbanak_fin7/</a:t>
            </a:r>
            <a:endParaRPr lang="en-US" sz="1200" dirty="0"/>
          </a:p>
          <a:p>
            <a:endParaRPr lang="en-US" sz="1200" dirty="0"/>
          </a:p>
        </p:txBody>
      </p:sp>
    </p:spTree>
    <p:extLst>
      <p:ext uri="{BB962C8B-B14F-4D97-AF65-F5344CB8AC3E}">
        <p14:creationId xmlns:p14="http://schemas.microsoft.com/office/powerpoint/2010/main" val="1594182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4C3A-D3E4-49DB-A297-915AFAAD24A2}"/>
              </a:ext>
            </a:extLst>
          </p:cNvPr>
          <p:cNvSpPr>
            <a:spLocks noGrp="1"/>
          </p:cNvSpPr>
          <p:nvPr>
            <p:ph type="title"/>
          </p:nvPr>
        </p:nvSpPr>
        <p:spPr/>
        <p:txBody>
          <a:bodyPr/>
          <a:lstStyle/>
          <a:p>
            <a:r>
              <a:rPr lang="en-US" dirty="0"/>
              <a:t>Needed to support EDR/XDR use cases (hunting, analysis mitigation planning, …)</a:t>
            </a:r>
          </a:p>
        </p:txBody>
      </p:sp>
      <p:pic>
        <p:nvPicPr>
          <p:cNvPr id="4" name="Picture 3">
            <a:extLst>
              <a:ext uri="{FF2B5EF4-FFF2-40B4-BE49-F238E27FC236}">
                <a16:creationId xmlns:a16="http://schemas.microsoft.com/office/drawing/2014/main" id="{6C12154D-87AC-4F73-BAA9-C297B415B8A1}"/>
              </a:ext>
            </a:extLst>
          </p:cNvPr>
          <p:cNvPicPr>
            <a:picLocks noChangeAspect="1"/>
          </p:cNvPicPr>
          <p:nvPr/>
        </p:nvPicPr>
        <p:blipFill>
          <a:blip r:embed="rId2"/>
          <a:stretch>
            <a:fillRect/>
          </a:stretch>
        </p:blipFill>
        <p:spPr>
          <a:xfrm>
            <a:off x="3172246" y="1656771"/>
            <a:ext cx="5836711" cy="4818524"/>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89C5ED49-7359-4D5B-B862-1FD5A8145A60}"/>
              </a:ext>
            </a:extLst>
          </p:cNvPr>
          <p:cNvSpPr txBox="1"/>
          <p:nvPr/>
        </p:nvSpPr>
        <p:spPr>
          <a:xfrm>
            <a:off x="9581877" y="1461790"/>
            <a:ext cx="2445745" cy="646331"/>
          </a:xfrm>
          <a:prstGeom prst="rect">
            <a:avLst/>
          </a:prstGeom>
          <a:noFill/>
        </p:spPr>
        <p:txBody>
          <a:bodyPr wrap="square" rtlCol="0">
            <a:spAutoFit/>
          </a:bodyPr>
          <a:lstStyle/>
          <a:p>
            <a:r>
              <a:rPr lang="en-US" dirty="0"/>
              <a:t>Different EDR/XDR tools detect very differently</a:t>
            </a:r>
          </a:p>
        </p:txBody>
      </p:sp>
      <p:cxnSp>
        <p:nvCxnSpPr>
          <p:cNvPr id="7" name="Straight Arrow Connector 6">
            <a:extLst>
              <a:ext uri="{FF2B5EF4-FFF2-40B4-BE49-F238E27FC236}">
                <a16:creationId xmlns:a16="http://schemas.microsoft.com/office/drawing/2014/main" id="{19E728C9-4568-464A-8AD0-C056C4629850}"/>
              </a:ext>
            </a:extLst>
          </p:cNvPr>
          <p:cNvCxnSpPr>
            <a:cxnSpLocks/>
            <a:stCxn id="5" idx="1"/>
          </p:cNvCxnSpPr>
          <p:nvPr/>
        </p:nvCxnSpPr>
        <p:spPr>
          <a:xfrm flipH="1">
            <a:off x="6310265" y="1784956"/>
            <a:ext cx="3271612" cy="9426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9E8BF912-29A3-40C3-BE6D-00AA7B801731}"/>
              </a:ext>
            </a:extLst>
          </p:cNvPr>
          <p:cNvSpPr txBox="1"/>
          <p:nvPr/>
        </p:nvSpPr>
        <p:spPr>
          <a:xfrm>
            <a:off x="9595691" y="2834236"/>
            <a:ext cx="2445745" cy="646331"/>
          </a:xfrm>
          <a:prstGeom prst="rect">
            <a:avLst/>
          </a:prstGeom>
          <a:noFill/>
        </p:spPr>
        <p:txBody>
          <a:bodyPr wrap="square" rtlCol="0">
            <a:spAutoFit/>
          </a:bodyPr>
          <a:lstStyle/>
          <a:p>
            <a:r>
              <a:rPr lang="en-US" dirty="0"/>
              <a:t>Different EDR/XDR tools use different basis set </a:t>
            </a:r>
          </a:p>
        </p:txBody>
      </p:sp>
      <p:sp>
        <p:nvSpPr>
          <p:cNvPr id="9" name="Right Brace 8">
            <a:extLst>
              <a:ext uri="{FF2B5EF4-FFF2-40B4-BE49-F238E27FC236}">
                <a16:creationId xmlns:a16="http://schemas.microsoft.com/office/drawing/2014/main" id="{7D51DA57-5EF8-46F6-AEAC-618E79B3C112}"/>
              </a:ext>
            </a:extLst>
          </p:cNvPr>
          <p:cNvSpPr/>
          <p:nvPr/>
        </p:nvSpPr>
        <p:spPr>
          <a:xfrm>
            <a:off x="9144000" y="1879222"/>
            <a:ext cx="240592" cy="4562155"/>
          </a:xfrm>
          <a:prstGeom prst="rightBrace">
            <a:avLst>
              <a:gd name="adj1" fmla="val 8333"/>
              <a:gd name="adj2" fmla="val 4963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A54D1ACD-6343-4C96-9760-626C412FF83A}"/>
              </a:ext>
            </a:extLst>
          </p:cNvPr>
          <p:cNvCxnSpPr>
            <a:cxnSpLocks/>
            <a:stCxn id="8" idx="1"/>
            <a:endCxn id="9" idx="1"/>
          </p:cNvCxnSpPr>
          <p:nvPr/>
        </p:nvCxnSpPr>
        <p:spPr>
          <a:xfrm flipH="1">
            <a:off x="9384592" y="3157402"/>
            <a:ext cx="211099" cy="9862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TextBox 14">
            <a:extLst>
              <a:ext uri="{FF2B5EF4-FFF2-40B4-BE49-F238E27FC236}">
                <a16:creationId xmlns:a16="http://schemas.microsoft.com/office/drawing/2014/main" id="{B0347290-8425-4CD0-B09C-AE2D8A31153B}"/>
              </a:ext>
            </a:extLst>
          </p:cNvPr>
          <p:cNvSpPr txBox="1"/>
          <p:nvPr/>
        </p:nvSpPr>
        <p:spPr>
          <a:xfrm>
            <a:off x="131065" y="2975712"/>
            <a:ext cx="2445745" cy="646331"/>
          </a:xfrm>
          <a:prstGeom prst="rect">
            <a:avLst/>
          </a:prstGeom>
          <a:noFill/>
        </p:spPr>
        <p:txBody>
          <a:bodyPr wrap="square" rtlCol="0">
            <a:spAutoFit/>
          </a:bodyPr>
          <a:lstStyle/>
          <a:p>
            <a:r>
              <a:rPr lang="en-US" dirty="0"/>
              <a:t>Different EDR/XDR tools mitigate (act) differently </a:t>
            </a:r>
          </a:p>
        </p:txBody>
      </p:sp>
      <p:cxnSp>
        <p:nvCxnSpPr>
          <p:cNvPr id="16" name="Straight Arrow Connector 15">
            <a:extLst>
              <a:ext uri="{FF2B5EF4-FFF2-40B4-BE49-F238E27FC236}">
                <a16:creationId xmlns:a16="http://schemas.microsoft.com/office/drawing/2014/main" id="{DA61CB7D-8FD3-44C7-8D67-AC0112C587D7}"/>
              </a:ext>
            </a:extLst>
          </p:cNvPr>
          <p:cNvCxnSpPr>
            <a:cxnSpLocks/>
            <a:stCxn id="15" idx="3"/>
            <a:endCxn id="19" idx="1"/>
          </p:cNvCxnSpPr>
          <p:nvPr/>
        </p:nvCxnSpPr>
        <p:spPr>
          <a:xfrm>
            <a:off x="2576810" y="3298878"/>
            <a:ext cx="230598" cy="93127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9" name="Left Brace 18">
            <a:extLst>
              <a:ext uri="{FF2B5EF4-FFF2-40B4-BE49-F238E27FC236}">
                <a16:creationId xmlns:a16="http://schemas.microsoft.com/office/drawing/2014/main" id="{0A074DF9-7C50-496D-87A4-B173E73E0AAF}"/>
              </a:ext>
            </a:extLst>
          </p:cNvPr>
          <p:cNvSpPr/>
          <p:nvPr/>
        </p:nvSpPr>
        <p:spPr>
          <a:xfrm>
            <a:off x="2807408" y="2018923"/>
            <a:ext cx="335842" cy="44224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a:extLst>
              <a:ext uri="{FF2B5EF4-FFF2-40B4-BE49-F238E27FC236}">
                <a16:creationId xmlns:a16="http://schemas.microsoft.com/office/drawing/2014/main" id="{3E5EA176-BDE2-414B-A48D-F0D64B5D46D7}"/>
              </a:ext>
            </a:extLst>
          </p:cNvPr>
          <p:cNvSpPr txBox="1"/>
          <p:nvPr/>
        </p:nvSpPr>
        <p:spPr>
          <a:xfrm>
            <a:off x="344031" y="6483374"/>
            <a:ext cx="9983759" cy="369332"/>
          </a:xfrm>
          <a:prstGeom prst="rect">
            <a:avLst/>
          </a:prstGeom>
          <a:noFill/>
        </p:spPr>
        <p:txBody>
          <a:bodyPr wrap="none" rtlCol="0">
            <a:spAutoFit/>
          </a:bodyPr>
          <a:lstStyle/>
          <a:p>
            <a:r>
              <a:rPr lang="en-US" dirty="0"/>
              <a:t>* This is far less of a problem for detection and response over  exactly 1 EDR/XDR solution per enterprise.</a:t>
            </a:r>
          </a:p>
        </p:txBody>
      </p:sp>
      <p:sp>
        <p:nvSpPr>
          <p:cNvPr id="14" name="TextBox 13">
            <a:extLst>
              <a:ext uri="{FF2B5EF4-FFF2-40B4-BE49-F238E27FC236}">
                <a16:creationId xmlns:a16="http://schemas.microsoft.com/office/drawing/2014/main" id="{DDDDD7C1-68AB-4413-80C6-5C2B77C554C6}"/>
              </a:ext>
            </a:extLst>
          </p:cNvPr>
          <p:cNvSpPr txBox="1"/>
          <p:nvPr/>
        </p:nvSpPr>
        <p:spPr>
          <a:xfrm>
            <a:off x="9196344" y="6031210"/>
            <a:ext cx="2835812" cy="584775"/>
          </a:xfrm>
          <a:prstGeom prst="rect">
            <a:avLst/>
          </a:prstGeom>
          <a:noFill/>
        </p:spPr>
        <p:txBody>
          <a:bodyPr wrap="square">
            <a:spAutoFit/>
          </a:bodyPr>
          <a:lstStyle/>
          <a:p>
            <a:r>
              <a:rPr lang="en-US" sz="800" dirty="0"/>
              <a:t>Ref: </a:t>
            </a:r>
            <a:r>
              <a:rPr lang="en-US" sz="800" dirty="0">
                <a:hlinkClick r:id="rId3"/>
              </a:rPr>
              <a:t>https://attack.mitre.org/docs/attack_roadmap_2020_october.pdf</a:t>
            </a:r>
            <a:endParaRPr lang="en-US" sz="800" dirty="0"/>
          </a:p>
          <a:p>
            <a:endParaRPr lang="en-US" sz="800" dirty="0"/>
          </a:p>
        </p:txBody>
      </p:sp>
    </p:spTree>
    <p:extLst>
      <p:ext uri="{BB962C8B-B14F-4D97-AF65-F5344CB8AC3E}">
        <p14:creationId xmlns:p14="http://schemas.microsoft.com/office/powerpoint/2010/main" val="1472121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4215</TotalTime>
  <Words>5583</Words>
  <Application>Microsoft Office PowerPoint</Application>
  <PresentationFormat>Widescreen</PresentationFormat>
  <Paragraphs>1655</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Poppins</vt:lpstr>
      <vt:lpstr>Office Theme</vt:lpstr>
      <vt:lpstr>Endpoint Detection and Response (EDR) Extension</vt:lpstr>
      <vt:lpstr>Update - Dennis</vt:lpstr>
      <vt:lpstr>EDR Normalization Challenge </vt:lpstr>
      <vt:lpstr>EDR/XDR Normalization Challenge 2</vt:lpstr>
      <vt:lpstr>EDR/XDR Normalization Challenge</vt:lpstr>
      <vt:lpstr>Stix-Shifter:  Highlights the limits of model-less normalization xEDRs</vt:lpstr>
      <vt:lpstr>Malware behavior: invariant across EDR/XDRs (good normalization candidate)</vt:lpstr>
      <vt:lpstr>Different EDR/XDR tools observe, detect and respond very differently</vt:lpstr>
      <vt:lpstr>Needed to support EDR/XDR use cases (hunting, analysis mitigation planning, …)</vt:lpstr>
      <vt:lpstr>Inconsistencies across EDR/XDR break OODA; for a single EDR/XDR this is far less of a problem</vt:lpstr>
      <vt:lpstr>Recommendation</vt:lpstr>
      <vt:lpstr>Previous work follows …</vt:lpstr>
      <vt:lpstr>EDR Now</vt:lpstr>
      <vt:lpstr>*Forrester EDR -&gt; XDR :  From Adapt or Die: EDR is Dead, Forrester – Crowdstrike, PAN, Trend … April 28, 2021</vt:lpstr>
      <vt:lpstr>*Current XDR design drivers</vt:lpstr>
      <vt:lpstr>EDR Tools Now - Open Source </vt:lpstr>
      <vt:lpstr>EDR Tools Now - Commercial</vt:lpstr>
      <vt:lpstr>But EDR queries, results and semantics are highly balkanized</vt:lpstr>
      <vt:lpstr>Example: Cortext 2</vt:lpstr>
      <vt:lpstr>Example: Microsoft Defender for Endpoint</vt:lpstr>
      <vt:lpstr>EDR, NDR, XDR, and MDR are converging.</vt:lpstr>
      <vt:lpstr>OASIS OpenC2-ap-edr</vt:lpstr>
      <vt:lpstr>Utility of Mitre ATT&amp;CK is growing</vt:lpstr>
      <vt:lpstr>Big Question</vt:lpstr>
      <vt:lpstr>Appendix</vt:lpstr>
      <vt:lpstr>Suggestions</vt:lpstr>
      <vt:lpstr>EDR Normalization Challenge </vt:lpstr>
      <vt:lpstr>EDR/XDR Normalization Challenge 2</vt:lpstr>
      <vt:lpstr>EDR/XDR Normalization Challenge</vt:lpstr>
      <vt:lpstr>Stix-Shifter:  Highlights the limits of model-less normalization xEDRs</vt:lpstr>
      <vt:lpstr>Inconsistencies across EDR/XDR break OODA</vt:lpstr>
      <vt:lpstr>Recommendation</vt:lpstr>
      <vt:lpstr>EDR Normalization Objectives Expressed in PACE Meeting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Endpoint Detection and Response (EDR) Functionality</dc:title>
  <dc:creator>Dyonisis M</dc:creator>
  <cp:lastModifiedBy>Dennis Moreau</cp:lastModifiedBy>
  <cp:revision>14</cp:revision>
  <dcterms:created xsi:type="dcterms:W3CDTF">2021-11-18T05:26:56Z</dcterms:created>
  <dcterms:modified xsi:type="dcterms:W3CDTF">2021-12-14T17:29:01Z</dcterms:modified>
</cp:coreProperties>
</file>