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147309083" r:id="rId3"/>
    <p:sldId id="2147309084" r:id="rId4"/>
    <p:sldId id="2147309054" r:id="rId5"/>
    <p:sldId id="2147309073" r:id="rId6"/>
    <p:sldId id="2147309077" r:id="rId7"/>
    <p:sldId id="2147309085" r:id="rId8"/>
    <p:sldId id="257" r:id="rId9"/>
    <p:sldId id="260" r:id="rId10"/>
    <p:sldId id="261" r:id="rId11"/>
    <p:sldId id="266" r:id="rId12"/>
    <p:sldId id="262" r:id="rId13"/>
    <p:sldId id="2147309087" r:id="rId14"/>
    <p:sldId id="263" r:id="rId15"/>
    <p:sldId id="264" r:id="rId16"/>
    <p:sldId id="265" r:id="rId17"/>
    <p:sldId id="2147309078" r:id="rId18"/>
    <p:sldId id="2147309079" r:id="rId19"/>
    <p:sldId id="2147309080" r:id="rId20"/>
    <p:sldId id="2147309081" r:id="rId21"/>
    <p:sldId id="2147309088" r:id="rId22"/>
    <p:sldId id="2147309086" r:id="rId23"/>
    <p:sldId id="258" r:id="rId24"/>
    <p:sldId id="21473090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653" autoAdjust="0"/>
    <p:restoredTop sz="94660"/>
  </p:normalViewPr>
  <p:slideViewPr>
    <p:cSldViewPr snapToGrid="0">
      <p:cViewPr varScale="1">
        <p:scale>
          <a:sx n="83" d="100"/>
          <a:sy n="83" d="100"/>
        </p:scale>
        <p:origin x="126" y="1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DEE-0C01-4530-A9EB-AFA9CBC29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9A5440-E54A-4F8B-B63C-D6D54AF9F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7FFD8-0E02-4DFD-977D-9F0DE112240F}"/>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5" name="Footer Placeholder 4">
            <a:extLst>
              <a:ext uri="{FF2B5EF4-FFF2-40B4-BE49-F238E27FC236}">
                <a16:creationId xmlns:a16="http://schemas.microsoft.com/office/drawing/2014/main" id="{324591A7-1929-43DD-980A-3BCDBA691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08C6F-15B5-4D9A-B6AC-8CA03F403874}"/>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4229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FE14-FA82-4D67-8FAF-F085718A6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0D1CB3-CC54-4AD4-8DA9-87B94084B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DD947-8F1C-45B0-9AD5-33C846930FEE}"/>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5" name="Footer Placeholder 4">
            <a:extLst>
              <a:ext uri="{FF2B5EF4-FFF2-40B4-BE49-F238E27FC236}">
                <a16:creationId xmlns:a16="http://schemas.microsoft.com/office/drawing/2014/main" id="{B972D81A-B87D-40E1-8925-F15D22CD0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AF4F6-F224-4EF0-B7D8-1FCF47D0CBD1}"/>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74950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A2BDA-EA08-466D-B364-8B060ABFDA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1FB0B-6324-40D5-9745-AC008EACE8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3CB93-F734-4223-B78A-3E817129413C}"/>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5" name="Footer Placeholder 4">
            <a:extLst>
              <a:ext uri="{FF2B5EF4-FFF2-40B4-BE49-F238E27FC236}">
                <a16:creationId xmlns:a16="http://schemas.microsoft.com/office/drawing/2014/main" id="{A8815FCC-1457-44A5-849A-8ECDC1D9B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CD335-8027-4DA6-84A1-CBDC3707E12A}"/>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70923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0B906-C5A3-4658-B24C-B2B533310D26}"/>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186550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666" y="1600201"/>
            <a:ext cx="10975658" cy="4572000"/>
          </a:xfrm>
        </p:spPr>
        <p:txBody>
          <a:bodyPr/>
          <a:lstStyle>
            <a:lvl1pPr>
              <a:spcBef>
                <a:spcPts val="1500"/>
              </a:spcBef>
              <a:defRPr/>
            </a:lvl1pPr>
            <a:lvl2pPr>
              <a:spcBef>
                <a:spcPts val="300"/>
              </a:spcBef>
              <a:defRPr/>
            </a:lvl2pPr>
            <a:lvl5pPr>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TextBox 8">
            <a:extLst>
              <a:ext uri="{FF2B5EF4-FFF2-40B4-BE49-F238E27FC236}">
                <a16:creationId xmlns:a16="http://schemas.microsoft.com/office/drawing/2014/main" id="{427E3E8B-0F66-4996-9785-6E9531D89A5A}"/>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3021" y="811831"/>
            <a:ext cx="10990809"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368968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DBD7-9630-4FAC-BDD5-6644F1246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042A8-CE59-4CCA-8153-F7C62C35B1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E0499-FD5B-4E86-9FE8-D1867CC6C800}"/>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5" name="Footer Placeholder 4">
            <a:extLst>
              <a:ext uri="{FF2B5EF4-FFF2-40B4-BE49-F238E27FC236}">
                <a16:creationId xmlns:a16="http://schemas.microsoft.com/office/drawing/2014/main" id="{38B19905-4F50-4391-8462-5CFF07131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B9122-57E8-4A72-917D-03E9F4DEBC6C}"/>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44296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3E81-EF3B-4672-8243-3D1D5432A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130C3-817F-4285-BAE6-AE0C4CD8E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33879-ABB9-4893-9F59-92AD1934F3B7}"/>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5" name="Footer Placeholder 4">
            <a:extLst>
              <a:ext uri="{FF2B5EF4-FFF2-40B4-BE49-F238E27FC236}">
                <a16:creationId xmlns:a16="http://schemas.microsoft.com/office/drawing/2014/main" id="{61D34031-EFC2-4D3C-8423-351F748E1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EFECD-CB76-41A0-B833-8A0C7D792F96}"/>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10606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F4DC-5B2D-4622-913D-25C18E929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ED57C-CBDE-4644-8A83-F7114EADB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EB88B-0D75-4C4B-AF8F-36849B2D9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B6CFE-E4C2-44E4-89DF-1B333431D37D}"/>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6" name="Footer Placeholder 5">
            <a:extLst>
              <a:ext uri="{FF2B5EF4-FFF2-40B4-BE49-F238E27FC236}">
                <a16:creationId xmlns:a16="http://schemas.microsoft.com/office/drawing/2014/main" id="{720AD970-5150-4302-B833-934FD126A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110D8-87F8-4D1D-B7CA-FB8B18C47B80}"/>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82161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A590-1479-4D6E-BBAD-E331E370D1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56ADD4-309C-444D-BBE4-32DA091BC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622A5-4BC1-4AE0-A447-1ABB855B1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D3E90-659B-41AB-89EC-676AD7ADC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AF849-6313-46D9-97D2-EA7A7A64E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BD79AB-A816-4A05-B0F2-3339B9B0170E}"/>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8" name="Footer Placeholder 7">
            <a:extLst>
              <a:ext uri="{FF2B5EF4-FFF2-40B4-BE49-F238E27FC236}">
                <a16:creationId xmlns:a16="http://schemas.microsoft.com/office/drawing/2014/main" id="{AC8C4519-0CE7-4161-B994-E1C3A84ED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6A4AD-E117-45E6-BF30-51113BC396B1}"/>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3163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A568-B5B8-4DB5-97D5-09C2BCE8E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6DC53-6D09-465B-B776-3967D0275BBA}"/>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4" name="Footer Placeholder 3">
            <a:extLst>
              <a:ext uri="{FF2B5EF4-FFF2-40B4-BE49-F238E27FC236}">
                <a16:creationId xmlns:a16="http://schemas.microsoft.com/office/drawing/2014/main" id="{41B61190-D2A4-4465-945E-9C28FF6F2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26986-6A1F-4F78-8BC7-9A0A55257059}"/>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5172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E105C-A4D4-4F20-8CBD-29EB66468ED2}"/>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3" name="Footer Placeholder 2">
            <a:extLst>
              <a:ext uri="{FF2B5EF4-FFF2-40B4-BE49-F238E27FC236}">
                <a16:creationId xmlns:a16="http://schemas.microsoft.com/office/drawing/2014/main" id="{497E2DD6-4846-47C5-8FEC-A7D13A0EB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5E78F-0D05-4D29-9DBA-D83D618ABBA2}"/>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28133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5EE0-1FF1-44FB-9EA5-BE5961638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3BFF8-280C-403F-8F45-CB74BAB20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555D8-92D4-4BAA-A37F-8BFB1F09C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8AEBB-3226-42A1-B7F0-2B855C3D77EC}"/>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6" name="Footer Placeholder 5">
            <a:extLst>
              <a:ext uri="{FF2B5EF4-FFF2-40B4-BE49-F238E27FC236}">
                <a16:creationId xmlns:a16="http://schemas.microsoft.com/office/drawing/2014/main" id="{C41FE002-7E91-405A-905A-B8C5665D0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BF9F4-1463-46B0-87B6-842B664EE289}"/>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39511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3DA3-C7CE-4E31-9924-AD23FDD9D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715099-1D8B-4531-9383-7F1B63493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5F92B8-305A-423F-8BFF-DC440191E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94DE3-FB85-41DA-B366-686074DB7D83}"/>
              </a:ext>
            </a:extLst>
          </p:cNvPr>
          <p:cNvSpPr>
            <a:spLocks noGrp="1"/>
          </p:cNvSpPr>
          <p:nvPr>
            <p:ph type="dt" sz="half" idx="10"/>
          </p:nvPr>
        </p:nvSpPr>
        <p:spPr/>
        <p:txBody>
          <a:bodyPr/>
          <a:lstStyle/>
          <a:p>
            <a:fld id="{ACAAB028-CC94-4161-996A-555F2D013EF5}" type="datetimeFigureOut">
              <a:rPr lang="en-US" smtClean="0"/>
              <a:t>12/13/2021</a:t>
            </a:fld>
            <a:endParaRPr lang="en-US"/>
          </a:p>
        </p:txBody>
      </p:sp>
      <p:sp>
        <p:nvSpPr>
          <p:cNvPr id="6" name="Footer Placeholder 5">
            <a:extLst>
              <a:ext uri="{FF2B5EF4-FFF2-40B4-BE49-F238E27FC236}">
                <a16:creationId xmlns:a16="http://schemas.microsoft.com/office/drawing/2014/main" id="{A72DE03A-41E0-4270-9587-902E10359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1A01F-5D2E-4BA5-828E-4ED9ABE2636A}"/>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62809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6E23E-CCA8-4CFD-A28E-338F7D9F5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A6ABE-D64B-4339-B6CB-4F7406A3B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4067A-2E4B-45D8-ADAA-5D6068D3A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AB028-CC94-4161-996A-555F2D013EF5}" type="datetimeFigureOut">
              <a:rPr lang="en-US" smtClean="0"/>
              <a:t>12/13/2021</a:t>
            </a:fld>
            <a:endParaRPr lang="en-US"/>
          </a:p>
        </p:txBody>
      </p:sp>
      <p:sp>
        <p:nvSpPr>
          <p:cNvPr id="5" name="Footer Placeholder 4">
            <a:extLst>
              <a:ext uri="{FF2B5EF4-FFF2-40B4-BE49-F238E27FC236}">
                <a16:creationId xmlns:a16="http://schemas.microsoft.com/office/drawing/2014/main" id="{C0915EB4-3FEB-4398-BE36-51A17412A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2ED5CD-406C-46C7-89C9-60D11CC30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25EC3-1742-4454-BE6F-D12C3FC9C7E0}" type="slidenum">
              <a:rPr lang="en-US" smtClean="0"/>
              <a:t>‹#›</a:t>
            </a:fld>
            <a:endParaRPr lang="en-US"/>
          </a:p>
        </p:txBody>
      </p:sp>
    </p:spTree>
    <p:extLst>
      <p:ext uri="{BB962C8B-B14F-4D97-AF65-F5344CB8AC3E}">
        <p14:creationId xmlns:p14="http://schemas.microsoft.com/office/powerpoint/2010/main" val="122582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4.svg"/><Relationship Id="rId18" Type="http://schemas.openxmlformats.org/officeDocument/2006/relationships/image" Target="../media/image7.png"/><Relationship Id="rId3" Type="http://schemas.openxmlformats.org/officeDocument/2006/relationships/image" Target="../media/image20.svg"/><Relationship Id="rId21" Type="http://schemas.openxmlformats.org/officeDocument/2006/relationships/image" Target="../media/image28.svg"/><Relationship Id="rId7" Type="http://schemas.openxmlformats.org/officeDocument/2006/relationships/image" Target="../media/image24.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19.png"/><Relationship Id="rId16" Type="http://schemas.openxmlformats.org/officeDocument/2006/relationships/image" Target="../media/image17.png"/><Relationship Id="rId20"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12.svg"/><Relationship Id="rId5" Type="http://schemas.openxmlformats.org/officeDocument/2006/relationships/image" Target="../media/image22.svg"/><Relationship Id="rId15" Type="http://schemas.openxmlformats.org/officeDocument/2006/relationships/image" Target="../media/image16.svg"/><Relationship Id="rId23" Type="http://schemas.openxmlformats.org/officeDocument/2006/relationships/image" Target="../media/image30.svg"/><Relationship Id="rId10" Type="http://schemas.openxmlformats.org/officeDocument/2006/relationships/image" Target="../media/image11.png"/><Relationship Id="rId19" Type="http://schemas.openxmlformats.org/officeDocument/2006/relationships/image" Target="../media/image8.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15.png"/><Relationship Id="rId22"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nist.gov/itl/executive-order-improving-nations-cybersecurity/security-measures-eo-critical-software-u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dcio.defense.gov/Portals/0/Documents/Library/(U)ZT_RA_v1.1(U)_Mar21.pdf" TargetMode="External"/><Relationship Id="rId2" Type="http://schemas.openxmlformats.org/officeDocument/2006/relationships/hyperlink" Target="https://www.nist.gov/itl/executive-order-improving-nations-cybersecurity/security-measures-eo-critical-software-use-1" TargetMode="External"/><Relationship Id="rId1" Type="http://schemas.openxmlformats.org/officeDocument/2006/relationships/slideLayout" Target="../slideLayouts/slideLayout2.xml"/><Relationship Id="rId5" Type="http://schemas.openxmlformats.org/officeDocument/2006/relationships/hyperlink" Target="https://media.defense.gov/2021/Feb/25/2002588479/-1/-1/0/CSI_EMBRACING_ZT_SECURITY_MODEL_UOO115131-21.PDF" TargetMode="External"/><Relationship Id="rId4" Type="http://schemas.openxmlformats.org/officeDocument/2006/relationships/hyperlink" Target="https://csrc.nist.gov/publications/detail/sp/800-207/fin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465B-4625-4C33-9B38-8C724B0F6555}"/>
              </a:ext>
            </a:extLst>
          </p:cNvPr>
          <p:cNvSpPr>
            <a:spLocks noGrp="1"/>
          </p:cNvSpPr>
          <p:nvPr>
            <p:ph type="ctrTitle"/>
          </p:nvPr>
        </p:nvSpPr>
        <p:spPr/>
        <p:txBody>
          <a:bodyPr>
            <a:normAutofit fontScale="90000"/>
          </a:bodyPr>
          <a:lstStyle/>
          <a:p>
            <a:r>
              <a:rPr lang="en-US" dirty="0"/>
              <a:t>ZT Principles Applied to existing applications – DRAFT 0.2</a:t>
            </a:r>
          </a:p>
        </p:txBody>
      </p:sp>
      <p:sp>
        <p:nvSpPr>
          <p:cNvPr id="3" name="Subtitle 2">
            <a:extLst>
              <a:ext uri="{FF2B5EF4-FFF2-40B4-BE49-F238E27FC236}">
                <a16:creationId xmlns:a16="http://schemas.microsoft.com/office/drawing/2014/main" id="{09A573C5-293C-41AA-B003-17068AA56CFE}"/>
              </a:ext>
            </a:extLst>
          </p:cNvPr>
          <p:cNvSpPr>
            <a:spLocks noGrp="1"/>
          </p:cNvSpPr>
          <p:nvPr>
            <p:ph type="subTitle" idx="1"/>
          </p:nvPr>
        </p:nvSpPr>
        <p:spPr/>
        <p:txBody>
          <a:bodyPr/>
          <a:lstStyle/>
          <a:p>
            <a:r>
              <a:rPr lang="en-US" dirty="0"/>
              <a:t>ZT Working Group Project</a:t>
            </a:r>
          </a:p>
        </p:txBody>
      </p:sp>
    </p:spTree>
    <p:extLst>
      <p:ext uri="{BB962C8B-B14F-4D97-AF65-F5344CB8AC3E}">
        <p14:creationId xmlns:p14="http://schemas.microsoft.com/office/powerpoint/2010/main" val="86972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896C-E28A-4266-9FC5-04B0656E8517}"/>
              </a:ext>
            </a:extLst>
          </p:cNvPr>
          <p:cNvSpPr>
            <a:spLocks noGrp="1"/>
          </p:cNvSpPr>
          <p:nvPr>
            <p:ph type="title"/>
          </p:nvPr>
        </p:nvSpPr>
        <p:spPr/>
        <p:txBody>
          <a:bodyPr/>
          <a:lstStyle/>
          <a:p>
            <a:r>
              <a:rPr lang="en-US" dirty="0"/>
              <a:t>Objective 1: </a:t>
            </a:r>
          </a:p>
        </p:txBody>
      </p:sp>
      <p:sp>
        <p:nvSpPr>
          <p:cNvPr id="3" name="Content Placeholder 2">
            <a:extLst>
              <a:ext uri="{FF2B5EF4-FFF2-40B4-BE49-F238E27FC236}">
                <a16:creationId xmlns:a16="http://schemas.microsoft.com/office/drawing/2014/main" id="{D0D46A84-B02B-4749-A0F8-64C8BF37BD95}"/>
              </a:ext>
            </a:extLst>
          </p:cNvPr>
          <p:cNvSpPr>
            <a:spLocks noGrp="1"/>
          </p:cNvSpPr>
          <p:nvPr>
            <p:ph idx="1"/>
          </p:nvPr>
        </p:nvSpPr>
        <p:spPr/>
        <p:txBody>
          <a:bodyPr>
            <a:normAutofit fontScale="70000" lnSpcReduction="20000"/>
          </a:bodyPr>
          <a:lstStyle/>
          <a:p>
            <a:pPr marL="0" indent="0">
              <a:buNone/>
            </a:pPr>
            <a:r>
              <a:rPr lang="en-US" dirty="0"/>
              <a:t>Objective 1: Protect EO-critical software and EO-critical software platforms from unauthorized access and usage.</a:t>
            </a:r>
          </a:p>
          <a:p>
            <a:r>
              <a:rPr lang="en-US" dirty="0"/>
              <a:t>SM 1.1: Use multi-factor authentication that is verifier impersonation-resistant for all users and administrators of EO-critical software and EO-critical software platforms. (See FAQ #7.)</a:t>
            </a:r>
          </a:p>
          <a:p>
            <a:r>
              <a:rPr lang="en-US" dirty="0"/>
              <a:t>SM 1.2: Uniquely identify and authenticate each service attempting to access EO-critical software or EO-critical software platforms.</a:t>
            </a:r>
          </a:p>
          <a:p>
            <a:r>
              <a:rPr lang="en-US" dirty="0"/>
              <a:t>SM 1.3: Follow privileged access management principles for network-based administration of EO-critical software and EO-critical software platforms. Examples of possible implementations include using hardened platforms dedicated to administration and verified before each use, requiring unique identification of each administrator, and proxying and logging all administrative sessions to EO-critical software platforms.</a:t>
            </a:r>
          </a:p>
          <a:p>
            <a:r>
              <a:rPr lang="en-US" dirty="0"/>
              <a:t>SM 1.4: Employ boundary protection techniques as appropriate to minimize direct access to EO-critical software, EO-critical software platforms, and associated data. Examples of such techniques include network segmentation, isolation, software-defined perimeters, and proxies.</a:t>
            </a:r>
          </a:p>
        </p:txBody>
      </p:sp>
    </p:spTree>
    <p:extLst>
      <p:ext uri="{BB962C8B-B14F-4D97-AF65-F5344CB8AC3E}">
        <p14:creationId xmlns:p14="http://schemas.microsoft.com/office/powerpoint/2010/main" val="344160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0C230-BFC0-40A9-85D1-1F999E758BF2}"/>
              </a:ext>
            </a:extLst>
          </p:cNvPr>
          <p:cNvSpPr>
            <a:spLocks noGrp="1"/>
          </p:cNvSpPr>
          <p:nvPr>
            <p:ph type="title"/>
          </p:nvPr>
        </p:nvSpPr>
        <p:spPr>
          <a:xfrm>
            <a:off x="838200" y="365125"/>
            <a:ext cx="10515600" cy="1325563"/>
          </a:xfrm>
        </p:spPr>
        <p:txBody>
          <a:bodyPr/>
          <a:lstStyle/>
          <a:p>
            <a:r>
              <a:rPr lang="en-US" dirty="0"/>
              <a:t> Objective 1</a:t>
            </a:r>
          </a:p>
        </p:txBody>
      </p:sp>
      <p:sp>
        <p:nvSpPr>
          <p:cNvPr id="5" name="Oval 4">
            <a:extLst>
              <a:ext uri="{FF2B5EF4-FFF2-40B4-BE49-F238E27FC236}">
                <a16:creationId xmlns:a16="http://schemas.microsoft.com/office/drawing/2014/main" id="{D68794CC-5F14-4E8C-9E60-FD61F19B4836}"/>
              </a:ext>
            </a:extLst>
          </p:cNvPr>
          <p:cNvSpPr/>
          <p:nvPr/>
        </p:nvSpPr>
        <p:spPr>
          <a:xfrm>
            <a:off x="7072803" y="2320513"/>
            <a:ext cx="4086902" cy="3651586"/>
          </a:xfrm>
          <a:prstGeom prst="ellipse">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EO- Critical SW</a:t>
            </a:r>
          </a:p>
        </p:txBody>
      </p:sp>
      <p:pic>
        <p:nvPicPr>
          <p:cNvPr id="7" name="Graphic 6" descr="Smiling face outline with solid fill">
            <a:extLst>
              <a:ext uri="{FF2B5EF4-FFF2-40B4-BE49-F238E27FC236}">
                <a16:creationId xmlns:a16="http://schemas.microsoft.com/office/drawing/2014/main" id="{91351E45-2568-49F7-AF4B-91A64A331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060" y="2939671"/>
            <a:ext cx="914400" cy="914400"/>
          </a:xfrm>
          <a:prstGeom prst="rect">
            <a:avLst/>
          </a:prstGeom>
        </p:spPr>
      </p:pic>
      <p:pic>
        <p:nvPicPr>
          <p:cNvPr id="9" name="Graphic 8" descr="Phone Vibration outline">
            <a:extLst>
              <a:ext uri="{FF2B5EF4-FFF2-40B4-BE49-F238E27FC236}">
                <a16:creationId xmlns:a16="http://schemas.microsoft.com/office/drawing/2014/main" id="{0525950C-4E25-4265-859E-5DB38FFDBB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35193" y="3689106"/>
            <a:ext cx="914400" cy="914400"/>
          </a:xfrm>
          <a:prstGeom prst="rect">
            <a:avLst/>
          </a:prstGeom>
        </p:spPr>
      </p:pic>
      <p:pic>
        <p:nvPicPr>
          <p:cNvPr id="11" name="Graphic 10" descr="Key outline">
            <a:extLst>
              <a:ext uri="{FF2B5EF4-FFF2-40B4-BE49-F238E27FC236}">
                <a16:creationId xmlns:a16="http://schemas.microsoft.com/office/drawing/2014/main" id="{93D437F7-A5B3-4FB1-BA7A-A2F8898CDE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46053" y="4988819"/>
            <a:ext cx="914400" cy="914400"/>
          </a:xfrm>
          <a:prstGeom prst="rect">
            <a:avLst/>
          </a:prstGeom>
        </p:spPr>
      </p:pic>
      <p:cxnSp>
        <p:nvCxnSpPr>
          <p:cNvPr id="15" name="Straight Connector 14">
            <a:extLst>
              <a:ext uri="{FF2B5EF4-FFF2-40B4-BE49-F238E27FC236}">
                <a16:creationId xmlns:a16="http://schemas.microsoft.com/office/drawing/2014/main" id="{48E1A7E8-891B-4212-9329-20C2172BB0CD}"/>
              </a:ext>
            </a:extLst>
          </p:cNvPr>
          <p:cNvCxnSpPr>
            <a:cxnSpLocks/>
            <a:stCxn id="27" idx="3"/>
            <a:endCxn id="5" idx="2"/>
          </p:cNvCxnSpPr>
          <p:nvPr/>
        </p:nvCxnSpPr>
        <p:spPr>
          <a:xfrm>
            <a:off x="3854623" y="4146306"/>
            <a:ext cx="3218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FF6580-1F24-450A-8B4F-2CF6472F50A1}"/>
              </a:ext>
            </a:extLst>
          </p:cNvPr>
          <p:cNvCxnSpPr>
            <a:stCxn id="7" idx="3"/>
            <a:endCxn id="9" idx="1"/>
          </p:cNvCxnSpPr>
          <p:nvPr/>
        </p:nvCxnSpPr>
        <p:spPr>
          <a:xfrm>
            <a:off x="1674460" y="3396871"/>
            <a:ext cx="260733" cy="749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641BF3-ACBF-4018-AD55-DCBDAF490F2A}"/>
              </a:ext>
            </a:extLst>
          </p:cNvPr>
          <p:cNvCxnSpPr>
            <a:cxnSpLocks/>
            <a:stCxn id="11" idx="0"/>
            <a:endCxn id="9" idx="2"/>
          </p:cNvCxnSpPr>
          <p:nvPr/>
        </p:nvCxnSpPr>
        <p:spPr>
          <a:xfrm flipV="1">
            <a:off x="2303253" y="4603506"/>
            <a:ext cx="89140" cy="38531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CEB6C6-22C0-48BC-9481-771FCA74E631}"/>
              </a:ext>
            </a:extLst>
          </p:cNvPr>
          <p:cNvSpPr txBox="1"/>
          <p:nvPr/>
        </p:nvSpPr>
        <p:spPr>
          <a:xfrm>
            <a:off x="7389962" y="6061327"/>
            <a:ext cx="3686137" cy="369332"/>
          </a:xfrm>
          <a:prstGeom prst="rect">
            <a:avLst/>
          </a:prstGeom>
          <a:noFill/>
        </p:spPr>
        <p:txBody>
          <a:bodyPr wrap="none" rtlCol="0">
            <a:spAutoFit/>
          </a:bodyPr>
          <a:lstStyle/>
          <a:p>
            <a:r>
              <a:rPr lang="en-US" dirty="0"/>
              <a:t>Segmentation, SDP,  isolation, proxies</a:t>
            </a:r>
          </a:p>
        </p:txBody>
      </p:sp>
      <p:sp>
        <p:nvSpPr>
          <p:cNvPr id="26" name="TextBox 25">
            <a:extLst>
              <a:ext uri="{FF2B5EF4-FFF2-40B4-BE49-F238E27FC236}">
                <a16:creationId xmlns:a16="http://schemas.microsoft.com/office/drawing/2014/main" id="{70795377-5D47-4D88-A401-F05F66891C9B}"/>
              </a:ext>
            </a:extLst>
          </p:cNvPr>
          <p:cNvSpPr txBox="1"/>
          <p:nvPr/>
        </p:nvSpPr>
        <p:spPr>
          <a:xfrm>
            <a:off x="913395" y="4827157"/>
            <a:ext cx="607730" cy="369332"/>
          </a:xfrm>
          <a:prstGeom prst="rect">
            <a:avLst/>
          </a:prstGeom>
          <a:noFill/>
        </p:spPr>
        <p:txBody>
          <a:bodyPr wrap="none" rtlCol="0">
            <a:spAutoFit/>
          </a:bodyPr>
          <a:lstStyle/>
          <a:p>
            <a:r>
              <a:rPr lang="en-US" dirty="0"/>
              <a:t>MFA</a:t>
            </a:r>
          </a:p>
        </p:txBody>
      </p:sp>
      <p:sp>
        <p:nvSpPr>
          <p:cNvPr id="27" name="TextBox 26">
            <a:extLst>
              <a:ext uri="{FF2B5EF4-FFF2-40B4-BE49-F238E27FC236}">
                <a16:creationId xmlns:a16="http://schemas.microsoft.com/office/drawing/2014/main" id="{2F90CCAB-780C-4BCA-B4D0-718B536BAFAA}"/>
              </a:ext>
            </a:extLst>
          </p:cNvPr>
          <p:cNvSpPr txBox="1"/>
          <p:nvPr/>
        </p:nvSpPr>
        <p:spPr>
          <a:xfrm>
            <a:off x="2753039" y="3961640"/>
            <a:ext cx="1101584" cy="369332"/>
          </a:xfrm>
          <a:prstGeom prst="rect">
            <a:avLst/>
          </a:prstGeom>
          <a:noFill/>
        </p:spPr>
        <p:txBody>
          <a:bodyPr wrap="none" rtlCol="0">
            <a:spAutoFit/>
          </a:bodyPr>
          <a:lstStyle/>
          <a:p>
            <a:r>
              <a:rPr lang="en-US" dirty="0"/>
              <a:t>&lt;User ID&gt;</a:t>
            </a:r>
          </a:p>
        </p:txBody>
      </p:sp>
      <p:pic>
        <p:nvPicPr>
          <p:cNvPr id="29" name="Graphic 28" descr="Circles with arrows with solid fill">
            <a:extLst>
              <a:ext uri="{FF2B5EF4-FFF2-40B4-BE49-F238E27FC236}">
                <a16:creationId xmlns:a16="http://schemas.microsoft.com/office/drawing/2014/main" id="{4A81B340-C617-4F76-8E72-93DEBA9096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1733036"/>
            <a:ext cx="914400" cy="914400"/>
          </a:xfrm>
          <a:prstGeom prst="rect">
            <a:avLst/>
          </a:prstGeom>
        </p:spPr>
      </p:pic>
      <p:sp>
        <p:nvSpPr>
          <p:cNvPr id="30" name="TextBox 29">
            <a:extLst>
              <a:ext uri="{FF2B5EF4-FFF2-40B4-BE49-F238E27FC236}">
                <a16:creationId xmlns:a16="http://schemas.microsoft.com/office/drawing/2014/main" id="{4BCC09C7-EAD0-47C8-A5C1-EA8233B31F38}"/>
              </a:ext>
            </a:extLst>
          </p:cNvPr>
          <p:cNvSpPr txBox="1"/>
          <p:nvPr/>
        </p:nvSpPr>
        <p:spPr>
          <a:xfrm>
            <a:off x="1653396" y="2023833"/>
            <a:ext cx="1286827" cy="369332"/>
          </a:xfrm>
          <a:prstGeom prst="rect">
            <a:avLst/>
          </a:prstGeom>
          <a:noFill/>
        </p:spPr>
        <p:txBody>
          <a:bodyPr wrap="none" rtlCol="0">
            <a:spAutoFit/>
          </a:bodyPr>
          <a:lstStyle/>
          <a:p>
            <a:r>
              <a:rPr lang="en-US" dirty="0"/>
              <a:t>&lt;</a:t>
            </a:r>
            <a:r>
              <a:rPr lang="en-US" dirty="0" err="1"/>
              <a:t>Servce</a:t>
            </a:r>
            <a:r>
              <a:rPr lang="en-US" dirty="0"/>
              <a:t> ID&gt;</a:t>
            </a:r>
          </a:p>
        </p:txBody>
      </p:sp>
      <p:cxnSp>
        <p:nvCxnSpPr>
          <p:cNvPr id="33" name="Straight Connector 32">
            <a:extLst>
              <a:ext uri="{FF2B5EF4-FFF2-40B4-BE49-F238E27FC236}">
                <a16:creationId xmlns:a16="http://schemas.microsoft.com/office/drawing/2014/main" id="{3BFE3915-58DC-40E2-916A-6FFCDDEE37ED}"/>
              </a:ext>
            </a:extLst>
          </p:cNvPr>
          <p:cNvCxnSpPr>
            <a:cxnSpLocks/>
          </p:cNvCxnSpPr>
          <p:nvPr/>
        </p:nvCxnSpPr>
        <p:spPr>
          <a:xfrm flipH="1">
            <a:off x="7405059" y="6487070"/>
            <a:ext cx="3948741"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DAD8557-E65E-4040-B549-2388706D7600}"/>
              </a:ext>
            </a:extLst>
          </p:cNvPr>
          <p:cNvSpPr txBox="1"/>
          <p:nvPr/>
        </p:nvSpPr>
        <p:spPr>
          <a:xfrm>
            <a:off x="8171022" y="4910632"/>
            <a:ext cx="1974708" cy="369332"/>
          </a:xfrm>
          <a:prstGeom prst="rect">
            <a:avLst/>
          </a:prstGeom>
          <a:noFill/>
        </p:spPr>
        <p:txBody>
          <a:bodyPr wrap="none" rtlCol="0">
            <a:spAutoFit/>
          </a:bodyPr>
          <a:lstStyle/>
          <a:p>
            <a:r>
              <a:rPr lang="en-US" dirty="0"/>
              <a:t>Hardened Platform</a:t>
            </a:r>
          </a:p>
        </p:txBody>
      </p:sp>
      <p:cxnSp>
        <p:nvCxnSpPr>
          <p:cNvPr id="35" name="Straight Connector 34">
            <a:extLst>
              <a:ext uri="{FF2B5EF4-FFF2-40B4-BE49-F238E27FC236}">
                <a16:creationId xmlns:a16="http://schemas.microsoft.com/office/drawing/2014/main" id="{26B36C86-4C38-4A13-B945-F90D08906285}"/>
              </a:ext>
            </a:extLst>
          </p:cNvPr>
          <p:cNvCxnSpPr>
            <a:cxnSpLocks/>
          </p:cNvCxnSpPr>
          <p:nvPr/>
        </p:nvCxnSpPr>
        <p:spPr>
          <a:xfrm flipH="1">
            <a:off x="8315864" y="4972838"/>
            <a:ext cx="168502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EFA85A-7ED5-41E0-965E-C9A8FC75209E}"/>
              </a:ext>
            </a:extLst>
          </p:cNvPr>
          <p:cNvCxnSpPr>
            <a:cxnSpLocks/>
            <a:stCxn id="30" idx="3"/>
            <a:endCxn id="5" idx="2"/>
          </p:cNvCxnSpPr>
          <p:nvPr/>
        </p:nvCxnSpPr>
        <p:spPr>
          <a:xfrm>
            <a:off x="2940223" y="2208499"/>
            <a:ext cx="4132580" cy="1937807"/>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7D396B3-4730-4C03-9D70-4F04FCB105A4}"/>
              </a:ext>
            </a:extLst>
          </p:cNvPr>
          <p:cNvSpPr txBox="1"/>
          <p:nvPr/>
        </p:nvSpPr>
        <p:spPr>
          <a:xfrm>
            <a:off x="5387063" y="770490"/>
            <a:ext cx="6735242" cy="2031325"/>
          </a:xfrm>
          <a:prstGeom prst="rect">
            <a:avLst/>
          </a:prstGeom>
          <a:noFill/>
        </p:spPr>
        <p:txBody>
          <a:bodyPr wrap="none" rtlCol="0">
            <a:spAutoFit/>
          </a:bodyPr>
          <a:lstStyle/>
          <a:p>
            <a:r>
              <a:rPr lang="en-US" dirty="0"/>
              <a:t>Differences from ZT:</a:t>
            </a:r>
          </a:p>
          <a:p>
            <a:r>
              <a:rPr lang="en-US" dirty="0"/>
              <a:t>	- Coarser Granularity – bigger than a “container”</a:t>
            </a:r>
          </a:p>
          <a:p>
            <a:r>
              <a:rPr lang="en-US" dirty="0"/>
              <a:t>	- Discovery of accessing Services by Observation</a:t>
            </a:r>
          </a:p>
          <a:p>
            <a:r>
              <a:rPr lang="en-US" dirty="0"/>
              <a:t>	- No  intra application visibility</a:t>
            </a:r>
          </a:p>
          <a:p>
            <a:r>
              <a:rPr lang="en-US" dirty="0"/>
              <a:t>	- Platform verification prior to each use (TPM?, secure boot)</a:t>
            </a:r>
          </a:p>
          <a:p>
            <a:endParaRPr lang="en-US" dirty="0"/>
          </a:p>
          <a:p>
            <a:endParaRPr lang="en-US" dirty="0"/>
          </a:p>
        </p:txBody>
      </p:sp>
      <p:sp>
        <p:nvSpPr>
          <p:cNvPr id="48" name="Cube 47">
            <a:extLst>
              <a:ext uri="{FF2B5EF4-FFF2-40B4-BE49-F238E27FC236}">
                <a16:creationId xmlns:a16="http://schemas.microsoft.com/office/drawing/2014/main" id="{4978006E-7973-4721-B39B-0FD95BC1AC3B}"/>
              </a:ext>
            </a:extLst>
          </p:cNvPr>
          <p:cNvSpPr/>
          <p:nvPr/>
        </p:nvSpPr>
        <p:spPr>
          <a:xfrm>
            <a:off x="8072716" y="4581687"/>
            <a:ext cx="2171319" cy="272534"/>
          </a:xfrm>
          <a:prstGeom prst="cube">
            <a:avLst>
              <a:gd name="adj" fmla="val 0"/>
            </a:avLst>
          </a:prstGeom>
          <a:pattFill prst="horzBrick">
            <a:fgClr>
              <a:schemeClr val="bg1"/>
            </a:fgClr>
            <a:bgClr>
              <a:srgbClr val="C000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Badge 1 outline">
            <a:extLst>
              <a:ext uri="{FF2B5EF4-FFF2-40B4-BE49-F238E27FC236}">
                <a16:creationId xmlns:a16="http://schemas.microsoft.com/office/drawing/2014/main" id="{AB99ED4B-8B23-4CBE-A37B-2B9714A7DE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8661" y="4255496"/>
            <a:ext cx="348010" cy="348010"/>
          </a:xfrm>
          <a:prstGeom prst="rect">
            <a:avLst/>
          </a:prstGeom>
        </p:spPr>
      </p:pic>
      <p:pic>
        <p:nvPicPr>
          <p:cNvPr id="8" name="Graphic 7" descr="Badge outline">
            <a:extLst>
              <a:ext uri="{FF2B5EF4-FFF2-40B4-BE49-F238E27FC236}">
                <a16:creationId xmlns:a16="http://schemas.microsoft.com/office/drawing/2014/main" id="{203ABDD3-D53F-48EF-87FF-74FA8B352DF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22815" y="3240626"/>
            <a:ext cx="393975" cy="393975"/>
          </a:xfrm>
          <a:prstGeom prst="rect">
            <a:avLst/>
          </a:prstGeom>
        </p:spPr>
      </p:pic>
      <p:pic>
        <p:nvPicPr>
          <p:cNvPr id="12" name="Graphic 11" descr="Badge 3 outline">
            <a:extLst>
              <a:ext uri="{FF2B5EF4-FFF2-40B4-BE49-F238E27FC236}">
                <a16:creationId xmlns:a16="http://schemas.microsoft.com/office/drawing/2014/main" id="{634EA2E2-3247-4B47-8B12-0F7492092B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44035" y="4447044"/>
            <a:ext cx="394797" cy="394797"/>
          </a:xfrm>
          <a:prstGeom prst="rect">
            <a:avLst/>
          </a:prstGeom>
        </p:spPr>
      </p:pic>
      <p:pic>
        <p:nvPicPr>
          <p:cNvPr id="14" name="Graphic 13" descr="Badge 4 outline">
            <a:extLst>
              <a:ext uri="{FF2B5EF4-FFF2-40B4-BE49-F238E27FC236}">
                <a16:creationId xmlns:a16="http://schemas.microsoft.com/office/drawing/2014/main" id="{3C9C3481-E0C5-4721-8192-A2EE0981C32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5165" y="6077942"/>
            <a:ext cx="394797" cy="394797"/>
          </a:xfrm>
          <a:prstGeom prst="rect">
            <a:avLst/>
          </a:prstGeom>
        </p:spPr>
      </p:pic>
      <p:sp>
        <p:nvSpPr>
          <p:cNvPr id="16" name="Cylinder 15">
            <a:extLst>
              <a:ext uri="{FF2B5EF4-FFF2-40B4-BE49-F238E27FC236}">
                <a16:creationId xmlns:a16="http://schemas.microsoft.com/office/drawing/2014/main" id="{6B053B2C-551C-4D36-9724-FD629F3E1EF0}"/>
              </a:ext>
            </a:extLst>
          </p:cNvPr>
          <p:cNvSpPr/>
          <p:nvPr/>
        </p:nvSpPr>
        <p:spPr>
          <a:xfrm>
            <a:off x="11159705" y="5376672"/>
            <a:ext cx="681775" cy="448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Logs</a:t>
            </a:r>
          </a:p>
        </p:txBody>
      </p:sp>
      <p:cxnSp>
        <p:nvCxnSpPr>
          <p:cNvPr id="18" name="Straight Arrow Connector 17">
            <a:extLst>
              <a:ext uri="{FF2B5EF4-FFF2-40B4-BE49-F238E27FC236}">
                <a16:creationId xmlns:a16="http://schemas.microsoft.com/office/drawing/2014/main" id="{73D86F6D-8AA8-4015-8CDB-FEC404041336}"/>
              </a:ext>
            </a:extLst>
          </p:cNvPr>
          <p:cNvCxnSpPr>
            <a:cxnSpLocks/>
            <a:stCxn id="48" idx="4"/>
            <a:endCxn id="16" idx="2"/>
          </p:cNvCxnSpPr>
          <p:nvPr/>
        </p:nvCxnSpPr>
        <p:spPr>
          <a:xfrm>
            <a:off x="10244035" y="4717954"/>
            <a:ext cx="915670" cy="88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76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13FD-94B3-45A9-89E3-8830A7179FE4}"/>
              </a:ext>
            </a:extLst>
          </p:cNvPr>
          <p:cNvSpPr>
            <a:spLocks noGrp="1"/>
          </p:cNvSpPr>
          <p:nvPr>
            <p:ph type="title"/>
          </p:nvPr>
        </p:nvSpPr>
        <p:spPr/>
        <p:txBody>
          <a:bodyPr/>
          <a:lstStyle/>
          <a:p>
            <a:r>
              <a:rPr lang="en-US" dirty="0"/>
              <a:t>Objective 2:</a:t>
            </a:r>
          </a:p>
        </p:txBody>
      </p:sp>
      <p:sp>
        <p:nvSpPr>
          <p:cNvPr id="3" name="Content Placeholder 2">
            <a:extLst>
              <a:ext uri="{FF2B5EF4-FFF2-40B4-BE49-F238E27FC236}">
                <a16:creationId xmlns:a16="http://schemas.microsoft.com/office/drawing/2014/main" id="{C32AD9AA-35AB-424B-9752-6E00F8DA5196}"/>
              </a:ext>
            </a:extLst>
          </p:cNvPr>
          <p:cNvSpPr>
            <a:spLocks noGrp="1"/>
          </p:cNvSpPr>
          <p:nvPr>
            <p:ph idx="1"/>
          </p:nvPr>
        </p:nvSpPr>
        <p:spPr/>
        <p:txBody>
          <a:bodyPr>
            <a:normAutofit fontScale="77500" lnSpcReduction="20000"/>
          </a:bodyPr>
          <a:lstStyle/>
          <a:p>
            <a:pPr marL="0" indent="0">
              <a:buNone/>
            </a:pPr>
            <a:r>
              <a:rPr lang="en-US" dirty="0"/>
              <a:t>Objective 2: Protect the confidentiality, integrity, and availability of data used by EO-critical software and EO-critical software platforms. (See FAQ #6.)</a:t>
            </a:r>
          </a:p>
          <a:p>
            <a:r>
              <a:rPr lang="en-US" dirty="0"/>
              <a:t>SM 2.1: Establish and maintain a data inventory for EO-critical software and EO-critical software platforms.</a:t>
            </a:r>
          </a:p>
          <a:p>
            <a:r>
              <a:rPr lang="en-US" dirty="0"/>
              <a:t>SM 2.2: Use fine-grained access control for data and resources used by EO-critical software and EO-critical software platforms to enforce the principle of least privilege to the extent possible.</a:t>
            </a:r>
          </a:p>
          <a:p>
            <a:r>
              <a:rPr lang="en-US" dirty="0"/>
              <a:t>SM 2.3: Protect data at rest by encrypting the sensitive data used by EO-critical software and EO-critical software platforms consistent with NIST’s cryptographic standards.</a:t>
            </a:r>
          </a:p>
          <a:p>
            <a:r>
              <a:rPr lang="en-US" dirty="0"/>
              <a:t>SM 2.4: Protect data in transit by using mutual authentication whenever feasible and by encrypting sensitive data communications for EO-critical software and EO-critical software platforms consistent with NIST’s cryptographic standards.</a:t>
            </a:r>
          </a:p>
          <a:p>
            <a:r>
              <a:rPr lang="en-US" dirty="0"/>
              <a:t>SM 2.5: Back up data, exercise backup restoration, and be prepared to recover data used by EO-critical software and EO-critical software platforms at any time from backups.\\</a:t>
            </a:r>
          </a:p>
        </p:txBody>
      </p:sp>
    </p:spTree>
    <p:extLst>
      <p:ext uri="{BB962C8B-B14F-4D97-AF65-F5344CB8AC3E}">
        <p14:creationId xmlns:p14="http://schemas.microsoft.com/office/powerpoint/2010/main" val="173497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B0FC5-2CBB-4FFD-9C08-0973D710532A}"/>
              </a:ext>
            </a:extLst>
          </p:cNvPr>
          <p:cNvSpPr>
            <a:spLocks noGrp="1"/>
          </p:cNvSpPr>
          <p:nvPr>
            <p:ph type="title"/>
          </p:nvPr>
        </p:nvSpPr>
        <p:spPr/>
        <p:txBody>
          <a:bodyPr/>
          <a:lstStyle/>
          <a:p>
            <a:r>
              <a:rPr lang="en-US" dirty="0"/>
              <a:t>Objective 2 Diagram</a:t>
            </a:r>
          </a:p>
        </p:txBody>
      </p:sp>
      <p:sp>
        <p:nvSpPr>
          <p:cNvPr id="5" name="Flowchart: Multidocument 4">
            <a:extLst>
              <a:ext uri="{FF2B5EF4-FFF2-40B4-BE49-F238E27FC236}">
                <a16:creationId xmlns:a16="http://schemas.microsoft.com/office/drawing/2014/main" id="{77D561A4-AF2A-4FDC-AC68-2710087A16FE}"/>
              </a:ext>
            </a:extLst>
          </p:cNvPr>
          <p:cNvSpPr/>
          <p:nvPr/>
        </p:nvSpPr>
        <p:spPr>
          <a:xfrm>
            <a:off x="5407133" y="4726364"/>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D1</a:t>
            </a:r>
          </a:p>
        </p:txBody>
      </p:sp>
      <p:sp>
        <p:nvSpPr>
          <p:cNvPr id="6" name="Flowchart: Multidocument 5">
            <a:extLst>
              <a:ext uri="{FF2B5EF4-FFF2-40B4-BE49-F238E27FC236}">
                <a16:creationId xmlns:a16="http://schemas.microsoft.com/office/drawing/2014/main" id="{7AB27ED1-6244-4EEB-ABC8-E62B0BCD6CEA}"/>
              </a:ext>
            </a:extLst>
          </p:cNvPr>
          <p:cNvSpPr/>
          <p:nvPr/>
        </p:nvSpPr>
        <p:spPr>
          <a:xfrm>
            <a:off x="6567173" y="4723419"/>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D2</a:t>
            </a:r>
          </a:p>
        </p:txBody>
      </p:sp>
      <p:sp>
        <p:nvSpPr>
          <p:cNvPr id="7" name="Flowchart: Multidocument 6">
            <a:extLst>
              <a:ext uri="{FF2B5EF4-FFF2-40B4-BE49-F238E27FC236}">
                <a16:creationId xmlns:a16="http://schemas.microsoft.com/office/drawing/2014/main" id="{5560434F-568B-4190-8643-EB761AC7B1E7}"/>
              </a:ext>
            </a:extLst>
          </p:cNvPr>
          <p:cNvSpPr/>
          <p:nvPr/>
        </p:nvSpPr>
        <p:spPr>
          <a:xfrm>
            <a:off x="8005906" y="4756826"/>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D3</a:t>
            </a:r>
          </a:p>
        </p:txBody>
      </p:sp>
      <p:sp>
        <p:nvSpPr>
          <p:cNvPr id="8" name="Flowchart: Internal Storage 7">
            <a:extLst>
              <a:ext uri="{FF2B5EF4-FFF2-40B4-BE49-F238E27FC236}">
                <a16:creationId xmlns:a16="http://schemas.microsoft.com/office/drawing/2014/main" id="{01A2119A-7D30-4638-B639-31A6B8D55196}"/>
              </a:ext>
            </a:extLst>
          </p:cNvPr>
          <p:cNvSpPr/>
          <p:nvPr/>
        </p:nvSpPr>
        <p:spPr>
          <a:xfrm>
            <a:off x="1027739" y="4194370"/>
            <a:ext cx="1738398" cy="188357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t>
            </a:r>
          </a:p>
          <a:p>
            <a:r>
              <a:rPr lang="en-US" dirty="0"/>
              <a:t>D1 ------- --- ---</a:t>
            </a:r>
          </a:p>
          <a:p>
            <a:r>
              <a:rPr lang="en-US" dirty="0"/>
              <a:t>D2 ------- --- ---</a:t>
            </a:r>
          </a:p>
          <a:p>
            <a:r>
              <a:rPr lang="en-US" dirty="0"/>
              <a:t>D3 ------- --- ---</a:t>
            </a:r>
          </a:p>
          <a:p>
            <a:r>
              <a:rPr lang="en-US" dirty="0"/>
              <a:t>D4 ------- --- ---</a:t>
            </a:r>
          </a:p>
        </p:txBody>
      </p:sp>
      <p:sp>
        <p:nvSpPr>
          <p:cNvPr id="9" name="Flowchart: Multidocument 8">
            <a:extLst>
              <a:ext uri="{FF2B5EF4-FFF2-40B4-BE49-F238E27FC236}">
                <a16:creationId xmlns:a16="http://schemas.microsoft.com/office/drawing/2014/main" id="{43F127B1-374D-4DDA-A8C8-5AF963AC03BD}"/>
              </a:ext>
            </a:extLst>
          </p:cNvPr>
          <p:cNvSpPr/>
          <p:nvPr/>
        </p:nvSpPr>
        <p:spPr>
          <a:xfrm>
            <a:off x="9875865" y="4812888"/>
            <a:ext cx="517358" cy="4812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D4</a:t>
            </a:r>
          </a:p>
        </p:txBody>
      </p:sp>
      <p:sp>
        <p:nvSpPr>
          <p:cNvPr id="10" name="Rectangle: Rounded Corners 9">
            <a:extLst>
              <a:ext uri="{FF2B5EF4-FFF2-40B4-BE49-F238E27FC236}">
                <a16:creationId xmlns:a16="http://schemas.microsoft.com/office/drawing/2014/main" id="{EEBA8360-49E1-43FE-B652-A413984239FF}"/>
              </a:ext>
            </a:extLst>
          </p:cNvPr>
          <p:cNvSpPr/>
          <p:nvPr/>
        </p:nvSpPr>
        <p:spPr>
          <a:xfrm>
            <a:off x="4486088"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Rsc1</a:t>
            </a:r>
          </a:p>
        </p:txBody>
      </p:sp>
      <p:sp>
        <p:nvSpPr>
          <p:cNvPr id="11" name="Rectangle: Rounded Corners 10">
            <a:extLst>
              <a:ext uri="{FF2B5EF4-FFF2-40B4-BE49-F238E27FC236}">
                <a16:creationId xmlns:a16="http://schemas.microsoft.com/office/drawing/2014/main" id="{6B980E50-65E9-45F9-A930-0E7DFC983DFA}"/>
              </a:ext>
            </a:extLst>
          </p:cNvPr>
          <p:cNvSpPr/>
          <p:nvPr/>
        </p:nvSpPr>
        <p:spPr>
          <a:xfrm>
            <a:off x="6038027"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Rsc2</a:t>
            </a:r>
          </a:p>
        </p:txBody>
      </p:sp>
      <p:sp>
        <p:nvSpPr>
          <p:cNvPr id="12" name="Rectangle: Rounded Corners 11">
            <a:extLst>
              <a:ext uri="{FF2B5EF4-FFF2-40B4-BE49-F238E27FC236}">
                <a16:creationId xmlns:a16="http://schemas.microsoft.com/office/drawing/2014/main" id="{48D41B6E-394C-4024-A4D5-F12B40549910}"/>
              </a:ext>
            </a:extLst>
          </p:cNvPr>
          <p:cNvSpPr/>
          <p:nvPr/>
        </p:nvSpPr>
        <p:spPr>
          <a:xfrm>
            <a:off x="7948053"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Rsc3</a:t>
            </a:r>
          </a:p>
        </p:txBody>
      </p:sp>
      <p:sp>
        <p:nvSpPr>
          <p:cNvPr id="13" name="Cylinder 12">
            <a:extLst>
              <a:ext uri="{FF2B5EF4-FFF2-40B4-BE49-F238E27FC236}">
                <a16:creationId xmlns:a16="http://schemas.microsoft.com/office/drawing/2014/main" id="{46FB4EED-7EE3-4F3E-B42E-F272822B125C}"/>
              </a:ext>
            </a:extLst>
          </p:cNvPr>
          <p:cNvSpPr/>
          <p:nvPr/>
        </p:nvSpPr>
        <p:spPr>
          <a:xfrm>
            <a:off x="5444247" y="5953328"/>
            <a:ext cx="1204779" cy="7295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Backup</a:t>
            </a:r>
          </a:p>
        </p:txBody>
      </p:sp>
      <p:sp>
        <p:nvSpPr>
          <p:cNvPr id="14" name="Cylinder 13">
            <a:extLst>
              <a:ext uri="{FF2B5EF4-FFF2-40B4-BE49-F238E27FC236}">
                <a16:creationId xmlns:a16="http://schemas.microsoft.com/office/drawing/2014/main" id="{54248833-4F10-4444-9980-715C5B5C81C8}"/>
              </a:ext>
            </a:extLst>
          </p:cNvPr>
          <p:cNvSpPr/>
          <p:nvPr/>
        </p:nvSpPr>
        <p:spPr>
          <a:xfrm>
            <a:off x="7697820" y="5953328"/>
            <a:ext cx="1204779" cy="7295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Backup</a:t>
            </a:r>
          </a:p>
        </p:txBody>
      </p:sp>
      <p:sp>
        <p:nvSpPr>
          <p:cNvPr id="15" name="Cylinder 14">
            <a:extLst>
              <a:ext uri="{FF2B5EF4-FFF2-40B4-BE49-F238E27FC236}">
                <a16:creationId xmlns:a16="http://schemas.microsoft.com/office/drawing/2014/main" id="{FD533106-0CE3-454F-90AD-6247FDB6CFD8}"/>
              </a:ext>
            </a:extLst>
          </p:cNvPr>
          <p:cNvSpPr/>
          <p:nvPr/>
        </p:nvSpPr>
        <p:spPr>
          <a:xfrm>
            <a:off x="9349003" y="5953328"/>
            <a:ext cx="1204779" cy="7295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Backup</a:t>
            </a:r>
          </a:p>
        </p:txBody>
      </p:sp>
      <p:sp>
        <p:nvSpPr>
          <p:cNvPr id="16" name="Rectangle: Rounded Corners 15">
            <a:extLst>
              <a:ext uri="{FF2B5EF4-FFF2-40B4-BE49-F238E27FC236}">
                <a16:creationId xmlns:a16="http://schemas.microsoft.com/office/drawing/2014/main" id="{5563EB05-216C-4517-9552-3B9804C74032}"/>
              </a:ext>
            </a:extLst>
          </p:cNvPr>
          <p:cNvSpPr/>
          <p:nvPr/>
        </p:nvSpPr>
        <p:spPr>
          <a:xfrm>
            <a:off x="9847293"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Rsc4</a:t>
            </a:r>
          </a:p>
        </p:txBody>
      </p:sp>
      <p:sp>
        <p:nvSpPr>
          <p:cNvPr id="21" name="Diamond 20">
            <a:extLst>
              <a:ext uri="{FF2B5EF4-FFF2-40B4-BE49-F238E27FC236}">
                <a16:creationId xmlns:a16="http://schemas.microsoft.com/office/drawing/2014/main" id="{9AB01E43-B60F-43F9-9F18-E46E51F9D490}"/>
              </a:ext>
            </a:extLst>
          </p:cNvPr>
          <p:cNvSpPr/>
          <p:nvPr/>
        </p:nvSpPr>
        <p:spPr>
          <a:xfrm>
            <a:off x="5509098" y="4108137"/>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D09AB394-59D3-4214-983E-2B1703A03280}"/>
              </a:ext>
            </a:extLst>
          </p:cNvPr>
          <p:cNvSpPr/>
          <p:nvPr/>
        </p:nvSpPr>
        <p:spPr>
          <a:xfrm>
            <a:off x="6586773" y="4101428"/>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0D53DD30-38FA-4C35-AB87-EA574D59DFB3}"/>
              </a:ext>
            </a:extLst>
          </p:cNvPr>
          <p:cNvSpPr/>
          <p:nvPr/>
        </p:nvSpPr>
        <p:spPr>
          <a:xfrm>
            <a:off x="8106381" y="4127108"/>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101BB51F-8AED-4462-9136-1541D9AFA00D}"/>
              </a:ext>
            </a:extLst>
          </p:cNvPr>
          <p:cNvSpPr/>
          <p:nvPr/>
        </p:nvSpPr>
        <p:spPr>
          <a:xfrm>
            <a:off x="9988216" y="4162722"/>
            <a:ext cx="387656" cy="3364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Checkbox Checked with solid fill">
            <a:extLst>
              <a:ext uri="{FF2B5EF4-FFF2-40B4-BE49-F238E27FC236}">
                <a16:creationId xmlns:a16="http://schemas.microsoft.com/office/drawing/2014/main" id="{02863F9C-2E11-4870-B800-9A10ADC0EB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2831" y="3023625"/>
            <a:ext cx="517359" cy="517359"/>
          </a:xfrm>
          <a:prstGeom prst="rect">
            <a:avLst/>
          </a:prstGeom>
        </p:spPr>
      </p:pic>
      <p:pic>
        <p:nvPicPr>
          <p:cNvPr id="29" name="Graphic 28" descr="No sign with solid fill">
            <a:extLst>
              <a:ext uri="{FF2B5EF4-FFF2-40B4-BE49-F238E27FC236}">
                <a16:creationId xmlns:a16="http://schemas.microsoft.com/office/drawing/2014/main" id="{2A444446-033B-4719-B8CC-DB388A6E9F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083" y="3087155"/>
            <a:ext cx="357340" cy="357340"/>
          </a:xfrm>
          <a:prstGeom prst="rect">
            <a:avLst/>
          </a:prstGeom>
        </p:spPr>
      </p:pic>
      <p:cxnSp>
        <p:nvCxnSpPr>
          <p:cNvPr id="31" name="Straight Connector 30">
            <a:extLst>
              <a:ext uri="{FF2B5EF4-FFF2-40B4-BE49-F238E27FC236}">
                <a16:creationId xmlns:a16="http://schemas.microsoft.com/office/drawing/2014/main" id="{9FECF2AA-CDDD-4753-8E8B-B16120E3B6B9}"/>
              </a:ext>
            </a:extLst>
          </p:cNvPr>
          <p:cNvCxnSpPr>
            <a:cxnSpLocks/>
            <a:stCxn id="10" idx="2"/>
            <a:endCxn id="21" idx="0"/>
          </p:cNvCxnSpPr>
          <p:nvPr/>
        </p:nvCxnSpPr>
        <p:spPr>
          <a:xfrm>
            <a:off x="4846909" y="2373788"/>
            <a:ext cx="856017" cy="17343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2AEA461-69F3-40A3-8E43-8376F7DA640B}"/>
              </a:ext>
            </a:extLst>
          </p:cNvPr>
          <p:cNvCxnSpPr>
            <a:cxnSpLocks/>
            <a:stCxn id="11" idx="2"/>
            <a:endCxn id="21" idx="0"/>
          </p:cNvCxnSpPr>
          <p:nvPr/>
        </p:nvCxnSpPr>
        <p:spPr>
          <a:xfrm flipH="1">
            <a:off x="5702926" y="2373788"/>
            <a:ext cx="695922" cy="173434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6" name="Graphic 35" descr="Checkbox Checked with solid fill">
            <a:extLst>
              <a:ext uri="{FF2B5EF4-FFF2-40B4-BE49-F238E27FC236}">
                <a16:creationId xmlns:a16="http://schemas.microsoft.com/office/drawing/2014/main" id="{34E7C902-E943-461B-865C-0380E8CDB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3393" y="3023625"/>
            <a:ext cx="517359" cy="517359"/>
          </a:xfrm>
          <a:prstGeom prst="rect">
            <a:avLst/>
          </a:prstGeom>
        </p:spPr>
      </p:pic>
      <p:cxnSp>
        <p:nvCxnSpPr>
          <p:cNvPr id="38" name="Straight Connector 37">
            <a:extLst>
              <a:ext uri="{FF2B5EF4-FFF2-40B4-BE49-F238E27FC236}">
                <a16:creationId xmlns:a16="http://schemas.microsoft.com/office/drawing/2014/main" id="{E9812E21-DE3F-4ABB-9D9F-A1B6D748352C}"/>
              </a:ext>
            </a:extLst>
          </p:cNvPr>
          <p:cNvCxnSpPr>
            <a:cxnSpLocks/>
            <a:stCxn id="11" idx="2"/>
            <a:endCxn id="22" idx="0"/>
          </p:cNvCxnSpPr>
          <p:nvPr/>
        </p:nvCxnSpPr>
        <p:spPr>
          <a:xfrm>
            <a:off x="6398848" y="2373788"/>
            <a:ext cx="381753" cy="17276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FF90909-FE8D-4AED-ABC8-8EB2E262C8DE}"/>
              </a:ext>
            </a:extLst>
          </p:cNvPr>
          <p:cNvCxnSpPr>
            <a:stCxn id="12" idx="2"/>
          </p:cNvCxnSpPr>
          <p:nvPr/>
        </p:nvCxnSpPr>
        <p:spPr>
          <a:xfrm>
            <a:off x="8308874" y="2373788"/>
            <a:ext cx="0" cy="16508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10AB4B-9718-4ED8-B97C-74C622FCE038}"/>
              </a:ext>
            </a:extLst>
          </p:cNvPr>
          <p:cNvCxnSpPr>
            <a:stCxn id="21" idx="2"/>
            <a:endCxn id="5" idx="0"/>
          </p:cNvCxnSpPr>
          <p:nvPr/>
        </p:nvCxnSpPr>
        <p:spPr>
          <a:xfrm flipH="1">
            <a:off x="5701404" y="4444576"/>
            <a:ext cx="1522" cy="281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2E209D0-497E-4047-91C4-0C9B734C73AC}"/>
              </a:ext>
            </a:extLst>
          </p:cNvPr>
          <p:cNvCxnSpPr>
            <a:cxnSpLocks/>
            <a:stCxn id="22" idx="2"/>
            <a:endCxn id="6" idx="0"/>
          </p:cNvCxnSpPr>
          <p:nvPr/>
        </p:nvCxnSpPr>
        <p:spPr>
          <a:xfrm>
            <a:off x="6780601" y="4437867"/>
            <a:ext cx="80843" cy="285552"/>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60BD907A-4835-4E7C-B04F-0D14B4335151}"/>
              </a:ext>
            </a:extLst>
          </p:cNvPr>
          <p:cNvSpPr/>
          <p:nvPr/>
        </p:nvSpPr>
        <p:spPr>
          <a:xfrm>
            <a:off x="7054285" y="2037349"/>
            <a:ext cx="721642" cy="336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Rsc3</a:t>
            </a:r>
          </a:p>
        </p:txBody>
      </p:sp>
      <p:cxnSp>
        <p:nvCxnSpPr>
          <p:cNvPr id="53" name="Straight Connector 52">
            <a:extLst>
              <a:ext uri="{FF2B5EF4-FFF2-40B4-BE49-F238E27FC236}">
                <a16:creationId xmlns:a16="http://schemas.microsoft.com/office/drawing/2014/main" id="{DA2F4E91-F6DB-4138-BA9A-7AF0EC4F5868}"/>
              </a:ext>
            </a:extLst>
          </p:cNvPr>
          <p:cNvCxnSpPr>
            <a:cxnSpLocks/>
            <a:stCxn id="29" idx="3"/>
            <a:endCxn id="27" idx="1"/>
          </p:cNvCxnSpPr>
          <p:nvPr/>
        </p:nvCxnSpPr>
        <p:spPr>
          <a:xfrm>
            <a:off x="3945423" y="3265825"/>
            <a:ext cx="1057408" cy="164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B9CB4E-8B18-4593-8961-6AB63BAEA7C5}"/>
              </a:ext>
            </a:extLst>
          </p:cNvPr>
          <p:cNvCxnSpPr>
            <a:cxnSpLocks/>
          </p:cNvCxnSpPr>
          <p:nvPr/>
        </p:nvCxnSpPr>
        <p:spPr>
          <a:xfrm>
            <a:off x="5520190" y="3282304"/>
            <a:ext cx="25320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8" name="Graphic 67" descr="Checkbox Checked with solid fill">
            <a:extLst>
              <a:ext uri="{FF2B5EF4-FFF2-40B4-BE49-F238E27FC236}">
                <a16:creationId xmlns:a16="http://schemas.microsoft.com/office/drawing/2014/main" id="{A1F32CF9-9B75-46C1-B3D4-6A96872417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3516" y="3023625"/>
            <a:ext cx="517359" cy="517359"/>
          </a:xfrm>
          <a:prstGeom prst="rect">
            <a:avLst/>
          </a:prstGeom>
        </p:spPr>
      </p:pic>
      <p:cxnSp>
        <p:nvCxnSpPr>
          <p:cNvPr id="69" name="Straight Connector 68">
            <a:extLst>
              <a:ext uri="{FF2B5EF4-FFF2-40B4-BE49-F238E27FC236}">
                <a16:creationId xmlns:a16="http://schemas.microsoft.com/office/drawing/2014/main" id="{9CD3BBF4-A3DA-40E8-ADE9-4E54FA816321}"/>
              </a:ext>
            </a:extLst>
          </p:cNvPr>
          <p:cNvCxnSpPr>
            <a:cxnSpLocks/>
          </p:cNvCxnSpPr>
          <p:nvPr/>
        </p:nvCxnSpPr>
        <p:spPr>
          <a:xfrm>
            <a:off x="6290752" y="3274461"/>
            <a:ext cx="182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79" name="Graphic 78" descr="Checkbox Checked with solid fill">
            <a:extLst>
              <a:ext uri="{FF2B5EF4-FFF2-40B4-BE49-F238E27FC236}">
                <a16:creationId xmlns:a16="http://schemas.microsoft.com/office/drawing/2014/main" id="{9967328C-4681-4E77-B038-1F5B30C6B4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2070" y="3023625"/>
            <a:ext cx="517359" cy="517359"/>
          </a:xfrm>
          <a:prstGeom prst="rect">
            <a:avLst/>
          </a:prstGeom>
        </p:spPr>
      </p:pic>
      <p:pic>
        <p:nvPicPr>
          <p:cNvPr id="80" name="Graphic 79" descr="Checkbox Checked with solid fill">
            <a:extLst>
              <a:ext uri="{FF2B5EF4-FFF2-40B4-BE49-F238E27FC236}">
                <a16:creationId xmlns:a16="http://schemas.microsoft.com/office/drawing/2014/main" id="{85633BD6-0185-4BF7-B0A2-3847056B93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4672" y="3023625"/>
            <a:ext cx="517359" cy="517359"/>
          </a:xfrm>
          <a:prstGeom prst="rect">
            <a:avLst/>
          </a:prstGeom>
        </p:spPr>
      </p:pic>
      <p:cxnSp>
        <p:nvCxnSpPr>
          <p:cNvPr id="81" name="Straight Connector 80">
            <a:extLst>
              <a:ext uri="{FF2B5EF4-FFF2-40B4-BE49-F238E27FC236}">
                <a16:creationId xmlns:a16="http://schemas.microsoft.com/office/drawing/2014/main" id="{8031D668-6FAD-4849-966C-E66388A8FB09}"/>
              </a:ext>
            </a:extLst>
          </p:cNvPr>
          <p:cNvCxnSpPr>
            <a:cxnSpLocks/>
            <a:stCxn id="16" idx="2"/>
            <a:endCxn id="24" idx="0"/>
          </p:cNvCxnSpPr>
          <p:nvPr/>
        </p:nvCxnSpPr>
        <p:spPr>
          <a:xfrm flipH="1">
            <a:off x="10182044" y="2373788"/>
            <a:ext cx="26070" cy="17889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6BE4947-5CCC-4C10-A71A-9C0477A8AB8D}"/>
              </a:ext>
            </a:extLst>
          </p:cNvPr>
          <p:cNvCxnSpPr>
            <a:cxnSpLocks/>
          </p:cNvCxnSpPr>
          <p:nvPr/>
        </p:nvCxnSpPr>
        <p:spPr>
          <a:xfrm>
            <a:off x="6990875" y="3282304"/>
            <a:ext cx="9711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75427CA-D179-4215-9C9B-6D9346CB21AA}"/>
              </a:ext>
            </a:extLst>
          </p:cNvPr>
          <p:cNvCxnSpPr>
            <a:cxnSpLocks/>
          </p:cNvCxnSpPr>
          <p:nvPr/>
        </p:nvCxnSpPr>
        <p:spPr>
          <a:xfrm>
            <a:off x="8479429" y="3265825"/>
            <a:ext cx="134524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9DEF07E-EEDF-4D2B-AC2C-68D25D3AA9AC}"/>
              </a:ext>
            </a:extLst>
          </p:cNvPr>
          <p:cNvCxnSpPr>
            <a:stCxn id="50" idx="2"/>
          </p:cNvCxnSpPr>
          <p:nvPr/>
        </p:nvCxnSpPr>
        <p:spPr>
          <a:xfrm flipH="1">
            <a:off x="7196447" y="2373788"/>
            <a:ext cx="218659" cy="825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BEEED19-9167-40BF-943E-479E386812E3}"/>
              </a:ext>
            </a:extLst>
          </p:cNvPr>
          <p:cNvCxnSpPr>
            <a:cxnSpLocks/>
          </p:cNvCxnSpPr>
          <p:nvPr/>
        </p:nvCxnSpPr>
        <p:spPr>
          <a:xfrm>
            <a:off x="7120861" y="2812059"/>
            <a:ext cx="72370" cy="387155"/>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E3695B9-130E-4FC7-BC92-F8FBF495E9D5}"/>
              </a:ext>
            </a:extLst>
          </p:cNvPr>
          <p:cNvCxnSpPr>
            <a:stCxn id="27" idx="2"/>
          </p:cNvCxnSpPr>
          <p:nvPr/>
        </p:nvCxnSpPr>
        <p:spPr>
          <a:xfrm>
            <a:off x="5261511" y="3540984"/>
            <a:ext cx="355593" cy="62173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F4E2ACD-E09B-47FC-9BE0-4915E39DFA49}"/>
              </a:ext>
            </a:extLst>
          </p:cNvPr>
          <p:cNvCxnSpPr>
            <a:cxnSpLocks/>
            <a:stCxn id="36" idx="2"/>
          </p:cNvCxnSpPr>
          <p:nvPr/>
        </p:nvCxnSpPr>
        <p:spPr>
          <a:xfrm flipH="1">
            <a:off x="5835933" y="3540984"/>
            <a:ext cx="196140" cy="5671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89856BE-BCB1-4C28-8BF4-9472029FE193}"/>
              </a:ext>
            </a:extLst>
          </p:cNvPr>
          <p:cNvCxnSpPr>
            <a:cxnSpLocks/>
            <a:stCxn id="68" idx="2"/>
          </p:cNvCxnSpPr>
          <p:nvPr/>
        </p:nvCxnSpPr>
        <p:spPr>
          <a:xfrm>
            <a:off x="6732196" y="3540984"/>
            <a:ext cx="164940" cy="52873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E981562-9D1E-4252-A80A-DF87481BE5B3}"/>
              </a:ext>
            </a:extLst>
          </p:cNvPr>
          <p:cNvCxnSpPr>
            <a:cxnSpLocks/>
            <a:stCxn id="79" idx="2"/>
          </p:cNvCxnSpPr>
          <p:nvPr/>
        </p:nvCxnSpPr>
        <p:spPr>
          <a:xfrm>
            <a:off x="8220750" y="3540984"/>
            <a:ext cx="14799" cy="50060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17E8928-4102-4A74-BD12-3B68724F5B0F}"/>
              </a:ext>
            </a:extLst>
          </p:cNvPr>
          <p:cNvCxnSpPr>
            <a:cxnSpLocks/>
            <a:stCxn id="80" idx="2"/>
          </p:cNvCxnSpPr>
          <p:nvPr/>
        </p:nvCxnSpPr>
        <p:spPr>
          <a:xfrm flipH="1">
            <a:off x="10083050" y="3540984"/>
            <a:ext cx="302" cy="56715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C0A0AE-A86F-4CBB-B552-ED809B21CFDE}"/>
              </a:ext>
            </a:extLst>
          </p:cNvPr>
          <p:cNvCxnSpPr>
            <a:cxnSpLocks/>
            <a:stCxn id="23" idx="2"/>
            <a:endCxn id="7" idx="0"/>
          </p:cNvCxnSpPr>
          <p:nvPr/>
        </p:nvCxnSpPr>
        <p:spPr>
          <a:xfrm flipH="1">
            <a:off x="8300177" y="4463547"/>
            <a:ext cx="32" cy="293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1570EF5-388F-477A-B2E6-F5E31439B6CB}"/>
              </a:ext>
            </a:extLst>
          </p:cNvPr>
          <p:cNvCxnSpPr>
            <a:cxnSpLocks/>
            <a:stCxn id="24" idx="2"/>
            <a:endCxn id="9" idx="0"/>
          </p:cNvCxnSpPr>
          <p:nvPr/>
        </p:nvCxnSpPr>
        <p:spPr>
          <a:xfrm flipH="1">
            <a:off x="10170136" y="4499161"/>
            <a:ext cx="11908" cy="313727"/>
          </a:xfrm>
          <a:prstGeom prst="line">
            <a:avLst/>
          </a:prstGeom>
        </p:spPr>
        <p:style>
          <a:lnRef idx="1">
            <a:schemeClr val="accent1"/>
          </a:lnRef>
          <a:fillRef idx="0">
            <a:schemeClr val="accent1"/>
          </a:fillRef>
          <a:effectRef idx="0">
            <a:schemeClr val="accent1"/>
          </a:effectRef>
          <a:fontRef idx="minor">
            <a:schemeClr val="tx1"/>
          </a:fontRef>
        </p:style>
      </p:cxnSp>
      <p:pic>
        <p:nvPicPr>
          <p:cNvPr id="131" name="Graphic 130" descr="Lock with solid fill">
            <a:extLst>
              <a:ext uri="{FF2B5EF4-FFF2-40B4-BE49-F238E27FC236}">
                <a16:creationId xmlns:a16="http://schemas.microsoft.com/office/drawing/2014/main" id="{DA05E869-65E0-4842-AC7A-14A97B3FA7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75689" y="4098036"/>
            <a:ext cx="393029" cy="393029"/>
          </a:xfrm>
          <a:prstGeom prst="rect">
            <a:avLst/>
          </a:prstGeom>
        </p:spPr>
      </p:pic>
      <p:pic>
        <p:nvPicPr>
          <p:cNvPr id="132" name="Graphic 131" descr="Lock with solid fill">
            <a:extLst>
              <a:ext uri="{FF2B5EF4-FFF2-40B4-BE49-F238E27FC236}">
                <a16:creationId xmlns:a16="http://schemas.microsoft.com/office/drawing/2014/main" id="{DEFF3AF6-6717-4767-8D45-E83036D20C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30905" y="3989753"/>
            <a:ext cx="477379" cy="477379"/>
          </a:xfrm>
          <a:prstGeom prst="rect">
            <a:avLst/>
          </a:prstGeom>
        </p:spPr>
      </p:pic>
      <p:pic>
        <p:nvPicPr>
          <p:cNvPr id="133" name="Graphic 132" descr="Lock with solid fill">
            <a:extLst>
              <a:ext uri="{FF2B5EF4-FFF2-40B4-BE49-F238E27FC236}">
                <a16:creationId xmlns:a16="http://schemas.microsoft.com/office/drawing/2014/main" id="{C3A1F4FD-FA0F-4F04-8ADD-9652C439E6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2812" y="4013686"/>
            <a:ext cx="477379" cy="477379"/>
          </a:xfrm>
          <a:prstGeom prst="rect">
            <a:avLst/>
          </a:prstGeom>
        </p:spPr>
      </p:pic>
      <p:pic>
        <p:nvPicPr>
          <p:cNvPr id="134" name="Graphic 133" descr="Lock with solid fill">
            <a:extLst>
              <a:ext uri="{FF2B5EF4-FFF2-40B4-BE49-F238E27FC236}">
                <a16:creationId xmlns:a16="http://schemas.microsoft.com/office/drawing/2014/main" id="{95C040DC-BA43-4D01-9D08-4E1A45FD51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5698" y="4098699"/>
            <a:ext cx="477379" cy="477379"/>
          </a:xfrm>
          <a:prstGeom prst="rect">
            <a:avLst/>
          </a:prstGeom>
        </p:spPr>
      </p:pic>
      <p:pic>
        <p:nvPicPr>
          <p:cNvPr id="136" name="Graphic 135" descr="Key with solid fill">
            <a:extLst>
              <a:ext uri="{FF2B5EF4-FFF2-40B4-BE49-F238E27FC236}">
                <a16:creationId xmlns:a16="http://schemas.microsoft.com/office/drawing/2014/main" id="{7CA0DA34-4705-4AC7-9B27-0253FC5584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73837" y="2310367"/>
            <a:ext cx="402430" cy="402430"/>
          </a:xfrm>
          <a:prstGeom prst="rect">
            <a:avLst/>
          </a:prstGeom>
        </p:spPr>
      </p:pic>
      <p:pic>
        <p:nvPicPr>
          <p:cNvPr id="137" name="Graphic 136" descr="Key with solid fill">
            <a:extLst>
              <a:ext uri="{FF2B5EF4-FFF2-40B4-BE49-F238E27FC236}">
                <a16:creationId xmlns:a16="http://schemas.microsoft.com/office/drawing/2014/main" id="{15BB9213-72F7-4FD8-A626-0113BDF519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53865" y="2306142"/>
            <a:ext cx="402430" cy="402430"/>
          </a:xfrm>
          <a:prstGeom prst="rect">
            <a:avLst/>
          </a:prstGeom>
        </p:spPr>
      </p:pic>
      <p:pic>
        <p:nvPicPr>
          <p:cNvPr id="139" name="Graphic 138" descr="Key with solid fill">
            <a:extLst>
              <a:ext uri="{FF2B5EF4-FFF2-40B4-BE49-F238E27FC236}">
                <a16:creationId xmlns:a16="http://schemas.microsoft.com/office/drawing/2014/main" id="{21986612-9821-4E75-816E-EF0B3AE06A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4873" y="2259783"/>
            <a:ext cx="402430" cy="402430"/>
          </a:xfrm>
          <a:prstGeom prst="rect">
            <a:avLst/>
          </a:prstGeom>
        </p:spPr>
      </p:pic>
      <p:pic>
        <p:nvPicPr>
          <p:cNvPr id="140" name="Graphic 139" descr="Key with solid fill">
            <a:extLst>
              <a:ext uri="{FF2B5EF4-FFF2-40B4-BE49-F238E27FC236}">
                <a16:creationId xmlns:a16="http://schemas.microsoft.com/office/drawing/2014/main" id="{0F6F98F0-6B16-4954-B0B2-A2F4BB6A87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50177" y="2284970"/>
            <a:ext cx="402430" cy="402430"/>
          </a:xfrm>
          <a:prstGeom prst="rect">
            <a:avLst/>
          </a:prstGeom>
        </p:spPr>
      </p:pic>
      <p:cxnSp>
        <p:nvCxnSpPr>
          <p:cNvPr id="145" name="Straight Connector 144">
            <a:extLst>
              <a:ext uri="{FF2B5EF4-FFF2-40B4-BE49-F238E27FC236}">
                <a16:creationId xmlns:a16="http://schemas.microsoft.com/office/drawing/2014/main" id="{F92B2530-D079-421D-8658-C90A51A09509}"/>
              </a:ext>
            </a:extLst>
          </p:cNvPr>
          <p:cNvCxnSpPr>
            <a:cxnSpLocks/>
            <a:stCxn id="80" idx="3"/>
          </p:cNvCxnSpPr>
          <p:nvPr/>
        </p:nvCxnSpPr>
        <p:spPr>
          <a:xfrm>
            <a:off x="10342031" y="3282305"/>
            <a:ext cx="10117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0" name="Graphic 149" descr="Badge 1 outline">
            <a:extLst>
              <a:ext uri="{FF2B5EF4-FFF2-40B4-BE49-F238E27FC236}">
                <a16:creationId xmlns:a16="http://schemas.microsoft.com/office/drawing/2014/main" id="{4308C037-D12C-42E6-B212-627E4028A5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7739" y="3760127"/>
            <a:ext cx="348010" cy="348010"/>
          </a:xfrm>
          <a:prstGeom prst="rect">
            <a:avLst/>
          </a:prstGeom>
        </p:spPr>
      </p:pic>
      <p:pic>
        <p:nvPicPr>
          <p:cNvPr id="151" name="Graphic 150" descr="Badge outline">
            <a:extLst>
              <a:ext uri="{FF2B5EF4-FFF2-40B4-BE49-F238E27FC236}">
                <a16:creationId xmlns:a16="http://schemas.microsoft.com/office/drawing/2014/main" id="{C11CFF62-4AB3-4FC0-B924-27DF56E0854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68914" y="3077077"/>
            <a:ext cx="393975" cy="393975"/>
          </a:xfrm>
          <a:prstGeom prst="rect">
            <a:avLst/>
          </a:prstGeom>
        </p:spPr>
      </p:pic>
      <p:pic>
        <p:nvPicPr>
          <p:cNvPr id="152" name="Graphic 151" descr="Badge 3 outline">
            <a:extLst>
              <a:ext uri="{FF2B5EF4-FFF2-40B4-BE49-F238E27FC236}">
                <a16:creationId xmlns:a16="http://schemas.microsoft.com/office/drawing/2014/main" id="{D328FE15-DC45-4E6F-B33C-849597C8E7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18419" y="4812888"/>
            <a:ext cx="394797" cy="394797"/>
          </a:xfrm>
          <a:prstGeom prst="rect">
            <a:avLst/>
          </a:prstGeom>
        </p:spPr>
      </p:pic>
      <p:pic>
        <p:nvPicPr>
          <p:cNvPr id="153" name="Graphic 152" descr="Badge 4 outline">
            <a:extLst>
              <a:ext uri="{FF2B5EF4-FFF2-40B4-BE49-F238E27FC236}">
                <a16:creationId xmlns:a16="http://schemas.microsoft.com/office/drawing/2014/main" id="{5934DF97-7751-4AC7-A7A3-6B980A5154D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34127" y="2335182"/>
            <a:ext cx="394797" cy="394797"/>
          </a:xfrm>
          <a:prstGeom prst="rect">
            <a:avLst/>
          </a:prstGeom>
        </p:spPr>
      </p:pic>
      <p:sp>
        <p:nvSpPr>
          <p:cNvPr id="154" name="Left Brace 153">
            <a:extLst>
              <a:ext uri="{FF2B5EF4-FFF2-40B4-BE49-F238E27FC236}">
                <a16:creationId xmlns:a16="http://schemas.microsoft.com/office/drawing/2014/main" id="{C7DF3BB6-F0B2-447D-BC1B-6D7EF517C6EA}"/>
              </a:ext>
            </a:extLst>
          </p:cNvPr>
          <p:cNvSpPr/>
          <p:nvPr/>
        </p:nvSpPr>
        <p:spPr>
          <a:xfrm>
            <a:off x="4151644" y="4644442"/>
            <a:ext cx="292520" cy="593647"/>
          </a:xfrm>
          <a:prstGeom prst="leftBrace">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56" name="Straight Arrow Connector 155">
            <a:extLst>
              <a:ext uri="{FF2B5EF4-FFF2-40B4-BE49-F238E27FC236}">
                <a16:creationId xmlns:a16="http://schemas.microsoft.com/office/drawing/2014/main" id="{547BAA2D-DB1D-420E-87F5-AC6D3BE595E8}"/>
              </a:ext>
            </a:extLst>
          </p:cNvPr>
          <p:cNvCxnSpPr>
            <a:cxnSpLocks/>
            <a:stCxn id="154" idx="1"/>
            <a:endCxn id="8" idx="3"/>
          </p:cNvCxnSpPr>
          <p:nvPr/>
        </p:nvCxnSpPr>
        <p:spPr>
          <a:xfrm flipH="1">
            <a:off x="2766137" y="4941266"/>
            <a:ext cx="1385507" cy="19489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pic>
        <p:nvPicPr>
          <p:cNvPr id="162" name="Graphic 161" descr="Key outline">
            <a:extLst>
              <a:ext uri="{FF2B5EF4-FFF2-40B4-BE49-F238E27FC236}">
                <a16:creationId xmlns:a16="http://schemas.microsoft.com/office/drawing/2014/main" id="{EF911F3E-0000-47F7-A578-CB191F3593E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75689" y="4337937"/>
            <a:ext cx="381837" cy="381837"/>
          </a:xfrm>
          <a:prstGeom prst="rect">
            <a:avLst/>
          </a:prstGeom>
        </p:spPr>
      </p:pic>
      <p:pic>
        <p:nvPicPr>
          <p:cNvPr id="164" name="Graphic 163" descr="Lock outline">
            <a:extLst>
              <a:ext uri="{FF2B5EF4-FFF2-40B4-BE49-F238E27FC236}">
                <a16:creationId xmlns:a16="http://schemas.microsoft.com/office/drawing/2014/main" id="{7B60C6B9-0B06-4F40-B901-276CDD17FFD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066245" y="4804012"/>
            <a:ext cx="413031" cy="413031"/>
          </a:xfrm>
          <a:prstGeom prst="rect">
            <a:avLst/>
          </a:prstGeom>
        </p:spPr>
      </p:pic>
      <p:pic>
        <p:nvPicPr>
          <p:cNvPr id="165" name="Graphic 164" descr="Lock outline">
            <a:extLst>
              <a:ext uri="{FF2B5EF4-FFF2-40B4-BE49-F238E27FC236}">
                <a16:creationId xmlns:a16="http://schemas.microsoft.com/office/drawing/2014/main" id="{6D95A8B3-DA14-4148-8059-1A2C7DD3B37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24420" y="4781925"/>
            <a:ext cx="413031" cy="413031"/>
          </a:xfrm>
          <a:prstGeom prst="rect">
            <a:avLst/>
          </a:prstGeom>
        </p:spPr>
      </p:pic>
      <p:pic>
        <p:nvPicPr>
          <p:cNvPr id="166" name="Graphic 165" descr="Lock outline">
            <a:extLst>
              <a:ext uri="{FF2B5EF4-FFF2-40B4-BE49-F238E27FC236}">
                <a16:creationId xmlns:a16="http://schemas.microsoft.com/office/drawing/2014/main" id="{A7B25F5B-9573-4C1D-A253-D2FC29FBB2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23617" y="4825468"/>
            <a:ext cx="413031" cy="413031"/>
          </a:xfrm>
          <a:prstGeom prst="rect">
            <a:avLst/>
          </a:prstGeom>
        </p:spPr>
      </p:pic>
      <p:pic>
        <p:nvPicPr>
          <p:cNvPr id="167" name="Graphic 166" descr="Lock outline">
            <a:extLst>
              <a:ext uri="{FF2B5EF4-FFF2-40B4-BE49-F238E27FC236}">
                <a16:creationId xmlns:a16="http://schemas.microsoft.com/office/drawing/2014/main" id="{7176C10D-54B5-4FC7-AADB-40797CB36F9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529258" y="4813510"/>
            <a:ext cx="413031" cy="413031"/>
          </a:xfrm>
          <a:prstGeom prst="rect">
            <a:avLst/>
          </a:prstGeom>
        </p:spPr>
      </p:pic>
      <p:pic>
        <p:nvPicPr>
          <p:cNvPr id="168" name="Graphic 167" descr="Key outline">
            <a:extLst>
              <a:ext uri="{FF2B5EF4-FFF2-40B4-BE49-F238E27FC236}">
                <a16:creationId xmlns:a16="http://schemas.microsoft.com/office/drawing/2014/main" id="{A95A16F2-0E3E-4097-B5BB-B386D9245EF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239844" y="4314578"/>
            <a:ext cx="381837" cy="381837"/>
          </a:xfrm>
          <a:prstGeom prst="rect">
            <a:avLst/>
          </a:prstGeom>
        </p:spPr>
      </p:pic>
      <p:pic>
        <p:nvPicPr>
          <p:cNvPr id="169" name="Graphic 168" descr="Key outline">
            <a:extLst>
              <a:ext uri="{FF2B5EF4-FFF2-40B4-BE49-F238E27FC236}">
                <a16:creationId xmlns:a16="http://schemas.microsoft.com/office/drawing/2014/main" id="{086100A4-84F6-445B-9BFE-05A91124891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753629" y="4337936"/>
            <a:ext cx="381837" cy="381837"/>
          </a:xfrm>
          <a:prstGeom prst="rect">
            <a:avLst/>
          </a:prstGeom>
        </p:spPr>
      </p:pic>
      <p:pic>
        <p:nvPicPr>
          <p:cNvPr id="170" name="Graphic 169" descr="Key outline">
            <a:extLst>
              <a:ext uri="{FF2B5EF4-FFF2-40B4-BE49-F238E27FC236}">
                <a16:creationId xmlns:a16="http://schemas.microsoft.com/office/drawing/2014/main" id="{25083B75-7D50-4DD4-9126-AE1302C5828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558607" y="4411180"/>
            <a:ext cx="381837" cy="381837"/>
          </a:xfrm>
          <a:prstGeom prst="rect">
            <a:avLst/>
          </a:prstGeom>
        </p:spPr>
      </p:pic>
      <p:pic>
        <p:nvPicPr>
          <p:cNvPr id="173" name="Graphic 172" descr="Badge 5 outline">
            <a:extLst>
              <a:ext uri="{FF2B5EF4-FFF2-40B4-BE49-F238E27FC236}">
                <a16:creationId xmlns:a16="http://schemas.microsoft.com/office/drawing/2014/main" id="{7A26E9AC-45CA-4E47-9017-19A924A03EC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046231" y="6146374"/>
            <a:ext cx="360902" cy="360902"/>
          </a:xfrm>
          <a:prstGeom prst="rect">
            <a:avLst/>
          </a:prstGeom>
        </p:spPr>
      </p:pic>
      <p:cxnSp>
        <p:nvCxnSpPr>
          <p:cNvPr id="175" name="Straight Arrow Connector 174">
            <a:extLst>
              <a:ext uri="{FF2B5EF4-FFF2-40B4-BE49-F238E27FC236}">
                <a16:creationId xmlns:a16="http://schemas.microsoft.com/office/drawing/2014/main" id="{9C595094-BAA3-4B23-9F82-9E4568D024D2}"/>
              </a:ext>
            </a:extLst>
          </p:cNvPr>
          <p:cNvCxnSpPr>
            <a:stCxn id="136" idx="2"/>
            <a:endCxn id="131" idx="0"/>
          </p:cNvCxnSpPr>
          <p:nvPr/>
        </p:nvCxnSpPr>
        <p:spPr>
          <a:xfrm>
            <a:off x="4575052" y="2712797"/>
            <a:ext cx="797152" cy="138523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9DCDB1FD-CA93-4571-9F36-8C4A841311D0}"/>
              </a:ext>
            </a:extLst>
          </p:cNvPr>
          <p:cNvCxnSpPr>
            <a:cxnSpLocks/>
            <a:stCxn id="137" idx="2"/>
            <a:endCxn id="131" idx="0"/>
          </p:cNvCxnSpPr>
          <p:nvPr/>
        </p:nvCxnSpPr>
        <p:spPr>
          <a:xfrm flipH="1">
            <a:off x="5372204" y="2708572"/>
            <a:ext cx="782876" cy="13894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1B077BF1-ABF7-48F9-8845-961018BE9AC7}"/>
              </a:ext>
            </a:extLst>
          </p:cNvPr>
          <p:cNvCxnSpPr>
            <a:cxnSpLocks/>
            <a:stCxn id="137" idx="2"/>
            <a:endCxn id="132" idx="0"/>
          </p:cNvCxnSpPr>
          <p:nvPr/>
        </p:nvCxnSpPr>
        <p:spPr>
          <a:xfrm>
            <a:off x="6155080" y="2708572"/>
            <a:ext cx="314515" cy="12811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EB30F7C8-D4C6-46E1-894D-6436F9B3A201}"/>
              </a:ext>
            </a:extLst>
          </p:cNvPr>
          <p:cNvCxnSpPr>
            <a:cxnSpLocks/>
            <a:stCxn id="139" idx="2"/>
            <a:endCxn id="133" idx="0"/>
          </p:cNvCxnSpPr>
          <p:nvPr/>
        </p:nvCxnSpPr>
        <p:spPr>
          <a:xfrm flipH="1">
            <a:off x="7931502" y="2662213"/>
            <a:ext cx="184586" cy="135147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CE723D88-67A2-4B6A-8BE7-54C4E6631DCB}"/>
              </a:ext>
            </a:extLst>
          </p:cNvPr>
          <p:cNvCxnSpPr>
            <a:cxnSpLocks/>
            <a:stCxn id="140" idx="2"/>
            <a:endCxn id="134" idx="0"/>
          </p:cNvCxnSpPr>
          <p:nvPr/>
        </p:nvCxnSpPr>
        <p:spPr>
          <a:xfrm flipH="1">
            <a:off x="9794388" y="2687400"/>
            <a:ext cx="157004" cy="14112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041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40A1-2012-47C3-AB40-5B31A835BA4E}"/>
              </a:ext>
            </a:extLst>
          </p:cNvPr>
          <p:cNvSpPr>
            <a:spLocks noGrp="1"/>
          </p:cNvSpPr>
          <p:nvPr>
            <p:ph type="title"/>
          </p:nvPr>
        </p:nvSpPr>
        <p:spPr/>
        <p:txBody>
          <a:bodyPr/>
          <a:lstStyle/>
          <a:p>
            <a:r>
              <a:rPr lang="en-US" dirty="0"/>
              <a:t>Objective 3:</a:t>
            </a:r>
          </a:p>
        </p:txBody>
      </p:sp>
      <p:sp>
        <p:nvSpPr>
          <p:cNvPr id="3" name="Content Placeholder 2">
            <a:extLst>
              <a:ext uri="{FF2B5EF4-FFF2-40B4-BE49-F238E27FC236}">
                <a16:creationId xmlns:a16="http://schemas.microsoft.com/office/drawing/2014/main" id="{CE5CE8FC-3CE5-4C3D-85F2-D86E9D08FEF9}"/>
              </a:ext>
            </a:extLst>
          </p:cNvPr>
          <p:cNvSpPr>
            <a:spLocks noGrp="1"/>
          </p:cNvSpPr>
          <p:nvPr>
            <p:ph idx="1"/>
          </p:nvPr>
        </p:nvSpPr>
        <p:spPr/>
        <p:txBody>
          <a:bodyPr>
            <a:normAutofit fontScale="92500" lnSpcReduction="20000"/>
          </a:bodyPr>
          <a:lstStyle/>
          <a:p>
            <a:pPr marL="0" indent="0">
              <a:buNone/>
            </a:pPr>
            <a:r>
              <a:rPr lang="en-US" dirty="0"/>
              <a:t>Objective 3: Identify and maintain EO-critical software platforms and the software deployed to those platforms to protect the EO-critical software from exploitation.</a:t>
            </a:r>
          </a:p>
          <a:p>
            <a:r>
              <a:rPr lang="en-US" dirty="0"/>
              <a:t>SM 3.1: Establish and maintain a software inventory for all platforms running EO-critical software and all software (both EO-critical and non-EO-critical) deployed to each platform.</a:t>
            </a:r>
          </a:p>
          <a:p>
            <a:r>
              <a:rPr lang="en-US" dirty="0"/>
              <a:t>SM 3.2: Use patch management practices to maintain EO-critical software platforms and all software deployed to those platforms. Practices include: rapidly identify, document, and mitigate known vulnerabilities</a:t>
            </a:r>
          </a:p>
          <a:p>
            <a:r>
              <a:rPr lang="en-US" dirty="0"/>
              <a:t>SM 3.3: Use configuration management practices to maintain EO-critical software platforms and all software deployed to those platforms. Practices include: (hardened security configurations enforce the principles of least privilege, separation of duties, and least functionality)</a:t>
            </a:r>
          </a:p>
        </p:txBody>
      </p:sp>
    </p:spTree>
    <p:extLst>
      <p:ext uri="{BB962C8B-B14F-4D97-AF65-F5344CB8AC3E}">
        <p14:creationId xmlns:p14="http://schemas.microsoft.com/office/powerpoint/2010/main" val="221266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D69-8688-41B5-B2FC-F35CD15C970C}"/>
              </a:ext>
            </a:extLst>
          </p:cNvPr>
          <p:cNvSpPr>
            <a:spLocks noGrp="1"/>
          </p:cNvSpPr>
          <p:nvPr>
            <p:ph type="title"/>
          </p:nvPr>
        </p:nvSpPr>
        <p:spPr/>
        <p:txBody>
          <a:bodyPr/>
          <a:lstStyle/>
          <a:p>
            <a:r>
              <a:rPr lang="en-US" dirty="0"/>
              <a:t>Objective 4:</a:t>
            </a:r>
          </a:p>
        </p:txBody>
      </p:sp>
      <p:sp>
        <p:nvSpPr>
          <p:cNvPr id="3" name="Content Placeholder 2">
            <a:extLst>
              <a:ext uri="{FF2B5EF4-FFF2-40B4-BE49-F238E27FC236}">
                <a16:creationId xmlns:a16="http://schemas.microsoft.com/office/drawing/2014/main" id="{160F4588-AD75-41D8-A890-21BDE82389EB}"/>
              </a:ext>
            </a:extLst>
          </p:cNvPr>
          <p:cNvSpPr>
            <a:spLocks noGrp="1"/>
          </p:cNvSpPr>
          <p:nvPr>
            <p:ph idx="1"/>
          </p:nvPr>
        </p:nvSpPr>
        <p:spPr/>
        <p:txBody>
          <a:bodyPr>
            <a:normAutofit fontScale="62500" lnSpcReduction="20000"/>
          </a:bodyPr>
          <a:lstStyle/>
          <a:p>
            <a:pPr marL="0" indent="0">
              <a:buNone/>
            </a:pPr>
            <a:r>
              <a:rPr lang="en-US" dirty="0"/>
              <a:t>Objective 4: Quickly detect, respond to, and recover from threats and incidents involving EO-critical software and EO-critical software platforms.</a:t>
            </a:r>
          </a:p>
          <a:p>
            <a:r>
              <a:rPr lang="en-US" dirty="0"/>
              <a:t>SM 4.1: Configure logging to record the necessary information about security events involving EO-critical software platforms and all software running on those platforms.</a:t>
            </a:r>
          </a:p>
          <a:p>
            <a:r>
              <a:rPr lang="en-US" dirty="0"/>
              <a:t>SM 4.2: Continuously monitor the security of EO-critical software platforms and all software running on those platforms.</a:t>
            </a:r>
          </a:p>
          <a:p>
            <a:r>
              <a:rPr lang="en-US" dirty="0"/>
              <a:t>SM 4.3: Employ endpoint security protection on EO-critical software platforms to protect the platforms and all software running on them. Capabilities include:</a:t>
            </a:r>
          </a:p>
          <a:p>
            <a:pPr lvl="1"/>
            <a:r>
              <a:rPr lang="en-US" dirty="0"/>
              <a:t>protecting the software, data, and platform by identifying, reviewing, and minimizing the attack surface and exposure to known threats. </a:t>
            </a:r>
          </a:p>
          <a:p>
            <a:pPr lvl="1"/>
            <a:r>
              <a:rPr lang="en-US" dirty="0"/>
              <a:t>permitting only verified software to execute (e.g., file integrity verification, signed executables, allow listing)</a:t>
            </a:r>
          </a:p>
          <a:p>
            <a:r>
              <a:rPr lang="en-US" dirty="0"/>
              <a:t>SM 4.4: Employ network security protection to monitor the network traffic to and from EO-critical software platforms to protect the platforms and their software using networks. Capabilities include:</a:t>
            </a:r>
          </a:p>
          <a:p>
            <a:r>
              <a:rPr lang="en-US" dirty="0"/>
              <a:t>SM 4.5: Train all security operations personnel and incident response team members, based on their roles and responsibilities, on how to handle incidents involving EO-critical software or EO-critical software platforms.</a:t>
            </a:r>
          </a:p>
        </p:txBody>
      </p:sp>
    </p:spTree>
    <p:extLst>
      <p:ext uri="{BB962C8B-B14F-4D97-AF65-F5344CB8AC3E}">
        <p14:creationId xmlns:p14="http://schemas.microsoft.com/office/powerpoint/2010/main" val="21140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1BDC-E881-40DA-9CA7-3C0DE5F3354E}"/>
              </a:ext>
            </a:extLst>
          </p:cNvPr>
          <p:cNvSpPr>
            <a:spLocks noGrp="1"/>
          </p:cNvSpPr>
          <p:nvPr>
            <p:ph type="title"/>
          </p:nvPr>
        </p:nvSpPr>
        <p:spPr/>
        <p:txBody>
          <a:bodyPr/>
          <a:lstStyle/>
          <a:p>
            <a:r>
              <a:rPr lang="en-US" dirty="0"/>
              <a:t>Objective 5</a:t>
            </a:r>
          </a:p>
        </p:txBody>
      </p:sp>
      <p:sp>
        <p:nvSpPr>
          <p:cNvPr id="3" name="Content Placeholder 2">
            <a:extLst>
              <a:ext uri="{FF2B5EF4-FFF2-40B4-BE49-F238E27FC236}">
                <a16:creationId xmlns:a16="http://schemas.microsoft.com/office/drawing/2014/main" id="{913630F4-17A0-471D-8474-AFF023FF19E5}"/>
              </a:ext>
            </a:extLst>
          </p:cNvPr>
          <p:cNvSpPr>
            <a:spLocks noGrp="1"/>
          </p:cNvSpPr>
          <p:nvPr>
            <p:ph idx="1"/>
          </p:nvPr>
        </p:nvSpPr>
        <p:spPr/>
        <p:txBody>
          <a:bodyPr>
            <a:normAutofit fontScale="92500" lnSpcReduction="20000"/>
          </a:bodyPr>
          <a:lstStyle/>
          <a:p>
            <a:pPr marL="0" indent="0">
              <a:buNone/>
            </a:pPr>
            <a:r>
              <a:rPr lang="en-US" dirty="0"/>
              <a:t>Objective 5: Strengthen the understanding and performance of humans’ actions that foster the security of EO-critical software and EO-critical software platforms.</a:t>
            </a:r>
          </a:p>
          <a:p>
            <a:r>
              <a:rPr lang="en-US" dirty="0"/>
              <a:t>SM 5.1: Train all users of EO-critical software, based on their roles and responsibilities, on how to securely use the software and the EO-critical software platforms.</a:t>
            </a:r>
          </a:p>
          <a:p>
            <a:r>
              <a:rPr lang="en-US" dirty="0"/>
              <a:t>SM 5.2: Train all administrators of EO-critical software and EO-critical software platforms, based on their roles and responsibilities, on how to securely administer the software and/or platforms.</a:t>
            </a:r>
          </a:p>
          <a:p>
            <a:r>
              <a:rPr lang="en-US" dirty="0"/>
              <a:t>SM 5.3: Conduct frequent awareness activities to reinforce the training for all users and administrators of EO-critical software and platforms, and to measure the training’s effectiveness for continuous improvement purposes.</a:t>
            </a:r>
          </a:p>
          <a:p>
            <a:endParaRPr lang="en-US" dirty="0"/>
          </a:p>
        </p:txBody>
      </p:sp>
    </p:spTree>
    <p:extLst>
      <p:ext uri="{BB962C8B-B14F-4D97-AF65-F5344CB8AC3E}">
        <p14:creationId xmlns:p14="http://schemas.microsoft.com/office/powerpoint/2010/main" val="53925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23F8-0AD4-40D9-ADFC-EAB3AFBF381B}"/>
              </a:ext>
            </a:extLst>
          </p:cNvPr>
          <p:cNvSpPr>
            <a:spLocks noGrp="1"/>
          </p:cNvSpPr>
          <p:nvPr>
            <p:ph type="title"/>
          </p:nvPr>
        </p:nvSpPr>
        <p:spPr/>
        <p:txBody>
          <a:bodyPr/>
          <a:lstStyle/>
          <a:p>
            <a:r>
              <a:rPr lang="en-US" dirty="0"/>
              <a:t>Objective 2</a:t>
            </a:r>
          </a:p>
        </p:txBody>
      </p:sp>
    </p:spTree>
    <p:extLst>
      <p:ext uri="{BB962C8B-B14F-4D97-AF65-F5344CB8AC3E}">
        <p14:creationId xmlns:p14="http://schemas.microsoft.com/office/powerpoint/2010/main" val="416733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94B3-95E2-4022-A2B4-9498793C4AAB}"/>
              </a:ext>
            </a:extLst>
          </p:cNvPr>
          <p:cNvSpPr>
            <a:spLocks noGrp="1"/>
          </p:cNvSpPr>
          <p:nvPr>
            <p:ph type="title"/>
          </p:nvPr>
        </p:nvSpPr>
        <p:spPr/>
        <p:txBody>
          <a:bodyPr/>
          <a:lstStyle/>
          <a:p>
            <a:r>
              <a:rPr lang="en-US" dirty="0"/>
              <a:t>Objective 3</a:t>
            </a:r>
          </a:p>
        </p:txBody>
      </p:sp>
    </p:spTree>
    <p:extLst>
      <p:ext uri="{BB962C8B-B14F-4D97-AF65-F5344CB8AC3E}">
        <p14:creationId xmlns:p14="http://schemas.microsoft.com/office/powerpoint/2010/main" val="313583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778-CCE0-4B79-88AB-E9F4BE0FF10E}"/>
              </a:ext>
            </a:extLst>
          </p:cNvPr>
          <p:cNvSpPr>
            <a:spLocks noGrp="1"/>
          </p:cNvSpPr>
          <p:nvPr>
            <p:ph type="title"/>
          </p:nvPr>
        </p:nvSpPr>
        <p:spPr/>
        <p:txBody>
          <a:bodyPr/>
          <a:lstStyle/>
          <a:p>
            <a:r>
              <a:rPr lang="en-US" dirty="0"/>
              <a:t>Objective 4</a:t>
            </a:r>
            <a:br>
              <a:rPr lang="en-US" dirty="0"/>
            </a:br>
            <a:endParaRPr lang="en-US" dirty="0"/>
          </a:p>
        </p:txBody>
      </p:sp>
    </p:spTree>
    <p:extLst>
      <p:ext uri="{BB962C8B-B14F-4D97-AF65-F5344CB8AC3E}">
        <p14:creationId xmlns:p14="http://schemas.microsoft.com/office/powerpoint/2010/main" val="290841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68BF-7972-404B-9073-22894CB07E0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6C3072E-9A73-4E41-A699-C0C444F66F26}"/>
              </a:ext>
            </a:extLst>
          </p:cNvPr>
          <p:cNvSpPr>
            <a:spLocks noGrp="1"/>
          </p:cNvSpPr>
          <p:nvPr>
            <p:ph idx="1"/>
          </p:nvPr>
        </p:nvSpPr>
        <p:spPr/>
        <p:txBody>
          <a:bodyPr/>
          <a:lstStyle/>
          <a:p>
            <a:pPr marL="514350" indent="-514350">
              <a:buAutoNum type="arabicPeriod"/>
            </a:pPr>
            <a:r>
              <a:rPr lang="en-US" dirty="0"/>
              <a:t>Compare guidance  applying ZT principles to existing systems.</a:t>
            </a:r>
          </a:p>
          <a:p>
            <a:pPr marL="971550" lvl="1" indent="-514350">
              <a:buAutoNum type="arabicPeriod"/>
            </a:pPr>
            <a:r>
              <a:rPr lang="en-US" dirty="0"/>
              <a:t>NIST</a:t>
            </a:r>
          </a:p>
          <a:p>
            <a:pPr marL="971550" lvl="1" indent="-514350">
              <a:buAutoNum type="arabicPeriod"/>
            </a:pPr>
            <a:r>
              <a:rPr lang="en-US" dirty="0"/>
              <a:t>UK NCSC - Emerging</a:t>
            </a:r>
          </a:p>
          <a:p>
            <a:pPr marL="971550" lvl="1" indent="-514350">
              <a:buAutoNum type="arabicPeriod"/>
            </a:pPr>
            <a:r>
              <a:rPr lang="en-US" dirty="0"/>
              <a:t>EU NIS2 ENISA – Emerging</a:t>
            </a:r>
          </a:p>
          <a:p>
            <a:pPr marL="971550" lvl="1" indent="-514350">
              <a:buAutoNum type="arabicPeriod"/>
            </a:pPr>
            <a:r>
              <a:rPr lang="en-US" dirty="0"/>
              <a:t>Commercial</a:t>
            </a:r>
          </a:p>
          <a:p>
            <a:pPr marL="0" indent="0">
              <a:buNone/>
            </a:pPr>
            <a:r>
              <a:rPr lang="en-US" dirty="0"/>
              <a:t>2. Establish recommendations for integration ZT and non-ZT systems.</a:t>
            </a:r>
          </a:p>
          <a:p>
            <a:pPr marL="0" indent="0">
              <a:buNone/>
            </a:pPr>
            <a:r>
              <a:rPr lang="en-US" dirty="0"/>
              <a:t>3. Evaluate what resulting ZT + non-ZT Policy  might </a:t>
            </a:r>
            <a:r>
              <a:rPr lang="en-US" dirty="0" err="1"/>
              <a:t>looklike</a:t>
            </a:r>
            <a:r>
              <a:rPr lang="en-US" dirty="0"/>
              <a:t>.</a:t>
            </a:r>
          </a:p>
        </p:txBody>
      </p:sp>
    </p:spTree>
    <p:extLst>
      <p:ext uri="{BB962C8B-B14F-4D97-AF65-F5344CB8AC3E}">
        <p14:creationId xmlns:p14="http://schemas.microsoft.com/office/powerpoint/2010/main" val="1760564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3525-4236-4D0A-AD07-6303C8B13D3C}"/>
              </a:ext>
            </a:extLst>
          </p:cNvPr>
          <p:cNvSpPr>
            <a:spLocks noGrp="1"/>
          </p:cNvSpPr>
          <p:nvPr>
            <p:ph type="title"/>
          </p:nvPr>
        </p:nvSpPr>
        <p:spPr/>
        <p:txBody>
          <a:bodyPr/>
          <a:lstStyle/>
          <a:p>
            <a:r>
              <a:rPr lang="en-US" dirty="0"/>
              <a:t>Objective 5</a:t>
            </a:r>
          </a:p>
        </p:txBody>
      </p:sp>
    </p:spTree>
    <p:extLst>
      <p:ext uri="{BB962C8B-B14F-4D97-AF65-F5344CB8AC3E}">
        <p14:creationId xmlns:p14="http://schemas.microsoft.com/office/powerpoint/2010/main" val="253619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05AC-3536-463C-B4D9-D50DE7A44045}"/>
              </a:ext>
            </a:extLst>
          </p:cNvPr>
          <p:cNvSpPr>
            <a:spLocks noGrp="1"/>
          </p:cNvSpPr>
          <p:nvPr>
            <p:ph type="title"/>
          </p:nvPr>
        </p:nvSpPr>
        <p:spPr/>
        <p:txBody>
          <a:bodyPr/>
          <a:lstStyle/>
          <a:p>
            <a:r>
              <a:rPr lang="en-US" dirty="0"/>
              <a:t>Commercial Example - Microsoft</a:t>
            </a:r>
          </a:p>
        </p:txBody>
      </p:sp>
      <p:sp>
        <p:nvSpPr>
          <p:cNvPr id="4" name="TextBox 3">
            <a:extLst>
              <a:ext uri="{FF2B5EF4-FFF2-40B4-BE49-F238E27FC236}">
                <a16:creationId xmlns:a16="http://schemas.microsoft.com/office/drawing/2014/main" id="{44C89EA0-A986-42A9-A838-2C74D286403F}"/>
              </a:ext>
            </a:extLst>
          </p:cNvPr>
          <p:cNvSpPr txBox="1"/>
          <p:nvPr/>
        </p:nvSpPr>
        <p:spPr>
          <a:xfrm>
            <a:off x="972273" y="6308209"/>
            <a:ext cx="7983638" cy="369332"/>
          </a:xfrm>
          <a:prstGeom prst="rect">
            <a:avLst/>
          </a:prstGeom>
          <a:noFill/>
        </p:spPr>
        <p:txBody>
          <a:bodyPr wrap="square">
            <a:spAutoFit/>
          </a:bodyPr>
          <a:lstStyle/>
          <a:p>
            <a:r>
              <a:rPr lang="en-US" dirty="0"/>
              <a:t>https://docs.microsoft.com/en-us/security/zero-trust/deploy/applications</a:t>
            </a:r>
          </a:p>
        </p:txBody>
      </p:sp>
      <p:sp>
        <p:nvSpPr>
          <p:cNvPr id="6" name="TextBox 5">
            <a:extLst>
              <a:ext uri="{FF2B5EF4-FFF2-40B4-BE49-F238E27FC236}">
                <a16:creationId xmlns:a16="http://schemas.microsoft.com/office/drawing/2014/main" id="{CA2B7388-543A-47F8-9767-9945E8ECB42A}"/>
              </a:ext>
            </a:extLst>
          </p:cNvPr>
          <p:cNvSpPr txBox="1"/>
          <p:nvPr/>
        </p:nvSpPr>
        <p:spPr>
          <a:xfrm>
            <a:off x="838200" y="1552583"/>
            <a:ext cx="6094070" cy="2031325"/>
          </a:xfrm>
          <a:prstGeom prst="rect">
            <a:avLst/>
          </a:prstGeom>
          <a:noFill/>
        </p:spPr>
        <p:txBody>
          <a:bodyPr wrap="square">
            <a:spAutoFit/>
          </a:bodyPr>
          <a:lstStyle/>
          <a:p>
            <a:r>
              <a:rPr lang="en-US" dirty="0"/>
              <a:t>Focus: Zero Trust Model helps by:</a:t>
            </a:r>
          </a:p>
          <a:p>
            <a:pPr lvl="1"/>
            <a:r>
              <a:rPr lang="en-US" dirty="0"/>
              <a:t>Applying controls and technologies to discover Shadow IT.</a:t>
            </a:r>
          </a:p>
          <a:p>
            <a:pPr lvl="1"/>
            <a:r>
              <a:rPr lang="en-US" dirty="0"/>
              <a:t>Ensuring appropriate in-app permissions.</a:t>
            </a:r>
          </a:p>
          <a:p>
            <a:pPr lvl="1"/>
            <a:r>
              <a:rPr lang="en-US" dirty="0"/>
              <a:t>Limiting access based on real-time analytics.</a:t>
            </a:r>
          </a:p>
          <a:p>
            <a:pPr lvl="1"/>
            <a:r>
              <a:rPr lang="en-US" dirty="0"/>
              <a:t>Monitoring for abnormal behavior.</a:t>
            </a:r>
          </a:p>
          <a:p>
            <a:pPr lvl="1"/>
            <a:r>
              <a:rPr lang="en-US" dirty="0"/>
              <a:t>Controlling user actions.</a:t>
            </a:r>
          </a:p>
          <a:p>
            <a:pPr lvl="1"/>
            <a:r>
              <a:rPr lang="en-US" dirty="0"/>
              <a:t>Validating secure configuration options.</a:t>
            </a:r>
          </a:p>
        </p:txBody>
      </p:sp>
      <p:sp>
        <p:nvSpPr>
          <p:cNvPr id="8" name="TextBox 7">
            <a:extLst>
              <a:ext uri="{FF2B5EF4-FFF2-40B4-BE49-F238E27FC236}">
                <a16:creationId xmlns:a16="http://schemas.microsoft.com/office/drawing/2014/main" id="{2B4C59C6-96D1-4E67-BE32-859410DCE3D4}"/>
              </a:ext>
            </a:extLst>
          </p:cNvPr>
          <p:cNvSpPr txBox="1"/>
          <p:nvPr/>
        </p:nvSpPr>
        <p:spPr>
          <a:xfrm>
            <a:off x="838200" y="3617204"/>
            <a:ext cx="10515599" cy="2585323"/>
          </a:xfrm>
          <a:prstGeom prst="rect">
            <a:avLst/>
          </a:prstGeom>
          <a:noFill/>
        </p:spPr>
        <p:txBody>
          <a:bodyPr wrap="square">
            <a:spAutoFit/>
          </a:bodyPr>
          <a:lstStyle/>
          <a:p>
            <a:r>
              <a:rPr lang="en-US" dirty="0"/>
              <a:t>Initial Deployment Objectives:</a:t>
            </a:r>
          </a:p>
          <a:p>
            <a:pPr lvl="1"/>
            <a:r>
              <a:rPr lang="en-US" dirty="0"/>
              <a:t>I. Gain visibility into the activities and data in your applications by connecting them via APIs.</a:t>
            </a:r>
          </a:p>
          <a:p>
            <a:pPr lvl="1"/>
            <a:r>
              <a:rPr lang="en-US" dirty="0"/>
              <a:t>II. Discover and control the use of shadow IT.</a:t>
            </a:r>
          </a:p>
          <a:p>
            <a:pPr lvl="1"/>
            <a:r>
              <a:rPr lang="en-US" dirty="0"/>
              <a:t>III. Protect sensitive information and activities automatically by implementing policies.</a:t>
            </a:r>
          </a:p>
          <a:p>
            <a:pPr lvl="1"/>
            <a:endParaRPr lang="en-US" dirty="0"/>
          </a:p>
          <a:p>
            <a:r>
              <a:rPr lang="en-US" dirty="0"/>
              <a:t>Additional deployment objectives:</a:t>
            </a:r>
          </a:p>
          <a:p>
            <a:pPr lvl="1"/>
            <a:r>
              <a:rPr lang="en-US" dirty="0"/>
              <a:t>IV. Deploy adaptive access and session controls for all apps.</a:t>
            </a:r>
          </a:p>
          <a:p>
            <a:pPr lvl="1"/>
            <a:r>
              <a:rPr lang="en-US" dirty="0"/>
              <a:t>V. Strengthen protection against cyber threats and rogue apps.</a:t>
            </a:r>
          </a:p>
          <a:p>
            <a:pPr lvl="1"/>
            <a:r>
              <a:rPr lang="en-US" dirty="0"/>
              <a:t>VI. Assess the security posture of your cloud environments</a:t>
            </a:r>
          </a:p>
        </p:txBody>
      </p:sp>
    </p:spTree>
    <p:extLst>
      <p:ext uri="{BB962C8B-B14F-4D97-AF65-F5344CB8AC3E}">
        <p14:creationId xmlns:p14="http://schemas.microsoft.com/office/powerpoint/2010/main" val="415129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74C5C-7B46-4C6E-AEAA-18C673BFE2CA}"/>
              </a:ext>
            </a:extLst>
          </p:cNvPr>
          <p:cNvSpPr>
            <a:spLocks noGrp="1"/>
          </p:cNvSpPr>
          <p:nvPr>
            <p:ph type="title"/>
          </p:nvPr>
        </p:nvSpPr>
        <p:spPr/>
        <p:txBody>
          <a:bodyPr/>
          <a:lstStyle/>
          <a:p>
            <a:r>
              <a:rPr lang="en-US" dirty="0"/>
              <a:t>Next Steps – In Process </a:t>
            </a:r>
          </a:p>
        </p:txBody>
      </p:sp>
      <p:sp>
        <p:nvSpPr>
          <p:cNvPr id="4" name="Text Placeholder 3">
            <a:extLst>
              <a:ext uri="{FF2B5EF4-FFF2-40B4-BE49-F238E27FC236}">
                <a16:creationId xmlns:a16="http://schemas.microsoft.com/office/drawing/2014/main" id="{24B1F2FB-4246-4585-A911-A7A1F44DE2A5}"/>
              </a:ext>
            </a:extLst>
          </p:cNvPr>
          <p:cNvSpPr>
            <a:spLocks noGrp="1"/>
          </p:cNvSpPr>
          <p:nvPr>
            <p:ph type="body" idx="1"/>
          </p:nvPr>
        </p:nvSpPr>
        <p:spPr/>
        <p:txBody>
          <a:bodyPr/>
          <a:lstStyle/>
          <a:p>
            <a:r>
              <a:rPr lang="en-US" dirty="0"/>
              <a:t>Feel free to adjust, correct refine, …</a:t>
            </a:r>
          </a:p>
        </p:txBody>
      </p:sp>
    </p:spTree>
    <p:extLst>
      <p:ext uri="{BB962C8B-B14F-4D97-AF65-F5344CB8AC3E}">
        <p14:creationId xmlns:p14="http://schemas.microsoft.com/office/powerpoint/2010/main" val="122024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B993-D0C4-4900-9EB4-D8EE44E3093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FA72B09-8224-45F6-9658-5D18AEAF6CAD}"/>
              </a:ext>
            </a:extLst>
          </p:cNvPr>
          <p:cNvSpPr>
            <a:spLocks noGrp="1"/>
          </p:cNvSpPr>
          <p:nvPr>
            <p:ph idx="1"/>
          </p:nvPr>
        </p:nvSpPr>
        <p:spPr/>
        <p:txBody>
          <a:bodyPr/>
          <a:lstStyle/>
          <a:p>
            <a:r>
              <a:rPr lang="en-US" dirty="0"/>
              <a:t>Diagram for each Objective</a:t>
            </a:r>
          </a:p>
          <a:p>
            <a:pPr lvl="1"/>
            <a:r>
              <a:rPr lang="en-US" dirty="0"/>
              <a:t>Is the diagram for Objective 1 an adequate first </a:t>
            </a:r>
            <a:r>
              <a:rPr lang="en-US" dirty="0" err="1"/>
              <a:t>iteraction</a:t>
            </a:r>
            <a:r>
              <a:rPr lang="en-US" dirty="0"/>
              <a:t> for each objective?</a:t>
            </a:r>
          </a:p>
          <a:p>
            <a:r>
              <a:rPr lang="en-US" dirty="0"/>
              <a:t>Identify differences from more conformant ZT</a:t>
            </a:r>
          </a:p>
          <a:p>
            <a:r>
              <a:rPr lang="en-US" dirty="0"/>
              <a:t>Commercial examples of applying ZT Principles to existing systems</a:t>
            </a:r>
          </a:p>
          <a:p>
            <a:pPr lvl="1"/>
            <a:r>
              <a:rPr lang="en-US" dirty="0"/>
              <a:t>Microsoft </a:t>
            </a:r>
          </a:p>
          <a:p>
            <a:pPr lvl="1"/>
            <a:r>
              <a:rPr lang="en-US" dirty="0"/>
              <a:t>AWS</a:t>
            </a:r>
          </a:p>
          <a:p>
            <a:pPr lvl="1"/>
            <a:r>
              <a:rPr lang="en-US" dirty="0"/>
              <a:t>Google</a:t>
            </a:r>
          </a:p>
          <a:p>
            <a:pPr marL="457200" lvl="1" indent="0">
              <a:buNone/>
            </a:pPr>
            <a:r>
              <a:rPr lang="en-US" dirty="0"/>
              <a:t>* &lt;other group contributors may want to consider summarizing these or others&gt;</a:t>
            </a:r>
          </a:p>
        </p:txBody>
      </p:sp>
    </p:spTree>
    <p:extLst>
      <p:ext uri="{BB962C8B-B14F-4D97-AF65-F5344CB8AC3E}">
        <p14:creationId xmlns:p14="http://schemas.microsoft.com/office/powerpoint/2010/main" val="883643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98B1-81BA-41F0-A947-A6DB9839E97F}"/>
              </a:ext>
            </a:extLst>
          </p:cNvPr>
          <p:cNvSpPr>
            <a:spLocks noGrp="1"/>
          </p:cNvSpPr>
          <p:nvPr>
            <p:ph type="title"/>
          </p:nvPr>
        </p:nvSpPr>
        <p:spPr/>
        <p:txBody>
          <a:bodyPr/>
          <a:lstStyle/>
          <a:p>
            <a:r>
              <a:rPr lang="en-US" dirty="0"/>
              <a:t>Questions – for consider </a:t>
            </a:r>
            <a:r>
              <a:rPr lang="en-US" dirty="0" err="1"/>
              <a:t>ation</a:t>
            </a:r>
            <a:r>
              <a:rPr lang="en-US" dirty="0"/>
              <a:t> by the broader group</a:t>
            </a:r>
          </a:p>
        </p:txBody>
      </p:sp>
      <p:sp>
        <p:nvSpPr>
          <p:cNvPr id="3" name="Content Placeholder 2">
            <a:extLst>
              <a:ext uri="{FF2B5EF4-FFF2-40B4-BE49-F238E27FC236}">
                <a16:creationId xmlns:a16="http://schemas.microsoft.com/office/drawing/2014/main" id="{31A1B8B9-68B7-4881-B0CC-368C13E203F0}"/>
              </a:ext>
            </a:extLst>
          </p:cNvPr>
          <p:cNvSpPr>
            <a:spLocks noGrp="1"/>
          </p:cNvSpPr>
          <p:nvPr>
            <p:ph idx="1"/>
          </p:nvPr>
        </p:nvSpPr>
        <p:spPr/>
        <p:txBody>
          <a:bodyPr/>
          <a:lstStyle/>
          <a:p>
            <a:r>
              <a:rPr lang="en-US" dirty="0"/>
              <a:t>Does emerging guidance (non-ZT) provide abstractions for aligning postures for integrated ZT and non-ZT ?</a:t>
            </a:r>
          </a:p>
          <a:p>
            <a:pPr lvl="1"/>
            <a:r>
              <a:rPr lang="en-US" dirty="0"/>
              <a:t>Isolation</a:t>
            </a:r>
          </a:p>
          <a:p>
            <a:pPr lvl="1"/>
            <a:r>
              <a:rPr lang="en-US" dirty="0"/>
              <a:t>Authentication &amp; verification</a:t>
            </a:r>
          </a:p>
          <a:p>
            <a:pPr lvl="1"/>
            <a:r>
              <a:rPr lang="en-US" dirty="0"/>
              <a:t>Trust-ability of the platform</a:t>
            </a:r>
          </a:p>
          <a:p>
            <a:pPr lvl="1"/>
            <a:r>
              <a:rPr lang="en-US" dirty="0"/>
              <a:t>Completeness of the User, Service universe</a:t>
            </a:r>
          </a:p>
          <a:p>
            <a:r>
              <a:rPr lang="en-US" dirty="0"/>
              <a:t>Are there limits to integration that should be considered?</a:t>
            </a:r>
          </a:p>
          <a:p>
            <a:pPr lvl="1"/>
            <a:r>
              <a:rPr lang="en-US" dirty="0"/>
              <a:t>Directional limitations?</a:t>
            </a:r>
          </a:p>
          <a:p>
            <a:pPr lvl="1"/>
            <a:r>
              <a:rPr lang="en-US" dirty="0"/>
              <a:t>Restrictions on change (to address supply chain absent </a:t>
            </a:r>
            <a:r>
              <a:rPr lang="en-US" dirty="0" err="1"/>
              <a:t>devops</a:t>
            </a:r>
            <a:r>
              <a:rPr lang="en-US" dirty="0"/>
              <a:t> )?</a:t>
            </a:r>
          </a:p>
          <a:p>
            <a:pPr lvl="1"/>
            <a:r>
              <a:rPr lang="en-US" dirty="0"/>
              <a:t>Policy on detection/nonconformance in non-ZT domain?</a:t>
            </a:r>
          </a:p>
          <a:p>
            <a:pPr lvl="1"/>
            <a:endParaRPr lang="en-US" dirty="0"/>
          </a:p>
          <a:p>
            <a:pPr lvl="1"/>
            <a:endParaRPr lang="en-US" dirty="0"/>
          </a:p>
        </p:txBody>
      </p:sp>
    </p:spTree>
    <p:extLst>
      <p:ext uri="{BB962C8B-B14F-4D97-AF65-F5344CB8AC3E}">
        <p14:creationId xmlns:p14="http://schemas.microsoft.com/office/powerpoint/2010/main" val="133192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9B641-752C-4D61-AF59-9EB5A521CD34}"/>
              </a:ext>
            </a:extLst>
          </p:cNvPr>
          <p:cNvSpPr>
            <a:spLocks noGrp="1"/>
          </p:cNvSpPr>
          <p:nvPr>
            <p:ph type="title"/>
          </p:nvPr>
        </p:nvSpPr>
        <p:spPr/>
        <p:txBody>
          <a:bodyPr/>
          <a:lstStyle/>
          <a:p>
            <a:r>
              <a:rPr lang="en-US" dirty="0"/>
              <a:t>The need for ZT + non-ZT guidance</a:t>
            </a:r>
          </a:p>
        </p:txBody>
      </p:sp>
      <p:sp>
        <p:nvSpPr>
          <p:cNvPr id="5" name="Text Placeholder 4">
            <a:extLst>
              <a:ext uri="{FF2B5EF4-FFF2-40B4-BE49-F238E27FC236}">
                <a16:creationId xmlns:a16="http://schemas.microsoft.com/office/drawing/2014/main" id="{1C9EBF31-2D45-44C1-B7AF-AC4FF7ED01B9}"/>
              </a:ext>
            </a:extLst>
          </p:cNvPr>
          <p:cNvSpPr>
            <a:spLocks noGrp="1"/>
          </p:cNvSpPr>
          <p:nvPr>
            <p:ph type="body" idx="1"/>
          </p:nvPr>
        </p:nvSpPr>
        <p:spPr/>
        <p:txBody>
          <a:bodyPr/>
          <a:lstStyle/>
          <a:p>
            <a:r>
              <a:rPr lang="en-US" dirty="0"/>
              <a:t>CISA Observations from the CISA ZT Maturity Model</a:t>
            </a:r>
          </a:p>
        </p:txBody>
      </p:sp>
    </p:spTree>
    <p:extLst>
      <p:ext uri="{BB962C8B-B14F-4D97-AF65-F5344CB8AC3E}">
        <p14:creationId xmlns:p14="http://schemas.microsoft.com/office/powerpoint/2010/main" val="235753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38D21-F98D-427B-A149-0CD2E5C46F0E}"/>
              </a:ext>
            </a:extLst>
          </p:cNvPr>
          <p:cNvSpPr>
            <a:spLocks noGrp="1"/>
          </p:cNvSpPr>
          <p:nvPr>
            <p:ph type="subTitle" idx="10"/>
          </p:nvPr>
        </p:nvSpPr>
        <p:spPr>
          <a:xfrm>
            <a:off x="278153" y="6407087"/>
            <a:ext cx="4699312" cy="450913"/>
          </a:xfrm>
        </p:spPr>
        <p:txBody>
          <a:bodyPr>
            <a:normAutofit fontScale="92500" lnSpcReduction="10000"/>
          </a:bodyPr>
          <a:lstStyle/>
          <a:p>
            <a:r>
              <a:rPr lang="en-US" sz="1400" dirty="0">
                <a:hlinkClick r:id="rId2"/>
              </a:rPr>
              <a:t>https://www.cisa.gov/sites/default/files/publications/CISA%20Zero%20Trust%20Maturity%20Model_Draft.pdf</a:t>
            </a:r>
            <a:endParaRPr lang="en-US" sz="1400" dirty="0"/>
          </a:p>
          <a:p>
            <a:endParaRPr lang="en-US" sz="1400" dirty="0"/>
          </a:p>
        </p:txBody>
      </p:sp>
      <p:sp>
        <p:nvSpPr>
          <p:cNvPr id="3" name="Title 2">
            <a:extLst>
              <a:ext uri="{FF2B5EF4-FFF2-40B4-BE49-F238E27FC236}">
                <a16:creationId xmlns:a16="http://schemas.microsoft.com/office/drawing/2014/main" id="{2894C4DA-9398-4D4D-8D6C-9B7D2A9DE8EC}"/>
              </a:ext>
            </a:extLst>
          </p:cNvPr>
          <p:cNvSpPr>
            <a:spLocks noGrp="1"/>
          </p:cNvSpPr>
          <p:nvPr>
            <p:ph type="title"/>
          </p:nvPr>
        </p:nvSpPr>
        <p:spPr/>
        <p:txBody>
          <a:bodyPr/>
          <a:lstStyle/>
          <a:p>
            <a:r>
              <a:rPr lang="en-US" dirty="0"/>
              <a:t>CISA ZT MM </a:t>
            </a:r>
            <a:r>
              <a:rPr lang="en-US" sz="1800" dirty="0"/>
              <a:t>(DRAFT)</a:t>
            </a:r>
            <a:endParaRPr lang="en-US" dirty="0"/>
          </a:p>
        </p:txBody>
      </p:sp>
      <p:pic>
        <p:nvPicPr>
          <p:cNvPr id="5" name="Picture 4">
            <a:extLst>
              <a:ext uri="{FF2B5EF4-FFF2-40B4-BE49-F238E27FC236}">
                <a16:creationId xmlns:a16="http://schemas.microsoft.com/office/drawing/2014/main" id="{C11A5493-65CF-4887-9EED-A97A2E2E9FD1}"/>
              </a:ext>
            </a:extLst>
          </p:cNvPr>
          <p:cNvPicPr>
            <a:picLocks noChangeAspect="1"/>
          </p:cNvPicPr>
          <p:nvPr/>
        </p:nvPicPr>
        <p:blipFill>
          <a:blip r:embed="rId3"/>
          <a:stretch>
            <a:fillRect/>
          </a:stretch>
        </p:blipFill>
        <p:spPr>
          <a:xfrm>
            <a:off x="105552" y="1280824"/>
            <a:ext cx="4926524" cy="496270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57FCC82-45D9-4308-8D23-10F19F78AE35}"/>
              </a:ext>
            </a:extLst>
          </p:cNvPr>
          <p:cNvPicPr>
            <a:picLocks noChangeAspect="1"/>
          </p:cNvPicPr>
          <p:nvPr/>
        </p:nvPicPr>
        <p:blipFill>
          <a:blip r:embed="rId4"/>
          <a:stretch>
            <a:fillRect/>
          </a:stretch>
        </p:blipFill>
        <p:spPr>
          <a:xfrm>
            <a:off x="5677106" y="477573"/>
            <a:ext cx="6409345" cy="63123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17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2ACD69-0BED-482A-B08E-D9A76B9848EC}"/>
              </a:ext>
            </a:extLst>
          </p:cNvPr>
          <p:cNvSpPr>
            <a:spLocks noGrp="1"/>
          </p:cNvSpPr>
          <p:nvPr>
            <p:ph sz="quarter" idx="14"/>
          </p:nvPr>
        </p:nvSpPr>
        <p:spPr>
          <a:xfrm>
            <a:off x="609601" y="1600201"/>
            <a:ext cx="10972800" cy="4572000"/>
          </a:xfrm>
        </p:spPr>
        <p:txBody>
          <a:bodyPr/>
          <a:lstStyle/>
          <a:p>
            <a:r>
              <a:rPr lang="en-US" sz="2400" dirty="0"/>
              <a:t>Transitioning to Zero Trust: </a:t>
            </a:r>
          </a:p>
          <a:p>
            <a:pPr marL="457200" indent="-457200">
              <a:buFont typeface="+mj-lt"/>
              <a:buAutoNum type="arabicPeriod"/>
            </a:pPr>
            <a:r>
              <a:rPr lang="en-US" sz="2400" dirty="0"/>
              <a:t>Identify Actors on the Enterprise. </a:t>
            </a:r>
          </a:p>
          <a:p>
            <a:pPr marL="457200" indent="-457200">
              <a:buFont typeface="+mj-lt"/>
              <a:buAutoNum type="arabicPeriod"/>
            </a:pPr>
            <a:r>
              <a:rPr lang="en-US" sz="2400" dirty="0"/>
              <a:t>Identify Assets Owned by the Enterprise. </a:t>
            </a:r>
          </a:p>
          <a:p>
            <a:pPr marL="457200" indent="-457200">
              <a:buFont typeface="+mj-lt"/>
              <a:buAutoNum type="arabicPeriod"/>
            </a:pPr>
            <a:r>
              <a:rPr lang="en-US" sz="2400" dirty="0"/>
              <a:t>Identify Key Processes and Evaluate Risks Associated with Executing Process. </a:t>
            </a:r>
          </a:p>
          <a:p>
            <a:pPr marL="914400" lvl="1" indent="-457200"/>
            <a:r>
              <a:rPr lang="en-US" sz="2000" dirty="0"/>
              <a:t>The Basis for Business Impact (Risk)</a:t>
            </a:r>
          </a:p>
          <a:p>
            <a:pPr marL="457200" indent="-457200">
              <a:buFont typeface="+mj-lt"/>
              <a:buAutoNum type="arabicPeriod"/>
            </a:pPr>
            <a:r>
              <a:rPr lang="en-US" sz="2400" dirty="0"/>
              <a:t>Formulating Policies for the ZTA Candidate. </a:t>
            </a:r>
          </a:p>
          <a:p>
            <a:pPr marL="457200" indent="-457200">
              <a:buFont typeface="+mj-lt"/>
              <a:buAutoNum type="arabicPeriod"/>
            </a:pPr>
            <a:r>
              <a:rPr lang="en-US" sz="2400" dirty="0"/>
              <a:t>Identifying Candidate Solutions. </a:t>
            </a:r>
          </a:p>
          <a:p>
            <a:pPr marL="457200" indent="-457200">
              <a:buFont typeface="+mj-lt"/>
              <a:buAutoNum type="arabicPeriod"/>
            </a:pPr>
            <a:r>
              <a:rPr lang="en-US" sz="2400" dirty="0"/>
              <a:t>Initial Deployment and Monitoring</a:t>
            </a:r>
          </a:p>
        </p:txBody>
      </p:sp>
      <p:sp>
        <p:nvSpPr>
          <p:cNvPr id="4" name="Subtitle 3">
            <a:extLst>
              <a:ext uri="{FF2B5EF4-FFF2-40B4-BE49-F238E27FC236}">
                <a16:creationId xmlns:a16="http://schemas.microsoft.com/office/drawing/2014/main" id="{EDACA2D2-A5B6-4BCC-877F-6B34C1EDC09D}"/>
              </a:ext>
            </a:extLst>
          </p:cNvPr>
          <p:cNvSpPr>
            <a:spLocks noGrp="1"/>
          </p:cNvSpPr>
          <p:nvPr>
            <p:ph type="subTitle" idx="10"/>
          </p:nvPr>
        </p:nvSpPr>
        <p:spPr>
          <a:xfrm>
            <a:off x="619665" y="6286729"/>
            <a:ext cx="10990809" cy="247743"/>
          </a:xfrm>
        </p:spPr>
        <p:txBody>
          <a:bodyPr>
            <a:normAutofit fontScale="77500" lnSpcReduction="20000"/>
          </a:bodyPr>
          <a:lstStyle/>
          <a:p>
            <a:r>
              <a:rPr lang="en-US" sz="1600" dirty="0">
                <a:hlinkClick r:id="rId2"/>
              </a:rPr>
              <a:t>https://www.cisa.gov/sites/default/files/publications/CISA%20Zero%20Trust%20Maturity%20Model_Draft.pdf</a:t>
            </a:r>
            <a:endParaRPr lang="en-US" sz="1600" dirty="0"/>
          </a:p>
          <a:p>
            <a:endParaRPr lang="en-US" sz="1600" dirty="0"/>
          </a:p>
        </p:txBody>
      </p:sp>
      <p:sp>
        <p:nvSpPr>
          <p:cNvPr id="3" name="Title 2">
            <a:extLst>
              <a:ext uri="{FF2B5EF4-FFF2-40B4-BE49-F238E27FC236}">
                <a16:creationId xmlns:a16="http://schemas.microsoft.com/office/drawing/2014/main" id="{00E050DC-9099-4954-AD2C-F744AF7B3C56}"/>
              </a:ext>
            </a:extLst>
          </p:cNvPr>
          <p:cNvSpPr>
            <a:spLocks noGrp="1"/>
          </p:cNvSpPr>
          <p:nvPr>
            <p:ph type="title"/>
          </p:nvPr>
        </p:nvSpPr>
        <p:spPr/>
        <p:txBody>
          <a:bodyPr/>
          <a:lstStyle/>
          <a:p>
            <a:r>
              <a:rPr lang="en-US" dirty="0"/>
              <a:t>CISA MM Transitioning to ZT [Page 4]</a:t>
            </a:r>
          </a:p>
        </p:txBody>
      </p:sp>
    </p:spTree>
    <p:extLst>
      <p:ext uri="{BB962C8B-B14F-4D97-AF65-F5344CB8AC3E}">
        <p14:creationId xmlns:p14="http://schemas.microsoft.com/office/powerpoint/2010/main" val="386135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5E0584-D986-416E-BE6E-7CFEC7EEC5F7}"/>
              </a:ext>
            </a:extLst>
          </p:cNvPr>
          <p:cNvSpPr>
            <a:spLocks noGrp="1"/>
          </p:cNvSpPr>
          <p:nvPr>
            <p:ph type="title"/>
          </p:nvPr>
        </p:nvSpPr>
        <p:spPr/>
        <p:txBody>
          <a:bodyPr/>
          <a:lstStyle/>
          <a:p>
            <a:r>
              <a:rPr lang="en-US" dirty="0"/>
              <a:t>Observations from CISA ZT MM Document</a:t>
            </a:r>
          </a:p>
        </p:txBody>
      </p:sp>
      <p:sp>
        <p:nvSpPr>
          <p:cNvPr id="7" name="Content Placeholder 6">
            <a:extLst>
              <a:ext uri="{FF2B5EF4-FFF2-40B4-BE49-F238E27FC236}">
                <a16:creationId xmlns:a16="http://schemas.microsoft.com/office/drawing/2014/main" id="{CA25DCDF-91AD-48F3-A7EB-4A57DC9279C6}"/>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EE4A5C2-5941-4B8B-AC2A-E253C880216D}"/>
              </a:ext>
            </a:extLst>
          </p:cNvPr>
          <p:cNvSpPr txBox="1"/>
          <p:nvPr/>
        </p:nvSpPr>
        <p:spPr>
          <a:xfrm>
            <a:off x="504616" y="1600637"/>
            <a:ext cx="11462285" cy="4801314"/>
          </a:xfrm>
          <a:prstGeom prst="rect">
            <a:avLst/>
          </a:prstGeom>
          <a:noFill/>
        </p:spPr>
        <p:txBody>
          <a:bodyPr wrap="square">
            <a:spAutoFit/>
          </a:bodyPr>
          <a:lstStyle/>
          <a:p>
            <a:r>
              <a:rPr lang="en-US" dirty="0"/>
              <a:t>[Page ii] </a:t>
            </a:r>
          </a:p>
          <a:p>
            <a:pPr marL="285750" indent="-285750">
              <a:buFont typeface="Arial" panose="020B0604020202020204" pitchFamily="34" charset="0"/>
              <a:buChar char="•"/>
            </a:pPr>
            <a:r>
              <a:rPr lang="en-US" dirty="0">
                <a:highlight>
                  <a:srgbClr val="FFFF00"/>
                </a:highlight>
              </a:rPr>
              <a:t>The path to zero trust is an incremental process that will take years to implement. </a:t>
            </a:r>
          </a:p>
          <a:p>
            <a:pPr marL="285750" indent="-285750">
              <a:buFont typeface="Arial" panose="020B0604020202020204" pitchFamily="34" charset="0"/>
              <a:buChar char="•"/>
            </a:pPr>
            <a:r>
              <a:rPr lang="en-US" dirty="0">
                <a:highlight>
                  <a:srgbClr val="FFFF00"/>
                </a:highlight>
              </a:rPr>
              <a:t>Legacy infrastructure and systems may not support a zero trust implementation.</a:t>
            </a:r>
          </a:p>
          <a:p>
            <a:pPr marL="285750" indent="-285750">
              <a:buFont typeface="Arial" panose="020B0604020202020204" pitchFamily="34" charset="0"/>
              <a:buChar char="•"/>
            </a:pPr>
            <a:endParaRPr lang="en-US" dirty="0"/>
          </a:p>
          <a:p>
            <a:r>
              <a:rPr lang="en-US" dirty="0"/>
              <a:t>[Page 2] Zero trust presents a shift from a location-centric model to a more data-centric approach for fine-grained security controls between users, systems, data and assets that change over time; for these reasons, moving to a ZTA is non-trivial. This provides the visibility needed to support the development, implementation, enforcement, and evolution of security policies. More fundamentally, zero trust may require a change in an organization’s philosophy and culture around cybersecurity. </a:t>
            </a:r>
            <a:r>
              <a:rPr lang="en-US" dirty="0">
                <a:highlight>
                  <a:srgbClr val="FFFF00"/>
                </a:highlight>
              </a:rPr>
              <a:t>The path to zero trust is a journey that will take years to implement.</a:t>
            </a:r>
          </a:p>
          <a:p>
            <a:endParaRPr lang="en-US" dirty="0"/>
          </a:p>
          <a:p>
            <a:r>
              <a:rPr lang="en-US" dirty="0"/>
              <a:t>[Page 3] 6. Challenge The Federal Government faces several challenges in transitioning to ZTA. First, legacy systems rely on “implicit trust”; this concept conflicts with the core principle of adaptive evaluation of trust within a ZTA. </a:t>
            </a:r>
            <a:r>
              <a:rPr lang="en-US" dirty="0">
                <a:highlight>
                  <a:srgbClr val="FFFF00"/>
                </a:highlight>
              </a:rPr>
              <a:t>Additionally, existing infrastructures are also built on implicit trust and must either be rebuilt or replaced. To rebuild or replace information technology (IT) infrastructure and mission systems requires a significant investment on the part of agencies</a:t>
            </a:r>
            <a:r>
              <a:rPr lang="en-US" dirty="0"/>
              <a:t>. Lastly, there is no consensus on or formal adoption of a maturity model for ZTA. While proposals for maturity models have been put forth, current initiatives for kickstarting zero trust adoption are often focused on the network layer and do not present a holistic approach for transition</a:t>
            </a:r>
          </a:p>
        </p:txBody>
      </p:sp>
      <p:sp>
        <p:nvSpPr>
          <p:cNvPr id="8" name="Subtitle 3">
            <a:extLst>
              <a:ext uri="{FF2B5EF4-FFF2-40B4-BE49-F238E27FC236}">
                <a16:creationId xmlns:a16="http://schemas.microsoft.com/office/drawing/2014/main" id="{806BA828-DBC4-48DE-9A2A-4EE705A78A15}"/>
              </a:ext>
            </a:extLst>
          </p:cNvPr>
          <p:cNvSpPr txBox="1">
            <a:spLocks/>
          </p:cNvSpPr>
          <p:nvPr/>
        </p:nvSpPr>
        <p:spPr>
          <a:xfrm>
            <a:off x="740353" y="6475400"/>
            <a:ext cx="10990809" cy="247743"/>
          </a:xfrm>
          <a:prstGeom prst="rect">
            <a:avLst/>
          </a:prstGeom>
        </p:spPr>
        <p:txBody>
          <a:bodyPr vert="horz" lIns="91440" tIns="45720" rIns="91440" bIns="45720" rtlCol="0" anchor="ctr">
            <a:normAutofit fontScale="775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hlinkClick r:id="rId2"/>
              </a:rPr>
              <a:t>https://www.cisa.gov/sites/default/files/publications/CISA%20Zero%20Trust%20Maturity%20Model_Draft.pdf</a:t>
            </a:r>
            <a:endParaRPr lang="en-US" sz="1600"/>
          </a:p>
          <a:p>
            <a:endParaRPr lang="en-US" sz="1600" dirty="0"/>
          </a:p>
        </p:txBody>
      </p:sp>
    </p:spTree>
    <p:extLst>
      <p:ext uri="{BB962C8B-B14F-4D97-AF65-F5344CB8AC3E}">
        <p14:creationId xmlns:p14="http://schemas.microsoft.com/office/powerpoint/2010/main" val="303586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9B641-752C-4D61-AF59-9EB5A521CD34}"/>
              </a:ext>
            </a:extLst>
          </p:cNvPr>
          <p:cNvSpPr>
            <a:spLocks noGrp="1"/>
          </p:cNvSpPr>
          <p:nvPr>
            <p:ph type="title"/>
          </p:nvPr>
        </p:nvSpPr>
        <p:spPr/>
        <p:txBody>
          <a:bodyPr/>
          <a:lstStyle/>
          <a:p>
            <a:r>
              <a:rPr lang="en-US" dirty="0"/>
              <a:t>NIST Application of ZT consistent security measures to existing systems in use.</a:t>
            </a:r>
          </a:p>
        </p:txBody>
      </p:sp>
      <p:sp>
        <p:nvSpPr>
          <p:cNvPr id="5" name="Text Placeholder 4">
            <a:extLst>
              <a:ext uri="{FF2B5EF4-FFF2-40B4-BE49-F238E27FC236}">
                <a16:creationId xmlns:a16="http://schemas.microsoft.com/office/drawing/2014/main" id="{1C9EBF31-2D45-44C1-B7AF-AC4FF7ED01B9}"/>
              </a:ext>
            </a:extLst>
          </p:cNvPr>
          <p:cNvSpPr>
            <a:spLocks noGrp="1"/>
          </p:cNvSpPr>
          <p:nvPr>
            <p:ph type="body" idx="1"/>
          </p:nvPr>
        </p:nvSpPr>
        <p:spPr/>
        <p:txBody>
          <a:bodyPr/>
          <a:lstStyle/>
          <a:p>
            <a:r>
              <a:rPr lang="en-US" dirty="0"/>
              <a:t>NIST Security Measures for EO-Critical Software Use – ZT aligned, but not ZT complete</a:t>
            </a:r>
          </a:p>
        </p:txBody>
      </p:sp>
    </p:spTree>
    <p:extLst>
      <p:ext uri="{BB962C8B-B14F-4D97-AF65-F5344CB8AC3E}">
        <p14:creationId xmlns:p14="http://schemas.microsoft.com/office/powerpoint/2010/main" val="298970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02BE-ADD3-44C4-9796-7303BB8EEE24}"/>
              </a:ext>
            </a:extLst>
          </p:cNvPr>
          <p:cNvSpPr>
            <a:spLocks noGrp="1"/>
          </p:cNvSpPr>
          <p:nvPr>
            <p:ph type="title"/>
          </p:nvPr>
        </p:nvSpPr>
        <p:spPr/>
        <p:txBody>
          <a:bodyPr/>
          <a:lstStyle/>
          <a:p>
            <a:r>
              <a:rPr lang="en-US" dirty="0"/>
              <a:t>NIST: Security Measures for EO-Critical Software Use</a:t>
            </a:r>
          </a:p>
        </p:txBody>
      </p:sp>
      <p:sp>
        <p:nvSpPr>
          <p:cNvPr id="3" name="Content Placeholder 2">
            <a:extLst>
              <a:ext uri="{FF2B5EF4-FFF2-40B4-BE49-F238E27FC236}">
                <a16:creationId xmlns:a16="http://schemas.microsoft.com/office/drawing/2014/main" id="{5781ADC0-CB74-4217-88B0-E5855D9038C2}"/>
              </a:ext>
            </a:extLst>
          </p:cNvPr>
          <p:cNvSpPr>
            <a:spLocks noGrp="1"/>
          </p:cNvSpPr>
          <p:nvPr>
            <p:ph idx="1"/>
          </p:nvPr>
        </p:nvSpPr>
        <p:spPr/>
        <p:txBody>
          <a:bodyPr>
            <a:normAutofit lnSpcReduction="10000"/>
          </a:bodyPr>
          <a:lstStyle/>
          <a:p>
            <a:pPr marL="0" indent="0">
              <a:buNone/>
            </a:pPr>
            <a:r>
              <a:rPr lang="en-US" sz="2400" dirty="0"/>
              <a:t>Aimed at near term implementation, in contrast to the years required to implement full zero trust and potential the replacement or development of existing systems.</a:t>
            </a:r>
          </a:p>
          <a:p>
            <a:pPr lvl="1"/>
            <a:r>
              <a:rPr lang="en-US" sz="1600" i="1" dirty="0"/>
              <a:t>(i) Within 60 days of the date of this order, the Secretary of Commerce acting through the Director of NIST, in consultation with the Secretary of Homeland Security acting through the Director of CISA and with the Director of OMB, shall publish guidance outlining security measures for critical software as defined in subsection (g) of this section, including applying practices of least privilege, network segmentation, and proper configuration.</a:t>
            </a:r>
          </a:p>
          <a:p>
            <a:pPr lvl="1"/>
            <a:r>
              <a:rPr lang="en-US" sz="1600" i="1" dirty="0">
                <a:highlight>
                  <a:srgbClr val="FFFF00"/>
                </a:highlight>
              </a:rPr>
              <a:t>(j) Within 30 days of the issuance of the guidance described in subsection (i) of this section, the Director of OMB acting through the Administrator of the Office of Electronic Government within OMB shall take appropriate steps to require that agencies comply with such guidance.</a:t>
            </a:r>
          </a:p>
          <a:p>
            <a:r>
              <a:rPr lang="en-US" sz="1800" i="1" dirty="0"/>
              <a:t>NIST has identified security measures that are fundamental for meeting these objectives. These “Security Measures for EO-Critical Software Use” are not intended to be comprehensive, nor are they intended to eliminate the need for other security measures that federal agencies implement as part of their existing requirements and cybersecurity programs. Agencies should continue their efforts to secure systems and networks that EO-critical software runs on and to manage cyber supply chain risk (see FAQ #4), as well as implement zero trust practices (see FAQ #5), which depend on the fundamental security measures. The intent of specifying these security measures is to assist agencies by defining a set of common security objectives for prioritizing the security measures that should be in place to protect EO-critical software use.</a:t>
            </a:r>
          </a:p>
        </p:txBody>
      </p:sp>
      <p:sp>
        <p:nvSpPr>
          <p:cNvPr id="5" name="TextBox 4">
            <a:extLst>
              <a:ext uri="{FF2B5EF4-FFF2-40B4-BE49-F238E27FC236}">
                <a16:creationId xmlns:a16="http://schemas.microsoft.com/office/drawing/2014/main" id="{6AF308D9-D897-4C73-8F98-647F03C2FB52}"/>
              </a:ext>
            </a:extLst>
          </p:cNvPr>
          <p:cNvSpPr txBox="1"/>
          <p:nvPr/>
        </p:nvSpPr>
        <p:spPr>
          <a:xfrm>
            <a:off x="948905" y="6230097"/>
            <a:ext cx="9506309" cy="2862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https://www.nist.gov/itl/executive-order-improving-nations-cybersecurity/security-measures-eo-critical-software-use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9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A4E7-42D6-47A6-935A-0CB16C5DA1A4}"/>
              </a:ext>
            </a:extLst>
          </p:cNvPr>
          <p:cNvSpPr>
            <a:spLocks noGrp="1"/>
          </p:cNvSpPr>
          <p:nvPr>
            <p:ph type="title"/>
          </p:nvPr>
        </p:nvSpPr>
        <p:spPr/>
        <p:txBody>
          <a:bodyPr/>
          <a:lstStyle/>
          <a:p>
            <a:r>
              <a:rPr lang="en-US" dirty="0"/>
              <a:t>FAQ: EO-Critical SW Use</a:t>
            </a:r>
          </a:p>
        </p:txBody>
      </p:sp>
      <p:sp>
        <p:nvSpPr>
          <p:cNvPr id="3" name="Content Placeholder 2">
            <a:extLst>
              <a:ext uri="{FF2B5EF4-FFF2-40B4-BE49-F238E27FC236}">
                <a16:creationId xmlns:a16="http://schemas.microsoft.com/office/drawing/2014/main" id="{1B76A030-97C1-487D-A97C-CB601D77F733}"/>
              </a:ext>
            </a:extLst>
          </p:cNvPr>
          <p:cNvSpPr>
            <a:spLocks noGrp="1"/>
          </p:cNvSpPr>
          <p:nvPr>
            <p:ph idx="1"/>
          </p:nvPr>
        </p:nvSpPr>
        <p:spPr/>
        <p:txBody>
          <a:bodyPr>
            <a:normAutofit fontScale="77500" lnSpcReduction="20000"/>
          </a:bodyPr>
          <a:lstStyle/>
          <a:p>
            <a:pPr marL="0" indent="0" algn="l">
              <a:buNone/>
            </a:pPr>
            <a:r>
              <a:rPr lang="en-US" i="1" dirty="0">
                <a:solidFill>
                  <a:srgbClr val="000000"/>
                </a:solidFill>
                <a:effectLst/>
                <a:latin typeface="Source Sans Pro Web"/>
                <a:hlinkClick r:id="rId2"/>
              </a:rPr>
              <a:t>https://www.nist.gov/itl/executive-order-improving-nations-cybersecurity/security-measures-eo-critical-software-use-1</a:t>
            </a:r>
            <a:endParaRPr lang="en-US" i="1" dirty="0">
              <a:solidFill>
                <a:srgbClr val="000000"/>
              </a:solidFill>
              <a:effectLst/>
              <a:latin typeface="Source Sans Pro Web"/>
            </a:endParaRPr>
          </a:p>
          <a:p>
            <a:pPr marL="0" indent="0" algn="l">
              <a:buNone/>
            </a:pPr>
            <a:endParaRPr lang="en-US" i="1" dirty="0">
              <a:solidFill>
                <a:srgbClr val="000000"/>
              </a:solidFill>
              <a:effectLst/>
              <a:latin typeface="Source Sans Pro Web"/>
            </a:endParaRPr>
          </a:p>
          <a:p>
            <a:pPr algn="l">
              <a:buFont typeface="+mj-lt"/>
              <a:buAutoNum type="arabicPeriod" startAt="5"/>
            </a:pPr>
            <a:r>
              <a:rPr lang="en-US" b="1" i="0" dirty="0">
                <a:solidFill>
                  <a:srgbClr val="000000"/>
                </a:solidFill>
                <a:effectLst/>
                <a:latin typeface="Source Sans Pro Web"/>
              </a:rPr>
              <a:t>What is the relationship between this guidance and zero trust architecture?</a:t>
            </a:r>
            <a:endParaRPr lang="en-US" b="0" i="0" dirty="0">
              <a:solidFill>
                <a:srgbClr val="000000"/>
              </a:solidFill>
              <a:effectLst/>
              <a:latin typeface="Source Sans Pro Web"/>
            </a:endParaRPr>
          </a:p>
          <a:p>
            <a:pPr marL="0" indent="0" algn="l">
              <a:buNone/>
            </a:pPr>
            <a:r>
              <a:rPr lang="en-US" b="0" i="1" dirty="0">
                <a:solidFill>
                  <a:srgbClr val="000000"/>
                </a:solidFill>
                <a:effectLst/>
                <a:latin typeface="Source Sans Pro Web"/>
              </a:rPr>
              <a:t>Section 3 of the EO directs each federal agency to plan to implement zero trust architecture. </a:t>
            </a:r>
            <a:r>
              <a:rPr lang="en-US" b="0" i="1" dirty="0">
                <a:solidFill>
                  <a:srgbClr val="000000"/>
                </a:solidFill>
                <a:effectLst/>
                <a:highlight>
                  <a:srgbClr val="FFFF00"/>
                </a:highlight>
                <a:latin typeface="Source Sans Pro Web"/>
              </a:rPr>
              <a:t>All of the security measures for EO-critical software defined in this guidance are also components of a zero trust architecture, although by no means are they complete</a:t>
            </a:r>
            <a:r>
              <a:rPr lang="en-US" b="0" i="1" dirty="0">
                <a:solidFill>
                  <a:srgbClr val="000000"/>
                </a:solidFill>
                <a:effectLst/>
                <a:latin typeface="Source Sans Pro Web"/>
              </a:rPr>
              <a:t>. Agencies developing plans for migrating to zero trust architecture can incorporate the security measures for EO-critical software use into those plans.</a:t>
            </a:r>
            <a:r>
              <a:rPr lang="en-US" b="0" i="0" dirty="0">
                <a:solidFill>
                  <a:srgbClr val="000000"/>
                </a:solidFill>
                <a:effectLst/>
                <a:latin typeface="Source Sans Pro Web"/>
              </a:rPr>
              <a:t> </a:t>
            </a:r>
            <a:r>
              <a:rPr lang="en-US" b="0" i="1" dirty="0">
                <a:solidFill>
                  <a:srgbClr val="000000"/>
                </a:solidFill>
                <a:effectLst/>
                <a:latin typeface="Source Sans Pro Web"/>
              </a:rPr>
              <a:t>For more information on zero trust architecture, see the following Federal Government resources:</a:t>
            </a:r>
            <a:endParaRPr lang="en-US" b="0" i="0" dirty="0">
              <a:solidFill>
                <a:srgbClr val="000000"/>
              </a:solidFill>
              <a:effectLst/>
              <a:latin typeface="Source Sans Pro Web"/>
            </a:endParaRPr>
          </a:p>
          <a:p>
            <a:pPr lvl="1"/>
            <a:r>
              <a:rPr lang="en-US" b="0" i="1" dirty="0">
                <a:solidFill>
                  <a:srgbClr val="000000"/>
                </a:solidFill>
                <a:effectLst/>
                <a:latin typeface="Source Sans Pro Web"/>
              </a:rPr>
              <a:t>DISA and NSA,</a:t>
            </a:r>
            <a:r>
              <a:rPr lang="en-US" b="0" i="0" dirty="0">
                <a:solidFill>
                  <a:srgbClr val="000000"/>
                </a:solidFill>
                <a:effectLst/>
                <a:latin typeface="Source Sans Pro Web"/>
              </a:rPr>
              <a:t> </a:t>
            </a:r>
            <a:r>
              <a:rPr lang="en-US" b="0" i="1" u="sng" dirty="0">
                <a:solidFill>
                  <a:srgbClr val="005EA2"/>
                </a:solidFill>
                <a:effectLst/>
                <a:latin typeface="Source Sans Pro Web"/>
                <a:hlinkClick r:id="rId3"/>
              </a:rPr>
              <a:t>Department of Defense (DOD) Zero Trust Reference Architecture Version 1.0</a:t>
            </a:r>
            <a:endParaRPr lang="en-US" b="0" i="0" dirty="0">
              <a:solidFill>
                <a:srgbClr val="000000"/>
              </a:solidFill>
              <a:effectLst/>
              <a:latin typeface="Source Sans Pro Web"/>
            </a:endParaRPr>
          </a:p>
          <a:p>
            <a:pPr lvl="1"/>
            <a:r>
              <a:rPr lang="en-US" b="0" i="1" dirty="0">
                <a:solidFill>
                  <a:srgbClr val="000000"/>
                </a:solidFill>
                <a:effectLst/>
                <a:latin typeface="Source Sans Pro Web"/>
              </a:rPr>
              <a:t>NIST,</a:t>
            </a:r>
            <a:r>
              <a:rPr lang="en-US" b="0" i="0" dirty="0">
                <a:solidFill>
                  <a:srgbClr val="000000"/>
                </a:solidFill>
                <a:effectLst/>
                <a:latin typeface="Source Sans Pro Web"/>
              </a:rPr>
              <a:t> </a:t>
            </a:r>
            <a:r>
              <a:rPr lang="en-US" b="0" i="1" u="sng" dirty="0">
                <a:solidFill>
                  <a:srgbClr val="005EA2"/>
                </a:solidFill>
                <a:effectLst/>
                <a:latin typeface="Source Sans Pro Web"/>
                <a:hlinkClick r:id="rId4"/>
              </a:rPr>
              <a:t>SP 800-207, Zero Trust Architecture</a:t>
            </a:r>
            <a:endParaRPr lang="en-US" b="0" i="0" dirty="0">
              <a:solidFill>
                <a:srgbClr val="000000"/>
              </a:solidFill>
              <a:effectLst/>
              <a:latin typeface="Source Sans Pro Web"/>
            </a:endParaRPr>
          </a:p>
          <a:p>
            <a:pPr lvl="1"/>
            <a:r>
              <a:rPr lang="en-US" b="0" i="1" dirty="0">
                <a:solidFill>
                  <a:srgbClr val="000000"/>
                </a:solidFill>
                <a:effectLst/>
                <a:latin typeface="Source Sans Pro Web"/>
              </a:rPr>
              <a:t>NSA,</a:t>
            </a:r>
            <a:r>
              <a:rPr lang="en-US" b="0" i="0" dirty="0">
                <a:solidFill>
                  <a:srgbClr val="000000"/>
                </a:solidFill>
                <a:effectLst/>
                <a:latin typeface="Source Sans Pro Web"/>
              </a:rPr>
              <a:t> </a:t>
            </a:r>
            <a:r>
              <a:rPr lang="en-US" b="0" i="1" u="sng" dirty="0">
                <a:solidFill>
                  <a:srgbClr val="005EA2"/>
                </a:solidFill>
                <a:effectLst/>
                <a:latin typeface="Source Sans Pro Web"/>
                <a:hlinkClick r:id="rId5"/>
              </a:rPr>
              <a:t>Embracing a Zero Trust Security Model</a:t>
            </a:r>
            <a:endParaRPr lang="en-US" b="0" i="0" dirty="0">
              <a:solidFill>
                <a:srgbClr val="000000"/>
              </a:solidFill>
              <a:effectLst/>
              <a:latin typeface="Source Sans Pro Web"/>
            </a:endParaRPr>
          </a:p>
          <a:p>
            <a:endParaRPr lang="en-US" dirty="0"/>
          </a:p>
        </p:txBody>
      </p:sp>
    </p:spTree>
    <p:extLst>
      <p:ext uri="{BB962C8B-B14F-4D97-AF65-F5344CB8AC3E}">
        <p14:creationId xmlns:p14="http://schemas.microsoft.com/office/powerpoint/2010/main" val="3536251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10517</TotalTime>
  <Words>2171</Words>
  <Application>Microsoft Office PowerPoint</Application>
  <PresentationFormat>Widescreen</PresentationFormat>
  <Paragraphs>155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Source Sans Pro Web</vt:lpstr>
      <vt:lpstr>Office Theme</vt:lpstr>
      <vt:lpstr>ZT Principles Applied to existing applications – DRAFT 0.2</vt:lpstr>
      <vt:lpstr>Goals</vt:lpstr>
      <vt:lpstr>The need for ZT + non-ZT guidance</vt:lpstr>
      <vt:lpstr>CISA ZT MM (DRAFT)</vt:lpstr>
      <vt:lpstr>CISA MM Transitioning to ZT [Page 4]</vt:lpstr>
      <vt:lpstr>Observations from CISA ZT MM Document</vt:lpstr>
      <vt:lpstr>NIST Application of ZT consistent security measures to existing systems in use.</vt:lpstr>
      <vt:lpstr>NIST: Security Measures for EO-Critical Software Use</vt:lpstr>
      <vt:lpstr>FAQ: EO-Critical SW Use</vt:lpstr>
      <vt:lpstr>Objective 1: </vt:lpstr>
      <vt:lpstr> Objective 1</vt:lpstr>
      <vt:lpstr>Objective 2:</vt:lpstr>
      <vt:lpstr>Objective 2 Diagram</vt:lpstr>
      <vt:lpstr>Objective 3:</vt:lpstr>
      <vt:lpstr>Objective 4:</vt:lpstr>
      <vt:lpstr>Objective 5</vt:lpstr>
      <vt:lpstr>Objective 2</vt:lpstr>
      <vt:lpstr>Objective 3</vt:lpstr>
      <vt:lpstr>Objective 4 </vt:lpstr>
      <vt:lpstr>Objective 5</vt:lpstr>
      <vt:lpstr>Commercial Example - Microsoft</vt:lpstr>
      <vt:lpstr>Next Steps – In Process </vt:lpstr>
      <vt:lpstr>Next Steps</vt:lpstr>
      <vt:lpstr>Questions – for consider ation by the broader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ZT applied to conventional SW</dc:title>
  <dc:creator>Dennis Moreau</dc:creator>
  <cp:lastModifiedBy>Dennis Moreau</cp:lastModifiedBy>
  <cp:revision>10</cp:revision>
  <dcterms:created xsi:type="dcterms:W3CDTF">2021-11-22T03:19:06Z</dcterms:created>
  <dcterms:modified xsi:type="dcterms:W3CDTF">2021-12-13T19:52:12Z</dcterms:modified>
</cp:coreProperties>
</file>