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82" r:id="rId5"/>
    <p:sldId id="283" r:id="rId6"/>
    <p:sldId id="284" r:id="rId7"/>
    <p:sldId id="285" r:id="rId8"/>
    <p:sldId id="286" r:id="rId9"/>
    <p:sldId id="291" r:id="rId10"/>
    <p:sldId id="292" r:id="rId11"/>
    <p:sldId id="290" r:id="rId12"/>
    <p:sldId id="287" r:id="rId13"/>
    <p:sldId id="288" r:id="rId14"/>
    <p:sldId id="289" r:id="rId15"/>
    <p:sldId id="263" r:id="rId16"/>
    <p:sldId id="276" r:id="rId17"/>
    <p:sldId id="277" r:id="rId18"/>
    <p:sldId id="264" r:id="rId19"/>
    <p:sldId id="265" r:id="rId20"/>
    <p:sldId id="259" r:id="rId21"/>
    <p:sldId id="267" r:id="rId22"/>
    <p:sldId id="269" r:id="rId23"/>
    <p:sldId id="261" r:id="rId24"/>
    <p:sldId id="266" r:id="rId25"/>
    <p:sldId id="262" r:id="rId26"/>
    <p:sldId id="270" r:id="rId27"/>
    <p:sldId id="275" r:id="rId28"/>
    <p:sldId id="281" r:id="rId29"/>
    <p:sldId id="272" r:id="rId30"/>
    <p:sldId id="273" r:id="rId31"/>
    <p:sldId id="271" r:id="rId32"/>
    <p:sldId id="278" r:id="rId33"/>
    <p:sldId id="280" r:id="rId34"/>
    <p:sldId id="279"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5" autoAdjust="0"/>
    <p:restoredTop sz="94660"/>
  </p:normalViewPr>
  <p:slideViewPr>
    <p:cSldViewPr snapToGrid="0">
      <p:cViewPr>
        <p:scale>
          <a:sx n="98" d="100"/>
          <a:sy n="98"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A0F6-78A7-4653-AD2C-7BC40CC82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49F2E-2A61-49CA-A618-DAEF5611C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FADA6-E0BD-4150-9397-6A0FE25C687E}"/>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C0C8DAF4-C979-4893-8A58-1ADBF78D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184AB-304B-41AF-8033-0EF6DBCFCA3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07760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30EB-32E9-4863-AD1D-35F851263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BFD4D-6F96-44BC-84B1-542005A07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F139C-EAD1-4900-A9F5-337C8710C26C}"/>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15C7DBC4-41C0-467B-BB11-22467161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62C4-2AA8-4780-9705-14739B80A653}"/>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363681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2C5BD-5018-41B6-8398-321673934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BD0F8-9908-4460-B579-85A5F4F96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94BF4-E895-4C27-BA92-9F4D87079503}"/>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9B2E4AB0-E1A3-4351-A532-092353860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7799-5141-4017-8627-342187516CC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14538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A0EA-5B32-42F4-94DC-F3F710EDC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A94E5-D335-451E-A4D4-40CF23122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0C182-CE2C-479B-86C6-7433E51945ED}"/>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3BF72D2D-D0A2-4A3E-BA03-03778A300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75460-4074-4AC9-A39F-FA9CF683402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78007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E63-1382-4A1C-A543-4AD92EF67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38863-6048-49B8-84A4-CA2C143A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7C2D6-2514-4BE6-9FFF-566958905DAD}"/>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DBA85CF4-080B-46CF-826F-12D0BD7C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415E3-8021-4816-A607-F12B2CE3E425}"/>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96378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D944-95B9-47B7-B3B9-53691DFE5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776-B1BE-4724-AB99-501986DD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B0111-8764-47A0-A474-E998FF8A1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6F286-7275-4E8D-8C05-105BD385197B}"/>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6" name="Footer Placeholder 5">
            <a:extLst>
              <a:ext uri="{FF2B5EF4-FFF2-40B4-BE49-F238E27FC236}">
                <a16:creationId xmlns:a16="http://schemas.microsoft.com/office/drawing/2014/main" id="{3D410BF2-9CC3-4736-B9D9-799CA0699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91EB2-4C4D-49FC-B4D5-7645A5F66CA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21753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E38E-F2F4-4C29-8630-910A6BCC9E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E62AC-8ACF-4887-887F-A78A98DDB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5EAB8-DC43-4F29-A1B9-A4B7D9933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159A0-8EFD-40D1-9B28-B2E9D020B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5FF1D-7A7F-4F0E-8A51-8DAC79DC8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5C6DD-F6E5-4CE2-BC9B-3F4F2D29BAFD}"/>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8" name="Footer Placeholder 7">
            <a:extLst>
              <a:ext uri="{FF2B5EF4-FFF2-40B4-BE49-F238E27FC236}">
                <a16:creationId xmlns:a16="http://schemas.microsoft.com/office/drawing/2014/main" id="{76BB1C04-381B-48AF-B33D-FB80C177B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8820B-A341-4A09-BEEB-064363E96F8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92882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1617-3EF0-4E53-9704-E47E7BE64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674E3-38E5-4538-AD2E-716281373C78}"/>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4" name="Footer Placeholder 3">
            <a:extLst>
              <a:ext uri="{FF2B5EF4-FFF2-40B4-BE49-F238E27FC236}">
                <a16:creationId xmlns:a16="http://schemas.microsoft.com/office/drawing/2014/main" id="{27BB9EB6-8E3E-466B-B5C1-6B123FAF30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F95FC5-CE23-4A37-A6F2-CD83F636324E}"/>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77672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AA93E-35F3-4AF5-AE8C-B15707C43035}"/>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3" name="Footer Placeholder 2">
            <a:extLst>
              <a:ext uri="{FF2B5EF4-FFF2-40B4-BE49-F238E27FC236}">
                <a16:creationId xmlns:a16="http://schemas.microsoft.com/office/drawing/2014/main" id="{83EB4144-2CB8-4F6A-8C0D-9F4C3651D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CD2F3-C90E-40D5-A696-806509FA6F0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88660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B339-F66D-4BFD-A470-E8E2224DA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50EE-E6B9-409F-A543-32D329A3E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80EB0-71C3-4A10-97CA-C58198945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CB407-FB3C-4B16-8D87-9116F4A9719E}"/>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6" name="Footer Placeholder 5">
            <a:extLst>
              <a:ext uri="{FF2B5EF4-FFF2-40B4-BE49-F238E27FC236}">
                <a16:creationId xmlns:a16="http://schemas.microsoft.com/office/drawing/2014/main" id="{4F50B4E6-F486-46B7-9463-448329D8F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47F84-28C0-43CD-94F0-1F6D25E256E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0407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AAAF-1C01-49BE-A55E-2D4AECDFB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81F87-6C75-4F2A-A856-110885E6A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BA5C7-E328-4C30-B4DE-A82340E80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02A29-6720-4CE3-A29F-0857BF58ED0F}"/>
              </a:ext>
            </a:extLst>
          </p:cNvPr>
          <p:cNvSpPr>
            <a:spLocks noGrp="1"/>
          </p:cNvSpPr>
          <p:nvPr>
            <p:ph type="dt" sz="half" idx="10"/>
          </p:nvPr>
        </p:nvSpPr>
        <p:spPr/>
        <p:txBody>
          <a:bodyPr/>
          <a:lstStyle/>
          <a:p>
            <a:fld id="{B3143B1A-7B24-4FBC-88A1-C417C7788D8F}" type="datetimeFigureOut">
              <a:rPr lang="en-US" smtClean="0"/>
              <a:t>1/20/2022</a:t>
            </a:fld>
            <a:endParaRPr lang="en-US"/>
          </a:p>
        </p:txBody>
      </p:sp>
      <p:sp>
        <p:nvSpPr>
          <p:cNvPr id="6" name="Footer Placeholder 5">
            <a:extLst>
              <a:ext uri="{FF2B5EF4-FFF2-40B4-BE49-F238E27FC236}">
                <a16:creationId xmlns:a16="http://schemas.microsoft.com/office/drawing/2014/main" id="{EA855D27-227D-40D5-82E6-5EFF68E1B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23E44-19C6-449E-B9CA-FFD1F08FE23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109686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CFFF6-4757-4B06-8032-D7B3CB546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09C17-04A2-41CA-9814-FB2BD94DA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AEE15-C337-42DE-B1E5-F440DDDFE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43B1A-7B24-4FBC-88A1-C417C7788D8F}" type="datetimeFigureOut">
              <a:rPr lang="en-US" smtClean="0"/>
              <a:t>1/20/2022</a:t>
            </a:fld>
            <a:endParaRPr lang="en-US"/>
          </a:p>
        </p:txBody>
      </p:sp>
      <p:sp>
        <p:nvSpPr>
          <p:cNvPr id="5" name="Footer Placeholder 4">
            <a:extLst>
              <a:ext uri="{FF2B5EF4-FFF2-40B4-BE49-F238E27FC236}">
                <a16:creationId xmlns:a16="http://schemas.microsoft.com/office/drawing/2014/main" id="{941B9E89-C863-4A7F-A4B4-3116854E7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7814B6-CE8D-4B1A-9638-9A6C9840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E4A6-3835-4B21-981F-6316A86D4878}" type="slidenum">
              <a:rPr lang="en-US" smtClean="0"/>
              <a:t>‹#›</a:t>
            </a:fld>
            <a:endParaRPr lang="en-US"/>
          </a:p>
        </p:txBody>
      </p:sp>
    </p:spTree>
    <p:extLst>
      <p:ext uri="{BB962C8B-B14F-4D97-AF65-F5344CB8AC3E}">
        <p14:creationId xmlns:p14="http://schemas.microsoft.com/office/powerpoint/2010/main" val="419696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attackevals.mitre-engenuity.org/enterprise/carbanak_fin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ttack.mitre.org/docs/attack_roadmap_2020_october.pdf"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ki/File:OODA.Boyd.svg"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artner.com/reviews/market/endpoint-detection-and-response-solutions" TargetMode="External"/><Relationship Id="rId2" Type="http://schemas.openxmlformats.org/officeDocument/2006/relationships/hyperlink" Target="https://heimdalsecurity.com/blog/what-is-edr-endpoint-detection-and-respon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heHive-Project/CortexDocs/blob/master/api/api-guide.md#analyzer-mode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microsoft-365/security/defender-endpoint/ti-indicator?view=o365-worldwid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oasis-tcs/openc2-ap-ed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6.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9" Type="http://schemas.openxmlformats.org/officeDocument/2006/relationships/diagramQuickStyle" Target="../diagrams/quickStyle25.xml"/><Relationship Id="rId21" Type="http://schemas.microsoft.com/office/2007/relationships/diagramDrawing" Target="../diagrams/drawing21.xml"/><Relationship Id="rId34" Type="http://schemas.openxmlformats.org/officeDocument/2006/relationships/diagramQuickStyle" Target="../diagrams/quickStyle24.xml"/><Relationship Id="rId42" Type="http://schemas.openxmlformats.org/officeDocument/2006/relationships/diagramData" Target="../diagrams/data26.xml"/><Relationship Id="rId7" Type="http://schemas.openxmlformats.org/officeDocument/2006/relationships/diagramData" Target="../diagrams/data19.xml"/><Relationship Id="rId2" Type="http://schemas.openxmlformats.org/officeDocument/2006/relationships/diagramData" Target="../diagrams/data18.xml"/><Relationship Id="rId16" Type="http://schemas.microsoft.com/office/2007/relationships/diagramDrawing" Target="../diagrams/drawing20.xml"/><Relationship Id="rId29" Type="http://schemas.openxmlformats.org/officeDocument/2006/relationships/diagramQuickStyle" Target="../diagrams/quickStyle23.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37" Type="http://schemas.openxmlformats.org/officeDocument/2006/relationships/diagramData" Target="../diagrams/data25.xml"/><Relationship Id="rId40" Type="http://schemas.openxmlformats.org/officeDocument/2006/relationships/diagramColors" Target="../diagrams/colors25.xml"/><Relationship Id="rId45" Type="http://schemas.openxmlformats.org/officeDocument/2006/relationships/diagramColors" Target="../diagrams/colors26.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4" Type="http://schemas.openxmlformats.org/officeDocument/2006/relationships/diagramQuickStyle" Target="../diagrams/quickStyle26.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43" Type="http://schemas.openxmlformats.org/officeDocument/2006/relationships/diagramLayout" Target="../diagrams/layout26.xml"/><Relationship Id="rId8" Type="http://schemas.openxmlformats.org/officeDocument/2006/relationships/diagramLayout" Target="../diagrams/layout19.xml"/><Relationship Id="rId3" Type="http://schemas.openxmlformats.org/officeDocument/2006/relationships/diagramLayout" Target="../diagrams/layout18.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38" Type="http://schemas.openxmlformats.org/officeDocument/2006/relationships/diagramLayout" Target="../diagrams/layout25.xml"/><Relationship Id="rId46" Type="http://schemas.microsoft.com/office/2007/relationships/diagramDrawing" Target="../diagrams/drawing26.xml"/><Relationship Id="rId20" Type="http://schemas.openxmlformats.org/officeDocument/2006/relationships/diagramColors" Target="../diagrams/colors21.xml"/><Relationship Id="rId41" Type="http://schemas.microsoft.com/office/2007/relationships/diagramDrawing" Target="../diagrams/drawing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9" Type="http://schemas.openxmlformats.org/officeDocument/2006/relationships/diagramQuickStyle" Target="../diagrams/quickStyle12.xml"/><Relationship Id="rId21" Type="http://schemas.microsoft.com/office/2007/relationships/diagramDrawing" Target="../diagrams/drawing8.xml"/><Relationship Id="rId34" Type="http://schemas.openxmlformats.org/officeDocument/2006/relationships/diagramQuickStyle" Target="../diagrams/quickStyle11.xml"/><Relationship Id="rId42" Type="http://schemas.openxmlformats.org/officeDocument/2006/relationships/diagramData" Target="../diagrams/data13.xml"/><Relationship Id="rId7" Type="http://schemas.openxmlformats.org/officeDocument/2006/relationships/diagramData" Target="../diagrams/data6.xml"/><Relationship Id="rId2" Type="http://schemas.openxmlformats.org/officeDocument/2006/relationships/diagramData" Target="../diagrams/data5.xml"/><Relationship Id="rId16" Type="http://schemas.microsoft.com/office/2007/relationships/diagramDrawing" Target="../diagrams/drawing7.xml"/><Relationship Id="rId29" Type="http://schemas.openxmlformats.org/officeDocument/2006/relationships/diagramQuickStyle" Target="../diagrams/quickStyle10.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32" Type="http://schemas.openxmlformats.org/officeDocument/2006/relationships/diagramData" Target="../diagrams/data11.xml"/><Relationship Id="rId37" Type="http://schemas.openxmlformats.org/officeDocument/2006/relationships/diagramData" Target="../diagrams/data12.xml"/><Relationship Id="rId40" Type="http://schemas.openxmlformats.org/officeDocument/2006/relationships/diagramColors" Target="../diagrams/colors12.xml"/><Relationship Id="rId45" Type="http://schemas.openxmlformats.org/officeDocument/2006/relationships/diagramColors" Target="../diagrams/colors13.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36" Type="http://schemas.microsoft.com/office/2007/relationships/diagramDrawing" Target="../diagrams/drawing11.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4" Type="http://schemas.openxmlformats.org/officeDocument/2006/relationships/diagramQuickStyle" Target="../diagrams/quickStyle13.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 Id="rId35" Type="http://schemas.openxmlformats.org/officeDocument/2006/relationships/diagramColors" Target="../diagrams/colors11.xml"/><Relationship Id="rId43" Type="http://schemas.openxmlformats.org/officeDocument/2006/relationships/diagramLayout" Target="../diagrams/layout13.xml"/><Relationship Id="rId8" Type="http://schemas.openxmlformats.org/officeDocument/2006/relationships/diagramLayout" Target="../diagrams/layout6.xml"/><Relationship Id="rId3" Type="http://schemas.openxmlformats.org/officeDocument/2006/relationships/diagramLayout" Target="../diagrams/layout5.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33" Type="http://schemas.openxmlformats.org/officeDocument/2006/relationships/diagramLayout" Target="../diagrams/layout11.xml"/><Relationship Id="rId38" Type="http://schemas.openxmlformats.org/officeDocument/2006/relationships/diagramLayout" Target="../diagrams/layout12.xml"/><Relationship Id="rId46" Type="http://schemas.microsoft.com/office/2007/relationships/diagramDrawing" Target="../diagrams/drawing13.xml"/><Relationship Id="rId20" Type="http://schemas.openxmlformats.org/officeDocument/2006/relationships/diagramColors" Target="../diagrams/colors8.xml"/><Relationship Id="rId41" Type="http://schemas.microsoft.com/office/2007/relationships/diagramDrawing" Target="../diagrams/drawing1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pencybersecurityalliance/stix-shifter/tree/develop/adapter-guid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ttack.mitre.org/docs/attack_roadmap_2020_october.pdf"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1995-72D5-4361-B08B-A4064E814D4D}"/>
              </a:ext>
            </a:extLst>
          </p:cNvPr>
          <p:cNvSpPr>
            <a:spLocks noGrp="1"/>
          </p:cNvSpPr>
          <p:nvPr>
            <p:ph type="ctrTitle"/>
          </p:nvPr>
        </p:nvSpPr>
        <p:spPr/>
        <p:txBody>
          <a:bodyPr/>
          <a:lstStyle/>
          <a:p>
            <a:r>
              <a:rPr lang="en-US" dirty="0"/>
              <a:t>Endpoint Detection and Response (EDR) Extension</a:t>
            </a:r>
          </a:p>
        </p:txBody>
      </p:sp>
      <p:sp>
        <p:nvSpPr>
          <p:cNvPr id="3" name="Subtitle 2">
            <a:extLst>
              <a:ext uri="{FF2B5EF4-FFF2-40B4-BE49-F238E27FC236}">
                <a16:creationId xmlns:a16="http://schemas.microsoft.com/office/drawing/2014/main" id="{0887107C-860A-4152-A329-8CCFA88E067B}"/>
              </a:ext>
            </a:extLst>
          </p:cNvPr>
          <p:cNvSpPr>
            <a:spLocks noGrp="1"/>
          </p:cNvSpPr>
          <p:nvPr>
            <p:ph type="subTitle" idx="1"/>
          </p:nvPr>
        </p:nvSpPr>
        <p:spPr/>
        <p:txBody>
          <a:bodyPr>
            <a:normAutofit/>
          </a:bodyPr>
          <a:lstStyle/>
          <a:p>
            <a:r>
              <a:rPr lang="en-US" dirty="0"/>
              <a:t>Suggested path forward.</a:t>
            </a:r>
          </a:p>
          <a:p>
            <a:r>
              <a:rPr lang="en-US"/>
              <a:t>01-20-2022</a:t>
            </a:r>
            <a:endParaRPr lang="en-US" dirty="0"/>
          </a:p>
        </p:txBody>
      </p:sp>
    </p:spTree>
    <p:extLst>
      <p:ext uri="{BB962C8B-B14F-4D97-AF65-F5344CB8AC3E}">
        <p14:creationId xmlns:p14="http://schemas.microsoft.com/office/powerpoint/2010/main" val="315949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D77-5957-457B-9344-2E6F64516D50}"/>
              </a:ext>
            </a:extLst>
          </p:cNvPr>
          <p:cNvSpPr>
            <a:spLocks noGrp="1"/>
          </p:cNvSpPr>
          <p:nvPr>
            <p:ph type="title"/>
          </p:nvPr>
        </p:nvSpPr>
        <p:spPr/>
        <p:txBody>
          <a:bodyPr/>
          <a:lstStyle/>
          <a:p>
            <a:r>
              <a:rPr lang="en-US" dirty="0"/>
              <a:t>Different EDR/XDR tools observe, detect and respond very differently</a:t>
            </a:r>
          </a:p>
        </p:txBody>
      </p:sp>
      <p:pic>
        <p:nvPicPr>
          <p:cNvPr id="4" name="Picture 3">
            <a:extLst>
              <a:ext uri="{FF2B5EF4-FFF2-40B4-BE49-F238E27FC236}">
                <a16:creationId xmlns:a16="http://schemas.microsoft.com/office/drawing/2014/main" id="{BB0717BF-2DCE-4039-809E-ABFB6D915C7F}"/>
              </a:ext>
            </a:extLst>
          </p:cNvPr>
          <p:cNvPicPr>
            <a:picLocks noChangeAspect="1"/>
          </p:cNvPicPr>
          <p:nvPr/>
        </p:nvPicPr>
        <p:blipFill>
          <a:blip r:embed="rId2"/>
          <a:stretch>
            <a:fillRect/>
          </a:stretch>
        </p:blipFill>
        <p:spPr>
          <a:xfrm>
            <a:off x="6213513" y="4170705"/>
            <a:ext cx="5589961" cy="2578654"/>
          </a:xfrm>
          <a:prstGeom prst="rect">
            <a:avLst/>
          </a:prstGeom>
        </p:spPr>
      </p:pic>
      <p:sp>
        <p:nvSpPr>
          <p:cNvPr id="5" name="TextBox 4">
            <a:extLst>
              <a:ext uri="{FF2B5EF4-FFF2-40B4-BE49-F238E27FC236}">
                <a16:creationId xmlns:a16="http://schemas.microsoft.com/office/drawing/2014/main" id="{DE40CA29-53CD-4FFA-81DC-EFE2988FC21F}"/>
              </a:ext>
            </a:extLst>
          </p:cNvPr>
          <p:cNvSpPr txBox="1"/>
          <p:nvPr/>
        </p:nvSpPr>
        <p:spPr>
          <a:xfrm>
            <a:off x="5118957" y="5154074"/>
            <a:ext cx="859531" cy="369332"/>
          </a:xfrm>
          <a:prstGeom prst="rect">
            <a:avLst/>
          </a:prstGeom>
          <a:noFill/>
        </p:spPr>
        <p:txBody>
          <a:bodyPr wrap="none" rtlCol="0">
            <a:spAutoFit/>
          </a:bodyPr>
          <a:lstStyle/>
          <a:p>
            <a:r>
              <a:rPr lang="en-US" dirty="0"/>
              <a:t>FireEye</a:t>
            </a:r>
          </a:p>
        </p:txBody>
      </p:sp>
      <p:pic>
        <p:nvPicPr>
          <p:cNvPr id="7" name="Picture 6">
            <a:extLst>
              <a:ext uri="{FF2B5EF4-FFF2-40B4-BE49-F238E27FC236}">
                <a16:creationId xmlns:a16="http://schemas.microsoft.com/office/drawing/2014/main" id="{250E3303-AE13-4216-9698-BBF7084D3812}"/>
              </a:ext>
            </a:extLst>
          </p:cNvPr>
          <p:cNvPicPr>
            <a:picLocks noChangeAspect="1"/>
          </p:cNvPicPr>
          <p:nvPr/>
        </p:nvPicPr>
        <p:blipFill>
          <a:blip r:embed="rId3"/>
          <a:stretch>
            <a:fillRect/>
          </a:stretch>
        </p:blipFill>
        <p:spPr>
          <a:xfrm>
            <a:off x="6213513" y="1520983"/>
            <a:ext cx="5628062" cy="2578654"/>
          </a:xfrm>
          <a:prstGeom prst="rect">
            <a:avLst/>
          </a:prstGeom>
        </p:spPr>
      </p:pic>
      <p:sp>
        <p:nvSpPr>
          <p:cNvPr id="8" name="TextBox 7">
            <a:extLst>
              <a:ext uri="{FF2B5EF4-FFF2-40B4-BE49-F238E27FC236}">
                <a16:creationId xmlns:a16="http://schemas.microsoft.com/office/drawing/2014/main" id="{07958D7D-2AAD-4C5F-AA08-71A5250E90AF}"/>
              </a:ext>
            </a:extLst>
          </p:cNvPr>
          <p:cNvSpPr txBox="1"/>
          <p:nvPr/>
        </p:nvSpPr>
        <p:spPr>
          <a:xfrm>
            <a:off x="4622570" y="2376698"/>
            <a:ext cx="1407758" cy="369332"/>
          </a:xfrm>
          <a:prstGeom prst="rect">
            <a:avLst/>
          </a:prstGeom>
          <a:noFill/>
        </p:spPr>
        <p:txBody>
          <a:bodyPr wrap="none" rtlCol="0">
            <a:spAutoFit/>
          </a:bodyPr>
          <a:lstStyle/>
          <a:p>
            <a:r>
              <a:rPr lang="en-US" dirty="0"/>
              <a:t>Carbon Black</a:t>
            </a:r>
          </a:p>
        </p:txBody>
      </p:sp>
      <p:sp>
        <p:nvSpPr>
          <p:cNvPr id="9" name="TextBox 8">
            <a:extLst>
              <a:ext uri="{FF2B5EF4-FFF2-40B4-BE49-F238E27FC236}">
                <a16:creationId xmlns:a16="http://schemas.microsoft.com/office/drawing/2014/main" id="{9E3349A2-49DD-4DE8-874F-00761CB434DD}"/>
              </a:ext>
            </a:extLst>
          </p:cNvPr>
          <p:cNvSpPr txBox="1"/>
          <p:nvPr/>
        </p:nvSpPr>
        <p:spPr>
          <a:xfrm>
            <a:off x="180695" y="2810310"/>
            <a:ext cx="5145754" cy="3693319"/>
          </a:xfrm>
          <a:prstGeom prst="rect">
            <a:avLst/>
          </a:prstGeom>
          <a:noFill/>
        </p:spPr>
        <p:txBody>
          <a:bodyPr wrap="square" rtlCol="0">
            <a:spAutoFit/>
          </a:bodyPr>
          <a:lstStyle/>
          <a:p>
            <a:r>
              <a:rPr lang="en-US" dirty="0"/>
              <a:t>No clear basis for interpretability, explain-ability or actionability across different EDR/XDR tools at the telemetry or detection (largely cloud based) level.</a:t>
            </a:r>
          </a:p>
          <a:p>
            <a:endParaRPr lang="en-US" dirty="0"/>
          </a:p>
          <a:p>
            <a:r>
              <a:rPr lang="en-US" dirty="0"/>
              <a:t>Normalizing at the TTP level (via mapping) makes these semantic and action discontinuities clear.</a:t>
            </a:r>
          </a:p>
          <a:p>
            <a:endParaRPr lang="en-US" dirty="0"/>
          </a:p>
          <a:p>
            <a:r>
              <a:rPr lang="en-US" dirty="0"/>
              <a:t>IOCs and “actions” mask these fundamental differences, for all but the simplest actions and indications. Supply Chain and Ransomware exploits are much more complex, and often with little or know prior knowledge when it matters most (during hunting, anomaly and behavioral recognition).</a:t>
            </a:r>
          </a:p>
        </p:txBody>
      </p:sp>
      <p:sp>
        <p:nvSpPr>
          <p:cNvPr id="10" name="TextBox 9">
            <a:extLst>
              <a:ext uri="{FF2B5EF4-FFF2-40B4-BE49-F238E27FC236}">
                <a16:creationId xmlns:a16="http://schemas.microsoft.com/office/drawing/2014/main" id="{4A0330A4-9A14-4C02-9BE3-8D2DDDB194F7}"/>
              </a:ext>
            </a:extLst>
          </p:cNvPr>
          <p:cNvSpPr txBox="1"/>
          <p:nvPr/>
        </p:nvSpPr>
        <p:spPr>
          <a:xfrm>
            <a:off x="180695" y="1857634"/>
            <a:ext cx="6097384" cy="461665"/>
          </a:xfrm>
          <a:prstGeom prst="rect">
            <a:avLst/>
          </a:prstGeom>
          <a:noFill/>
        </p:spPr>
        <p:txBody>
          <a:bodyPr wrap="square">
            <a:spAutoFit/>
          </a:bodyPr>
          <a:lstStyle/>
          <a:p>
            <a:r>
              <a:rPr lang="en-US" sz="1200" dirty="0"/>
              <a:t>Ref. </a:t>
            </a:r>
            <a:r>
              <a:rPr lang="en-US" sz="1200" dirty="0">
                <a:hlinkClick r:id="rId4"/>
              </a:rPr>
              <a:t>https://attackevals.mitre-engenuity.org/enterprise/carbanak_fin7/</a:t>
            </a:r>
            <a:endParaRPr lang="en-US" sz="1200" dirty="0"/>
          </a:p>
          <a:p>
            <a:endParaRPr lang="en-US" sz="1200" dirty="0"/>
          </a:p>
        </p:txBody>
      </p:sp>
    </p:spTree>
    <p:extLst>
      <p:ext uri="{BB962C8B-B14F-4D97-AF65-F5344CB8AC3E}">
        <p14:creationId xmlns:p14="http://schemas.microsoft.com/office/powerpoint/2010/main" val="159418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4C3A-D3E4-49DB-A297-915AFAAD24A2}"/>
              </a:ext>
            </a:extLst>
          </p:cNvPr>
          <p:cNvSpPr>
            <a:spLocks noGrp="1"/>
          </p:cNvSpPr>
          <p:nvPr>
            <p:ph type="title"/>
          </p:nvPr>
        </p:nvSpPr>
        <p:spPr/>
        <p:txBody>
          <a:bodyPr/>
          <a:lstStyle/>
          <a:p>
            <a:r>
              <a:rPr lang="en-US" dirty="0"/>
              <a:t>Needed to support EDR/XDR use cases (hunting, analysis mitigation planning, …)</a:t>
            </a:r>
          </a:p>
        </p:txBody>
      </p:sp>
      <p:pic>
        <p:nvPicPr>
          <p:cNvPr id="4" name="Picture 3">
            <a:extLst>
              <a:ext uri="{FF2B5EF4-FFF2-40B4-BE49-F238E27FC236}">
                <a16:creationId xmlns:a16="http://schemas.microsoft.com/office/drawing/2014/main" id="{6C12154D-87AC-4F73-BAA9-C297B415B8A1}"/>
              </a:ext>
            </a:extLst>
          </p:cNvPr>
          <p:cNvPicPr>
            <a:picLocks noChangeAspect="1"/>
          </p:cNvPicPr>
          <p:nvPr/>
        </p:nvPicPr>
        <p:blipFill>
          <a:blip r:embed="rId2"/>
          <a:stretch>
            <a:fillRect/>
          </a:stretch>
        </p:blipFill>
        <p:spPr>
          <a:xfrm>
            <a:off x="3172246" y="1656771"/>
            <a:ext cx="5836711" cy="481852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9C5ED49-7359-4D5B-B862-1FD5A8145A60}"/>
              </a:ext>
            </a:extLst>
          </p:cNvPr>
          <p:cNvSpPr txBox="1"/>
          <p:nvPr/>
        </p:nvSpPr>
        <p:spPr>
          <a:xfrm>
            <a:off x="9581877" y="1461790"/>
            <a:ext cx="2445745" cy="646331"/>
          </a:xfrm>
          <a:prstGeom prst="rect">
            <a:avLst/>
          </a:prstGeom>
          <a:noFill/>
        </p:spPr>
        <p:txBody>
          <a:bodyPr wrap="square" rtlCol="0">
            <a:spAutoFit/>
          </a:bodyPr>
          <a:lstStyle/>
          <a:p>
            <a:r>
              <a:rPr lang="en-US" dirty="0"/>
              <a:t>Different EDR/XDR tools detect very differently</a:t>
            </a:r>
          </a:p>
        </p:txBody>
      </p:sp>
      <p:cxnSp>
        <p:nvCxnSpPr>
          <p:cNvPr id="7" name="Straight Arrow Connector 6">
            <a:extLst>
              <a:ext uri="{FF2B5EF4-FFF2-40B4-BE49-F238E27FC236}">
                <a16:creationId xmlns:a16="http://schemas.microsoft.com/office/drawing/2014/main" id="{19E728C9-4568-464A-8AD0-C056C4629850}"/>
              </a:ext>
            </a:extLst>
          </p:cNvPr>
          <p:cNvCxnSpPr>
            <a:cxnSpLocks/>
            <a:stCxn id="5" idx="1"/>
          </p:cNvCxnSpPr>
          <p:nvPr/>
        </p:nvCxnSpPr>
        <p:spPr>
          <a:xfrm flipH="1">
            <a:off x="6310265" y="1784956"/>
            <a:ext cx="3271612" cy="942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E8BF912-29A3-40C3-BE6D-00AA7B801731}"/>
              </a:ext>
            </a:extLst>
          </p:cNvPr>
          <p:cNvSpPr txBox="1"/>
          <p:nvPr/>
        </p:nvSpPr>
        <p:spPr>
          <a:xfrm>
            <a:off x="9595691" y="2834236"/>
            <a:ext cx="2445745" cy="646331"/>
          </a:xfrm>
          <a:prstGeom prst="rect">
            <a:avLst/>
          </a:prstGeom>
          <a:noFill/>
        </p:spPr>
        <p:txBody>
          <a:bodyPr wrap="square" rtlCol="0">
            <a:spAutoFit/>
          </a:bodyPr>
          <a:lstStyle/>
          <a:p>
            <a:r>
              <a:rPr lang="en-US" dirty="0"/>
              <a:t>Different EDR/XDR tools use different basis set </a:t>
            </a:r>
          </a:p>
        </p:txBody>
      </p:sp>
      <p:sp>
        <p:nvSpPr>
          <p:cNvPr id="9" name="Right Brace 8">
            <a:extLst>
              <a:ext uri="{FF2B5EF4-FFF2-40B4-BE49-F238E27FC236}">
                <a16:creationId xmlns:a16="http://schemas.microsoft.com/office/drawing/2014/main" id="{7D51DA57-5EF8-46F6-AEAC-618E79B3C112}"/>
              </a:ext>
            </a:extLst>
          </p:cNvPr>
          <p:cNvSpPr/>
          <p:nvPr/>
        </p:nvSpPr>
        <p:spPr>
          <a:xfrm>
            <a:off x="9144000" y="1879222"/>
            <a:ext cx="240592" cy="4562155"/>
          </a:xfrm>
          <a:prstGeom prst="rightBrace">
            <a:avLst>
              <a:gd name="adj1" fmla="val 8333"/>
              <a:gd name="adj2" fmla="val 496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54D1ACD-6343-4C96-9760-626C412FF83A}"/>
              </a:ext>
            </a:extLst>
          </p:cNvPr>
          <p:cNvCxnSpPr>
            <a:cxnSpLocks/>
            <a:stCxn id="8" idx="1"/>
            <a:endCxn id="9" idx="1"/>
          </p:cNvCxnSpPr>
          <p:nvPr/>
        </p:nvCxnSpPr>
        <p:spPr>
          <a:xfrm flipH="1">
            <a:off x="9384592" y="3157402"/>
            <a:ext cx="211099" cy="986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B0347290-8425-4CD0-B09C-AE2D8A31153B}"/>
              </a:ext>
            </a:extLst>
          </p:cNvPr>
          <p:cNvSpPr txBox="1"/>
          <p:nvPr/>
        </p:nvSpPr>
        <p:spPr>
          <a:xfrm>
            <a:off x="131065" y="2975712"/>
            <a:ext cx="2445745" cy="646331"/>
          </a:xfrm>
          <a:prstGeom prst="rect">
            <a:avLst/>
          </a:prstGeom>
          <a:noFill/>
        </p:spPr>
        <p:txBody>
          <a:bodyPr wrap="square" rtlCol="0">
            <a:spAutoFit/>
          </a:bodyPr>
          <a:lstStyle/>
          <a:p>
            <a:r>
              <a:rPr lang="en-US" dirty="0"/>
              <a:t>Different EDR/XDR tools mitigate (act) differently </a:t>
            </a:r>
          </a:p>
        </p:txBody>
      </p:sp>
      <p:cxnSp>
        <p:nvCxnSpPr>
          <p:cNvPr id="16" name="Straight Arrow Connector 15">
            <a:extLst>
              <a:ext uri="{FF2B5EF4-FFF2-40B4-BE49-F238E27FC236}">
                <a16:creationId xmlns:a16="http://schemas.microsoft.com/office/drawing/2014/main" id="{DA61CB7D-8FD3-44C7-8D67-AC0112C587D7}"/>
              </a:ext>
            </a:extLst>
          </p:cNvPr>
          <p:cNvCxnSpPr>
            <a:cxnSpLocks/>
            <a:stCxn id="15" idx="3"/>
            <a:endCxn id="19" idx="1"/>
          </p:cNvCxnSpPr>
          <p:nvPr/>
        </p:nvCxnSpPr>
        <p:spPr>
          <a:xfrm>
            <a:off x="2576810" y="3298878"/>
            <a:ext cx="230598" cy="9312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Left Brace 18">
            <a:extLst>
              <a:ext uri="{FF2B5EF4-FFF2-40B4-BE49-F238E27FC236}">
                <a16:creationId xmlns:a16="http://schemas.microsoft.com/office/drawing/2014/main" id="{0A074DF9-7C50-496D-87A4-B173E73E0AAF}"/>
              </a:ext>
            </a:extLst>
          </p:cNvPr>
          <p:cNvSpPr/>
          <p:nvPr/>
        </p:nvSpPr>
        <p:spPr>
          <a:xfrm>
            <a:off x="2807408" y="2018923"/>
            <a:ext cx="335842" cy="4422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3E5EA176-BDE2-414B-A48D-F0D64B5D46D7}"/>
              </a:ext>
            </a:extLst>
          </p:cNvPr>
          <p:cNvSpPr txBox="1"/>
          <p:nvPr/>
        </p:nvSpPr>
        <p:spPr>
          <a:xfrm>
            <a:off x="344031" y="6483374"/>
            <a:ext cx="9983759" cy="369332"/>
          </a:xfrm>
          <a:prstGeom prst="rect">
            <a:avLst/>
          </a:prstGeom>
          <a:noFill/>
        </p:spPr>
        <p:txBody>
          <a:bodyPr wrap="none" rtlCol="0">
            <a:spAutoFit/>
          </a:bodyPr>
          <a:lstStyle/>
          <a:p>
            <a:r>
              <a:rPr lang="en-US" dirty="0"/>
              <a:t>* This is far less of a problem for detection and response over  exactly 1 EDR/XDR solution per enterprise.</a:t>
            </a:r>
          </a:p>
        </p:txBody>
      </p:sp>
      <p:sp>
        <p:nvSpPr>
          <p:cNvPr id="14" name="TextBox 13">
            <a:extLst>
              <a:ext uri="{FF2B5EF4-FFF2-40B4-BE49-F238E27FC236}">
                <a16:creationId xmlns:a16="http://schemas.microsoft.com/office/drawing/2014/main" id="{DDDDD7C1-68AB-4413-80C6-5C2B77C554C6}"/>
              </a:ext>
            </a:extLst>
          </p:cNvPr>
          <p:cNvSpPr txBox="1"/>
          <p:nvPr/>
        </p:nvSpPr>
        <p:spPr>
          <a:xfrm>
            <a:off x="9196344" y="6031210"/>
            <a:ext cx="2835812" cy="584775"/>
          </a:xfrm>
          <a:prstGeom prst="rect">
            <a:avLst/>
          </a:prstGeom>
          <a:noFill/>
        </p:spPr>
        <p:txBody>
          <a:bodyPr wrap="square">
            <a:spAutoFit/>
          </a:bodyPr>
          <a:lstStyle/>
          <a:p>
            <a:r>
              <a:rPr lang="en-US" sz="800" dirty="0"/>
              <a:t>Ref: </a:t>
            </a:r>
            <a:r>
              <a:rPr lang="en-US" sz="800" dirty="0">
                <a:hlinkClick r:id="rId3"/>
              </a:rPr>
              <a:t>https://attack.mitre.org/docs/attack_roadmap_2020_october.pdf</a:t>
            </a:r>
            <a:endParaRPr lang="en-US" sz="800" dirty="0"/>
          </a:p>
          <a:p>
            <a:endParaRPr lang="en-US" sz="800" dirty="0"/>
          </a:p>
        </p:txBody>
      </p:sp>
    </p:spTree>
    <p:extLst>
      <p:ext uri="{BB962C8B-B14F-4D97-AF65-F5344CB8AC3E}">
        <p14:creationId xmlns:p14="http://schemas.microsoft.com/office/powerpoint/2010/main" val="147212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normAutofit fontScale="90000"/>
          </a:bodyPr>
          <a:lstStyle/>
          <a:p>
            <a:r>
              <a:rPr lang="en-US" dirty="0"/>
              <a:t>Inconsistencies across EDR/XDR break OODA;</a:t>
            </a:r>
            <a:br>
              <a:rPr lang="en-US" dirty="0"/>
            </a:br>
            <a:r>
              <a:rPr lang="en-US" dirty="0"/>
              <a:t>for a single EDR/XDR this is far less of a problem</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A8F4A7-D453-4B60-B901-EDBC0F5A8B08}"/>
              </a:ext>
            </a:extLst>
          </p:cNvPr>
          <p:cNvSpPr txBox="1"/>
          <p:nvPr/>
        </p:nvSpPr>
        <p:spPr>
          <a:xfrm>
            <a:off x="1142652" y="6596390"/>
            <a:ext cx="6122322" cy="523220"/>
          </a:xfrm>
          <a:prstGeom prst="rect">
            <a:avLst/>
          </a:prstGeom>
          <a:noFill/>
        </p:spPr>
        <p:txBody>
          <a:bodyPr wrap="square">
            <a:spAutoFit/>
          </a:bodyPr>
          <a:lstStyle/>
          <a:p>
            <a:r>
              <a:rPr lang="en-US" sz="1400" dirty="0"/>
              <a:t>Ref. </a:t>
            </a:r>
            <a:r>
              <a:rPr lang="en-US" sz="1400" dirty="0">
                <a:hlinkClick r:id="rId3"/>
              </a:rPr>
              <a:t>https://commons.wikimedia.org/wiki/File:OODA.Boyd.svg</a:t>
            </a:r>
            <a:endParaRPr lang="en-US" sz="1400" dirty="0"/>
          </a:p>
          <a:p>
            <a:endParaRPr lang="en-US" sz="1400" dirty="0"/>
          </a:p>
        </p:txBody>
      </p:sp>
    </p:spTree>
    <p:extLst>
      <p:ext uri="{BB962C8B-B14F-4D97-AF65-F5344CB8AC3E}">
        <p14:creationId xmlns:p14="http://schemas.microsoft.com/office/powerpoint/2010/main" val="110382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191353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452-40DE-46CB-80D1-27BBDD818C5C}"/>
              </a:ext>
            </a:extLst>
          </p:cNvPr>
          <p:cNvSpPr>
            <a:spLocks noGrp="1"/>
          </p:cNvSpPr>
          <p:nvPr>
            <p:ph type="title"/>
          </p:nvPr>
        </p:nvSpPr>
        <p:spPr/>
        <p:txBody>
          <a:bodyPr/>
          <a:lstStyle/>
          <a:p>
            <a:r>
              <a:rPr lang="en-US" dirty="0"/>
              <a:t>Previous work follows …</a:t>
            </a:r>
          </a:p>
        </p:txBody>
      </p:sp>
      <p:sp>
        <p:nvSpPr>
          <p:cNvPr id="3" name="Content Placeholder 2">
            <a:extLst>
              <a:ext uri="{FF2B5EF4-FFF2-40B4-BE49-F238E27FC236}">
                <a16:creationId xmlns:a16="http://schemas.microsoft.com/office/drawing/2014/main" id="{2EEF6559-138C-4474-B538-3E876BF9D9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854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8A6-FC33-47F9-AF4B-7F47D5A875ED}"/>
              </a:ext>
            </a:extLst>
          </p:cNvPr>
          <p:cNvSpPr>
            <a:spLocks noGrp="1"/>
          </p:cNvSpPr>
          <p:nvPr>
            <p:ph type="title"/>
          </p:nvPr>
        </p:nvSpPr>
        <p:spPr/>
        <p:txBody>
          <a:bodyPr/>
          <a:lstStyle/>
          <a:p>
            <a:r>
              <a:rPr lang="en-US" dirty="0"/>
              <a:t>EDR Now</a:t>
            </a:r>
          </a:p>
        </p:txBody>
      </p:sp>
      <p:sp>
        <p:nvSpPr>
          <p:cNvPr id="3" name="Content Placeholder 2">
            <a:extLst>
              <a:ext uri="{FF2B5EF4-FFF2-40B4-BE49-F238E27FC236}">
                <a16:creationId xmlns:a16="http://schemas.microsoft.com/office/drawing/2014/main" id="{F1E1C95B-8240-4428-9A42-3E3F9D2D6E96}"/>
              </a:ext>
            </a:extLst>
          </p:cNvPr>
          <p:cNvSpPr>
            <a:spLocks noGrp="1"/>
          </p:cNvSpPr>
          <p:nvPr>
            <p:ph idx="1"/>
          </p:nvPr>
        </p:nvSpPr>
        <p:spPr/>
        <p:txBody>
          <a:bodyPr>
            <a:normAutofit fontScale="92500" lnSpcReduction="20000"/>
          </a:bodyPr>
          <a:lstStyle/>
          <a:p>
            <a:r>
              <a:rPr lang="en-US" dirty="0" err="1"/>
              <a:t>Mitre</a:t>
            </a:r>
            <a:r>
              <a:rPr lang="en-US" dirty="0"/>
              <a:t> key EDR components</a:t>
            </a:r>
          </a:p>
          <a:p>
            <a:pPr lvl="1"/>
            <a:r>
              <a:rPr lang="en-US" dirty="0">
                <a:hlinkClick r:id="rId2"/>
              </a:rPr>
              <a:t>https://heimdalsecurity.com/blog/what-is-edr-endpoint-detection-and-response/</a:t>
            </a:r>
            <a:endParaRPr lang="en-US" dirty="0"/>
          </a:p>
          <a:p>
            <a:pPr lvl="1"/>
            <a:r>
              <a:rPr lang="en-US" dirty="0"/>
              <a:t>Endpoint data Collection</a:t>
            </a:r>
          </a:p>
          <a:p>
            <a:pPr lvl="1"/>
            <a:r>
              <a:rPr lang="en-US" dirty="0"/>
              <a:t>Data Analysis and Forensics </a:t>
            </a:r>
          </a:p>
          <a:p>
            <a:pPr lvl="1"/>
            <a:r>
              <a:rPr lang="en-US" dirty="0"/>
              <a:t>Threat Hunting – Chasing and resolving inconsistencies, indicators, outliers</a:t>
            </a:r>
          </a:p>
          <a:p>
            <a:pPr lvl="1"/>
            <a:r>
              <a:rPr lang="en-US" dirty="0"/>
              <a:t>Automated response to block malicious activity</a:t>
            </a:r>
          </a:p>
          <a:p>
            <a:r>
              <a:rPr lang="en-US" dirty="0"/>
              <a:t>Gartner primary EDR capabilities</a:t>
            </a:r>
          </a:p>
          <a:p>
            <a:pPr lvl="1"/>
            <a:r>
              <a:rPr lang="en-US" dirty="0">
                <a:hlinkClick r:id="rId3"/>
              </a:rPr>
              <a:t>https://www.gartner.com/reviews/market/endpoint-detection-and-response-solutions</a:t>
            </a:r>
            <a:endParaRPr lang="en-US" dirty="0"/>
          </a:p>
          <a:p>
            <a:pPr lvl="1"/>
            <a:r>
              <a:rPr lang="en-US" dirty="0"/>
              <a:t>Detect Security Incidents</a:t>
            </a:r>
          </a:p>
          <a:p>
            <a:pPr lvl="1"/>
            <a:r>
              <a:rPr lang="en-US" dirty="0"/>
              <a:t>Contain Incident at the endpoint</a:t>
            </a:r>
          </a:p>
          <a:p>
            <a:pPr lvl="1"/>
            <a:r>
              <a:rPr lang="en-US" dirty="0"/>
              <a:t>Investigate security incidents</a:t>
            </a:r>
          </a:p>
          <a:p>
            <a:pPr lvl="1"/>
            <a:r>
              <a:rPr lang="en-US" dirty="0"/>
              <a:t>Provide remediation guidance</a:t>
            </a:r>
          </a:p>
          <a:p>
            <a:pPr lvl="1"/>
            <a:r>
              <a:rPr lang="en-US" u="sng" dirty="0"/>
              <a:t>File-based and file-less threats</a:t>
            </a:r>
          </a:p>
        </p:txBody>
      </p:sp>
    </p:spTree>
    <p:extLst>
      <p:ext uri="{BB962C8B-B14F-4D97-AF65-F5344CB8AC3E}">
        <p14:creationId xmlns:p14="http://schemas.microsoft.com/office/powerpoint/2010/main" val="276270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8110FD-8D84-461C-A11A-64D9827391D4}"/>
              </a:ext>
            </a:extLst>
          </p:cNvPr>
          <p:cNvSpPr>
            <a:spLocks noGrp="1"/>
          </p:cNvSpPr>
          <p:nvPr>
            <p:ph type="title"/>
          </p:nvPr>
        </p:nvSpPr>
        <p:spPr/>
        <p:txBody>
          <a:bodyPr>
            <a:normAutofit fontScale="90000"/>
          </a:bodyPr>
          <a:lstStyle/>
          <a:p>
            <a:r>
              <a:rPr lang="en-US" dirty="0"/>
              <a:t>*Forrester EDR -&gt; XDR : </a:t>
            </a:r>
            <a:br>
              <a:rPr lang="en-US" dirty="0"/>
            </a:br>
            <a:r>
              <a:rPr lang="en-US" sz="2400" dirty="0"/>
              <a:t>From Adapt or Die: EDR is Dead, Forrester – </a:t>
            </a:r>
            <a:r>
              <a:rPr lang="en-US" sz="2400" dirty="0" err="1"/>
              <a:t>Crowdstrike</a:t>
            </a:r>
            <a:r>
              <a:rPr lang="en-US" sz="2400" dirty="0"/>
              <a:t>, PAN, Trend … April 28, 2021</a:t>
            </a:r>
            <a:endParaRPr lang="en-US" dirty="0"/>
          </a:p>
        </p:txBody>
      </p:sp>
      <p:sp>
        <p:nvSpPr>
          <p:cNvPr id="9" name="Content Placeholder 8">
            <a:extLst>
              <a:ext uri="{FF2B5EF4-FFF2-40B4-BE49-F238E27FC236}">
                <a16:creationId xmlns:a16="http://schemas.microsoft.com/office/drawing/2014/main" id="{46366A57-FB01-45EA-B457-883ABBFBB468}"/>
              </a:ext>
            </a:extLst>
          </p:cNvPr>
          <p:cNvSpPr>
            <a:spLocks noGrp="1"/>
          </p:cNvSpPr>
          <p:nvPr>
            <p:ph idx="1"/>
          </p:nvPr>
        </p:nvSpPr>
        <p:spPr/>
        <p:txBody>
          <a:bodyPr>
            <a:normAutofit fontScale="92500" lnSpcReduction="20000"/>
          </a:bodyPr>
          <a:lstStyle/>
          <a:p>
            <a:r>
              <a:rPr lang="en-US" dirty="0"/>
              <a:t>In XDR the endpoint becomes the correlation anchor, across sensing modalities, business context, and security tooling – consolidating related alerts across its data lake into a single incident. </a:t>
            </a:r>
          </a:p>
          <a:p>
            <a:r>
              <a:rPr lang="en-US" dirty="0"/>
              <a:t> In XDR, all offerings support automated RCA (in EDR: Trend, Kaspersky). </a:t>
            </a:r>
            <a:r>
              <a:rPr lang="en-US" i="1" dirty="0"/>
              <a:t>Extends detection to entire attack lifecycle.</a:t>
            </a:r>
            <a:endParaRPr lang="en-US" dirty="0"/>
          </a:p>
          <a:p>
            <a:r>
              <a:rPr lang="en-US" dirty="0"/>
              <a:t>In XDR, responses are analytics triggered workflows, adaptively triggering (risk or criteria) captive playbooks. </a:t>
            </a:r>
            <a:r>
              <a:rPr lang="en-US" i="1" dirty="0"/>
              <a:t>Risk-based triggers, policy structure/logic and orchestration are offering specific and externally opaque.</a:t>
            </a:r>
          </a:p>
          <a:p>
            <a:r>
              <a:rPr lang="en-US" dirty="0"/>
              <a:t>In XDR, beyond endpoint telemetry, includes network, platform, user, device, … in one place. (for analysis, ML training, pivoting, …) . Hunting, causal analysis, mitigation planning, … are all more accessible without cobbling across tools. </a:t>
            </a:r>
          </a:p>
          <a:p>
            <a:endParaRPr lang="en-US" dirty="0"/>
          </a:p>
        </p:txBody>
      </p:sp>
    </p:spTree>
    <p:extLst>
      <p:ext uri="{BB962C8B-B14F-4D97-AF65-F5344CB8AC3E}">
        <p14:creationId xmlns:p14="http://schemas.microsoft.com/office/powerpoint/2010/main" val="2330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5F63-BB0D-4C34-95C6-3A7A221D4D71}"/>
              </a:ext>
            </a:extLst>
          </p:cNvPr>
          <p:cNvSpPr>
            <a:spLocks noGrp="1"/>
          </p:cNvSpPr>
          <p:nvPr>
            <p:ph type="title"/>
          </p:nvPr>
        </p:nvSpPr>
        <p:spPr/>
        <p:txBody>
          <a:bodyPr/>
          <a:lstStyle/>
          <a:p>
            <a:r>
              <a:rPr lang="en-US" dirty="0"/>
              <a:t>*Current XDR design drivers</a:t>
            </a:r>
          </a:p>
        </p:txBody>
      </p:sp>
      <p:sp>
        <p:nvSpPr>
          <p:cNvPr id="3" name="Content Placeholder 2">
            <a:extLst>
              <a:ext uri="{FF2B5EF4-FFF2-40B4-BE49-F238E27FC236}">
                <a16:creationId xmlns:a16="http://schemas.microsoft.com/office/drawing/2014/main" id="{51C68908-35A9-42E4-90E8-B6A38EFBCFDC}"/>
              </a:ext>
            </a:extLst>
          </p:cNvPr>
          <p:cNvSpPr>
            <a:spLocks noGrp="1"/>
          </p:cNvSpPr>
          <p:nvPr>
            <p:ph idx="1"/>
          </p:nvPr>
        </p:nvSpPr>
        <p:spPr/>
        <p:txBody>
          <a:bodyPr/>
          <a:lstStyle/>
          <a:p>
            <a:r>
              <a:rPr lang="en-US" dirty="0"/>
              <a:t>In modern attacks, coherent telemetry across all endpoints is necessary (workstations, servers, mobile devices, cloud assets, …)</a:t>
            </a:r>
          </a:p>
          <a:p>
            <a:r>
              <a:rPr lang="en-US" dirty="0"/>
              <a:t>Cloud hosted data lake, analytics, training require cloud hosting for elasticity and pervasive availability, despite enterprise compromise.</a:t>
            </a:r>
          </a:p>
          <a:p>
            <a:r>
              <a:rPr lang="en-US" dirty="0"/>
              <a:t>Many enterprise will augment with, or rely on MDR to gain security analyst, hunting, mitigation planning expertise.</a:t>
            </a:r>
          </a:p>
        </p:txBody>
      </p:sp>
    </p:spTree>
    <p:extLst>
      <p:ext uri="{BB962C8B-B14F-4D97-AF65-F5344CB8AC3E}">
        <p14:creationId xmlns:p14="http://schemas.microsoft.com/office/powerpoint/2010/main" val="236972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1F5B-3A99-49A6-8B03-7EAB3B1A092A}"/>
              </a:ext>
            </a:extLst>
          </p:cNvPr>
          <p:cNvSpPr>
            <a:spLocks noGrp="1"/>
          </p:cNvSpPr>
          <p:nvPr>
            <p:ph type="title"/>
          </p:nvPr>
        </p:nvSpPr>
        <p:spPr/>
        <p:txBody>
          <a:bodyPr/>
          <a:lstStyle/>
          <a:p>
            <a:r>
              <a:rPr lang="en-US" dirty="0"/>
              <a:t>EDR Tools Now - Open Source </a:t>
            </a:r>
          </a:p>
        </p:txBody>
      </p:sp>
      <p:sp>
        <p:nvSpPr>
          <p:cNvPr id="3" name="Content Placeholder 2">
            <a:extLst>
              <a:ext uri="{FF2B5EF4-FFF2-40B4-BE49-F238E27FC236}">
                <a16:creationId xmlns:a16="http://schemas.microsoft.com/office/drawing/2014/main" id="{98ED14CF-CFED-4CD6-82C7-8E8B05094CF9}"/>
              </a:ext>
            </a:extLst>
          </p:cNvPr>
          <p:cNvSpPr>
            <a:spLocks noGrp="1"/>
          </p:cNvSpPr>
          <p:nvPr>
            <p:ph idx="1"/>
          </p:nvPr>
        </p:nvSpPr>
        <p:spPr/>
        <p:txBody>
          <a:bodyPr>
            <a:normAutofit fontScale="62500" lnSpcReduction="20000"/>
          </a:bodyPr>
          <a:lstStyle/>
          <a:p>
            <a:r>
              <a:rPr lang="en-US" dirty="0"/>
              <a:t>*</a:t>
            </a:r>
            <a:r>
              <a:rPr lang="en-US" dirty="0" err="1"/>
              <a:t>Wazuh</a:t>
            </a:r>
            <a:r>
              <a:rPr lang="en-US" dirty="0"/>
              <a:t> – OSSEC ++</a:t>
            </a:r>
          </a:p>
          <a:p>
            <a:r>
              <a:rPr lang="en-US" dirty="0"/>
              <a:t>*OSSEC – LIDS (</a:t>
            </a:r>
            <a:r>
              <a:rPr lang="en-US" dirty="0" err="1"/>
              <a:t>xEndpoint</a:t>
            </a:r>
            <a:r>
              <a:rPr lang="en-US" dirty="0"/>
              <a:t>), MW &amp; RK detection, Automatable Actions, FIM, Inventory</a:t>
            </a:r>
          </a:p>
          <a:p>
            <a:r>
              <a:rPr lang="en-US" dirty="0"/>
              <a:t>*</a:t>
            </a:r>
            <a:r>
              <a:rPr lang="en-US" dirty="0" err="1"/>
              <a:t>TheHive</a:t>
            </a:r>
            <a:r>
              <a:rPr lang="en-US" dirty="0"/>
              <a:t> Cortex - IP, URL, domain, hashes, files, containment integration</a:t>
            </a:r>
          </a:p>
          <a:p>
            <a:r>
              <a:rPr lang="en-US" dirty="0" err="1"/>
              <a:t>OSQuery</a:t>
            </a:r>
            <a:r>
              <a:rPr lang="en-US" dirty="0"/>
              <a:t> – very generic host monitoring (configuration, performance , infrastructure health),  + FIM, YARA (file artifacts) scanning, anomaly detection, process auditing, log settings, …</a:t>
            </a:r>
          </a:p>
          <a:p>
            <a:r>
              <a:rPr lang="en-US" dirty="0"/>
              <a:t>*GRR – YARA, APIs, search and collect : files, reg, procs, mem cap, CPU, network, context … all OSs, massive scale, full API, full cloud enablement/leveraging</a:t>
            </a:r>
          </a:p>
          <a:p>
            <a:r>
              <a:rPr lang="en-US" dirty="0"/>
              <a:t>MIG – logs, files, memory, network, auditing, vulnerability </a:t>
            </a:r>
            <a:r>
              <a:rPr lang="en-US" dirty="0" err="1"/>
              <a:t>mgmt</a:t>
            </a:r>
            <a:r>
              <a:rPr lang="en-US" dirty="0"/>
              <a:t>, … eroding forensics</a:t>
            </a:r>
          </a:p>
          <a:p>
            <a:r>
              <a:rPr lang="en-US" dirty="0"/>
              <a:t>Volatility – digital forensics &amp; incident response, EDR ++ (forensic dimension)</a:t>
            </a:r>
          </a:p>
          <a:p>
            <a:r>
              <a:rPr lang="en-US" dirty="0"/>
              <a:t>Complementary Open Source (</a:t>
            </a:r>
            <a:r>
              <a:rPr lang="en-US" dirty="0" err="1"/>
              <a:t>NDRish</a:t>
            </a:r>
            <a:r>
              <a:rPr lang="en-US" dirty="0"/>
              <a:t>)</a:t>
            </a:r>
          </a:p>
          <a:p>
            <a:pPr lvl="1"/>
            <a:r>
              <a:rPr lang="en-US" dirty="0"/>
              <a:t>NESSUS – </a:t>
            </a:r>
          </a:p>
          <a:p>
            <a:pPr lvl="1"/>
            <a:r>
              <a:rPr lang="en-US" dirty="0"/>
              <a:t>SNORT –</a:t>
            </a:r>
          </a:p>
          <a:p>
            <a:pPr lvl="1"/>
            <a:r>
              <a:rPr lang="en-US" dirty="0" err="1"/>
              <a:t>Ethercap</a:t>
            </a:r>
            <a:r>
              <a:rPr lang="en-US" dirty="0"/>
              <a:t> – </a:t>
            </a:r>
          </a:p>
          <a:p>
            <a:pPr lvl="1"/>
            <a:r>
              <a:rPr lang="en-US" dirty="0"/>
              <a:t>Infection Monkey – (</a:t>
            </a:r>
            <a:r>
              <a:rPr lang="en-US" dirty="0" err="1"/>
              <a:t>Guardicore</a:t>
            </a:r>
            <a:r>
              <a:rPr lang="en-US" dirty="0"/>
              <a:t>)</a:t>
            </a:r>
          </a:p>
          <a:p>
            <a:pPr marL="0" indent="0">
              <a:buNone/>
            </a:pPr>
            <a:r>
              <a:rPr lang="en-US" dirty="0"/>
              <a:t>* Multi-endpoint enabled comparison, analytics, behavior, detection. Querying individual endpoints severely limits EDR utility for these OS EDR tools.</a:t>
            </a:r>
          </a:p>
          <a:p>
            <a:endParaRPr lang="en-US" dirty="0"/>
          </a:p>
          <a:p>
            <a:endParaRPr lang="en-US" dirty="0"/>
          </a:p>
        </p:txBody>
      </p:sp>
    </p:spTree>
    <p:extLst>
      <p:ext uri="{BB962C8B-B14F-4D97-AF65-F5344CB8AC3E}">
        <p14:creationId xmlns:p14="http://schemas.microsoft.com/office/powerpoint/2010/main" val="7015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B2C8-33F9-4442-A5C1-B21F44DF46E6}"/>
              </a:ext>
            </a:extLst>
          </p:cNvPr>
          <p:cNvSpPr>
            <a:spLocks noGrp="1"/>
          </p:cNvSpPr>
          <p:nvPr>
            <p:ph type="title"/>
          </p:nvPr>
        </p:nvSpPr>
        <p:spPr/>
        <p:txBody>
          <a:bodyPr/>
          <a:lstStyle/>
          <a:p>
            <a:r>
              <a:rPr lang="en-US" dirty="0"/>
              <a:t>EDR Tools Now - Commercial</a:t>
            </a:r>
          </a:p>
        </p:txBody>
      </p:sp>
      <p:sp>
        <p:nvSpPr>
          <p:cNvPr id="3" name="Content Placeholder 2">
            <a:extLst>
              <a:ext uri="{FF2B5EF4-FFF2-40B4-BE49-F238E27FC236}">
                <a16:creationId xmlns:a16="http://schemas.microsoft.com/office/drawing/2014/main" id="{F81E2E93-3FC0-49A9-AAD6-768760D7A301}"/>
              </a:ext>
            </a:extLst>
          </p:cNvPr>
          <p:cNvSpPr>
            <a:spLocks noGrp="1"/>
          </p:cNvSpPr>
          <p:nvPr>
            <p:ph idx="1"/>
          </p:nvPr>
        </p:nvSpPr>
        <p:spPr/>
        <p:txBody>
          <a:bodyPr>
            <a:normAutofit lnSpcReduction="10000"/>
          </a:bodyPr>
          <a:lstStyle/>
          <a:p>
            <a:pPr marL="0" indent="0">
              <a:buNone/>
            </a:pPr>
            <a:r>
              <a:rPr lang="en-US" dirty="0"/>
              <a:t>Gartner EPP MQ Leaders</a:t>
            </a:r>
          </a:p>
          <a:p>
            <a:r>
              <a:rPr lang="en-US" dirty="0"/>
              <a:t>Microsoft - Defender for Endpoint</a:t>
            </a:r>
          </a:p>
          <a:p>
            <a:r>
              <a:rPr lang="en-US" dirty="0" err="1"/>
              <a:t>Crowdstrike</a:t>
            </a:r>
            <a:r>
              <a:rPr lang="en-US" dirty="0"/>
              <a:t> - Falcon </a:t>
            </a:r>
          </a:p>
          <a:p>
            <a:r>
              <a:rPr lang="en-US" dirty="0"/>
              <a:t>Trend Micro Apex One – XDR for Cloud (Cloud One)</a:t>
            </a:r>
          </a:p>
          <a:p>
            <a:r>
              <a:rPr lang="en-US" dirty="0" err="1"/>
              <a:t>SentinelOne</a:t>
            </a:r>
            <a:r>
              <a:rPr lang="en-US" dirty="0"/>
              <a:t> - Singularity</a:t>
            </a:r>
          </a:p>
          <a:p>
            <a:r>
              <a:rPr lang="en-US" dirty="0"/>
              <a:t>McAfee – MVISION EDR</a:t>
            </a:r>
          </a:p>
          <a:p>
            <a:r>
              <a:rPr lang="en-US" dirty="0"/>
              <a:t>Sophos – Intercept-X</a:t>
            </a:r>
          </a:p>
          <a:p>
            <a:r>
              <a:rPr lang="en-US" dirty="0"/>
              <a:t>13 non-Leaders</a:t>
            </a:r>
          </a:p>
          <a:p>
            <a:pPr marL="0" indent="0">
              <a:buNone/>
            </a:pPr>
            <a:r>
              <a:rPr lang="en-US" dirty="0"/>
              <a:t>Very different models, semantics, actions, integrations, positioning</a:t>
            </a:r>
          </a:p>
          <a:p>
            <a:pPr marL="0" indent="0">
              <a:buNone/>
            </a:pPr>
            <a:endParaRPr lang="en-US" dirty="0"/>
          </a:p>
        </p:txBody>
      </p:sp>
    </p:spTree>
    <p:extLst>
      <p:ext uri="{BB962C8B-B14F-4D97-AF65-F5344CB8AC3E}">
        <p14:creationId xmlns:p14="http://schemas.microsoft.com/office/powerpoint/2010/main" val="285493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Restatement of Recommendation from last Update</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 and needs a plan</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a:t>
            </a:r>
          </a:p>
          <a:p>
            <a:pPr lvl="2"/>
            <a:r>
              <a:rPr lang="en-US" dirty="0"/>
              <a:t>I’d like to lead or co-lead this effort </a:t>
            </a:r>
          </a:p>
          <a:p>
            <a:pPr marL="914400" lvl="2" indent="0">
              <a:buNone/>
            </a:pPr>
            <a:endParaRPr lang="en-US" dirty="0"/>
          </a:p>
        </p:txBody>
      </p:sp>
    </p:spTree>
    <p:extLst>
      <p:ext uri="{BB962C8B-B14F-4D97-AF65-F5344CB8AC3E}">
        <p14:creationId xmlns:p14="http://schemas.microsoft.com/office/powerpoint/2010/main" val="1555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977-83AD-48D3-A7EC-B2D15F6CD128}"/>
              </a:ext>
            </a:extLst>
          </p:cNvPr>
          <p:cNvSpPr>
            <a:spLocks noGrp="1"/>
          </p:cNvSpPr>
          <p:nvPr>
            <p:ph type="title"/>
          </p:nvPr>
        </p:nvSpPr>
        <p:spPr/>
        <p:txBody>
          <a:bodyPr/>
          <a:lstStyle/>
          <a:p>
            <a:r>
              <a:rPr lang="en-US" dirty="0"/>
              <a:t>But EDR queries, results and semantics are highly balkanized</a:t>
            </a:r>
          </a:p>
        </p:txBody>
      </p:sp>
      <p:sp>
        <p:nvSpPr>
          <p:cNvPr id="3" name="Content Placeholder 2">
            <a:extLst>
              <a:ext uri="{FF2B5EF4-FFF2-40B4-BE49-F238E27FC236}">
                <a16:creationId xmlns:a16="http://schemas.microsoft.com/office/drawing/2014/main" id="{1F72683B-143C-445C-80A8-C31701A934FD}"/>
              </a:ext>
            </a:extLst>
          </p:cNvPr>
          <p:cNvSpPr>
            <a:spLocks noGrp="1"/>
          </p:cNvSpPr>
          <p:nvPr>
            <p:ph idx="1"/>
          </p:nvPr>
        </p:nvSpPr>
        <p:spPr/>
        <p:txBody>
          <a:bodyPr>
            <a:normAutofit lnSpcReduction="10000"/>
          </a:bodyPr>
          <a:lstStyle/>
          <a:p>
            <a:r>
              <a:rPr lang="en-US" dirty="0"/>
              <a:t>Different EDR interaction models: Structured API model , Query,  Analyzers (which the refer artifacts), inter-endpoint…</a:t>
            </a:r>
          </a:p>
          <a:p>
            <a:r>
              <a:rPr lang="en-US" dirty="0"/>
              <a:t>Different property/attribute/value naming and representations – not too bad at the OS, but diverges as synthetic artifacts get referenced</a:t>
            </a:r>
          </a:p>
          <a:p>
            <a:r>
              <a:rPr lang="en-US" dirty="0"/>
              <a:t>Semantics can be wildly different:</a:t>
            </a:r>
          </a:p>
          <a:p>
            <a:pPr lvl="1"/>
            <a:r>
              <a:rPr lang="en-US" dirty="0"/>
              <a:t>Different detection approaches have different SNR, meaning and mitigation contexts (</a:t>
            </a:r>
            <a:r>
              <a:rPr lang="en-US" dirty="0" err="1"/>
              <a:t>nw</a:t>
            </a:r>
            <a:r>
              <a:rPr lang="en-US" dirty="0"/>
              <a:t> detection of any anomaly only informs network mitigation; ep detection may not know about any </a:t>
            </a:r>
            <a:r>
              <a:rPr lang="en-US" dirty="0" err="1"/>
              <a:t>nw</a:t>
            </a:r>
            <a:r>
              <a:rPr lang="en-US" dirty="0"/>
              <a:t> mitigations (.g. virtual patching))</a:t>
            </a:r>
          </a:p>
          <a:p>
            <a:pPr lvl="1"/>
            <a:r>
              <a:rPr lang="en-US" dirty="0"/>
              <a:t>Virtual patching at an upstream firewall, is not comparable to actual patching of a discovered vulnerability. </a:t>
            </a:r>
          </a:p>
          <a:p>
            <a:r>
              <a:rPr lang="en-US" dirty="0"/>
              <a:t>Example: See STIX Shifter</a:t>
            </a:r>
          </a:p>
        </p:txBody>
      </p:sp>
    </p:spTree>
    <p:extLst>
      <p:ext uri="{BB962C8B-B14F-4D97-AF65-F5344CB8AC3E}">
        <p14:creationId xmlns:p14="http://schemas.microsoft.com/office/powerpoint/2010/main" val="240543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a:t>
            </a:r>
            <a:r>
              <a:rPr lang="en-US" dirty="0" err="1"/>
              <a:t>Cortext</a:t>
            </a:r>
            <a:r>
              <a:rPr lang="en-US" dirty="0"/>
              <a:t> 2</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3328416" y="1825625"/>
            <a:ext cx="8025384" cy="4351338"/>
          </a:xfrm>
        </p:spPr>
        <p:txBody>
          <a:bodyPr>
            <a:normAutofit lnSpcReduction="10000"/>
          </a:bodyPr>
          <a:lstStyle/>
          <a:p>
            <a:r>
              <a:rPr lang="en-US" dirty="0"/>
              <a:t>Not artifact centric. Stimulate analyzers that the touch whatever observables they need to.</a:t>
            </a:r>
          </a:p>
          <a:p>
            <a:r>
              <a:rPr lang="en-US" dirty="0"/>
              <a:t>Heavily focused on the process of orchestrating EDR across roles and controlling access to the observables.</a:t>
            </a:r>
          </a:p>
          <a:p>
            <a:r>
              <a:rPr lang="en-US" dirty="0"/>
              <a:t>Enables analysis, detection and response across endpoints.</a:t>
            </a:r>
          </a:p>
          <a:p>
            <a:r>
              <a:rPr lang="en-US" dirty="0"/>
              <a:t>Many internally defined abstractions (orgs, users, jobs, analyzers, …). Conventional EDR is embedded.</a:t>
            </a:r>
          </a:p>
          <a:p>
            <a:r>
              <a:rPr lang="en-US" dirty="0"/>
              <a:t>There is a file analyzer.</a:t>
            </a:r>
          </a:p>
        </p:txBody>
      </p:sp>
      <p:pic>
        <p:nvPicPr>
          <p:cNvPr id="6" name="Picture 5">
            <a:extLst>
              <a:ext uri="{FF2B5EF4-FFF2-40B4-BE49-F238E27FC236}">
                <a16:creationId xmlns:a16="http://schemas.microsoft.com/office/drawing/2014/main" id="{9265D5A9-EF6A-48AB-BC66-C2A5EC7D7030}"/>
              </a:ext>
            </a:extLst>
          </p:cNvPr>
          <p:cNvPicPr>
            <a:picLocks noChangeAspect="1"/>
          </p:cNvPicPr>
          <p:nvPr/>
        </p:nvPicPr>
        <p:blipFill>
          <a:blip r:embed="rId2"/>
          <a:stretch>
            <a:fillRect/>
          </a:stretch>
        </p:blipFill>
        <p:spPr>
          <a:xfrm>
            <a:off x="350279" y="1324671"/>
            <a:ext cx="2532647" cy="553332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338554"/>
          </a:xfrm>
          <a:prstGeom prst="rect">
            <a:avLst/>
          </a:prstGeom>
          <a:noFill/>
        </p:spPr>
        <p:txBody>
          <a:bodyPr wrap="square" rtlCol="0">
            <a:spAutoFit/>
          </a:bodyPr>
          <a:lstStyle/>
          <a:p>
            <a:r>
              <a:rPr lang="en-US" sz="1600" dirty="0"/>
              <a:t>Cortex 2 API: </a:t>
            </a:r>
            <a:r>
              <a:rPr lang="en-US" sz="1600" dirty="0">
                <a:hlinkClick r:id="rId3"/>
              </a:rPr>
              <a:t>https://github.com/TheHive-Project/CortexDocs/blob/master/api/api-guide.md#analyzer-model</a:t>
            </a:r>
            <a:endParaRPr lang="en-US" sz="1600" dirty="0"/>
          </a:p>
        </p:txBody>
      </p:sp>
    </p:spTree>
    <p:extLst>
      <p:ext uri="{BB962C8B-B14F-4D97-AF65-F5344CB8AC3E}">
        <p14:creationId xmlns:p14="http://schemas.microsoft.com/office/powerpoint/2010/main" val="2220596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Microsoft Defender for Endpoint</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7266431" y="5120640"/>
            <a:ext cx="4685999" cy="1568716"/>
          </a:xfrm>
        </p:spPr>
        <p:txBody>
          <a:bodyPr>
            <a:normAutofit lnSpcReduction="10000"/>
          </a:bodyPr>
          <a:lstStyle/>
          <a:p>
            <a:r>
              <a:rPr lang="en-US" sz="2000" dirty="0"/>
              <a:t>Very artifact centric..</a:t>
            </a:r>
          </a:p>
          <a:p>
            <a:r>
              <a:rPr lang="en-US" sz="2000" dirty="0"/>
              <a:t>Unique abstractions (e.g. “investigation package”)</a:t>
            </a:r>
          </a:p>
          <a:p>
            <a:r>
              <a:rPr lang="en-US" sz="2000" dirty="0"/>
              <a:t>Deep integration of opaque analytics, correlation, policy driven actions.</a:t>
            </a:r>
          </a:p>
          <a:p>
            <a:endParaRPr lang="en-US" sz="2000" dirty="0"/>
          </a:p>
        </p:txBody>
      </p:sp>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584775"/>
          </a:xfrm>
          <a:prstGeom prst="rect">
            <a:avLst/>
          </a:prstGeom>
          <a:noFill/>
        </p:spPr>
        <p:txBody>
          <a:bodyPr wrap="square" rtlCol="0">
            <a:spAutoFit/>
          </a:bodyPr>
          <a:lstStyle/>
          <a:p>
            <a:r>
              <a:rPr lang="en-US" sz="1600" dirty="0"/>
              <a:t>Defender for Endpoint API: </a:t>
            </a:r>
            <a:r>
              <a:rPr lang="en-US" sz="1600" dirty="0">
                <a:hlinkClick r:id="rId2"/>
              </a:rPr>
              <a:t>https://docs.microsoft.com/en-us/microsoft-365/security/defender-endpoint/ti-indicator?view=o365-worldwide</a:t>
            </a:r>
            <a:endParaRPr lang="en-US" sz="1600" dirty="0"/>
          </a:p>
        </p:txBody>
      </p:sp>
      <p:pic>
        <p:nvPicPr>
          <p:cNvPr id="5" name="Picture 4">
            <a:extLst>
              <a:ext uri="{FF2B5EF4-FFF2-40B4-BE49-F238E27FC236}">
                <a16:creationId xmlns:a16="http://schemas.microsoft.com/office/drawing/2014/main" id="{8A3E9DE3-F851-4752-ACE3-D60351BAFD42}"/>
              </a:ext>
            </a:extLst>
          </p:cNvPr>
          <p:cNvPicPr>
            <a:picLocks noChangeAspect="1"/>
          </p:cNvPicPr>
          <p:nvPr/>
        </p:nvPicPr>
        <p:blipFill>
          <a:blip r:embed="rId3"/>
          <a:stretch>
            <a:fillRect/>
          </a:stretch>
        </p:blipFill>
        <p:spPr>
          <a:xfrm>
            <a:off x="239569" y="1555950"/>
            <a:ext cx="2284175" cy="48286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8E33B8-7CCD-42C8-BAE7-568BAFFF87DA}"/>
              </a:ext>
            </a:extLst>
          </p:cNvPr>
          <p:cNvPicPr>
            <a:picLocks noChangeAspect="1"/>
          </p:cNvPicPr>
          <p:nvPr/>
        </p:nvPicPr>
        <p:blipFill>
          <a:blip r:embed="rId4"/>
          <a:stretch>
            <a:fillRect/>
          </a:stretch>
        </p:blipFill>
        <p:spPr>
          <a:xfrm>
            <a:off x="2895362" y="1439929"/>
            <a:ext cx="3816571" cy="524942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074F233-DDA0-4D72-8ED2-0ECCCF7604FC}"/>
              </a:ext>
            </a:extLst>
          </p:cNvPr>
          <p:cNvPicPr>
            <a:picLocks noChangeAspect="1"/>
          </p:cNvPicPr>
          <p:nvPr/>
        </p:nvPicPr>
        <p:blipFill>
          <a:blip r:embed="rId5"/>
          <a:stretch>
            <a:fillRect/>
          </a:stretch>
        </p:blipFill>
        <p:spPr>
          <a:xfrm>
            <a:off x="7347863" y="1255775"/>
            <a:ext cx="4523133" cy="3767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12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5FB1-D6EB-4377-875F-4CEA352E4FBE}"/>
              </a:ext>
            </a:extLst>
          </p:cNvPr>
          <p:cNvSpPr>
            <a:spLocks noGrp="1"/>
          </p:cNvSpPr>
          <p:nvPr>
            <p:ph type="title"/>
          </p:nvPr>
        </p:nvSpPr>
        <p:spPr/>
        <p:txBody>
          <a:bodyPr/>
          <a:lstStyle/>
          <a:p>
            <a:r>
              <a:rPr lang="en-US" dirty="0"/>
              <a:t>EDR, NDR, XDR, and MDR are converging.</a:t>
            </a:r>
          </a:p>
        </p:txBody>
      </p:sp>
      <p:sp>
        <p:nvSpPr>
          <p:cNvPr id="3" name="Content Placeholder 2">
            <a:extLst>
              <a:ext uri="{FF2B5EF4-FFF2-40B4-BE49-F238E27FC236}">
                <a16:creationId xmlns:a16="http://schemas.microsoft.com/office/drawing/2014/main" id="{78AB9E29-4BBB-4AD2-B5E4-5487CC3B6870}"/>
              </a:ext>
            </a:extLst>
          </p:cNvPr>
          <p:cNvSpPr>
            <a:spLocks noGrp="1"/>
          </p:cNvSpPr>
          <p:nvPr>
            <p:ph idx="1"/>
          </p:nvPr>
        </p:nvSpPr>
        <p:spPr/>
        <p:txBody>
          <a:bodyPr>
            <a:normAutofit fontScale="92500" lnSpcReduction="20000"/>
          </a:bodyPr>
          <a:lstStyle/>
          <a:p>
            <a:r>
              <a:rPr lang="en-US" dirty="0"/>
              <a:t>*Gartner labels the market for technology in this convergence EPP subsuming EDR. </a:t>
            </a:r>
          </a:p>
          <a:p>
            <a:pPr lvl="1"/>
            <a:r>
              <a:rPr lang="en-US" dirty="0"/>
              <a:t>Endpoint and network convergence is accelerating. All attacks exhibit both. Detect++</a:t>
            </a:r>
          </a:p>
          <a:p>
            <a:pPr lvl="1"/>
            <a:r>
              <a:rPr lang="en-US" dirty="0"/>
              <a:t>By 2032 YE, cloud delivered EPP will exceed 95% of deployments</a:t>
            </a:r>
          </a:p>
          <a:p>
            <a:pPr lvl="1"/>
            <a:r>
              <a:rPr lang="en-US" dirty="0"/>
              <a:t>By 2025 50% of EDR users will be using managed detection and response</a:t>
            </a:r>
          </a:p>
          <a:p>
            <a:pPr lvl="1"/>
            <a:r>
              <a:rPr lang="en-US" dirty="0"/>
              <a:t>By 2025 60% of EDR solutions will include data from multiple security control sources, such as Identity, CASB and DLP</a:t>
            </a:r>
          </a:p>
          <a:p>
            <a:r>
              <a:rPr lang="en-US" dirty="0"/>
              <a:t>Question: Do we address this rapidly consolidating EPP space, which includes EDR, NDR, XDR, MDR? Or focus on the evaporating conventional EDR space?</a:t>
            </a:r>
          </a:p>
          <a:p>
            <a:r>
              <a:rPr lang="en-US" dirty="0"/>
              <a:t>Concern: Directly interacting with endpoints, about files processes, hashes, simple indicators … does not seem to be the center of EDR-EPP detection or action.</a:t>
            </a:r>
          </a:p>
        </p:txBody>
      </p:sp>
      <p:sp>
        <p:nvSpPr>
          <p:cNvPr id="4" name="TextBox 3">
            <a:extLst>
              <a:ext uri="{FF2B5EF4-FFF2-40B4-BE49-F238E27FC236}">
                <a16:creationId xmlns:a16="http://schemas.microsoft.com/office/drawing/2014/main" id="{CB9C259A-4DC8-4749-9130-6A70D3EF6C22}"/>
              </a:ext>
            </a:extLst>
          </p:cNvPr>
          <p:cNvSpPr txBox="1"/>
          <p:nvPr/>
        </p:nvSpPr>
        <p:spPr>
          <a:xfrm>
            <a:off x="9070848" y="6330823"/>
            <a:ext cx="2820516" cy="369332"/>
          </a:xfrm>
          <a:prstGeom prst="rect">
            <a:avLst/>
          </a:prstGeom>
          <a:noFill/>
        </p:spPr>
        <p:txBody>
          <a:bodyPr wrap="none" rtlCol="0">
            <a:spAutoFit/>
          </a:bodyPr>
          <a:lstStyle/>
          <a:p>
            <a:r>
              <a:rPr lang="en-US" dirty="0"/>
              <a:t>*Gartner EPP MQ May 2021</a:t>
            </a:r>
          </a:p>
        </p:txBody>
      </p:sp>
    </p:spTree>
    <p:extLst>
      <p:ext uri="{BB962C8B-B14F-4D97-AF65-F5344CB8AC3E}">
        <p14:creationId xmlns:p14="http://schemas.microsoft.com/office/powerpoint/2010/main" val="79350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647C-A3E2-4435-9ED6-16F648B102BA}"/>
              </a:ext>
            </a:extLst>
          </p:cNvPr>
          <p:cNvSpPr>
            <a:spLocks noGrp="1"/>
          </p:cNvSpPr>
          <p:nvPr>
            <p:ph type="title"/>
          </p:nvPr>
        </p:nvSpPr>
        <p:spPr/>
        <p:txBody>
          <a:bodyPr/>
          <a:lstStyle/>
          <a:p>
            <a:r>
              <a:rPr lang="en-US" dirty="0"/>
              <a:t>OASIS OpenC2-ap-edr</a:t>
            </a:r>
          </a:p>
        </p:txBody>
      </p:sp>
      <p:sp>
        <p:nvSpPr>
          <p:cNvPr id="3" name="Content Placeholder 2">
            <a:extLst>
              <a:ext uri="{FF2B5EF4-FFF2-40B4-BE49-F238E27FC236}">
                <a16:creationId xmlns:a16="http://schemas.microsoft.com/office/drawing/2014/main" id="{39B47129-15CA-4A5B-8AF8-C5C2EA92EB94}"/>
              </a:ext>
            </a:extLst>
          </p:cNvPr>
          <p:cNvSpPr>
            <a:spLocks noGrp="1"/>
          </p:cNvSpPr>
          <p:nvPr>
            <p:ph idx="1"/>
          </p:nvPr>
        </p:nvSpPr>
        <p:spPr/>
        <p:txBody>
          <a:bodyPr>
            <a:normAutofit/>
          </a:bodyPr>
          <a:lstStyle/>
          <a:p>
            <a:pPr marL="0" indent="0" algn="l">
              <a:buNone/>
            </a:pPr>
            <a:r>
              <a:rPr lang="en-US" sz="2400" b="0" i="0" u="sng" dirty="0">
                <a:solidFill>
                  <a:srgbClr val="2248E5"/>
                </a:solidFill>
                <a:effectLst/>
                <a:latin typeface="Poppins" panose="00000500000000000000" pitchFamily="2" charset="0"/>
                <a:hlinkClick r:id="rId2"/>
              </a:rPr>
              <a:t>openc2-ap-edr</a:t>
            </a:r>
            <a:r>
              <a:rPr lang="en-US" sz="2400" b="0" i="0" dirty="0">
                <a:solidFill>
                  <a:srgbClr val="0A2540"/>
                </a:solidFill>
                <a:effectLst/>
                <a:latin typeface="Poppins" panose="00000500000000000000" pitchFamily="2" charset="0"/>
              </a:rPr>
              <a:t> - Defining Actions, Targets, Specifiers and Options that are consistent with the version 1.0 of the OpenC2 Language Specification in the context of command and control of </a:t>
            </a:r>
            <a:r>
              <a:rPr lang="en-US" sz="2400" b="0" i="0" u="sng" dirty="0">
                <a:solidFill>
                  <a:srgbClr val="0A2540"/>
                </a:solidFill>
                <a:effectLst/>
                <a:latin typeface="Poppins" panose="00000500000000000000" pitchFamily="2" charset="0"/>
              </a:rPr>
              <a:t>various endpoint detection and response technologies.</a:t>
            </a:r>
          </a:p>
          <a:p>
            <a:pPr marL="0" indent="0" algn="l">
              <a:buNone/>
            </a:pPr>
            <a:r>
              <a:rPr lang="en-US" sz="2400" b="0" i="0" dirty="0">
                <a:solidFill>
                  <a:srgbClr val="0A2540"/>
                </a:solidFill>
                <a:effectLst/>
                <a:latin typeface="Poppins" panose="00000500000000000000" pitchFamily="2" charset="0"/>
                <a:hlinkClick r:id="rId2"/>
              </a:rPr>
              <a:t>https://github.com/oasis-tcs/openc2-ap-edr</a:t>
            </a:r>
            <a:endParaRPr lang="en-US" b="0" i="0" u="sng" dirty="0">
              <a:solidFill>
                <a:srgbClr val="0A2540"/>
              </a:solidFill>
              <a:effectLst/>
              <a:latin typeface="Poppins" panose="00000500000000000000" pitchFamily="2" charset="0"/>
            </a:endParaRPr>
          </a:p>
          <a:p>
            <a:pPr marL="0" indent="0">
              <a:buNone/>
            </a:pPr>
            <a:r>
              <a:rPr lang="en-US" dirty="0"/>
              <a:t>Q: How much of this scope, do we envision covering?</a:t>
            </a:r>
          </a:p>
          <a:p>
            <a:pPr marL="0" indent="0">
              <a:buNone/>
            </a:pPr>
            <a:r>
              <a:rPr lang="en-US" dirty="0"/>
              <a:t>Q: If not all, how do we describe the subset we will cover?</a:t>
            </a:r>
          </a:p>
          <a:p>
            <a:pPr marL="0" indent="0">
              <a:buNone/>
            </a:pPr>
            <a:r>
              <a:rPr lang="en-US" dirty="0"/>
              <a:t>Assumption: Schema extension must be a semantic and context cover of the scope we embrace.</a:t>
            </a:r>
          </a:p>
        </p:txBody>
      </p:sp>
    </p:spTree>
    <p:extLst>
      <p:ext uri="{BB962C8B-B14F-4D97-AF65-F5344CB8AC3E}">
        <p14:creationId xmlns:p14="http://schemas.microsoft.com/office/powerpoint/2010/main" val="1622021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BC5E-DB8F-4E40-ADEE-E5AF5E654465}"/>
              </a:ext>
            </a:extLst>
          </p:cNvPr>
          <p:cNvSpPr>
            <a:spLocks noGrp="1"/>
          </p:cNvSpPr>
          <p:nvPr>
            <p:ph type="title"/>
          </p:nvPr>
        </p:nvSpPr>
        <p:spPr/>
        <p:txBody>
          <a:bodyPr/>
          <a:lstStyle/>
          <a:p>
            <a:r>
              <a:rPr lang="en-US" dirty="0"/>
              <a:t>Utility of </a:t>
            </a:r>
            <a:r>
              <a:rPr lang="en-US" dirty="0" err="1"/>
              <a:t>Mitre</a:t>
            </a:r>
            <a:r>
              <a:rPr lang="en-US" dirty="0"/>
              <a:t> ATT&amp;CK is growing</a:t>
            </a:r>
          </a:p>
        </p:txBody>
      </p:sp>
      <p:sp>
        <p:nvSpPr>
          <p:cNvPr id="3" name="Content Placeholder 2">
            <a:extLst>
              <a:ext uri="{FF2B5EF4-FFF2-40B4-BE49-F238E27FC236}">
                <a16:creationId xmlns:a16="http://schemas.microsoft.com/office/drawing/2014/main" id="{0AFA2324-1466-4900-B58B-EBCE46E2589C}"/>
              </a:ext>
            </a:extLst>
          </p:cNvPr>
          <p:cNvSpPr>
            <a:spLocks noGrp="1"/>
          </p:cNvSpPr>
          <p:nvPr>
            <p:ph idx="1"/>
          </p:nvPr>
        </p:nvSpPr>
        <p:spPr/>
        <p:txBody>
          <a:bodyPr>
            <a:normAutofit fontScale="92500"/>
          </a:bodyPr>
          <a:lstStyle/>
          <a:p>
            <a:r>
              <a:rPr lang="en-US" dirty="0"/>
              <a:t>Comparing EDR, NDR, XDR, MDR detection coverage</a:t>
            </a:r>
          </a:p>
          <a:p>
            <a:r>
              <a:rPr lang="en-US" dirty="0"/>
              <a:t>Bridging endpoint and network observed behaviors and state</a:t>
            </a:r>
          </a:p>
          <a:p>
            <a:r>
              <a:rPr lang="en-US" dirty="0"/>
              <a:t>Normalizing results (via mappings) across EDR, NDR, XDR, MDR offerings</a:t>
            </a:r>
          </a:p>
          <a:p>
            <a:r>
              <a:rPr lang="en-US" dirty="0"/>
              <a:t>Augmentation with Detection and Mitigation alternatives for same Procedure</a:t>
            </a:r>
          </a:p>
          <a:p>
            <a:r>
              <a:rPr lang="en-US" dirty="0"/>
              <a:t>TTPs across layers of abstraction: </a:t>
            </a:r>
          </a:p>
          <a:p>
            <a:pPr lvl="1"/>
            <a:r>
              <a:rPr lang="en-US" dirty="0"/>
              <a:t>Enterprise - OS, Cloud, Network, Container, </a:t>
            </a:r>
          </a:p>
          <a:p>
            <a:pPr lvl="1"/>
            <a:r>
              <a:rPr lang="en-US" dirty="0"/>
              <a:t>Mobile , </a:t>
            </a:r>
          </a:p>
          <a:p>
            <a:pPr lvl="1"/>
            <a:r>
              <a:rPr lang="en-US" dirty="0"/>
              <a:t>ICS</a:t>
            </a:r>
          </a:p>
          <a:p>
            <a:r>
              <a:rPr lang="en-US" dirty="0"/>
              <a:t>…and across endpoints</a:t>
            </a:r>
          </a:p>
        </p:txBody>
      </p:sp>
    </p:spTree>
    <p:extLst>
      <p:ext uri="{BB962C8B-B14F-4D97-AF65-F5344CB8AC3E}">
        <p14:creationId xmlns:p14="http://schemas.microsoft.com/office/powerpoint/2010/main" val="2021007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AB24-63B4-420F-AA99-6D73FD1160EF}"/>
              </a:ext>
            </a:extLst>
          </p:cNvPr>
          <p:cNvSpPr>
            <a:spLocks noGrp="1"/>
          </p:cNvSpPr>
          <p:nvPr>
            <p:ph type="title"/>
          </p:nvPr>
        </p:nvSpPr>
        <p:spPr/>
        <p:txBody>
          <a:bodyPr/>
          <a:lstStyle/>
          <a:p>
            <a:r>
              <a:rPr lang="en-US" dirty="0"/>
              <a:t>Big Question</a:t>
            </a:r>
          </a:p>
        </p:txBody>
      </p:sp>
      <p:sp>
        <p:nvSpPr>
          <p:cNvPr id="3" name="Content Placeholder 2">
            <a:extLst>
              <a:ext uri="{FF2B5EF4-FFF2-40B4-BE49-F238E27FC236}">
                <a16:creationId xmlns:a16="http://schemas.microsoft.com/office/drawing/2014/main" id="{75410DD5-6399-4474-9AB2-A02EE13F421C}"/>
              </a:ext>
            </a:extLst>
          </p:cNvPr>
          <p:cNvSpPr>
            <a:spLocks noGrp="1"/>
          </p:cNvSpPr>
          <p:nvPr>
            <p:ph idx="1"/>
          </p:nvPr>
        </p:nvSpPr>
        <p:spPr/>
        <p:txBody>
          <a:bodyPr/>
          <a:lstStyle/>
          <a:p>
            <a:pPr marL="0" indent="0">
              <a:buNone/>
            </a:pPr>
            <a:r>
              <a:rPr lang="en-US" dirty="0"/>
              <a:t>Question: Should we be integrating the schema at EDR system abstractions, rather than endpoint EDR instrumentation tool?</a:t>
            </a:r>
          </a:p>
          <a:p>
            <a:endParaRPr lang="en-US" dirty="0"/>
          </a:p>
          <a:p>
            <a:r>
              <a:rPr lang="en-US" dirty="0"/>
              <a:t>Would leverage higher level functionality.</a:t>
            </a:r>
          </a:p>
          <a:p>
            <a:r>
              <a:rPr lang="en-US" dirty="0"/>
              <a:t>Would leverage pre-existing policy orchestration and automation.</a:t>
            </a:r>
          </a:p>
          <a:p>
            <a:r>
              <a:rPr lang="en-US" dirty="0"/>
              <a:t>Would leverage real-time in-line controls.</a:t>
            </a:r>
          </a:p>
        </p:txBody>
      </p:sp>
    </p:spTree>
    <p:extLst>
      <p:ext uri="{BB962C8B-B14F-4D97-AF65-F5344CB8AC3E}">
        <p14:creationId xmlns:p14="http://schemas.microsoft.com/office/powerpoint/2010/main" val="49691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E6E49-88C1-42AF-85E3-87D30E324551}"/>
              </a:ext>
            </a:extLst>
          </p:cNvPr>
          <p:cNvSpPr>
            <a:spLocks noGrp="1"/>
          </p:cNvSpPr>
          <p:nvPr>
            <p:ph type="title"/>
          </p:nvPr>
        </p:nvSpPr>
        <p:spPr/>
        <p:txBody>
          <a:bodyPr/>
          <a:lstStyle/>
          <a:p>
            <a:r>
              <a:rPr lang="en-US" dirty="0"/>
              <a:t>Appendix</a:t>
            </a:r>
          </a:p>
        </p:txBody>
      </p:sp>
      <p:sp>
        <p:nvSpPr>
          <p:cNvPr id="5" name="Text Placeholder 4">
            <a:extLst>
              <a:ext uri="{FF2B5EF4-FFF2-40B4-BE49-F238E27FC236}">
                <a16:creationId xmlns:a16="http://schemas.microsoft.com/office/drawing/2014/main" id="{DA5DA831-1DFB-4BD4-A995-F953584DEA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977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Suggestions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endParaRPr lang="en-US" dirty="0"/>
          </a:p>
        </p:txBody>
      </p:sp>
    </p:spTree>
    <p:extLst>
      <p:ext uri="{BB962C8B-B14F-4D97-AF65-F5344CB8AC3E}">
        <p14:creationId xmlns:p14="http://schemas.microsoft.com/office/powerpoint/2010/main" val="22906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extLst>
              <p:ext uri="{D42A27DB-BD31-4B8C-83A1-F6EECF244321}">
                <p14:modId xmlns:p14="http://schemas.microsoft.com/office/powerpoint/2010/main" val="723634493"/>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51878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9B92-3897-4CC5-AE93-BC4D2F9BC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B00853-BA4F-4C23-8BE7-EE7FBBAD1E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107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extLst>
                <p:ext uri="{D42A27DB-BD31-4B8C-83A1-F6EECF244321}">
                  <p14:modId xmlns:p14="http://schemas.microsoft.com/office/powerpoint/2010/main" val="1831632985"/>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466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27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extLst>
              <p:ext uri="{D42A27DB-BD31-4B8C-83A1-F6EECF244321}">
                <p14:modId xmlns:p14="http://schemas.microsoft.com/office/powerpoint/2010/main" val="2947531280"/>
              </p:ext>
            </p:extLst>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extLst>
              <p:ext uri="{D42A27DB-BD31-4B8C-83A1-F6EECF244321}">
                <p14:modId xmlns:p14="http://schemas.microsoft.com/office/powerpoint/2010/main" val="3146256258"/>
              </p:ext>
            </p:extLst>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extLst>
              <p:ext uri="{D42A27DB-BD31-4B8C-83A1-F6EECF244321}">
                <p14:modId xmlns:p14="http://schemas.microsoft.com/office/powerpoint/2010/main" val="2435710258"/>
              </p:ext>
            </p:extLst>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Tree>
    <p:extLst>
      <p:ext uri="{BB962C8B-B14F-4D97-AF65-F5344CB8AC3E}">
        <p14:creationId xmlns:p14="http://schemas.microsoft.com/office/powerpoint/2010/main" val="3544108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lstStyle/>
          <a:p>
            <a:r>
              <a:rPr lang="en-US" dirty="0"/>
              <a:t>Inconsistencies across EDR/XDR break OODA</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6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4151984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23B4-B801-4B75-B398-088221C4D883}"/>
              </a:ext>
            </a:extLst>
          </p:cNvPr>
          <p:cNvSpPr>
            <a:spLocks noGrp="1"/>
          </p:cNvSpPr>
          <p:nvPr>
            <p:ph type="title"/>
          </p:nvPr>
        </p:nvSpPr>
        <p:spPr/>
        <p:txBody>
          <a:bodyPr/>
          <a:lstStyle/>
          <a:p>
            <a:r>
              <a:rPr lang="en-US" dirty="0"/>
              <a:t>EDR Normalization Objectives Expressed in PACE Meeting</a:t>
            </a:r>
          </a:p>
        </p:txBody>
      </p:sp>
      <p:sp>
        <p:nvSpPr>
          <p:cNvPr id="3" name="Content Placeholder 2">
            <a:extLst>
              <a:ext uri="{FF2B5EF4-FFF2-40B4-BE49-F238E27FC236}">
                <a16:creationId xmlns:a16="http://schemas.microsoft.com/office/drawing/2014/main" id="{C836564A-1AE2-402E-B242-0195685A6C9B}"/>
              </a:ext>
            </a:extLst>
          </p:cNvPr>
          <p:cNvSpPr>
            <a:spLocks noGrp="1"/>
          </p:cNvSpPr>
          <p:nvPr>
            <p:ph idx="1"/>
          </p:nvPr>
        </p:nvSpPr>
        <p:spPr/>
        <p:txBody>
          <a:bodyPr>
            <a:normAutofit fontScale="92500" lnSpcReduction="10000"/>
          </a:bodyPr>
          <a:lstStyle/>
          <a:p>
            <a:r>
              <a:rPr lang="en-US" dirty="0"/>
              <a:t>Normalizing Response to EDR Detections (detection and action) across uniform deployments of any EDR </a:t>
            </a:r>
          </a:p>
          <a:p>
            <a:pPr lvl="1"/>
            <a:r>
              <a:rPr lang="en-US" dirty="0"/>
              <a:t>Possible with OpenC2, but actionable context will need to communicated using another or additional functionality.</a:t>
            </a:r>
          </a:p>
          <a:p>
            <a:pPr lvl="1"/>
            <a:r>
              <a:rPr lang="en-US" dirty="0"/>
              <a:t>May require talking to EDR systems (managers)</a:t>
            </a:r>
          </a:p>
          <a:p>
            <a:r>
              <a:rPr lang="en-US" dirty="0"/>
              <a:t>Normalizing Response to EDR Detections (detection and action) across heterogeneous deployments of arbitrary EDRs </a:t>
            </a:r>
          </a:p>
          <a:p>
            <a:pPr lvl="1"/>
            <a:r>
              <a:rPr lang="en-US" dirty="0"/>
              <a:t>Far harder, due to balkanized/fragmented and inconsistent model, analytics, ML, tagging, grouping, system topology, data domains (training) …</a:t>
            </a:r>
          </a:p>
          <a:p>
            <a:pPr lvl="1"/>
            <a:r>
              <a:rPr lang="en-US" dirty="0"/>
              <a:t>Certainly requires talking to managers.</a:t>
            </a:r>
          </a:p>
          <a:p>
            <a:r>
              <a:rPr lang="en-US" dirty="0"/>
              <a:t>Liberating the market from the walled gardens of proprietary EDR</a:t>
            </a:r>
          </a:p>
          <a:p>
            <a:pPr lvl="1"/>
            <a:r>
              <a:rPr lang="en-US" dirty="0"/>
              <a:t>Requires models of Telemetry, Mal behavior and Mitigation options</a:t>
            </a:r>
          </a:p>
        </p:txBody>
      </p:sp>
    </p:spTree>
    <p:extLst>
      <p:ext uri="{BB962C8B-B14F-4D97-AF65-F5344CB8AC3E}">
        <p14:creationId xmlns:p14="http://schemas.microsoft.com/office/powerpoint/2010/main" val="14068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Update - Dennis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Suggestion 1: 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r>
              <a:rPr lang="en-US"/>
              <a:t>Suggestion 2: I </a:t>
            </a:r>
            <a:r>
              <a:rPr lang="en-US" dirty="0"/>
              <a:t>believe that we need models to expand use cases significantly</a:t>
            </a:r>
          </a:p>
          <a:p>
            <a:pPr lvl="1"/>
            <a:r>
              <a:rPr lang="en-US" dirty="0"/>
              <a:t>Rationale follows…</a:t>
            </a:r>
          </a:p>
          <a:p>
            <a:endParaRPr lang="en-US" dirty="0"/>
          </a:p>
        </p:txBody>
      </p:sp>
    </p:spTree>
    <p:extLst>
      <p:ext uri="{BB962C8B-B14F-4D97-AF65-F5344CB8AC3E}">
        <p14:creationId xmlns:p14="http://schemas.microsoft.com/office/powerpoint/2010/main" val="280153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266520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3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50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
        <p:nvSpPr>
          <p:cNvPr id="39" name="TextBox 38">
            <a:extLst>
              <a:ext uri="{FF2B5EF4-FFF2-40B4-BE49-F238E27FC236}">
                <a16:creationId xmlns:a16="http://schemas.microsoft.com/office/drawing/2014/main" id="{F6F2BDAA-F58D-4886-BF24-8B778162DD23}"/>
              </a:ext>
            </a:extLst>
          </p:cNvPr>
          <p:cNvSpPr txBox="1"/>
          <p:nvPr/>
        </p:nvSpPr>
        <p:spPr>
          <a:xfrm>
            <a:off x="3211961" y="6621999"/>
            <a:ext cx="6126480" cy="461665"/>
          </a:xfrm>
          <a:prstGeom prst="rect">
            <a:avLst/>
          </a:prstGeom>
          <a:noFill/>
        </p:spPr>
        <p:txBody>
          <a:bodyPr wrap="square">
            <a:spAutoFit/>
          </a:bodyPr>
          <a:lstStyle/>
          <a:p>
            <a:r>
              <a:rPr lang="en-US" sz="1200" dirty="0"/>
              <a:t>Ref. </a:t>
            </a:r>
            <a:r>
              <a:rPr lang="en-US" sz="1200" dirty="0">
                <a:hlinkClick r:id="rId2"/>
              </a:rPr>
              <a:t>https://github.com/opencybersecurityalliance/stix-shifter/tree/develop/adapter-guide</a:t>
            </a:r>
            <a:endParaRPr lang="en-US" sz="1200" dirty="0"/>
          </a:p>
          <a:p>
            <a:endParaRPr lang="en-US" sz="1200" dirty="0"/>
          </a:p>
        </p:txBody>
      </p:sp>
    </p:spTree>
    <p:extLst>
      <p:ext uri="{BB962C8B-B14F-4D97-AF65-F5344CB8AC3E}">
        <p14:creationId xmlns:p14="http://schemas.microsoft.com/office/powerpoint/2010/main" val="236869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4D4D-C76A-4D66-A42B-3B48377753DB}"/>
              </a:ext>
            </a:extLst>
          </p:cNvPr>
          <p:cNvSpPr>
            <a:spLocks noGrp="1"/>
          </p:cNvSpPr>
          <p:nvPr>
            <p:ph type="title"/>
          </p:nvPr>
        </p:nvSpPr>
        <p:spPr/>
        <p:txBody>
          <a:bodyPr/>
          <a:lstStyle/>
          <a:p>
            <a:r>
              <a:rPr lang="en-US" dirty="0"/>
              <a:t>Malware behavior: invariant across EDR/XDRs</a:t>
            </a:r>
            <a:br>
              <a:rPr lang="en-US" dirty="0"/>
            </a:br>
            <a:r>
              <a:rPr lang="en-US" dirty="0"/>
              <a:t>(good normalization candidate)</a:t>
            </a:r>
          </a:p>
        </p:txBody>
      </p:sp>
      <p:pic>
        <p:nvPicPr>
          <p:cNvPr id="4" name="Picture 3">
            <a:extLst>
              <a:ext uri="{FF2B5EF4-FFF2-40B4-BE49-F238E27FC236}">
                <a16:creationId xmlns:a16="http://schemas.microsoft.com/office/drawing/2014/main" id="{2BDECADA-0175-40B4-B53A-A7E8D3C65AED}"/>
              </a:ext>
            </a:extLst>
          </p:cNvPr>
          <p:cNvPicPr>
            <a:picLocks noChangeAspect="1"/>
          </p:cNvPicPr>
          <p:nvPr/>
        </p:nvPicPr>
        <p:blipFill>
          <a:blip r:embed="rId2"/>
          <a:stretch>
            <a:fillRect/>
          </a:stretch>
        </p:blipFill>
        <p:spPr>
          <a:xfrm>
            <a:off x="96443" y="1868345"/>
            <a:ext cx="11999114" cy="3611561"/>
          </a:xfrm>
          <a:prstGeom prst="rect">
            <a:avLst/>
          </a:prstGeom>
        </p:spPr>
      </p:pic>
      <p:sp>
        <p:nvSpPr>
          <p:cNvPr id="5" name="TextBox 4">
            <a:extLst>
              <a:ext uri="{FF2B5EF4-FFF2-40B4-BE49-F238E27FC236}">
                <a16:creationId xmlns:a16="http://schemas.microsoft.com/office/drawing/2014/main" id="{ADC5D1A4-3717-44F0-BD15-F3E55B17ACA2}"/>
              </a:ext>
            </a:extLst>
          </p:cNvPr>
          <p:cNvSpPr txBox="1"/>
          <p:nvPr/>
        </p:nvSpPr>
        <p:spPr>
          <a:xfrm>
            <a:off x="316755" y="5948126"/>
            <a:ext cx="11762772" cy="646331"/>
          </a:xfrm>
          <a:prstGeom prst="rect">
            <a:avLst/>
          </a:prstGeom>
          <a:noFill/>
        </p:spPr>
        <p:txBody>
          <a:bodyPr wrap="none" rtlCol="0">
            <a:spAutoFit/>
          </a:bodyPr>
          <a:lstStyle/>
          <a:p>
            <a:r>
              <a:rPr lang="en-US" dirty="0"/>
              <a:t>Representative malware behavior and detection is only visible at the EDR/XDR system level. </a:t>
            </a:r>
            <a:r>
              <a:rPr lang="en-US"/>
              <a:t>Not in endpoint telemetry.</a:t>
            </a:r>
          </a:p>
          <a:p>
            <a:r>
              <a:rPr lang="en-US" dirty="0"/>
              <a:t>Consider “action profile detection” vs “HMM detection” or “Kalman detection” … completely different (inconsistent) X EDRs</a:t>
            </a:r>
          </a:p>
        </p:txBody>
      </p:sp>
      <p:sp>
        <p:nvSpPr>
          <p:cNvPr id="6" name="TextBox 5">
            <a:extLst>
              <a:ext uri="{FF2B5EF4-FFF2-40B4-BE49-F238E27FC236}">
                <a16:creationId xmlns:a16="http://schemas.microsoft.com/office/drawing/2014/main" id="{11BA39A1-C803-47F6-8220-65E73C2157B6}"/>
              </a:ext>
            </a:extLst>
          </p:cNvPr>
          <p:cNvSpPr txBox="1"/>
          <p:nvPr/>
        </p:nvSpPr>
        <p:spPr>
          <a:xfrm>
            <a:off x="316755" y="6594457"/>
            <a:ext cx="4334836" cy="338554"/>
          </a:xfrm>
          <a:prstGeom prst="rect">
            <a:avLst/>
          </a:prstGeom>
          <a:noFill/>
        </p:spPr>
        <p:txBody>
          <a:bodyPr wrap="square">
            <a:spAutoFit/>
          </a:bodyPr>
          <a:lstStyle/>
          <a:p>
            <a:r>
              <a:rPr lang="en-US" sz="800" dirty="0"/>
              <a:t>Ref: </a:t>
            </a:r>
            <a:r>
              <a:rPr lang="en-US" sz="800" dirty="0">
                <a:hlinkClick r:id="rId3"/>
              </a:rPr>
              <a:t>https://attack.mitre.org/docs/attack_roadmap_2020_october.pdf</a:t>
            </a:r>
            <a:endParaRPr lang="en-US" sz="800" dirty="0"/>
          </a:p>
          <a:p>
            <a:endParaRPr lang="en-US" sz="800" dirty="0"/>
          </a:p>
        </p:txBody>
      </p:sp>
    </p:spTree>
    <p:extLst>
      <p:ext uri="{BB962C8B-B14F-4D97-AF65-F5344CB8AC3E}">
        <p14:creationId xmlns:p14="http://schemas.microsoft.com/office/powerpoint/2010/main" val="669870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5673</Words>
  <Application>Microsoft Office PowerPoint</Application>
  <PresentationFormat>Widescreen</PresentationFormat>
  <Paragraphs>1666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Poppins</vt:lpstr>
      <vt:lpstr>Office Theme</vt:lpstr>
      <vt:lpstr>Endpoint Detection and Response (EDR) Extension</vt:lpstr>
      <vt:lpstr>Restatement of Recommendation from last Update</vt:lpstr>
      <vt:lpstr>PowerPoint Presentation</vt:lpstr>
      <vt:lpstr>Update - Dennis</vt:lpstr>
      <vt:lpstr>EDR Normalization Challenge </vt:lpstr>
      <vt:lpstr>EDR/XDR Normalization Challenge 2</vt:lpstr>
      <vt:lpstr>EDR/XDR Normalization Challenge</vt:lpstr>
      <vt:lpstr>Stix-Shifter:  Highlights the limits of model-less normalization xEDRs</vt:lpstr>
      <vt:lpstr>Malware behavior: invariant across EDR/XDRs (good normalization candidate)</vt:lpstr>
      <vt:lpstr>Different EDR/XDR tools observe, detect and respond very differently</vt:lpstr>
      <vt:lpstr>Needed to support EDR/XDR use cases (hunting, analysis mitigation planning, …)</vt:lpstr>
      <vt:lpstr>Inconsistencies across EDR/XDR break OODA; for a single EDR/XDR this is far less of a problem</vt:lpstr>
      <vt:lpstr>Recommendation</vt:lpstr>
      <vt:lpstr>Previous work follows …</vt:lpstr>
      <vt:lpstr>EDR Now</vt:lpstr>
      <vt:lpstr>*Forrester EDR -&gt; XDR :  From Adapt or Die: EDR is Dead, Forrester – Crowdstrike, PAN, Trend … April 28, 2021</vt:lpstr>
      <vt:lpstr>*Current XDR design drivers</vt:lpstr>
      <vt:lpstr>EDR Tools Now - Open Source </vt:lpstr>
      <vt:lpstr>EDR Tools Now - Commercial</vt:lpstr>
      <vt:lpstr>But EDR queries, results and semantics are highly balkanized</vt:lpstr>
      <vt:lpstr>Example: Cortext 2</vt:lpstr>
      <vt:lpstr>Example: Microsoft Defender for Endpoint</vt:lpstr>
      <vt:lpstr>EDR, NDR, XDR, and MDR are converging.</vt:lpstr>
      <vt:lpstr>OASIS OpenC2-ap-edr</vt:lpstr>
      <vt:lpstr>Utility of Mitre ATT&amp;CK is growing</vt:lpstr>
      <vt:lpstr>Big Question</vt:lpstr>
      <vt:lpstr>Appendix</vt:lpstr>
      <vt:lpstr>Suggestions</vt:lpstr>
      <vt:lpstr>EDR Normalization Challenge </vt:lpstr>
      <vt:lpstr>EDR/XDR Normalization Challenge 2</vt:lpstr>
      <vt:lpstr>EDR/XDR Normalization Challenge</vt:lpstr>
      <vt:lpstr>Stix-Shifter:  Highlights the limits of model-less normalization xEDRs</vt:lpstr>
      <vt:lpstr>Inconsistencies across EDR/XDR break OODA</vt:lpstr>
      <vt:lpstr>Recommendation</vt:lpstr>
      <vt:lpstr>EDR Normalization Objectives Expressed in PACE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Endpoint Detection and Response (EDR) Functionality</dc:title>
  <dc:creator>Dyonisis M</dc:creator>
  <cp:lastModifiedBy>Dennis Moreau</cp:lastModifiedBy>
  <cp:revision>17</cp:revision>
  <dcterms:created xsi:type="dcterms:W3CDTF">2021-11-18T05:26:56Z</dcterms:created>
  <dcterms:modified xsi:type="dcterms:W3CDTF">2022-01-20T20:47:01Z</dcterms:modified>
</cp:coreProperties>
</file>