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71"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k, Brian M" initials="SBM" lastIdx="7" clrIdx="0">
    <p:extLst>
      <p:ext uri="{19B8F6BF-5375-455C-9EA6-DF929625EA0E}">
        <p15:presenceInfo xmlns:p15="http://schemas.microsoft.com/office/powerpoint/2012/main" userId="Sauk, Brian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6"/>
    <p:restoredTop sz="94663"/>
  </p:normalViewPr>
  <p:slideViewPr>
    <p:cSldViewPr snapToGrid="0" snapToObjects="1">
      <p:cViewPr varScale="1">
        <p:scale>
          <a:sx n="104" d="100"/>
          <a:sy n="104" d="100"/>
        </p:scale>
        <p:origin x="150" y="21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1T09:38:54.855" idx="1">
    <p:pos x="5887" y="1180"/>
    <p:text>This becomes a very interesting concept - Traditional assets include hardware and software, but data begins to become an identifiable and managed asset with increased emphasis on ICAM services to do ABAC.  Our documentation moving forward should foot-stomp the data as an asset idea.</p:text>
    <p:extLst>
      <p:ext uri="{C676402C-5697-4E1C-873F-D02D1690AC5C}">
        <p15:threadingInfo xmlns:p15="http://schemas.microsoft.com/office/powerpoint/2012/main" timeZoneBias="240"/>
      </p:ext>
    </p:extLst>
  </p:cm>
  <p:cm authorId="1" dt="2021-10-01T09:40:52.459" idx="2">
    <p:pos x="3840" y="2077"/>
    <p:text>when you zoom in to a component, yes simpler.  But the real concept in my mind is the architecture is granular.  We have begun to suspend the notion that data or pieces of code should be on the thing that it is on.  "The system" can be a discrete as a piece of code and we can surround "the system" with technical controls to protect that thing.</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1T09:45:15.864" idx="3">
    <p:pos x="6819" y="1420"/>
    <p:text>and non-personas.  This wil be imporant as bots and other automated entities can perfom actions.  I fear the day when a sophisticated AI/ML enabled bot decides to unleash its high performance architecture on a target.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01T09:47:04.128" idx="4">
    <p:pos x="7087" y="2252"/>
    <p:text>I think a term that shoudl be added here is "rigorous enforcement".  Multiple layers of an architecture now work together to ensure that that access is controlled.</p:text>
    <p:extLst>
      <p:ext uri="{C676402C-5697-4E1C-873F-D02D1690AC5C}">
        <p15:threadingInfo xmlns:p15="http://schemas.microsoft.com/office/powerpoint/2012/main" timeZoneBias="240"/>
      </p:ext>
    </p:extLst>
  </p:cm>
  <p:cm authorId="1" dt="2021-10-01T09:48:09.345" idx="5">
    <p:pos x="6935" y="2252"/>
    <p:text>highlighting these since hte group can consider if these are the baseline of capability areas or if there are more/others/different words to call them by.</p:text>
    <p:extLst>
      <p:ext uri="{C676402C-5697-4E1C-873F-D02D1690AC5C}">
        <p15:threadingInfo xmlns:p15="http://schemas.microsoft.com/office/powerpoint/2012/main" timeZoneBias="240"/>
      </p:ext>
    </p:extLst>
  </p:cm>
  <p:cm authorId="1" dt="2021-10-01T09:48:50.717" idx="6">
    <p:pos x="5300" y="2979"/>
    <p:text>Disagree with reducing the attack surface.  The surface is still the same, but it becomes well understood while maintaining positive control of the environment(s)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01T09:52:08.785" idx="7">
    <p:pos x="3840" y="1903"/>
    <p:text>and formats, particularly for information exchanges.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16DB-BE2A-384B-8EB1-5FAB0FB4A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D3B323-BB5E-D748-9190-A6E3EDFE1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8A6A74-C35B-6B4C-A75F-21217BDE7AC0}"/>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5" name="Footer Placeholder 4">
            <a:extLst>
              <a:ext uri="{FF2B5EF4-FFF2-40B4-BE49-F238E27FC236}">
                <a16:creationId xmlns:a16="http://schemas.microsoft.com/office/drawing/2014/main" id="{58888CEB-C68E-D249-BF4C-4D8578D34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31868-9E2E-6F4C-B58D-ACD5EC7027AB}"/>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188146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B5F5-5077-D644-9458-2A973CCE27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601CF8-8AF4-A24B-8E85-02E5DC168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E4B03-9EA9-AB48-ACA6-DA01F028DBF0}"/>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5" name="Footer Placeholder 4">
            <a:extLst>
              <a:ext uri="{FF2B5EF4-FFF2-40B4-BE49-F238E27FC236}">
                <a16:creationId xmlns:a16="http://schemas.microsoft.com/office/drawing/2014/main" id="{E6EEB95F-5649-AA47-A857-493B60296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722B3-BA7B-8D4D-99D0-0193C1AD8D1F}"/>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250731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66213-E0BB-6342-B299-2909C05F8D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8083D-7D02-DF4A-99F9-25F9C8E6C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EEB9A-20BA-BC42-8B78-E2351856F0C6}"/>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5" name="Footer Placeholder 4">
            <a:extLst>
              <a:ext uri="{FF2B5EF4-FFF2-40B4-BE49-F238E27FC236}">
                <a16:creationId xmlns:a16="http://schemas.microsoft.com/office/drawing/2014/main" id="{AD73004D-AF29-1542-A4D6-90F7A135D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51E8C-3133-8B49-978F-39EB67F1F8AE}"/>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78963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CAE9-9F89-F74D-BC61-B6D54EE91B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C7E63-F679-214F-9B75-81DB649C4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FEEAC-67E4-8A45-A7EB-80D9DA0358C6}"/>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5" name="Footer Placeholder 4">
            <a:extLst>
              <a:ext uri="{FF2B5EF4-FFF2-40B4-BE49-F238E27FC236}">
                <a16:creationId xmlns:a16="http://schemas.microsoft.com/office/drawing/2014/main" id="{C630D72B-6AD3-654E-9DAE-0F9394CFC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60467-6B17-A540-A81E-719AA3ACDC70}"/>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41219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5D06-B3FC-2944-BBAB-A818F2A3DD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5BA2FB-C6E1-C640-B306-5CAAE3BE1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A3018C-B5C8-D041-8B0C-827CC198647A}"/>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5" name="Footer Placeholder 4">
            <a:extLst>
              <a:ext uri="{FF2B5EF4-FFF2-40B4-BE49-F238E27FC236}">
                <a16:creationId xmlns:a16="http://schemas.microsoft.com/office/drawing/2014/main" id="{85C5555F-19A7-3744-B193-84F25F171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B366D-F250-0F40-B146-23CFCD5572F7}"/>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160390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8BB8-8E89-0E4A-B490-F74A196CC7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6292D-B90C-FB44-A904-A215A57B8F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950F4E-14B6-4F40-80A3-DFD9DA5691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36F9B6-56A9-D249-AE01-E9C6DAA78075}"/>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6" name="Footer Placeholder 5">
            <a:extLst>
              <a:ext uri="{FF2B5EF4-FFF2-40B4-BE49-F238E27FC236}">
                <a16:creationId xmlns:a16="http://schemas.microsoft.com/office/drawing/2014/main" id="{AB7C8301-3462-154D-A113-4DA2BF76F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EC375-CEDE-E441-AD47-2EEEA49319A7}"/>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55394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4CBE-5B26-3F4B-9F25-7A1DE20B39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ECFCE1-BF35-8046-8329-367756DFB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03763-1A3E-9742-BAD3-E8655FCA0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EA875-76B2-2547-AFD7-BCB607C80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B298D4-79C6-5545-8E68-6F8BF8BDA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B95390-C48D-9246-8724-ADD27030F72E}"/>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8" name="Footer Placeholder 7">
            <a:extLst>
              <a:ext uri="{FF2B5EF4-FFF2-40B4-BE49-F238E27FC236}">
                <a16:creationId xmlns:a16="http://schemas.microsoft.com/office/drawing/2014/main" id="{ABA5EB74-1136-F44F-AFCB-FAE740677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55B15B-7B98-6549-B005-523B51277A2F}"/>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316261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EBC0-C0A2-E046-93B7-7B977CE04E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4BE3C-84F3-1C4A-A412-A705907C8C59}"/>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4" name="Footer Placeholder 3">
            <a:extLst>
              <a:ext uri="{FF2B5EF4-FFF2-40B4-BE49-F238E27FC236}">
                <a16:creationId xmlns:a16="http://schemas.microsoft.com/office/drawing/2014/main" id="{F1FDEAA0-7E18-8D40-9E10-4C735FCD12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18202-E235-D446-B519-539343F19810}"/>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374048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5EA3CD-BAE4-074F-95E3-C6FF38224098}"/>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3" name="Footer Placeholder 2">
            <a:extLst>
              <a:ext uri="{FF2B5EF4-FFF2-40B4-BE49-F238E27FC236}">
                <a16:creationId xmlns:a16="http://schemas.microsoft.com/office/drawing/2014/main" id="{37D21A5A-BEA7-D848-B480-BC2496E8D8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238E88-B37F-094D-AF21-4784D7822C07}"/>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124960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BBC2-3C38-0A44-8ADC-5D44A1689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DCF6F1-A622-664E-B511-E8F38047B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8A631-541B-6E4A-9FB3-B57CB7A13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3D926-9BE8-9C4E-8281-BBF29E9109BD}"/>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6" name="Footer Placeholder 5">
            <a:extLst>
              <a:ext uri="{FF2B5EF4-FFF2-40B4-BE49-F238E27FC236}">
                <a16:creationId xmlns:a16="http://schemas.microsoft.com/office/drawing/2014/main" id="{B243ABDB-BDEB-D94C-B6CE-FBFF9D614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46105-F6D3-E24F-B89B-9A9A16E89332}"/>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89320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781A-FC70-F74B-A7B8-6B6C59B31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E41D50-D870-DA4B-9F43-C3F5EDFF0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037E56-30CF-AC4F-8729-9915AD7E1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D9352-5ACE-0A46-8D22-70099B8EF73C}"/>
              </a:ext>
            </a:extLst>
          </p:cNvPr>
          <p:cNvSpPr>
            <a:spLocks noGrp="1"/>
          </p:cNvSpPr>
          <p:nvPr>
            <p:ph type="dt" sz="half" idx="10"/>
          </p:nvPr>
        </p:nvSpPr>
        <p:spPr/>
        <p:txBody>
          <a:bodyPr/>
          <a:lstStyle/>
          <a:p>
            <a:fld id="{7AE5FFF3-DF5B-B345-A275-D11D607E0059}" type="datetimeFigureOut">
              <a:rPr lang="en-US" smtClean="0"/>
              <a:t>10/1/2021</a:t>
            </a:fld>
            <a:endParaRPr lang="en-US"/>
          </a:p>
        </p:txBody>
      </p:sp>
      <p:sp>
        <p:nvSpPr>
          <p:cNvPr id="6" name="Footer Placeholder 5">
            <a:extLst>
              <a:ext uri="{FF2B5EF4-FFF2-40B4-BE49-F238E27FC236}">
                <a16:creationId xmlns:a16="http://schemas.microsoft.com/office/drawing/2014/main" id="{1594DB7B-FCEE-2A45-BCBC-139DC762E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5034D-F54C-8944-B9D6-F17782CBF4DD}"/>
              </a:ext>
            </a:extLst>
          </p:cNvPr>
          <p:cNvSpPr>
            <a:spLocks noGrp="1"/>
          </p:cNvSpPr>
          <p:nvPr>
            <p:ph type="sldNum" sz="quarter" idx="12"/>
          </p:nvPr>
        </p:nvSpPr>
        <p:spPr/>
        <p:txBody>
          <a:bodyPr/>
          <a:lstStyle/>
          <a:p>
            <a:fld id="{0CB935AB-C2C7-4048-A29A-2B4142625B87}" type="slidenum">
              <a:rPr lang="en-US" smtClean="0"/>
              <a:t>‹#›</a:t>
            </a:fld>
            <a:endParaRPr lang="en-US"/>
          </a:p>
        </p:txBody>
      </p:sp>
    </p:spTree>
    <p:extLst>
      <p:ext uri="{BB962C8B-B14F-4D97-AF65-F5344CB8AC3E}">
        <p14:creationId xmlns:p14="http://schemas.microsoft.com/office/powerpoint/2010/main" val="130429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741977-B493-C046-A7EC-AA0DCBBE7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D6EDA-E821-F249-8C6D-51BB734F5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B95A6-51D1-6746-85BC-7802EF137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5FFF3-DF5B-B345-A275-D11D607E0059}" type="datetimeFigureOut">
              <a:rPr lang="en-US" smtClean="0"/>
              <a:t>10/1/2021</a:t>
            </a:fld>
            <a:endParaRPr lang="en-US"/>
          </a:p>
        </p:txBody>
      </p:sp>
      <p:sp>
        <p:nvSpPr>
          <p:cNvPr id="5" name="Footer Placeholder 4">
            <a:extLst>
              <a:ext uri="{FF2B5EF4-FFF2-40B4-BE49-F238E27FC236}">
                <a16:creationId xmlns:a16="http://schemas.microsoft.com/office/drawing/2014/main" id="{25A0F727-8E90-B240-A54E-890201A94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42CE28-62FE-C741-84E1-6B6F1217F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935AB-C2C7-4048-A29A-2B4142625B87}" type="slidenum">
              <a:rPr lang="en-US" smtClean="0"/>
              <a:t>‹#›</a:t>
            </a:fld>
            <a:endParaRPr lang="en-US"/>
          </a:p>
        </p:txBody>
      </p:sp>
    </p:spTree>
    <p:extLst>
      <p:ext uri="{BB962C8B-B14F-4D97-AF65-F5344CB8AC3E}">
        <p14:creationId xmlns:p14="http://schemas.microsoft.com/office/powerpoint/2010/main" val="682453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FFFF-0E5F-1549-A1F6-A4B42E46E9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361989-E88E-0044-BCAC-4FF3B0AF6849}"/>
              </a:ext>
            </a:extLst>
          </p:cNvPr>
          <p:cNvSpPr>
            <a:spLocks noGrp="1"/>
          </p:cNvSpPr>
          <p:nvPr>
            <p:ph idx="1"/>
          </p:nvPr>
        </p:nvSpPr>
        <p:spPr/>
        <p:txBody>
          <a:bodyPr/>
          <a:lstStyle/>
          <a:p>
            <a:r>
              <a:rPr lang="en-US" dirty="0"/>
              <a:t>DoD V1.1 ZT Reference Architecture </a:t>
            </a:r>
          </a:p>
          <a:p>
            <a:pPr lvl="1"/>
            <a:r>
              <a:rPr lang="en-US" dirty="0"/>
              <a:t>Zero Trust Reference Architecture</a:t>
            </a:r>
          </a:p>
          <a:p>
            <a:pPr lvl="1"/>
            <a:r>
              <a:rPr lang="en-US" dirty="0"/>
              <a:t>https://</a:t>
            </a:r>
            <a:r>
              <a:rPr lang="en-US" dirty="0" err="1"/>
              <a:t>dodcio.defense.gov</a:t>
            </a:r>
            <a:r>
              <a:rPr lang="en-US" dirty="0"/>
              <a:t>/Portals/0/Documents/Library/(U)ZT_RA_v1.1(U)_Mar21.pdf</a:t>
            </a:r>
          </a:p>
          <a:p>
            <a:pPr lvl="1"/>
            <a:endParaRPr lang="en-US" dirty="0"/>
          </a:p>
          <a:p>
            <a:r>
              <a:rPr lang="en-US" dirty="0"/>
              <a:t>NIST Special Publication 800-207</a:t>
            </a:r>
          </a:p>
          <a:p>
            <a:pPr lvl="1"/>
            <a:r>
              <a:rPr lang="en-US" dirty="0"/>
              <a:t>Zero Trust Architecture</a:t>
            </a:r>
          </a:p>
          <a:p>
            <a:pPr lvl="1"/>
            <a:r>
              <a:rPr lang="en-US" dirty="0"/>
              <a:t>https://</a:t>
            </a:r>
            <a:r>
              <a:rPr lang="en-US" dirty="0" err="1"/>
              <a:t>nvlpubs.nist.gov</a:t>
            </a:r>
            <a:r>
              <a:rPr lang="en-US" dirty="0"/>
              <a:t>/</a:t>
            </a:r>
            <a:r>
              <a:rPr lang="en-US" dirty="0" err="1"/>
              <a:t>nistpubs</a:t>
            </a:r>
            <a:r>
              <a:rPr lang="en-US" dirty="0"/>
              <a:t>/</a:t>
            </a:r>
            <a:r>
              <a:rPr lang="en-US" dirty="0" err="1"/>
              <a:t>SpecialPublications</a:t>
            </a:r>
            <a:r>
              <a:rPr lang="en-US" dirty="0"/>
              <a:t>/NIST.SP.800-207.pdf</a:t>
            </a:r>
          </a:p>
          <a:p>
            <a:endParaRPr lang="en-US" dirty="0"/>
          </a:p>
        </p:txBody>
      </p:sp>
    </p:spTree>
    <p:extLst>
      <p:ext uri="{BB962C8B-B14F-4D97-AF65-F5344CB8AC3E}">
        <p14:creationId xmlns:p14="http://schemas.microsoft.com/office/powerpoint/2010/main" val="412202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FAB4-191F-1E49-A758-544DC0388CF2}"/>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CED57B70-A693-814D-AF79-333E8038DA69}"/>
              </a:ext>
            </a:extLst>
          </p:cNvPr>
          <p:cNvSpPr>
            <a:spLocks noGrp="1"/>
          </p:cNvSpPr>
          <p:nvPr>
            <p:ph idx="1"/>
          </p:nvPr>
        </p:nvSpPr>
        <p:spPr/>
        <p:txBody>
          <a:bodyPr>
            <a:normAutofit lnSpcReduction="10000"/>
          </a:bodyPr>
          <a:lstStyle/>
          <a:p>
            <a:r>
              <a:rPr lang="en-US" dirty="0"/>
              <a:t>Support the DOD vision of “a more secure, coordinated, seamless, transparent, and cost-effective IT architecture... that ensures dependable mission execution in the face of a persistent cyber threat.”</a:t>
            </a:r>
          </a:p>
          <a:p>
            <a:r>
              <a:rPr lang="en-US" dirty="0"/>
              <a:t>Incremental migration approach to cybersecurity with an end state of an interoperable, fully functioned, optimized cybersecurity architecture that secures our critical assets and data from intentional or unintentional malicious activity. </a:t>
            </a:r>
          </a:p>
          <a:p>
            <a:pPr lvl="1"/>
            <a:r>
              <a:rPr lang="en-US" dirty="0"/>
              <a:t>The desired outcome is the roll out of an employable set of enterprise Zero Trust capabilities each consisting of standards, devices, and processes that are measurable, repeatable, supportable, and extensible, to any organization on the DODIN, and federated across the DODIN. </a:t>
            </a:r>
          </a:p>
          <a:p>
            <a:pPr lvl="1"/>
            <a:endParaRPr lang="en-US" dirty="0"/>
          </a:p>
          <a:p>
            <a:endParaRPr lang="en-US" dirty="0"/>
          </a:p>
          <a:p>
            <a:endParaRPr lang="en-US" dirty="0"/>
          </a:p>
        </p:txBody>
      </p:sp>
    </p:spTree>
    <p:extLst>
      <p:ext uri="{BB962C8B-B14F-4D97-AF65-F5344CB8AC3E}">
        <p14:creationId xmlns:p14="http://schemas.microsoft.com/office/powerpoint/2010/main" val="18979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67DD-A39D-924B-8DFE-24DCF0D7E835}"/>
              </a:ext>
            </a:extLst>
          </p:cNvPr>
          <p:cNvSpPr>
            <a:spLocks noGrp="1"/>
          </p:cNvSpPr>
          <p:nvPr>
            <p:ph type="title"/>
          </p:nvPr>
        </p:nvSpPr>
        <p:spPr/>
        <p:txBody>
          <a:bodyPr/>
          <a:lstStyle/>
          <a:p>
            <a:r>
              <a:rPr lang="en-US" b="1" dirty="0"/>
              <a:t>Zero Trust Architecture Capability </a:t>
            </a:r>
            <a:r>
              <a:rPr lang="en-US" dirty="0"/>
              <a:t/>
            </a:r>
            <a:br>
              <a:rPr lang="en-US" dirty="0"/>
            </a:br>
            <a:endParaRPr lang="en-US" dirty="0"/>
          </a:p>
        </p:txBody>
      </p:sp>
      <p:pic>
        <p:nvPicPr>
          <p:cNvPr id="4" name="Content Placeholder 3">
            <a:extLst>
              <a:ext uri="{FF2B5EF4-FFF2-40B4-BE49-F238E27FC236}">
                <a16:creationId xmlns:a16="http://schemas.microsoft.com/office/drawing/2014/main" id="{D1E9BB71-C065-4B4B-875C-D78C5295EBAD}"/>
              </a:ext>
            </a:extLst>
          </p:cNvPr>
          <p:cNvPicPr>
            <a:picLocks noGrp="1" noChangeAspect="1"/>
          </p:cNvPicPr>
          <p:nvPr>
            <p:ph idx="1"/>
          </p:nvPr>
        </p:nvPicPr>
        <p:blipFill>
          <a:blip r:embed="rId2"/>
          <a:stretch>
            <a:fillRect/>
          </a:stretch>
        </p:blipFill>
        <p:spPr>
          <a:xfrm>
            <a:off x="1014413" y="1245711"/>
            <a:ext cx="10339387" cy="5606719"/>
          </a:xfrm>
          <a:prstGeom prst="rect">
            <a:avLst/>
          </a:prstGeom>
        </p:spPr>
      </p:pic>
    </p:spTree>
    <p:extLst>
      <p:ext uri="{BB962C8B-B14F-4D97-AF65-F5344CB8AC3E}">
        <p14:creationId xmlns:p14="http://schemas.microsoft.com/office/powerpoint/2010/main" val="17111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861A-F0BF-3E4E-AA5F-EDDD10608D46}"/>
              </a:ext>
            </a:extLst>
          </p:cNvPr>
          <p:cNvSpPr>
            <a:spLocks noGrp="1"/>
          </p:cNvSpPr>
          <p:nvPr>
            <p:ph type="title"/>
          </p:nvPr>
        </p:nvSpPr>
        <p:spPr/>
        <p:txBody>
          <a:bodyPr/>
          <a:lstStyle/>
          <a:p>
            <a:r>
              <a:rPr lang="en-US" dirty="0"/>
              <a:t>Zero Trust Pillars and Capabilities</a:t>
            </a:r>
          </a:p>
        </p:txBody>
      </p:sp>
      <p:pic>
        <p:nvPicPr>
          <p:cNvPr id="4" name="Content Placeholder 3">
            <a:extLst>
              <a:ext uri="{FF2B5EF4-FFF2-40B4-BE49-F238E27FC236}">
                <a16:creationId xmlns:a16="http://schemas.microsoft.com/office/drawing/2014/main" id="{B8B6051A-36F7-E849-8676-7CD5176B02AF}"/>
              </a:ext>
            </a:extLst>
          </p:cNvPr>
          <p:cNvPicPr>
            <a:picLocks noGrp="1" noChangeAspect="1"/>
          </p:cNvPicPr>
          <p:nvPr>
            <p:ph idx="1"/>
          </p:nvPr>
        </p:nvPicPr>
        <p:blipFill>
          <a:blip r:embed="rId2"/>
          <a:stretch>
            <a:fillRect/>
          </a:stretch>
        </p:blipFill>
        <p:spPr>
          <a:xfrm>
            <a:off x="838200" y="1227930"/>
            <a:ext cx="10515600" cy="5485538"/>
          </a:xfrm>
          <a:prstGeom prst="rect">
            <a:avLst/>
          </a:prstGeom>
        </p:spPr>
      </p:pic>
    </p:spTree>
    <p:extLst>
      <p:ext uri="{BB962C8B-B14F-4D97-AF65-F5344CB8AC3E}">
        <p14:creationId xmlns:p14="http://schemas.microsoft.com/office/powerpoint/2010/main" val="297683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5C4E-4377-7C47-8DE1-CF23E0B89F64}"/>
              </a:ext>
            </a:extLst>
          </p:cNvPr>
          <p:cNvSpPr>
            <a:spLocks noGrp="1"/>
          </p:cNvSpPr>
          <p:nvPr>
            <p:ph type="title"/>
          </p:nvPr>
        </p:nvSpPr>
        <p:spPr/>
        <p:txBody>
          <a:bodyPr/>
          <a:lstStyle/>
          <a:p>
            <a:r>
              <a:rPr lang="en-US" dirty="0"/>
              <a:t>High Level Operational Concept</a:t>
            </a:r>
          </a:p>
        </p:txBody>
      </p:sp>
      <p:pic>
        <p:nvPicPr>
          <p:cNvPr id="4" name="Content Placeholder 3">
            <a:extLst>
              <a:ext uri="{FF2B5EF4-FFF2-40B4-BE49-F238E27FC236}">
                <a16:creationId xmlns:a16="http://schemas.microsoft.com/office/drawing/2014/main" id="{5DA2F060-09BF-A144-9547-D30AF4913D96}"/>
              </a:ext>
            </a:extLst>
          </p:cNvPr>
          <p:cNvPicPr>
            <a:picLocks noGrp="1" noChangeAspect="1"/>
          </p:cNvPicPr>
          <p:nvPr>
            <p:ph idx="1"/>
          </p:nvPr>
        </p:nvPicPr>
        <p:blipFill>
          <a:blip r:embed="rId2"/>
          <a:stretch>
            <a:fillRect/>
          </a:stretch>
        </p:blipFill>
        <p:spPr>
          <a:xfrm>
            <a:off x="838200" y="1495210"/>
            <a:ext cx="10120758" cy="4881778"/>
          </a:xfrm>
          <a:prstGeom prst="rect">
            <a:avLst/>
          </a:prstGeom>
        </p:spPr>
      </p:pic>
    </p:spTree>
    <p:extLst>
      <p:ext uri="{BB962C8B-B14F-4D97-AF65-F5344CB8AC3E}">
        <p14:creationId xmlns:p14="http://schemas.microsoft.com/office/powerpoint/2010/main" val="35486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7C2C-DF61-F342-BEDC-0DDAF6503C2D}"/>
              </a:ext>
            </a:extLst>
          </p:cNvPr>
          <p:cNvSpPr>
            <a:spLocks noGrp="1"/>
          </p:cNvSpPr>
          <p:nvPr>
            <p:ph type="title"/>
          </p:nvPr>
        </p:nvSpPr>
        <p:spPr/>
        <p:txBody>
          <a:bodyPr/>
          <a:lstStyle/>
          <a:p>
            <a:r>
              <a:rPr lang="en-US" dirty="0"/>
              <a:t>Possible Actions</a:t>
            </a:r>
          </a:p>
        </p:txBody>
      </p:sp>
      <p:sp>
        <p:nvSpPr>
          <p:cNvPr id="3" name="Content Placeholder 2">
            <a:extLst>
              <a:ext uri="{FF2B5EF4-FFF2-40B4-BE49-F238E27FC236}">
                <a16:creationId xmlns:a16="http://schemas.microsoft.com/office/drawing/2014/main" id="{6CE88BC3-B565-884F-B53D-1436E1196BE9}"/>
              </a:ext>
            </a:extLst>
          </p:cNvPr>
          <p:cNvSpPr>
            <a:spLocks noGrp="1"/>
          </p:cNvSpPr>
          <p:nvPr>
            <p:ph idx="1"/>
          </p:nvPr>
        </p:nvSpPr>
        <p:spPr/>
        <p:txBody>
          <a:bodyPr/>
          <a:lstStyle/>
          <a:p>
            <a:r>
              <a:rPr lang="en-US" dirty="0"/>
              <a:t>Define data exchanges to achieve Zero trust</a:t>
            </a:r>
          </a:p>
          <a:p>
            <a:r>
              <a:rPr lang="en-US" dirty="0"/>
              <a:t>PACE to collect Zero trust status from policy enforcement points</a:t>
            </a:r>
          </a:p>
          <a:p>
            <a:pPr lvl="1"/>
            <a:r>
              <a:rPr lang="en-US" dirty="0"/>
              <a:t>Collect and feed to  provide policy engine and automation (SOAR)</a:t>
            </a:r>
          </a:p>
          <a:p>
            <a:r>
              <a:rPr lang="en-US" dirty="0"/>
              <a:t>SIEM to collect and correlate events from pillars</a:t>
            </a:r>
          </a:p>
          <a:p>
            <a:r>
              <a:rPr lang="en-US" dirty="0"/>
              <a:t>Analytics/Risk Scoring on top of SIEM for behavioral analysis</a:t>
            </a:r>
          </a:p>
        </p:txBody>
      </p:sp>
    </p:spTree>
    <p:extLst>
      <p:ext uri="{BB962C8B-B14F-4D97-AF65-F5344CB8AC3E}">
        <p14:creationId xmlns:p14="http://schemas.microsoft.com/office/powerpoint/2010/main" val="25478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C31E0-B2B0-3A45-8ABD-DE386500B572}"/>
              </a:ext>
            </a:extLst>
          </p:cNvPr>
          <p:cNvSpPr>
            <a:spLocks noGrp="1"/>
          </p:cNvSpPr>
          <p:nvPr>
            <p:ph type="title"/>
          </p:nvPr>
        </p:nvSpPr>
        <p:spPr/>
        <p:txBody>
          <a:bodyPr/>
          <a:lstStyle/>
          <a:p>
            <a:r>
              <a:rPr lang="en-US" dirty="0"/>
              <a:t>Zero Trust</a:t>
            </a:r>
          </a:p>
        </p:txBody>
      </p:sp>
      <p:sp>
        <p:nvSpPr>
          <p:cNvPr id="4" name="Content Placeholder 3">
            <a:extLst>
              <a:ext uri="{FF2B5EF4-FFF2-40B4-BE49-F238E27FC236}">
                <a16:creationId xmlns:a16="http://schemas.microsoft.com/office/drawing/2014/main" id="{F931C8D6-213F-FC46-8DE7-51F98B8B2B75}"/>
              </a:ext>
            </a:extLst>
          </p:cNvPr>
          <p:cNvSpPr>
            <a:spLocks noGrp="1"/>
          </p:cNvSpPr>
          <p:nvPr>
            <p:ph idx="1"/>
          </p:nvPr>
        </p:nvSpPr>
        <p:spPr/>
        <p:txBody>
          <a:bodyPr>
            <a:normAutofit fontScale="92500"/>
          </a:bodyPr>
          <a:lstStyle/>
          <a:p>
            <a:r>
              <a:rPr lang="en-US" dirty="0"/>
              <a:t>Zero Trust assumes there is no implicit trust granted to </a:t>
            </a:r>
            <a:r>
              <a:rPr lang="en-US" dirty="0" smtClean="0"/>
              <a:t>assets or </a:t>
            </a:r>
            <a:r>
              <a:rPr lang="en-US" dirty="0"/>
              <a:t>user accounts based solely on their physical or network location (i.e., local area networks versus the Internet) or based on asset ownership (enterprise or personally owned).” </a:t>
            </a:r>
          </a:p>
          <a:p>
            <a:pPr lvl="1"/>
            <a:r>
              <a:rPr lang="en-US" dirty="0"/>
              <a:t>Zero Trust requires </a:t>
            </a:r>
            <a:r>
              <a:rPr lang="en-US" b="1" dirty="0"/>
              <a:t>designing a simpler and more secure architecture </a:t>
            </a:r>
            <a:r>
              <a:rPr lang="en-US" dirty="0"/>
              <a:t>without impeding operations or compromising security. The classic perimeter/defense-in-depth cybersecurity strategy repeatedly shows to have limited value against well-resourced adversaries and is an ineffective approach to address insider threats. </a:t>
            </a:r>
          </a:p>
          <a:p>
            <a:r>
              <a:rPr lang="en-US" dirty="0"/>
              <a:t>DOD Chief Information Officer’s (CIO) vision for creating “a more secure, coordinated, seamless, transparent, and cost- effective IT architecture that transforms data into actionable information and ensures dependable mission execution in the face of a persistent cyberthreat.” </a:t>
            </a:r>
          </a:p>
          <a:p>
            <a:endParaRPr lang="en-US" dirty="0"/>
          </a:p>
          <a:p>
            <a:endParaRPr lang="en-US" dirty="0"/>
          </a:p>
        </p:txBody>
      </p:sp>
    </p:spTree>
    <p:extLst>
      <p:ext uri="{BB962C8B-B14F-4D97-AF65-F5344CB8AC3E}">
        <p14:creationId xmlns:p14="http://schemas.microsoft.com/office/powerpoint/2010/main" val="37350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5ED1-0AF5-9C44-8007-3BE200D9F311}"/>
              </a:ext>
            </a:extLst>
          </p:cNvPr>
          <p:cNvSpPr>
            <a:spLocks noGrp="1"/>
          </p:cNvSpPr>
          <p:nvPr>
            <p:ph type="title"/>
          </p:nvPr>
        </p:nvSpPr>
        <p:spPr/>
        <p:txBody>
          <a:bodyPr/>
          <a:lstStyle/>
          <a:p>
            <a:r>
              <a:rPr lang="en-US" dirty="0"/>
              <a:t>Level Set</a:t>
            </a:r>
          </a:p>
        </p:txBody>
      </p:sp>
      <p:sp>
        <p:nvSpPr>
          <p:cNvPr id="3" name="Content Placeholder 2">
            <a:extLst>
              <a:ext uri="{FF2B5EF4-FFF2-40B4-BE49-F238E27FC236}">
                <a16:creationId xmlns:a16="http://schemas.microsoft.com/office/drawing/2014/main" id="{C88295C0-154C-4146-A1FF-D5D26DDF2E04}"/>
              </a:ext>
            </a:extLst>
          </p:cNvPr>
          <p:cNvSpPr>
            <a:spLocks noGrp="1"/>
          </p:cNvSpPr>
          <p:nvPr>
            <p:ph idx="1"/>
          </p:nvPr>
        </p:nvSpPr>
        <p:spPr/>
        <p:txBody>
          <a:bodyPr>
            <a:normAutofit/>
          </a:bodyPr>
          <a:lstStyle/>
          <a:p>
            <a:r>
              <a:rPr lang="en-US" dirty="0"/>
              <a:t>Zero Trust (ZT) is a cybersecurity strategy and framework that embeds security throughout the architecture to prevent malicious personas from accessing our most critical assets. </a:t>
            </a:r>
          </a:p>
          <a:p>
            <a:r>
              <a:rPr lang="en-US" dirty="0"/>
              <a:t>This Reference Architecture describes Enterprise standards and capabilities. </a:t>
            </a:r>
          </a:p>
          <a:p>
            <a:pPr lvl="1"/>
            <a:r>
              <a:rPr lang="en-US" dirty="0"/>
              <a:t>Single products/suites can be adopted to address multiple capabilities.</a:t>
            </a:r>
          </a:p>
          <a:p>
            <a:pPr lvl="1"/>
            <a:r>
              <a:rPr lang="en-US" dirty="0"/>
              <a:t> </a:t>
            </a:r>
            <a:r>
              <a:rPr lang="en-US" b="1" dirty="0"/>
              <a:t>Integrated vendor suites of products rather than individual best of breed components will assist in reducing cost and risk to the government. </a:t>
            </a:r>
          </a:p>
          <a:p>
            <a:endParaRPr lang="en-US" dirty="0"/>
          </a:p>
        </p:txBody>
      </p:sp>
    </p:spTree>
    <p:extLst>
      <p:ext uri="{BB962C8B-B14F-4D97-AF65-F5344CB8AC3E}">
        <p14:creationId xmlns:p14="http://schemas.microsoft.com/office/powerpoint/2010/main" val="422630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2CBB-47E5-4A4D-8FBB-EF801B29F534}"/>
              </a:ext>
            </a:extLst>
          </p:cNvPr>
          <p:cNvSpPr>
            <a:spLocks noGrp="1"/>
          </p:cNvSpPr>
          <p:nvPr>
            <p:ph type="title"/>
          </p:nvPr>
        </p:nvSpPr>
        <p:spPr/>
        <p:txBody>
          <a:bodyPr/>
          <a:lstStyle/>
          <a:p>
            <a:r>
              <a:rPr lang="en-US" dirty="0"/>
              <a:t>Level Set</a:t>
            </a:r>
          </a:p>
        </p:txBody>
      </p:sp>
      <p:sp>
        <p:nvSpPr>
          <p:cNvPr id="3" name="Content Placeholder 2">
            <a:extLst>
              <a:ext uri="{FF2B5EF4-FFF2-40B4-BE49-F238E27FC236}">
                <a16:creationId xmlns:a16="http://schemas.microsoft.com/office/drawing/2014/main" id="{34608351-4918-BE4C-B261-2B1450B5D4A6}"/>
              </a:ext>
            </a:extLst>
          </p:cNvPr>
          <p:cNvSpPr>
            <a:spLocks noGrp="1"/>
          </p:cNvSpPr>
          <p:nvPr>
            <p:ph idx="1"/>
          </p:nvPr>
        </p:nvSpPr>
        <p:spPr/>
        <p:txBody>
          <a:bodyPr>
            <a:normAutofit lnSpcReduction="10000"/>
          </a:bodyPr>
          <a:lstStyle/>
          <a:p>
            <a:r>
              <a:rPr lang="en-US" dirty="0"/>
              <a:t>Implementing Zero Trust requires designing a simpler and more efficient architecture without impeding operations to minimize uncertainty in enforcing accurate, least privilege per-request access decisions in information systems and services viewed as compromised. </a:t>
            </a:r>
          </a:p>
          <a:p>
            <a:r>
              <a:rPr lang="en-US" dirty="0"/>
              <a:t>Zero Trust implements continuous </a:t>
            </a:r>
            <a:r>
              <a:rPr lang="en-US" b="1" u="sng" dirty="0"/>
              <a:t>multi-factor authentication, micro- segmentation, encryption, endpoint security, analytics, and robust auditing to DAAS </a:t>
            </a:r>
            <a:r>
              <a:rPr lang="en-US" dirty="0"/>
              <a:t>seven pillars to deliver cyber resiliency. </a:t>
            </a:r>
          </a:p>
          <a:p>
            <a:r>
              <a:rPr lang="en-US" dirty="0"/>
              <a:t>A Zero Trust framework reduces the attack surface, reduces risk, and ensures that if a device, network, or user/credential is compromised, the damage is quickly contained and remediated. </a:t>
            </a:r>
          </a:p>
          <a:p>
            <a:endParaRPr lang="en-US" dirty="0"/>
          </a:p>
        </p:txBody>
      </p:sp>
    </p:spTree>
    <p:extLst>
      <p:ext uri="{BB962C8B-B14F-4D97-AF65-F5344CB8AC3E}">
        <p14:creationId xmlns:p14="http://schemas.microsoft.com/office/powerpoint/2010/main" val="246869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C83D-3D0F-F74F-A0D3-A7E11A4771BB}"/>
              </a:ext>
            </a:extLst>
          </p:cNvPr>
          <p:cNvSpPr>
            <a:spLocks noGrp="1"/>
          </p:cNvSpPr>
          <p:nvPr>
            <p:ph type="title"/>
          </p:nvPr>
        </p:nvSpPr>
        <p:spPr/>
        <p:txBody>
          <a:bodyPr/>
          <a:lstStyle/>
          <a:p>
            <a:r>
              <a:rPr lang="en-US" b="1" dirty="0"/>
              <a:t>Modernize Information Enterprise to Address Gaps and Seams</a:t>
            </a:r>
            <a:endParaRPr lang="en-US" dirty="0"/>
          </a:p>
        </p:txBody>
      </p:sp>
      <p:sp>
        <p:nvSpPr>
          <p:cNvPr id="3" name="Content Placeholder 2">
            <a:extLst>
              <a:ext uri="{FF2B5EF4-FFF2-40B4-BE49-F238E27FC236}">
                <a16:creationId xmlns:a16="http://schemas.microsoft.com/office/drawing/2014/main" id="{51DAE6DD-E8FE-4D4F-8D8F-87AA8493E8CA}"/>
              </a:ext>
            </a:extLst>
          </p:cNvPr>
          <p:cNvSpPr>
            <a:spLocks noGrp="1"/>
          </p:cNvSpPr>
          <p:nvPr>
            <p:ph idx="1"/>
          </p:nvPr>
        </p:nvSpPr>
        <p:spPr/>
        <p:txBody>
          <a:bodyPr>
            <a:normAutofit/>
          </a:bodyPr>
          <a:lstStyle/>
          <a:p>
            <a:r>
              <a:rPr lang="en-US" dirty="0"/>
              <a:t>Usability and security challenges stem from years of building infrastructure along organizational, operational and doctrinal boundaries, with multiple security and support tiers, enclaves and networks. </a:t>
            </a:r>
            <a:r>
              <a:rPr lang="en-US" b="1" dirty="0"/>
              <a:t>Capabilities developed in silos have inevitably resulted in disconnects and gaps in the command structure and processes that preclude establishing a comprehensive, dynamic, and near-real time common operating picture (COP). </a:t>
            </a:r>
            <a:r>
              <a:rPr lang="en-US" dirty="0"/>
              <a:t>Adversaries have exploited these logical, technological, and organizational gaps and seams. </a:t>
            </a:r>
          </a:p>
          <a:p>
            <a:pPr lvl="1"/>
            <a:endParaRPr lang="en-US" dirty="0"/>
          </a:p>
        </p:txBody>
      </p:sp>
    </p:spTree>
    <p:extLst>
      <p:ext uri="{BB962C8B-B14F-4D97-AF65-F5344CB8AC3E}">
        <p14:creationId xmlns:p14="http://schemas.microsoft.com/office/powerpoint/2010/main" val="194054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5CB4-6710-7D49-AA13-E777DE5D1F48}"/>
              </a:ext>
            </a:extLst>
          </p:cNvPr>
          <p:cNvSpPr>
            <a:spLocks noGrp="1"/>
          </p:cNvSpPr>
          <p:nvPr>
            <p:ph type="title"/>
          </p:nvPr>
        </p:nvSpPr>
        <p:spPr/>
        <p:txBody>
          <a:bodyPr/>
          <a:lstStyle/>
          <a:p>
            <a:r>
              <a:rPr lang="en-US" b="1" dirty="0"/>
              <a:t>Simplify Security Architecture</a:t>
            </a:r>
            <a:r>
              <a:rPr lang="en-US" dirty="0"/>
              <a:t>.</a:t>
            </a:r>
          </a:p>
        </p:txBody>
      </p:sp>
      <p:sp>
        <p:nvSpPr>
          <p:cNvPr id="3" name="Content Placeholder 2">
            <a:extLst>
              <a:ext uri="{FF2B5EF4-FFF2-40B4-BE49-F238E27FC236}">
                <a16:creationId xmlns:a16="http://schemas.microsoft.com/office/drawing/2014/main" id="{2F900762-34B7-8342-9F4F-C75063EF88DC}"/>
              </a:ext>
            </a:extLst>
          </p:cNvPr>
          <p:cNvSpPr>
            <a:spLocks noGrp="1"/>
          </p:cNvSpPr>
          <p:nvPr>
            <p:ph idx="1"/>
          </p:nvPr>
        </p:nvSpPr>
        <p:spPr/>
        <p:txBody>
          <a:bodyPr/>
          <a:lstStyle/>
          <a:p>
            <a:r>
              <a:rPr lang="en-US" b="1" dirty="0"/>
              <a:t>A fragmented approach to information technology and cybersecurity has led to excessive technical complexity</a:t>
            </a:r>
            <a:r>
              <a:rPr lang="en-US" dirty="0"/>
              <a:t>, which creates vulnerabilities in our cyber hygiene, inadequately addresses internal and lateral threats and results in high levels of latency. </a:t>
            </a:r>
          </a:p>
          <a:p>
            <a:r>
              <a:rPr lang="en-US" dirty="0"/>
              <a:t>Complex security techniques render the user experience painfully unresponsive and unusable. </a:t>
            </a:r>
          </a:p>
          <a:p>
            <a:endParaRPr lang="en-US" dirty="0"/>
          </a:p>
        </p:txBody>
      </p:sp>
    </p:spTree>
    <p:extLst>
      <p:ext uri="{BB962C8B-B14F-4D97-AF65-F5344CB8AC3E}">
        <p14:creationId xmlns:p14="http://schemas.microsoft.com/office/powerpoint/2010/main" val="249696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D932-7198-EB47-BB96-5F6B6682D671}"/>
              </a:ext>
            </a:extLst>
          </p:cNvPr>
          <p:cNvSpPr>
            <a:spLocks noGrp="1"/>
          </p:cNvSpPr>
          <p:nvPr>
            <p:ph type="title"/>
          </p:nvPr>
        </p:nvSpPr>
        <p:spPr/>
        <p:txBody>
          <a:bodyPr/>
          <a:lstStyle/>
          <a:p>
            <a:r>
              <a:rPr lang="en-US" b="1" dirty="0"/>
              <a:t>Produce Consistent Policy. </a:t>
            </a:r>
            <a:r>
              <a:rPr lang="en-US" dirty="0"/>
              <a:t/>
            </a:r>
            <a:br>
              <a:rPr lang="en-US" dirty="0"/>
            </a:br>
            <a:endParaRPr lang="en-US" dirty="0"/>
          </a:p>
        </p:txBody>
      </p:sp>
      <p:sp>
        <p:nvSpPr>
          <p:cNvPr id="3" name="Content Placeholder 2">
            <a:extLst>
              <a:ext uri="{FF2B5EF4-FFF2-40B4-BE49-F238E27FC236}">
                <a16:creationId xmlns:a16="http://schemas.microsoft.com/office/drawing/2014/main" id="{FB8EC3CC-B0B6-5849-AB4E-5104EE86C4BA}"/>
              </a:ext>
            </a:extLst>
          </p:cNvPr>
          <p:cNvSpPr>
            <a:spLocks noGrp="1"/>
          </p:cNvSpPr>
          <p:nvPr>
            <p:ph idx="1"/>
          </p:nvPr>
        </p:nvSpPr>
        <p:spPr/>
        <p:txBody>
          <a:bodyPr/>
          <a:lstStyle/>
          <a:p>
            <a:r>
              <a:rPr lang="en-US" dirty="0"/>
              <a:t>This is a critical lesson-learned from industry that </a:t>
            </a:r>
            <a:r>
              <a:rPr lang="en-US" b="1" dirty="0"/>
              <a:t>automated cybersecurity policies must be consistently applied across environments (on/off premises) for maximum effectiveness. </a:t>
            </a:r>
            <a:r>
              <a:rPr lang="en-US" dirty="0"/>
              <a:t>Technology leaders have relied on perimeter defense systems that fetter access and grant implicit trust based on network location. Waivers and exceptions to written policies, based on short term operational needs, have led to inconsistently managed, reconfigured, and/or disabled security systems, thereby making them porous and ineffective. </a:t>
            </a:r>
          </a:p>
          <a:p>
            <a:endParaRPr lang="en-US" dirty="0"/>
          </a:p>
        </p:txBody>
      </p:sp>
    </p:spTree>
    <p:extLst>
      <p:ext uri="{BB962C8B-B14F-4D97-AF65-F5344CB8AC3E}">
        <p14:creationId xmlns:p14="http://schemas.microsoft.com/office/powerpoint/2010/main" val="305891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DD85-3E14-774C-BC0D-46FC824CD12C}"/>
              </a:ext>
            </a:extLst>
          </p:cNvPr>
          <p:cNvSpPr>
            <a:spLocks noGrp="1"/>
          </p:cNvSpPr>
          <p:nvPr>
            <p:ph type="title"/>
          </p:nvPr>
        </p:nvSpPr>
        <p:spPr/>
        <p:txBody>
          <a:bodyPr/>
          <a:lstStyle/>
          <a:p>
            <a:r>
              <a:rPr lang="en-US" b="1" dirty="0"/>
              <a:t>Optimize Data Management Operations </a:t>
            </a:r>
            <a:r>
              <a:rPr lang="en-US" dirty="0"/>
              <a:t/>
            </a:r>
            <a:br>
              <a:rPr lang="en-US" dirty="0"/>
            </a:br>
            <a:endParaRPr lang="en-US" dirty="0"/>
          </a:p>
        </p:txBody>
      </p:sp>
      <p:sp>
        <p:nvSpPr>
          <p:cNvPr id="3" name="Content Placeholder 2">
            <a:extLst>
              <a:ext uri="{FF2B5EF4-FFF2-40B4-BE49-F238E27FC236}">
                <a16:creationId xmlns:a16="http://schemas.microsoft.com/office/drawing/2014/main" id="{7B8F5D0E-0ABB-B547-826F-0E2E447D8EF9}"/>
              </a:ext>
            </a:extLst>
          </p:cNvPr>
          <p:cNvSpPr>
            <a:spLocks noGrp="1"/>
          </p:cNvSpPr>
          <p:nvPr>
            <p:ph idx="1"/>
          </p:nvPr>
        </p:nvSpPr>
        <p:spPr/>
        <p:txBody>
          <a:bodyPr>
            <a:normAutofit/>
          </a:bodyPr>
          <a:lstStyle/>
          <a:p>
            <a:r>
              <a:rPr lang="en-US" dirty="0"/>
              <a:t>The success of DOD missions, ranging from payroll to missile defense, are </a:t>
            </a:r>
            <a:r>
              <a:rPr lang="en-US" b="1" dirty="0"/>
              <a:t>increasingly dependent on structured and tagged data</a:t>
            </a:r>
            <a:r>
              <a:rPr lang="en-US" dirty="0"/>
              <a:t>. Advanced analytics also depend on this. While data standards and policy exist, they are disparate and inconsistently implemented. This results in: </a:t>
            </a:r>
          </a:p>
          <a:p>
            <a:pPr lvl="1"/>
            <a:r>
              <a:rPr lang="en-US" dirty="0"/>
              <a:t>Interoperability challenges between applications, organizations, and with external partners, </a:t>
            </a:r>
          </a:p>
          <a:p>
            <a:pPr lvl="1"/>
            <a:r>
              <a:rPr lang="en-US" dirty="0"/>
              <a:t> Inherent system inefficiencies and vulnerabilities,</a:t>
            </a:r>
          </a:p>
          <a:p>
            <a:pPr lvl="1"/>
            <a:r>
              <a:rPr lang="en-US" dirty="0"/>
              <a:t>Poor/frustrating user experience, and</a:t>
            </a:r>
          </a:p>
          <a:p>
            <a:pPr lvl="1"/>
            <a:r>
              <a:rPr lang="en-US" dirty="0"/>
              <a:t>Hampered abilities to fully leverage the benefits of cloud computing, data analytics, machine learning, and artificial intelligence </a:t>
            </a:r>
          </a:p>
          <a:p>
            <a:endParaRPr lang="en-US" dirty="0"/>
          </a:p>
        </p:txBody>
      </p:sp>
    </p:spTree>
    <p:extLst>
      <p:ext uri="{BB962C8B-B14F-4D97-AF65-F5344CB8AC3E}">
        <p14:creationId xmlns:p14="http://schemas.microsoft.com/office/powerpoint/2010/main" val="39102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AADD-1A12-4149-9783-58D8AEAE19E6}"/>
              </a:ext>
            </a:extLst>
          </p:cNvPr>
          <p:cNvSpPr>
            <a:spLocks noGrp="1"/>
          </p:cNvSpPr>
          <p:nvPr>
            <p:ph type="title"/>
          </p:nvPr>
        </p:nvSpPr>
        <p:spPr/>
        <p:txBody>
          <a:bodyPr>
            <a:normAutofit fontScale="90000"/>
          </a:bodyPr>
          <a:lstStyle/>
          <a:p>
            <a:r>
              <a:rPr lang="en-US" b="1" dirty="0"/>
              <a:t>Provide Dynamic Credentialing and Authorization. </a:t>
            </a:r>
            <a:r>
              <a:rPr lang="en-US" dirty="0"/>
              <a:t/>
            </a:r>
            <a:br>
              <a:rPr lang="en-US" dirty="0"/>
            </a:br>
            <a:endParaRPr lang="en-US" dirty="0"/>
          </a:p>
        </p:txBody>
      </p:sp>
      <p:sp>
        <p:nvSpPr>
          <p:cNvPr id="3" name="Content Placeholder 2">
            <a:extLst>
              <a:ext uri="{FF2B5EF4-FFF2-40B4-BE49-F238E27FC236}">
                <a16:creationId xmlns:a16="http://schemas.microsoft.com/office/drawing/2014/main" id="{6F585DA8-3629-4448-BBD8-8F034C10A09E}"/>
              </a:ext>
            </a:extLst>
          </p:cNvPr>
          <p:cNvSpPr>
            <a:spLocks noGrp="1"/>
          </p:cNvSpPr>
          <p:nvPr>
            <p:ph idx="1"/>
          </p:nvPr>
        </p:nvSpPr>
        <p:spPr/>
        <p:txBody>
          <a:bodyPr/>
          <a:lstStyle/>
          <a:p>
            <a:r>
              <a:rPr lang="en-US" dirty="0"/>
              <a:t>Persona based identities, credentials, and attributes are not dynamic or context aware and come from disparate sources. </a:t>
            </a:r>
          </a:p>
          <a:p>
            <a:pPr lvl="1"/>
            <a:r>
              <a:rPr lang="en-US" dirty="0"/>
              <a:t>Two factor authentications, in the form of the Common Access Card (CAC), has not kept pace with multi-factor authentication advances in industry. </a:t>
            </a:r>
          </a:p>
          <a:p>
            <a:pPr lvl="1"/>
            <a:r>
              <a:rPr lang="en-US" dirty="0"/>
              <a:t>Non-person identities are not widely addressed, nor are identities for bots and the Internet of Things (IoT). </a:t>
            </a:r>
          </a:p>
          <a:p>
            <a:endParaRPr lang="en-US" dirty="0"/>
          </a:p>
        </p:txBody>
      </p:sp>
    </p:spTree>
    <p:extLst>
      <p:ext uri="{BB962C8B-B14F-4D97-AF65-F5344CB8AC3E}">
        <p14:creationId xmlns:p14="http://schemas.microsoft.com/office/powerpoint/2010/main" val="2417269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902</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References</vt:lpstr>
      <vt:lpstr>Zero Trust</vt:lpstr>
      <vt:lpstr>Level Set</vt:lpstr>
      <vt:lpstr>Level Set</vt:lpstr>
      <vt:lpstr>Modernize Information Enterprise to Address Gaps and Seams</vt:lpstr>
      <vt:lpstr>Simplify Security Architecture.</vt:lpstr>
      <vt:lpstr>Produce Consistent Policy.  </vt:lpstr>
      <vt:lpstr>Optimize Data Management Operations  </vt:lpstr>
      <vt:lpstr>Provide Dynamic Credentialing and Authorization.  </vt:lpstr>
      <vt:lpstr>Goals</vt:lpstr>
      <vt:lpstr>Zero Trust Architecture Capability  </vt:lpstr>
      <vt:lpstr>Zero Trust Pillars and Capabilities</vt:lpstr>
      <vt:lpstr>High Level Operational Concept</vt:lpstr>
      <vt:lpstr>Possible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Warren</dc:creator>
  <cp:lastModifiedBy>Sauk, Brian M</cp:lastModifiedBy>
  <cp:revision>20</cp:revision>
  <dcterms:created xsi:type="dcterms:W3CDTF">2021-09-29T12:15:05Z</dcterms:created>
  <dcterms:modified xsi:type="dcterms:W3CDTF">2021-10-01T13:52:29Z</dcterms:modified>
</cp:coreProperties>
</file>