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3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CC"/>
    <a:srgbClr val="66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4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8144-EB03-4F87-9502-BAC963B309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343C-1130-4132-B8FF-0A454B8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5611" y="798490"/>
            <a:ext cx="88453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OCA Reference Architecture Recommendations Discussion</a:t>
            </a:r>
          </a:p>
          <a:p>
            <a:pPr algn="ctr"/>
            <a:r>
              <a:rPr lang="en-US" sz="2400" b="1" dirty="0" smtClean="0"/>
              <a:t>Organization of the Report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62896" y="2459865"/>
            <a:ext cx="73055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Purpose:</a:t>
            </a:r>
            <a:r>
              <a:rPr lang="en-US" b="1" dirty="0" smtClean="0"/>
              <a:t>  </a:t>
            </a:r>
          </a:p>
          <a:p>
            <a:r>
              <a:rPr lang="en-US" b="1" dirty="0"/>
              <a:t>	</a:t>
            </a:r>
            <a:r>
              <a:rPr lang="en-US" b="1" dirty="0" smtClean="0"/>
              <a:t>Create a “vision” document that can be used to communicate</a:t>
            </a:r>
            <a:br>
              <a:rPr lang="en-US" b="1" dirty="0" smtClean="0"/>
            </a:br>
            <a:r>
              <a:rPr lang="en-US" b="1" dirty="0" smtClean="0"/>
              <a:t>	both internally and externally about the direction of OCA</a:t>
            </a:r>
          </a:p>
          <a:p>
            <a:endParaRPr lang="en-US" b="1" u="sng" dirty="0"/>
          </a:p>
          <a:p>
            <a:r>
              <a:rPr lang="en-US" b="1" u="sng" dirty="0" smtClean="0"/>
              <a:t>Discussion Facets:</a:t>
            </a:r>
          </a:p>
          <a:p>
            <a:pPr marL="1257300" lvl="2" indent="-342900">
              <a:buAutoNum type="arabicParenR"/>
            </a:pPr>
            <a:r>
              <a:rPr lang="en-US" b="1" dirty="0" smtClean="0"/>
              <a:t>System architecture – What is the expected bounding of the</a:t>
            </a:r>
            <a:br>
              <a:rPr lang="en-US" b="1" dirty="0" smtClean="0"/>
            </a:br>
            <a:r>
              <a:rPr lang="en-US" b="1" dirty="0" smtClean="0"/>
              <a:t>OCA work?  Actual bounding is determined by participants.</a:t>
            </a:r>
          </a:p>
          <a:p>
            <a:pPr marL="1257300" lvl="2" indent="-342900">
              <a:buAutoNum type="arabicParenR"/>
            </a:pPr>
            <a:r>
              <a:rPr lang="en-US" b="1" dirty="0" smtClean="0"/>
              <a:t>Context – How do we recommend that OCA works with other</a:t>
            </a:r>
            <a:br>
              <a:rPr lang="en-US" b="1" dirty="0" smtClean="0"/>
            </a:br>
            <a:r>
              <a:rPr lang="en-US" b="1" dirty="0" smtClean="0"/>
              <a:t>standards / governmental / trade bodies?</a:t>
            </a:r>
          </a:p>
        </p:txBody>
      </p:sp>
    </p:spTree>
    <p:extLst>
      <p:ext uri="{BB962C8B-B14F-4D97-AF65-F5344CB8AC3E}">
        <p14:creationId xmlns:p14="http://schemas.microsoft.com/office/powerpoint/2010/main" val="295993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286897"/>
            <a:ext cx="11294772" cy="6325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9FFC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Architectural </a:t>
            </a:r>
            <a:r>
              <a:rPr lang="en-US" sz="6000" b="1" dirty="0" err="1" smtClean="0">
                <a:solidFill>
                  <a:schemeClr val="tx1"/>
                </a:solidFill>
              </a:rPr>
              <a:t>Descripition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1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1988" y="489395"/>
            <a:ext cx="3875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The OCA Role</a:t>
            </a:r>
          </a:p>
          <a:p>
            <a:pPr algn="ctr"/>
            <a:r>
              <a:rPr lang="en-US" sz="1600" b="1" dirty="0" smtClean="0"/>
              <a:t>(Plug &amp; Play / Interoperability of Modules)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168204" y="2884865"/>
            <a:ext cx="3348508" cy="170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3916" y="3284110"/>
            <a:ext cx="2462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 Communication</a:t>
            </a:r>
          </a:p>
          <a:p>
            <a:pPr algn="ctr"/>
            <a:r>
              <a:rPr lang="en-US" sz="2400" b="1" dirty="0" smtClean="0"/>
              <a:t>Fabric 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28802" y="1751525"/>
            <a:ext cx="1755114" cy="721217"/>
            <a:chOff x="3116687" y="2047741"/>
            <a:chExt cx="1755114" cy="721217"/>
          </a:xfrm>
        </p:grpSpPr>
        <p:sp>
          <p:nvSpPr>
            <p:cNvPr id="10" name="Rounded Rectangle 9"/>
            <p:cNvSpPr/>
            <p:nvPr/>
          </p:nvSpPr>
          <p:spPr>
            <a:xfrm>
              <a:off x="3116687" y="2047741"/>
              <a:ext cx="1755114" cy="7212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5216" y="2223683"/>
              <a:ext cx="1558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Vulnerabilities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4901" y="1751525"/>
            <a:ext cx="1755114" cy="721217"/>
            <a:chOff x="3116687" y="2047741"/>
            <a:chExt cx="1755114" cy="721217"/>
          </a:xfrm>
        </p:grpSpPr>
        <p:sp>
          <p:nvSpPr>
            <p:cNvPr id="17" name="Rounded Rectangle 16"/>
            <p:cNvSpPr/>
            <p:nvPr/>
          </p:nvSpPr>
          <p:spPr>
            <a:xfrm>
              <a:off x="3116687" y="2047741"/>
              <a:ext cx="1755114" cy="7212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9611" y="2223683"/>
              <a:ext cx="1409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Threat Feeds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01000" y="1751525"/>
            <a:ext cx="1755114" cy="721217"/>
            <a:chOff x="3116687" y="2047741"/>
            <a:chExt cx="1755114" cy="721217"/>
          </a:xfrm>
        </p:grpSpPr>
        <p:sp>
          <p:nvSpPr>
            <p:cNvPr id="20" name="Rounded Rectangle 19"/>
            <p:cNvSpPr/>
            <p:nvPr/>
          </p:nvSpPr>
          <p:spPr>
            <a:xfrm>
              <a:off x="3116687" y="2047741"/>
              <a:ext cx="1755114" cy="7212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9916" y="2223683"/>
              <a:ext cx="1037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Ticketing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9774" y="2865546"/>
            <a:ext cx="1755114" cy="721217"/>
            <a:chOff x="3116687" y="2047741"/>
            <a:chExt cx="1755114" cy="721217"/>
          </a:xfrm>
        </p:grpSpPr>
        <p:sp>
          <p:nvSpPr>
            <p:cNvPr id="23" name="Rounded Rectangle 22"/>
            <p:cNvSpPr/>
            <p:nvPr/>
          </p:nvSpPr>
          <p:spPr>
            <a:xfrm>
              <a:off x="3116687" y="2047741"/>
              <a:ext cx="1755114" cy="7212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5216" y="2223683"/>
              <a:ext cx="1647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Asset Database</a:t>
              </a:r>
              <a:endParaRPr lang="en-US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49774" y="3863659"/>
            <a:ext cx="1755114" cy="721217"/>
            <a:chOff x="3116687" y="2047741"/>
            <a:chExt cx="1755114" cy="721217"/>
          </a:xfrm>
        </p:grpSpPr>
        <p:sp>
          <p:nvSpPr>
            <p:cNvPr id="26" name="Rounded Rectangle 25"/>
            <p:cNvSpPr/>
            <p:nvPr/>
          </p:nvSpPr>
          <p:spPr>
            <a:xfrm>
              <a:off x="3116687" y="2047741"/>
              <a:ext cx="1755114" cy="7212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78858" y="2223683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SEIM</a:t>
              </a:r>
              <a:endParaRPr lang="en-US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7371" y="2863398"/>
            <a:ext cx="1755114" cy="721217"/>
            <a:chOff x="3116687" y="2047741"/>
            <a:chExt cx="1755114" cy="721217"/>
          </a:xfrm>
        </p:grpSpPr>
        <p:sp>
          <p:nvSpPr>
            <p:cNvPr id="29" name="Rounded Rectangle 28"/>
            <p:cNvSpPr/>
            <p:nvPr/>
          </p:nvSpPr>
          <p:spPr>
            <a:xfrm>
              <a:off x="3116687" y="2047741"/>
              <a:ext cx="1755114" cy="7212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1280" y="2223683"/>
              <a:ext cx="1163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Deception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17371" y="3861511"/>
            <a:ext cx="1755114" cy="721217"/>
            <a:chOff x="3116687" y="2047741"/>
            <a:chExt cx="1755114" cy="721217"/>
          </a:xfrm>
        </p:grpSpPr>
        <p:sp>
          <p:nvSpPr>
            <p:cNvPr id="32" name="Rounded Rectangle 31"/>
            <p:cNvSpPr/>
            <p:nvPr/>
          </p:nvSpPr>
          <p:spPr>
            <a:xfrm>
              <a:off x="3116687" y="2047741"/>
              <a:ext cx="1755114" cy="7212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66732" y="2223683"/>
              <a:ext cx="1485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Configuration</a:t>
              </a:r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6654" y="5007738"/>
            <a:ext cx="1755114" cy="721217"/>
            <a:chOff x="3116687" y="2047741"/>
            <a:chExt cx="1755114" cy="721217"/>
          </a:xfrm>
        </p:grpSpPr>
        <p:sp>
          <p:nvSpPr>
            <p:cNvPr id="35" name="Rounded Rectangle 34"/>
            <p:cNvSpPr/>
            <p:nvPr/>
          </p:nvSpPr>
          <p:spPr>
            <a:xfrm>
              <a:off x="3116687" y="2047741"/>
              <a:ext cx="1755114" cy="7212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31127" y="2223683"/>
              <a:ext cx="1331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Automation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19613" y="5007738"/>
            <a:ext cx="1840247" cy="721217"/>
            <a:chOff x="3073547" y="2047741"/>
            <a:chExt cx="1840247" cy="721217"/>
          </a:xfrm>
        </p:grpSpPr>
        <p:sp>
          <p:nvSpPr>
            <p:cNvPr id="38" name="Rounded Rectangle 37"/>
            <p:cNvSpPr/>
            <p:nvPr/>
          </p:nvSpPr>
          <p:spPr>
            <a:xfrm>
              <a:off x="3116687" y="2047741"/>
              <a:ext cx="1755114" cy="7212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73547" y="2223683"/>
              <a:ext cx="1840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Network Security</a:t>
              </a:r>
              <a:endParaRPr lang="en-US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98852" y="5007738"/>
            <a:ext cx="1755114" cy="721217"/>
            <a:chOff x="3116687" y="2047741"/>
            <a:chExt cx="1755114" cy="721217"/>
          </a:xfrm>
        </p:grpSpPr>
        <p:sp>
          <p:nvSpPr>
            <p:cNvPr id="41" name="Rounded Rectangle 40"/>
            <p:cNvSpPr/>
            <p:nvPr/>
          </p:nvSpPr>
          <p:spPr>
            <a:xfrm>
              <a:off x="3116687" y="2047741"/>
              <a:ext cx="1755114" cy="7212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59917" y="2223683"/>
              <a:ext cx="10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Endpoint</a:t>
              </a:r>
              <a:endParaRPr lang="en-US" b="1" dirty="0"/>
            </a:p>
          </p:txBody>
        </p:sp>
      </p:grpSp>
      <p:cxnSp>
        <p:nvCxnSpPr>
          <p:cNvPr id="44" name="Straight Connector 43"/>
          <p:cNvCxnSpPr>
            <a:endCxn id="10" idx="2"/>
          </p:cNvCxnSpPr>
          <p:nvPr/>
        </p:nvCxnSpPr>
        <p:spPr>
          <a:xfrm flipH="1" flipV="1">
            <a:off x="2706359" y="2472742"/>
            <a:ext cx="1213254" cy="39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2"/>
            <a:endCxn id="2" idx="0"/>
          </p:cNvCxnSpPr>
          <p:nvPr/>
        </p:nvCxnSpPr>
        <p:spPr>
          <a:xfrm>
            <a:off x="4842458" y="2472742"/>
            <a:ext cx="0" cy="412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2"/>
          </p:cNvCxnSpPr>
          <p:nvPr/>
        </p:nvCxnSpPr>
        <p:spPr>
          <a:xfrm flipH="1">
            <a:off x="6046578" y="2472742"/>
            <a:ext cx="931979" cy="39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9" idx="1"/>
          </p:cNvCxnSpPr>
          <p:nvPr/>
        </p:nvCxnSpPr>
        <p:spPr>
          <a:xfrm flipH="1" flipV="1">
            <a:off x="6516712" y="3224006"/>
            <a:ext cx="3006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2" idx="1"/>
          </p:cNvCxnSpPr>
          <p:nvPr/>
        </p:nvCxnSpPr>
        <p:spPr>
          <a:xfrm flipH="1" flipV="1">
            <a:off x="6512567" y="4222119"/>
            <a:ext cx="30480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0"/>
          </p:cNvCxnSpPr>
          <p:nvPr/>
        </p:nvCxnSpPr>
        <p:spPr>
          <a:xfrm flipH="1" flipV="1">
            <a:off x="5872769" y="4582728"/>
            <a:ext cx="1103640" cy="425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0"/>
            <a:endCxn id="2" idx="2"/>
          </p:cNvCxnSpPr>
          <p:nvPr/>
        </p:nvCxnSpPr>
        <p:spPr>
          <a:xfrm flipV="1">
            <a:off x="4840310" y="4584876"/>
            <a:ext cx="2148" cy="42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0"/>
          </p:cNvCxnSpPr>
          <p:nvPr/>
        </p:nvCxnSpPr>
        <p:spPr>
          <a:xfrm flipV="1">
            <a:off x="2704211" y="4582728"/>
            <a:ext cx="1178216" cy="425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3"/>
          </p:cNvCxnSpPr>
          <p:nvPr/>
        </p:nvCxnSpPr>
        <p:spPr>
          <a:xfrm flipV="1">
            <a:off x="2804888" y="3224006"/>
            <a:ext cx="378265" cy="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3"/>
          </p:cNvCxnSpPr>
          <p:nvPr/>
        </p:nvCxnSpPr>
        <p:spPr>
          <a:xfrm flipV="1">
            <a:off x="2804888" y="4222119"/>
            <a:ext cx="363316" cy="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7425" y="6583253"/>
            <a:ext cx="4132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Note:  This is not a comprehensive list of connections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04223" y="1531104"/>
            <a:ext cx="26246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Plug &amp; play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exchange w/o</a:t>
            </a:r>
            <a:br>
              <a:rPr lang="en-US" dirty="0" smtClean="0"/>
            </a:br>
            <a:r>
              <a:rPr lang="en-US" dirty="0" smtClean="0"/>
              <a:t>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Assure compliance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 smtClean="0"/>
          </a:p>
          <a:p>
            <a:r>
              <a:rPr lang="en-US" b="1" u="sng" dirty="0" smtClean="0"/>
              <a:t>The OCA Provides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Communication fabric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plane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provenance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8303" y="6026239"/>
            <a:ext cx="762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architecture can be thought of as an open / multi-vendor SOAR platform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285168" y="212499"/>
            <a:ext cx="1695959" cy="1069257"/>
          </a:xfrm>
          <a:prstGeom prst="wedgeRoundRectCallout">
            <a:avLst>
              <a:gd name="adj1" fmla="val 60421"/>
              <a:gd name="adj2" fmla="val 1564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Please Modify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167425" y="150708"/>
            <a:ext cx="2266682" cy="1069257"/>
          </a:xfrm>
          <a:prstGeom prst="wedgeRoundRectCallout">
            <a:avLst>
              <a:gd name="adj1" fmla="val 80165"/>
              <a:gd name="adj2" fmla="val 13356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Please Modify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bubbles to list the MOST consequential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9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4443" y="489395"/>
            <a:ext cx="5390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Sample Logic About  New Cartoons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smtClean="0"/>
              <a:t>Drill Down on Threat Feeds)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181" y="263941"/>
            <a:ext cx="2692267" cy="142672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187191" y="128787"/>
            <a:ext cx="824248" cy="5022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4" y="1883853"/>
            <a:ext cx="8577195" cy="47751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9723068" y="2459865"/>
            <a:ext cx="1623219" cy="605307"/>
          </a:xfrm>
          <a:prstGeom prst="wedgeRoundRectCallout">
            <a:avLst>
              <a:gd name="adj1" fmla="val 589"/>
              <a:gd name="adj2" fmla="val -27579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Some form of “You are Here” locator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9723067" y="4368707"/>
            <a:ext cx="1623219" cy="2187263"/>
          </a:xfrm>
          <a:prstGeom prst="wedgeRoundRectCallout">
            <a:avLst>
              <a:gd name="adj1" fmla="val -216013"/>
              <a:gd name="adj2" fmla="val 955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Cartoon that drills down on the specific topic.  Again, the idea is not to provide prescriptive detail generally (unless you are describing completed work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105118" y="96434"/>
            <a:ext cx="2009325" cy="1069257"/>
          </a:xfrm>
          <a:prstGeom prst="wedgeRoundRectCallout">
            <a:avLst>
              <a:gd name="adj1" fmla="val 80165"/>
              <a:gd name="adj2" fmla="val 13356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Please add new cartoons.  One page per.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3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7581" y="4906840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Data Quality</a:t>
            </a:r>
            <a:endParaRPr lang="en-US" b="1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1403798" y="2122862"/>
            <a:ext cx="11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Transport</a:t>
            </a:r>
            <a:endParaRPr lang="en-US" b="1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927275" y="3806705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Data Exchange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725769" y="2490876"/>
            <a:ext cx="32611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Interface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Bandwidth sharing / </a:t>
            </a:r>
            <a:r>
              <a:rPr lang="en-US" sz="1400" dirty="0" err="1" smtClean="0"/>
              <a:t>Comms</a:t>
            </a:r>
            <a:r>
              <a:rPr lang="en-US" sz="1400" dirty="0" smtClean="0"/>
              <a:t>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Network admission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Sub/pub/ system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Identity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Outage identification / heartbeat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70605" y="2139910"/>
            <a:ext cx="18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u="sng" dirty="0" smtClean="0"/>
              <a:t>Action Exchanges</a:t>
            </a:r>
            <a:endParaRPr lang="en-US" b="1" u="sng" dirty="0"/>
          </a:p>
        </p:txBody>
      </p:sp>
      <p:sp>
        <p:nvSpPr>
          <p:cNvPr id="57" name="TextBox 56"/>
          <p:cNvSpPr txBox="1"/>
          <p:nvPr/>
        </p:nvSpPr>
        <p:spPr>
          <a:xfrm>
            <a:off x="7632885" y="2467147"/>
            <a:ext cx="27713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Request for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Description of expected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Action acknowledgement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Action response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1723621" y="4188739"/>
            <a:ext cx="44659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Formats / Including room for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Provenance / Transit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Synch Rules (Is everybody working from current?)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16845" y="469320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Odds &amp; Ends</a:t>
            </a:r>
            <a:endParaRPr lang="en-US" b="1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7632885" y="5075239"/>
            <a:ext cx="33480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Playbook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How is identity &amp; compliance asserted?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708594" y="5319928"/>
            <a:ext cx="2725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collection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enrichment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Provenance / Transit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549001" y="3340485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u="sng" dirty="0" smtClean="0"/>
              <a:t>System</a:t>
            </a:r>
            <a:endParaRPr lang="en-US" b="1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7632885" y="3753573"/>
            <a:ext cx="24125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System metrics (examples)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BW available/used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Active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Module activity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1504681" y="798490"/>
            <a:ext cx="917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Elements To Consider For Inclusion Recommendations</a:t>
            </a:r>
          </a:p>
          <a:p>
            <a:pPr algn="ctr"/>
            <a:r>
              <a:rPr lang="en-US" sz="2000" b="1" dirty="0" smtClean="0"/>
              <a:t>I would expect that we develop cartoons that suggest the presence of these elements</a:t>
            </a:r>
            <a:endParaRPr lang="en-US" b="1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387921" y="5705341"/>
            <a:ext cx="5576552" cy="9787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I’m including this to start the discussion.  I’m hoping to tap your expertise to provide a more appropriate list.  For instance, I have not heard OCA talk about standardizing playbook formats or recognizing existing formats.  Opinions?  Does IACD already have it that we can reference?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74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286897"/>
            <a:ext cx="11294772" cy="6325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9FFC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OCA’s Place </a:t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>In A World Context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9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7439" y="798490"/>
            <a:ext cx="673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 International Standards Context For OCA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54814" y="2601532"/>
            <a:ext cx="3656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Organization Name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Brief Description of Planned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Relevant </a:t>
            </a:r>
            <a:r>
              <a:rPr lang="en-US" dirty="0" smtClean="0"/>
              <a:t>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Proposed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004552" y="5370490"/>
            <a:ext cx="3593206" cy="10560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Please add new Standards.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One per page.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enisa-logo - IoT Now - How to run an IoT enabled busi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03" y="2297685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5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329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Tripwire,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Wood</dc:creator>
  <cp:lastModifiedBy>Stephen Wood</cp:lastModifiedBy>
  <cp:revision>16</cp:revision>
  <dcterms:created xsi:type="dcterms:W3CDTF">2020-04-24T16:54:41Z</dcterms:created>
  <dcterms:modified xsi:type="dcterms:W3CDTF">2020-04-29T15:55:28Z</dcterms:modified>
</cp:coreProperties>
</file>