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3" r:id="rId3"/>
    <p:sldId id="257" r:id="rId4"/>
    <p:sldId id="262" r:id="rId5"/>
    <p:sldId id="258" r:id="rId6"/>
    <p:sldId id="259" r:id="rId7"/>
    <p:sldId id="260" r:id="rId8"/>
    <p:sldId id="263" r:id="rId9"/>
    <p:sldId id="264" r:id="rId10"/>
    <p:sldId id="265" r:id="rId11"/>
    <p:sldId id="266" r:id="rId12"/>
    <p:sldId id="261" r:id="rId13"/>
    <p:sldId id="267" r:id="rId14"/>
    <p:sldId id="270" r:id="rId15"/>
    <p:sldId id="268" r:id="rId16"/>
    <p:sldId id="272" r:id="rId17"/>
    <p:sldId id="271" r:id="rId18"/>
    <p:sldId id="269"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822" autoAdjust="0"/>
  </p:normalViewPr>
  <p:slideViewPr>
    <p:cSldViewPr>
      <p:cViewPr varScale="1">
        <p:scale>
          <a:sx n="78" d="100"/>
          <a:sy n="78" d="100"/>
        </p:scale>
        <p:origin x="-193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FB080F-72BC-4AE3-93D6-45984F8E3B8C}" type="datetimeFigureOut">
              <a:rPr lang="fr-FR" smtClean="0"/>
              <a:t>25/08/2016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44E0A7-FF35-49EF-B01A-97AD0120F425}" type="slidenum">
              <a:rPr lang="fr-FR" smtClean="0"/>
              <a:t>‹N°›</a:t>
            </a:fld>
            <a:endParaRPr lang="fr-FR"/>
          </a:p>
        </p:txBody>
      </p:sp>
    </p:spTree>
    <p:extLst>
      <p:ext uri="{BB962C8B-B14F-4D97-AF65-F5344CB8AC3E}">
        <p14:creationId xmlns:p14="http://schemas.microsoft.com/office/powerpoint/2010/main" val="3288001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aim of the analysis performed was to study the power spectrum of lfp signals obtained from a double-tasked experiment described in Stoll and al. 2016 (see file CJT_TaskSchema_Timings.pdf).  As the importance of saccade and oculomotor activity in decision making as been highlighted in the past decade, we try to isolate and study the signal around the saccades occurring around the event 160, which is the task choice.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Cod of the experiment from which the data is taken : 'HDRKNOPMW2_4439‘ .  We used the event data (cod and timestamp), oculomotor data already cleaned from </a:t>
            </a:r>
            <a:r>
              <a:rPr lang="en-US" sz="1200" b="0" i="0" u="none" strike="noStrike" kern="1200" baseline="0" dirty="0" err="1" smtClean="0">
                <a:solidFill>
                  <a:schemeClr val="tx1"/>
                </a:solidFill>
                <a:latin typeface="+mn-lt"/>
                <a:ea typeface="+mn-ea"/>
                <a:cs typeface="+mn-cs"/>
              </a:rPr>
              <a:t>artefacts</a:t>
            </a:r>
            <a:r>
              <a:rPr lang="en-US" sz="1200" b="0" i="0" u="none" strike="noStrike" kern="1200" baseline="0" dirty="0" smtClean="0">
                <a:solidFill>
                  <a:schemeClr val="tx1"/>
                </a:solidFill>
                <a:latin typeface="+mn-lt"/>
                <a:ea typeface="+mn-ea"/>
                <a:cs typeface="+mn-cs"/>
              </a:rPr>
              <a:t> and lfp data brought to the same sampling rate as the oculomotor data, all </a:t>
            </a:r>
            <a:r>
              <a:rPr lang="en-US" sz="1200" b="0" i="0" u="none" strike="noStrike" kern="1200" baseline="0" dirty="0" err="1" smtClean="0">
                <a:solidFill>
                  <a:schemeClr val="tx1"/>
                </a:solidFill>
                <a:latin typeface="+mn-lt"/>
                <a:ea typeface="+mn-ea"/>
                <a:cs typeface="+mn-cs"/>
              </a:rPr>
              <a:t>thak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sto</a:t>
            </a:r>
            <a:r>
              <a:rPr lang="en-US" sz="1200" b="0" i="0" u="none" strike="noStrike" kern="1200" baseline="0" dirty="0" smtClean="0">
                <a:solidFill>
                  <a:schemeClr val="tx1"/>
                </a:solidFill>
                <a:latin typeface="+mn-lt"/>
                <a:ea typeface="+mn-ea"/>
                <a:cs typeface="+mn-cs"/>
              </a:rPr>
              <a:t> the work of </a:t>
            </a:r>
            <a:r>
              <a:rPr lang="en-US" sz="1200" b="0" i="0" u="none" strike="noStrike" kern="1200" baseline="0" dirty="0" err="1" smtClean="0">
                <a:solidFill>
                  <a:schemeClr val="tx1"/>
                </a:solidFill>
                <a:latin typeface="+mn-lt"/>
                <a:ea typeface="+mn-ea"/>
                <a:cs typeface="+mn-cs"/>
              </a:rPr>
              <a:t>Maeva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Gacoin</a:t>
            </a:r>
            <a:r>
              <a:rPr lang="en-US" sz="1200" b="0" i="0" u="none" strike="noStrike"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Here are the results for the MCC. Analysis were also performed on LPFC with less distinct differences in condition, as expected since it is the case for the ERP. Analysis were also performed around the event Reward/Time-Penalty and are shown at the end.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endParaRPr lang="en-US" dirty="0"/>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1</a:t>
            </a:fld>
            <a:endParaRPr lang="fr-FR"/>
          </a:p>
        </p:txBody>
      </p:sp>
    </p:spTree>
    <p:extLst>
      <p:ext uri="{BB962C8B-B14F-4D97-AF65-F5344CB8AC3E}">
        <p14:creationId xmlns:p14="http://schemas.microsoft.com/office/powerpoint/2010/main" val="72171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The nature of the saccade </a:t>
            </a:r>
            <a:r>
              <a:rPr lang="fr-FR" baseline="0" dirty="0" err="1" smtClean="0"/>
              <a:t>between</a:t>
            </a:r>
            <a:r>
              <a:rPr lang="fr-FR" baseline="0" dirty="0" smtClean="0"/>
              <a:t> the </a:t>
            </a:r>
            <a:r>
              <a:rPr lang="fr-FR" baseline="0" dirty="0" err="1" smtClean="0"/>
              <a:t>two</a:t>
            </a:r>
            <a:r>
              <a:rPr lang="fr-FR" baseline="0" dirty="0" smtClean="0"/>
              <a:t> conditions </a:t>
            </a:r>
            <a:r>
              <a:rPr lang="fr-FR" baseline="0" dirty="0" err="1" smtClean="0"/>
              <a:t>appears</a:t>
            </a:r>
            <a:r>
              <a:rPr lang="fr-FR" baseline="0" dirty="0" smtClean="0"/>
              <a:t> </a:t>
            </a:r>
            <a:r>
              <a:rPr lang="fr-FR" baseline="0" dirty="0" err="1" smtClean="0"/>
              <a:t>different</a:t>
            </a:r>
            <a:r>
              <a:rPr lang="fr-FR" baseline="0" dirty="0" smtClean="0"/>
              <a:t>. </a:t>
            </a:r>
            <a:r>
              <a:rPr lang="fr-FR" baseline="0" dirty="0" err="1" smtClean="0"/>
              <a:t>We</a:t>
            </a:r>
            <a:r>
              <a:rPr lang="fr-FR" baseline="0" dirty="0" smtClean="0"/>
              <a:t> </a:t>
            </a:r>
            <a:r>
              <a:rPr lang="fr-FR" baseline="0" dirty="0" err="1" smtClean="0"/>
              <a:t>define</a:t>
            </a:r>
            <a:r>
              <a:rPr lang="fr-FR" baseline="0" dirty="0" smtClean="0"/>
              <a:t> saccade-</a:t>
            </a:r>
            <a:r>
              <a:rPr lang="fr-FR" baseline="0" dirty="0" err="1" smtClean="0"/>
              <a:t>centered</a:t>
            </a:r>
            <a:r>
              <a:rPr lang="fr-FR" baseline="0" dirty="0" smtClean="0"/>
              <a:t> trials to </a:t>
            </a:r>
            <a:r>
              <a:rPr lang="fr-FR" baseline="0" dirty="0" err="1" smtClean="0"/>
              <a:t>see</a:t>
            </a:r>
            <a:r>
              <a:rPr lang="fr-FR" baseline="0" dirty="0" smtClean="0"/>
              <a:t> if a TF </a:t>
            </a:r>
            <a:r>
              <a:rPr lang="fr-FR" baseline="0" dirty="0" err="1" smtClean="0"/>
              <a:t>analysis</a:t>
            </a:r>
            <a:r>
              <a:rPr lang="fr-FR" baseline="0" dirty="0" smtClean="0"/>
              <a:t> </a:t>
            </a:r>
            <a:r>
              <a:rPr lang="fr-FR" baseline="0" dirty="0" err="1" smtClean="0"/>
              <a:t>reveals</a:t>
            </a:r>
            <a:r>
              <a:rPr lang="fr-FR" baseline="0" dirty="0" smtClean="0"/>
              <a:t> </a:t>
            </a:r>
            <a:r>
              <a:rPr lang="fr-FR" baseline="0" dirty="0" err="1" smtClean="0"/>
              <a:t>some</a:t>
            </a:r>
            <a:r>
              <a:rPr lang="fr-FR" baseline="0" dirty="0" smtClean="0"/>
              <a:t> </a:t>
            </a:r>
            <a:r>
              <a:rPr lang="fr-FR" baseline="0" dirty="0" err="1" smtClean="0"/>
              <a:t>differencies</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We</a:t>
            </a:r>
            <a:r>
              <a:rPr lang="fr-FR" baseline="0" dirty="0" smtClean="0"/>
              <a:t> select </a:t>
            </a:r>
            <a:r>
              <a:rPr lang="fr-FR" baseline="0" dirty="0" err="1" smtClean="0"/>
              <a:t>only</a:t>
            </a:r>
            <a:r>
              <a:rPr lang="fr-FR" baseline="0" dirty="0" smtClean="0"/>
              <a:t> the last saccades by </a:t>
            </a:r>
            <a:r>
              <a:rPr lang="fr-FR" baseline="0" dirty="0" err="1" smtClean="0"/>
              <a:t>taking</a:t>
            </a:r>
            <a:r>
              <a:rPr lang="fr-FR" baseline="0" dirty="0" smtClean="0"/>
              <a:t> the in the 0,3s </a:t>
            </a:r>
            <a:r>
              <a:rPr lang="fr-FR" baseline="0" dirty="0" err="1" smtClean="0"/>
              <a:t>before</a:t>
            </a:r>
            <a:r>
              <a:rPr lang="fr-FR" baseline="0" dirty="0" smtClean="0"/>
              <a:t> the Lever </a:t>
            </a:r>
            <a:r>
              <a:rPr lang="fr-FR" baseline="0" dirty="0" err="1" smtClean="0"/>
              <a:t>appearence</a:t>
            </a:r>
            <a:r>
              <a:rPr lang="fr-FR" baseline="0" dirty="0" smtClean="0"/>
              <a:t> (160). </a:t>
            </a:r>
            <a:br>
              <a:rPr lang="fr-FR" baseline="0" dirty="0" smtClean="0"/>
            </a:br>
            <a:r>
              <a:rPr lang="fr-FR" baseline="0" dirty="0" err="1" smtClean="0"/>
              <a:t>We</a:t>
            </a:r>
            <a:r>
              <a:rPr lang="fr-FR" baseline="0" dirty="0" smtClean="0"/>
              <a:t> </a:t>
            </a:r>
            <a:r>
              <a:rPr lang="fr-FR" baseline="0" dirty="0" err="1" smtClean="0"/>
              <a:t>don’t</a:t>
            </a:r>
            <a:r>
              <a:rPr lang="fr-FR" baseline="0" dirty="0" smtClean="0"/>
              <a:t> « </a:t>
            </a:r>
            <a:r>
              <a:rPr lang="fr-FR" baseline="0" dirty="0" err="1" smtClean="0"/>
              <a:t>isolate</a:t>
            </a:r>
            <a:r>
              <a:rPr lang="fr-FR" baseline="0" dirty="0" smtClean="0"/>
              <a:t> » the saccades by </a:t>
            </a:r>
            <a:r>
              <a:rPr lang="fr-FR" baseline="0" dirty="0" err="1" smtClean="0"/>
              <a:t>eliminating</a:t>
            </a:r>
            <a:r>
              <a:rPr lang="fr-FR" baseline="0" dirty="0" smtClean="0"/>
              <a:t> the </a:t>
            </a:r>
            <a:r>
              <a:rPr lang="fr-FR" baseline="0" dirty="0" err="1" smtClean="0"/>
              <a:t>ones</a:t>
            </a:r>
            <a:r>
              <a:rPr lang="fr-FR" baseline="0" dirty="0" smtClean="0"/>
              <a:t> </a:t>
            </a:r>
            <a:r>
              <a:rPr lang="fr-FR" baseline="0" dirty="0" err="1" smtClean="0"/>
              <a:t>which</a:t>
            </a:r>
            <a:r>
              <a:rPr lang="fr-FR" baseline="0" dirty="0" smtClean="0"/>
              <a:t> have </a:t>
            </a:r>
            <a:r>
              <a:rPr lang="fr-FR" baseline="0" dirty="0" err="1" smtClean="0"/>
              <a:t>another</a:t>
            </a:r>
            <a:r>
              <a:rPr lang="fr-FR" baseline="0" dirty="0" smtClean="0"/>
              <a:t> saccade in a </a:t>
            </a:r>
            <a:r>
              <a:rPr lang="fr-FR" baseline="0" dirty="0" err="1" smtClean="0"/>
              <a:t>near</a:t>
            </a:r>
            <a:r>
              <a:rPr lang="fr-FR" baseline="0" dirty="0" smtClean="0"/>
              <a:t> </a:t>
            </a:r>
            <a:r>
              <a:rPr lang="fr-FR" baseline="0" dirty="0" err="1" smtClean="0"/>
              <a:t>neighborhood</a:t>
            </a:r>
            <a:r>
              <a:rPr lang="fr-FR" baseline="0" dirty="0" smtClean="0"/>
              <a:t> </a:t>
            </a:r>
            <a:r>
              <a:rPr lang="fr-FR" baseline="0" dirty="0" err="1" smtClean="0"/>
              <a:t>since</a:t>
            </a:r>
            <a:r>
              <a:rPr lang="fr-FR" baseline="0" dirty="0" smtClean="0"/>
              <a:t> </a:t>
            </a:r>
            <a:r>
              <a:rPr lang="fr-FR" baseline="0" dirty="0" err="1" smtClean="0"/>
              <a:t>we</a:t>
            </a:r>
            <a:r>
              <a:rPr lang="fr-FR" baseline="0" dirty="0" smtClean="0"/>
              <a:t> have </a:t>
            </a:r>
            <a:r>
              <a:rPr lang="fr-FR" baseline="0" dirty="0" err="1" smtClean="0"/>
              <a:t>way</a:t>
            </a:r>
            <a:r>
              <a:rPr lang="fr-FR" baseline="0" dirty="0" smtClean="0"/>
              <a:t> </a:t>
            </a:r>
            <a:r>
              <a:rPr lang="fr-FR" baseline="0" dirty="0" err="1" smtClean="0"/>
              <a:t>less</a:t>
            </a:r>
            <a:r>
              <a:rPr lang="fr-FR" baseline="0" dirty="0" smtClean="0"/>
              <a:t> trials on the 150 condition.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The time </a:t>
            </a:r>
            <a:r>
              <a:rPr lang="fr-FR" baseline="0" dirty="0" err="1" smtClean="0"/>
              <a:t>boundaries</a:t>
            </a:r>
            <a:r>
              <a:rPr lang="fr-FR" baseline="0" dirty="0" smtClean="0"/>
              <a:t> </a:t>
            </a:r>
            <a:r>
              <a:rPr lang="fr-FR" baseline="0" dirty="0" err="1" smtClean="0"/>
              <a:t>chosen</a:t>
            </a:r>
            <a:r>
              <a:rPr lang="fr-FR" baseline="0" dirty="0" smtClean="0"/>
              <a:t> are -1,2 and 0,4 </a:t>
            </a:r>
            <a:r>
              <a:rPr lang="fr-FR" baseline="0" dirty="0" err="1" smtClean="0"/>
              <a:t>around</a:t>
            </a:r>
            <a:r>
              <a:rPr lang="fr-FR" baseline="0" dirty="0" smtClean="0"/>
              <a:t> the </a:t>
            </a:r>
            <a:r>
              <a:rPr lang="fr-FR" baseline="0" dirty="0" err="1" smtClean="0"/>
              <a:t>saccad</a:t>
            </a:r>
            <a:r>
              <a:rPr lang="fr-FR" baseline="0" dirty="0" smtClean="0"/>
              <a:t> : -1,2-0,3 = -1,5 (Signal to Change </a:t>
            </a:r>
            <a:r>
              <a:rPr lang="fr-FR" baseline="0" dirty="0" err="1" smtClean="0"/>
              <a:t>appearance</a:t>
            </a:r>
            <a:r>
              <a:rPr lang="fr-FR" baseline="0" dirty="0" smtClean="0"/>
              <a:t>) ; 0+0,4  = 0,4 (</a:t>
            </a:r>
            <a:r>
              <a:rPr lang="fr-FR" baseline="0" dirty="0" err="1" smtClean="0"/>
              <a:t>mean</a:t>
            </a:r>
            <a:r>
              <a:rPr lang="fr-FR" baseline="0" dirty="0" smtClean="0"/>
              <a:t> time of </a:t>
            </a:r>
            <a:r>
              <a:rPr lang="fr-FR" baseline="0" dirty="0" err="1" smtClean="0"/>
              <a:t>choice</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Same</a:t>
            </a:r>
            <a:r>
              <a:rPr lang="fr-FR" baseline="0" dirty="0" smtClean="0"/>
              <a:t> convention as </a:t>
            </a:r>
            <a:r>
              <a:rPr lang="fr-FR" baseline="0" dirty="0" err="1" smtClean="0"/>
              <a:t>before</a:t>
            </a:r>
            <a:r>
              <a:rPr lang="fr-FR" baseline="0" dirty="0" smtClean="0"/>
              <a:t>, </a:t>
            </a:r>
            <a:r>
              <a:rPr lang="fr-FR" baseline="0" dirty="0" err="1" smtClean="0"/>
              <a:t>exept</a:t>
            </a:r>
            <a:r>
              <a:rPr lang="fr-FR" baseline="0" dirty="0" smtClean="0"/>
              <a:t> the baseline </a:t>
            </a:r>
            <a:r>
              <a:rPr lang="fr-FR" baseline="0" dirty="0" err="1" smtClean="0"/>
              <a:t>boundaries</a:t>
            </a:r>
            <a:r>
              <a:rPr lang="fr-FR" baseline="0" dirty="0" smtClean="0"/>
              <a:t> are </a:t>
            </a:r>
            <a:r>
              <a:rPr lang="fr-FR" baseline="0" dirty="0" err="1" smtClean="0"/>
              <a:t>now</a:t>
            </a:r>
            <a:r>
              <a:rPr lang="fr-FR" baseline="0" dirty="0" smtClean="0"/>
              <a:t> -1,2 ; 0,4.</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We</a:t>
            </a:r>
            <a:r>
              <a:rPr lang="fr-FR" baseline="0" dirty="0" smtClean="0"/>
              <a:t> </a:t>
            </a:r>
            <a:r>
              <a:rPr lang="fr-FR" baseline="0" dirty="0" err="1" smtClean="0"/>
              <a:t>see</a:t>
            </a:r>
            <a:r>
              <a:rPr lang="fr-FR" baseline="0" dirty="0" smtClean="0"/>
              <a:t> </a:t>
            </a:r>
            <a:r>
              <a:rPr lang="fr-FR" baseline="0" dirty="0" err="1" smtClean="0"/>
              <a:t>interesting</a:t>
            </a:r>
            <a:r>
              <a:rPr lang="fr-FR" baseline="0" dirty="0" smtClean="0"/>
              <a:t> variation of the </a:t>
            </a:r>
            <a:r>
              <a:rPr lang="fr-FR" baseline="0" dirty="0" err="1" smtClean="0"/>
              <a:t>intensity</a:t>
            </a:r>
            <a:r>
              <a:rPr lang="fr-FR" baseline="0" dirty="0" smtClean="0"/>
              <a:t> </a:t>
            </a:r>
            <a:r>
              <a:rPr lang="fr-FR" baseline="0" dirty="0" err="1" smtClean="0"/>
              <a:t>that</a:t>
            </a:r>
            <a:r>
              <a:rPr lang="fr-FR" baseline="0" dirty="0" smtClean="0"/>
              <a:t> </a:t>
            </a:r>
            <a:r>
              <a:rPr lang="fr-FR" baseline="0" dirty="0" err="1" smtClean="0"/>
              <a:t>is</a:t>
            </a:r>
            <a:r>
              <a:rPr lang="fr-FR" baseline="0" dirty="0" smtClean="0"/>
              <a:t> time-</a:t>
            </a:r>
            <a:r>
              <a:rPr lang="fr-FR" baseline="0" dirty="0" err="1" smtClean="0"/>
              <a:t>locked</a:t>
            </a:r>
            <a:r>
              <a:rPr lang="fr-FR" baseline="0" dirty="0" smtClean="0"/>
              <a:t> </a:t>
            </a:r>
            <a:r>
              <a:rPr lang="fr-FR" baseline="0" dirty="0" err="1" smtClean="0"/>
              <a:t>with</a:t>
            </a:r>
            <a:r>
              <a:rPr lang="fr-FR" baseline="0" dirty="0" smtClean="0"/>
              <a:t> the </a:t>
            </a:r>
            <a:r>
              <a:rPr lang="fr-FR" baseline="0" dirty="0" err="1" smtClean="0"/>
              <a:t>event</a:t>
            </a:r>
            <a:r>
              <a:rPr lang="fr-FR" baseline="0" dirty="0" smtClean="0"/>
              <a:t>. The patterns are </a:t>
            </a:r>
            <a:r>
              <a:rPr lang="fr-FR" baseline="0" dirty="0" err="1" smtClean="0"/>
              <a:t>similar</a:t>
            </a:r>
            <a:r>
              <a:rPr lang="fr-FR" baseline="0" dirty="0" smtClean="0"/>
              <a:t> but more intense for the 160-150 (Check condition), once </a:t>
            </a:r>
            <a:r>
              <a:rPr lang="fr-FR" baseline="0" dirty="0" err="1" smtClean="0"/>
              <a:t>again</a:t>
            </a: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It </a:t>
            </a:r>
            <a:r>
              <a:rPr lang="fr-FR" baseline="0" dirty="0" err="1" smtClean="0"/>
              <a:t>is</a:t>
            </a:r>
            <a:r>
              <a:rPr lang="fr-FR" baseline="0" dirty="0" smtClean="0"/>
              <a:t> to note </a:t>
            </a:r>
            <a:r>
              <a:rPr lang="fr-FR" baseline="0" dirty="0" err="1" smtClean="0"/>
              <a:t>that</a:t>
            </a:r>
            <a:r>
              <a:rPr lang="fr-FR" baseline="0" dirty="0" smtClean="0"/>
              <a:t> </a:t>
            </a:r>
            <a:r>
              <a:rPr lang="fr-FR" baseline="0" dirty="0" err="1" smtClean="0"/>
              <a:t>Stoll</a:t>
            </a:r>
            <a:r>
              <a:rPr lang="fr-FR" baseline="0" dirty="0" smtClean="0"/>
              <a:t> and al. 2016 </a:t>
            </a:r>
            <a:r>
              <a:rPr lang="fr-FR" baseline="0" dirty="0" err="1" smtClean="0"/>
              <a:t>highlighted</a:t>
            </a:r>
            <a:r>
              <a:rPr lang="fr-FR" baseline="0" dirty="0" smtClean="0"/>
              <a:t> the </a:t>
            </a:r>
            <a:r>
              <a:rPr lang="fr-FR" baseline="0" dirty="0" err="1" smtClean="0"/>
              <a:t>fact</a:t>
            </a:r>
            <a:r>
              <a:rPr lang="fr-FR" baseline="0" dirty="0" smtClean="0"/>
              <a:t> </a:t>
            </a:r>
            <a:r>
              <a:rPr lang="fr-FR" baseline="0" dirty="0" err="1" smtClean="0"/>
              <a:t>that</a:t>
            </a:r>
            <a:r>
              <a:rPr lang="fr-FR" baseline="0" dirty="0" smtClean="0"/>
              <a:t> a check </a:t>
            </a:r>
            <a:r>
              <a:rPr lang="fr-FR" baseline="0" dirty="0" err="1" smtClean="0"/>
              <a:t>choice</a:t>
            </a:r>
            <a:r>
              <a:rPr lang="fr-FR" baseline="0" dirty="0" smtClean="0"/>
              <a:t> </a:t>
            </a:r>
            <a:r>
              <a:rPr lang="fr-FR" baseline="0" dirty="0" err="1" smtClean="0"/>
              <a:t>is</a:t>
            </a:r>
            <a:r>
              <a:rPr lang="fr-FR" baseline="0" dirty="0" smtClean="0"/>
              <a:t> </a:t>
            </a:r>
            <a:r>
              <a:rPr lang="fr-FR" baseline="0" dirty="0" err="1" smtClean="0"/>
              <a:t>predictable</a:t>
            </a:r>
            <a:r>
              <a:rPr lang="fr-FR" baseline="0" dirty="0" smtClean="0"/>
              <a:t> </a:t>
            </a:r>
            <a:r>
              <a:rPr lang="fr-FR" baseline="0" dirty="0" err="1" smtClean="0"/>
              <a:t>during</a:t>
            </a:r>
            <a:r>
              <a:rPr lang="fr-FR" baseline="0" dirty="0" smtClean="0"/>
              <a:t> the few trials </a:t>
            </a:r>
            <a:r>
              <a:rPr lang="fr-FR" baseline="0" dirty="0" err="1" smtClean="0"/>
              <a:t>before</a:t>
            </a:r>
            <a:r>
              <a:rPr lang="fr-FR" baseline="0" dirty="0" smtClean="0"/>
              <a:t> the </a:t>
            </a:r>
            <a:r>
              <a:rPr lang="fr-FR" baseline="0" dirty="0" err="1" smtClean="0"/>
              <a:t>actual</a:t>
            </a:r>
            <a:r>
              <a:rPr lang="fr-FR" baseline="0" dirty="0" smtClean="0"/>
              <a:t> </a:t>
            </a:r>
            <a:r>
              <a:rPr lang="fr-FR" baseline="0" dirty="0" err="1" smtClean="0"/>
              <a:t>decision</a:t>
            </a:r>
            <a:r>
              <a:rPr lang="fr-FR" baseline="0" dirty="0" smtClean="0"/>
              <a:t>. </a:t>
            </a:r>
            <a:r>
              <a:rPr lang="fr-FR" baseline="0" dirty="0" err="1" smtClean="0"/>
              <a:t>Here</a:t>
            </a:r>
            <a:r>
              <a:rPr lang="fr-FR" baseline="0" dirty="0" smtClean="0"/>
              <a:t> </a:t>
            </a:r>
            <a:r>
              <a:rPr lang="fr-FR" baseline="0" dirty="0" err="1" smtClean="0"/>
              <a:t>we</a:t>
            </a:r>
            <a:r>
              <a:rPr lang="fr-FR" baseline="0" dirty="0" smtClean="0"/>
              <a:t> </a:t>
            </a:r>
            <a:r>
              <a:rPr lang="fr-FR" baseline="0" dirty="0" err="1" smtClean="0"/>
              <a:t>took</a:t>
            </a:r>
            <a:r>
              <a:rPr lang="fr-FR" baseline="0" dirty="0" smtClean="0"/>
              <a:t> </a:t>
            </a:r>
            <a:r>
              <a:rPr lang="fr-FR" baseline="0" dirty="0" err="1" smtClean="0"/>
              <a:t>every</a:t>
            </a:r>
            <a:r>
              <a:rPr lang="fr-FR" baseline="0" dirty="0" smtClean="0"/>
              <a:t> saccade for the 160-66 (</a:t>
            </a:r>
            <a:r>
              <a:rPr lang="fr-FR" baseline="0" dirty="0" err="1" smtClean="0"/>
              <a:t>Work</a:t>
            </a:r>
            <a:r>
              <a:rPr lang="fr-FR" baseline="0" dirty="0" smtClean="0"/>
              <a:t>) condition but </a:t>
            </a:r>
            <a:r>
              <a:rPr lang="fr-FR" baseline="0" dirty="0" err="1" smtClean="0"/>
              <a:t>it</a:t>
            </a:r>
            <a:r>
              <a:rPr lang="fr-FR" baseline="0" dirty="0" smtClean="0"/>
              <a:t> </a:t>
            </a:r>
            <a:r>
              <a:rPr lang="fr-FR" baseline="0" dirty="0" err="1" smtClean="0"/>
              <a:t>would</a:t>
            </a:r>
            <a:r>
              <a:rPr lang="fr-FR" baseline="0" dirty="0" smtClean="0"/>
              <a:t> </a:t>
            </a:r>
            <a:r>
              <a:rPr lang="fr-FR" baseline="0" dirty="0" err="1" smtClean="0"/>
              <a:t>be</a:t>
            </a:r>
            <a:r>
              <a:rPr lang="fr-FR" baseline="0" dirty="0" smtClean="0"/>
              <a:t> </a:t>
            </a:r>
            <a:r>
              <a:rPr lang="fr-FR" baseline="0" dirty="0" err="1" smtClean="0"/>
              <a:t>interesting</a:t>
            </a:r>
            <a:r>
              <a:rPr lang="fr-FR" baseline="0" dirty="0" smtClean="0"/>
              <a:t> to compare the check condition </a:t>
            </a:r>
            <a:r>
              <a:rPr lang="fr-FR" baseline="0" dirty="0" err="1" smtClean="0"/>
              <a:t>with</a:t>
            </a:r>
            <a:r>
              <a:rPr lang="fr-FR" baseline="0" dirty="0" smtClean="0"/>
              <a:t> </a:t>
            </a:r>
            <a:r>
              <a:rPr lang="fr-FR" baseline="0" dirty="0" err="1" smtClean="0"/>
              <a:t>only</a:t>
            </a:r>
            <a:r>
              <a:rPr lang="fr-FR" baseline="0" dirty="0" smtClean="0"/>
              <a:t> the </a:t>
            </a:r>
            <a:r>
              <a:rPr lang="fr-FR" baseline="0" dirty="0" err="1" smtClean="0"/>
              <a:t>Work</a:t>
            </a:r>
            <a:r>
              <a:rPr lang="fr-FR" baseline="0" dirty="0" smtClean="0"/>
              <a:t> trials </a:t>
            </a:r>
            <a:r>
              <a:rPr lang="fr-FR" baseline="0" dirty="0" err="1" smtClean="0"/>
              <a:t>that</a:t>
            </a:r>
            <a:r>
              <a:rPr lang="fr-FR" baseline="0" dirty="0" smtClean="0"/>
              <a:t> </a:t>
            </a:r>
            <a:r>
              <a:rPr lang="fr-FR" baseline="0" dirty="0" err="1" smtClean="0"/>
              <a:t>occur</a:t>
            </a:r>
            <a:r>
              <a:rPr lang="fr-FR" baseline="0" dirty="0" smtClean="0"/>
              <a:t> </a:t>
            </a:r>
            <a:r>
              <a:rPr lang="fr-FR" baseline="0" dirty="0" err="1" smtClean="0"/>
              <a:t>after</a:t>
            </a:r>
            <a:r>
              <a:rPr lang="fr-FR" baseline="0" dirty="0" smtClean="0"/>
              <a:t> a Check, as the </a:t>
            </a:r>
            <a:r>
              <a:rPr lang="fr-FR" baseline="0" dirty="0" err="1" smtClean="0"/>
              <a:t>uncertainty</a:t>
            </a:r>
            <a:r>
              <a:rPr lang="fr-FR" baseline="0" dirty="0" smtClean="0"/>
              <a:t> </a:t>
            </a:r>
            <a:r>
              <a:rPr lang="fr-FR" baseline="0" dirty="0" err="1" smtClean="0"/>
              <a:t>would</a:t>
            </a:r>
            <a:r>
              <a:rPr lang="fr-FR" baseline="0" dirty="0" smtClean="0"/>
              <a:t> </a:t>
            </a:r>
            <a:r>
              <a:rPr lang="fr-FR" baseline="0" dirty="0" err="1" smtClean="0"/>
              <a:t>be</a:t>
            </a:r>
            <a:r>
              <a:rPr lang="fr-FR" baseline="0" dirty="0" smtClean="0"/>
              <a:t> minimal. </a:t>
            </a:r>
            <a:r>
              <a:rPr lang="fr-FR" baseline="0" dirty="0" err="1" smtClean="0"/>
              <a:t>Here</a:t>
            </a:r>
            <a:r>
              <a:rPr lang="fr-FR" baseline="0" dirty="0" smtClean="0"/>
              <a:t> the pattern for 160-66 </a:t>
            </a:r>
            <a:r>
              <a:rPr lang="fr-FR" baseline="0" dirty="0" err="1" smtClean="0"/>
              <a:t>could</a:t>
            </a:r>
            <a:r>
              <a:rPr lang="fr-FR" baseline="0" dirty="0" smtClean="0"/>
              <a:t> </a:t>
            </a:r>
            <a:r>
              <a:rPr lang="fr-FR" baseline="0" dirty="0" err="1" smtClean="0"/>
              <a:t>be</a:t>
            </a:r>
            <a:r>
              <a:rPr lang="fr-FR" baseline="0" dirty="0" smtClean="0"/>
              <a:t> </a:t>
            </a:r>
            <a:r>
              <a:rPr lang="fr-FR" baseline="0" dirty="0" err="1" smtClean="0"/>
              <a:t>linked</a:t>
            </a:r>
            <a:r>
              <a:rPr lang="fr-FR" baseline="0" dirty="0" smtClean="0"/>
              <a:t> to the Check </a:t>
            </a:r>
            <a:r>
              <a:rPr lang="fr-FR" baseline="0" dirty="0" err="1" smtClean="0"/>
              <a:t>decision</a:t>
            </a:r>
            <a:r>
              <a:rPr lang="fr-FR" baseline="0" dirty="0" smtClean="0"/>
              <a:t>…</a:t>
            </a:r>
          </a:p>
          <a:p>
            <a:endParaRPr lang="fr-FR" dirty="0"/>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12</a:t>
            </a:fld>
            <a:endParaRPr lang="fr-FR"/>
          </a:p>
        </p:txBody>
      </p:sp>
    </p:spTree>
    <p:extLst>
      <p:ext uri="{BB962C8B-B14F-4D97-AF65-F5344CB8AC3E}">
        <p14:creationId xmlns:p14="http://schemas.microsoft.com/office/powerpoint/2010/main" val="1948064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Still, let</a:t>
            </a:r>
            <a:r>
              <a:rPr lang="en-US" baseline="0" noProof="0" dirty="0" smtClean="0"/>
              <a:t> us </a:t>
            </a:r>
            <a:r>
              <a:rPr lang="en-US" baseline="0" noProof="0" dirty="0" err="1" smtClean="0"/>
              <a:t>observ</a:t>
            </a:r>
            <a:r>
              <a:rPr lang="en-US" baseline="0" noProof="0" dirty="0" smtClean="0"/>
              <a:t> the difference between the two conditions. Same as before with the event-centered trials, </a:t>
            </a:r>
            <a:r>
              <a:rPr lang="fr-FR" baseline="0" dirty="0" err="1" smtClean="0"/>
              <a:t>we</a:t>
            </a:r>
            <a:r>
              <a:rPr lang="fr-FR" baseline="0" dirty="0" smtClean="0"/>
              <a:t> z-</a:t>
            </a:r>
            <a:r>
              <a:rPr lang="fr-FR" baseline="0" dirty="0" err="1" smtClean="0"/>
              <a:t>transform</a:t>
            </a:r>
            <a:r>
              <a:rPr lang="fr-FR" baseline="0" dirty="0" smtClean="0"/>
              <a:t> the </a:t>
            </a:r>
            <a:r>
              <a:rPr lang="fr-FR" baseline="0" dirty="0" err="1" smtClean="0"/>
              <a:t>difference</a:t>
            </a:r>
            <a:r>
              <a:rPr lang="fr-FR" baseline="0" dirty="0" smtClean="0"/>
              <a:t> </a:t>
            </a:r>
            <a:r>
              <a:rPr lang="fr-FR" baseline="0" dirty="0" err="1" smtClean="0"/>
              <a:t>between</a:t>
            </a:r>
            <a:r>
              <a:rPr lang="fr-FR" baseline="0" dirty="0" smtClean="0"/>
              <a:t> the condition to </a:t>
            </a:r>
            <a:r>
              <a:rPr lang="fr-FR" baseline="0" dirty="0" err="1" smtClean="0"/>
              <a:t>hihligh</a:t>
            </a:r>
            <a:r>
              <a:rPr lang="fr-FR" baseline="0" dirty="0" smtClean="0"/>
              <a:t> the </a:t>
            </a:r>
            <a:r>
              <a:rPr lang="fr-FR" baseline="0" dirty="0" err="1" smtClean="0"/>
              <a:t>significant</a:t>
            </a:r>
            <a:r>
              <a:rPr lang="fr-FR" baseline="0" dirty="0" smtClean="0"/>
              <a:t> one, </a:t>
            </a:r>
            <a:r>
              <a:rPr lang="fr-FR" baseline="0" dirty="0" err="1" smtClean="0"/>
              <a:t>w</a:t>
            </a:r>
            <a:r>
              <a:rPr lang="fr-FR" dirty="0" err="1" smtClean="0"/>
              <a:t>ith</a:t>
            </a:r>
            <a:r>
              <a:rPr lang="fr-FR" baseline="0" dirty="0" smtClean="0"/>
              <a:t> a non-</a:t>
            </a:r>
            <a:r>
              <a:rPr lang="fr-FR" baseline="0" dirty="0" err="1" smtClean="0"/>
              <a:t>parametrical</a:t>
            </a:r>
            <a:r>
              <a:rPr lang="fr-FR" baseline="0" dirty="0" smtClean="0"/>
              <a:t> </a:t>
            </a:r>
            <a:r>
              <a:rPr lang="fr-FR" baseline="0" dirty="0" err="1" smtClean="0"/>
              <a:t>method</a:t>
            </a:r>
            <a:r>
              <a:rPr lang="fr-FR" baseline="0" dirty="0" smtClean="0"/>
              <a:t> </a:t>
            </a:r>
            <a:r>
              <a:rPr lang="fr-FR" baseline="0" dirty="0" err="1" smtClean="0"/>
              <a:t>based</a:t>
            </a:r>
            <a:r>
              <a:rPr lang="fr-FR" baseline="0" dirty="0" smtClean="0"/>
              <a:t> on (</a:t>
            </a:r>
            <a:r>
              <a:rPr lang="fr-FR" baseline="0" dirty="0" err="1" smtClean="0"/>
              <a:t>this</a:t>
            </a:r>
            <a:r>
              <a:rPr lang="fr-FR" baseline="0" dirty="0" smtClean="0"/>
              <a:t> time) 600 </a:t>
            </a:r>
            <a:r>
              <a:rPr lang="fr-FR" baseline="0" dirty="0" err="1" smtClean="0"/>
              <a:t>re-sampling</a:t>
            </a:r>
            <a:r>
              <a:rPr lang="fr-FR" baseline="0" dirty="0" smtClean="0"/>
              <a:t>  (</a:t>
            </a:r>
            <a:r>
              <a:rPr lang="fr-FR" baseline="0" dirty="0" err="1" smtClean="0"/>
              <a:t>explained</a:t>
            </a:r>
            <a:r>
              <a:rPr lang="fr-FR" baseline="0" dirty="0" smtClean="0"/>
              <a:t> in the help of the </a:t>
            </a:r>
            <a:r>
              <a:rPr lang="fr-FR" baseline="0" dirty="0" err="1" smtClean="0"/>
              <a:t>TF_multiplot</a:t>
            </a:r>
            <a:r>
              <a:rPr lang="fr-FR" baseline="0" dirty="0" smtClean="0"/>
              <a:t> </a:t>
            </a:r>
            <a:r>
              <a:rPr lang="fr-FR" baseline="0" dirty="0" err="1" smtClean="0"/>
              <a:t>function</a:t>
            </a:r>
            <a:r>
              <a:rPr lang="fr-FR" baseline="0" dirty="0" smtClean="0"/>
              <a:t>).</a:t>
            </a:r>
            <a:endParaRPr lang="en-US" baseline="0" noProof="0" dirty="0" smtClean="0"/>
          </a:p>
          <a:p>
            <a:endParaRPr lang="en-US" baseline="0" noProof="0" dirty="0" smtClean="0"/>
          </a:p>
          <a:p>
            <a:r>
              <a:rPr lang="fr-FR" baseline="0" dirty="0" err="1" smtClean="0"/>
              <a:t>Negative</a:t>
            </a:r>
            <a:r>
              <a:rPr lang="fr-FR" baseline="0" dirty="0" smtClean="0"/>
              <a:t> values </a:t>
            </a:r>
            <a:r>
              <a:rPr lang="fr-FR" baseline="0" dirty="0" err="1" smtClean="0"/>
              <a:t>mean</a:t>
            </a:r>
            <a:r>
              <a:rPr lang="fr-FR" baseline="0" dirty="0" smtClean="0"/>
              <a:t> </a:t>
            </a:r>
            <a:r>
              <a:rPr lang="fr-FR" baseline="0" dirty="0" err="1" smtClean="0"/>
              <a:t>that</a:t>
            </a:r>
            <a:r>
              <a:rPr lang="fr-FR" baseline="0" dirty="0" smtClean="0"/>
              <a:t> the </a:t>
            </a:r>
            <a:r>
              <a:rPr lang="fr-FR" baseline="0" dirty="0" err="1" smtClean="0"/>
              <a:t>Work</a:t>
            </a:r>
            <a:r>
              <a:rPr lang="fr-FR" baseline="0" dirty="0" smtClean="0"/>
              <a:t> condition </a:t>
            </a:r>
            <a:r>
              <a:rPr lang="fr-FR" baseline="0" dirty="0" err="1" smtClean="0"/>
              <a:t>is</a:t>
            </a:r>
            <a:r>
              <a:rPr lang="fr-FR" baseline="0" dirty="0" smtClean="0"/>
              <a:t> </a:t>
            </a:r>
            <a:r>
              <a:rPr lang="fr-FR" baseline="0" dirty="0" err="1" smtClean="0"/>
              <a:t>significantly</a:t>
            </a:r>
            <a:r>
              <a:rPr lang="fr-FR" baseline="0" dirty="0" smtClean="0"/>
              <a:t> more </a:t>
            </a:r>
            <a:r>
              <a:rPr lang="fr-FR" baseline="0" dirty="0" err="1" smtClean="0"/>
              <a:t>powerfull</a:t>
            </a:r>
            <a:r>
              <a:rPr lang="fr-FR" baseline="0" dirty="0" smtClean="0"/>
              <a:t> </a:t>
            </a:r>
            <a:r>
              <a:rPr lang="fr-FR" baseline="0" dirty="0" err="1" smtClean="0"/>
              <a:t>than</a:t>
            </a:r>
            <a:r>
              <a:rPr lang="fr-FR" baseline="0" dirty="0" smtClean="0"/>
              <a:t> the Check condition.</a:t>
            </a:r>
          </a:p>
          <a:p>
            <a:endParaRPr lang="fr-FR" baseline="0" noProof="0" dirty="0" smtClean="0"/>
          </a:p>
          <a:p>
            <a:r>
              <a:rPr lang="fr-FR" baseline="0" noProof="0" dirty="0" smtClean="0"/>
              <a:t>This figure looks a bit </a:t>
            </a:r>
            <a:r>
              <a:rPr lang="fr-FR" baseline="0" noProof="0" dirty="0" err="1" smtClean="0"/>
              <a:t>like</a:t>
            </a:r>
            <a:r>
              <a:rPr lang="fr-FR" baseline="0" noProof="0" dirty="0" smtClean="0"/>
              <a:t> the one </a:t>
            </a:r>
            <a:r>
              <a:rPr lang="fr-FR" baseline="0" noProof="0" dirty="0" err="1" smtClean="0"/>
              <a:t>with</a:t>
            </a:r>
            <a:r>
              <a:rPr lang="fr-FR" baseline="0" noProof="0" dirty="0" smtClean="0"/>
              <a:t> the </a:t>
            </a:r>
            <a:r>
              <a:rPr lang="fr-FR" baseline="0" noProof="0" dirty="0" err="1" smtClean="0"/>
              <a:t>event-centered</a:t>
            </a:r>
            <a:r>
              <a:rPr lang="fr-FR" baseline="0" noProof="0" dirty="0" smtClean="0"/>
              <a:t> trials, </a:t>
            </a:r>
            <a:r>
              <a:rPr lang="fr-FR" baseline="0" noProof="0" dirty="0" err="1" smtClean="0"/>
              <a:t>with</a:t>
            </a:r>
            <a:r>
              <a:rPr lang="fr-FR" baseline="0" noProof="0" dirty="0" smtClean="0"/>
              <a:t> </a:t>
            </a:r>
            <a:r>
              <a:rPr lang="fr-FR" baseline="0" noProof="0" dirty="0" err="1" smtClean="0"/>
              <a:t>less</a:t>
            </a:r>
            <a:r>
              <a:rPr lang="fr-FR" baseline="0" noProof="0" dirty="0" smtClean="0"/>
              <a:t> </a:t>
            </a:r>
            <a:r>
              <a:rPr lang="fr-FR" baseline="0" noProof="0" dirty="0" err="1" smtClean="0"/>
              <a:t>significant</a:t>
            </a:r>
            <a:r>
              <a:rPr lang="fr-FR" baseline="0" noProof="0" dirty="0" smtClean="0"/>
              <a:t> </a:t>
            </a:r>
            <a:r>
              <a:rPr lang="fr-FR" baseline="0" noProof="0" dirty="0" err="1" smtClean="0"/>
              <a:t>negative</a:t>
            </a:r>
            <a:r>
              <a:rPr lang="fr-FR" baseline="0" noProof="0" dirty="0" smtClean="0"/>
              <a:t> zones, but </a:t>
            </a:r>
            <a:r>
              <a:rPr lang="fr-FR" baseline="0" noProof="0" dirty="0" err="1" smtClean="0"/>
              <a:t>with</a:t>
            </a:r>
            <a:r>
              <a:rPr lang="fr-FR" baseline="0" noProof="0" dirty="0" smtClean="0"/>
              <a:t> </a:t>
            </a:r>
            <a:r>
              <a:rPr lang="fr-FR" baseline="0" noProof="0" dirty="0" err="1" smtClean="0"/>
              <a:t>two</a:t>
            </a:r>
            <a:r>
              <a:rPr lang="fr-FR" baseline="0" noProof="0" dirty="0" smtClean="0"/>
              <a:t> zones of </a:t>
            </a:r>
            <a:r>
              <a:rPr lang="fr-FR" baseline="0" noProof="0" dirty="0" err="1" smtClean="0"/>
              <a:t>higher</a:t>
            </a:r>
            <a:r>
              <a:rPr lang="fr-FR" baseline="0" noProof="0" dirty="0" smtClean="0"/>
              <a:t> </a:t>
            </a:r>
            <a:r>
              <a:rPr lang="fr-FR" baseline="0" noProof="0" dirty="0" err="1" smtClean="0"/>
              <a:t>intensity</a:t>
            </a:r>
            <a:r>
              <a:rPr lang="fr-FR" baseline="0" noProof="0" dirty="0" smtClean="0"/>
              <a:t> for Check </a:t>
            </a:r>
            <a:r>
              <a:rPr lang="fr-FR" baseline="0" noProof="0" dirty="0" err="1" smtClean="0"/>
              <a:t>at</a:t>
            </a:r>
            <a:r>
              <a:rPr lang="fr-FR" baseline="0" noProof="0" dirty="0" smtClean="0"/>
              <a:t> -0,4. </a:t>
            </a:r>
            <a:r>
              <a:rPr lang="fr-FR" baseline="0" noProof="0" dirty="0" err="1" smtClean="0"/>
              <a:t>These</a:t>
            </a:r>
            <a:r>
              <a:rPr lang="fr-FR" baseline="0" noProof="0" dirty="0" smtClean="0"/>
              <a:t> zones </a:t>
            </a:r>
            <a:r>
              <a:rPr lang="fr-FR" baseline="0" noProof="0" dirty="0" err="1" smtClean="0"/>
              <a:t>appears</a:t>
            </a:r>
            <a:r>
              <a:rPr lang="fr-FR" baseline="0" noProof="0" dirty="0" smtClean="0"/>
              <a:t> for </a:t>
            </a:r>
            <a:r>
              <a:rPr lang="fr-FR" baseline="0" noProof="0" dirty="0" err="1" smtClean="0"/>
              <a:t>both</a:t>
            </a:r>
            <a:r>
              <a:rPr lang="fr-FR" baseline="0" noProof="0" dirty="0" smtClean="0"/>
              <a:t> type of trials (as the saccades are </a:t>
            </a:r>
            <a:r>
              <a:rPr lang="fr-FR" baseline="0" noProof="0" dirty="0" err="1" smtClean="0"/>
              <a:t>near</a:t>
            </a:r>
            <a:r>
              <a:rPr lang="fr-FR" baseline="0" noProof="0" dirty="0" smtClean="0"/>
              <a:t> the </a:t>
            </a:r>
            <a:r>
              <a:rPr lang="fr-FR" baseline="0" noProof="0" dirty="0" err="1" smtClean="0"/>
              <a:t>event</a:t>
            </a:r>
            <a:r>
              <a:rPr lang="fr-FR" baseline="0" noProof="0" dirty="0" smtClean="0"/>
              <a:t>) but the </a:t>
            </a:r>
            <a:r>
              <a:rPr lang="fr-FR" baseline="0" noProof="0" dirty="0" err="1" smtClean="0"/>
              <a:t>difference</a:t>
            </a:r>
            <a:r>
              <a:rPr lang="fr-FR" baseline="0" noProof="0" dirty="0" smtClean="0"/>
              <a:t> </a:t>
            </a:r>
            <a:r>
              <a:rPr lang="fr-FR" baseline="0" noProof="0" dirty="0" err="1" smtClean="0"/>
              <a:t>is</a:t>
            </a:r>
            <a:r>
              <a:rPr lang="fr-FR" baseline="0" noProof="0" dirty="0" smtClean="0"/>
              <a:t> more intense </a:t>
            </a:r>
            <a:r>
              <a:rPr lang="fr-FR" baseline="0" noProof="0" dirty="0" err="1" smtClean="0"/>
              <a:t>when</a:t>
            </a:r>
            <a:r>
              <a:rPr lang="fr-FR" baseline="0" noProof="0" dirty="0" smtClean="0"/>
              <a:t> </a:t>
            </a:r>
            <a:r>
              <a:rPr lang="fr-FR" baseline="0" noProof="0" dirty="0" err="1" smtClean="0"/>
              <a:t>we</a:t>
            </a:r>
            <a:r>
              <a:rPr lang="fr-FR" baseline="0" noProof="0" dirty="0" smtClean="0"/>
              <a:t> are saccade-</a:t>
            </a:r>
            <a:r>
              <a:rPr lang="fr-FR" baseline="0" noProof="0" dirty="0" err="1" smtClean="0"/>
              <a:t>centered</a:t>
            </a:r>
            <a:r>
              <a:rPr lang="fr-FR" baseline="0" noProof="0" dirty="0" smtClean="0"/>
              <a:t>.</a:t>
            </a:r>
          </a:p>
          <a:p>
            <a:endParaRPr lang="fr-FR" baseline="0" noProof="0" dirty="0" smtClean="0"/>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13</a:t>
            </a:fld>
            <a:endParaRPr lang="fr-FR"/>
          </a:p>
        </p:txBody>
      </p:sp>
    </p:spTree>
    <p:extLst>
      <p:ext uri="{BB962C8B-B14F-4D97-AF65-F5344CB8AC3E}">
        <p14:creationId xmlns:p14="http://schemas.microsoft.com/office/powerpoint/2010/main" val="1830675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err="1" smtClean="0"/>
              <a:t>Here</a:t>
            </a:r>
            <a:r>
              <a:rPr lang="fr-FR" baseline="0" dirty="0" smtClean="0"/>
              <a:t> the simple </a:t>
            </a:r>
            <a:r>
              <a:rPr lang="fr-FR" baseline="0" dirty="0" err="1" smtClean="0"/>
              <a:t>difference</a:t>
            </a:r>
            <a:r>
              <a:rPr lang="fr-FR" baseline="0" dirty="0" smtClean="0"/>
              <a:t> (</a:t>
            </a:r>
            <a:r>
              <a:rPr lang="fr-FR" baseline="0" dirty="0" err="1" smtClean="0"/>
              <a:t>without</a:t>
            </a:r>
            <a:r>
              <a:rPr lang="fr-FR" baseline="0" dirty="0" smtClean="0"/>
              <a:t> </a:t>
            </a:r>
            <a:r>
              <a:rPr lang="fr-FR" baseline="0" dirty="0" err="1" smtClean="0"/>
              <a:t>re-sampling</a:t>
            </a:r>
            <a:r>
              <a:rPr lang="fr-FR" baseline="0" dirty="0" smtClean="0"/>
              <a:t> and z-</a:t>
            </a:r>
            <a:r>
              <a:rPr lang="fr-FR" baseline="0" dirty="0" err="1" smtClean="0"/>
              <a:t>transform</a:t>
            </a:r>
            <a:r>
              <a:rPr lang="fr-FR" baseline="0" dirty="0" smtClean="0"/>
              <a:t>) </a:t>
            </a:r>
            <a:r>
              <a:rPr lang="fr-FR" baseline="0" dirty="0" err="1" smtClean="0"/>
              <a:t>between</a:t>
            </a:r>
            <a:r>
              <a:rPr lang="fr-FR" baseline="0" dirty="0" smtClean="0"/>
              <a:t> the </a:t>
            </a:r>
            <a:r>
              <a:rPr lang="fr-FR" baseline="0" dirty="0" err="1" smtClean="0"/>
              <a:t>two</a:t>
            </a:r>
            <a:r>
              <a:rPr lang="fr-FR" baseline="0" dirty="0" smtClean="0"/>
              <a:t> conditions, </a:t>
            </a:r>
            <a:r>
              <a:rPr lang="fr-FR" baseline="0" dirty="0" err="1" smtClean="0"/>
              <a:t>that</a:t>
            </a:r>
            <a:r>
              <a:rPr lang="fr-FR" baseline="0" dirty="0" smtClean="0"/>
              <a:t> </a:t>
            </a:r>
            <a:r>
              <a:rPr lang="fr-FR" baseline="0" dirty="0" err="1" smtClean="0"/>
              <a:t>enable</a:t>
            </a:r>
            <a:r>
              <a:rPr lang="fr-FR" baseline="0" dirty="0" smtClean="0"/>
              <a:t> us to </a:t>
            </a:r>
            <a:r>
              <a:rPr lang="fr-FR" baseline="0" dirty="0" err="1" smtClean="0"/>
              <a:t>see</a:t>
            </a:r>
            <a:r>
              <a:rPr lang="fr-FR" baseline="0" dirty="0" smtClean="0"/>
              <a:t> </a:t>
            </a:r>
            <a:r>
              <a:rPr lang="fr-FR" baseline="0" dirty="0" err="1" smtClean="0"/>
              <a:t>clearly</a:t>
            </a:r>
            <a:r>
              <a:rPr lang="fr-FR" baseline="0" dirty="0" smtClean="0"/>
              <a:t> </a:t>
            </a:r>
            <a:r>
              <a:rPr lang="fr-FR" baseline="0" dirty="0" err="1" smtClean="0"/>
              <a:t>where</a:t>
            </a:r>
            <a:r>
              <a:rPr lang="fr-FR" baseline="0" dirty="0" smtClean="0"/>
              <a:t> the intense zones are : </a:t>
            </a:r>
            <a:r>
              <a:rPr lang="fr-FR" baseline="0" noProof="0" dirty="0" smtClean="0"/>
              <a:t>(</a:t>
            </a:r>
            <a:r>
              <a:rPr lang="fr-FR" baseline="0" noProof="0" dirty="0" err="1" smtClean="0"/>
              <a:t>between</a:t>
            </a:r>
            <a:r>
              <a:rPr lang="fr-FR" baseline="0" noProof="0" dirty="0" smtClean="0"/>
              <a:t> 4 and 6 HZ and 8 and 16 Hz).</a:t>
            </a:r>
          </a:p>
          <a:p>
            <a:endParaRPr lang="fr-FR" dirty="0"/>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14</a:t>
            </a:fld>
            <a:endParaRPr lang="fr-FR"/>
          </a:p>
        </p:txBody>
      </p:sp>
    </p:spTree>
    <p:extLst>
      <p:ext uri="{BB962C8B-B14F-4D97-AF65-F5344CB8AC3E}">
        <p14:creationId xmlns:p14="http://schemas.microsoft.com/office/powerpoint/2010/main" val="1481344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noProof="0" dirty="0" smtClean="0"/>
              <a:t>Let us look </a:t>
            </a:r>
            <a:r>
              <a:rPr lang="fr-FR" baseline="0" noProof="0" dirty="0" err="1" smtClean="0"/>
              <a:t>at</a:t>
            </a:r>
            <a:r>
              <a:rPr lang="fr-FR" baseline="0" noProof="0" dirty="0" smtClean="0"/>
              <a:t> the </a:t>
            </a:r>
            <a:r>
              <a:rPr lang="fr-FR" baseline="0" noProof="0" dirty="0" err="1" smtClean="0"/>
              <a:t>individual</a:t>
            </a:r>
            <a:r>
              <a:rPr lang="fr-FR" baseline="0" noProof="0" dirty="0" smtClean="0"/>
              <a:t> trials in the spectral band 8-16 Hz as </a:t>
            </a:r>
            <a:r>
              <a:rPr lang="fr-FR" baseline="0" noProof="0" dirty="0" err="1" smtClean="0"/>
              <a:t>before</a:t>
            </a:r>
            <a:r>
              <a:rPr lang="fr-FR" baseline="0" noProof="0" dirty="0" smtClean="0"/>
              <a:t> to </a:t>
            </a:r>
            <a:r>
              <a:rPr lang="fr-FR" baseline="0" noProof="0" dirty="0" err="1" smtClean="0"/>
              <a:t>see</a:t>
            </a:r>
            <a:r>
              <a:rPr lang="fr-FR" baseline="0" noProof="0" dirty="0" smtClean="0"/>
              <a:t> if </a:t>
            </a:r>
            <a:r>
              <a:rPr lang="fr-FR" baseline="0" noProof="0" dirty="0" err="1" smtClean="0"/>
              <a:t>they</a:t>
            </a:r>
            <a:r>
              <a:rPr lang="fr-FR" baseline="0" noProof="0" dirty="0" smtClean="0"/>
              <a:t> are </a:t>
            </a:r>
            <a:r>
              <a:rPr lang="fr-FR" baseline="0" noProof="0" dirty="0" err="1" smtClean="0"/>
              <a:t>temporally</a:t>
            </a:r>
            <a:r>
              <a:rPr lang="fr-FR" baseline="0" noProof="0" dirty="0" smtClean="0"/>
              <a:t> </a:t>
            </a:r>
            <a:r>
              <a:rPr lang="fr-FR" baseline="0" noProof="0" dirty="0" err="1" smtClean="0"/>
              <a:t>aligned</a:t>
            </a:r>
            <a:r>
              <a:rPr lang="fr-FR" baseline="0" noProof="0" dirty="0" smtClean="0"/>
              <a:t>.</a:t>
            </a:r>
            <a:endParaRPr lang="en-US" noProof="0" dirty="0" smtClean="0"/>
          </a:p>
          <a:p>
            <a:r>
              <a:rPr lang="fr-FR" dirty="0" smtClean="0"/>
              <a:t>It </a:t>
            </a:r>
            <a:r>
              <a:rPr lang="fr-FR" dirty="0" err="1" smtClean="0"/>
              <a:t>doesn’t</a:t>
            </a:r>
            <a:r>
              <a:rPr lang="fr-FR" dirty="0" smtClean="0"/>
              <a:t> </a:t>
            </a:r>
            <a:r>
              <a:rPr lang="fr-FR" dirty="0" err="1" smtClean="0"/>
              <a:t>seem</a:t>
            </a:r>
            <a:r>
              <a:rPr lang="fr-FR" dirty="0" smtClean="0"/>
              <a:t> to </a:t>
            </a:r>
            <a:r>
              <a:rPr lang="fr-FR" dirty="0" err="1" smtClean="0"/>
              <a:t>be</a:t>
            </a:r>
            <a:r>
              <a:rPr lang="fr-FR" dirty="0" smtClean="0"/>
              <a:t> the case. The</a:t>
            </a:r>
            <a:r>
              <a:rPr lang="fr-FR" baseline="0" dirty="0" smtClean="0"/>
              <a:t> </a:t>
            </a:r>
            <a:r>
              <a:rPr lang="fr-FR" baseline="0" dirty="0" err="1" smtClean="0"/>
              <a:t>alignment</a:t>
            </a:r>
            <a:r>
              <a:rPr lang="fr-FR" baseline="0" dirty="0" smtClean="0"/>
              <a:t> </a:t>
            </a:r>
            <a:r>
              <a:rPr lang="fr-FR" baseline="0" dirty="0" err="1" smtClean="0"/>
              <a:t>were</a:t>
            </a:r>
            <a:r>
              <a:rPr lang="fr-FR" baseline="0" dirty="0" smtClean="0"/>
              <a:t> </a:t>
            </a:r>
            <a:r>
              <a:rPr lang="fr-FR" baseline="0" dirty="0" err="1" smtClean="0"/>
              <a:t>linked</a:t>
            </a:r>
            <a:r>
              <a:rPr lang="fr-FR" baseline="0" dirty="0" smtClean="0"/>
              <a:t> to the </a:t>
            </a:r>
            <a:r>
              <a:rPr lang="fr-FR" baseline="0" dirty="0" err="1" smtClean="0"/>
              <a:t>event</a:t>
            </a:r>
            <a:r>
              <a:rPr lang="fr-FR" baseline="0" dirty="0" smtClean="0"/>
              <a:t> and not to </a:t>
            </a:r>
            <a:r>
              <a:rPr lang="fr-FR" baseline="0" dirty="0" err="1" smtClean="0"/>
              <a:t>directly</a:t>
            </a:r>
            <a:r>
              <a:rPr lang="fr-FR" baseline="0" dirty="0" smtClean="0"/>
              <a:t> to the saccade.</a:t>
            </a:r>
            <a:endParaRPr lang="fr-FR" dirty="0"/>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15</a:t>
            </a:fld>
            <a:endParaRPr lang="fr-FR"/>
          </a:p>
        </p:txBody>
      </p:sp>
    </p:spTree>
    <p:extLst>
      <p:ext uri="{BB962C8B-B14F-4D97-AF65-F5344CB8AC3E}">
        <p14:creationId xmlns:p14="http://schemas.microsoft.com/office/powerpoint/2010/main" val="1943791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noProof="0" dirty="0" smtClean="0"/>
              <a:t>Let us look </a:t>
            </a:r>
            <a:r>
              <a:rPr lang="fr-FR" baseline="0" noProof="0" dirty="0" err="1" smtClean="0"/>
              <a:t>at</a:t>
            </a:r>
            <a:r>
              <a:rPr lang="fr-FR" baseline="0" noProof="0" dirty="0" smtClean="0"/>
              <a:t> the </a:t>
            </a:r>
            <a:r>
              <a:rPr lang="fr-FR" baseline="0" noProof="0" dirty="0" err="1" smtClean="0"/>
              <a:t>individual</a:t>
            </a:r>
            <a:r>
              <a:rPr lang="fr-FR" baseline="0" noProof="0" dirty="0" smtClean="0"/>
              <a:t> trials in the spectral band 4-6 HZ as </a:t>
            </a:r>
            <a:r>
              <a:rPr lang="fr-FR" baseline="0" noProof="0" dirty="0" err="1" smtClean="0"/>
              <a:t>before</a:t>
            </a:r>
            <a:r>
              <a:rPr lang="fr-FR" baseline="0" noProof="0" dirty="0" smtClean="0"/>
              <a:t> to </a:t>
            </a:r>
            <a:r>
              <a:rPr lang="fr-FR" baseline="0" noProof="0" dirty="0" err="1" smtClean="0"/>
              <a:t>see</a:t>
            </a:r>
            <a:r>
              <a:rPr lang="fr-FR" baseline="0" noProof="0" dirty="0" smtClean="0"/>
              <a:t> if </a:t>
            </a:r>
            <a:r>
              <a:rPr lang="fr-FR" baseline="0" noProof="0" dirty="0" err="1" smtClean="0"/>
              <a:t>they</a:t>
            </a:r>
            <a:r>
              <a:rPr lang="fr-FR" baseline="0" noProof="0" dirty="0" smtClean="0"/>
              <a:t> are </a:t>
            </a:r>
            <a:r>
              <a:rPr lang="fr-FR" baseline="0" noProof="0" dirty="0" err="1" smtClean="0"/>
              <a:t>temporally</a:t>
            </a:r>
            <a:r>
              <a:rPr lang="fr-FR" baseline="0" noProof="0" dirty="0" smtClean="0"/>
              <a:t> </a:t>
            </a:r>
            <a:r>
              <a:rPr lang="fr-FR" baseline="0" noProof="0" dirty="0" err="1" smtClean="0"/>
              <a:t>aligned</a:t>
            </a:r>
            <a:r>
              <a:rPr lang="fr-FR" baseline="0" noProof="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Once </a:t>
            </a:r>
            <a:r>
              <a:rPr lang="fr-FR" baseline="0" dirty="0" err="1" smtClean="0"/>
              <a:t>again</a:t>
            </a:r>
            <a:r>
              <a:rPr lang="fr-FR" baseline="0" dirty="0" smtClean="0"/>
              <a:t> the z </a:t>
            </a:r>
            <a:r>
              <a:rPr lang="fr-FR" baseline="0" dirty="0" err="1" smtClean="0"/>
              <a:t>scale</a:t>
            </a:r>
            <a:r>
              <a:rPr lang="fr-FR" baseline="0" dirty="0" smtClean="0"/>
              <a:t> max </a:t>
            </a:r>
            <a:r>
              <a:rPr lang="fr-FR" baseline="0" dirty="0" err="1" smtClean="0"/>
              <a:t>is</a:t>
            </a:r>
            <a:r>
              <a:rPr lang="fr-FR" baseline="0" dirty="0" smtClean="0"/>
              <a:t> </a:t>
            </a:r>
            <a:r>
              <a:rPr lang="fr-FR" baseline="0" dirty="0" err="1" smtClean="0"/>
              <a:t>artificially</a:t>
            </a:r>
            <a:r>
              <a:rPr lang="fr-FR" baseline="0" dirty="0" smtClean="0"/>
              <a:t> set to 60000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noProof="0" dirty="0" err="1" smtClean="0"/>
              <a:t>Nothing</a:t>
            </a:r>
            <a:r>
              <a:rPr lang="fr-FR" baseline="0" noProof="0" dirty="0" smtClean="0"/>
              <a:t> </a:t>
            </a:r>
            <a:r>
              <a:rPr lang="fr-FR" baseline="0" noProof="0" dirty="0" err="1" smtClean="0"/>
              <a:t>apears</a:t>
            </a:r>
            <a:r>
              <a:rPr lang="fr-FR" baseline="0" noProof="0" dirty="0" smtClean="0"/>
              <a:t> </a:t>
            </a:r>
            <a:r>
              <a:rPr lang="fr-FR" baseline="0" noProof="0" dirty="0" err="1" smtClean="0"/>
              <a:t>clearly</a:t>
            </a:r>
            <a:r>
              <a:rPr lang="fr-FR" baseline="0" noProof="0" dirty="0" smtClean="0"/>
              <a:t>.</a:t>
            </a:r>
            <a:endParaRPr lang="en-US" noProof="0" dirty="0" smtClean="0"/>
          </a:p>
          <a:p>
            <a:endParaRPr lang="fr-FR" dirty="0"/>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17</a:t>
            </a:fld>
            <a:endParaRPr lang="fr-FR"/>
          </a:p>
        </p:txBody>
      </p:sp>
    </p:spTree>
    <p:extLst>
      <p:ext uri="{BB962C8B-B14F-4D97-AF65-F5344CB8AC3E}">
        <p14:creationId xmlns:p14="http://schemas.microsoft.com/office/powerpoint/2010/main" val="380988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look at the difference of </a:t>
            </a:r>
            <a:r>
              <a:rPr lang="en-US" sz="1200" kern="1200" baseline="0" dirty="0" err="1" smtClean="0">
                <a:solidFill>
                  <a:schemeClr val="tx1"/>
                </a:solidFill>
                <a:effectLst/>
                <a:latin typeface="+mn-lt"/>
                <a:ea typeface="+mn-ea"/>
                <a:cs typeface="+mn-cs"/>
              </a:rPr>
              <a:t>powerspectrum</a:t>
            </a:r>
            <a:r>
              <a:rPr lang="en-US" sz="1200" kern="1200" baseline="0" dirty="0" smtClean="0">
                <a:solidFill>
                  <a:schemeClr val="tx1"/>
                </a:solidFill>
                <a:effectLst/>
                <a:latin typeface="+mn-lt"/>
                <a:ea typeface="+mn-ea"/>
                <a:cs typeface="+mn-cs"/>
              </a:rPr>
              <a:t> between two conditions : </a:t>
            </a:r>
            <a:r>
              <a:rPr lang="en-US" sz="1200" kern="1200" dirty="0" smtClean="0">
                <a:solidFill>
                  <a:schemeClr val="tx1"/>
                </a:solidFill>
                <a:effectLst/>
                <a:latin typeface="+mn-lt"/>
                <a:ea typeface="+mn-ea"/>
                <a:cs typeface="+mn-cs"/>
              </a:rPr>
              <a:t> 165  (no reward,</a:t>
            </a:r>
            <a:r>
              <a:rPr lang="en-US" sz="1200" kern="1200" baseline="0" dirty="0" smtClean="0">
                <a:solidFill>
                  <a:schemeClr val="tx1"/>
                </a:solidFill>
                <a:effectLst/>
                <a:latin typeface="+mn-lt"/>
                <a:ea typeface="+mn-ea"/>
                <a:cs typeface="+mn-cs"/>
              </a:rPr>
              <a:t> on the left</a:t>
            </a:r>
            <a:r>
              <a:rPr lang="en-US" sz="1200" kern="1200" dirty="0" smtClean="0">
                <a:solidFill>
                  <a:schemeClr val="tx1"/>
                </a:solidFill>
                <a:effectLst/>
                <a:latin typeface="+mn-lt"/>
                <a:ea typeface="+mn-ea"/>
                <a:cs typeface="+mn-cs"/>
              </a:rPr>
              <a:t>) et 65 (reward, on</a:t>
            </a:r>
            <a:r>
              <a:rPr lang="en-US" sz="1200" kern="1200" baseline="0" dirty="0" smtClean="0">
                <a:solidFill>
                  <a:schemeClr val="tx1"/>
                </a:solidFill>
                <a:effectLst/>
                <a:latin typeface="+mn-lt"/>
                <a:ea typeface="+mn-ea"/>
                <a:cs typeface="+mn-cs"/>
              </a:rPr>
              <a:t> the right</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without (up) baseline normalization, for the first MCC </a:t>
            </a:r>
            <a:r>
              <a:rPr lang="en-US" sz="1200" kern="1200" baseline="0" dirty="0" err="1" smtClean="0">
                <a:solidFill>
                  <a:schemeClr val="tx1"/>
                </a:solidFill>
                <a:effectLst/>
                <a:latin typeface="+mn-lt"/>
                <a:ea typeface="+mn-ea"/>
                <a:cs typeface="+mn-cs"/>
              </a:rPr>
              <a:t>electrod</a:t>
            </a:r>
            <a:r>
              <a:rPr lang="en-US" sz="1200" kern="1200" baseline="0" dirty="0" smtClean="0">
                <a:solidFill>
                  <a:schemeClr val="tx1"/>
                </a:solidFill>
                <a:effectLst/>
                <a:latin typeface="+mn-lt"/>
                <a:ea typeface="+mn-ea"/>
                <a:cs typeface="+mn-cs"/>
              </a:rPr>
              <a:t> of our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We see a difference at 1,8s after the 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Then (down) we show the significant </a:t>
            </a:r>
            <a:r>
              <a:rPr lang="en-US" sz="1200" kern="1200" baseline="0" dirty="0" err="1" smtClean="0">
                <a:solidFill>
                  <a:schemeClr val="tx1"/>
                </a:solidFill>
                <a:effectLst/>
                <a:latin typeface="+mn-lt"/>
                <a:ea typeface="+mn-ea"/>
                <a:cs typeface="+mn-cs"/>
              </a:rPr>
              <a:t>differencies</a:t>
            </a:r>
            <a:r>
              <a:rPr lang="en-US" sz="1200" kern="1200" baseline="0" dirty="0" smtClean="0">
                <a:solidFill>
                  <a:schemeClr val="tx1"/>
                </a:solidFill>
                <a:effectLst/>
                <a:latin typeface="+mn-lt"/>
                <a:ea typeface="+mn-ea"/>
                <a:cs typeface="+mn-cs"/>
              </a:rPr>
              <a:t> like we did for the task choice event. We see a significant but not really strong difference in the Beta between 0,4s and 1,5s after the </a:t>
            </a:r>
            <a:r>
              <a:rPr lang="en-US" sz="1200" kern="1200" baseline="0" dirty="0" smtClean="0">
                <a:solidFill>
                  <a:schemeClr val="tx1"/>
                </a:solidFill>
                <a:effectLst/>
                <a:latin typeface="+mn-lt"/>
                <a:ea typeface="+mn-ea"/>
                <a:cs typeface="+mn-cs"/>
              </a:rPr>
              <a:t>event. A positive value means that the power response after a Reward is more intense than without.</a:t>
            </a: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noProof="0" dirty="0" smtClean="0"/>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18</a:t>
            </a:fld>
            <a:endParaRPr lang="fr-FR"/>
          </a:p>
        </p:txBody>
      </p:sp>
    </p:spTree>
    <p:extLst>
      <p:ext uri="{BB962C8B-B14F-4D97-AF65-F5344CB8AC3E}">
        <p14:creationId xmlns:p14="http://schemas.microsoft.com/office/powerpoint/2010/main" val="3474762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We</a:t>
            </a:r>
            <a:r>
              <a:rPr lang="en-US" sz="1200" kern="1200" baseline="0" dirty="0" smtClean="0">
                <a:solidFill>
                  <a:schemeClr val="tx1"/>
                </a:solidFill>
                <a:effectLst/>
                <a:latin typeface="+mn-lt"/>
                <a:ea typeface="+mn-ea"/>
                <a:cs typeface="+mn-cs"/>
              </a:rPr>
              <a:t> look at the difference of </a:t>
            </a:r>
            <a:r>
              <a:rPr lang="en-US" sz="1200" kern="1200" baseline="0" dirty="0" err="1" smtClean="0">
                <a:solidFill>
                  <a:schemeClr val="tx1"/>
                </a:solidFill>
                <a:effectLst/>
                <a:latin typeface="+mn-lt"/>
                <a:ea typeface="+mn-ea"/>
                <a:cs typeface="+mn-cs"/>
              </a:rPr>
              <a:t>powerspectrum</a:t>
            </a:r>
            <a:r>
              <a:rPr lang="en-US" sz="1200" kern="1200" baseline="0" dirty="0" smtClean="0">
                <a:solidFill>
                  <a:schemeClr val="tx1"/>
                </a:solidFill>
                <a:effectLst/>
                <a:latin typeface="+mn-lt"/>
                <a:ea typeface="+mn-ea"/>
                <a:cs typeface="+mn-cs"/>
              </a:rPr>
              <a:t> between two conditions : </a:t>
            </a:r>
            <a:r>
              <a:rPr lang="en-US" sz="1200" kern="1200" dirty="0" smtClean="0">
                <a:solidFill>
                  <a:schemeClr val="tx1"/>
                </a:solidFill>
                <a:effectLst/>
                <a:latin typeface="+mn-lt"/>
                <a:ea typeface="+mn-ea"/>
                <a:cs typeface="+mn-cs"/>
              </a:rPr>
              <a:t>160-66  (Work,</a:t>
            </a:r>
            <a:r>
              <a:rPr lang="en-US" sz="1200" kern="1200" baseline="0" dirty="0" smtClean="0">
                <a:solidFill>
                  <a:schemeClr val="tx1"/>
                </a:solidFill>
                <a:effectLst/>
                <a:latin typeface="+mn-lt"/>
                <a:ea typeface="+mn-ea"/>
                <a:cs typeface="+mn-cs"/>
              </a:rPr>
              <a:t> on the left</a:t>
            </a:r>
            <a:r>
              <a:rPr lang="en-US" sz="1200" kern="1200" dirty="0" smtClean="0">
                <a:solidFill>
                  <a:schemeClr val="tx1"/>
                </a:solidFill>
                <a:effectLst/>
                <a:latin typeface="+mn-lt"/>
                <a:ea typeface="+mn-ea"/>
                <a:cs typeface="+mn-cs"/>
              </a:rPr>
              <a:t>) et 160-150 (Check, on</a:t>
            </a:r>
            <a:r>
              <a:rPr lang="en-US" sz="1200" kern="1200" baseline="0" dirty="0" smtClean="0">
                <a:solidFill>
                  <a:schemeClr val="tx1"/>
                </a:solidFill>
                <a:effectLst/>
                <a:latin typeface="+mn-lt"/>
                <a:ea typeface="+mn-ea"/>
                <a:cs typeface="+mn-cs"/>
              </a:rPr>
              <a:t> the right</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without (up) and with (down) a decibel baseline normalization, for the first MCC </a:t>
            </a:r>
            <a:r>
              <a:rPr lang="en-US" sz="1200" kern="1200" baseline="0" dirty="0" err="1" smtClean="0">
                <a:solidFill>
                  <a:schemeClr val="tx1"/>
                </a:solidFill>
                <a:effectLst/>
                <a:latin typeface="+mn-lt"/>
                <a:ea typeface="+mn-ea"/>
                <a:cs typeface="+mn-cs"/>
              </a:rPr>
              <a:t>electrod</a:t>
            </a:r>
            <a:r>
              <a:rPr lang="en-US" sz="1200" kern="1200" baseline="0" dirty="0" smtClean="0">
                <a:solidFill>
                  <a:schemeClr val="tx1"/>
                </a:solidFill>
                <a:effectLst/>
                <a:latin typeface="+mn-lt"/>
                <a:ea typeface="+mn-ea"/>
                <a:cs typeface="+mn-cs"/>
              </a:rPr>
              <a:t> of our data.</a:t>
            </a:r>
          </a:p>
          <a:p>
            <a:r>
              <a:rPr lang="en-US" sz="1200" kern="1200" baseline="0" dirty="0" smtClean="0">
                <a:solidFill>
                  <a:schemeClr val="tx1"/>
                </a:solidFill>
                <a:effectLst/>
                <a:latin typeface="+mn-lt"/>
                <a:ea typeface="+mn-ea"/>
                <a:cs typeface="+mn-cs"/>
              </a:rPr>
              <a:t>Condition 160-66 : 384 trials ;</a:t>
            </a:r>
          </a:p>
          <a:p>
            <a:r>
              <a:rPr lang="en-US" sz="1200" kern="1200" baseline="0" dirty="0" smtClean="0">
                <a:solidFill>
                  <a:schemeClr val="tx1"/>
                </a:solidFill>
                <a:effectLst/>
                <a:latin typeface="+mn-lt"/>
                <a:ea typeface="+mn-ea"/>
                <a:cs typeface="+mn-cs"/>
              </a:rPr>
              <a:t>Condition 160-150 : 43 trials (which explain a less smooth figure).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trials are centered</a:t>
            </a:r>
            <a:r>
              <a:rPr lang="en-US" sz="1200" kern="1200" baseline="0" dirty="0" smtClean="0">
                <a:solidFill>
                  <a:schemeClr val="tx1"/>
                </a:solidFill>
                <a:effectLst/>
                <a:latin typeface="+mn-lt"/>
                <a:ea typeface="+mn-ea"/>
                <a:cs typeface="+mn-cs"/>
              </a:rPr>
              <a:t> around the event 160 . The power scale is the same between two conditions.</a:t>
            </a:r>
          </a:p>
          <a:p>
            <a:r>
              <a:rPr lang="en-US" sz="1200" kern="1200" baseline="0" dirty="0" smtClean="0">
                <a:solidFill>
                  <a:schemeClr val="tx1"/>
                </a:solidFill>
                <a:effectLst/>
                <a:latin typeface="+mn-lt"/>
                <a:ea typeface="+mn-ea"/>
                <a:cs typeface="+mn-cs"/>
              </a:rPr>
              <a:t>The baseline goes from -1.5s (Signal to change apparition) to 0.4s. Indeed, the average time of choice is 0.41 as observed by </a:t>
            </a:r>
            <a:r>
              <a:rPr lang="en-US" sz="1200" kern="1200" baseline="0" dirty="0" err="1" smtClean="0">
                <a:solidFill>
                  <a:schemeClr val="tx1"/>
                </a:solidFill>
                <a:effectLst/>
                <a:latin typeface="+mn-lt"/>
                <a:ea typeface="+mn-ea"/>
                <a:cs typeface="+mn-cs"/>
              </a:rPr>
              <a:t>Maeva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Gacoin</a:t>
            </a:r>
            <a:r>
              <a:rPr lang="en-US" sz="1200" kern="1200" baseline="0" dirty="0" smtClean="0">
                <a:solidFill>
                  <a:schemeClr val="tx1"/>
                </a:solidFill>
                <a:effectLst/>
                <a:latin typeface="+mn-lt"/>
                <a:ea typeface="+mn-ea"/>
                <a:cs typeface="+mn-cs"/>
              </a:rPr>
              <a:t>. Then, this normalization should enable to see local quick power variation with less influence of the next event.</a:t>
            </a:r>
          </a:p>
          <a:p>
            <a:r>
              <a:rPr lang="en-US" sz="1200" kern="1200" baseline="0" dirty="0" smtClean="0">
                <a:solidFill>
                  <a:schemeClr val="tx1"/>
                </a:solidFill>
                <a:effectLst/>
                <a:latin typeface="+mn-lt"/>
                <a:ea typeface="+mn-ea"/>
                <a:cs typeface="+mn-cs"/>
              </a:rPr>
              <a:t>The unit of the down figure is decibel, as for all the baseline normalized TF figure that will be plot.</a:t>
            </a:r>
          </a:p>
          <a:p>
            <a:r>
              <a:rPr lang="en-US" sz="1200" kern="1200" baseline="0" dirty="0" smtClean="0">
                <a:solidFill>
                  <a:schemeClr val="tx1"/>
                </a:solidFill>
                <a:effectLst/>
                <a:latin typeface="+mn-lt"/>
                <a:ea typeface="+mn-ea"/>
                <a:cs typeface="+mn-cs"/>
              </a:rPr>
              <a:t>We find similar patterns of power evolution between the two conditions, especially in the 8-16Hz band, but they seem to be more intense in the Check condition (on the right).</a:t>
            </a:r>
          </a:p>
          <a:p>
            <a:r>
              <a:rPr lang="en-US" sz="1200" kern="1200" dirty="0" smtClean="0">
                <a:solidFill>
                  <a:schemeClr val="tx1"/>
                </a:solidFill>
                <a:effectLst/>
                <a:latin typeface="+mn-lt"/>
                <a:ea typeface="+mn-ea"/>
                <a:cs typeface="+mn-cs"/>
              </a:rPr>
              <a:t>Looking</a:t>
            </a:r>
            <a:r>
              <a:rPr lang="en-US" sz="1200" kern="1200" baseline="0" dirty="0" smtClean="0">
                <a:solidFill>
                  <a:schemeClr val="tx1"/>
                </a:solidFill>
                <a:effectLst/>
                <a:latin typeface="+mn-lt"/>
                <a:ea typeface="+mn-ea"/>
                <a:cs typeface="+mn-cs"/>
              </a:rPr>
              <a:t> to the raw data show that the variation are not even a period long and can’t be named “oscillations”. Raising the number of cycle of the wavelet (to 12 for example) could fix that issue. But the variation in power translate a variation in the signal so it may not be necessary.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Method : </a:t>
            </a:r>
            <a:r>
              <a:rPr lang="en-US" sz="1200" kern="1200" dirty="0" err="1" smtClean="0">
                <a:solidFill>
                  <a:schemeClr val="tx1"/>
                </a:solidFill>
                <a:effectLst/>
                <a:latin typeface="+mn-lt"/>
                <a:ea typeface="+mn-ea"/>
                <a:cs typeface="+mn-cs"/>
              </a:rPr>
              <a:t>Morlet’s</a:t>
            </a:r>
            <a:r>
              <a:rPr lang="en-US" sz="1200" kern="1200" dirty="0" smtClean="0">
                <a:solidFill>
                  <a:schemeClr val="tx1"/>
                </a:solidFill>
                <a:effectLst/>
                <a:latin typeface="+mn-lt"/>
                <a:ea typeface="+mn-ea"/>
                <a:cs typeface="+mn-cs"/>
              </a:rPr>
              <a:t> wavelet</a:t>
            </a:r>
            <a:r>
              <a:rPr lang="en-US" sz="1200" kern="1200" baseline="0" dirty="0" smtClean="0">
                <a:solidFill>
                  <a:schemeClr val="tx1"/>
                </a:solidFill>
                <a:effectLst/>
                <a:latin typeface="+mn-lt"/>
                <a:ea typeface="+mn-ea"/>
                <a:cs typeface="+mn-cs"/>
              </a:rPr>
              <a:t> of 7</a:t>
            </a:r>
            <a:r>
              <a:rPr lang="en-US" sz="1200" kern="1200" dirty="0" smtClean="0">
                <a:solidFill>
                  <a:schemeClr val="tx1"/>
                </a:solidFill>
                <a:effectLst/>
                <a:latin typeface="+mn-lt"/>
                <a:ea typeface="+mn-ea"/>
                <a:cs typeface="+mn-cs"/>
              </a:rPr>
              <a:t> cycle. And</a:t>
            </a:r>
            <a:r>
              <a:rPr lang="en-US" sz="1200" kern="1200" baseline="0" dirty="0" smtClean="0">
                <a:solidFill>
                  <a:schemeClr val="tx1"/>
                </a:solidFill>
                <a:effectLst/>
                <a:latin typeface="+mn-lt"/>
                <a:ea typeface="+mn-ea"/>
                <a:cs typeface="+mn-cs"/>
              </a:rPr>
              <a:t> as in all the following </a:t>
            </a:r>
            <a:r>
              <a:rPr lang="en-US" sz="1200" kern="1200" baseline="0" noProof="0" dirty="0" smtClean="0">
                <a:solidFill>
                  <a:schemeClr val="tx1"/>
                </a:solidFill>
                <a:effectLst/>
                <a:latin typeface="+mn-lt"/>
                <a:ea typeface="+mn-ea"/>
                <a:cs typeface="+mn-cs"/>
              </a:rPr>
              <a:t>TF</a:t>
            </a:r>
            <a:r>
              <a:rPr lang="en-US" sz="1200" kern="1200" baseline="0" dirty="0" smtClean="0">
                <a:solidFill>
                  <a:schemeClr val="tx1"/>
                </a:solidFill>
                <a:effectLst/>
                <a:latin typeface="+mn-lt"/>
                <a:ea typeface="+mn-ea"/>
                <a:cs typeface="+mn-cs"/>
              </a:rPr>
              <a:t> analysis, f</a:t>
            </a:r>
            <a:r>
              <a:rPr lang="en-US" sz="1200" kern="1200" dirty="0" smtClean="0">
                <a:solidFill>
                  <a:schemeClr val="tx1"/>
                </a:solidFill>
                <a:effectLst/>
                <a:latin typeface="+mn-lt"/>
                <a:ea typeface="+mn-ea"/>
                <a:cs typeface="+mn-cs"/>
              </a:rPr>
              <a:t>requency step is 0.5</a:t>
            </a:r>
            <a:r>
              <a:rPr lang="en-US" sz="1200" kern="1200" baseline="0" dirty="0" smtClean="0">
                <a:solidFill>
                  <a:schemeClr val="tx1"/>
                </a:solidFill>
                <a:effectLst/>
                <a:latin typeface="+mn-lt"/>
                <a:ea typeface="+mn-ea"/>
                <a:cs typeface="+mn-cs"/>
              </a:rPr>
              <a:t>Hz and</a:t>
            </a:r>
            <a:r>
              <a:rPr lang="en-US" sz="1200" kern="1200" dirty="0" smtClean="0">
                <a:solidFill>
                  <a:schemeClr val="tx1"/>
                </a:solidFill>
                <a:effectLst/>
                <a:latin typeface="+mn-lt"/>
                <a:ea typeface="+mn-ea"/>
                <a:cs typeface="+mn-cs"/>
              </a:rPr>
              <a:t> time step is 0.01s.</a:t>
            </a:r>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3</a:t>
            </a:fld>
            <a:endParaRPr lang="fr-FR"/>
          </a:p>
        </p:txBody>
      </p:sp>
    </p:spTree>
    <p:extLst>
      <p:ext uri="{BB962C8B-B14F-4D97-AF65-F5344CB8AC3E}">
        <p14:creationId xmlns:p14="http://schemas.microsoft.com/office/powerpoint/2010/main" val="4252442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We look at this particular frequency band 8-16Hz</a:t>
            </a:r>
            <a:r>
              <a:rPr lang="en-US" baseline="0" noProof="0" dirty="0" smtClean="0"/>
              <a:t> that show great changes in intensity.</a:t>
            </a:r>
            <a:endParaRPr lang="en-US" noProof="0" dirty="0" smtClean="0"/>
          </a:p>
          <a:p>
            <a:endParaRPr lang="en-US"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We show the averaged power response</a:t>
            </a:r>
            <a:r>
              <a:rPr lang="en-US" baseline="0" noProof="0" dirty="0" smtClean="0"/>
              <a:t> </a:t>
            </a:r>
            <a:r>
              <a:rPr lang="en-US" noProof="0" dirty="0" smtClean="0"/>
              <a:t>between 8 and</a:t>
            </a:r>
            <a:r>
              <a:rPr lang="en-US" baseline="0" noProof="0" dirty="0" smtClean="0"/>
              <a:t> 16Hz for each trial. The results are obtained with the same parameters as given in the precedent slide, with the function </a:t>
            </a:r>
            <a:r>
              <a:rPr lang="en-US" sz="1200" b="0" i="0" u="none" strike="noStrike" kern="1200" baseline="0" noProof="0" dirty="0" err="1" smtClean="0">
                <a:solidFill>
                  <a:schemeClr val="tx1"/>
                </a:solidFill>
                <a:latin typeface="+mn-lt"/>
                <a:ea typeface="+mn-ea"/>
                <a:cs typeface="+mn-cs"/>
              </a:rPr>
              <a:t>TF_highlight_burst</a:t>
            </a:r>
            <a:r>
              <a:rPr lang="en-US" sz="1200" b="0" i="0" u="none" strike="noStrike" kern="1200" baseline="0" noProof="0" dirty="0" smtClean="0">
                <a:solidFill>
                  <a:schemeClr val="tx1"/>
                </a:solidFill>
                <a:latin typeface="+mn-lt"/>
                <a:ea typeface="+mn-ea"/>
                <a:cs typeface="+mn-cs"/>
              </a:rPr>
              <a:t>. </a:t>
            </a:r>
            <a:r>
              <a:rPr lang="en-US" baseline="0" noProof="0" dirty="0" smtClean="0"/>
              <a:t>The aim is to highlight individual burst of power in a particular frequency domain. We see that for this frequency band there are different well defined high intensity times : just after (about 0,15s after) the signal to change apparition (-1,5s) and </a:t>
            </a:r>
            <a:r>
              <a:rPr lang="en-US" baseline="0" noProof="0" dirty="0" err="1" smtClean="0"/>
              <a:t>disparition</a:t>
            </a:r>
            <a:r>
              <a:rPr lang="en-US" baseline="0" noProof="0" dirty="0" smtClean="0"/>
              <a:t> (-0,7s), and after the Lever are shown (0s).</a:t>
            </a:r>
          </a:p>
          <a:p>
            <a:endParaRPr lang="en-US" baseline="0" noProof="0" dirty="0" smtClean="0"/>
          </a:p>
          <a:p>
            <a:r>
              <a:rPr lang="en-US" baseline="0" noProof="0" dirty="0" smtClean="0"/>
              <a:t>Note that for the not normalized </a:t>
            </a:r>
            <a:r>
              <a:rPr lang="en-US" baseline="0" noProof="0" dirty="0" err="1" smtClean="0"/>
              <a:t>powerspectrum</a:t>
            </a:r>
            <a:r>
              <a:rPr lang="en-US" baseline="0" noProof="0" dirty="0" smtClean="0"/>
              <a:t> the scale superior boundary is here set to 60000 (max were 100000 and 200000) , cause there were some outsider trials. </a:t>
            </a:r>
            <a:endParaRPr lang="en-US" noProof="0" dirty="0" smtClean="0"/>
          </a:p>
          <a:p>
            <a:endParaRPr lang="en-US" noProof="0" dirty="0"/>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4</a:t>
            </a:fld>
            <a:endParaRPr lang="fr-FR"/>
          </a:p>
        </p:txBody>
      </p:sp>
    </p:spTree>
    <p:extLst>
      <p:ext uri="{BB962C8B-B14F-4D97-AF65-F5344CB8AC3E}">
        <p14:creationId xmlns:p14="http://schemas.microsoft.com/office/powerpoint/2010/main" val="1510814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We</a:t>
            </a:r>
            <a:r>
              <a:rPr lang="fr-FR" dirty="0" smtClean="0"/>
              <a:t> show the </a:t>
            </a:r>
            <a:r>
              <a:rPr lang="fr-FR" dirty="0" err="1" smtClean="0"/>
              <a:t>averaged</a:t>
            </a:r>
            <a:r>
              <a:rPr lang="fr-FR" dirty="0" smtClean="0"/>
              <a:t> power </a:t>
            </a:r>
            <a:r>
              <a:rPr lang="fr-FR" dirty="0" err="1" smtClean="0"/>
              <a:t>response</a:t>
            </a:r>
            <a:r>
              <a:rPr lang="fr-FR" baseline="0" dirty="0" smtClean="0"/>
              <a:t> </a:t>
            </a:r>
            <a:r>
              <a:rPr lang="fr-FR" dirty="0" err="1" smtClean="0"/>
              <a:t>between</a:t>
            </a:r>
            <a:r>
              <a:rPr lang="fr-FR" dirty="0" smtClean="0"/>
              <a:t> 5 and</a:t>
            </a:r>
            <a:r>
              <a:rPr lang="fr-FR" baseline="0" dirty="0" smtClean="0"/>
              <a:t> 10 Hz for </a:t>
            </a:r>
            <a:r>
              <a:rPr lang="fr-FR" baseline="0" dirty="0" err="1" smtClean="0"/>
              <a:t>each</a:t>
            </a:r>
            <a:r>
              <a:rPr lang="fr-FR" baseline="0" dirty="0" smtClean="0"/>
              <a:t> trial as a </a:t>
            </a:r>
            <a:r>
              <a:rPr lang="fr-FR" baseline="0" dirty="0" err="1" smtClean="0"/>
              <a:t>comparison</a:t>
            </a:r>
            <a:r>
              <a:rPr lang="fr-FR" baseline="0" dirty="0" smtClean="0"/>
              <a:t>.</a:t>
            </a:r>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5</a:t>
            </a:fld>
            <a:endParaRPr lang="fr-FR"/>
          </a:p>
        </p:txBody>
      </p:sp>
    </p:spTree>
    <p:extLst>
      <p:ext uri="{BB962C8B-B14F-4D97-AF65-F5344CB8AC3E}">
        <p14:creationId xmlns:p14="http://schemas.microsoft.com/office/powerpoint/2010/main" val="2059204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What</a:t>
            </a:r>
            <a:r>
              <a:rPr lang="fr-FR" dirty="0" smtClean="0"/>
              <a:t> </a:t>
            </a:r>
            <a:r>
              <a:rPr lang="fr-FR" dirty="0" err="1" smtClean="0"/>
              <a:t>happens</a:t>
            </a:r>
            <a:r>
              <a:rPr lang="fr-FR" baseline="0" dirty="0" smtClean="0"/>
              <a:t> in the </a:t>
            </a:r>
            <a:r>
              <a:rPr lang="fr-FR" baseline="0" dirty="0" err="1" smtClean="0"/>
              <a:t>oculomotor</a:t>
            </a:r>
            <a:r>
              <a:rPr lang="fr-FR" baseline="0" dirty="0" smtClean="0"/>
              <a:t> </a:t>
            </a:r>
            <a:r>
              <a:rPr lang="fr-FR" baseline="0" dirty="0" err="1" smtClean="0"/>
              <a:t>activity</a:t>
            </a:r>
            <a:r>
              <a:rPr lang="fr-FR" baseline="0" dirty="0" smtClean="0"/>
              <a:t> of the primate </a:t>
            </a:r>
            <a:r>
              <a:rPr lang="fr-FR" baseline="0" dirty="0" err="1" smtClean="0"/>
              <a:t>at</a:t>
            </a:r>
            <a:r>
              <a:rPr lang="fr-FR" baseline="0" dirty="0" smtClean="0"/>
              <a:t> </a:t>
            </a:r>
            <a:r>
              <a:rPr lang="fr-FR" baseline="0" dirty="0" err="1" smtClean="0"/>
              <a:t>these</a:t>
            </a:r>
            <a:r>
              <a:rPr lang="fr-FR" baseline="0" dirty="0" smtClean="0"/>
              <a:t> </a:t>
            </a:r>
            <a:r>
              <a:rPr lang="fr-FR" baseline="0" dirty="0" err="1" smtClean="0"/>
              <a:t>specific</a:t>
            </a:r>
            <a:r>
              <a:rPr lang="fr-FR" baseline="0" dirty="0" smtClean="0"/>
              <a:t> time ? </a:t>
            </a:r>
            <a:r>
              <a:rPr lang="fr-FR" baseline="0" dirty="0" err="1" smtClean="0"/>
              <a:t>Let’s</a:t>
            </a:r>
            <a:r>
              <a:rPr lang="fr-FR" baseline="0" dirty="0" smtClean="0"/>
              <a:t> </a:t>
            </a:r>
            <a:r>
              <a:rPr lang="fr-FR" baseline="0" dirty="0" err="1" smtClean="0"/>
              <a:t>see</a:t>
            </a:r>
            <a:r>
              <a:rPr lang="fr-FR" baseline="0" dirty="0" smtClean="0"/>
              <a:t> the saccade </a:t>
            </a:r>
            <a:r>
              <a:rPr lang="fr-FR" baseline="0" dirty="0" err="1" smtClean="0"/>
              <a:t>repartition</a:t>
            </a:r>
            <a:r>
              <a:rPr lang="fr-FR" baseline="0" dirty="0" smtClean="0"/>
              <a:t> </a:t>
            </a:r>
            <a:r>
              <a:rPr lang="fr-FR" baseline="0" dirty="0" err="1" smtClean="0"/>
              <a:t>around</a:t>
            </a:r>
            <a:r>
              <a:rPr lang="fr-FR" baseline="0" dirty="0" smtClean="0"/>
              <a:t> the </a:t>
            </a:r>
            <a:r>
              <a:rPr lang="fr-FR" baseline="0" dirty="0" err="1" smtClean="0"/>
              <a:t>event</a:t>
            </a:r>
            <a:r>
              <a:rPr lang="fr-FR" baseline="0" dirty="0" smtClean="0"/>
              <a:t> for the </a:t>
            </a:r>
            <a:r>
              <a:rPr lang="fr-FR" baseline="0" dirty="0" err="1" smtClean="0"/>
              <a:t>two</a:t>
            </a:r>
            <a:r>
              <a:rPr lang="fr-FR" baseline="0" dirty="0" smtClean="0"/>
              <a:t> conditions.</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The burst of power are </a:t>
            </a:r>
            <a:r>
              <a:rPr lang="fr-FR" baseline="0" dirty="0" err="1" smtClean="0"/>
              <a:t>simultaneous</a:t>
            </a:r>
            <a:r>
              <a:rPr lang="fr-FR" baseline="0" dirty="0" smtClean="0"/>
              <a:t> to a local </a:t>
            </a:r>
            <a:r>
              <a:rPr lang="fr-FR" baseline="0" dirty="0" err="1" smtClean="0"/>
              <a:t>high</a:t>
            </a:r>
            <a:r>
              <a:rPr lang="fr-FR" baseline="0" dirty="0" smtClean="0"/>
              <a:t> </a:t>
            </a:r>
            <a:r>
              <a:rPr lang="fr-FR" baseline="0" dirty="0" err="1" smtClean="0"/>
              <a:t>frequency</a:t>
            </a:r>
            <a:r>
              <a:rPr lang="fr-FR" baseline="0" dirty="0" smtClean="0"/>
              <a:t> of the saccades </a:t>
            </a:r>
            <a:r>
              <a:rPr lang="fr-FR" baseline="0" dirty="0" err="1" smtClean="0"/>
              <a:t>that</a:t>
            </a:r>
            <a:r>
              <a:rPr lang="fr-FR" baseline="0" dirty="0" smtClean="0"/>
              <a:t> </a:t>
            </a:r>
            <a:r>
              <a:rPr lang="fr-FR" baseline="0" dirty="0" err="1" smtClean="0"/>
              <a:t>can</a:t>
            </a:r>
            <a:r>
              <a:rPr lang="fr-FR" baseline="0" dirty="0" smtClean="0"/>
              <a:t> </a:t>
            </a:r>
            <a:r>
              <a:rPr lang="fr-FR" baseline="0" dirty="0" err="1" smtClean="0"/>
              <a:t>be</a:t>
            </a:r>
            <a:r>
              <a:rPr lang="fr-FR" baseline="0" dirty="0" smtClean="0"/>
              <a:t> </a:t>
            </a:r>
            <a:r>
              <a:rPr lang="fr-FR" baseline="0" dirty="0" err="1" smtClean="0"/>
              <a:t>seen</a:t>
            </a:r>
            <a:r>
              <a:rPr lang="fr-FR" baseline="0" dirty="0" smtClean="0"/>
              <a:t> on the </a:t>
            </a:r>
            <a:r>
              <a:rPr lang="fr-FR" baseline="0" dirty="0" err="1" smtClean="0"/>
              <a:t>histograms</a:t>
            </a:r>
            <a:r>
              <a:rPr lang="fr-FR" baseline="0" dirty="0" smtClean="0"/>
              <a:t>. </a:t>
            </a:r>
            <a:r>
              <a:rPr lang="fr-FR" baseline="0" dirty="0" err="1" smtClean="0"/>
              <a:t>We</a:t>
            </a:r>
            <a:r>
              <a:rPr lang="fr-FR" baseline="0" dirty="0" smtClean="0"/>
              <a:t> </a:t>
            </a:r>
            <a:r>
              <a:rPr lang="fr-FR" baseline="0" dirty="0" err="1" smtClean="0"/>
              <a:t>see</a:t>
            </a:r>
            <a:r>
              <a:rPr lang="fr-FR" baseline="0" dirty="0" smtClean="0"/>
              <a:t> </a:t>
            </a:r>
            <a:r>
              <a:rPr lang="fr-FR" baseline="0" dirty="0" err="1" smtClean="0"/>
              <a:t>that</a:t>
            </a:r>
            <a:r>
              <a:rPr lang="fr-FR" baseline="0" dirty="0" smtClean="0"/>
              <a:t> </a:t>
            </a:r>
            <a:r>
              <a:rPr lang="fr-FR" baseline="0" dirty="0" err="1" smtClean="0"/>
              <a:t>when</a:t>
            </a:r>
            <a:r>
              <a:rPr lang="fr-FR" baseline="0" dirty="0" smtClean="0"/>
              <a:t> an </a:t>
            </a:r>
            <a:r>
              <a:rPr lang="fr-FR" baseline="0" dirty="0" err="1" smtClean="0"/>
              <a:t>event</a:t>
            </a:r>
            <a:r>
              <a:rPr lang="fr-FR" baseline="0" dirty="0" smtClean="0"/>
              <a:t> </a:t>
            </a:r>
            <a:r>
              <a:rPr lang="fr-FR" baseline="0" dirty="0" err="1" smtClean="0"/>
              <a:t>occurs</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a short </a:t>
            </a:r>
            <a:r>
              <a:rPr lang="fr-FR" baseline="0" dirty="0" err="1" smtClean="0"/>
              <a:t>period</a:t>
            </a:r>
            <a:r>
              <a:rPr lang="fr-FR" baseline="0" dirty="0" smtClean="0"/>
              <a:t> </a:t>
            </a:r>
            <a:r>
              <a:rPr lang="fr-FR" baseline="0" dirty="0" err="1" smtClean="0"/>
              <a:t>without</a:t>
            </a:r>
            <a:r>
              <a:rPr lang="fr-FR" baseline="0" dirty="0" smtClean="0"/>
              <a:t> saccade (</a:t>
            </a:r>
            <a:r>
              <a:rPr lang="fr-FR" baseline="0" dirty="0" err="1" smtClean="0"/>
              <a:t>see</a:t>
            </a:r>
            <a:r>
              <a:rPr lang="fr-FR" baseline="0" dirty="0" smtClean="0"/>
              <a:t> -0,7s and 0s) and </a:t>
            </a:r>
            <a:r>
              <a:rPr lang="fr-FR" baseline="0" dirty="0" err="1" smtClean="0"/>
              <a:t>then</a:t>
            </a:r>
            <a:r>
              <a:rPr lang="fr-FR" baseline="0" dirty="0" smtClean="0"/>
              <a:t> the </a:t>
            </a:r>
            <a:r>
              <a:rPr lang="fr-FR" baseline="0" dirty="0" err="1" smtClean="0"/>
              <a:t>high</a:t>
            </a:r>
            <a:r>
              <a:rPr lang="fr-FR" baseline="0" dirty="0" smtClean="0"/>
              <a:t> rate of saccade </a:t>
            </a:r>
            <a:r>
              <a:rPr lang="fr-FR" baseline="0" dirty="0" err="1" smtClean="0"/>
              <a:t>is</a:t>
            </a:r>
            <a:r>
              <a:rPr lang="fr-FR" baseline="0" dirty="0" smtClean="0"/>
              <a:t> about 0,15s </a:t>
            </a:r>
            <a:r>
              <a:rPr lang="fr-FR" baseline="0" dirty="0" err="1" smtClean="0"/>
              <a:t>after</a:t>
            </a:r>
            <a:r>
              <a:rPr lang="fr-FR" baseline="0" dirty="0" smtClean="0"/>
              <a:t> : the rate of saccades </a:t>
            </a:r>
            <a:r>
              <a:rPr lang="fr-FR" baseline="0" dirty="0" err="1" smtClean="0"/>
              <a:t>seems</a:t>
            </a:r>
            <a:r>
              <a:rPr lang="fr-FR" baseline="0" dirty="0" smtClean="0"/>
              <a:t> to « </a:t>
            </a:r>
            <a:r>
              <a:rPr lang="fr-FR" baseline="0" dirty="0" err="1" smtClean="0"/>
              <a:t>oscillate</a:t>
            </a:r>
            <a:r>
              <a:rPr lang="fr-FR" baseline="0" dirty="0" smtClean="0"/>
              <a:t> ».</a:t>
            </a:r>
          </a:p>
          <a:p>
            <a:endParaRPr lang="fr-FR" baseline="0" dirty="0" smtClean="0"/>
          </a:p>
          <a:p>
            <a:r>
              <a:rPr lang="fr-FR" baseline="0" dirty="0" err="1" smtClean="0"/>
              <a:t>Computing</a:t>
            </a:r>
            <a:r>
              <a:rPr lang="fr-FR" baseline="0" dirty="0" smtClean="0"/>
              <a:t> the </a:t>
            </a:r>
            <a:r>
              <a:rPr lang="fr-FR" baseline="0" dirty="0" err="1" smtClean="0"/>
              <a:t>number</a:t>
            </a:r>
            <a:r>
              <a:rPr lang="fr-FR" baseline="0" dirty="0" smtClean="0"/>
              <a:t> of saccade </a:t>
            </a:r>
            <a:r>
              <a:rPr lang="fr-FR" baseline="0" dirty="0" err="1" smtClean="0"/>
              <a:t>found</a:t>
            </a:r>
            <a:r>
              <a:rPr lang="fr-FR" baseline="0" dirty="0" smtClean="0"/>
              <a:t> in </a:t>
            </a:r>
            <a:r>
              <a:rPr lang="fr-FR" baseline="0" dirty="0" err="1" smtClean="0"/>
              <a:t>some</a:t>
            </a:r>
            <a:r>
              <a:rPr lang="fr-FR" baseline="0" dirty="0" smtClean="0"/>
              <a:t> temporal area, </a:t>
            </a:r>
            <a:r>
              <a:rPr lang="fr-FR" baseline="0" dirty="0" err="1" smtClean="0"/>
              <a:t>divided</a:t>
            </a:r>
            <a:r>
              <a:rPr lang="fr-FR" baseline="0" dirty="0" smtClean="0"/>
              <a:t> by the </a:t>
            </a:r>
            <a:r>
              <a:rPr lang="fr-FR" baseline="0" dirty="0" err="1" smtClean="0"/>
              <a:t>number</a:t>
            </a:r>
            <a:r>
              <a:rPr lang="fr-FR" baseline="0" dirty="0" smtClean="0"/>
              <a:t> of trials, </a:t>
            </a:r>
            <a:r>
              <a:rPr lang="fr-FR" baseline="0" dirty="0" err="1" smtClean="0"/>
              <a:t>gives</a:t>
            </a:r>
            <a:r>
              <a:rPr lang="fr-FR" baseline="0" dirty="0" smtClean="0"/>
              <a:t> the </a:t>
            </a:r>
            <a:r>
              <a:rPr lang="fr-FR" baseline="0" dirty="0" err="1" smtClean="0"/>
              <a:t>result</a:t>
            </a:r>
            <a:r>
              <a:rPr lang="fr-FR" baseline="0" dirty="0" smtClean="0"/>
              <a:t> </a:t>
            </a:r>
            <a:r>
              <a:rPr lang="fr-FR" baseline="0" dirty="0" err="1" smtClean="0"/>
              <a:t>below</a:t>
            </a:r>
            <a:r>
              <a:rPr lang="fr-FR" baseline="0" dirty="0" smtClean="0"/>
              <a:t>. The -0,5;-1 </a:t>
            </a:r>
            <a:r>
              <a:rPr lang="fr-FR" baseline="0" dirty="0" err="1" smtClean="0"/>
              <a:t>difference</a:t>
            </a:r>
            <a:r>
              <a:rPr lang="fr-FR" baseline="0" dirty="0" smtClean="0"/>
              <a:t> </a:t>
            </a:r>
            <a:r>
              <a:rPr lang="fr-FR" baseline="0" dirty="0" err="1" smtClean="0"/>
              <a:t>appears</a:t>
            </a:r>
            <a:r>
              <a:rPr lang="fr-FR" baseline="0" dirty="0" smtClean="0"/>
              <a:t> </a:t>
            </a:r>
            <a:r>
              <a:rPr lang="fr-FR" baseline="0" dirty="0" err="1" smtClean="0"/>
              <a:t>clearly</a:t>
            </a:r>
            <a:r>
              <a:rPr lang="fr-FR" baseline="0" dirty="0" smtClean="0"/>
              <a:t>, but a </a:t>
            </a:r>
            <a:r>
              <a:rPr lang="fr-FR" baseline="0" dirty="0" err="1" smtClean="0"/>
              <a:t>shorter</a:t>
            </a:r>
            <a:r>
              <a:rPr lang="fr-FR" baseline="0" dirty="0" smtClean="0"/>
              <a:t> time </a:t>
            </a:r>
            <a:r>
              <a:rPr lang="fr-FR" baseline="0" dirty="0" err="1" smtClean="0"/>
              <a:t>window</a:t>
            </a:r>
            <a:r>
              <a:rPr lang="fr-FR" baseline="0" dirty="0" smtClean="0"/>
              <a:t> </a:t>
            </a:r>
            <a:r>
              <a:rPr lang="fr-FR" baseline="0" dirty="0" err="1" smtClean="0"/>
              <a:t>should</a:t>
            </a:r>
            <a:r>
              <a:rPr lang="fr-FR" baseline="0" dirty="0" smtClean="0"/>
              <a:t> </a:t>
            </a:r>
            <a:r>
              <a:rPr lang="fr-FR" baseline="0" dirty="0" err="1" smtClean="0"/>
              <a:t>be</a:t>
            </a:r>
            <a:r>
              <a:rPr lang="fr-FR" baseline="0" dirty="0" smtClean="0"/>
              <a:t> </a:t>
            </a:r>
            <a:r>
              <a:rPr lang="fr-FR" baseline="0" dirty="0" err="1" smtClean="0"/>
              <a:t>used</a:t>
            </a:r>
            <a:r>
              <a:rPr lang="fr-FR" baseline="0" dirty="0" smtClean="0"/>
              <a:t> for the </a:t>
            </a:r>
            <a:r>
              <a:rPr lang="fr-FR" baseline="0" dirty="0" err="1" smtClean="0"/>
              <a:t>other</a:t>
            </a:r>
            <a:r>
              <a:rPr lang="fr-FR" baseline="0" dirty="0" smtClean="0"/>
              <a:t>, as </a:t>
            </a:r>
            <a:r>
              <a:rPr lang="fr-FR" baseline="0" dirty="0" err="1" smtClean="0"/>
              <a:t>there</a:t>
            </a:r>
            <a:r>
              <a:rPr lang="fr-FR" baseline="0" dirty="0" smtClean="0"/>
              <a:t> </a:t>
            </a:r>
            <a:r>
              <a:rPr lang="fr-FR" baseline="0" dirty="0" err="1" smtClean="0"/>
              <a:t>is</a:t>
            </a:r>
            <a:r>
              <a:rPr lang="fr-FR" baseline="0" dirty="0" smtClean="0"/>
              <a:t> a </a:t>
            </a:r>
            <a:r>
              <a:rPr lang="fr-FR" baseline="0" dirty="0" err="1" smtClean="0"/>
              <a:t>lack</a:t>
            </a:r>
            <a:r>
              <a:rPr lang="fr-FR" baseline="0" dirty="0" smtClean="0"/>
              <a:t> of trials for condition 160-150</a:t>
            </a:r>
            <a:r>
              <a:rPr lang="fr-FR" baseline="0" dirty="0" smtClean="0"/>
              <a:t>.</a:t>
            </a:r>
          </a:p>
          <a:p>
            <a:endParaRPr lang="fr-FR" baseline="0" dirty="0" smtClean="0"/>
          </a:p>
          <a:p>
            <a:r>
              <a:rPr lang="fr-FR" baseline="0" dirty="0" smtClean="0"/>
              <a:t>Double </a:t>
            </a:r>
            <a:r>
              <a:rPr lang="fr-FR" baseline="0" dirty="0" smtClean="0"/>
              <a:t>the ratio to </a:t>
            </a:r>
            <a:r>
              <a:rPr lang="fr-FR" baseline="0" dirty="0" err="1" smtClean="0"/>
              <a:t>obtain</a:t>
            </a:r>
            <a:r>
              <a:rPr lang="fr-FR" baseline="0" dirty="0" smtClean="0"/>
              <a:t> a saccade per second value </a:t>
            </a:r>
            <a:r>
              <a:rPr lang="fr-FR" baseline="0" dirty="0" err="1" smtClean="0"/>
              <a:t>than</a:t>
            </a:r>
            <a:r>
              <a:rPr lang="fr-FR" baseline="0" dirty="0" smtClean="0"/>
              <a:t> </a:t>
            </a:r>
            <a:r>
              <a:rPr lang="fr-FR" baseline="0" dirty="0" err="1" smtClean="0"/>
              <a:t>can</a:t>
            </a:r>
            <a:r>
              <a:rPr lang="fr-FR" baseline="0" dirty="0" smtClean="0"/>
              <a:t> </a:t>
            </a:r>
            <a:r>
              <a:rPr lang="fr-FR" baseline="0" dirty="0" err="1" smtClean="0"/>
              <a:t>be</a:t>
            </a:r>
            <a:r>
              <a:rPr lang="fr-FR" baseline="0" dirty="0" smtClean="0"/>
              <a:t> more </a:t>
            </a:r>
            <a:r>
              <a:rPr lang="fr-FR" baseline="0" dirty="0" err="1" smtClean="0"/>
              <a:t>easely</a:t>
            </a:r>
            <a:r>
              <a:rPr lang="fr-FR" baseline="0" dirty="0" smtClean="0"/>
              <a:t> </a:t>
            </a:r>
            <a:r>
              <a:rPr lang="fr-FR" baseline="0" dirty="0" err="1" smtClean="0"/>
              <a:t>understood</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6</a:t>
            </a:fld>
            <a:endParaRPr lang="fr-FR"/>
          </a:p>
        </p:txBody>
      </p:sp>
    </p:spTree>
    <p:extLst>
      <p:ext uri="{BB962C8B-B14F-4D97-AF65-F5344CB8AC3E}">
        <p14:creationId xmlns:p14="http://schemas.microsoft.com/office/powerpoint/2010/main" val="1653728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We</a:t>
            </a:r>
            <a:r>
              <a:rPr lang="fr-FR" dirty="0" smtClean="0"/>
              <a:t> </a:t>
            </a:r>
            <a:r>
              <a:rPr lang="fr-FR" dirty="0" err="1" smtClean="0"/>
              <a:t>make</a:t>
            </a:r>
            <a:r>
              <a:rPr lang="fr-FR" baseline="0" dirty="0" smtClean="0"/>
              <a:t> a gaze </a:t>
            </a:r>
            <a:r>
              <a:rPr lang="fr-FR" baseline="0" dirty="0" err="1" smtClean="0"/>
              <a:t>density</a:t>
            </a:r>
            <a:r>
              <a:rPr lang="fr-FR" baseline="0" dirty="0" smtClean="0"/>
              <a:t> </a:t>
            </a:r>
            <a:r>
              <a:rPr lang="fr-FR" baseline="0" dirty="0" err="1" smtClean="0"/>
              <a:t>map</a:t>
            </a:r>
            <a:r>
              <a:rPr lang="fr-FR" baseline="0" dirty="0" smtClean="0"/>
              <a:t>, in </a:t>
            </a:r>
            <a:r>
              <a:rPr lang="fr-FR" baseline="0" dirty="0" err="1" smtClean="0"/>
              <a:t>percentage</a:t>
            </a:r>
            <a:r>
              <a:rPr lang="fr-FR" baseline="0" dirty="0" smtClean="0"/>
              <a:t> of the total end of saccade.</a:t>
            </a:r>
          </a:p>
          <a:p>
            <a:endParaRPr lang="fr-FR" dirty="0" smtClean="0"/>
          </a:p>
          <a:p>
            <a:r>
              <a:rPr lang="fr-FR" dirty="0" err="1" smtClean="0"/>
              <a:t>Surprisingly</a:t>
            </a:r>
            <a:r>
              <a:rPr lang="fr-FR" baseline="0" dirty="0" smtClean="0"/>
              <a:t>, for the 160-66 condition (</a:t>
            </a:r>
            <a:r>
              <a:rPr lang="fr-FR" baseline="0" dirty="0" err="1" smtClean="0"/>
              <a:t>Work</a:t>
            </a:r>
            <a:r>
              <a:rPr lang="fr-FR" baseline="0" dirty="0" smtClean="0"/>
              <a:t>), the end of the saccade </a:t>
            </a:r>
            <a:r>
              <a:rPr lang="fr-FR" baseline="0" dirty="0" err="1" smtClean="0"/>
              <a:t>occuring</a:t>
            </a:r>
            <a:r>
              <a:rPr lang="fr-FR" baseline="0" dirty="0" smtClean="0"/>
              <a:t> </a:t>
            </a:r>
            <a:r>
              <a:rPr lang="fr-FR" baseline="0" dirty="0" err="1" smtClean="0"/>
              <a:t>between</a:t>
            </a:r>
            <a:r>
              <a:rPr lang="fr-FR" baseline="0" dirty="0" smtClean="0"/>
              <a:t> -0,5s and the </a:t>
            </a:r>
            <a:r>
              <a:rPr lang="fr-FR" baseline="0" dirty="0" err="1" smtClean="0"/>
              <a:t>appearance</a:t>
            </a:r>
            <a:r>
              <a:rPr lang="fr-FR" baseline="0" dirty="0" smtClean="0"/>
              <a:t> of the Lever (i.e. </a:t>
            </a:r>
            <a:r>
              <a:rPr lang="fr-FR" baseline="0" dirty="0" err="1" smtClean="0"/>
              <a:t>where</a:t>
            </a:r>
            <a:r>
              <a:rPr lang="fr-FR" baseline="0" dirty="0" smtClean="0"/>
              <a:t> the primate looks </a:t>
            </a:r>
            <a:r>
              <a:rPr lang="fr-FR" baseline="0" dirty="0" err="1" smtClean="0"/>
              <a:t>at</a:t>
            </a:r>
            <a:r>
              <a:rPr lang="fr-FR" baseline="0" dirty="0" smtClean="0"/>
              <a:t>) are </a:t>
            </a:r>
            <a:r>
              <a:rPr lang="fr-FR" baseline="0" dirty="0" err="1" smtClean="0"/>
              <a:t>precisely</a:t>
            </a:r>
            <a:r>
              <a:rPr lang="fr-FR" baseline="0" dirty="0" smtClean="0"/>
              <a:t> </a:t>
            </a:r>
            <a:r>
              <a:rPr lang="fr-FR" baseline="0" dirty="0" err="1" smtClean="0"/>
              <a:t>localised</a:t>
            </a:r>
            <a:r>
              <a:rPr lang="fr-FR" baseline="0" dirty="0" smtClean="0"/>
              <a:t>, far </a:t>
            </a:r>
            <a:r>
              <a:rPr lang="fr-FR" baseline="0" dirty="0" err="1" smtClean="0"/>
              <a:t>from</a:t>
            </a:r>
            <a:r>
              <a:rPr lang="fr-FR" baseline="0" dirty="0" smtClean="0"/>
              <a:t> the center of the </a:t>
            </a:r>
            <a:r>
              <a:rPr lang="fr-FR" baseline="0" dirty="0" err="1" smtClean="0"/>
              <a:t>screen</a:t>
            </a:r>
            <a:r>
              <a:rPr lang="fr-FR" baseline="0" dirty="0" smtClean="0"/>
              <a:t>, on the </a:t>
            </a:r>
            <a:r>
              <a:rPr lang="fr-FR" baseline="0" dirty="0" err="1" smtClean="0"/>
              <a:t>left</a:t>
            </a:r>
            <a:r>
              <a:rPr lang="fr-FR" baseline="0" dirty="0" smtClean="0"/>
              <a:t> and on the right (but more on the </a:t>
            </a:r>
            <a:r>
              <a:rPr lang="fr-FR" baseline="0" dirty="0" err="1" smtClean="0"/>
              <a:t>left</a:t>
            </a:r>
            <a:r>
              <a:rPr lang="fr-FR" baseline="0" dirty="0" smtClean="0"/>
              <a:t> </a:t>
            </a:r>
            <a:r>
              <a:rPr lang="fr-FR" baseline="0" dirty="0" err="1" smtClean="0"/>
              <a:t>where</a:t>
            </a:r>
            <a:r>
              <a:rPr lang="fr-FR" baseline="0" dirty="0" smtClean="0"/>
              <a:t> the Check lever </a:t>
            </a:r>
            <a:r>
              <a:rPr lang="fr-FR" baseline="0" dirty="0" err="1" smtClean="0"/>
              <a:t>will</a:t>
            </a:r>
            <a:r>
              <a:rPr lang="fr-FR" baseline="0" dirty="0" smtClean="0"/>
              <a:t> </a:t>
            </a:r>
            <a:r>
              <a:rPr lang="fr-FR" baseline="0" dirty="0" err="1" smtClean="0"/>
              <a:t>appear</a:t>
            </a:r>
            <a:r>
              <a:rPr lang="fr-FR" baseline="0" dirty="0" smtClean="0"/>
              <a:t>).</a:t>
            </a:r>
          </a:p>
          <a:p>
            <a:r>
              <a:rPr lang="fr-FR" baseline="0" dirty="0" smtClean="0"/>
              <a:t>The gaze </a:t>
            </a:r>
            <a:r>
              <a:rPr lang="fr-FR" baseline="0" dirty="0" err="1" smtClean="0"/>
              <a:t>wanders</a:t>
            </a:r>
            <a:r>
              <a:rPr lang="fr-FR" baseline="0" dirty="0" smtClean="0"/>
              <a:t> in the 160-150 condition (Check) and </a:t>
            </a:r>
            <a:r>
              <a:rPr lang="fr-FR" baseline="0" dirty="0" err="1" smtClean="0"/>
              <a:t>eparse</a:t>
            </a:r>
            <a:r>
              <a:rPr lang="fr-FR" baseline="0" dirty="0" smtClean="0"/>
              <a:t> </a:t>
            </a:r>
            <a:r>
              <a:rPr lang="fr-FR" baseline="0" dirty="0" err="1" smtClean="0"/>
              <a:t>fixated</a:t>
            </a:r>
            <a:r>
              <a:rPr lang="fr-FR" baseline="0" dirty="0" smtClean="0"/>
              <a:t> points are </a:t>
            </a:r>
            <a:r>
              <a:rPr lang="fr-FR" baseline="0" dirty="0" err="1" smtClean="0"/>
              <a:t>numerous</a:t>
            </a:r>
            <a:r>
              <a:rPr lang="fr-FR" baseline="0" dirty="0" smtClean="0"/>
              <a:t>, </a:t>
            </a:r>
            <a:r>
              <a:rPr lang="fr-FR" baseline="0" dirty="0" err="1" smtClean="0"/>
              <a:t>even</a:t>
            </a:r>
            <a:r>
              <a:rPr lang="fr-FR" baseline="0" dirty="0" smtClean="0"/>
              <a:t> if </a:t>
            </a:r>
            <a:r>
              <a:rPr lang="fr-FR" baseline="0" dirty="0" err="1" smtClean="0"/>
              <a:t>there</a:t>
            </a:r>
            <a:r>
              <a:rPr lang="fr-FR" baseline="0" dirty="0" smtClean="0"/>
              <a:t> </a:t>
            </a:r>
            <a:r>
              <a:rPr lang="fr-FR" baseline="0" dirty="0" err="1" smtClean="0"/>
              <a:t>is</a:t>
            </a:r>
            <a:r>
              <a:rPr lang="fr-FR" baseline="0" dirty="0" smtClean="0"/>
              <a:t> </a:t>
            </a:r>
            <a:r>
              <a:rPr lang="fr-FR" baseline="0" dirty="0" err="1" smtClean="0"/>
              <a:t>way</a:t>
            </a:r>
            <a:r>
              <a:rPr lang="fr-FR" baseline="0" dirty="0" smtClean="0"/>
              <a:t> </a:t>
            </a:r>
            <a:r>
              <a:rPr lang="fr-FR" baseline="0" dirty="0" err="1" smtClean="0"/>
              <a:t>less</a:t>
            </a:r>
            <a:r>
              <a:rPr lang="fr-FR" baseline="0" dirty="0" smtClean="0"/>
              <a:t> trials in </a:t>
            </a:r>
            <a:r>
              <a:rPr lang="fr-FR" baseline="0" dirty="0" err="1" smtClean="0"/>
              <a:t>this</a:t>
            </a:r>
            <a:r>
              <a:rPr lang="fr-FR" baseline="0" dirty="0" smtClean="0"/>
              <a:t> condition (39, versus 222 for </a:t>
            </a:r>
            <a:r>
              <a:rPr lang="fr-FR" baseline="0" dirty="0" err="1" smtClean="0"/>
              <a:t>Work</a:t>
            </a:r>
            <a:r>
              <a:rPr lang="fr-FR" baseline="0" dirty="0" smtClean="0"/>
              <a:t>) !</a:t>
            </a:r>
          </a:p>
          <a:p>
            <a:r>
              <a:rPr lang="fr-FR" baseline="0" dirty="0" err="1" smtClean="0"/>
              <a:t>Hence</a:t>
            </a:r>
            <a:r>
              <a:rPr lang="fr-FR" baseline="0" dirty="0" smtClean="0"/>
              <a:t>, the nature of the saccade </a:t>
            </a:r>
            <a:r>
              <a:rPr lang="fr-FR" baseline="0" dirty="0" err="1" smtClean="0"/>
              <a:t>between</a:t>
            </a:r>
            <a:r>
              <a:rPr lang="fr-FR" baseline="0" dirty="0" smtClean="0"/>
              <a:t> the </a:t>
            </a:r>
            <a:r>
              <a:rPr lang="fr-FR" baseline="0" dirty="0" err="1" smtClean="0"/>
              <a:t>two</a:t>
            </a:r>
            <a:r>
              <a:rPr lang="fr-FR" baseline="0" dirty="0" smtClean="0"/>
              <a:t> conditions </a:t>
            </a:r>
            <a:r>
              <a:rPr lang="fr-FR" baseline="0" dirty="0" err="1" smtClean="0"/>
              <a:t>appears</a:t>
            </a:r>
            <a:r>
              <a:rPr lang="fr-FR" baseline="0" dirty="0" smtClean="0"/>
              <a:t> </a:t>
            </a:r>
            <a:r>
              <a:rPr lang="fr-FR" baseline="0" dirty="0" err="1" smtClean="0"/>
              <a:t>different</a:t>
            </a:r>
            <a:r>
              <a:rPr lang="fr-FR" baseline="0" dirty="0" smtClean="0"/>
              <a:t>. </a:t>
            </a:r>
            <a:r>
              <a:rPr lang="fr-FR" baseline="0" dirty="0" err="1" smtClean="0"/>
              <a:t>We</a:t>
            </a:r>
            <a:r>
              <a:rPr lang="fr-FR" baseline="0" dirty="0" smtClean="0"/>
              <a:t> </a:t>
            </a:r>
            <a:r>
              <a:rPr lang="fr-FR" baseline="0" dirty="0" err="1" smtClean="0"/>
              <a:t>will</a:t>
            </a:r>
            <a:r>
              <a:rPr lang="fr-FR" baseline="0" dirty="0" smtClean="0"/>
              <a:t> </a:t>
            </a:r>
            <a:r>
              <a:rPr lang="fr-FR" baseline="0" dirty="0" err="1" smtClean="0"/>
              <a:t>then</a:t>
            </a:r>
            <a:r>
              <a:rPr lang="fr-FR" baseline="0" dirty="0" smtClean="0"/>
              <a:t> </a:t>
            </a:r>
            <a:r>
              <a:rPr lang="fr-FR" baseline="0" dirty="0" err="1" smtClean="0"/>
              <a:t>define</a:t>
            </a:r>
            <a:r>
              <a:rPr lang="fr-FR" baseline="0" dirty="0" smtClean="0"/>
              <a:t> saccade-</a:t>
            </a:r>
            <a:r>
              <a:rPr lang="fr-FR" baseline="0" dirty="0" err="1" smtClean="0"/>
              <a:t>centered</a:t>
            </a:r>
            <a:r>
              <a:rPr lang="fr-FR" baseline="0" dirty="0" smtClean="0"/>
              <a:t> trials to </a:t>
            </a:r>
            <a:r>
              <a:rPr lang="fr-FR" baseline="0" dirty="0" err="1" smtClean="0"/>
              <a:t>see</a:t>
            </a:r>
            <a:r>
              <a:rPr lang="fr-FR" baseline="0" dirty="0" smtClean="0"/>
              <a:t> if a TF </a:t>
            </a:r>
            <a:r>
              <a:rPr lang="fr-FR" baseline="0" dirty="0" err="1" smtClean="0"/>
              <a:t>analysis</a:t>
            </a:r>
            <a:r>
              <a:rPr lang="fr-FR" baseline="0" dirty="0" smtClean="0"/>
              <a:t> </a:t>
            </a:r>
            <a:r>
              <a:rPr lang="fr-FR" baseline="0" dirty="0" err="1" smtClean="0"/>
              <a:t>reveals</a:t>
            </a:r>
            <a:r>
              <a:rPr lang="fr-FR" baseline="0" dirty="0" smtClean="0"/>
              <a:t> </a:t>
            </a:r>
            <a:r>
              <a:rPr lang="fr-FR" baseline="0" dirty="0" err="1" smtClean="0"/>
              <a:t>some</a:t>
            </a:r>
            <a:r>
              <a:rPr lang="fr-FR" baseline="0" dirty="0" smtClean="0"/>
              <a:t> </a:t>
            </a:r>
            <a:r>
              <a:rPr lang="fr-FR" baseline="0" dirty="0" err="1" smtClean="0"/>
              <a:t>differencies</a:t>
            </a:r>
            <a:r>
              <a:rPr lang="fr-FR" baseline="0" dirty="0" smtClean="0"/>
              <a:t>.</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7</a:t>
            </a:fld>
            <a:endParaRPr lang="fr-FR"/>
          </a:p>
        </p:txBody>
      </p:sp>
    </p:spTree>
    <p:extLst>
      <p:ext uri="{BB962C8B-B14F-4D97-AF65-F5344CB8AC3E}">
        <p14:creationId xmlns:p14="http://schemas.microsoft.com/office/powerpoint/2010/main" val="3704554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With</a:t>
            </a:r>
            <a:r>
              <a:rPr lang="fr-FR" baseline="0" dirty="0" smtClean="0"/>
              <a:t> a non-</a:t>
            </a:r>
            <a:r>
              <a:rPr lang="fr-FR" baseline="0" dirty="0" err="1" smtClean="0"/>
              <a:t>parametrical</a:t>
            </a:r>
            <a:r>
              <a:rPr lang="fr-FR" baseline="0" dirty="0" smtClean="0"/>
              <a:t> </a:t>
            </a:r>
            <a:r>
              <a:rPr lang="fr-FR" baseline="0" dirty="0" err="1" smtClean="0"/>
              <a:t>method</a:t>
            </a:r>
            <a:r>
              <a:rPr lang="fr-FR" baseline="0" dirty="0" smtClean="0"/>
              <a:t> </a:t>
            </a:r>
            <a:r>
              <a:rPr lang="fr-FR" baseline="0" dirty="0" err="1" smtClean="0"/>
              <a:t>based</a:t>
            </a:r>
            <a:r>
              <a:rPr lang="fr-FR" baseline="0" dirty="0" smtClean="0"/>
              <a:t> on 300 </a:t>
            </a:r>
            <a:r>
              <a:rPr lang="fr-FR" baseline="0" dirty="0" err="1" smtClean="0"/>
              <a:t>re-sampling</a:t>
            </a:r>
            <a:r>
              <a:rPr lang="fr-FR" baseline="0" dirty="0" smtClean="0"/>
              <a:t>  (</a:t>
            </a:r>
            <a:r>
              <a:rPr lang="fr-FR" baseline="0" dirty="0" err="1" smtClean="0"/>
              <a:t>explained</a:t>
            </a:r>
            <a:r>
              <a:rPr lang="fr-FR" baseline="0" dirty="0" smtClean="0"/>
              <a:t> in the help of the </a:t>
            </a:r>
            <a:r>
              <a:rPr lang="fr-FR" baseline="0" dirty="0" err="1" smtClean="0"/>
              <a:t>TF_multiplot</a:t>
            </a:r>
            <a:r>
              <a:rPr lang="fr-FR" baseline="0" dirty="0" smtClean="0"/>
              <a:t> </a:t>
            </a:r>
            <a:r>
              <a:rPr lang="fr-FR" baseline="0" dirty="0" err="1" smtClean="0"/>
              <a:t>function</a:t>
            </a:r>
            <a:r>
              <a:rPr lang="fr-FR" baseline="0" dirty="0" smtClean="0"/>
              <a:t>), </a:t>
            </a:r>
            <a:r>
              <a:rPr lang="fr-FR" baseline="0" dirty="0" err="1" smtClean="0"/>
              <a:t>we</a:t>
            </a:r>
            <a:r>
              <a:rPr lang="fr-FR" baseline="0" dirty="0" smtClean="0"/>
              <a:t> z-</a:t>
            </a:r>
            <a:r>
              <a:rPr lang="fr-FR" baseline="0" dirty="0" err="1" smtClean="0"/>
              <a:t>transform</a:t>
            </a:r>
            <a:r>
              <a:rPr lang="fr-FR" baseline="0" dirty="0" smtClean="0"/>
              <a:t> the </a:t>
            </a:r>
            <a:r>
              <a:rPr lang="fr-FR" baseline="0" dirty="0" err="1" smtClean="0"/>
              <a:t>difference</a:t>
            </a:r>
            <a:r>
              <a:rPr lang="fr-FR" baseline="0" dirty="0" smtClean="0"/>
              <a:t> </a:t>
            </a:r>
            <a:r>
              <a:rPr lang="fr-FR" baseline="0" dirty="0" err="1" smtClean="0"/>
              <a:t>between</a:t>
            </a:r>
            <a:r>
              <a:rPr lang="fr-FR" baseline="0" dirty="0" smtClean="0"/>
              <a:t> the condition to </a:t>
            </a:r>
            <a:r>
              <a:rPr lang="fr-FR" baseline="0" dirty="0" err="1" smtClean="0"/>
              <a:t>hihligh</a:t>
            </a:r>
            <a:r>
              <a:rPr lang="fr-FR" baseline="0" dirty="0" smtClean="0"/>
              <a:t> the </a:t>
            </a:r>
            <a:r>
              <a:rPr lang="fr-FR" baseline="0" dirty="0" err="1" smtClean="0"/>
              <a:t>significant</a:t>
            </a:r>
            <a:r>
              <a:rPr lang="fr-FR" baseline="0" dirty="0" smtClean="0"/>
              <a:t> one :  </a:t>
            </a:r>
          </a:p>
          <a:p>
            <a:r>
              <a:rPr lang="fr-FR" baseline="0" dirty="0" err="1" smtClean="0"/>
              <a:t>Negative</a:t>
            </a:r>
            <a:r>
              <a:rPr lang="fr-FR" baseline="0" dirty="0" smtClean="0"/>
              <a:t> values </a:t>
            </a:r>
            <a:r>
              <a:rPr lang="fr-FR" baseline="0" dirty="0" err="1" smtClean="0"/>
              <a:t>mean</a:t>
            </a:r>
            <a:r>
              <a:rPr lang="fr-FR" baseline="0" dirty="0" smtClean="0"/>
              <a:t> </a:t>
            </a:r>
            <a:r>
              <a:rPr lang="fr-FR" baseline="0" dirty="0" err="1" smtClean="0"/>
              <a:t>that</a:t>
            </a:r>
            <a:r>
              <a:rPr lang="fr-FR" baseline="0" dirty="0" smtClean="0"/>
              <a:t> the </a:t>
            </a:r>
            <a:r>
              <a:rPr lang="fr-FR" baseline="0" dirty="0" err="1" smtClean="0"/>
              <a:t>Work</a:t>
            </a:r>
            <a:r>
              <a:rPr lang="fr-FR" baseline="0" dirty="0" smtClean="0"/>
              <a:t> condition </a:t>
            </a:r>
            <a:r>
              <a:rPr lang="fr-FR" baseline="0" dirty="0" err="1" smtClean="0"/>
              <a:t>is</a:t>
            </a:r>
            <a:r>
              <a:rPr lang="fr-FR" baseline="0" dirty="0" smtClean="0"/>
              <a:t> </a:t>
            </a:r>
            <a:r>
              <a:rPr lang="fr-FR" baseline="0" dirty="0" err="1" smtClean="0"/>
              <a:t>significantly</a:t>
            </a:r>
            <a:r>
              <a:rPr lang="fr-FR" baseline="0" dirty="0" smtClean="0"/>
              <a:t> more </a:t>
            </a:r>
            <a:r>
              <a:rPr lang="fr-FR" baseline="0" dirty="0" err="1" smtClean="0"/>
              <a:t>powerfull</a:t>
            </a:r>
            <a:r>
              <a:rPr lang="fr-FR" baseline="0" dirty="0" smtClean="0"/>
              <a:t> </a:t>
            </a:r>
            <a:r>
              <a:rPr lang="fr-FR" baseline="0" dirty="0" err="1" smtClean="0"/>
              <a:t>than</a:t>
            </a:r>
            <a:r>
              <a:rPr lang="fr-FR" baseline="0" dirty="0" smtClean="0"/>
              <a:t> the Check condition, </a:t>
            </a:r>
            <a:r>
              <a:rPr lang="fr-FR" baseline="0" dirty="0" err="1" smtClean="0"/>
              <a:t>which</a:t>
            </a:r>
            <a:r>
              <a:rPr lang="fr-FR" baseline="0" dirty="0" smtClean="0"/>
              <a:t> </a:t>
            </a:r>
            <a:r>
              <a:rPr lang="fr-FR" baseline="0" dirty="0" err="1" smtClean="0"/>
              <a:t>seems</a:t>
            </a:r>
            <a:r>
              <a:rPr lang="fr-FR" baseline="0" dirty="0" smtClean="0"/>
              <a:t> to </a:t>
            </a:r>
            <a:r>
              <a:rPr lang="fr-FR" baseline="0" dirty="0" err="1" smtClean="0"/>
              <a:t>be</a:t>
            </a:r>
            <a:r>
              <a:rPr lang="fr-FR" baseline="0" dirty="0" smtClean="0"/>
              <a:t> the case for the 16 to 32Hz </a:t>
            </a:r>
            <a:r>
              <a:rPr lang="fr-FR" baseline="0" dirty="0" err="1" smtClean="0"/>
              <a:t>frequency</a:t>
            </a:r>
            <a:r>
              <a:rPr lang="fr-FR" baseline="0" dirty="0" smtClean="0"/>
              <a:t> band.</a:t>
            </a:r>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8</a:t>
            </a:fld>
            <a:endParaRPr lang="fr-FR"/>
          </a:p>
        </p:txBody>
      </p:sp>
    </p:spTree>
    <p:extLst>
      <p:ext uri="{BB962C8B-B14F-4D97-AF65-F5344CB8AC3E}">
        <p14:creationId xmlns:p14="http://schemas.microsoft.com/office/powerpoint/2010/main" val="1788719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Here</a:t>
            </a:r>
            <a:r>
              <a:rPr lang="fr-FR" baseline="0" dirty="0" smtClean="0"/>
              <a:t> the simple </a:t>
            </a:r>
            <a:r>
              <a:rPr lang="fr-FR" baseline="0" dirty="0" err="1" smtClean="0"/>
              <a:t>difference</a:t>
            </a:r>
            <a:r>
              <a:rPr lang="fr-FR" baseline="0" dirty="0" smtClean="0"/>
              <a:t> (</a:t>
            </a:r>
            <a:r>
              <a:rPr lang="fr-FR" baseline="0" dirty="0" err="1" smtClean="0"/>
              <a:t>without</a:t>
            </a:r>
            <a:r>
              <a:rPr lang="fr-FR" baseline="0" dirty="0" smtClean="0"/>
              <a:t> </a:t>
            </a:r>
            <a:r>
              <a:rPr lang="fr-FR" baseline="0" dirty="0" err="1" smtClean="0"/>
              <a:t>re-sampling</a:t>
            </a:r>
            <a:r>
              <a:rPr lang="fr-FR" baseline="0" dirty="0" smtClean="0"/>
              <a:t> and z-</a:t>
            </a:r>
            <a:r>
              <a:rPr lang="fr-FR" baseline="0" dirty="0" err="1" smtClean="0"/>
              <a:t>transform</a:t>
            </a:r>
            <a:r>
              <a:rPr lang="fr-FR" baseline="0" dirty="0" smtClean="0"/>
              <a:t>) </a:t>
            </a:r>
            <a:r>
              <a:rPr lang="fr-FR" baseline="0" dirty="0" err="1" smtClean="0"/>
              <a:t>between</a:t>
            </a:r>
            <a:r>
              <a:rPr lang="fr-FR" baseline="0" dirty="0" smtClean="0"/>
              <a:t> the </a:t>
            </a:r>
            <a:r>
              <a:rPr lang="fr-FR" baseline="0" dirty="0" err="1" smtClean="0"/>
              <a:t>two</a:t>
            </a:r>
            <a:r>
              <a:rPr lang="fr-FR" baseline="0" dirty="0" smtClean="0"/>
              <a:t> conditions shows </a:t>
            </a:r>
            <a:r>
              <a:rPr lang="fr-FR" baseline="0" dirty="0" err="1" smtClean="0"/>
              <a:t>that</a:t>
            </a:r>
            <a:r>
              <a:rPr lang="fr-FR" baseline="0" dirty="0" smtClean="0"/>
              <a:t> </a:t>
            </a:r>
            <a:r>
              <a:rPr lang="fr-FR" baseline="0" dirty="0" err="1" smtClean="0"/>
              <a:t>between</a:t>
            </a:r>
            <a:r>
              <a:rPr lang="fr-FR" baseline="0" dirty="0" smtClean="0"/>
              <a:t> 16 and 32Hz the spectral power </a:t>
            </a:r>
            <a:r>
              <a:rPr lang="fr-FR" baseline="0" dirty="0" err="1" smtClean="0"/>
              <a:t>is</a:t>
            </a:r>
            <a:r>
              <a:rPr lang="fr-FR" baseline="0" dirty="0" smtClean="0"/>
              <a:t> more intense for the </a:t>
            </a:r>
            <a:r>
              <a:rPr lang="fr-FR" baseline="0" dirty="0" err="1" smtClean="0"/>
              <a:t>Work</a:t>
            </a:r>
            <a:r>
              <a:rPr lang="fr-FR" baseline="0" dirty="0" smtClean="0"/>
              <a:t> condition. (4 to 10Hz </a:t>
            </a:r>
            <a:r>
              <a:rPr lang="fr-FR" baseline="0" dirty="0" err="1" smtClean="0"/>
              <a:t>removed</a:t>
            </a:r>
            <a:r>
              <a:rPr lang="fr-FR" baseline="0" dirty="0" smtClean="0"/>
              <a:t> </a:t>
            </a:r>
            <a:r>
              <a:rPr lang="fr-FR" baseline="0" dirty="0" err="1" smtClean="0"/>
              <a:t>because</a:t>
            </a:r>
            <a:r>
              <a:rPr lang="fr-FR" baseline="0" dirty="0" smtClean="0"/>
              <a:t> the values </a:t>
            </a:r>
            <a:r>
              <a:rPr lang="fr-FR" baseline="0" dirty="0" err="1" smtClean="0"/>
              <a:t>were</a:t>
            </a:r>
            <a:r>
              <a:rPr lang="fr-FR" baseline="0" dirty="0" smtClean="0"/>
              <a:t> </a:t>
            </a:r>
            <a:r>
              <a:rPr lang="fr-FR" baseline="0" dirty="0" err="1" smtClean="0"/>
              <a:t>too</a:t>
            </a:r>
            <a:r>
              <a:rPr lang="fr-FR" baseline="0" dirty="0" smtClean="0"/>
              <a:t> important).</a:t>
            </a:r>
          </a:p>
          <a:p>
            <a:endParaRPr lang="fr-FR" baseline="0" dirty="0" smtClean="0"/>
          </a:p>
          <a:p>
            <a:r>
              <a:rPr lang="fr-FR" baseline="0" dirty="0" smtClean="0"/>
              <a:t>A </a:t>
            </a:r>
            <a:r>
              <a:rPr lang="fr-FR" baseline="0" dirty="0" err="1" smtClean="0"/>
              <a:t>thing</a:t>
            </a:r>
            <a:r>
              <a:rPr lang="fr-FR" baseline="0" dirty="0" smtClean="0"/>
              <a:t> </a:t>
            </a:r>
            <a:r>
              <a:rPr lang="fr-FR" baseline="0" dirty="0" err="1" smtClean="0"/>
              <a:t>we</a:t>
            </a:r>
            <a:r>
              <a:rPr lang="fr-FR" baseline="0" dirty="0" smtClean="0"/>
              <a:t> </a:t>
            </a:r>
            <a:r>
              <a:rPr lang="fr-FR" baseline="0" dirty="0" err="1" smtClean="0"/>
              <a:t>see</a:t>
            </a:r>
            <a:r>
              <a:rPr lang="fr-FR" baseline="0" dirty="0" smtClean="0"/>
              <a:t> </a:t>
            </a:r>
            <a:r>
              <a:rPr lang="fr-FR" baseline="0" dirty="0" err="1" smtClean="0"/>
              <a:t>is</a:t>
            </a:r>
            <a:r>
              <a:rPr lang="fr-FR" baseline="0" dirty="0" smtClean="0"/>
              <a:t> </a:t>
            </a:r>
            <a:r>
              <a:rPr lang="fr-FR" baseline="0" dirty="0" err="1" smtClean="0"/>
              <a:t>that</a:t>
            </a:r>
            <a:r>
              <a:rPr lang="fr-FR" baseline="0" dirty="0" smtClean="0"/>
              <a:t> the global power </a:t>
            </a:r>
            <a:r>
              <a:rPr lang="fr-FR" baseline="0" dirty="0" err="1" smtClean="0"/>
              <a:t>seems</a:t>
            </a:r>
            <a:r>
              <a:rPr lang="fr-FR" baseline="0" dirty="0" smtClean="0"/>
              <a:t> to </a:t>
            </a:r>
            <a:r>
              <a:rPr lang="fr-FR" baseline="0" dirty="0" err="1" smtClean="0"/>
              <a:t>be</a:t>
            </a:r>
            <a:r>
              <a:rPr lang="fr-FR" baseline="0" dirty="0" smtClean="0"/>
              <a:t> </a:t>
            </a:r>
            <a:r>
              <a:rPr lang="fr-FR" baseline="0" dirty="0" err="1" smtClean="0"/>
              <a:t>balanced</a:t>
            </a:r>
            <a:r>
              <a:rPr lang="fr-FR" baseline="0" dirty="0" smtClean="0"/>
              <a:t> </a:t>
            </a:r>
            <a:r>
              <a:rPr lang="fr-FR" baseline="0" dirty="0" err="1" smtClean="0"/>
              <a:t>between</a:t>
            </a:r>
            <a:r>
              <a:rPr lang="fr-FR" baseline="0" dirty="0" smtClean="0"/>
              <a:t> the </a:t>
            </a:r>
            <a:r>
              <a:rPr lang="fr-FR" baseline="0" dirty="0" err="1" smtClean="0"/>
              <a:t>different</a:t>
            </a:r>
            <a:r>
              <a:rPr lang="fr-FR" baseline="0" dirty="0" smtClean="0"/>
              <a:t> </a:t>
            </a:r>
            <a:r>
              <a:rPr lang="fr-FR" baseline="0" dirty="0" err="1" smtClean="0"/>
              <a:t>frequency</a:t>
            </a:r>
            <a:r>
              <a:rPr lang="fr-FR" baseline="0" dirty="0" smtClean="0"/>
              <a:t> band : </a:t>
            </a:r>
            <a:r>
              <a:rPr lang="fr-FR" baseline="0" dirty="0" err="1" smtClean="0"/>
              <a:t>around</a:t>
            </a:r>
            <a:r>
              <a:rPr lang="fr-FR" baseline="0" dirty="0" smtClean="0"/>
              <a:t> -0,5, </a:t>
            </a:r>
            <a:r>
              <a:rPr lang="fr-FR" baseline="0" dirty="0" err="1" smtClean="0"/>
              <a:t>when</a:t>
            </a:r>
            <a:r>
              <a:rPr lang="fr-FR" baseline="0" dirty="0" smtClean="0"/>
              <a:t> </a:t>
            </a:r>
            <a:r>
              <a:rPr lang="fr-FR" baseline="0" dirty="0" err="1" smtClean="0"/>
              <a:t>there</a:t>
            </a:r>
            <a:r>
              <a:rPr lang="fr-FR" baseline="0" dirty="0" smtClean="0"/>
              <a:t> </a:t>
            </a:r>
            <a:r>
              <a:rPr lang="fr-FR" baseline="0" dirty="0" err="1" smtClean="0"/>
              <a:t>is</a:t>
            </a:r>
            <a:r>
              <a:rPr lang="fr-FR" baseline="0" dirty="0" smtClean="0"/>
              <a:t> a 8Hz burst, </a:t>
            </a:r>
            <a:r>
              <a:rPr lang="fr-FR" baseline="0" dirty="0" err="1" smtClean="0"/>
              <a:t>there</a:t>
            </a:r>
            <a:r>
              <a:rPr lang="fr-FR" baseline="0" dirty="0" smtClean="0"/>
              <a:t> </a:t>
            </a:r>
            <a:r>
              <a:rPr lang="fr-FR" baseline="0" dirty="0" err="1" smtClean="0"/>
              <a:t>is</a:t>
            </a:r>
            <a:r>
              <a:rPr lang="fr-FR" baseline="0" dirty="0" smtClean="0"/>
              <a:t> </a:t>
            </a:r>
            <a:r>
              <a:rPr lang="fr-FR" baseline="0" dirty="0" err="1" smtClean="0"/>
              <a:t>less</a:t>
            </a:r>
            <a:r>
              <a:rPr lang="fr-FR" baseline="0" dirty="0" smtClean="0"/>
              <a:t> 28Hz power, etc.</a:t>
            </a:r>
          </a:p>
          <a:p>
            <a:endParaRPr lang="fr-FR" dirty="0"/>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9</a:t>
            </a:fld>
            <a:endParaRPr lang="fr-FR"/>
          </a:p>
        </p:txBody>
      </p:sp>
    </p:spTree>
    <p:extLst>
      <p:ext uri="{BB962C8B-B14F-4D97-AF65-F5344CB8AC3E}">
        <p14:creationId xmlns:p14="http://schemas.microsoft.com/office/powerpoint/2010/main" val="3907618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The </a:t>
            </a:r>
            <a:r>
              <a:rPr lang="fr-FR" dirty="0" err="1" smtClean="0"/>
              <a:t>comparison</a:t>
            </a:r>
            <a:r>
              <a:rPr lang="fr-FR" dirty="0" smtClean="0"/>
              <a:t> </a:t>
            </a:r>
            <a:r>
              <a:rPr lang="fr-FR" dirty="0" err="1" smtClean="0"/>
              <a:t>showed</a:t>
            </a:r>
            <a:r>
              <a:rPr lang="fr-FR" dirty="0" smtClean="0"/>
              <a:t> </a:t>
            </a:r>
            <a:r>
              <a:rPr lang="fr-FR" dirty="0" err="1" smtClean="0"/>
              <a:t>against</a:t>
            </a:r>
            <a:r>
              <a:rPr lang="fr-FR" dirty="0" smtClean="0"/>
              <a:t> a </a:t>
            </a:r>
            <a:r>
              <a:rPr lang="fr-FR" dirty="0" err="1" smtClean="0"/>
              <a:t>difference</a:t>
            </a:r>
            <a:r>
              <a:rPr lang="fr-FR" dirty="0" smtClean="0"/>
              <a:t> in the 16Hz to 32Hz band,</a:t>
            </a:r>
            <a:r>
              <a:rPr lang="fr-FR" baseline="0" dirty="0" smtClean="0"/>
              <a:t> </a:t>
            </a:r>
            <a:r>
              <a:rPr lang="fr-FR" baseline="0" dirty="0" err="1" smtClean="0"/>
              <a:t>that</a:t>
            </a:r>
            <a:r>
              <a:rPr lang="fr-FR" baseline="0" dirty="0" smtClean="0"/>
              <a:t> </a:t>
            </a:r>
            <a:r>
              <a:rPr lang="fr-FR" baseline="0" dirty="0" err="1" smtClean="0"/>
              <a:t>we</a:t>
            </a:r>
            <a:r>
              <a:rPr lang="fr-FR" baseline="0" dirty="0" smtClean="0"/>
              <a:t> </a:t>
            </a:r>
            <a:r>
              <a:rPr lang="fr-FR" baseline="0" dirty="0" err="1" smtClean="0"/>
              <a:t>couldn’t</a:t>
            </a:r>
            <a:r>
              <a:rPr lang="fr-FR" baseline="0" dirty="0" smtClean="0"/>
              <a:t> </a:t>
            </a:r>
            <a:r>
              <a:rPr lang="fr-FR" baseline="0" dirty="0" err="1" smtClean="0"/>
              <a:t>see</a:t>
            </a:r>
            <a:r>
              <a:rPr lang="fr-FR" baseline="0" dirty="0" smtClean="0"/>
              <a:t> </a:t>
            </a:r>
            <a:r>
              <a:rPr lang="fr-FR" baseline="0" dirty="0" err="1" smtClean="0"/>
              <a:t>clearly</a:t>
            </a:r>
            <a:r>
              <a:rPr lang="fr-FR" baseline="0" dirty="0" smtClean="0"/>
              <a:t> on the simple time-</a:t>
            </a:r>
            <a:r>
              <a:rPr lang="fr-FR" baseline="0" dirty="0" err="1" smtClean="0"/>
              <a:t>frequency</a:t>
            </a:r>
            <a:r>
              <a:rPr lang="fr-FR" baseline="0" dirty="0" smtClean="0"/>
              <a:t> figure of </a:t>
            </a:r>
            <a:r>
              <a:rPr lang="fr-FR" baseline="0" dirty="0" err="1" smtClean="0"/>
              <a:t>each</a:t>
            </a:r>
            <a:r>
              <a:rPr lang="fr-FR" baseline="0" dirty="0" smtClean="0"/>
              <a:t> condition.</a:t>
            </a:r>
            <a:r>
              <a:rPr lang="fr-FR" dirty="0" smtClean="0"/>
              <a:t/>
            </a:r>
            <a:br>
              <a:rPr lang="fr-FR" dirty="0" smtClean="0"/>
            </a:br>
            <a:r>
              <a:rPr lang="fr-FR" dirty="0" err="1" smtClean="0"/>
              <a:t>Let’s</a:t>
            </a:r>
            <a:r>
              <a:rPr lang="fr-FR" dirty="0" smtClean="0"/>
              <a:t> </a:t>
            </a:r>
            <a:r>
              <a:rPr lang="fr-FR" dirty="0" err="1" smtClean="0"/>
              <a:t>see</a:t>
            </a:r>
            <a:r>
              <a:rPr lang="fr-FR" dirty="0" smtClean="0"/>
              <a:t> the </a:t>
            </a:r>
            <a:r>
              <a:rPr lang="fr-FR" dirty="0" err="1" smtClean="0"/>
              <a:t>individual</a:t>
            </a:r>
            <a:r>
              <a:rPr lang="fr-FR" baseline="0" dirty="0" smtClean="0"/>
              <a:t> trials </a:t>
            </a:r>
            <a:r>
              <a:rPr lang="fr-FR" baseline="0" dirty="0" err="1" smtClean="0"/>
              <a:t>averaged</a:t>
            </a:r>
            <a:r>
              <a:rPr lang="fr-FR" baseline="0" dirty="0" smtClean="0"/>
              <a:t> for the band 24Hz-30Hz, </a:t>
            </a:r>
            <a:r>
              <a:rPr lang="fr-FR" baseline="0" dirty="0" err="1" smtClean="0"/>
              <a:t>without</a:t>
            </a:r>
            <a:r>
              <a:rPr lang="fr-FR" baseline="0" dirty="0" smtClean="0"/>
              <a:t> baseline </a:t>
            </a:r>
            <a:r>
              <a:rPr lang="fr-FR" baseline="0" dirty="0" err="1" smtClean="0"/>
              <a:t>normalization</a:t>
            </a:r>
            <a:r>
              <a:rPr lang="fr-FR" baseline="0" dirty="0" smtClean="0"/>
              <a:t> (as </a:t>
            </a:r>
            <a:r>
              <a:rPr lang="fr-FR" baseline="0" dirty="0" err="1" smtClean="0"/>
              <a:t>it</a:t>
            </a:r>
            <a:r>
              <a:rPr lang="fr-FR" baseline="0" dirty="0" smtClean="0"/>
              <a:t> </a:t>
            </a:r>
            <a:r>
              <a:rPr lang="fr-FR" baseline="0" dirty="0" err="1" smtClean="0"/>
              <a:t>seems</a:t>
            </a:r>
            <a:r>
              <a:rPr lang="fr-FR" baseline="0" dirty="0" smtClean="0"/>
              <a:t> </a:t>
            </a:r>
            <a:r>
              <a:rPr lang="fr-FR" baseline="0" dirty="0" err="1" smtClean="0"/>
              <a:t>that</a:t>
            </a:r>
            <a:r>
              <a:rPr lang="fr-FR" baseline="0" dirty="0" smtClean="0"/>
              <a:t> </a:t>
            </a:r>
            <a:r>
              <a:rPr lang="fr-FR" baseline="0" dirty="0" err="1" smtClean="0"/>
              <a:t>it</a:t>
            </a:r>
            <a:r>
              <a:rPr lang="fr-FR" baseline="0" dirty="0" smtClean="0"/>
              <a:t> </a:t>
            </a:r>
            <a:r>
              <a:rPr lang="fr-FR" baseline="0" dirty="0" err="1" smtClean="0"/>
              <a:t>is</a:t>
            </a:r>
            <a:r>
              <a:rPr lang="fr-FR" baseline="0" dirty="0" smtClean="0"/>
              <a:t> not </a:t>
            </a:r>
            <a:r>
              <a:rPr lang="fr-FR" baseline="0" dirty="0" err="1" smtClean="0"/>
              <a:t>abolutely</a:t>
            </a:r>
            <a:r>
              <a:rPr lang="fr-FR" baseline="0" dirty="0" smtClean="0"/>
              <a:t> </a:t>
            </a:r>
            <a:r>
              <a:rPr lang="fr-FR" baseline="0" dirty="0" err="1" smtClean="0"/>
              <a:t>necessary</a:t>
            </a:r>
            <a:r>
              <a:rPr lang="fr-FR" baseline="0" dirty="0" smtClean="0"/>
              <a:t>).</a:t>
            </a:r>
          </a:p>
          <a:p>
            <a:r>
              <a:rPr lang="fr-FR" baseline="0" dirty="0" smtClean="0"/>
              <a:t>Once </a:t>
            </a:r>
            <a:r>
              <a:rPr lang="fr-FR" baseline="0" dirty="0" err="1" smtClean="0"/>
              <a:t>again</a:t>
            </a:r>
            <a:r>
              <a:rPr lang="fr-FR" baseline="0" dirty="0" smtClean="0"/>
              <a:t> the z </a:t>
            </a:r>
            <a:r>
              <a:rPr lang="fr-FR" baseline="0" dirty="0" err="1" smtClean="0"/>
              <a:t>scale</a:t>
            </a:r>
            <a:r>
              <a:rPr lang="fr-FR" baseline="0" dirty="0" smtClean="0"/>
              <a:t> max </a:t>
            </a:r>
            <a:r>
              <a:rPr lang="fr-FR" baseline="0" dirty="0" err="1" smtClean="0"/>
              <a:t>is</a:t>
            </a:r>
            <a:r>
              <a:rPr lang="fr-FR" baseline="0" dirty="0" smtClean="0"/>
              <a:t> </a:t>
            </a:r>
            <a:r>
              <a:rPr lang="fr-FR" baseline="0" dirty="0" err="1" smtClean="0"/>
              <a:t>artificially</a:t>
            </a:r>
            <a:r>
              <a:rPr lang="fr-FR" baseline="0" dirty="0" smtClean="0"/>
              <a:t> set to 60000 (max </a:t>
            </a:r>
            <a:r>
              <a:rPr lang="fr-FR" baseline="0" dirty="0" err="1" smtClean="0"/>
              <a:t>were</a:t>
            </a:r>
            <a:r>
              <a:rPr lang="fr-FR" baseline="0" dirty="0" smtClean="0"/>
              <a:t> 100000 and 80000).</a:t>
            </a:r>
          </a:p>
          <a:p>
            <a:r>
              <a:rPr lang="fr-FR" baseline="0" dirty="0" err="1" smtClean="0"/>
              <a:t>We</a:t>
            </a:r>
            <a:r>
              <a:rPr lang="fr-FR" baseline="0" dirty="0" smtClean="0"/>
              <a:t> </a:t>
            </a:r>
            <a:r>
              <a:rPr lang="fr-FR" baseline="0" dirty="0" err="1" smtClean="0"/>
              <a:t>see</a:t>
            </a:r>
            <a:r>
              <a:rPr lang="fr-FR" baseline="0" dirty="0" smtClean="0"/>
              <a:t> </a:t>
            </a:r>
            <a:r>
              <a:rPr lang="fr-FR" baseline="0" dirty="0" err="1" smtClean="0"/>
              <a:t>less</a:t>
            </a:r>
            <a:r>
              <a:rPr lang="fr-FR" baseline="0" dirty="0" smtClean="0"/>
              <a:t> </a:t>
            </a:r>
            <a:r>
              <a:rPr lang="fr-FR" baseline="0" dirty="0" err="1" smtClean="0"/>
              <a:t>activity</a:t>
            </a:r>
            <a:r>
              <a:rPr lang="fr-FR" baseline="0" dirty="0" smtClean="0"/>
              <a:t> burst in the 300ms </a:t>
            </a:r>
            <a:r>
              <a:rPr lang="fr-FR" baseline="0" dirty="0" err="1" smtClean="0"/>
              <a:t>after</a:t>
            </a:r>
            <a:r>
              <a:rPr lang="fr-FR" baseline="0" dirty="0" smtClean="0"/>
              <a:t> the saccades.</a:t>
            </a:r>
            <a:endParaRPr lang="fr-FR" dirty="0"/>
          </a:p>
        </p:txBody>
      </p:sp>
      <p:sp>
        <p:nvSpPr>
          <p:cNvPr id="4" name="Espace réservé du numéro de diapositive 3"/>
          <p:cNvSpPr>
            <a:spLocks noGrp="1"/>
          </p:cNvSpPr>
          <p:nvPr>
            <p:ph type="sldNum" sz="quarter" idx="10"/>
          </p:nvPr>
        </p:nvSpPr>
        <p:spPr/>
        <p:txBody>
          <a:bodyPr/>
          <a:lstStyle/>
          <a:p>
            <a:fld id="{3444E0A7-FF35-49EF-B01A-97AD0120F425}" type="slidenum">
              <a:rPr lang="fr-FR" smtClean="0"/>
              <a:t>10</a:t>
            </a:fld>
            <a:endParaRPr lang="fr-FR"/>
          </a:p>
        </p:txBody>
      </p:sp>
    </p:spTree>
    <p:extLst>
      <p:ext uri="{BB962C8B-B14F-4D97-AF65-F5344CB8AC3E}">
        <p14:creationId xmlns:p14="http://schemas.microsoft.com/office/powerpoint/2010/main" val="130655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B63155D-3DE4-45CA-9624-6C209408D0CF}" type="datetimeFigureOut">
              <a:rPr lang="fr-FR" smtClean="0"/>
              <a:t>25/08/2016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689030E-5EF1-4D56-8365-4A9C1F5D4FDC}" type="slidenum">
              <a:rPr lang="fr-FR" smtClean="0"/>
              <a:t>‹N°›</a:t>
            </a:fld>
            <a:endParaRPr lang="fr-FR"/>
          </a:p>
        </p:txBody>
      </p:sp>
    </p:spTree>
    <p:extLst>
      <p:ext uri="{BB962C8B-B14F-4D97-AF65-F5344CB8AC3E}">
        <p14:creationId xmlns:p14="http://schemas.microsoft.com/office/powerpoint/2010/main" val="123142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B63155D-3DE4-45CA-9624-6C209408D0CF}" type="datetimeFigureOut">
              <a:rPr lang="fr-FR" smtClean="0"/>
              <a:t>25/08/2016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689030E-5EF1-4D56-8365-4A9C1F5D4FDC}" type="slidenum">
              <a:rPr lang="fr-FR" smtClean="0"/>
              <a:t>‹N°›</a:t>
            </a:fld>
            <a:endParaRPr lang="fr-FR"/>
          </a:p>
        </p:txBody>
      </p:sp>
    </p:spTree>
    <p:extLst>
      <p:ext uri="{BB962C8B-B14F-4D97-AF65-F5344CB8AC3E}">
        <p14:creationId xmlns:p14="http://schemas.microsoft.com/office/powerpoint/2010/main" val="427389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B63155D-3DE4-45CA-9624-6C209408D0CF}" type="datetimeFigureOut">
              <a:rPr lang="fr-FR" smtClean="0"/>
              <a:t>25/08/2016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689030E-5EF1-4D56-8365-4A9C1F5D4FDC}" type="slidenum">
              <a:rPr lang="fr-FR" smtClean="0"/>
              <a:t>‹N°›</a:t>
            </a:fld>
            <a:endParaRPr lang="fr-FR"/>
          </a:p>
        </p:txBody>
      </p:sp>
    </p:spTree>
    <p:extLst>
      <p:ext uri="{BB962C8B-B14F-4D97-AF65-F5344CB8AC3E}">
        <p14:creationId xmlns:p14="http://schemas.microsoft.com/office/powerpoint/2010/main" val="378958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B63155D-3DE4-45CA-9624-6C209408D0CF}" type="datetimeFigureOut">
              <a:rPr lang="fr-FR" smtClean="0"/>
              <a:t>25/08/2016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689030E-5EF1-4D56-8365-4A9C1F5D4FDC}" type="slidenum">
              <a:rPr lang="fr-FR" smtClean="0"/>
              <a:t>‹N°›</a:t>
            </a:fld>
            <a:endParaRPr lang="fr-FR"/>
          </a:p>
        </p:txBody>
      </p:sp>
    </p:spTree>
    <p:extLst>
      <p:ext uri="{BB962C8B-B14F-4D97-AF65-F5344CB8AC3E}">
        <p14:creationId xmlns:p14="http://schemas.microsoft.com/office/powerpoint/2010/main" val="168600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B63155D-3DE4-45CA-9624-6C209408D0CF}" type="datetimeFigureOut">
              <a:rPr lang="fr-FR" smtClean="0"/>
              <a:t>25/08/2016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689030E-5EF1-4D56-8365-4A9C1F5D4FDC}" type="slidenum">
              <a:rPr lang="fr-FR" smtClean="0"/>
              <a:t>‹N°›</a:t>
            </a:fld>
            <a:endParaRPr lang="fr-FR"/>
          </a:p>
        </p:txBody>
      </p:sp>
    </p:spTree>
    <p:extLst>
      <p:ext uri="{BB962C8B-B14F-4D97-AF65-F5344CB8AC3E}">
        <p14:creationId xmlns:p14="http://schemas.microsoft.com/office/powerpoint/2010/main" val="302477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B63155D-3DE4-45CA-9624-6C209408D0CF}" type="datetimeFigureOut">
              <a:rPr lang="fr-FR" smtClean="0"/>
              <a:t>25/08/2016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689030E-5EF1-4D56-8365-4A9C1F5D4FDC}" type="slidenum">
              <a:rPr lang="fr-FR" smtClean="0"/>
              <a:t>‹N°›</a:t>
            </a:fld>
            <a:endParaRPr lang="fr-FR"/>
          </a:p>
        </p:txBody>
      </p:sp>
    </p:spTree>
    <p:extLst>
      <p:ext uri="{BB962C8B-B14F-4D97-AF65-F5344CB8AC3E}">
        <p14:creationId xmlns:p14="http://schemas.microsoft.com/office/powerpoint/2010/main" val="426108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B63155D-3DE4-45CA-9624-6C209408D0CF}" type="datetimeFigureOut">
              <a:rPr lang="fr-FR" smtClean="0"/>
              <a:t>25/08/2016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689030E-5EF1-4D56-8365-4A9C1F5D4FDC}" type="slidenum">
              <a:rPr lang="fr-FR" smtClean="0"/>
              <a:t>‹N°›</a:t>
            </a:fld>
            <a:endParaRPr lang="fr-FR"/>
          </a:p>
        </p:txBody>
      </p:sp>
    </p:spTree>
    <p:extLst>
      <p:ext uri="{BB962C8B-B14F-4D97-AF65-F5344CB8AC3E}">
        <p14:creationId xmlns:p14="http://schemas.microsoft.com/office/powerpoint/2010/main" val="300396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B63155D-3DE4-45CA-9624-6C209408D0CF}" type="datetimeFigureOut">
              <a:rPr lang="fr-FR" smtClean="0"/>
              <a:t>25/08/2016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689030E-5EF1-4D56-8365-4A9C1F5D4FDC}" type="slidenum">
              <a:rPr lang="fr-FR" smtClean="0"/>
              <a:t>‹N°›</a:t>
            </a:fld>
            <a:endParaRPr lang="fr-FR"/>
          </a:p>
        </p:txBody>
      </p:sp>
    </p:spTree>
    <p:extLst>
      <p:ext uri="{BB962C8B-B14F-4D97-AF65-F5344CB8AC3E}">
        <p14:creationId xmlns:p14="http://schemas.microsoft.com/office/powerpoint/2010/main" val="330781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B63155D-3DE4-45CA-9624-6C209408D0CF}" type="datetimeFigureOut">
              <a:rPr lang="fr-FR" smtClean="0"/>
              <a:t>25/08/2016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689030E-5EF1-4D56-8365-4A9C1F5D4FDC}" type="slidenum">
              <a:rPr lang="fr-FR" smtClean="0"/>
              <a:t>‹N°›</a:t>
            </a:fld>
            <a:endParaRPr lang="fr-FR"/>
          </a:p>
        </p:txBody>
      </p:sp>
    </p:spTree>
    <p:extLst>
      <p:ext uri="{BB962C8B-B14F-4D97-AF65-F5344CB8AC3E}">
        <p14:creationId xmlns:p14="http://schemas.microsoft.com/office/powerpoint/2010/main" val="120527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B63155D-3DE4-45CA-9624-6C209408D0CF}" type="datetimeFigureOut">
              <a:rPr lang="fr-FR" smtClean="0"/>
              <a:t>25/08/2016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689030E-5EF1-4D56-8365-4A9C1F5D4FDC}" type="slidenum">
              <a:rPr lang="fr-FR" smtClean="0"/>
              <a:t>‹N°›</a:t>
            </a:fld>
            <a:endParaRPr lang="fr-FR"/>
          </a:p>
        </p:txBody>
      </p:sp>
    </p:spTree>
    <p:extLst>
      <p:ext uri="{BB962C8B-B14F-4D97-AF65-F5344CB8AC3E}">
        <p14:creationId xmlns:p14="http://schemas.microsoft.com/office/powerpoint/2010/main" val="3321588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B63155D-3DE4-45CA-9624-6C209408D0CF}" type="datetimeFigureOut">
              <a:rPr lang="fr-FR" smtClean="0"/>
              <a:t>25/08/2016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689030E-5EF1-4D56-8365-4A9C1F5D4FDC}" type="slidenum">
              <a:rPr lang="fr-FR" smtClean="0"/>
              <a:t>‹N°›</a:t>
            </a:fld>
            <a:endParaRPr lang="fr-FR"/>
          </a:p>
        </p:txBody>
      </p:sp>
    </p:spTree>
    <p:extLst>
      <p:ext uri="{BB962C8B-B14F-4D97-AF65-F5344CB8AC3E}">
        <p14:creationId xmlns:p14="http://schemas.microsoft.com/office/powerpoint/2010/main" val="408596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3155D-3DE4-45CA-9624-6C209408D0CF}" type="datetimeFigureOut">
              <a:rPr lang="fr-FR" smtClean="0"/>
              <a:t>25/08/2016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9030E-5EF1-4D56-8365-4A9C1F5D4FDC}" type="slidenum">
              <a:rPr lang="fr-FR" smtClean="0"/>
              <a:t>‹N°›</a:t>
            </a:fld>
            <a:endParaRPr lang="fr-FR"/>
          </a:p>
        </p:txBody>
      </p:sp>
    </p:spTree>
    <p:extLst>
      <p:ext uri="{BB962C8B-B14F-4D97-AF65-F5344CB8AC3E}">
        <p14:creationId xmlns:p14="http://schemas.microsoft.com/office/powerpoint/2010/main" val="2029857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331640" y="2348880"/>
            <a:ext cx="6400800" cy="1752600"/>
          </a:xfrm>
        </p:spPr>
        <p:txBody>
          <a:bodyPr>
            <a:noAutofit/>
          </a:bodyPr>
          <a:lstStyle/>
          <a:p>
            <a:r>
              <a:rPr lang="en-US" dirty="0" smtClean="0">
                <a:solidFill>
                  <a:schemeClr val="tx1"/>
                </a:solidFill>
              </a:rPr>
              <a:t>Principal figures of the time-frequency analysis of LFP signal of the MCC around the task choice from the dual-task experiment</a:t>
            </a:r>
            <a:endParaRPr lang="en-US" dirty="0">
              <a:solidFill>
                <a:schemeClr val="tx1"/>
              </a:solidFill>
            </a:endParaRPr>
          </a:p>
        </p:txBody>
      </p:sp>
      <p:sp>
        <p:nvSpPr>
          <p:cNvPr id="2" name="Titre 1"/>
          <p:cNvSpPr>
            <a:spLocks noGrp="1"/>
          </p:cNvSpPr>
          <p:nvPr>
            <p:ph type="ctrTitle"/>
          </p:nvPr>
        </p:nvSpPr>
        <p:spPr>
          <a:xfrm>
            <a:off x="0" y="332656"/>
            <a:ext cx="9144000" cy="1470025"/>
          </a:xfrm>
        </p:spPr>
        <p:txBody>
          <a:bodyPr>
            <a:normAutofit fontScale="90000"/>
          </a:bodyPr>
          <a:lstStyle/>
          <a:p>
            <a:r>
              <a:rPr lang="en-US" b="1" dirty="0" smtClean="0"/>
              <a:t/>
            </a:r>
            <a:br>
              <a:rPr lang="en-US" b="1" dirty="0" smtClean="0"/>
            </a:br>
            <a:r>
              <a:rPr lang="en-US" sz="3100" b="1" dirty="0" smtClean="0"/>
              <a:t>Volunteer Internship- August 2016</a:t>
            </a:r>
            <a:br>
              <a:rPr lang="en-US" sz="3100" b="1" dirty="0" smtClean="0"/>
            </a:br>
            <a:r>
              <a:rPr lang="en-US" sz="3100" b="1" dirty="0" smtClean="0"/>
              <a:t>Stem-Cell And Brain Research Institute - </a:t>
            </a:r>
            <a:r>
              <a:rPr lang="en-US" sz="3100" b="1" dirty="0" err="1" smtClean="0"/>
              <a:t>Inserm</a:t>
            </a:r>
            <a:r>
              <a:rPr lang="en-US" sz="3100" b="1" dirty="0" smtClean="0"/>
              <a:t> U1208</a:t>
            </a:r>
            <a:r>
              <a:rPr lang="en-US" b="1" dirty="0" smtClean="0"/>
              <a:t/>
            </a:r>
            <a:br>
              <a:rPr lang="en-US" b="1" dirty="0" smtClean="0"/>
            </a:br>
            <a:endParaRPr lang="en-US" dirty="0"/>
          </a:p>
        </p:txBody>
      </p:sp>
      <p:sp>
        <p:nvSpPr>
          <p:cNvPr id="4" name="Rectangle 3"/>
          <p:cNvSpPr/>
          <p:nvPr/>
        </p:nvSpPr>
        <p:spPr>
          <a:xfrm>
            <a:off x="3419872" y="5877272"/>
            <a:ext cx="2326855" cy="461665"/>
          </a:xfrm>
          <a:prstGeom prst="rect">
            <a:avLst/>
          </a:prstGeom>
        </p:spPr>
        <p:txBody>
          <a:bodyPr wrap="none">
            <a:spAutoFit/>
          </a:bodyPr>
          <a:lstStyle/>
          <a:p>
            <a:r>
              <a:rPr lang="fr-FR" sz="2400" b="1" dirty="0"/>
              <a:t>Charles </a:t>
            </a:r>
            <a:r>
              <a:rPr lang="fr-FR" sz="2400" b="1" dirty="0" err="1" smtClean="0"/>
              <a:t>Gaydon</a:t>
            </a:r>
            <a:r>
              <a:rPr lang="fr-FR" sz="2400" b="1" dirty="0" smtClean="0"/>
              <a:t> </a:t>
            </a:r>
            <a:endParaRPr lang="fr-FR" sz="2400" b="1" dirty="0"/>
          </a:p>
        </p:txBody>
      </p:sp>
    </p:spTree>
    <p:extLst>
      <p:ext uri="{BB962C8B-B14F-4D97-AF65-F5344CB8AC3E}">
        <p14:creationId xmlns:p14="http://schemas.microsoft.com/office/powerpoint/2010/main" val="508731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928" y="0"/>
            <a:ext cx="476343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576"/>
            <a:ext cx="4348928" cy="6829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0956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2636912"/>
            <a:ext cx="8964488" cy="1143000"/>
          </a:xfrm>
        </p:spPr>
        <p:txBody>
          <a:bodyPr>
            <a:normAutofit/>
          </a:bodyPr>
          <a:lstStyle/>
          <a:p>
            <a:r>
              <a:rPr lang="fr-FR" dirty="0" smtClean="0"/>
              <a:t>Saccade-</a:t>
            </a:r>
            <a:r>
              <a:rPr lang="fr-FR" dirty="0" err="1" smtClean="0"/>
              <a:t>centered</a:t>
            </a:r>
            <a:r>
              <a:rPr lang="fr-FR" dirty="0" smtClean="0"/>
              <a:t> </a:t>
            </a:r>
            <a:r>
              <a:rPr lang="fr-FR" dirty="0"/>
              <a:t>trials – Event 160</a:t>
            </a:r>
          </a:p>
        </p:txBody>
      </p:sp>
    </p:spTree>
    <p:extLst>
      <p:ext uri="{BB962C8B-B14F-4D97-AF65-F5344CB8AC3E}">
        <p14:creationId xmlns:p14="http://schemas.microsoft.com/office/powerpoint/2010/main" val="2728027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6760"/>
            <a:ext cx="4584006" cy="337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4006" y="0"/>
            <a:ext cx="4549306" cy="328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007" y="3284984"/>
            <a:ext cx="4549305" cy="357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3362304"/>
            <a:ext cx="4584005" cy="349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6686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72"/>
            <a:ext cx="9108134" cy="684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09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6" y="0"/>
            <a:ext cx="8814188"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418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4784"/>
            <a:ext cx="4503972" cy="683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332" y="24784"/>
            <a:ext cx="4363799" cy="683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4545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708920"/>
            <a:ext cx="8229600" cy="1143000"/>
          </a:xfrm>
        </p:spPr>
        <p:txBody>
          <a:bodyPr/>
          <a:lstStyle/>
          <a:p>
            <a:r>
              <a:rPr lang="fr-FR" dirty="0"/>
              <a:t>Event-</a:t>
            </a:r>
            <a:r>
              <a:rPr lang="fr-FR" dirty="0" err="1"/>
              <a:t>centered</a:t>
            </a:r>
            <a:r>
              <a:rPr lang="fr-FR" dirty="0"/>
              <a:t> trials – </a:t>
            </a:r>
            <a:r>
              <a:rPr lang="fr-FR" dirty="0" smtClean="0"/>
              <a:t>Events (1)65</a:t>
            </a:r>
            <a:endParaRPr lang="fr-FR" dirty="0"/>
          </a:p>
        </p:txBody>
      </p:sp>
    </p:spTree>
    <p:extLst>
      <p:ext uri="{BB962C8B-B14F-4D97-AF65-F5344CB8AC3E}">
        <p14:creationId xmlns:p14="http://schemas.microsoft.com/office/powerpoint/2010/main" val="393464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 y="23192"/>
            <a:ext cx="4842013" cy="671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1560"/>
            <a:ext cx="4644008" cy="671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93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88" y="0"/>
            <a:ext cx="4757136" cy="350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0"/>
            <a:ext cx="4572000" cy="350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465004"/>
            <a:ext cx="9144000" cy="3392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7790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564904"/>
            <a:ext cx="8229600" cy="1143000"/>
          </a:xfrm>
        </p:spPr>
        <p:txBody>
          <a:bodyPr/>
          <a:lstStyle/>
          <a:p>
            <a:r>
              <a:rPr lang="fr-FR" dirty="0" smtClean="0"/>
              <a:t>Event-</a:t>
            </a:r>
            <a:r>
              <a:rPr lang="fr-FR" dirty="0" err="1" smtClean="0"/>
              <a:t>centered</a:t>
            </a:r>
            <a:r>
              <a:rPr lang="fr-FR" dirty="0" smtClean="0"/>
              <a:t> trials – Event 160</a:t>
            </a:r>
            <a:endParaRPr lang="fr-FR" dirty="0"/>
          </a:p>
        </p:txBody>
      </p:sp>
    </p:spTree>
    <p:extLst>
      <p:ext uri="{BB962C8B-B14F-4D97-AF65-F5344CB8AC3E}">
        <p14:creationId xmlns:p14="http://schemas.microsoft.com/office/powerpoint/2010/main" val="265485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68" y="112814"/>
            <a:ext cx="9270268" cy="3557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68" y="3691138"/>
            <a:ext cx="9324528" cy="316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355976" y="0"/>
            <a:ext cx="36004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Tree>
    <p:extLst>
      <p:ext uri="{BB962C8B-B14F-4D97-AF65-F5344CB8AC3E}">
        <p14:creationId xmlns:p14="http://schemas.microsoft.com/office/powerpoint/2010/main" val="452978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19" y="3225816"/>
            <a:ext cx="9260496" cy="363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27" y="2296"/>
            <a:ext cx="9231504" cy="313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844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6" y="-8752"/>
            <a:ext cx="9157336" cy="3581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73014"/>
            <a:ext cx="9144000" cy="3289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681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p:cNvGrpSpPr/>
          <p:nvPr/>
        </p:nvGrpSpPr>
        <p:grpSpPr>
          <a:xfrm>
            <a:off x="166568" y="260648"/>
            <a:ext cx="8727566" cy="4248472"/>
            <a:chOff x="179512" y="2105472"/>
            <a:chExt cx="8727566" cy="4752528"/>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05472"/>
              <a:ext cx="4169005"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362" y="2105472"/>
              <a:ext cx="3947716" cy="471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456" y="4777125"/>
            <a:ext cx="8136904" cy="18607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7472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88640"/>
            <a:ext cx="4233198"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0702" y="2924944"/>
            <a:ext cx="4638675"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3101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7114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36" y="-3816"/>
            <a:ext cx="9069312" cy="50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852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1482</Words>
  <Application>Microsoft Office PowerPoint</Application>
  <PresentationFormat>Affichage à l'écran (4:3)</PresentationFormat>
  <Paragraphs>85</Paragraphs>
  <Slides>18</Slides>
  <Notes>15</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Thème Office</vt:lpstr>
      <vt:lpstr> Volunteer Internship- August 2016 Stem-Cell And Brain Research Institute - Inserm U1208 </vt:lpstr>
      <vt:lpstr>Event-centered trials – Event 160</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Saccade-centered trials – Event 160</vt:lpstr>
      <vt:lpstr>Présentation PowerPoint</vt:lpstr>
      <vt:lpstr>Présentation PowerPoint</vt:lpstr>
      <vt:lpstr>Présentation PowerPoint</vt:lpstr>
      <vt:lpstr>Présentation PowerPoint</vt:lpstr>
      <vt:lpstr>Event-centered trials – Events (1)65</vt:lpstr>
      <vt:lpstr>Présentation PowerPoint</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Ani3</dc:creator>
  <cp:lastModifiedBy>Ani3</cp:lastModifiedBy>
  <cp:revision>103</cp:revision>
  <dcterms:created xsi:type="dcterms:W3CDTF">2016-08-24T08:49:49Z</dcterms:created>
  <dcterms:modified xsi:type="dcterms:W3CDTF">2016-08-25T13:08:57Z</dcterms:modified>
</cp:coreProperties>
</file>