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74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47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34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8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5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3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7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3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AABC6-1743-4011-9506-863E026A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4284" y="1067340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Analyse : le réseau des télécommunications à Milan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789E04-8B91-448E-9B01-F8CF0D2E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37" y="4128940"/>
            <a:ext cx="9898190" cy="11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790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21FD7A2-3FF3-47B6-B2F0-49B186C8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6" y="998156"/>
            <a:ext cx="5651966" cy="55008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4CD07B-CBAA-46A1-B55C-88746ECA4B3B}"/>
              </a:ext>
            </a:extLst>
          </p:cNvPr>
          <p:cNvSpPr txBox="1"/>
          <p:nvPr/>
        </p:nvSpPr>
        <p:spPr>
          <a:xfrm>
            <a:off x="6846686" y="382167"/>
            <a:ext cx="49439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Résultats</a:t>
            </a:r>
            <a:r>
              <a:rPr lang="en-GB" dirty="0"/>
              <a:t> </a:t>
            </a:r>
            <a:r>
              <a:rPr lang="en-GB" dirty="0" err="1"/>
              <a:t>pregel</a:t>
            </a:r>
            <a:r>
              <a:rPr lang="en-GB" dirty="0"/>
              <a:t> – hubs de communication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C08BF4-3940-45C5-97BA-7C10D101A62A}"/>
              </a:ext>
            </a:extLst>
          </p:cNvPr>
          <p:cNvSpPr txBox="1"/>
          <p:nvPr/>
        </p:nvSpPr>
        <p:spPr>
          <a:xfrm>
            <a:off x="1336397" y="359000"/>
            <a:ext cx="39196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Quadrillage</a:t>
            </a:r>
            <a:r>
              <a:rPr lang="en-GB" dirty="0"/>
              <a:t> agglomeration Milan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7E48667-0810-410D-BFDE-7ADAA394FC3E}"/>
              </a:ext>
            </a:extLst>
          </p:cNvPr>
          <p:cNvSpPr/>
          <p:nvPr/>
        </p:nvSpPr>
        <p:spPr>
          <a:xfrm>
            <a:off x="5515744" y="382167"/>
            <a:ext cx="1111569" cy="34616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A01F0-9D50-4B55-B406-2E459A7DA3E8}"/>
              </a:ext>
            </a:extLst>
          </p:cNvPr>
          <p:cNvSpPr/>
          <p:nvPr/>
        </p:nvSpPr>
        <p:spPr>
          <a:xfrm>
            <a:off x="266697" y="-13703"/>
            <a:ext cx="297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i="1" dirty="0">
                <a:solidFill>
                  <a:srgbClr val="333333"/>
                </a:solidFill>
                <a:latin typeface="-apple-system"/>
              </a:rPr>
              <a:t>3. h</a:t>
            </a:r>
            <a:r>
              <a:rPr lang="fr-FR" sz="2000" b="1" dirty="0">
                <a:solidFill>
                  <a:srgbClr val="333333"/>
                </a:solidFill>
                <a:latin typeface="-apple-system"/>
              </a:rPr>
              <a:t>ubs</a:t>
            </a:r>
            <a:r>
              <a:rPr lang="fr-FR" sz="2000" b="1" i="1" dirty="0">
                <a:solidFill>
                  <a:srgbClr val="333333"/>
                </a:solidFill>
                <a:latin typeface="-apple-system"/>
              </a:rPr>
              <a:t> de communication</a:t>
            </a:r>
            <a:endParaRPr lang="en-GB" sz="2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D854206-88AF-4C4F-80B3-4EE47EC0B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31" t="10844" r="30539" b="10472"/>
          <a:stretch/>
        </p:blipFill>
        <p:spPr>
          <a:xfrm>
            <a:off x="6549226" y="1040360"/>
            <a:ext cx="5241442" cy="5291516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F5382B8-8BF8-4495-8403-5BF690BACDC7}"/>
              </a:ext>
            </a:extLst>
          </p:cNvPr>
          <p:cNvCxnSpPr/>
          <p:nvPr/>
        </p:nvCxnSpPr>
        <p:spPr>
          <a:xfrm flipH="1" flipV="1">
            <a:off x="3967089" y="3429000"/>
            <a:ext cx="5556739" cy="3195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9FCFD7A-3D9B-4975-814D-2D74DE09958D}"/>
              </a:ext>
            </a:extLst>
          </p:cNvPr>
          <p:cNvCxnSpPr/>
          <p:nvPr/>
        </p:nvCxnSpPr>
        <p:spPr>
          <a:xfrm flipH="1" flipV="1">
            <a:off x="3770856" y="3748578"/>
            <a:ext cx="5556739" cy="3195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557634D-6682-4672-B745-A3424C7C907D}"/>
              </a:ext>
            </a:extLst>
          </p:cNvPr>
          <p:cNvCxnSpPr/>
          <p:nvPr/>
        </p:nvCxnSpPr>
        <p:spPr>
          <a:xfrm flipH="1" flipV="1">
            <a:off x="2164794" y="4720649"/>
            <a:ext cx="5556739" cy="3195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263E121D-32BC-45C3-82FD-1D5096086EFD}"/>
              </a:ext>
            </a:extLst>
          </p:cNvPr>
          <p:cNvSpPr/>
          <p:nvPr/>
        </p:nvSpPr>
        <p:spPr>
          <a:xfrm>
            <a:off x="9523828" y="3496952"/>
            <a:ext cx="492369" cy="4783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1B59F54-088F-424E-B7EB-A558EBE71938}"/>
              </a:ext>
            </a:extLst>
          </p:cNvPr>
          <p:cNvSpPr/>
          <p:nvPr/>
        </p:nvSpPr>
        <p:spPr>
          <a:xfrm>
            <a:off x="9327595" y="3916089"/>
            <a:ext cx="688602" cy="6418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711D745-D962-4972-BD01-6F2E819756C0}"/>
              </a:ext>
            </a:extLst>
          </p:cNvPr>
          <p:cNvSpPr/>
          <p:nvPr/>
        </p:nvSpPr>
        <p:spPr>
          <a:xfrm>
            <a:off x="7721533" y="4780913"/>
            <a:ext cx="515990" cy="518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443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1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59870FB-9B6C-4530-87D3-843B427A7627}"/>
              </a:ext>
            </a:extLst>
          </p:cNvPr>
          <p:cNvSpPr txBox="1">
            <a:spLocks/>
          </p:cNvSpPr>
          <p:nvPr/>
        </p:nvSpPr>
        <p:spPr>
          <a:xfrm>
            <a:off x="1556389" y="297239"/>
            <a:ext cx="8637073" cy="25414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Etapes N°1 : Les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8900C94-F1C6-41D8-AFFD-AC41B1B5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74" y="1095404"/>
            <a:ext cx="4795412" cy="46671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55CED7C-9BEC-4DE7-9077-924CC35334F7}"/>
              </a:ext>
            </a:extLst>
          </p:cNvPr>
          <p:cNvSpPr txBox="1"/>
          <p:nvPr/>
        </p:nvSpPr>
        <p:spPr>
          <a:xfrm>
            <a:off x="7519671" y="5914430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Milan quadrillé</a:t>
            </a:r>
            <a:br>
              <a:rPr lang="en-GB" dirty="0"/>
            </a:br>
            <a:r>
              <a:rPr lang="en-GB" dirty="0"/>
              <a:t>100x100 cellules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D1EA9D6-66A6-452A-A982-12DEDACD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85" y="1937250"/>
            <a:ext cx="5765026" cy="648140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F7D05B3A-7E16-4D0F-B1A5-9944A99125AF}"/>
              </a:ext>
            </a:extLst>
          </p:cNvPr>
          <p:cNvSpPr/>
          <p:nvPr/>
        </p:nvSpPr>
        <p:spPr>
          <a:xfrm>
            <a:off x="3306771" y="888839"/>
            <a:ext cx="622853" cy="848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5DE8E674-1252-49A5-BA27-EECC40658FD6}"/>
              </a:ext>
            </a:extLst>
          </p:cNvPr>
          <p:cNvSpPr/>
          <p:nvPr/>
        </p:nvSpPr>
        <p:spPr>
          <a:xfrm>
            <a:off x="3269956" y="2785662"/>
            <a:ext cx="622853" cy="848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241E22E-EDDE-4422-911D-29C8D89C549A}"/>
              </a:ext>
            </a:extLst>
          </p:cNvPr>
          <p:cNvCxnSpPr/>
          <p:nvPr/>
        </p:nvCxnSpPr>
        <p:spPr>
          <a:xfrm>
            <a:off x="3581382" y="3763617"/>
            <a:ext cx="0" cy="2584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CEBBEF-5A8B-44C0-950C-4F4D70757715}"/>
              </a:ext>
            </a:extLst>
          </p:cNvPr>
          <p:cNvSpPr/>
          <p:nvPr/>
        </p:nvSpPr>
        <p:spPr>
          <a:xfrm>
            <a:off x="1278705" y="4478681"/>
            <a:ext cx="1991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E97F30-5AD9-4A9B-A32E-B3CAFFE12956}"/>
              </a:ext>
            </a:extLst>
          </p:cNvPr>
          <p:cNvSpPr/>
          <p:nvPr/>
        </p:nvSpPr>
        <p:spPr>
          <a:xfrm>
            <a:off x="2709426" y="3633801"/>
            <a:ext cx="501390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Milan</a:t>
            </a:r>
            <a:b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</a:p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Milan</a:t>
            </a:r>
          </a:p>
        </p:txBody>
      </p:sp>
    </p:spTree>
    <p:extLst>
      <p:ext uri="{BB962C8B-B14F-4D97-AF65-F5344CB8AC3E}">
        <p14:creationId xmlns:p14="http://schemas.microsoft.com/office/powerpoint/2010/main" val="311450957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8492FE-8AAB-4400-B6FF-DB23801BD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8856" y="70168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Etapes N°2 : Milan, vue à travers le prisme de ses télécommunications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D3B0C66-4CC9-475B-B02D-1039827A1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91124"/>
              </p:ext>
            </p:extLst>
          </p:nvPr>
        </p:nvGraphicFramePr>
        <p:xfrm>
          <a:off x="1683028" y="1982570"/>
          <a:ext cx="9183755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5483">
                  <a:extLst>
                    <a:ext uri="{9D8B030D-6E8A-4147-A177-3AD203B41FA5}">
                      <a16:colId xmlns:a16="http://schemas.microsoft.com/office/drawing/2014/main" val="2362306653"/>
                    </a:ext>
                  </a:extLst>
                </a:gridCol>
                <a:gridCol w="1955680">
                  <a:extLst>
                    <a:ext uri="{9D8B030D-6E8A-4147-A177-3AD203B41FA5}">
                      <a16:colId xmlns:a16="http://schemas.microsoft.com/office/drawing/2014/main" val="3130603199"/>
                    </a:ext>
                  </a:extLst>
                </a:gridCol>
                <a:gridCol w="1404732">
                  <a:extLst>
                    <a:ext uri="{9D8B030D-6E8A-4147-A177-3AD203B41FA5}">
                      <a16:colId xmlns:a16="http://schemas.microsoft.com/office/drawing/2014/main" val="29023399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2128972289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309968402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267059216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38027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SMSin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SMSout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Callin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13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C61470-D962-467C-AB0B-C7E1F41EF07E}"/>
              </a:ext>
            </a:extLst>
          </p:cNvPr>
          <p:cNvSpPr/>
          <p:nvPr/>
        </p:nvSpPr>
        <p:spPr>
          <a:xfrm>
            <a:off x="5173339" y="3191369"/>
            <a:ext cx="7018661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333333"/>
                </a:solidFill>
                <a:latin typeface="+mj-lt"/>
              </a:rPr>
              <a:t>Quelles sont les zones de surcharge similaire? Sont-elles uniquement situées dans le centre ville ?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333333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333333"/>
                </a:solidFill>
                <a:latin typeface="+mj-lt"/>
              </a:rPr>
              <a:t>Où sont les zones les plus surchargées? Devrait-on rajouter des antennes?</a:t>
            </a:r>
          </a:p>
          <a:p>
            <a:pPr algn="ctr"/>
            <a:r>
              <a:rPr lang="fr-FR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</a:rPr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59451-46A1-44B4-B4D9-236F282BF74C}"/>
              </a:ext>
            </a:extLst>
          </p:cNvPr>
          <p:cNvSpPr/>
          <p:nvPr/>
        </p:nvSpPr>
        <p:spPr>
          <a:xfrm>
            <a:off x="1316193" y="4068532"/>
            <a:ext cx="3857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Questions :</a:t>
            </a:r>
          </a:p>
        </p:txBody>
      </p:sp>
    </p:spTree>
    <p:extLst>
      <p:ext uri="{BB962C8B-B14F-4D97-AF65-F5344CB8AC3E}">
        <p14:creationId xmlns:p14="http://schemas.microsoft.com/office/powerpoint/2010/main" val="245678181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8BAF288-A8D3-484E-B44D-DD93263E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042" y="2802580"/>
            <a:ext cx="5247861" cy="3525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CB8E53-C4E4-4F21-8111-0F539C689198}"/>
              </a:ext>
            </a:extLst>
          </p:cNvPr>
          <p:cNvSpPr/>
          <p:nvPr/>
        </p:nvSpPr>
        <p:spPr>
          <a:xfrm>
            <a:off x="6797290" y="329708"/>
            <a:ext cx="41887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Surcharge : 10% ayant la plus forte charge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4F843-82E6-4164-BA3C-FC32801780F9}"/>
              </a:ext>
            </a:extLst>
          </p:cNvPr>
          <p:cNvSpPr/>
          <p:nvPr/>
        </p:nvSpPr>
        <p:spPr>
          <a:xfrm>
            <a:off x="1438485" y="426313"/>
            <a:ext cx="394959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Définition de la charge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555E7570-AFBE-4570-AC25-B729B8AD2AB3}"/>
              </a:ext>
            </a:extLst>
          </p:cNvPr>
          <p:cNvSpPr/>
          <p:nvPr/>
        </p:nvSpPr>
        <p:spPr>
          <a:xfrm>
            <a:off x="5394711" y="618757"/>
            <a:ext cx="1111569" cy="692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4E4A0255-F80B-46DC-9E02-1939203EA2E5}"/>
              </a:ext>
            </a:extLst>
          </p:cNvPr>
          <p:cNvSpPr/>
          <p:nvPr/>
        </p:nvSpPr>
        <p:spPr>
          <a:xfrm rot="8110505">
            <a:off x="4165355" y="2562021"/>
            <a:ext cx="3570280" cy="752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9B772-04B0-4609-BFD5-F5522C80A695}"/>
              </a:ext>
            </a:extLst>
          </p:cNvPr>
          <p:cNvSpPr/>
          <p:nvPr/>
        </p:nvSpPr>
        <p:spPr>
          <a:xfrm>
            <a:off x="1530177" y="4565534"/>
            <a:ext cx="394959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Combien de clusters ?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624B35D7-0E1F-427E-A691-58E081D03CEE}"/>
              </a:ext>
            </a:extLst>
          </p:cNvPr>
          <p:cNvSpPr/>
          <p:nvPr/>
        </p:nvSpPr>
        <p:spPr>
          <a:xfrm>
            <a:off x="5388084" y="4565533"/>
            <a:ext cx="1111569" cy="692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161723-F687-4F17-BD86-366C314DC495}"/>
              </a:ext>
            </a:extLst>
          </p:cNvPr>
          <p:cNvSpPr txBox="1"/>
          <p:nvPr/>
        </p:nvSpPr>
        <p:spPr>
          <a:xfrm>
            <a:off x="7842243" y="256897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Ward Linkage -&gt; 4 </a:t>
            </a:r>
            <a:r>
              <a:rPr lang="en-GB" i="1" dirty="0"/>
              <a:t>clusters</a:t>
            </a:r>
            <a:endParaRPr lang="en-GB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64B55BC-943D-4A79-8359-3B40C0A5E8AB}"/>
              </a:ext>
            </a:extLst>
          </p:cNvPr>
          <p:cNvCxnSpPr>
            <a:cxnSpLocks/>
          </p:cNvCxnSpPr>
          <p:nvPr/>
        </p:nvCxnSpPr>
        <p:spPr>
          <a:xfrm>
            <a:off x="7135843" y="4980014"/>
            <a:ext cx="45985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530C7CF-E01D-4C79-92EF-AC7E7F63D634}"/>
              </a:ext>
            </a:extLst>
          </p:cNvPr>
          <p:cNvSpPr txBox="1"/>
          <p:nvPr/>
        </p:nvSpPr>
        <p:spPr>
          <a:xfrm>
            <a:off x="10579530" y="41794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Seuil</a:t>
            </a:r>
            <a:endParaRPr lang="en-GB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D3F2B1F-1F7F-4709-9516-F985543B4C11}"/>
              </a:ext>
            </a:extLst>
          </p:cNvPr>
          <p:cNvCxnSpPr>
            <a:stCxn id="22" idx="2"/>
          </p:cNvCxnSpPr>
          <p:nvPr/>
        </p:nvCxnSpPr>
        <p:spPr>
          <a:xfrm>
            <a:off x="10921932" y="4548735"/>
            <a:ext cx="279724" cy="346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4469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DE0C646-6D02-44AF-A969-D630DD33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65" y="1153550"/>
            <a:ext cx="5304306" cy="52105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1FD7A2-3FF3-47B6-B2F0-49B186C8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6" y="998156"/>
            <a:ext cx="5651966" cy="55008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4CD07B-CBAA-46A1-B55C-88746ECA4B3B}"/>
              </a:ext>
            </a:extLst>
          </p:cNvPr>
          <p:cNvSpPr txBox="1"/>
          <p:nvPr/>
        </p:nvSpPr>
        <p:spPr>
          <a:xfrm>
            <a:off x="7076933" y="359000"/>
            <a:ext cx="440377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Hierarchical clustering - Ward Linkage</a:t>
            </a:r>
          </a:p>
          <a:p>
            <a:pPr algn="ctr"/>
            <a:r>
              <a:rPr lang="en-GB" dirty="0"/>
              <a:t>sur les surcharges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C08BF4-3940-45C5-97BA-7C10D101A62A}"/>
              </a:ext>
            </a:extLst>
          </p:cNvPr>
          <p:cNvSpPr txBox="1"/>
          <p:nvPr/>
        </p:nvSpPr>
        <p:spPr>
          <a:xfrm>
            <a:off x="1336397" y="359000"/>
            <a:ext cx="39196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Quadrillage</a:t>
            </a:r>
            <a:r>
              <a:rPr lang="en-GB" dirty="0"/>
              <a:t> agglomeration Milan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7E48667-0810-410D-BFDE-7ADAA394FC3E}"/>
              </a:ext>
            </a:extLst>
          </p:cNvPr>
          <p:cNvSpPr/>
          <p:nvPr/>
        </p:nvSpPr>
        <p:spPr>
          <a:xfrm>
            <a:off x="5852765" y="382167"/>
            <a:ext cx="1111569" cy="34616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51692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DE0C646-6D02-44AF-A969-D630DD33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45" y="1153550"/>
            <a:ext cx="5272545" cy="52105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1FD7A2-3FF3-47B6-B2F0-49B186C8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6" y="998156"/>
            <a:ext cx="5651966" cy="55008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4CD07B-CBAA-46A1-B55C-88746ECA4B3B}"/>
              </a:ext>
            </a:extLst>
          </p:cNvPr>
          <p:cNvSpPr txBox="1"/>
          <p:nvPr/>
        </p:nvSpPr>
        <p:spPr>
          <a:xfrm>
            <a:off x="7295013" y="370583"/>
            <a:ext cx="356059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K-means clustering  - 6 </a:t>
            </a:r>
            <a:r>
              <a:rPr lang="en-GB" i="1" dirty="0"/>
              <a:t>clusters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C08BF4-3940-45C5-97BA-7C10D101A62A}"/>
              </a:ext>
            </a:extLst>
          </p:cNvPr>
          <p:cNvSpPr txBox="1"/>
          <p:nvPr/>
        </p:nvSpPr>
        <p:spPr>
          <a:xfrm>
            <a:off x="1336397" y="359000"/>
            <a:ext cx="39196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Quadrillage</a:t>
            </a:r>
            <a:r>
              <a:rPr lang="en-GB" dirty="0"/>
              <a:t> agglomeration Milan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7E48667-0810-410D-BFDE-7ADAA394FC3E}"/>
              </a:ext>
            </a:extLst>
          </p:cNvPr>
          <p:cNvSpPr/>
          <p:nvPr/>
        </p:nvSpPr>
        <p:spPr>
          <a:xfrm>
            <a:off x="5852765" y="382167"/>
            <a:ext cx="1111569" cy="34616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27173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04B2137-BF3A-4C38-9C07-7D873EE11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8856" y="70168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Etapes N°3 : Milan, DIS MOI A QUI TU PARLES, JE TE DIRAI OU TU VIES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799DAFB-EFB1-43F7-AAAE-85C4986CA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03742"/>
              </p:ext>
            </p:extLst>
          </p:nvPr>
        </p:nvGraphicFramePr>
        <p:xfrm>
          <a:off x="2043989" y="1797150"/>
          <a:ext cx="903655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9489">
                  <a:extLst>
                    <a:ext uri="{9D8B030D-6E8A-4147-A177-3AD203B41FA5}">
                      <a16:colId xmlns:a16="http://schemas.microsoft.com/office/drawing/2014/main" val="2362306653"/>
                    </a:ext>
                  </a:extLst>
                </a:gridCol>
                <a:gridCol w="2307101">
                  <a:extLst>
                    <a:ext uri="{9D8B030D-6E8A-4147-A177-3AD203B41FA5}">
                      <a16:colId xmlns:a16="http://schemas.microsoft.com/office/drawing/2014/main" val="3130603199"/>
                    </a:ext>
                  </a:extLst>
                </a:gridCol>
                <a:gridCol w="2680172">
                  <a:extLst>
                    <a:ext uri="{9D8B030D-6E8A-4147-A177-3AD203B41FA5}">
                      <a16:colId xmlns:a16="http://schemas.microsoft.com/office/drawing/2014/main" val="1267059216"/>
                    </a:ext>
                  </a:extLst>
                </a:gridCol>
                <a:gridCol w="2299792">
                  <a:extLst>
                    <a:ext uri="{9D8B030D-6E8A-4147-A177-3AD203B41FA5}">
                      <a16:colId xmlns:a16="http://schemas.microsoft.com/office/drawing/2014/main" val="38027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131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0C9A96-279E-48CF-AC91-A96F80087A68}"/>
              </a:ext>
            </a:extLst>
          </p:cNvPr>
          <p:cNvSpPr/>
          <p:nvPr/>
        </p:nvSpPr>
        <p:spPr>
          <a:xfrm>
            <a:off x="739418" y="4006976"/>
            <a:ext cx="3857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D196-7A9C-4623-B891-DAA08741F16B}"/>
              </a:ext>
            </a:extLst>
          </p:cNvPr>
          <p:cNvSpPr/>
          <p:nvPr/>
        </p:nvSpPr>
        <p:spPr>
          <a:xfrm>
            <a:off x="4596565" y="3078041"/>
            <a:ext cx="7595436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333333"/>
                </a:solidFill>
                <a:latin typeface="-apple-system"/>
              </a:rPr>
              <a:t>Est-ce que l’on peut distinguer des ensembles de cellules très connectées (</a:t>
            </a:r>
            <a:r>
              <a:rPr lang="fr-FR" sz="2200" b="1" i="1" dirty="0">
                <a:solidFill>
                  <a:srgbClr val="333333"/>
                </a:solidFill>
                <a:latin typeface="-apple-system"/>
              </a:rPr>
              <a:t>clusters de communication interne</a:t>
            </a:r>
            <a:r>
              <a:rPr lang="fr-FR" sz="2200" dirty="0">
                <a:solidFill>
                  <a:srgbClr val="333333"/>
                </a:solidFill>
                <a:latin typeface="-apple-system"/>
              </a:rPr>
              <a:t>) </a:t>
            </a:r>
            <a:r>
              <a:rPr lang="fr-FR" sz="2200" b="1" i="1" dirty="0">
                <a:solidFill>
                  <a:srgbClr val="333333"/>
                </a:solidFill>
                <a:latin typeface="-apple-system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333333"/>
                </a:solidFill>
                <a:latin typeface="-apple-system"/>
              </a:rPr>
              <a:t>est-ce que l’on peut distinguer des groupes de cellules ayant des habitudes de communication similaire (</a:t>
            </a:r>
            <a:r>
              <a:rPr lang="fr-FR" sz="2200" b="1" i="1" dirty="0">
                <a:solidFill>
                  <a:srgbClr val="333333"/>
                </a:solidFill>
                <a:latin typeface="-apple-system"/>
              </a:rPr>
              <a:t>clusters de communication externe</a:t>
            </a:r>
            <a:r>
              <a:rPr lang="fr-FR" sz="2200" dirty="0">
                <a:solidFill>
                  <a:srgbClr val="333333"/>
                </a:solidFill>
                <a:latin typeface="-apple-system"/>
              </a:rPr>
              <a:t>) </a:t>
            </a:r>
            <a:r>
              <a:rPr lang="fr-FR" sz="2200" b="1" i="1" dirty="0">
                <a:solidFill>
                  <a:srgbClr val="333333"/>
                </a:solidFill>
                <a:latin typeface="-apple-system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333333"/>
                </a:solidFill>
                <a:latin typeface="-apple-system"/>
              </a:rPr>
              <a:t>peut-on repérer des points centraux de télécommunication, ayant une forte connectivité et une forte centralité avec le reste du réseau milanais </a:t>
            </a:r>
            <a:r>
              <a:rPr lang="fr-FR" sz="2200" b="1" i="1" dirty="0">
                <a:solidFill>
                  <a:srgbClr val="333333"/>
                </a:solidFill>
                <a:latin typeface="-apple-system"/>
              </a:rPr>
              <a:t>(hubs de communication) ?</a:t>
            </a:r>
            <a:endParaRPr lang="fr-FR" sz="2200" b="1" i="1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2880544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4145C4-9B94-447C-8371-9994526BCFAB}"/>
              </a:ext>
            </a:extLst>
          </p:cNvPr>
          <p:cNvSpPr/>
          <p:nvPr/>
        </p:nvSpPr>
        <p:spPr>
          <a:xfrm>
            <a:off x="266697" y="-13703"/>
            <a:ext cx="4107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i="1" dirty="0">
                <a:solidFill>
                  <a:srgbClr val="333333"/>
                </a:solidFill>
                <a:latin typeface="-apple-system"/>
              </a:rPr>
              <a:t>1. clusters de communication interne</a:t>
            </a:r>
            <a:endParaRPr lang="en-GB" sz="2000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82454DD-4955-400E-9F79-067D955530E6}"/>
              </a:ext>
            </a:extLst>
          </p:cNvPr>
          <p:cNvSpPr/>
          <p:nvPr/>
        </p:nvSpPr>
        <p:spPr>
          <a:xfrm flipH="1">
            <a:off x="5172591" y="4622950"/>
            <a:ext cx="923408" cy="692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60BE5B1-9E29-4983-B761-F2227E38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62" y="3365581"/>
            <a:ext cx="5732703" cy="320706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C4C9215-DF73-48A7-8B86-8B01B22D47DC}"/>
              </a:ext>
            </a:extLst>
          </p:cNvPr>
          <p:cNvSpPr txBox="1"/>
          <p:nvPr/>
        </p:nvSpPr>
        <p:spPr>
          <a:xfrm>
            <a:off x="4374103" y="312335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Ward Linkage -&gt; 3 </a:t>
            </a:r>
            <a:r>
              <a:rPr lang="en-GB" i="1" dirty="0"/>
              <a:t>clusters</a:t>
            </a:r>
            <a:endParaRPr lang="en-GB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E8631AF-1FD9-408F-9A97-C7E77FA47795}"/>
              </a:ext>
            </a:extLst>
          </p:cNvPr>
          <p:cNvGrpSpPr/>
          <p:nvPr/>
        </p:nvGrpSpPr>
        <p:grpSpPr>
          <a:xfrm>
            <a:off x="6479531" y="3825449"/>
            <a:ext cx="5464030" cy="726213"/>
            <a:chOff x="6682211" y="486400"/>
            <a:chExt cx="5464030" cy="726213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80D3926-FC3F-4F2A-9E4F-755FFBC7E1B5}"/>
                </a:ext>
              </a:extLst>
            </p:cNvPr>
            <p:cNvCxnSpPr>
              <a:cxnSpLocks/>
            </p:cNvCxnSpPr>
            <p:nvPr/>
          </p:nvCxnSpPr>
          <p:spPr>
            <a:xfrm>
              <a:off x="6682211" y="1212613"/>
              <a:ext cx="546403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52E6259-DA7D-443B-9FEC-030E12C56BF9}"/>
                </a:ext>
              </a:extLst>
            </p:cNvPr>
            <p:cNvSpPr txBox="1"/>
            <p:nvPr/>
          </p:nvSpPr>
          <p:spPr>
            <a:xfrm>
              <a:off x="11207754" y="4864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Seuil</a:t>
              </a:r>
              <a:endParaRPr lang="en-GB" dirty="0"/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1926E97-F618-4368-9A98-0FD285D5A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7616" y="855732"/>
              <a:ext cx="202540" cy="2832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4AA95B90-FCA8-4316-ADDD-FAA955B7A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18" y="3352591"/>
            <a:ext cx="3934045" cy="32330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31803A-2632-4BF7-AF29-F20107A94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777" y="-40486"/>
            <a:ext cx="3159435" cy="30769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618C06-2C29-461A-B868-DB3B1BF4FE24}"/>
              </a:ext>
            </a:extLst>
          </p:cNvPr>
          <p:cNvSpPr txBox="1"/>
          <p:nvPr/>
        </p:nvSpPr>
        <p:spPr>
          <a:xfrm>
            <a:off x="4920812" y="1542721"/>
            <a:ext cx="244172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Log-normalisation des signaux, </a:t>
            </a:r>
            <a:r>
              <a:rPr lang="en-GB" sz="1600" dirty="0" err="1"/>
              <a:t>transformés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distances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5546224-7BD9-4D53-87F6-147CDD4E57CE}"/>
              </a:ext>
            </a:extLst>
          </p:cNvPr>
          <p:cNvGrpSpPr/>
          <p:nvPr/>
        </p:nvGrpSpPr>
        <p:grpSpPr>
          <a:xfrm>
            <a:off x="1662834" y="386407"/>
            <a:ext cx="2711269" cy="2638775"/>
            <a:chOff x="3018468" y="4093867"/>
            <a:chExt cx="2711269" cy="2638775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6EA420D0-AA62-4FA5-B8BE-EF836975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8468" y="4093867"/>
              <a:ext cx="2711269" cy="263877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B5E201-4C33-4C9E-BA2A-B31506781735}"/>
                </a:ext>
              </a:extLst>
            </p:cNvPr>
            <p:cNvSpPr/>
            <p:nvPr/>
          </p:nvSpPr>
          <p:spPr>
            <a:xfrm>
              <a:off x="4037428" y="4740812"/>
              <a:ext cx="1104065" cy="104101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9F171AC4-D450-416E-B458-A8707DD66308}"/>
              </a:ext>
            </a:extLst>
          </p:cNvPr>
          <p:cNvSpPr/>
          <p:nvPr/>
        </p:nvSpPr>
        <p:spPr>
          <a:xfrm>
            <a:off x="4804819" y="500607"/>
            <a:ext cx="3079688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angle droit 33">
            <a:extLst>
              <a:ext uri="{FF2B5EF4-FFF2-40B4-BE49-F238E27FC236}">
                <a16:creationId xmlns:a16="http://schemas.microsoft.com/office/drawing/2014/main" id="{FFAF2809-2AF0-4E86-ACBC-3F1442E3A12A}"/>
              </a:ext>
            </a:extLst>
          </p:cNvPr>
          <p:cNvSpPr/>
          <p:nvPr/>
        </p:nvSpPr>
        <p:spPr>
          <a:xfrm rot="10800000" flipH="1">
            <a:off x="11013654" y="1107976"/>
            <a:ext cx="684802" cy="22000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0366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E31803A-2632-4BF7-AF29-F20107A9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60" y="386407"/>
            <a:ext cx="3159435" cy="3076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145C4-9B94-447C-8371-9994526BCFAB}"/>
              </a:ext>
            </a:extLst>
          </p:cNvPr>
          <p:cNvSpPr/>
          <p:nvPr/>
        </p:nvSpPr>
        <p:spPr>
          <a:xfrm>
            <a:off x="266697" y="-13703"/>
            <a:ext cx="4124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i="1" dirty="0">
                <a:solidFill>
                  <a:srgbClr val="333333"/>
                </a:solidFill>
                <a:latin typeface="-apple-system"/>
              </a:rPr>
              <a:t>2. clusters de communication externe</a:t>
            </a:r>
            <a:endParaRPr lang="en-GB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618C06-2C29-461A-B868-DB3B1BF4FE24}"/>
              </a:ext>
            </a:extLst>
          </p:cNvPr>
          <p:cNvSpPr txBox="1"/>
          <p:nvPr/>
        </p:nvSpPr>
        <p:spPr>
          <a:xfrm>
            <a:off x="727747" y="3742960"/>
            <a:ext cx="1571082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Log-normalisation des signaux, </a:t>
            </a:r>
            <a:r>
              <a:rPr lang="en-GB" sz="1600" dirty="0" err="1"/>
              <a:t>transformés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distances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257071D-1CA3-451B-8408-62A982D0AA68}"/>
              </a:ext>
            </a:extLst>
          </p:cNvPr>
          <p:cNvCxnSpPr>
            <a:cxnSpLocks/>
          </p:cNvCxnSpPr>
          <p:nvPr/>
        </p:nvCxnSpPr>
        <p:spPr>
          <a:xfrm flipV="1">
            <a:off x="2298829" y="3451013"/>
            <a:ext cx="307155" cy="304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4B41A15-36F9-4CAA-9A10-A31F3A9EA927}"/>
              </a:ext>
            </a:extLst>
          </p:cNvPr>
          <p:cNvSpPr/>
          <p:nvPr/>
        </p:nvSpPr>
        <p:spPr>
          <a:xfrm>
            <a:off x="5141493" y="520284"/>
            <a:ext cx="1681338" cy="692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053B5D8-B0A6-4526-8EBC-C7B99D2B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211" y="270990"/>
            <a:ext cx="3860668" cy="319236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5BF6109-AEE1-4BAD-A6CE-65B006484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11" y="3545786"/>
            <a:ext cx="3860668" cy="319236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FD935F7-3A13-4C96-83A2-CFE1ECFFEF2B}"/>
              </a:ext>
            </a:extLst>
          </p:cNvPr>
          <p:cNvSpPr txBox="1"/>
          <p:nvPr/>
        </p:nvSpPr>
        <p:spPr>
          <a:xfrm>
            <a:off x="5405847" y="2224329"/>
            <a:ext cx="123120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K-means sur les </a:t>
            </a:r>
            <a:r>
              <a:rPr lang="en-GB" dirty="0" err="1"/>
              <a:t>lignes</a:t>
            </a:r>
            <a:endParaRPr lang="en-GB" dirty="0"/>
          </a:p>
        </p:txBody>
      </p:sp>
      <p:sp>
        <p:nvSpPr>
          <p:cNvPr id="27" name="Flèche : angle droit 26">
            <a:extLst>
              <a:ext uri="{FF2B5EF4-FFF2-40B4-BE49-F238E27FC236}">
                <a16:creationId xmlns:a16="http://schemas.microsoft.com/office/drawing/2014/main" id="{9583BD38-6D38-4F9E-8145-AD3F3757E07F}"/>
              </a:ext>
            </a:extLst>
          </p:cNvPr>
          <p:cNvSpPr/>
          <p:nvPr/>
        </p:nvSpPr>
        <p:spPr>
          <a:xfrm rot="5400000">
            <a:off x="4916010" y="3230703"/>
            <a:ext cx="1150855" cy="22000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16704A-C4F3-493A-BD00-9B72CC6FFD8C}"/>
              </a:ext>
            </a:extLst>
          </p:cNvPr>
          <p:cNvSpPr/>
          <p:nvPr/>
        </p:nvSpPr>
        <p:spPr>
          <a:xfrm>
            <a:off x="5291104" y="1212613"/>
            <a:ext cx="13003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clusters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9630FD-F7F9-485F-9C93-9CC0648368FF}"/>
              </a:ext>
            </a:extLst>
          </p:cNvPr>
          <p:cNvSpPr/>
          <p:nvPr/>
        </p:nvSpPr>
        <p:spPr>
          <a:xfrm>
            <a:off x="4841259" y="3930615"/>
            <a:ext cx="13003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fr-F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clusters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980495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263</Words>
  <Application>Microsoft Office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Wingdings 3</vt:lpstr>
      <vt:lpstr>Brin</vt:lpstr>
      <vt:lpstr>Analyse : le réseau des télécommunications à Milan</vt:lpstr>
      <vt:lpstr>Présentation PowerPoint</vt:lpstr>
      <vt:lpstr>Etapes N°2 : Milan, vue à travers le prisme de ses télécommunications</vt:lpstr>
      <vt:lpstr>Présentation PowerPoint</vt:lpstr>
      <vt:lpstr>Présentation PowerPoint</vt:lpstr>
      <vt:lpstr>Présentation PowerPoint</vt:lpstr>
      <vt:lpstr>Etapes N°3 : Milan, DIS MOI A QUI TU PARLES, JE TE DIRAI OU TU VIES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: le réseau des télécommunications à Milan</dc:title>
  <dc:creator>Charles Gaydon</dc:creator>
  <cp:lastModifiedBy>Charles Gaydon</cp:lastModifiedBy>
  <cp:revision>13</cp:revision>
  <dcterms:created xsi:type="dcterms:W3CDTF">2018-01-29T18:07:57Z</dcterms:created>
  <dcterms:modified xsi:type="dcterms:W3CDTF">2018-01-29T19:51:28Z</dcterms:modified>
</cp:coreProperties>
</file>