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BC5A0-43CC-4547-83CA-04CA204D5E6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4865C3C5-D5C2-4BE1-8A0F-188EEB5B6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CA818535-E6B1-4FB5-BE65-5CF31E2A3C35}"/>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816871CF-7F1C-48CD-9EEE-358DA8F0C07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47FF794-B89E-4569-B1DB-B7571382F9CD}"/>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153543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432AB-413A-4BEE-8F8E-0FFD172009FE}"/>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E6AC944-7AD1-4FA9-BA83-BE8DD389F33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5B786A3-8453-4127-A881-31D15BD2BF7B}"/>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91103526-E178-4946-A939-75C7C2E4219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56A3114-CF9F-4478-B76D-339BCEB5F506}"/>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136320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E6640AE-9FA0-4D01-9028-61F9C9E23F33}"/>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72002A4-A3F6-4C6B-B7DA-7BDEE3D3C52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BAB5FB4-D0B1-437E-987E-F41F97B9CF50}"/>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520A69C6-D8D7-474D-8574-1DC301D5A41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FDEBFD8-1BAC-4A51-83A3-D4B4C14AE322}"/>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42211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94F3-2341-444B-A853-49878532691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D7A25C00-68FC-4DFA-92D7-B2048F0A4A1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1F73667-0633-4229-9BDD-0B1B90C7E4F0}"/>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FD6DD5E4-4F63-46B9-A6AD-A9A381991B4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CBF1C83-9D21-41C4-B7A4-3C392CA9485F}"/>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131561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C6928A-1A15-41DC-977C-E2B474C3CB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6F669C98-8DDA-4926-B1D4-3CE3AD57F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9F9A4A3-9F14-4B83-ACBA-8B99B4801DF0}"/>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B2637843-D720-450B-A86B-3FC7C2A5C01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12E7290-C77C-4F53-8FD7-6BFE76F10516}"/>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341651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08000-4A5D-4320-ABAA-64A4A4487A4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891F6AF4-85C5-431D-A26E-E1D7B2DB39D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05F4E57C-A35A-4FB3-B791-98B075774BF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A04FA17C-FD09-4B67-9766-015EA999E1FC}"/>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6" name="Espace réservé du pied de page 5">
            <a:extLst>
              <a:ext uri="{FF2B5EF4-FFF2-40B4-BE49-F238E27FC236}">
                <a16:creationId xmlns:a16="http://schemas.microsoft.com/office/drawing/2014/main" id="{6A2F338A-21F5-4BE6-9728-FE5C194BECB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8017B391-A712-435E-BA09-AC19B16174CF}"/>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65994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C0F7ED-BC1D-4DB9-AB79-179B0E8249DE}"/>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CBC06A4-FB28-4E98-A540-80BE771CC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E1C9871-BE15-436B-9633-58E90CB6CA4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40DDB469-DC7A-4686-AE41-EDBB78C8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DC60C23-5DFC-4844-9294-CA81EC4B448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8E486371-7E78-4961-933E-CCA695E94AAB}"/>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8" name="Espace réservé du pied de page 7">
            <a:extLst>
              <a:ext uri="{FF2B5EF4-FFF2-40B4-BE49-F238E27FC236}">
                <a16:creationId xmlns:a16="http://schemas.microsoft.com/office/drawing/2014/main" id="{16A4724D-88F1-4695-94D2-1C249C3C2F32}"/>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130AC41D-E3FD-407F-9020-05E1FEE6190B}"/>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76551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69144-D823-4D5B-BC0F-878D81E16B72}"/>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778C98A-05D4-49DB-8B2A-87AAC6B3336B}"/>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4" name="Espace réservé du pied de page 3">
            <a:extLst>
              <a:ext uri="{FF2B5EF4-FFF2-40B4-BE49-F238E27FC236}">
                <a16:creationId xmlns:a16="http://schemas.microsoft.com/office/drawing/2014/main" id="{29F94FA7-EA17-45CE-969C-DFFB70901A30}"/>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CF7A3EBE-35A8-4F77-86AB-20C23D75B273}"/>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149932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EDAEAF9-E456-4CF0-BBF8-FA2B911BB244}"/>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3" name="Espace réservé du pied de page 2">
            <a:extLst>
              <a:ext uri="{FF2B5EF4-FFF2-40B4-BE49-F238E27FC236}">
                <a16:creationId xmlns:a16="http://schemas.microsoft.com/office/drawing/2014/main" id="{7A67463F-5BF0-47F9-B3D9-237A4B23E8BA}"/>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DC44A2BD-5CE0-401D-98DA-990B9C25D736}"/>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337417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C32A61-98EE-4144-BB69-DFB24C9538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4EAD6860-35B9-43CE-8A32-42D8F85DB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1037A5CC-62BC-4514-9888-3C7D7246F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5D3193E-01D1-45B8-A9ED-FFAD02D1A31E}"/>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6" name="Espace réservé du pied de page 5">
            <a:extLst>
              <a:ext uri="{FF2B5EF4-FFF2-40B4-BE49-F238E27FC236}">
                <a16:creationId xmlns:a16="http://schemas.microsoft.com/office/drawing/2014/main" id="{352AB89A-46C4-44AC-8F2B-BFAA82F5B8E2}"/>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3F389A3-9E2A-4F91-BA53-B785020E8D63}"/>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273157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827F83-50C9-42A5-AB4D-BAB7F9844A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9F3C37F0-AD64-4D0E-B344-3FCF5369D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11E5C8DE-E045-457C-814C-2F2C151B1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278F514-CE6A-4727-A89B-B09DF7175FE8}"/>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6" name="Espace réservé du pied de page 5">
            <a:extLst>
              <a:ext uri="{FF2B5EF4-FFF2-40B4-BE49-F238E27FC236}">
                <a16:creationId xmlns:a16="http://schemas.microsoft.com/office/drawing/2014/main" id="{F58E10AB-8CA8-4CB5-BD86-8E52D76FFE4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93410D7-9094-477F-A5C2-5C0838EDEBA7}"/>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298793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1B548FF-A193-4DB0-9934-4843208482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25A1AE4D-6ABD-42B0-9A39-E84BAA5AF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D9FBEB4-D0DB-43B0-8F73-62444DB2E4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A3DFD295-2ABD-4EAA-9EBC-860B615E2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E1B635D6-7C53-4948-9B4C-F91BC4A7F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15800-2A1E-4C6F-A8B0-CA0E14E4E575}" type="slidenum">
              <a:rPr lang="en-US" smtClean="0"/>
              <a:t>‹N°›</a:t>
            </a:fld>
            <a:endParaRPr lang="en-US"/>
          </a:p>
        </p:txBody>
      </p:sp>
    </p:spTree>
    <p:extLst>
      <p:ext uri="{BB962C8B-B14F-4D97-AF65-F5344CB8AC3E}">
        <p14:creationId xmlns:p14="http://schemas.microsoft.com/office/powerpoint/2010/main" val="1944881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183BB8CF-BACC-4D4D-8D7C-87E094EAA199}"/>
              </a:ext>
            </a:extLst>
          </p:cNvPr>
          <p:cNvSpPr txBox="1"/>
          <p:nvPr/>
        </p:nvSpPr>
        <p:spPr>
          <a:xfrm>
            <a:off x="2765194" y="254522"/>
            <a:ext cx="9300938" cy="461665"/>
          </a:xfrm>
          <a:prstGeom prst="rect">
            <a:avLst/>
          </a:prstGeom>
          <a:solidFill>
            <a:schemeClr val="bg1"/>
          </a:solidFill>
        </p:spPr>
        <p:txBody>
          <a:bodyPr wrap="square" rtlCol="0">
            <a:spAutoFit/>
          </a:bodyPr>
          <a:lstStyle/>
          <a:p>
            <a:pPr algn="ctr"/>
            <a:r>
              <a:rPr lang="en-US" sz="2400" dirty="0"/>
              <a:t>RENDRE L’ENGAGEMENT RSE ACCESSIBLE</a:t>
            </a:r>
          </a:p>
        </p:txBody>
      </p:sp>
      <p:sp>
        <p:nvSpPr>
          <p:cNvPr id="11" name="ZoneTexte 10">
            <a:extLst>
              <a:ext uri="{FF2B5EF4-FFF2-40B4-BE49-F238E27FC236}">
                <a16:creationId xmlns:a16="http://schemas.microsoft.com/office/drawing/2014/main" id="{750FD1D9-1B48-4BC6-9C15-78CCC8308EF5}"/>
              </a:ext>
            </a:extLst>
          </p:cNvPr>
          <p:cNvSpPr txBox="1"/>
          <p:nvPr/>
        </p:nvSpPr>
        <p:spPr>
          <a:xfrm>
            <a:off x="2765194" y="854620"/>
            <a:ext cx="9300938" cy="461665"/>
          </a:xfrm>
          <a:prstGeom prst="rect">
            <a:avLst/>
          </a:prstGeom>
          <a:solidFill>
            <a:schemeClr val="bg1"/>
          </a:solidFill>
        </p:spPr>
        <p:txBody>
          <a:bodyPr wrap="square" rtlCol="0">
            <a:spAutoFit/>
          </a:bodyPr>
          <a:lstStyle/>
          <a:p>
            <a:r>
              <a:rPr lang="en-US" sz="2400" dirty="0"/>
              <a:t>Démarche</a:t>
            </a:r>
          </a:p>
        </p:txBody>
      </p:sp>
      <p:sp>
        <p:nvSpPr>
          <p:cNvPr id="12" name="Rectangle 11">
            <a:extLst>
              <a:ext uri="{FF2B5EF4-FFF2-40B4-BE49-F238E27FC236}">
                <a16:creationId xmlns:a16="http://schemas.microsoft.com/office/drawing/2014/main" id="{385AD5AD-3FB0-4D9C-9DC6-6708525037B0}"/>
              </a:ext>
            </a:extLst>
          </p:cNvPr>
          <p:cNvSpPr/>
          <p:nvPr/>
        </p:nvSpPr>
        <p:spPr>
          <a:xfrm>
            <a:off x="2838405" y="1316285"/>
            <a:ext cx="2402898" cy="173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Une base de </a:t>
            </a:r>
            <a:r>
              <a:rPr lang="en-US" dirty="0" err="1">
                <a:solidFill>
                  <a:srgbClr val="FF0000"/>
                </a:solidFill>
              </a:rPr>
              <a:t>données</a:t>
            </a:r>
            <a:endParaRPr lang="en-US" dirty="0">
              <a:solidFill>
                <a:srgbClr val="FF0000"/>
              </a:solidFill>
            </a:endParaRPr>
          </a:p>
        </p:txBody>
      </p:sp>
      <p:sp>
        <p:nvSpPr>
          <p:cNvPr id="13" name="ZoneTexte 12">
            <a:extLst>
              <a:ext uri="{FF2B5EF4-FFF2-40B4-BE49-F238E27FC236}">
                <a16:creationId xmlns:a16="http://schemas.microsoft.com/office/drawing/2014/main" id="{400BF982-4D0A-4516-A5AB-E089D794A8B5}"/>
              </a:ext>
            </a:extLst>
          </p:cNvPr>
          <p:cNvSpPr txBox="1"/>
          <p:nvPr/>
        </p:nvSpPr>
        <p:spPr>
          <a:xfrm>
            <a:off x="2813299" y="3129142"/>
            <a:ext cx="9300938" cy="461665"/>
          </a:xfrm>
          <a:prstGeom prst="rect">
            <a:avLst/>
          </a:prstGeom>
          <a:solidFill>
            <a:schemeClr val="bg1"/>
          </a:solidFill>
        </p:spPr>
        <p:txBody>
          <a:bodyPr wrap="square" rtlCol="0">
            <a:spAutoFit/>
          </a:bodyPr>
          <a:lstStyle/>
          <a:p>
            <a:r>
              <a:rPr lang="en-US" sz="2400" dirty="0" err="1"/>
              <a:t>Liste</a:t>
            </a:r>
            <a:r>
              <a:rPr lang="en-US" sz="2400" dirty="0"/>
              <a:t> des </a:t>
            </a:r>
            <a:r>
              <a:rPr lang="en-US" sz="2400" dirty="0" err="1"/>
              <a:t>entreprises</a:t>
            </a:r>
            <a:r>
              <a:rPr lang="en-US" sz="2400" dirty="0"/>
              <a:t>:</a:t>
            </a:r>
          </a:p>
        </p:txBody>
      </p:sp>
      <p:sp>
        <p:nvSpPr>
          <p:cNvPr id="14" name="ZoneTexte 13">
            <a:extLst>
              <a:ext uri="{FF2B5EF4-FFF2-40B4-BE49-F238E27FC236}">
                <a16:creationId xmlns:a16="http://schemas.microsoft.com/office/drawing/2014/main" id="{76EF43F9-8FF2-4C61-8ABD-CA8D2B55C0E6}"/>
              </a:ext>
            </a:extLst>
          </p:cNvPr>
          <p:cNvSpPr txBox="1"/>
          <p:nvPr/>
        </p:nvSpPr>
        <p:spPr>
          <a:xfrm>
            <a:off x="2838405" y="3664859"/>
            <a:ext cx="9300938" cy="2677656"/>
          </a:xfrm>
          <a:prstGeom prst="rect">
            <a:avLst/>
          </a:prstGeom>
          <a:solidFill>
            <a:schemeClr val="bg1"/>
          </a:solidFill>
        </p:spPr>
        <p:txBody>
          <a:bodyPr wrap="square" rtlCol="0">
            <a:spAutoFit/>
          </a:bodyPr>
          <a:lstStyle/>
          <a:p>
            <a:r>
              <a:rPr lang="en-US" sz="2400" dirty="0"/>
              <a:t>A.</a:t>
            </a:r>
          </a:p>
          <a:p>
            <a:pPr marL="342900" indent="-342900">
              <a:buFont typeface="Arial" panose="020B0604020202020204" pitchFamily="34" charset="0"/>
              <a:buChar char="•"/>
            </a:pPr>
            <a:r>
              <a:rPr lang="en-US" sz="2400" dirty="0"/>
              <a:t>Atos</a:t>
            </a:r>
          </a:p>
          <a:p>
            <a:pPr marL="342900" indent="-342900">
              <a:buFont typeface="Arial" panose="020B0604020202020204" pitchFamily="34" charset="0"/>
              <a:buChar char="•"/>
            </a:pPr>
            <a:r>
              <a:rPr lang="en-US" sz="2400" dirty="0"/>
              <a:t>Aramis</a:t>
            </a:r>
          </a:p>
          <a:p>
            <a:pPr marL="342900" indent="-342900">
              <a:buFont typeface="Arial" panose="020B0604020202020204" pitchFamily="34" charset="0"/>
              <a:buChar char="•"/>
            </a:pPr>
            <a:r>
              <a:rPr lang="en-US" sz="2400" dirty="0"/>
              <a:t>…</a:t>
            </a:r>
          </a:p>
          <a:p>
            <a:r>
              <a:rPr lang="en-US" sz="2400" dirty="0"/>
              <a:t>B.</a:t>
            </a:r>
          </a:p>
          <a:p>
            <a:pPr marL="342900" indent="-342900">
              <a:buFont typeface="Arial" panose="020B0604020202020204" pitchFamily="34" charset="0"/>
              <a:buChar char="•"/>
            </a:pPr>
            <a:r>
              <a:rPr lang="en-US" sz="2400" dirty="0" err="1"/>
              <a:t>Barbagnan</a:t>
            </a:r>
            <a:endParaRPr lang="en-US" sz="2400" dirty="0"/>
          </a:p>
          <a:p>
            <a:pPr marL="342900" indent="-342900">
              <a:buFont typeface="Arial" panose="020B0604020202020204" pitchFamily="34" charset="0"/>
              <a:buChar char="•"/>
            </a:pPr>
            <a:r>
              <a:rPr lang="en-US" sz="2400" dirty="0"/>
              <a:t>….</a:t>
            </a:r>
          </a:p>
        </p:txBody>
      </p:sp>
      <p:sp>
        <p:nvSpPr>
          <p:cNvPr id="15" name="Rectangle 14">
            <a:extLst>
              <a:ext uri="{FF2B5EF4-FFF2-40B4-BE49-F238E27FC236}">
                <a16:creationId xmlns:a16="http://schemas.microsoft.com/office/drawing/2014/main" id="{44A4B6FF-4B50-4332-8D84-3CB7D9BC8AB3}"/>
              </a:ext>
            </a:extLst>
          </p:cNvPr>
          <p:cNvSpPr/>
          <p:nvPr/>
        </p:nvSpPr>
        <p:spPr>
          <a:xfrm>
            <a:off x="5865169" y="1316285"/>
            <a:ext cx="2402898" cy="173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 format </a:t>
            </a:r>
            <a:r>
              <a:rPr lang="en-US" dirty="0" err="1">
                <a:solidFill>
                  <a:srgbClr val="FF0000"/>
                </a:solidFill>
              </a:rPr>
              <a:t>interrogeable</a:t>
            </a:r>
            <a:endParaRPr lang="en-US" dirty="0">
              <a:solidFill>
                <a:srgbClr val="FF0000"/>
              </a:solidFill>
            </a:endParaRPr>
          </a:p>
        </p:txBody>
      </p:sp>
      <p:sp>
        <p:nvSpPr>
          <p:cNvPr id="16" name="Rectangle 15">
            <a:extLst>
              <a:ext uri="{FF2B5EF4-FFF2-40B4-BE49-F238E27FC236}">
                <a16:creationId xmlns:a16="http://schemas.microsoft.com/office/drawing/2014/main" id="{37EDCE82-AE47-41B5-93A8-25AB0CCA2639}"/>
              </a:ext>
            </a:extLst>
          </p:cNvPr>
          <p:cNvSpPr/>
          <p:nvPr/>
        </p:nvSpPr>
        <p:spPr>
          <a:xfrm>
            <a:off x="8891933" y="1316285"/>
            <a:ext cx="2402898" cy="173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Des engagements </a:t>
            </a:r>
            <a:r>
              <a:rPr lang="en-US" dirty="0" err="1">
                <a:solidFill>
                  <a:srgbClr val="FF0000"/>
                </a:solidFill>
              </a:rPr>
              <a:t>identifiés</a:t>
            </a:r>
            <a:endParaRPr lang="en-US" dirty="0">
              <a:solidFill>
                <a:srgbClr val="FF0000"/>
              </a:solidFill>
            </a:endParaRPr>
          </a:p>
        </p:txBody>
      </p:sp>
      <p:sp>
        <p:nvSpPr>
          <p:cNvPr id="17" name="Rectangle 16">
            <a:extLst>
              <a:ext uri="{FF2B5EF4-FFF2-40B4-BE49-F238E27FC236}">
                <a16:creationId xmlns:a16="http://schemas.microsoft.com/office/drawing/2014/main" id="{23FF5682-6FA7-4E39-A088-56D2F5DFF1A2}"/>
              </a:ext>
            </a:extLst>
          </p:cNvPr>
          <p:cNvSpPr/>
          <p:nvPr/>
        </p:nvSpPr>
        <p:spPr>
          <a:xfrm>
            <a:off x="0" y="0"/>
            <a:ext cx="25452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12389B-D9C6-4BD1-8735-8CB39DDD4D7F}"/>
              </a:ext>
            </a:extLst>
          </p:cNvPr>
          <p:cNvSpPr/>
          <p:nvPr/>
        </p:nvSpPr>
        <p:spPr>
          <a:xfrm>
            <a:off x="77763" y="1190114"/>
            <a:ext cx="2392837" cy="24006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9888116-D083-474E-A43F-8B3AF7C0711D}"/>
              </a:ext>
            </a:extLst>
          </p:cNvPr>
          <p:cNvSpPr txBox="1"/>
          <p:nvPr/>
        </p:nvSpPr>
        <p:spPr>
          <a:xfrm>
            <a:off x="125868" y="1350371"/>
            <a:ext cx="2335465" cy="369332"/>
          </a:xfrm>
          <a:prstGeom prst="rect">
            <a:avLst/>
          </a:prstGeom>
          <a:solidFill>
            <a:schemeClr val="bg1"/>
          </a:solidFill>
        </p:spPr>
        <p:txBody>
          <a:bodyPr wrap="square" rtlCol="0">
            <a:spAutoFit/>
          </a:bodyPr>
          <a:lstStyle/>
          <a:p>
            <a:r>
              <a:rPr lang="en-US" dirty="0" err="1"/>
              <a:t>Rechercher</a:t>
            </a:r>
            <a:r>
              <a:rPr lang="en-US" dirty="0"/>
              <a:t> </a:t>
            </a:r>
            <a:r>
              <a:rPr lang="en-US" dirty="0" err="1"/>
              <a:t>une</a:t>
            </a:r>
            <a:r>
              <a:rPr lang="en-US" dirty="0"/>
              <a:t> DPEF…</a:t>
            </a:r>
          </a:p>
        </p:txBody>
      </p:sp>
      <p:sp>
        <p:nvSpPr>
          <p:cNvPr id="20" name="Rectangle 19">
            <a:extLst>
              <a:ext uri="{FF2B5EF4-FFF2-40B4-BE49-F238E27FC236}">
                <a16:creationId xmlns:a16="http://schemas.microsoft.com/office/drawing/2014/main" id="{FF2A958B-94AE-4A28-815B-05E4429FB0F9}"/>
              </a:ext>
            </a:extLst>
          </p:cNvPr>
          <p:cNvSpPr/>
          <p:nvPr/>
        </p:nvSpPr>
        <p:spPr>
          <a:xfrm>
            <a:off x="125868" y="322446"/>
            <a:ext cx="1686231" cy="369332"/>
          </a:xfrm>
          <a:prstGeom prst="rect">
            <a:avLst/>
          </a:prstGeom>
          <a:solidFill>
            <a:schemeClr val="bg1"/>
          </a:solidFill>
        </p:spPr>
        <p:txBody>
          <a:bodyPr wrap="square" rtlCol="0">
            <a:spAutoFit/>
          </a:bodyPr>
          <a:lstStyle/>
          <a:p>
            <a:r>
              <a:rPr lang="en-US" dirty="0" err="1"/>
              <a:t>Accueil</a:t>
            </a:r>
            <a:endParaRPr lang="en-US" dirty="0"/>
          </a:p>
        </p:txBody>
      </p:sp>
      <p:sp>
        <p:nvSpPr>
          <p:cNvPr id="21" name="Rectangle 20">
            <a:extLst>
              <a:ext uri="{FF2B5EF4-FFF2-40B4-BE49-F238E27FC236}">
                <a16:creationId xmlns:a16="http://schemas.microsoft.com/office/drawing/2014/main" id="{39F173EC-1E63-4D9F-9A59-05CC9E07CE64}"/>
              </a:ext>
            </a:extLst>
          </p:cNvPr>
          <p:cNvSpPr/>
          <p:nvPr/>
        </p:nvSpPr>
        <p:spPr>
          <a:xfrm>
            <a:off x="81256" y="3751064"/>
            <a:ext cx="2389344" cy="369332"/>
          </a:xfrm>
          <a:prstGeom prst="rect">
            <a:avLst/>
          </a:prstGeom>
          <a:solidFill>
            <a:schemeClr val="bg1"/>
          </a:solidFill>
        </p:spPr>
        <p:txBody>
          <a:bodyPr wrap="square" rtlCol="0">
            <a:spAutoFit/>
          </a:bodyPr>
          <a:lstStyle/>
          <a:p>
            <a:r>
              <a:rPr lang="en-US" dirty="0" err="1"/>
              <a:t>Interroger</a:t>
            </a:r>
            <a:r>
              <a:rPr lang="en-US" dirty="0"/>
              <a:t> les DPEF</a:t>
            </a:r>
          </a:p>
        </p:txBody>
      </p:sp>
      <p:sp>
        <p:nvSpPr>
          <p:cNvPr id="22" name="Rectangle 21">
            <a:extLst>
              <a:ext uri="{FF2B5EF4-FFF2-40B4-BE49-F238E27FC236}">
                <a16:creationId xmlns:a16="http://schemas.microsoft.com/office/drawing/2014/main" id="{56350C06-9610-4E77-AB60-FACF6663C9B6}"/>
              </a:ext>
            </a:extLst>
          </p:cNvPr>
          <p:cNvSpPr/>
          <p:nvPr/>
        </p:nvSpPr>
        <p:spPr>
          <a:xfrm>
            <a:off x="77763" y="5712993"/>
            <a:ext cx="2109625" cy="369332"/>
          </a:xfrm>
          <a:prstGeom prst="rect">
            <a:avLst/>
          </a:prstGeom>
          <a:solidFill>
            <a:schemeClr val="bg1"/>
          </a:solidFill>
        </p:spPr>
        <p:txBody>
          <a:bodyPr wrap="square" rtlCol="0">
            <a:spAutoFit/>
          </a:bodyPr>
          <a:lstStyle/>
          <a:p>
            <a:r>
              <a:rPr lang="en-US" dirty="0" err="1"/>
              <a:t>Téléchargements</a:t>
            </a:r>
            <a:endParaRPr lang="en-US" dirty="0"/>
          </a:p>
        </p:txBody>
      </p:sp>
      <p:sp>
        <p:nvSpPr>
          <p:cNvPr id="23" name="Rectangle 22">
            <a:extLst>
              <a:ext uri="{FF2B5EF4-FFF2-40B4-BE49-F238E27FC236}">
                <a16:creationId xmlns:a16="http://schemas.microsoft.com/office/drawing/2014/main" id="{30B3D7E6-1288-434D-B45A-C6F7692A887B}"/>
              </a:ext>
            </a:extLst>
          </p:cNvPr>
          <p:cNvSpPr/>
          <p:nvPr/>
        </p:nvSpPr>
        <p:spPr>
          <a:xfrm>
            <a:off x="77763" y="6196263"/>
            <a:ext cx="2109625" cy="369332"/>
          </a:xfrm>
          <a:prstGeom prst="rect">
            <a:avLst/>
          </a:prstGeom>
          <a:solidFill>
            <a:schemeClr val="bg1"/>
          </a:solidFill>
        </p:spPr>
        <p:txBody>
          <a:bodyPr wrap="square" rtlCol="0">
            <a:spAutoFit/>
          </a:bodyPr>
          <a:lstStyle/>
          <a:p>
            <a:r>
              <a:rPr lang="en-US" dirty="0" err="1"/>
              <a:t>Méthodes</a:t>
            </a:r>
            <a:endParaRPr lang="en-US" dirty="0"/>
          </a:p>
        </p:txBody>
      </p:sp>
      <p:sp>
        <p:nvSpPr>
          <p:cNvPr id="3" name="Flèche : chevron 2">
            <a:extLst>
              <a:ext uri="{FF2B5EF4-FFF2-40B4-BE49-F238E27FC236}">
                <a16:creationId xmlns:a16="http://schemas.microsoft.com/office/drawing/2014/main" id="{B919172C-150F-464D-803D-40F2FC887473}"/>
              </a:ext>
            </a:extLst>
          </p:cNvPr>
          <p:cNvSpPr/>
          <p:nvPr/>
        </p:nvSpPr>
        <p:spPr>
          <a:xfrm>
            <a:off x="14829" y="254522"/>
            <a:ext cx="125868" cy="521153"/>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6573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C2BCB6-B17D-4E65-A885-A0714DDE22DB}"/>
              </a:ext>
            </a:extLst>
          </p:cNvPr>
          <p:cNvSpPr/>
          <p:nvPr/>
        </p:nvSpPr>
        <p:spPr>
          <a:xfrm>
            <a:off x="0" y="0"/>
            <a:ext cx="25452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815146B7-E520-4164-8107-E169748E63E4}"/>
              </a:ext>
            </a:extLst>
          </p:cNvPr>
          <p:cNvSpPr txBox="1"/>
          <p:nvPr/>
        </p:nvSpPr>
        <p:spPr>
          <a:xfrm>
            <a:off x="2765194" y="254522"/>
            <a:ext cx="3165836" cy="830997"/>
          </a:xfrm>
          <a:prstGeom prst="rect">
            <a:avLst/>
          </a:prstGeom>
          <a:solidFill>
            <a:schemeClr val="bg1"/>
          </a:solidFill>
        </p:spPr>
        <p:txBody>
          <a:bodyPr wrap="square" rtlCol="0">
            <a:spAutoFit/>
          </a:bodyPr>
          <a:lstStyle/>
          <a:p>
            <a:r>
              <a:rPr lang="en-US" sz="2400" dirty="0"/>
              <a:t>ENTREPRISE: TOTAL</a:t>
            </a:r>
          </a:p>
          <a:p>
            <a:r>
              <a:rPr lang="en-US" sz="2400" dirty="0"/>
              <a:t>SIREN: 123 456 789</a:t>
            </a:r>
          </a:p>
        </p:txBody>
      </p:sp>
      <p:pic>
        <p:nvPicPr>
          <p:cNvPr id="1026" name="Picture 2">
            <a:extLst>
              <a:ext uri="{FF2B5EF4-FFF2-40B4-BE49-F238E27FC236}">
                <a16:creationId xmlns:a16="http://schemas.microsoft.com/office/drawing/2014/main" id="{98D99DF5-DAA8-4AFA-BF87-7D63C4898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4552" y="1543605"/>
            <a:ext cx="537375" cy="5373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0FBEFC7-8352-4889-AC73-5840685D8538}"/>
              </a:ext>
            </a:extLst>
          </p:cNvPr>
          <p:cNvSpPr/>
          <p:nvPr/>
        </p:nvSpPr>
        <p:spPr>
          <a:xfrm>
            <a:off x="3615305" y="1350628"/>
            <a:ext cx="3611951" cy="923330"/>
          </a:xfrm>
          <a:prstGeom prst="rect">
            <a:avLst/>
          </a:prstGeom>
        </p:spPr>
        <p:txBody>
          <a:bodyPr wrap="none">
            <a:spAutoFit/>
          </a:bodyPr>
          <a:lstStyle/>
          <a:p>
            <a:r>
              <a:rPr lang="en-US" dirty="0"/>
              <a:t>total_2018_ddr.pdf</a:t>
            </a:r>
          </a:p>
          <a:p>
            <a:r>
              <a:rPr lang="en-US" dirty="0"/>
              <a:t>666 pages</a:t>
            </a:r>
          </a:p>
          <a:p>
            <a:r>
              <a:rPr lang="en-US" dirty="0"/>
              <a:t>DPEF: pages (57 à 68) et (156 à 158) </a:t>
            </a:r>
          </a:p>
        </p:txBody>
      </p:sp>
      <p:sp>
        <p:nvSpPr>
          <p:cNvPr id="10" name="Rectangle 9">
            <a:extLst>
              <a:ext uri="{FF2B5EF4-FFF2-40B4-BE49-F238E27FC236}">
                <a16:creationId xmlns:a16="http://schemas.microsoft.com/office/drawing/2014/main" id="{17E1AE5C-CBDB-4DDB-88C6-9A542504AE41}"/>
              </a:ext>
            </a:extLst>
          </p:cNvPr>
          <p:cNvSpPr/>
          <p:nvPr/>
        </p:nvSpPr>
        <p:spPr>
          <a:xfrm>
            <a:off x="7218643" y="238037"/>
            <a:ext cx="1853456" cy="369332"/>
          </a:xfrm>
          <a:prstGeom prst="rect">
            <a:avLst/>
          </a:prstGeom>
        </p:spPr>
        <p:txBody>
          <a:bodyPr wrap="none">
            <a:spAutoFit/>
          </a:bodyPr>
          <a:lstStyle/>
          <a:p>
            <a:r>
              <a:rPr lang="fr-FR" dirty="0"/>
              <a:t>Domaine: Energie</a:t>
            </a:r>
          </a:p>
        </p:txBody>
      </p:sp>
      <p:sp>
        <p:nvSpPr>
          <p:cNvPr id="11" name="Rectangle 10">
            <a:extLst>
              <a:ext uri="{FF2B5EF4-FFF2-40B4-BE49-F238E27FC236}">
                <a16:creationId xmlns:a16="http://schemas.microsoft.com/office/drawing/2014/main" id="{B2CC899C-BF13-408D-BEDA-9F4753C0A219}"/>
              </a:ext>
            </a:extLst>
          </p:cNvPr>
          <p:cNvSpPr/>
          <p:nvPr/>
        </p:nvSpPr>
        <p:spPr>
          <a:xfrm>
            <a:off x="2844552" y="2655215"/>
            <a:ext cx="5431167" cy="461665"/>
          </a:xfrm>
          <a:prstGeom prst="rect">
            <a:avLst/>
          </a:prstGeom>
        </p:spPr>
        <p:txBody>
          <a:bodyPr wrap="none">
            <a:spAutoFit/>
          </a:bodyPr>
          <a:lstStyle/>
          <a:p>
            <a:r>
              <a:rPr lang="en-US" sz="2400" dirty="0"/>
              <a:t>ENGAGEMENTS: 3 engagements identifies</a:t>
            </a:r>
          </a:p>
        </p:txBody>
      </p:sp>
      <p:pic>
        <p:nvPicPr>
          <p:cNvPr id="1028" name="Picture 4" descr="Make a proper csv file of your products by Ethan_roy">
            <a:extLst>
              <a:ext uri="{FF2B5EF4-FFF2-40B4-BE49-F238E27FC236}">
                <a16:creationId xmlns:a16="http://schemas.microsoft.com/office/drawing/2014/main" id="{CE7D3084-A96C-42A4-9A83-8FA1CC5F5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475" y="1469545"/>
            <a:ext cx="686849" cy="68684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9A7DC29D-1CA7-428A-90F9-B21BBBCBCB52}"/>
              </a:ext>
            </a:extLst>
          </p:cNvPr>
          <p:cNvSpPr/>
          <p:nvPr/>
        </p:nvSpPr>
        <p:spPr>
          <a:xfrm>
            <a:off x="8371816" y="1469545"/>
            <a:ext cx="3611951" cy="369332"/>
          </a:xfrm>
          <a:prstGeom prst="rect">
            <a:avLst/>
          </a:prstGeom>
        </p:spPr>
        <p:txBody>
          <a:bodyPr wrap="square">
            <a:spAutoFit/>
          </a:bodyPr>
          <a:lstStyle/>
          <a:p>
            <a:r>
              <a:rPr lang="en-US" dirty="0"/>
              <a:t>total_2018_rse_extract.csv</a:t>
            </a:r>
          </a:p>
        </p:txBody>
      </p:sp>
      <p:graphicFrame>
        <p:nvGraphicFramePr>
          <p:cNvPr id="13" name="Tableau 13">
            <a:extLst>
              <a:ext uri="{FF2B5EF4-FFF2-40B4-BE49-F238E27FC236}">
                <a16:creationId xmlns:a16="http://schemas.microsoft.com/office/drawing/2014/main" id="{72011533-2CA7-4F2F-B323-BBA8E50E2005}"/>
              </a:ext>
            </a:extLst>
          </p:cNvPr>
          <p:cNvGraphicFramePr>
            <a:graphicFrameLocks noGrp="1"/>
          </p:cNvGraphicFramePr>
          <p:nvPr>
            <p:extLst>
              <p:ext uri="{D42A27DB-BD31-4B8C-83A1-F6EECF244321}">
                <p14:modId xmlns:p14="http://schemas.microsoft.com/office/powerpoint/2010/main" val="3049503983"/>
              </p:ext>
            </p:extLst>
          </p:nvPr>
        </p:nvGraphicFramePr>
        <p:xfrm>
          <a:off x="2765194" y="3220001"/>
          <a:ext cx="9133710" cy="3114040"/>
        </p:xfrm>
        <a:graphic>
          <a:graphicData uri="http://schemas.openxmlformats.org/drawingml/2006/table">
            <a:tbl>
              <a:tblPr firstRow="1" bandRow="1">
                <a:tableStyleId>{5C22544A-7EE6-4342-B048-85BDC9FD1C3A}</a:tableStyleId>
              </a:tblPr>
              <a:tblGrid>
                <a:gridCol w="3793868">
                  <a:extLst>
                    <a:ext uri="{9D8B030D-6E8A-4147-A177-3AD203B41FA5}">
                      <a16:colId xmlns:a16="http://schemas.microsoft.com/office/drawing/2014/main" val="478452738"/>
                    </a:ext>
                  </a:extLst>
                </a:gridCol>
                <a:gridCol w="254976">
                  <a:extLst>
                    <a:ext uri="{9D8B030D-6E8A-4147-A177-3AD203B41FA5}">
                      <a16:colId xmlns:a16="http://schemas.microsoft.com/office/drawing/2014/main" val="3783294424"/>
                    </a:ext>
                  </a:extLst>
                </a:gridCol>
                <a:gridCol w="949570">
                  <a:extLst>
                    <a:ext uri="{9D8B030D-6E8A-4147-A177-3AD203B41FA5}">
                      <a16:colId xmlns:a16="http://schemas.microsoft.com/office/drawing/2014/main" val="2097802740"/>
                    </a:ext>
                  </a:extLst>
                </a:gridCol>
                <a:gridCol w="1830220">
                  <a:extLst>
                    <a:ext uri="{9D8B030D-6E8A-4147-A177-3AD203B41FA5}">
                      <a16:colId xmlns:a16="http://schemas.microsoft.com/office/drawing/2014/main" val="351878843"/>
                    </a:ext>
                  </a:extLst>
                </a:gridCol>
                <a:gridCol w="2305076">
                  <a:extLst>
                    <a:ext uri="{9D8B030D-6E8A-4147-A177-3AD203B41FA5}">
                      <a16:colId xmlns:a16="http://schemas.microsoft.com/office/drawing/2014/main" val="2934598983"/>
                    </a:ext>
                  </a:extLst>
                </a:gridCol>
              </a:tblGrid>
              <a:tr h="370840">
                <a:tc>
                  <a:txBody>
                    <a:bodyPr/>
                    <a:lstStyle/>
                    <a:p>
                      <a:r>
                        <a:rPr lang="fr-FR" noProof="0"/>
                        <a:t>Engagement</a:t>
                      </a:r>
                    </a:p>
                  </a:txBody>
                  <a:tcPr/>
                </a:tc>
                <a:tc>
                  <a:txBody>
                    <a:bodyPr/>
                    <a:lstStyle/>
                    <a:p>
                      <a:endParaRPr lang="fr-FR" noProof="0" dirty="0"/>
                    </a:p>
                  </a:txBody>
                  <a:tcPr/>
                </a:tc>
                <a:tc>
                  <a:txBody>
                    <a:bodyPr/>
                    <a:lstStyle/>
                    <a:p>
                      <a:r>
                        <a:rPr lang="fr-FR" noProof="0" dirty="0"/>
                        <a:t>Horizon</a:t>
                      </a:r>
                    </a:p>
                  </a:txBody>
                  <a:tcPr/>
                </a:tc>
                <a:tc>
                  <a:txBody>
                    <a:bodyPr/>
                    <a:lstStyle/>
                    <a:p>
                      <a:r>
                        <a:rPr lang="fr-FR" noProof="0" dirty="0"/>
                        <a:t>Référence:</a:t>
                      </a:r>
                    </a:p>
                  </a:txBody>
                  <a:tcPr/>
                </a:tc>
                <a:tc>
                  <a:txBody>
                    <a:bodyPr/>
                    <a:lstStyle/>
                    <a:p>
                      <a:r>
                        <a:rPr lang="fr-FR" noProof="0" dirty="0"/>
                        <a:t>Niveau d’engagement</a:t>
                      </a:r>
                    </a:p>
                  </a:txBody>
                  <a:tcPr/>
                </a:tc>
                <a:extLst>
                  <a:ext uri="{0D108BD9-81ED-4DB2-BD59-A6C34878D82A}">
                    <a16:rowId xmlns:a16="http://schemas.microsoft.com/office/drawing/2014/main" val="1424442975"/>
                  </a:ext>
                </a:extLst>
              </a:tr>
              <a:tr h="370840">
                <a:tc>
                  <a:txBody>
                    <a:bodyPr/>
                    <a:lstStyle/>
                    <a:p>
                      <a:r>
                        <a:rPr lang="fr-FR" noProof="0" dirty="0"/>
                        <a:t>“Total s’engage à réduire son impact XX de 30% d’ici 2025”</a:t>
                      </a:r>
                    </a:p>
                  </a:txBody>
                  <a:tcPr/>
                </a:tc>
                <a:tc>
                  <a:txBody>
                    <a:bodyPr/>
                    <a:lstStyle/>
                    <a:p>
                      <a:endParaRPr lang="fr-FR" noProof="0" dirty="0"/>
                    </a:p>
                  </a:txBody>
                  <a:tcPr/>
                </a:tc>
                <a:tc>
                  <a:txBody>
                    <a:bodyPr/>
                    <a:lstStyle/>
                    <a:p>
                      <a:r>
                        <a:rPr lang="fr-FR" noProof="0" dirty="0"/>
                        <a:t>2025</a:t>
                      </a:r>
                    </a:p>
                  </a:txBody>
                  <a:tcPr/>
                </a:tc>
                <a:tc>
                  <a:txBody>
                    <a:bodyPr/>
                    <a:lstStyle/>
                    <a:p>
                      <a:r>
                        <a:rPr lang="fr-FR" noProof="0" dirty="0"/>
                        <a:t>Page 62, paragraphe 3</a:t>
                      </a:r>
                    </a:p>
                  </a:txBody>
                  <a:tcPr/>
                </a:tc>
                <a:tc>
                  <a:txBody>
                    <a:bodyPr/>
                    <a:lstStyle/>
                    <a:p>
                      <a:r>
                        <a:rPr lang="fr-FR" noProof="0" dirty="0"/>
                        <a:t>1</a:t>
                      </a:r>
                    </a:p>
                  </a:txBody>
                  <a:tcPr/>
                </a:tc>
                <a:extLst>
                  <a:ext uri="{0D108BD9-81ED-4DB2-BD59-A6C34878D82A}">
                    <a16:rowId xmlns:a16="http://schemas.microsoft.com/office/drawing/2014/main" val="672684988"/>
                  </a:ext>
                </a:extLst>
              </a:tr>
              <a:tr h="370840">
                <a:tc>
                  <a:txBody>
                    <a:bodyPr/>
                    <a:lstStyle/>
                    <a:p>
                      <a:r>
                        <a:rPr lang="fr-FR" noProof="0" dirty="0"/>
                        <a:t>“Total se met au défit d’atteindre un équilibre </a:t>
                      </a:r>
                      <a:r>
                        <a:rPr lang="fr-FR" noProof="0" dirty="0" err="1"/>
                        <a:t>carbon</a:t>
                      </a:r>
                      <a:r>
                        <a:rPr lang="fr-FR" noProof="0" dirty="0"/>
                        <a:t> sous 10 ans“</a:t>
                      </a:r>
                    </a:p>
                  </a:txBody>
                  <a:tcPr/>
                </a:tc>
                <a:tc>
                  <a:txBody>
                    <a:bodyPr/>
                    <a:lstStyle/>
                    <a:p>
                      <a:endParaRPr lang="fr-FR" noProof="0"/>
                    </a:p>
                  </a:txBody>
                  <a:tcPr/>
                </a:tc>
                <a:tc>
                  <a:txBody>
                    <a:bodyPr/>
                    <a:lstStyle/>
                    <a:p>
                      <a:r>
                        <a:rPr lang="fr-FR" noProof="0" dirty="0"/>
                        <a:t>2028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Page 66, paragraphe 2</a:t>
                      </a:r>
                    </a:p>
                    <a:p>
                      <a:endParaRPr lang="fr-FR" noProof="0" dirty="0"/>
                    </a:p>
                  </a:txBody>
                  <a:tcPr/>
                </a:tc>
                <a:tc>
                  <a:txBody>
                    <a:bodyPr/>
                    <a:lstStyle/>
                    <a:p>
                      <a:r>
                        <a:rPr lang="fr-FR" noProof="0" dirty="0"/>
                        <a:t>1</a:t>
                      </a:r>
                    </a:p>
                  </a:txBody>
                  <a:tcPr/>
                </a:tc>
                <a:extLst>
                  <a:ext uri="{0D108BD9-81ED-4DB2-BD59-A6C34878D82A}">
                    <a16:rowId xmlns:a16="http://schemas.microsoft.com/office/drawing/2014/main" val="2350062373"/>
                  </a:ext>
                </a:extLst>
              </a:tr>
              <a:tr h="370840">
                <a:tc>
                  <a:txBody>
                    <a:bodyPr/>
                    <a:lstStyle/>
                    <a:p>
                      <a:r>
                        <a:rPr lang="fr-FR" noProof="0" dirty="0"/>
                        <a:t>« Signataire du Global Compact dès 2003, [Total] s’est engagé à soutenir et promouvoir le respect des droits humains dans sa sphère d’influence  »</a:t>
                      </a:r>
                    </a:p>
                  </a:txBody>
                  <a:tcPr/>
                </a:tc>
                <a:tc>
                  <a:txBody>
                    <a:bodyPr/>
                    <a:lstStyle/>
                    <a:p>
                      <a:endParaRPr lang="fr-FR" noProof="0"/>
                    </a:p>
                  </a:txBody>
                  <a:tcPr/>
                </a:tc>
                <a:tc>
                  <a:txBody>
                    <a:bodyPr/>
                    <a:lstStyle/>
                    <a:p>
                      <a:r>
                        <a:rPr lang="fr-FR" noProof="0" dirty="0"/>
                        <a:t>2003 (passé)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Page 156, paragraphe 1</a:t>
                      </a:r>
                    </a:p>
                  </a:txBody>
                  <a:tcPr/>
                </a:tc>
                <a:tc>
                  <a:txBody>
                    <a:bodyPr/>
                    <a:lstStyle/>
                    <a:p>
                      <a:r>
                        <a:rPr lang="fr-FR" noProof="0" dirty="0"/>
                        <a:t>3</a:t>
                      </a:r>
                    </a:p>
                  </a:txBody>
                  <a:tcPr/>
                </a:tc>
                <a:extLst>
                  <a:ext uri="{0D108BD9-81ED-4DB2-BD59-A6C34878D82A}">
                    <a16:rowId xmlns:a16="http://schemas.microsoft.com/office/drawing/2014/main" val="336273067"/>
                  </a:ext>
                </a:extLst>
              </a:tr>
            </a:tbl>
          </a:graphicData>
        </a:graphic>
      </p:graphicFrame>
      <p:sp>
        <p:nvSpPr>
          <p:cNvPr id="16" name="Rectangle 15">
            <a:extLst>
              <a:ext uri="{FF2B5EF4-FFF2-40B4-BE49-F238E27FC236}">
                <a16:creationId xmlns:a16="http://schemas.microsoft.com/office/drawing/2014/main" id="{EA383967-0E2A-443D-AE7C-86662AA20432}"/>
              </a:ext>
            </a:extLst>
          </p:cNvPr>
          <p:cNvSpPr/>
          <p:nvPr/>
        </p:nvSpPr>
        <p:spPr>
          <a:xfrm>
            <a:off x="77763" y="1190114"/>
            <a:ext cx="2392837" cy="24006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ZoneTexte 16">
            <a:extLst>
              <a:ext uri="{FF2B5EF4-FFF2-40B4-BE49-F238E27FC236}">
                <a16:creationId xmlns:a16="http://schemas.microsoft.com/office/drawing/2014/main" id="{8465C26D-A4B6-47AD-A868-56D4B76FD105}"/>
              </a:ext>
            </a:extLst>
          </p:cNvPr>
          <p:cNvSpPr txBox="1"/>
          <p:nvPr/>
        </p:nvSpPr>
        <p:spPr>
          <a:xfrm>
            <a:off x="125868" y="1350371"/>
            <a:ext cx="2335465" cy="369332"/>
          </a:xfrm>
          <a:prstGeom prst="rect">
            <a:avLst/>
          </a:prstGeom>
          <a:solidFill>
            <a:schemeClr val="bg1"/>
          </a:solidFill>
        </p:spPr>
        <p:txBody>
          <a:bodyPr wrap="square" rtlCol="0">
            <a:spAutoFit/>
          </a:bodyPr>
          <a:lstStyle/>
          <a:p>
            <a:r>
              <a:rPr lang="en-US" dirty="0" err="1"/>
              <a:t>Rechercher</a:t>
            </a:r>
            <a:r>
              <a:rPr lang="en-US" dirty="0"/>
              <a:t> </a:t>
            </a:r>
            <a:r>
              <a:rPr lang="en-US" dirty="0" err="1"/>
              <a:t>une</a:t>
            </a:r>
            <a:r>
              <a:rPr lang="en-US" dirty="0"/>
              <a:t> DPEF…</a:t>
            </a:r>
          </a:p>
        </p:txBody>
      </p:sp>
      <p:sp>
        <p:nvSpPr>
          <p:cNvPr id="20" name="Rectangle 19">
            <a:extLst>
              <a:ext uri="{FF2B5EF4-FFF2-40B4-BE49-F238E27FC236}">
                <a16:creationId xmlns:a16="http://schemas.microsoft.com/office/drawing/2014/main" id="{F46BD5B6-A643-4B2D-956A-AD3DDB1A1D60}"/>
              </a:ext>
            </a:extLst>
          </p:cNvPr>
          <p:cNvSpPr/>
          <p:nvPr/>
        </p:nvSpPr>
        <p:spPr>
          <a:xfrm>
            <a:off x="125868" y="322446"/>
            <a:ext cx="1686231" cy="369332"/>
          </a:xfrm>
          <a:prstGeom prst="rect">
            <a:avLst/>
          </a:prstGeom>
          <a:solidFill>
            <a:schemeClr val="bg1"/>
          </a:solidFill>
        </p:spPr>
        <p:txBody>
          <a:bodyPr wrap="square" rtlCol="0">
            <a:spAutoFit/>
          </a:bodyPr>
          <a:lstStyle/>
          <a:p>
            <a:r>
              <a:rPr lang="en-US" dirty="0" err="1"/>
              <a:t>Accueil</a:t>
            </a:r>
            <a:endParaRPr lang="en-US" dirty="0"/>
          </a:p>
        </p:txBody>
      </p:sp>
      <p:sp>
        <p:nvSpPr>
          <p:cNvPr id="21" name="Rectangle 20">
            <a:extLst>
              <a:ext uri="{FF2B5EF4-FFF2-40B4-BE49-F238E27FC236}">
                <a16:creationId xmlns:a16="http://schemas.microsoft.com/office/drawing/2014/main" id="{A12AC50B-5280-4450-8287-B15B24E8B836}"/>
              </a:ext>
            </a:extLst>
          </p:cNvPr>
          <p:cNvSpPr/>
          <p:nvPr/>
        </p:nvSpPr>
        <p:spPr>
          <a:xfrm>
            <a:off x="81256" y="3751064"/>
            <a:ext cx="2389344" cy="369332"/>
          </a:xfrm>
          <a:prstGeom prst="rect">
            <a:avLst/>
          </a:prstGeom>
          <a:solidFill>
            <a:schemeClr val="bg1"/>
          </a:solidFill>
        </p:spPr>
        <p:txBody>
          <a:bodyPr wrap="square" rtlCol="0">
            <a:spAutoFit/>
          </a:bodyPr>
          <a:lstStyle/>
          <a:p>
            <a:r>
              <a:rPr lang="en-US" dirty="0" err="1"/>
              <a:t>Interroger</a:t>
            </a:r>
            <a:r>
              <a:rPr lang="en-US" dirty="0"/>
              <a:t> les DPEF</a:t>
            </a:r>
          </a:p>
        </p:txBody>
      </p:sp>
      <p:sp>
        <p:nvSpPr>
          <p:cNvPr id="22" name="Rectangle 21">
            <a:extLst>
              <a:ext uri="{FF2B5EF4-FFF2-40B4-BE49-F238E27FC236}">
                <a16:creationId xmlns:a16="http://schemas.microsoft.com/office/drawing/2014/main" id="{B583D341-5EB0-4A80-8B84-43529E0F093D}"/>
              </a:ext>
            </a:extLst>
          </p:cNvPr>
          <p:cNvSpPr/>
          <p:nvPr/>
        </p:nvSpPr>
        <p:spPr>
          <a:xfrm>
            <a:off x="77763" y="5712993"/>
            <a:ext cx="2109625" cy="369332"/>
          </a:xfrm>
          <a:prstGeom prst="rect">
            <a:avLst/>
          </a:prstGeom>
          <a:solidFill>
            <a:schemeClr val="bg1"/>
          </a:solidFill>
        </p:spPr>
        <p:txBody>
          <a:bodyPr wrap="square" rtlCol="0">
            <a:spAutoFit/>
          </a:bodyPr>
          <a:lstStyle/>
          <a:p>
            <a:r>
              <a:rPr lang="en-US" dirty="0" err="1"/>
              <a:t>Téléchargements</a:t>
            </a:r>
            <a:endParaRPr lang="en-US" dirty="0"/>
          </a:p>
        </p:txBody>
      </p:sp>
      <p:sp>
        <p:nvSpPr>
          <p:cNvPr id="24" name="Rectangle 23">
            <a:extLst>
              <a:ext uri="{FF2B5EF4-FFF2-40B4-BE49-F238E27FC236}">
                <a16:creationId xmlns:a16="http://schemas.microsoft.com/office/drawing/2014/main" id="{983E270C-F9A6-4603-B22B-55DA9DFFF84A}"/>
              </a:ext>
            </a:extLst>
          </p:cNvPr>
          <p:cNvSpPr/>
          <p:nvPr/>
        </p:nvSpPr>
        <p:spPr>
          <a:xfrm>
            <a:off x="77763" y="6196263"/>
            <a:ext cx="2109625" cy="369332"/>
          </a:xfrm>
          <a:prstGeom prst="rect">
            <a:avLst/>
          </a:prstGeom>
          <a:solidFill>
            <a:schemeClr val="bg1"/>
          </a:solidFill>
        </p:spPr>
        <p:txBody>
          <a:bodyPr wrap="square" rtlCol="0">
            <a:spAutoFit/>
          </a:bodyPr>
          <a:lstStyle/>
          <a:p>
            <a:r>
              <a:rPr lang="en-US" dirty="0" err="1"/>
              <a:t>Méthodes</a:t>
            </a:r>
            <a:endParaRPr lang="en-US" dirty="0"/>
          </a:p>
        </p:txBody>
      </p:sp>
      <p:sp>
        <p:nvSpPr>
          <p:cNvPr id="28" name="Flèche : chevron 27">
            <a:extLst>
              <a:ext uri="{FF2B5EF4-FFF2-40B4-BE49-F238E27FC236}">
                <a16:creationId xmlns:a16="http://schemas.microsoft.com/office/drawing/2014/main" id="{6DCEDCC4-1CA0-4500-B2BD-BEA0978152D2}"/>
              </a:ext>
            </a:extLst>
          </p:cNvPr>
          <p:cNvSpPr/>
          <p:nvPr/>
        </p:nvSpPr>
        <p:spPr>
          <a:xfrm>
            <a:off x="35963" y="1227500"/>
            <a:ext cx="125868" cy="521153"/>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505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2CC899C-BF13-408D-BEDA-9F4753C0A219}"/>
              </a:ext>
            </a:extLst>
          </p:cNvPr>
          <p:cNvSpPr/>
          <p:nvPr/>
        </p:nvSpPr>
        <p:spPr>
          <a:xfrm>
            <a:off x="2890700" y="460945"/>
            <a:ext cx="5212709" cy="461665"/>
          </a:xfrm>
          <a:prstGeom prst="rect">
            <a:avLst/>
          </a:prstGeom>
        </p:spPr>
        <p:txBody>
          <a:bodyPr wrap="none">
            <a:spAutoFit/>
          </a:bodyPr>
          <a:lstStyle/>
          <a:p>
            <a:r>
              <a:rPr lang="en-US" sz="2400" dirty="0" err="1"/>
              <a:t>Interroger</a:t>
            </a:r>
            <a:r>
              <a:rPr lang="en-US" sz="2400" dirty="0"/>
              <a:t> les DPEF: </a:t>
            </a:r>
            <a:r>
              <a:rPr lang="en-US" sz="2400" dirty="0" err="1">
                <a:solidFill>
                  <a:schemeClr val="bg1">
                    <a:lumMod val="75000"/>
                  </a:schemeClr>
                </a:solidFill>
              </a:rPr>
              <a:t>lutter</a:t>
            </a:r>
            <a:r>
              <a:rPr lang="en-US" sz="2400" dirty="0">
                <a:solidFill>
                  <a:schemeClr val="bg1">
                    <a:lumMod val="75000"/>
                  </a:schemeClr>
                </a:solidFill>
              </a:rPr>
              <a:t> pollution air</a:t>
            </a:r>
            <a:r>
              <a:rPr lang="en-US" sz="2400" dirty="0"/>
              <a:t>…</a:t>
            </a:r>
          </a:p>
        </p:txBody>
      </p:sp>
      <p:graphicFrame>
        <p:nvGraphicFramePr>
          <p:cNvPr id="13" name="Tableau 13">
            <a:extLst>
              <a:ext uri="{FF2B5EF4-FFF2-40B4-BE49-F238E27FC236}">
                <a16:creationId xmlns:a16="http://schemas.microsoft.com/office/drawing/2014/main" id="{72011533-2CA7-4F2F-B323-BBA8E50E2005}"/>
              </a:ext>
            </a:extLst>
          </p:cNvPr>
          <p:cNvGraphicFramePr>
            <a:graphicFrameLocks noGrp="1"/>
          </p:cNvGraphicFramePr>
          <p:nvPr>
            <p:extLst>
              <p:ext uri="{D42A27DB-BD31-4B8C-83A1-F6EECF244321}">
                <p14:modId xmlns:p14="http://schemas.microsoft.com/office/powerpoint/2010/main" val="282801603"/>
              </p:ext>
            </p:extLst>
          </p:nvPr>
        </p:nvGraphicFramePr>
        <p:xfrm>
          <a:off x="2890699" y="1190114"/>
          <a:ext cx="8835135" cy="5308600"/>
        </p:xfrm>
        <a:graphic>
          <a:graphicData uri="http://schemas.openxmlformats.org/drawingml/2006/table">
            <a:tbl>
              <a:tblPr firstRow="1" bandRow="1">
                <a:tableStyleId>{5C22544A-7EE6-4342-B048-85BDC9FD1C3A}</a:tableStyleId>
              </a:tblPr>
              <a:tblGrid>
                <a:gridCol w="1972763">
                  <a:extLst>
                    <a:ext uri="{9D8B030D-6E8A-4147-A177-3AD203B41FA5}">
                      <a16:colId xmlns:a16="http://schemas.microsoft.com/office/drawing/2014/main" val="1824832380"/>
                    </a:ext>
                  </a:extLst>
                </a:gridCol>
                <a:gridCol w="4398624">
                  <a:extLst>
                    <a:ext uri="{9D8B030D-6E8A-4147-A177-3AD203B41FA5}">
                      <a16:colId xmlns:a16="http://schemas.microsoft.com/office/drawing/2014/main" val="478452738"/>
                    </a:ext>
                  </a:extLst>
                </a:gridCol>
                <a:gridCol w="341784">
                  <a:extLst>
                    <a:ext uri="{9D8B030D-6E8A-4147-A177-3AD203B41FA5}">
                      <a16:colId xmlns:a16="http://schemas.microsoft.com/office/drawing/2014/main" val="3783294424"/>
                    </a:ext>
                  </a:extLst>
                </a:gridCol>
                <a:gridCol w="2121964">
                  <a:extLst>
                    <a:ext uri="{9D8B030D-6E8A-4147-A177-3AD203B41FA5}">
                      <a16:colId xmlns:a16="http://schemas.microsoft.com/office/drawing/2014/main" val="351878843"/>
                    </a:ext>
                  </a:extLst>
                </a:gridCol>
              </a:tblGrid>
              <a:tr h="370840">
                <a:tc>
                  <a:txBody>
                    <a:bodyPr/>
                    <a:lstStyle/>
                    <a:p>
                      <a:r>
                        <a:rPr lang="fr-FR" noProof="0" dirty="0"/>
                        <a:t>Entreprise</a:t>
                      </a:r>
                    </a:p>
                  </a:txBody>
                  <a:tcPr/>
                </a:tc>
                <a:tc>
                  <a:txBody>
                    <a:bodyPr/>
                    <a:lstStyle/>
                    <a:p>
                      <a:r>
                        <a:rPr lang="fr-FR" noProof="0" dirty="0"/>
                        <a:t>Match</a:t>
                      </a:r>
                    </a:p>
                  </a:txBody>
                  <a:tcPr/>
                </a:tc>
                <a:tc>
                  <a:txBody>
                    <a:bodyPr/>
                    <a:lstStyle/>
                    <a:p>
                      <a:endParaRPr lang="fr-FR" noProof="0" dirty="0"/>
                    </a:p>
                  </a:txBody>
                  <a:tcPr/>
                </a:tc>
                <a:tc>
                  <a:txBody>
                    <a:bodyPr/>
                    <a:lstStyle/>
                    <a:p>
                      <a:r>
                        <a:rPr lang="fr-FR" noProof="0" dirty="0"/>
                        <a:t>Référence:</a:t>
                      </a:r>
                    </a:p>
                  </a:txBody>
                  <a:tcPr/>
                </a:tc>
                <a:extLst>
                  <a:ext uri="{0D108BD9-81ED-4DB2-BD59-A6C34878D82A}">
                    <a16:rowId xmlns:a16="http://schemas.microsoft.com/office/drawing/2014/main" val="1424442975"/>
                  </a:ext>
                </a:extLst>
              </a:tr>
              <a:tr h="370840">
                <a:tc>
                  <a:txBody>
                    <a:bodyPr/>
                    <a:lstStyle/>
                    <a:p>
                      <a:r>
                        <a:rPr lang="fr-FR" noProof="0" dirty="0"/>
                        <a:t>Michelin</a:t>
                      </a:r>
                    </a:p>
                  </a:txBody>
                  <a:tcPr/>
                </a:tc>
                <a:tc>
                  <a:txBody>
                    <a:bodyPr/>
                    <a:lstStyle/>
                    <a:p>
                      <a:r>
                        <a:rPr lang="fr-FR" noProof="0" dirty="0"/>
                        <a:t>“Risques de pollution de l’air, des sols et de l’eau Michelin a pris pleinement la mesure des enjeux et des risques issus des rejets dans les sols”</a:t>
                      </a:r>
                    </a:p>
                  </a:txBody>
                  <a:tcPr/>
                </a:tc>
                <a:tc>
                  <a:txBody>
                    <a:bodyPr/>
                    <a:lstStyle/>
                    <a:p>
                      <a:endParaRPr lang="fr-FR" noProof="0" dirty="0"/>
                    </a:p>
                  </a:txBody>
                  <a:tcPr/>
                </a:tc>
                <a:tc>
                  <a:txBody>
                    <a:bodyPr/>
                    <a:lstStyle/>
                    <a:p>
                      <a:r>
                        <a:rPr lang="fr-FR" noProof="0" dirty="0"/>
                        <a:t>Page 62, paragraphe 3</a:t>
                      </a:r>
                    </a:p>
                  </a:txBody>
                  <a:tcPr/>
                </a:tc>
                <a:extLst>
                  <a:ext uri="{0D108BD9-81ED-4DB2-BD59-A6C34878D82A}">
                    <a16:rowId xmlns:a16="http://schemas.microsoft.com/office/drawing/2014/main" val="672684988"/>
                  </a:ext>
                </a:extLst>
              </a:tr>
              <a:tr h="370840">
                <a:tc>
                  <a:txBody>
                    <a:bodyPr/>
                    <a:lstStyle/>
                    <a:p>
                      <a:r>
                        <a:rPr lang="en-US" sz="1800" b="0" i="0" kern="1200" dirty="0" err="1">
                          <a:solidFill>
                            <a:schemeClr val="dk1"/>
                          </a:solidFill>
                          <a:effectLst/>
                          <a:latin typeface="+mn-lt"/>
                          <a:ea typeface="+mn-ea"/>
                          <a:cs typeface="+mn-cs"/>
                        </a:rPr>
                        <a:t>Auchen</a:t>
                      </a:r>
                      <a:r>
                        <a:rPr lang="en-US" sz="1800" b="0" i="0" kern="1200" dirty="0">
                          <a:solidFill>
                            <a:schemeClr val="dk1"/>
                          </a:solidFill>
                          <a:effectLst/>
                          <a:latin typeface="+mn-lt"/>
                          <a:ea typeface="+mn-ea"/>
                          <a:cs typeface="+mn-cs"/>
                        </a:rPr>
                        <a:t> Holding</a:t>
                      </a:r>
                      <a:endParaRPr lang="fr-FR" noProof="0" dirty="0"/>
                    </a:p>
                  </a:txBody>
                  <a:tcPr/>
                </a:tc>
                <a:tc>
                  <a:txBody>
                    <a:bodyPr/>
                    <a:lstStyle/>
                    <a:p>
                      <a:r>
                        <a:rPr lang="fr-FR" noProof="0" dirty="0"/>
                        <a:t>“</a:t>
                      </a:r>
                      <a:r>
                        <a:rPr lang="fr-FR" sz="1800" b="0" i="0" kern="1200" dirty="0">
                          <a:solidFill>
                            <a:schemeClr val="dk1"/>
                          </a:solidFill>
                          <a:effectLst/>
                          <a:latin typeface="+mn-lt"/>
                          <a:ea typeface="+mn-ea"/>
                          <a:cs typeface="+mn-cs"/>
                        </a:rPr>
                        <a:t>Réduire au maximum le risque de pollution lié à l’exploitation des sites Sur les magasins, les principaux risques de pollution de l’environnement sont liés aux fuites de fluides frigorigènes pour la pollution atmosphérique ainsi qu’à stations-service pour la pollution des sols et des eaux.</a:t>
                      </a:r>
                      <a:r>
                        <a:rPr lang="fr-FR" noProof="0" dirty="0"/>
                        <a:t>“</a:t>
                      </a:r>
                    </a:p>
                  </a:txBody>
                  <a:tcPr/>
                </a:tc>
                <a:tc>
                  <a:txBody>
                    <a:bodyPr/>
                    <a:lstStyle/>
                    <a:p>
                      <a:endParaRPr lang="fr-FR"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Page 66, paragraphe 2</a:t>
                      </a:r>
                    </a:p>
                    <a:p>
                      <a:endParaRPr lang="fr-FR" noProof="0" dirty="0"/>
                    </a:p>
                  </a:txBody>
                  <a:tcPr/>
                </a:tc>
                <a:extLst>
                  <a:ext uri="{0D108BD9-81ED-4DB2-BD59-A6C34878D82A}">
                    <a16:rowId xmlns:a16="http://schemas.microsoft.com/office/drawing/2014/main" val="2350062373"/>
                  </a:ext>
                </a:extLst>
              </a:tr>
              <a:tr h="370840">
                <a:tc>
                  <a:txBody>
                    <a:bodyPr/>
                    <a:lstStyle/>
                    <a:p>
                      <a:r>
                        <a:rPr lang="fr-FR" noProof="0" dirty="0"/>
                        <a:t>Michelin</a:t>
                      </a:r>
                    </a:p>
                  </a:txBody>
                  <a:tcPr/>
                </a:tc>
                <a:tc>
                  <a:txBody>
                    <a:bodyPr/>
                    <a:lstStyle/>
                    <a:p>
                      <a:pPr algn="l" fontAlgn="ctr"/>
                      <a:r>
                        <a:rPr lang="fr-FR" noProof="0" dirty="0"/>
                        <a:t>“</a:t>
                      </a:r>
                      <a:r>
                        <a:rPr lang="fr-FR" dirty="0">
                          <a:effectLst/>
                        </a:rPr>
                        <a:t>Les principaux facteurs de risque associés au processus de fabrication des pneumatiques sont la consommation de ressources (énergie, eau), la pollution des sols, de l’eau et de l’air, les émissions de gaz à effet de serre et la gestion des déchets.</a:t>
                      </a:r>
                      <a:r>
                        <a:rPr lang="fr-FR" noProof="0" dirty="0"/>
                        <a:t> “</a:t>
                      </a:r>
                      <a:endParaRPr lang="fr-FR" dirty="0">
                        <a:effectLst/>
                      </a:endParaRPr>
                    </a:p>
                  </a:txBody>
                  <a:tcPr anchor="ctr"/>
                </a:tc>
                <a:tc>
                  <a:txBody>
                    <a:bodyPr/>
                    <a:lstStyle/>
                    <a:p>
                      <a:endParaRPr lang="fr-FR"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Page 156, paragraphe 1</a:t>
                      </a:r>
                    </a:p>
                  </a:txBody>
                  <a:tcPr/>
                </a:tc>
                <a:extLst>
                  <a:ext uri="{0D108BD9-81ED-4DB2-BD59-A6C34878D82A}">
                    <a16:rowId xmlns:a16="http://schemas.microsoft.com/office/drawing/2014/main" val="336273067"/>
                  </a:ext>
                </a:extLst>
              </a:tr>
            </a:tbl>
          </a:graphicData>
        </a:graphic>
      </p:graphicFrame>
      <p:sp>
        <p:nvSpPr>
          <p:cNvPr id="18" name="Rectangle 17">
            <a:extLst>
              <a:ext uri="{FF2B5EF4-FFF2-40B4-BE49-F238E27FC236}">
                <a16:creationId xmlns:a16="http://schemas.microsoft.com/office/drawing/2014/main" id="{7E66C600-6DCF-4B11-8EFE-4D3554E2A8A4}"/>
              </a:ext>
            </a:extLst>
          </p:cNvPr>
          <p:cNvSpPr/>
          <p:nvPr/>
        </p:nvSpPr>
        <p:spPr>
          <a:xfrm>
            <a:off x="0" y="0"/>
            <a:ext cx="25452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0028CA5-792B-4091-B46C-ECF43A8B4DD9}"/>
              </a:ext>
            </a:extLst>
          </p:cNvPr>
          <p:cNvSpPr/>
          <p:nvPr/>
        </p:nvSpPr>
        <p:spPr>
          <a:xfrm>
            <a:off x="77763" y="1190114"/>
            <a:ext cx="2392837" cy="24006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ZoneTexte 22">
            <a:extLst>
              <a:ext uri="{FF2B5EF4-FFF2-40B4-BE49-F238E27FC236}">
                <a16:creationId xmlns:a16="http://schemas.microsoft.com/office/drawing/2014/main" id="{CFB5996F-81C3-4865-B7FE-5EBB4FD0D8CC}"/>
              </a:ext>
            </a:extLst>
          </p:cNvPr>
          <p:cNvSpPr txBox="1"/>
          <p:nvPr/>
        </p:nvSpPr>
        <p:spPr>
          <a:xfrm>
            <a:off x="125868" y="1350371"/>
            <a:ext cx="2335465" cy="369332"/>
          </a:xfrm>
          <a:prstGeom prst="rect">
            <a:avLst/>
          </a:prstGeom>
          <a:solidFill>
            <a:schemeClr val="bg1"/>
          </a:solidFill>
        </p:spPr>
        <p:txBody>
          <a:bodyPr wrap="square" rtlCol="0">
            <a:spAutoFit/>
          </a:bodyPr>
          <a:lstStyle/>
          <a:p>
            <a:r>
              <a:rPr lang="en-US" dirty="0" err="1"/>
              <a:t>Rechercher</a:t>
            </a:r>
            <a:r>
              <a:rPr lang="en-US" dirty="0"/>
              <a:t> </a:t>
            </a:r>
            <a:r>
              <a:rPr lang="en-US" dirty="0" err="1"/>
              <a:t>une</a:t>
            </a:r>
            <a:r>
              <a:rPr lang="en-US" dirty="0"/>
              <a:t> DPEF…</a:t>
            </a:r>
          </a:p>
        </p:txBody>
      </p:sp>
      <p:sp>
        <p:nvSpPr>
          <p:cNvPr id="24" name="Rectangle 23">
            <a:extLst>
              <a:ext uri="{FF2B5EF4-FFF2-40B4-BE49-F238E27FC236}">
                <a16:creationId xmlns:a16="http://schemas.microsoft.com/office/drawing/2014/main" id="{A39CCF84-59CF-457D-969C-0C8C26FC24D3}"/>
              </a:ext>
            </a:extLst>
          </p:cNvPr>
          <p:cNvSpPr/>
          <p:nvPr/>
        </p:nvSpPr>
        <p:spPr>
          <a:xfrm>
            <a:off x="125868" y="322446"/>
            <a:ext cx="1686231" cy="369332"/>
          </a:xfrm>
          <a:prstGeom prst="rect">
            <a:avLst/>
          </a:prstGeom>
          <a:solidFill>
            <a:schemeClr val="bg1"/>
          </a:solidFill>
        </p:spPr>
        <p:txBody>
          <a:bodyPr wrap="square" rtlCol="0">
            <a:spAutoFit/>
          </a:bodyPr>
          <a:lstStyle/>
          <a:p>
            <a:r>
              <a:rPr lang="en-US" dirty="0" err="1"/>
              <a:t>Accueil</a:t>
            </a:r>
            <a:endParaRPr lang="en-US" dirty="0"/>
          </a:p>
        </p:txBody>
      </p:sp>
      <p:sp>
        <p:nvSpPr>
          <p:cNvPr id="25" name="Rectangle 24">
            <a:extLst>
              <a:ext uri="{FF2B5EF4-FFF2-40B4-BE49-F238E27FC236}">
                <a16:creationId xmlns:a16="http://schemas.microsoft.com/office/drawing/2014/main" id="{853AC1D0-2A92-43C6-BA36-5F96D7011C2E}"/>
              </a:ext>
            </a:extLst>
          </p:cNvPr>
          <p:cNvSpPr/>
          <p:nvPr/>
        </p:nvSpPr>
        <p:spPr>
          <a:xfrm>
            <a:off x="81256" y="3751064"/>
            <a:ext cx="2389344" cy="369332"/>
          </a:xfrm>
          <a:prstGeom prst="rect">
            <a:avLst/>
          </a:prstGeom>
          <a:solidFill>
            <a:schemeClr val="bg1"/>
          </a:solidFill>
        </p:spPr>
        <p:txBody>
          <a:bodyPr wrap="square" rtlCol="0">
            <a:spAutoFit/>
          </a:bodyPr>
          <a:lstStyle/>
          <a:p>
            <a:r>
              <a:rPr lang="en-US" dirty="0" err="1"/>
              <a:t>Interroger</a:t>
            </a:r>
            <a:r>
              <a:rPr lang="en-US" dirty="0"/>
              <a:t> les DPEF</a:t>
            </a:r>
          </a:p>
        </p:txBody>
      </p:sp>
      <p:sp>
        <p:nvSpPr>
          <p:cNvPr id="26" name="Rectangle 25">
            <a:extLst>
              <a:ext uri="{FF2B5EF4-FFF2-40B4-BE49-F238E27FC236}">
                <a16:creationId xmlns:a16="http://schemas.microsoft.com/office/drawing/2014/main" id="{4A91E0BF-AE0B-4554-BE35-497667EE9A17}"/>
              </a:ext>
            </a:extLst>
          </p:cNvPr>
          <p:cNvSpPr/>
          <p:nvPr/>
        </p:nvSpPr>
        <p:spPr>
          <a:xfrm>
            <a:off x="77763" y="5712993"/>
            <a:ext cx="2109625" cy="369332"/>
          </a:xfrm>
          <a:prstGeom prst="rect">
            <a:avLst/>
          </a:prstGeom>
          <a:solidFill>
            <a:schemeClr val="bg1"/>
          </a:solidFill>
        </p:spPr>
        <p:txBody>
          <a:bodyPr wrap="square" rtlCol="0">
            <a:spAutoFit/>
          </a:bodyPr>
          <a:lstStyle/>
          <a:p>
            <a:r>
              <a:rPr lang="en-US" dirty="0" err="1"/>
              <a:t>Téléchargements</a:t>
            </a:r>
            <a:endParaRPr lang="en-US" dirty="0"/>
          </a:p>
        </p:txBody>
      </p:sp>
      <p:sp>
        <p:nvSpPr>
          <p:cNvPr id="27" name="Rectangle 26">
            <a:extLst>
              <a:ext uri="{FF2B5EF4-FFF2-40B4-BE49-F238E27FC236}">
                <a16:creationId xmlns:a16="http://schemas.microsoft.com/office/drawing/2014/main" id="{2909814C-D9DC-4FFC-AFF0-7381C0EBF276}"/>
              </a:ext>
            </a:extLst>
          </p:cNvPr>
          <p:cNvSpPr/>
          <p:nvPr/>
        </p:nvSpPr>
        <p:spPr>
          <a:xfrm>
            <a:off x="77763" y="6196263"/>
            <a:ext cx="2109625" cy="369332"/>
          </a:xfrm>
          <a:prstGeom prst="rect">
            <a:avLst/>
          </a:prstGeom>
          <a:solidFill>
            <a:schemeClr val="bg1"/>
          </a:solidFill>
        </p:spPr>
        <p:txBody>
          <a:bodyPr wrap="square" rtlCol="0">
            <a:spAutoFit/>
          </a:bodyPr>
          <a:lstStyle/>
          <a:p>
            <a:r>
              <a:rPr lang="en-US" dirty="0" err="1"/>
              <a:t>Méthodes</a:t>
            </a:r>
            <a:endParaRPr lang="en-US" dirty="0"/>
          </a:p>
        </p:txBody>
      </p:sp>
      <p:sp>
        <p:nvSpPr>
          <p:cNvPr id="30" name="Flèche : chevron 29">
            <a:extLst>
              <a:ext uri="{FF2B5EF4-FFF2-40B4-BE49-F238E27FC236}">
                <a16:creationId xmlns:a16="http://schemas.microsoft.com/office/drawing/2014/main" id="{D300761D-E7F5-4D81-9211-55243F6D749E}"/>
              </a:ext>
            </a:extLst>
          </p:cNvPr>
          <p:cNvSpPr/>
          <p:nvPr/>
        </p:nvSpPr>
        <p:spPr>
          <a:xfrm>
            <a:off x="0" y="3675153"/>
            <a:ext cx="125868" cy="521153"/>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72246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348</Words>
  <Application>Microsoft Office PowerPoint</Application>
  <PresentationFormat>Grand écran</PresentationFormat>
  <Paragraphs>65</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Charles Gaydon</dc:creator>
  <cp:lastModifiedBy>Charles Gaydon</cp:lastModifiedBy>
  <cp:revision>32</cp:revision>
  <dcterms:created xsi:type="dcterms:W3CDTF">2020-03-30T16:44:05Z</dcterms:created>
  <dcterms:modified xsi:type="dcterms:W3CDTF">2020-04-08T16:38:16Z</dcterms:modified>
</cp:coreProperties>
</file>