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sldIdLst>
    <p:sldId id="940" r:id="rId5"/>
    <p:sldId id="954" r:id="rId6"/>
    <p:sldId id="942" r:id="rId7"/>
    <p:sldId id="952" r:id="rId8"/>
    <p:sldId id="953" r:id="rId9"/>
    <p:sldId id="941" r:id="rId10"/>
    <p:sldId id="955" r:id="rId11"/>
    <p:sldId id="943" r:id="rId12"/>
    <p:sldId id="956" r:id="rId13"/>
    <p:sldId id="957" r:id="rId14"/>
    <p:sldId id="944" r:id="rId15"/>
    <p:sldId id="945" r:id="rId16"/>
    <p:sldId id="958" r:id="rId17"/>
    <p:sldId id="960" r:id="rId18"/>
    <p:sldId id="961" r:id="rId19"/>
    <p:sldId id="962" r:id="rId20"/>
    <p:sldId id="948" r:id="rId21"/>
    <p:sldId id="949" r:id="rId22"/>
    <p:sldId id="963" r:id="rId23"/>
    <p:sldId id="964" r:id="rId24"/>
    <p:sldId id="965" r:id="rId25"/>
    <p:sldId id="947" r:id="rId26"/>
    <p:sldId id="950" r:id="rId27"/>
    <p:sldId id="966"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Yury German" initials="YG" lastIdx="5" clrIdx="5">
    <p:extLst>
      <p:ext uri="{19B8F6BF-5375-455C-9EA6-DF929625EA0E}">
        <p15:presenceInfo xmlns:p15="http://schemas.microsoft.com/office/powerpoint/2012/main" userId="Yury German" providerId="None"/>
      </p:ext>
    </p:extLst>
  </p:cmAuthor>
  <p:cmAuthor id="2" name="Maxim Chernuschenko" initials="MC" lastIdx="7" clrIdx="0">
    <p:extLst/>
  </p:cmAuthor>
  <p:cmAuthor id="3" name="Sergey Alexandrov" initials="SA" lastIdx="1" clrIdx="1">
    <p:extLst/>
  </p:cmAuthor>
  <p:cmAuthor id="4" name="User" initials="U" lastIdx="31" clrIdx="2"/>
  <p:cmAuthor id="5" name="Artem Andreev" initials="AA" lastIdx="10" clrIdx="3">
    <p:extLst>
      <p:ext uri="{19B8F6BF-5375-455C-9EA6-DF929625EA0E}">
        <p15:presenceInfo xmlns:p15="http://schemas.microsoft.com/office/powerpoint/2012/main" userId="Artem Andreev" providerId="None"/>
      </p:ext>
    </p:extLst>
  </p:cmAuthor>
  <p:cmAuthor id="6" name="Trifonov Alexey" initials="TA" lastIdx="7" clrIdx="4">
    <p:extLst>
      <p:ext uri="{19B8F6BF-5375-455C-9EA6-DF929625EA0E}">
        <p15:presenceInfo xmlns:p15="http://schemas.microsoft.com/office/powerpoint/2012/main" userId="eb7241aac44da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0" autoAdjust="0"/>
    <p:restoredTop sz="95606" autoAdjust="0"/>
  </p:normalViewPr>
  <p:slideViewPr>
    <p:cSldViewPr>
      <p:cViewPr varScale="1">
        <p:scale>
          <a:sx n="106" d="100"/>
          <a:sy n="106" d="100"/>
        </p:scale>
        <p:origin x="474" y="120"/>
      </p:cViewPr>
      <p:guideLst>
        <p:guide orient="horz" pos="1979"/>
        <p:guide pos="2925"/>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MY" sz="1800" b="0" i="0" baseline="0">
                <a:effectLst/>
              </a:rPr>
              <a:t>Estimated Sales of Moneylenders &amp; Grey Market, Our Share</a:t>
            </a:r>
            <a:endParaRPr lang="en-MY">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945552592754597E-2"/>
          <c:y val="0.18109021098585376"/>
          <c:w val="0.85124711842926204"/>
          <c:h val="0.68456275479710416"/>
        </c:manualLayout>
      </c:layout>
      <c:barChart>
        <c:barDir val="col"/>
        <c:grouping val="stacked"/>
        <c:varyColors val="0"/>
        <c:ser>
          <c:idx val="0"/>
          <c:order val="0"/>
          <c:tx>
            <c:strRef>
              <c:f>'Main parameters'!$A$160</c:f>
              <c:strCache>
                <c:ptCount val="1"/>
                <c:pt idx="0">
                  <c:v>MFIs, NGO and Co-op, mln usd</c:v>
                </c:pt>
              </c:strCache>
            </c:strRef>
          </c:tx>
          <c:spPr>
            <a:solidFill>
              <a:srgbClr val="FF0000"/>
            </a:solidFill>
            <a:ln>
              <a:noFill/>
            </a:ln>
            <a:effectLst/>
          </c:spPr>
          <c:invertIfNegative val="0"/>
          <c:dLbls>
            <c:dLbl>
              <c:idx val="0"/>
              <c:layout>
                <c:manualLayout>
                  <c:x val="0"/>
                  <c:y val="-3.09724445233523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750-43FC-B23F-F79D2CDDE8FB}"/>
                </c:ext>
              </c:extLst>
            </c:dLbl>
            <c:dLbl>
              <c:idx val="1"/>
              <c:layout>
                <c:manualLayout>
                  <c:x val="0"/>
                  <c:y val="-5.265315568969914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50-43FC-B23F-F79D2CDDE8FB}"/>
                </c:ext>
              </c:extLst>
            </c:dLbl>
            <c:dLbl>
              <c:idx val="2"/>
              <c:layout>
                <c:manualLayout>
                  <c:x val="0"/>
                  <c:y val="-6.813937795137532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750-43FC-B23F-F79D2CDDE8FB}"/>
                </c:ext>
              </c:extLst>
            </c:dLbl>
            <c:dLbl>
              <c:idx val="3"/>
              <c:layout>
                <c:manualLayout>
                  <c:x val="0"/>
                  <c:y val="-8.672284466538675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50-43FC-B23F-F79D2CDDE8FB}"/>
                </c:ext>
              </c:extLst>
            </c:dLbl>
            <c:dLbl>
              <c:idx val="4"/>
              <c:layout>
                <c:manualLayout>
                  <c:x val="0"/>
                  <c:y val="-8.982008911772186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750-43FC-B23F-F79D2CDDE8FB}"/>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'Main parameters'!$B$159:$F$159</c:f>
              <c:numCache>
                <c:formatCode>General</c:formatCode>
                <c:ptCount val="5"/>
                <c:pt idx="0">
                  <c:v>2016</c:v>
                </c:pt>
                <c:pt idx="1">
                  <c:v>2017</c:v>
                </c:pt>
                <c:pt idx="2">
                  <c:v>2018</c:v>
                </c:pt>
                <c:pt idx="3">
                  <c:v>2019</c:v>
                </c:pt>
                <c:pt idx="4">
                  <c:v>2020</c:v>
                </c:pt>
              </c:numCache>
            </c:numRef>
          </c:cat>
          <c:val>
            <c:numRef>
              <c:f>'Main parameters'!$B$160:$F$160</c:f>
              <c:numCache>
                <c:formatCode>_(* #,##0_);_(* \(#,##0\);_(* "-"??_);_(@_)</c:formatCode>
                <c:ptCount val="5"/>
                <c:pt idx="0">
                  <c:v>3399</c:v>
                </c:pt>
                <c:pt idx="1">
                  <c:v>3636.9300000000003</c:v>
                </c:pt>
                <c:pt idx="2">
                  <c:v>3891.5151000000005</c:v>
                </c:pt>
                <c:pt idx="3">
                  <c:v>4163.9211570000007</c:v>
                </c:pt>
                <c:pt idx="4">
                  <c:v>4455.395637990001</c:v>
                </c:pt>
              </c:numCache>
            </c:numRef>
          </c:val>
          <c:extLst>
            <c:ext xmlns:c16="http://schemas.microsoft.com/office/drawing/2014/chart" uri="{C3380CC4-5D6E-409C-BE32-E72D297353CC}">
              <c16:uniqueId val="{00000005-4750-43FC-B23F-F79D2CDDE8FB}"/>
            </c:ext>
          </c:extLst>
        </c:ser>
        <c:ser>
          <c:idx val="1"/>
          <c:order val="1"/>
          <c:tx>
            <c:strRef>
              <c:f>'Main parameters'!$A$161</c:f>
              <c:strCache>
                <c:ptCount val="1"/>
                <c:pt idx="0">
                  <c:v>Pawnshops and unofficial lenders, mln usd</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'Main parameters'!$B$159:$F$159</c:f>
              <c:numCache>
                <c:formatCode>General</c:formatCode>
                <c:ptCount val="5"/>
                <c:pt idx="0">
                  <c:v>2016</c:v>
                </c:pt>
                <c:pt idx="1">
                  <c:v>2017</c:v>
                </c:pt>
                <c:pt idx="2">
                  <c:v>2018</c:v>
                </c:pt>
                <c:pt idx="3">
                  <c:v>2019</c:v>
                </c:pt>
                <c:pt idx="4">
                  <c:v>2020</c:v>
                </c:pt>
              </c:numCache>
            </c:numRef>
          </c:cat>
          <c:val>
            <c:numRef>
              <c:f>'Main parameters'!$B$161:$F$161</c:f>
              <c:numCache>
                <c:formatCode>_(* #,##0_);_(* \(#,##0\);_(* "-"??_);_(@_)</c:formatCode>
                <c:ptCount val="5"/>
                <c:pt idx="0" formatCode="_(* #,##0_);_(* \(#,##0\);_(* &quot;-&quot;?_);_(@_)">
                  <c:v>1150</c:v>
                </c:pt>
                <c:pt idx="1">
                  <c:v>1230.5</c:v>
                </c:pt>
                <c:pt idx="2">
                  <c:v>1316.635</c:v>
                </c:pt>
                <c:pt idx="3">
                  <c:v>1408.79945</c:v>
                </c:pt>
                <c:pt idx="4">
                  <c:v>1507.4154115000001</c:v>
                </c:pt>
              </c:numCache>
            </c:numRef>
          </c:val>
          <c:extLst>
            <c:ext xmlns:c16="http://schemas.microsoft.com/office/drawing/2014/chart" uri="{C3380CC4-5D6E-409C-BE32-E72D297353CC}">
              <c16:uniqueId val="{00000006-4750-43FC-B23F-F79D2CDDE8FB}"/>
            </c:ext>
          </c:extLst>
        </c:ser>
        <c:dLbls>
          <c:showLegendKey val="0"/>
          <c:showVal val="0"/>
          <c:showCatName val="0"/>
          <c:showSerName val="0"/>
          <c:showPercent val="0"/>
          <c:showBubbleSize val="0"/>
        </c:dLbls>
        <c:gapWidth val="150"/>
        <c:overlap val="100"/>
        <c:axId val="42250240"/>
        <c:axId val="42251776"/>
        <c:extLst>
          <c:ext xmlns:c15="http://schemas.microsoft.com/office/drawing/2012/chart" uri="{02D57815-91ED-43cb-92C2-25804820EDAC}">
            <c15:filteredBarSeries>
              <c15:ser>
                <c:idx val="2"/>
                <c:order val="2"/>
                <c:tx>
                  <c:strRef>
                    <c:extLst>
                      <c:ext uri="{02D57815-91ED-43cb-92C2-25804820EDAC}">
                        <c15:formulaRef>
                          <c15:sqref>'Main parameters'!$A$162</c15:sqref>
                        </c15:formulaRef>
                      </c:ext>
                    </c:extLst>
                    <c:strCache>
                      <c:ptCount val="1"/>
                      <c:pt idx="0">
                        <c:v>Overal Market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'Main parameters'!$B$159:$F$159</c15:sqref>
                        </c15:formulaRef>
                      </c:ext>
                    </c:extLst>
                    <c:numCache>
                      <c:formatCode>General</c:formatCode>
                      <c:ptCount val="5"/>
                      <c:pt idx="0">
                        <c:v>2016</c:v>
                      </c:pt>
                      <c:pt idx="1">
                        <c:v>2017</c:v>
                      </c:pt>
                      <c:pt idx="2">
                        <c:v>2018</c:v>
                      </c:pt>
                      <c:pt idx="3">
                        <c:v>2019</c:v>
                      </c:pt>
                      <c:pt idx="4">
                        <c:v>2020</c:v>
                      </c:pt>
                    </c:numCache>
                  </c:numRef>
                </c:cat>
                <c:val>
                  <c:numRef>
                    <c:extLst>
                      <c:ext uri="{02D57815-91ED-43cb-92C2-25804820EDAC}">
                        <c15:formulaRef>
                          <c15:sqref>'Main parameters'!$B$162:$F$162</c15:sqref>
                        </c15:formulaRef>
                      </c:ext>
                    </c:extLst>
                    <c:numCache>
                      <c:formatCode>_(* #,##0_);_(* \(#,##0\);_(* "-"??_);_(@_)</c:formatCode>
                      <c:ptCount val="5"/>
                      <c:pt idx="0">
                        <c:v>4549</c:v>
                      </c:pt>
                      <c:pt idx="1">
                        <c:v>4867.43</c:v>
                      </c:pt>
                      <c:pt idx="2">
                        <c:v>5208.1501000000007</c:v>
                      </c:pt>
                      <c:pt idx="3">
                        <c:v>5572.7206070000011</c:v>
                      </c:pt>
                      <c:pt idx="4">
                        <c:v>5962.8110494900011</c:v>
                      </c:pt>
                    </c:numCache>
                  </c:numRef>
                </c:val>
                <c:extLst>
                  <c:ext xmlns:c16="http://schemas.microsoft.com/office/drawing/2014/chart" uri="{C3380CC4-5D6E-409C-BE32-E72D297353CC}">
                    <c16:uniqueId val="{0000000D-4750-43FC-B23F-F79D2CDDE8FB}"/>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'Main parameters'!$A$164</c15:sqref>
                        </c15:formulaRef>
                      </c:ext>
                    </c:extLst>
                    <c:strCache>
                      <c:ptCount val="1"/>
                      <c:pt idx="0">
                        <c:v>Our Market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'Main parameters'!$B$159:$F$159</c15:sqref>
                        </c15:formulaRef>
                      </c:ext>
                    </c:extLst>
                    <c:numCache>
                      <c:formatCode>General</c:formatCode>
                      <c:ptCount val="5"/>
                      <c:pt idx="0">
                        <c:v>2016</c:v>
                      </c:pt>
                      <c:pt idx="1">
                        <c:v>2017</c:v>
                      </c:pt>
                      <c:pt idx="2">
                        <c:v>2018</c:v>
                      </c:pt>
                      <c:pt idx="3">
                        <c:v>2019</c:v>
                      </c:pt>
                      <c:pt idx="4">
                        <c:v>2020</c:v>
                      </c:pt>
                    </c:numCache>
                  </c:numRef>
                </c:cat>
                <c:val>
                  <c:numRef>
                    <c:extLst xmlns:c15="http://schemas.microsoft.com/office/drawing/2012/chart">
                      <c:ext xmlns:c15="http://schemas.microsoft.com/office/drawing/2012/chart" uri="{02D57815-91ED-43cb-92C2-25804820EDAC}">
                        <c15:formulaRef>
                          <c15:sqref>'Main parameters'!$B$164:$F$164</c15:sqref>
                        </c15:formulaRef>
                      </c:ext>
                    </c:extLst>
                    <c:numCache>
                      <c:formatCode>0.0</c:formatCode>
                      <c:ptCount val="5"/>
                      <c:pt idx="0">
                        <c:v>0.54</c:v>
                      </c:pt>
                      <c:pt idx="1">
                        <c:v>3.2</c:v>
                      </c:pt>
                      <c:pt idx="2">
                        <c:v>6.48</c:v>
                      </c:pt>
                      <c:pt idx="3">
                        <c:v>12.9</c:v>
                      </c:pt>
                      <c:pt idx="4">
                        <c:v>29.9</c:v>
                      </c:pt>
                    </c:numCache>
                  </c:numRef>
                </c:val>
                <c:extLst xmlns:c15="http://schemas.microsoft.com/office/drawing/2012/chart">
                  <c:ext xmlns:c16="http://schemas.microsoft.com/office/drawing/2014/chart" uri="{C3380CC4-5D6E-409C-BE32-E72D297353CC}">
                    <c16:uniqueId val="{0000000E-4750-43FC-B23F-F79D2CDDE8FB}"/>
                  </c:ext>
                </c:extLst>
              </c15:ser>
            </c15:filteredBarSeries>
          </c:ext>
        </c:extLst>
      </c:barChart>
      <c:lineChart>
        <c:grouping val="standard"/>
        <c:varyColors val="0"/>
        <c:ser>
          <c:idx val="3"/>
          <c:order val="3"/>
          <c:tx>
            <c:strRef>
              <c:f>'Main parameters'!$A$163</c:f>
              <c:strCache>
                <c:ptCount val="1"/>
                <c:pt idx="0">
                  <c:v>Our market share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2.0290871412385607E-2"/>
                  <c:y val="1.8583466714011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750-43FC-B23F-F79D2CDDE8FB}"/>
                </c:ext>
              </c:extLst>
            </c:dLbl>
            <c:dLbl>
              <c:idx val="1"/>
              <c:layout>
                <c:manualLayout>
                  <c:x val="-2.4736555306758022E-2"/>
                  <c:y val="3.09724445233522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750-43FC-B23F-F79D2CDDE8FB}"/>
                </c:ext>
              </c:extLst>
            </c:dLbl>
            <c:dLbl>
              <c:idx val="2"/>
              <c:layout>
                <c:manualLayout>
                  <c:x val="-2.6218449938215496E-2"/>
                  <c:y val="4.64586667850285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750-43FC-B23F-F79D2CDDE8FB}"/>
                </c:ext>
              </c:extLst>
            </c:dLbl>
            <c:dLbl>
              <c:idx val="3"/>
              <c:layout>
                <c:manualLayout>
                  <c:x val="-3.2146028464045386E-2"/>
                  <c:y val="4.64586667850285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750-43FC-B23F-F79D2CDDE8FB}"/>
                </c:ext>
              </c:extLst>
            </c:dLbl>
            <c:dLbl>
              <c:idx val="4"/>
              <c:layout>
                <c:manualLayout>
                  <c:x val="-2.9182239201130441E-2"/>
                  <c:y val="4.64586667850285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750-43FC-B23F-F79D2CDDE8FB}"/>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'Main parameters'!$B$159:$F$159</c:f>
              <c:numCache>
                <c:formatCode>General</c:formatCode>
                <c:ptCount val="5"/>
                <c:pt idx="0">
                  <c:v>2016</c:v>
                </c:pt>
                <c:pt idx="1">
                  <c:v>2017</c:v>
                </c:pt>
                <c:pt idx="2">
                  <c:v>2018</c:v>
                </c:pt>
                <c:pt idx="3">
                  <c:v>2019</c:v>
                </c:pt>
                <c:pt idx="4">
                  <c:v>2020</c:v>
                </c:pt>
              </c:numCache>
            </c:numRef>
          </c:cat>
          <c:val>
            <c:numRef>
              <c:f>'Main parameters'!$B$163:$F$163</c:f>
              <c:numCache>
                <c:formatCode>0.00%</c:formatCode>
                <c:ptCount val="5"/>
                <c:pt idx="0">
                  <c:v>1.1870740822158718E-4</c:v>
                </c:pt>
                <c:pt idx="1">
                  <c:v>6.5743112895306143E-4</c:v>
                </c:pt>
                <c:pt idx="2">
                  <c:v>1.2442037720840648E-3</c:v>
                </c:pt>
                <c:pt idx="3">
                  <c:v>2.3148477933374345E-3</c:v>
                </c:pt>
                <c:pt idx="4">
                  <c:v>5.0144134623479886E-3</c:v>
                </c:pt>
              </c:numCache>
            </c:numRef>
          </c:val>
          <c:smooth val="0"/>
          <c:extLst>
            <c:ext xmlns:c16="http://schemas.microsoft.com/office/drawing/2014/chart" uri="{C3380CC4-5D6E-409C-BE32-E72D297353CC}">
              <c16:uniqueId val="{0000000C-4750-43FC-B23F-F79D2CDDE8FB}"/>
            </c:ext>
          </c:extLst>
        </c:ser>
        <c:dLbls>
          <c:showLegendKey val="0"/>
          <c:showVal val="0"/>
          <c:showCatName val="0"/>
          <c:showSerName val="0"/>
          <c:showPercent val="0"/>
          <c:showBubbleSize val="0"/>
        </c:dLbls>
        <c:marker val="1"/>
        <c:smooth val="0"/>
        <c:axId val="42259200"/>
        <c:axId val="42253312"/>
      </c:lineChart>
      <c:catAx>
        <c:axId val="4225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251776"/>
        <c:crosses val="autoZero"/>
        <c:auto val="1"/>
        <c:lblAlgn val="ctr"/>
        <c:lblOffset val="100"/>
        <c:noMultiLvlLbl val="0"/>
      </c:catAx>
      <c:valAx>
        <c:axId val="42251776"/>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250240"/>
        <c:crosses val="autoZero"/>
        <c:crossBetween val="between"/>
      </c:valAx>
      <c:valAx>
        <c:axId val="42253312"/>
        <c:scaling>
          <c:orientation val="minMax"/>
          <c:max val="5.000000000000001E-2"/>
          <c:min val="0"/>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259200"/>
        <c:crosses val="max"/>
        <c:crossBetween val="between"/>
      </c:valAx>
      <c:catAx>
        <c:axId val="42259200"/>
        <c:scaling>
          <c:orientation val="minMax"/>
        </c:scaling>
        <c:delete val="1"/>
        <c:axPos val="b"/>
        <c:numFmt formatCode="General" sourceLinked="1"/>
        <c:majorTickMark val="out"/>
        <c:minorTickMark val="none"/>
        <c:tickLblPos val="nextTo"/>
        <c:crossAx val="42253312"/>
        <c:crosses val="autoZero"/>
        <c:auto val="1"/>
        <c:lblAlgn val="ctr"/>
        <c:lblOffset val="100"/>
        <c:noMultiLvlLbl val="0"/>
      </c:catAx>
      <c:spPr>
        <a:noFill/>
        <a:ln>
          <a:noFill/>
        </a:ln>
        <a:effectLst/>
      </c:spPr>
    </c:plotArea>
    <c:legend>
      <c:legendPos val="b"/>
      <c:layout>
        <c:manualLayout>
          <c:xMode val="edge"/>
          <c:yMode val="edge"/>
          <c:x val="0.100328233826637"/>
          <c:y val="0.10291038505285886"/>
          <c:w val="0.79675313385709179"/>
          <c:h val="4.98405810246070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A5E11-B12A-47DD-B3B9-F65A06B616F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E582FCF3-AB75-4F6E-83A9-371A7E2DCF69}">
      <dgm:prSet custT="1"/>
      <dgm:spPr/>
      <dgm:t>
        <a:bodyPr/>
        <a:lstStyle/>
        <a:p>
          <a:pPr rtl="0"/>
          <a:r>
            <a:rPr lang="en-US" sz="1600" b="1" dirty="0"/>
            <a:t>Phase 1. PAWNSHOP – we are the lender and </a:t>
          </a:r>
          <a:r>
            <a:rPr lang="en-US" sz="1600" b="1" dirty="0">
              <a:latin typeface="Calibri" panose="020F0502020204030204" pitchFamily="34" charset="0"/>
              <a:cs typeface="Times New Roman" panose="02020603050405020304" pitchFamily="18" charset="0"/>
            </a:rPr>
            <a:t>investor (Q3’2016)</a:t>
          </a:r>
          <a:endParaRPr lang="en-US" sz="1600" b="1" dirty="0"/>
        </a:p>
      </dgm:t>
    </dgm:pt>
    <dgm:pt modelId="{6450A681-1309-4A12-89E7-44AF0C5A046A}" type="parTrans" cxnId="{17B8FA49-1340-48DA-BF37-0A91AABBB76E}">
      <dgm:prSet/>
      <dgm:spPr/>
      <dgm:t>
        <a:bodyPr/>
        <a:lstStyle/>
        <a:p>
          <a:endParaRPr lang="en-US"/>
        </a:p>
      </dgm:t>
    </dgm:pt>
    <dgm:pt modelId="{D551CE1E-F68E-4C8B-B129-990054042A18}" type="sibTrans" cxnId="{17B8FA49-1340-48DA-BF37-0A91AABBB76E}">
      <dgm:prSet/>
      <dgm:spPr/>
      <dgm:t>
        <a:bodyPr/>
        <a:lstStyle/>
        <a:p>
          <a:endParaRPr lang="en-US"/>
        </a:p>
      </dgm:t>
    </dgm:pt>
    <dgm:pt modelId="{10FF6D1F-E154-4E62-B545-0518713F1200}">
      <dgm:prSet custT="1"/>
      <dgm:spPr/>
      <dgm:t>
        <a:bodyPr/>
        <a:lstStyle/>
        <a:p>
          <a:pPr rtl="0"/>
          <a:r>
            <a:rPr lang="en-US" sz="1600" b="1" dirty="0"/>
            <a:t>Phase 2. PAWNSHOP + P2P – multiple individual</a:t>
          </a:r>
          <a:r>
            <a:rPr lang="en-US" sz="1600" b="1" baseline="0" dirty="0"/>
            <a:t> investors (Q4’2016)</a:t>
          </a:r>
          <a:endParaRPr lang="en-US" sz="1600" b="1" dirty="0"/>
        </a:p>
      </dgm:t>
    </dgm:pt>
    <dgm:pt modelId="{A5123934-4F75-49E5-B658-CA95F08F5C30}" type="parTrans" cxnId="{DA36A80C-F569-4BE7-9CEC-6A8102DF0F8D}">
      <dgm:prSet/>
      <dgm:spPr/>
      <dgm:t>
        <a:bodyPr/>
        <a:lstStyle/>
        <a:p>
          <a:endParaRPr lang="en-US"/>
        </a:p>
      </dgm:t>
    </dgm:pt>
    <dgm:pt modelId="{50D499E0-05CA-4370-954D-0B42C1F2B8F4}" type="sibTrans" cxnId="{DA36A80C-F569-4BE7-9CEC-6A8102DF0F8D}">
      <dgm:prSet/>
      <dgm:spPr/>
      <dgm:t>
        <a:bodyPr/>
        <a:lstStyle/>
        <a:p>
          <a:endParaRPr lang="en-US"/>
        </a:p>
      </dgm:t>
    </dgm:pt>
    <dgm:pt modelId="{24FA1412-4AF1-4989-A3FA-42EE27EA1A49}">
      <dgm:prSet custT="1"/>
      <dgm:spPr/>
      <dgm:t>
        <a:bodyPr/>
        <a:lstStyle/>
        <a:p>
          <a:pPr rtl="0">
            <a:spcAft>
              <a:spcPts val="0"/>
            </a:spcAft>
          </a:pPr>
          <a:r>
            <a:rPr lang="en-US" sz="1600" b="1" dirty="0"/>
            <a:t>Phase 3. PS+</a:t>
          </a:r>
          <a:r>
            <a:rPr lang="en-US" sz="1600" b="1" dirty="0">
              <a:solidFill>
                <a:schemeClr val="bg1"/>
              </a:solidFill>
            </a:rPr>
            <a:t>P</a:t>
          </a:r>
          <a:r>
            <a:rPr lang="en-US" sz="1600" b="1" dirty="0"/>
            <a:t>2P – individual and institutional investors (in 2017)</a:t>
          </a:r>
        </a:p>
      </dgm:t>
    </dgm:pt>
    <dgm:pt modelId="{1575DF34-8A3B-4416-8B26-31E396747507}" type="parTrans" cxnId="{AD0E332B-429D-4447-A000-F2A5255A1DC3}">
      <dgm:prSet/>
      <dgm:spPr/>
      <dgm:t>
        <a:bodyPr/>
        <a:lstStyle/>
        <a:p>
          <a:endParaRPr lang="en-US"/>
        </a:p>
      </dgm:t>
    </dgm:pt>
    <dgm:pt modelId="{D1C934F9-7105-4CBB-BD52-506095C05FC5}" type="sibTrans" cxnId="{AD0E332B-429D-4447-A000-F2A5255A1DC3}">
      <dgm:prSet/>
      <dgm:spPr/>
      <dgm:t>
        <a:bodyPr/>
        <a:lstStyle/>
        <a:p>
          <a:endParaRPr lang="en-US"/>
        </a:p>
      </dgm:t>
    </dgm:pt>
    <dgm:pt modelId="{324832CF-CE4F-4FD1-89BF-097F04449B5B}">
      <dgm:prSet custT="1"/>
      <dgm:spPr/>
      <dgm:t>
        <a:bodyPr/>
        <a:lstStyle/>
        <a:p>
          <a:pPr rtl="0"/>
          <a:r>
            <a:rPr lang="en-US" sz="1200" dirty="0"/>
            <a:t>After the service grows we plan to provide institutional investors possibility to invest in our service.</a:t>
          </a:r>
        </a:p>
      </dgm:t>
    </dgm:pt>
    <dgm:pt modelId="{1E252B18-96E6-4988-B206-D78361B534C9}" type="sibTrans" cxnId="{D9987BA6-E448-418A-BB22-140B55591A94}">
      <dgm:prSet/>
      <dgm:spPr/>
      <dgm:t>
        <a:bodyPr/>
        <a:lstStyle/>
        <a:p>
          <a:endParaRPr lang="en-US"/>
        </a:p>
      </dgm:t>
    </dgm:pt>
    <dgm:pt modelId="{48173EBE-A256-4D28-8079-2B757F78F726}" type="parTrans" cxnId="{D9987BA6-E448-418A-BB22-140B55591A94}">
      <dgm:prSet/>
      <dgm:spPr/>
      <dgm:t>
        <a:bodyPr/>
        <a:lstStyle/>
        <a:p>
          <a:endParaRPr lang="en-US"/>
        </a:p>
      </dgm:t>
    </dgm:pt>
    <dgm:pt modelId="{B579C413-F749-4292-A7B8-B80C5292AC66}">
      <dgm:prSet custT="1"/>
      <dgm:spPr/>
      <dgm:t>
        <a:bodyPr/>
        <a:lstStyle/>
        <a:p>
          <a:pPr marL="187325" indent="-177800" rtl="0">
            <a:tabLst/>
          </a:pPr>
          <a:r>
            <a:rPr lang="en-US" sz="1200" dirty="0">
              <a:solidFill>
                <a:schemeClr val="tx1"/>
              </a:solidFill>
            </a:rPr>
            <a:t>Start with set up pawnshop as moneylender</a:t>
          </a:r>
        </a:p>
      </dgm:t>
    </dgm:pt>
    <dgm:pt modelId="{178D8664-78F2-4B7C-8692-44D2CDBA97F6}" type="sibTrans" cxnId="{240BAC25-CCFE-4DDA-92CA-161C2294EE2B}">
      <dgm:prSet/>
      <dgm:spPr/>
      <dgm:t>
        <a:bodyPr/>
        <a:lstStyle/>
        <a:p>
          <a:endParaRPr lang="en-US"/>
        </a:p>
      </dgm:t>
    </dgm:pt>
    <dgm:pt modelId="{B7F53BFB-5D33-4B74-AE32-ECA778A55CD0}" type="parTrans" cxnId="{240BAC25-CCFE-4DDA-92CA-161C2294EE2B}">
      <dgm:prSet/>
      <dgm:spPr/>
      <dgm:t>
        <a:bodyPr/>
        <a:lstStyle/>
        <a:p>
          <a:endParaRPr lang="en-US"/>
        </a:p>
      </dgm:t>
    </dgm:pt>
    <dgm:pt modelId="{36449EBD-0156-43F6-8BEC-B0EC3D54A6F4}">
      <dgm:prSet custT="1"/>
      <dgm:spPr/>
      <dgm:t>
        <a:bodyPr/>
        <a:lstStyle/>
        <a:p>
          <a:pPr rtl="0"/>
          <a:r>
            <a:rPr lang="en-US" sz="1200" dirty="0"/>
            <a:t>At</a:t>
          </a:r>
          <a:r>
            <a:rPr lang="en-US" sz="1200" baseline="0" dirty="0"/>
            <a:t> this phase we plan to present new credit products (for example, installment loans) as we will receive respective funding from institutional investors.</a:t>
          </a:r>
          <a:endParaRPr lang="en-US" sz="1200" dirty="0"/>
        </a:p>
      </dgm:t>
    </dgm:pt>
    <dgm:pt modelId="{9CA1B52C-CD3A-4510-B604-09E561EBD99B}" type="parTrans" cxnId="{1801A159-5530-4253-AE4C-1F432069B48A}">
      <dgm:prSet/>
      <dgm:spPr/>
      <dgm:t>
        <a:bodyPr/>
        <a:lstStyle/>
        <a:p>
          <a:endParaRPr lang="en-US"/>
        </a:p>
      </dgm:t>
    </dgm:pt>
    <dgm:pt modelId="{1A35C707-6AA7-4D04-B85F-D2991F94D99E}" type="sibTrans" cxnId="{1801A159-5530-4253-AE4C-1F432069B48A}">
      <dgm:prSet/>
      <dgm:spPr/>
      <dgm:t>
        <a:bodyPr/>
        <a:lstStyle/>
        <a:p>
          <a:endParaRPr lang="en-US"/>
        </a:p>
      </dgm:t>
    </dgm:pt>
    <dgm:pt modelId="{FAF82307-3BF0-814E-8A54-AD0CD355998D}">
      <dgm:prSet custT="1"/>
      <dgm:spPr/>
      <dgm:t>
        <a:bodyPr/>
        <a:lstStyle/>
        <a:p>
          <a:pPr marL="171450" indent="0" rtl="0" eaLnBrk="1" latinLnBrk="0"/>
          <a:endParaRPr lang="en-US" sz="1400" dirty="0"/>
        </a:p>
      </dgm:t>
    </dgm:pt>
    <dgm:pt modelId="{6F6412B3-DB5E-5C46-A2CE-97CFBDAF4A06}" type="parTrans" cxnId="{EE20DBA7-2F99-AA40-ACA8-BF31BDB0737A}">
      <dgm:prSet/>
      <dgm:spPr/>
      <dgm:t>
        <a:bodyPr/>
        <a:lstStyle/>
        <a:p>
          <a:endParaRPr lang="en-US"/>
        </a:p>
      </dgm:t>
    </dgm:pt>
    <dgm:pt modelId="{E31C2205-5E33-9641-AEE4-503B69F96BEC}" type="sibTrans" cxnId="{EE20DBA7-2F99-AA40-ACA8-BF31BDB0737A}">
      <dgm:prSet/>
      <dgm:spPr/>
      <dgm:t>
        <a:bodyPr/>
        <a:lstStyle/>
        <a:p>
          <a:endParaRPr lang="en-US"/>
        </a:p>
      </dgm:t>
    </dgm:pt>
    <dgm:pt modelId="{170DC7FB-FA7F-EF47-B677-22D04AFA7163}">
      <dgm:prSet custT="1"/>
      <dgm:spPr/>
      <dgm:t>
        <a:bodyPr/>
        <a:lstStyle/>
        <a:p>
          <a:pPr marL="187325" indent="-177800" rtl="0">
            <a:tabLst/>
          </a:pPr>
          <a:r>
            <a:rPr lang="en-US" sz="1200" dirty="0"/>
            <a:t>At this phase we also plan to present a “deposit-</a:t>
          </a:r>
          <a:r>
            <a:rPr lang="en-US" sz="1200" baseline="0" dirty="0"/>
            <a:t>guarantee” mechanism and a separate “Investor” product.</a:t>
          </a:r>
          <a:endParaRPr lang="en-US" sz="1200" dirty="0"/>
        </a:p>
      </dgm:t>
    </dgm:pt>
    <dgm:pt modelId="{F96A0892-86E2-3543-85F6-34E49AFB7BF8}" type="parTrans" cxnId="{5D7054F3-F426-2948-85A5-97172CAE6822}">
      <dgm:prSet/>
      <dgm:spPr/>
      <dgm:t>
        <a:bodyPr/>
        <a:lstStyle/>
        <a:p>
          <a:endParaRPr lang="en-US"/>
        </a:p>
      </dgm:t>
    </dgm:pt>
    <dgm:pt modelId="{7CCA0C49-ACEA-FF41-932E-C1D2ECC1142B}" type="sibTrans" cxnId="{5D7054F3-F426-2948-85A5-97172CAE6822}">
      <dgm:prSet/>
      <dgm:spPr/>
      <dgm:t>
        <a:bodyPr/>
        <a:lstStyle/>
        <a:p>
          <a:endParaRPr lang="en-US"/>
        </a:p>
      </dgm:t>
    </dgm:pt>
    <dgm:pt modelId="{5D427932-5022-46D2-9346-57B3B9CAB7CF}">
      <dgm:prSet custT="1"/>
      <dgm:spPr/>
      <dgm:t>
        <a:bodyPr/>
        <a:lstStyle/>
        <a:p>
          <a:pPr marL="187325" indent="-177800" rtl="0">
            <a:tabLst/>
          </a:pPr>
          <a:r>
            <a:rPr lang="en-US" sz="1200" dirty="0"/>
            <a:t>After finishing development of the Web-portal for individual investors we will start acquiring independent individual investors from the market to raise funding.</a:t>
          </a:r>
        </a:p>
      </dgm:t>
    </dgm:pt>
    <dgm:pt modelId="{B062A77D-B844-4BFE-AE15-85D649D8C572}" type="parTrans" cxnId="{5067C557-6028-4911-9A95-ACA11AF90FA1}">
      <dgm:prSet/>
      <dgm:spPr/>
      <dgm:t>
        <a:bodyPr/>
        <a:lstStyle/>
        <a:p>
          <a:endParaRPr lang="en-US"/>
        </a:p>
      </dgm:t>
    </dgm:pt>
    <dgm:pt modelId="{C274666A-6D2F-47CD-80BA-5DE4DC976BD7}" type="sibTrans" cxnId="{5067C557-6028-4911-9A95-ACA11AF90FA1}">
      <dgm:prSet/>
      <dgm:spPr/>
      <dgm:t>
        <a:bodyPr/>
        <a:lstStyle/>
        <a:p>
          <a:endParaRPr lang="en-US"/>
        </a:p>
      </dgm:t>
    </dgm:pt>
    <dgm:pt modelId="{2E55F52C-7BBF-491B-AF5A-066F76CA86D6}">
      <dgm:prSet custT="1"/>
      <dgm:spPr/>
      <dgm:t>
        <a:bodyPr/>
        <a:lstStyle/>
        <a:p>
          <a:pPr marL="114300" indent="0" rtl="0"/>
          <a:endParaRPr lang="en-US" sz="1200" dirty="0">
            <a:solidFill>
              <a:schemeClr val="tx1"/>
            </a:solidFill>
          </a:endParaRPr>
        </a:p>
      </dgm:t>
    </dgm:pt>
    <dgm:pt modelId="{7178120C-C24D-4ACE-880A-16F92F17314C}" type="sibTrans" cxnId="{BD3D813C-3009-4EDC-A9FC-DF18113A9E3B}">
      <dgm:prSet/>
      <dgm:spPr/>
      <dgm:t>
        <a:bodyPr/>
        <a:lstStyle/>
        <a:p>
          <a:endParaRPr lang="en-US"/>
        </a:p>
      </dgm:t>
    </dgm:pt>
    <dgm:pt modelId="{735C747A-3DD5-4255-BFA8-4AFA7332E18A}" type="parTrans" cxnId="{BD3D813C-3009-4EDC-A9FC-DF18113A9E3B}">
      <dgm:prSet/>
      <dgm:spPr/>
      <dgm:t>
        <a:bodyPr/>
        <a:lstStyle/>
        <a:p>
          <a:endParaRPr lang="en-US"/>
        </a:p>
      </dgm:t>
    </dgm:pt>
    <dgm:pt modelId="{8951D9B9-8A05-40AD-9265-BFCBDD37F49C}">
      <dgm:prSet custT="1"/>
      <dgm:spPr/>
      <dgm:t>
        <a:bodyPr/>
        <a:lstStyle/>
        <a:p>
          <a:pPr marL="187325" indent="-177800" rtl="0">
            <a:tabLst/>
          </a:pPr>
          <a:r>
            <a:rPr lang="en-US" sz="1200" dirty="0">
              <a:solidFill>
                <a:schemeClr val="tx1"/>
              </a:solidFill>
            </a:rPr>
            <a:t>Starting to build Web-portal with p2p platform</a:t>
          </a:r>
        </a:p>
      </dgm:t>
    </dgm:pt>
    <dgm:pt modelId="{6940B6E8-D050-486D-B108-3266DBD9CAC1}" type="parTrans" cxnId="{FD007028-0E54-4A63-B9C0-C1C1EE108F3E}">
      <dgm:prSet/>
      <dgm:spPr/>
      <dgm:t>
        <a:bodyPr/>
        <a:lstStyle/>
        <a:p>
          <a:endParaRPr lang="ru-RU"/>
        </a:p>
      </dgm:t>
    </dgm:pt>
    <dgm:pt modelId="{87A3D14E-0F3E-4708-9740-5EE04156452E}" type="sibTrans" cxnId="{FD007028-0E54-4A63-B9C0-C1C1EE108F3E}">
      <dgm:prSet/>
      <dgm:spPr/>
      <dgm:t>
        <a:bodyPr/>
        <a:lstStyle/>
        <a:p>
          <a:endParaRPr lang="ru-RU"/>
        </a:p>
      </dgm:t>
    </dgm:pt>
    <dgm:pt modelId="{613663DF-523C-4227-946D-8B31ACCA2A9C}">
      <dgm:prSet custT="1"/>
      <dgm:spPr/>
      <dgm:t>
        <a:bodyPr/>
        <a:lstStyle/>
        <a:p>
          <a:pPr marL="187325" indent="-177800" rtl="0">
            <a:tabLst/>
          </a:pPr>
          <a:r>
            <a:rPr lang="en-US" sz="1200" dirty="0">
              <a:solidFill>
                <a:schemeClr val="tx1"/>
              </a:solidFill>
            </a:rPr>
            <a:t>Platform will obtain its profit through charging Investor with a set of fees, basing on service agreement.</a:t>
          </a:r>
        </a:p>
      </dgm:t>
    </dgm:pt>
    <dgm:pt modelId="{F0DB6BAC-0ADE-4773-9C51-5C42CBB857EB}" type="parTrans" cxnId="{91846F01-1E16-407F-BDCA-729DDA0A08D7}">
      <dgm:prSet/>
      <dgm:spPr/>
      <dgm:t>
        <a:bodyPr/>
        <a:lstStyle/>
        <a:p>
          <a:endParaRPr lang="ru-RU"/>
        </a:p>
      </dgm:t>
    </dgm:pt>
    <dgm:pt modelId="{70F06975-6901-439C-B3DE-0B853D4DB34D}" type="sibTrans" cxnId="{91846F01-1E16-407F-BDCA-729DDA0A08D7}">
      <dgm:prSet/>
      <dgm:spPr/>
      <dgm:t>
        <a:bodyPr/>
        <a:lstStyle/>
        <a:p>
          <a:endParaRPr lang="ru-RU"/>
        </a:p>
      </dgm:t>
    </dgm:pt>
    <dgm:pt modelId="{350D87A1-7190-4EAC-ACD7-7D2140A04AE6}" type="pres">
      <dgm:prSet presAssocID="{1B8A5E11-B12A-47DD-B3B9-F65A06B616FF}" presName="Name0" presStyleCnt="0">
        <dgm:presLayoutVars>
          <dgm:dir/>
          <dgm:animLvl val="lvl"/>
          <dgm:resizeHandles val="exact"/>
        </dgm:presLayoutVars>
      </dgm:prSet>
      <dgm:spPr/>
      <dgm:t>
        <a:bodyPr/>
        <a:lstStyle/>
        <a:p>
          <a:endParaRPr lang="en-US"/>
        </a:p>
      </dgm:t>
    </dgm:pt>
    <dgm:pt modelId="{A773C083-026E-447C-9114-5C68042AE1DB}" type="pres">
      <dgm:prSet presAssocID="{E582FCF3-AB75-4F6E-83A9-371A7E2DCF69}" presName="composite" presStyleCnt="0"/>
      <dgm:spPr/>
    </dgm:pt>
    <dgm:pt modelId="{F42DEFDD-577D-4D3E-BDD6-477E84C26161}" type="pres">
      <dgm:prSet presAssocID="{E582FCF3-AB75-4F6E-83A9-371A7E2DCF69}" presName="parTx" presStyleLbl="node1" presStyleIdx="0" presStyleCnt="3" custScaleY="100000" custLinFactNeighborY="-9377">
        <dgm:presLayoutVars>
          <dgm:chMax val="0"/>
          <dgm:chPref val="0"/>
          <dgm:bulletEnabled val="1"/>
        </dgm:presLayoutVars>
      </dgm:prSet>
      <dgm:spPr/>
      <dgm:t>
        <a:bodyPr/>
        <a:lstStyle/>
        <a:p>
          <a:endParaRPr lang="en-US"/>
        </a:p>
      </dgm:t>
    </dgm:pt>
    <dgm:pt modelId="{F0BAE61A-04AF-4195-AB8F-FB1F95C89F53}" type="pres">
      <dgm:prSet presAssocID="{E582FCF3-AB75-4F6E-83A9-371A7E2DCF69}" presName="desTx" presStyleLbl="revTx" presStyleIdx="0" presStyleCnt="3">
        <dgm:presLayoutVars>
          <dgm:bulletEnabled val="1"/>
        </dgm:presLayoutVars>
      </dgm:prSet>
      <dgm:spPr/>
      <dgm:t>
        <a:bodyPr/>
        <a:lstStyle/>
        <a:p>
          <a:endParaRPr lang="en-US"/>
        </a:p>
      </dgm:t>
    </dgm:pt>
    <dgm:pt modelId="{4A2A9DA9-2495-4498-963A-42AB3DF5ED62}" type="pres">
      <dgm:prSet presAssocID="{D551CE1E-F68E-4C8B-B129-990054042A18}" presName="space" presStyleCnt="0"/>
      <dgm:spPr/>
    </dgm:pt>
    <dgm:pt modelId="{812EDF8B-3106-4A47-9348-D7417CDC9325}" type="pres">
      <dgm:prSet presAssocID="{10FF6D1F-E154-4E62-B545-0518713F1200}" presName="composite" presStyleCnt="0"/>
      <dgm:spPr/>
    </dgm:pt>
    <dgm:pt modelId="{6C46EE53-0196-4E0E-A37F-0C48CE3D2F14}" type="pres">
      <dgm:prSet presAssocID="{10FF6D1F-E154-4E62-B545-0518713F1200}" presName="parTx" presStyleLbl="node1" presStyleIdx="1" presStyleCnt="3" custScaleY="102649" custLinFactNeighborY="-14045">
        <dgm:presLayoutVars>
          <dgm:chMax val="0"/>
          <dgm:chPref val="0"/>
          <dgm:bulletEnabled val="1"/>
        </dgm:presLayoutVars>
      </dgm:prSet>
      <dgm:spPr/>
      <dgm:t>
        <a:bodyPr/>
        <a:lstStyle/>
        <a:p>
          <a:endParaRPr lang="en-US"/>
        </a:p>
      </dgm:t>
    </dgm:pt>
    <dgm:pt modelId="{DF9B7618-D23B-45BB-9776-451E4FA39AC6}" type="pres">
      <dgm:prSet presAssocID="{10FF6D1F-E154-4E62-B545-0518713F1200}" presName="desTx" presStyleLbl="revTx" presStyleIdx="1" presStyleCnt="3">
        <dgm:presLayoutVars>
          <dgm:bulletEnabled val="1"/>
        </dgm:presLayoutVars>
      </dgm:prSet>
      <dgm:spPr/>
      <dgm:t>
        <a:bodyPr/>
        <a:lstStyle/>
        <a:p>
          <a:endParaRPr lang="en-US"/>
        </a:p>
      </dgm:t>
    </dgm:pt>
    <dgm:pt modelId="{B6BBA20C-1DFD-43FD-AA06-DA235B7400BD}" type="pres">
      <dgm:prSet presAssocID="{50D499E0-05CA-4370-954D-0B42C1F2B8F4}" presName="space" presStyleCnt="0"/>
      <dgm:spPr/>
    </dgm:pt>
    <dgm:pt modelId="{CAC8DCED-5CA1-4271-91A6-90832D267BEF}" type="pres">
      <dgm:prSet presAssocID="{24FA1412-4AF1-4989-A3FA-42EE27EA1A49}" presName="composite" presStyleCnt="0"/>
      <dgm:spPr/>
    </dgm:pt>
    <dgm:pt modelId="{268479C5-82E3-4733-91EB-69D4F4C12A48}" type="pres">
      <dgm:prSet presAssocID="{24FA1412-4AF1-4989-A3FA-42EE27EA1A49}" presName="parTx" presStyleLbl="node1" presStyleIdx="2" presStyleCnt="3" custScaleY="100000" custLinFactNeighborY="-8085">
        <dgm:presLayoutVars>
          <dgm:chMax val="0"/>
          <dgm:chPref val="0"/>
          <dgm:bulletEnabled val="1"/>
        </dgm:presLayoutVars>
      </dgm:prSet>
      <dgm:spPr/>
      <dgm:t>
        <a:bodyPr/>
        <a:lstStyle/>
        <a:p>
          <a:endParaRPr lang="en-US"/>
        </a:p>
      </dgm:t>
    </dgm:pt>
    <dgm:pt modelId="{7F1D2009-8965-48EF-AED2-90EAD8B94A7D}" type="pres">
      <dgm:prSet presAssocID="{24FA1412-4AF1-4989-A3FA-42EE27EA1A49}" presName="desTx" presStyleLbl="revTx" presStyleIdx="2" presStyleCnt="3">
        <dgm:presLayoutVars>
          <dgm:bulletEnabled val="1"/>
        </dgm:presLayoutVars>
      </dgm:prSet>
      <dgm:spPr/>
      <dgm:t>
        <a:bodyPr/>
        <a:lstStyle/>
        <a:p>
          <a:endParaRPr lang="en-US"/>
        </a:p>
      </dgm:t>
    </dgm:pt>
  </dgm:ptLst>
  <dgm:cxnLst>
    <dgm:cxn modelId="{C01B93B0-CDE1-4BA7-84EF-0B6EC5E4B8EF}" type="presOf" srcId="{170DC7FB-FA7F-EF47-B677-22D04AFA7163}" destId="{DF9B7618-D23B-45BB-9776-451E4FA39AC6}" srcOrd="0" destOrd="1" presId="urn:microsoft.com/office/officeart/2005/8/layout/chevron1"/>
    <dgm:cxn modelId="{7425B7F5-5CE6-40CA-B7EF-6BBC42117A10}" type="presOf" srcId="{E582FCF3-AB75-4F6E-83A9-371A7E2DCF69}" destId="{F42DEFDD-577D-4D3E-BDD6-477E84C26161}" srcOrd="0" destOrd="0" presId="urn:microsoft.com/office/officeart/2005/8/layout/chevron1"/>
    <dgm:cxn modelId="{91846F01-1E16-407F-BDCA-729DDA0A08D7}" srcId="{E582FCF3-AB75-4F6E-83A9-371A7E2DCF69}" destId="{613663DF-523C-4227-946D-8B31ACCA2A9C}" srcOrd="2" destOrd="0" parTransId="{F0DB6BAC-0ADE-4773-9C51-5C42CBB857EB}" sibTransId="{70F06975-6901-439C-B3DE-0B853D4DB34D}"/>
    <dgm:cxn modelId="{240BAC25-CCFE-4DDA-92CA-161C2294EE2B}" srcId="{E582FCF3-AB75-4F6E-83A9-371A7E2DCF69}" destId="{B579C413-F749-4292-A7B8-B80C5292AC66}" srcOrd="0" destOrd="0" parTransId="{B7F53BFB-5D33-4B74-AE32-ECA778A55CD0}" sibTransId="{178D8664-78F2-4B7C-8692-44D2CDBA97F6}"/>
    <dgm:cxn modelId="{1801A159-5530-4253-AE4C-1F432069B48A}" srcId="{24FA1412-4AF1-4989-A3FA-42EE27EA1A49}" destId="{36449EBD-0156-43F6-8BEC-B0EC3D54A6F4}" srcOrd="1" destOrd="0" parTransId="{9CA1B52C-CD3A-4510-B604-09E561EBD99B}" sibTransId="{1A35C707-6AA7-4D04-B85F-D2991F94D99E}"/>
    <dgm:cxn modelId="{24753DAB-36BC-4F44-A985-0A612219F1DC}" type="presOf" srcId="{5D427932-5022-46D2-9346-57B3B9CAB7CF}" destId="{DF9B7618-D23B-45BB-9776-451E4FA39AC6}" srcOrd="0" destOrd="0" presId="urn:microsoft.com/office/officeart/2005/8/layout/chevron1"/>
    <dgm:cxn modelId="{77C9393F-3CFC-4591-9D5E-765C5D1E7064}" type="presOf" srcId="{B579C413-F749-4292-A7B8-B80C5292AC66}" destId="{F0BAE61A-04AF-4195-AB8F-FB1F95C89F53}" srcOrd="0" destOrd="0" presId="urn:microsoft.com/office/officeart/2005/8/layout/chevron1"/>
    <dgm:cxn modelId="{C766C504-3E87-45CF-B4D0-0121FAB1BCEC}" type="presOf" srcId="{1B8A5E11-B12A-47DD-B3B9-F65A06B616FF}" destId="{350D87A1-7190-4EAC-ACD7-7D2140A04AE6}" srcOrd="0" destOrd="0" presId="urn:microsoft.com/office/officeart/2005/8/layout/chevron1"/>
    <dgm:cxn modelId="{EE20DBA7-2F99-AA40-ACA8-BF31BDB0737A}" srcId="{10FF6D1F-E154-4E62-B545-0518713F1200}" destId="{FAF82307-3BF0-814E-8A54-AD0CD355998D}" srcOrd="2" destOrd="0" parTransId="{6F6412B3-DB5E-5C46-A2CE-97CFBDAF4A06}" sibTransId="{E31C2205-5E33-9641-AEE4-503B69F96BEC}"/>
    <dgm:cxn modelId="{5067C557-6028-4911-9A95-ACA11AF90FA1}" srcId="{10FF6D1F-E154-4E62-B545-0518713F1200}" destId="{5D427932-5022-46D2-9346-57B3B9CAB7CF}" srcOrd="0" destOrd="0" parTransId="{B062A77D-B844-4BFE-AE15-85D649D8C572}" sibTransId="{C274666A-6D2F-47CD-80BA-5DE4DC976BD7}"/>
    <dgm:cxn modelId="{3CFEC4E2-81BC-40B7-BD73-4BB3750E6ED3}" type="presOf" srcId="{2E55F52C-7BBF-491B-AF5A-066F76CA86D6}" destId="{F0BAE61A-04AF-4195-AB8F-FB1F95C89F53}" srcOrd="0" destOrd="3" presId="urn:microsoft.com/office/officeart/2005/8/layout/chevron1"/>
    <dgm:cxn modelId="{164E5798-F69C-4EEB-B608-9B76A04BBFE1}" type="presOf" srcId="{FAF82307-3BF0-814E-8A54-AD0CD355998D}" destId="{DF9B7618-D23B-45BB-9776-451E4FA39AC6}" srcOrd="0" destOrd="2" presId="urn:microsoft.com/office/officeart/2005/8/layout/chevron1"/>
    <dgm:cxn modelId="{FD007028-0E54-4A63-B9C0-C1C1EE108F3E}" srcId="{E582FCF3-AB75-4F6E-83A9-371A7E2DCF69}" destId="{8951D9B9-8A05-40AD-9265-BFCBDD37F49C}" srcOrd="1" destOrd="0" parTransId="{6940B6E8-D050-486D-B108-3266DBD9CAC1}" sibTransId="{87A3D14E-0F3E-4708-9740-5EE04156452E}"/>
    <dgm:cxn modelId="{28E916BF-6BFB-4A02-85EF-842070B0C495}" type="presOf" srcId="{10FF6D1F-E154-4E62-B545-0518713F1200}" destId="{6C46EE53-0196-4E0E-A37F-0C48CE3D2F14}" srcOrd="0" destOrd="0" presId="urn:microsoft.com/office/officeart/2005/8/layout/chevron1"/>
    <dgm:cxn modelId="{9B5F984C-864B-4636-9B24-73189DD804BD}" type="presOf" srcId="{324832CF-CE4F-4FD1-89BF-097F04449B5B}" destId="{7F1D2009-8965-48EF-AED2-90EAD8B94A7D}" srcOrd="0" destOrd="0" presId="urn:microsoft.com/office/officeart/2005/8/layout/chevron1"/>
    <dgm:cxn modelId="{AD0E332B-429D-4447-A000-F2A5255A1DC3}" srcId="{1B8A5E11-B12A-47DD-B3B9-F65A06B616FF}" destId="{24FA1412-4AF1-4989-A3FA-42EE27EA1A49}" srcOrd="2" destOrd="0" parTransId="{1575DF34-8A3B-4416-8B26-31E396747507}" sibTransId="{D1C934F9-7105-4CBB-BD52-506095C05FC5}"/>
    <dgm:cxn modelId="{83DAC706-547F-423F-BE9F-D3A2A9DAB88D}" type="presOf" srcId="{8951D9B9-8A05-40AD-9265-BFCBDD37F49C}" destId="{F0BAE61A-04AF-4195-AB8F-FB1F95C89F53}" srcOrd="0" destOrd="1" presId="urn:microsoft.com/office/officeart/2005/8/layout/chevron1"/>
    <dgm:cxn modelId="{5D7054F3-F426-2948-85A5-97172CAE6822}" srcId="{10FF6D1F-E154-4E62-B545-0518713F1200}" destId="{170DC7FB-FA7F-EF47-B677-22D04AFA7163}" srcOrd="1" destOrd="0" parTransId="{F96A0892-86E2-3543-85F6-34E49AFB7BF8}" sibTransId="{7CCA0C49-ACEA-FF41-932E-C1D2ECC1142B}"/>
    <dgm:cxn modelId="{7C45EF9D-9BAB-4A9D-BBFA-BD89CFB747E0}" type="presOf" srcId="{24FA1412-4AF1-4989-A3FA-42EE27EA1A49}" destId="{268479C5-82E3-4733-91EB-69D4F4C12A48}" srcOrd="0" destOrd="0" presId="urn:microsoft.com/office/officeart/2005/8/layout/chevron1"/>
    <dgm:cxn modelId="{1B729FCA-42F0-403A-8FDC-CDEE85787D35}" type="presOf" srcId="{613663DF-523C-4227-946D-8B31ACCA2A9C}" destId="{F0BAE61A-04AF-4195-AB8F-FB1F95C89F53}" srcOrd="0" destOrd="2" presId="urn:microsoft.com/office/officeart/2005/8/layout/chevron1"/>
    <dgm:cxn modelId="{D9987BA6-E448-418A-BB22-140B55591A94}" srcId="{24FA1412-4AF1-4989-A3FA-42EE27EA1A49}" destId="{324832CF-CE4F-4FD1-89BF-097F04449B5B}" srcOrd="0" destOrd="0" parTransId="{48173EBE-A256-4D28-8079-2B757F78F726}" sibTransId="{1E252B18-96E6-4988-B206-D78361B534C9}"/>
    <dgm:cxn modelId="{BD3D813C-3009-4EDC-A9FC-DF18113A9E3B}" srcId="{E582FCF3-AB75-4F6E-83A9-371A7E2DCF69}" destId="{2E55F52C-7BBF-491B-AF5A-066F76CA86D6}" srcOrd="3" destOrd="0" parTransId="{735C747A-3DD5-4255-BFA8-4AFA7332E18A}" sibTransId="{7178120C-C24D-4ACE-880A-16F92F17314C}"/>
    <dgm:cxn modelId="{17B8FA49-1340-48DA-BF37-0A91AABBB76E}" srcId="{1B8A5E11-B12A-47DD-B3B9-F65A06B616FF}" destId="{E582FCF3-AB75-4F6E-83A9-371A7E2DCF69}" srcOrd="0" destOrd="0" parTransId="{6450A681-1309-4A12-89E7-44AF0C5A046A}" sibTransId="{D551CE1E-F68E-4C8B-B129-990054042A18}"/>
    <dgm:cxn modelId="{DA36A80C-F569-4BE7-9CEC-6A8102DF0F8D}" srcId="{1B8A5E11-B12A-47DD-B3B9-F65A06B616FF}" destId="{10FF6D1F-E154-4E62-B545-0518713F1200}" srcOrd="1" destOrd="0" parTransId="{A5123934-4F75-49E5-B658-CA95F08F5C30}" sibTransId="{50D499E0-05CA-4370-954D-0B42C1F2B8F4}"/>
    <dgm:cxn modelId="{39245608-4347-4EE9-B172-C409B6BF4C46}" type="presOf" srcId="{36449EBD-0156-43F6-8BEC-B0EC3D54A6F4}" destId="{7F1D2009-8965-48EF-AED2-90EAD8B94A7D}" srcOrd="0" destOrd="1" presId="urn:microsoft.com/office/officeart/2005/8/layout/chevron1"/>
    <dgm:cxn modelId="{5D313E9F-8E39-4BFA-ABB5-AC3A68BE7151}" type="presParOf" srcId="{350D87A1-7190-4EAC-ACD7-7D2140A04AE6}" destId="{A773C083-026E-447C-9114-5C68042AE1DB}" srcOrd="0" destOrd="0" presId="urn:microsoft.com/office/officeart/2005/8/layout/chevron1"/>
    <dgm:cxn modelId="{8B5C163C-C812-4542-AAAD-BB796B992053}" type="presParOf" srcId="{A773C083-026E-447C-9114-5C68042AE1DB}" destId="{F42DEFDD-577D-4D3E-BDD6-477E84C26161}" srcOrd="0" destOrd="0" presId="urn:microsoft.com/office/officeart/2005/8/layout/chevron1"/>
    <dgm:cxn modelId="{DA0F5B77-04FD-4E24-96A2-1CF3854783F4}" type="presParOf" srcId="{A773C083-026E-447C-9114-5C68042AE1DB}" destId="{F0BAE61A-04AF-4195-AB8F-FB1F95C89F53}" srcOrd="1" destOrd="0" presId="urn:microsoft.com/office/officeart/2005/8/layout/chevron1"/>
    <dgm:cxn modelId="{A320E2BE-D3F8-4E62-A1E5-4960610D5C88}" type="presParOf" srcId="{350D87A1-7190-4EAC-ACD7-7D2140A04AE6}" destId="{4A2A9DA9-2495-4498-963A-42AB3DF5ED62}" srcOrd="1" destOrd="0" presId="urn:microsoft.com/office/officeart/2005/8/layout/chevron1"/>
    <dgm:cxn modelId="{10560D47-8B1F-4243-B286-0AEE076947BE}" type="presParOf" srcId="{350D87A1-7190-4EAC-ACD7-7D2140A04AE6}" destId="{812EDF8B-3106-4A47-9348-D7417CDC9325}" srcOrd="2" destOrd="0" presId="urn:microsoft.com/office/officeart/2005/8/layout/chevron1"/>
    <dgm:cxn modelId="{0ED89718-A2CC-40D3-A92D-056A4123B863}" type="presParOf" srcId="{812EDF8B-3106-4A47-9348-D7417CDC9325}" destId="{6C46EE53-0196-4E0E-A37F-0C48CE3D2F14}" srcOrd="0" destOrd="0" presId="urn:microsoft.com/office/officeart/2005/8/layout/chevron1"/>
    <dgm:cxn modelId="{C73B2F68-0CF1-42B2-90A1-C570A3241F14}" type="presParOf" srcId="{812EDF8B-3106-4A47-9348-D7417CDC9325}" destId="{DF9B7618-D23B-45BB-9776-451E4FA39AC6}" srcOrd="1" destOrd="0" presId="urn:microsoft.com/office/officeart/2005/8/layout/chevron1"/>
    <dgm:cxn modelId="{91868BA3-0E0C-4358-A10A-636C823FCD5F}" type="presParOf" srcId="{350D87A1-7190-4EAC-ACD7-7D2140A04AE6}" destId="{B6BBA20C-1DFD-43FD-AA06-DA235B7400BD}" srcOrd="3" destOrd="0" presId="urn:microsoft.com/office/officeart/2005/8/layout/chevron1"/>
    <dgm:cxn modelId="{34040A6C-8D0B-4F0B-B154-2C71623C3179}" type="presParOf" srcId="{350D87A1-7190-4EAC-ACD7-7D2140A04AE6}" destId="{CAC8DCED-5CA1-4271-91A6-90832D267BEF}" srcOrd="4" destOrd="0" presId="urn:microsoft.com/office/officeart/2005/8/layout/chevron1"/>
    <dgm:cxn modelId="{A5485E1B-F293-432A-AAC9-5ED0BAB0DBFE}" type="presParOf" srcId="{CAC8DCED-5CA1-4271-91A6-90832D267BEF}" destId="{268479C5-82E3-4733-91EB-69D4F4C12A48}" srcOrd="0" destOrd="0" presId="urn:microsoft.com/office/officeart/2005/8/layout/chevron1"/>
    <dgm:cxn modelId="{7195CFEA-2A10-485B-908B-C6276A1EBC18}" type="presParOf" srcId="{CAC8DCED-5CA1-4271-91A6-90832D267BEF}" destId="{7F1D2009-8965-48EF-AED2-90EAD8B94A7D}" srcOrd="1"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EFDD-577D-4D3E-BDD6-477E84C26161}">
      <dsp:nvSpPr>
        <dsp:cNvPr id="0" name=""/>
        <dsp:cNvSpPr/>
      </dsp:nvSpPr>
      <dsp:spPr>
        <a:xfrm>
          <a:off x="5082" y="158988"/>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a:t>Phase 1. PAWNSHOP – we are the lender and </a:t>
          </a:r>
          <a:r>
            <a:rPr lang="en-US" sz="1600" b="1" kern="1200" dirty="0">
              <a:latin typeface="Calibri" panose="020F0502020204030204" pitchFamily="34" charset="0"/>
              <a:cs typeface="Times New Roman" panose="02020603050405020304" pitchFamily="18" charset="0"/>
            </a:rPr>
            <a:t>investor (Q3’2016)</a:t>
          </a:r>
          <a:endParaRPr lang="en-US" sz="1600" b="1" kern="1200" dirty="0"/>
        </a:p>
      </dsp:txBody>
      <dsp:txXfrm>
        <a:off x="609149" y="158988"/>
        <a:ext cx="1812202" cy="1208134"/>
      </dsp:txXfrm>
    </dsp:sp>
    <dsp:sp modelId="{F0BAE61A-04AF-4195-AB8F-FB1F95C89F53}">
      <dsp:nvSpPr>
        <dsp:cNvPr id="0" name=""/>
        <dsp:cNvSpPr/>
      </dsp:nvSpPr>
      <dsp:spPr>
        <a:xfrm>
          <a:off x="5082" y="1631426"/>
          <a:ext cx="2416269" cy="175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87325" lvl="1" indent="-177800" algn="l" defTabSz="533400" rtl="0">
            <a:lnSpc>
              <a:spcPct val="90000"/>
            </a:lnSpc>
            <a:spcBef>
              <a:spcPct val="0"/>
            </a:spcBef>
            <a:spcAft>
              <a:spcPct val="15000"/>
            </a:spcAft>
            <a:buChar char="••"/>
            <a:tabLst/>
          </a:pPr>
          <a:r>
            <a:rPr lang="en-US" sz="1200" kern="1200" dirty="0">
              <a:solidFill>
                <a:schemeClr val="tx1"/>
              </a:solidFill>
            </a:rPr>
            <a:t>Start with set up pawnshop as moneylender</a:t>
          </a:r>
        </a:p>
        <a:p>
          <a:pPr marL="187325" lvl="1" indent="-177800" algn="l" defTabSz="533400" rtl="0">
            <a:lnSpc>
              <a:spcPct val="90000"/>
            </a:lnSpc>
            <a:spcBef>
              <a:spcPct val="0"/>
            </a:spcBef>
            <a:spcAft>
              <a:spcPct val="15000"/>
            </a:spcAft>
            <a:buChar char="••"/>
            <a:tabLst/>
          </a:pPr>
          <a:r>
            <a:rPr lang="en-US" sz="1200" kern="1200" dirty="0">
              <a:solidFill>
                <a:schemeClr val="tx1"/>
              </a:solidFill>
            </a:rPr>
            <a:t>Starting to build Web-portal with p2p platform</a:t>
          </a:r>
        </a:p>
        <a:p>
          <a:pPr marL="187325" lvl="1" indent="-177800" algn="l" defTabSz="533400" rtl="0">
            <a:lnSpc>
              <a:spcPct val="90000"/>
            </a:lnSpc>
            <a:spcBef>
              <a:spcPct val="0"/>
            </a:spcBef>
            <a:spcAft>
              <a:spcPct val="15000"/>
            </a:spcAft>
            <a:buChar char="••"/>
            <a:tabLst/>
          </a:pPr>
          <a:r>
            <a:rPr lang="en-US" sz="1200" kern="1200" dirty="0">
              <a:solidFill>
                <a:schemeClr val="tx1"/>
              </a:solidFill>
            </a:rPr>
            <a:t>Platform will obtain its profit through charging Investor with a set of fees, basing on service agreement.</a:t>
          </a:r>
        </a:p>
        <a:p>
          <a:pPr marL="114300" lvl="1" indent="0" algn="l" defTabSz="533400" rtl="0">
            <a:lnSpc>
              <a:spcPct val="90000"/>
            </a:lnSpc>
            <a:spcBef>
              <a:spcPct val="0"/>
            </a:spcBef>
            <a:spcAft>
              <a:spcPct val="15000"/>
            </a:spcAft>
            <a:buChar char="••"/>
          </a:pPr>
          <a:endParaRPr lang="en-US" sz="1200" kern="1200" dirty="0">
            <a:solidFill>
              <a:schemeClr val="tx1"/>
            </a:solidFill>
          </a:endParaRPr>
        </a:p>
      </dsp:txBody>
      <dsp:txXfrm>
        <a:off x="5082" y="1631426"/>
        <a:ext cx="2416269" cy="1759570"/>
      </dsp:txXfrm>
    </dsp:sp>
    <dsp:sp modelId="{6C46EE53-0196-4E0E-A37F-0C48CE3D2F14}">
      <dsp:nvSpPr>
        <dsp:cNvPr id="0" name=""/>
        <dsp:cNvSpPr/>
      </dsp:nvSpPr>
      <dsp:spPr>
        <a:xfrm>
          <a:off x="2809419" y="116714"/>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a:t>Phase 2. PAWNSHOP + P2P – multiple individual</a:t>
          </a:r>
          <a:r>
            <a:rPr lang="en-US" sz="1600" b="1" kern="1200" baseline="0" dirty="0"/>
            <a:t> investors (Q4’2016)</a:t>
          </a:r>
          <a:endParaRPr lang="en-US" sz="1600" b="1" kern="1200" dirty="0"/>
        </a:p>
      </dsp:txBody>
      <dsp:txXfrm>
        <a:off x="3413486" y="116714"/>
        <a:ext cx="1812202" cy="1208134"/>
      </dsp:txXfrm>
    </dsp:sp>
    <dsp:sp modelId="{DF9B7618-D23B-45BB-9776-451E4FA39AC6}">
      <dsp:nvSpPr>
        <dsp:cNvPr id="0" name=""/>
        <dsp:cNvSpPr/>
      </dsp:nvSpPr>
      <dsp:spPr>
        <a:xfrm>
          <a:off x="2809419" y="1621683"/>
          <a:ext cx="2416269" cy="175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87325" lvl="1" indent="-177800" algn="l" defTabSz="533400" rtl="0">
            <a:lnSpc>
              <a:spcPct val="90000"/>
            </a:lnSpc>
            <a:spcBef>
              <a:spcPct val="0"/>
            </a:spcBef>
            <a:spcAft>
              <a:spcPct val="15000"/>
            </a:spcAft>
            <a:buChar char="••"/>
            <a:tabLst/>
          </a:pPr>
          <a:r>
            <a:rPr lang="en-US" sz="1200" kern="1200" dirty="0"/>
            <a:t>After finishing development of the Web-portal for individual investors we will start acquiring independent individual investors from the market to raise funding.</a:t>
          </a:r>
        </a:p>
        <a:p>
          <a:pPr marL="187325" lvl="1" indent="-177800" algn="l" defTabSz="533400" rtl="0">
            <a:lnSpc>
              <a:spcPct val="90000"/>
            </a:lnSpc>
            <a:spcBef>
              <a:spcPct val="0"/>
            </a:spcBef>
            <a:spcAft>
              <a:spcPct val="15000"/>
            </a:spcAft>
            <a:buChar char="••"/>
            <a:tabLst/>
          </a:pPr>
          <a:r>
            <a:rPr lang="en-US" sz="1200" kern="1200" dirty="0"/>
            <a:t>At this phase we also plan to present a “deposit-</a:t>
          </a:r>
          <a:r>
            <a:rPr lang="en-US" sz="1200" kern="1200" baseline="0" dirty="0"/>
            <a:t>guarantee” mechanism and a separate “Investor” product.</a:t>
          </a:r>
          <a:endParaRPr lang="en-US" sz="1200" kern="1200" dirty="0"/>
        </a:p>
        <a:p>
          <a:pPr marL="171450" lvl="1" indent="0" algn="l" defTabSz="622300" rtl="0" eaLnBrk="1" latinLnBrk="0">
            <a:lnSpc>
              <a:spcPct val="90000"/>
            </a:lnSpc>
            <a:spcBef>
              <a:spcPct val="0"/>
            </a:spcBef>
            <a:spcAft>
              <a:spcPct val="15000"/>
            </a:spcAft>
            <a:buChar char="••"/>
          </a:pPr>
          <a:endParaRPr lang="en-US" sz="1400" kern="1200" dirty="0"/>
        </a:p>
      </dsp:txBody>
      <dsp:txXfrm>
        <a:off x="2809419" y="1621683"/>
        <a:ext cx="2416269" cy="1759570"/>
      </dsp:txXfrm>
    </dsp:sp>
    <dsp:sp modelId="{268479C5-82E3-4733-91EB-69D4F4C12A48}">
      <dsp:nvSpPr>
        <dsp:cNvPr id="0" name=""/>
        <dsp:cNvSpPr/>
      </dsp:nvSpPr>
      <dsp:spPr>
        <a:xfrm>
          <a:off x="5613755" y="174597"/>
          <a:ext cx="3020336" cy="1208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ts val="0"/>
            </a:spcAft>
          </a:pPr>
          <a:r>
            <a:rPr lang="en-US" sz="1600" b="1" kern="1200" dirty="0"/>
            <a:t>Phase 3. PS+</a:t>
          </a:r>
          <a:r>
            <a:rPr lang="en-US" sz="1600" b="1" kern="1200" dirty="0">
              <a:solidFill>
                <a:schemeClr val="bg1"/>
              </a:solidFill>
            </a:rPr>
            <a:t>P</a:t>
          </a:r>
          <a:r>
            <a:rPr lang="en-US" sz="1600" b="1" kern="1200" dirty="0"/>
            <a:t>2P – individual and institutional investors (in 2017)</a:t>
          </a:r>
        </a:p>
      </dsp:txBody>
      <dsp:txXfrm>
        <a:off x="6217822" y="174597"/>
        <a:ext cx="1812202" cy="1208134"/>
      </dsp:txXfrm>
    </dsp:sp>
    <dsp:sp modelId="{7F1D2009-8965-48EF-AED2-90EAD8B94A7D}">
      <dsp:nvSpPr>
        <dsp:cNvPr id="0" name=""/>
        <dsp:cNvSpPr/>
      </dsp:nvSpPr>
      <dsp:spPr>
        <a:xfrm>
          <a:off x="5613755" y="1631426"/>
          <a:ext cx="2416269" cy="175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After the service grows we plan to provide institutional investors possibility to invest in our service.</a:t>
          </a:r>
        </a:p>
        <a:p>
          <a:pPr marL="114300" lvl="1" indent="-114300" algn="l" defTabSz="533400" rtl="0">
            <a:lnSpc>
              <a:spcPct val="90000"/>
            </a:lnSpc>
            <a:spcBef>
              <a:spcPct val="0"/>
            </a:spcBef>
            <a:spcAft>
              <a:spcPct val="15000"/>
            </a:spcAft>
            <a:buChar char="••"/>
          </a:pPr>
          <a:r>
            <a:rPr lang="en-US" sz="1200" kern="1200" dirty="0"/>
            <a:t>At</a:t>
          </a:r>
          <a:r>
            <a:rPr lang="en-US" sz="1200" kern="1200" baseline="0" dirty="0"/>
            <a:t> this phase we plan to present new credit products (for example, installment loans) as we will receive respective funding from institutional investors.</a:t>
          </a:r>
          <a:endParaRPr lang="en-US" sz="1200" kern="1200" dirty="0"/>
        </a:p>
      </dsp:txBody>
      <dsp:txXfrm>
        <a:off x="5613755" y="1631426"/>
        <a:ext cx="2416269" cy="17595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F612-6801-4D4C-A0B7-C9E3864A2EA0}" type="datetimeFigureOut">
              <a:rPr lang="ru-RU" smtClean="0"/>
              <a:pPr/>
              <a:t>29.08.2017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F8928-5D96-4E18-BE87-4F1720F2B4F1}" type="slidenum">
              <a:rPr lang="ru-RU" smtClean="0"/>
              <a:pPr/>
              <a:t>‹#›</a:t>
            </a:fld>
            <a:endParaRPr lang="ru-RU"/>
          </a:p>
        </p:txBody>
      </p:sp>
    </p:spTree>
    <p:extLst>
      <p:ext uri="{BB962C8B-B14F-4D97-AF65-F5344CB8AC3E}">
        <p14:creationId xmlns:p14="http://schemas.microsoft.com/office/powerpoint/2010/main" val="101500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a:t>
            </a:fld>
            <a:endParaRPr lang="ru-RU" dirty="0"/>
          </a:p>
        </p:txBody>
      </p:sp>
    </p:spTree>
    <p:extLst>
      <p:ext uri="{BB962C8B-B14F-4D97-AF65-F5344CB8AC3E}">
        <p14:creationId xmlns:p14="http://schemas.microsoft.com/office/powerpoint/2010/main" val="470599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10</a:t>
            </a:fld>
            <a:endParaRPr lang="ru-RU"/>
          </a:p>
        </p:txBody>
      </p:sp>
    </p:spTree>
    <p:extLst>
      <p:ext uri="{BB962C8B-B14F-4D97-AF65-F5344CB8AC3E}">
        <p14:creationId xmlns:p14="http://schemas.microsoft.com/office/powerpoint/2010/main" val="264774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11</a:t>
            </a:fld>
            <a:endParaRPr lang="ru-RU"/>
          </a:p>
        </p:txBody>
      </p:sp>
    </p:spTree>
    <p:extLst>
      <p:ext uri="{BB962C8B-B14F-4D97-AF65-F5344CB8AC3E}">
        <p14:creationId xmlns:p14="http://schemas.microsoft.com/office/powerpoint/2010/main" val="224632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Ответ от</a:t>
            </a:r>
            <a:r>
              <a:rPr lang="ru-RU" baseline="0" dirty="0"/>
              <a:t> </a:t>
            </a:r>
            <a:r>
              <a:rPr lang="en-US" baseline="0" dirty="0"/>
              <a:t>Rajah &amp;</a:t>
            </a:r>
            <a:r>
              <a:rPr lang="ru-RU" baseline="0" dirty="0"/>
              <a:t> </a:t>
            </a:r>
            <a:r>
              <a:rPr lang="en-US" baseline="0" dirty="0"/>
              <a:t>Tan</a:t>
            </a:r>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12</a:t>
            </a:fld>
            <a:endParaRPr lang="ru-RU"/>
          </a:p>
        </p:txBody>
      </p:sp>
    </p:spTree>
    <p:extLst>
      <p:ext uri="{BB962C8B-B14F-4D97-AF65-F5344CB8AC3E}">
        <p14:creationId xmlns:p14="http://schemas.microsoft.com/office/powerpoint/2010/main" val="166992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5D8EB7-47F2-4BCB-8BF3-93B4EEE0A547}" type="slidenum">
              <a:rPr lang="en-US" smtClean="0"/>
              <a:t>13</a:t>
            </a:fld>
            <a:endParaRPr lang="en-US"/>
          </a:p>
        </p:txBody>
      </p:sp>
    </p:spTree>
    <p:extLst>
      <p:ext uri="{BB962C8B-B14F-4D97-AF65-F5344CB8AC3E}">
        <p14:creationId xmlns:p14="http://schemas.microsoft.com/office/powerpoint/2010/main" val="959570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14</a:t>
            </a:fld>
            <a:endParaRPr lang="ru-RU"/>
          </a:p>
        </p:txBody>
      </p:sp>
    </p:spTree>
    <p:extLst>
      <p:ext uri="{BB962C8B-B14F-4D97-AF65-F5344CB8AC3E}">
        <p14:creationId xmlns:p14="http://schemas.microsoft.com/office/powerpoint/2010/main" val="372236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15</a:t>
            </a:fld>
            <a:endParaRPr lang="ru-RU"/>
          </a:p>
        </p:txBody>
      </p:sp>
    </p:spTree>
    <p:extLst>
      <p:ext uri="{BB962C8B-B14F-4D97-AF65-F5344CB8AC3E}">
        <p14:creationId xmlns:p14="http://schemas.microsoft.com/office/powerpoint/2010/main" val="270377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16</a:t>
            </a:fld>
            <a:endParaRPr lang="ru-RU"/>
          </a:p>
        </p:txBody>
      </p:sp>
    </p:spTree>
    <p:extLst>
      <p:ext uri="{BB962C8B-B14F-4D97-AF65-F5344CB8AC3E}">
        <p14:creationId xmlns:p14="http://schemas.microsoft.com/office/powerpoint/2010/main" val="271796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17</a:t>
            </a:fld>
            <a:endParaRPr lang="ru-RU"/>
          </a:p>
        </p:txBody>
      </p:sp>
    </p:spTree>
    <p:extLst>
      <p:ext uri="{BB962C8B-B14F-4D97-AF65-F5344CB8AC3E}">
        <p14:creationId xmlns:p14="http://schemas.microsoft.com/office/powerpoint/2010/main" val="364199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18</a:t>
            </a:fld>
            <a:endParaRPr lang="ru-RU"/>
          </a:p>
        </p:txBody>
      </p:sp>
    </p:spTree>
    <p:extLst>
      <p:ext uri="{BB962C8B-B14F-4D97-AF65-F5344CB8AC3E}">
        <p14:creationId xmlns:p14="http://schemas.microsoft.com/office/powerpoint/2010/main" val="128409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19</a:t>
            </a:fld>
            <a:endParaRPr lang="ru-RU"/>
          </a:p>
        </p:txBody>
      </p:sp>
    </p:spTree>
    <p:extLst>
      <p:ext uri="{BB962C8B-B14F-4D97-AF65-F5344CB8AC3E}">
        <p14:creationId xmlns:p14="http://schemas.microsoft.com/office/powerpoint/2010/main" val="32501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a:t>
            </a:fld>
            <a:endParaRPr lang="ru-RU"/>
          </a:p>
        </p:txBody>
      </p:sp>
    </p:spTree>
    <p:extLst>
      <p:ext uri="{BB962C8B-B14F-4D97-AF65-F5344CB8AC3E}">
        <p14:creationId xmlns:p14="http://schemas.microsoft.com/office/powerpoint/2010/main" val="3824785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20</a:t>
            </a:fld>
            <a:endParaRPr lang="ru-RU"/>
          </a:p>
        </p:txBody>
      </p:sp>
    </p:spTree>
    <p:extLst>
      <p:ext uri="{BB962C8B-B14F-4D97-AF65-F5344CB8AC3E}">
        <p14:creationId xmlns:p14="http://schemas.microsoft.com/office/powerpoint/2010/main" val="1684331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21</a:t>
            </a:fld>
            <a:endParaRPr lang="ru-RU"/>
          </a:p>
        </p:txBody>
      </p:sp>
    </p:spTree>
    <p:extLst>
      <p:ext uri="{BB962C8B-B14F-4D97-AF65-F5344CB8AC3E}">
        <p14:creationId xmlns:p14="http://schemas.microsoft.com/office/powerpoint/2010/main" val="1354174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23</a:t>
            </a:fld>
            <a:endParaRPr lang="ru-RU"/>
          </a:p>
        </p:txBody>
      </p:sp>
    </p:spTree>
    <p:extLst>
      <p:ext uri="{BB962C8B-B14F-4D97-AF65-F5344CB8AC3E}">
        <p14:creationId xmlns:p14="http://schemas.microsoft.com/office/powerpoint/2010/main" val="3012225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24</a:t>
            </a:fld>
            <a:endParaRPr lang="ru-RU" dirty="0"/>
          </a:p>
        </p:txBody>
      </p:sp>
    </p:spTree>
    <p:extLst>
      <p:ext uri="{BB962C8B-B14F-4D97-AF65-F5344CB8AC3E}">
        <p14:creationId xmlns:p14="http://schemas.microsoft.com/office/powerpoint/2010/main" val="204495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3</a:t>
            </a:fld>
            <a:endParaRPr lang="ru-RU"/>
          </a:p>
        </p:txBody>
      </p:sp>
    </p:spTree>
    <p:extLst>
      <p:ext uri="{BB962C8B-B14F-4D97-AF65-F5344CB8AC3E}">
        <p14:creationId xmlns:p14="http://schemas.microsoft.com/office/powerpoint/2010/main" val="428385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a:t>
            </a:fld>
            <a:endParaRPr lang="ru-RU"/>
          </a:p>
        </p:txBody>
      </p:sp>
    </p:spTree>
    <p:extLst>
      <p:ext uri="{BB962C8B-B14F-4D97-AF65-F5344CB8AC3E}">
        <p14:creationId xmlns:p14="http://schemas.microsoft.com/office/powerpoint/2010/main" val="425477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5</a:t>
            </a:fld>
            <a:endParaRPr lang="ru-RU"/>
          </a:p>
        </p:txBody>
      </p:sp>
    </p:spTree>
    <p:extLst>
      <p:ext uri="{BB962C8B-B14F-4D97-AF65-F5344CB8AC3E}">
        <p14:creationId xmlns:p14="http://schemas.microsoft.com/office/powerpoint/2010/main" val="348385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6</a:t>
            </a:fld>
            <a:endParaRPr lang="ru-RU"/>
          </a:p>
        </p:txBody>
      </p:sp>
    </p:spTree>
    <p:extLst>
      <p:ext uri="{BB962C8B-B14F-4D97-AF65-F5344CB8AC3E}">
        <p14:creationId xmlns:p14="http://schemas.microsoft.com/office/powerpoint/2010/main" val="83487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t>7</a:t>
            </a:fld>
            <a:endParaRPr lang="ru-RU"/>
          </a:p>
        </p:txBody>
      </p:sp>
    </p:spTree>
    <p:extLst>
      <p:ext uri="{BB962C8B-B14F-4D97-AF65-F5344CB8AC3E}">
        <p14:creationId xmlns:p14="http://schemas.microsoft.com/office/powerpoint/2010/main" val="331097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8</a:t>
            </a:fld>
            <a:endParaRPr lang="ru-RU"/>
          </a:p>
        </p:txBody>
      </p:sp>
    </p:spTree>
    <p:extLst>
      <p:ext uri="{BB962C8B-B14F-4D97-AF65-F5344CB8AC3E}">
        <p14:creationId xmlns:p14="http://schemas.microsoft.com/office/powerpoint/2010/main" val="157600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t>9</a:t>
            </a:fld>
            <a:endParaRPr lang="ru-RU"/>
          </a:p>
        </p:txBody>
      </p:sp>
    </p:spTree>
    <p:extLst>
      <p:ext uri="{BB962C8B-B14F-4D97-AF65-F5344CB8AC3E}">
        <p14:creationId xmlns:p14="http://schemas.microsoft.com/office/powerpoint/2010/main" val="160414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a:solidFill>
                  <a:schemeClr val="tx2"/>
                </a:solidFill>
              </a:defRPr>
            </a:lvl1p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2C3588D-9E94-4144-9DA3-F84C352C206B}"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http://finstar.com/front/fix/pre_foot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4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4AFD40F4-0E4D-4221-AF7C-55BA2A9DB0CA}"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5056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433467"/>
          </a:xfrm>
        </p:spPr>
        <p:txBody>
          <a:bodyPr vert="eaVert"/>
          <a:lstStyle>
            <a:lvl1pPr>
              <a:defRPr>
                <a:solidFill>
                  <a:schemeClr val="tx2"/>
                </a:solidFill>
              </a:defRPr>
            </a:lvl1pPr>
          </a:lstStyle>
          <a:p>
            <a:r>
              <a:rPr lang="ru-RU"/>
              <a:t>Образец заголовка</a:t>
            </a:r>
          </a:p>
        </p:txBody>
      </p:sp>
      <p:sp>
        <p:nvSpPr>
          <p:cNvPr id="3" name="Вертикальный текст 2"/>
          <p:cNvSpPr>
            <a:spLocks noGrp="1"/>
          </p:cNvSpPr>
          <p:nvPr>
            <p:ph type="body" orient="vert" idx="1"/>
          </p:nvPr>
        </p:nvSpPr>
        <p:spPr>
          <a:xfrm>
            <a:off x="457200" y="692696"/>
            <a:ext cx="6019800" cy="543346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579389-570E-415D-9E4D-B1EB6D3575E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9826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442A7EC-9A80-4032-9534-DF1BF1E144B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43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05FF983-D4E0-4AC2-ABC3-C89C800AC54E}"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3040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4648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p:txBody>
          <a:bodyPr/>
          <a:lstStyle/>
          <a:p>
            <a:fld id="{D5B149DA-2B70-4C70-AADC-6EA99B8BD7A8}"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7131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959049"/>
            <a:ext cx="4040188" cy="381719"/>
          </a:xfrm>
          <a:solidFill>
            <a:schemeClr val="tx2"/>
          </a:solidFill>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4" name="Объект 3"/>
          <p:cNvSpPr>
            <a:spLocks noGrp="1"/>
          </p:cNvSpPr>
          <p:nvPr>
            <p:ph sz="half" idx="2"/>
          </p:nvPr>
        </p:nvSpPr>
        <p:spPr>
          <a:xfrm>
            <a:off x="457200" y="1340768"/>
            <a:ext cx="4040188"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4645025" y="959049"/>
            <a:ext cx="4041775" cy="381719"/>
          </a:xfrm>
          <a:solidFill>
            <a:schemeClr val="tx2"/>
          </a:solidFill>
        </p:spPr>
        <p:txBody>
          <a:bodyPr anchor="ctr">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1340768"/>
            <a:ext cx="4041775"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F1A12F-C88F-4C19-974A-BB3C2204DDEC}" type="datetime1">
              <a:rPr lang="ru-RU" smtClean="0"/>
              <a:pPr/>
              <a:t>29.08.2017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9223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3CBA9EB-8B72-47E9-84EB-C85F8ABB4663}" type="datetime1">
              <a:rPr lang="ru-RU" smtClean="0"/>
              <a:pPr/>
              <a:t>29.08.2017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221994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BD8D49-0218-44CB-A4E1-9492E9B21D5F}" type="datetime1">
              <a:rPr lang="ru-RU" smtClean="0"/>
              <a:pPr/>
              <a:t>29.08.2017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0635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3008313" cy="1018034"/>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692696"/>
            <a:ext cx="5111750" cy="5433467"/>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E8BB31A-724C-4847-AA46-A8BA387B75F9}"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47114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1C2CA34-F0F1-4791-8DA0-79530C852FFA}"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403074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50000"/>
          <a:stretch/>
        </p:blipFill>
        <p:spPr bwMode="auto">
          <a:xfrm>
            <a:off x="0" y="6293136"/>
            <a:ext cx="9144000" cy="5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instar.com/front/fix/pre_footer.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395536" y="116632"/>
            <a:ext cx="8159540" cy="312281"/>
          </a:xfrm>
          <a:prstGeom prst="rect">
            <a:avLst/>
          </a:prstGeom>
        </p:spPr>
        <p:txBody>
          <a:bodyPr vert="horz" lIns="91440" tIns="45720" rIns="91440" bIns="45720" rtlCol="0" anchor="ctr">
            <a:noAutofit/>
          </a:bodyPr>
          <a:lstStyle/>
          <a:p>
            <a:r>
              <a:rPr lang="ru-RU"/>
              <a:t>Образец заголовка</a:t>
            </a:r>
          </a:p>
        </p:txBody>
      </p:sp>
      <p:sp>
        <p:nvSpPr>
          <p:cNvPr id="3" name="Текст 2"/>
          <p:cNvSpPr>
            <a:spLocks noGrp="1"/>
          </p:cNvSpPr>
          <p:nvPr>
            <p:ph type="body" idx="1"/>
          </p:nvPr>
        </p:nvSpPr>
        <p:spPr>
          <a:xfrm>
            <a:off x="457200" y="836712"/>
            <a:ext cx="8229600" cy="5289451"/>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525344"/>
            <a:ext cx="2133600" cy="283758"/>
          </a:xfrm>
          <a:prstGeom prst="rect">
            <a:avLst/>
          </a:prstGeom>
        </p:spPr>
        <p:txBody>
          <a:bodyPr vert="horz" lIns="91440" tIns="45720" rIns="91440" bIns="45720" rtlCol="0" anchor="ctr"/>
          <a:lstStyle>
            <a:lvl1pPr algn="l">
              <a:defRPr sz="1200">
                <a:solidFill>
                  <a:schemeClr val="tx1">
                    <a:tint val="75000"/>
                  </a:schemeClr>
                </a:solidFill>
              </a:defRPr>
            </a:lvl1pPr>
          </a:lstStyle>
          <a:p>
            <a:fld id="{34E10F41-CB58-4F6B-BE82-03F044FE9CA2}" type="datetime1">
              <a:rPr lang="ru-RU" smtClean="0"/>
              <a:pPr/>
              <a:t>29.08.2017</a:t>
            </a:fld>
            <a:endParaRPr lang="ru-RU"/>
          </a:p>
        </p:txBody>
      </p:sp>
      <p:sp>
        <p:nvSpPr>
          <p:cNvPr id="5" name="Нижний колонтитул 4"/>
          <p:cNvSpPr>
            <a:spLocks noGrp="1"/>
          </p:cNvSpPr>
          <p:nvPr>
            <p:ph type="ftr" sz="quarter" idx="3"/>
          </p:nvPr>
        </p:nvSpPr>
        <p:spPr>
          <a:xfrm>
            <a:off x="3124200" y="6525344"/>
            <a:ext cx="2895600" cy="283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267004" y="6525344"/>
            <a:ext cx="720080" cy="283758"/>
          </a:xfrm>
          <a:prstGeom prst="rect">
            <a:avLst/>
          </a:prstGeom>
        </p:spPr>
        <p:txBody>
          <a:bodyPr vert="horz" lIns="91440" tIns="45720" rIns="91440" bIns="45720" rtlCol="0" anchor="ctr"/>
          <a:lstStyle>
            <a:lvl1pPr algn="r">
              <a:defRPr sz="1200">
                <a:solidFill>
                  <a:schemeClr val="tx2"/>
                </a:solidFill>
              </a:defRPr>
            </a:lvl1pPr>
          </a:lstStyle>
          <a:p>
            <a:fld id="{D7F305DA-160D-498F-B102-A1D8643B4A2C}" type="slidenum">
              <a:rPr lang="ru-RU" smtClean="0"/>
              <a:pPr/>
              <a:t>‹#›</a:t>
            </a:fld>
            <a:endParaRPr lang="ru-RU"/>
          </a:p>
        </p:txBody>
      </p:sp>
      <p:pic>
        <p:nvPicPr>
          <p:cNvPr id="1029" name="Picture 5" descr="Flag of Singapore.sv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55076" y="140908"/>
            <a:ext cx="432008" cy="288005"/>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4811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goo.gl/8yfTC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3.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gif"/><Relationship Id="rId3" Type="http://schemas.openxmlformats.org/officeDocument/2006/relationships/image" Target="../media/image8.png"/><Relationship Id="rId21" Type="http://schemas.openxmlformats.org/officeDocument/2006/relationships/image" Target="../media/image25.png"/><Relationship Id="rId7" Type="http://schemas.openxmlformats.org/officeDocument/2006/relationships/image" Target="../media/image6.png"/><Relationship Id="rId12" Type="http://schemas.openxmlformats.org/officeDocument/2006/relationships/image" Target="../media/image16.png"/><Relationship Id="rId17" Type="http://schemas.openxmlformats.org/officeDocument/2006/relationships/image" Target="../media/image21.gif"/><Relationship Id="rId2" Type="http://schemas.openxmlformats.org/officeDocument/2006/relationships/notesSlide" Target="../notesSlides/notesSlide19.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5.png"/><Relationship Id="rId5" Type="http://schemas.openxmlformats.org/officeDocument/2006/relationships/image" Target="../media/image10.emf"/><Relationship Id="rId15" Type="http://schemas.openxmlformats.org/officeDocument/2006/relationships/image" Target="../media/image19.jpe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9.jpeg"/><Relationship Id="rId9" Type="http://schemas.openxmlformats.org/officeDocument/2006/relationships/image" Target="../media/image13.jpeg"/><Relationship Id="rId14" Type="http://schemas.openxmlformats.org/officeDocument/2006/relationships/image" Target="../media/image18.png"/><Relationship Id="rId2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9.jpeg"/><Relationship Id="rId18" Type="http://schemas.openxmlformats.org/officeDocument/2006/relationships/image" Target="../media/image23.png"/><Relationship Id="rId3" Type="http://schemas.openxmlformats.org/officeDocument/2006/relationships/image" Target="../media/image18.png"/><Relationship Id="rId21"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2.gif"/><Relationship Id="rId2" Type="http://schemas.openxmlformats.org/officeDocument/2006/relationships/notesSlide" Target="../notesSlides/notesSlide20.xml"/><Relationship Id="rId16" Type="http://schemas.openxmlformats.org/officeDocument/2006/relationships/image" Target="../media/image21.gif"/><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6.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knoema.com/sijweyg/gdp-per-capita-ranking-2015-data-and-char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hyperlink" Target="https://www.techinasia.com/talk/digital-southeast-asia-q4-20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cambodiadaily.com/archives/cambodia-vulnerable-to-money-laundering-6736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ctrTitle"/>
          </p:nvPr>
        </p:nvSpPr>
        <p:spPr>
          <a:xfrm>
            <a:off x="685800" y="1772816"/>
            <a:ext cx="7772400" cy="794519"/>
          </a:xfrm>
        </p:spPr>
        <p:txBody>
          <a:bodyPr/>
          <a:lstStyle/>
          <a:p>
            <a:pPr algn="ctr"/>
            <a:r>
              <a:rPr lang="en-US" dirty="0"/>
              <a:t>Business Case</a:t>
            </a:r>
            <a:br>
              <a:rPr lang="en-US" dirty="0"/>
            </a:br>
            <a:r>
              <a:rPr lang="en-US" dirty="0"/>
              <a:t>Cambodia</a:t>
            </a:r>
            <a:endParaRPr lang="ru-RU" dirty="0"/>
          </a:p>
        </p:txBody>
      </p:sp>
      <p:sp>
        <p:nvSpPr>
          <p:cNvPr id="7" name="Подзаголовок 2"/>
          <p:cNvSpPr>
            <a:spLocks noGrp="1"/>
          </p:cNvSpPr>
          <p:nvPr>
            <p:ph type="subTitle" idx="1"/>
          </p:nvPr>
        </p:nvSpPr>
        <p:spPr>
          <a:xfrm>
            <a:off x="1371600" y="4500570"/>
            <a:ext cx="6400800" cy="720080"/>
          </a:xfrm>
        </p:spPr>
        <p:txBody>
          <a:bodyPr>
            <a:normAutofit/>
          </a:bodyPr>
          <a:lstStyle/>
          <a:p>
            <a:r>
              <a:rPr lang="en-US" dirty="0">
                <a:solidFill>
                  <a:schemeClr val="tx1"/>
                </a:solidFill>
              </a:rPr>
              <a:t>July 2016</a:t>
            </a:r>
            <a:r>
              <a:rPr lang="en-US" dirty="0"/>
              <a:t/>
            </a:r>
            <a:br>
              <a:rPr lang="en-US" dirty="0"/>
            </a:br>
            <a:endParaRPr lang="ru-RU" dirty="0"/>
          </a:p>
        </p:txBody>
      </p:sp>
      <p:pic>
        <p:nvPicPr>
          <p:cNvPr id="8" name="Picture 4"/>
          <p:cNvPicPr>
            <a:picLocks noChangeAspect="1"/>
          </p:cNvPicPr>
          <p:nvPr/>
        </p:nvPicPr>
        <p:blipFill>
          <a:blip r:embed="rId3"/>
          <a:stretch>
            <a:fillRect/>
          </a:stretch>
        </p:blipFill>
        <p:spPr>
          <a:xfrm>
            <a:off x="3215791" y="2665979"/>
            <a:ext cx="2712418" cy="1735947"/>
          </a:xfrm>
          <a:prstGeom prst="rect">
            <a:avLst/>
          </a:prstGeom>
        </p:spPr>
      </p:pic>
    </p:spTree>
    <p:extLst>
      <p:ext uri="{BB962C8B-B14F-4D97-AF65-F5344CB8AC3E}">
        <p14:creationId xmlns:p14="http://schemas.microsoft.com/office/powerpoint/2010/main" val="424716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a:t>3. Legal Setup</a:t>
            </a:r>
          </a:p>
        </p:txBody>
      </p:sp>
      <p:sp>
        <p:nvSpPr>
          <p:cNvPr id="4" name="Номер слайда 3"/>
          <p:cNvSpPr>
            <a:spLocks noGrp="1"/>
          </p:cNvSpPr>
          <p:nvPr>
            <p:ph type="sldNum" sz="quarter" idx="12"/>
          </p:nvPr>
        </p:nvSpPr>
        <p:spPr/>
        <p:txBody>
          <a:bodyPr/>
          <a:lstStyle/>
          <a:p>
            <a:fld id="{D7F305DA-160D-498F-B102-A1D8643B4A2C}" type="slidenum">
              <a:rPr lang="ru-RU" smtClean="0"/>
              <a:pPr/>
              <a:t>10</a:t>
            </a:fld>
            <a:endParaRPr lang="ru-RU"/>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pic>
        <p:nvPicPr>
          <p:cNvPr id="7" name="Picture 9"/>
          <p:cNvPicPr>
            <a:picLocks noChangeAspect="1"/>
          </p:cNvPicPr>
          <p:nvPr/>
        </p:nvPicPr>
        <p:blipFill>
          <a:blip r:embed="rId4"/>
          <a:stretch>
            <a:fillRect/>
          </a:stretch>
        </p:blipFill>
        <p:spPr>
          <a:xfrm>
            <a:off x="8316416" y="7899"/>
            <a:ext cx="827729" cy="529746"/>
          </a:xfrm>
          <a:prstGeom prst="rect">
            <a:avLst/>
          </a:prstGeom>
        </p:spPr>
      </p:pic>
    </p:spTree>
    <p:extLst>
      <p:ext uri="{BB962C8B-B14F-4D97-AF65-F5344CB8AC3E}">
        <p14:creationId xmlns:p14="http://schemas.microsoft.com/office/powerpoint/2010/main" val="255382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11</a:t>
            </a:fld>
            <a:endParaRPr lang="ru-RU"/>
          </a:p>
        </p:txBody>
      </p:sp>
      <p:sp>
        <p:nvSpPr>
          <p:cNvPr id="7" name="Rectangle 6"/>
          <p:cNvSpPr/>
          <p:nvPr/>
        </p:nvSpPr>
        <p:spPr>
          <a:xfrm>
            <a:off x="107504" y="6393603"/>
            <a:ext cx="2960682" cy="276999"/>
          </a:xfrm>
          <a:prstGeom prst="rect">
            <a:avLst/>
          </a:prstGeom>
        </p:spPr>
        <p:txBody>
          <a:bodyPr wrap="none" anchor="t">
            <a:spAutoFit/>
          </a:bodyPr>
          <a:lstStyle/>
          <a:p>
            <a:r>
              <a:rPr lang="en-US" sz="1200" dirty="0"/>
              <a:t>Link on legal opinion : </a:t>
            </a:r>
            <a:r>
              <a:rPr lang="en-US" sz="1200" dirty="0">
                <a:hlinkClick r:id="rId3"/>
              </a:rPr>
              <a:t>https://goo.gl/8yfTC4</a:t>
            </a:r>
            <a:r>
              <a:rPr lang="en-US" sz="1200" dirty="0"/>
              <a:t> </a:t>
            </a:r>
          </a:p>
        </p:txBody>
      </p:sp>
      <p:pic>
        <p:nvPicPr>
          <p:cNvPr id="8" name="Picture 8"/>
          <p:cNvPicPr>
            <a:picLocks noChangeAspect="1"/>
          </p:cNvPicPr>
          <p:nvPr/>
        </p:nvPicPr>
        <p:blipFill>
          <a:blip r:embed="rId4"/>
          <a:stretch>
            <a:fillRect/>
          </a:stretch>
        </p:blipFill>
        <p:spPr>
          <a:xfrm>
            <a:off x="8316416" y="7899"/>
            <a:ext cx="827729" cy="529746"/>
          </a:xfrm>
          <a:prstGeom prst="rect">
            <a:avLst/>
          </a:prstGeom>
        </p:spPr>
      </p:pic>
      <p:graphicFrame>
        <p:nvGraphicFramePr>
          <p:cNvPr id="9" name="Таблица 2"/>
          <p:cNvGraphicFramePr>
            <a:graphicFrameLocks noGrp="1"/>
          </p:cNvGraphicFramePr>
          <p:nvPr>
            <p:extLst>
              <p:ext uri="{D42A27DB-BD31-4B8C-83A1-F6EECF244321}">
                <p14:modId xmlns:p14="http://schemas.microsoft.com/office/powerpoint/2010/main" val="569183454"/>
              </p:ext>
            </p:extLst>
          </p:nvPr>
        </p:nvGraphicFramePr>
        <p:xfrm>
          <a:off x="262756" y="680799"/>
          <a:ext cx="8640960" cy="4701577"/>
        </p:xfrm>
        <a:graphic>
          <a:graphicData uri="http://schemas.openxmlformats.org/drawingml/2006/table">
            <a:tbl>
              <a:tblPr firstRow="1" bandRow="1">
                <a:tableStyleId>{5C22544A-7EE6-4342-B048-85BDC9FD1C3A}</a:tableStyleId>
              </a:tblPr>
              <a:tblGrid>
                <a:gridCol w="265905">
                  <a:extLst>
                    <a:ext uri="{9D8B030D-6E8A-4147-A177-3AD203B41FA5}">
                      <a16:colId xmlns:a16="http://schemas.microsoft.com/office/drawing/2014/main" val="20000"/>
                    </a:ext>
                  </a:extLst>
                </a:gridCol>
                <a:gridCol w="1744803">
                  <a:extLst>
                    <a:ext uri="{9D8B030D-6E8A-4147-A177-3AD203B41FA5}">
                      <a16:colId xmlns:a16="http://schemas.microsoft.com/office/drawing/2014/main" val="20001"/>
                    </a:ext>
                  </a:extLst>
                </a:gridCol>
                <a:gridCol w="4674800">
                  <a:extLst>
                    <a:ext uri="{9D8B030D-6E8A-4147-A177-3AD203B41FA5}">
                      <a16:colId xmlns:a16="http://schemas.microsoft.com/office/drawing/2014/main" val="20002"/>
                    </a:ext>
                  </a:extLst>
                </a:gridCol>
                <a:gridCol w="1955452">
                  <a:extLst>
                    <a:ext uri="{9D8B030D-6E8A-4147-A177-3AD203B41FA5}">
                      <a16:colId xmlns:a16="http://schemas.microsoft.com/office/drawing/2014/main" val="1393969485"/>
                    </a:ext>
                  </a:extLst>
                </a:gridCol>
              </a:tblGrid>
              <a:tr h="303561">
                <a:tc>
                  <a:txBody>
                    <a:bodyPr/>
                    <a:lstStyle/>
                    <a:p>
                      <a:pPr algn="ctr"/>
                      <a:r>
                        <a:rPr lang="en-US" sz="1200" dirty="0"/>
                        <a:t>#</a:t>
                      </a:r>
                    </a:p>
                  </a:txBody>
                  <a:tcPr anchor="ctr"/>
                </a:tc>
                <a:tc>
                  <a:txBody>
                    <a:bodyPr/>
                    <a:lstStyle/>
                    <a:p>
                      <a:pPr algn="ctr"/>
                      <a:r>
                        <a:rPr lang="en-US" sz="1200" dirty="0"/>
                        <a:t>Sphere of regulation</a:t>
                      </a:r>
                    </a:p>
                  </a:txBody>
                  <a:tcPr anchor="ctr"/>
                </a:tc>
                <a:tc>
                  <a:txBody>
                    <a:bodyPr/>
                    <a:lstStyle/>
                    <a:p>
                      <a:pPr algn="ctr"/>
                      <a:r>
                        <a:rPr lang="en-US" sz="1200" dirty="0"/>
                        <a:t>Pawnshop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P2P</a:t>
                      </a:r>
                    </a:p>
                  </a:txBody>
                  <a:tcPr anchor="ctr"/>
                </a:tc>
                <a:extLst>
                  <a:ext uri="{0D108BD9-81ED-4DB2-BD59-A6C34878D82A}">
                    <a16:rowId xmlns:a16="http://schemas.microsoft.com/office/drawing/2014/main" val="10000"/>
                  </a:ext>
                </a:extLst>
              </a:tr>
              <a:tr h="303561">
                <a:tc>
                  <a:txBody>
                    <a:bodyPr/>
                    <a:lstStyle/>
                    <a:p>
                      <a:pPr algn="ctr"/>
                      <a:r>
                        <a:rPr lang="en-US" sz="1200" dirty="0"/>
                        <a:t>1</a:t>
                      </a:r>
                    </a:p>
                  </a:txBody>
                  <a:tcPr anchor="ctr"/>
                </a:tc>
                <a:tc>
                  <a:txBody>
                    <a:bodyPr/>
                    <a:lstStyle/>
                    <a:p>
                      <a:r>
                        <a:rPr lang="en-US" sz="1200" dirty="0"/>
                        <a:t>New</a:t>
                      </a:r>
                      <a:r>
                        <a:rPr lang="en-US" sz="1200" baseline="0" dirty="0"/>
                        <a:t> licenses issuance</a:t>
                      </a:r>
                      <a:r>
                        <a:rPr lang="ru-RU" sz="1200" baseline="0" dirty="0"/>
                        <a:t> </a:t>
                      </a:r>
                      <a:r>
                        <a:rPr lang="en-US" sz="1200" baseline="0" dirty="0"/>
                        <a:t>by regulator</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Licensing process taking</a:t>
                      </a:r>
                      <a:r>
                        <a:rPr lang="en-US" sz="1200" kern="1200" baseline="0" dirty="0">
                          <a:solidFill>
                            <a:schemeClr val="dk1"/>
                          </a:solidFill>
                          <a:latin typeface="+mn-lt"/>
                          <a:ea typeface="+mn-ea"/>
                          <a:cs typeface="+mn-cs"/>
                        </a:rPr>
                        <a:t> </a:t>
                      </a:r>
                      <a:r>
                        <a:rPr lang="en-US" sz="1200" kern="1200" dirty="0">
                          <a:solidFill>
                            <a:schemeClr val="dk1"/>
                          </a:solidFill>
                          <a:latin typeface="+mn-lt"/>
                          <a:ea typeface="+mn-ea"/>
                          <a:cs typeface="+mn-cs"/>
                        </a:rPr>
                        <a:t>40 working days. Foreign company can not</a:t>
                      </a:r>
                      <a:r>
                        <a:rPr lang="en-US" sz="1200" kern="1200" baseline="0" dirty="0">
                          <a:solidFill>
                            <a:schemeClr val="dk1"/>
                          </a:solidFill>
                          <a:latin typeface="+mn-lt"/>
                          <a:ea typeface="+mn-ea"/>
                          <a:cs typeface="+mn-cs"/>
                        </a:rPr>
                        <a:t> have more than 49% of pawnshop company. </a:t>
                      </a:r>
                      <a:endParaRPr lang="en-US" sz="12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Not regulated</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6"/>
                  </a:ext>
                </a:extLst>
              </a:tr>
              <a:tr h="454849">
                <a:tc>
                  <a:txBody>
                    <a:bodyPr/>
                    <a:lstStyle/>
                    <a:p>
                      <a:pPr algn="ctr"/>
                      <a:r>
                        <a:rPr lang="en-US" sz="1200" kern="1200" baseline="0" dirty="0">
                          <a:latin typeface="+mn-lt"/>
                          <a:ea typeface="+mn-ea"/>
                          <a:cs typeface="+mn-cs"/>
                        </a:rPr>
                        <a:t>2</a:t>
                      </a:r>
                      <a:endParaRPr lang="en-US" sz="1200" kern="1200" baseline="0" dirty="0">
                        <a:solidFill>
                          <a:schemeClr val="dk1"/>
                        </a:solidFill>
                        <a:latin typeface="+mn-lt"/>
                        <a:ea typeface="+mn-ea"/>
                        <a:cs typeface="+mn-cs"/>
                      </a:endParaRPr>
                    </a:p>
                  </a:txBody>
                  <a:tcPr anchor="ctr"/>
                </a:tc>
                <a:tc>
                  <a:txBody>
                    <a:bodyPr/>
                    <a:lstStyle/>
                    <a:p>
                      <a:r>
                        <a:rPr lang="en-US" sz="1200" kern="1200" baseline="0" dirty="0">
                          <a:solidFill>
                            <a:schemeClr val="dk1"/>
                          </a:solidFill>
                          <a:latin typeface="+mn-lt"/>
                          <a:ea typeface="+mn-ea"/>
                          <a:cs typeface="+mn-cs"/>
                        </a:rPr>
                        <a:t>Allowed credit products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Loans with collateral. As collateral can be any document, not specified - copy or original. One of our proposal: to take copy of “National ID” as collateral.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any</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8"/>
                  </a:ext>
                </a:extLst>
              </a:tr>
              <a:tr h="279561">
                <a:tc>
                  <a:txBody>
                    <a:bodyPr/>
                    <a:lstStyle/>
                    <a:p>
                      <a:pPr algn="ctr"/>
                      <a:r>
                        <a:rPr lang="en-US" sz="1200" dirty="0"/>
                        <a:t>3</a:t>
                      </a:r>
                    </a:p>
                  </a:txBody>
                  <a:tcPr anchor="ctr"/>
                </a:tc>
                <a:tc>
                  <a:txBody>
                    <a:bodyPr/>
                    <a:lstStyle/>
                    <a:p>
                      <a:r>
                        <a:rPr lang="en-US" sz="1200" dirty="0"/>
                        <a:t>APR/EIR</a:t>
                      </a:r>
                      <a:r>
                        <a:rPr lang="en-US" sz="1200" baseline="0" dirty="0"/>
                        <a:t> i</a:t>
                      </a:r>
                      <a:r>
                        <a:rPr lang="en-US" sz="1200" dirty="0"/>
                        <a:t>nterest cap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There </a:t>
                      </a:r>
                      <a:r>
                        <a:rPr lang="en-US" altLang="zh-CN" sz="1200" kern="1200" dirty="0">
                          <a:solidFill>
                            <a:schemeClr val="tx1"/>
                          </a:solidFill>
                          <a:latin typeface="+mn-lt"/>
                          <a:ea typeface="+mn-ea"/>
                          <a:cs typeface="+mn-cs"/>
                        </a:rPr>
                        <a:t>is no interest cap for financial institutions. (</a:t>
                      </a:r>
                      <a:r>
                        <a:rPr lang="ru-RU" sz="1200" kern="1200" dirty="0" err="1">
                          <a:solidFill>
                            <a:schemeClr val="tx1"/>
                          </a:solidFill>
                          <a:latin typeface="+mn-lt"/>
                          <a:ea typeface="+mn-ea"/>
                          <a:cs typeface="+mn-cs"/>
                        </a:rPr>
                        <a:t>Prakas</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No</a:t>
                      </a:r>
                      <a:r>
                        <a:rPr lang="ru-RU" sz="1200" kern="1200" dirty="0">
                          <a:solidFill>
                            <a:schemeClr val="tx1"/>
                          </a:solidFill>
                          <a:latin typeface="+mn-lt"/>
                          <a:ea typeface="+mn-ea"/>
                          <a:cs typeface="+mn-cs"/>
                        </a:rPr>
                        <a:t>. B7-09-213P </a:t>
                      </a:r>
                      <a:r>
                        <a:rPr lang="ru-RU" sz="1200" kern="1200" dirty="0" err="1">
                          <a:solidFill>
                            <a:schemeClr val="tx1"/>
                          </a:solidFill>
                          <a:latin typeface="+mn-lt"/>
                          <a:ea typeface="+mn-ea"/>
                          <a:cs typeface="+mn-cs"/>
                        </a:rPr>
                        <a:t>on</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the</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Liberalization</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of</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Interest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Rate</a:t>
                      </a:r>
                      <a:r>
                        <a:rPr lang="en-US" sz="1200" kern="1200" dirty="0">
                          <a:solidFill>
                            <a:schemeClr val="tx1"/>
                          </a:solidFill>
                          <a:latin typeface="+mn-lt"/>
                          <a:ea typeface="+mn-ea"/>
                          <a:cs typeface="+mn-cs"/>
                        </a:rPr>
                        <a:t> by Central Bank)</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In court we can not charge more than 27% per annum. (</a:t>
                      </a:r>
                      <a:r>
                        <a:rPr lang="ru-RU" sz="1200" kern="1200" dirty="0" err="1">
                          <a:solidFill>
                            <a:schemeClr val="tx1"/>
                          </a:solidFill>
                          <a:latin typeface="+mn-lt"/>
                          <a:ea typeface="+mn-ea"/>
                          <a:cs typeface="+mn-cs"/>
                        </a:rPr>
                        <a:t>Prakas</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No</a:t>
                      </a:r>
                      <a:r>
                        <a:rPr lang="ru-RU" sz="1200" kern="1200" dirty="0">
                          <a:solidFill>
                            <a:schemeClr val="tx1"/>
                          </a:solidFill>
                          <a:latin typeface="+mn-lt"/>
                          <a:ea typeface="+mn-ea"/>
                          <a:cs typeface="+mn-cs"/>
                        </a:rPr>
                        <a:t>. 128 MOJ.P/11 </a:t>
                      </a:r>
                      <a:r>
                        <a:rPr lang="ru-RU" sz="1200" kern="1200" dirty="0" err="1">
                          <a:solidFill>
                            <a:schemeClr val="tx1"/>
                          </a:solidFill>
                          <a:latin typeface="+mn-lt"/>
                          <a:ea typeface="+mn-ea"/>
                          <a:cs typeface="+mn-cs"/>
                        </a:rPr>
                        <a:t>on</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Determination</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of</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Interest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Rate</a:t>
                      </a:r>
                      <a:r>
                        <a:rPr lang="en-US" sz="1200" kern="1200" dirty="0">
                          <a:solidFill>
                            <a:schemeClr val="tx1"/>
                          </a:solidFill>
                          <a:latin typeface="+mn-lt"/>
                          <a:ea typeface="+mn-ea"/>
                          <a:cs typeface="+mn-cs"/>
                        </a:rPr>
                        <a:t> by Ministry of Justice )</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solidFill>
                            <a:schemeClr val="tx1"/>
                          </a:solidFill>
                        </a:rPr>
                        <a:t>Nevertheless, if the case in court, legal fees can be charge from the customer.</a:t>
                      </a:r>
                      <a:endParaRPr lang="en-US" altLang="zh-CN" sz="12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Not regulated</a:t>
                      </a:r>
                      <a:r>
                        <a:rPr lang="ru-RU" sz="1200" kern="1200" dirty="0">
                          <a:solidFill>
                            <a:schemeClr val="tx1"/>
                          </a:solidFill>
                          <a:latin typeface="+mn-lt"/>
                          <a:ea typeface="+mn-ea"/>
                          <a:cs typeface="+mn-cs"/>
                        </a:rPr>
                        <a:t>.</a:t>
                      </a:r>
                      <a:r>
                        <a:rPr lang="ru-RU"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Private persons is </a:t>
                      </a:r>
                      <a:r>
                        <a:rPr lang="en-GB" sz="1200" kern="1200" dirty="0">
                          <a:solidFill>
                            <a:schemeClr val="tx1"/>
                          </a:solidFill>
                          <a:latin typeface="+mn-lt"/>
                          <a:ea typeface="+mn-ea"/>
                          <a:cs typeface="+mn-cs"/>
                        </a:rPr>
                        <a:t>not</a:t>
                      </a:r>
                      <a:r>
                        <a:rPr lang="en-GB" sz="1200" kern="1200" baseline="0" dirty="0">
                          <a:solidFill>
                            <a:schemeClr val="tx1"/>
                          </a:solidFill>
                          <a:latin typeface="+mn-lt"/>
                          <a:ea typeface="+mn-ea"/>
                          <a:cs typeface="+mn-cs"/>
                        </a:rPr>
                        <a:t> a </a:t>
                      </a:r>
                      <a:r>
                        <a:rPr lang="en-GB" sz="1200" kern="1200" dirty="0">
                          <a:solidFill>
                            <a:schemeClr val="tx1"/>
                          </a:solidFill>
                          <a:latin typeface="+mn-lt"/>
                          <a:ea typeface="+mn-ea"/>
                          <a:cs typeface="+mn-cs"/>
                        </a:rPr>
                        <a:t>financial institutions. Only court can limit interest rate. (legal opinion)</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9"/>
                  </a:ext>
                </a:extLst>
              </a:tr>
              <a:tr h="224471">
                <a:tc>
                  <a:txBody>
                    <a:bodyPr/>
                    <a:lstStyle/>
                    <a:p>
                      <a:pPr algn="ctr"/>
                      <a:r>
                        <a:rPr lang="en-US" sz="1200" dirty="0"/>
                        <a:t>4</a:t>
                      </a:r>
                    </a:p>
                  </a:txBody>
                  <a:tcPr anchor="ctr"/>
                </a:tc>
                <a:tc>
                  <a:txBody>
                    <a:bodyPr/>
                    <a:lstStyle/>
                    <a:p>
                      <a:r>
                        <a:rPr lang="en-US" sz="1200" dirty="0"/>
                        <a:t>Advertising requirements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No</a:t>
                      </a:r>
                      <a:r>
                        <a:rPr lang="en-US" sz="1200" baseline="0" dirty="0">
                          <a:solidFill>
                            <a:schemeClr val="tx1"/>
                          </a:solidFill>
                        </a:rPr>
                        <a:t> restrictions</a:t>
                      </a:r>
                      <a:endParaRPr lang="en-US" sz="12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kern="1200" dirty="0">
                          <a:solidFill>
                            <a:schemeClr val="tx1"/>
                          </a:solidFill>
                          <a:latin typeface="+mn-lt"/>
                          <a:ea typeface="+mn-ea"/>
                          <a:cs typeface="+mn-cs"/>
                        </a:rPr>
                        <a:t>Not</a:t>
                      </a:r>
                      <a:r>
                        <a:rPr lang="en-US" sz="1200" kern="1200" baseline="0" dirty="0">
                          <a:solidFill>
                            <a:schemeClr val="tx1"/>
                          </a:solidFill>
                          <a:latin typeface="+mn-lt"/>
                          <a:ea typeface="+mn-ea"/>
                          <a:cs typeface="+mn-cs"/>
                        </a:rPr>
                        <a:t> regulated.</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213031">
                <a:tc>
                  <a:txBody>
                    <a:bodyPr/>
                    <a:lstStyle/>
                    <a:p>
                      <a:pPr algn="ctr"/>
                      <a:r>
                        <a:rPr lang="en-US" sz="1200" dirty="0"/>
                        <a:t>6</a:t>
                      </a:r>
                    </a:p>
                  </a:txBody>
                  <a:tcPr anchor="ctr"/>
                </a:tc>
                <a:tc>
                  <a:txBody>
                    <a:bodyPr/>
                    <a:lstStyle/>
                    <a:p>
                      <a:r>
                        <a:rPr lang="en-US" sz="1200" dirty="0">
                          <a:solidFill>
                            <a:schemeClr val="tx1"/>
                          </a:solidFill>
                        </a:rPr>
                        <a:t>Face-to-face customer verification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 regulation directly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in law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kern="1200" dirty="0">
                          <a:solidFill>
                            <a:schemeClr val="tx1"/>
                          </a:solidFill>
                          <a:latin typeface="+mn-lt"/>
                          <a:ea typeface="+mn-ea"/>
                          <a:cs typeface="+mn-cs"/>
                        </a:rPr>
                        <a:t>Not</a:t>
                      </a:r>
                      <a:r>
                        <a:rPr lang="en-US" sz="1200" kern="1200" baseline="0" dirty="0">
                          <a:solidFill>
                            <a:schemeClr val="tx1"/>
                          </a:solidFill>
                          <a:latin typeface="+mn-lt"/>
                          <a:ea typeface="+mn-ea"/>
                          <a:cs typeface="+mn-cs"/>
                        </a:rPr>
                        <a:t> regulated.</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3"/>
                  </a:ext>
                </a:extLst>
              </a:tr>
              <a:tr h="372712">
                <a:tc>
                  <a:txBody>
                    <a:bodyPr/>
                    <a:lstStyle/>
                    <a:p>
                      <a:pPr algn="ctr"/>
                      <a:r>
                        <a:rPr lang="en-US" sz="1200" dirty="0"/>
                        <a:t>7</a:t>
                      </a:r>
                    </a:p>
                  </a:txBody>
                  <a:tcPr anchor="ctr"/>
                </a:tc>
                <a:tc>
                  <a:txBody>
                    <a:bodyPr/>
                    <a:lstStyle/>
                    <a:p>
                      <a:r>
                        <a:rPr lang="en-US" sz="1200" dirty="0"/>
                        <a:t>Remote contract signing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 regulation directly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in law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kern="1200" dirty="0">
                          <a:solidFill>
                            <a:schemeClr val="tx1"/>
                          </a:solidFill>
                          <a:latin typeface="+mn-lt"/>
                          <a:ea typeface="+mn-ea"/>
                          <a:cs typeface="+mn-cs"/>
                        </a:rPr>
                        <a:t>Not</a:t>
                      </a:r>
                      <a:r>
                        <a:rPr lang="en-US" sz="1200" kern="1200" baseline="0" dirty="0">
                          <a:solidFill>
                            <a:schemeClr val="tx1"/>
                          </a:solidFill>
                          <a:latin typeface="+mn-lt"/>
                          <a:ea typeface="+mn-ea"/>
                          <a:cs typeface="+mn-cs"/>
                        </a:rPr>
                        <a:t> regulated.</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4"/>
                  </a:ext>
                </a:extLst>
              </a:tr>
              <a:tr h="367704">
                <a:tc>
                  <a:txBody>
                    <a:bodyPr/>
                    <a:lstStyle/>
                    <a:p>
                      <a:pPr algn="ctr"/>
                      <a:r>
                        <a:rPr lang="en-US" sz="1200" dirty="0"/>
                        <a:t>8</a:t>
                      </a:r>
                    </a:p>
                  </a:txBody>
                  <a:tcPr anchor="ctr"/>
                </a:tc>
                <a:tc>
                  <a:txBody>
                    <a:bodyPr/>
                    <a:lstStyle/>
                    <a:p>
                      <a:r>
                        <a:rPr lang="en-US" sz="1200" dirty="0"/>
                        <a:t>Debt collection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is no legislation</a:t>
                      </a:r>
                      <a:endParaRPr lang="en-US"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Not</a:t>
                      </a:r>
                      <a:r>
                        <a:rPr lang="en-US" sz="1200" kern="1200" baseline="0" dirty="0">
                          <a:solidFill>
                            <a:schemeClr val="tx1"/>
                          </a:solidFill>
                          <a:latin typeface="+mn-lt"/>
                          <a:ea typeface="+mn-ea"/>
                          <a:cs typeface="+mn-cs"/>
                        </a:rPr>
                        <a:t> regulated.</a:t>
                      </a:r>
                      <a:endParaRPr lang="en-US" sz="1200" kern="1200" dirty="0">
                        <a:solidFill>
                          <a:schemeClr val="tx1"/>
                        </a:solidFill>
                        <a:latin typeface="+mn-lt"/>
                        <a:ea typeface="+mn-ea"/>
                        <a:cs typeface="+mn-cs"/>
                      </a:endParaRPr>
                    </a:p>
                  </a:txBody>
                  <a:tcPr anchor="ctr"/>
                </a:tc>
                <a:extLst>
                  <a:ext uri="{0D108BD9-81ED-4DB2-BD59-A6C34878D82A}">
                    <a16:rowId xmlns:a16="http://schemas.microsoft.com/office/drawing/2014/main" val="10005"/>
                  </a:ext>
                </a:extLst>
              </a:tr>
              <a:tr h="367704">
                <a:tc>
                  <a:txBody>
                    <a:bodyPr/>
                    <a:lstStyle/>
                    <a:p>
                      <a:pPr algn="ctr"/>
                      <a:r>
                        <a:rPr lang="en-US" sz="1200" dirty="0"/>
                        <a: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The funding of the loan portfolio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Could be financed through loans directly from parent company in Singapore.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Directly by peers</a:t>
                      </a:r>
                    </a:p>
                  </a:txBody>
                  <a:tcPr anchor="ctr"/>
                </a:tc>
                <a:extLst>
                  <a:ext uri="{0D108BD9-81ED-4DB2-BD59-A6C34878D82A}">
                    <a16:rowId xmlns:a16="http://schemas.microsoft.com/office/drawing/2014/main" val="4031457326"/>
                  </a:ext>
                </a:extLst>
              </a:tr>
            </a:tbl>
          </a:graphicData>
        </a:graphic>
      </p:graphicFrame>
      <p:sp>
        <p:nvSpPr>
          <p:cNvPr id="10" name="TextBox 9"/>
          <p:cNvSpPr txBox="1"/>
          <p:nvPr/>
        </p:nvSpPr>
        <p:spPr>
          <a:xfrm>
            <a:off x="182604" y="5717819"/>
            <a:ext cx="8807695"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a:t>We entered Cambodia market using Pawnshop license – as a simplest licensing option in terms of obtaining the license. Also we will use LGC company as p2p platform to attract funds (big gap between bank deposit and loan interest rate)</a:t>
            </a:r>
          </a:p>
        </p:txBody>
      </p:sp>
      <p:sp>
        <p:nvSpPr>
          <p:cNvPr id="11" name="Title 1"/>
          <p:cNvSpPr txBox="1">
            <a:spLocks/>
          </p:cNvSpPr>
          <p:nvPr/>
        </p:nvSpPr>
        <p:spPr>
          <a:xfrm>
            <a:off x="386225" y="0"/>
            <a:ext cx="8159540" cy="59664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sz="2000" dirty="0"/>
              <a:t>Critical Business Model parameters </a:t>
            </a:r>
            <a:br>
              <a:rPr lang="en-US" sz="2000" dirty="0"/>
            </a:br>
            <a:r>
              <a:rPr lang="en-US" sz="2000" dirty="0"/>
              <a:t>Key regulatory points of PAWNSHOP and P2P</a:t>
            </a:r>
            <a:endParaRPr lang="en-US" sz="2000" dirty="0">
              <a:solidFill>
                <a:srgbClr val="FF0000"/>
              </a:solidFill>
            </a:endParaRPr>
          </a:p>
        </p:txBody>
      </p:sp>
    </p:spTree>
    <p:extLst>
      <p:ext uri="{BB962C8B-B14F-4D97-AF65-F5344CB8AC3E}">
        <p14:creationId xmlns:p14="http://schemas.microsoft.com/office/powerpoint/2010/main" val="166191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6942" y="116632"/>
            <a:ext cx="8159540" cy="312281"/>
          </a:xfrm>
        </p:spPr>
        <p:txBody>
          <a:bodyPr/>
          <a:lstStyle/>
          <a:p>
            <a:r>
              <a:rPr lang="en-US" dirty="0"/>
              <a:t>Pawnshop Regulation</a:t>
            </a:r>
          </a:p>
        </p:txBody>
      </p:sp>
      <p:sp>
        <p:nvSpPr>
          <p:cNvPr id="7" name="Объект 2"/>
          <p:cNvSpPr>
            <a:spLocks noGrp="1"/>
          </p:cNvSpPr>
          <p:nvPr>
            <p:ph idx="1"/>
          </p:nvPr>
        </p:nvSpPr>
        <p:spPr>
          <a:xfrm>
            <a:off x="102926" y="692696"/>
            <a:ext cx="8884158" cy="4896544"/>
          </a:xfrm>
        </p:spPr>
        <p:txBody>
          <a:bodyPr vert="horz" lIns="91440" tIns="45720" rIns="91440" bIns="45720" rtlCol="0" anchor="t">
            <a:noAutofit/>
          </a:bodyPr>
          <a:lstStyle/>
          <a:p>
            <a:pPr marL="0" indent="0">
              <a:buNone/>
            </a:pPr>
            <a:r>
              <a:rPr lang="en-US" sz="1400" b="1" dirty="0"/>
              <a:t>Regulator</a:t>
            </a:r>
            <a:r>
              <a:rPr lang="ru-RU" sz="1400" b="1" dirty="0"/>
              <a:t>:</a:t>
            </a:r>
          </a:p>
          <a:p>
            <a:r>
              <a:rPr lang="en-US" sz="1400" dirty="0"/>
              <a:t>Ministry of Economic and Finance</a:t>
            </a:r>
          </a:p>
          <a:p>
            <a:pPr marL="0" indent="0">
              <a:buNone/>
            </a:pPr>
            <a:endParaRPr lang="en-US" sz="1400" b="1" dirty="0"/>
          </a:p>
          <a:p>
            <a:pPr marL="0" indent="0">
              <a:buNone/>
            </a:pPr>
            <a:r>
              <a:rPr lang="en-US" sz="1400" b="1" dirty="0"/>
              <a:t>Document regulating Moneylending</a:t>
            </a:r>
            <a:r>
              <a:rPr lang="ru-RU" sz="1400" b="1" dirty="0"/>
              <a:t>:</a:t>
            </a:r>
          </a:p>
          <a:p>
            <a:r>
              <a:rPr lang="en-US" sz="1400" dirty="0">
                <a:latin typeface="Calibri" charset="0"/>
              </a:rPr>
              <a:t>PRAKAS On Licensing Pawn Business, # 028 </a:t>
            </a:r>
            <a:r>
              <a:rPr lang="en-US" sz="1400" dirty="0"/>
              <a:t>SHV PRK . 12 Jan 2010</a:t>
            </a:r>
          </a:p>
          <a:p>
            <a:pPr marL="0" indent="0">
              <a:buNone/>
            </a:pPr>
            <a:endParaRPr lang="en-US" sz="1400" b="1" dirty="0">
              <a:latin typeface="Calibri" charset="0"/>
            </a:endParaRPr>
          </a:p>
          <a:p>
            <a:pPr marL="0" indent="0">
              <a:buNone/>
            </a:pPr>
            <a:r>
              <a:rPr lang="ru-RU" sz="1400" b="1" dirty="0">
                <a:latin typeface="Calibri" charset="0"/>
              </a:rPr>
              <a:t>Mandatory document</a:t>
            </a:r>
            <a:r>
              <a:rPr lang="en-US" sz="1400" b="1" dirty="0">
                <a:latin typeface="Calibri" charset="0"/>
              </a:rPr>
              <a:t>s</a:t>
            </a:r>
            <a:r>
              <a:rPr lang="ru-RU" sz="1400" b="1" dirty="0">
                <a:latin typeface="Calibri" charset="0"/>
              </a:rPr>
              <a:t> for </a:t>
            </a:r>
            <a:r>
              <a:rPr lang="en-US" sz="1400" b="1" dirty="0">
                <a:latin typeface="Calibri" charset="0"/>
              </a:rPr>
              <a:t>Pawnshop</a:t>
            </a:r>
            <a:r>
              <a:rPr lang="ru-RU" sz="1400" b="1" dirty="0">
                <a:latin typeface="Calibri" charset="0"/>
              </a:rPr>
              <a:t>:</a:t>
            </a:r>
            <a:endParaRPr lang="en-US" sz="1400" b="1" dirty="0">
              <a:latin typeface="Calibri" charset="0"/>
            </a:endParaRPr>
          </a:p>
          <a:p>
            <a:r>
              <a:rPr lang="en-US" sz="1400" dirty="0">
                <a:latin typeface="Calibri" charset="0"/>
              </a:rPr>
              <a:t>The Pawnshop License</a:t>
            </a:r>
          </a:p>
          <a:p>
            <a:endParaRPr lang="en-US" sz="1400" b="1" dirty="0">
              <a:latin typeface="Calibri" charset="0"/>
            </a:endParaRPr>
          </a:p>
          <a:p>
            <a:endParaRPr lang="en-US" sz="1400" b="1" dirty="0"/>
          </a:p>
          <a:p>
            <a:pPr marL="0" indent="0">
              <a:buNone/>
            </a:pPr>
            <a:r>
              <a:rPr lang="en-US" sz="1400" b="1" dirty="0"/>
              <a:t>Regulation</a:t>
            </a:r>
            <a:r>
              <a:rPr lang="ru-RU" sz="1400" b="1" dirty="0"/>
              <a:t> </a:t>
            </a:r>
            <a:r>
              <a:rPr lang="en-US" sz="1400" b="1" dirty="0"/>
              <a:t>practice</a:t>
            </a:r>
            <a:r>
              <a:rPr lang="ru-RU" sz="1400" b="1" dirty="0"/>
              <a:t>:</a:t>
            </a:r>
          </a:p>
          <a:p>
            <a:r>
              <a:rPr lang="en-US" sz="1400" dirty="0"/>
              <a:t>Regulation of Pawnshop is not strict comparing to MFI one, which is regulated by National Banc of Cambodia. Which reflects in a relatively low required capital (30 000 </a:t>
            </a:r>
            <a:r>
              <a:rPr lang="en-US" sz="1400" dirty="0" err="1"/>
              <a:t>usd</a:t>
            </a:r>
            <a:r>
              <a:rPr lang="en-US" sz="1400" dirty="0"/>
              <a:t>) and easy procedure to get license. </a:t>
            </a:r>
          </a:p>
          <a:p>
            <a:r>
              <a:rPr lang="en-US" sz="1400" dirty="0"/>
              <a:t>Company must extend license one time per year. Ministry of Economic and Finance officials can make review of pawnshop activity (check pawnshops documentation, and collateral keeping.</a:t>
            </a:r>
          </a:p>
          <a:p>
            <a:r>
              <a:rPr lang="en-US" sz="1400" dirty="0">
                <a:solidFill>
                  <a:schemeClr val="dk1"/>
                </a:solidFill>
              </a:rPr>
              <a:t>Foreign company can not have more than 49% of pawnshop company. </a:t>
            </a:r>
          </a:p>
          <a:p>
            <a:r>
              <a:rPr lang="en-US" sz="1400" dirty="0"/>
              <a:t>No restrictions on funding. Could be financed through loans directly from parent company in Singapore.</a:t>
            </a:r>
          </a:p>
          <a:p>
            <a:endParaRPr lang="en-US" sz="1400" dirty="0">
              <a:solidFill>
                <a:srgbClr val="FF0000"/>
              </a:solidFill>
            </a:endParaRPr>
          </a:p>
          <a:p>
            <a:endParaRPr lang="en-US" sz="1400"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12</a:t>
            </a:fld>
            <a:endParaRPr lang="ru-RU"/>
          </a:p>
        </p:txBody>
      </p:sp>
      <p:pic>
        <p:nvPicPr>
          <p:cNvPr id="9" name="Picture 8"/>
          <p:cNvPicPr>
            <a:picLocks noChangeAspect="1"/>
          </p:cNvPicPr>
          <p:nvPr/>
        </p:nvPicPr>
        <p:blipFill>
          <a:blip r:embed="rId3"/>
          <a:stretch>
            <a:fillRect/>
          </a:stretch>
        </p:blipFill>
        <p:spPr>
          <a:xfrm>
            <a:off x="8316416" y="7899"/>
            <a:ext cx="827729" cy="529746"/>
          </a:xfrm>
          <a:prstGeom prst="rect">
            <a:avLst/>
          </a:prstGeom>
        </p:spPr>
      </p:pic>
      <p:sp>
        <p:nvSpPr>
          <p:cNvPr id="10" name="TextBox 9"/>
          <p:cNvSpPr txBox="1"/>
          <p:nvPr/>
        </p:nvSpPr>
        <p:spPr>
          <a:xfrm>
            <a:off x="182604" y="5717819"/>
            <a:ext cx="8807695"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a:t>We entered Cambodia market using Pawnshop license – as a simplest licensing option in terms of obtaining the license. Also we will use LGC company as p2p platform.</a:t>
            </a:r>
          </a:p>
        </p:txBody>
      </p:sp>
    </p:spTree>
    <p:extLst>
      <p:ext uri="{BB962C8B-B14F-4D97-AF65-F5344CB8AC3E}">
        <p14:creationId xmlns:p14="http://schemas.microsoft.com/office/powerpoint/2010/main" val="46590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ChangeAspect="1"/>
          </p:cNvGraphicFramePr>
          <p:nvPr>
            <p:extLst>
              <p:ext uri="{D42A27DB-BD31-4B8C-83A1-F6EECF244321}">
                <p14:modId xmlns:p14="http://schemas.microsoft.com/office/powerpoint/2010/main" val="3194733291"/>
              </p:ext>
            </p:extLst>
          </p:nvPr>
        </p:nvGraphicFramePr>
        <p:xfrm>
          <a:off x="1835696" y="3919083"/>
          <a:ext cx="4896544" cy="2425654"/>
        </p:xfrm>
        <a:graphic>
          <a:graphicData uri="http://schemas.openxmlformats.org/presentationml/2006/ole">
            <mc:AlternateContent xmlns:mc="http://schemas.openxmlformats.org/markup-compatibility/2006">
              <mc:Choice xmlns:v="urn:schemas-microsoft-com:vml" Requires="v">
                <p:oleObj spid="_x0000_s3091" name="Точечный рисунок" r:id="rId4" imgW="6305596" imgH="3138510" progId="Paint.Picture">
                  <p:embed/>
                </p:oleObj>
              </mc:Choice>
              <mc:Fallback>
                <p:oleObj name="Точечный рисунок" r:id="rId4" imgW="6305596" imgH="3138510" progId="Paint.Picture">
                  <p:embed/>
                  <p:pic>
                    <p:nvPicPr>
                      <p:cNvPr id="4" name="Объект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919083"/>
                        <a:ext cx="4896544" cy="2425654"/>
                      </a:xfrm>
                      <a:prstGeom prst="rect">
                        <a:avLst/>
                      </a:prstGeom>
                      <a:noFill/>
                    </p:spPr>
                  </p:pic>
                </p:oleObj>
              </mc:Fallback>
            </mc:AlternateContent>
          </a:graphicData>
        </a:graphic>
      </p:graphicFrame>
      <p:sp>
        <p:nvSpPr>
          <p:cNvPr id="5" name="Title 4"/>
          <p:cNvSpPr>
            <a:spLocks noGrp="1"/>
          </p:cNvSpPr>
          <p:nvPr>
            <p:ph type="title"/>
          </p:nvPr>
        </p:nvSpPr>
        <p:spPr/>
        <p:txBody>
          <a:bodyPr/>
          <a:lstStyle/>
          <a:p>
            <a:r>
              <a:rPr lang="en-US" b="1" dirty="0"/>
              <a:t>P2P </a:t>
            </a:r>
            <a:r>
              <a:rPr lang="en-US" b="1"/>
              <a:t>development phases</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273421"/>
              </p:ext>
            </p:extLst>
          </p:nvPr>
        </p:nvGraphicFramePr>
        <p:xfrm>
          <a:off x="257019" y="745768"/>
          <a:ext cx="8639175" cy="36632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7"/>
          <p:cNvSpPr/>
          <p:nvPr/>
        </p:nvSpPr>
        <p:spPr>
          <a:xfrm>
            <a:off x="330564" y="600943"/>
            <a:ext cx="5560022" cy="307777"/>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We plan to develop P2P platform using the following phases:</a:t>
            </a:r>
          </a:p>
        </p:txBody>
      </p:sp>
      <p:sp>
        <p:nvSpPr>
          <p:cNvPr id="9" name="Slide Number Placeholder 3"/>
          <p:cNvSpPr>
            <a:spLocks noGrp="1"/>
          </p:cNvSpPr>
          <p:nvPr>
            <p:ph type="sldNum" sz="quarter" idx="12"/>
          </p:nvPr>
        </p:nvSpPr>
        <p:spPr>
          <a:xfrm>
            <a:off x="8267004" y="6525344"/>
            <a:ext cx="720080" cy="283758"/>
          </a:xfrm>
        </p:spPr>
        <p:txBody>
          <a:bodyPr/>
          <a:lstStyle/>
          <a:p>
            <a:r>
              <a:rPr lang="en-US" dirty="0"/>
              <a:t>16</a:t>
            </a:r>
            <a:endParaRPr lang="ru-RU" dirty="0"/>
          </a:p>
        </p:txBody>
      </p:sp>
      <p:sp>
        <p:nvSpPr>
          <p:cNvPr id="3" name="Rectangle 2"/>
          <p:cNvSpPr>
            <a:spLocks noChangeArrowheads="1"/>
          </p:cNvSpPr>
          <p:nvPr/>
        </p:nvSpPr>
        <p:spPr bwMode="auto">
          <a:xfrm>
            <a:off x="6546699" y="26539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Picture 9"/>
          <p:cNvPicPr>
            <a:picLocks noChangeAspect="1"/>
          </p:cNvPicPr>
          <p:nvPr/>
        </p:nvPicPr>
        <p:blipFill>
          <a:blip r:embed="rId11"/>
          <a:stretch>
            <a:fillRect/>
          </a:stretch>
        </p:blipFill>
        <p:spPr>
          <a:xfrm>
            <a:off x="8316416" y="7899"/>
            <a:ext cx="827729" cy="529746"/>
          </a:xfrm>
          <a:prstGeom prst="rect">
            <a:avLst/>
          </a:prstGeom>
        </p:spPr>
      </p:pic>
    </p:spTree>
    <p:extLst>
      <p:ext uri="{BB962C8B-B14F-4D97-AF65-F5344CB8AC3E}">
        <p14:creationId xmlns:p14="http://schemas.microsoft.com/office/powerpoint/2010/main" val="366370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251520" y="116632"/>
            <a:ext cx="8159540" cy="312281"/>
          </a:xfrm>
        </p:spPr>
        <p:txBody>
          <a:bodyPr/>
          <a:lstStyle/>
          <a:p>
            <a:r>
              <a:rPr lang="en-US" sz="2000" b="1" dirty="0"/>
              <a:t>Appendix 2. P2P Business Process</a:t>
            </a:r>
          </a:p>
        </p:txBody>
      </p:sp>
      <p:pic>
        <p:nvPicPr>
          <p:cNvPr id="43" name="Picture 9"/>
          <p:cNvPicPr>
            <a:picLocks noChangeAspect="1"/>
          </p:cNvPicPr>
          <p:nvPr/>
        </p:nvPicPr>
        <p:blipFill>
          <a:blip r:embed="rId3"/>
          <a:stretch>
            <a:fillRect/>
          </a:stretch>
        </p:blipFill>
        <p:spPr>
          <a:xfrm>
            <a:off x="8316416" y="7899"/>
            <a:ext cx="827729" cy="529746"/>
          </a:xfrm>
          <a:prstGeom prst="rect">
            <a:avLst/>
          </a:prstGeom>
        </p:spPr>
      </p:pic>
      <p:sp>
        <p:nvSpPr>
          <p:cNvPr id="44" name="Rectangle 4"/>
          <p:cNvSpPr/>
          <p:nvPr/>
        </p:nvSpPr>
        <p:spPr>
          <a:xfrm>
            <a:off x="7483152" y="3068960"/>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Borrowers</a:t>
            </a:r>
          </a:p>
        </p:txBody>
      </p:sp>
      <p:cxnSp>
        <p:nvCxnSpPr>
          <p:cNvPr id="45" name="Straight Arrow Connector 5"/>
          <p:cNvCxnSpPr/>
          <p:nvPr/>
        </p:nvCxnSpPr>
        <p:spPr>
          <a:xfrm flipH="1">
            <a:off x="6473066" y="3392996"/>
            <a:ext cx="103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6"/>
          <p:cNvSpPr/>
          <p:nvPr/>
        </p:nvSpPr>
        <p:spPr>
          <a:xfrm>
            <a:off x="5297347" y="3068960"/>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cxnSp>
        <p:nvCxnSpPr>
          <p:cNvPr id="50" name="Straight Arrow Connector 7"/>
          <p:cNvCxnSpPr>
            <a:stCxn id="47" idx="2"/>
          </p:cNvCxnSpPr>
          <p:nvPr/>
        </p:nvCxnSpPr>
        <p:spPr>
          <a:xfrm flipH="1">
            <a:off x="5297347" y="3717032"/>
            <a:ext cx="576064" cy="42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8"/>
          <p:cNvCxnSpPr/>
          <p:nvPr/>
        </p:nvCxnSpPr>
        <p:spPr>
          <a:xfrm>
            <a:off x="5861797" y="3717032"/>
            <a:ext cx="576064" cy="42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9"/>
          <p:cNvSpPr/>
          <p:nvPr/>
        </p:nvSpPr>
        <p:spPr>
          <a:xfrm>
            <a:off x="4865299" y="4143262"/>
            <a:ext cx="807633" cy="50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checking</a:t>
            </a:r>
          </a:p>
        </p:txBody>
      </p:sp>
      <p:sp>
        <p:nvSpPr>
          <p:cNvPr id="56" name="Rectangle 10"/>
          <p:cNvSpPr/>
          <p:nvPr/>
        </p:nvSpPr>
        <p:spPr>
          <a:xfrm>
            <a:off x="6089011" y="4143262"/>
            <a:ext cx="864520" cy="50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verification</a:t>
            </a:r>
          </a:p>
        </p:txBody>
      </p:sp>
      <p:cxnSp>
        <p:nvCxnSpPr>
          <p:cNvPr id="57" name="Straight Arrow Connector 11"/>
          <p:cNvCxnSpPr>
            <a:stCxn id="47" idx="1"/>
            <a:endCxn id="59" idx="3"/>
          </p:cNvCxnSpPr>
          <p:nvPr/>
        </p:nvCxnSpPr>
        <p:spPr>
          <a:xfrm flipH="1">
            <a:off x="3875374" y="3392996"/>
            <a:ext cx="1421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12"/>
          <p:cNvSpPr/>
          <p:nvPr/>
        </p:nvSpPr>
        <p:spPr>
          <a:xfrm>
            <a:off x="2723246" y="3068960"/>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P2P</a:t>
            </a:r>
          </a:p>
          <a:p>
            <a:pPr algn="ctr"/>
            <a:r>
              <a:rPr lang="en-US" sz="1400" dirty="0">
                <a:solidFill>
                  <a:schemeClr val="tx1"/>
                </a:solidFill>
              </a:rPr>
              <a:t>platform</a:t>
            </a:r>
          </a:p>
        </p:txBody>
      </p:sp>
      <p:sp>
        <p:nvSpPr>
          <p:cNvPr id="60" name="Rectangle 13"/>
          <p:cNvSpPr/>
          <p:nvPr/>
        </p:nvSpPr>
        <p:spPr>
          <a:xfrm>
            <a:off x="7220685" y="2638073"/>
            <a:ext cx="1677062" cy="430887"/>
          </a:xfrm>
          <a:prstGeom prst="rect">
            <a:avLst/>
          </a:prstGeom>
        </p:spPr>
        <p:txBody>
          <a:bodyPr wrap="none">
            <a:spAutoFit/>
          </a:bodyPr>
          <a:lstStyle/>
          <a:p>
            <a:pPr algn="ctr"/>
            <a:r>
              <a:rPr lang="en-US" sz="1100" dirty="0"/>
              <a:t>sends the loan application</a:t>
            </a:r>
          </a:p>
          <a:p>
            <a:pPr algn="ctr"/>
            <a:r>
              <a:rPr lang="en-US" sz="1100" dirty="0"/>
              <a:t>to LENDER</a:t>
            </a:r>
          </a:p>
        </p:txBody>
      </p:sp>
      <p:sp>
        <p:nvSpPr>
          <p:cNvPr id="61" name="Rectangle 14"/>
          <p:cNvSpPr/>
          <p:nvPr/>
        </p:nvSpPr>
        <p:spPr>
          <a:xfrm>
            <a:off x="5282402" y="2638073"/>
            <a:ext cx="1197764" cy="430887"/>
          </a:xfrm>
          <a:prstGeom prst="rect">
            <a:avLst/>
          </a:prstGeom>
        </p:spPr>
        <p:txBody>
          <a:bodyPr wrap="none">
            <a:spAutoFit/>
          </a:bodyPr>
          <a:lstStyle/>
          <a:p>
            <a:pPr algn="ctr"/>
            <a:r>
              <a:rPr lang="en-US" sz="1100" dirty="0"/>
              <a:t>approves/rejects </a:t>
            </a:r>
          </a:p>
          <a:p>
            <a:pPr algn="ctr"/>
            <a:r>
              <a:rPr lang="en-US" sz="1100" dirty="0"/>
              <a:t>Loan application</a:t>
            </a:r>
          </a:p>
        </p:txBody>
      </p:sp>
      <p:sp>
        <p:nvSpPr>
          <p:cNvPr id="62" name="Rectangle 15"/>
          <p:cNvSpPr/>
          <p:nvPr/>
        </p:nvSpPr>
        <p:spPr>
          <a:xfrm>
            <a:off x="3850570" y="2792832"/>
            <a:ext cx="1037588" cy="600164"/>
          </a:xfrm>
          <a:prstGeom prst="rect">
            <a:avLst/>
          </a:prstGeom>
        </p:spPr>
        <p:txBody>
          <a:bodyPr wrap="square">
            <a:spAutoFit/>
          </a:bodyPr>
          <a:lstStyle/>
          <a:p>
            <a:r>
              <a:rPr lang="en-US" sz="1100" dirty="0"/>
              <a:t>publishes the</a:t>
            </a:r>
          </a:p>
          <a:p>
            <a:r>
              <a:rPr lang="en-US" sz="1100" dirty="0"/>
              <a:t>Approved loan applications</a:t>
            </a:r>
          </a:p>
        </p:txBody>
      </p:sp>
      <p:sp>
        <p:nvSpPr>
          <p:cNvPr id="63" name="Rectangle 16"/>
          <p:cNvSpPr/>
          <p:nvPr/>
        </p:nvSpPr>
        <p:spPr>
          <a:xfrm>
            <a:off x="437789" y="3068960"/>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a:t>
            </a:r>
          </a:p>
        </p:txBody>
      </p:sp>
      <p:cxnSp>
        <p:nvCxnSpPr>
          <p:cNvPr id="67" name="Straight Arrow Connector 21"/>
          <p:cNvCxnSpPr>
            <a:stCxn id="63" idx="3"/>
            <a:endCxn id="59" idx="1"/>
          </p:cNvCxnSpPr>
          <p:nvPr/>
        </p:nvCxnSpPr>
        <p:spPr>
          <a:xfrm>
            <a:off x="1589917" y="3392996"/>
            <a:ext cx="1133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22"/>
          <p:cNvSpPr/>
          <p:nvPr/>
        </p:nvSpPr>
        <p:spPr>
          <a:xfrm>
            <a:off x="1581688" y="2962109"/>
            <a:ext cx="1122423" cy="430887"/>
          </a:xfrm>
          <a:prstGeom prst="rect">
            <a:avLst/>
          </a:prstGeom>
        </p:spPr>
        <p:txBody>
          <a:bodyPr wrap="none">
            <a:spAutoFit/>
          </a:bodyPr>
          <a:lstStyle/>
          <a:p>
            <a:pPr algn="r"/>
            <a:r>
              <a:rPr lang="en-US" sz="1100" dirty="0"/>
              <a:t>funds the </a:t>
            </a:r>
          </a:p>
          <a:p>
            <a:pPr algn="r"/>
            <a:r>
              <a:rPr lang="en-US" sz="1100" dirty="0"/>
              <a:t>Loan application</a:t>
            </a:r>
          </a:p>
        </p:txBody>
      </p:sp>
      <p:sp>
        <p:nvSpPr>
          <p:cNvPr id="69" name="Rectangle 24"/>
          <p:cNvSpPr/>
          <p:nvPr/>
        </p:nvSpPr>
        <p:spPr>
          <a:xfrm>
            <a:off x="3553537" y="1746437"/>
            <a:ext cx="1753493" cy="369332"/>
          </a:xfrm>
          <a:prstGeom prst="rect">
            <a:avLst/>
          </a:prstGeom>
        </p:spPr>
        <p:txBody>
          <a:bodyPr wrap="none">
            <a:spAutoFit/>
          </a:bodyPr>
          <a:lstStyle/>
          <a:p>
            <a:pPr>
              <a:spcAft>
                <a:spcPts val="600"/>
              </a:spcAft>
            </a:pPr>
            <a:r>
              <a:rPr lang="en-US" dirty="0"/>
              <a:t>Business Process</a:t>
            </a:r>
          </a:p>
        </p:txBody>
      </p:sp>
      <p:sp>
        <p:nvSpPr>
          <p:cNvPr id="70" name="Rectangle 34"/>
          <p:cNvSpPr/>
          <p:nvPr/>
        </p:nvSpPr>
        <p:spPr>
          <a:xfrm>
            <a:off x="7017698" y="2594733"/>
            <a:ext cx="276038" cy="307777"/>
          </a:xfrm>
          <a:prstGeom prst="rect">
            <a:avLst/>
          </a:prstGeom>
          <a:ln>
            <a:solidFill>
              <a:srgbClr val="C00000"/>
            </a:solidFill>
          </a:ln>
        </p:spPr>
        <p:txBody>
          <a:bodyPr wrap="none">
            <a:spAutoFit/>
          </a:bodyPr>
          <a:lstStyle/>
          <a:p>
            <a:r>
              <a:rPr lang="en-US" sz="1400" b="1" dirty="0"/>
              <a:t>1</a:t>
            </a:r>
          </a:p>
        </p:txBody>
      </p:sp>
      <p:sp>
        <p:nvSpPr>
          <p:cNvPr id="71" name="Rectangle 35"/>
          <p:cNvSpPr/>
          <p:nvPr/>
        </p:nvSpPr>
        <p:spPr>
          <a:xfrm>
            <a:off x="5058626" y="2600518"/>
            <a:ext cx="276038" cy="307777"/>
          </a:xfrm>
          <a:prstGeom prst="rect">
            <a:avLst/>
          </a:prstGeom>
          <a:ln>
            <a:solidFill>
              <a:srgbClr val="C00000"/>
            </a:solidFill>
          </a:ln>
        </p:spPr>
        <p:txBody>
          <a:bodyPr wrap="none">
            <a:spAutoFit/>
          </a:bodyPr>
          <a:lstStyle/>
          <a:p>
            <a:r>
              <a:rPr lang="en-US" sz="1400" b="1" dirty="0"/>
              <a:t>2</a:t>
            </a:r>
          </a:p>
        </p:txBody>
      </p:sp>
      <p:sp>
        <p:nvSpPr>
          <p:cNvPr id="72" name="Rectangle 37"/>
          <p:cNvSpPr/>
          <p:nvPr/>
        </p:nvSpPr>
        <p:spPr>
          <a:xfrm>
            <a:off x="3553537" y="2600517"/>
            <a:ext cx="276038" cy="307777"/>
          </a:xfrm>
          <a:prstGeom prst="rect">
            <a:avLst/>
          </a:prstGeom>
          <a:ln>
            <a:solidFill>
              <a:srgbClr val="C00000"/>
            </a:solidFill>
          </a:ln>
        </p:spPr>
        <p:txBody>
          <a:bodyPr wrap="none">
            <a:spAutoFit/>
          </a:bodyPr>
          <a:lstStyle/>
          <a:p>
            <a:r>
              <a:rPr lang="en-US" sz="1400" b="1" dirty="0"/>
              <a:t>3</a:t>
            </a:r>
          </a:p>
        </p:txBody>
      </p:sp>
      <p:sp>
        <p:nvSpPr>
          <p:cNvPr id="73" name="Rectangle 39"/>
          <p:cNvSpPr/>
          <p:nvPr/>
        </p:nvSpPr>
        <p:spPr>
          <a:xfrm>
            <a:off x="2297963" y="2600668"/>
            <a:ext cx="276038" cy="307777"/>
          </a:xfrm>
          <a:prstGeom prst="rect">
            <a:avLst/>
          </a:prstGeom>
          <a:ln>
            <a:solidFill>
              <a:srgbClr val="C00000"/>
            </a:solidFill>
          </a:ln>
        </p:spPr>
        <p:txBody>
          <a:bodyPr wrap="none">
            <a:spAutoFit/>
          </a:bodyPr>
          <a:lstStyle/>
          <a:p>
            <a:r>
              <a:rPr lang="en-US" sz="1400" b="1" dirty="0"/>
              <a:t>4</a:t>
            </a:r>
          </a:p>
        </p:txBody>
      </p:sp>
      <p:sp>
        <p:nvSpPr>
          <p:cNvPr id="74" name="Rectangle 38"/>
          <p:cNvSpPr/>
          <p:nvPr/>
        </p:nvSpPr>
        <p:spPr>
          <a:xfrm>
            <a:off x="5432508" y="3218929"/>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75" name="Rectangle 38"/>
          <p:cNvSpPr/>
          <p:nvPr/>
        </p:nvSpPr>
        <p:spPr>
          <a:xfrm>
            <a:off x="5352116" y="3133092"/>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76" name="Rectangle 41"/>
          <p:cNvSpPr/>
          <p:nvPr/>
        </p:nvSpPr>
        <p:spPr>
          <a:xfrm>
            <a:off x="251520" y="2922632"/>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7" name="Rectangle 38"/>
          <p:cNvSpPr/>
          <p:nvPr/>
        </p:nvSpPr>
        <p:spPr>
          <a:xfrm>
            <a:off x="5280108" y="3066529"/>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78" name="Rectangle 41"/>
          <p:cNvSpPr/>
          <p:nvPr/>
        </p:nvSpPr>
        <p:spPr>
          <a:xfrm>
            <a:off x="323528" y="2994640"/>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a:t>
            </a:r>
          </a:p>
        </p:txBody>
      </p:sp>
      <p:sp>
        <p:nvSpPr>
          <p:cNvPr id="79" name="Rectangle 41"/>
          <p:cNvSpPr/>
          <p:nvPr/>
        </p:nvSpPr>
        <p:spPr>
          <a:xfrm>
            <a:off x="432522" y="3072093"/>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INVESTORS</a:t>
            </a:r>
          </a:p>
        </p:txBody>
      </p:sp>
    </p:spTree>
    <p:extLst>
      <p:ext uri="{BB962C8B-B14F-4D97-AF65-F5344CB8AC3E}">
        <p14:creationId xmlns:p14="http://schemas.microsoft.com/office/powerpoint/2010/main" val="164744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41"/>
          <p:cNvSpPr/>
          <p:nvPr/>
        </p:nvSpPr>
        <p:spPr>
          <a:xfrm>
            <a:off x="255845" y="1616645"/>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5" name="Rectangle 41"/>
          <p:cNvSpPr/>
          <p:nvPr/>
        </p:nvSpPr>
        <p:spPr>
          <a:xfrm>
            <a:off x="327853" y="1688653"/>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a:t>
            </a:r>
          </a:p>
        </p:txBody>
      </p:sp>
      <p:sp>
        <p:nvSpPr>
          <p:cNvPr id="93" name="Rectangle 38"/>
          <p:cNvSpPr/>
          <p:nvPr/>
        </p:nvSpPr>
        <p:spPr>
          <a:xfrm>
            <a:off x="5444480" y="5101445"/>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92" name="Rectangle 38"/>
          <p:cNvSpPr/>
          <p:nvPr/>
        </p:nvSpPr>
        <p:spPr>
          <a:xfrm>
            <a:off x="5364088" y="5015608"/>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90" name="Rectangle 41"/>
          <p:cNvSpPr/>
          <p:nvPr/>
        </p:nvSpPr>
        <p:spPr>
          <a:xfrm>
            <a:off x="251520" y="4799584"/>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Slide Number Placeholder 3"/>
          <p:cNvSpPr>
            <a:spLocks noGrp="1"/>
          </p:cNvSpPr>
          <p:nvPr>
            <p:ph type="sldNum" sz="quarter" idx="12"/>
          </p:nvPr>
        </p:nvSpPr>
        <p:spPr>
          <a:xfrm>
            <a:off x="8316416" y="6453336"/>
            <a:ext cx="720080" cy="283758"/>
          </a:xfrm>
        </p:spPr>
        <p:txBody>
          <a:bodyPr/>
          <a:lstStyle/>
          <a:p>
            <a:fld id="{D7F305DA-160D-498F-B102-A1D8643B4A2C}" type="slidenum">
              <a:rPr lang="ru-RU" smtClean="0"/>
              <a:pPr/>
              <a:t>15</a:t>
            </a:fld>
            <a:endParaRPr lang="ru-RU"/>
          </a:p>
        </p:txBody>
      </p:sp>
      <p:sp>
        <p:nvSpPr>
          <p:cNvPr id="5" name="Title 1"/>
          <p:cNvSpPr>
            <a:spLocks noGrp="1"/>
          </p:cNvSpPr>
          <p:nvPr>
            <p:ph type="title"/>
          </p:nvPr>
        </p:nvSpPr>
        <p:spPr>
          <a:xfrm>
            <a:off x="251520" y="116632"/>
            <a:ext cx="8159540" cy="312281"/>
          </a:xfrm>
        </p:spPr>
        <p:txBody>
          <a:bodyPr/>
          <a:lstStyle/>
          <a:p>
            <a:r>
              <a:rPr lang="en-US" sz="2000" b="1" dirty="0"/>
              <a:t>Appendix 2. </a:t>
            </a:r>
            <a:r>
              <a:rPr lang="en-US" sz="2000" b="1" dirty="0" err="1"/>
              <a:t>Mekar</a:t>
            </a:r>
            <a:r>
              <a:rPr lang="en-US" sz="2000" b="1" dirty="0"/>
              <a:t> Exchange Case Study (P2P) Cash Flow and Pricing (</a:t>
            </a:r>
            <a:r>
              <a:rPr lang="en-US" sz="2000" b="1" dirty="0" err="1"/>
              <a:t>Cont</a:t>
            </a:r>
            <a:r>
              <a:rPr lang="en-US" sz="2000" b="1" dirty="0"/>
              <a:t>)</a:t>
            </a:r>
          </a:p>
        </p:txBody>
      </p:sp>
      <p:sp>
        <p:nvSpPr>
          <p:cNvPr id="15" name="Rectangle 14"/>
          <p:cNvSpPr/>
          <p:nvPr/>
        </p:nvSpPr>
        <p:spPr>
          <a:xfrm>
            <a:off x="7439675" y="1753948"/>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Borrowers</a:t>
            </a:r>
          </a:p>
        </p:txBody>
      </p:sp>
      <p:sp>
        <p:nvSpPr>
          <p:cNvPr id="19" name="Rectangle 18"/>
          <p:cNvSpPr/>
          <p:nvPr/>
        </p:nvSpPr>
        <p:spPr>
          <a:xfrm>
            <a:off x="2679769" y="1753948"/>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P2P</a:t>
            </a:r>
          </a:p>
          <a:p>
            <a:pPr algn="ctr"/>
            <a:r>
              <a:rPr lang="en-US" sz="1400" dirty="0">
                <a:solidFill>
                  <a:schemeClr val="tx1"/>
                </a:solidFill>
              </a:rPr>
              <a:t>platform</a:t>
            </a:r>
          </a:p>
        </p:txBody>
      </p:sp>
      <p:cxnSp>
        <p:nvCxnSpPr>
          <p:cNvPr id="24" name="Straight Arrow Connector 23"/>
          <p:cNvCxnSpPr/>
          <p:nvPr/>
        </p:nvCxnSpPr>
        <p:spPr>
          <a:xfrm>
            <a:off x="1529665" y="1753948"/>
            <a:ext cx="1133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03648" y="1323061"/>
            <a:ext cx="1555234" cy="430887"/>
          </a:xfrm>
          <a:prstGeom prst="rect">
            <a:avLst/>
          </a:prstGeom>
        </p:spPr>
        <p:txBody>
          <a:bodyPr wrap="none">
            <a:spAutoFit/>
          </a:bodyPr>
          <a:lstStyle/>
          <a:p>
            <a:pPr algn="ctr"/>
            <a:r>
              <a:rPr lang="en-US" sz="1100" dirty="0"/>
              <a:t>Transfers the funds to</a:t>
            </a:r>
          </a:p>
          <a:p>
            <a:pPr algn="ctr"/>
            <a:r>
              <a:rPr lang="en-US" sz="1100" dirty="0"/>
              <a:t>account in P2P platform</a:t>
            </a:r>
          </a:p>
        </p:txBody>
      </p:sp>
      <p:cxnSp>
        <p:nvCxnSpPr>
          <p:cNvPr id="26" name="Straight Arrow Connector 25"/>
          <p:cNvCxnSpPr/>
          <p:nvPr/>
        </p:nvCxnSpPr>
        <p:spPr>
          <a:xfrm>
            <a:off x="3869453" y="1753948"/>
            <a:ext cx="1384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548182" y="1324222"/>
            <a:ext cx="1909498" cy="430887"/>
          </a:xfrm>
          <a:prstGeom prst="rect">
            <a:avLst/>
          </a:prstGeom>
        </p:spPr>
        <p:txBody>
          <a:bodyPr wrap="none">
            <a:spAutoFit/>
          </a:bodyPr>
          <a:lstStyle/>
          <a:p>
            <a:pPr algn="ctr"/>
            <a:r>
              <a:rPr lang="en-US" sz="1100" dirty="0"/>
              <a:t>Per Lender’s request transfers</a:t>
            </a:r>
          </a:p>
          <a:p>
            <a:pPr algn="ctr"/>
            <a:r>
              <a:rPr lang="en-US" sz="1100" dirty="0"/>
              <a:t>the funds to the Pawnshop</a:t>
            </a:r>
          </a:p>
        </p:txBody>
      </p:sp>
      <p:cxnSp>
        <p:nvCxnSpPr>
          <p:cNvPr id="29" name="Straight Arrow Connector 28"/>
          <p:cNvCxnSpPr/>
          <p:nvPr/>
        </p:nvCxnSpPr>
        <p:spPr>
          <a:xfrm>
            <a:off x="6433359" y="1753948"/>
            <a:ext cx="1006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80493" y="1323061"/>
            <a:ext cx="1611339" cy="430887"/>
          </a:xfrm>
          <a:prstGeom prst="rect">
            <a:avLst/>
          </a:prstGeom>
        </p:spPr>
        <p:txBody>
          <a:bodyPr wrap="none">
            <a:spAutoFit/>
          </a:bodyPr>
          <a:lstStyle/>
          <a:p>
            <a:pPr algn="ctr"/>
            <a:r>
              <a:rPr lang="en-US" sz="1100" dirty="0"/>
              <a:t>Transfer the funds to the</a:t>
            </a:r>
          </a:p>
          <a:p>
            <a:pPr algn="ctr"/>
            <a:r>
              <a:rPr lang="en-US" sz="1100" dirty="0"/>
              <a:t>final Borrower</a:t>
            </a:r>
          </a:p>
        </p:txBody>
      </p:sp>
      <p:cxnSp>
        <p:nvCxnSpPr>
          <p:cNvPr id="33" name="Straight Arrow Connector 32"/>
          <p:cNvCxnSpPr/>
          <p:nvPr/>
        </p:nvCxnSpPr>
        <p:spPr>
          <a:xfrm flipH="1">
            <a:off x="6433359" y="2402020"/>
            <a:ext cx="1006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389732" y="2591326"/>
            <a:ext cx="1093569" cy="261610"/>
          </a:xfrm>
          <a:prstGeom prst="rect">
            <a:avLst/>
          </a:prstGeom>
        </p:spPr>
        <p:txBody>
          <a:bodyPr wrap="none">
            <a:spAutoFit/>
          </a:bodyPr>
          <a:lstStyle/>
          <a:p>
            <a:r>
              <a:rPr lang="en-US" sz="1100" dirty="0"/>
              <a:t>Repays the loan</a:t>
            </a:r>
          </a:p>
        </p:txBody>
      </p:sp>
      <p:cxnSp>
        <p:nvCxnSpPr>
          <p:cNvPr id="36" name="Straight Arrow Connector 35"/>
          <p:cNvCxnSpPr/>
          <p:nvPr/>
        </p:nvCxnSpPr>
        <p:spPr>
          <a:xfrm flipH="1">
            <a:off x="3848672" y="2402020"/>
            <a:ext cx="1358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55991" y="2402018"/>
            <a:ext cx="1443024" cy="430887"/>
          </a:xfrm>
          <a:prstGeom prst="rect">
            <a:avLst/>
          </a:prstGeom>
        </p:spPr>
        <p:txBody>
          <a:bodyPr wrap="none">
            <a:spAutoFit/>
          </a:bodyPr>
          <a:lstStyle/>
          <a:p>
            <a:pPr algn="ctr"/>
            <a:r>
              <a:rPr lang="en-US" sz="1100" dirty="0"/>
              <a:t>Transfers the funds to</a:t>
            </a:r>
          </a:p>
          <a:p>
            <a:pPr algn="ctr"/>
            <a:r>
              <a:rPr lang="en-US" sz="1100" dirty="0"/>
              <a:t>P2P bank account</a:t>
            </a:r>
          </a:p>
        </p:txBody>
      </p:sp>
      <p:cxnSp>
        <p:nvCxnSpPr>
          <p:cNvPr id="39" name="Straight Arrow Connector 38"/>
          <p:cNvCxnSpPr/>
          <p:nvPr/>
        </p:nvCxnSpPr>
        <p:spPr>
          <a:xfrm flipH="1" flipV="1">
            <a:off x="1546440" y="2402020"/>
            <a:ext cx="11151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399252" y="2402019"/>
            <a:ext cx="1531188" cy="430887"/>
          </a:xfrm>
          <a:prstGeom prst="rect">
            <a:avLst/>
          </a:prstGeom>
        </p:spPr>
        <p:txBody>
          <a:bodyPr wrap="none">
            <a:spAutoFit/>
          </a:bodyPr>
          <a:lstStyle/>
          <a:p>
            <a:pPr algn="ctr"/>
            <a:r>
              <a:rPr lang="en-US" sz="1100" dirty="0"/>
              <a:t>transfers</a:t>
            </a:r>
          </a:p>
          <a:p>
            <a:pPr algn="ctr"/>
            <a:r>
              <a:rPr lang="en-US" sz="1100" dirty="0"/>
              <a:t>the funds to the Lender</a:t>
            </a:r>
          </a:p>
        </p:txBody>
      </p:sp>
      <p:sp>
        <p:nvSpPr>
          <p:cNvPr id="61" name="Rectangle 60"/>
          <p:cNvSpPr/>
          <p:nvPr/>
        </p:nvSpPr>
        <p:spPr>
          <a:xfrm>
            <a:off x="1846841" y="1013793"/>
            <a:ext cx="276038" cy="307777"/>
          </a:xfrm>
          <a:prstGeom prst="rect">
            <a:avLst/>
          </a:prstGeom>
          <a:ln>
            <a:solidFill>
              <a:srgbClr val="C00000"/>
            </a:solidFill>
          </a:ln>
        </p:spPr>
        <p:txBody>
          <a:bodyPr wrap="none">
            <a:spAutoFit/>
          </a:bodyPr>
          <a:lstStyle/>
          <a:p>
            <a:r>
              <a:rPr lang="en-US" sz="1400" b="1" dirty="0"/>
              <a:t>1</a:t>
            </a:r>
          </a:p>
        </p:txBody>
      </p:sp>
      <p:sp>
        <p:nvSpPr>
          <p:cNvPr id="63" name="Rectangle 62"/>
          <p:cNvSpPr/>
          <p:nvPr/>
        </p:nvSpPr>
        <p:spPr>
          <a:xfrm>
            <a:off x="4437096" y="1014955"/>
            <a:ext cx="276038" cy="307777"/>
          </a:xfrm>
          <a:prstGeom prst="rect">
            <a:avLst/>
          </a:prstGeom>
          <a:ln>
            <a:solidFill>
              <a:srgbClr val="C00000"/>
            </a:solidFill>
          </a:ln>
        </p:spPr>
        <p:txBody>
          <a:bodyPr wrap="none">
            <a:spAutoFit/>
          </a:bodyPr>
          <a:lstStyle/>
          <a:p>
            <a:r>
              <a:rPr lang="en-US" sz="1400" b="1" dirty="0"/>
              <a:t>2</a:t>
            </a:r>
          </a:p>
        </p:txBody>
      </p:sp>
      <p:sp>
        <p:nvSpPr>
          <p:cNvPr id="64" name="Rectangle 63"/>
          <p:cNvSpPr/>
          <p:nvPr/>
        </p:nvSpPr>
        <p:spPr>
          <a:xfrm>
            <a:off x="6784817" y="1040578"/>
            <a:ext cx="276038" cy="307777"/>
          </a:xfrm>
          <a:prstGeom prst="rect">
            <a:avLst/>
          </a:prstGeom>
          <a:ln>
            <a:solidFill>
              <a:srgbClr val="C00000"/>
            </a:solidFill>
          </a:ln>
        </p:spPr>
        <p:txBody>
          <a:bodyPr wrap="none">
            <a:spAutoFit/>
          </a:bodyPr>
          <a:lstStyle/>
          <a:p>
            <a:r>
              <a:rPr lang="en-US" sz="1400" b="1" dirty="0"/>
              <a:t>3</a:t>
            </a:r>
          </a:p>
        </p:txBody>
      </p:sp>
      <p:sp>
        <p:nvSpPr>
          <p:cNvPr id="65" name="Rectangle 64"/>
          <p:cNvSpPr/>
          <p:nvPr/>
        </p:nvSpPr>
        <p:spPr>
          <a:xfrm>
            <a:off x="6798498" y="2905199"/>
            <a:ext cx="276038" cy="307777"/>
          </a:xfrm>
          <a:prstGeom prst="rect">
            <a:avLst/>
          </a:prstGeom>
          <a:ln>
            <a:solidFill>
              <a:srgbClr val="C00000"/>
            </a:solidFill>
          </a:ln>
        </p:spPr>
        <p:txBody>
          <a:bodyPr wrap="none">
            <a:spAutoFit/>
          </a:bodyPr>
          <a:lstStyle/>
          <a:p>
            <a:r>
              <a:rPr lang="en-US" sz="1400" b="1" dirty="0"/>
              <a:t>4</a:t>
            </a:r>
          </a:p>
        </p:txBody>
      </p:sp>
      <p:sp>
        <p:nvSpPr>
          <p:cNvPr id="66" name="Rectangle 65"/>
          <p:cNvSpPr/>
          <p:nvPr/>
        </p:nvSpPr>
        <p:spPr>
          <a:xfrm>
            <a:off x="4437096" y="2905199"/>
            <a:ext cx="276038" cy="307777"/>
          </a:xfrm>
          <a:prstGeom prst="rect">
            <a:avLst/>
          </a:prstGeom>
          <a:ln>
            <a:solidFill>
              <a:srgbClr val="C00000"/>
            </a:solidFill>
          </a:ln>
        </p:spPr>
        <p:txBody>
          <a:bodyPr wrap="none">
            <a:spAutoFit/>
          </a:bodyPr>
          <a:lstStyle/>
          <a:p>
            <a:r>
              <a:rPr lang="en-US" sz="1400" b="1" dirty="0"/>
              <a:t>5</a:t>
            </a:r>
          </a:p>
        </p:txBody>
      </p:sp>
      <p:sp>
        <p:nvSpPr>
          <p:cNvPr id="67" name="Rectangle 66"/>
          <p:cNvSpPr/>
          <p:nvPr/>
        </p:nvSpPr>
        <p:spPr>
          <a:xfrm>
            <a:off x="1846841" y="2905199"/>
            <a:ext cx="276038" cy="307777"/>
          </a:xfrm>
          <a:prstGeom prst="rect">
            <a:avLst/>
          </a:prstGeom>
          <a:ln>
            <a:solidFill>
              <a:srgbClr val="C00000"/>
            </a:solidFill>
          </a:ln>
        </p:spPr>
        <p:txBody>
          <a:bodyPr wrap="none">
            <a:spAutoFit/>
          </a:bodyPr>
          <a:lstStyle/>
          <a:p>
            <a:r>
              <a:rPr lang="en-US" sz="1400" b="1" dirty="0"/>
              <a:t>6</a:t>
            </a:r>
          </a:p>
        </p:txBody>
      </p:sp>
      <p:pic>
        <p:nvPicPr>
          <p:cNvPr id="34" name="Picture 9"/>
          <p:cNvPicPr>
            <a:picLocks noChangeAspect="1"/>
          </p:cNvPicPr>
          <p:nvPr/>
        </p:nvPicPr>
        <p:blipFill>
          <a:blip r:embed="rId3"/>
          <a:stretch>
            <a:fillRect/>
          </a:stretch>
        </p:blipFill>
        <p:spPr>
          <a:xfrm>
            <a:off x="8316416" y="7899"/>
            <a:ext cx="827729" cy="529746"/>
          </a:xfrm>
          <a:prstGeom prst="rect">
            <a:avLst/>
          </a:prstGeom>
        </p:spPr>
      </p:pic>
      <p:sp>
        <p:nvSpPr>
          <p:cNvPr id="73" name="Rectangle 24"/>
          <p:cNvSpPr/>
          <p:nvPr/>
        </p:nvSpPr>
        <p:spPr>
          <a:xfrm>
            <a:off x="3956595" y="630369"/>
            <a:ext cx="1092671" cy="369332"/>
          </a:xfrm>
          <a:prstGeom prst="rect">
            <a:avLst/>
          </a:prstGeom>
        </p:spPr>
        <p:txBody>
          <a:bodyPr wrap="none">
            <a:spAutoFit/>
          </a:bodyPr>
          <a:lstStyle/>
          <a:p>
            <a:pPr>
              <a:spcAft>
                <a:spcPts val="600"/>
              </a:spcAft>
            </a:pPr>
            <a:r>
              <a:rPr lang="en-US" dirty="0"/>
              <a:t>Cash flow</a:t>
            </a:r>
          </a:p>
        </p:txBody>
      </p:sp>
      <p:sp>
        <p:nvSpPr>
          <p:cNvPr id="74" name="Rectangle 25"/>
          <p:cNvSpPr/>
          <p:nvPr/>
        </p:nvSpPr>
        <p:spPr>
          <a:xfrm>
            <a:off x="3374330" y="4079504"/>
            <a:ext cx="2381934" cy="369332"/>
          </a:xfrm>
          <a:prstGeom prst="rect">
            <a:avLst/>
          </a:prstGeom>
        </p:spPr>
        <p:txBody>
          <a:bodyPr wrap="none">
            <a:spAutoFit/>
          </a:bodyPr>
          <a:lstStyle/>
          <a:p>
            <a:pPr>
              <a:spcAft>
                <a:spcPts val="600"/>
              </a:spcAft>
            </a:pPr>
            <a:r>
              <a:rPr lang="en-US" dirty="0"/>
              <a:t>Contractual Obligations</a:t>
            </a:r>
          </a:p>
        </p:txBody>
      </p:sp>
      <p:sp>
        <p:nvSpPr>
          <p:cNvPr id="75" name="Rectangle 36"/>
          <p:cNvSpPr/>
          <p:nvPr/>
        </p:nvSpPr>
        <p:spPr>
          <a:xfrm>
            <a:off x="7477885" y="4949045"/>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Borrowers</a:t>
            </a:r>
          </a:p>
        </p:txBody>
      </p:sp>
      <p:sp>
        <p:nvSpPr>
          <p:cNvPr id="76" name="Rectangle 38"/>
          <p:cNvSpPr/>
          <p:nvPr/>
        </p:nvSpPr>
        <p:spPr>
          <a:xfrm>
            <a:off x="5292080" y="4949045"/>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77" name="Rectangle 40"/>
          <p:cNvSpPr/>
          <p:nvPr/>
        </p:nvSpPr>
        <p:spPr>
          <a:xfrm>
            <a:off x="2717979" y="4949045"/>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P2P</a:t>
            </a:r>
          </a:p>
          <a:p>
            <a:pPr algn="ctr"/>
            <a:r>
              <a:rPr lang="en-US" sz="1400" dirty="0">
                <a:solidFill>
                  <a:schemeClr val="tx1"/>
                </a:solidFill>
              </a:rPr>
              <a:t>platform</a:t>
            </a:r>
          </a:p>
        </p:txBody>
      </p:sp>
      <p:sp>
        <p:nvSpPr>
          <p:cNvPr id="79" name="Rectangle 45"/>
          <p:cNvSpPr/>
          <p:nvPr/>
        </p:nvSpPr>
        <p:spPr>
          <a:xfrm>
            <a:off x="1529665" y="4434166"/>
            <a:ext cx="1220206" cy="430887"/>
          </a:xfrm>
          <a:prstGeom prst="rect">
            <a:avLst/>
          </a:prstGeom>
        </p:spPr>
        <p:txBody>
          <a:bodyPr wrap="none">
            <a:spAutoFit/>
          </a:bodyPr>
          <a:lstStyle/>
          <a:p>
            <a:pPr algn="ctr"/>
            <a:r>
              <a:rPr lang="en-US" sz="1100" dirty="0"/>
              <a:t>T&amp;C</a:t>
            </a:r>
          </a:p>
          <a:p>
            <a:pPr algn="ctr"/>
            <a:r>
              <a:rPr lang="en-US" sz="1100" dirty="0"/>
              <a:t>Accepting via web</a:t>
            </a:r>
          </a:p>
        </p:txBody>
      </p:sp>
      <p:sp>
        <p:nvSpPr>
          <p:cNvPr id="80" name="Rectangle 47"/>
          <p:cNvSpPr/>
          <p:nvPr/>
        </p:nvSpPr>
        <p:spPr>
          <a:xfrm>
            <a:off x="3876596" y="4520985"/>
            <a:ext cx="1268296" cy="261610"/>
          </a:xfrm>
          <a:prstGeom prst="rect">
            <a:avLst/>
          </a:prstGeom>
        </p:spPr>
        <p:txBody>
          <a:bodyPr wrap="none">
            <a:spAutoFit/>
          </a:bodyPr>
          <a:lstStyle/>
          <a:p>
            <a:r>
              <a:rPr lang="en-US" sz="1100" dirty="0"/>
              <a:t>Service Agreement</a:t>
            </a:r>
          </a:p>
        </p:txBody>
      </p:sp>
      <p:sp>
        <p:nvSpPr>
          <p:cNvPr id="81" name="Rectangle 48"/>
          <p:cNvSpPr/>
          <p:nvPr/>
        </p:nvSpPr>
        <p:spPr>
          <a:xfrm>
            <a:off x="6388438" y="4520985"/>
            <a:ext cx="1132041" cy="261610"/>
          </a:xfrm>
          <a:prstGeom prst="rect">
            <a:avLst/>
          </a:prstGeom>
        </p:spPr>
        <p:txBody>
          <a:bodyPr wrap="none">
            <a:spAutoFit/>
          </a:bodyPr>
          <a:lstStyle/>
          <a:p>
            <a:pPr algn="ctr"/>
            <a:r>
              <a:rPr lang="en-US" sz="1100" dirty="0"/>
              <a:t>Loan Agreement</a:t>
            </a:r>
          </a:p>
        </p:txBody>
      </p:sp>
      <p:cxnSp>
        <p:nvCxnSpPr>
          <p:cNvPr id="82" name="Straight Arrow Connector 50"/>
          <p:cNvCxnSpPr>
            <a:stCxn id="78" idx="3"/>
            <a:endCxn id="77" idx="1"/>
          </p:cNvCxnSpPr>
          <p:nvPr/>
        </p:nvCxnSpPr>
        <p:spPr>
          <a:xfrm>
            <a:off x="1584650" y="5273081"/>
            <a:ext cx="11333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51"/>
          <p:cNvCxnSpPr>
            <a:endCxn id="76" idx="1"/>
          </p:cNvCxnSpPr>
          <p:nvPr/>
        </p:nvCxnSpPr>
        <p:spPr>
          <a:xfrm>
            <a:off x="3870650" y="5273081"/>
            <a:ext cx="14214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53"/>
          <p:cNvCxnSpPr>
            <a:endCxn id="75" idx="1"/>
          </p:cNvCxnSpPr>
          <p:nvPr/>
        </p:nvCxnSpPr>
        <p:spPr>
          <a:xfrm>
            <a:off x="6434555" y="5273081"/>
            <a:ext cx="10433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57"/>
          <p:cNvCxnSpPr>
            <a:stCxn id="78" idx="2"/>
            <a:endCxn id="76" idx="2"/>
          </p:cNvCxnSpPr>
          <p:nvPr/>
        </p:nvCxnSpPr>
        <p:spPr>
          <a:xfrm rot="16200000" flipH="1">
            <a:off x="3438365" y="3167338"/>
            <a:ext cx="12700" cy="4859558"/>
          </a:xfrm>
          <a:prstGeom prst="bentConnector3">
            <a:avLst>
              <a:gd name="adj1" fmla="val 353646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ectangle 63"/>
          <p:cNvSpPr/>
          <p:nvPr/>
        </p:nvSpPr>
        <p:spPr>
          <a:xfrm>
            <a:off x="2765932" y="6031443"/>
            <a:ext cx="1132041" cy="261610"/>
          </a:xfrm>
          <a:prstGeom prst="rect">
            <a:avLst/>
          </a:prstGeom>
        </p:spPr>
        <p:txBody>
          <a:bodyPr wrap="none">
            <a:spAutoFit/>
          </a:bodyPr>
          <a:lstStyle/>
          <a:p>
            <a:pPr algn="ctr"/>
            <a:r>
              <a:rPr lang="en-US" sz="1100" dirty="0"/>
              <a:t>Loan Agreement</a:t>
            </a:r>
          </a:p>
        </p:txBody>
      </p:sp>
      <p:sp>
        <p:nvSpPr>
          <p:cNvPr id="89" name="Rectangle 41"/>
          <p:cNvSpPr/>
          <p:nvPr/>
        </p:nvSpPr>
        <p:spPr>
          <a:xfrm>
            <a:off x="323528" y="4871592"/>
            <a:ext cx="115212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a:t>
            </a:r>
          </a:p>
        </p:txBody>
      </p:sp>
      <p:sp>
        <p:nvSpPr>
          <p:cNvPr id="78" name="Rectangle 41"/>
          <p:cNvSpPr/>
          <p:nvPr/>
        </p:nvSpPr>
        <p:spPr>
          <a:xfrm>
            <a:off x="432522" y="4949045"/>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INVESTORS</a:t>
            </a:r>
          </a:p>
        </p:txBody>
      </p:sp>
      <p:sp>
        <p:nvSpPr>
          <p:cNvPr id="23" name="Rectangle 22"/>
          <p:cNvSpPr/>
          <p:nvPr/>
        </p:nvSpPr>
        <p:spPr>
          <a:xfrm>
            <a:off x="394312" y="1753948"/>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INVESTORS</a:t>
            </a:r>
          </a:p>
        </p:txBody>
      </p:sp>
      <p:sp>
        <p:nvSpPr>
          <p:cNvPr id="96" name="Rectangle 38"/>
          <p:cNvSpPr/>
          <p:nvPr/>
        </p:nvSpPr>
        <p:spPr>
          <a:xfrm>
            <a:off x="5400630" y="1926185"/>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97" name="Rectangle 38"/>
          <p:cNvSpPr/>
          <p:nvPr/>
        </p:nvSpPr>
        <p:spPr>
          <a:xfrm>
            <a:off x="5320238" y="1840348"/>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
        <p:nvSpPr>
          <p:cNvPr id="98" name="Rectangle 38"/>
          <p:cNvSpPr/>
          <p:nvPr/>
        </p:nvSpPr>
        <p:spPr>
          <a:xfrm>
            <a:off x="5248230" y="1773785"/>
            <a:ext cx="11521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LENDER</a:t>
            </a:r>
          </a:p>
          <a:p>
            <a:pPr algn="ctr"/>
            <a:r>
              <a:rPr lang="en-US" sz="1400" dirty="0">
                <a:solidFill>
                  <a:schemeClr val="tx1"/>
                </a:solidFill>
              </a:rPr>
              <a:t>Pawnshop</a:t>
            </a:r>
          </a:p>
        </p:txBody>
      </p:sp>
    </p:spTree>
    <p:extLst>
      <p:ext uri="{BB962C8B-B14F-4D97-AF65-F5344CB8AC3E}">
        <p14:creationId xmlns:p14="http://schemas.microsoft.com/office/powerpoint/2010/main" val="117533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a:t>4. Product &amp; Marketing</a:t>
            </a:r>
          </a:p>
        </p:txBody>
      </p:sp>
      <p:sp>
        <p:nvSpPr>
          <p:cNvPr id="4" name="Номер слайда 3"/>
          <p:cNvSpPr>
            <a:spLocks noGrp="1"/>
          </p:cNvSpPr>
          <p:nvPr>
            <p:ph type="sldNum" sz="quarter" idx="12"/>
          </p:nvPr>
        </p:nvSpPr>
        <p:spPr/>
        <p:txBody>
          <a:bodyPr/>
          <a:lstStyle/>
          <a:p>
            <a:fld id="{D7F305DA-160D-498F-B102-A1D8643B4A2C}" type="slidenum">
              <a:rPr lang="ru-RU" smtClean="0"/>
              <a:pPr/>
              <a:t>16</a:t>
            </a:fld>
            <a:endParaRPr lang="ru-RU"/>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pic>
        <p:nvPicPr>
          <p:cNvPr id="7" name="Picture 9"/>
          <p:cNvPicPr>
            <a:picLocks noChangeAspect="1"/>
          </p:cNvPicPr>
          <p:nvPr/>
        </p:nvPicPr>
        <p:blipFill>
          <a:blip r:embed="rId4"/>
          <a:stretch>
            <a:fillRect/>
          </a:stretch>
        </p:blipFill>
        <p:spPr>
          <a:xfrm>
            <a:off x="8316416" y="7899"/>
            <a:ext cx="827729" cy="529746"/>
          </a:xfrm>
          <a:prstGeom prst="rect">
            <a:avLst/>
          </a:prstGeom>
        </p:spPr>
      </p:pic>
    </p:spTree>
    <p:extLst>
      <p:ext uri="{BB962C8B-B14F-4D97-AF65-F5344CB8AC3E}">
        <p14:creationId xmlns:p14="http://schemas.microsoft.com/office/powerpoint/2010/main" val="27012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Consumer Lending Landscape</a:t>
            </a:r>
          </a:p>
        </p:txBody>
      </p:sp>
      <p:sp>
        <p:nvSpPr>
          <p:cNvPr id="4" name="Номер слайда 3"/>
          <p:cNvSpPr>
            <a:spLocks noGrp="1"/>
          </p:cNvSpPr>
          <p:nvPr>
            <p:ph type="sldNum" sz="quarter" idx="12"/>
          </p:nvPr>
        </p:nvSpPr>
        <p:spPr/>
        <p:txBody>
          <a:bodyPr/>
          <a:lstStyle/>
          <a:p>
            <a:fld id="{D7F305DA-160D-498F-B102-A1D8643B4A2C}" type="slidenum">
              <a:rPr lang="ru-RU" smtClean="0"/>
              <a:pPr/>
              <a:t>17</a:t>
            </a:fld>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623612804"/>
              </p:ext>
            </p:extLst>
          </p:nvPr>
        </p:nvGraphicFramePr>
        <p:xfrm>
          <a:off x="35496" y="663079"/>
          <a:ext cx="9066590" cy="498062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080120">
                  <a:extLst>
                    <a:ext uri="{9D8B030D-6E8A-4147-A177-3AD203B41FA5}">
                      <a16:colId xmlns:a16="http://schemas.microsoft.com/office/drawing/2014/main" val="96350412"/>
                    </a:ext>
                  </a:extLst>
                </a:gridCol>
                <a:gridCol w="1009154">
                  <a:extLst>
                    <a:ext uri="{9D8B030D-6E8A-4147-A177-3AD203B41FA5}">
                      <a16:colId xmlns:a16="http://schemas.microsoft.com/office/drawing/2014/main" val="20001"/>
                    </a:ext>
                  </a:extLst>
                </a:gridCol>
                <a:gridCol w="791046">
                  <a:extLst>
                    <a:ext uri="{9D8B030D-6E8A-4147-A177-3AD203B41FA5}">
                      <a16:colId xmlns:a16="http://schemas.microsoft.com/office/drawing/2014/main" val="20002"/>
                    </a:ext>
                  </a:extLst>
                </a:gridCol>
                <a:gridCol w="693403">
                  <a:extLst>
                    <a:ext uri="{9D8B030D-6E8A-4147-A177-3AD203B41FA5}">
                      <a16:colId xmlns:a16="http://schemas.microsoft.com/office/drawing/2014/main" val="20003"/>
                    </a:ext>
                  </a:extLst>
                </a:gridCol>
                <a:gridCol w="1480485">
                  <a:extLst>
                    <a:ext uri="{9D8B030D-6E8A-4147-A177-3AD203B41FA5}">
                      <a16:colId xmlns:a16="http://schemas.microsoft.com/office/drawing/2014/main" val="20004"/>
                    </a:ext>
                  </a:extLst>
                </a:gridCol>
                <a:gridCol w="1176798">
                  <a:extLst>
                    <a:ext uri="{9D8B030D-6E8A-4147-A177-3AD203B41FA5}">
                      <a16:colId xmlns:a16="http://schemas.microsoft.com/office/drawing/2014/main" val="20005"/>
                    </a:ext>
                  </a:extLst>
                </a:gridCol>
                <a:gridCol w="1899480">
                  <a:extLst>
                    <a:ext uri="{9D8B030D-6E8A-4147-A177-3AD203B41FA5}">
                      <a16:colId xmlns:a16="http://schemas.microsoft.com/office/drawing/2014/main" val="20007"/>
                    </a:ext>
                  </a:extLst>
                </a:gridCol>
              </a:tblGrid>
              <a:tr h="734922">
                <a:tc>
                  <a:txBody>
                    <a:bodyPr/>
                    <a:lstStyle/>
                    <a:p>
                      <a:pPr algn="ctr"/>
                      <a:r>
                        <a:rPr lang="en-US" sz="1200" dirty="0"/>
                        <a:t>Type </a:t>
                      </a:r>
                      <a:endParaRPr lang="ru-RU" sz="1200" dirty="0"/>
                    </a:p>
                  </a:txBody>
                  <a:tcPr/>
                </a:tc>
                <a:tc>
                  <a:txBody>
                    <a:bodyPr/>
                    <a:lstStyle/>
                    <a:p>
                      <a:pPr algn="ctr"/>
                      <a:r>
                        <a:rPr lang="en-US" sz="1200" dirty="0"/>
                        <a:t>Product types</a:t>
                      </a:r>
                      <a:endParaRPr lang="ru-RU"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Annualized</a:t>
                      </a:r>
                    </a:p>
                    <a:p>
                      <a:pPr marL="0" algn="ctr" defTabSz="914400" rtl="0" eaLnBrk="1" latinLnBrk="0" hangingPunct="1"/>
                      <a:r>
                        <a:rPr lang="en-US" sz="1200" b="1" kern="1200" dirty="0">
                          <a:solidFill>
                            <a:schemeClr val="lt1"/>
                          </a:solidFill>
                          <a:latin typeface="+mn-lt"/>
                          <a:ea typeface="+mn-ea"/>
                          <a:cs typeface="+mn-cs"/>
                        </a:rPr>
                        <a:t>EIR</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a:solidFill>
                            <a:schemeClr val="lt1"/>
                          </a:solidFill>
                          <a:latin typeface="+mn-lt"/>
                          <a:ea typeface="+mn-ea"/>
                          <a:cs typeface="+mn-cs"/>
                        </a:rPr>
                        <a:t>Loan Amount </a:t>
                      </a:r>
                      <a:endParaRPr lang="ru-RU" sz="1200" b="1" kern="1200" dirty="0">
                        <a:solidFill>
                          <a:schemeClr val="lt1"/>
                        </a:solidFill>
                        <a:latin typeface="+mn-lt"/>
                        <a:ea typeface="+mn-ea"/>
                        <a:cs typeface="+mn-cs"/>
                      </a:endParaRPr>
                    </a:p>
                  </a:txBody>
                  <a:tcPr/>
                </a:tc>
                <a:tc>
                  <a:txBody>
                    <a:bodyPr/>
                    <a:lstStyle/>
                    <a:p>
                      <a:pPr marL="0" algn="ctr" defTabSz="914400" rtl="0" eaLnBrk="1" latinLnBrk="0" hangingPunct="1"/>
                      <a:r>
                        <a:rPr lang="en-US" sz="1200" b="1" kern="1200" dirty="0">
                          <a:solidFill>
                            <a:schemeClr val="bg1"/>
                          </a:solidFill>
                          <a:latin typeface="+mn-lt"/>
                          <a:ea typeface="+mn-ea"/>
                          <a:cs typeface="+mn-cs"/>
                        </a:rPr>
                        <a:t>Tenure</a:t>
                      </a:r>
                      <a:endParaRPr lang="ru-RU" sz="1200" b="1" kern="1200" dirty="0">
                        <a:solidFill>
                          <a:schemeClr val="bg1"/>
                        </a:solidFill>
                        <a:latin typeface="+mn-lt"/>
                        <a:ea typeface="+mn-ea"/>
                        <a:cs typeface="+mn-cs"/>
                      </a:endParaRPr>
                    </a:p>
                  </a:txBody>
                  <a:tcPr/>
                </a:tc>
                <a:tc>
                  <a:txBody>
                    <a:bodyPr/>
                    <a:lstStyle/>
                    <a:p>
                      <a:pPr marL="0" algn="ctr" defTabSz="914400" rtl="0" eaLnBrk="1" latinLnBrk="0" hangingPunct="1"/>
                      <a:r>
                        <a:rPr lang="en-US" sz="1200" b="1" kern="1200" dirty="0">
                          <a:solidFill>
                            <a:srgbClr val="E9EDF4"/>
                          </a:solidFill>
                          <a:latin typeface="+mn-lt"/>
                          <a:ea typeface="+mn-ea"/>
                          <a:cs typeface="+mn-cs"/>
                        </a:rPr>
                        <a:t>Ver</a:t>
                      </a:r>
                      <a:r>
                        <a:rPr lang="en-US" sz="1200" b="1" kern="1200" baseline="0" dirty="0">
                          <a:solidFill>
                            <a:srgbClr val="E9EDF4"/>
                          </a:solidFill>
                          <a:latin typeface="+mn-lt"/>
                          <a:ea typeface="+mn-ea"/>
                          <a:cs typeface="+mn-cs"/>
                        </a:rPr>
                        <a:t>ification</a:t>
                      </a:r>
                      <a:endParaRPr lang="ru-RU" sz="1200" b="1" kern="1200" dirty="0">
                        <a:solidFill>
                          <a:srgbClr val="E9EDF4"/>
                        </a:solidFill>
                        <a:latin typeface="+mn-lt"/>
                        <a:ea typeface="+mn-ea"/>
                        <a:cs typeface="+mn-cs"/>
                      </a:endParaRPr>
                    </a:p>
                  </a:txBody>
                  <a:tcPr/>
                </a:tc>
                <a:tc>
                  <a:txBody>
                    <a:bodyPr/>
                    <a:lstStyle/>
                    <a:p>
                      <a:pPr marL="0" algn="ctr" defTabSz="914400" rtl="0" eaLnBrk="1" latinLnBrk="0" hangingPunct="1"/>
                      <a:r>
                        <a:rPr lang="en-US" sz="1200" b="1" kern="1200" dirty="0">
                          <a:solidFill>
                            <a:srgbClr val="E9EDF4"/>
                          </a:solidFill>
                          <a:latin typeface="+mn-lt"/>
                          <a:ea typeface="+mn-ea"/>
                          <a:cs typeface="+mn-cs"/>
                        </a:rPr>
                        <a:t>Time-to-Money</a:t>
                      </a:r>
                    </a:p>
                  </a:txBody>
                  <a:tcPr/>
                </a:tc>
                <a:tc>
                  <a:txBody>
                    <a:bodyPr/>
                    <a:lstStyle/>
                    <a:p>
                      <a:pPr marL="0" algn="ctr" defTabSz="914400" rtl="0" eaLnBrk="1" latinLnBrk="0" hangingPunct="1"/>
                      <a:r>
                        <a:rPr lang="en-US" sz="1200" b="1" kern="1200" dirty="0">
                          <a:solidFill>
                            <a:srgbClr val="E9EDF4"/>
                          </a:solidFill>
                          <a:latin typeface="+mn-lt"/>
                          <a:ea typeface="+mn-ea"/>
                          <a:cs typeface="+mn-cs"/>
                        </a:rPr>
                        <a:t>Target Customers</a:t>
                      </a:r>
                    </a:p>
                  </a:txBody>
                  <a:tcPr/>
                </a:tc>
                <a:extLst>
                  <a:ext uri="{0D108BD9-81ED-4DB2-BD59-A6C34878D82A}">
                    <a16:rowId xmlns:a16="http://schemas.microsoft.com/office/drawing/2014/main" val="10000"/>
                  </a:ext>
                </a:extLst>
              </a:tr>
              <a:tr h="1125486">
                <a:tc>
                  <a:txBody>
                    <a:bodyPr/>
                    <a:lstStyle/>
                    <a:p>
                      <a:pPr algn="l"/>
                      <a:r>
                        <a:rPr lang="en-US" sz="1200" dirty="0">
                          <a:solidFill>
                            <a:schemeClr val="tx1"/>
                          </a:solidFill>
                        </a:rPr>
                        <a:t>Bank</a:t>
                      </a:r>
                      <a:endParaRPr lang="ru-RU" sz="1200" dirty="0">
                        <a:solidFill>
                          <a:schemeClr val="tx1"/>
                        </a:solidFill>
                      </a:endParaRPr>
                    </a:p>
                  </a:txBody>
                  <a:tcPr/>
                </a:tc>
                <a:tc>
                  <a:txBody>
                    <a:bodyPr/>
                    <a:lstStyle/>
                    <a:p>
                      <a:pPr algn="l"/>
                      <a:r>
                        <a:rPr lang="en-US" sz="1200" dirty="0">
                          <a:solidFill>
                            <a:schemeClr val="tx1"/>
                          </a:solidFill>
                        </a:rPr>
                        <a:t>Secured loans</a:t>
                      </a:r>
                      <a:endParaRPr lang="en-US" sz="1200" baseline="0" dirty="0">
                        <a:solidFill>
                          <a:schemeClr val="tx1"/>
                        </a:solidFill>
                      </a:endParaRPr>
                    </a:p>
                    <a:p>
                      <a:pPr algn="l"/>
                      <a:r>
                        <a:rPr lang="en-US" sz="1200" baseline="0" dirty="0">
                          <a:solidFill>
                            <a:schemeClr val="tx1"/>
                          </a:solidFill>
                        </a:rPr>
                        <a:t>Business loan</a:t>
                      </a:r>
                    </a:p>
                    <a:p>
                      <a:pPr algn="l"/>
                      <a:r>
                        <a:rPr lang="en-US" sz="1200" baseline="0" dirty="0">
                          <a:solidFill>
                            <a:schemeClr val="tx1"/>
                          </a:solidFill>
                        </a:rPr>
                        <a:t>Individual loan</a:t>
                      </a:r>
                    </a:p>
                    <a:p>
                      <a:pPr algn="l"/>
                      <a:r>
                        <a:rPr lang="en-US" sz="1200" baseline="0" dirty="0">
                          <a:solidFill>
                            <a:schemeClr val="tx1"/>
                          </a:solidFill>
                        </a:rPr>
                        <a:t>Credit Cards</a:t>
                      </a:r>
                      <a:endParaRPr lang="ru-RU"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Up to 24%</a:t>
                      </a:r>
                    </a:p>
                  </a:txBody>
                  <a:tcPr/>
                </a:tc>
                <a:tc>
                  <a:txBody>
                    <a:bodyPr/>
                    <a:lstStyle/>
                    <a:p>
                      <a:pPr algn="l"/>
                      <a:r>
                        <a:rPr lang="en-US" sz="1200" dirty="0">
                          <a:solidFill>
                            <a:schemeClr val="tx1"/>
                          </a:solidFill>
                        </a:rPr>
                        <a:t>Up</a:t>
                      </a:r>
                      <a:r>
                        <a:rPr lang="en-US" sz="1200" baseline="0" dirty="0">
                          <a:solidFill>
                            <a:schemeClr val="tx1"/>
                          </a:solidFill>
                        </a:rPr>
                        <a:t> to </a:t>
                      </a:r>
                      <a:r>
                        <a:rPr lang="en-US" sz="1200" dirty="0"/>
                        <a:t>$</a:t>
                      </a:r>
                      <a:r>
                        <a:rPr lang="en-US" sz="1200" baseline="0" dirty="0">
                          <a:solidFill>
                            <a:schemeClr val="tx1"/>
                          </a:solidFill>
                        </a:rPr>
                        <a:t>3000</a:t>
                      </a:r>
                      <a:endParaRPr lang="en-US" sz="1200" dirty="0">
                        <a:solidFill>
                          <a:schemeClr val="tx1"/>
                        </a:solidFill>
                      </a:endParaRPr>
                    </a:p>
                  </a:txBody>
                  <a:tcPr/>
                </a:tc>
                <a:tc>
                  <a:txBody>
                    <a:bodyPr/>
                    <a:lstStyle/>
                    <a:p>
                      <a:pPr algn="l"/>
                      <a:r>
                        <a:rPr lang="en-US" sz="1200" dirty="0">
                          <a:solidFill>
                            <a:schemeClr val="tx1"/>
                          </a:solidFill>
                        </a:rPr>
                        <a:t>Up to 25 years</a:t>
                      </a:r>
                    </a:p>
                  </a:txBody>
                  <a:tcPr/>
                </a:tc>
                <a:tc>
                  <a:txBody>
                    <a:bodyPr/>
                    <a:lstStyle/>
                    <a:p>
                      <a:pPr algn="l"/>
                      <a:r>
                        <a:rPr lang="en-US" sz="1200" dirty="0">
                          <a:solidFill>
                            <a:schemeClr val="tx1"/>
                          </a:solidFill>
                        </a:rPr>
                        <a:t>ID</a:t>
                      </a:r>
                    </a:p>
                    <a:p>
                      <a:pPr algn="l"/>
                      <a:r>
                        <a:rPr lang="en-US" sz="1200" dirty="0">
                          <a:solidFill>
                            <a:schemeClr val="tx1"/>
                          </a:solidFill>
                        </a:rPr>
                        <a:t>Salary proof </a:t>
                      </a:r>
                    </a:p>
                    <a:p>
                      <a:pPr algn="l"/>
                      <a:r>
                        <a:rPr lang="en-US" sz="1200" dirty="0">
                          <a:solidFill>
                            <a:schemeClr val="tx1"/>
                          </a:solidFill>
                        </a:rPr>
                        <a:t>Address proof</a:t>
                      </a:r>
                      <a:endParaRPr lang="en-US" sz="1200" baseline="0" dirty="0">
                        <a:solidFill>
                          <a:schemeClr val="tx1"/>
                        </a:solidFill>
                      </a:endParaRPr>
                    </a:p>
                    <a:p>
                      <a:pPr algn="l"/>
                      <a:r>
                        <a:rPr lang="en-US" sz="1200" baseline="0" dirty="0">
                          <a:solidFill>
                            <a:schemeClr val="tx1"/>
                          </a:solidFill>
                        </a:rPr>
                        <a:t>Collateral or guarantor or </a:t>
                      </a:r>
                      <a:r>
                        <a:rPr lang="en-US" sz="1200" dirty="0"/>
                        <a:t>guarantee letter </a:t>
                      </a:r>
                      <a:endParaRPr lang="en-US" sz="1200" baseline="0" dirty="0">
                        <a:solidFill>
                          <a:schemeClr val="tx1"/>
                        </a:solidFill>
                      </a:endParaRPr>
                    </a:p>
                  </a:txBody>
                  <a:tcPr/>
                </a:tc>
                <a:tc>
                  <a:txBody>
                    <a:bodyPr/>
                    <a:lstStyle/>
                    <a:p>
                      <a:pPr algn="l"/>
                      <a:r>
                        <a:rPr lang="en-US" sz="1200" dirty="0">
                          <a:solidFill>
                            <a:schemeClr val="tx1"/>
                          </a:solidFill>
                        </a:rPr>
                        <a:t>Up</a:t>
                      </a:r>
                      <a:r>
                        <a:rPr lang="en-US" sz="1200" baseline="0" dirty="0">
                          <a:solidFill>
                            <a:schemeClr val="tx1"/>
                          </a:solidFill>
                        </a:rPr>
                        <a:t> to 10 days</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Official employees and entrepreneurs,</a:t>
                      </a:r>
                      <a:r>
                        <a:rPr lang="en-US" sz="1200" baseline="0" dirty="0"/>
                        <a:t> who can provide guarantor or </a:t>
                      </a:r>
                      <a:r>
                        <a:rPr lang="en-US" sz="1200" baseline="0" dirty="0">
                          <a:solidFill>
                            <a:schemeClr val="tx1"/>
                          </a:solidFill>
                        </a:rPr>
                        <a:t>collateral</a:t>
                      </a:r>
                      <a:endParaRPr lang="en-US" sz="1200" dirty="0"/>
                    </a:p>
                  </a:txBody>
                  <a:tcPr/>
                </a:tc>
                <a:extLst>
                  <a:ext uri="{0D108BD9-81ED-4DB2-BD59-A6C34878D82A}">
                    <a16:rowId xmlns:a16="http://schemas.microsoft.com/office/drawing/2014/main" val="1972446052"/>
                  </a:ext>
                </a:extLst>
              </a:tr>
              <a:tr h="1125486">
                <a:tc>
                  <a:txBody>
                    <a:bodyPr/>
                    <a:lstStyle/>
                    <a:p>
                      <a:pPr algn="l"/>
                      <a:r>
                        <a:rPr lang="en-US" sz="1200" dirty="0">
                          <a:solidFill>
                            <a:schemeClr val="tx1"/>
                          </a:solidFill>
                        </a:rPr>
                        <a:t>MFI</a:t>
                      </a:r>
                      <a:endParaRPr lang="ru-RU" sz="1200" dirty="0">
                        <a:solidFill>
                          <a:schemeClr val="tx1"/>
                        </a:solidFill>
                      </a:endParaRPr>
                    </a:p>
                  </a:txBody>
                  <a:tcPr/>
                </a:tc>
                <a:tc>
                  <a:txBody>
                    <a:bodyPr/>
                    <a:lstStyle/>
                    <a:p>
                      <a:pPr algn="l"/>
                      <a:r>
                        <a:rPr lang="en-US" sz="1200" dirty="0">
                          <a:solidFill>
                            <a:schemeClr val="tx1"/>
                          </a:solidFill>
                        </a:rPr>
                        <a:t>Secured loans</a:t>
                      </a:r>
                      <a:endParaRPr lang="en-US" sz="1200" baseline="0" dirty="0">
                        <a:solidFill>
                          <a:schemeClr val="tx1"/>
                        </a:solidFill>
                      </a:endParaRPr>
                    </a:p>
                    <a:p>
                      <a:pPr algn="l"/>
                      <a:r>
                        <a:rPr lang="en-US" sz="1200" baseline="0" dirty="0">
                          <a:solidFill>
                            <a:schemeClr val="tx1"/>
                          </a:solidFill>
                        </a:rPr>
                        <a:t>Business loan</a:t>
                      </a:r>
                    </a:p>
                    <a:p>
                      <a:pPr algn="l"/>
                      <a:r>
                        <a:rPr lang="en-US" sz="1200" baseline="0" dirty="0">
                          <a:solidFill>
                            <a:schemeClr val="tx1"/>
                          </a:solidFill>
                        </a:rPr>
                        <a:t>Individual loan</a:t>
                      </a:r>
                    </a:p>
                    <a:p>
                      <a:pPr algn="l"/>
                      <a:r>
                        <a:rPr lang="en-US" sz="1200" baseline="0" dirty="0">
                          <a:solidFill>
                            <a:schemeClr val="tx1"/>
                          </a:solidFill>
                        </a:rPr>
                        <a:t>Credit Cards</a:t>
                      </a:r>
                      <a:endParaRPr lang="ru-RU"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From 18% up to 48% </a:t>
                      </a:r>
                    </a:p>
                  </a:txBody>
                  <a:tcPr/>
                </a:tc>
                <a:tc>
                  <a:txBody>
                    <a:bodyPr/>
                    <a:lstStyle/>
                    <a:p>
                      <a:pPr algn="l"/>
                      <a:r>
                        <a:rPr lang="en-US" sz="1200" dirty="0"/>
                        <a:t>$</a:t>
                      </a:r>
                      <a:r>
                        <a:rPr lang="en-US" sz="1200" dirty="0">
                          <a:solidFill>
                            <a:schemeClr val="tx1"/>
                          </a:solidFill>
                        </a:rPr>
                        <a:t>50 – </a:t>
                      </a:r>
                      <a:br>
                        <a:rPr lang="en-US" sz="1200" dirty="0">
                          <a:solidFill>
                            <a:schemeClr val="tx1"/>
                          </a:solidFill>
                        </a:rPr>
                      </a:br>
                      <a:r>
                        <a:rPr lang="en-US" sz="1200" dirty="0"/>
                        <a:t>$</a:t>
                      </a:r>
                      <a:r>
                        <a:rPr lang="en-US" sz="1200" dirty="0">
                          <a:solidFill>
                            <a:schemeClr val="tx1"/>
                          </a:solidFill>
                        </a:rPr>
                        <a:t>500</a:t>
                      </a:r>
                    </a:p>
                  </a:txBody>
                  <a:tcPr/>
                </a:tc>
                <a:tc>
                  <a:txBody>
                    <a:bodyPr/>
                    <a:lstStyle/>
                    <a:p>
                      <a:pPr algn="l"/>
                      <a:r>
                        <a:rPr lang="en-US" sz="1200" dirty="0">
                          <a:solidFill>
                            <a:schemeClr val="tx1"/>
                          </a:solidFill>
                        </a:rPr>
                        <a:t>Up to</a:t>
                      </a:r>
                      <a:r>
                        <a:rPr lang="en-US" sz="1200" baseline="0" dirty="0">
                          <a:solidFill>
                            <a:schemeClr val="tx1"/>
                          </a:solidFill>
                        </a:rPr>
                        <a:t> 60 months</a:t>
                      </a:r>
                      <a:endParaRPr lang="en-US" sz="1200" dirty="0">
                        <a:solidFill>
                          <a:schemeClr val="tx1"/>
                        </a:solidFill>
                      </a:endParaRPr>
                    </a:p>
                  </a:txBody>
                  <a:tcPr/>
                </a:tc>
                <a:tc>
                  <a:txBody>
                    <a:bodyPr/>
                    <a:lstStyle/>
                    <a:p>
                      <a:pPr algn="l"/>
                      <a:r>
                        <a:rPr lang="en-US" sz="1200" dirty="0">
                          <a:solidFill>
                            <a:schemeClr val="tx1"/>
                          </a:solidFill>
                        </a:rPr>
                        <a:t>ID</a:t>
                      </a:r>
                    </a:p>
                    <a:p>
                      <a:pPr algn="l"/>
                      <a:r>
                        <a:rPr lang="en-US" sz="1200" dirty="0">
                          <a:solidFill>
                            <a:schemeClr val="tx1"/>
                          </a:solidFill>
                        </a:rPr>
                        <a:t>Salary proof </a:t>
                      </a:r>
                    </a:p>
                    <a:p>
                      <a:pPr algn="l"/>
                      <a:r>
                        <a:rPr lang="en-US" sz="1200" dirty="0">
                          <a:solidFill>
                            <a:schemeClr val="tx1"/>
                          </a:solidFill>
                        </a:rPr>
                        <a:t>Address proof</a:t>
                      </a:r>
                      <a:endParaRPr lang="en-US" sz="1200" baseline="0" dirty="0">
                        <a:solidFill>
                          <a:schemeClr val="tx1"/>
                        </a:solidFill>
                      </a:endParaRPr>
                    </a:p>
                    <a:p>
                      <a:pPr algn="l"/>
                      <a:r>
                        <a:rPr lang="en-US" sz="1200" baseline="0" dirty="0">
                          <a:solidFill>
                            <a:schemeClr val="tx1"/>
                          </a:solidFill>
                        </a:rPr>
                        <a:t>collateral or guarantor or </a:t>
                      </a:r>
                      <a:r>
                        <a:rPr lang="en-US" sz="1200" dirty="0"/>
                        <a:t>guarantee letter </a:t>
                      </a:r>
                      <a:endParaRPr lang="en-US" sz="1200" baseline="0" dirty="0">
                        <a:solidFill>
                          <a:schemeClr val="tx1"/>
                        </a:solidFill>
                      </a:endParaRPr>
                    </a:p>
                  </a:txBody>
                  <a:tcPr/>
                </a:tc>
                <a:tc>
                  <a:txBody>
                    <a:bodyPr/>
                    <a:lstStyle/>
                    <a:p>
                      <a:pPr algn="l"/>
                      <a:r>
                        <a:rPr lang="en-US" sz="1200" dirty="0">
                          <a:solidFill>
                            <a:schemeClr val="tx1"/>
                          </a:solidFill>
                        </a:rPr>
                        <a:t>From</a:t>
                      </a:r>
                      <a:r>
                        <a:rPr lang="en-US" sz="1200" baseline="0" dirty="0">
                          <a:solidFill>
                            <a:schemeClr val="tx1"/>
                          </a:solidFill>
                        </a:rPr>
                        <a:t> 2 days up to 2 week (based on loan amount)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Official employees and entrepreneurs,</a:t>
                      </a:r>
                      <a:r>
                        <a:rPr lang="en-US" sz="1200" baseline="0" dirty="0"/>
                        <a:t> who can provide guarantor or </a:t>
                      </a:r>
                      <a:r>
                        <a:rPr lang="en-US" sz="1200" baseline="0" dirty="0">
                          <a:solidFill>
                            <a:schemeClr val="tx1"/>
                          </a:solidFill>
                        </a:rPr>
                        <a:t>collateral</a:t>
                      </a:r>
                      <a:r>
                        <a:rPr lang="en-US" sz="1200" baseline="0" dirty="0"/>
                        <a:t>.</a:t>
                      </a:r>
                      <a:endParaRPr lang="en-US" sz="1200" dirty="0"/>
                    </a:p>
                  </a:txBody>
                  <a:tcPr/>
                </a:tc>
                <a:extLst>
                  <a:ext uri="{0D108BD9-81ED-4DB2-BD59-A6C34878D82A}">
                    <a16:rowId xmlns:a16="http://schemas.microsoft.com/office/drawing/2014/main" val="3141348059"/>
                  </a:ext>
                </a:extLst>
              </a:tr>
              <a:tr h="934129">
                <a:tc>
                  <a:txBody>
                    <a:bodyPr/>
                    <a:lstStyle/>
                    <a:p>
                      <a:pPr algn="l"/>
                      <a:r>
                        <a:rPr lang="en-US" sz="1200" dirty="0">
                          <a:solidFill>
                            <a:schemeClr val="tx1"/>
                          </a:solidFill>
                        </a:rPr>
                        <a:t>Pawnshop</a:t>
                      </a:r>
                      <a:endParaRPr lang="ru-RU" sz="1200" dirty="0">
                        <a:solidFill>
                          <a:schemeClr val="tx1"/>
                        </a:solidFill>
                      </a:endParaRPr>
                    </a:p>
                  </a:txBody>
                  <a:tcPr/>
                </a:tc>
                <a:tc>
                  <a:txBody>
                    <a:bodyPr/>
                    <a:lstStyle/>
                    <a:p>
                      <a:pPr algn="l"/>
                      <a:r>
                        <a:rPr lang="en-US" sz="1200" dirty="0">
                          <a:solidFill>
                            <a:schemeClr val="tx1"/>
                          </a:solidFill>
                        </a:rPr>
                        <a:t>Collator loans</a:t>
                      </a:r>
                      <a:endParaRPr lang="ru-RU" sz="1200" dirty="0">
                        <a:solidFill>
                          <a:schemeClr val="tx1"/>
                        </a:solidFill>
                      </a:endParaRPr>
                    </a:p>
                  </a:txBody>
                  <a:tcPr/>
                </a:tc>
                <a:tc>
                  <a:txBody>
                    <a:bodyPr/>
                    <a:lstStyle/>
                    <a:p>
                      <a:pPr algn="l"/>
                      <a:r>
                        <a:rPr lang="en-US" sz="1200" dirty="0">
                          <a:solidFill>
                            <a:schemeClr val="tx1"/>
                          </a:solidFill>
                        </a:rPr>
                        <a:t>Up</a:t>
                      </a:r>
                      <a:r>
                        <a:rPr lang="en-US" sz="1200" baseline="0" dirty="0">
                          <a:solidFill>
                            <a:schemeClr val="tx1"/>
                          </a:solidFill>
                        </a:rPr>
                        <a:t> to 120</a:t>
                      </a:r>
                      <a:r>
                        <a:rPr lang="en-US" sz="1200" dirty="0">
                          <a:solidFill>
                            <a:schemeClr val="tx1"/>
                          </a:solidFill>
                        </a:rPr>
                        <a:t>%</a:t>
                      </a:r>
                    </a:p>
                  </a:txBody>
                  <a:tcPr/>
                </a:tc>
                <a:tc>
                  <a:txBody>
                    <a:bodyPr/>
                    <a:lstStyle/>
                    <a:p>
                      <a:pPr algn="l"/>
                      <a:r>
                        <a:rPr lang="en-US" sz="1200" dirty="0"/>
                        <a:t>$</a:t>
                      </a:r>
                      <a:r>
                        <a:rPr lang="en-US" sz="1200" dirty="0">
                          <a:solidFill>
                            <a:schemeClr val="tx1"/>
                          </a:solidFill>
                        </a:rPr>
                        <a:t>10 - </a:t>
                      </a:r>
                      <a:r>
                        <a:rPr lang="en-US" sz="1200" dirty="0"/>
                        <a:t>$</a:t>
                      </a:r>
                      <a:r>
                        <a:rPr lang="en-US" sz="1200" dirty="0">
                          <a:solidFill>
                            <a:schemeClr val="tx1"/>
                          </a:solidFill>
                        </a:rPr>
                        <a:t>300</a:t>
                      </a:r>
                    </a:p>
                  </a:txBody>
                  <a:tcPr/>
                </a:tc>
                <a:tc>
                  <a:txBody>
                    <a:bodyPr/>
                    <a:lstStyle/>
                    <a:p>
                      <a:pPr algn="l"/>
                      <a:r>
                        <a:rPr lang="en-US" sz="1200" dirty="0">
                          <a:solidFill>
                            <a:schemeClr val="tx1"/>
                          </a:solidFill>
                        </a:rPr>
                        <a:t>Up to 4 months</a:t>
                      </a:r>
                    </a:p>
                  </a:txBody>
                  <a:tcPr/>
                </a:tc>
                <a:tc>
                  <a:txBody>
                    <a:bodyPr/>
                    <a:lstStyle/>
                    <a:p>
                      <a:pPr algn="l"/>
                      <a:r>
                        <a:rPr lang="en-US" sz="1200" dirty="0">
                          <a:solidFill>
                            <a:schemeClr val="tx1"/>
                          </a:solidFill>
                        </a:rPr>
                        <a:t>ID, </a:t>
                      </a:r>
                      <a:r>
                        <a:rPr lang="en-US" sz="1200" baseline="0" dirty="0">
                          <a:solidFill>
                            <a:schemeClr val="tx1"/>
                          </a:solidFill>
                        </a:rPr>
                        <a:t>Collateral</a:t>
                      </a:r>
                      <a:endParaRPr lang="en-US" sz="1200" dirty="0">
                        <a:solidFill>
                          <a:schemeClr val="tx1"/>
                        </a:solidFill>
                      </a:endParaRPr>
                    </a:p>
                  </a:txBody>
                  <a:tcPr/>
                </a:tc>
                <a:tc>
                  <a:txBody>
                    <a:bodyPr/>
                    <a:lstStyle/>
                    <a:p>
                      <a:pPr algn="l"/>
                      <a:r>
                        <a:rPr lang="en-US" sz="1200" dirty="0">
                          <a:solidFill>
                            <a:schemeClr val="tx1"/>
                          </a:solidFill>
                        </a:rPr>
                        <a:t>1 hour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All</a:t>
                      </a:r>
                      <a:r>
                        <a:rPr lang="en-US" sz="1200" baseline="0" dirty="0">
                          <a:solidFill>
                            <a:schemeClr val="tx1"/>
                          </a:solidFill>
                        </a:rPr>
                        <a:t> types of clients who can provide collateral</a:t>
                      </a:r>
                      <a:endParaRPr lang="en-US" sz="1200" dirty="0">
                        <a:solidFill>
                          <a:schemeClr val="tx1"/>
                        </a:solidFill>
                      </a:endParaRPr>
                    </a:p>
                  </a:txBody>
                  <a:tcPr/>
                </a:tc>
                <a:extLst>
                  <a:ext uri="{0D108BD9-81ED-4DB2-BD59-A6C34878D82A}">
                    <a16:rowId xmlns:a16="http://schemas.microsoft.com/office/drawing/2014/main" val="139295951"/>
                  </a:ext>
                </a:extLst>
              </a:tr>
              <a:tr h="934129">
                <a:tc>
                  <a:txBody>
                    <a:bodyPr/>
                    <a:lstStyle/>
                    <a:p>
                      <a:pPr algn="l"/>
                      <a:r>
                        <a:rPr lang="en-US" sz="1200" dirty="0">
                          <a:solidFill>
                            <a:schemeClr val="tx1"/>
                          </a:solidFill>
                        </a:rPr>
                        <a:t>Unofficial lender</a:t>
                      </a:r>
                    </a:p>
                  </a:txBody>
                  <a:tcPr/>
                </a:tc>
                <a:tc>
                  <a:txBody>
                    <a:bodyPr/>
                    <a:lstStyle/>
                    <a:p>
                      <a:pPr algn="l"/>
                      <a:r>
                        <a:rPr lang="en-US" sz="1200" dirty="0">
                          <a:solidFill>
                            <a:schemeClr val="tx1"/>
                          </a:solidFill>
                        </a:rPr>
                        <a:t>Individual</a:t>
                      </a:r>
                      <a:r>
                        <a:rPr lang="en-US" sz="1200" baseline="0" dirty="0">
                          <a:solidFill>
                            <a:schemeClr val="tx1"/>
                          </a:solidFill>
                        </a:rPr>
                        <a:t> loans</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From</a:t>
                      </a:r>
                      <a:r>
                        <a:rPr lang="en-US" sz="1200" baseline="0" dirty="0">
                          <a:solidFill>
                            <a:schemeClr val="tx1"/>
                          </a:solidFill>
                        </a:rPr>
                        <a:t> 240% -</a:t>
                      </a:r>
                      <a:r>
                        <a:rPr lang="en-US" sz="1200" dirty="0">
                          <a:solidFill>
                            <a:schemeClr val="tx1"/>
                          </a:solidFill>
                        </a:rPr>
                        <a:t> 720%</a:t>
                      </a:r>
                    </a:p>
                  </a:txBody>
                  <a:tcPr/>
                </a:tc>
                <a:tc>
                  <a:txBody>
                    <a:bodyPr/>
                    <a:lstStyle/>
                    <a:p>
                      <a:pPr algn="l"/>
                      <a:r>
                        <a:rPr lang="en-US" sz="1200" dirty="0"/>
                        <a:t>$</a:t>
                      </a:r>
                      <a:r>
                        <a:rPr lang="en-US" sz="1200" dirty="0">
                          <a:solidFill>
                            <a:schemeClr val="tx1"/>
                          </a:solidFill>
                        </a:rPr>
                        <a:t>30 – </a:t>
                      </a:r>
                      <a:br>
                        <a:rPr lang="en-US" sz="1200" dirty="0">
                          <a:solidFill>
                            <a:schemeClr val="tx1"/>
                          </a:solidFill>
                        </a:rPr>
                      </a:br>
                      <a:r>
                        <a:rPr lang="en-US" sz="1200" dirty="0"/>
                        <a:t>$</a:t>
                      </a:r>
                      <a:r>
                        <a:rPr lang="en-US" sz="1200" dirty="0">
                          <a:solidFill>
                            <a:schemeClr val="tx1"/>
                          </a:solidFill>
                        </a:rPr>
                        <a:t>100</a:t>
                      </a:r>
                    </a:p>
                  </a:txBody>
                  <a:tcPr/>
                </a:tc>
                <a:tc>
                  <a:txBody>
                    <a:bodyPr/>
                    <a:lstStyle/>
                    <a:p>
                      <a:pPr algn="l"/>
                      <a:r>
                        <a:rPr lang="en-US" sz="1200" dirty="0">
                          <a:solidFill>
                            <a:schemeClr val="tx1"/>
                          </a:solidFill>
                        </a:rPr>
                        <a:t>From 1 week up to 1 month</a:t>
                      </a:r>
                    </a:p>
                  </a:txBody>
                  <a:tcPr/>
                </a:tc>
                <a:tc>
                  <a:txBody>
                    <a:bodyPr/>
                    <a:lstStyle/>
                    <a:p>
                      <a:pPr algn="l"/>
                      <a:r>
                        <a:rPr lang="en-US" sz="1200" dirty="0">
                          <a:solidFill>
                            <a:schemeClr val="tx1"/>
                          </a:solidFill>
                        </a:rPr>
                        <a:t>ID, address</a:t>
                      </a:r>
                      <a:r>
                        <a:rPr lang="en-US" sz="1200" baseline="0" dirty="0">
                          <a:solidFill>
                            <a:schemeClr val="tx1"/>
                          </a:solidFill>
                        </a:rPr>
                        <a:t> proof, recommendation from other client</a:t>
                      </a:r>
                      <a:endParaRPr lang="en-US" sz="1200" dirty="0">
                        <a:solidFill>
                          <a:schemeClr val="tx1"/>
                        </a:solidFill>
                      </a:endParaRPr>
                    </a:p>
                  </a:txBody>
                  <a:tcPr/>
                </a:tc>
                <a:tc>
                  <a:txBody>
                    <a:bodyPr/>
                    <a:lstStyle/>
                    <a:p>
                      <a:pPr algn="l"/>
                      <a:r>
                        <a:rPr lang="en-US" sz="1200" dirty="0">
                          <a:solidFill>
                            <a:schemeClr val="tx1"/>
                          </a:solidFill>
                        </a:rPr>
                        <a:t>1 hour – 1 day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Customers</a:t>
                      </a:r>
                      <a:r>
                        <a:rPr lang="en-US" sz="1200" baseline="0" dirty="0"/>
                        <a:t> without official work or clients who need emergency money and can’t provide </a:t>
                      </a:r>
                      <a:r>
                        <a:rPr lang="en-US" sz="1200" baseline="0" dirty="0">
                          <a:solidFill>
                            <a:schemeClr val="tx1"/>
                          </a:solidFill>
                        </a:rPr>
                        <a:t>collateral</a:t>
                      </a:r>
                      <a:endParaRPr lang="en-US" sz="1200" dirty="0">
                        <a:solidFill>
                          <a:schemeClr val="tx1"/>
                        </a:solidFill>
                      </a:endParaRPr>
                    </a:p>
                  </a:txBody>
                  <a:tcPr/>
                </a:tc>
                <a:extLst>
                  <a:ext uri="{0D108BD9-81ED-4DB2-BD59-A6C34878D82A}">
                    <a16:rowId xmlns:a16="http://schemas.microsoft.com/office/drawing/2014/main" val="2252996660"/>
                  </a:ext>
                </a:extLst>
              </a:tr>
            </a:tbl>
          </a:graphicData>
        </a:graphic>
      </p:graphicFrame>
      <p:sp>
        <p:nvSpPr>
          <p:cNvPr id="6" name="TextBox 5"/>
          <p:cNvSpPr txBox="1"/>
          <p:nvPr/>
        </p:nvSpPr>
        <p:spPr>
          <a:xfrm>
            <a:off x="35496" y="5812278"/>
            <a:ext cx="9066590"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dirty="0"/>
              <a:t>Our Target audience is customers who need emergency</a:t>
            </a:r>
            <a:r>
              <a:rPr lang="ru-RU" sz="1400" dirty="0"/>
              <a:t> </a:t>
            </a:r>
            <a:r>
              <a:rPr lang="en-US" sz="1400" dirty="0"/>
              <a:t>loan and don’t want provide collateral. Our main competitors are unofficial lenders and pawnshops.</a:t>
            </a:r>
          </a:p>
        </p:txBody>
      </p:sp>
      <p:pic>
        <p:nvPicPr>
          <p:cNvPr id="9" name="Picture 8"/>
          <p:cNvPicPr>
            <a:picLocks noChangeAspect="1"/>
          </p:cNvPicPr>
          <p:nvPr/>
        </p:nvPicPr>
        <p:blipFill>
          <a:blip r:embed="rId3"/>
          <a:stretch>
            <a:fillRect/>
          </a:stretch>
        </p:blipFill>
        <p:spPr>
          <a:xfrm>
            <a:off x="8316416" y="7899"/>
            <a:ext cx="827729" cy="529746"/>
          </a:xfrm>
          <a:prstGeom prst="rect">
            <a:avLst/>
          </a:prstGeom>
        </p:spPr>
      </p:pic>
    </p:spTree>
    <p:extLst>
      <p:ext uri="{BB962C8B-B14F-4D97-AF65-F5344CB8AC3E}">
        <p14:creationId xmlns:p14="http://schemas.microsoft.com/office/powerpoint/2010/main" val="112590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p:txBody>
          <a:bodyPr/>
          <a:lstStyle/>
          <a:p>
            <a:r>
              <a:rPr lang="en-US" dirty="0"/>
              <a:t>Our Strategy</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18</a:t>
            </a:fld>
            <a:endParaRPr lang="ru-RU"/>
          </a:p>
        </p:txBody>
      </p:sp>
      <p:sp>
        <p:nvSpPr>
          <p:cNvPr id="7" name="TextBox 6"/>
          <p:cNvSpPr txBox="1"/>
          <p:nvPr/>
        </p:nvSpPr>
        <p:spPr>
          <a:xfrm>
            <a:off x="182352" y="5694214"/>
            <a:ext cx="8804732"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a:t>Our strategy –   we will focus on fast loan delivery and comfortable repayment process (remote via payment system), we not required collator </a:t>
            </a:r>
          </a:p>
        </p:txBody>
      </p:sp>
      <p:pic>
        <p:nvPicPr>
          <p:cNvPr id="9" name="Picture 8"/>
          <p:cNvPicPr>
            <a:picLocks noChangeAspect="1"/>
          </p:cNvPicPr>
          <p:nvPr/>
        </p:nvPicPr>
        <p:blipFill>
          <a:blip r:embed="rId3"/>
          <a:stretch>
            <a:fillRect/>
          </a:stretch>
        </p:blipFill>
        <p:spPr>
          <a:xfrm>
            <a:off x="8316416" y="18934"/>
            <a:ext cx="827729" cy="529746"/>
          </a:xfrm>
          <a:prstGeom prst="rect">
            <a:avLst/>
          </a:prstGeom>
        </p:spPr>
      </p:pic>
      <p:graphicFrame>
        <p:nvGraphicFramePr>
          <p:cNvPr id="10" name="Таблица 9"/>
          <p:cNvGraphicFramePr>
            <a:graphicFrameLocks noGrp="1"/>
          </p:cNvGraphicFramePr>
          <p:nvPr>
            <p:extLst>
              <p:ext uri="{D42A27DB-BD31-4B8C-83A1-F6EECF244321}">
                <p14:modId xmlns:p14="http://schemas.microsoft.com/office/powerpoint/2010/main" val="918974391"/>
              </p:ext>
            </p:extLst>
          </p:nvPr>
        </p:nvGraphicFramePr>
        <p:xfrm>
          <a:off x="182353" y="692696"/>
          <a:ext cx="8804732" cy="4785048"/>
        </p:xfrm>
        <a:graphic>
          <a:graphicData uri="http://schemas.openxmlformats.org/drawingml/2006/table">
            <a:tbl>
              <a:tblPr firstRow="1" bandRow="1">
                <a:tableStyleId>{5C22544A-7EE6-4342-B048-85BDC9FD1C3A}</a:tableStyleId>
              </a:tblPr>
              <a:tblGrid>
                <a:gridCol w="378698">
                  <a:extLst>
                    <a:ext uri="{9D8B030D-6E8A-4147-A177-3AD203B41FA5}">
                      <a16:colId xmlns:a16="http://schemas.microsoft.com/office/drawing/2014/main" val="20000"/>
                    </a:ext>
                  </a:extLst>
                </a:gridCol>
                <a:gridCol w="1850709">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982848">
                  <a:extLst>
                    <a:ext uri="{9D8B030D-6E8A-4147-A177-3AD203B41FA5}">
                      <a16:colId xmlns:a16="http://schemas.microsoft.com/office/drawing/2014/main" val="20003"/>
                    </a:ext>
                  </a:extLst>
                </a:gridCol>
                <a:gridCol w="2360229">
                  <a:extLst>
                    <a:ext uri="{9D8B030D-6E8A-4147-A177-3AD203B41FA5}">
                      <a16:colId xmlns:a16="http://schemas.microsoft.com/office/drawing/2014/main" val="20004"/>
                    </a:ext>
                  </a:extLst>
                </a:gridCol>
              </a:tblGrid>
              <a:tr h="525594">
                <a:tc>
                  <a:txBody>
                    <a:bodyPr/>
                    <a:lstStyle/>
                    <a:p>
                      <a:pPr algn="ctr"/>
                      <a:r>
                        <a:rPr lang="en-US" sz="1400" dirty="0"/>
                        <a:t>#</a:t>
                      </a:r>
                      <a:endParaRPr lang="ru-RU" sz="1400" dirty="0"/>
                    </a:p>
                  </a:txBody>
                  <a:tcPr/>
                </a:tc>
                <a:tc>
                  <a:txBody>
                    <a:bodyPr/>
                    <a:lstStyle/>
                    <a:p>
                      <a:pPr algn="ctr"/>
                      <a:r>
                        <a:rPr lang="en-US" sz="1400" dirty="0"/>
                        <a:t>Parameter</a:t>
                      </a:r>
                      <a:endParaRPr lang="ru-RU" sz="1400" dirty="0"/>
                    </a:p>
                  </a:txBody>
                  <a:tcPr anchor="ctr"/>
                </a:tc>
                <a:tc>
                  <a:txBody>
                    <a:bodyPr/>
                    <a:lstStyle/>
                    <a:p>
                      <a:pPr algn="ctr"/>
                      <a:r>
                        <a:rPr lang="en-US" sz="1400" dirty="0"/>
                        <a:t>Pawnshop</a:t>
                      </a:r>
                      <a:endParaRPr lang="ru-RU" sz="1400" dirty="0"/>
                    </a:p>
                  </a:txBody>
                  <a:tcPr anchor="ctr"/>
                </a:tc>
                <a:tc>
                  <a:txBody>
                    <a:bodyPr/>
                    <a:lstStyle/>
                    <a:p>
                      <a:pPr algn="ctr"/>
                      <a:r>
                        <a:rPr lang="en-US" sz="1400" dirty="0"/>
                        <a:t>Loan</a:t>
                      </a:r>
                      <a:r>
                        <a:rPr lang="en-US" sz="1400" baseline="0" dirty="0"/>
                        <a:t>Sharks</a:t>
                      </a:r>
                      <a:endParaRPr lang="ru-RU" sz="1400" dirty="0"/>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t>Our</a:t>
                      </a:r>
                      <a:r>
                        <a:rPr lang="en-US" sz="1400" baseline="0" dirty="0"/>
                        <a:t>  Offer</a:t>
                      </a:r>
                      <a:endParaRPr lang="ru-RU"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8872">
                <a:tc>
                  <a:txBody>
                    <a:bodyPr/>
                    <a:lstStyle/>
                    <a:p>
                      <a:pPr algn="l"/>
                      <a:r>
                        <a:rPr lang="en-US" sz="1400" dirty="0"/>
                        <a:t>1</a:t>
                      </a:r>
                      <a:endParaRPr lang="ru-RU" sz="1400" dirty="0"/>
                    </a:p>
                  </a:txBody>
                  <a:tcPr/>
                </a:tc>
                <a:tc>
                  <a:txBody>
                    <a:bodyPr/>
                    <a:lstStyle/>
                    <a:p>
                      <a:pPr algn="l"/>
                      <a:r>
                        <a:rPr lang="en-US" sz="1400" dirty="0"/>
                        <a:t>Loan amount range </a:t>
                      </a:r>
                      <a:endParaRPr lang="ru-RU" sz="1400" dirty="0"/>
                    </a:p>
                  </a:txBody>
                  <a:tcPr anchor="ctr"/>
                </a:tc>
                <a:tc>
                  <a:txBody>
                    <a:bodyPr/>
                    <a:lstStyle/>
                    <a:p>
                      <a:pPr algn="ctr"/>
                      <a:r>
                        <a:rPr lang="en-US" sz="1400" dirty="0">
                          <a:solidFill>
                            <a:schemeClr val="tx1"/>
                          </a:solidFill>
                        </a:rPr>
                        <a:t> $10</a:t>
                      </a:r>
                      <a:r>
                        <a:rPr lang="en-US" sz="1400" baseline="0" dirty="0">
                          <a:solidFill>
                            <a:schemeClr val="tx1"/>
                          </a:solidFill>
                        </a:rPr>
                        <a:t> </a:t>
                      </a:r>
                      <a:r>
                        <a:rPr lang="en-US" sz="1400" dirty="0">
                          <a:solidFill>
                            <a:schemeClr val="tx1"/>
                          </a:solidFill>
                        </a:rPr>
                        <a:t>- $300</a:t>
                      </a:r>
                      <a:endParaRPr lang="ru-RU"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$30 – $</a:t>
                      </a:r>
                      <a:r>
                        <a:rPr lang="ru-RU" sz="1400" dirty="0">
                          <a:solidFill>
                            <a:schemeClr val="tx1"/>
                          </a:solidFill>
                        </a:rPr>
                        <a:t>1</a:t>
                      </a:r>
                      <a:r>
                        <a:rPr lang="en-US" sz="1400" dirty="0">
                          <a:solidFill>
                            <a:schemeClr val="tx1"/>
                          </a:solidFill>
                        </a:rPr>
                        <a:t>0</a:t>
                      </a:r>
                      <a:r>
                        <a:rPr lang="ru-RU" sz="1400" dirty="0">
                          <a:solidFill>
                            <a:schemeClr val="tx1"/>
                          </a:solidFill>
                        </a:rPr>
                        <a:t>0</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solidFill>
                            <a:schemeClr val="tx1"/>
                          </a:solidFill>
                        </a:rPr>
                        <a:t>$30 – $</a:t>
                      </a:r>
                      <a:r>
                        <a:rPr lang="ru-RU" sz="1400" dirty="0">
                          <a:solidFill>
                            <a:schemeClr val="tx1"/>
                          </a:solidFill>
                        </a:rPr>
                        <a:t>1</a:t>
                      </a:r>
                      <a:r>
                        <a:rPr lang="en-US" sz="1400" dirty="0">
                          <a:solidFill>
                            <a:schemeClr val="tx1"/>
                          </a:solidFill>
                        </a:rPr>
                        <a:t>5</a:t>
                      </a:r>
                      <a:r>
                        <a:rPr lang="ru-RU" sz="14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872">
                <a:tc>
                  <a:txBody>
                    <a:bodyPr/>
                    <a:lstStyle/>
                    <a:p>
                      <a:pPr algn="l"/>
                      <a:r>
                        <a:rPr lang="en-US" sz="1400" dirty="0"/>
                        <a:t>2</a:t>
                      </a:r>
                      <a:endParaRPr lang="ru-RU" sz="1400" dirty="0"/>
                    </a:p>
                  </a:txBody>
                  <a:tcPr/>
                </a:tc>
                <a:tc>
                  <a:txBody>
                    <a:bodyPr/>
                    <a:lstStyle/>
                    <a:p>
                      <a:pPr algn="l"/>
                      <a:r>
                        <a:rPr lang="en-US" sz="1400" dirty="0"/>
                        <a:t>Average loan size</a:t>
                      </a:r>
                      <a:endParaRPr lang="ru-RU" sz="1400" dirty="0"/>
                    </a:p>
                  </a:txBody>
                  <a:tcPr anchor="ctr"/>
                </a:tc>
                <a:tc>
                  <a:txBody>
                    <a:bodyPr/>
                    <a:lstStyle/>
                    <a:p>
                      <a:pPr algn="ctr"/>
                      <a:r>
                        <a:rPr lang="en-US" sz="1400" dirty="0">
                          <a:solidFill>
                            <a:schemeClr val="tx1"/>
                          </a:solidFill>
                        </a:rPr>
                        <a:t>$90</a:t>
                      </a:r>
                      <a:endParaRPr lang="ru-RU" sz="1400" dirty="0">
                        <a:solidFill>
                          <a:schemeClr val="tx1"/>
                        </a:solidFill>
                      </a:endParaRPr>
                    </a:p>
                  </a:txBody>
                  <a:tcPr anchor="ctr"/>
                </a:tc>
                <a:tc>
                  <a:txBody>
                    <a:bodyPr/>
                    <a:lstStyle/>
                    <a:p>
                      <a:pPr algn="ctr"/>
                      <a:r>
                        <a:rPr lang="en-US" sz="1400" dirty="0">
                          <a:solidFill>
                            <a:schemeClr val="tx1"/>
                          </a:solidFill>
                        </a:rPr>
                        <a:t>$60</a:t>
                      </a:r>
                      <a:endParaRPr lang="ru-RU" sz="140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solidFill>
                            <a:schemeClr val="tx1"/>
                          </a:solidFill>
                        </a:rPr>
                        <a:t>$90</a:t>
                      </a:r>
                      <a:endParaRPr lang="ru-RU"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3719">
                <a:tc>
                  <a:txBody>
                    <a:bodyPr/>
                    <a:lstStyle/>
                    <a:p>
                      <a:pPr algn="l"/>
                      <a:r>
                        <a:rPr lang="en-US" sz="1400" dirty="0"/>
                        <a:t>3</a:t>
                      </a:r>
                      <a:endParaRPr lang="ru-RU" sz="1400" dirty="0"/>
                    </a:p>
                  </a:txBody>
                  <a:tcPr/>
                </a:tc>
                <a:tc>
                  <a:txBody>
                    <a:bodyPr/>
                    <a:lstStyle/>
                    <a:p>
                      <a:pPr algn="l"/>
                      <a:r>
                        <a:rPr lang="en-US" sz="1400" dirty="0">
                          <a:solidFill>
                            <a:schemeClr val="tx1"/>
                          </a:solidFill>
                        </a:rPr>
                        <a:t>Ave</a:t>
                      </a:r>
                      <a:r>
                        <a:rPr lang="en-US" sz="1400" baseline="0" dirty="0">
                          <a:solidFill>
                            <a:schemeClr val="tx1"/>
                          </a:solidFill>
                        </a:rPr>
                        <a:t>rage </a:t>
                      </a:r>
                      <a:r>
                        <a:rPr lang="en-US" sz="1400" dirty="0">
                          <a:solidFill>
                            <a:schemeClr val="tx1"/>
                          </a:solidFill>
                        </a:rPr>
                        <a:t>tenor</a:t>
                      </a:r>
                      <a:endParaRPr lang="ru-RU" sz="1400" dirty="0">
                        <a:solidFill>
                          <a:schemeClr val="tx1"/>
                        </a:solidFill>
                      </a:endParaRPr>
                    </a:p>
                  </a:txBody>
                  <a:tcPr anchor="ctr"/>
                </a:tc>
                <a:tc>
                  <a:txBody>
                    <a:bodyPr/>
                    <a:lstStyle/>
                    <a:p>
                      <a:pPr algn="ctr"/>
                      <a:r>
                        <a:rPr lang="en-US" sz="1400" baseline="0" dirty="0">
                          <a:solidFill>
                            <a:schemeClr val="tx1"/>
                          </a:solidFill>
                        </a:rPr>
                        <a:t>3 months</a:t>
                      </a:r>
                      <a:endParaRPr lang="ru-RU" sz="1400" dirty="0">
                        <a:solidFill>
                          <a:schemeClr val="tx1"/>
                        </a:solidFill>
                      </a:endParaRPr>
                    </a:p>
                  </a:txBody>
                  <a:tcPr anchor="ctr"/>
                </a:tc>
                <a:tc>
                  <a:txBody>
                    <a:bodyPr/>
                    <a:lstStyle/>
                    <a:p>
                      <a:pPr algn="ctr"/>
                      <a:r>
                        <a:rPr lang="en-US" sz="1400" baseline="0" dirty="0">
                          <a:solidFill>
                            <a:schemeClr val="tx1"/>
                          </a:solidFill>
                        </a:rPr>
                        <a:t>1 month</a:t>
                      </a:r>
                      <a:endParaRPr lang="ru-RU" sz="140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aseline="0" dirty="0">
                          <a:solidFill>
                            <a:schemeClr val="tx1"/>
                          </a:solidFill>
                        </a:rPr>
                        <a:t>27</a:t>
                      </a:r>
                      <a:r>
                        <a:rPr lang="ru-RU" sz="1400" baseline="0" dirty="0">
                          <a:solidFill>
                            <a:schemeClr val="tx1"/>
                          </a:solidFill>
                        </a:rPr>
                        <a:t> </a:t>
                      </a:r>
                      <a:r>
                        <a:rPr lang="en-US" sz="1400" baseline="0" dirty="0">
                          <a:solidFill>
                            <a:schemeClr val="tx1"/>
                          </a:solidFill>
                        </a:rPr>
                        <a:t>days</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59">
                <a:tc>
                  <a:txBody>
                    <a:bodyPr/>
                    <a:lstStyle/>
                    <a:p>
                      <a:pPr algn="l"/>
                      <a:r>
                        <a:rPr lang="en-US" sz="1400" b="0" dirty="0">
                          <a:solidFill>
                            <a:schemeClr val="tx1"/>
                          </a:solidFill>
                        </a:rPr>
                        <a:t>5</a:t>
                      </a:r>
                      <a:endParaRPr lang="ru-RU" sz="1400" b="0" dirty="0">
                        <a:solidFill>
                          <a:schemeClr val="tx1"/>
                        </a:solidFill>
                      </a:endParaRPr>
                    </a:p>
                  </a:txBody>
                  <a:tcPr/>
                </a:tc>
                <a:tc>
                  <a:txBody>
                    <a:bodyPr/>
                    <a:lstStyle/>
                    <a:p>
                      <a:pPr algn="l"/>
                      <a:r>
                        <a:rPr lang="en-US" sz="1400" dirty="0"/>
                        <a:t>Collateral</a:t>
                      </a:r>
                      <a:endParaRPr lang="ru-RU" sz="1400" b="0" dirty="0">
                        <a:solidFill>
                          <a:schemeClr val="tx1"/>
                        </a:solidFill>
                      </a:endParaRPr>
                    </a:p>
                  </a:txBody>
                  <a:tcPr anchor="ctr"/>
                </a:tc>
                <a:tc>
                  <a:txBody>
                    <a:bodyPr/>
                    <a:lstStyle/>
                    <a:p>
                      <a:pPr algn="ctr"/>
                      <a:r>
                        <a:rPr lang="en-US" sz="1400" b="0" dirty="0">
                          <a:solidFill>
                            <a:schemeClr val="tx1"/>
                          </a:solidFill>
                        </a:rPr>
                        <a:t>Needed</a:t>
                      </a:r>
                      <a:endParaRPr lang="ru-RU" sz="1400" b="0" dirty="0">
                        <a:solidFill>
                          <a:schemeClr val="tx1"/>
                        </a:solidFill>
                      </a:endParaRPr>
                    </a:p>
                  </a:txBody>
                  <a:tcPr anchor="ctr"/>
                </a:tc>
                <a:tc>
                  <a:txBody>
                    <a:bodyPr/>
                    <a:lstStyle/>
                    <a:p>
                      <a:pPr algn="ctr"/>
                      <a:r>
                        <a:rPr lang="en-US" sz="1400" b="0" dirty="0">
                          <a:solidFill>
                            <a:schemeClr val="tx1"/>
                          </a:solidFill>
                        </a:rPr>
                        <a:t>No need</a:t>
                      </a:r>
                      <a:endParaRPr lang="ru-RU" sz="1400" b="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 need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68872">
                <a:tc>
                  <a:txBody>
                    <a:bodyPr/>
                    <a:lstStyle/>
                    <a:p>
                      <a:pPr algn="l"/>
                      <a:r>
                        <a:rPr lang="en-US" sz="1400" b="0" dirty="0">
                          <a:solidFill>
                            <a:schemeClr val="tx1"/>
                          </a:solidFill>
                        </a:rPr>
                        <a:t>6</a:t>
                      </a:r>
                      <a:endParaRPr lang="ru-RU" sz="1400" b="0" dirty="0">
                        <a:solidFill>
                          <a:schemeClr val="tx1"/>
                        </a:solidFill>
                      </a:endParaRPr>
                    </a:p>
                  </a:txBody>
                  <a:tcPr/>
                </a:tc>
                <a:tc>
                  <a:txBody>
                    <a:bodyPr/>
                    <a:lstStyle/>
                    <a:p>
                      <a:pPr algn="l"/>
                      <a:r>
                        <a:rPr lang="en-US" sz="1400" b="0" dirty="0">
                          <a:solidFill>
                            <a:schemeClr val="tx1"/>
                          </a:solidFill>
                        </a:rPr>
                        <a:t>Effective IR</a:t>
                      </a:r>
                      <a:r>
                        <a:rPr lang="en-US" sz="1400" b="0" baseline="0" dirty="0">
                          <a:solidFill>
                            <a:schemeClr val="tx1"/>
                          </a:solidFill>
                        </a:rPr>
                        <a:t> rate per year</a:t>
                      </a:r>
                      <a:endParaRPr lang="ru-RU" sz="1400" b="0" dirty="0">
                        <a:solidFill>
                          <a:schemeClr val="tx1"/>
                        </a:solidFill>
                      </a:endParaRPr>
                    </a:p>
                  </a:txBody>
                  <a:tcPr anchor="ctr"/>
                </a:tc>
                <a:tc>
                  <a:txBody>
                    <a:bodyPr/>
                    <a:lstStyle/>
                    <a:p>
                      <a:pPr algn="ctr"/>
                      <a:r>
                        <a:rPr lang="en-US" sz="1400" b="0" dirty="0">
                          <a:solidFill>
                            <a:schemeClr val="tx1"/>
                          </a:solidFill>
                        </a:rPr>
                        <a:t>18%-120%</a:t>
                      </a:r>
                      <a:endParaRPr lang="ru-RU" sz="1400" b="0" dirty="0">
                        <a:solidFill>
                          <a:schemeClr val="tx1"/>
                        </a:solidFill>
                      </a:endParaRPr>
                    </a:p>
                  </a:txBody>
                  <a:tcPr anchor="ctr"/>
                </a:tc>
                <a:tc>
                  <a:txBody>
                    <a:bodyPr/>
                    <a:lstStyle/>
                    <a:p>
                      <a:pPr algn="ctr"/>
                      <a:r>
                        <a:rPr lang="en-US" sz="1400" b="0" dirty="0">
                          <a:solidFill>
                            <a:schemeClr val="tx1"/>
                          </a:solidFill>
                        </a:rPr>
                        <a:t>240%-720%</a:t>
                      </a:r>
                      <a:endParaRPr lang="ru-RU" sz="1400" b="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365%</a:t>
                      </a:r>
                      <a:endParaRPr lang="ru-RU"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68872">
                <a:tc>
                  <a:txBody>
                    <a:bodyPr/>
                    <a:lstStyle/>
                    <a:p>
                      <a:pPr algn="l"/>
                      <a:r>
                        <a:rPr lang="en-US" sz="1400" dirty="0">
                          <a:solidFill>
                            <a:schemeClr val="tx1"/>
                          </a:solidFill>
                        </a:rPr>
                        <a:t>7</a:t>
                      </a:r>
                      <a:endParaRPr lang="ru-RU" sz="1400" dirty="0">
                        <a:solidFill>
                          <a:schemeClr val="tx1"/>
                        </a:solidFill>
                      </a:endParaRPr>
                    </a:p>
                  </a:txBody>
                  <a:tcPr/>
                </a:tc>
                <a:tc>
                  <a:txBody>
                    <a:bodyPr/>
                    <a:lstStyle/>
                    <a:p>
                      <a:pPr algn="l"/>
                      <a:r>
                        <a:rPr lang="en-US" sz="1400" dirty="0">
                          <a:solidFill>
                            <a:schemeClr val="tx1"/>
                          </a:solidFill>
                        </a:rPr>
                        <a:t>Late</a:t>
                      </a:r>
                      <a:r>
                        <a:rPr lang="en-US" sz="1400" baseline="0" dirty="0">
                          <a:solidFill>
                            <a:schemeClr val="tx1"/>
                          </a:solidFill>
                        </a:rPr>
                        <a:t> fee</a:t>
                      </a:r>
                      <a:endParaRPr lang="ru-RU" sz="1400" dirty="0">
                        <a:solidFill>
                          <a:schemeClr val="tx1"/>
                        </a:solidFill>
                      </a:endParaRPr>
                    </a:p>
                  </a:txBody>
                  <a:tcPr anchor="ctr"/>
                </a:tc>
                <a:tc>
                  <a:txBody>
                    <a:bodyPr/>
                    <a:lstStyle/>
                    <a:p>
                      <a:pPr algn="ctr"/>
                      <a:r>
                        <a:rPr lang="en-US" sz="1400" b="0" dirty="0">
                          <a:solidFill>
                            <a:schemeClr val="tx1"/>
                          </a:solidFill>
                        </a:rPr>
                        <a:t>No</a:t>
                      </a:r>
                      <a:r>
                        <a:rPr lang="en-US" sz="1400" b="0" baseline="0" dirty="0">
                          <a:solidFill>
                            <a:schemeClr val="tx1"/>
                          </a:solidFill>
                        </a:rPr>
                        <a:t> data</a:t>
                      </a:r>
                      <a:endParaRPr lang="ru-RU" sz="1400" b="0" dirty="0">
                        <a:solidFill>
                          <a:schemeClr val="tx1"/>
                        </a:solidFill>
                      </a:endParaRPr>
                    </a:p>
                  </a:txBody>
                  <a:tcPr anchor="ctr"/>
                </a:tc>
                <a:tc>
                  <a:txBody>
                    <a:bodyPr/>
                    <a:lstStyle/>
                    <a:p>
                      <a:pPr algn="ctr"/>
                      <a:r>
                        <a:rPr lang="en-US" sz="1400" b="0" dirty="0">
                          <a:solidFill>
                            <a:schemeClr val="tx1"/>
                          </a:solidFill>
                        </a:rPr>
                        <a:t>No</a:t>
                      </a:r>
                      <a:r>
                        <a:rPr lang="en-US" sz="1400" b="0" baseline="0" dirty="0">
                          <a:solidFill>
                            <a:schemeClr val="tx1"/>
                          </a:solidFill>
                        </a:rPr>
                        <a:t> data</a:t>
                      </a:r>
                      <a:endParaRPr lang="ru-RU" sz="1400" b="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dirty="0">
                          <a:solidFill>
                            <a:schemeClr val="tx1"/>
                          </a:solidFill>
                        </a:rPr>
                        <a:t>2%</a:t>
                      </a:r>
                      <a:r>
                        <a:rPr lang="en-US" sz="1400" b="0" baseline="0" dirty="0">
                          <a:solidFill>
                            <a:schemeClr val="tx1"/>
                          </a:solidFill>
                        </a:rPr>
                        <a:t> per day</a:t>
                      </a:r>
                      <a:endParaRPr lang="ru-RU"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68872">
                <a:tc>
                  <a:txBody>
                    <a:bodyPr/>
                    <a:lstStyle/>
                    <a:p>
                      <a:pPr algn="l"/>
                      <a:r>
                        <a:rPr lang="en-US" sz="1400" dirty="0">
                          <a:solidFill>
                            <a:schemeClr val="tx1"/>
                          </a:solidFill>
                        </a:rPr>
                        <a:t>8</a:t>
                      </a:r>
                      <a:endParaRPr lang="ru-RU" sz="1400" dirty="0">
                        <a:solidFill>
                          <a:schemeClr val="tx1"/>
                        </a:solidFill>
                      </a:endParaRPr>
                    </a:p>
                  </a:txBody>
                  <a:tcPr/>
                </a:tc>
                <a:tc>
                  <a:txBody>
                    <a:bodyPr/>
                    <a:lstStyle/>
                    <a:p>
                      <a:pPr algn="l"/>
                      <a:r>
                        <a:rPr lang="en-US" sz="1400" dirty="0">
                          <a:solidFill>
                            <a:schemeClr val="tx1"/>
                          </a:solidFill>
                        </a:rPr>
                        <a:t>Prolongation</a:t>
                      </a:r>
                      <a:r>
                        <a:rPr lang="en-US" sz="1400" baseline="0" dirty="0">
                          <a:solidFill>
                            <a:schemeClr val="tx1"/>
                          </a:solidFill>
                        </a:rPr>
                        <a:t> fee</a:t>
                      </a:r>
                      <a:endParaRPr lang="ru-RU" sz="1400" dirty="0">
                        <a:solidFill>
                          <a:schemeClr val="tx1"/>
                        </a:solidFill>
                      </a:endParaRPr>
                    </a:p>
                  </a:txBody>
                  <a:tcPr anchor="ctr"/>
                </a:tc>
                <a:tc>
                  <a:txBody>
                    <a:bodyPr/>
                    <a:lstStyle/>
                    <a:p>
                      <a:pPr algn="ctr"/>
                      <a:r>
                        <a:rPr lang="en-US" sz="1400" b="0" dirty="0">
                          <a:solidFill>
                            <a:schemeClr val="tx1"/>
                          </a:solidFill>
                        </a:rPr>
                        <a:t>No</a:t>
                      </a:r>
                      <a:endParaRPr lang="ru-RU" sz="1400" b="0" dirty="0">
                        <a:solidFill>
                          <a:schemeClr val="tx1"/>
                        </a:solidFill>
                      </a:endParaRPr>
                    </a:p>
                  </a:txBody>
                  <a:tcPr anchor="ctr"/>
                </a:tc>
                <a:tc>
                  <a:txBody>
                    <a:bodyPr/>
                    <a:lstStyle/>
                    <a:p>
                      <a:pPr algn="ctr"/>
                      <a:r>
                        <a:rPr lang="en-US" sz="1400" b="0" dirty="0">
                          <a:solidFill>
                            <a:schemeClr val="tx1"/>
                          </a:solidFill>
                        </a:rPr>
                        <a:t>No</a:t>
                      </a:r>
                      <a:endParaRPr lang="ru-RU" sz="1400" b="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kern="1200" baseline="0" dirty="0">
                          <a:solidFill>
                            <a:schemeClr val="tx1"/>
                          </a:solidFill>
                          <a:latin typeface="+mn-lt"/>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68872">
                <a:tc>
                  <a:txBody>
                    <a:bodyPr/>
                    <a:lstStyle/>
                    <a:p>
                      <a:pPr algn="l"/>
                      <a:r>
                        <a:rPr lang="en-US" sz="1400" dirty="0">
                          <a:solidFill>
                            <a:schemeClr val="tx1"/>
                          </a:solidFill>
                        </a:rPr>
                        <a:t>9</a:t>
                      </a:r>
                      <a:endParaRPr lang="ru-RU" sz="1400" dirty="0">
                        <a:solidFill>
                          <a:schemeClr val="tx1"/>
                        </a:solidFill>
                      </a:endParaRPr>
                    </a:p>
                  </a:txBody>
                  <a:tcPr/>
                </a:tc>
                <a:tc>
                  <a:txBody>
                    <a:bodyPr/>
                    <a:lstStyle/>
                    <a:p>
                      <a:pPr algn="l"/>
                      <a:r>
                        <a:rPr lang="en-US" sz="1400" dirty="0">
                          <a:solidFill>
                            <a:schemeClr val="tx1"/>
                          </a:solidFill>
                        </a:rPr>
                        <a:t>Time to money</a:t>
                      </a:r>
                      <a:endParaRPr lang="ru-RU"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baseline="0" dirty="0">
                          <a:solidFill>
                            <a:schemeClr val="tx1"/>
                          </a:solidFill>
                          <a:latin typeface="+mn-lt"/>
                          <a:ea typeface="+mn-ea"/>
                          <a:cs typeface="+mn-cs"/>
                        </a:rPr>
                        <a:t>1 hour</a:t>
                      </a:r>
                    </a:p>
                  </a:txBody>
                  <a:tcPr anchor="ctr"/>
                </a:tc>
                <a:tc>
                  <a:txBody>
                    <a:bodyPr/>
                    <a:lstStyle/>
                    <a:p>
                      <a:pPr algn="ctr"/>
                      <a:r>
                        <a:rPr lang="en-US" sz="1400" b="0" baseline="0" dirty="0">
                          <a:solidFill>
                            <a:schemeClr val="tx1"/>
                          </a:solidFill>
                        </a:rPr>
                        <a:t>1 hour – 1 day</a:t>
                      </a:r>
                      <a:endParaRPr lang="ru-RU" sz="1400" b="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kern="1200" baseline="0" dirty="0">
                          <a:solidFill>
                            <a:schemeClr val="tx1"/>
                          </a:solidFill>
                          <a:latin typeface="+mn-lt"/>
                          <a:ea typeface="+mn-ea"/>
                          <a:cs typeface="+mn-cs"/>
                        </a:rPr>
                        <a: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462455">
                <a:tc>
                  <a:txBody>
                    <a:bodyPr/>
                    <a:lstStyle/>
                    <a:p>
                      <a:pPr algn="l"/>
                      <a:r>
                        <a:rPr lang="ru-RU" sz="1400" dirty="0">
                          <a:solidFill>
                            <a:schemeClr val="tx1"/>
                          </a:solidFill>
                        </a:rPr>
                        <a:t>1</a:t>
                      </a:r>
                      <a:r>
                        <a:rPr lang="en-US" sz="1400" dirty="0">
                          <a:solidFill>
                            <a:schemeClr val="tx1"/>
                          </a:solidFill>
                        </a:rPr>
                        <a:t>0</a:t>
                      </a:r>
                      <a:endParaRPr lang="ru-R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Loan disbursal </a:t>
                      </a:r>
                    </a:p>
                  </a:txBody>
                  <a:tcPr anchor="ctr"/>
                </a:tc>
                <a:tc>
                  <a:txBody>
                    <a:bodyPr/>
                    <a:lstStyle/>
                    <a:p>
                      <a:pPr algn="ctr"/>
                      <a:r>
                        <a:rPr lang="en-US" sz="1400" b="0" dirty="0">
                          <a:solidFill>
                            <a:schemeClr val="tx1"/>
                          </a:solidFill>
                        </a:rPr>
                        <a:t>Cash in</a:t>
                      </a:r>
                      <a:r>
                        <a:rPr lang="en-US" sz="1400" b="0" baseline="0" dirty="0">
                          <a:solidFill>
                            <a:schemeClr val="tx1"/>
                          </a:solidFill>
                        </a:rPr>
                        <a:t> pawnshop office</a:t>
                      </a:r>
                      <a:endParaRPr lang="ru-RU" sz="1400" b="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Cash in</a:t>
                      </a:r>
                      <a:r>
                        <a:rPr lang="en-US" sz="1400" baseline="0" dirty="0">
                          <a:solidFill>
                            <a:schemeClr val="tx1"/>
                          </a:solidFill>
                        </a:rPr>
                        <a:t> hand</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kern="1200" baseline="0" dirty="0">
                          <a:solidFill>
                            <a:schemeClr val="tx1"/>
                          </a:solidFill>
                          <a:latin typeface="+mn-lt"/>
                          <a:ea typeface="+mn-ea"/>
                          <a:cs typeface="+mn-cs"/>
                        </a:rPr>
                        <a:t>Payment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9080">
                <a:tc>
                  <a:txBody>
                    <a:bodyPr/>
                    <a:lstStyle/>
                    <a:p>
                      <a:pPr algn="l"/>
                      <a:r>
                        <a:rPr lang="en-US" sz="1400" dirty="0">
                          <a:solidFill>
                            <a:schemeClr val="tx1"/>
                          </a:solidFill>
                        </a:rPr>
                        <a:t>11</a:t>
                      </a:r>
                      <a:endParaRPr lang="ru-R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Verification</a:t>
                      </a:r>
                    </a:p>
                  </a:txBody>
                  <a:tcPr anchor="ctr"/>
                </a:tc>
                <a:tc>
                  <a:txBody>
                    <a:bodyPr/>
                    <a:lstStyle/>
                    <a:p>
                      <a:pPr algn="ctr"/>
                      <a:r>
                        <a:rPr lang="en-US" sz="1400" b="0" dirty="0">
                          <a:solidFill>
                            <a:schemeClr val="tx1"/>
                          </a:solidFill>
                        </a:rPr>
                        <a:t>ID</a:t>
                      </a:r>
                    </a:p>
                  </a:txBody>
                  <a:tcPr anchor="ctr"/>
                </a:tc>
                <a:tc>
                  <a:txBody>
                    <a:bodyPr/>
                    <a:lstStyle/>
                    <a:p>
                      <a:pPr algn="ctr"/>
                      <a:r>
                        <a:rPr lang="en-US" sz="1400" dirty="0">
                          <a:solidFill>
                            <a:schemeClr val="tx1"/>
                          </a:solidFill>
                        </a:rPr>
                        <a:t>ID, </a:t>
                      </a:r>
                      <a:r>
                        <a:rPr lang="en-US" sz="1400" baseline="0" dirty="0">
                          <a:solidFill>
                            <a:schemeClr val="tx1"/>
                          </a:solidFill>
                        </a:rPr>
                        <a:t>Recommendation by existing client</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dirty="0">
                          <a:solidFill>
                            <a:schemeClr val="tx1"/>
                          </a:solidFill>
                        </a:rPr>
                        <a:t>ID, Employment, address,</a:t>
                      </a:r>
                      <a:r>
                        <a:rPr lang="en-US" sz="1400" b="0" baseline="0" dirty="0">
                          <a:solidFill>
                            <a:schemeClr val="tx1"/>
                          </a:solidFill>
                        </a:rPr>
                        <a:t> </a:t>
                      </a:r>
                      <a:r>
                        <a:rPr lang="en-US" sz="1400" b="0" dirty="0">
                          <a:solidFill>
                            <a:schemeClr val="tx1"/>
                          </a:solidFill>
                        </a:rPr>
                        <a:t>Credit Bureau check,</a:t>
                      </a:r>
                    </a:p>
                    <a:p>
                      <a:pPr algn="ctr"/>
                      <a:r>
                        <a:rPr lang="en-US" sz="1400" b="0" dirty="0">
                          <a:solidFill>
                            <a:schemeClr val="tx1"/>
                          </a:solidFill>
                        </a:rPr>
                        <a:t>Phone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lgn="l"/>
                      <a:r>
                        <a:rPr lang="en-US" sz="1400" dirty="0">
                          <a:solidFill>
                            <a:schemeClr val="tx1"/>
                          </a:solidFill>
                        </a:rPr>
                        <a:t>12</a:t>
                      </a:r>
                      <a:endParaRPr lang="ru-R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Busines</a:t>
                      </a:r>
                      <a:r>
                        <a:rPr lang="en-US" sz="1400" kern="1200" baseline="0" dirty="0">
                          <a:solidFill>
                            <a:schemeClr val="tx1"/>
                          </a:solidFill>
                          <a:latin typeface="+mn-lt"/>
                          <a:ea typeface="+mn-ea"/>
                          <a:cs typeface="+mn-cs"/>
                        </a:rPr>
                        <a:t>s model</a:t>
                      </a:r>
                      <a:endParaRPr lang="en-US" sz="1400"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kern="1200" baseline="0" dirty="0">
                          <a:solidFill>
                            <a:schemeClr val="tx1"/>
                          </a:solidFill>
                          <a:latin typeface="+mn-lt"/>
                          <a:ea typeface="+mn-ea"/>
                          <a:cs typeface="+mn-cs"/>
                        </a:rPr>
                        <a:t>Offline</a:t>
                      </a:r>
                      <a:endParaRPr lang="ru-RU" sz="1400" b="0" kern="1200" baseline="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kern="1200" baseline="0" dirty="0">
                          <a:solidFill>
                            <a:schemeClr val="tx1"/>
                          </a:solidFill>
                          <a:latin typeface="+mn-lt"/>
                          <a:ea typeface="+mn-ea"/>
                          <a:cs typeface="+mn-cs"/>
                        </a:rPr>
                        <a:t>Offline</a:t>
                      </a:r>
                      <a:endParaRPr lang="ru-RU" sz="1400" b="0" kern="1200" baseline="0" dirty="0">
                        <a:solidFill>
                          <a:schemeClr val="tx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400" b="0" kern="1200" baseline="0" dirty="0">
                          <a:solidFill>
                            <a:schemeClr val="tx1"/>
                          </a:solidFill>
                          <a:latin typeface="+mn-lt"/>
                          <a:ea typeface="+mn-ea"/>
                          <a:cs typeface="+mn-cs"/>
                        </a:rPr>
                        <a:t>Online to offline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3449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Рисунок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3191" y="4156174"/>
            <a:ext cx="903305" cy="712986"/>
          </a:xfrm>
          <a:prstGeom prst="rect">
            <a:avLst/>
          </a:prstGeom>
        </p:spPr>
      </p:pic>
      <p:sp>
        <p:nvSpPr>
          <p:cNvPr id="4" name="Slide Number Placeholder 3"/>
          <p:cNvSpPr>
            <a:spLocks noGrp="1"/>
          </p:cNvSpPr>
          <p:nvPr>
            <p:ph type="sldNum" sz="quarter" idx="12"/>
          </p:nvPr>
        </p:nvSpPr>
        <p:spPr/>
        <p:txBody>
          <a:bodyPr/>
          <a:lstStyle/>
          <a:p>
            <a:fld id="{D7F305DA-160D-498F-B102-A1D8643B4A2C}" type="slidenum">
              <a:rPr lang="ru-RU" smtClean="0"/>
              <a:pPr/>
              <a:t>19</a:t>
            </a:fld>
            <a:endParaRPr lang="ru-RU"/>
          </a:p>
        </p:txBody>
      </p:sp>
      <p:sp>
        <p:nvSpPr>
          <p:cNvPr id="5" name="Title 1"/>
          <p:cNvSpPr>
            <a:spLocks noGrp="1"/>
          </p:cNvSpPr>
          <p:nvPr>
            <p:ph type="title"/>
          </p:nvPr>
        </p:nvSpPr>
        <p:spPr>
          <a:xfrm>
            <a:off x="395536" y="116632"/>
            <a:ext cx="8159540" cy="312281"/>
          </a:xfrm>
        </p:spPr>
        <p:txBody>
          <a:bodyPr/>
          <a:lstStyle/>
          <a:p>
            <a:r>
              <a:rPr lang="en-US" dirty="0"/>
              <a:t>Initial Sales Business Process (O2O)</a:t>
            </a:r>
          </a:p>
        </p:txBody>
      </p:sp>
      <p:sp>
        <p:nvSpPr>
          <p:cNvPr id="6" name="Прямоугольник 5"/>
          <p:cNvSpPr/>
          <p:nvPr/>
        </p:nvSpPr>
        <p:spPr>
          <a:xfrm>
            <a:off x="7324576" y="824672"/>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09236" y="725885"/>
            <a:ext cx="1534764" cy="507831"/>
          </a:xfrm>
          <a:prstGeom prst="rect">
            <a:avLst/>
          </a:prstGeom>
          <a:noFill/>
        </p:spPr>
        <p:txBody>
          <a:bodyPr wrap="square" rtlCol="0">
            <a:spAutoFit/>
          </a:bodyPr>
          <a:lstStyle/>
          <a:p>
            <a:r>
              <a:rPr lang="en-US" sz="900" dirty="0"/>
              <a:t>Functionality already available in Terrasoft and planned to be used</a:t>
            </a:r>
          </a:p>
        </p:txBody>
      </p:sp>
      <p:sp>
        <p:nvSpPr>
          <p:cNvPr id="571" name="Прямоугольник 99"/>
          <p:cNvSpPr/>
          <p:nvPr/>
        </p:nvSpPr>
        <p:spPr>
          <a:xfrm>
            <a:off x="1607084" y="2241224"/>
            <a:ext cx="3588126" cy="2626393"/>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a:solidFill>
                  <a:schemeClr val="tx1"/>
                </a:solidFill>
              </a:rPr>
              <a:t>                       </a:t>
            </a:r>
            <a:r>
              <a:rPr lang="en-US" sz="800" b="1" dirty="0" err="1">
                <a:solidFill>
                  <a:schemeClr val="tx1"/>
                </a:solidFill>
              </a:rPr>
              <a:t>Terrasoft</a:t>
            </a:r>
            <a:endParaRPr lang="en-US" sz="800" b="1" dirty="0">
              <a:solidFill>
                <a:schemeClr val="tx1"/>
              </a:solidFill>
            </a:endParaRPr>
          </a:p>
        </p:txBody>
      </p:sp>
      <p:sp>
        <p:nvSpPr>
          <p:cNvPr id="580" name="Rectangle 579"/>
          <p:cNvSpPr/>
          <p:nvPr/>
        </p:nvSpPr>
        <p:spPr>
          <a:xfrm>
            <a:off x="1794230" y="3136301"/>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General stop factors check </a:t>
            </a:r>
          </a:p>
        </p:txBody>
      </p:sp>
      <p:sp>
        <p:nvSpPr>
          <p:cNvPr id="582" name="Can 581"/>
          <p:cNvSpPr/>
          <p:nvPr/>
        </p:nvSpPr>
        <p:spPr>
          <a:xfrm>
            <a:off x="756297" y="5265449"/>
            <a:ext cx="1518954" cy="1115879"/>
          </a:xfrm>
          <a:prstGeom prst="can">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Credit Background Check and in-house social score</a:t>
            </a:r>
          </a:p>
        </p:txBody>
      </p:sp>
      <p:sp>
        <p:nvSpPr>
          <p:cNvPr id="584" name="Rectangle 10968"/>
          <p:cNvSpPr/>
          <p:nvPr/>
        </p:nvSpPr>
        <p:spPr>
          <a:xfrm>
            <a:off x="4108971" y="4049525"/>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Reject</a:t>
            </a:r>
          </a:p>
        </p:txBody>
      </p:sp>
      <p:sp>
        <p:nvSpPr>
          <p:cNvPr id="585" name="Rectangle 10968"/>
          <p:cNvSpPr/>
          <p:nvPr/>
        </p:nvSpPr>
        <p:spPr>
          <a:xfrm>
            <a:off x="2311342" y="3413319"/>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Pre-</a:t>
            </a:r>
            <a:r>
              <a:rPr lang="en-MY" sz="700" dirty="0">
                <a:solidFill>
                  <a:schemeClr val="tx1"/>
                </a:solidFill>
              </a:rPr>
              <a:t>Approval</a:t>
            </a:r>
            <a:endParaRPr lang="en-US" sz="700" dirty="0">
              <a:solidFill>
                <a:schemeClr val="tx1"/>
              </a:solidFill>
            </a:endParaRPr>
          </a:p>
        </p:txBody>
      </p:sp>
      <p:sp>
        <p:nvSpPr>
          <p:cNvPr id="586" name="Rectangle 10968"/>
          <p:cNvSpPr/>
          <p:nvPr/>
        </p:nvSpPr>
        <p:spPr>
          <a:xfrm>
            <a:off x="2312045" y="3870981"/>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Reject</a:t>
            </a:r>
          </a:p>
        </p:txBody>
      </p:sp>
      <p:sp>
        <p:nvSpPr>
          <p:cNvPr id="588" name="Rectangle 10968"/>
          <p:cNvSpPr/>
          <p:nvPr/>
        </p:nvSpPr>
        <p:spPr>
          <a:xfrm>
            <a:off x="1790741" y="3592913"/>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Black lists</a:t>
            </a:r>
          </a:p>
        </p:txBody>
      </p:sp>
      <p:sp>
        <p:nvSpPr>
          <p:cNvPr id="589" name="Rectangle 10968"/>
          <p:cNvSpPr/>
          <p:nvPr/>
        </p:nvSpPr>
        <p:spPr>
          <a:xfrm>
            <a:off x="3589027" y="3371999"/>
            <a:ext cx="517450" cy="369994"/>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Additional information required</a:t>
            </a:r>
          </a:p>
        </p:txBody>
      </p:sp>
      <p:sp>
        <p:nvSpPr>
          <p:cNvPr id="591" name="Стрелка вниз 66"/>
          <p:cNvSpPr/>
          <p:nvPr/>
        </p:nvSpPr>
        <p:spPr>
          <a:xfrm rot="16200000">
            <a:off x="2254414" y="3829542"/>
            <a:ext cx="102456" cy="10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615" name="Прямоугольник 203"/>
          <p:cNvSpPr/>
          <p:nvPr/>
        </p:nvSpPr>
        <p:spPr>
          <a:xfrm>
            <a:off x="4469046" y="1746369"/>
            <a:ext cx="722727" cy="350423"/>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err="1">
                <a:solidFill>
                  <a:schemeClr val="tx1"/>
                </a:solidFill>
              </a:rPr>
              <a:t>acounting</a:t>
            </a:r>
            <a:endParaRPr lang="en-US" sz="800" dirty="0">
              <a:solidFill>
                <a:schemeClr val="tx1"/>
              </a:solidFill>
            </a:endParaRPr>
          </a:p>
        </p:txBody>
      </p:sp>
      <p:cxnSp>
        <p:nvCxnSpPr>
          <p:cNvPr id="616" name="Straight Arrow Connector 3225"/>
          <p:cNvCxnSpPr/>
          <p:nvPr/>
        </p:nvCxnSpPr>
        <p:spPr>
          <a:xfrm flipV="1">
            <a:off x="4992075" y="2125765"/>
            <a:ext cx="0" cy="992229"/>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17" name="Rectangle 10968"/>
          <p:cNvSpPr/>
          <p:nvPr/>
        </p:nvSpPr>
        <p:spPr>
          <a:xfrm>
            <a:off x="4629422" y="3597972"/>
            <a:ext cx="517508" cy="908114"/>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Approve:</a:t>
            </a:r>
          </a:p>
          <a:p>
            <a:pPr algn="ctr"/>
            <a:r>
              <a:rPr lang="en-US" sz="700" dirty="0">
                <a:solidFill>
                  <a:schemeClr val="tx1"/>
                </a:solidFill>
              </a:rPr>
              <a:t>Contract </a:t>
            </a:r>
            <a:r>
              <a:rPr lang="en-US" sz="600" dirty="0">
                <a:solidFill>
                  <a:schemeClr val="tx1"/>
                </a:solidFill>
              </a:rPr>
              <a:t>confirmation</a:t>
            </a:r>
            <a:r>
              <a:rPr lang="en-US" sz="700" dirty="0">
                <a:solidFill>
                  <a:schemeClr val="tx1"/>
                </a:solidFill>
              </a:rPr>
              <a:t> – </a:t>
            </a:r>
            <a:r>
              <a:rPr lang="en-US" sz="700" dirty="0" err="1">
                <a:solidFill>
                  <a:schemeClr val="tx1"/>
                </a:solidFill>
              </a:rPr>
              <a:t>sms</a:t>
            </a:r>
            <a:r>
              <a:rPr lang="en-US" sz="700" dirty="0">
                <a:solidFill>
                  <a:schemeClr val="tx1"/>
                </a:solidFill>
              </a:rPr>
              <a:t> / email</a:t>
            </a:r>
          </a:p>
        </p:txBody>
      </p:sp>
      <p:sp>
        <p:nvSpPr>
          <p:cNvPr id="618" name="Rectangle 10968"/>
          <p:cNvSpPr/>
          <p:nvPr/>
        </p:nvSpPr>
        <p:spPr>
          <a:xfrm>
            <a:off x="4111972" y="3596605"/>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700" dirty="0">
                <a:solidFill>
                  <a:schemeClr val="tx1"/>
                </a:solidFill>
              </a:rPr>
              <a:t>decision</a:t>
            </a:r>
            <a:endParaRPr lang="en-US" sz="700" dirty="0">
              <a:solidFill>
                <a:schemeClr val="tx1"/>
              </a:solidFill>
            </a:endParaRPr>
          </a:p>
        </p:txBody>
      </p:sp>
      <p:sp>
        <p:nvSpPr>
          <p:cNvPr id="619" name="Rectangle 10968"/>
          <p:cNvSpPr/>
          <p:nvPr/>
        </p:nvSpPr>
        <p:spPr>
          <a:xfrm>
            <a:off x="4629480" y="312967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Loan granting</a:t>
            </a:r>
          </a:p>
        </p:txBody>
      </p:sp>
      <p:sp>
        <p:nvSpPr>
          <p:cNvPr id="620" name="Стрелка вниз 76"/>
          <p:cNvSpPr/>
          <p:nvPr/>
        </p:nvSpPr>
        <p:spPr>
          <a:xfrm rot="16200000">
            <a:off x="4612099" y="3778818"/>
            <a:ext cx="78452" cy="105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21" name="Rectangle 10968"/>
          <p:cNvSpPr/>
          <p:nvPr/>
        </p:nvSpPr>
        <p:spPr>
          <a:xfrm>
            <a:off x="4111972" y="312967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Data checking</a:t>
            </a:r>
          </a:p>
        </p:txBody>
      </p:sp>
      <p:pic>
        <p:nvPicPr>
          <p:cNvPr id="622"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8390" y="3487152"/>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623" name="Стрелка вниз 82"/>
          <p:cNvSpPr/>
          <p:nvPr/>
        </p:nvSpPr>
        <p:spPr>
          <a:xfrm>
            <a:off x="4328191" y="3519300"/>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24" name="Стрелка вниз 83"/>
          <p:cNvSpPr/>
          <p:nvPr/>
        </p:nvSpPr>
        <p:spPr>
          <a:xfrm rot="10800000">
            <a:off x="4863482" y="3538667"/>
            <a:ext cx="82401" cy="85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31" name="Стрелка вниз 94"/>
          <p:cNvSpPr/>
          <p:nvPr/>
        </p:nvSpPr>
        <p:spPr>
          <a:xfrm rot="16200000">
            <a:off x="3373985" y="2650320"/>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633" name="Прямоугольник 1"/>
          <p:cNvSpPr/>
          <p:nvPr/>
        </p:nvSpPr>
        <p:spPr>
          <a:xfrm>
            <a:off x="1736362" y="3093382"/>
            <a:ext cx="1657656" cy="148466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635" name="Straight Arrow Connector 634"/>
          <p:cNvCxnSpPr/>
          <p:nvPr/>
        </p:nvCxnSpPr>
        <p:spPr>
          <a:xfrm>
            <a:off x="2037647" y="4046834"/>
            <a:ext cx="8481" cy="122038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82867" y="805436"/>
            <a:ext cx="1112095" cy="261610"/>
          </a:xfrm>
          <a:prstGeom prst="rect">
            <a:avLst/>
          </a:prstGeom>
          <a:noFill/>
        </p:spPr>
        <p:txBody>
          <a:bodyPr wrap="square" rtlCol="0">
            <a:spAutoFit/>
          </a:bodyPr>
          <a:lstStyle/>
          <a:p>
            <a:pPr algn="ctr"/>
            <a:r>
              <a:rPr lang="en-US" sz="1050" b="1" dirty="0"/>
              <a:t>Application</a:t>
            </a:r>
            <a:r>
              <a:rPr lang="en-US" sz="1050" dirty="0"/>
              <a:t> </a:t>
            </a:r>
          </a:p>
        </p:txBody>
      </p:sp>
      <p:sp>
        <p:nvSpPr>
          <p:cNvPr id="108" name="TextBox 107"/>
          <p:cNvSpPr txBox="1"/>
          <p:nvPr/>
        </p:nvSpPr>
        <p:spPr>
          <a:xfrm>
            <a:off x="2494962" y="791454"/>
            <a:ext cx="1080120" cy="261610"/>
          </a:xfrm>
          <a:prstGeom prst="rect">
            <a:avLst/>
          </a:prstGeom>
          <a:noFill/>
        </p:spPr>
        <p:txBody>
          <a:bodyPr wrap="square" rtlCol="0">
            <a:spAutoFit/>
          </a:bodyPr>
          <a:lstStyle/>
          <a:p>
            <a:pPr algn="ctr"/>
            <a:r>
              <a:rPr lang="en-US" sz="1050" b="1" dirty="0"/>
              <a:t>Decision</a:t>
            </a:r>
          </a:p>
        </p:txBody>
      </p:sp>
      <p:sp>
        <p:nvSpPr>
          <p:cNvPr id="113" name="TextBox 112"/>
          <p:cNvSpPr txBox="1"/>
          <p:nvPr/>
        </p:nvSpPr>
        <p:spPr>
          <a:xfrm>
            <a:off x="3757885" y="795808"/>
            <a:ext cx="1787839" cy="738664"/>
          </a:xfrm>
          <a:prstGeom prst="rect">
            <a:avLst/>
          </a:prstGeom>
          <a:noFill/>
        </p:spPr>
        <p:txBody>
          <a:bodyPr wrap="square" rtlCol="0">
            <a:spAutoFit/>
          </a:bodyPr>
          <a:lstStyle/>
          <a:p>
            <a:r>
              <a:rPr lang="en-US" sz="1000" b="1" dirty="0"/>
              <a:t>Contract signing:</a:t>
            </a:r>
          </a:p>
          <a:p>
            <a:pPr fontAlgn="t"/>
            <a:r>
              <a:rPr lang="en-US" sz="800" dirty="0"/>
              <a:t>Loan agreement</a:t>
            </a:r>
            <a:endParaRPr lang="ru-RU" sz="800" dirty="0"/>
          </a:p>
          <a:p>
            <a:pPr fontAlgn="t"/>
            <a:r>
              <a:rPr lang="en-US" sz="800" dirty="0"/>
              <a:t>Acknowledgement of Fees ( LGC )</a:t>
            </a:r>
            <a:endParaRPr lang="ru-RU" sz="800" dirty="0"/>
          </a:p>
          <a:p>
            <a:pPr fontAlgn="t"/>
            <a:r>
              <a:rPr lang="en-US" sz="800" dirty="0"/>
              <a:t>Agreement for debt collection</a:t>
            </a:r>
            <a:endParaRPr lang="ru-RU" sz="800" dirty="0"/>
          </a:p>
          <a:p>
            <a:pPr algn="ctr"/>
            <a:endParaRPr lang="en-US" sz="800" dirty="0"/>
          </a:p>
        </p:txBody>
      </p:sp>
      <p:sp>
        <p:nvSpPr>
          <p:cNvPr id="114" name="TextBox 113"/>
          <p:cNvSpPr txBox="1"/>
          <p:nvPr/>
        </p:nvSpPr>
        <p:spPr>
          <a:xfrm>
            <a:off x="5074300" y="791454"/>
            <a:ext cx="1080120" cy="261610"/>
          </a:xfrm>
          <a:prstGeom prst="rect">
            <a:avLst/>
          </a:prstGeom>
          <a:noFill/>
        </p:spPr>
        <p:txBody>
          <a:bodyPr wrap="square" rtlCol="0">
            <a:spAutoFit/>
          </a:bodyPr>
          <a:lstStyle/>
          <a:p>
            <a:pPr algn="ctr"/>
            <a:r>
              <a:rPr lang="en-US" sz="1050" b="1" dirty="0"/>
              <a:t>Loan granting</a:t>
            </a:r>
          </a:p>
        </p:txBody>
      </p:sp>
      <p:cxnSp>
        <p:nvCxnSpPr>
          <p:cNvPr id="111" name="Straight Arrow Connector 110"/>
          <p:cNvCxnSpPr>
            <a:stCxn id="586" idx="2"/>
          </p:cNvCxnSpPr>
          <p:nvPr/>
        </p:nvCxnSpPr>
        <p:spPr>
          <a:xfrm>
            <a:off x="2570770" y="4327593"/>
            <a:ext cx="9923" cy="843108"/>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Стрелка вниз 70"/>
          <p:cNvSpPr/>
          <p:nvPr/>
        </p:nvSpPr>
        <p:spPr>
          <a:xfrm rot="5400000">
            <a:off x="4062021" y="3525580"/>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124" name="Стрелка вниз 11"/>
          <p:cNvSpPr/>
          <p:nvPr/>
        </p:nvSpPr>
        <p:spPr>
          <a:xfrm>
            <a:off x="4333542" y="2920357"/>
            <a:ext cx="116856" cy="187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cxnSp>
        <p:nvCxnSpPr>
          <p:cNvPr id="76" name="Straight Arrow Connector 75"/>
          <p:cNvCxnSpPr>
            <a:stCxn id="107" idx="2"/>
            <a:endCxn id="585" idx="0"/>
          </p:cNvCxnSpPr>
          <p:nvPr/>
        </p:nvCxnSpPr>
        <p:spPr>
          <a:xfrm>
            <a:off x="2558583" y="1726265"/>
            <a:ext cx="11484" cy="168705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97" idx="0"/>
          </p:cNvCxnSpPr>
          <p:nvPr/>
        </p:nvCxnSpPr>
        <p:spPr>
          <a:xfrm>
            <a:off x="3076942" y="1940320"/>
            <a:ext cx="2" cy="50689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0" name="Стрелка вниз 11"/>
          <p:cNvSpPr/>
          <p:nvPr/>
        </p:nvSpPr>
        <p:spPr>
          <a:xfrm>
            <a:off x="2013602" y="3573869"/>
            <a:ext cx="90633" cy="75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629" name="Стрелка вниз 90"/>
          <p:cNvSpPr/>
          <p:nvPr/>
        </p:nvSpPr>
        <p:spPr>
          <a:xfrm rot="10800000">
            <a:off x="3063516" y="2941643"/>
            <a:ext cx="97501" cy="155608"/>
          </a:xfrm>
          <a:prstGeom prst="downArrow">
            <a:avLst>
              <a:gd name="adj1" fmla="val 4999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5" name="Rectangle 3083"/>
          <p:cNvSpPr>
            <a:spLocks noChangeArrowheads="1"/>
          </p:cNvSpPr>
          <p:nvPr/>
        </p:nvSpPr>
        <p:spPr bwMode="auto">
          <a:xfrm>
            <a:off x="2392092" y="1619640"/>
            <a:ext cx="1369699" cy="4640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dirty="0">
                <a:solidFill>
                  <a:schemeClr val="tx1"/>
                </a:solidFill>
              </a:rPr>
              <a:t>ID Checking</a:t>
            </a:r>
          </a:p>
        </p:txBody>
      </p:sp>
      <p:sp>
        <p:nvSpPr>
          <p:cNvPr id="91" name="Rectangle 10968"/>
          <p:cNvSpPr/>
          <p:nvPr/>
        </p:nvSpPr>
        <p:spPr>
          <a:xfrm>
            <a:off x="2836109" y="3122181"/>
            <a:ext cx="554426"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Call Center verification</a:t>
            </a:r>
          </a:p>
        </p:txBody>
      </p:sp>
      <p:sp>
        <p:nvSpPr>
          <p:cNvPr id="593" name="Стрелка вниз 70"/>
          <p:cNvSpPr/>
          <p:nvPr/>
        </p:nvSpPr>
        <p:spPr>
          <a:xfrm rot="16200000">
            <a:off x="2800007" y="3448218"/>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97" name="Rectangle 10968"/>
          <p:cNvSpPr/>
          <p:nvPr/>
        </p:nvSpPr>
        <p:spPr>
          <a:xfrm>
            <a:off x="2819026" y="2447214"/>
            <a:ext cx="515835" cy="467624"/>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Customer</a:t>
            </a:r>
          </a:p>
        </p:txBody>
      </p:sp>
      <p:sp>
        <p:nvSpPr>
          <p:cNvPr id="98" name="Rectangle 10968"/>
          <p:cNvSpPr/>
          <p:nvPr/>
        </p:nvSpPr>
        <p:spPr>
          <a:xfrm>
            <a:off x="4148972" y="2438910"/>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Contact persons</a:t>
            </a:r>
          </a:p>
        </p:txBody>
      </p:sp>
      <p:sp>
        <p:nvSpPr>
          <p:cNvPr id="99" name="Rectangle 10968"/>
          <p:cNvSpPr/>
          <p:nvPr/>
        </p:nvSpPr>
        <p:spPr>
          <a:xfrm>
            <a:off x="3492423" y="2434286"/>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Work place</a:t>
            </a:r>
          </a:p>
        </p:txBody>
      </p:sp>
      <p:pic>
        <p:nvPicPr>
          <p:cNvPr id="627" name="Рисунок 88"/>
          <p:cNvPicPr>
            <a:picLocks noChangeAspect="1"/>
          </p:cNvPicPr>
          <p:nvPr/>
        </p:nvPicPr>
        <p:blipFill rotWithShape="1">
          <a:blip r:embed="rId5"/>
          <a:srcRect b="31381"/>
          <a:stretch/>
        </p:blipFill>
        <p:spPr>
          <a:xfrm>
            <a:off x="4554564" y="2330584"/>
            <a:ext cx="166546" cy="287387"/>
          </a:xfrm>
          <a:prstGeom prst="rect">
            <a:avLst/>
          </a:prstGeom>
        </p:spPr>
      </p:pic>
      <p:pic>
        <p:nvPicPr>
          <p:cNvPr id="630" name="Рисунок 91"/>
          <p:cNvPicPr>
            <a:picLocks noChangeAspect="1"/>
          </p:cNvPicPr>
          <p:nvPr/>
        </p:nvPicPr>
        <p:blipFill rotWithShape="1">
          <a:blip r:embed="rId5"/>
          <a:srcRect b="31381"/>
          <a:stretch/>
        </p:blipFill>
        <p:spPr>
          <a:xfrm>
            <a:off x="3204236" y="2324789"/>
            <a:ext cx="166546" cy="287387"/>
          </a:xfrm>
          <a:prstGeom prst="rect">
            <a:avLst/>
          </a:prstGeom>
        </p:spPr>
      </p:pic>
      <p:pic>
        <p:nvPicPr>
          <p:cNvPr id="119" name="Рисунок 88"/>
          <p:cNvPicPr>
            <a:picLocks noChangeAspect="1"/>
          </p:cNvPicPr>
          <p:nvPr/>
        </p:nvPicPr>
        <p:blipFill rotWithShape="1">
          <a:blip r:embed="rId5"/>
          <a:srcRect b="31381"/>
          <a:stretch/>
        </p:blipFill>
        <p:spPr>
          <a:xfrm>
            <a:off x="3903957" y="2323852"/>
            <a:ext cx="166546" cy="287387"/>
          </a:xfrm>
          <a:prstGeom prst="rect">
            <a:avLst/>
          </a:prstGeom>
        </p:spPr>
      </p:pic>
      <p:sp>
        <p:nvSpPr>
          <p:cNvPr id="100" name="Стрелка вниз 94"/>
          <p:cNvSpPr/>
          <p:nvPr/>
        </p:nvSpPr>
        <p:spPr>
          <a:xfrm rot="16200000">
            <a:off x="4031572" y="2645884"/>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103" name="Стрелка вниз 70"/>
          <p:cNvSpPr/>
          <p:nvPr/>
        </p:nvSpPr>
        <p:spPr>
          <a:xfrm rot="5400000">
            <a:off x="3452694" y="3407958"/>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112" name="Стрелка вниз 70"/>
          <p:cNvSpPr/>
          <p:nvPr/>
        </p:nvSpPr>
        <p:spPr>
          <a:xfrm>
            <a:off x="4338849" y="3996197"/>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cxnSp>
        <p:nvCxnSpPr>
          <p:cNvPr id="115" name="Straight Arrow Connector 114"/>
          <p:cNvCxnSpPr>
            <a:stCxn id="584" idx="2"/>
          </p:cNvCxnSpPr>
          <p:nvPr/>
        </p:nvCxnSpPr>
        <p:spPr>
          <a:xfrm flipH="1">
            <a:off x="2835421" y="4506137"/>
            <a:ext cx="1532275" cy="651055"/>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1"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1672" y="3200153"/>
            <a:ext cx="228425" cy="20605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Arrow Connector 133"/>
          <p:cNvCxnSpPr/>
          <p:nvPr/>
        </p:nvCxnSpPr>
        <p:spPr>
          <a:xfrm flipH="1">
            <a:off x="4856543" y="4517770"/>
            <a:ext cx="6939" cy="752497"/>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326610" y="5032638"/>
            <a:ext cx="1012239" cy="215444"/>
          </a:xfrm>
          <a:prstGeom prst="rect">
            <a:avLst/>
          </a:prstGeom>
          <a:noFill/>
        </p:spPr>
        <p:txBody>
          <a:bodyPr wrap="square" rtlCol="0">
            <a:spAutoFit/>
          </a:bodyPr>
          <a:lstStyle/>
          <a:p>
            <a:pPr algn="ctr"/>
            <a:r>
              <a:rPr lang="en-US" sz="800" dirty="0"/>
              <a:t>Mobile App:</a:t>
            </a:r>
          </a:p>
        </p:txBody>
      </p:sp>
      <p:cxnSp>
        <p:nvCxnSpPr>
          <p:cNvPr id="94" name="Straight Arrow Connector 93"/>
          <p:cNvCxnSpPr>
            <a:endCxn id="93" idx="0"/>
          </p:cNvCxnSpPr>
          <p:nvPr/>
        </p:nvCxnSpPr>
        <p:spPr>
          <a:xfrm>
            <a:off x="3137473" y="3573869"/>
            <a:ext cx="695257" cy="1458769"/>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Прямоугольник 8"/>
          <p:cNvSpPr/>
          <p:nvPr/>
        </p:nvSpPr>
        <p:spPr>
          <a:xfrm>
            <a:off x="7319012" y="1272535"/>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609236" y="1196752"/>
            <a:ext cx="1534764" cy="507831"/>
          </a:xfrm>
          <a:prstGeom prst="rect">
            <a:avLst/>
          </a:prstGeom>
          <a:noFill/>
        </p:spPr>
        <p:txBody>
          <a:bodyPr wrap="square" rtlCol="0">
            <a:spAutoFit/>
          </a:bodyPr>
          <a:lstStyle/>
          <a:p>
            <a:r>
              <a:rPr lang="en-US" sz="900" dirty="0"/>
              <a:t>New functionality&amp;Integrations to be implemented in </a:t>
            </a:r>
            <a:r>
              <a:rPr lang="en-US" sz="900" dirty="0" err="1"/>
              <a:t>Terrasoft</a:t>
            </a:r>
            <a:endParaRPr lang="en-US" sz="900" dirty="0"/>
          </a:p>
        </p:txBody>
      </p:sp>
      <p:pic>
        <p:nvPicPr>
          <p:cNvPr id="21" name="Picture 20"/>
          <p:cNvPicPr>
            <a:picLocks noChangeAspect="1"/>
          </p:cNvPicPr>
          <p:nvPr/>
        </p:nvPicPr>
        <p:blipFill>
          <a:blip r:embed="rId6"/>
          <a:stretch>
            <a:fillRect/>
          </a:stretch>
        </p:blipFill>
        <p:spPr>
          <a:xfrm>
            <a:off x="3656330" y="5211182"/>
            <a:ext cx="425192" cy="429324"/>
          </a:xfrm>
          <a:prstGeom prst="rect">
            <a:avLst/>
          </a:prstGeom>
        </p:spPr>
      </p:pic>
      <p:pic>
        <p:nvPicPr>
          <p:cNvPr id="101" name="Рисунок 10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sp>
        <p:nvSpPr>
          <p:cNvPr id="102" name="TextBox 101"/>
          <p:cNvSpPr txBox="1"/>
          <p:nvPr/>
        </p:nvSpPr>
        <p:spPr>
          <a:xfrm>
            <a:off x="4419797" y="5223938"/>
            <a:ext cx="925698" cy="215444"/>
          </a:xfrm>
          <a:prstGeom prst="rect">
            <a:avLst/>
          </a:prstGeom>
          <a:noFill/>
        </p:spPr>
        <p:txBody>
          <a:bodyPr wrap="square" rtlCol="0">
            <a:spAutoFit/>
          </a:bodyPr>
          <a:lstStyle/>
          <a:p>
            <a:pPr algn="ctr"/>
            <a:r>
              <a:rPr lang="en-US" sz="800" b="1" dirty="0"/>
              <a:t>SMS Gateway</a:t>
            </a:r>
          </a:p>
        </p:txBody>
      </p:sp>
      <p:sp>
        <p:nvSpPr>
          <p:cNvPr id="106" name="TextBox 105"/>
          <p:cNvSpPr txBox="1"/>
          <p:nvPr/>
        </p:nvSpPr>
        <p:spPr>
          <a:xfrm>
            <a:off x="2249349" y="5162579"/>
            <a:ext cx="925698" cy="215444"/>
          </a:xfrm>
          <a:prstGeom prst="rect">
            <a:avLst/>
          </a:prstGeom>
          <a:noFill/>
        </p:spPr>
        <p:txBody>
          <a:bodyPr wrap="square" rtlCol="0">
            <a:spAutoFit/>
          </a:bodyPr>
          <a:lstStyle/>
          <a:p>
            <a:pPr algn="ctr"/>
            <a:r>
              <a:rPr lang="en-US" sz="800" b="1" dirty="0"/>
              <a:t>SMS Gateway</a:t>
            </a:r>
          </a:p>
        </p:txBody>
      </p:sp>
      <p:sp>
        <p:nvSpPr>
          <p:cNvPr id="107" name="TextBox 106"/>
          <p:cNvSpPr txBox="1"/>
          <p:nvPr/>
        </p:nvSpPr>
        <p:spPr>
          <a:xfrm>
            <a:off x="2095734" y="1510821"/>
            <a:ext cx="925698" cy="215444"/>
          </a:xfrm>
          <a:prstGeom prst="rect">
            <a:avLst/>
          </a:prstGeom>
          <a:noFill/>
        </p:spPr>
        <p:txBody>
          <a:bodyPr wrap="square" rtlCol="0">
            <a:spAutoFit/>
          </a:bodyPr>
          <a:lstStyle/>
          <a:p>
            <a:pPr algn="ctr"/>
            <a:r>
              <a:rPr lang="en-US" sz="800" b="1" dirty="0"/>
              <a:t>SMS Gateway</a:t>
            </a:r>
          </a:p>
        </p:txBody>
      </p:sp>
      <p:sp>
        <p:nvSpPr>
          <p:cNvPr id="110" name="Rectangle 3083"/>
          <p:cNvSpPr>
            <a:spLocks noChangeArrowheads="1"/>
          </p:cNvSpPr>
          <p:nvPr/>
        </p:nvSpPr>
        <p:spPr bwMode="auto">
          <a:xfrm>
            <a:off x="7905646" y="3100095"/>
            <a:ext cx="1339778" cy="351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dirty="0">
                <a:solidFill>
                  <a:schemeClr val="tx1"/>
                </a:solidFill>
              </a:rPr>
              <a:t>Transfer to customer’s bank account</a:t>
            </a:r>
          </a:p>
        </p:txBody>
      </p:sp>
      <p:sp>
        <p:nvSpPr>
          <p:cNvPr id="120" name="Прямоугольник 203"/>
          <p:cNvSpPr/>
          <p:nvPr/>
        </p:nvSpPr>
        <p:spPr>
          <a:xfrm>
            <a:off x="6570265" y="4265197"/>
            <a:ext cx="1353341" cy="584830"/>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rPr>
              <a:t>Payment Systems</a:t>
            </a:r>
          </a:p>
          <a:p>
            <a:pPr algn="ctr"/>
            <a:r>
              <a:rPr lang="en-US" altLang="en-US" sz="700" dirty="0">
                <a:solidFill>
                  <a:schemeClr val="tx1"/>
                </a:solidFill>
              </a:rPr>
              <a:t>Transfer to borrower’s e-wallet</a:t>
            </a:r>
          </a:p>
          <a:p>
            <a:pPr algn="ctr"/>
            <a:r>
              <a:rPr lang="en-US" altLang="en-US" sz="700" dirty="0">
                <a:solidFill>
                  <a:schemeClr val="tx1"/>
                </a:solidFill>
              </a:rPr>
              <a:t>from our investor`s e-wallet</a:t>
            </a:r>
          </a:p>
          <a:p>
            <a:pPr algn="ctr"/>
            <a:endParaRPr lang="en-US" sz="700" dirty="0">
              <a:solidFill>
                <a:schemeClr val="tx1"/>
              </a:solidFill>
            </a:endParaRPr>
          </a:p>
        </p:txBody>
      </p:sp>
      <p:sp>
        <p:nvSpPr>
          <p:cNvPr id="131" name="Rectangle 3083"/>
          <p:cNvSpPr>
            <a:spLocks noChangeArrowheads="1"/>
          </p:cNvSpPr>
          <p:nvPr/>
        </p:nvSpPr>
        <p:spPr bwMode="auto">
          <a:xfrm>
            <a:off x="7885187" y="4805603"/>
            <a:ext cx="1339778" cy="351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dirty="0">
                <a:solidFill>
                  <a:schemeClr val="tx1"/>
                </a:solidFill>
              </a:rPr>
              <a:t>Transfer to customer’s e-wallet account</a:t>
            </a:r>
          </a:p>
        </p:txBody>
      </p:sp>
      <p:sp>
        <p:nvSpPr>
          <p:cNvPr id="132" name="Right Arrow 3251"/>
          <p:cNvSpPr/>
          <p:nvPr/>
        </p:nvSpPr>
        <p:spPr>
          <a:xfrm>
            <a:off x="7982344" y="4244749"/>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35" name="Прямоугольник 203"/>
          <p:cNvSpPr/>
          <p:nvPr/>
        </p:nvSpPr>
        <p:spPr>
          <a:xfrm>
            <a:off x="6589776" y="2705215"/>
            <a:ext cx="1311834" cy="789996"/>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rPr>
              <a:t>BANKS with payroll service</a:t>
            </a:r>
          </a:p>
          <a:p>
            <a:pPr algn="ctr"/>
            <a:r>
              <a:rPr lang="en-US" altLang="en-US" sz="700" dirty="0">
                <a:solidFill>
                  <a:schemeClr val="tx1"/>
                </a:solidFill>
              </a:rPr>
              <a:t>Transfer to borrower's bank account</a:t>
            </a:r>
          </a:p>
          <a:p>
            <a:pPr algn="ctr"/>
            <a:r>
              <a:rPr lang="en-US" altLang="en-US" sz="700" dirty="0">
                <a:solidFill>
                  <a:schemeClr val="tx1"/>
                </a:solidFill>
              </a:rPr>
              <a:t>From our investor`s bank account</a:t>
            </a:r>
          </a:p>
          <a:p>
            <a:pPr algn="ctr"/>
            <a:endParaRPr lang="en-US" sz="700" dirty="0">
              <a:solidFill>
                <a:schemeClr val="tx1"/>
              </a:solidFill>
            </a:endParaRPr>
          </a:p>
        </p:txBody>
      </p:sp>
      <p:pic>
        <p:nvPicPr>
          <p:cNvPr id="136" name="Picture 1041" descr="https://encrypted-tbn3.gstatic.com/images?q=tbn:ANd9GcRF9JTEcwyYGFFzZ1n2qVTeRi1J1C_r_zofc2vi7jXVKxzWmUaS5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35298" y="2438480"/>
            <a:ext cx="880474" cy="687307"/>
          </a:xfrm>
          <a:prstGeom prst="rect">
            <a:avLst/>
          </a:prstGeom>
          <a:noFill/>
          <a:extLst>
            <a:ext uri="{909E8E84-426E-40DD-AFC4-6F175D3DCCD1}">
              <a14:hiddenFill xmlns:a14="http://schemas.microsoft.com/office/drawing/2010/main">
                <a:solidFill>
                  <a:srgbClr val="FFFFFF"/>
                </a:solidFill>
              </a14:hiddenFill>
            </a:ext>
          </a:extLst>
        </p:spPr>
      </p:pic>
      <p:pic>
        <p:nvPicPr>
          <p:cNvPr id="27" name="Рисунок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6583" y="3747972"/>
            <a:ext cx="486646" cy="312844"/>
          </a:xfrm>
          <a:prstGeom prst="rect">
            <a:avLst/>
          </a:prstGeom>
        </p:spPr>
      </p:pic>
      <p:sp>
        <p:nvSpPr>
          <p:cNvPr id="116" name="Right Arrow 3251"/>
          <p:cNvSpPr/>
          <p:nvPr/>
        </p:nvSpPr>
        <p:spPr>
          <a:xfrm>
            <a:off x="7942549" y="2701838"/>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41" name="Прямоугольник 203"/>
          <p:cNvSpPr/>
          <p:nvPr/>
        </p:nvSpPr>
        <p:spPr>
          <a:xfrm>
            <a:off x="5510155" y="2243190"/>
            <a:ext cx="740560" cy="2606837"/>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dirty="0">
                <a:solidFill>
                  <a:schemeClr val="tx1"/>
                </a:solidFill>
              </a:rPr>
              <a:t>investors </a:t>
            </a:r>
            <a:r>
              <a:rPr lang="ru-RU" sz="1100" dirty="0">
                <a:solidFill>
                  <a:schemeClr val="tx1"/>
                </a:solidFill>
              </a:rPr>
              <a:t>«</a:t>
            </a:r>
            <a:r>
              <a:rPr lang="en-US" sz="1100" dirty="0">
                <a:solidFill>
                  <a:schemeClr val="tx1"/>
                </a:solidFill>
              </a:rPr>
              <a:t>peers</a:t>
            </a:r>
            <a:r>
              <a:rPr lang="ru-RU" sz="1100" dirty="0">
                <a:solidFill>
                  <a:schemeClr val="tx1"/>
                </a:solidFill>
              </a:rPr>
              <a:t>»</a:t>
            </a:r>
            <a:endParaRPr lang="en-US" sz="1100" dirty="0">
              <a:solidFill>
                <a:schemeClr val="tx1"/>
              </a:solidFill>
            </a:endParaRPr>
          </a:p>
        </p:txBody>
      </p:sp>
      <p:sp>
        <p:nvSpPr>
          <p:cNvPr id="142" name="Right Arrow 3251"/>
          <p:cNvSpPr/>
          <p:nvPr/>
        </p:nvSpPr>
        <p:spPr>
          <a:xfrm>
            <a:off x="5103086" y="3225750"/>
            <a:ext cx="609236"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pic>
        <p:nvPicPr>
          <p:cNvPr id="145"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850215" y="2688488"/>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717142" y="2982137"/>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893297" y="3282164"/>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691975" y="3561066"/>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827421" y="3809932"/>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710212" y="4075681"/>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5807144" y="4312330"/>
            <a:ext cx="242371" cy="437262"/>
          </a:xfrm>
          <a:prstGeom prst="rect">
            <a:avLst/>
          </a:prstGeom>
          <a:noFill/>
          <a:extLst>
            <a:ext uri="{909E8E84-426E-40DD-AFC4-6F175D3DCCD1}">
              <a14:hiddenFill xmlns:a14="http://schemas.microsoft.com/office/drawing/2010/main">
                <a:solidFill>
                  <a:srgbClr val="FFFFFF"/>
                </a:solidFill>
              </a14:hiddenFill>
            </a:ext>
          </a:extLst>
        </p:spPr>
      </p:pic>
      <p:sp>
        <p:nvSpPr>
          <p:cNvPr id="109" name="Right Arrow 3251"/>
          <p:cNvSpPr/>
          <p:nvPr/>
        </p:nvSpPr>
        <p:spPr>
          <a:xfrm>
            <a:off x="6228864" y="2701838"/>
            <a:ext cx="420426"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22" name="Right Arrow 3251"/>
          <p:cNvSpPr/>
          <p:nvPr/>
        </p:nvSpPr>
        <p:spPr>
          <a:xfrm>
            <a:off x="6239266" y="4221088"/>
            <a:ext cx="392017"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pic>
        <p:nvPicPr>
          <p:cNvPr id="153" name="Picture 1025" descr="http://www.viscoseclosures.com/wp/wp-content/uploads/2013/12/customer-icon.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6697" t="9489" r="18255" b="6847"/>
          <a:stretch/>
        </p:blipFill>
        <p:spPr bwMode="auto">
          <a:xfrm>
            <a:off x="8183830" y="2911357"/>
            <a:ext cx="153088" cy="27618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025" descr="http://www.viscoseclosures.com/wp/wp-content/uploads/2013/12/customer-icon.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6697" t="9489" r="18255" b="6847"/>
          <a:stretch/>
        </p:blipFill>
        <p:spPr bwMode="auto">
          <a:xfrm>
            <a:off x="8239872" y="4588027"/>
            <a:ext cx="153088" cy="276186"/>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0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23311" y="5411282"/>
            <a:ext cx="718669" cy="124728"/>
          </a:xfrm>
          <a:prstGeom prst="rect">
            <a:avLst/>
          </a:prstGeom>
        </p:spPr>
      </p:pic>
      <p:pic>
        <p:nvPicPr>
          <p:cNvPr id="118" name="Picture 10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84095" y="5340935"/>
            <a:ext cx="718669" cy="124728"/>
          </a:xfrm>
          <a:prstGeom prst="rect">
            <a:avLst/>
          </a:prstGeom>
        </p:spPr>
      </p:pic>
      <p:pic>
        <p:nvPicPr>
          <p:cNvPr id="125" name="Picture 10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92681" y="1436178"/>
            <a:ext cx="718669" cy="124728"/>
          </a:xfrm>
          <a:prstGeom prst="rect">
            <a:avLst/>
          </a:prstGeom>
        </p:spPr>
      </p:pic>
      <p:pic>
        <p:nvPicPr>
          <p:cNvPr id="133" name="Picture 7"/>
          <p:cNvPicPr>
            <a:picLocks noChangeAspect="1"/>
          </p:cNvPicPr>
          <p:nvPr/>
        </p:nvPicPr>
        <p:blipFill rotWithShape="1">
          <a:blip r:embed="rId13" cstate="print">
            <a:extLst>
              <a:ext uri="{28A0092B-C50C-407E-A947-70E740481C1C}">
                <a14:useLocalDpi xmlns:a14="http://schemas.microsoft.com/office/drawing/2010/main" val="0"/>
              </a:ext>
            </a:extLst>
          </a:blip>
          <a:srcRect t="34275" b="33587"/>
          <a:stretch/>
        </p:blipFill>
        <p:spPr>
          <a:xfrm>
            <a:off x="1139638" y="6061543"/>
            <a:ext cx="724481" cy="232829"/>
          </a:xfrm>
          <a:prstGeom prst="rect">
            <a:avLst/>
          </a:prstGeom>
        </p:spPr>
      </p:pic>
      <p:pic>
        <p:nvPicPr>
          <p:cNvPr id="137" name="Picture 1025" descr="http://www.viscoseclosures.com/wp/wp-content/uploads/2013/12/customer-icon.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6697" t="9489" r="18255" b="6847"/>
          <a:stretch/>
        </p:blipFill>
        <p:spPr bwMode="auto">
          <a:xfrm>
            <a:off x="107831" y="2720791"/>
            <a:ext cx="498760" cy="972375"/>
          </a:xfrm>
          <a:prstGeom prst="rect">
            <a:avLst/>
          </a:prstGeom>
          <a:noFill/>
          <a:extLst>
            <a:ext uri="{909E8E84-426E-40DD-AFC4-6F175D3DCCD1}">
              <a14:hiddenFill xmlns:a14="http://schemas.microsoft.com/office/drawing/2010/main">
                <a:solidFill>
                  <a:srgbClr val="FFFFFF"/>
                </a:solidFill>
              </a14:hiddenFill>
            </a:ext>
          </a:extLst>
        </p:spPr>
      </p:pic>
      <p:sp>
        <p:nvSpPr>
          <p:cNvPr id="140" name="Right Arrow 24"/>
          <p:cNvSpPr/>
          <p:nvPr/>
        </p:nvSpPr>
        <p:spPr>
          <a:xfrm>
            <a:off x="1258388" y="3256053"/>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3" name="Rectangle 71"/>
          <p:cNvSpPr/>
          <p:nvPr/>
        </p:nvSpPr>
        <p:spPr>
          <a:xfrm>
            <a:off x="699748" y="336455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Inbound </a:t>
            </a:r>
            <a:r>
              <a:rPr lang="en-US" sz="500">
                <a:solidFill>
                  <a:schemeClr val="tx1"/>
                </a:solidFill>
              </a:rPr>
              <a:t>call </a:t>
            </a:r>
            <a:endParaRPr lang="en-US" sz="500" dirty="0">
              <a:solidFill>
                <a:schemeClr val="tx1"/>
              </a:solidFill>
            </a:endParaRPr>
          </a:p>
        </p:txBody>
      </p:sp>
      <p:sp>
        <p:nvSpPr>
          <p:cNvPr id="144" name="Rectangle 72"/>
          <p:cNvSpPr/>
          <p:nvPr/>
        </p:nvSpPr>
        <p:spPr>
          <a:xfrm>
            <a:off x="700042" y="2907944"/>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Outbound </a:t>
            </a:r>
            <a:r>
              <a:rPr lang="en-US" sz="500">
                <a:solidFill>
                  <a:schemeClr val="tx1"/>
                </a:solidFill>
              </a:rPr>
              <a:t>call </a:t>
            </a:r>
            <a:endParaRPr lang="en-US" sz="500" dirty="0">
              <a:solidFill>
                <a:schemeClr val="tx1"/>
              </a:solidFill>
            </a:endParaRPr>
          </a:p>
        </p:txBody>
      </p:sp>
      <p:sp>
        <p:nvSpPr>
          <p:cNvPr id="152" name="Rectangle 78"/>
          <p:cNvSpPr/>
          <p:nvPr/>
        </p:nvSpPr>
        <p:spPr>
          <a:xfrm>
            <a:off x="700042" y="2451332"/>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SMS campaign</a:t>
            </a:r>
          </a:p>
        </p:txBody>
      </p:sp>
      <p:sp>
        <p:nvSpPr>
          <p:cNvPr id="155" name="Стрелка вниз 82"/>
          <p:cNvSpPr/>
          <p:nvPr/>
        </p:nvSpPr>
        <p:spPr>
          <a:xfrm rot="16200000">
            <a:off x="564191" y="3474690"/>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71"/>
          <p:cNvSpPr/>
          <p:nvPr/>
        </p:nvSpPr>
        <p:spPr>
          <a:xfrm>
            <a:off x="699895" y="3821168"/>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Application</a:t>
            </a:r>
          </a:p>
        </p:txBody>
      </p:sp>
      <p:sp>
        <p:nvSpPr>
          <p:cNvPr id="157" name="Rectangle 71"/>
          <p:cNvSpPr/>
          <p:nvPr/>
        </p:nvSpPr>
        <p:spPr>
          <a:xfrm>
            <a:off x="699748" y="4277780"/>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website</a:t>
            </a:r>
          </a:p>
        </p:txBody>
      </p:sp>
      <p:pic>
        <p:nvPicPr>
          <p:cNvPr id="158"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3578" y="3226648"/>
            <a:ext cx="256889" cy="243918"/>
          </a:xfrm>
          <a:prstGeom prst="rect">
            <a:avLst/>
          </a:prstGeom>
        </p:spPr>
      </p:pic>
      <p:pic>
        <p:nvPicPr>
          <p:cNvPr id="159" name="Picture 20"/>
          <p:cNvPicPr>
            <a:picLocks noChangeAspect="1"/>
          </p:cNvPicPr>
          <p:nvPr/>
        </p:nvPicPr>
        <p:blipFill>
          <a:blip r:embed="rId6"/>
          <a:stretch>
            <a:fillRect/>
          </a:stretch>
        </p:blipFill>
        <p:spPr>
          <a:xfrm>
            <a:off x="249060" y="3838714"/>
            <a:ext cx="425192" cy="429324"/>
          </a:xfrm>
          <a:prstGeom prst="rect">
            <a:avLst/>
          </a:prstGeom>
        </p:spPr>
      </p:pic>
      <p:pic>
        <p:nvPicPr>
          <p:cNvPr id="2" name="Рисунок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434989" y="1880679"/>
            <a:ext cx="584326" cy="584326"/>
          </a:xfrm>
          <a:prstGeom prst="rect">
            <a:avLst/>
          </a:prstGeom>
        </p:spPr>
      </p:pic>
      <p:pic>
        <p:nvPicPr>
          <p:cNvPr id="3" name="Рисунок 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197860" y="2027994"/>
            <a:ext cx="639065" cy="200466"/>
          </a:xfrm>
          <a:prstGeom prst="rect">
            <a:avLst/>
          </a:prstGeom>
        </p:spPr>
      </p:pic>
      <p:pic>
        <p:nvPicPr>
          <p:cNvPr id="7" name="Рисунок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57210" y="1863735"/>
            <a:ext cx="497696" cy="497696"/>
          </a:xfrm>
          <a:prstGeom prst="rect">
            <a:avLst/>
          </a:prstGeom>
        </p:spPr>
      </p:pic>
      <p:pic>
        <p:nvPicPr>
          <p:cNvPr id="8" name="Рисунок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31283" y="3699592"/>
            <a:ext cx="437297" cy="437297"/>
          </a:xfrm>
          <a:prstGeom prst="rect">
            <a:avLst/>
          </a:prstGeom>
        </p:spPr>
      </p:pic>
      <p:pic>
        <p:nvPicPr>
          <p:cNvPr id="9" name="Рисунок 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724752" y="3666193"/>
            <a:ext cx="459078" cy="459078"/>
          </a:xfrm>
          <a:prstGeom prst="rect">
            <a:avLst/>
          </a:prstGeom>
        </p:spPr>
      </p:pic>
      <p:pic>
        <p:nvPicPr>
          <p:cNvPr id="11" name="Рисунок 1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392960" y="3661567"/>
            <a:ext cx="440519" cy="440519"/>
          </a:xfrm>
          <a:prstGeom prst="rect">
            <a:avLst/>
          </a:prstGeom>
        </p:spPr>
      </p:pic>
      <p:pic>
        <p:nvPicPr>
          <p:cNvPr id="160" name="Picture 9"/>
          <p:cNvPicPr>
            <a:picLocks noChangeAspect="1"/>
          </p:cNvPicPr>
          <p:nvPr/>
        </p:nvPicPr>
        <p:blipFill>
          <a:blip r:embed="rId22"/>
          <a:stretch>
            <a:fillRect/>
          </a:stretch>
        </p:blipFill>
        <p:spPr>
          <a:xfrm>
            <a:off x="8316416" y="7899"/>
            <a:ext cx="827729" cy="529746"/>
          </a:xfrm>
          <a:prstGeom prst="rect">
            <a:avLst/>
          </a:prstGeom>
        </p:spPr>
      </p:pic>
    </p:spTree>
    <p:extLst>
      <p:ext uri="{BB962C8B-B14F-4D97-AF65-F5344CB8AC3E}">
        <p14:creationId xmlns:p14="http://schemas.microsoft.com/office/powerpoint/2010/main" val="202096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pPr>
              <a:spcBef>
                <a:spcPts val="600"/>
              </a:spcBef>
              <a:buFont typeface="+mj-lt"/>
              <a:buAutoNum type="arabicPeriod"/>
            </a:pPr>
            <a:r>
              <a:rPr lang="en-US" dirty="0"/>
              <a:t> Investment Summary</a:t>
            </a:r>
          </a:p>
        </p:txBody>
      </p:sp>
      <p:sp>
        <p:nvSpPr>
          <p:cNvPr id="4" name="Номер слайда 3"/>
          <p:cNvSpPr>
            <a:spLocks noGrp="1"/>
          </p:cNvSpPr>
          <p:nvPr>
            <p:ph type="sldNum" sz="quarter" idx="12"/>
          </p:nvPr>
        </p:nvSpPr>
        <p:spPr/>
        <p:txBody>
          <a:bodyPr/>
          <a:lstStyle/>
          <a:p>
            <a:fld id="{D7F305DA-160D-498F-B102-A1D8643B4A2C}" type="slidenum">
              <a:rPr lang="ru-RU" smtClean="0"/>
              <a:pPr/>
              <a:t>2</a:t>
            </a:fld>
            <a:endParaRPr lang="ru-RU"/>
          </a:p>
        </p:txBody>
      </p:sp>
      <p:pic>
        <p:nvPicPr>
          <p:cNvPr id="5" name="Picture 4"/>
          <p:cNvPicPr>
            <a:picLocks noChangeAspect="1"/>
          </p:cNvPicPr>
          <p:nvPr/>
        </p:nvPicPr>
        <p:blipFill>
          <a:blip r:embed="rId3"/>
          <a:stretch>
            <a:fillRect/>
          </a:stretch>
        </p:blipFill>
        <p:spPr>
          <a:xfrm>
            <a:off x="8213179" y="7899"/>
            <a:ext cx="827729" cy="529746"/>
          </a:xfrm>
          <a:prstGeom prst="rect">
            <a:avLst/>
          </a:prstGeom>
        </p:spPr>
      </p:pic>
    </p:spTree>
    <p:extLst>
      <p:ext uri="{BB962C8B-B14F-4D97-AF65-F5344CB8AC3E}">
        <p14:creationId xmlns:p14="http://schemas.microsoft.com/office/powerpoint/2010/main" val="161846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20</a:t>
            </a:fld>
            <a:endParaRPr lang="ru-RU"/>
          </a:p>
        </p:txBody>
      </p:sp>
      <p:sp>
        <p:nvSpPr>
          <p:cNvPr id="5" name="Title 1"/>
          <p:cNvSpPr>
            <a:spLocks noGrp="1"/>
          </p:cNvSpPr>
          <p:nvPr>
            <p:ph type="title"/>
          </p:nvPr>
        </p:nvSpPr>
        <p:spPr>
          <a:xfrm>
            <a:off x="395536" y="116632"/>
            <a:ext cx="8159540" cy="312281"/>
          </a:xfrm>
        </p:spPr>
        <p:txBody>
          <a:bodyPr/>
          <a:lstStyle/>
          <a:p>
            <a:r>
              <a:rPr lang="en-US" dirty="0"/>
              <a:t>Repeat Sales Business Process &amp; Online</a:t>
            </a:r>
          </a:p>
        </p:txBody>
      </p:sp>
      <p:sp>
        <p:nvSpPr>
          <p:cNvPr id="11" name="Прямоугольник 99"/>
          <p:cNvSpPr/>
          <p:nvPr/>
        </p:nvSpPr>
        <p:spPr>
          <a:xfrm>
            <a:off x="2229346" y="2302889"/>
            <a:ext cx="2965071" cy="2282827"/>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rPr>
              <a:t>Terrasoft</a:t>
            </a:r>
          </a:p>
        </p:txBody>
      </p:sp>
      <p:pic>
        <p:nvPicPr>
          <p:cNvPr id="22" name="Picture 1025" descr="http://www.viscoseclosures.com/wp/wp-content/uploads/2013/12/customer-icon.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97" t="9489" r="18255" b="6847"/>
          <a:stretch/>
        </p:blipFill>
        <p:spPr bwMode="auto">
          <a:xfrm>
            <a:off x="707325" y="2385891"/>
            <a:ext cx="498760" cy="972375"/>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Arrow 24"/>
          <p:cNvSpPr/>
          <p:nvPr/>
        </p:nvSpPr>
        <p:spPr>
          <a:xfrm>
            <a:off x="1857882" y="2921153"/>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 name="TextBox 26"/>
          <p:cNvSpPr txBox="1"/>
          <p:nvPr/>
        </p:nvSpPr>
        <p:spPr>
          <a:xfrm>
            <a:off x="602689" y="3256824"/>
            <a:ext cx="683057" cy="242441"/>
          </a:xfrm>
          <a:prstGeom prst="rect">
            <a:avLst/>
          </a:prstGeom>
          <a:noFill/>
        </p:spPr>
        <p:txBody>
          <a:bodyPr wrap="square" rtlCol="0">
            <a:spAutoFit/>
          </a:bodyPr>
          <a:lstStyle/>
          <a:p>
            <a:pPr algn="ctr"/>
            <a:r>
              <a:rPr lang="en-US" sz="800" dirty="0"/>
              <a:t>Customer</a:t>
            </a:r>
          </a:p>
        </p:txBody>
      </p:sp>
      <p:sp>
        <p:nvSpPr>
          <p:cNvPr id="53" name="Прямоугольник 203"/>
          <p:cNvSpPr/>
          <p:nvPr/>
        </p:nvSpPr>
        <p:spPr>
          <a:xfrm>
            <a:off x="4463408" y="4864213"/>
            <a:ext cx="706939" cy="308746"/>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700" dirty="0" err="1">
                <a:solidFill>
                  <a:schemeClr val="tx1"/>
                </a:solidFill>
              </a:rPr>
              <a:t>acounting</a:t>
            </a:r>
            <a:endParaRPr lang="en-US" sz="700" dirty="0">
              <a:solidFill>
                <a:schemeClr val="tx1"/>
              </a:solidFill>
            </a:endParaRPr>
          </a:p>
        </p:txBody>
      </p:sp>
      <p:cxnSp>
        <p:nvCxnSpPr>
          <p:cNvPr id="54" name="Straight Arrow Connector 3225"/>
          <p:cNvCxnSpPr/>
          <p:nvPr/>
        </p:nvCxnSpPr>
        <p:spPr>
          <a:xfrm flipV="1">
            <a:off x="4823334" y="3607165"/>
            <a:ext cx="0" cy="1244683"/>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10968"/>
          <p:cNvSpPr/>
          <p:nvPr/>
        </p:nvSpPr>
        <p:spPr>
          <a:xfrm>
            <a:off x="4596409" y="2607055"/>
            <a:ext cx="523912" cy="482654"/>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Contract </a:t>
            </a:r>
            <a:r>
              <a:rPr lang="en-US" sz="500">
                <a:solidFill>
                  <a:schemeClr val="tx1"/>
                </a:solidFill>
              </a:rPr>
              <a:t>confirmation </a:t>
            </a:r>
            <a:endParaRPr lang="en-US" sz="500" dirty="0">
              <a:solidFill>
                <a:schemeClr val="tx1"/>
              </a:solidFill>
            </a:endParaRPr>
          </a:p>
        </p:txBody>
      </p:sp>
      <p:sp>
        <p:nvSpPr>
          <p:cNvPr id="57" name="Rectangle 10968"/>
          <p:cNvSpPr/>
          <p:nvPr/>
        </p:nvSpPr>
        <p:spPr>
          <a:xfrm>
            <a:off x="4596409" y="3102074"/>
            <a:ext cx="523912" cy="465305"/>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Loan granting</a:t>
            </a:r>
          </a:p>
        </p:txBody>
      </p:sp>
      <p:sp>
        <p:nvSpPr>
          <p:cNvPr id="58" name="Стрелка вниз 76"/>
          <p:cNvSpPr/>
          <p:nvPr/>
        </p:nvSpPr>
        <p:spPr>
          <a:xfrm>
            <a:off x="4823334" y="3012752"/>
            <a:ext cx="112181" cy="113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an 95"/>
          <p:cNvSpPr/>
          <p:nvPr/>
        </p:nvSpPr>
        <p:spPr>
          <a:xfrm>
            <a:off x="2310677" y="4777160"/>
            <a:ext cx="1238636" cy="1065854"/>
          </a:xfrm>
          <a:prstGeom prst="can">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Credit Background Check and in-house social score</a:t>
            </a:r>
          </a:p>
        </p:txBody>
      </p:sp>
      <p:sp>
        <p:nvSpPr>
          <p:cNvPr id="98" name="Rectangle 10968"/>
          <p:cNvSpPr/>
          <p:nvPr/>
        </p:nvSpPr>
        <p:spPr>
          <a:xfrm>
            <a:off x="2904420" y="2643658"/>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00" dirty="0">
                <a:solidFill>
                  <a:schemeClr val="tx1"/>
                </a:solidFill>
              </a:rPr>
              <a:t>Approval</a:t>
            </a:r>
            <a:endParaRPr lang="en-US" sz="500" dirty="0">
              <a:solidFill>
                <a:schemeClr val="tx1"/>
              </a:solidFill>
            </a:endParaRPr>
          </a:p>
        </p:txBody>
      </p:sp>
      <p:sp>
        <p:nvSpPr>
          <p:cNvPr id="99" name="Rectangle 10968"/>
          <p:cNvSpPr/>
          <p:nvPr/>
        </p:nvSpPr>
        <p:spPr>
          <a:xfrm>
            <a:off x="3421282" y="3100165"/>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Reject</a:t>
            </a:r>
          </a:p>
        </p:txBody>
      </p:sp>
      <p:sp>
        <p:nvSpPr>
          <p:cNvPr id="100" name="Rectangle 10968"/>
          <p:cNvSpPr/>
          <p:nvPr/>
        </p:nvSpPr>
        <p:spPr>
          <a:xfrm>
            <a:off x="2903832" y="3098318"/>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Black lists </a:t>
            </a:r>
          </a:p>
        </p:txBody>
      </p:sp>
      <p:sp>
        <p:nvSpPr>
          <p:cNvPr id="101" name="Rectangle 10968"/>
          <p:cNvSpPr/>
          <p:nvPr/>
        </p:nvSpPr>
        <p:spPr>
          <a:xfrm>
            <a:off x="3421282" y="2642945"/>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Approve Status</a:t>
            </a:r>
          </a:p>
        </p:txBody>
      </p:sp>
      <p:sp>
        <p:nvSpPr>
          <p:cNvPr id="104" name="Стрелка вниз 69"/>
          <p:cNvSpPr/>
          <p:nvPr/>
        </p:nvSpPr>
        <p:spPr>
          <a:xfrm rot="10800000">
            <a:off x="3131086" y="3041887"/>
            <a:ext cx="75027" cy="119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05" name="Стрелка вниз 70"/>
          <p:cNvSpPr/>
          <p:nvPr/>
        </p:nvSpPr>
        <p:spPr>
          <a:xfrm rot="16200000">
            <a:off x="3396315" y="2828259"/>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08" name="Прямоугольник 1"/>
          <p:cNvSpPr/>
          <p:nvPr/>
        </p:nvSpPr>
        <p:spPr>
          <a:xfrm>
            <a:off x="2342469" y="2605092"/>
            <a:ext cx="1657656" cy="1002073"/>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endCxn id="96" idx="1"/>
          </p:cNvCxnSpPr>
          <p:nvPr/>
        </p:nvCxnSpPr>
        <p:spPr>
          <a:xfrm flipH="1">
            <a:off x="2929995" y="3556777"/>
            <a:ext cx="227894" cy="1220383"/>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684112" y="3554930"/>
            <a:ext cx="0" cy="1170214"/>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Стрелка вниз 70"/>
          <p:cNvSpPr/>
          <p:nvPr/>
        </p:nvSpPr>
        <p:spPr>
          <a:xfrm rot="16200000">
            <a:off x="3403096" y="3254546"/>
            <a:ext cx="99901" cy="122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117" name="Стрелка вниз 70"/>
          <p:cNvSpPr/>
          <p:nvPr/>
        </p:nvSpPr>
        <p:spPr>
          <a:xfrm rot="16200000">
            <a:off x="4234075" y="2605734"/>
            <a:ext cx="104803" cy="562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72" name="Rectangle 71"/>
          <p:cNvSpPr/>
          <p:nvPr/>
        </p:nvSpPr>
        <p:spPr>
          <a:xfrm>
            <a:off x="1299242" y="3029656"/>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Inbound </a:t>
            </a:r>
            <a:r>
              <a:rPr lang="en-US" sz="500">
                <a:solidFill>
                  <a:schemeClr val="tx1"/>
                </a:solidFill>
              </a:rPr>
              <a:t>call </a:t>
            </a:r>
            <a:endParaRPr lang="en-US" sz="500" dirty="0">
              <a:solidFill>
                <a:schemeClr val="tx1"/>
              </a:solidFill>
            </a:endParaRPr>
          </a:p>
        </p:txBody>
      </p:sp>
      <p:sp>
        <p:nvSpPr>
          <p:cNvPr id="73" name="Rectangle 72"/>
          <p:cNvSpPr/>
          <p:nvPr/>
        </p:nvSpPr>
        <p:spPr>
          <a:xfrm>
            <a:off x="1299536" y="2573044"/>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Outbound </a:t>
            </a:r>
            <a:r>
              <a:rPr lang="en-US" sz="500">
                <a:solidFill>
                  <a:schemeClr val="tx1"/>
                </a:solidFill>
              </a:rPr>
              <a:t>call </a:t>
            </a:r>
            <a:endParaRPr lang="en-US" sz="500" dirty="0">
              <a:solidFill>
                <a:schemeClr val="tx1"/>
              </a:solidFill>
            </a:endParaRPr>
          </a:p>
        </p:txBody>
      </p:sp>
      <p:sp>
        <p:nvSpPr>
          <p:cNvPr id="74" name="Стрелка вниз 82"/>
          <p:cNvSpPr/>
          <p:nvPr/>
        </p:nvSpPr>
        <p:spPr>
          <a:xfrm rot="10800000">
            <a:off x="2310677" y="3246870"/>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299536" y="2116432"/>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SMS campaign</a:t>
            </a:r>
          </a:p>
        </p:txBody>
      </p:sp>
      <p:sp>
        <p:nvSpPr>
          <p:cNvPr id="82" name="Rectangle 10968"/>
          <p:cNvSpPr/>
          <p:nvPr/>
        </p:nvSpPr>
        <p:spPr>
          <a:xfrm>
            <a:off x="2393756" y="3097415"/>
            <a:ext cx="517450" cy="45661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00" dirty="0">
                <a:solidFill>
                  <a:schemeClr val="tx1"/>
                </a:solidFill>
              </a:rPr>
              <a:t>Checking workplace</a:t>
            </a:r>
          </a:p>
          <a:p>
            <a:pPr algn="ctr"/>
            <a:r>
              <a:rPr lang="en-MY" sz="500" dirty="0">
                <a:solidFill>
                  <a:schemeClr val="tx1"/>
                </a:solidFill>
              </a:rPr>
              <a:t>+request 1-2 cont. person</a:t>
            </a:r>
            <a:endParaRPr lang="en-US" sz="500" dirty="0">
              <a:solidFill>
                <a:schemeClr val="tx1"/>
              </a:solidFill>
            </a:endParaRPr>
          </a:p>
        </p:txBody>
      </p:sp>
      <p:sp>
        <p:nvSpPr>
          <p:cNvPr id="103" name="Стрелка вниз 66"/>
          <p:cNvSpPr/>
          <p:nvPr/>
        </p:nvSpPr>
        <p:spPr>
          <a:xfrm rot="16200000">
            <a:off x="2880428" y="3298341"/>
            <a:ext cx="102456" cy="104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pic>
        <p:nvPicPr>
          <p:cNvPr id="88" name="Picture 1033" descr="http://www.5tibetansworkshop.com/wp-content/uploads/2014/10/headphones-at-comput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5955" y="2514319"/>
            <a:ext cx="228425" cy="20605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10968"/>
          <p:cNvSpPr/>
          <p:nvPr/>
        </p:nvSpPr>
        <p:spPr>
          <a:xfrm>
            <a:off x="2388153" y="2641704"/>
            <a:ext cx="517450" cy="452710"/>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Searching customer in Pre-approved list</a:t>
            </a:r>
          </a:p>
        </p:txBody>
      </p:sp>
      <p:sp>
        <p:nvSpPr>
          <p:cNvPr id="102" name="Стрелка вниз 11"/>
          <p:cNvSpPr/>
          <p:nvPr/>
        </p:nvSpPr>
        <p:spPr>
          <a:xfrm>
            <a:off x="2619709" y="3054200"/>
            <a:ext cx="76329" cy="119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0"/>
          </a:p>
        </p:txBody>
      </p:sp>
      <p:sp>
        <p:nvSpPr>
          <p:cNvPr id="75" name="Стрелка вниз 82"/>
          <p:cNvSpPr/>
          <p:nvPr/>
        </p:nvSpPr>
        <p:spPr>
          <a:xfrm rot="16200000">
            <a:off x="1163685" y="3139790"/>
            <a:ext cx="68890" cy="135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
          <p:cNvSpPr/>
          <p:nvPr/>
        </p:nvSpPr>
        <p:spPr>
          <a:xfrm>
            <a:off x="7324576" y="824672"/>
            <a:ext cx="216024" cy="21602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609236" y="725885"/>
            <a:ext cx="1534764" cy="507831"/>
          </a:xfrm>
          <a:prstGeom prst="rect">
            <a:avLst/>
          </a:prstGeom>
          <a:noFill/>
        </p:spPr>
        <p:txBody>
          <a:bodyPr wrap="square" rtlCol="0">
            <a:spAutoFit/>
          </a:bodyPr>
          <a:lstStyle/>
          <a:p>
            <a:r>
              <a:rPr lang="en-US" sz="900" dirty="0"/>
              <a:t>Functionality already available in Terrasoft and planned to be used</a:t>
            </a:r>
          </a:p>
        </p:txBody>
      </p:sp>
      <p:sp>
        <p:nvSpPr>
          <p:cNvPr id="64" name="Прямоугольник 8"/>
          <p:cNvSpPr/>
          <p:nvPr/>
        </p:nvSpPr>
        <p:spPr>
          <a:xfrm>
            <a:off x="7319012" y="1272535"/>
            <a:ext cx="216024" cy="21602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609236" y="1196752"/>
            <a:ext cx="1534764" cy="507831"/>
          </a:xfrm>
          <a:prstGeom prst="rect">
            <a:avLst/>
          </a:prstGeom>
          <a:noFill/>
        </p:spPr>
        <p:txBody>
          <a:bodyPr wrap="square" rtlCol="0">
            <a:spAutoFit/>
          </a:bodyPr>
          <a:lstStyle/>
          <a:p>
            <a:r>
              <a:rPr lang="en-US" sz="900" dirty="0"/>
              <a:t>New functionality&amp;Integrations to be implemented in </a:t>
            </a:r>
            <a:r>
              <a:rPr lang="en-US" sz="900" dirty="0" err="1"/>
              <a:t>Terrasoft</a:t>
            </a:r>
            <a:endParaRPr lang="en-US" sz="900" dirty="0"/>
          </a:p>
        </p:txBody>
      </p:sp>
      <p:pic>
        <p:nvPicPr>
          <p:cNvPr id="62" name="Рисунок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sp>
        <p:nvSpPr>
          <p:cNvPr id="92" name="Rectangle 71"/>
          <p:cNvSpPr/>
          <p:nvPr/>
        </p:nvSpPr>
        <p:spPr>
          <a:xfrm>
            <a:off x="1299389" y="3486268"/>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Application</a:t>
            </a:r>
          </a:p>
        </p:txBody>
      </p:sp>
      <p:sp>
        <p:nvSpPr>
          <p:cNvPr id="94" name="Rectangle 71"/>
          <p:cNvSpPr/>
          <p:nvPr/>
        </p:nvSpPr>
        <p:spPr>
          <a:xfrm>
            <a:off x="1299242" y="3942880"/>
            <a:ext cx="517450" cy="45661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website</a:t>
            </a:r>
          </a:p>
        </p:txBody>
      </p:sp>
      <p:pic>
        <p:nvPicPr>
          <p:cNvPr id="97" name="Рисунок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3191" y="4156174"/>
            <a:ext cx="903305" cy="712986"/>
          </a:xfrm>
          <a:prstGeom prst="rect">
            <a:avLst/>
          </a:prstGeom>
        </p:spPr>
      </p:pic>
      <p:sp>
        <p:nvSpPr>
          <p:cNvPr id="106" name="Rectangle 3083"/>
          <p:cNvSpPr>
            <a:spLocks noChangeArrowheads="1"/>
          </p:cNvSpPr>
          <p:nvPr/>
        </p:nvSpPr>
        <p:spPr bwMode="auto">
          <a:xfrm>
            <a:off x="7905646" y="3100095"/>
            <a:ext cx="1339778" cy="351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dirty="0">
                <a:solidFill>
                  <a:schemeClr val="tx1"/>
                </a:solidFill>
              </a:rPr>
              <a:t>Transfer to customer’s bank account</a:t>
            </a:r>
          </a:p>
        </p:txBody>
      </p:sp>
      <p:sp>
        <p:nvSpPr>
          <p:cNvPr id="107" name="Прямоугольник 203"/>
          <p:cNvSpPr/>
          <p:nvPr/>
        </p:nvSpPr>
        <p:spPr>
          <a:xfrm>
            <a:off x="6570265" y="4265197"/>
            <a:ext cx="1353341" cy="584830"/>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rPr>
              <a:t>Payment Systems</a:t>
            </a:r>
          </a:p>
          <a:p>
            <a:pPr algn="ctr"/>
            <a:r>
              <a:rPr lang="en-US" altLang="en-US" sz="700" dirty="0">
                <a:solidFill>
                  <a:schemeClr val="tx1"/>
                </a:solidFill>
              </a:rPr>
              <a:t>Transfer to borrower’s e-wallet</a:t>
            </a:r>
          </a:p>
          <a:p>
            <a:pPr algn="ctr"/>
            <a:r>
              <a:rPr lang="en-US" altLang="en-US" sz="700" dirty="0">
                <a:solidFill>
                  <a:schemeClr val="tx1"/>
                </a:solidFill>
              </a:rPr>
              <a:t>from our investor`s e-wallet</a:t>
            </a:r>
          </a:p>
          <a:p>
            <a:pPr algn="ctr"/>
            <a:endParaRPr lang="en-US" sz="700" dirty="0">
              <a:solidFill>
                <a:schemeClr val="tx1"/>
              </a:solidFill>
            </a:endParaRPr>
          </a:p>
        </p:txBody>
      </p:sp>
      <p:sp>
        <p:nvSpPr>
          <p:cNvPr id="111" name="Rectangle 3083"/>
          <p:cNvSpPr>
            <a:spLocks noChangeArrowheads="1"/>
          </p:cNvSpPr>
          <p:nvPr/>
        </p:nvSpPr>
        <p:spPr bwMode="auto">
          <a:xfrm>
            <a:off x="7885187" y="4805603"/>
            <a:ext cx="1339778" cy="351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800" dirty="0">
                <a:solidFill>
                  <a:schemeClr val="tx1"/>
                </a:solidFill>
              </a:rPr>
              <a:t>Transfer to customer’s e-wallet account</a:t>
            </a:r>
          </a:p>
        </p:txBody>
      </p:sp>
      <p:sp>
        <p:nvSpPr>
          <p:cNvPr id="114" name="Right Arrow 3251"/>
          <p:cNvSpPr/>
          <p:nvPr/>
        </p:nvSpPr>
        <p:spPr>
          <a:xfrm>
            <a:off x="7982344" y="4244749"/>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15" name="Прямоугольник 203"/>
          <p:cNvSpPr/>
          <p:nvPr/>
        </p:nvSpPr>
        <p:spPr>
          <a:xfrm>
            <a:off x="6589776" y="2705215"/>
            <a:ext cx="1311834" cy="789996"/>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rPr>
              <a:t>BANKS with payroll service</a:t>
            </a:r>
          </a:p>
          <a:p>
            <a:pPr algn="ctr"/>
            <a:r>
              <a:rPr lang="en-US" altLang="en-US" sz="700" dirty="0">
                <a:solidFill>
                  <a:schemeClr val="tx1"/>
                </a:solidFill>
              </a:rPr>
              <a:t>Transfer to borrower's bank account</a:t>
            </a:r>
          </a:p>
          <a:p>
            <a:pPr algn="ctr"/>
            <a:r>
              <a:rPr lang="en-US" altLang="en-US" sz="700" dirty="0">
                <a:solidFill>
                  <a:schemeClr val="tx1"/>
                </a:solidFill>
              </a:rPr>
              <a:t>From our investor`s bank account</a:t>
            </a:r>
          </a:p>
          <a:p>
            <a:pPr algn="ctr"/>
            <a:endParaRPr lang="en-US" sz="700" dirty="0">
              <a:solidFill>
                <a:schemeClr val="tx1"/>
              </a:solidFill>
            </a:endParaRPr>
          </a:p>
        </p:txBody>
      </p:sp>
      <p:pic>
        <p:nvPicPr>
          <p:cNvPr id="116" name="Picture 1041" descr="https://encrypted-tbn3.gstatic.com/images?q=tbn:ANd9GcRF9JTEcwyYGFFzZ1n2qVTeRi1J1C_r_zofc2vi7jXVKxzWmUaS5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35298" y="2438480"/>
            <a:ext cx="880474" cy="687307"/>
          </a:xfrm>
          <a:prstGeom prst="rect">
            <a:avLst/>
          </a:prstGeom>
          <a:noFill/>
          <a:extLst>
            <a:ext uri="{909E8E84-426E-40DD-AFC4-6F175D3DCCD1}">
              <a14:hiddenFill xmlns:a14="http://schemas.microsoft.com/office/drawing/2010/main">
                <a:solidFill>
                  <a:srgbClr val="FFFFFF"/>
                </a:solidFill>
              </a14:hiddenFill>
            </a:ext>
          </a:extLst>
        </p:spPr>
      </p:pic>
      <p:pic>
        <p:nvPicPr>
          <p:cNvPr id="125" name="Рисунок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26583" y="3747972"/>
            <a:ext cx="486646" cy="312844"/>
          </a:xfrm>
          <a:prstGeom prst="rect">
            <a:avLst/>
          </a:prstGeom>
        </p:spPr>
      </p:pic>
      <p:sp>
        <p:nvSpPr>
          <p:cNvPr id="129" name="Right Arrow 3251"/>
          <p:cNvSpPr/>
          <p:nvPr/>
        </p:nvSpPr>
        <p:spPr>
          <a:xfrm>
            <a:off x="7942549" y="2701838"/>
            <a:ext cx="334072"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30" name="Прямоугольник 203"/>
          <p:cNvSpPr/>
          <p:nvPr/>
        </p:nvSpPr>
        <p:spPr>
          <a:xfrm>
            <a:off x="5510155" y="2243190"/>
            <a:ext cx="740560" cy="2606837"/>
          </a:xfrm>
          <a:prstGeom prst="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dirty="0">
                <a:solidFill>
                  <a:schemeClr val="tx1"/>
                </a:solidFill>
              </a:rPr>
              <a:t>investors </a:t>
            </a:r>
            <a:r>
              <a:rPr lang="ru-RU" sz="1100" dirty="0">
                <a:solidFill>
                  <a:schemeClr val="tx1"/>
                </a:solidFill>
              </a:rPr>
              <a:t>«</a:t>
            </a:r>
            <a:r>
              <a:rPr lang="en-US" sz="1100" dirty="0">
                <a:solidFill>
                  <a:schemeClr val="tx1"/>
                </a:solidFill>
              </a:rPr>
              <a:t>peers</a:t>
            </a:r>
            <a:r>
              <a:rPr lang="ru-RU" sz="1100" dirty="0">
                <a:solidFill>
                  <a:schemeClr val="tx1"/>
                </a:solidFill>
              </a:rPr>
              <a:t>»</a:t>
            </a:r>
            <a:endParaRPr lang="en-US" sz="1100" dirty="0">
              <a:solidFill>
                <a:schemeClr val="tx1"/>
              </a:solidFill>
            </a:endParaRPr>
          </a:p>
        </p:txBody>
      </p:sp>
      <p:sp>
        <p:nvSpPr>
          <p:cNvPr id="131" name="Right Arrow 3251"/>
          <p:cNvSpPr/>
          <p:nvPr/>
        </p:nvSpPr>
        <p:spPr>
          <a:xfrm>
            <a:off x="5103086" y="3225750"/>
            <a:ext cx="609236"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pic>
        <p:nvPicPr>
          <p:cNvPr id="132"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850215" y="2688488"/>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717142" y="2982137"/>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893297" y="3282164"/>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691975" y="3561066"/>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827421" y="3809932"/>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710212" y="4075681"/>
            <a:ext cx="242371" cy="437262"/>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025" descr="http://www.viscoseclosures.com/wp/wp-content/uploads/2013/12/customer-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697" t="9489" r="18255" b="6847"/>
          <a:stretch/>
        </p:blipFill>
        <p:spPr bwMode="auto">
          <a:xfrm>
            <a:off x="5807144" y="4312330"/>
            <a:ext cx="242371" cy="437262"/>
          </a:xfrm>
          <a:prstGeom prst="rect">
            <a:avLst/>
          </a:prstGeom>
          <a:noFill/>
          <a:extLst>
            <a:ext uri="{909E8E84-426E-40DD-AFC4-6F175D3DCCD1}">
              <a14:hiddenFill xmlns:a14="http://schemas.microsoft.com/office/drawing/2010/main">
                <a:solidFill>
                  <a:srgbClr val="FFFFFF"/>
                </a:solidFill>
              </a14:hiddenFill>
            </a:ext>
          </a:extLst>
        </p:spPr>
      </p:pic>
      <p:sp>
        <p:nvSpPr>
          <p:cNvPr id="139" name="Right Arrow 3251"/>
          <p:cNvSpPr/>
          <p:nvPr/>
        </p:nvSpPr>
        <p:spPr>
          <a:xfrm>
            <a:off x="6228864" y="2701838"/>
            <a:ext cx="420426"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sp>
        <p:nvSpPr>
          <p:cNvPr id="140" name="Right Arrow 3251"/>
          <p:cNvSpPr/>
          <p:nvPr/>
        </p:nvSpPr>
        <p:spPr>
          <a:xfrm>
            <a:off x="6239266" y="4221088"/>
            <a:ext cx="392017" cy="305081"/>
          </a:xfrm>
          <a:prstGeom prst="rightArrow">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t>
            </a:r>
          </a:p>
        </p:txBody>
      </p:sp>
      <p:pic>
        <p:nvPicPr>
          <p:cNvPr id="141"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8183830" y="2911357"/>
            <a:ext cx="153088" cy="27618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025" descr="http://www.viscoseclosures.com/wp/wp-content/uploads/2013/12/customer-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697" t="9489" r="18255" b="6847"/>
          <a:stretch/>
        </p:blipFill>
        <p:spPr bwMode="auto">
          <a:xfrm>
            <a:off x="8239872" y="4588027"/>
            <a:ext cx="153088" cy="276186"/>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142"/>
          <p:cNvSpPr txBox="1"/>
          <p:nvPr/>
        </p:nvSpPr>
        <p:spPr>
          <a:xfrm>
            <a:off x="3559698" y="4611060"/>
            <a:ext cx="925698" cy="215444"/>
          </a:xfrm>
          <a:prstGeom prst="rect">
            <a:avLst/>
          </a:prstGeom>
          <a:noFill/>
        </p:spPr>
        <p:txBody>
          <a:bodyPr wrap="square" rtlCol="0">
            <a:spAutoFit/>
          </a:bodyPr>
          <a:lstStyle/>
          <a:p>
            <a:pPr algn="ctr"/>
            <a:r>
              <a:rPr lang="en-US" sz="800" b="1" dirty="0"/>
              <a:t>SMS Gateway</a:t>
            </a:r>
          </a:p>
        </p:txBody>
      </p:sp>
      <p:cxnSp>
        <p:nvCxnSpPr>
          <p:cNvPr id="144" name="Straight Arrow Connector 75"/>
          <p:cNvCxnSpPr>
            <a:stCxn id="145" idx="2"/>
            <a:endCxn id="98" idx="0"/>
          </p:cNvCxnSpPr>
          <p:nvPr/>
        </p:nvCxnSpPr>
        <p:spPr>
          <a:xfrm>
            <a:off x="3157889" y="2288118"/>
            <a:ext cx="5256" cy="355540"/>
          </a:xfrm>
          <a:prstGeom prst="straightConnector1">
            <a:avLst/>
          </a:prstGeom>
          <a:ln w="158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695040" y="2072674"/>
            <a:ext cx="925698" cy="215444"/>
          </a:xfrm>
          <a:prstGeom prst="rect">
            <a:avLst/>
          </a:prstGeom>
          <a:noFill/>
        </p:spPr>
        <p:txBody>
          <a:bodyPr wrap="square" rtlCol="0">
            <a:spAutoFit/>
          </a:bodyPr>
          <a:lstStyle/>
          <a:p>
            <a:pPr algn="ctr"/>
            <a:r>
              <a:rPr lang="en-US" sz="800" b="1" dirty="0"/>
              <a:t>SMS Gateway</a:t>
            </a:r>
          </a:p>
        </p:txBody>
      </p:sp>
      <p:sp>
        <p:nvSpPr>
          <p:cNvPr id="146" name="TextBox 145"/>
          <p:cNvSpPr txBox="1"/>
          <p:nvPr/>
        </p:nvSpPr>
        <p:spPr>
          <a:xfrm>
            <a:off x="1001919" y="1230707"/>
            <a:ext cx="1112095" cy="261610"/>
          </a:xfrm>
          <a:prstGeom prst="rect">
            <a:avLst/>
          </a:prstGeom>
          <a:noFill/>
        </p:spPr>
        <p:txBody>
          <a:bodyPr wrap="square" rtlCol="0">
            <a:spAutoFit/>
          </a:bodyPr>
          <a:lstStyle/>
          <a:p>
            <a:pPr algn="ctr"/>
            <a:r>
              <a:rPr lang="en-US" sz="1050" b="1" dirty="0"/>
              <a:t>Application</a:t>
            </a:r>
            <a:r>
              <a:rPr lang="en-US" sz="1050" dirty="0"/>
              <a:t> </a:t>
            </a:r>
          </a:p>
        </p:txBody>
      </p:sp>
      <p:sp>
        <p:nvSpPr>
          <p:cNvPr id="147" name="TextBox 146"/>
          <p:cNvSpPr txBox="1"/>
          <p:nvPr/>
        </p:nvSpPr>
        <p:spPr>
          <a:xfrm>
            <a:off x="2494962" y="1245822"/>
            <a:ext cx="1080120" cy="261610"/>
          </a:xfrm>
          <a:prstGeom prst="rect">
            <a:avLst/>
          </a:prstGeom>
          <a:noFill/>
        </p:spPr>
        <p:txBody>
          <a:bodyPr wrap="square" rtlCol="0">
            <a:spAutoFit/>
          </a:bodyPr>
          <a:lstStyle/>
          <a:p>
            <a:pPr algn="ctr"/>
            <a:r>
              <a:rPr lang="en-US" sz="1050" b="1" dirty="0"/>
              <a:t>Decision</a:t>
            </a:r>
          </a:p>
        </p:txBody>
      </p:sp>
      <p:sp>
        <p:nvSpPr>
          <p:cNvPr id="148" name="TextBox 147"/>
          <p:cNvSpPr txBox="1"/>
          <p:nvPr/>
        </p:nvSpPr>
        <p:spPr>
          <a:xfrm>
            <a:off x="3757885" y="1250176"/>
            <a:ext cx="1787839" cy="738664"/>
          </a:xfrm>
          <a:prstGeom prst="rect">
            <a:avLst/>
          </a:prstGeom>
          <a:noFill/>
        </p:spPr>
        <p:txBody>
          <a:bodyPr wrap="square" rtlCol="0">
            <a:spAutoFit/>
          </a:bodyPr>
          <a:lstStyle/>
          <a:p>
            <a:r>
              <a:rPr lang="en-US" sz="1000" b="1" dirty="0"/>
              <a:t>Contract signing:</a:t>
            </a:r>
          </a:p>
          <a:p>
            <a:pPr fontAlgn="t"/>
            <a:r>
              <a:rPr lang="en-US" sz="800" dirty="0"/>
              <a:t>Loan agreement</a:t>
            </a:r>
            <a:endParaRPr lang="ru-RU" sz="800" dirty="0"/>
          </a:p>
          <a:p>
            <a:pPr fontAlgn="t"/>
            <a:r>
              <a:rPr lang="en-US" sz="800" dirty="0"/>
              <a:t>Acknowledgement of Fees ( LGC )</a:t>
            </a:r>
            <a:endParaRPr lang="ru-RU" sz="800" dirty="0"/>
          </a:p>
          <a:p>
            <a:pPr fontAlgn="t"/>
            <a:r>
              <a:rPr lang="en-US" sz="800" dirty="0"/>
              <a:t>Agreement for debt collection</a:t>
            </a:r>
            <a:endParaRPr lang="ru-RU" sz="800" dirty="0"/>
          </a:p>
          <a:p>
            <a:pPr algn="ctr"/>
            <a:endParaRPr lang="en-US" sz="800" dirty="0"/>
          </a:p>
        </p:txBody>
      </p:sp>
      <p:sp>
        <p:nvSpPr>
          <p:cNvPr id="149" name="TextBox 148"/>
          <p:cNvSpPr txBox="1"/>
          <p:nvPr/>
        </p:nvSpPr>
        <p:spPr>
          <a:xfrm>
            <a:off x="5388269" y="1245822"/>
            <a:ext cx="1080120" cy="261610"/>
          </a:xfrm>
          <a:prstGeom prst="rect">
            <a:avLst/>
          </a:prstGeom>
          <a:noFill/>
        </p:spPr>
        <p:txBody>
          <a:bodyPr wrap="square" rtlCol="0">
            <a:spAutoFit/>
          </a:bodyPr>
          <a:lstStyle/>
          <a:p>
            <a:pPr algn="ctr"/>
            <a:r>
              <a:rPr lang="en-US" sz="1050" b="1" dirty="0"/>
              <a:t>Loan granting</a:t>
            </a:r>
          </a:p>
        </p:txBody>
      </p:sp>
      <p:pic>
        <p:nvPicPr>
          <p:cNvPr id="84" name="Picture 7"/>
          <p:cNvPicPr>
            <a:picLocks noChangeAspect="1"/>
          </p:cNvPicPr>
          <p:nvPr/>
        </p:nvPicPr>
        <p:blipFill rotWithShape="1">
          <a:blip r:embed="rId11" cstate="print">
            <a:extLst>
              <a:ext uri="{28A0092B-C50C-407E-A947-70E740481C1C}">
                <a14:useLocalDpi xmlns:a14="http://schemas.microsoft.com/office/drawing/2010/main" val="0"/>
              </a:ext>
            </a:extLst>
          </a:blip>
          <a:srcRect t="34275" b="33587"/>
          <a:stretch/>
        </p:blipFill>
        <p:spPr>
          <a:xfrm>
            <a:off x="2555776" y="5517232"/>
            <a:ext cx="724481" cy="232829"/>
          </a:xfrm>
          <a:prstGeom prst="rect">
            <a:avLst/>
          </a:prstGeom>
        </p:spPr>
      </p:pic>
      <p:pic>
        <p:nvPicPr>
          <p:cNvPr id="85" name="Picture 10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24193" y="4826504"/>
            <a:ext cx="718669" cy="124728"/>
          </a:xfrm>
          <a:prstGeom prst="rect">
            <a:avLst/>
          </a:prstGeom>
        </p:spPr>
      </p:pic>
      <p:pic>
        <p:nvPicPr>
          <p:cNvPr id="86" name="Picture 10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79487" y="1988840"/>
            <a:ext cx="718669" cy="124728"/>
          </a:xfrm>
          <a:prstGeom prst="rect">
            <a:avLst/>
          </a:prstGeom>
        </p:spPr>
      </p:pic>
      <p:pic>
        <p:nvPicPr>
          <p:cNvPr id="8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13072" y="2891748"/>
            <a:ext cx="256889" cy="243918"/>
          </a:xfrm>
          <a:prstGeom prst="rect">
            <a:avLst/>
          </a:prstGeom>
        </p:spPr>
      </p:pic>
      <p:pic>
        <p:nvPicPr>
          <p:cNvPr id="90" name="Picture 20"/>
          <p:cNvPicPr>
            <a:picLocks noChangeAspect="1"/>
          </p:cNvPicPr>
          <p:nvPr/>
        </p:nvPicPr>
        <p:blipFill>
          <a:blip r:embed="rId14"/>
          <a:stretch>
            <a:fillRect/>
          </a:stretch>
        </p:blipFill>
        <p:spPr>
          <a:xfrm>
            <a:off x="848554" y="3503814"/>
            <a:ext cx="425192" cy="429324"/>
          </a:xfrm>
          <a:prstGeom prst="rect">
            <a:avLst/>
          </a:prstGeom>
        </p:spPr>
      </p:pic>
      <p:pic>
        <p:nvPicPr>
          <p:cNvPr id="91" name="Рисунок 9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434989" y="1880679"/>
            <a:ext cx="584326" cy="584326"/>
          </a:xfrm>
          <a:prstGeom prst="rect">
            <a:avLst/>
          </a:prstGeom>
        </p:spPr>
      </p:pic>
      <p:pic>
        <p:nvPicPr>
          <p:cNvPr id="93" name="Рисунок 9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97860" y="2027994"/>
            <a:ext cx="639065" cy="200466"/>
          </a:xfrm>
          <a:prstGeom prst="rect">
            <a:avLst/>
          </a:prstGeom>
        </p:spPr>
      </p:pic>
      <p:pic>
        <p:nvPicPr>
          <p:cNvPr id="95" name="Рисунок 9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057210" y="1863735"/>
            <a:ext cx="497696" cy="497696"/>
          </a:xfrm>
          <a:prstGeom prst="rect">
            <a:avLst/>
          </a:prstGeom>
        </p:spPr>
      </p:pic>
      <p:pic>
        <p:nvPicPr>
          <p:cNvPr id="110" name="Рисунок 10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631283" y="3699592"/>
            <a:ext cx="437297" cy="437297"/>
          </a:xfrm>
          <a:prstGeom prst="rect">
            <a:avLst/>
          </a:prstGeom>
        </p:spPr>
      </p:pic>
      <p:pic>
        <p:nvPicPr>
          <p:cNvPr id="150" name="Рисунок 14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724752" y="3666193"/>
            <a:ext cx="459078" cy="459078"/>
          </a:xfrm>
          <a:prstGeom prst="rect">
            <a:avLst/>
          </a:prstGeom>
        </p:spPr>
      </p:pic>
      <p:pic>
        <p:nvPicPr>
          <p:cNvPr id="151" name="Рисунок 15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92960" y="3661567"/>
            <a:ext cx="440519" cy="440519"/>
          </a:xfrm>
          <a:prstGeom prst="rect">
            <a:avLst/>
          </a:prstGeom>
        </p:spPr>
      </p:pic>
      <p:pic>
        <p:nvPicPr>
          <p:cNvPr id="152" name="Picture 9"/>
          <p:cNvPicPr>
            <a:picLocks noChangeAspect="1"/>
          </p:cNvPicPr>
          <p:nvPr/>
        </p:nvPicPr>
        <p:blipFill>
          <a:blip r:embed="rId21"/>
          <a:stretch>
            <a:fillRect/>
          </a:stretch>
        </p:blipFill>
        <p:spPr>
          <a:xfrm>
            <a:off x="8316416" y="7899"/>
            <a:ext cx="827729" cy="529746"/>
          </a:xfrm>
          <a:prstGeom prst="rect">
            <a:avLst/>
          </a:prstGeom>
        </p:spPr>
      </p:pic>
    </p:spTree>
    <p:extLst>
      <p:ext uri="{BB962C8B-B14F-4D97-AF65-F5344CB8AC3E}">
        <p14:creationId xmlns:p14="http://schemas.microsoft.com/office/powerpoint/2010/main" val="1596295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solidFill>
                  <a:schemeClr val="tx1"/>
                </a:solidFill>
              </a:rPr>
              <a:pPr/>
              <a:t>21</a:t>
            </a:fld>
            <a:endParaRPr lang="ru-RU">
              <a:solidFill>
                <a:schemeClr val="tx1"/>
              </a:solidFill>
            </a:endParaRPr>
          </a:p>
        </p:txBody>
      </p:sp>
      <p:sp>
        <p:nvSpPr>
          <p:cNvPr id="5" name="Title 1"/>
          <p:cNvSpPr>
            <a:spLocks noGrp="1"/>
          </p:cNvSpPr>
          <p:nvPr>
            <p:ph type="title"/>
          </p:nvPr>
        </p:nvSpPr>
        <p:spPr>
          <a:xfrm>
            <a:off x="395536" y="116632"/>
            <a:ext cx="8159540" cy="312281"/>
          </a:xfrm>
        </p:spPr>
        <p:txBody>
          <a:bodyPr/>
          <a:lstStyle/>
          <a:p>
            <a:r>
              <a:rPr lang="en-US" dirty="0"/>
              <a:t>Sales Plan</a:t>
            </a:r>
            <a:endParaRPr lang="en-US" b="1" dirty="0"/>
          </a:p>
        </p:txBody>
      </p:sp>
      <p:graphicFrame>
        <p:nvGraphicFramePr>
          <p:cNvPr id="7" name="Table 6"/>
          <p:cNvGraphicFramePr>
            <a:graphicFrameLocks noGrp="1"/>
          </p:cNvGraphicFramePr>
          <p:nvPr>
            <p:extLst/>
          </p:nvPr>
        </p:nvGraphicFramePr>
        <p:xfrm>
          <a:off x="179388" y="1098072"/>
          <a:ext cx="8785102" cy="759388"/>
        </p:xfrm>
        <a:graphic>
          <a:graphicData uri="http://schemas.openxmlformats.org/drawingml/2006/table">
            <a:tbl>
              <a:tblPr/>
              <a:tblGrid>
                <a:gridCol w="2891300">
                  <a:extLst>
                    <a:ext uri="{9D8B030D-6E8A-4147-A177-3AD203B41FA5}">
                      <a16:colId xmlns:a16="http://schemas.microsoft.com/office/drawing/2014/main" val="20000"/>
                    </a:ext>
                  </a:extLst>
                </a:gridCol>
                <a:gridCol w="1000802">
                  <a:extLst>
                    <a:ext uri="{9D8B030D-6E8A-4147-A177-3AD203B41FA5}">
                      <a16:colId xmlns:a16="http://schemas.microsoft.com/office/drawing/2014/main" val="20003"/>
                    </a:ext>
                  </a:extLst>
                </a:gridCol>
                <a:gridCol w="1112002">
                  <a:extLst>
                    <a:ext uri="{9D8B030D-6E8A-4147-A177-3AD203B41FA5}">
                      <a16:colId xmlns:a16="http://schemas.microsoft.com/office/drawing/2014/main" val="20004"/>
                    </a:ext>
                  </a:extLst>
                </a:gridCol>
                <a:gridCol w="1112002">
                  <a:extLst>
                    <a:ext uri="{9D8B030D-6E8A-4147-A177-3AD203B41FA5}">
                      <a16:colId xmlns:a16="http://schemas.microsoft.com/office/drawing/2014/main" val="3209751133"/>
                    </a:ext>
                  </a:extLst>
                </a:gridCol>
                <a:gridCol w="889602">
                  <a:extLst>
                    <a:ext uri="{9D8B030D-6E8A-4147-A177-3AD203B41FA5}">
                      <a16:colId xmlns:a16="http://schemas.microsoft.com/office/drawing/2014/main" val="20005"/>
                    </a:ext>
                  </a:extLst>
                </a:gridCol>
                <a:gridCol w="889697">
                  <a:extLst>
                    <a:ext uri="{9D8B030D-6E8A-4147-A177-3AD203B41FA5}">
                      <a16:colId xmlns:a16="http://schemas.microsoft.com/office/drawing/2014/main" val="1840864413"/>
                    </a:ext>
                  </a:extLst>
                </a:gridCol>
                <a:gridCol w="889697">
                  <a:extLst>
                    <a:ext uri="{9D8B030D-6E8A-4147-A177-3AD203B41FA5}">
                      <a16:colId xmlns:a16="http://schemas.microsoft.com/office/drawing/2014/main" val="20006"/>
                    </a:ext>
                  </a:extLst>
                </a:gridCol>
              </a:tblGrid>
              <a:tr h="379694">
                <a:tc>
                  <a:txBody>
                    <a:bodyPr/>
                    <a:lstStyle/>
                    <a:p>
                      <a:pPr algn="ctr" fontAlgn="ctr"/>
                      <a:r>
                        <a:rPr lang="en-US" sz="1400" b="0" kern="1200" dirty="0">
                          <a:solidFill>
                            <a:schemeClr val="tx1"/>
                          </a:solidFill>
                          <a:latin typeface="+mn-lt"/>
                          <a:ea typeface="+mn-ea"/>
                          <a:cs typeface="+mn-cs"/>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July-16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Aug-16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Sep-16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Oct-16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Nov-16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b="0" kern="1200" dirty="0">
                          <a:solidFill>
                            <a:schemeClr val="tx1"/>
                          </a:solidFill>
                          <a:latin typeface="+mn-lt"/>
                          <a:ea typeface="+mn-ea"/>
                          <a:cs typeface="+mn-cs"/>
                        </a:rPr>
                        <a:t>Dec-16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9694">
                <a:tc>
                  <a:txBody>
                    <a:bodyPr/>
                    <a:lstStyle/>
                    <a:p>
                      <a:pPr algn="ctr" fontAlgn="ctr"/>
                      <a:r>
                        <a:rPr lang="en-US" sz="1400" kern="1200" dirty="0">
                          <a:solidFill>
                            <a:schemeClr val="tx1"/>
                          </a:solidFill>
                          <a:latin typeface="+mn-lt"/>
                          <a:ea typeface="+mn-ea"/>
                          <a:cs typeface="+mn-cs"/>
                        </a:rPr>
                        <a:t>Number of loans disbursed per month</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400" kern="1200" dirty="0">
                          <a:solidFill>
                            <a:schemeClr val="tx1"/>
                          </a:solidFill>
                          <a:latin typeface="+mn-lt"/>
                          <a:ea typeface="+mn-ea"/>
                          <a:cs typeface="+mn-cs"/>
                        </a:rPr>
                        <a:t>300</a:t>
                      </a:r>
                      <a:endParaRPr lang="en-US" sz="1400" kern="1200" dirty="0">
                        <a:solidFill>
                          <a:schemeClr val="tx1"/>
                        </a:solidFill>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1000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2000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2500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kern="1200" dirty="0">
                          <a:solidFill>
                            <a:schemeClr val="tx1"/>
                          </a:solidFill>
                          <a:latin typeface="+mn-lt"/>
                          <a:ea typeface="+mn-ea"/>
                          <a:cs typeface="+mn-cs"/>
                        </a:rPr>
                        <a:t>3000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TextBox 9"/>
          <p:cNvSpPr txBox="1"/>
          <p:nvPr/>
        </p:nvSpPr>
        <p:spPr>
          <a:xfrm>
            <a:off x="1547664" y="636271"/>
            <a:ext cx="6192688" cy="369332"/>
          </a:xfrm>
          <a:prstGeom prst="rect">
            <a:avLst/>
          </a:prstGeom>
          <a:noFill/>
        </p:spPr>
        <p:txBody>
          <a:bodyPr wrap="square" rtlCol="0">
            <a:spAutoFit/>
          </a:bodyPr>
          <a:lstStyle/>
          <a:p>
            <a:pPr algn="ctr"/>
            <a:r>
              <a:rPr lang="en-US" dirty="0"/>
              <a:t>Short term sales plan</a:t>
            </a:r>
          </a:p>
        </p:txBody>
      </p:sp>
      <p:sp>
        <p:nvSpPr>
          <p:cNvPr id="11" name="TextBox 10"/>
          <p:cNvSpPr txBox="1"/>
          <p:nvPr/>
        </p:nvSpPr>
        <p:spPr>
          <a:xfrm>
            <a:off x="1547664" y="2159209"/>
            <a:ext cx="6192688" cy="369332"/>
          </a:xfrm>
          <a:prstGeom prst="rect">
            <a:avLst/>
          </a:prstGeom>
          <a:noFill/>
        </p:spPr>
        <p:txBody>
          <a:bodyPr wrap="square" rtlCol="0">
            <a:spAutoFit/>
          </a:bodyPr>
          <a:lstStyle/>
          <a:p>
            <a:pPr algn="ctr"/>
            <a:r>
              <a:rPr lang="en-US" dirty="0"/>
              <a:t>Long term sales plan</a:t>
            </a:r>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graphicFrame>
        <p:nvGraphicFramePr>
          <p:cNvPr id="13" name="Table 2"/>
          <p:cNvGraphicFramePr>
            <a:graphicFrameLocks noGrp="1"/>
          </p:cNvGraphicFramePr>
          <p:nvPr>
            <p:extLst>
              <p:ext uri="{D42A27DB-BD31-4B8C-83A1-F6EECF244321}">
                <p14:modId xmlns:p14="http://schemas.microsoft.com/office/powerpoint/2010/main" val="3789831892"/>
              </p:ext>
            </p:extLst>
          </p:nvPr>
        </p:nvGraphicFramePr>
        <p:xfrm>
          <a:off x="179266" y="2663943"/>
          <a:ext cx="8785224" cy="3054918"/>
        </p:xfrm>
        <a:graphic>
          <a:graphicData uri="http://schemas.openxmlformats.org/drawingml/2006/table">
            <a:tbl>
              <a:tblPr/>
              <a:tblGrid>
                <a:gridCol w="2588118">
                  <a:extLst>
                    <a:ext uri="{9D8B030D-6E8A-4147-A177-3AD203B41FA5}">
                      <a16:colId xmlns:a16="http://schemas.microsoft.com/office/drawing/2014/main" val="20000"/>
                    </a:ext>
                  </a:extLst>
                </a:gridCol>
                <a:gridCol w="115642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152252">
                  <a:extLst>
                    <a:ext uri="{9D8B030D-6E8A-4147-A177-3AD203B41FA5}">
                      <a16:colId xmlns:a16="http://schemas.microsoft.com/office/drawing/2014/main" val="20005"/>
                    </a:ext>
                  </a:extLst>
                </a:gridCol>
              </a:tblGrid>
              <a:tr h="299098">
                <a:tc>
                  <a:txBody>
                    <a:bodyPr/>
                    <a:lstStyle/>
                    <a:p>
                      <a:pPr algn="ctr" fontAlgn="b"/>
                      <a:r>
                        <a:rPr lang="en-US" sz="1400" kern="1200" dirty="0">
                          <a:solidFill>
                            <a:schemeClr val="tx1"/>
                          </a:solidFill>
                          <a:latin typeface="+mn-lt"/>
                          <a:ea typeface="+mn-ea"/>
                          <a:cs typeface="+mn-cs"/>
                        </a:rPr>
                        <a:t>Parameter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1</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2016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2</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2017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3</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2018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4</a:t>
                      </a:r>
                    </a:p>
                    <a:p>
                      <a:pPr algn="ctr" fontAlgn="ctr"/>
                      <a:r>
                        <a:rPr lang="en-US" sz="1400" kern="1200" dirty="0">
                          <a:solidFill>
                            <a:schemeClr val="tx1"/>
                          </a:solidFill>
                          <a:latin typeface="+mn-lt"/>
                          <a:ea typeface="+mn-ea"/>
                          <a:cs typeface="+mn-cs"/>
                        </a:rPr>
                        <a:t>2019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kern="1200" dirty="0">
                          <a:solidFill>
                            <a:schemeClr val="tx1"/>
                          </a:solidFill>
                          <a:latin typeface="+mn-lt"/>
                          <a:ea typeface="+mn-ea"/>
                          <a:cs typeface="+mn-cs"/>
                        </a:rPr>
                        <a:t>EOY 5</a:t>
                      </a:r>
                    </a:p>
                    <a:p>
                      <a:pPr algn="ctr" fontAlgn="ctr"/>
                      <a:r>
                        <a:rPr lang="en-US" sz="1400" kern="1200" dirty="0">
                          <a:solidFill>
                            <a:schemeClr val="tx1"/>
                          </a:solidFill>
                          <a:latin typeface="+mn-lt"/>
                          <a:ea typeface="+mn-ea"/>
                          <a:cs typeface="+mn-cs"/>
                        </a:rPr>
                        <a:t>2020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38206">
                <a:tc>
                  <a:txBody>
                    <a:bodyPr/>
                    <a:lstStyle/>
                    <a:p>
                      <a:pPr algn="l" fontAlgn="b"/>
                      <a:r>
                        <a:rPr lang="en-US" sz="1400" kern="1200" dirty="0">
                          <a:solidFill>
                            <a:schemeClr val="tx1"/>
                          </a:solidFill>
                          <a:latin typeface="+mn-lt"/>
                          <a:ea typeface="+mn-ea"/>
                          <a:cs typeface="+mn-cs"/>
                        </a:rPr>
                        <a:t>Number of loans disbursed per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3000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6000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12000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24000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98">
                <a:tc gridSpan="6">
                  <a:txBody>
                    <a:bodyPr/>
                    <a:lstStyle/>
                    <a:p>
                      <a:pPr algn="ctr" fontAlgn="ctr"/>
                      <a:endParaRPr lang="en-US" sz="1400" kern="1200" dirty="0">
                        <a:solidFill>
                          <a:schemeClr val="tx1"/>
                        </a:solidFill>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29909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Number of New</a:t>
                      </a:r>
                      <a:r>
                        <a:rPr lang="en-US" sz="1400" kern="1200" baseline="0" dirty="0">
                          <a:solidFill>
                            <a:schemeClr val="tx1"/>
                          </a:solidFill>
                          <a:latin typeface="+mn-lt"/>
                          <a:ea typeface="+mn-ea"/>
                          <a:cs typeface="+mn-cs"/>
                        </a:rPr>
                        <a:t> </a:t>
                      </a:r>
                      <a:r>
                        <a:rPr lang="en-US" sz="1400" kern="1200" dirty="0">
                          <a:solidFill>
                            <a:schemeClr val="tx1"/>
                          </a:solidFill>
                          <a:latin typeface="+mn-lt"/>
                          <a:ea typeface="+mn-ea"/>
                          <a:cs typeface="+mn-cs"/>
                        </a:rPr>
                        <a:t>loans disbursed per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600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kern="1200" dirty="0">
                          <a:solidFill>
                            <a:schemeClr val="tx1"/>
                          </a:solidFill>
                          <a:latin typeface="+mn-lt"/>
                          <a:ea typeface="+mn-ea"/>
                          <a:cs typeface="+mn-cs"/>
                        </a:rPr>
                        <a:t>1000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2000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4000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0" dirty="0">
                          <a:solidFill>
                            <a:schemeClr val="tx1"/>
                          </a:solidFill>
                        </a:rPr>
                        <a:t>9000</a:t>
                      </a:r>
                      <a:endParaRPr lang="ru-RU" sz="1400" b="0" dirty="0">
                        <a:solidFill>
                          <a:schemeClr val="tx1"/>
                        </a:solidFill>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643380"/>
                  </a:ext>
                </a:extLst>
              </a:tr>
              <a:tr h="299098">
                <a:tc>
                  <a:txBody>
                    <a:bodyPr/>
                    <a:lstStyle/>
                    <a:p>
                      <a:pPr algn="l" fontAlgn="b"/>
                      <a:r>
                        <a:rPr lang="en-US" sz="1400" b="0" kern="1200" dirty="0">
                          <a:solidFill>
                            <a:schemeClr val="tx1"/>
                          </a:solidFill>
                          <a:latin typeface="+mn-lt"/>
                          <a:ea typeface="+mn-ea"/>
                          <a:cs typeface="+mn-cs"/>
                        </a:rPr>
                        <a:t>Online advertising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98">
                <a:tc>
                  <a:txBody>
                    <a:bodyPr/>
                    <a:lstStyle/>
                    <a:p>
                      <a:pPr algn="l" fontAlgn="b"/>
                      <a:r>
                        <a:rPr lang="en-US" sz="1400" b="0" kern="1200" dirty="0">
                          <a:solidFill>
                            <a:schemeClr val="tx1"/>
                          </a:solidFill>
                          <a:latin typeface="+mn-lt"/>
                          <a:ea typeface="+mn-ea"/>
                          <a:cs typeface="+mn-cs"/>
                        </a:rPr>
                        <a:t>Recommendations / Referrals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4180">
                <a:tc>
                  <a:txBody>
                    <a:bodyPr/>
                    <a:lstStyle/>
                    <a:p>
                      <a:pPr algn="l" fontAlgn="b"/>
                      <a:r>
                        <a:rPr lang="en-US" sz="1400" b="0" kern="1200" dirty="0">
                          <a:solidFill>
                            <a:schemeClr val="tx1"/>
                          </a:solidFill>
                          <a:latin typeface="+mn-lt"/>
                          <a:ea typeface="+mn-ea"/>
                          <a:cs typeface="+mn-cs"/>
                        </a:rPr>
                        <a:t>Repeat 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9098">
                <a:tc>
                  <a:txBody>
                    <a:bodyPr/>
                    <a:lstStyle/>
                    <a:p>
                      <a:pPr algn="l" fontAlgn="b"/>
                      <a:r>
                        <a:rPr lang="en-US" sz="1400" b="0" kern="1200" dirty="0" err="1">
                          <a:solidFill>
                            <a:schemeClr val="tx1"/>
                          </a:solidFill>
                          <a:latin typeface="+mn-lt"/>
                          <a:ea typeface="+mn-ea"/>
                          <a:cs typeface="+mn-cs"/>
                        </a:rPr>
                        <a:t>Sms</a:t>
                      </a:r>
                      <a:endParaRPr lang="en-US" sz="1400" b="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kern="1200" dirty="0">
                          <a:solidFill>
                            <a:schemeClr val="tx1"/>
                          </a:solidFill>
                          <a:latin typeface="+mn-lt"/>
                          <a:ea typeface="+mn-ea"/>
                          <a:cs typeface="+mn-cs"/>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14" name="Picture 9"/>
          <p:cNvPicPr>
            <a:picLocks noChangeAspect="1"/>
          </p:cNvPicPr>
          <p:nvPr/>
        </p:nvPicPr>
        <p:blipFill>
          <a:blip r:embed="rId4"/>
          <a:stretch>
            <a:fillRect/>
          </a:stretch>
        </p:blipFill>
        <p:spPr>
          <a:xfrm>
            <a:off x="8316416" y="7899"/>
            <a:ext cx="827729" cy="529746"/>
          </a:xfrm>
          <a:prstGeom prst="rect">
            <a:avLst/>
          </a:prstGeom>
        </p:spPr>
      </p:pic>
    </p:spTree>
    <p:extLst>
      <p:ext uri="{BB962C8B-B14F-4D97-AF65-F5344CB8AC3E}">
        <p14:creationId xmlns:p14="http://schemas.microsoft.com/office/powerpoint/2010/main" val="1642473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536" y="116632"/>
            <a:ext cx="8159540" cy="312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2"/>
                </a:solidFill>
                <a:latin typeface="+mj-lt"/>
                <a:ea typeface="+mj-ea"/>
                <a:cs typeface="+mj-cs"/>
              </a:defRPr>
            </a:lvl1pPr>
          </a:lstStyle>
          <a:p>
            <a:r>
              <a:rPr lang="en-US" dirty="0">
                <a:solidFill>
                  <a:schemeClr val="bg1"/>
                </a:solidFill>
              </a:rPr>
              <a:t>Key business parameters </a:t>
            </a:r>
          </a:p>
        </p:txBody>
      </p:sp>
      <p:graphicFrame>
        <p:nvGraphicFramePr>
          <p:cNvPr id="8" name="Table 7"/>
          <p:cNvGraphicFramePr>
            <a:graphicFrameLocks noGrp="1"/>
          </p:cNvGraphicFramePr>
          <p:nvPr>
            <p:extLst>
              <p:ext uri="{D42A27DB-BD31-4B8C-83A1-F6EECF244321}">
                <p14:modId xmlns:p14="http://schemas.microsoft.com/office/powerpoint/2010/main" val="727604854"/>
              </p:ext>
            </p:extLst>
          </p:nvPr>
        </p:nvGraphicFramePr>
        <p:xfrm>
          <a:off x="179512" y="780432"/>
          <a:ext cx="8784975" cy="377952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728818413"/>
                    </a:ext>
                  </a:extLst>
                </a:gridCol>
                <a:gridCol w="3816424">
                  <a:extLst>
                    <a:ext uri="{9D8B030D-6E8A-4147-A177-3AD203B41FA5}">
                      <a16:colId xmlns:a16="http://schemas.microsoft.com/office/drawing/2014/main" val="2232122392"/>
                    </a:ext>
                  </a:extLst>
                </a:gridCol>
                <a:gridCol w="4680519">
                  <a:extLst>
                    <a:ext uri="{9D8B030D-6E8A-4147-A177-3AD203B41FA5}">
                      <a16:colId xmlns:a16="http://schemas.microsoft.com/office/drawing/2014/main" val="3312619877"/>
                    </a:ext>
                  </a:extLst>
                </a:gridCol>
              </a:tblGrid>
              <a:tr h="370840">
                <a:tc>
                  <a:txBody>
                    <a:bodyPr/>
                    <a:lstStyle/>
                    <a:p>
                      <a:pPr algn="ctr"/>
                      <a:r>
                        <a:rPr lang="en-US" sz="1400" dirty="0"/>
                        <a:t>#</a:t>
                      </a:r>
                      <a:endParaRPr lang="ru-RU" sz="1400" dirty="0"/>
                    </a:p>
                  </a:txBody>
                  <a:tcPr/>
                </a:tc>
                <a:tc>
                  <a:txBody>
                    <a:bodyPr/>
                    <a:lstStyle/>
                    <a:p>
                      <a:pPr algn="ctr"/>
                      <a:r>
                        <a:rPr lang="en-US" sz="1400" dirty="0"/>
                        <a:t>Parameter </a:t>
                      </a:r>
                      <a:endParaRPr lang="ru-RU" sz="1400" dirty="0"/>
                    </a:p>
                  </a:txBody>
                  <a:tcPr/>
                </a:tc>
                <a:tc>
                  <a:txBody>
                    <a:bodyPr/>
                    <a:lstStyle/>
                    <a:p>
                      <a:pPr algn="ctr"/>
                      <a:r>
                        <a:rPr lang="en-US" sz="1400" dirty="0"/>
                        <a:t>Value </a:t>
                      </a:r>
                      <a:endParaRPr lang="ru-RU" sz="1400" dirty="0"/>
                    </a:p>
                  </a:txBody>
                  <a:tcPr/>
                </a:tc>
                <a:extLst>
                  <a:ext uri="{0D108BD9-81ED-4DB2-BD59-A6C34878D82A}">
                    <a16:rowId xmlns:a16="http://schemas.microsoft.com/office/drawing/2014/main" val="3639128068"/>
                  </a:ext>
                </a:extLst>
              </a:tr>
              <a:tr h="370840">
                <a:tc>
                  <a:txBody>
                    <a:bodyPr/>
                    <a:lstStyle/>
                    <a:p>
                      <a:pPr algn="ctr"/>
                      <a:r>
                        <a:rPr lang="en-US" sz="1200" dirty="0"/>
                        <a:t>1</a:t>
                      </a:r>
                      <a:endParaRPr lang="ru-RU"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Business model</a:t>
                      </a:r>
                    </a:p>
                  </a:txBody>
                  <a:tcPr/>
                </a:tc>
                <a:tc>
                  <a:txBody>
                    <a:bodyPr/>
                    <a:lstStyle/>
                    <a:p>
                      <a:r>
                        <a:rPr lang="en-US" sz="1200" dirty="0"/>
                        <a:t>Online to Offline</a:t>
                      </a:r>
                      <a:endParaRPr lang="ru-RU" sz="1200" dirty="0"/>
                    </a:p>
                  </a:txBody>
                  <a:tcPr/>
                </a:tc>
                <a:extLst>
                  <a:ext uri="{0D108BD9-81ED-4DB2-BD59-A6C34878D82A}">
                    <a16:rowId xmlns:a16="http://schemas.microsoft.com/office/drawing/2014/main" val="3607799081"/>
                  </a:ext>
                </a:extLst>
              </a:tr>
              <a:tr h="370840">
                <a:tc>
                  <a:txBody>
                    <a:bodyPr/>
                    <a:lstStyle/>
                    <a:p>
                      <a:pPr algn="ctr"/>
                      <a:r>
                        <a:rPr lang="en-US" sz="1200" dirty="0"/>
                        <a:t>2</a:t>
                      </a:r>
                      <a:endParaRPr lang="ru-RU" sz="1200" dirty="0"/>
                    </a:p>
                  </a:txBody>
                  <a:tcPr/>
                </a:tc>
                <a:tc>
                  <a:txBody>
                    <a:bodyPr/>
                    <a:lstStyle/>
                    <a:p>
                      <a:r>
                        <a:rPr lang="en-US" sz="1200" dirty="0"/>
                        <a:t>Customers acquisition channels </a:t>
                      </a:r>
                      <a:endParaRPr lang="ru-RU" sz="1200" dirty="0"/>
                    </a:p>
                  </a:txBody>
                  <a:tcPr/>
                </a:tc>
                <a:tc>
                  <a:txBody>
                    <a:bodyPr/>
                    <a:lstStyle/>
                    <a:p>
                      <a:r>
                        <a:rPr lang="en-US" sz="1200" dirty="0"/>
                        <a:t>Online to Offline</a:t>
                      </a:r>
                      <a:endParaRPr lang="ru-RU" sz="1200" dirty="0"/>
                    </a:p>
                  </a:txBody>
                  <a:tcPr/>
                </a:tc>
                <a:extLst>
                  <a:ext uri="{0D108BD9-81ED-4DB2-BD59-A6C34878D82A}">
                    <a16:rowId xmlns:a16="http://schemas.microsoft.com/office/drawing/2014/main" val="257105813"/>
                  </a:ext>
                </a:extLst>
              </a:tr>
              <a:tr h="370840">
                <a:tc>
                  <a:txBody>
                    <a:bodyPr/>
                    <a:lstStyle/>
                    <a:p>
                      <a:pPr algn="ctr"/>
                      <a:r>
                        <a:rPr lang="en-US" sz="1200" dirty="0"/>
                        <a:t>3</a:t>
                      </a:r>
                      <a:endParaRPr lang="ru-RU" sz="1200" dirty="0"/>
                    </a:p>
                  </a:txBody>
                  <a:tcPr/>
                </a:tc>
                <a:tc>
                  <a:txBody>
                    <a:bodyPr/>
                    <a:lstStyle/>
                    <a:p>
                      <a:r>
                        <a:rPr lang="en-US" sz="1200" dirty="0"/>
                        <a:t>Application channels</a:t>
                      </a:r>
                      <a:endParaRPr lang="ru-RU" sz="1200" dirty="0"/>
                    </a:p>
                  </a:txBody>
                  <a:tcPr/>
                </a:tc>
                <a:tc>
                  <a:txBody>
                    <a:bodyPr/>
                    <a:lstStyle/>
                    <a:p>
                      <a:r>
                        <a:rPr lang="en-US" sz="1200" dirty="0"/>
                        <a:t>Online to Offline</a:t>
                      </a:r>
                      <a:endParaRPr lang="ru-RU" sz="1200" dirty="0"/>
                    </a:p>
                  </a:txBody>
                  <a:tcPr/>
                </a:tc>
                <a:extLst>
                  <a:ext uri="{0D108BD9-81ED-4DB2-BD59-A6C34878D82A}">
                    <a16:rowId xmlns:a16="http://schemas.microsoft.com/office/drawing/2014/main" val="1408439008"/>
                  </a:ext>
                </a:extLst>
              </a:tr>
              <a:tr h="370840">
                <a:tc>
                  <a:txBody>
                    <a:bodyPr/>
                    <a:lstStyle/>
                    <a:p>
                      <a:pPr algn="ctr"/>
                      <a:r>
                        <a:rPr lang="en-US" sz="1200" dirty="0"/>
                        <a:t>4</a:t>
                      </a:r>
                      <a:endParaRPr lang="ru-RU" sz="1200" dirty="0"/>
                    </a:p>
                  </a:txBody>
                  <a:tcPr/>
                </a:tc>
                <a:tc>
                  <a:txBody>
                    <a:bodyPr/>
                    <a:lstStyle/>
                    <a:p>
                      <a:r>
                        <a:rPr lang="en-US" sz="1200" dirty="0"/>
                        <a:t>Decisioning steps</a:t>
                      </a:r>
                      <a:r>
                        <a:rPr lang="en-US" sz="1200" baseline="0" dirty="0"/>
                        <a:t> </a:t>
                      </a:r>
                      <a:endParaRPr lang="ru-RU" sz="1200" dirty="0"/>
                    </a:p>
                  </a:txBody>
                  <a:tcPr/>
                </a:tc>
                <a:tc>
                  <a:txBody>
                    <a:bodyPr/>
                    <a:lstStyle/>
                    <a:p>
                      <a:pPr marL="266700" indent="-266700">
                        <a:buAutoNum type="arabicPeriod"/>
                      </a:pPr>
                      <a:r>
                        <a:rPr lang="en-US" sz="1200" baseline="0" dirty="0"/>
                        <a:t>SMS-verification on website.</a:t>
                      </a:r>
                    </a:p>
                    <a:p>
                      <a:pPr marL="266700" indent="-266700">
                        <a:buAutoNum type="arabicPeriod"/>
                      </a:pPr>
                      <a:r>
                        <a:rPr lang="en-US" sz="1200" baseline="0" dirty="0"/>
                        <a:t>Phone Verification (including cross check): Workplace, Manager, family contact persons, home address</a:t>
                      </a:r>
                    </a:p>
                    <a:p>
                      <a:pPr marL="266700" indent="-266700">
                        <a:buAutoNum type="arabicPeriod"/>
                      </a:pPr>
                      <a:r>
                        <a:rPr lang="en-US" sz="1200" baseline="0" dirty="0"/>
                        <a:t>Selective customer’s employer verification from open sources.</a:t>
                      </a:r>
                    </a:p>
                    <a:p>
                      <a:pPr marL="266700" indent="-266700">
                        <a:buAutoNum type="arabicPeriod"/>
                      </a:pPr>
                      <a:r>
                        <a:rPr lang="en-US" sz="1200" baseline="0" dirty="0"/>
                        <a:t>Selective Data checking (personal info and documents photos).</a:t>
                      </a:r>
                    </a:p>
                    <a:p>
                      <a:pPr marL="266700" indent="-266700">
                        <a:buAutoNum type="arabicPeriod"/>
                      </a:pPr>
                      <a:r>
                        <a:rPr lang="en-US" sz="1200" baseline="0" dirty="0"/>
                        <a:t>Selective check in Credit Bureau “CBC”.</a:t>
                      </a:r>
                    </a:p>
                    <a:p>
                      <a:pPr marL="266700" marR="0" lvl="0" indent="-2667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a:t>Final verification through payment system</a:t>
                      </a:r>
                    </a:p>
                    <a:p>
                      <a:pPr marL="0" indent="0">
                        <a:buFont typeface="+mj-lt"/>
                        <a:buNone/>
                      </a:pPr>
                      <a:endParaRPr lang="en-US" sz="1200" baseline="0" dirty="0"/>
                    </a:p>
                  </a:txBody>
                  <a:tcPr/>
                </a:tc>
                <a:extLst>
                  <a:ext uri="{0D108BD9-81ED-4DB2-BD59-A6C34878D82A}">
                    <a16:rowId xmlns:a16="http://schemas.microsoft.com/office/drawing/2014/main" val="436138161"/>
                  </a:ext>
                </a:extLst>
              </a:tr>
              <a:tr h="370840">
                <a:tc>
                  <a:txBody>
                    <a:bodyPr/>
                    <a:lstStyle/>
                    <a:p>
                      <a:pPr algn="ctr"/>
                      <a:r>
                        <a:rPr lang="en-US" sz="1200" dirty="0"/>
                        <a:t>5</a:t>
                      </a:r>
                      <a:endParaRPr lang="ru-RU" sz="1200" dirty="0"/>
                    </a:p>
                  </a:txBody>
                  <a:tcPr/>
                </a:tc>
                <a:tc>
                  <a:txBody>
                    <a:bodyPr/>
                    <a:lstStyle/>
                    <a:p>
                      <a:r>
                        <a:rPr lang="en-US" sz="1200" dirty="0"/>
                        <a:t>Loan disbursement channels </a:t>
                      </a:r>
                      <a:endParaRPr lang="ru-RU" sz="1200" dirty="0"/>
                    </a:p>
                  </a:txBody>
                  <a:tcPr/>
                </a:tc>
                <a:tc>
                  <a:txBody>
                    <a:bodyPr/>
                    <a:lstStyle/>
                    <a:p>
                      <a:r>
                        <a:rPr lang="en-US" sz="1200" dirty="0"/>
                        <a:t>Payment partner</a:t>
                      </a:r>
                      <a:r>
                        <a:rPr lang="en-US" sz="1200" baseline="0" dirty="0"/>
                        <a:t> – Wing, e-money, </a:t>
                      </a:r>
                      <a:r>
                        <a:rPr lang="en-US" sz="1200" baseline="0" dirty="0" err="1"/>
                        <a:t>TrueMoney</a:t>
                      </a:r>
                      <a:r>
                        <a:rPr lang="en-US" sz="1200" baseline="0" dirty="0"/>
                        <a:t>, </a:t>
                      </a:r>
                      <a:r>
                        <a:rPr lang="en-US" sz="1200" baseline="0" dirty="0" err="1"/>
                        <a:t>SmartLuy</a:t>
                      </a:r>
                      <a:endParaRPr lang="ru-RU" sz="1200" dirty="0"/>
                    </a:p>
                  </a:txBody>
                  <a:tcPr/>
                </a:tc>
                <a:extLst>
                  <a:ext uri="{0D108BD9-81ED-4DB2-BD59-A6C34878D82A}">
                    <a16:rowId xmlns:a16="http://schemas.microsoft.com/office/drawing/2014/main" val="3637939993"/>
                  </a:ext>
                </a:extLst>
              </a:tr>
              <a:tr h="370840">
                <a:tc>
                  <a:txBody>
                    <a:bodyPr/>
                    <a:lstStyle/>
                    <a:p>
                      <a:pPr algn="ctr"/>
                      <a:r>
                        <a:rPr lang="en-US" sz="1200" dirty="0"/>
                        <a:t>6</a:t>
                      </a:r>
                      <a:endParaRPr lang="ru-RU" sz="1200" dirty="0"/>
                    </a:p>
                  </a:txBody>
                  <a:tcPr/>
                </a:tc>
                <a:tc>
                  <a:txBody>
                    <a:bodyPr/>
                    <a:lstStyle/>
                    <a:p>
                      <a:r>
                        <a:rPr lang="en-US" sz="1200" dirty="0"/>
                        <a:t>Loan repayment channels </a:t>
                      </a:r>
                      <a:endParaRPr lang="ru-RU" sz="1200" dirty="0"/>
                    </a:p>
                  </a:txBody>
                  <a:tcPr/>
                </a:tc>
                <a:tc>
                  <a:txBody>
                    <a:bodyPr/>
                    <a:lstStyle/>
                    <a:p>
                      <a:r>
                        <a:rPr lang="en-US" sz="1200" dirty="0"/>
                        <a:t>Payment partner</a:t>
                      </a:r>
                      <a:r>
                        <a:rPr lang="en-US" sz="1200" baseline="0" dirty="0"/>
                        <a:t> – Wing, e-money, </a:t>
                      </a:r>
                      <a:r>
                        <a:rPr lang="en-US" sz="1200" baseline="0" dirty="0" err="1"/>
                        <a:t>TrueMoney</a:t>
                      </a:r>
                      <a:r>
                        <a:rPr lang="en-US" sz="1200" baseline="0" dirty="0"/>
                        <a:t>, </a:t>
                      </a:r>
                      <a:r>
                        <a:rPr lang="en-US" sz="1200" baseline="0" dirty="0" err="1"/>
                        <a:t>SmartLuy</a:t>
                      </a:r>
                      <a:endParaRPr lang="ru-RU" sz="1200" dirty="0"/>
                    </a:p>
                  </a:txBody>
                  <a:tcPr/>
                </a:tc>
                <a:extLst>
                  <a:ext uri="{0D108BD9-81ED-4DB2-BD59-A6C34878D82A}">
                    <a16:rowId xmlns:a16="http://schemas.microsoft.com/office/drawing/2014/main" val="1913119362"/>
                  </a:ext>
                </a:extLst>
              </a:tr>
            </a:tbl>
          </a:graphicData>
        </a:graphic>
      </p:graphicFrame>
      <p:pic>
        <p:nvPicPr>
          <p:cNvPr id="5" name="Picture 9"/>
          <p:cNvPicPr>
            <a:picLocks noChangeAspect="1"/>
          </p:cNvPicPr>
          <p:nvPr/>
        </p:nvPicPr>
        <p:blipFill>
          <a:blip r:embed="rId2"/>
          <a:stretch>
            <a:fillRect/>
          </a:stretch>
        </p:blipFill>
        <p:spPr>
          <a:xfrm>
            <a:off x="8316416" y="7899"/>
            <a:ext cx="827729" cy="529746"/>
          </a:xfrm>
          <a:prstGeom prst="rect">
            <a:avLst/>
          </a:prstGeom>
        </p:spPr>
      </p:pic>
    </p:spTree>
    <p:extLst>
      <p:ext uri="{BB962C8B-B14F-4D97-AF65-F5344CB8AC3E}">
        <p14:creationId xmlns:p14="http://schemas.microsoft.com/office/powerpoint/2010/main" val="205466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Project Plan </a:t>
            </a:r>
            <a:endParaRPr lang="ru-RU"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23</a:t>
            </a:fld>
            <a:endParaRPr lang="ru-RU"/>
          </a:p>
        </p:txBody>
      </p:sp>
      <p:graphicFrame>
        <p:nvGraphicFramePr>
          <p:cNvPr id="11" name="Table 10"/>
          <p:cNvGraphicFramePr>
            <a:graphicFrameLocks noGrp="1"/>
          </p:cNvGraphicFramePr>
          <p:nvPr>
            <p:extLst>
              <p:ext uri="{D42A27DB-BD31-4B8C-83A1-F6EECF244321}">
                <p14:modId xmlns:p14="http://schemas.microsoft.com/office/powerpoint/2010/main" val="3211036597"/>
              </p:ext>
            </p:extLst>
          </p:nvPr>
        </p:nvGraphicFramePr>
        <p:xfrm>
          <a:off x="179512" y="779152"/>
          <a:ext cx="8785224" cy="2646393"/>
        </p:xfrm>
        <a:graphic>
          <a:graphicData uri="http://schemas.openxmlformats.org/drawingml/2006/table">
            <a:tbl>
              <a:tblPr firstRow="1" bandRow="1">
                <a:tableStyleId>{5C22544A-7EE6-4342-B048-85BDC9FD1C3A}</a:tableStyleId>
              </a:tblPr>
              <a:tblGrid>
                <a:gridCol w="2691205">
                  <a:extLst>
                    <a:ext uri="{9D8B030D-6E8A-4147-A177-3AD203B41FA5}">
                      <a16:colId xmlns:a16="http://schemas.microsoft.com/office/drawing/2014/main" val="20000"/>
                    </a:ext>
                  </a:extLst>
                </a:gridCol>
                <a:gridCol w="2071489">
                  <a:extLst>
                    <a:ext uri="{9D8B030D-6E8A-4147-A177-3AD203B41FA5}">
                      <a16:colId xmlns:a16="http://schemas.microsoft.com/office/drawing/2014/main" val="20002"/>
                    </a:ext>
                  </a:extLst>
                </a:gridCol>
                <a:gridCol w="4022530">
                  <a:extLst>
                    <a:ext uri="{9D8B030D-6E8A-4147-A177-3AD203B41FA5}">
                      <a16:colId xmlns:a16="http://schemas.microsoft.com/office/drawing/2014/main" val="20003"/>
                    </a:ext>
                  </a:extLst>
                </a:gridCol>
              </a:tblGrid>
              <a:tr h="284577">
                <a:tc>
                  <a:txBody>
                    <a:bodyPr/>
                    <a:lstStyle/>
                    <a:p>
                      <a:r>
                        <a:rPr lang="en-US" sz="1200" dirty="0"/>
                        <a:t>Activity</a:t>
                      </a:r>
                      <a:endParaRPr lang="ru-RU" sz="1200" dirty="0"/>
                    </a:p>
                  </a:txBody>
                  <a:tcPr/>
                </a:tc>
                <a:tc>
                  <a:txBody>
                    <a:bodyPr/>
                    <a:lstStyle/>
                    <a:p>
                      <a:r>
                        <a:rPr lang="en-US" sz="1200" dirty="0"/>
                        <a:t>Planning end</a:t>
                      </a:r>
                      <a:r>
                        <a:rPr lang="en-US" sz="1200" baseline="0" dirty="0"/>
                        <a:t> </a:t>
                      </a:r>
                      <a:r>
                        <a:rPr lang="en-US" sz="1200" dirty="0"/>
                        <a:t>date</a:t>
                      </a:r>
                      <a:endParaRPr lang="ru-RU" sz="1200" dirty="0"/>
                    </a:p>
                  </a:txBody>
                  <a:tcPr/>
                </a:tc>
                <a:tc>
                  <a:txBody>
                    <a:bodyPr/>
                    <a:lstStyle/>
                    <a:p>
                      <a:r>
                        <a:rPr lang="en-US" sz="1200" dirty="0"/>
                        <a:t>Comments</a:t>
                      </a:r>
                      <a:endParaRPr lang="ru-RU" sz="1200" dirty="0"/>
                    </a:p>
                  </a:txBody>
                  <a:tcPr/>
                </a:tc>
                <a:extLst>
                  <a:ext uri="{0D108BD9-81ED-4DB2-BD59-A6C34878D82A}">
                    <a16:rowId xmlns:a16="http://schemas.microsoft.com/office/drawing/2014/main" val="10000"/>
                  </a:ext>
                </a:extLst>
              </a:tr>
              <a:tr h="284577">
                <a:tc>
                  <a:txBody>
                    <a:bodyPr/>
                    <a:lstStyle/>
                    <a:p>
                      <a:r>
                        <a:rPr lang="en-US" sz="1200" dirty="0"/>
                        <a:t>Business</a:t>
                      </a:r>
                      <a:r>
                        <a:rPr lang="en-US" sz="1200" baseline="0" dirty="0"/>
                        <a:t> plan submission and approval</a:t>
                      </a:r>
                      <a:endParaRPr lang="ru-RU" sz="1200" dirty="0"/>
                    </a:p>
                  </a:txBody>
                  <a:tcPr/>
                </a:tc>
                <a:tc>
                  <a:txBody>
                    <a:bodyPr/>
                    <a:lstStyle/>
                    <a:p>
                      <a:r>
                        <a:rPr lang="en-US" sz="1200" dirty="0"/>
                        <a:t>30/06/2016</a:t>
                      </a:r>
                      <a:endParaRPr lang="ru-RU" sz="1200" dirty="0"/>
                    </a:p>
                  </a:txBody>
                  <a:tcPr/>
                </a:tc>
                <a:tc>
                  <a:txBody>
                    <a:bodyPr/>
                    <a:lstStyle/>
                    <a:p>
                      <a:endParaRPr lang="ru-RU" sz="1200" dirty="0"/>
                    </a:p>
                  </a:txBody>
                  <a:tcPr/>
                </a:tc>
                <a:extLst>
                  <a:ext uri="{0D108BD9-81ED-4DB2-BD59-A6C34878D82A}">
                    <a16:rowId xmlns:a16="http://schemas.microsoft.com/office/drawing/2014/main" val="312135948"/>
                  </a:ext>
                </a:extLst>
              </a:tr>
              <a:tr h="284577">
                <a:tc>
                  <a:txBody>
                    <a:bodyPr/>
                    <a:lstStyle/>
                    <a:p>
                      <a:r>
                        <a:rPr lang="en-US" sz="1200" dirty="0"/>
                        <a:t>Hiring</a:t>
                      </a:r>
                      <a:r>
                        <a:rPr lang="en-US" sz="1200" baseline="0" dirty="0"/>
                        <a:t> CEO</a:t>
                      </a:r>
                      <a:endParaRPr lang="ru-RU" sz="1200" dirty="0"/>
                    </a:p>
                  </a:txBody>
                  <a:tcPr/>
                </a:tc>
                <a:tc>
                  <a:txBody>
                    <a:bodyPr/>
                    <a:lstStyle/>
                    <a:p>
                      <a:r>
                        <a:rPr lang="en-US" sz="1200" dirty="0"/>
                        <a:t>15/07/2016</a:t>
                      </a:r>
                      <a:endParaRPr lang="ru-RU" sz="1200" dirty="0"/>
                    </a:p>
                  </a:txBody>
                  <a:tcPr/>
                </a:tc>
                <a:tc>
                  <a:txBody>
                    <a:bodyPr/>
                    <a:lstStyle/>
                    <a:p>
                      <a:r>
                        <a:rPr lang="en-US" sz="1200" dirty="0"/>
                        <a:t>We already</a:t>
                      </a:r>
                      <a:r>
                        <a:rPr lang="en-US" sz="1200" baseline="0" dirty="0"/>
                        <a:t> have the candidate. </a:t>
                      </a:r>
                      <a:endParaRPr lang="ru-RU" sz="1200" dirty="0"/>
                    </a:p>
                  </a:txBody>
                  <a:tcPr/>
                </a:tc>
                <a:extLst>
                  <a:ext uri="{0D108BD9-81ED-4DB2-BD59-A6C34878D82A}">
                    <a16:rowId xmlns:a16="http://schemas.microsoft.com/office/drawing/2014/main" val="10001"/>
                  </a:ext>
                </a:extLst>
              </a:tr>
              <a:tr h="284577">
                <a:tc>
                  <a:txBody>
                    <a:bodyPr/>
                    <a:lstStyle/>
                    <a:p>
                      <a:r>
                        <a:rPr lang="en-US" sz="1200" dirty="0"/>
                        <a:t>Licensing</a:t>
                      </a:r>
                      <a:endParaRPr lang="ru-RU" sz="1200" dirty="0"/>
                    </a:p>
                  </a:txBody>
                  <a:tcPr/>
                </a:tc>
                <a:tc>
                  <a:txBody>
                    <a:bodyPr/>
                    <a:lstStyle/>
                    <a:p>
                      <a:r>
                        <a:rPr lang="en-US" sz="1200" dirty="0">
                          <a:solidFill>
                            <a:schemeClr val="tx1"/>
                          </a:solidFill>
                        </a:rPr>
                        <a:t>15/07/2016</a:t>
                      </a:r>
                      <a:endParaRPr lang="ru-RU" sz="1200" dirty="0">
                        <a:solidFill>
                          <a:schemeClr val="tx1"/>
                        </a:solidFill>
                      </a:endParaRPr>
                    </a:p>
                  </a:txBody>
                  <a:tcPr/>
                </a:tc>
                <a:tc>
                  <a:txBody>
                    <a:bodyPr/>
                    <a:lstStyle/>
                    <a:p>
                      <a:r>
                        <a:rPr lang="en-US" sz="1200" dirty="0">
                          <a:solidFill>
                            <a:schemeClr val="tx1"/>
                          </a:solidFill>
                        </a:rPr>
                        <a:t>We plan to</a:t>
                      </a:r>
                      <a:r>
                        <a:rPr lang="en-US" sz="1200" baseline="0" dirty="0">
                          <a:solidFill>
                            <a:schemeClr val="tx1"/>
                          </a:solidFill>
                        </a:rPr>
                        <a:t>  apply in the beginning of July </a:t>
                      </a:r>
                      <a:endParaRPr lang="ru-RU" sz="1200" dirty="0">
                        <a:solidFill>
                          <a:schemeClr val="tx1"/>
                        </a:solidFill>
                      </a:endParaRPr>
                    </a:p>
                  </a:txBody>
                  <a:tcPr/>
                </a:tc>
                <a:extLst>
                  <a:ext uri="{0D108BD9-81ED-4DB2-BD59-A6C34878D82A}">
                    <a16:rowId xmlns:a16="http://schemas.microsoft.com/office/drawing/2014/main" val="10002"/>
                  </a:ext>
                </a:extLst>
              </a:tr>
              <a:tr h="284577">
                <a:tc>
                  <a:txBody>
                    <a:bodyPr/>
                    <a:lstStyle/>
                    <a:p>
                      <a:r>
                        <a:rPr lang="en-US" sz="1200" dirty="0"/>
                        <a:t>Renting</a:t>
                      </a:r>
                      <a:r>
                        <a:rPr lang="en-US" sz="1200" baseline="0" dirty="0"/>
                        <a:t> offices</a:t>
                      </a:r>
                      <a:endParaRPr lang="ru-RU" sz="1200" dirty="0"/>
                    </a:p>
                  </a:txBody>
                  <a:tcPr/>
                </a:tc>
                <a:tc>
                  <a:txBody>
                    <a:bodyPr/>
                    <a:lstStyle/>
                    <a:p>
                      <a:r>
                        <a:rPr lang="en-US" sz="1200" dirty="0">
                          <a:solidFill>
                            <a:schemeClr val="tx1"/>
                          </a:solidFill>
                        </a:rPr>
                        <a:t>15/07/2016</a:t>
                      </a:r>
                      <a:endParaRPr lang="ru-RU" sz="1200" dirty="0">
                        <a:solidFill>
                          <a:schemeClr val="tx1"/>
                        </a:solidFill>
                      </a:endParaRPr>
                    </a:p>
                  </a:txBody>
                  <a:tcPr/>
                </a:tc>
                <a:tc>
                  <a:txBody>
                    <a:bodyPr/>
                    <a:lstStyle/>
                    <a:p>
                      <a:r>
                        <a:rPr lang="en-US" sz="1200" dirty="0">
                          <a:solidFill>
                            <a:schemeClr val="tx1"/>
                          </a:solidFill>
                        </a:rPr>
                        <a:t>We plan</a:t>
                      </a:r>
                      <a:r>
                        <a:rPr lang="en-US" sz="1200" baseline="0" dirty="0">
                          <a:solidFill>
                            <a:schemeClr val="tx1"/>
                          </a:solidFill>
                        </a:rPr>
                        <a:t> to rent office in the beginning of July </a:t>
                      </a:r>
                      <a:endParaRPr lang="ru-RU" sz="1200" dirty="0">
                        <a:solidFill>
                          <a:schemeClr val="tx1"/>
                        </a:solidFill>
                      </a:endParaRPr>
                    </a:p>
                  </a:txBody>
                  <a:tcPr/>
                </a:tc>
                <a:extLst>
                  <a:ext uri="{0D108BD9-81ED-4DB2-BD59-A6C34878D82A}">
                    <a16:rowId xmlns:a16="http://schemas.microsoft.com/office/drawing/2014/main" val="3499339354"/>
                  </a:ext>
                </a:extLst>
              </a:tr>
              <a:tr h="284577">
                <a:tc>
                  <a:txBody>
                    <a:bodyPr/>
                    <a:lstStyle/>
                    <a:p>
                      <a:r>
                        <a:rPr lang="en-US" sz="1200" dirty="0"/>
                        <a:t>Creating</a:t>
                      </a:r>
                      <a:r>
                        <a:rPr lang="en-US" sz="1200" baseline="0" dirty="0"/>
                        <a:t> team</a:t>
                      </a:r>
                      <a:endParaRPr lang="ru-RU" sz="1200" dirty="0"/>
                    </a:p>
                  </a:txBody>
                  <a:tcPr/>
                </a:tc>
                <a:tc>
                  <a:txBody>
                    <a:bodyPr/>
                    <a:lstStyle/>
                    <a:p>
                      <a:r>
                        <a:rPr lang="en-US" sz="1200" dirty="0">
                          <a:solidFill>
                            <a:schemeClr val="tx1"/>
                          </a:solidFill>
                        </a:rPr>
                        <a:t>15/07/2016</a:t>
                      </a:r>
                      <a:endParaRPr lang="ru-RU" sz="1200" dirty="0">
                        <a:solidFill>
                          <a:schemeClr val="tx1"/>
                        </a:solidFill>
                      </a:endParaRPr>
                    </a:p>
                  </a:txBody>
                  <a:tcPr/>
                </a:tc>
                <a:tc>
                  <a:txBody>
                    <a:bodyPr/>
                    <a:lstStyle/>
                    <a:p>
                      <a:r>
                        <a:rPr lang="en-US" sz="1200" dirty="0">
                          <a:solidFill>
                            <a:schemeClr val="tx1"/>
                          </a:solidFill>
                        </a:rPr>
                        <a:t>We planning</a:t>
                      </a:r>
                      <a:r>
                        <a:rPr lang="en-US" sz="1200" baseline="0" dirty="0">
                          <a:solidFill>
                            <a:schemeClr val="tx1"/>
                          </a:solidFill>
                        </a:rPr>
                        <a:t> to hire people by future CEO side</a:t>
                      </a:r>
                      <a:endParaRPr lang="ru-RU" sz="1200" dirty="0">
                        <a:solidFill>
                          <a:schemeClr val="tx1"/>
                        </a:solidFill>
                      </a:endParaRPr>
                    </a:p>
                  </a:txBody>
                  <a:tcPr/>
                </a:tc>
                <a:extLst>
                  <a:ext uri="{0D108BD9-81ED-4DB2-BD59-A6C34878D82A}">
                    <a16:rowId xmlns:a16="http://schemas.microsoft.com/office/drawing/2014/main" val="10003"/>
                  </a:ext>
                </a:extLst>
              </a:tr>
              <a:tr h="312977">
                <a:tc>
                  <a:txBody>
                    <a:bodyPr/>
                    <a:lstStyle/>
                    <a:p>
                      <a:r>
                        <a:rPr lang="en-US" sz="1200" dirty="0"/>
                        <a:t>IT</a:t>
                      </a:r>
                      <a:r>
                        <a:rPr lang="en-US" sz="1200" baseline="0" dirty="0"/>
                        <a:t> settings, product settings</a:t>
                      </a:r>
                      <a:endParaRPr lang="ru-RU" sz="1200" dirty="0"/>
                    </a:p>
                  </a:txBody>
                  <a:tcPr/>
                </a:tc>
                <a:tc>
                  <a:txBody>
                    <a:bodyPr/>
                    <a:lstStyle/>
                    <a:p>
                      <a:r>
                        <a:rPr lang="en-US" sz="1200" dirty="0"/>
                        <a:t>15/09/2016</a:t>
                      </a:r>
                      <a:endParaRPr lang="ru-RU" sz="1200" dirty="0"/>
                    </a:p>
                  </a:txBody>
                  <a:tcPr/>
                </a:tc>
                <a:tc>
                  <a:txBody>
                    <a:bodyPr/>
                    <a:lstStyle/>
                    <a:p>
                      <a:r>
                        <a:rPr lang="en-US" sz="1200" dirty="0"/>
                        <a:t>We understand all our partners</a:t>
                      </a:r>
                      <a:r>
                        <a:rPr lang="en-US" sz="1200" baseline="0" dirty="0"/>
                        <a:t> for integration</a:t>
                      </a:r>
                      <a:endParaRPr lang="ru-RU" sz="1200" dirty="0"/>
                    </a:p>
                  </a:txBody>
                  <a:tcPr/>
                </a:tc>
                <a:extLst>
                  <a:ext uri="{0D108BD9-81ED-4DB2-BD59-A6C34878D82A}">
                    <a16:rowId xmlns:a16="http://schemas.microsoft.com/office/drawing/2014/main" val="10004"/>
                  </a:ext>
                </a:extLst>
              </a:tr>
              <a:tr h="312977">
                <a:tc>
                  <a:txBody>
                    <a:bodyPr/>
                    <a:lstStyle/>
                    <a:p>
                      <a:r>
                        <a:rPr lang="en-US" sz="1200" dirty="0"/>
                        <a:t>Official</a:t>
                      </a:r>
                      <a:r>
                        <a:rPr lang="en-US" sz="1200" baseline="0" dirty="0"/>
                        <a:t> documents</a:t>
                      </a:r>
                      <a:endParaRPr lang="ru-RU" sz="1200" dirty="0"/>
                    </a:p>
                  </a:txBody>
                  <a:tcPr/>
                </a:tc>
                <a:tc>
                  <a:txBody>
                    <a:bodyPr/>
                    <a:lstStyle/>
                    <a:p>
                      <a:r>
                        <a:rPr lang="en-US" sz="1200" dirty="0"/>
                        <a:t>31/07/2016</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We will</a:t>
                      </a:r>
                      <a:r>
                        <a:rPr lang="en-US" sz="1200" baseline="0" dirty="0"/>
                        <a:t> use law advisor company for preparing all documents</a:t>
                      </a:r>
                      <a:endParaRPr lang="ru-RU" sz="1200" dirty="0"/>
                    </a:p>
                  </a:txBody>
                  <a:tcPr/>
                </a:tc>
                <a:extLst>
                  <a:ext uri="{0D108BD9-81ED-4DB2-BD59-A6C34878D82A}">
                    <a16:rowId xmlns:a16="http://schemas.microsoft.com/office/drawing/2014/main" val="10005"/>
                  </a:ext>
                </a:extLst>
              </a:tr>
              <a:tr h="312977">
                <a:tc>
                  <a:txBody>
                    <a:bodyPr/>
                    <a:lstStyle/>
                    <a:p>
                      <a:r>
                        <a:rPr lang="en-US" sz="1200" dirty="0"/>
                        <a:t>Start sales</a:t>
                      </a:r>
                      <a:endParaRPr lang="ru-RU" sz="1200" dirty="0"/>
                    </a:p>
                  </a:txBody>
                  <a:tcPr/>
                </a:tc>
                <a:tc>
                  <a:txBody>
                    <a:bodyPr/>
                    <a:lstStyle/>
                    <a:p>
                      <a:r>
                        <a:rPr lang="en-US" sz="1200" dirty="0"/>
                        <a:t>15/10/2016</a:t>
                      </a:r>
                      <a:endParaRPr lang="ru-RU" sz="1200" dirty="0"/>
                    </a:p>
                  </a:txBody>
                  <a:tcPr/>
                </a:tc>
                <a:tc>
                  <a:txBody>
                    <a:bodyPr/>
                    <a:lstStyle/>
                    <a:p>
                      <a:endParaRPr lang="ru-RU" sz="1200" dirty="0"/>
                    </a:p>
                  </a:txBody>
                  <a:tcPr/>
                </a:tc>
                <a:extLst>
                  <a:ext uri="{0D108BD9-81ED-4DB2-BD59-A6C34878D82A}">
                    <a16:rowId xmlns:a16="http://schemas.microsoft.com/office/drawing/2014/main" val="1000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73455722"/>
              </p:ext>
            </p:extLst>
          </p:nvPr>
        </p:nvGraphicFramePr>
        <p:xfrm>
          <a:off x="683568" y="3501008"/>
          <a:ext cx="7681703" cy="2377701"/>
        </p:xfrm>
        <a:graphic>
          <a:graphicData uri="http://schemas.openxmlformats.org/drawingml/2006/table">
            <a:tbl>
              <a:tblPr firstRow="1" bandRow="1">
                <a:tableStyleId>{5C22544A-7EE6-4342-B048-85BDC9FD1C3A}</a:tableStyleId>
              </a:tblPr>
              <a:tblGrid>
                <a:gridCol w="3466049">
                  <a:extLst>
                    <a:ext uri="{9D8B030D-6E8A-4147-A177-3AD203B41FA5}">
                      <a16:colId xmlns:a16="http://schemas.microsoft.com/office/drawing/2014/main" val="20000"/>
                    </a:ext>
                  </a:extLst>
                </a:gridCol>
                <a:gridCol w="1060998">
                  <a:extLst>
                    <a:ext uri="{9D8B030D-6E8A-4147-A177-3AD203B41FA5}">
                      <a16:colId xmlns:a16="http://schemas.microsoft.com/office/drawing/2014/main" val="20001"/>
                    </a:ext>
                  </a:extLst>
                </a:gridCol>
                <a:gridCol w="919531">
                  <a:extLst>
                    <a:ext uri="{9D8B030D-6E8A-4147-A177-3AD203B41FA5}">
                      <a16:colId xmlns:a16="http://schemas.microsoft.com/office/drawing/2014/main" val="20002"/>
                    </a:ext>
                  </a:extLst>
                </a:gridCol>
                <a:gridCol w="1131730">
                  <a:extLst>
                    <a:ext uri="{9D8B030D-6E8A-4147-A177-3AD203B41FA5}">
                      <a16:colId xmlns:a16="http://schemas.microsoft.com/office/drawing/2014/main" val="20003"/>
                    </a:ext>
                  </a:extLst>
                </a:gridCol>
                <a:gridCol w="1103395">
                  <a:extLst>
                    <a:ext uri="{9D8B030D-6E8A-4147-A177-3AD203B41FA5}">
                      <a16:colId xmlns:a16="http://schemas.microsoft.com/office/drawing/2014/main" val="20004"/>
                    </a:ext>
                  </a:extLst>
                </a:gridCol>
              </a:tblGrid>
              <a:tr h="264189">
                <a:tc>
                  <a:txBody>
                    <a:bodyPr/>
                    <a:lstStyle/>
                    <a:p>
                      <a:pPr algn="ctr" rtl="0" fontAlgn="ctr"/>
                      <a:r>
                        <a:rPr lang="en-US" sz="1200" u="none" strike="noStrike" dirty="0">
                          <a:solidFill>
                            <a:schemeClr val="tx1"/>
                          </a:solidFill>
                          <a:effectLst/>
                        </a:rPr>
                        <a:t>Activity</a:t>
                      </a:r>
                      <a:endParaRPr lang="en-US" sz="12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rPr>
                        <a:t>July-16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rPr>
                        <a:t>Aug-16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chemeClr val="tx1"/>
                          </a:solidFill>
                          <a:effectLst/>
                          <a:latin typeface="+mn-lt"/>
                        </a:rPr>
                        <a:t>Sept-16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chemeClr val="tx1"/>
                          </a:solidFill>
                          <a:effectLst/>
                          <a:latin typeface="+mn-lt"/>
                        </a:rPr>
                        <a:t>Oct-16</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189">
                <a:tc>
                  <a:txBody>
                    <a:bodyPr/>
                    <a:lstStyle/>
                    <a:p>
                      <a:pPr algn="l" rtl="0" fontAlgn="ctr"/>
                      <a:r>
                        <a:rPr lang="en-US" sz="1200" u="none" strike="noStrike" dirty="0">
                          <a:solidFill>
                            <a:schemeClr val="tx1"/>
                          </a:solidFill>
                          <a:effectLst/>
                        </a:rPr>
                        <a:t>Licensing (40 working days)</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4189">
                <a:tc>
                  <a:txBody>
                    <a:bodyPr/>
                    <a:lstStyle/>
                    <a:p>
                      <a:pPr algn="l" rtl="0" fontAlgn="ctr"/>
                      <a:r>
                        <a:rPr lang="en-US" sz="1200" b="0" i="0" u="none" strike="noStrike" dirty="0">
                          <a:solidFill>
                            <a:schemeClr val="tx1"/>
                          </a:solidFill>
                          <a:effectLst/>
                          <a:latin typeface="Calibri" panose="020F0502020204030204" pitchFamily="34" charset="0"/>
                        </a:rPr>
                        <a:t>On</a:t>
                      </a:r>
                      <a:r>
                        <a:rPr lang="en-US" sz="1200" b="0" i="0" u="none" strike="noStrike" baseline="0" dirty="0">
                          <a:solidFill>
                            <a:schemeClr val="tx1"/>
                          </a:solidFill>
                          <a:effectLst/>
                          <a:latin typeface="Calibri" panose="020F0502020204030204" pitchFamily="34" charset="0"/>
                        </a:rPr>
                        <a:t>line lead generation ( website, </a:t>
                      </a:r>
                      <a:r>
                        <a:rPr lang="en-US" sz="1200" b="0" i="0" u="none" strike="noStrike" baseline="0" dirty="0" err="1">
                          <a:solidFill>
                            <a:schemeClr val="tx1"/>
                          </a:solidFill>
                          <a:effectLst/>
                          <a:latin typeface="Calibri" panose="020F0502020204030204" pitchFamily="34" charset="0"/>
                        </a:rPr>
                        <a:t>facebook</a:t>
                      </a:r>
                      <a:r>
                        <a:rPr lang="en-US" sz="1200" b="0" i="0" u="none" strike="noStrike" baseline="0" dirty="0">
                          <a:solidFill>
                            <a:schemeClr val="tx1"/>
                          </a:solidFill>
                          <a:effectLst/>
                          <a:latin typeface="Calibri" panose="020F0502020204030204" pitchFamily="34" charset="0"/>
                        </a:rPr>
                        <a:t>)</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003211"/>
                  </a:ext>
                </a:extLst>
              </a:tr>
              <a:tr h="264189">
                <a:tc>
                  <a:txBody>
                    <a:bodyPr/>
                    <a:lstStyle/>
                    <a:p>
                      <a:pPr algn="l" rtl="0" fontAlgn="ctr"/>
                      <a:r>
                        <a:rPr lang="en-US" sz="1200" b="0" i="0" u="none" strike="noStrike" dirty="0">
                          <a:solidFill>
                            <a:schemeClr val="tx1"/>
                          </a:solidFill>
                          <a:effectLst/>
                          <a:latin typeface="Calibri" panose="020F0502020204030204" pitchFamily="34" charset="0"/>
                        </a:rPr>
                        <a:t>Offline</a:t>
                      </a:r>
                      <a:r>
                        <a:rPr lang="en-US" sz="1200" b="0" i="0" u="none" strike="noStrike" baseline="0" dirty="0">
                          <a:solidFill>
                            <a:schemeClr val="tx1"/>
                          </a:solidFill>
                          <a:effectLst/>
                          <a:latin typeface="Calibri" panose="020F0502020204030204" pitchFamily="34" charset="0"/>
                        </a:rPr>
                        <a:t> lead generation ( agents \ cross selling)</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418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solidFill>
                            <a:schemeClr val="tx1"/>
                          </a:solidFill>
                          <a:effectLst/>
                        </a:rPr>
                        <a:t>Renting office</a:t>
                      </a:r>
                      <a:r>
                        <a:rPr lang="en-US" sz="1200" b="0" i="0" u="none" strike="noStrike" baseline="0" dirty="0">
                          <a:solidFill>
                            <a:schemeClr val="tx1"/>
                          </a:solidFill>
                          <a:effectLst/>
                          <a:latin typeface="Calibri" panose="020F0502020204030204" pitchFamily="34" charset="0"/>
                        </a:rPr>
                        <a:t> , </a:t>
                      </a:r>
                      <a:r>
                        <a:rPr lang="en-US" sz="1200" u="none" strike="noStrike" dirty="0">
                          <a:solidFill>
                            <a:schemeClr val="tx1"/>
                          </a:solidFill>
                          <a:effectLst/>
                        </a:rPr>
                        <a:t>Creating team </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solidFill>
                            <a:schemeClr val="tx1"/>
                          </a:solidFill>
                          <a:effectLst/>
                        </a:rPr>
                        <a:t> </a:t>
                      </a:r>
                      <a:endParaRPr lang="en-US" sz="11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4189">
                <a:tc>
                  <a:txBody>
                    <a:bodyPr/>
                    <a:lstStyle/>
                    <a:p>
                      <a:pPr algn="l" rtl="0" fontAlgn="ctr"/>
                      <a:r>
                        <a:rPr lang="en-US" sz="1200" u="none" strike="noStrike" dirty="0">
                          <a:solidFill>
                            <a:schemeClr val="tx1"/>
                          </a:solidFill>
                          <a:effectLst/>
                        </a:rPr>
                        <a:t>IT De</a:t>
                      </a:r>
                      <a:r>
                        <a:rPr lang="en-US" sz="1200" u="none" strike="noStrike" baseline="0" dirty="0">
                          <a:solidFill>
                            <a:schemeClr val="tx1"/>
                          </a:solidFill>
                          <a:effectLst/>
                        </a:rPr>
                        <a:t>velopment</a:t>
                      </a:r>
                      <a:r>
                        <a:rPr lang="en-US" sz="1200" u="none" strike="noStrike" dirty="0">
                          <a:solidFill>
                            <a:schemeClr val="tx1"/>
                          </a:solidFill>
                          <a:effectLst/>
                        </a:rPr>
                        <a:t>, product settings</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4189">
                <a:tc>
                  <a:txBody>
                    <a:bodyPr/>
                    <a:lstStyle/>
                    <a:p>
                      <a:pPr algn="l"/>
                      <a:r>
                        <a:rPr lang="en-US" sz="1200" dirty="0"/>
                        <a:t>Official</a:t>
                      </a:r>
                      <a:r>
                        <a:rPr lang="en-US" sz="1200" baseline="0" dirty="0"/>
                        <a:t> documents for customers and regulator</a:t>
                      </a:r>
                      <a:endParaRPr lang="ru-RU" sz="1200" dirty="0"/>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4189">
                <a:tc>
                  <a:txBody>
                    <a:bodyPr/>
                    <a:lstStyle/>
                    <a:p>
                      <a:pPr algn="l" rtl="0" fontAlgn="ctr"/>
                      <a:r>
                        <a:rPr lang="en-US" sz="1200" u="none" strike="noStrike" dirty="0">
                          <a:solidFill>
                            <a:schemeClr val="tx1"/>
                          </a:solidFill>
                          <a:effectLst/>
                        </a:rPr>
                        <a:t>Start pilot</a:t>
                      </a:r>
                      <a:r>
                        <a:rPr lang="en-US" sz="1200" u="none" strike="noStrike" baseline="0" dirty="0">
                          <a:solidFill>
                            <a:schemeClr val="tx1"/>
                          </a:solidFill>
                          <a:effectLst/>
                        </a:rPr>
                        <a:t> </a:t>
                      </a:r>
                      <a:r>
                        <a:rPr lang="en-US" sz="1200" u="none" strike="noStrike" dirty="0">
                          <a:solidFill>
                            <a:schemeClr val="tx1"/>
                          </a:solidFill>
                          <a:effectLst/>
                        </a:rPr>
                        <a:t> operations with “excel”</a:t>
                      </a:r>
                      <a:r>
                        <a:rPr lang="en-US" sz="1200" u="none" strike="noStrike" baseline="0" dirty="0">
                          <a:solidFill>
                            <a:schemeClr val="tx1"/>
                          </a:solidFill>
                          <a:effectLst/>
                        </a:rPr>
                        <a:t>:</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solidFill>
                            <a:schemeClr val="tx1"/>
                          </a:solidFill>
                          <a:effectLst/>
                        </a:rPr>
                        <a:t> </a:t>
                      </a:r>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64189">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solidFill>
                            <a:schemeClr val="tx1"/>
                          </a:solidFill>
                          <a:effectLst/>
                        </a:rPr>
                        <a:t>Start </a:t>
                      </a:r>
                      <a:r>
                        <a:rPr lang="en-US" sz="1200" u="none" strike="noStrike" baseline="0" dirty="0">
                          <a:solidFill>
                            <a:schemeClr val="tx1"/>
                          </a:solidFill>
                          <a:effectLst/>
                        </a:rPr>
                        <a:t>fully automated processes with BPM CRM:</a:t>
                      </a:r>
                      <a:endParaRPr lang="en-US" sz="12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1323065"/>
                  </a:ext>
                </a:extLst>
              </a:tr>
            </a:tbl>
          </a:graphicData>
        </a:graphic>
      </p:graphicFrame>
      <p:sp>
        <p:nvSpPr>
          <p:cNvPr id="10" name="Pentagon 9"/>
          <p:cNvSpPr/>
          <p:nvPr/>
        </p:nvSpPr>
        <p:spPr>
          <a:xfrm flipV="1">
            <a:off x="5085888" y="3836804"/>
            <a:ext cx="1585929" cy="1458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p:cNvSpPr/>
          <p:nvPr/>
        </p:nvSpPr>
        <p:spPr>
          <a:xfrm flipV="1">
            <a:off x="4500513" y="4352487"/>
            <a:ext cx="2231727" cy="1287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flipV="1">
            <a:off x="4499991" y="4617624"/>
            <a:ext cx="720081" cy="14002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p:cNvSpPr/>
          <p:nvPr/>
        </p:nvSpPr>
        <p:spPr>
          <a:xfrm>
            <a:off x="4499991" y="4894023"/>
            <a:ext cx="3384377" cy="1311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p:cNvSpPr/>
          <p:nvPr/>
        </p:nvSpPr>
        <p:spPr>
          <a:xfrm flipV="1">
            <a:off x="5282533" y="5125038"/>
            <a:ext cx="513604" cy="1584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9512" y="6001543"/>
            <a:ext cx="8807572" cy="307777"/>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a:t>We are planning to launch pilot activity in JULY and fully start all operations in OCTOBER.</a:t>
            </a:r>
          </a:p>
        </p:txBody>
      </p:sp>
      <p:sp>
        <p:nvSpPr>
          <p:cNvPr id="13" name="Pentagon 12"/>
          <p:cNvSpPr/>
          <p:nvPr/>
        </p:nvSpPr>
        <p:spPr>
          <a:xfrm flipV="1">
            <a:off x="4499991" y="4095527"/>
            <a:ext cx="1224137" cy="13372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8"/>
          <p:cNvPicPr>
            <a:picLocks noChangeAspect="1"/>
          </p:cNvPicPr>
          <p:nvPr/>
        </p:nvPicPr>
        <p:blipFill>
          <a:blip r:embed="rId3"/>
          <a:stretch>
            <a:fillRect/>
          </a:stretch>
        </p:blipFill>
        <p:spPr>
          <a:xfrm>
            <a:off x="8316416" y="18934"/>
            <a:ext cx="827729" cy="529746"/>
          </a:xfrm>
          <a:prstGeom prst="rect">
            <a:avLst/>
          </a:prstGeom>
        </p:spPr>
      </p:pic>
      <p:pic>
        <p:nvPicPr>
          <p:cNvPr id="21" name="Picture 17"/>
          <p:cNvPicPr>
            <a:picLocks noChangeAspect="1"/>
          </p:cNvPicPr>
          <p:nvPr/>
        </p:nvPicPr>
        <p:blipFill>
          <a:blip r:embed="rId4"/>
          <a:stretch>
            <a:fillRect/>
          </a:stretch>
        </p:blipFill>
        <p:spPr>
          <a:xfrm>
            <a:off x="7668344" y="5433744"/>
            <a:ext cx="275230" cy="316835"/>
          </a:xfrm>
          <a:prstGeom prst="rect">
            <a:avLst/>
          </a:prstGeom>
        </p:spPr>
      </p:pic>
      <p:pic>
        <p:nvPicPr>
          <p:cNvPr id="22" name="Picture 17"/>
          <p:cNvPicPr>
            <a:picLocks noChangeAspect="1"/>
          </p:cNvPicPr>
          <p:nvPr/>
        </p:nvPicPr>
        <p:blipFill>
          <a:blip r:embed="rId4"/>
          <a:stretch>
            <a:fillRect/>
          </a:stretch>
        </p:blipFill>
        <p:spPr>
          <a:xfrm>
            <a:off x="5745922" y="5249224"/>
            <a:ext cx="275230" cy="316835"/>
          </a:xfrm>
          <a:prstGeom prst="rect">
            <a:avLst/>
          </a:prstGeom>
        </p:spPr>
      </p:pic>
    </p:spTree>
    <p:extLst>
      <p:ext uri="{BB962C8B-B14F-4D97-AF65-F5344CB8AC3E}">
        <p14:creationId xmlns:p14="http://schemas.microsoft.com/office/powerpoint/2010/main" val="214542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064"/>
            <a:ext cx="8496944" cy="288032"/>
          </a:xfrm>
        </p:spPr>
        <p:txBody>
          <a:bodyPr/>
          <a:lstStyle/>
          <a:p>
            <a:pPr algn="ctr"/>
            <a:r>
              <a:rPr lang="en-US" sz="2400" dirty="0"/>
              <a:t>Governing bodies in Cambodia  |   Structure</a:t>
            </a:r>
            <a:endParaRPr lang="ru-RU" dirty="0"/>
          </a:p>
        </p:txBody>
      </p:sp>
      <p:sp>
        <p:nvSpPr>
          <p:cNvPr id="3" name="Slide Number Placeholder 2"/>
          <p:cNvSpPr>
            <a:spLocks noGrp="1"/>
          </p:cNvSpPr>
          <p:nvPr>
            <p:ph type="sldNum" sz="quarter" idx="12"/>
          </p:nvPr>
        </p:nvSpPr>
        <p:spPr/>
        <p:txBody>
          <a:bodyPr/>
          <a:lstStyle/>
          <a:p>
            <a:pPr algn="ctr"/>
            <a:fld id="{D7F305DA-160D-498F-B102-A1D8643B4A2C}" type="slidenum">
              <a:rPr lang="ru-RU" smtClean="0"/>
              <a:pPr algn="ctr"/>
              <a:t>24</a:t>
            </a:fld>
            <a:endParaRPr lang="ru-RU" dirty="0"/>
          </a:p>
        </p:txBody>
      </p:sp>
      <p:sp>
        <p:nvSpPr>
          <p:cNvPr id="6" name="Rectangle 14"/>
          <p:cNvSpPr/>
          <p:nvPr/>
        </p:nvSpPr>
        <p:spPr>
          <a:xfrm>
            <a:off x="158470" y="3466898"/>
            <a:ext cx="4485538" cy="4661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PAWNSHOPS</a:t>
            </a:r>
          </a:p>
        </p:txBody>
      </p:sp>
      <p:sp>
        <p:nvSpPr>
          <p:cNvPr id="9" name="Rectangle 14"/>
          <p:cNvSpPr/>
          <p:nvPr/>
        </p:nvSpPr>
        <p:spPr>
          <a:xfrm>
            <a:off x="6156176" y="3470202"/>
            <a:ext cx="864096" cy="462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BANKS</a:t>
            </a:r>
          </a:p>
        </p:txBody>
      </p:sp>
      <p:sp>
        <p:nvSpPr>
          <p:cNvPr id="10" name="Rectangle 14"/>
          <p:cNvSpPr/>
          <p:nvPr/>
        </p:nvSpPr>
        <p:spPr>
          <a:xfrm>
            <a:off x="5222284" y="3470203"/>
            <a:ext cx="861884" cy="462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MFIs</a:t>
            </a:r>
          </a:p>
        </p:txBody>
      </p:sp>
      <p:sp>
        <p:nvSpPr>
          <p:cNvPr id="11" name="Rectangle 14"/>
          <p:cNvSpPr/>
          <p:nvPr/>
        </p:nvSpPr>
        <p:spPr>
          <a:xfrm>
            <a:off x="5222283" y="2242350"/>
            <a:ext cx="3732175" cy="9939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Central bank of Cambodia</a:t>
            </a:r>
          </a:p>
        </p:txBody>
      </p:sp>
      <p:sp>
        <p:nvSpPr>
          <p:cNvPr id="12" name="Rectangle 14"/>
          <p:cNvSpPr/>
          <p:nvPr/>
        </p:nvSpPr>
        <p:spPr>
          <a:xfrm>
            <a:off x="179512" y="2242350"/>
            <a:ext cx="4464496" cy="1010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Ministry of Economic and Finance</a:t>
            </a:r>
          </a:p>
        </p:txBody>
      </p:sp>
      <p:sp>
        <p:nvSpPr>
          <p:cNvPr id="13" name="Rectangle 14"/>
          <p:cNvSpPr/>
          <p:nvPr/>
        </p:nvSpPr>
        <p:spPr>
          <a:xfrm>
            <a:off x="158470" y="1674166"/>
            <a:ext cx="8795989" cy="3893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Prime Minister</a:t>
            </a:r>
          </a:p>
        </p:txBody>
      </p:sp>
      <p:pic>
        <p:nvPicPr>
          <p:cNvPr id="24" name="Рисунок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pic>
        <p:nvPicPr>
          <p:cNvPr id="26" name="Picture 8"/>
          <p:cNvPicPr>
            <a:picLocks noChangeAspect="1"/>
          </p:cNvPicPr>
          <p:nvPr/>
        </p:nvPicPr>
        <p:blipFill>
          <a:blip r:embed="rId4"/>
          <a:stretch>
            <a:fillRect/>
          </a:stretch>
        </p:blipFill>
        <p:spPr>
          <a:xfrm>
            <a:off x="8316416" y="18934"/>
            <a:ext cx="827729" cy="529746"/>
          </a:xfrm>
          <a:prstGeom prst="rect">
            <a:avLst/>
          </a:prstGeom>
        </p:spPr>
      </p:pic>
      <p:sp>
        <p:nvSpPr>
          <p:cNvPr id="27" name="Rectangle 14"/>
          <p:cNvSpPr/>
          <p:nvPr/>
        </p:nvSpPr>
        <p:spPr>
          <a:xfrm>
            <a:off x="168499" y="1124744"/>
            <a:ext cx="8795989" cy="3893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KING</a:t>
            </a:r>
          </a:p>
        </p:txBody>
      </p:sp>
      <p:sp>
        <p:nvSpPr>
          <p:cNvPr id="28" name="Rectangle 14"/>
          <p:cNvSpPr/>
          <p:nvPr/>
        </p:nvSpPr>
        <p:spPr>
          <a:xfrm>
            <a:off x="7109290" y="3470202"/>
            <a:ext cx="1157714" cy="462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NGO\Rural credit operator</a:t>
            </a:r>
          </a:p>
        </p:txBody>
      </p:sp>
    </p:spTree>
    <p:extLst>
      <p:ext uri="{BB962C8B-B14F-4D97-AF65-F5344CB8AC3E}">
        <p14:creationId xmlns:p14="http://schemas.microsoft.com/office/powerpoint/2010/main" val="155663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Investment Summary</a:t>
            </a:r>
            <a:endParaRPr lang="ru-RU" dirty="0"/>
          </a:p>
        </p:txBody>
      </p:sp>
      <p:sp>
        <p:nvSpPr>
          <p:cNvPr id="7" name="Номер слайда 6"/>
          <p:cNvSpPr>
            <a:spLocks noGrp="1"/>
          </p:cNvSpPr>
          <p:nvPr>
            <p:ph type="sldNum" sz="quarter" idx="12"/>
          </p:nvPr>
        </p:nvSpPr>
        <p:spPr/>
        <p:txBody>
          <a:bodyPr/>
          <a:lstStyle/>
          <a:p>
            <a:fld id="{D7F305DA-160D-498F-B102-A1D8643B4A2C}" type="slidenum">
              <a:rPr lang="ru-RU" smtClean="0"/>
              <a:pPr/>
              <a:t>3</a:t>
            </a:fld>
            <a:endParaRPr lang="ru-RU"/>
          </a:p>
        </p:txBody>
      </p:sp>
      <p:sp>
        <p:nvSpPr>
          <p:cNvPr id="8" name="Объект 2"/>
          <p:cNvSpPr txBox="1">
            <a:spLocks/>
          </p:cNvSpPr>
          <p:nvPr/>
        </p:nvSpPr>
        <p:spPr>
          <a:xfrm>
            <a:off x="32340" y="548680"/>
            <a:ext cx="8964976" cy="5616624"/>
          </a:xfrm>
          <a:prstGeom prst="rect">
            <a:avLst/>
          </a:prstGeom>
        </p:spPr>
        <p:txBody>
          <a:bodyPr anchor="t">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t>Main characteristics consumer finance market of Cambodia:</a:t>
            </a:r>
          </a:p>
          <a:p>
            <a:pPr marL="0" indent="0">
              <a:buNone/>
            </a:pPr>
            <a:r>
              <a:rPr lang="ru-RU" sz="1500" dirty="0"/>
              <a:t>1) </a:t>
            </a:r>
            <a:r>
              <a:rPr lang="en-US" sz="1500" dirty="0"/>
              <a:t>Stable economic growth</a:t>
            </a:r>
            <a:r>
              <a:rPr lang="ru-RU" sz="1500" dirty="0"/>
              <a:t> </a:t>
            </a:r>
            <a:r>
              <a:rPr lang="en-US" sz="1500" dirty="0"/>
              <a:t>- around </a:t>
            </a:r>
            <a:r>
              <a:rPr lang="ru-RU" sz="1500" dirty="0"/>
              <a:t>7%</a:t>
            </a:r>
            <a:r>
              <a:rPr lang="en-US" sz="1500" dirty="0"/>
              <a:t> yearly in last 4 years , low unemployment rate – 0.4%</a:t>
            </a:r>
          </a:p>
          <a:p>
            <a:pPr marL="0" indent="0">
              <a:buNone/>
            </a:pPr>
            <a:r>
              <a:rPr lang="ru-RU" sz="1500" dirty="0"/>
              <a:t>2) </a:t>
            </a:r>
            <a:r>
              <a:rPr lang="en-US" sz="1500" dirty="0"/>
              <a:t>Liberal consumer finance regulation :</a:t>
            </a:r>
          </a:p>
          <a:p>
            <a:pPr marL="0" indent="0">
              <a:buNone/>
            </a:pPr>
            <a:r>
              <a:rPr lang="en-US" sz="1500" dirty="0"/>
              <a:t>         a) No interest cap</a:t>
            </a:r>
            <a:r>
              <a:rPr lang="ru-RU" sz="1500" dirty="0"/>
              <a:t> </a:t>
            </a:r>
            <a:r>
              <a:rPr lang="en-US" sz="1500" dirty="0"/>
              <a:t>by banking law </a:t>
            </a:r>
            <a:r>
              <a:rPr lang="ru-RU" sz="1500" dirty="0"/>
              <a:t>(</a:t>
            </a:r>
            <a:r>
              <a:rPr lang="en-US" sz="1500" dirty="0"/>
              <a:t> liberalization interest rate law </a:t>
            </a:r>
            <a:r>
              <a:rPr lang="ru-RU" sz="1500" dirty="0" err="1"/>
              <a:t>Prakas</a:t>
            </a:r>
            <a:r>
              <a:rPr lang="ru-RU" sz="1500" dirty="0"/>
              <a:t> </a:t>
            </a:r>
            <a:r>
              <a:rPr lang="en-US" sz="1500" dirty="0"/>
              <a:t>#</a:t>
            </a:r>
            <a:r>
              <a:rPr lang="ru-RU" sz="1500" dirty="0"/>
              <a:t>B7-09-213 </a:t>
            </a:r>
            <a:r>
              <a:rPr lang="en-US" sz="1500" dirty="0"/>
              <a:t>by Central Bank Cambodia )</a:t>
            </a:r>
          </a:p>
          <a:p>
            <a:pPr marL="0" indent="0">
              <a:buNone/>
            </a:pPr>
            <a:r>
              <a:rPr lang="ru-RU" sz="1500" dirty="0"/>
              <a:t>         </a:t>
            </a:r>
            <a:r>
              <a:rPr lang="en-US" sz="1500" dirty="0"/>
              <a:t>b) </a:t>
            </a:r>
            <a:r>
              <a:rPr lang="en-US" sz="1500" dirty="0">
                <a:solidFill>
                  <a:srgbClr val="FF0000"/>
                </a:solidFill>
              </a:rPr>
              <a:t>With local expertise in place, we should be able to start business in August.</a:t>
            </a:r>
            <a:endParaRPr lang="ru-RU" sz="1500" dirty="0">
              <a:solidFill>
                <a:srgbClr val="FF0000"/>
              </a:solidFill>
            </a:endParaRPr>
          </a:p>
          <a:p>
            <a:pPr marL="0" indent="0">
              <a:buNone/>
            </a:pPr>
            <a:r>
              <a:rPr lang="ru-RU" sz="1500" dirty="0"/>
              <a:t>3) </a:t>
            </a:r>
            <a:r>
              <a:rPr lang="en-US" sz="1500" dirty="0"/>
              <a:t>25% employee out of 8,6 million labor force have credit history in Credit Bureau of Cambodia. There is a government target to increase </a:t>
            </a:r>
            <a:r>
              <a:rPr lang="en-US" sz="1500" dirty="0">
                <a:solidFill>
                  <a:srgbClr val="FF0000"/>
                </a:solidFill>
              </a:rPr>
              <a:t>number of employees </a:t>
            </a:r>
            <a:r>
              <a:rPr lang="en-US" sz="1500" dirty="0"/>
              <a:t>with credit history to 42% by 2020.</a:t>
            </a:r>
          </a:p>
          <a:p>
            <a:pPr marL="0" indent="0">
              <a:buNone/>
            </a:pPr>
            <a:r>
              <a:rPr lang="en-US" sz="1500" dirty="0"/>
              <a:t>4) One of the highest levels of telecom development: mobile penetration – 155%, smartphone penetration – 39% out of mobile penetration.</a:t>
            </a:r>
          </a:p>
          <a:p>
            <a:pPr marL="0" indent="0">
              <a:buNone/>
            </a:pPr>
            <a:r>
              <a:rPr lang="en-US" sz="1500" dirty="0"/>
              <a:t>5) 3 biggest cell operators in Cambodia have own payment systems</a:t>
            </a:r>
            <a:r>
              <a:rPr lang="ru-RU" sz="1500" dirty="0"/>
              <a:t>. </a:t>
            </a:r>
            <a:r>
              <a:rPr lang="en-US" sz="1500" dirty="0"/>
              <a:t>E</a:t>
            </a:r>
            <a:r>
              <a:rPr lang="en-US" sz="1500" dirty="0">
                <a:solidFill>
                  <a:srgbClr val="FF0000"/>
                </a:solidFill>
              </a:rPr>
              <a:t>very mobile phone user has more than one mobile wallet. </a:t>
            </a:r>
          </a:p>
          <a:p>
            <a:pPr marL="0" indent="0">
              <a:buNone/>
            </a:pPr>
            <a:r>
              <a:rPr lang="en-US" sz="1500" dirty="0"/>
              <a:t>6) Undeveloped consumer banking industry:	</a:t>
            </a:r>
          </a:p>
          <a:p>
            <a:pPr marL="0" indent="0">
              <a:buNone/>
            </a:pPr>
            <a:r>
              <a:rPr lang="en-US" sz="1500" dirty="0"/>
              <a:t>        a) Bank account penetration is 13%</a:t>
            </a:r>
          </a:p>
          <a:p>
            <a:pPr marL="0" indent="0">
              <a:buNone/>
            </a:pPr>
            <a:r>
              <a:rPr lang="en-US" sz="1500" dirty="0"/>
              <a:t>        b) credit cards penetration is 3% (Customer have to make deposit - 150% of credit limit required)</a:t>
            </a:r>
          </a:p>
          <a:p>
            <a:pPr marL="0" indent="0">
              <a:buNone/>
            </a:pPr>
            <a:r>
              <a:rPr lang="en-US" sz="1500" dirty="0"/>
              <a:t>        Key success factors in the market:</a:t>
            </a:r>
          </a:p>
          <a:p>
            <a:pPr marL="342900" lvl="1" indent="-342900" algn="just">
              <a:spcBef>
                <a:spcPts val="600"/>
              </a:spcBef>
              <a:buAutoNum type="arabicParenR"/>
            </a:pPr>
            <a:r>
              <a:rPr lang="en-US" sz="1500" dirty="0"/>
              <a:t>No interest cap</a:t>
            </a:r>
          </a:p>
          <a:p>
            <a:pPr marL="342900" lvl="1" indent="-342900" algn="just">
              <a:spcBef>
                <a:spcPts val="600"/>
              </a:spcBef>
              <a:buAutoNum type="arabicParenR"/>
            </a:pPr>
            <a:r>
              <a:rPr lang="en-US" sz="1500" dirty="0"/>
              <a:t>150% mobile wallet penetration</a:t>
            </a:r>
          </a:p>
          <a:p>
            <a:pPr marL="342900" lvl="1" indent="-342900" algn="just">
              <a:spcBef>
                <a:spcPts val="600"/>
              </a:spcBef>
              <a:buAutoNum type="arabicParenR"/>
            </a:pPr>
            <a:r>
              <a:rPr lang="en-US" sz="1500" dirty="0"/>
              <a:t>Smartphone penetration </a:t>
            </a:r>
            <a:r>
              <a:rPr lang="ru-RU" sz="1500" dirty="0">
                <a:solidFill>
                  <a:srgbClr val="FF0000"/>
                </a:solidFill>
              </a:rPr>
              <a:t>60% </a:t>
            </a:r>
            <a:r>
              <a:rPr lang="en-US" sz="1500" dirty="0">
                <a:solidFill>
                  <a:srgbClr val="FF0000"/>
                </a:solidFill>
              </a:rPr>
              <a:t> (growth of 15% per year)</a:t>
            </a:r>
          </a:p>
        </p:txBody>
      </p:sp>
      <p:sp>
        <p:nvSpPr>
          <p:cNvPr id="5" name="Прямоугольник 4"/>
          <p:cNvSpPr/>
          <p:nvPr/>
        </p:nvSpPr>
        <p:spPr>
          <a:xfrm>
            <a:off x="122216" y="5802157"/>
            <a:ext cx="8785224" cy="523220"/>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400" dirty="0"/>
              <a:t>We believe that Cambodia market has a lot of opportunities in nearest 2-3 years. We can be one of the first players who will provide fast and easy loans.</a:t>
            </a:r>
            <a:endParaRPr lang="en-US" sz="1400" dirty="0">
              <a:solidFill>
                <a:srgbClr val="FF0000"/>
              </a:solidFill>
            </a:endParaRPr>
          </a:p>
        </p:txBody>
      </p:sp>
      <p:pic>
        <p:nvPicPr>
          <p:cNvPr id="10" name="Picture 9"/>
          <p:cNvPicPr>
            <a:picLocks noChangeAspect="1"/>
          </p:cNvPicPr>
          <p:nvPr/>
        </p:nvPicPr>
        <p:blipFill>
          <a:blip r:embed="rId3"/>
          <a:stretch>
            <a:fillRect/>
          </a:stretch>
        </p:blipFill>
        <p:spPr>
          <a:xfrm>
            <a:off x="8297437" y="7899"/>
            <a:ext cx="827729" cy="529746"/>
          </a:xfrm>
          <a:prstGeom prst="rect">
            <a:avLst/>
          </a:prstGeom>
        </p:spPr>
      </p:pic>
    </p:spTree>
    <p:extLst>
      <p:ext uri="{BB962C8B-B14F-4D97-AF65-F5344CB8AC3E}">
        <p14:creationId xmlns:p14="http://schemas.microsoft.com/office/powerpoint/2010/main" val="52783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summary</a:t>
            </a:r>
            <a:endParaRPr lang="en-US" b="1" dirty="0"/>
          </a:p>
        </p:txBody>
      </p:sp>
      <p:sp>
        <p:nvSpPr>
          <p:cNvPr id="3" name="Slide Number Placeholder 2"/>
          <p:cNvSpPr>
            <a:spLocks noGrp="1"/>
          </p:cNvSpPr>
          <p:nvPr>
            <p:ph type="sldNum" sz="quarter" idx="12"/>
          </p:nvPr>
        </p:nvSpPr>
        <p:spPr/>
        <p:txBody>
          <a:bodyPr/>
          <a:lstStyle/>
          <a:p>
            <a:fld id="{D7F305DA-160D-498F-B102-A1D8643B4A2C}" type="slidenum">
              <a:rPr lang="ru-RU" smtClean="0"/>
              <a:pPr/>
              <a:t>4</a:t>
            </a:fld>
            <a:endParaRPr lang="ru-RU"/>
          </a:p>
        </p:txBody>
      </p:sp>
      <p:sp>
        <p:nvSpPr>
          <p:cNvPr id="6" name="TextBox 5"/>
          <p:cNvSpPr txBox="1"/>
          <p:nvPr/>
        </p:nvSpPr>
        <p:spPr>
          <a:xfrm>
            <a:off x="179512" y="4488065"/>
            <a:ext cx="8713091" cy="738664"/>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dirty="0"/>
              <a:t>Break-even period – 18 months.</a:t>
            </a:r>
          </a:p>
          <a:p>
            <a:r>
              <a:rPr lang="en-US" sz="1400" dirty="0"/>
              <a:t>Payback period – 51 months.</a:t>
            </a:r>
          </a:p>
          <a:p>
            <a:r>
              <a:rPr lang="en-US" sz="1400" dirty="0"/>
              <a:t>Maximum investments from </a:t>
            </a:r>
            <a:r>
              <a:rPr lang="en-US" sz="1400" dirty="0" smtClean="0"/>
              <a:t>– </a:t>
            </a:r>
            <a:r>
              <a:rPr lang="en-US" sz="1400" dirty="0"/>
              <a:t>$2,3M.</a:t>
            </a:r>
            <a:endParaRPr lang="ru-RU" sz="1400" dirty="0"/>
          </a:p>
        </p:txBody>
      </p:sp>
      <p:pic>
        <p:nvPicPr>
          <p:cNvPr id="10" name="Picture 9"/>
          <p:cNvPicPr>
            <a:picLocks noChangeAspect="1"/>
          </p:cNvPicPr>
          <p:nvPr/>
        </p:nvPicPr>
        <p:blipFill>
          <a:blip r:embed="rId3"/>
          <a:stretch>
            <a:fillRect/>
          </a:stretch>
        </p:blipFill>
        <p:spPr>
          <a:xfrm>
            <a:off x="8213179" y="7899"/>
            <a:ext cx="827729" cy="529746"/>
          </a:xfrm>
          <a:prstGeom prst="rect">
            <a:avLst/>
          </a:prstGeom>
        </p:spPr>
      </p:pic>
      <p:graphicFrame>
        <p:nvGraphicFramePr>
          <p:cNvPr id="4" name="Таблица 3"/>
          <p:cNvGraphicFramePr>
            <a:graphicFrameLocks noGrp="1"/>
          </p:cNvGraphicFramePr>
          <p:nvPr>
            <p:extLst>
              <p:ext uri="{D42A27DB-BD31-4B8C-83A1-F6EECF244321}">
                <p14:modId xmlns:p14="http://schemas.microsoft.com/office/powerpoint/2010/main" val="530779465"/>
              </p:ext>
            </p:extLst>
          </p:nvPr>
        </p:nvGraphicFramePr>
        <p:xfrm>
          <a:off x="267273" y="1052735"/>
          <a:ext cx="8625332" cy="2518477"/>
        </p:xfrm>
        <a:graphic>
          <a:graphicData uri="http://schemas.openxmlformats.org/drawingml/2006/table">
            <a:tbl>
              <a:tblPr/>
              <a:tblGrid>
                <a:gridCol w="2770098">
                  <a:extLst>
                    <a:ext uri="{9D8B030D-6E8A-4147-A177-3AD203B41FA5}">
                      <a16:colId xmlns:a16="http://schemas.microsoft.com/office/drawing/2014/main" val="1950138543"/>
                    </a:ext>
                  </a:extLst>
                </a:gridCol>
                <a:gridCol w="836462">
                  <a:extLst>
                    <a:ext uri="{9D8B030D-6E8A-4147-A177-3AD203B41FA5}">
                      <a16:colId xmlns:a16="http://schemas.microsoft.com/office/drawing/2014/main" val="2790387585"/>
                    </a:ext>
                  </a:extLst>
                </a:gridCol>
                <a:gridCol w="836462">
                  <a:extLst>
                    <a:ext uri="{9D8B030D-6E8A-4147-A177-3AD203B41FA5}">
                      <a16:colId xmlns:a16="http://schemas.microsoft.com/office/drawing/2014/main" val="857227338"/>
                    </a:ext>
                  </a:extLst>
                </a:gridCol>
                <a:gridCol w="836462">
                  <a:extLst>
                    <a:ext uri="{9D8B030D-6E8A-4147-A177-3AD203B41FA5}">
                      <a16:colId xmlns:a16="http://schemas.microsoft.com/office/drawing/2014/main" val="2546630529"/>
                    </a:ext>
                  </a:extLst>
                </a:gridCol>
                <a:gridCol w="836462">
                  <a:extLst>
                    <a:ext uri="{9D8B030D-6E8A-4147-A177-3AD203B41FA5}">
                      <a16:colId xmlns:a16="http://schemas.microsoft.com/office/drawing/2014/main" val="3128916027"/>
                    </a:ext>
                  </a:extLst>
                </a:gridCol>
                <a:gridCol w="836462">
                  <a:extLst>
                    <a:ext uri="{9D8B030D-6E8A-4147-A177-3AD203B41FA5}">
                      <a16:colId xmlns:a16="http://schemas.microsoft.com/office/drawing/2014/main" val="2802539060"/>
                    </a:ext>
                  </a:extLst>
                </a:gridCol>
                <a:gridCol w="836462">
                  <a:extLst>
                    <a:ext uri="{9D8B030D-6E8A-4147-A177-3AD203B41FA5}">
                      <a16:colId xmlns:a16="http://schemas.microsoft.com/office/drawing/2014/main" val="2682662926"/>
                    </a:ext>
                  </a:extLst>
                </a:gridCol>
                <a:gridCol w="836462">
                  <a:extLst>
                    <a:ext uri="{9D8B030D-6E8A-4147-A177-3AD203B41FA5}">
                      <a16:colId xmlns:a16="http://schemas.microsoft.com/office/drawing/2014/main" val="2522388532"/>
                    </a:ext>
                  </a:extLst>
                </a:gridCol>
              </a:tblGrid>
              <a:tr h="212327">
                <a:tc>
                  <a:txBody>
                    <a:bodyPr/>
                    <a:lstStyle/>
                    <a:p>
                      <a:pPr algn="l" fontAlgn="b"/>
                      <a:r>
                        <a:rPr lang="en-US" sz="1200" b="1" i="0" u="none" strike="noStrike">
                          <a:solidFill>
                            <a:srgbClr val="000000"/>
                          </a:solidFill>
                          <a:effectLst/>
                          <a:latin typeface="Calibri" panose="020F0502020204030204" pitchFamily="34" charset="0"/>
                        </a:rPr>
                        <a:t>Investment summary</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2926895559"/>
                  </a:ext>
                </a:extLst>
              </a:tr>
              <a:tr h="212327">
                <a:tc>
                  <a:txBody>
                    <a:bodyPr/>
                    <a:lstStyle/>
                    <a:p>
                      <a:pPr algn="l" fontAlgn="b"/>
                      <a:r>
                        <a:rPr lang="en-US" sz="12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828971079"/>
                  </a:ext>
                </a:extLst>
              </a:tr>
              <a:tr h="212327">
                <a:tc>
                  <a:txBody>
                    <a:bodyPr/>
                    <a:lstStyle/>
                    <a:p>
                      <a:pPr algn="l" fontAlgn="b"/>
                      <a:r>
                        <a:rPr lang="en-US" sz="1200" b="1" i="0" u="none" strike="noStrike" dirty="0" smtClean="0">
                          <a:solidFill>
                            <a:srgbClr val="000000"/>
                          </a:solidFill>
                          <a:effectLst/>
                          <a:latin typeface="Calibri" panose="020F0502020204030204" pitchFamily="34" charset="0"/>
                        </a:rPr>
                        <a:t>investments</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1 184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662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268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2 318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219141283"/>
                  </a:ext>
                </a:extLst>
              </a:tr>
              <a:tr h="212327">
                <a:tc>
                  <a:txBody>
                    <a:bodyPr/>
                    <a:lstStyle/>
                    <a:p>
                      <a:pPr algn="l" fontAlgn="b"/>
                      <a:r>
                        <a:rPr lang="en-US" sz="1200" b="1" i="0" u="none" strike="noStrike">
                          <a:solidFill>
                            <a:srgbClr val="000000"/>
                          </a:solidFill>
                          <a:effectLst/>
                          <a:latin typeface="Calibri" panose="020F0502020204030204" pitchFamily="34" charset="0"/>
                        </a:rPr>
                        <a:t>Total investments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1 184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662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268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2 318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2775504583"/>
                  </a:ext>
                </a:extLst>
              </a:tr>
              <a:tr h="169861">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ru-RU"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2685837876"/>
                  </a:ext>
                </a:extLst>
              </a:tr>
              <a:tr h="212327">
                <a:tc>
                  <a:txBody>
                    <a:bodyPr/>
                    <a:lstStyle/>
                    <a:p>
                      <a:pPr algn="l" fontAlgn="b"/>
                      <a:r>
                        <a:rPr lang="en-US" sz="1200" b="1" i="0" u="none" strike="noStrike">
                          <a:solidFill>
                            <a:srgbClr val="000000"/>
                          </a:solidFill>
                          <a:effectLst/>
                          <a:latin typeface="Calibri" panose="020F0502020204030204" pitchFamily="34" charset="0"/>
                        </a:rPr>
                        <a:t>Number of loans issued (thsd)</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5,6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36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72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144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288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546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217274866"/>
                  </a:ext>
                </a:extLst>
              </a:tr>
              <a:tr h="212327">
                <a:tc>
                  <a:txBody>
                    <a:bodyPr/>
                    <a:lstStyle/>
                    <a:p>
                      <a:pPr algn="l" fontAlgn="b"/>
                      <a:r>
                        <a:rPr lang="en-US" sz="1200" b="1" i="0" u="none" strike="noStrike" dirty="0">
                          <a:solidFill>
                            <a:srgbClr val="000000"/>
                          </a:solidFill>
                          <a:effectLst/>
                          <a:latin typeface="Calibri" panose="020F0502020204030204" pitchFamily="34" charset="0"/>
                        </a:rPr>
                        <a:t>Amount disbursed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540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3 423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7 684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13 871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19 182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44 700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779885843"/>
                  </a:ext>
                </a:extLst>
              </a:tr>
              <a:tr h="212327">
                <a:tc>
                  <a:txBody>
                    <a:bodyPr/>
                    <a:lstStyle/>
                    <a:p>
                      <a:pPr algn="l" fontAlgn="b"/>
                      <a:r>
                        <a:rPr lang="en-US" sz="1200" b="1" i="0" u="none" strike="noStrike">
                          <a:solidFill>
                            <a:srgbClr val="000000"/>
                          </a:solidFill>
                          <a:effectLst/>
                          <a:latin typeface="Calibri" panose="020F0502020204030204" pitchFamily="34" charset="0"/>
                        </a:rPr>
                        <a:t>Net portfolio (EoY)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135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663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1 424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2 425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3 078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3 078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22983026"/>
                  </a:ext>
                </a:extLst>
              </a:tr>
              <a:tr h="212327">
                <a:tc>
                  <a:txBody>
                    <a:bodyPr/>
                    <a:lstStyle/>
                    <a:p>
                      <a:pPr algn="l" fontAlgn="b"/>
                      <a:r>
                        <a:rPr lang="en-US" sz="1200" b="1" i="0" u="none" strike="noStrike">
                          <a:solidFill>
                            <a:srgbClr val="000000"/>
                          </a:solidFill>
                          <a:effectLst/>
                          <a:latin typeface="Calibri" panose="020F0502020204030204" pitchFamily="34" charset="0"/>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738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1 508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3 581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6 812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10 104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a:solidFill>
                            <a:srgbClr val="000000"/>
                          </a:solidFill>
                          <a:effectLst/>
                          <a:latin typeface="Calibri" panose="020F0502020204030204" pitchFamily="34" charset="0"/>
                        </a:rPr>
                        <a:t>22 743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014255437"/>
                  </a:ext>
                </a:extLst>
              </a:tr>
              <a:tr h="212327">
                <a:tc>
                  <a:txBody>
                    <a:bodyPr/>
                    <a:lstStyle/>
                    <a:p>
                      <a:pPr algn="l" fontAlgn="b"/>
                      <a:r>
                        <a:rPr lang="en-US" sz="1200" b="1" i="0" u="none" strike="noStrike">
                          <a:solidFill>
                            <a:srgbClr val="000000"/>
                          </a:solidFill>
                          <a:effectLst/>
                          <a:latin typeface="Calibri" panose="020F0502020204030204" pitchFamily="34" charset="0"/>
                        </a:rPr>
                        <a:t>Net 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-120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-696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609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1 553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2 990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ru-RU" sz="1200" b="1" i="0" u="none" strike="noStrike">
                          <a:solidFill>
                            <a:srgbClr val="000000"/>
                          </a:solidFill>
                          <a:effectLst/>
                          <a:latin typeface="Calibri" panose="020F0502020204030204" pitchFamily="34" charset="0"/>
                        </a:rPr>
                        <a:t>10 739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2665600725"/>
                  </a:ext>
                </a:extLst>
              </a:tr>
              <a:tr h="212327">
                <a:tc>
                  <a:txBody>
                    <a:bodyPr/>
                    <a:lstStyle/>
                    <a:p>
                      <a:pPr algn="l" fontAlgn="b"/>
                      <a:r>
                        <a:rPr lang="en-US" sz="1200" b="1" i="0" u="none" strike="noStrike">
                          <a:solidFill>
                            <a:srgbClr val="000000"/>
                          </a:solidFill>
                          <a:effectLst/>
                          <a:latin typeface="Calibri" panose="020F0502020204030204" pitchFamily="34" charset="0"/>
                        </a:rPr>
                        <a:t>ROE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-16%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11%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25%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49%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405688721"/>
                  </a:ext>
                </a:extLst>
              </a:tr>
              <a:tr h="212327">
                <a:tc>
                  <a:txBody>
                    <a:bodyPr/>
                    <a:lstStyle/>
                    <a:p>
                      <a:pPr algn="l" fontAlgn="b"/>
                      <a:r>
                        <a:rPr lang="en-US" sz="1200" b="1" i="0" u="none" strike="noStrike">
                          <a:solidFill>
                            <a:srgbClr val="000000"/>
                          </a:solidFill>
                          <a:effectLst/>
                          <a:latin typeface="Calibri" panose="020F0502020204030204" pitchFamily="34" charset="0"/>
                        </a:rPr>
                        <a:t>ROAA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ru-RU" sz="1200" b="1"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-13%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-28%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14%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23%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a:solidFill>
                            <a:srgbClr val="000000"/>
                          </a:solidFill>
                          <a:effectLst/>
                          <a:latin typeface="Calibri" panose="020F0502020204030204" pitchFamily="34" charset="0"/>
                        </a:rPr>
                        <a:t>32%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ru-RU" sz="1200" b="1" i="0" u="none" strike="noStrike" dirty="0">
                          <a:solidFill>
                            <a:srgbClr val="000000"/>
                          </a:solidFill>
                          <a:effectLst/>
                          <a:latin typeface="Calibri" panose="020F0502020204030204" pitchFamily="34" charset="0"/>
                        </a:rPr>
                        <a:t>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169180765"/>
                  </a:ext>
                </a:extLst>
              </a:tr>
            </a:tbl>
          </a:graphicData>
        </a:graphic>
      </p:graphicFrame>
    </p:spTree>
    <p:extLst>
      <p:ext uri="{BB962C8B-B14F-4D97-AF65-F5344CB8AC3E}">
        <p14:creationId xmlns:p14="http://schemas.microsoft.com/office/powerpoint/2010/main" val="283161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a:t>2. Market Overview</a:t>
            </a:r>
          </a:p>
        </p:txBody>
      </p:sp>
      <p:sp>
        <p:nvSpPr>
          <p:cNvPr id="4" name="Номер слайда 3"/>
          <p:cNvSpPr>
            <a:spLocks noGrp="1"/>
          </p:cNvSpPr>
          <p:nvPr>
            <p:ph type="sldNum" sz="quarter" idx="12"/>
          </p:nvPr>
        </p:nvSpPr>
        <p:spPr/>
        <p:txBody>
          <a:bodyPr/>
          <a:lstStyle/>
          <a:p>
            <a:fld id="{D7F305DA-160D-498F-B102-A1D8643B4A2C}" type="slidenum">
              <a:rPr lang="ru-RU" smtClean="0"/>
              <a:pPr/>
              <a:t>5</a:t>
            </a:fld>
            <a:endParaRPr lang="ru-RU"/>
          </a:p>
        </p:txBody>
      </p:sp>
      <p:pic>
        <p:nvPicPr>
          <p:cNvPr id="5" name="Picture 4"/>
          <p:cNvPicPr>
            <a:picLocks noChangeAspect="1"/>
          </p:cNvPicPr>
          <p:nvPr/>
        </p:nvPicPr>
        <p:blipFill>
          <a:blip r:embed="rId3"/>
          <a:stretch>
            <a:fillRect/>
          </a:stretch>
        </p:blipFill>
        <p:spPr>
          <a:xfrm>
            <a:off x="8213179" y="7899"/>
            <a:ext cx="827729" cy="529746"/>
          </a:xfrm>
          <a:prstGeom prst="rect">
            <a:avLst/>
          </a:prstGeom>
        </p:spPr>
      </p:pic>
    </p:spTree>
    <p:extLst>
      <p:ext uri="{BB962C8B-B14F-4D97-AF65-F5344CB8AC3E}">
        <p14:creationId xmlns:p14="http://schemas.microsoft.com/office/powerpoint/2010/main" val="381972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General Market Information</a:t>
            </a:r>
            <a:endParaRPr lang="ru-RU" dirty="0"/>
          </a:p>
        </p:txBody>
      </p:sp>
      <p:sp>
        <p:nvSpPr>
          <p:cNvPr id="7" name="Номер слайда 6"/>
          <p:cNvSpPr>
            <a:spLocks noGrp="1"/>
          </p:cNvSpPr>
          <p:nvPr>
            <p:ph type="sldNum" sz="quarter" idx="12"/>
          </p:nvPr>
        </p:nvSpPr>
        <p:spPr/>
        <p:txBody>
          <a:bodyPr/>
          <a:lstStyle/>
          <a:p>
            <a:fld id="{D7F305DA-160D-498F-B102-A1D8643B4A2C}" type="slidenum">
              <a:rPr lang="ru-RU" smtClean="0"/>
              <a:pPr/>
              <a:t>6</a:t>
            </a:fld>
            <a:endParaRPr lang="ru-RU"/>
          </a:p>
        </p:txBody>
      </p:sp>
      <p:sp>
        <p:nvSpPr>
          <p:cNvPr id="4" name="Rectangle 3"/>
          <p:cNvSpPr/>
          <p:nvPr/>
        </p:nvSpPr>
        <p:spPr>
          <a:xfrm>
            <a:off x="106779" y="6471380"/>
            <a:ext cx="7602120" cy="369332"/>
          </a:xfrm>
          <a:prstGeom prst="rect">
            <a:avLst/>
          </a:prstGeom>
        </p:spPr>
        <p:txBody>
          <a:bodyPr wrap="square">
            <a:spAutoFit/>
          </a:bodyPr>
          <a:lstStyle/>
          <a:p>
            <a:r>
              <a:rPr lang="ru-RU" sz="900" dirty="0"/>
              <a:t>* </a:t>
            </a:r>
            <a:r>
              <a:rPr lang="en-US" sz="900" dirty="0"/>
              <a:t>source of information -</a:t>
            </a:r>
            <a:r>
              <a:rPr lang="en-US" sz="900" dirty="0">
                <a:solidFill>
                  <a:srgbClr val="FF0000"/>
                </a:solidFill>
              </a:rPr>
              <a:t> </a:t>
            </a:r>
            <a:r>
              <a:rPr lang="en-US" sz="900" dirty="0">
                <a:solidFill>
                  <a:srgbClr val="FF0000"/>
                </a:solidFill>
                <a:hlinkClick r:id="rId3"/>
              </a:rPr>
              <a:t>https://knoema.com/sijweyg/gdp-per-capita-ranking-2015-data-and-charts</a:t>
            </a:r>
            <a:endParaRPr lang="en-US" sz="900" dirty="0">
              <a:solidFill>
                <a:srgbClr val="FF0000"/>
              </a:solidFill>
            </a:endParaRPr>
          </a:p>
          <a:p>
            <a:r>
              <a:rPr lang="ru-RU" sz="900" dirty="0"/>
              <a:t>** </a:t>
            </a:r>
            <a:r>
              <a:rPr lang="en-US" sz="900" dirty="0"/>
              <a:t>source of information –  </a:t>
            </a:r>
            <a:r>
              <a:rPr lang="en-US" sz="900" dirty="0">
                <a:solidFill>
                  <a:srgbClr val="FF0000"/>
                </a:solidFill>
                <a:hlinkClick r:id="rId4"/>
              </a:rPr>
              <a:t>https://www.techinasia.com/talk/digital-southeast-asia-q4-2015</a:t>
            </a:r>
            <a:endParaRPr lang="en-US" sz="900" dirty="0">
              <a:solidFill>
                <a:srgbClr val="FF0000"/>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377" y="760264"/>
            <a:ext cx="3639942" cy="2759738"/>
          </a:xfrm>
          <a:prstGeom prst="rect">
            <a:avLst/>
          </a:prstGeom>
        </p:spPr>
      </p:pic>
      <p:pic>
        <p:nvPicPr>
          <p:cNvPr id="8" name="Picture 7"/>
          <p:cNvPicPr>
            <a:picLocks noChangeAspect="1"/>
          </p:cNvPicPr>
          <p:nvPr/>
        </p:nvPicPr>
        <p:blipFill>
          <a:blip r:embed="rId6"/>
          <a:stretch>
            <a:fillRect/>
          </a:stretch>
        </p:blipFill>
        <p:spPr>
          <a:xfrm>
            <a:off x="8316416" y="7899"/>
            <a:ext cx="827729" cy="52974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443041827"/>
              </p:ext>
            </p:extLst>
          </p:nvPr>
        </p:nvGraphicFramePr>
        <p:xfrm>
          <a:off x="106779" y="617971"/>
          <a:ext cx="5761366" cy="4444466"/>
        </p:xfrm>
        <a:graphic>
          <a:graphicData uri="http://schemas.openxmlformats.org/drawingml/2006/table">
            <a:tbl>
              <a:tblPr firstRow="1" bandRow="1">
                <a:tableStyleId>{5C22544A-7EE6-4342-B048-85BDC9FD1C3A}</a:tableStyleId>
              </a:tblPr>
              <a:tblGrid>
                <a:gridCol w="1941057">
                  <a:extLst>
                    <a:ext uri="{9D8B030D-6E8A-4147-A177-3AD203B41FA5}">
                      <a16:colId xmlns:a16="http://schemas.microsoft.com/office/drawing/2014/main" val="2642779085"/>
                    </a:ext>
                  </a:extLst>
                </a:gridCol>
                <a:gridCol w="1315079">
                  <a:extLst>
                    <a:ext uri="{9D8B030D-6E8A-4147-A177-3AD203B41FA5}">
                      <a16:colId xmlns:a16="http://schemas.microsoft.com/office/drawing/2014/main" val="17445443"/>
                    </a:ext>
                  </a:extLst>
                </a:gridCol>
                <a:gridCol w="1315079">
                  <a:extLst>
                    <a:ext uri="{9D8B030D-6E8A-4147-A177-3AD203B41FA5}">
                      <a16:colId xmlns:a16="http://schemas.microsoft.com/office/drawing/2014/main" val="3508249820"/>
                    </a:ext>
                  </a:extLst>
                </a:gridCol>
                <a:gridCol w="1190151">
                  <a:extLst>
                    <a:ext uri="{9D8B030D-6E8A-4147-A177-3AD203B41FA5}">
                      <a16:colId xmlns:a16="http://schemas.microsoft.com/office/drawing/2014/main" val="127273776"/>
                    </a:ext>
                  </a:extLst>
                </a:gridCol>
              </a:tblGrid>
              <a:tr h="323668">
                <a:tc>
                  <a:txBody>
                    <a:bodyPr/>
                    <a:lstStyle/>
                    <a:p>
                      <a:pPr algn="ctr"/>
                      <a:r>
                        <a:rPr lang="en-US" sz="1200" dirty="0"/>
                        <a:t>parameters</a:t>
                      </a:r>
                    </a:p>
                  </a:txBody>
                  <a:tcPr/>
                </a:tc>
                <a:tc>
                  <a:txBody>
                    <a:bodyPr/>
                    <a:lstStyle/>
                    <a:p>
                      <a:pPr algn="ctr"/>
                      <a:r>
                        <a:rPr lang="en-US" sz="1200" dirty="0"/>
                        <a:t>2014</a:t>
                      </a:r>
                    </a:p>
                  </a:txBody>
                  <a:tcPr/>
                </a:tc>
                <a:tc>
                  <a:txBody>
                    <a:bodyPr/>
                    <a:lstStyle/>
                    <a:p>
                      <a:pPr algn="ctr"/>
                      <a:r>
                        <a:rPr lang="en-US" sz="1200" dirty="0"/>
                        <a:t>2016</a:t>
                      </a:r>
                    </a:p>
                  </a:txBody>
                  <a:tcPr/>
                </a:tc>
                <a:tc>
                  <a:txBody>
                    <a:bodyPr/>
                    <a:lstStyle/>
                    <a:p>
                      <a:pPr algn="ctr"/>
                      <a:r>
                        <a:rPr lang="en-US" sz="1200" dirty="0"/>
                        <a:t>Growing, % </a:t>
                      </a:r>
                    </a:p>
                  </a:txBody>
                  <a:tcPr/>
                </a:tc>
                <a:extLst>
                  <a:ext uri="{0D108BD9-81ED-4DB2-BD59-A6C34878D82A}">
                    <a16:rowId xmlns:a16="http://schemas.microsoft.com/office/drawing/2014/main" val="667253335"/>
                  </a:ext>
                </a:extLst>
              </a:tr>
              <a:tr h="209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Population Cambodia</a:t>
                      </a:r>
                    </a:p>
                  </a:txBody>
                  <a:tcPr/>
                </a:tc>
                <a:tc>
                  <a:txBody>
                    <a:bodyPr/>
                    <a:lstStyle/>
                    <a:p>
                      <a:pPr algn="ctr"/>
                      <a:r>
                        <a:rPr lang="en-US" sz="1200" dirty="0"/>
                        <a:t>15.4 mln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 15.7 mln </a:t>
                      </a:r>
                    </a:p>
                  </a:txBody>
                  <a:tcPr/>
                </a:tc>
                <a:tc>
                  <a:txBody>
                    <a:bodyPr/>
                    <a:lstStyle/>
                    <a:p>
                      <a:pPr algn="ctr"/>
                      <a:r>
                        <a:rPr lang="en-US" sz="1200" dirty="0"/>
                        <a:t>1.6%</a:t>
                      </a:r>
                    </a:p>
                  </a:txBody>
                  <a:tcPr/>
                </a:tc>
                <a:extLst>
                  <a:ext uri="{0D108BD9-81ED-4DB2-BD59-A6C34878D82A}">
                    <a16:rowId xmlns:a16="http://schemas.microsoft.com/office/drawing/2014/main" val="4169252296"/>
                  </a:ext>
                </a:extLst>
              </a:tr>
              <a:tr h="209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Population Phnom Penh</a:t>
                      </a:r>
                    </a:p>
                  </a:txBody>
                  <a:tcPr/>
                </a:tc>
                <a:tc>
                  <a:txBody>
                    <a:bodyPr/>
                    <a:lstStyle/>
                    <a:p>
                      <a:pPr algn="ctr"/>
                      <a:r>
                        <a:rPr lang="en-US" sz="1200" b="0" dirty="0">
                          <a:solidFill>
                            <a:schemeClr val="tx1"/>
                          </a:solidFill>
                        </a:rPr>
                        <a:t>1.51 mln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 1.59 mln </a:t>
                      </a:r>
                    </a:p>
                  </a:txBody>
                  <a:tcPr/>
                </a:tc>
                <a:tc>
                  <a:txBody>
                    <a:bodyPr/>
                    <a:lstStyle/>
                    <a:p>
                      <a:pPr algn="ctr"/>
                      <a:r>
                        <a:rPr lang="en-US" sz="1200" b="0" dirty="0">
                          <a:solidFill>
                            <a:schemeClr val="tx1"/>
                          </a:solidFill>
                        </a:rPr>
                        <a:t>5.2%</a:t>
                      </a:r>
                    </a:p>
                  </a:txBody>
                  <a:tcPr/>
                </a:tc>
                <a:extLst>
                  <a:ext uri="{0D108BD9-81ED-4DB2-BD59-A6C34878D82A}">
                    <a16:rowId xmlns:a16="http://schemas.microsoft.com/office/drawing/2014/main" val="807516803"/>
                  </a:ext>
                </a:extLst>
              </a:tr>
              <a:tr h="209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Cambodia labor</a:t>
                      </a:r>
                      <a:r>
                        <a:rPr lang="en-US" sz="1200" baseline="0" dirty="0"/>
                        <a:t> force</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8.45 mln</a:t>
                      </a:r>
                      <a:r>
                        <a:rPr lang="en-US" sz="1200" baseline="0" dirty="0"/>
                        <a:t> (2013)</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8.62 mln (2014)</a:t>
                      </a:r>
                    </a:p>
                  </a:txBody>
                  <a:tcPr/>
                </a:tc>
                <a:tc>
                  <a:txBody>
                    <a:bodyPr/>
                    <a:lstStyle/>
                    <a:p>
                      <a:pPr algn="ctr"/>
                      <a:r>
                        <a:rPr lang="en-US" sz="1200" dirty="0"/>
                        <a:t>2%</a:t>
                      </a:r>
                    </a:p>
                  </a:txBody>
                  <a:tcPr/>
                </a:tc>
                <a:extLst>
                  <a:ext uri="{0D108BD9-81ED-4DB2-BD59-A6C34878D82A}">
                    <a16:rowId xmlns:a16="http://schemas.microsoft.com/office/drawing/2014/main" val="2041234491"/>
                  </a:ext>
                </a:extLst>
              </a:tr>
              <a:tr h="209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Unemployment</a:t>
                      </a:r>
                      <a:r>
                        <a:rPr lang="en-US" sz="1200" baseline="0" dirty="0"/>
                        <a:t> rate</a:t>
                      </a:r>
                      <a:endParaRPr lang="en-US" sz="1200" dirty="0"/>
                    </a:p>
                  </a:txBody>
                  <a:tcPr/>
                </a:tc>
                <a:tc>
                  <a:txBody>
                    <a:bodyPr/>
                    <a:lstStyle/>
                    <a:p>
                      <a:pPr algn="ctr"/>
                      <a:r>
                        <a:rPr lang="en-US" sz="1200" dirty="0"/>
                        <a:t>0.4%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0.4%</a:t>
                      </a:r>
                    </a:p>
                  </a:txBody>
                  <a:tcPr/>
                </a:tc>
                <a:tc>
                  <a:txBody>
                    <a:bodyPr/>
                    <a:lstStyle/>
                    <a:p>
                      <a:pPr algn="ctr"/>
                      <a:r>
                        <a:rPr lang="en-US" sz="1200" dirty="0"/>
                        <a:t>0</a:t>
                      </a:r>
                    </a:p>
                  </a:txBody>
                  <a:tcPr/>
                </a:tc>
                <a:extLst>
                  <a:ext uri="{0D108BD9-81ED-4DB2-BD59-A6C34878D82A}">
                    <a16:rowId xmlns:a16="http://schemas.microsoft.com/office/drawing/2014/main" val="2391465091"/>
                  </a:ext>
                </a:extLst>
              </a:tr>
              <a:tr h="209631">
                <a:tc>
                  <a:txBody>
                    <a:bodyPr/>
                    <a:lstStyle/>
                    <a:p>
                      <a:pPr algn="l"/>
                      <a:r>
                        <a:rPr lang="en-US" sz="1200" dirty="0"/>
                        <a:t>GDP per capita</a:t>
                      </a:r>
                    </a:p>
                  </a:txBody>
                  <a:tcPr/>
                </a:tc>
                <a:tc>
                  <a:txBody>
                    <a:bodyPr/>
                    <a:lstStyle/>
                    <a:p>
                      <a:pPr algn="ctr"/>
                      <a:r>
                        <a:rPr lang="en-US" sz="1200" dirty="0">
                          <a:solidFill>
                            <a:schemeClr val="tx1"/>
                          </a:solidFill>
                        </a:rPr>
                        <a:t>1096 </a:t>
                      </a:r>
                      <a:r>
                        <a:rPr lang="en-US" sz="1200" dirty="0" err="1">
                          <a:solidFill>
                            <a:schemeClr val="tx1"/>
                          </a:solidFill>
                        </a:rPr>
                        <a:t>usd</a:t>
                      </a:r>
                      <a:r>
                        <a:rPr lang="ru-RU" sz="1200" dirty="0">
                          <a:solidFill>
                            <a:schemeClr val="tx1"/>
                          </a:solidFill>
                        </a:rPr>
                        <a:t> *</a:t>
                      </a:r>
                      <a:endParaRPr lang="en-US" sz="1200" dirty="0">
                        <a:solidFill>
                          <a:schemeClr val="tx1"/>
                        </a:solidFill>
                      </a:endParaRPr>
                    </a:p>
                  </a:txBody>
                  <a:tcPr/>
                </a:tc>
                <a:tc>
                  <a:txBody>
                    <a:bodyPr/>
                    <a:lstStyle/>
                    <a:p>
                      <a:pPr algn="ctr"/>
                      <a:r>
                        <a:rPr lang="en-US" sz="1200" dirty="0">
                          <a:solidFill>
                            <a:schemeClr val="tx1"/>
                          </a:solidFill>
                        </a:rPr>
                        <a:t>1240 usd</a:t>
                      </a:r>
                    </a:p>
                  </a:txBody>
                  <a:tcPr/>
                </a:tc>
                <a:tc>
                  <a:txBody>
                    <a:bodyPr/>
                    <a:lstStyle/>
                    <a:p>
                      <a:pPr algn="ctr"/>
                      <a:r>
                        <a:rPr lang="en-US" sz="1200" dirty="0"/>
                        <a:t>13%</a:t>
                      </a:r>
                    </a:p>
                  </a:txBody>
                  <a:tcPr/>
                </a:tc>
                <a:extLst>
                  <a:ext uri="{0D108BD9-81ED-4DB2-BD59-A6C34878D82A}">
                    <a16:rowId xmlns:a16="http://schemas.microsoft.com/office/drawing/2014/main" val="4131645121"/>
                  </a:ext>
                </a:extLst>
              </a:tr>
              <a:tr h="209631">
                <a:tc>
                  <a:txBody>
                    <a:bodyPr/>
                    <a:lstStyle/>
                    <a:p>
                      <a:pPr algn="l"/>
                      <a:r>
                        <a:rPr lang="en-US" sz="1200" dirty="0"/>
                        <a:t>Salaries</a:t>
                      </a:r>
                      <a:r>
                        <a:rPr lang="en-US" sz="1200" baseline="0" dirty="0"/>
                        <a:t> rate Cambodia</a:t>
                      </a:r>
                      <a:endParaRPr lang="en-US" sz="1200" dirty="0"/>
                    </a:p>
                  </a:txBody>
                  <a:tcPr/>
                </a:tc>
                <a:tc>
                  <a:txBody>
                    <a:bodyPr/>
                    <a:lstStyle/>
                    <a:p>
                      <a:pPr algn="ctr"/>
                      <a:r>
                        <a:rPr lang="en-US" sz="1200" dirty="0"/>
                        <a:t>152 usd</a:t>
                      </a:r>
                    </a:p>
                  </a:txBody>
                  <a:tcPr/>
                </a:tc>
                <a:tc>
                  <a:txBody>
                    <a:bodyPr/>
                    <a:lstStyle/>
                    <a:p>
                      <a:pPr algn="ctr"/>
                      <a:r>
                        <a:rPr lang="en-US" sz="1200" dirty="0"/>
                        <a:t>190 usd</a:t>
                      </a:r>
                    </a:p>
                  </a:txBody>
                  <a:tcPr/>
                </a:tc>
                <a:tc>
                  <a:txBody>
                    <a:bodyPr/>
                    <a:lstStyle/>
                    <a:p>
                      <a:pPr algn="ctr"/>
                      <a:r>
                        <a:rPr lang="en-US" sz="1200" dirty="0"/>
                        <a:t>+ 25%</a:t>
                      </a:r>
                    </a:p>
                  </a:txBody>
                  <a:tcPr/>
                </a:tc>
                <a:extLst>
                  <a:ext uri="{0D108BD9-81ED-4DB2-BD59-A6C34878D82A}">
                    <a16:rowId xmlns:a16="http://schemas.microsoft.com/office/drawing/2014/main" val="432125640"/>
                  </a:ext>
                </a:extLst>
              </a:tr>
              <a:tr h="28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Salaries</a:t>
                      </a:r>
                      <a:r>
                        <a:rPr lang="en-US" sz="1200" baseline="0" dirty="0"/>
                        <a:t> rate Phnom Penh</a:t>
                      </a:r>
                      <a:endParaRPr lang="en-US" sz="1200" dirty="0"/>
                    </a:p>
                  </a:txBody>
                  <a:tcPr/>
                </a:tc>
                <a:tc>
                  <a:txBody>
                    <a:bodyPr/>
                    <a:lstStyle/>
                    <a:p>
                      <a:pPr algn="ctr"/>
                      <a:r>
                        <a:rPr lang="en-US" sz="1200" dirty="0">
                          <a:solidFill>
                            <a:schemeClr val="tx1"/>
                          </a:solidFill>
                        </a:rPr>
                        <a:t>190</a:t>
                      </a:r>
                      <a:r>
                        <a:rPr lang="en-US" sz="1200" baseline="0" dirty="0">
                          <a:solidFill>
                            <a:schemeClr val="tx1"/>
                          </a:solidFill>
                        </a:rPr>
                        <a:t> </a:t>
                      </a:r>
                      <a:r>
                        <a:rPr lang="en-US" sz="1200" dirty="0" err="1">
                          <a:solidFill>
                            <a:schemeClr val="tx1"/>
                          </a:solidFill>
                        </a:rPr>
                        <a:t>usd</a:t>
                      </a:r>
                      <a:endParaRPr lang="en-US" sz="1200" dirty="0">
                        <a:solidFill>
                          <a:schemeClr val="tx1"/>
                        </a:solidFill>
                      </a:endParaRPr>
                    </a:p>
                  </a:txBody>
                  <a:tcPr/>
                </a:tc>
                <a:tc>
                  <a:txBody>
                    <a:bodyPr/>
                    <a:lstStyle/>
                    <a:p>
                      <a:pPr algn="ctr"/>
                      <a:r>
                        <a:rPr lang="en-US" sz="1200" dirty="0">
                          <a:solidFill>
                            <a:schemeClr val="tx1"/>
                          </a:solidFill>
                        </a:rPr>
                        <a:t>250 </a:t>
                      </a:r>
                      <a:r>
                        <a:rPr lang="en-US" sz="1200" dirty="0" err="1">
                          <a:solidFill>
                            <a:schemeClr val="tx1"/>
                          </a:solidFill>
                        </a:rPr>
                        <a:t>usd</a:t>
                      </a:r>
                      <a:endParaRPr lang="en-US" sz="1200" dirty="0">
                        <a:solidFill>
                          <a:schemeClr val="tx1"/>
                        </a:solidFill>
                      </a:endParaRPr>
                    </a:p>
                  </a:txBody>
                  <a:tcPr/>
                </a:tc>
                <a:tc>
                  <a:txBody>
                    <a:bodyPr/>
                    <a:lstStyle/>
                    <a:p>
                      <a:pPr algn="ctr"/>
                      <a:r>
                        <a:rPr lang="en-US" sz="1200" dirty="0">
                          <a:solidFill>
                            <a:schemeClr val="tx1"/>
                          </a:solidFill>
                        </a:rPr>
                        <a:t>+ 31%</a:t>
                      </a:r>
                    </a:p>
                  </a:txBody>
                  <a:tcPr/>
                </a:tc>
                <a:extLst>
                  <a:ext uri="{0D108BD9-81ED-4DB2-BD59-A6C34878D82A}">
                    <a16:rowId xmlns:a16="http://schemas.microsoft.com/office/drawing/2014/main" val="123789152"/>
                  </a:ext>
                </a:extLst>
              </a:tr>
              <a:tr h="139559">
                <a:tc>
                  <a:txBody>
                    <a:bodyPr/>
                    <a:lstStyle/>
                    <a:p>
                      <a:pPr algn="l"/>
                      <a:r>
                        <a:rPr lang="en-US" sz="1200" dirty="0"/>
                        <a:t>Urban population</a:t>
                      </a:r>
                    </a:p>
                  </a:txBody>
                  <a:tcPr/>
                </a:tc>
                <a:tc>
                  <a:txBody>
                    <a:bodyPr/>
                    <a:lstStyle/>
                    <a:p>
                      <a:pPr algn="ctr"/>
                      <a:r>
                        <a:rPr lang="en-US" sz="1200" dirty="0"/>
                        <a:t>21%</a:t>
                      </a:r>
                    </a:p>
                  </a:txBody>
                  <a:tcPr/>
                </a:tc>
                <a:tc>
                  <a:txBody>
                    <a:bodyPr/>
                    <a:lstStyle/>
                    <a:p>
                      <a:pPr algn="ctr"/>
                      <a:r>
                        <a:rPr lang="en-US" sz="1200" dirty="0"/>
                        <a:t>23%</a:t>
                      </a:r>
                    </a:p>
                  </a:txBody>
                  <a:tcPr/>
                </a:tc>
                <a:tc>
                  <a:txBody>
                    <a:bodyPr/>
                    <a:lstStyle/>
                    <a:p>
                      <a:pPr algn="ctr"/>
                      <a:r>
                        <a:rPr lang="en-US" sz="1200" dirty="0">
                          <a:solidFill>
                            <a:schemeClr val="tx1"/>
                          </a:solidFill>
                        </a:rPr>
                        <a:t>+ 9 %</a:t>
                      </a:r>
                    </a:p>
                  </a:txBody>
                  <a:tcPr/>
                </a:tc>
                <a:extLst>
                  <a:ext uri="{0D108BD9-81ED-4DB2-BD59-A6C34878D82A}">
                    <a16:rowId xmlns:a16="http://schemas.microsoft.com/office/drawing/2014/main" val="401255583"/>
                  </a:ext>
                </a:extLst>
              </a:tr>
              <a:tr h="349385">
                <a:tc>
                  <a:txBody>
                    <a:bodyPr/>
                    <a:lstStyle/>
                    <a:p>
                      <a:pPr algn="l"/>
                      <a:r>
                        <a:rPr lang="en-US" sz="1200" dirty="0"/>
                        <a:t>Mobile penetration** (including smartphones)</a:t>
                      </a:r>
                    </a:p>
                  </a:txBody>
                  <a:tcPr/>
                </a:tc>
                <a:tc>
                  <a:txBody>
                    <a:bodyPr/>
                    <a:lstStyle/>
                    <a:p>
                      <a:pPr algn="ctr"/>
                      <a:r>
                        <a:rPr lang="en-US" sz="1200" dirty="0"/>
                        <a:t>126%</a:t>
                      </a:r>
                    </a:p>
                  </a:txBody>
                  <a:tcPr/>
                </a:tc>
                <a:tc>
                  <a:txBody>
                    <a:bodyPr/>
                    <a:lstStyle/>
                    <a:p>
                      <a:pPr algn="ctr"/>
                      <a:r>
                        <a:rPr lang="en-US" sz="1200" baseline="0" dirty="0"/>
                        <a:t> </a:t>
                      </a:r>
                      <a:r>
                        <a:rPr lang="en-US" sz="1200" dirty="0"/>
                        <a:t>155%</a:t>
                      </a:r>
                    </a:p>
                  </a:txBody>
                  <a:tcPr/>
                </a:tc>
                <a:tc>
                  <a:txBody>
                    <a:bodyPr/>
                    <a:lstStyle/>
                    <a:p>
                      <a:pPr algn="ctr"/>
                      <a:r>
                        <a:rPr lang="en-US" sz="1200" dirty="0">
                          <a:solidFill>
                            <a:schemeClr val="tx1"/>
                          </a:solidFill>
                        </a:rPr>
                        <a:t> + 29 %</a:t>
                      </a:r>
                    </a:p>
                  </a:txBody>
                  <a:tcPr/>
                </a:tc>
                <a:extLst>
                  <a:ext uri="{0D108BD9-81ED-4DB2-BD59-A6C34878D82A}">
                    <a16:rowId xmlns:a16="http://schemas.microsoft.com/office/drawing/2014/main" val="2839108224"/>
                  </a:ext>
                </a:extLst>
              </a:tr>
              <a:tr h="349385">
                <a:tc>
                  <a:txBody>
                    <a:bodyPr/>
                    <a:lstStyle/>
                    <a:p>
                      <a:pPr algn="l"/>
                      <a:r>
                        <a:rPr lang="en-US" sz="1200" dirty="0"/>
                        <a:t>Smartphone penetration** (out of mob. penetration)</a:t>
                      </a:r>
                    </a:p>
                  </a:txBody>
                  <a:tcPr/>
                </a:tc>
                <a:tc>
                  <a:txBody>
                    <a:bodyPr/>
                    <a:lstStyle/>
                    <a:p>
                      <a:pPr algn="ctr"/>
                      <a:r>
                        <a:rPr lang="en-US" sz="1200" baseline="0" dirty="0"/>
                        <a:t> </a:t>
                      </a:r>
                      <a:r>
                        <a:rPr lang="en-US" sz="1200" dirty="0"/>
                        <a:t>29%</a:t>
                      </a:r>
                    </a:p>
                  </a:txBody>
                  <a:tcPr/>
                </a:tc>
                <a:tc>
                  <a:txBody>
                    <a:bodyPr/>
                    <a:lstStyle/>
                    <a:p>
                      <a:pPr algn="ctr"/>
                      <a:r>
                        <a:rPr lang="en-US" sz="1200" dirty="0"/>
                        <a:t>  39,5%</a:t>
                      </a:r>
                    </a:p>
                  </a:txBody>
                  <a:tcPr/>
                </a:tc>
                <a:tc>
                  <a:txBody>
                    <a:bodyPr/>
                    <a:lstStyle/>
                    <a:p>
                      <a:pPr algn="ctr"/>
                      <a:r>
                        <a:rPr lang="en-US" sz="1200" dirty="0">
                          <a:solidFill>
                            <a:schemeClr val="tx1"/>
                          </a:solidFill>
                        </a:rPr>
                        <a:t>  + 36 %</a:t>
                      </a:r>
                    </a:p>
                  </a:txBody>
                  <a:tcPr/>
                </a:tc>
                <a:extLst>
                  <a:ext uri="{0D108BD9-81ED-4DB2-BD59-A6C34878D82A}">
                    <a16:rowId xmlns:a16="http://schemas.microsoft.com/office/drawing/2014/main" val="3806229817"/>
                  </a:ext>
                </a:extLst>
              </a:tr>
              <a:tr h="349385">
                <a:tc>
                  <a:txBody>
                    <a:bodyPr/>
                    <a:lstStyle/>
                    <a:p>
                      <a:pPr algn="l"/>
                      <a:r>
                        <a:rPr lang="en-US" sz="1200" dirty="0">
                          <a:solidFill>
                            <a:schemeClr val="tx1"/>
                          </a:solidFill>
                        </a:rPr>
                        <a:t>Facebook penetration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Facebook </a:t>
                      </a:r>
                      <a:r>
                        <a:rPr lang="en-US" sz="1200" dirty="0">
                          <a:solidFill>
                            <a:schemeClr val="tx1"/>
                          </a:solidFill>
                        </a:rPr>
                        <a:t> accounts</a:t>
                      </a:r>
                      <a:endParaRPr lang="en-GB" sz="1200" kern="1200" dirty="0">
                        <a:solidFill>
                          <a:schemeClr val="tx1"/>
                        </a:solidFill>
                        <a:latin typeface="+mn-lt"/>
                        <a:ea typeface="+mn-ea"/>
                        <a:cs typeface="+mn-cs"/>
                      </a:endParaRPr>
                    </a:p>
                  </a:txBody>
                  <a:tcPr/>
                </a:tc>
                <a:tc>
                  <a:txBody>
                    <a:bodyPr/>
                    <a:lstStyle/>
                    <a:p>
                      <a:pPr algn="ctr"/>
                      <a:r>
                        <a:rPr lang="en-US" sz="1200" dirty="0">
                          <a:solidFill>
                            <a:schemeClr val="tx1"/>
                          </a:solidFill>
                        </a:rPr>
                        <a:t>  16%</a:t>
                      </a:r>
                    </a:p>
                    <a:p>
                      <a:pPr algn="ctr"/>
                      <a:r>
                        <a:rPr lang="en-US" sz="1200" dirty="0">
                          <a:solidFill>
                            <a:schemeClr val="tx1"/>
                          </a:solidFill>
                        </a:rPr>
                        <a:t>2,5 </a:t>
                      </a:r>
                      <a:r>
                        <a:rPr lang="en-US" sz="1200" dirty="0" err="1">
                          <a:solidFill>
                            <a:schemeClr val="tx1"/>
                          </a:solidFill>
                        </a:rPr>
                        <a:t>mln</a:t>
                      </a:r>
                      <a:r>
                        <a:rPr lang="en-US" sz="1200" baseline="0" dirty="0">
                          <a:solidFill>
                            <a:schemeClr val="tx1"/>
                          </a:solidFill>
                        </a:rPr>
                        <a:t> people</a:t>
                      </a:r>
                      <a:endParaRPr lang="en-US" sz="1200" dirty="0">
                        <a:solidFill>
                          <a:schemeClr val="tx1"/>
                        </a:solidFill>
                      </a:endParaRPr>
                    </a:p>
                  </a:txBody>
                  <a:tcPr/>
                </a:tc>
                <a:tc>
                  <a:txBody>
                    <a:bodyPr/>
                    <a:lstStyle/>
                    <a:p>
                      <a:pPr algn="ctr"/>
                      <a:r>
                        <a:rPr lang="en-US" sz="1200" dirty="0">
                          <a:solidFill>
                            <a:schemeClr val="tx1"/>
                          </a:solidFill>
                        </a:rPr>
                        <a:t>22%</a:t>
                      </a:r>
                    </a:p>
                    <a:p>
                      <a:pPr algn="ctr"/>
                      <a:r>
                        <a:rPr lang="en-US" sz="1200" dirty="0">
                          <a:solidFill>
                            <a:schemeClr val="tx1"/>
                          </a:solidFill>
                        </a:rPr>
                        <a:t>3,4</a:t>
                      </a:r>
                      <a:r>
                        <a:rPr lang="en-US" sz="1200" baseline="0" dirty="0">
                          <a:solidFill>
                            <a:schemeClr val="tx1"/>
                          </a:solidFill>
                        </a:rPr>
                        <a:t> </a:t>
                      </a:r>
                      <a:r>
                        <a:rPr lang="en-US" sz="1200" baseline="0" dirty="0" err="1">
                          <a:solidFill>
                            <a:schemeClr val="tx1"/>
                          </a:solidFill>
                        </a:rPr>
                        <a:t>mln</a:t>
                      </a:r>
                      <a:r>
                        <a:rPr lang="en-US" sz="1200" baseline="0" dirty="0">
                          <a:solidFill>
                            <a:schemeClr val="tx1"/>
                          </a:solidFill>
                        </a:rPr>
                        <a:t> people</a:t>
                      </a:r>
                      <a:endParaRPr lang="en-US" sz="1200" dirty="0">
                        <a:solidFill>
                          <a:schemeClr val="tx1"/>
                        </a:solidFill>
                      </a:endParaRPr>
                    </a:p>
                  </a:txBody>
                  <a:tcPr/>
                </a:tc>
                <a:tc>
                  <a:txBody>
                    <a:bodyPr/>
                    <a:lstStyle/>
                    <a:p>
                      <a:pPr algn="ctr"/>
                      <a:r>
                        <a:rPr lang="en-US" sz="1200" dirty="0">
                          <a:solidFill>
                            <a:schemeClr val="tx1"/>
                          </a:solidFill>
                        </a:rPr>
                        <a:t> + 37,5 %</a:t>
                      </a:r>
                    </a:p>
                  </a:txBody>
                  <a:tcPr/>
                </a:tc>
                <a:extLst>
                  <a:ext uri="{0D108BD9-81ED-4DB2-BD59-A6C34878D82A}">
                    <a16:rowId xmlns:a16="http://schemas.microsoft.com/office/drawing/2014/main" val="989822587"/>
                  </a:ext>
                </a:extLst>
              </a:tr>
              <a:tr h="209631">
                <a:tc>
                  <a:txBody>
                    <a:bodyPr/>
                    <a:lstStyle/>
                    <a:p>
                      <a:pPr algn="l"/>
                      <a:r>
                        <a:rPr lang="en-US" sz="1200" dirty="0">
                          <a:solidFill>
                            <a:schemeClr val="tx1"/>
                          </a:solidFill>
                        </a:rPr>
                        <a:t>Bank account penetration</a:t>
                      </a:r>
                    </a:p>
                  </a:txBody>
                  <a:tcPr/>
                </a:tc>
                <a:tc>
                  <a:txBody>
                    <a:bodyPr/>
                    <a:lstStyle/>
                    <a:p>
                      <a:pPr algn="ctr"/>
                      <a:r>
                        <a:rPr lang="en-US" sz="1200" dirty="0">
                          <a:solidFill>
                            <a:schemeClr val="tx1"/>
                          </a:solidFill>
                        </a:rPr>
                        <a:t>N/A</a:t>
                      </a:r>
                    </a:p>
                  </a:txBody>
                  <a:tcPr/>
                </a:tc>
                <a:tc>
                  <a:txBody>
                    <a:bodyPr/>
                    <a:lstStyle/>
                    <a:p>
                      <a:pPr algn="ctr"/>
                      <a:r>
                        <a:rPr lang="en-US" sz="1200" dirty="0">
                          <a:solidFill>
                            <a:schemeClr val="tx1"/>
                          </a:solidFill>
                        </a:rPr>
                        <a:t>13%</a:t>
                      </a:r>
                    </a:p>
                  </a:txBody>
                  <a:tcPr/>
                </a:tc>
                <a:tc>
                  <a:txBody>
                    <a:bodyPr/>
                    <a:lstStyle/>
                    <a:p>
                      <a:pPr algn="ctr"/>
                      <a:endParaRPr lang="en-US" sz="1200" dirty="0"/>
                    </a:p>
                  </a:txBody>
                  <a:tcPr/>
                </a:tc>
                <a:extLst>
                  <a:ext uri="{0D108BD9-81ED-4DB2-BD59-A6C34878D82A}">
                    <a16:rowId xmlns:a16="http://schemas.microsoft.com/office/drawing/2014/main" val="1464654915"/>
                  </a:ext>
                </a:extLst>
              </a:tr>
              <a:tr h="209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E-wallets </a:t>
                      </a:r>
                      <a:r>
                        <a:rPr lang="en-GB" sz="1200" kern="1200" baseline="0" dirty="0">
                          <a:solidFill>
                            <a:schemeClr val="dk1"/>
                          </a:solidFill>
                          <a:latin typeface="+mn-lt"/>
                          <a:ea typeface="+mn-ea"/>
                          <a:cs typeface="+mn-cs"/>
                        </a:rPr>
                        <a:t>penetration</a:t>
                      </a:r>
                      <a:endParaRPr lang="en-GB" sz="1200" kern="1200" dirty="0">
                        <a:solidFill>
                          <a:schemeClr val="dk1"/>
                        </a:solidFill>
                        <a:latin typeface="+mn-lt"/>
                        <a:ea typeface="+mn-ea"/>
                        <a:cs typeface="+mn-cs"/>
                      </a:endParaRPr>
                    </a:p>
                  </a:txBody>
                  <a:tcPr/>
                </a:tc>
                <a:tc>
                  <a:txBody>
                    <a:bodyPr/>
                    <a:lstStyle/>
                    <a:p>
                      <a:pPr algn="ctr"/>
                      <a:r>
                        <a:rPr lang="en-US" sz="1200" dirty="0"/>
                        <a:t>&lt;1</a:t>
                      </a:r>
                      <a:r>
                        <a:rPr lang="en-US" sz="1200" baseline="0" dirty="0"/>
                        <a:t> 000 000</a:t>
                      </a:r>
                      <a:endParaRPr lang="en-US" sz="1200" dirty="0"/>
                    </a:p>
                  </a:txBody>
                  <a:tcPr/>
                </a:tc>
                <a:tc>
                  <a:txBody>
                    <a:bodyPr/>
                    <a:lstStyle/>
                    <a:p>
                      <a:pPr algn="ctr"/>
                      <a:r>
                        <a:rPr lang="en-US" sz="1200" dirty="0"/>
                        <a:t>&gt; 6 000 000</a:t>
                      </a:r>
                    </a:p>
                  </a:txBody>
                  <a:tcPr/>
                </a:tc>
                <a:tc>
                  <a:txBody>
                    <a:bodyPr/>
                    <a:lstStyle/>
                    <a:p>
                      <a:pPr algn="ctr"/>
                      <a:r>
                        <a:rPr lang="en-US" sz="1200" dirty="0"/>
                        <a:t>+ 600%</a:t>
                      </a:r>
                    </a:p>
                  </a:txBody>
                  <a:tcPr/>
                </a:tc>
                <a:extLst>
                  <a:ext uri="{0D108BD9-81ED-4DB2-BD59-A6C34878D82A}">
                    <a16:rowId xmlns:a16="http://schemas.microsoft.com/office/drawing/2014/main" val="2469413833"/>
                  </a:ext>
                </a:extLst>
              </a:tr>
            </a:tbl>
          </a:graphicData>
        </a:graphic>
      </p:graphicFrame>
      <p:sp>
        <p:nvSpPr>
          <p:cNvPr id="11" name="Объект 2"/>
          <p:cNvSpPr>
            <a:spLocks noGrp="1"/>
          </p:cNvSpPr>
          <p:nvPr>
            <p:ph idx="1"/>
          </p:nvPr>
        </p:nvSpPr>
        <p:spPr>
          <a:xfrm>
            <a:off x="6005431" y="3610759"/>
            <a:ext cx="3073778" cy="1413219"/>
          </a:xfrm>
        </p:spPr>
        <p:txBody>
          <a:bodyPr vert="horz" lIns="91440" tIns="45720" rIns="91440" bIns="45720" rtlCol="0" anchor="t">
            <a:noAutofit/>
          </a:bodyPr>
          <a:lstStyle/>
          <a:p>
            <a:pPr marL="0" indent="0" algn="just">
              <a:spcBef>
                <a:spcPts val="600"/>
              </a:spcBef>
              <a:buNone/>
            </a:pPr>
            <a:r>
              <a:rPr lang="en-US" sz="1400" dirty="0"/>
              <a:t>Capital of Cambodia – Phnom Penh,  Official languages – Khmer</a:t>
            </a:r>
          </a:p>
          <a:p>
            <a:pPr marL="0" indent="0" algn="just">
              <a:spcBef>
                <a:spcPts val="600"/>
              </a:spcBef>
              <a:buNone/>
            </a:pPr>
            <a:r>
              <a:rPr lang="en-US" sz="1400" dirty="0"/>
              <a:t>Ethnic groups – </a:t>
            </a:r>
          </a:p>
          <a:p>
            <a:pPr marL="0" indent="0" algn="just">
              <a:spcBef>
                <a:spcPts val="600"/>
              </a:spcBef>
              <a:buNone/>
            </a:pPr>
            <a:r>
              <a:rPr lang="en-US" sz="1400" dirty="0"/>
              <a:t>90% Khmers, 5% Vietnamese, </a:t>
            </a:r>
          </a:p>
          <a:p>
            <a:pPr marL="0" indent="0" algn="just">
              <a:spcBef>
                <a:spcPts val="600"/>
              </a:spcBef>
              <a:buNone/>
            </a:pPr>
            <a:r>
              <a:rPr lang="en-US" sz="1400" dirty="0"/>
              <a:t>1% Chinese, 1% other</a:t>
            </a:r>
            <a:endParaRPr lang="en-US" sz="1200" dirty="0"/>
          </a:p>
        </p:txBody>
      </p:sp>
      <p:sp>
        <p:nvSpPr>
          <p:cNvPr id="12" name="TextBox 11"/>
          <p:cNvSpPr txBox="1">
            <a:spLocks/>
          </p:cNvSpPr>
          <p:nvPr/>
        </p:nvSpPr>
        <p:spPr>
          <a:xfrm>
            <a:off x="137419" y="5221381"/>
            <a:ext cx="8683054" cy="1052596"/>
          </a:xfrm>
          <a:prstGeom prst="rect">
            <a:avLst/>
          </a:prstGeom>
          <a:solidFill>
            <a:schemeClr val="accent1">
              <a:lumMod val="20000"/>
              <a:lumOff val="80000"/>
            </a:schemeClr>
          </a:solidFill>
          <a:ln>
            <a:solidFill>
              <a:schemeClr val="accent1"/>
            </a:solidFill>
          </a:ln>
        </p:spPr>
        <p:txBody>
          <a:bodyPr wrap="square" rtlCol="0" anchor="t">
            <a:spAutoFit/>
          </a:bodyPr>
          <a:lstStyle/>
          <a:p>
            <a:pPr>
              <a:lnSpc>
                <a:spcPct val="120000"/>
              </a:lnSpc>
              <a:spcBef>
                <a:spcPct val="20000"/>
              </a:spcBef>
              <a:buFont typeface="Arial" pitchFamily="34" charset="0"/>
              <a:buNone/>
            </a:pPr>
            <a:r>
              <a:rPr lang="en-US" altLang="en-US" sz="1200" dirty="0"/>
              <a:t>1) Average income in Cambodia close to Vietnam and keeps increasing</a:t>
            </a:r>
          </a:p>
          <a:p>
            <a:pPr>
              <a:lnSpc>
                <a:spcPct val="120000"/>
              </a:lnSpc>
              <a:spcBef>
                <a:spcPct val="20000"/>
              </a:spcBef>
              <a:buFont typeface="Arial" pitchFamily="34" charset="0"/>
              <a:buNone/>
            </a:pPr>
            <a:r>
              <a:rPr lang="en-US" altLang="en-US" sz="1200" dirty="0"/>
              <a:t>2) E-wallet penetration is one of the highest in Asia. since in 2016 mob operator SMART launched own payment system for 6 </a:t>
            </a:r>
            <a:r>
              <a:rPr lang="en-US" altLang="en-US" sz="1200" dirty="0" err="1"/>
              <a:t>mln</a:t>
            </a:r>
            <a:r>
              <a:rPr lang="en-US" altLang="en-US" sz="1200" dirty="0"/>
              <a:t> subscribers. Market share of SMART more than 60%.</a:t>
            </a:r>
          </a:p>
          <a:p>
            <a:pPr>
              <a:lnSpc>
                <a:spcPct val="120000"/>
              </a:lnSpc>
              <a:spcBef>
                <a:spcPct val="20000"/>
              </a:spcBef>
              <a:buFont typeface="Arial" pitchFamily="34" charset="0"/>
              <a:buNone/>
            </a:pPr>
            <a:r>
              <a:rPr lang="en-US" altLang="en-US" sz="1200" dirty="0"/>
              <a:t>3) Stable GDP growth (around 7% yearly). Unemployment rate is one of the lowest in Asia. </a:t>
            </a:r>
          </a:p>
        </p:txBody>
      </p:sp>
    </p:spTree>
    <p:extLst>
      <p:ext uri="{BB962C8B-B14F-4D97-AF65-F5344CB8AC3E}">
        <p14:creationId xmlns:p14="http://schemas.microsoft.com/office/powerpoint/2010/main" val="192246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Finance Industry Landscape</a:t>
            </a:r>
          </a:p>
        </p:txBody>
      </p:sp>
      <p:sp>
        <p:nvSpPr>
          <p:cNvPr id="4" name="Slide Number Placeholder 3"/>
          <p:cNvSpPr>
            <a:spLocks noGrp="1"/>
          </p:cNvSpPr>
          <p:nvPr>
            <p:ph type="sldNum" sz="quarter" idx="12"/>
          </p:nvPr>
        </p:nvSpPr>
        <p:spPr/>
        <p:txBody>
          <a:bodyPr/>
          <a:lstStyle/>
          <a:p>
            <a:fld id="{D7F305DA-160D-498F-B102-A1D8643B4A2C}" type="slidenum">
              <a:rPr lang="ru-RU" smtClean="0"/>
              <a:t>7</a:t>
            </a:fld>
            <a:endParaRPr lang="ru-RU"/>
          </a:p>
        </p:txBody>
      </p:sp>
      <p:sp>
        <p:nvSpPr>
          <p:cNvPr id="13" name="Content Placeholder 12"/>
          <p:cNvSpPr>
            <a:spLocks noGrp="1"/>
          </p:cNvSpPr>
          <p:nvPr>
            <p:ph idx="1"/>
          </p:nvPr>
        </p:nvSpPr>
        <p:spPr>
          <a:xfrm>
            <a:off x="158944" y="637325"/>
            <a:ext cx="8807572" cy="4560377"/>
          </a:xfrm>
        </p:spPr>
        <p:txBody>
          <a:bodyPr vert="horz" lIns="91440" tIns="45720" rIns="91440" bIns="45720" rtlCol="0" anchor="t">
            <a:noAutofit/>
          </a:bodyPr>
          <a:lstStyle/>
          <a:p>
            <a:pPr marL="0" indent="0">
              <a:buNone/>
            </a:pPr>
            <a:r>
              <a:rPr lang="en-US" sz="1200" dirty="0"/>
              <a:t>Consumer lending in Cambodia is performed by Banks, MFIs, NGOs Rural Credit Operators and Pawnshops . At the same time, there are still a lot of unlicensed money lenders. </a:t>
            </a:r>
          </a:p>
          <a:p>
            <a:pPr marL="0" indent="0">
              <a:buNone/>
            </a:pPr>
            <a:endParaRPr lang="en-US" sz="600" dirty="0"/>
          </a:p>
          <a:p>
            <a:pPr marL="0" indent="0">
              <a:buNone/>
            </a:pPr>
            <a:r>
              <a:rPr lang="en-US" sz="1200" dirty="0"/>
              <a:t>Cambodian Banking system was established in 1979. G</a:t>
            </a:r>
            <a:r>
              <a:rPr lang="en-US" sz="1200" dirty="0">
                <a:solidFill>
                  <a:srgbClr val="FF0000"/>
                </a:solidFill>
              </a:rPr>
              <a:t>overnment </a:t>
            </a:r>
            <a:r>
              <a:rPr lang="en-US" sz="1200" dirty="0"/>
              <a:t>allowed international investors involved 100% of their capital on the bank financial institution. Most of banks concentrate on SME segment. At this moment in country working 36 banks, include 8 international. </a:t>
            </a:r>
          </a:p>
          <a:p>
            <a:pPr marL="0" indent="0">
              <a:buNone/>
            </a:pPr>
            <a:endParaRPr lang="en-US" sz="600" dirty="0"/>
          </a:p>
          <a:p>
            <a:pPr marL="0" indent="0">
              <a:buNone/>
            </a:pPr>
            <a:r>
              <a:rPr lang="en-US" sz="1200" dirty="0"/>
              <a:t>MFI can be two types: </a:t>
            </a:r>
            <a:r>
              <a:rPr lang="en-US" sz="1200" dirty="0">
                <a:solidFill>
                  <a:srgbClr val="FF0000"/>
                </a:solidFill>
              </a:rPr>
              <a:t>deposit taken or credit </a:t>
            </a:r>
            <a:r>
              <a:rPr lang="en-US" sz="1200" dirty="0"/>
              <a:t>only. </a:t>
            </a:r>
            <a:r>
              <a:rPr lang="en-US" sz="1200" dirty="0">
                <a:solidFill>
                  <a:srgbClr val="FF0000"/>
                </a:solidFill>
              </a:rPr>
              <a:t>Now there are 6 deposit taken MFIs and 64 credit in Cambodia, with </a:t>
            </a:r>
            <a:r>
              <a:rPr lang="en-US" sz="1200" dirty="0"/>
              <a:t>more then 2000 branches. Total MFIs loan portfolio </a:t>
            </a:r>
            <a:r>
              <a:rPr lang="en-US" sz="1200" dirty="0">
                <a:solidFill>
                  <a:srgbClr val="FF0000"/>
                </a:solidFill>
              </a:rPr>
              <a:t>is 3.4 bln. usd and 2 mln </a:t>
            </a:r>
            <a:r>
              <a:rPr lang="en-US" sz="1200" dirty="0"/>
              <a:t>borrowers. Deposit portfolio is 1.45 bln. usd. </a:t>
            </a:r>
          </a:p>
          <a:p>
            <a:pPr marL="0" indent="0">
              <a:buNone/>
            </a:pPr>
            <a:r>
              <a:rPr lang="en-US" sz="1200" dirty="0">
                <a:solidFill>
                  <a:srgbClr val="FF0000"/>
                </a:solidFill>
              </a:rPr>
              <a:t>Historically this MFIs use as money laundering schemes. Cambodia is the third most at-risk country to money laundering (2014)* </a:t>
            </a:r>
          </a:p>
          <a:p>
            <a:pPr marL="0" indent="0">
              <a:buNone/>
            </a:pPr>
            <a:r>
              <a:rPr lang="en-US" sz="1200" dirty="0"/>
              <a:t>In beginning of 2016 paid up capital for MFIs was seriously revised from 62 000 </a:t>
            </a:r>
            <a:r>
              <a:rPr lang="en-US" sz="1200" dirty="0" err="1"/>
              <a:t>usd</a:t>
            </a:r>
            <a:r>
              <a:rPr lang="en-US" sz="1200" dirty="0"/>
              <a:t> to up 1.5 mln. </a:t>
            </a:r>
          </a:p>
          <a:p>
            <a:pPr marL="0" indent="0">
              <a:buNone/>
            </a:pPr>
            <a:r>
              <a:rPr lang="en-US" sz="1200" dirty="0"/>
              <a:t>MFI provide loans in Cambodia with collator or guarantors. Lending process still difficult for clients. Approval process: from 2 days to 2 weeks. </a:t>
            </a:r>
            <a:endParaRPr lang="en-US" sz="1200" dirty="0">
              <a:solidFill>
                <a:srgbClr val="FF0000"/>
              </a:solidFill>
            </a:endParaRPr>
          </a:p>
          <a:p>
            <a:pPr marL="0" indent="0">
              <a:buNone/>
            </a:pPr>
            <a:endParaRPr lang="en-US" sz="600" dirty="0"/>
          </a:p>
          <a:p>
            <a:pPr marL="0" indent="0">
              <a:buNone/>
            </a:pPr>
            <a:r>
              <a:rPr lang="en-US" sz="1200" dirty="0"/>
              <a:t>One more subject of consumer lending market is Rural Credit Operator working as NGO. Government wants to control this grey area of market and decide to push them to register as MFI. In end of 2015 National Bank of Cambodia received more then 400 applications for registration. Government cannot conduct so much comprehensive inspections, that’s why NBC approved only 44. NGOs still providing loans, but impossible to create a new one.</a:t>
            </a:r>
          </a:p>
          <a:p>
            <a:pPr marL="0" indent="0">
              <a:buNone/>
            </a:pPr>
            <a:endParaRPr lang="en-US" sz="600" dirty="0"/>
          </a:p>
          <a:p>
            <a:pPr marL="0" indent="0">
              <a:buNone/>
            </a:pPr>
            <a:endParaRPr lang="en-US" sz="600" dirty="0"/>
          </a:p>
          <a:p>
            <a:pPr marL="0" indent="0">
              <a:buNone/>
            </a:pPr>
            <a:r>
              <a:rPr lang="en-US" sz="1200" dirty="0"/>
              <a:t>Until 2009 there no requirements for pawnshops to have a license. In 2009 government introduced licensing process for pawnshops. In last 5 years more then 300 pawnshops received the license, but more 1000 still operating without license.</a:t>
            </a:r>
          </a:p>
          <a:p>
            <a:pPr marL="0" indent="0">
              <a:buNone/>
            </a:pPr>
            <a:endParaRPr lang="en-US" sz="600" dirty="0"/>
          </a:p>
          <a:p>
            <a:pPr marL="0" indent="0">
              <a:buNone/>
            </a:pPr>
            <a:r>
              <a:rPr lang="en-US" sz="1200" dirty="0"/>
              <a:t>Consumer lending market regulated by National Bank of Cambodia and Ministry of Economic and Finance which regulate pawnshops activity. (annex: Governing bodies in Cambodia )</a:t>
            </a:r>
            <a:endParaRPr lang="en-US" sz="1200" b="1" dirty="0"/>
          </a:p>
        </p:txBody>
      </p:sp>
      <p:pic>
        <p:nvPicPr>
          <p:cNvPr id="8" name="Picture 7"/>
          <p:cNvPicPr>
            <a:picLocks noChangeAspect="1"/>
          </p:cNvPicPr>
          <p:nvPr/>
        </p:nvPicPr>
        <p:blipFill>
          <a:blip r:embed="rId3"/>
          <a:stretch>
            <a:fillRect/>
          </a:stretch>
        </p:blipFill>
        <p:spPr>
          <a:xfrm>
            <a:off x="8213179" y="7899"/>
            <a:ext cx="827729" cy="529746"/>
          </a:xfrm>
          <a:prstGeom prst="rect">
            <a:avLst/>
          </a:prstGeom>
        </p:spPr>
      </p:pic>
      <p:sp>
        <p:nvSpPr>
          <p:cNvPr id="9" name="TextBox 8"/>
          <p:cNvSpPr txBox="1"/>
          <p:nvPr/>
        </p:nvSpPr>
        <p:spPr>
          <a:xfrm>
            <a:off x="148396" y="5306434"/>
            <a:ext cx="8856221" cy="1031051"/>
          </a:xfrm>
          <a:prstGeom prst="rect">
            <a:avLst/>
          </a:prstGeom>
          <a:solidFill>
            <a:schemeClr val="accent1">
              <a:lumMod val="20000"/>
              <a:lumOff val="80000"/>
            </a:schemeClr>
          </a:solidFill>
          <a:ln>
            <a:solidFill>
              <a:schemeClr val="accent1"/>
            </a:solidFill>
          </a:ln>
        </p:spPr>
        <p:txBody>
          <a:bodyPr wrap="square" rtlCol="0" anchor="t">
            <a:spAutoFit/>
          </a:bodyPr>
          <a:lstStyle/>
          <a:p>
            <a:pPr marL="342900" indent="-342900">
              <a:spcBef>
                <a:spcPts val="300"/>
              </a:spcBef>
              <a:buFont typeface="+mj-lt"/>
              <a:buAutoNum type="arabicPeriod"/>
            </a:pPr>
            <a:r>
              <a:rPr lang="en-US" sz="1400" dirty="0"/>
              <a:t>Banks  are focused on SME lending, long and complicated process of borrowing money from the banks for individuals.</a:t>
            </a:r>
            <a:endParaRPr lang="ru-RU" sz="1400" dirty="0"/>
          </a:p>
          <a:p>
            <a:pPr marL="342900" indent="-342900">
              <a:spcBef>
                <a:spcPts val="300"/>
              </a:spcBef>
              <a:buFont typeface="+mj-lt"/>
              <a:buAutoNum type="arabicPeriod"/>
            </a:pPr>
            <a:r>
              <a:rPr lang="en-US" sz="1400" dirty="0"/>
              <a:t>Consumer lending is represented by NGOs, MFIs, cooperatives, pawnshops and unofficial money lenders</a:t>
            </a:r>
          </a:p>
          <a:p>
            <a:pPr marL="342900" indent="-342900">
              <a:spcBef>
                <a:spcPts val="300"/>
              </a:spcBef>
              <a:buFont typeface="+mj-lt"/>
              <a:buAutoNum type="arabicPeriod"/>
            </a:pPr>
            <a:r>
              <a:rPr lang="en-US" sz="1400" dirty="0">
                <a:solidFill>
                  <a:srgbClr val="FF0000"/>
                </a:solidFill>
              </a:rPr>
              <a:t>We can we can realize our business model like pawnshop.</a:t>
            </a:r>
            <a:endParaRPr lang="en-US" sz="1400" dirty="0"/>
          </a:p>
        </p:txBody>
      </p:sp>
      <p:sp>
        <p:nvSpPr>
          <p:cNvPr id="5" name="Прямоугольник 4"/>
          <p:cNvSpPr/>
          <p:nvPr/>
        </p:nvSpPr>
        <p:spPr>
          <a:xfrm>
            <a:off x="148396" y="6505664"/>
            <a:ext cx="8406680" cy="261610"/>
          </a:xfrm>
          <a:prstGeom prst="rect">
            <a:avLst/>
          </a:prstGeom>
        </p:spPr>
        <p:txBody>
          <a:bodyPr wrap="square">
            <a:spAutoFit/>
          </a:bodyPr>
          <a:lstStyle/>
          <a:p>
            <a:r>
              <a:rPr lang="en-US" sz="1100" dirty="0"/>
              <a:t>* </a:t>
            </a:r>
            <a:r>
              <a:rPr lang="ru-RU" sz="1100" dirty="0">
                <a:hlinkClick r:id="rId4"/>
              </a:rPr>
              <a:t>https://www.cambodiadaily.com/archives/cambodia-vulnerable-to-money-laundering-67363/</a:t>
            </a:r>
            <a:r>
              <a:rPr lang="en-US" sz="1100" dirty="0"/>
              <a:t> </a:t>
            </a:r>
            <a:endParaRPr lang="ru-RU" sz="1100" dirty="0"/>
          </a:p>
        </p:txBody>
      </p:sp>
    </p:spTree>
    <p:extLst>
      <p:ext uri="{BB962C8B-B14F-4D97-AF65-F5344CB8AC3E}">
        <p14:creationId xmlns:p14="http://schemas.microsoft.com/office/powerpoint/2010/main" val="364548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159540" cy="312281"/>
          </a:xfrm>
        </p:spPr>
        <p:txBody>
          <a:bodyPr/>
          <a:lstStyle/>
          <a:p>
            <a:r>
              <a:rPr lang="en-US" dirty="0"/>
              <a:t>Licensing Options</a:t>
            </a:r>
          </a:p>
        </p:txBody>
      </p:sp>
      <p:sp>
        <p:nvSpPr>
          <p:cNvPr id="4" name="Slide Number Placeholder 3"/>
          <p:cNvSpPr>
            <a:spLocks noGrp="1"/>
          </p:cNvSpPr>
          <p:nvPr>
            <p:ph type="sldNum" sz="quarter" idx="12"/>
          </p:nvPr>
        </p:nvSpPr>
        <p:spPr/>
        <p:txBody>
          <a:bodyPr/>
          <a:lstStyle/>
          <a:p>
            <a:fld id="{D7F305DA-160D-498F-B102-A1D8643B4A2C}" type="slidenum">
              <a:rPr lang="ru-RU" smtClean="0"/>
              <a:t>8</a:t>
            </a:fld>
            <a:endParaRPr lang="ru-RU"/>
          </a:p>
        </p:txBody>
      </p:sp>
      <p:graphicFrame>
        <p:nvGraphicFramePr>
          <p:cNvPr id="10" name="Таблица 2"/>
          <p:cNvGraphicFramePr>
            <a:graphicFrameLocks noGrp="1"/>
          </p:cNvGraphicFramePr>
          <p:nvPr>
            <p:extLst>
              <p:ext uri="{D42A27DB-BD31-4B8C-83A1-F6EECF244321}">
                <p14:modId xmlns:p14="http://schemas.microsoft.com/office/powerpoint/2010/main" val="3156886542"/>
              </p:ext>
            </p:extLst>
          </p:nvPr>
        </p:nvGraphicFramePr>
        <p:xfrm>
          <a:off x="81158" y="649471"/>
          <a:ext cx="8973403" cy="5649216"/>
        </p:xfrm>
        <a:graphic>
          <a:graphicData uri="http://schemas.openxmlformats.org/drawingml/2006/table">
            <a:tbl>
              <a:tblPr firstRow="1" bandRow="1">
                <a:tableStyleId>{5C22544A-7EE6-4342-B048-85BDC9FD1C3A}</a:tableStyleId>
              </a:tblPr>
              <a:tblGrid>
                <a:gridCol w="1327645">
                  <a:extLst>
                    <a:ext uri="{9D8B030D-6E8A-4147-A177-3AD203B41FA5}">
                      <a16:colId xmlns:a16="http://schemas.microsoft.com/office/drawing/2014/main" val="20000"/>
                    </a:ext>
                  </a:extLst>
                </a:gridCol>
                <a:gridCol w="920774">
                  <a:extLst>
                    <a:ext uri="{9D8B030D-6E8A-4147-A177-3AD203B41FA5}">
                      <a16:colId xmlns:a16="http://schemas.microsoft.com/office/drawing/2014/main" val="20001"/>
                    </a:ext>
                  </a:extLst>
                </a:gridCol>
                <a:gridCol w="375370">
                  <a:extLst>
                    <a:ext uri="{9D8B030D-6E8A-4147-A177-3AD203B41FA5}">
                      <a16:colId xmlns:a16="http://schemas.microsoft.com/office/drawing/2014/main" val="20002"/>
                    </a:ext>
                  </a:extLst>
                </a:gridCol>
                <a:gridCol w="1002957">
                  <a:extLst>
                    <a:ext uri="{9D8B030D-6E8A-4147-A177-3AD203B41FA5}">
                      <a16:colId xmlns:a16="http://schemas.microsoft.com/office/drawing/2014/main" val="2426864531"/>
                    </a:ext>
                  </a:extLst>
                </a:gridCol>
                <a:gridCol w="1512168">
                  <a:extLst>
                    <a:ext uri="{9D8B030D-6E8A-4147-A177-3AD203B41FA5}">
                      <a16:colId xmlns:a16="http://schemas.microsoft.com/office/drawing/2014/main" val="1673627088"/>
                    </a:ext>
                  </a:extLst>
                </a:gridCol>
                <a:gridCol w="1206560">
                  <a:extLst>
                    <a:ext uri="{9D8B030D-6E8A-4147-A177-3AD203B41FA5}">
                      <a16:colId xmlns:a16="http://schemas.microsoft.com/office/drawing/2014/main" val="286624665"/>
                    </a:ext>
                  </a:extLst>
                </a:gridCol>
                <a:gridCol w="1512168">
                  <a:extLst>
                    <a:ext uri="{9D8B030D-6E8A-4147-A177-3AD203B41FA5}">
                      <a16:colId xmlns:a16="http://schemas.microsoft.com/office/drawing/2014/main" val="252384044"/>
                    </a:ext>
                  </a:extLst>
                </a:gridCol>
                <a:gridCol w="1115761">
                  <a:extLst>
                    <a:ext uri="{9D8B030D-6E8A-4147-A177-3AD203B41FA5}">
                      <a16:colId xmlns:a16="http://schemas.microsoft.com/office/drawing/2014/main" val="2076880582"/>
                    </a:ext>
                  </a:extLst>
                </a:gridCol>
              </a:tblGrid>
              <a:tr h="598541">
                <a:tc>
                  <a:txBody>
                    <a:bodyPr/>
                    <a:lstStyle/>
                    <a:p>
                      <a:pPr algn="ctr"/>
                      <a:r>
                        <a:rPr lang="en-US" sz="1400" dirty="0"/>
                        <a:t>Parameters </a:t>
                      </a:r>
                    </a:p>
                  </a:txBody>
                  <a:tcPr anchor="ctr"/>
                </a:tc>
                <a:tc gridSpan="2">
                  <a:txBody>
                    <a:bodyPr/>
                    <a:lstStyle/>
                    <a:p>
                      <a:pPr marL="0" algn="ctr" defTabSz="914400" rtl="0" eaLnBrk="1" fontAlgn="b" latinLnBrk="0" hangingPunct="1"/>
                      <a:r>
                        <a:rPr lang="en-US" sz="1400" b="1" kern="1200" dirty="0">
                          <a:solidFill>
                            <a:schemeClr val="lt1"/>
                          </a:solidFill>
                          <a:latin typeface="+mn-lt"/>
                          <a:ea typeface="+mn-ea"/>
                          <a:cs typeface="+mn-cs"/>
                        </a:rPr>
                        <a:t>Commercial Bank</a:t>
                      </a:r>
                    </a:p>
                  </a:txBody>
                  <a:tcPr marL="95250" marR="6350" marT="6350" marB="0" anchor="ctr"/>
                </a:tc>
                <a:tc hMerge="1">
                  <a:txBody>
                    <a:bodyPr/>
                    <a:lstStyle/>
                    <a:p>
                      <a:pPr marL="0" algn="ctr" defTabSz="914400" rtl="0" eaLnBrk="1" fontAlgn="b" latinLnBrk="0" hangingPunct="1"/>
                      <a:endParaRPr lang="en-US" sz="1400" b="1" kern="1200" dirty="0">
                        <a:solidFill>
                          <a:schemeClr val="lt1"/>
                        </a:solidFill>
                        <a:latin typeface="+mn-lt"/>
                        <a:ea typeface="+mn-ea"/>
                        <a:cs typeface="+mn-cs"/>
                      </a:endParaRPr>
                    </a:p>
                  </a:txBody>
                  <a:tcPr marL="95250" marR="6350" marT="6350" marB="0" anchor="ctr"/>
                </a:tc>
                <a:tc>
                  <a:txBody>
                    <a:bodyPr/>
                    <a:lstStyle/>
                    <a:p>
                      <a:pPr marL="0" algn="ctr" defTabSz="914400" rtl="0" eaLnBrk="1" fontAlgn="b" latinLnBrk="0" hangingPunct="1"/>
                      <a:r>
                        <a:rPr lang="en-US" sz="1400" b="1" kern="1200" dirty="0">
                          <a:solidFill>
                            <a:schemeClr val="lt1"/>
                          </a:solidFill>
                          <a:latin typeface="+mn-lt"/>
                          <a:ea typeface="+mn-ea"/>
                          <a:cs typeface="+mn-cs"/>
                        </a:rPr>
                        <a:t>MFI</a:t>
                      </a:r>
                    </a:p>
                  </a:txBody>
                  <a:tcPr marL="95250" marR="6350" marT="6350" marB="0" anchor="ctr"/>
                </a:tc>
                <a:tc>
                  <a:txBody>
                    <a:bodyPr/>
                    <a:lstStyle/>
                    <a:p>
                      <a:pPr marL="0" algn="ctr" defTabSz="914400" rtl="0" eaLnBrk="1" fontAlgn="b" latinLnBrk="0" hangingPunct="1"/>
                      <a:r>
                        <a:rPr lang="en-US" sz="1400" b="1" kern="1200" dirty="0">
                          <a:solidFill>
                            <a:schemeClr val="lt1"/>
                          </a:solidFill>
                          <a:latin typeface="+mn-lt"/>
                          <a:ea typeface="+mn-ea"/>
                          <a:cs typeface="+mn-cs"/>
                        </a:rPr>
                        <a:t>NGO (Rural</a:t>
                      </a:r>
                      <a:r>
                        <a:rPr lang="en-US" sz="1400" b="1" kern="1200" baseline="0" dirty="0">
                          <a:solidFill>
                            <a:schemeClr val="lt1"/>
                          </a:solidFill>
                          <a:latin typeface="+mn-lt"/>
                          <a:ea typeface="+mn-ea"/>
                          <a:cs typeface="+mn-cs"/>
                        </a:rPr>
                        <a:t> credit operator)</a:t>
                      </a:r>
                      <a:endParaRPr lang="en-US" sz="1400" b="1" kern="1200" dirty="0">
                        <a:solidFill>
                          <a:schemeClr val="lt1"/>
                        </a:solidFill>
                        <a:latin typeface="+mn-lt"/>
                        <a:ea typeface="+mn-ea"/>
                        <a:cs typeface="+mn-cs"/>
                      </a:endParaRPr>
                    </a:p>
                  </a:txBody>
                  <a:tcPr marL="95250" marR="6350" marT="6350" marB="0" anchor="ctr"/>
                </a:tc>
                <a:tc>
                  <a:txBody>
                    <a:bodyPr/>
                    <a:lstStyle/>
                    <a:p>
                      <a:pPr marL="0" algn="ctr" defTabSz="914400" rtl="0" eaLnBrk="1" fontAlgn="b" latinLnBrk="0" hangingPunct="1"/>
                      <a:r>
                        <a:rPr lang="en-US" sz="1400" b="1" kern="1200" dirty="0">
                          <a:solidFill>
                            <a:schemeClr val="lt1"/>
                          </a:solidFill>
                          <a:latin typeface="+mn-lt"/>
                          <a:ea typeface="+mn-ea"/>
                          <a:cs typeface="+mn-cs"/>
                        </a:rPr>
                        <a:t>Credit co-operative</a:t>
                      </a:r>
                    </a:p>
                  </a:txBody>
                  <a:tcPr marL="95250" marR="6350" marT="6350" marB="0" anchor="ctr"/>
                </a:tc>
                <a:tc>
                  <a:txBody>
                    <a:bodyPr/>
                    <a:lstStyle/>
                    <a:p>
                      <a:pPr marL="0" algn="ctr" defTabSz="914400" rtl="0" eaLnBrk="1" fontAlgn="b" latinLnBrk="0" hangingPunct="1"/>
                      <a:r>
                        <a:rPr lang="en-US" sz="1400" b="1" kern="1200" dirty="0">
                          <a:solidFill>
                            <a:schemeClr val="lt1"/>
                          </a:solidFill>
                          <a:latin typeface="+mn-lt"/>
                          <a:ea typeface="+mn-ea"/>
                          <a:cs typeface="+mn-cs"/>
                        </a:rPr>
                        <a:t>Pawnshops</a:t>
                      </a:r>
                    </a:p>
                  </a:txBody>
                  <a:tcPr marL="95250" marR="6350" marT="6350" marB="0" anchor="ctr"/>
                </a:tc>
                <a:tc>
                  <a:txBody>
                    <a:bodyPr/>
                    <a:lstStyle/>
                    <a:p>
                      <a:pPr marL="0" algn="ctr" defTabSz="914400" rtl="0" eaLnBrk="1" fontAlgn="b" latinLnBrk="0" hangingPunct="1"/>
                      <a:r>
                        <a:rPr lang="en-US" sz="1400" b="1" kern="1200" dirty="0">
                          <a:solidFill>
                            <a:schemeClr val="lt1"/>
                          </a:solidFill>
                          <a:latin typeface="+mn-lt"/>
                          <a:ea typeface="+mn-ea"/>
                          <a:cs typeface="+mn-cs"/>
                        </a:rPr>
                        <a:t>P2P</a:t>
                      </a:r>
                    </a:p>
                  </a:txBody>
                  <a:tcPr marL="95250" marR="6350" marT="6350" marB="0" anchor="ctr"/>
                </a:tc>
                <a:extLst>
                  <a:ext uri="{0D108BD9-81ED-4DB2-BD59-A6C34878D82A}">
                    <a16:rowId xmlns:a16="http://schemas.microsoft.com/office/drawing/2014/main" val="10000"/>
                  </a:ext>
                </a:extLst>
              </a:tr>
              <a:tr h="931325">
                <a:tc>
                  <a:txBody>
                    <a:bodyPr/>
                    <a:lstStyle/>
                    <a:p>
                      <a:pPr algn="ctr"/>
                      <a:r>
                        <a:rPr lang="en-US" sz="1200" b="0" dirty="0">
                          <a:solidFill>
                            <a:srgbClr val="000000"/>
                          </a:solidFill>
                        </a:rPr>
                        <a:t>Main purpose </a:t>
                      </a:r>
                    </a:p>
                  </a:txBody>
                  <a:tcPr anchor="ctr"/>
                </a:tc>
                <a:tc gridSpan="2">
                  <a:txBody>
                    <a:bodyPr/>
                    <a:lstStyle/>
                    <a:p>
                      <a:pPr algn="ctr"/>
                      <a:r>
                        <a:rPr lang="en-US" sz="1200" dirty="0">
                          <a:solidFill>
                            <a:srgbClr val="000000"/>
                          </a:solidFill>
                        </a:rPr>
                        <a:t>Full-range banking</a:t>
                      </a:r>
                      <a:r>
                        <a:rPr lang="en-US" sz="1200" baseline="0" dirty="0">
                          <a:solidFill>
                            <a:srgbClr val="000000"/>
                          </a:solidFill>
                        </a:rPr>
                        <a:t> services for retail and corporate clients</a:t>
                      </a:r>
                      <a:endParaRPr lang="en-US" sz="1200" dirty="0">
                        <a:solidFill>
                          <a:srgbClr val="000000"/>
                        </a:solidFill>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 </a:t>
                      </a:r>
                      <a:r>
                        <a:rPr lang="en-US" sz="1200" dirty="0"/>
                        <a:t>Lending activity</a:t>
                      </a:r>
                      <a:endParaRPr lang="ru-RU"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Lending activity in rural area</a:t>
                      </a:r>
                      <a:endParaRPr kumimoji="0" lang="en-US" sz="1200" b="0" i="0" u="none" strike="noStrike" kern="1200" cap="none" spc="0" normalizeH="0" baseline="0" noProof="0" dirty="0">
                        <a:ln>
                          <a:noFill/>
                        </a:ln>
                        <a:solidFill>
                          <a:srgbClr val="FF0000"/>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Lending activity strictly in rural area</a:t>
                      </a:r>
                      <a:endParaRPr kumimoji="0" lang="en-US" sz="1200" b="0" i="0" u="none" strike="noStrike" kern="1200" cap="none" spc="0" normalizeH="0" baseline="0" noProof="0" dirty="0">
                        <a:ln>
                          <a:noFill/>
                        </a:ln>
                        <a:solidFill>
                          <a:srgbClr val="FF0000"/>
                        </a:solidFill>
                        <a:effectLst/>
                        <a:uLnTx/>
                        <a:uFillTx/>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Lending services</a:t>
                      </a:r>
                      <a:r>
                        <a:rPr lang="en-US" sz="1200" baseline="0" dirty="0">
                          <a:solidFill>
                            <a:srgbClr val="000000"/>
                          </a:solidFill>
                        </a:rPr>
                        <a:t> with collateral (we are not forced to take collateral)</a:t>
                      </a:r>
                      <a:endParaRPr lang="en-US" sz="1200"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Crowd</a:t>
                      </a:r>
                      <a:r>
                        <a:rPr lang="en-US" sz="1200" baseline="0" dirty="0">
                          <a:solidFill>
                            <a:srgbClr val="000000"/>
                          </a:solidFill>
                        </a:rPr>
                        <a:t> lending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0000"/>
                          </a:solidFill>
                        </a:rPr>
                        <a:t>Crowd funding</a:t>
                      </a:r>
                      <a:endParaRPr lang="en-US" sz="1200" dirty="0">
                        <a:solidFill>
                          <a:srgbClr val="000000"/>
                        </a:solidFill>
                      </a:endParaRPr>
                    </a:p>
                  </a:txBody>
                  <a:tcPr anchor="ctr"/>
                </a:tc>
                <a:extLst>
                  <a:ext uri="{0D108BD9-81ED-4DB2-BD59-A6C34878D82A}">
                    <a16:rowId xmlns:a16="http://schemas.microsoft.com/office/drawing/2014/main" val="10001"/>
                  </a:ext>
                </a:extLst>
              </a:tr>
              <a:tr h="592661">
                <a:tc>
                  <a:txBody>
                    <a:bodyPr/>
                    <a:lstStyle/>
                    <a:p>
                      <a:pPr algn="ctr"/>
                      <a:r>
                        <a:rPr lang="en-US" sz="1200" b="0" dirty="0">
                          <a:solidFill>
                            <a:srgbClr val="000000"/>
                          </a:solidFill>
                        </a:rPr>
                        <a:t>Minimum paid-up capitalization </a:t>
                      </a:r>
                    </a:p>
                  </a:txBody>
                  <a:tcPr anchor="ctr"/>
                </a:tc>
                <a:tc gridSpan="2">
                  <a:txBody>
                    <a:bodyPr/>
                    <a:lstStyle/>
                    <a:p>
                      <a:pPr algn="ctr"/>
                      <a:r>
                        <a:rPr lang="en-US" sz="1200" dirty="0">
                          <a:solidFill>
                            <a:srgbClr val="000000"/>
                          </a:solidFill>
                        </a:rPr>
                        <a:t>$70 mln</a:t>
                      </a:r>
                    </a:p>
                  </a:txBody>
                  <a:tcPr anchor="ctr"/>
                </a:tc>
                <a:tc hMerge="1">
                  <a:txBody>
                    <a:bodyPr/>
                    <a:lstStyle/>
                    <a:p>
                      <a:pPr algn="ctr"/>
                      <a:endParaRPr lang="en-US" sz="1200" dirty="0">
                        <a:solidFill>
                          <a:schemeClr val="tx1"/>
                        </a:solidFill>
                      </a:endParaRPr>
                    </a:p>
                  </a:txBody>
                  <a:tcPr anchor="ctr"/>
                </a:tc>
                <a:tc>
                  <a:txBody>
                    <a:bodyPr/>
                    <a:lstStyle/>
                    <a:p>
                      <a:pPr algn="ctr"/>
                      <a:r>
                        <a:rPr lang="en-US" sz="1200" dirty="0">
                          <a:solidFill>
                            <a:schemeClr val="tx1"/>
                          </a:solidFill>
                        </a:rPr>
                        <a:t>$1.5</a:t>
                      </a:r>
                      <a:r>
                        <a:rPr lang="en-US" sz="1200" baseline="0" dirty="0">
                          <a:solidFill>
                            <a:schemeClr val="tx1"/>
                          </a:solidFill>
                        </a:rPr>
                        <a:t> mln</a:t>
                      </a:r>
                      <a:endParaRPr lang="en-US" sz="12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$62</a:t>
                      </a:r>
                      <a:r>
                        <a:rPr lang="en-US" sz="1200" baseline="0" dirty="0">
                          <a:solidFill>
                            <a:srgbClr val="000000"/>
                          </a:solidFill>
                        </a:rPr>
                        <a:t> 500</a:t>
                      </a:r>
                      <a:endParaRPr lang="en-US" sz="1200" dirty="0">
                        <a:solidFill>
                          <a:srgbClr val="000000"/>
                        </a:solidFill>
                      </a:endParaRPr>
                    </a:p>
                  </a:txBody>
                  <a:tcPr anchor="ctr"/>
                </a:tc>
                <a:tc>
                  <a:txBody>
                    <a:bodyPr/>
                    <a:lstStyle/>
                    <a:p>
                      <a:pPr algn="ctr"/>
                      <a:r>
                        <a:rPr lang="en-US" sz="1200" dirty="0">
                          <a:solidFill>
                            <a:srgbClr val="000000"/>
                          </a:solidFill>
                        </a:rPr>
                        <a:t>$15</a:t>
                      </a:r>
                      <a:r>
                        <a:rPr lang="en-US" sz="1200" baseline="0" dirty="0">
                          <a:solidFill>
                            <a:srgbClr val="000000"/>
                          </a:solidFill>
                        </a:rPr>
                        <a:t> 000</a:t>
                      </a:r>
                      <a:endParaRPr lang="en-US" sz="1200" dirty="0">
                        <a:solidFill>
                          <a:srgbClr val="000000"/>
                        </a:solidFill>
                      </a:endParaRPr>
                    </a:p>
                  </a:txBody>
                  <a:tcPr anchor="ctr"/>
                </a:tc>
                <a:tc>
                  <a:txBody>
                    <a:bodyPr/>
                    <a:lstStyle/>
                    <a:p>
                      <a:pPr algn="ctr"/>
                      <a:r>
                        <a:rPr lang="en-US" sz="1200" dirty="0">
                          <a:solidFill>
                            <a:srgbClr val="000000"/>
                          </a:solidFill>
                        </a:rPr>
                        <a:t>$30</a:t>
                      </a:r>
                      <a:r>
                        <a:rPr lang="en-US" sz="1200" baseline="0" dirty="0">
                          <a:solidFill>
                            <a:srgbClr val="000000"/>
                          </a:solidFill>
                        </a:rPr>
                        <a:t> 000</a:t>
                      </a:r>
                      <a:endParaRPr lang="en-US" sz="1200"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Not</a:t>
                      </a:r>
                      <a:r>
                        <a:rPr lang="en-US" sz="1200" kern="1200" baseline="0" dirty="0">
                          <a:solidFill>
                            <a:schemeClr val="dk1"/>
                          </a:solidFill>
                          <a:latin typeface="+mn-lt"/>
                          <a:ea typeface="+mn-ea"/>
                          <a:cs typeface="+mn-cs"/>
                        </a:rPr>
                        <a:t> regulated</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23329">
                <a:tc>
                  <a:txBody>
                    <a:bodyPr/>
                    <a:lstStyle/>
                    <a:p>
                      <a:pPr algn="ctr"/>
                      <a:r>
                        <a:rPr lang="en-US" sz="1200" b="0" dirty="0">
                          <a:solidFill>
                            <a:srgbClr val="000000"/>
                          </a:solidFill>
                        </a:rPr>
                        <a:t>Max foreign capital share</a:t>
                      </a:r>
                    </a:p>
                  </a:txBody>
                  <a:tcPr anchor="ctr"/>
                </a:tc>
                <a:tc gridSpan="2">
                  <a:txBody>
                    <a:bodyPr/>
                    <a:lstStyle/>
                    <a:p>
                      <a:pPr algn="ctr"/>
                      <a:r>
                        <a:rPr lang="en-US" sz="1200" dirty="0">
                          <a:solidFill>
                            <a:srgbClr val="000000"/>
                          </a:solidFill>
                        </a:rPr>
                        <a:t>100%</a:t>
                      </a:r>
                    </a:p>
                  </a:txBody>
                  <a:tcPr anchor="ctr"/>
                </a:tc>
                <a:tc hMerge="1">
                  <a:txBody>
                    <a:bodyPr/>
                    <a:lstStyle/>
                    <a:p>
                      <a:pPr algn="ctr"/>
                      <a:endParaRPr lang="en-US" sz="1200" dirty="0">
                        <a:solidFill>
                          <a:srgbClr val="000000"/>
                        </a:solidFill>
                      </a:endParaRPr>
                    </a:p>
                  </a:txBody>
                  <a:tcPr anchor="ctr"/>
                </a:tc>
                <a:tc>
                  <a:txBody>
                    <a:bodyPr/>
                    <a:lstStyle/>
                    <a:p>
                      <a:pPr algn="ctr"/>
                      <a:r>
                        <a:rPr lang="ru-RU" sz="1200" dirty="0">
                          <a:solidFill>
                            <a:srgbClr val="000000"/>
                          </a:solidFill>
                        </a:rPr>
                        <a:t>100%</a:t>
                      </a:r>
                      <a:endParaRPr lang="en-US" sz="1200"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0% - local NGO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100% - foreign NGO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alibri"/>
                          <a:ea typeface="+mn-ea"/>
                          <a:cs typeface="+mn-cs"/>
                        </a:rPr>
                        <a:t>0%</a:t>
                      </a:r>
                    </a:p>
                  </a:txBody>
                  <a:tcPr anchor="ctr"/>
                </a:tc>
                <a:tc>
                  <a:txBody>
                    <a:bodyPr/>
                    <a:lstStyle/>
                    <a:p>
                      <a:pPr algn="ctr"/>
                      <a:r>
                        <a:rPr lang="en-US" sz="1200" dirty="0">
                          <a:solidFill>
                            <a:srgbClr val="000000"/>
                          </a:solidFill>
                        </a:rPr>
                        <a:t>49</a:t>
                      </a:r>
                      <a:r>
                        <a:rPr lang="ru-RU" sz="1200" dirty="0">
                          <a:solidFill>
                            <a:srgbClr val="000000"/>
                          </a:solidFill>
                        </a:rPr>
                        <a:t>%</a:t>
                      </a:r>
                      <a:endParaRPr lang="en-US" sz="1200" dirty="0">
                        <a:solidFill>
                          <a:srgbClr val="000000"/>
                        </a:solidFill>
                      </a:endParaRPr>
                    </a:p>
                  </a:txBody>
                  <a:tcPr anchor="ctr"/>
                </a:tc>
                <a:tc>
                  <a:txBody>
                    <a:bodyPr/>
                    <a:lstStyle/>
                    <a:p>
                      <a:pPr algn="ctr"/>
                      <a:r>
                        <a:rPr lang="en-US" sz="1200" dirty="0">
                          <a:solidFill>
                            <a:srgbClr val="000000"/>
                          </a:solidFill>
                        </a:rPr>
                        <a:t>100%</a:t>
                      </a:r>
                    </a:p>
                  </a:txBody>
                  <a:tcPr anchor="ctr"/>
                </a:tc>
                <a:extLst>
                  <a:ext uri="{0D108BD9-81ED-4DB2-BD59-A6C34878D82A}">
                    <a16:rowId xmlns:a16="http://schemas.microsoft.com/office/drawing/2014/main" val="10003"/>
                  </a:ext>
                </a:extLst>
              </a:tr>
              <a:tr h="583684">
                <a:tc>
                  <a:txBody>
                    <a:bodyPr/>
                    <a:lstStyle/>
                    <a:p>
                      <a:pPr algn="ctr"/>
                      <a:r>
                        <a:rPr lang="en-US" sz="1200" b="0" dirty="0">
                          <a:solidFill>
                            <a:srgbClr val="000000"/>
                          </a:solidFill>
                        </a:rPr>
                        <a:t>Products</a:t>
                      </a:r>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Loans,</a:t>
                      </a:r>
                      <a:r>
                        <a:rPr lang="en-US" sz="1200" kern="1200" baseline="0" dirty="0">
                          <a:solidFill>
                            <a:srgbClr val="000000"/>
                          </a:solidFill>
                          <a:latin typeface="+mn-lt"/>
                          <a:ea typeface="+mn-ea"/>
                          <a:cs typeface="+mn-cs"/>
                        </a:rPr>
                        <a:t> </a:t>
                      </a:r>
                      <a:r>
                        <a:rPr lang="en-US" sz="1200" kern="1200" dirty="0">
                          <a:solidFill>
                            <a:srgbClr val="000000"/>
                          </a:solidFill>
                          <a:latin typeface="+mn-lt"/>
                          <a:ea typeface="+mn-ea"/>
                          <a:cs typeface="+mn-cs"/>
                        </a:rPr>
                        <a:t>Deposits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Credit</a:t>
                      </a:r>
                      <a:r>
                        <a:rPr lang="en-US" sz="1200" kern="1200" baseline="0" dirty="0">
                          <a:solidFill>
                            <a:srgbClr val="000000"/>
                          </a:solidFill>
                          <a:latin typeface="+mn-lt"/>
                          <a:ea typeface="+mn-ea"/>
                          <a:cs typeface="+mn-cs"/>
                        </a:rPr>
                        <a:t> cards</a:t>
                      </a:r>
                      <a:endParaRPr lang="en-US" sz="1200" kern="1200" dirty="0">
                        <a:solidFill>
                          <a:srgbClr val="000000"/>
                        </a:solidFill>
                        <a:latin typeface="+mn-lt"/>
                        <a:ea typeface="+mn-ea"/>
                        <a:cs typeface="+mn-cs"/>
                      </a:endParaRPr>
                    </a:p>
                  </a:txBody>
                  <a:tcPr anchor="ctr"/>
                </a:tc>
                <a:tc hMerge="1">
                  <a:txBody>
                    <a:bodyPr/>
                    <a:lstStyle/>
                    <a:p>
                      <a:pPr algn="ctr"/>
                      <a:endParaRPr lang="en-US" sz="1200" kern="1200" dirty="0">
                        <a:solidFill>
                          <a:srgbClr val="000000"/>
                        </a:solidFill>
                        <a:latin typeface="+mn-lt"/>
                        <a:ea typeface="+mn-ea"/>
                        <a:cs typeface="+mn-cs"/>
                      </a:endParaRPr>
                    </a:p>
                  </a:txBody>
                  <a:tcPr anchor="ctr"/>
                </a:tc>
                <a:tc>
                  <a:txBody>
                    <a:bodyPr/>
                    <a:lstStyle/>
                    <a:p>
                      <a:pPr algn="ctr"/>
                      <a:r>
                        <a:rPr lang="en-US" sz="1200" kern="1200" dirty="0">
                          <a:solidFill>
                            <a:srgbClr val="000000"/>
                          </a:solidFill>
                          <a:latin typeface="+mn-lt"/>
                          <a:ea typeface="+mn-ea"/>
                          <a:cs typeface="+mn-cs"/>
                        </a:rPr>
                        <a:t>Deposits</a:t>
                      </a:r>
                    </a:p>
                    <a:p>
                      <a:pPr algn="ctr"/>
                      <a:r>
                        <a:rPr lang="en-US" sz="1200" kern="1200" dirty="0">
                          <a:solidFill>
                            <a:srgbClr val="000000"/>
                          </a:solidFill>
                          <a:latin typeface="+mn-lt"/>
                          <a:ea typeface="+mn-ea"/>
                          <a:cs typeface="+mn-cs"/>
                        </a:rPr>
                        <a:t>Loans</a:t>
                      </a:r>
                    </a:p>
                  </a:txBody>
                  <a:tcPr anchor="ctr"/>
                </a:tc>
                <a:tc>
                  <a:txBody>
                    <a:bodyPr/>
                    <a:lstStyle/>
                    <a:p>
                      <a:pPr algn="ctr"/>
                      <a:r>
                        <a:rPr lang="en-US" sz="1200" kern="1200" dirty="0">
                          <a:solidFill>
                            <a:srgbClr val="000000"/>
                          </a:solidFill>
                          <a:latin typeface="+mn-lt"/>
                          <a:ea typeface="+mn-ea"/>
                          <a:cs typeface="+mn-cs"/>
                        </a:rPr>
                        <a:t>Loans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Loans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Collateral’</a:t>
                      </a:r>
                      <a:r>
                        <a:rPr lang="en-US" sz="1200" kern="1200" dirty="0">
                          <a:solidFill>
                            <a:srgbClr val="000000"/>
                          </a:solidFill>
                          <a:latin typeface="+mn-lt"/>
                          <a:ea typeface="+mn-ea"/>
                          <a:cs typeface="+mn-cs"/>
                        </a:rPr>
                        <a:t>s loans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Not</a:t>
                      </a:r>
                      <a:r>
                        <a:rPr lang="en-US" sz="1200" kern="1200" baseline="0" dirty="0">
                          <a:solidFill>
                            <a:schemeClr val="dk1"/>
                          </a:solidFill>
                          <a:latin typeface="+mn-lt"/>
                          <a:ea typeface="+mn-ea"/>
                          <a:cs typeface="+mn-cs"/>
                        </a:rPr>
                        <a:t> regulated</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2792525731"/>
                  </a:ext>
                </a:extLst>
              </a:tr>
              <a:tr h="416917">
                <a:tc>
                  <a:txBody>
                    <a:bodyPr/>
                    <a:lstStyle/>
                    <a:p>
                      <a:pPr algn="ctr"/>
                      <a:r>
                        <a:rPr lang="en-US" sz="1200" b="0" dirty="0">
                          <a:solidFill>
                            <a:srgbClr val="000000"/>
                          </a:solidFill>
                        </a:rPr>
                        <a:t>Interest cap</a:t>
                      </a:r>
                    </a:p>
                  </a:txBody>
                  <a:tcPr anchor="ctr"/>
                </a:tc>
                <a:tc gridSpan="2">
                  <a:txBody>
                    <a:bodyPr/>
                    <a:lstStyle/>
                    <a:p>
                      <a:pPr algn="ctr"/>
                      <a:r>
                        <a:rPr lang="en-US" sz="1200" kern="1200" dirty="0">
                          <a:solidFill>
                            <a:srgbClr val="000000"/>
                          </a:solidFill>
                          <a:latin typeface="+mn-lt"/>
                          <a:ea typeface="+mn-ea"/>
                          <a:cs typeface="+mn-cs"/>
                        </a:rPr>
                        <a:t>No restrictions</a:t>
                      </a:r>
                    </a:p>
                  </a:txBody>
                  <a:tcPr anchor="ctr"/>
                </a:tc>
                <a:tc hMerge="1">
                  <a:txBody>
                    <a:bodyPr/>
                    <a:lstStyle/>
                    <a:p>
                      <a:pPr algn="ctr"/>
                      <a:endParaRPr lang="en-US" sz="1200" kern="1200" dirty="0">
                        <a:solidFill>
                          <a:srgbClr val="000000"/>
                        </a:solidFill>
                        <a:latin typeface="+mn-lt"/>
                        <a:ea typeface="+mn-ea"/>
                        <a:cs typeface="+mn-cs"/>
                      </a:endParaRPr>
                    </a:p>
                  </a:txBody>
                  <a:tcPr anchor="ctr"/>
                </a:tc>
                <a:tc>
                  <a:txBody>
                    <a:bodyPr/>
                    <a:lstStyle/>
                    <a:p>
                      <a:pPr algn="ctr"/>
                      <a:r>
                        <a:rPr lang="en-US" sz="1200" kern="1200" dirty="0">
                          <a:solidFill>
                            <a:srgbClr val="000000"/>
                          </a:solidFill>
                          <a:latin typeface="+mn-lt"/>
                          <a:ea typeface="+mn-ea"/>
                          <a:cs typeface="+mn-cs"/>
                        </a:rPr>
                        <a:t>No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No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No restrictions</a:t>
                      </a:r>
                    </a:p>
                  </a:txBody>
                  <a:tcPr anchor="ctr"/>
                </a:tc>
                <a:tc>
                  <a:txBody>
                    <a:bodyPr/>
                    <a:lstStyle/>
                    <a:p>
                      <a:pPr algn="ctr"/>
                      <a:r>
                        <a:rPr lang="en-US" sz="1200" kern="1200" dirty="0">
                          <a:solidFill>
                            <a:srgbClr val="000000"/>
                          </a:solidFill>
                          <a:latin typeface="+mn-lt"/>
                          <a:ea typeface="+mn-ea"/>
                          <a:cs typeface="+mn-cs"/>
                        </a:rPr>
                        <a:t>No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No restrictions</a:t>
                      </a:r>
                    </a:p>
                  </a:txBody>
                  <a:tcPr anchor="ctr"/>
                </a:tc>
                <a:extLst>
                  <a:ext uri="{0D108BD9-81ED-4DB2-BD59-A6C34878D82A}">
                    <a16:rowId xmlns:a16="http://schemas.microsoft.com/office/drawing/2014/main" val="10004"/>
                  </a:ext>
                </a:extLst>
              </a:tr>
              <a:tr h="931325">
                <a:tc>
                  <a:txBody>
                    <a:bodyPr/>
                    <a:lstStyle/>
                    <a:p>
                      <a:pPr algn="ctr"/>
                      <a:r>
                        <a:rPr lang="en-US" sz="1200" b="0" dirty="0">
                          <a:solidFill>
                            <a:srgbClr val="000000"/>
                          </a:solidFill>
                        </a:rPr>
                        <a:t>Regulator</a:t>
                      </a:r>
                    </a:p>
                  </a:txBody>
                  <a:tcPr anchor="ctr"/>
                </a:tc>
                <a:tc gridSpan="3">
                  <a:txBody>
                    <a:bodyPr/>
                    <a:lstStyle/>
                    <a:p>
                      <a:pPr algn="ctr"/>
                      <a:r>
                        <a:rPr lang="en-US" sz="1200" kern="1200" dirty="0">
                          <a:solidFill>
                            <a:srgbClr val="000000"/>
                          </a:solidFill>
                          <a:latin typeface="+mn-lt"/>
                          <a:ea typeface="+mn-ea"/>
                          <a:cs typeface="+mn-cs"/>
                        </a:rPr>
                        <a:t>National Bank of Cambodia</a:t>
                      </a:r>
                    </a:p>
                    <a:p>
                      <a:pPr algn="ctr"/>
                      <a:r>
                        <a:rPr lang="en-US" sz="1200" kern="1200" dirty="0">
                          <a:solidFill>
                            <a:srgbClr val="000000"/>
                          </a:solidFill>
                          <a:latin typeface="+mn-lt"/>
                          <a:ea typeface="+mn-ea"/>
                          <a:cs typeface="+mn-cs"/>
                        </a:rPr>
                        <a:t>(NBC)</a:t>
                      </a:r>
                    </a:p>
                  </a:txBody>
                  <a:tcPr anchor="ctr"/>
                </a:tc>
                <a:tc hMerge="1">
                  <a:txBody>
                    <a:bodyPr/>
                    <a:lstStyle/>
                    <a:p>
                      <a:pPr algn="ctr"/>
                      <a:endParaRPr lang="en-US" sz="1200" kern="1200" dirty="0">
                        <a:solidFill>
                          <a:srgbClr val="000000"/>
                        </a:solidFill>
                        <a:latin typeface="+mn-lt"/>
                        <a:ea typeface="+mn-ea"/>
                        <a:cs typeface="+mn-cs"/>
                      </a:endParaRPr>
                    </a:p>
                  </a:txBody>
                  <a:tcPr anchor="ctr"/>
                </a:tc>
                <a:tc hMerge="1">
                  <a:txBody>
                    <a:bodyPr/>
                    <a:lstStyle/>
                    <a:p>
                      <a:endParaRPr lang="ru-RU"/>
                    </a:p>
                  </a:txBody>
                  <a:tcPr/>
                </a:tc>
                <a:tc>
                  <a:txBody>
                    <a:bodyPr/>
                    <a:lstStyle/>
                    <a:p>
                      <a:pPr algn="ctr"/>
                      <a:r>
                        <a:rPr lang="en-US" sz="1200" kern="1200" dirty="0">
                          <a:solidFill>
                            <a:srgbClr val="000000"/>
                          </a:solidFill>
                          <a:latin typeface="+mn-lt"/>
                          <a:ea typeface="+mn-ea"/>
                          <a:cs typeface="+mn-cs"/>
                        </a:rPr>
                        <a:t>Ministry of foreign affairs</a:t>
                      </a:r>
                      <a:r>
                        <a:rPr lang="en-US" sz="1200" kern="1200" baseline="0" dirty="0">
                          <a:solidFill>
                            <a:srgbClr val="000000"/>
                          </a:solidFill>
                          <a:latin typeface="+mn-lt"/>
                          <a:ea typeface="+mn-ea"/>
                          <a:cs typeface="+mn-cs"/>
                        </a:rPr>
                        <a:t> (foreign NGO)</a:t>
                      </a:r>
                    </a:p>
                    <a:p>
                      <a:pPr algn="ctr"/>
                      <a:r>
                        <a:rPr lang="en-US" sz="1200" kern="1200" baseline="0" dirty="0">
                          <a:solidFill>
                            <a:srgbClr val="000000"/>
                          </a:solidFill>
                          <a:latin typeface="+mn-lt"/>
                          <a:ea typeface="+mn-ea"/>
                          <a:cs typeface="+mn-cs"/>
                        </a:rPr>
                        <a:t>Central Bank (Rural Credit operator)</a:t>
                      </a:r>
                      <a:endParaRPr lang="en-US" sz="1200" kern="1200" dirty="0">
                        <a:solidFill>
                          <a:srgbClr val="000000"/>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No</a:t>
                      </a:r>
                      <a:r>
                        <a:rPr lang="en-US" sz="1200" baseline="0" dirty="0"/>
                        <a:t> government </a:t>
                      </a:r>
                      <a:r>
                        <a:rPr lang="en-US" sz="1200" dirty="0"/>
                        <a:t>regulator</a:t>
                      </a:r>
                      <a:r>
                        <a:rPr lang="en-US" sz="1200" kern="1200" baseline="0" dirty="0">
                          <a:solidFill>
                            <a:srgbClr val="000000"/>
                          </a:solidFill>
                          <a:latin typeface="+mn-lt"/>
                          <a:ea typeface="+mn-ea"/>
                          <a:cs typeface="+mn-cs"/>
                        </a:rPr>
                        <a:t> yet.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Now only self-regulatory</a:t>
                      </a:r>
                      <a:endParaRPr lang="ru-RU" sz="1200" dirty="0"/>
                    </a:p>
                  </a:txBody>
                  <a:tcPr anchor="ctr"/>
                </a:tc>
                <a:tc>
                  <a:txBody>
                    <a:bodyPr/>
                    <a:lstStyle/>
                    <a:p>
                      <a:pPr algn="ctr"/>
                      <a:r>
                        <a:rPr lang="en-US" sz="1200" kern="1200" dirty="0">
                          <a:solidFill>
                            <a:srgbClr val="000000"/>
                          </a:solidFill>
                          <a:latin typeface="+mn-lt"/>
                          <a:ea typeface="+mn-ea"/>
                          <a:cs typeface="+mn-cs"/>
                        </a:rPr>
                        <a:t>Ministry of Economic and Finance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No regulator.</a:t>
                      </a:r>
                    </a:p>
                  </a:txBody>
                  <a:tcPr anchor="ctr"/>
                </a:tc>
                <a:extLst>
                  <a:ext uri="{0D108BD9-81ED-4DB2-BD59-A6C34878D82A}">
                    <a16:rowId xmlns:a16="http://schemas.microsoft.com/office/drawing/2014/main" val="10006"/>
                  </a:ext>
                </a:extLst>
              </a:tr>
              <a:tr h="592661">
                <a:tc>
                  <a:txBody>
                    <a:bodyPr/>
                    <a:lstStyle/>
                    <a:p>
                      <a:pPr algn="ctr"/>
                      <a:r>
                        <a:rPr lang="en-US" sz="1200" b="0" dirty="0">
                          <a:solidFill>
                            <a:srgbClr val="000000"/>
                          </a:solidFill>
                        </a:rPr>
                        <a:t>Term for getting license</a:t>
                      </a:r>
                    </a:p>
                  </a:txBody>
                  <a:tcPr anchor="ctr"/>
                </a:tc>
                <a:tc>
                  <a:txBody>
                    <a:bodyPr/>
                    <a:lstStyle/>
                    <a:p>
                      <a:pPr algn="ctr"/>
                      <a:r>
                        <a:rPr lang="en-US" sz="1200" kern="1200" dirty="0">
                          <a:solidFill>
                            <a:srgbClr val="000000"/>
                          </a:solidFill>
                          <a:latin typeface="+mn-lt"/>
                          <a:ea typeface="+mn-ea"/>
                          <a:cs typeface="+mn-cs"/>
                        </a:rPr>
                        <a:t>2</a:t>
                      </a:r>
                      <a:r>
                        <a:rPr lang="en-US" sz="1200" kern="1200" baseline="0" dirty="0">
                          <a:solidFill>
                            <a:srgbClr val="000000"/>
                          </a:solidFill>
                          <a:latin typeface="+mn-lt"/>
                          <a:ea typeface="+mn-ea"/>
                          <a:cs typeface="+mn-cs"/>
                        </a:rPr>
                        <a:t> years</a:t>
                      </a:r>
                      <a:endParaRPr lang="en-US" sz="1200" kern="1200" dirty="0">
                        <a:solidFill>
                          <a:srgbClr val="000000"/>
                        </a:solidFill>
                        <a:latin typeface="+mn-lt"/>
                        <a:ea typeface="+mn-ea"/>
                        <a:cs typeface="+mn-cs"/>
                      </a:endParaRPr>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6</a:t>
                      </a:r>
                      <a:r>
                        <a:rPr lang="en-US" sz="1200" kern="1200" baseline="0" dirty="0">
                          <a:solidFill>
                            <a:srgbClr val="000000"/>
                          </a:solidFill>
                          <a:latin typeface="+mn-lt"/>
                          <a:ea typeface="+mn-ea"/>
                          <a:cs typeface="+mn-cs"/>
                        </a:rPr>
                        <a:t> months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baseline="0" dirty="0">
                          <a:solidFill>
                            <a:srgbClr val="000000"/>
                          </a:solidFill>
                          <a:latin typeface="+mn-lt"/>
                          <a:ea typeface="+mn-ea"/>
                          <a:cs typeface="+mn-cs"/>
                        </a:rPr>
                        <a:t>NBC not issuing any new licenses</a:t>
                      </a:r>
                      <a:endParaRPr lang="en-US" sz="1200" kern="1200" dirty="0">
                        <a:solidFill>
                          <a:srgbClr val="000000"/>
                        </a:solidFill>
                        <a:latin typeface="+mn-lt"/>
                        <a:ea typeface="+mn-ea"/>
                        <a:cs typeface="+mn-cs"/>
                      </a:endParaRPr>
                    </a:p>
                  </a:txBody>
                  <a:tcPr anchor="ctr"/>
                </a:tc>
                <a:tc hMerge="1">
                  <a:txBody>
                    <a:bodyPr/>
                    <a:lstStyle/>
                    <a:p>
                      <a:endParaRPr lang="ru-RU"/>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Not</a:t>
                      </a:r>
                      <a:r>
                        <a:rPr lang="en-US" sz="1200" baseline="0" dirty="0"/>
                        <a:t> providing (since 08.2015 )</a:t>
                      </a:r>
                      <a:endParaRPr lang="ru-RU"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No</a:t>
                      </a:r>
                      <a:r>
                        <a:rPr lang="en-US" sz="1200" baseline="0" dirty="0"/>
                        <a:t> license</a:t>
                      </a:r>
                      <a:endParaRPr lang="ru-RU"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40 working days</a:t>
                      </a:r>
                      <a:endParaRPr lang="ru-RU"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No</a:t>
                      </a:r>
                      <a:r>
                        <a:rPr lang="en-US" sz="1200" baseline="0" dirty="0"/>
                        <a:t> license </a:t>
                      </a:r>
                      <a:endParaRPr lang="ru-RU" sz="1200" dirty="0"/>
                    </a:p>
                  </a:txBody>
                  <a:tcPr anchor="ctr"/>
                </a:tc>
                <a:extLst>
                  <a:ext uri="{0D108BD9-81ED-4DB2-BD59-A6C34878D82A}">
                    <a16:rowId xmlns:a16="http://schemas.microsoft.com/office/drawing/2014/main" val="10007"/>
                  </a:ext>
                </a:extLst>
              </a:tr>
              <a:tr h="423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rgbClr val="000000"/>
                          </a:solidFill>
                          <a:latin typeface="+mn-lt"/>
                          <a:ea typeface="+mn-ea"/>
                          <a:cs typeface="+mn-cs"/>
                        </a:rPr>
                        <a:t>Number of licenses </a:t>
                      </a:r>
                    </a:p>
                  </a:txBody>
                  <a:tcPr anchor="ctr"/>
                </a:tc>
                <a:tc>
                  <a:txBody>
                    <a:bodyPr/>
                    <a:lstStyle/>
                    <a:p>
                      <a:pPr algn="ctr"/>
                      <a:r>
                        <a:rPr lang="en-US" sz="1200" kern="1200" dirty="0">
                          <a:solidFill>
                            <a:srgbClr val="000000"/>
                          </a:solidFill>
                          <a:latin typeface="+mn-lt"/>
                          <a:ea typeface="+mn-ea"/>
                          <a:cs typeface="+mn-cs"/>
                        </a:rPr>
                        <a:t>36</a:t>
                      </a:r>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70</a:t>
                      </a:r>
                    </a:p>
                  </a:txBody>
                  <a:tcPr anchor="ctr"/>
                </a:tc>
                <a:tc hMerge="1">
                  <a:txBody>
                    <a:bodyPr/>
                    <a:lstStyle/>
                    <a:p>
                      <a:endParaRPr lang="ru-RU"/>
                    </a:p>
                  </a:txBody>
                  <a:tcPr/>
                </a:tc>
                <a:tc>
                  <a:txBody>
                    <a:bodyPr/>
                    <a:lstStyle/>
                    <a:p>
                      <a:pPr algn="ctr"/>
                      <a:r>
                        <a:rPr lang="en-US" sz="1200" kern="1200" baseline="0" dirty="0">
                          <a:solidFill>
                            <a:schemeClr val="tx1"/>
                          </a:solidFill>
                          <a:latin typeface="+mn-lt"/>
                          <a:ea typeface="+mn-ea"/>
                          <a:cs typeface="+mn-cs"/>
                        </a:rPr>
                        <a:t>~ 400</a:t>
                      </a:r>
                    </a:p>
                  </a:txBody>
                  <a:tcPr anchor="ctr"/>
                </a:tc>
                <a:tc>
                  <a:txBody>
                    <a:bodyPr/>
                    <a:lstStyle/>
                    <a:p>
                      <a:pPr algn="ctr"/>
                      <a:r>
                        <a:rPr lang="en-US" sz="1200" kern="1200" baseline="0" dirty="0">
                          <a:solidFill>
                            <a:schemeClr val="tx1"/>
                          </a:solidFill>
                          <a:latin typeface="+mn-lt"/>
                          <a:ea typeface="+mn-ea"/>
                          <a:cs typeface="+mn-cs"/>
                        </a:rPr>
                        <a:t>60</a:t>
                      </a:r>
                    </a:p>
                  </a:txBody>
                  <a:tcPr anchor="ctr"/>
                </a:tc>
                <a:tc>
                  <a:txBody>
                    <a:bodyPr/>
                    <a:lstStyle/>
                    <a:p>
                      <a:pPr algn="ctr"/>
                      <a:r>
                        <a:rPr lang="en-US" sz="1200" kern="1200" baseline="0" dirty="0">
                          <a:solidFill>
                            <a:srgbClr val="000000"/>
                          </a:solidFill>
                          <a:latin typeface="+mn-lt"/>
                          <a:ea typeface="+mn-ea"/>
                          <a:cs typeface="+mn-cs"/>
                        </a:rPr>
                        <a:t>~ </a:t>
                      </a:r>
                      <a:r>
                        <a:rPr lang="ru-RU" sz="1200" kern="1200" baseline="0" dirty="0">
                          <a:solidFill>
                            <a:srgbClr val="000000"/>
                          </a:solidFill>
                          <a:latin typeface="+mn-lt"/>
                          <a:ea typeface="+mn-ea"/>
                          <a:cs typeface="+mn-cs"/>
                        </a:rPr>
                        <a:t>3</a:t>
                      </a:r>
                      <a:r>
                        <a:rPr lang="en-US" sz="1200" kern="1200" baseline="0" dirty="0">
                          <a:solidFill>
                            <a:srgbClr val="000000"/>
                          </a:solidFill>
                          <a:latin typeface="+mn-lt"/>
                          <a:ea typeface="+mn-ea"/>
                          <a:cs typeface="+mn-cs"/>
                        </a:rPr>
                        <a:t>0</a:t>
                      </a:r>
                      <a:r>
                        <a:rPr lang="ru-RU" sz="1200" kern="1200" baseline="0" dirty="0">
                          <a:solidFill>
                            <a:srgbClr val="000000"/>
                          </a:solidFill>
                          <a:latin typeface="+mn-lt"/>
                          <a:ea typeface="+mn-ea"/>
                          <a:cs typeface="+mn-cs"/>
                        </a:rPr>
                        <a:t>0</a:t>
                      </a:r>
                      <a:endParaRPr lang="en-US" sz="1200" kern="1200" baseline="0" dirty="0">
                        <a:solidFill>
                          <a:srgbClr val="000000"/>
                        </a:solidFill>
                        <a:latin typeface="+mn-lt"/>
                        <a:ea typeface="+mn-ea"/>
                        <a:cs typeface="+mn-cs"/>
                      </a:endParaRPr>
                    </a:p>
                    <a:p>
                      <a:pPr algn="ctr"/>
                      <a:r>
                        <a:rPr lang="en-US" sz="1200" kern="1200" baseline="0" dirty="0">
                          <a:solidFill>
                            <a:srgbClr val="000000"/>
                          </a:solidFill>
                          <a:latin typeface="+mn-lt"/>
                          <a:ea typeface="+mn-ea"/>
                          <a:cs typeface="+mn-cs"/>
                        </a:rPr>
                        <a:t>&gt;1000 unofficial</a:t>
                      </a:r>
                    </a:p>
                  </a:txBody>
                  <a:tcPr anchor="ctr"/>
                </a:tc>
                <a:tc>
                  <a:txBody>
                    <a:bodyPr/>
                    <a:lstStyle/>
                    <a:p>
                      <a:pPr algn="ctr"/>
                      <a:endParaRPr lang="en-US" sz="1200" kern="1200" baseline="0" dirty="0">
                        <a:solidFill>
                          <a:srgbClr val="000000"/>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
        <p:nvSpPr>
          <p:cNvPr id="11" name="TextBox 10"/>
          <p:cNvSpPr txBox="1">
            <a:spLocks/>
          </p:cNvSpPr>
          <p:nvPr/>
        </p:nvSpPr>
        <p:spPr>
          <a:xfrm>
            <a:off x="91808" y="6458237"/>
            <a:ext cx="8941791" cy="350865"/>
          </a:xfrm>
          <a:prstGeom prst="rect">
            <a:avLst/>
          </a:prstGeom>
          <a:solidFill>
            <a:schemeClr val="accent1">
              <a:lumMod val="20000"/>
              <a:lumOff val="80000"/>
            </a:schemeClr>
          </a:solidFill>
          <a:ln>
            <a:solidFill>
              <a:schemeClr val="accent1"/>
            </a:solidFill>
          </a:ln>
        </p:spPr>
        <p:txBody>
          <a:bodyPr wrap="square" rtlCol="0" anchor="t">
            <a:spAutoFit/>
          </a:bodyPr>
          <a:lstStyle/>
          <a:p>
            <a:pPr>
              <a:lnSpc>
                <a:spcPct val="120000"/>
              </a:lnSpc>
              <a:spcBef>
                <a:spcPct val="20000"/>
              </a:spcBef>
              <a:buFont typeface="Arial" pitchFamily="34" charset="0"/>
              <a:buNone/>
            </a:pPr>
            <a:r>
              <a:rPr lang="en-US" altLang="en-US" sz="1400" dirty="0"/>
              <a:t>Optimal choice in licensing options is Pawnshop  + P2P</a:t>
            </a:r>
          </a:p>
        </p:txBody>
      </p:sp>
      <p:pic>
        <p:nvPicPr>
          <p:cNvPr id="7" name="Picture 6"/>
          <p:cNvPicPr>
            <a:picLocks noChangeAspect="1"/>
          </p:cNvPicPr>
          <p:nvPr/>
        </p:nvPicPr>
        <p:blipFill>
          <a:blip r:embed="rId3"/>
          <a:stretch>
            <a:fillRect/>
          </a:stretch>
        </p:blipFill>
        <p:spPr>
          <a:xfrm>
            <a:off x="8316416" y="7899"/>
            <a:ext cx="827729" cy="529746"/>
          </a:xfrm>
          <a:prstGeom prst="rect">
            <a:avLst/>
          </a:prstGeom>
        </p:spPr>
      </p:pic>
    </p:spTree>
    <p:extLst>
      <p:ext uri="{BB962C8B-B14F-4D97-AF65-F5344CB8AC3E}">
        <p14:creationId xmlns:p14="http://schemas.microsoft.com/office/powerpoint/2010/main" val="418896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Size Estimation  </a:t>
            </a:r>
            <a:endParaRPr lang="en-US" dirty="0">
              <a:solidFill>
                <a:srgbClr val="FF0000"/>
              </a:solidFill>
            </a:endParaRPr>
          </a:p>
        </p:txBody>
      </p:sp>
      <p:sp>
        <p:nvSpPr>
          <p:cNvPr id="4" name="Slide Number Placeholder 3"/>
          <p:cNvSpPr>
            <a:spLocks noGrp="1"/>
          </p:cNvSpPr>
          <p:nvPr>
            <p:ph type="sldNum" sz="quarter" idx="12"/>
          </p:nvPr>
        </p:nvSpPr>
        <p:spPr>
          <a:xfrm>
            <a:off x="8267004" y="6529618"/>
            <a:ext cx="720080" cy="283758"/>
          </a:xfrm>
        </p:spPr>
        <p:txBody>
          <a:bodyPr/>
          <a:lstStyle/>
          <a:p>
            <a:fld id="{D7F305DA-160D-498F-B102-A1D8643B4A2C}" type="slidenum">
              <a:rPr lang="ru-RU" smtClean="0"/>
              <a:t>9</a:t>
            </a:fld>
            <a:endParaRPr lang="ru-RU"/>
          </a:p>
        </p:txBody>
      </p:sp>
      <p:sp>
        <p:nvSpPr>
          <p:cNvPr id="22" name="TextBox 21"/>
          <p:cNvSpPr txBox="1"/>
          <p:nvPr/>
        </p:nvSpPr>
        <p:spPr>
          <a:xfrm>
            <a:off x="106721" y="5124242"/>
            <a:ext cx="8735602" cy="1169551"/>
          </a:xfrm>
          <a:prstGeom prst="rect">
            <a:avLst/>
          </a:prstGeom>
          <a:noFill/>
        </p:spPr>
        <p:txBody>
          <a:bodyPr wrap="square" rtlCol="0" anchor="t">
            <a:spAutoFit/>
          </a:bodyPr>
          <a:lstStyle/>
          <a:p>
            <a:r>
              <a:rPr lang="en-US" sz="1400" b="1" dirty="0"/>
              <a:t>Main assumptions:</a:t>
            </a:r>
          </a:p>
          <a:p>
            <a:endParaRPr lang="en-US" sz="1400" b="1" dirty="0"/>
          </a:p>
          <a:p>
            <a:pPr marL="171450" indent="-171450">
              <a:buFont typeface="Arial" panose="020B0604020202020204" pitchFamily="34" charset="0"/>
              <a:buChar char="•"/>
            </a:pPr>
            <a:r>
              <a:rPr lang="en-US" sz="1400" dirty="0"/>
              <a:t>Yearly market size growth – 7%</a:t>
            </a:r>
          </a:p>
          <a:p>
            <a:pPr marL="171450" indent="-171450">
              <a:buFont typeface="Arial" panose="020B0604020202020204" pitchFamily="34" charset="0"/>
              <a:buChar char="•"/>
            </a:pPr>
            <a:r>
              <a:rPr lang="en-US" sz="1400" dirty="0"/>
              <a:t>Our market share in 2020 is expected to be ~0,5% of MFI loans and Money Lenders. </a:t>
            </a:r>
          </a:p>
          <a:p>
            <a:pPr marL="171450" indent="-171450">
              <a:buFont typeface="Arial" panose="020B0604020202020204" pitchFamily="34" charset="0"/>
              <a:buChar char="•"/>
            </a:pPr>
            <a:endParaRPr lang="en-US" sz="1400" b="1" dirty="0"/>
          </a:p>
        </p:txBody>
      </p:sp>
      <p:graphicFrame>
        <p:nvGraphicFramePr>
          <p:cNvPr id="10" name="Chart 9"/>
          <p:cNvGraphicFramePr>
            <a:graphicFrameLocks/>
          </p:cNvGraphicFramePr>
          <p:nvPr>
            <p:extLst>
              <p:ext uri="{D42A27DB-BD31-4B8C-83A1-F6EECF244321}">
                <p14:modId xmlns:p14="http://schemas.microsoft.com/office/powerpoint/2010/main" val="226700423"/>
              </p:ext>
            </p:extLst>
          </p:nvPr>
        </p:nvGraphicFramePr>
        <p:xfrm>
          <a:off x="292447" y="653303"/>
          <a:ext cx="8364151" cy="324061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rot="16200000">
            <a:off x="45825" y="2135112"/>
            <a:ext cx="770243" cy="276999"/>
          </a:xfrm>
          <a:prstGeom prst="rect">
            <a:avLst/>
          </a:prstGeom>
          <a:noFill/>
        </p:spPr>
        <p:txBody>
          <a:bodyPr wrap="square" rtlCol="0">
            <a:spAutoFit/>
          </a:bodyPr>
          <a:lstStyle/>
          <a:p>
            <a:r>
              <a:rPr lang="en-US" sz="1200" dirty="0" err="1"/>
              <a:t>Mln</a:t>
            </a:r>
            <a:r>
              <a:rPr lang="en-US" sz="1200" dirty="0"/>
              <a:t> USD</a:t>
            </a:r>
          </a:p>
        </p:txBody>
      </p:sp>
      <p:graphicFrame>
        <p:nvGraphicFramePr>
          <p:cNvPr id="11" name="Table 8"/>
          <p:cNvGraphicFramePr>
            <a:graphicFrameLocks noGrp="1"/>
          </p:cNvGraphicFramePr>
          <p:nvPr>
            <p:extLst>
              <p:ext uri="{D42A27DB-BD31-4B8C-83A1-F6EECF244321}">
                <p14:modId xmlns:p14="http://schemas.microsoft.com/office/powerpoint/2010/main" val="2785868757"/>
              </p:ext>
            </p:extLst>
          </p:nvPr>
        </p:nvGraphicFramePr>
        <p:xfrm>
          <a:off x="206552" y="3808016"/>
          <a:ext cx="8735603" cy="1196712"/>
        </p:xfrm>
        <a:graphic>
          <a:graphicData uri="http://schemas.openxmlformats.org/drawingml/2006/table">
            <a:tbl>
              <a:tblPr/>
              <a:tblGrid>
                <a:gridCol w="1716035">
                  <a:extLst>
                    <a:ext uri="{9D8B030D-6E8A-4147-A177-3AD203B41FA5}">
                      <a16:colId xmlns:a16="http://schemas.microsoft.com/office/drawing/2014/main" val="20000"/>
                    </a:ext>
                  </a:extLst>
                </a:gridCol>
                <a:gridCol w="1325923">
                  <a:extLst>
                    <a:ext uri="{9D8B030D-6E8A-4147-A177-3AD203B41FA5}">
                      <a16:colId xmlns:a16="http://schemas.microsoft.com/office/drawing/2014/main" val="20001"/>
                    </a:ext>
                  </a:extLst>
                </a:gridCol>
                <a:gridCol w="1325923">
                  <a:extLst>
                    <a:ext uri="{9D8B030D-6E8A-4147-A177-3AD203B41FA5}">
                      <a16:colId xmlns:a16="http://schemas.microsoft.com/office/drawing/2014/main" val="20005"/>
                    </a:ext>
                  </a:extLst>
                </a:gridCol>
                <a:gridCol w="1481847">
                  <a:extLst>
                    <a:ext uri="{9D8B030D-6E8A-4147-A177-3AD203B41FA5}">
                      <a16:colId xmlns:a16="http://schemas.microsoft.com/office/drawing/2014/main" val="20002"/>
                    </a:ext>
                  </a:extLst>
                </a:gridCol>
                <a:gridCol w="1403939">
                  <a:extLst>
                    <a:ext uri="{9D8B030D-6E8A-4147-A177-3AD203B41FA5}">
                      <a16:colId xmlns:a16="http://schemas.microsoft.com/office/drawing/2014/main" val="20003"/>
                    </a:ext>
                  </a:extLst>
                </a:gridCol>
                <a:gridCol w="1481936">
                  <a:extLst>
                    <a:ext uri="{9D8B030D-6E8A-4147-A177-3AD203B41FA5}">
                      <a16:colId xmlns:a16="http://schemas.microsoft.com/office/drawing/2014/main" val="20004"/>
                    </a:ext>
                  </a:extLst>
                </a:gridCol>
              </a:tblGrid>
              <a:tr h="132015">
                <a:tc>
                  <a:txBody>
                    <a:bodyPr/>
                    <a:lstStyle/>
                    <a:p>
                      <a:pPr algn="ctr" rtl="0" fontAlgn="b">
                        <a:defRPr sz="1200" b="0" i="0" u="none" strike="noStrike" kern="1200" baseline="0">
                          <a:solidFill>
                            <a:schemeClr val="tx1">
                              <a:lumMod val="75000"/>
                              <a:lumOff val="25000"/>
                            </a:schemeClr>
                          </a:solidFill>
                          <a:latin typeface="+mn-lt"/>
                          <a:ea typeface="+mn-ea"/>
                          <a:cs typeface="+mn-cs"/>
                        </a:defRPr>
                      </a:pPr>
                      <a:endParaRPr lang="en-US" sz="1200" b="0" i="0" u="none" strike="noStrike" kern="1200" baseline="0" dirty="0">
                        <a:solidFill>
                          <a:schemeClr val="bg1"/>
                        </a:solidFill>
                        <a:latin typeface="+mn-lt"/>
                        <a:ea typeface="+mn-ea"/>
                        <a:cs typeface="+mn-cs"/>
                      </a:endParaRPr>
                    </a:p>
                  </a:txBody>
                  <a:tcPr marL="0" marR="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bg1"/>
                          </a:solidFill>
                          <a:latin typeface="+mn-lt"/>
                          <a:ea typeface="+mn-ea"/>
                          <a:cs typeface="+mn-cs"/>
                        </a:rPr>
                        <a:t>2016</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5"/>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bg1"/>
                          </a:solidFill>
                          <a:latin typeface="+mn-lt"/>
                          <a:ea typeface="+mn-ea"/>
                          <a:cs typeface="+mn-cs"/>
                        </a:rPr>
                        <a:t>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5"/>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bg1"/>
                          </a:solidFill>
                          <a:latin typeface="+mn-lt"/>
                          <a:ea typeface="+mn-ea"/>
                          <a:cs typeface="+mn-cs"/>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5"/>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bg1"/>
                          </a:solidFill>
                          <a:latin typeface="+mn-lt"/>
                          <a:ea typeface="+mn-ea"/>
                          <a:cs typeface="+mn-cs"/>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5"/>
                    </a:solidFill>
                  </a:tcPr>
                </a:tc>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bg1"/>
                          </a:solidFill>
                          <a:latin typeface="+mn-lt"/>
                          <a:ea typeface="+mn-ea"/>
                          <a:cs typeface="+mn-cs"/>
                        </a:rPr>
                        <a:t>2020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5"/>
                    </a:solidFill>
                  </a:tcPr>
                </a:tc>
                <a:extLst>
                  <a:ext uri="{0D108BD9-81ED-4DB2-BD59-A6C34878D82A}">
                    <a16:rowId xmlns:a16="http://schemas.microsoft.com/office/drawing/2014/main" val="10000"/>
                  </a:ext>
                </a:extLst>
              </a:tr>
              <a:tr h="465192">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tx1">
                              <a:lumMod val="75000"/>
                              <a:lumOff val="25000"/>
                            </a:schemeClr>
                          </a:solidFill>
                          <a:latin typeface="+mn-lt"/>
                          <a:ea typeface="+mn-ea"/>
                          <a:cs typeface="+mn-cs"/>
                        </a:rPr>
                        <a:t>Our disbursement volumes, </a:t>
                      </a:r>
                    </a:p>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tx1">
                              <a:lumMod val="75000"/>
                              <a:lumOff val="25000"/>
                            </a:schemeClr>
                          </a:solidFill>
                          <a:latin typeface="+mn-lt"/>
                          <a:ea typeface="+mn-ea"/>
                          <a:cs typeface="+mn-cs"/>
                        </a:rPr>
                        <a:t>mln. USD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404040"/>
                          </a:solidFill>
                          <a:effectLst/>
                          <a:latin typeface="Calibri" panose="020F0502020204030204" pitchFamily="34" charset="0"/>
                        </a:rPr>
                        <a:t>0,5</a:t>
                      </a:r>
                      <a:endParaRPr lang="ru-RU" sz="1200" b="0" i="0" u="none" strike="noStrike" dirty="0">
                        <a:solidFill>
                          <a:srgbClr val="40404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404040"/>
                          </a:solidFill>
                          <a:effectLst/>
                          <a:latin typeface="Calibri" panose="020F0502020204030204" pitchFamily="34" charset="0"/>
                        </a:rPr>
                        <a:t>3,2</a:t>
                      </a:r>
                      <a:endParaRPr lang="ru-RU" sz="1200" b="0" i="0" u="none" strike="noStrike" dirty="0">
                        <a:solidFill>
                          <a:srgbClr val="40404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404040"/>
                          </a:solidFill>
                          <a:effectLst/>
                          <a:latin typeface="Calibri" panose="020F0502020204030204" pitchFamily="34" charset="0"/>
                        </a:rPr>
                        <a:t>6,48</a:t>
                      </a:r>
                      <a:endParaRPr lang="ru-RU" sz="1200" b="0" i="0" u="none" strike="noStrike" dirty="0">
                        <a:solidFill>
                          <a:srgbClr val="40404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404040"/>
                          </a:solidFill>
                          <a:effectLst/>
                          <a:latin typeface="Calibri" panose="020F0502020204030204" pitchFamily="34" charset="0"/>
                        </a:rPr>
                        <a:t>12,9</a:t>
                      </a:r>
                      <a:endParaRPr lang="ru-RU" sz="1200" b="0" i="0" u="none" strike="noStrike" dirty="0">
                        <a:solidFill>
                          <a:srgbClr val="40404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404040"/>
                          </a:solidFill>
                          <a:effectLst/>
                          <a:latin typeface="Calibri" panose="020F0502020204030204" pitchFamily="34" charset="0"/>
                        </a:rPr>
                        <a:t>29,9</a:t>
                      </a:r>
                      <a:endParaRPr lang="ru-RU" sz="1200" b="0" i="0" u="none" strike="noStrike" dirty="0">
                        <a:solidFill>
                          <a:srgbClr val="40404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044">
                <a:tc>
                  <a:txBody>
                    <a:bodyPr/>
                    <a:lstStyle/>
                    <a:p>
                      <a:pPr algn="ctr" rtl="0" fontAlgn="b">
                        <a:defRPr sz="1200" b="0" i="0" u="none" strike="noStrike" kern="1200" baseline="0">
                          <a:solidFill>
                            <a:schemeClr val="tx1">
                              <a:lumMod val="75000"/>
                              <a:lumOff val="25000"/>
                            </a:schemeClr>
                          </a:solidFill>
                          <a:latin typeface="+mn-lt"/>
                          <a:ea typeface="+mn-ea"/>
                          <a:cs typeface="+mn-cs"/>
                        </a:defRPr>
                      </a:pPr>
                      <a:r>
                        <a:rPr lang="en-US" sz="1200" b="0" i="0" u="none" strike="noStrike" kern="1200" baseline="0" dirty="0">
                          <a:solidFill>
                            <a:schemeClr val="tx1">
                              <a:lumMod val="75000"/>
                              <a:lumOff val="25000"/>
                            </a:schemeClr>
                          </a:solidFill>
                          <a:latin typeface="+mn-lt"/>
                          <a:ea typeface="+mn-ea"/>
                          <a:cs typeface="+mn-cs"/>
                        </a:rPr>
                        <a:t>Our Number of loans (thousand) disbursed per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kern="1200" baseline="0" dirty="0">
                          <a:solidFill>
                            <a:schemeClr val="tx1">
                              <a:lumMod val="75000"/>
                              <a:lumOff val="25000"/>
                            </a:schemeClr>
                          </a:solidFill>
                          <a:latin typeface="+mn-lt"/>
                          <a:ea typeface="+mn-ea"/>
                          <a:cs typeface="+mn-cs"/>
                        </a:rPr>
                        <a:t>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kern="1200" baseline="0" dirty="0">
                          <a:solidFill>
                            <a:schemeClr val="tx1">
                              <a:lumMod val="75000"/>
                              <a:lumOff val="25000"/>
                            </a:schemeClr>
                          </a:solidFill>
                          <a:latin typeface="+mn-lt"/>
                          <a:ea typeface="+mn-ea"/>
                          <a:cs typeface="+mn-cs"/>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kern="1200" baseline="0" dirty="0">
                          <a:solidFill>
                            <a:schemeClr val="tx1">
                              <a:lumMod val="75000"/>
                              <a:lumOff val="25000"/>
                            </a:schemeClr>
                          </a:solidFill>
                          <a:latin typeface="+mn-lt"/>
                          <a:ea typeface="+mn-ea"/>
                          <a:cs typeface="+mn-cs"/>
                        </a:rPr>
                        <a:t>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kern="1200" baseline="0" dirty="0">
                          <a:solidFill>
                            <a:schemeClr val="tx1">
                              <a:lumMod val="75000"/>
                              <a:lumOff val="25000"/>
                            </a:schemeClr>
                          </a:solidFill>
                          <a:latin typeface="+mn-lt"/>
                          <a:ea typeface="+mn-ea"/>
                          <a:cs typeface="+mn-cs"/>
                        </a:rPr>
                        <a:t>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kern="1200" baseline="0" dirty="0">
                          <a:solidFill>
                            <a:schemeClr val="tx1">
                              <a:lumMod val="75000"/>
                              <a:lumOff val="25000"/>
                            </a:schemeClr>
                          </a:solidFill>
                          <a:latin typeface="+mn-lt"/>
                          <a:ea typeface="+mn-ea"/>
                          <a:cs typeface="+mn-cs"/>
                        </a:rPr>
                        <a:t>288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971600" y="1321604"/>
            <a:ext cx="3312368" cy="523220"/>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a:t>Our plan is to reach 850 loans disbursed per day in 2020. </a:t>
            </a:r>
            <a:endParaRPr lang="en-US" sz="1400" b="1" dirty="0">
              <a:solidFill>
                <a:srgbClr val="FF0000"/>
              </a:solidFill>
            </a:endParaRPr>
          </a:p>
        </p:txBody>
      </p:sp>
      <p:pic>
        <p:nvPicPr>
          <p:cNvPr id="14" name="Рисунок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3373" y="92429"/>
            <a:ext cx="665820" cy="443769"/>
          </a:xfrm>
          <a:prstGeom prst="rect">
            <a:avLst/>
          </a:prstGeom>
        </p:spPr>
      </p:pic>
      <p:pic>
        <p:nvPicPr>
          <p:cNvPr id="16" name="Picture 9"/>
          <p:cNvPicPr>
            <a:picLocks noChangeAspect="1"/>
          </p:cNvPicPr>
          <p:nvPr/>
        </p:nvPicPr>
        <p:blipFill>
          <a:blip r:embed="rId5"/>
          <a:stretch>
            <a:fillRect/>
          </a:stretch>
        </p:blipFill>
        <p:spPr>
          <a:xfrm>
            <a:off x="8316416" y="7899"/>
            <a:ext cx="827729" cy="529746"/>
          </a:xfrm>
          <a:prstGeom prst="rect">
            <a:avLst/>
          </a:prstGeom>
        </p:spPr>
      </p:pic>
    </p:spTree>
    <p:extLst>
      <p:ext uri="{BB962C8B-B14F-4D97-AF65-F5344CB8AC3E}">
        <p14:creationId xmlns:p14="http://schemas.microsoft.com/office/powerpoint/2010/main" val="1168538361"/>
      </p:ext>
    </p:extLst>
  </p:cSld>
  <p:clrMapOvr>
    <a:masterClrMapping/>
  </p:clrMapOvr>
</p:sld>
</file>

<file path=ppt/theme/theme1.xml><?xml version="1.0" encoding="utf-8"?>
<a:theme xmlns:a="http://schemas.openxmlformats.org/drawingml/2006/main" name="Тема Office">
  <a:themeElements>
    <a:clrScheme name="Finstar">
      <a:dk1>
        <a:sysClr val="windowText" lastClr="000000"/>
      </a:dk1>
      <a:lt1>
        <a:sysClr val="window" lastClr="FFFFFF"/>
      </a:lt1>
      <a:dk2>
        <a:srgbClr val="001E69"/>
      </a:dk2>
      <a:lt2>
        <a:srgbClr val="EEECE1"/>
      </a:lt2>
      <a:accent1>
        <a:srgbClr val="4F81BD"/>
      </a:accent1>
      <a:accent2>
        <a:srgbClr val="C0504D"/>
      </a:accent2>
      <a:accent3>
        <a:srgbClr val="9BBB59"/>
      </a:accent3>
      <a:accent4>
        <a:srgbClr val="8064A2"/>
      </a:accent4>
      <a:accent5>
        <a:srgbClr val="327DF5"/>
      </a:accent5>
      <a:accent6>
        <a:srgbClr val="F79646"/>
      </a:accent6>
      <a:hlink>
        <a:srgbClr val="001E69"/>
      </a:hlink>
      <a:folHlink>
        <a:srgbClr val="8064A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14C5E76F9B4A4C912D819BCCE9DB5A" ma:contentTypeVersion="2" ma:contentTypeDescription="Create a new document." ma:contentTypeScope="" ma:versionID="159687a06ac079d8c343210a16530ba4">
  <xsd:schema xmlns:xsd="http://www.w3.org/2001/XMLSchema" xmlns:xs="http://www.w3.org/2001/XMLSchema" xmlns:p="http://schemas.microsoft.com/office/2006/metadata/properties" xmlns:ns2="9de6a297-4883-49b5-b734-272fd15c37c5" targetNamespace="http://schemas.microsoft.com/office/2006/metadata/properties" ma:root="true" ma:fieldsID="e5f069898e62a06487da04d9e6081ce0" ns2:_="">
    <xsd:import namespace="9de6a297-4883-49b5-b734-272fd15c37c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6a297-4883-49b5-b734-272fd15c37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A644C-6ECB-40D7-AE5A-943F15FDFDAE}">
  <ds:schemaRefs>
    <ds:schemaRef ds:uri="http://schemas.microsoft.com/sharepoint/v3/contenttype/forms"/>
  </ds:schemaRefs>
</ds:datastoreItem>
</file>

<file path=customXml/itemProps2.xml><?xml version="1.0" encoding="utf-8"?>
<ds:datastoreItem xmlns:ds="http://schemas.openxmlformats.org/officeDocument/2006/customXml" ds:itemID="{21E2F406-45BB-417B-90C1-E21A37B5D17D}">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dcmitype/"/>
    <ds:schemaRef ds:uri="9de6a297-4883-49b5-b734-272fd15c37c5"/>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54229B9-FDB6-434D-84B6-75A24CD31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6a297-4883-49b5-b734-272fd15c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88999</TotalTime>
  <Words>3258</Words>
  <Application>Microsoft Office PowerPoint</Application>
  <PresentationFormat>On-screen Show (4:3)</PresentationFormat>
  <Paragraphs>869</Paragraphs>
  <Slides>24</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宋体</vt:lpstr>
      <vt:lpstr>Arial</vt:lpstr>
      <vt:lpstr>Calibri</vt:lpstr>
      <vt:lpstr>Times New Roman</vt:lpstr>
      <vt:lpstr>Wingdings</vt:lpstr>
      <vt:lpstr>Тема Office</vt:lpstr>
      <vt:lpstr>Точечный рисунок</vt:lpstr>
      <vt:lpstr>Business Case Cambodia</vt:lpstr>
      <vt:lpstr>PowerPoint Presentation</vt:lpstr>
      <vt:lpstr>Investment Summary</vt:lpstr>
      <vt:lpstr>Investment summary</vt:lpstr>
      <vt:lpstr>PowerPoint Presentation</vt:lpstr>
      <vt:lpstr>General Market Information</vt:lpstr>
      <vt:lpstr>Consumer Finance Industry Landscape</vt:lpstr>
      <vt:lpstr>Licensing Options</vt:lpstr>
      <vt:lpstr>Market Size Estimation  </vt:lpstr>
      <vt:lpstr>PowerPoint Presentation</vt:lpstr>
      <vt:lpstr>PowerPoint Presentation</vt:lpstr>
      <vt:lpstr>Pawnshop Regulation</vt:lpstr>
      <vt:lpstr>P2P development phases</vt:lpstr>
      <vt:lpstr>Appendix 2. P2P Business Process</vt:lpstr>
      <vt:lpstr>Appendix 2. Mekar Exchange Case Study (P2P) Cash Flow and Pricing (Cont)</vt:lpstr>
      <vt:lpstr>PowerPoint Presentation</vt:lpstr>
      <vt:lpstr>Consumer Lending Landscape</vt:lpstr>
      <vt:lpstr>Our Strategy</vt:lpstr>
      <vt:lpstr>Initial Sales Business Process (O2O)</vt:lpstr>
      <vt:lpstr>Repeat Sales Business Process &amp; Online</vt:lpstr>
      <vt:lpstr>Sales Plan</vt:lpstr>
      <vt:lpstr>PowerPoint Presentation</vt:lpstr>
      <vt:lpstr>Project Plan </vt:lpstr>
      <vt:lpstr>Governing bodies in Cambodia  |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MicroMoney; Micromoney International; Micromoney.io; Alexandrov S</dc:creator>
  <cp:lastModifiedBy>Anton Dziatkovskii</cp:lastModifiedBy>
  <cp:revision>3604</cp:revision>
  <dcterms:created xsi:type="dcterms:W3CDTF">2014-10-16T06:51:06Z</dcterms:created>
  <dcterms:modified xsi:type="dcterms:W3CDTF">2017-08-29T14:30:34Z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0x010100DD14C5E76F9B4A4C912D819BCCE9DB5A</vt:lpwstr>
  </property>
</Properties>
</file>