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Oleg Larin" initials="OL" lastIdx="58" clrIdx="0"/>
  <p:cmAuthor id="4" name="Sergey Lykosov" initials="SL" lastIdx="21" clrIdx="1">
    <p:extLst>
      <p:ext uri="{19B8F6BF-5375-455C-9EA6-DF929625EA0E}">
        <p15:presenceInfo xmlns:p15="http://schemas.microsoft.com/office/powerpoint/2012/main" userId="Sergey Lykos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01-24T22:18:31.703" idx="56">
    <p:pos x="1032" y="2609"/>
    <p:text>Обсудить при встрече</p:text>
  </p:cm>
  <p:cm authorId="4" dt="2016-01-29T11:30:25.121" idx="21">
    <p:pos x="1032" y="2745"/>
    <p:text>+</p:text>
    <p:extLst>
      <p:ext uri="{C676402C-5697-4E1C-873F-D02D1690AC5C}">
        <p15:threadingInfo xmlns:p15="http://schemas.microsoft.com/office/powerpoint/2012/main" timeZoneBias="-480">
          <p15:parentCm authorId="3" idx="56"/>
        </p15:threadingInfo>
      </p:ext>
    </p:extLst>
  </p:cm>
  <p:cm authorId="3" dt="2016-01-24T22:21:29.238" idx="57">
    <p:pos x="4601" y="3398"/>
    <p:text>Не увидел сплошных линий</p:text>
  </p:cm>
  <p:cm authorId="3" dt="2016-01-24T22:21:46.024" idx="58">
    <p:pos x="4618" y="2885"/>
    <p:text>Не увидел серого цвета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CA6D-9F3C-4348-A45F-EC941753271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570CE-4F4F-42B4-94BD-13EE6522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6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30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9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692697"/>
            <a:ext cx="27432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692697"/>
            <a:ext cx="80264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9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7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5602">
          <p15:clr>
            <a:srgbClr val="FBAE40"/>
          </p15:clr>
        </p15:guide>
        <p15:guide id="3" orient="horz" pos="436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959050"/>
            <a:ext cx="5386917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1340768"/>
            <a:ext cx="5386917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959050"/>
            <a:ext cx="5389033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1340768"/>
            <a:ext cx="5389033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3" y="692696"/>
            <a:ext cx="4011084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700809"/>
            <a:ext cx="4011084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6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12192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81" y="116633"/>
            <a:ext cx="10879387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525344"/>
            <a:ext cx="28448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73E3-8AE1-4A64-8FA6-464DB2F30C5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525344"/>
            <a:ext cx="38608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022672" y="6525344"/>
            <a:ext cx="960107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AE13B38-1088-4B21-B8F5-56C0C77D843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87879" y="116632"/>
            <a:ext cx="72007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0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13">
          <p15:clr>
            <a:srgbClr val="F26B43"/>
          </p15:clr>
        </p15:guide>
        <p15:guide id="4" pos="5647">
          <p15:clr>
            <a:srgbClr val="F26B43"/>
          </p15:clr>
        </p15:guide>
        <p15:guide id="5" orient="horz" pos="527">
          <p15:clr>
            <a:srgbClr val="F26B43"/>
          </p15:clr>
        </p15:guide>
        <p15:guide id="6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9536" y="116633"/>
            <a:ext cx="8159540" cy="312281"/>
          </a:xfrm>
        </p:spPr>
        <p:txBody>
          <a:bodyPr>
            <a:normAutofit fontScale="90000"/>
          </a:bodyPr>
          <a:lstStyle/>
          <a:p>
            <a:r>
              <a:rPr lang="en-US" dirty="0"/>
              <a:t>4. Initial first</a:t>
            </a:r>
            <a:r>
              <a:rPr lang="ru-RU" dirty="0"/>
              <a:t> </a:t>
            </a:r>
            <a:r>
              <a:rPr lang="en-US" dirty="0"/>
              <a:t>sales business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305" name="TextBox 304"/>
          <p:cNvSpPr txBox="1"/>
          <p:nvPr/>
        </p:nvSpPr>
        <p:spPr>
          <a:xfrm>
            <a:off x="9516928" y="4066549"/>
            <a:ext cx="11510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Functionality already available in Terrasoft and planned to be used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9497642" y="4574365"/>
            <a:ext cx="115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New functionality to be implemented in Terrasoft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23652" y="647116"/>
            <a:ext cx="9015179" cy="5143928"/>
            <a:chOff x="204615" y="1254702"/>
            <a:chExt cx="7042908" cy="4388123"/>
          </a:xfrm>
        </p:grpSpPr>
        <p:sp>
          <p:nvSpPr>
            <p:cNvPr id="308" name="Rectangle 3083"/>
            <p:cNvSpPr>
              <a:spLocks noChangeArrowheads="1"/>
            </p:cNvSpPr>
            <p:nvPr/>
          </p:nvSpPr>
          <p:spPr bwMode="auto">
            <a:xfrm>
              <a:off x="6300083" y="2548934"/>
              <a:ext cx="947440" cy="5495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en-US" sz="700" dirty="0">
                  <a:solidFill>
                    <a:schemeClr val="tx1"/>
                  </a:solidFill>
                </a:rPr>
                <a:t>14. Money transfer to existing bank account/CUP card</a:t>
              </a:r>
            </a:p>
          </p:txBody>
        </p:sp>
        <p:sp>
          <p:nvSpPr>
            <p:cNvPr id="210" name="Rectangle 10968"/>
            <p:cNvSpPr/>
            <p:nvPr/>
          </p:nvSpPr>
          <p:spPr>
            <a:xfrm>
              <a:off x="3489290" y="3022296"/>
              <a:ext cx="511192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8. Phone verification </a:t>
              </a: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Loan </a:t>
              </a: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confirmation</a:t>
              </a:r>
            </a:p>
          </p:txBody>
        </p:sp>
        <p:pic>
          <p:nvPicPr>
            <p:cNvPr id="212" name="Picture 1025" descr="http://www.viscoseclosures.com/wp/wp-content/uploads/2013/12/customer-icon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7" t="9489" r="18255" b="6847"/>
            <a:stretch/>
          </p:blipFill>
          <p:spPr bwMode="auto">
            <a:xfrm>
              <a:off x="338757" y="2714056"/>
              <a:ext cx="472177" cy="95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Right Arrow 212"/>
            <p:cNvSpPr/>
            <p:nvPr/>
          </p:nvSpPr>
          <p:spPr>
            <a:xfrm>
              <a:off x="895691" y="3721496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53531" y="3022907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r>
                <a:rPr lang="ru-RU" sz="7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 Stop factors check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51520" y="3626018"/>
              <a:ext cx="646652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Customer</a:t>
              </a:r>
            </a:p>
          </p:txBody>
        </p:sp>
        <p:sp>
          <p:nvSpPr>
            <p:cNvPr id="216" name="Rectangle 10968"/>
            <p:cNvSpPr/>
            <p:nvPr/>
          </p:nvSpPr>
          <p:spPr>
            <a:xfrm>
              <a:off x="2050220" y="3494641"/>
              <a:ext cx="479170" cy="47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r>
                <a:rPr lang="ru-RU" sz="7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ID falsify check</a:t>
              </a:r>
            </a:p>
          </p:txBody>
        </p:sp>
        <p:sp>
          <p:nvSpPr>
            <p:cNvPr id="217" name="Rectangle 10968"/>
            <p:cNvSpPr/>
            <p:nvPr/>
          </p:nvSpPr>
          <p:spPr>
            <a:xfrm>
              <a:off x="2533018" y="3022907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6. Credit bureau request</a:t>
              </a:r>
            </a:p>
          </p:txBody>
        </p:sp>
        <p:sp>
          <p:nvSpPr>
            <p:cNvPr id="220" name="Rectangle 10968"/>
            <p:cNvSpPr/>
            <p:nvPr/>
          </p:nvSpPr>
          <p:spPr>
            <a:xfrm>
              <a:off x="2532472" y="3494388"/>
              <a:ext cx="479170" cy="4717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5. </a:t>
              </a:r>
              <a:r>
                <a:rPr lang="en-US" sz="700" kern="0" dirty="0">
                  <a:solidFill>
                    <a:prstClr val="black"/>
                  </a:solidFill>
                </a:rPr>
                <a:t>Big Data request</a:t>
              </a:r>
            </a:p>
          </p:txBody>
        </p:sp>
        <p:sp>
          <p:nvSpPr>
            <p:cNvPr id="221" name="Rectangle 10968"/>
            <p:cNvSpPr/>
            <p:nvPr/>
          </p:nvSpPr>
          <p:spPr>
            <a:xfrm>
              <a:off x="3011642" y="3022332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7. Credit rules application</a:t>
              </a:r>
            </a:p>
          </p:txBody>
        </p:sp>
        <p:cxnSp>
          <p:nvCxnSpPr>
            <p:cNvPr id="225" name="Straight Arrow Connector 3225"/>
            <p:cNvCxnSpPr>
              <a:stCxn id="284" idx="1"/>
              <a:endCxn id="215" idx="2"/>
            </p:cNvCxnSpPr>
            <p:nvPr/>
          </p:nvCxnSpPr>
          <p:spPr>
            <a:xfrm rot="10800000">
              <a:off x="574846" y="3841464"/>
              <a:ext cx="2071237" cy="1333523"/>
            </a:xfrm>
            <a:prstGeom prst="bentConnector2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27" name="Right Arrow 3251"/>
            <p:cNvSpPr/>
            <p:nvPr/>
          </p:nvSpPr>
          <p:spPr>
            <a:xfrm>
              <a:off x="5934750" y="3107654"/>
              <a:ext cx="316267" cy="299298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401462" y="5012468"/>
              <a:ext cx="857215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SMSs</a:t>
              </a:r>
            </a:p>
          </p:txBody>
        </p:sp>
        <p:cxnSp>
          <p:nvCxnSpPr>
            <p:cNvPr id="229" name="Straight Arrow Connector 3225"/>
            <p:cNvCxnSpPr/>
            <p:nvPr/>
          </p:nvCxnSpPr>
          <p:spPr>
            <a:xfrm>
              <a:off x="5860791" y="3506102"/>
              <a:ext cx="406542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31" name="Rectangle 10968"/>
            <p:cNvSpPr/>
            <p:nvPr/>
          </p:nvSpPr>
          <p:spPr>
            <a:xfrm>
              <a:off x="1390074" y="3011413"/>
              <a:ext cx="466667" cy="4763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en-US" sz="700" kern="0" dirty="0">
                  <a:solidFill>
                    <a:prstClr val="black"/>
                  </a:solidFill>
                  <a:latin typeface="Calibri" panose="020F0502020204030204"/>
                </a:rPr>
                <a:t>1.Filling via WeChat APP</a:t>
              </a:r>
            </a:p>
          </p:txBody>
        </p:sp>
        <p:cxnSp>
          <p:nvCxnSpPr>
            <p:cNvPr id="234" name="Straight Arrow Connector 3225"/>
            <p:cNvCxnSpPr>
              <a:endCxn id="288" idx="2"/>
            </p:cNvCxnSpPr>
            <p:nvPr/>
          </p:nvCxnSpPr>
          <p:spPr>
            <a:xfrm flipH="1" flipV="1">
              <a:off x="5528713" y="1819114"/>
              <a:ext cx="23591" cy="118931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37" name="Rectangle 10968"/>
            <p:cNvSpPr/>
            <p:nvPr/>
          </p:nvSpPr>
          <p:spPr>
            <a:xfrm>
              <a:off x="5309392" y="3029099"/>
              <a:ext cx="479170" cy="10975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10.Loan granting</a:t>
              </a:r>
            </a:p>
          </p:txBody>
        </p:sp>
        <p:sp>
          <p:nvSpPr>
            <p:cNvPr id="241" name="Rectangle 10968"/>
            <p:cNvSpPr/>
            <p:nvPr/>
          </p:nvSpPr>
          <p:spPr>
            <a:xfrm>
              <a:off x="4396521" y="3029099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9. Digital contract signing</a:t>
              </a:r>
            </a:p>
          </p:txBody>
        </p:sp>
        <p:cxnSp>
          <p:nvCxnSpPr>
            <p:cNvPr id="245" name="Straight Arrow Connector 244"/>
            <p:cNvCxnSpPr>
              <a:endCxn id="285" idx="2"/>
            </p:cNvCxnSpPr>
            <p:nvPr/>
          </p:nvCxnSpPr>
          <p:spPr>
            <a:xfrm flipV="1">
              <a:off x="2860220" y="1857648"/>
              <a:ext cx="1659996" cy="124084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bevel/>
              <a:headEnd type="triangle"/>
              <a:tailEnd type="triangle"/>
            </a:ln>
            <a:effectLst/>
          </p:spPr>
        </p:cxnSp>
        <p:sp>
          <p:nvSpPr>
            <p:cNvPr id="248" name="Right Arrow 3251"/>
            <p:cNvSpPr/>
            <p:nvPr/>
          </p:nvSpPr>
          <p:spPr>
            <a:xfrm>
              <a:off x="889774" y="3074389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49" name="Прямая соединительная линия 17"/>
            <p:cNvCxnSpPr/>
            <p:nvPr/>
          </p:nvCxnSpPr>
          <p:spPr>
            <a:xfrm>
              <a:off x="1957393" y="1910734"/>
              <a:ext cx="15437" cy="29763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250" name="Прямая соединительная линия 115"/>
            <p:cNvCxnSpPr/>
            <p:nvPr/>
          </p:nvCxnSpPr>
          <p:spPr>
            <a:xfrm>
              <a:off x="5190316" y="1922863"/>
              <a:ext cx="0" cy="297699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256" name="Rectangle 10968"/>
            <p:cNvSpPr/>
            <p:nvPr/>
          </p:nvSpPr>
          <p:spPr>
            <a:xfrm>
              <a:off x="1382956" y="3653144"/>
              <a:ext cx="466425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r>
                <a:rPr lang="ru-RU" sz="8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Filling online app on website</a:t>
              </a:r>
            </a:p>
          </p:txBody>
        </p:sp>
        <p:sp>
          <p:nvSpPr>
            <p:cNvPr id="259" name="Стрелка вниз 155"/>
            <p:cNvSpPr/>
            <p:nvPr/>
          </p:nvSpPr>
          <p:spPr>
            <a:xfrm rot="16200000">
              <a:off x="1909177" y="3842401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0" name="Стрелка вниз 156"/>
            <p:cNvSpPr/>
            <p:nvPr/>
          </p:nvSpPr>
          <p:spPr>
            <a:xfrm rot="16200000">
              <a:off x="2976947" y="3205149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1" name="Стрелка вниз 157"/>
            <p:cNvSpPr/>
            <p:nvPr/>
          </p:nvSpPr>
          <p:spPr>
            <a:xfrm rot="16200000">
              <a:off x="2505074" y="3668025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2" name="Стрелка вниз 159"/>
            <p:cNvSpPr/>
            <p:nvPr/>
          </p:nvSpPr>
          <p:spPr>
            <a:xfrm rot="16200000">
              <a:off x="3449551" y="3212032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Стрелка вниз 164"/>
            <p:cNvSpPr/>
            <p:nvPr/>
          </p:nvSpPr>
          <p:spPr>
            <a:xfrm rot="16200000">
              <a:off x="4034549" y="3205587"/>
              <a:ext cx="103597" cy="113700"/>
            </a:xfrm>
            <a:prstGeom prst="down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5" name="Стрелка вниз 151"/>
            <p:cNvSpPr/>
            <p:nvPr/>
          </p:nvSpPr>
          <p:spPr>
            <a:xfrm rot="16200000">
              <a:off x="1908679" y="3173575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334571" y="1970187"/>
              <a:ext cx="646652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>
                      <a:alpha val="31000"/>
                    </a:prstClr>
                  </a:solidFill>
                </a:rPr>
                <a:t>Applying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587659" y="1980629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Decisioning</a:t>
              </a:r>
            </a:p>
          </p:txBody>
        </p:sp>
        <p:cxnSp>
          <p:nvCxnSpPr>
            <p:cNvPr id="271" name="Прямая соединительная линия 183"/>
            <p:cNvCxnSpPr/>
            <p:nvPr/>
          </p:nvCxnSpPr>
          <p:spPr>
            <a:xfrm>
              <a:off x="4054619" y="1910734"/>
              <a:ext cx="15437" cy="29763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272" name="TextBox 271"/>
            <p:cNvSpPr txBox="1"/>
            <p:nvPr/>
          </p:nvSpPr>
          <p:spPr>
            <a:xfrm>
              <a:off x="4244706" y="1925434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Contract signing</a:t>
              </a:r>
            </a:p>
          </p:txBody>
        </p:sp>
        <p:sp>
          <p:nvSpPr>
            <p:cNvPr id="278" name="Стрелка вниз 192"/>
            <p:cNvSpPr/>
            <p:nvPr/>
          </p:nvSpPr>
          <p:spPr>
            <a:xfrm rot="16200000">
              <a:off x="5081203" y="3138163"/>
              <a:ext cx="112751" cy="252283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164588" y="1931049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Loan granting</a:t>
              </a:r>
            </a:p>
          </p:txBody>
        </p:sp>
        <p:sp>
          <p:nvSpPr>
            <p:cNvPr id="284" name="Rectangle 10968"/>
            <p:cNvSpPr/>
            <p:nvPr/>
          </p:nvSpPr>
          <p:spPr>
            <a:xfrm>
              <a:off x="2646083" y="4984529"/>
              <a:ext cx="722968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700" kern="0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85" name="Rectangle 10968"/>
            <p:cNvSpPr/>
            <p:nvPr/>
          </p:nvSpPr>
          <p:spPr>
            <a:xfrm>
              <a:off x="4181758" y="1461261"/>
              <a:ext cx="676917" cy="39638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 panose="020F0502020204030204"/>
                </a:rPr>
                <a:t>Fotic</a:t>
              </a:r>
              <a:r>
                <a:rPr lang="en-US" sz="900" kern="0" dirty="0">
                  <a:solidFill>
                    <a:prstClr val="black"/>
                  </a:solidFill>
                  <a:latin typeface="Calibri" panose="020F0502020204030204"/>
                </a:rPr>
                <a:t> Trust </a:t>
              </a:r>
              <a:r>
                <a:rPr lang="en-US" sz="900" kern="0" dirty="0">
                  <a:solidFill>
                    <a:prstClr val="black"/>
                  </a:solidFill>
                  <a:latin typeface="Calibri" panose="020F0502020204030204"/>
                </a:rPr>
                <a:t>Company</a:t>
              </a:r>
            </a:p>
          </p:txBody>
        </p:sp>
        <p:sp>
          <p:nvSpPr>
            <p:cNvPr id="286" name="Прямоугольник 108"/>
            <p:cNvSpPr/>
            <p:nvPr/>
          </p:nvSpPr>
          <p:spPr>
            <a:xfrm>
              <a:off x="3547349" y="5354015"/>
              <a:ext cx="868514" cy="288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Credit bureau provider</a:t>
              </a:r>
            </a:p>
          </p:txBody>
        </p:sp>
        <p:sp>
          <p:nvSpPr>
            <p:cNvPr id="287" name="Прямоугольник 109"/>
            <p:cNvSpPr/>
            <p:nvPr/>
          </p:nvSpPr>
          <p:spPr>
            <a:xfrm>
              <a:off x="2626462" y="5071929"/>
              <a:ext cx="742870" cy="216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luosimao.com</a:t>
              </a:r>
              <a:endParaRPr lang="en-US" sz="1050" kern="0" dirty="0">
                <a:solidFill>
                  <a:prstClr val="black"/>
                </a:solidFill>
              </a:endParaRPr>
            </a:p>
          </p:txBody>
        </p:sp>
        <p:sp>
          <p:nvSpPr>
            <p:cNvPr id="288" name="Rectangle 10968"/>
            <p:cNvSpPr/>
            <p:nvPr/>
          </p:nvSpPr>
          <p:spPr>
            <a:xfrm>
              <a:off x="5238572" y="1438201"/>
              <a:ext cx="580282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>
                  <a:solidFill>
                    <a:prstClr val="black"/>
                  </a:solidFill>
                  <a:latin typeface="Calibri" panose="020F0502020204030204"/>
                </a:rPr>
                <a:t>GL: </a:t>
              </a: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Kingdee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3" name="Rectangle 3274"/>
            <p:cNvSpPr/>
            <p:nvPr/>
          </p:nvSpPr>
          <p:spPr>
            <a:xfrm>
              <a:off x="6373486" y="2984959"/>
              <a:ext cx="757608" cy="55206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YeePay.com</a:t>
              </a:r>
            </a:p>
          </p:txBody>
        </p:sp>
        <p:cxnSp>
          <p:nvCxnSpPr>
            <p:cNvPr id="110" name="Straight Arrow Connector 3225"/>
            <p:cNvCxnSpPr/>
            <p:nvPr/>
          </p:nvCxnSpPr>
          <p:spPr>
            <a:xfrm flipV="1">
              <a:off x="6297181" y="5319705"/>
              <a:ext cx="0" cy="25292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pic>
          <p:nvPicPr>
            <p:cNvPr id="104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906" y="2956917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783" y="3547435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Rectangle 10968"/>
            <p:cNvSpPr/>
            <p:nvPr/>
          </p:nvSpPr>
          <p:spPr>
            <a:xfrm>
              <a:off x="906740" y="1451968"/>
              <a:ext cx="494723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MinShi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11" name="Straight Arrow Connector 110"/>
            <p:cNvCxnSpPr>
              <a:endCxn id="107" idx="2"/>
            </p:cNvCxnSpPr>
            <p:nvPr/>
          </p:nvCxnSpPr>
          <p:spPr>
            <a:xfrm flipH="1" flipV="1">
              <a:off x="1154102" y="1832881"/>
              <a:ext cx="998184" cy="176994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117" name="Прямоугольник 108"/>
            <p:cNvSpPr/>
            <p:nvPr/>
          </p:nvSpPr>
          <p:spPr>
            <a:xfrm>
              <a:off x="716575" y="1254702"/>
              <a:ext cx="868514" cy="18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ID </a:t>
              </a:r>
              <a:r>
                <a:rPr lang="en-US" sz="800" kern="0" dirty="0" err="1">
                  <a:solidFill>
                    <a:prstClr val="black"/>
                  </a:solidFill>
                </a:rPr>
                <a:t>recogniser</a:t>
              </a:r>
              <a:endParaRPr lang="en-US" sz="800" kern="0" dirty="0">
                <a:solidFill>
                  <a:prstClr val="black"/>
                </a:solidFill>
              </a:endParaRPr>
            </a:p>
          </p:txBody>
        </p:sp>
        <p:sp>
          <p:nvSpPr>
            <p:cNvPr id="223" name="Стрелка вниз 69"/>
            <p:cNvSpPr/>
            <p:nvPr/>
          </p:nvSpPr>
          <p:spPr>
            <a:xfrm rot="10800000">
              <a:off x="2729237" y="3439418"/>
              <a:ext cx="95267" cy="976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2" name="Стрелка вниз 11"/>
            <p:cNvSpPr/>
            <p:nvPr/>
          </p:nvSpPr>
          <p:spPr>
            <a:xfrm>
              <a:off x="2252273" y="3438939"/>
              <a:ext cx="79119" cy="102427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7" name="Picture 1033" descr="http://www.5tibetansworkshop.com/wp-content/uploads/2014/10/headphones-at-computer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355" y="3023296"/>
              <a:ext cx="84069" cy="8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3" name="Straight Arrow Connector 122"/>
            <p:cNvCxnSpPr>
              <a:stCxn id="241" idx="2"/>
              <a:endCxn id="284" idx="0"/>
            </p:cNvCxnSpPr>
            <p:nvPr/>
          </p:nvCxnSpPr>
          <p:spPr>
            <a:xfrm flipH="1">
              <a:off x="3007567" y="3502604"/>
              <a:ext cx="1628539" cy="148192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bevel/>
              <a:headEnd type="triangle"/>
              <a:tailEnd type="triangle"/>
            </a:ln>
            <a:effectLst/>
          </p:spPr>
        </p:cxnSp>
        <p:sp>
          <p:nvSpPr>
            <p:cNvPr id="124" name="Rectangle 10968"/>
            <p:cNvSpPr/>
            <p:nvPr/>
          </p:nvSpPr>
          <p:spPr>
            <a:xfrm>
              <a:off x="204615" y="1445921"/>
              <a:ext cx="494384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en-US" sz="1050" kern="0" dirty="0">
                  <a:solidFill>
                    <a:prstClr val="black"/>
                  </a:solidFill>
                  <a:latin typeface="Calibri" panose="020F0502020204030204"/>
                </a:rPr>
                <a:t>WeChat</a:t>
              </a:r>
            </a:p>
          </p:txBody>
        </p:sp>
        <p:cxnSp>
          <p:nvCxnSpPr>
            <p:cNvPr id="125" name="Straight Arrow Connector 124"/>
            <p:cNvCxnSpPr>
              <a:stCxn id="231" idx="0"/>
              <a:endCxn id="124" idx="2"/>
            </p:cNvCxnSpPr>
            <p:nvPr/>
          </p:nvCxnSpPr>
          <p:spPr>
            <a:xfrm flipH="1" flipV="1">
              <a:off x="451807" y="1826834"/>
              <a:ext cx="1171601" cy="1184579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84" name="Rectangle 10968"/>
            <p:cNvSpPr/>
            <p:nvPr/>
          </p:nvSpPr>
          <p:spPr>
            <a:xfrm>
              <a:off x="1548575" y="1459133"/>
              <a:ext cx="529766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Boyuan</a:t>
              </a:r>
              <a:r>
                <a:rPr lang="en-US" sz="1050" kern="0" dirty="0">
                  <a:solidFill>
                    <a:prstClr val="black"/>
                  </a:solidFill>
                  <a:latin typeface="Calibri" panose="020F0502020204030204"/>
                </a:rPr>
                <a:t>/ </a:t>
              </a: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Taiyue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5" name="Прямоугольник 108"/>
            <p:cNvSpPr/>
            <p:nvPr/>
          </p:nvSpPr>
          <p:spPr>
            <a:xfrm>
              <a:off x="1357552" y="1260690"/>
              <a:ext cx="868514" cy="18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Black Lists</a:t>
              </a:r>
            </a:p>
          </p:txBody>
        </p:sp>
        <p:cxnSp>
          <p:nvCxnSpPr>
            <p:cNvPr id="86" name="Straight Arrow Connector 85"/>
            <p:cNvCxnSpPr>
              <a:stCxn id="214" idx="0"/>
              <a:endCxn id="84" idx="2"/>
            </p:cNvCxnSpPr>
            <p:nvPr/>
          </p:nvCxnSpPr>
          <p:spPr>
            <a:xfrm flipH="1" flipV="1">
              <a:off x="1813458" y="1840046"/>
              <a:ext cx="479658" cy="118286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87" name="Стрелка вниз 192"/>
            <p:cNvSpPr/>
            <p:nvPr/>
          </p:nvSpPr>
          <p:spPr>
            <a:xfrm rot="5400000">
              <a:off x="5083218" y="3804326"/>
              <a:ext cx="112751" cy="252283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9" name="TextBox 12"/>
          <p:cNvSpPr txBox="1">
            <a:spLocks/>
          </p:cNvSpPr>
          <p:nvPr/>
        </p:nvSpPr>
        <p:spPr>
          <a:xfrm>
            <a:off x="1704978" y="6079458"/>
            <a:ext cx="88076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 later stages we planning to develop mobile APP and partners interface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68434" y="5395077"/>
            <a:ext cx="115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New integrations to be implemented in Terrasoft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9335623" y="4199554"/>
            <a:ext cx="162018" cy="16201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Прямоугольник 119"/>
          <p:cNvSpPr/>
          <p:nvPr/>
        </p:nvSpPr>
        <p:spPr>
          <a:xfrm>
            <a:off x="9341349" y="4625898"/>
            <a:ext cx="162018" cy="16201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8084676" y="1906016"/>
            <a:ext cx="55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Ecxel</a:t>
            </a:r>
            <a:endParaRPr lang="en-US" sz="1400" dirty="0"/>
          </a:p>
        </p:txBody>
      </p:sp>
      <p:sp>
        <p:nvSpPr>
          <p:cNvPr id="127" name="Rectangle 10968"/>
          <p:cNvSpPr/>
          <p:nvPr/>
        </p:nvSpPr>
        <p:spPr>
          <a:xfrm>
            <a:off x="4433374" y="872341"/>
            <a:ext cx="1894666" cy="44652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050" kern="0" dirty="0" err="1">
                <a:solidFill>
                  <a:prstClr val="black"/>
                </a:solidFill>
                <a:latin typeface="Calibri" panose="020F0502020204030204"/>
              </a:rPr>
              <a:t>QuantGroup</a:t>
            </a:r>
            <a:r>
              <a:rPr lang="en-US" sz="105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1050" kern="0" dirty="0" err="1">
                <a:solidFill>
                  <a:prstClr val="black"/>
                </a:solidFill>
                <a:latin typeface="Calibri" panose="020F0502020204030204"/>
              </a:rPr>
              <a:t>ppdai</a:t>
            </a:r>
            <a:endParaRPr lang="en-US" sz="105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Прямоугольник 108"/>
          <p:cNvSpPr/>
          <p:nvPr/>
        </p:nvSpPr>
        <p:spPr>
          <a:xfrm>
            <a:off x="4304517" y="579043"/>
            <a:ext cx="2232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kern="0" dirty="0" err="1">
                <a:solidFill>
                  <a:prstClr val="black"/>
                </a:solidFill>
              </a:rPr>
              <a:t>Cellphonem</a:t>
            </a:r>
            <a:r>
              <a:rPr lang="en-US" sz="800" kern="0" dirty="0">
                <a:solidFill>
                  <a:prstClr val="black"/>
                </a:solidFill>
              </a:rPr>
              <a:t> </a:t>
            </a:r>
            <a:r>
              <a:rPr lang="en-US" sz="800" kern="0" dirty="0" err="1">
                <a:solidFill>
                  <a:prstClr val="black"/>
                </a:solidFill>
              </a:rPr>
              <a:t>AliPay</a:t>
            </a:r>
            <a:r>
              <a:rPr lang="en-US" sz="800" kern="0" dirty="0">
                <a:solidFill>
                  <a:prstClr val="black"/>
                </a:solidFill>
              </a:rPr>
              <a:t>, </a:t>
            </a:r>
            <a:r>
              <a:rPr lang="en-US" sz="800" kern="0" dirty="0" err="1">
                <a:solidFill>
                  <a:prstClr val="black"/>
                </a:solidFill>
              </a:rPr>
              <a:t>Taobao</a:t>
            </a:r>
            <a:r>
              <a:rPr lang="en-US" sz="800" kern="0" dirty="0">
                <a:solidFill>
                  <a:prstClr val="black"/>
                </a:solidFill>
              </a:rPr>
              <a:t>, JD, College, Travel tickets statistic provider</a:t>
            </a:r>
          </a:p>
        </p:txBody>
      </p:sp>
      <p:cxnSp>
        <p:nvCxnSpPr>
          <p:cNvPr id="129" name="Straight Arrow Connector 128"/>
          <p:cNvCxnSpPr>
            <a:endCxn id="127" idx="2"/>
          </p:cNvCxnSpPr>
          <p:nvPr/>
        </p:nvCxnSpPr>
        <p:spPr>
          <a:xfrm flipV="1">
            <a:off x="4748735" y="1318862"/>
            <a:ext cx="631973" cy="2080811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82" name="Rectangle 10968"/>
          <p:cNvSpPr/>
          <p:nvPr/>
        </p:nvSpPr>
        <p:spPr>
          <a:xfrm>
            <a:off x="7014816" y="3524615"/>
            <a:ext cx="613355" cy="555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700" kern="0" dirty="0">
                <a:solidFill>
                  <a:prstClr val="black"/>
                </a:solidFill>
                <a:latin typeface="Calibri" panose="020F0502020204030204"/>
              </a:rPr>
              <a:t>11. Sending contract PDF copy to customer </a:t>
            </a:r>
          </a:p>
        </p:txBody>
      </p:sp>
    </p:spTree>
    <p:extLst>
      <p:ext uri="{BB962C8B-B14F-4D97-AF65-F5344CB8AC3E}">
        <p14:creationId xmlns:p14="http://schemas.microsoft.com/office/powerpoint/2010/main" val="17475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9536" y="116633"/>
            <a:ext cx="8159540" cy="312281"/>
          </a:xfrm>
        </p:spPr>
        <p:txBody>
          <a:bodyPr/>
          <a:lstStyle/>
          <a:p>
            <a:r>
              <a:rPr lang="en-US" dirty="0"/>
              <a:t>4. Target Initial</a:t>
            </a:r>
            <a:r>
              <a:rPr lang="ru-RU" dirty="0"/>
              <a:t> </a:t>
            </a:r>
            <a:r>
              <a:rPr lang="en-US" dirty="0"/>
              <a:t>sales business process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04979" y="579044"/>
            <a:ext cx="8955139" cy="5211523"/>
            <a:chOff x="251520" y="1197039"/>
            <a:chExt cx="6996003" cy="4445786"/>
          </a:xfrm>
        </p:grpSpPr>
        <p:sp>
          <p:nvSpPr>
            <p:cNvPr id="308" name="Rectangle 3083"/>
            <p:cNvSpPr>
              <a:spLocks noChangeArrowheads="1"/>
            </p:cNvSpPr>
            <p:nvPr/>
          </p:nvSpPr>
          <p:spPr bwMode="auto">
            <a:xfrm>
              <a:off x="6300083" y="2548934"/>
              <a:ext cx="947440" cy="5495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en-US" sz="700" dirty="0">
                  <a:solidFill>
                    <a:schemeClr val="tx1"/>
                  </a:solidFill>
                </a:rPr>
                <a:t>14. Money transfer to existing bank account/CUP card</a:t>
              </a:r>
            </a:p>
          </p:txBody>
        </p:sp>
        <p:sp>
          <p:nvSpPr>
            <p:cNvPr id="210" name="Rectangle 10968"/>
            <p:cNvSpPr/>
            <p:nvPr/>
          </p:nvSpPr>
          <p:spPr>
            <a:xfrm>
              <a:off x="3489290" y="3022296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11. Phone verification (3)</a:t>
              </a:r>
            </a:p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Loan confirmation</a:t>
              </a:r>
            </a:p>
          </p:txBody>
        </p:sp>
        <p:pic>
          <p:nvPicPr>
            <p:cNvPr id="212" name="Picture 1025" descr="http://www.viscoseclosures.com/wp/wp-content/uploads/2013/12/customer-ic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7" t="9489" r="18255" b="6847"/>
            <a:stretch/>
          </p:blipFill>
          <p:spPr bwMode="auto">
            <a:xfrm>
              <a:off x="338757" y="2714056"/>
              <a:ext cx="472177" cy="95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Right Arrow 212"/>
            <p:cNvSpPr/>
            <p:nvPr/>
          </p:nvSpPr>
          <p:spPr>
            <a:xfrm>
              <a:off x="886824" y="4397655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53531" y="3022907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6</a:t>
              </a:r>
              <a:r>
                <a:rPr lang="ru-RU" sz="7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 Stop factors check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51520" y="3626018"/>
              <a:ext cx="646652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Customer</a:t>
              </a:r>
            </a:p>
          </p:txBody>
        </p:sp>
        <p:sp>
          <p:nvSpPr>
            <p:cNvPr id="216" name="Rectangle 10968"/>
            <p:cNvSpPr/>
            <p:nvPr/>
          </p:nvSpPr>
          <p:spPr>
            <a:xfrm>
              <a:off x="2050220" y="3494641"/>
              <a:ext cx="479170" cy="47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7</a:t>
              </a:r>
              <a:r>
                <a:rPr lang="ru-RU" sz="7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ID falsify check</a:t>
              </a:r>
            </a:p>
          </p:txBody>
        </p:sp>
        <p:sp>
          <p:nvSpPr>
            <p:cNvPr id="217" name="Rectangle 10968"/>
            <p:cNvSpPr/>
            <p:nvPr/>
          </p:nvSpPr>
          <p:spPr>
            <a:xfrm>
              <a:off x="2533018" y="3022907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9. Credit bureau request (trust only)</a:t>
              </a:r>
            </a:p>
          </p:txBody>
        </p:sp>
        <p:sp>
          <p:nvSpPr>
            <p:cNvPr id="220" name="Rectangle 10968"/>
            <p:cNvSpPr/>
            <p:nvPr/>
          </p:nvSpPr>
          <p:spPr>
            <a:xfrm>
              <a:off x="2532472" y="3494388"/>
              <a:ext cx="479170" cy="4717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8. </a:t>
              </a:r>
              <a:r>
                <a:rPr lang="en-US" sz="700" kern="0" dirty="0">
                  <a:solidFill>
                    <a:prstClr val="black"/>
                  </a:solidFill>
                </a:rPr>
                <a:t>Big Data request</a:t>
              </a:r>
            </a:p>
          </p:txBody>
        </p:sp>
        <p:sp>
          <p:nvSpPr>
            <p:cNvPr id="221" name="Rectangle 10968"/>
            <p:cNvSpPr/>
            <p:nvPr/>
          </p:nvSpPr>
          <p:spPr>
            <a:xfrm>
              <a:off x="3011642" y="3022332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10. Credit rules application</a:t>
              </a:r>
            </a:p>
          </p:txBody>
        </p:sp>
        <p:cxnSp>
          <p:nvCxnSpPr>
            <p:cNvPr id="225" name="Straight Arrow Connector 3225"/>
            <p:cNvCxnSpPr>
              <a:stCxn id="284" idx="1"/>
              <a:endCxn id="215" idx="2"/>
            </p:cNvCxnSpPr>
            <p:nvPr/>
          </p:nvCxnSpPr>
          <p:spPr>
            <a:xfrm rot="10800000">
              <a:off x="574846" y="3841464"/>
              <a:ext cx="2071237" cy="1333523"/>
            </a:xfrm>
            <a:prstGeom prst="bentConnector2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27" name="Right Arrow 3251"/>
            <p:cNvSpPr/>
            <p:nvPr/>
          </p:nvSpPr>
          <p:spPr>
            <a:xfrm>
              <a:off x="5941324" y="3161877"/>
              <a:ext cx="316267" cy="299298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401462" y="5012468"/>
              <a:ext cx="857215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SMSs</a:t>
              </a:r>
            </a:p>
          </p:txBody>
        </p:sp>
        <p:cxnSp>
          <p:nvCxnSpPr>
            <p:cNvPr id="229" name="Straight Arrow Connector 3225"/>
            <p:cNvCxnSpPr/>
            <p:nvPr/>
          </p:nvCxnSpPr>
          <p:spPr>
            <a:xfrm>
              <a:off x="5860791" y="3506102"/>
              <a:ext cx="406542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31" name="Rectangle 10968"/>
            <p:cNvSpPr/>
            <p:nvPr/>
          </p:nvSpPr>
          <p:spPr>
            <a:xfrm>
              <a:off x="1390074" y="3011413"/>
              <a:ext cx="466667" cy="4763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en-US" sz="700" kern="0" dirty="0">
                  <a:solidFill>
                    <a:prstClr val="black"/>
                  </a:solidFill>
                  <a:latin typeface="Calibri" panose="020F0502020204030204"/>
                </a:rPr>
                <a:t>2.Filling via WeChat APP</a:t>
              </a:r>
            </a:p>
          </p:txBody>
        </p:sp>
        <p:cxnSp>
          <p:nvCxnSpPr>
            <p:cNvPr id="234" name="Straight Arrow Connector 3225"/>
            <p:cNvCxnSpPr>
              <a:endCxn id="288" idx="2"/>
            </p:cNvCxnSpPr>
            <p:nvPr/>
          </p:nvCxnSpPr>
          <p:spPr>
            <a:xfrm flipH="1" flipV="1">
              <a:off x="5528713" y="1819114"/>
              <a:ext cx="23591" cy="118931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37" name="Rectangle 10968"/>
            <p:cNvSpPr/>
            <p:nvPr/>
          </p:nvSpPr>
          <p:spPr>
            <a:xfrm>
              <a:off x="5309392" y="3029098"/>
              <a:ext cx="479170" cy="11542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13.Loan granting</a:t>
              </a:r>
            </a:p>
          </p:txBody>
        </p:sp>
        <p:sp>
          <p:nvSpPr>
            <p:cNvPr id="241" name="Rectangle 10968"/>
            <p:cNvSpPr/>
            <p:nvPr/>
          </p:nvSpPr>
          <p:spPr>
            <a:xfrm>
              <a:off x="4396521" y="3029099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12. Digital contract signing</a:t>
              </a:r>
            </a:p>
          </p:txBody>
        </p:sp>
        <p:cxnSp>
          <p:nvCxnSpPr>
            <p:cNvPr id="245" name="Straight Arrow Connector 244"/>
            <p:cNvCxnSpPr>
              <a:endCxn id="285" idx="0"/>
            </p:cNvCxnSpPr>
            <p:nvPr/>
          </p:nvCxnSpPr>
          <p:spPr>
            <a:xfrm>
              <a:off x="2894343" y="3413654"/>
              <a:ext cx="1087263" cy="157087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bevel/>
              <a:headEnd type="triangle"/>
              <a:tailEnd type="triangle"/>
            </a:ln>
            <a:effectLst/>
          </p:spPr>
        </p:cxnSp>
        <p:cxnSp>
          <p:nvCxnSpPr>
            <p:cNvPr id="246" name="Straight Arrow Connector 245"/>
            <p:cNvCxnSpPr>
              <a:endCxn id="118" idx="2"/>
            </p:cNvCxnSpPr>
            <p:nvPr/>
          </p:nvCxnSpPr>
          <p:spPr>
            <a:xfrm flipH="1" flipV="1">
              <a:off x="2586543" y="1822346"/>
              <a:ext cx="21132" cy="2097297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47" name="Right Arrow 3251"/>
            <p:cNvSpPr/>
            <p:nvPr/>
          </p:nvSpPr>
          <p:spPr>
            <a:xfrm>
              <a:off x="886825" y="3730344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8" name="Right Arrow 3251"/>
            <p:cNvSpPr/>
            <p:nvPr/>
          </p:nvSpPr>
          <p:spPr>
            <a:xfrm>
              <a:off x="889774" y="3074389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49" name="Прямая соединительная линия 17"/>
            <p:cNvCxnSpPr/>
            <p:nvPr/>
          </p:nvCxnSpPr>
          <p:spPr>
            <a:xfrm>
              <a:off x="1957393" y="1910734"/>
              <a:ext cx="15437" cy="29763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250" name="Прямая соединительная линия 115"/>
            <p:cNvCxnSpPr/>
            <p:nvPr/>
          </p:nvCxnSpPr>
          <p:spPr>
            <a:xfrm>
              <a:off x="5190316" y="1922863"/>
              <a:ext cx="0" cy="297699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253" name="Rectangle 10968"/>
            <p:cNvSpPr/>
            <p:nvPr/>
          </p:nvSpPr>
          <p:spPr>
            <a:xfrm>
              <a:off x="1390031" y="3647690"/>
              <a:ext cx="466424" cy="47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3. Filing via mobile APP</a:t>
              </a:r>
            </a:p>
          </p:txBody>
        </p:sp>
        <p:sp>
          <p:nvSpPr>
            <p:cNvPr id="255" name="Стрелка вниз 129"/>
            <p:cNvSpPr/>
            <p:nvPr/>
          </p:nvSpPr>
          <p:spPr>
            <a:xfrm rot="16200000">
              <a:off x="1905991" y="3810995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6" name="Rectangle 10968"/>
            <p:cNvSpPr/>
            <p:nvPr/>
          </p:nvSpPr>
          <p:spPr>
            <a:xfrm>
              <a:off x="1390030" y="4314269"/>
              <a:ext cx="466425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r>
                <a:rPr lang="ru-RU" sz="8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Filling online app on website</a:t>
              </a:r>
            </a:p>
          </p:txBody>
        </p:sp>
        <p:sp>
          <p:nvSpPr>
            <p:cNvPr id="259" name="Стрелка вниз 155"/>
            <p:cNvSpPr/>
            <p:nvPr/>
          </p:nvSpPr>
          <p:spPr>
            <a:xfrm rot="16200000">
              <a:off x="1914510" y="4438318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0" name="Стрелка вниз 156"/>
            <p:cNvSpPr/>
            <p:nvPr/>
          </p:nvSpPr>
          <p:spPr>
            <a:xfrm rot="16200000">
              <a:off x="2976947" y="3205149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1" name="Стрелка вниз 157"/>
            <p:cNvSpPr/>
            <p:nvPr/>
          </p:nvSpPr>
          <p:spPr>
            <a:xfrm rot="16200000">
              <a:off x="2505074" y="3668025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2" name="Стрелка вниз 159"/>
            <p:cNvSpPr/>
            <p:nvPr/>
          </p:nvSpPr>
          <p:spPr>
            <a:xfrm rot="16200000">
              <a:off x="3449551" y="3212032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Стрелка вниз 164"/>
            <p:cNvSpPr/>
            <p:nvPr/>
          </p:nvSpPr>
          <p:spPr>
            <a:xfrm rot="16200000">
              <a:off x="4034549" y="3205587"/>
              <a:ext cx="103597" cy="113700"/>
            </a:xfrm>
            <a:prstGeom prst="down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5" name="Стрелка вниз 151"/>
            <p:cNvSpPr/>
            <p:nvPr/>
          </p:nvSpPr>
          <p:spPr>
            <a:xfrm rot="16200000">
              <a:off x="1908679" y="3173575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334571" y="1970187"/>
              <a:ext cx="646652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>
                      <a:alpha val="31000"/>
                    </a:prstClr>
                  </a:solidFill>
                </a:rPr>
                <a:t>Applying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32525" y="1909764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Decisioning</a:t>
              </a:r>
            </a:p>
          </p:txBody>
        </p:sp>
        <p:pic>
          <p:nvPicPr>
            <p:cNvPr id="270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737" y="3602820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1" name="Прямая соединительная линия 183"/>
            <p:cNvCxnSpPr/>
            <p:nvPr/>
          </p:nvCxnSpPr>
          <p:spPr>
            <a:xfrm>
              <a:off x="4054619" y="1910734"/>
              <a:ext cx="15437" cy="29763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272" name="TextBox 271"/>
            <p:cNvSpPr txBox="1"/>
            <p:nvPr/>
          </p:nvSpPr>
          <p:spPr>
            <a:xfrm>
              <a:off x="4244706" y="1925434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Contract signing</a:t>
              </a:r>
            </a:p>
          </p:txBody>
        </p:sp>
        <p:sp>
          <p:nvSpPr>
            <p:cNvPr id="278" name="Стрелка вниз 192"/>
            <p:cNvSpPr/>
            <p:nvPr/>
          </p:nvSpPr>
          <p:spPr>
            <a:xfrm rot="16200000">
              <a:off x="5155072" y="3202878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164588" y="1931049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Loan granting</a:t>
              </a:r>
            </a:p>
          </p:txBody>
        </p:sp>
        <p:sp>
          <p:nvSpPr>
            <p:cNvPr id="284" name="Rectangle 10968"/>
            <p:cNvSpPr/>
            <p:nvPr/>
          </p:nvSpPr>
          <p:spPr>
            <a:xfrm>
              <a:off x="2646083" y="4984529"/>
              <a:ext cx="722968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700" kern="0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85" name="Rectangle 10968"/>
            <p:cNvSpPr/>
            <p:nvPr/>
          </p:nvSpPr>
          <p:spPr>
            <a:xfrm>
              <a:off x="3643148" y="4984530"/>
              <a:ext cx="676917" cy="39638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 panose="020F0502020204030204"/>
                </a:rPr>
                <a:t>Fotic</a:t>
              </a:r>
              <a:r>
                <a:rPr lang="en-US" sz="900" kern="0" dirty="0">
                  <a:solidFill>
                    <a:prstClr val="black"/>
                  </a:solidFill>
                  <a:latin typeface="Calibri" panose="020F0502020204030204"/>
                </a:rPr>
                <a:t> Trust </a:t>
              </a:r>
              <a:r>
                <a:rPr lang="en-US" sz="900" kern="0" dirty="0">
                  <a:solidFill>
                    <a:prstClr val="black"/>
                  </a:solidFill>
                  <a:latin typeface="Calibri" panose="020F0502020204030204"/>
                </a:rPr>
                <a:t>Company</a:t>
              </a:r>
            </a:p>
          </p:txBody>
        </p:sp>
        <p:sp>
          <p:nvSpPr>
            <p:cNvPr id="286" name="Прямоугольник 108"/>
            <p:cNvSpPr/>
            <p:nvPr/>
          </p:nvSpPr>
          <p:spPr>
            <a:xfrm>
              <a:off x="3547349" y="5354015"/>
              <a:ext cx="868514" cy="288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Credit bureau provider</a:t>
              </a:r>
            </a:p>
          </p:txBody>
        </p:sp>
        <p:sp>
          <p:nvSpPr>
            <p:cNvPr id="287" name="Прямоугольник 109"/>
            <p:cNvSpPr/>
            <p:nvPr/>
          </p:nvSpPr>
          <p:spPr>
            <a:xfrm>
              <a:off x="2626462" y="5071929"/>
              <a:ext cx="742870" cy="216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luosimao.com</a:t>
              </a:r>
              <a:endParaRPr lang="en-US" sz="105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288" name="Rectangle 10968"/>
            <p:cNvSpPr/>
            <p:nvPr/>
          </p:nvSpPr>
          <p:spPr>
            <a:xfrm>
              <a:off x="5238572" y="1438201"/>
              <a:ext cx="580282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>
                  <a:solidFill>
                    <a:prstClr val="black"/>
                  </a:solidFill>
                  <a:latin typeface="Calibri" panose="020F0502020204030204"/>
                </a:rPr>
                <a:t>GL: </a:t>
              </a: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Kingdee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3" name="Rectangle 3274"/>
            <p:cNvSpPr/>
            <p:nvPr/>
          </p:nvSpPr>
          <p:spPr>
            <a:xfrm>
              <a:off x="6373486" y="2984959"/>
              <a:ext cx="757608" cy="55206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YeePay.com</a:t>
              </a:r>
            </a:p>
          </p:txBody>
        </p:sp>
        <p:pic>
          <p:nvPicPr>
            <p:cNvPr id="104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906" y="2956917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797" y="4183319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Rectangle 10968"/>
            <p:cNvSpPr/>
            <p:nvPr/>
          </p:nvSpPr>
          <p:spPr>
            <a:xfrm>
              <a:off x="747637" y="1445376"/>
              <a:ext cx="455454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MinShi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 flipV="1">
              <a:off x="1109120" y="1826289"/>
              <a:ext cx="1017366" cy="175177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117" name="Прямоугольник 108"/>
            <p:cNvSpPr/>
            <p:nvPr/>
          </p:nvSpPr>
          <p:spPr>
            <a:xfrm>
              <a:off x="543294" y="1281349"/>
              <a:ext cx="868514" cy="18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ID </a:t>
              </a:r>
              <a:r>
                <a:rPr lang="en-US" sz="800" kern="0" dirty="0" err="1">
                  <a:solidFill>
                    <a:prstClr val="black"/>
                  </a:solidFill>
                </a:rPr>
                <a:t>recogniser</a:t>
              </a:r>
              <a:endParaRPr lang="en-US" sz="800" kern="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0968"/>
            <p:cNvSpPr/>
            <p:nvPr/>
          </p:nvSpPr>
          <p:spPr>
            <a:xfrm>
              <a:off x="2225059" y="1441433"/>
              <a:ext cx="722968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Youfen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9" name="Прямоугольник 108"/>
            <p:cNvSpPr/>
            <p:nvPr/>
          </p:nvSpPr>
          <p:spPr>
            <a:xfrm>
              <a:off x="2152286" y="1241354"/>
              <a:ext cx="868514" cy="18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CUP statistic provider</a:t>
              </a:r>
            </a:p>
          </p:txBody>
        </p:sp>
        <p:sp>
          <p:nvSpPr>
            <p:cNvPr id="120" name="Rectangle 10968"/>
            <p:cNvSpPr/>
            <p:nvPr/>
          </p:nvSpPr>
          <p:spPr>
            <a:xfrm>
              <a:off x="3140216" y="1447241"/>
              <a:ext cx="1433541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QuantGroup</a:t>
              </a:r>
              <a:r>
                <a:rPr lang="en-US" sz="1050" kern="0" dirty="0">
                  <a:solidFill>
                    <a:prstClr val="black"/>
                  </a:solidFill>
                  <a:latin typeface="Calibri" panose="020F0502020204030204"/>
                </a:rPr>
                <a:t>/ </a:t>
              </a: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ppdai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1" name="Прямоугольник 108"/>
            <p:cNvSpPr/>
            <p:nvPr/>
          </p:nvSpPr>
          <p:spPr>
            <a:xfrm>
              <a:off x="2948027" y="1197039"/>
              <a:ext cx="1625730" cy="288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Cellphone, </a:t>
              </a:r>
              <a:r>
                <a:rPr lang="en-US" sz="800" kern="0" dirty="0" err="1">
                  <a:solidFill>
                    <a:prstClr val="black"/>
                  </a:solidFill>
                </a:rPr>
                <a:t>AliPay</a:t>
              </a:r>
              <a:r>
                <a:rPr lang="en-US" sz="800" kern="0" dirty="0">
                  <a:solidFill>
                    <a:prstClr val="black"/>
                  </a:solidFill>
                </a:rPr>
                <a:t>, </a:t>
              </a:r>
              <a:r>
                <a:rPr lang="en-US" sz="800" kern="0" dirty="0" err="1">
                  <a:solidFill>
                    <a:prstClr val="black"/>
                  </a:solidFill>
                </a:rPr>
                <a:t>Taobao</a:t>
              </a:r>
              <a:r>
                <a:rPr lang="en-US" sz="800" kern="0" dirty="0">
                  <a:solidFill>
                    <a:prstClr val="black"/>
                  </a:solidFill>
                </a:rPr>
                <a:t>, JD, College, Travel tickets statistic provider</a:t>
              </a:r>
            </a:p>
          </p:txBody>
        </p:sp>
        <p:cxnSp>
          <p:nvCxnSpPr>
            <p:cNvPr id="122" name="Straight Arrow Connector 121"/>
            <p:cNvCxnSpPr>
              <a:endCxn id="120" idx="2"/>
            </p:cNvCxnSpPr>
            <p:nvPr/>
          </p:nvCxnSpPr>
          <p:spPr>
            <a:xfrm flipV="1">
              <a:off x="2948027" y="1828154"/>
              <a:ext cx="908960" cy="2091489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23" name="Стрелка вниз 69"/>
            <p:cNvSpPr/>
            <p:nvPr/>
          </p:nvSpPr>
          <p:spPr>
            <a:xfrm rot="10800000">
              <a:off x="2729237" y="3439418"/>
              <a:ext cx="95267" cy="976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2" name="Стрелка вниз 11"/>
            <p:cNvSpPr/>
            <p:nvPr/>
          </p:nvSpPr>
          <p:spPr>
            <a:xfrm>
              <a:off x="2252273" y="3438939"/>
              <a:ext cx="79119" cy="102427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7" name="Picture 1033" descr="http://www.5tibetansworkshop.com/wp-content/uploads/2014/10/headphones-at-comput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355" y="3023296"/>
              <a:ext cx="84069" cy="8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ight Arrow 88"/>
            <p:cNvSpPr/>
            <p:nvPr/>
          </p:nvSpPr>
          <p:spPr>
            <a:xfrm>
              <a:off x="915629" y="2409694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" name="Rectangle 10968"/>
            <p:cNvSpPr/>
            <p:nvPr/>
          </p:nvSpPr>
          <p:spPr>
            <a:xfrm>
              <a:off x="1390030" y="2330856"/>
              <a:ext cx="466425" cy="47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r>
                <a:rPr lang="ru-RU" sz="8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Filling with partners</a:t>
              </a:r>
            </a:p>
          </p:txBody>
        </p:sp>
        <p:sp>
          <p:nvSpPr>
            <p:cNvPr id="91" name="Стрелка вниз 155"/>
            <p:cNvSpPr/>
            <p:nvPr/>
          </p:nvSpPr>
          <p:spPr>
            <a:xfrm rot="16200000">
              <a:off x="1891549" y="2501816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6" name="Стрелка вниз 155"/>
            <p:cNvSpPr/>
            <p:nvPr/>
          </p:nvSpPr>
          <p:spPr>
            <a:xfrm>
              <a:off x="2244202" y="2856590"/>
              <a:ext cx="94872" cy="124156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3" name="Straight Arrow Connector 122"/>
            <p:cNvCxnSpPr>
              <a:stCxn id="241" idx="2"/>
              <a:endCxn id="284" idx="0"/>
            </p:cNvCxnSpPr>
            <p:nvPr/>
          </p:nvCxnSpPr>
          <p:spPr>
            <a:xfrm flipH="1">
              <a:off x="3007567" y="3502604"/>
              <a:ext cx="1628539" cy="148192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bevel/>
              <a:headEnd type="triangle"/>
              <a:tailEnd type="triangle"/>
            </a:ln>
            <a:effectLst/>
          </p:spPr>
        </p:cxnSp>
        <p:sp>
          <p:nvSpPr>
            <p:cNvPr id="93" name="Rectangle 10968"/>
            <p:cNvSpPr/>
            <p:nvPr/>
          </p:nvSpPr>
          <p:spPr>
            <a:xfrm>
              <a:off x="1446005" y="1438200"/>
              <a:ext cx="547066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Boyuan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" name="Прямоугольник 108"/>
            <p:cNvSpPr/>
            <p:nvPr/>
          </p:nvSpPr>
          <p:spPr>
            <a:xfrm>
              <a:off x="1245031" y="1274088"/>
              <a:ext cx="868514" cy="18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Black lists</a:t>
              </a:r>
            </a:p>
          </p:txBody>
        </p:sp>
        <p:sp>
          <p:nvSpPr>
            <p:cNvPr id="96" name="Rectangle 10968"/>
            <p:cNvSpPr/>
            <p:nvPr/>
          </p:nvSpPr>
          <p:spPr>
            <a:xfrm>
              <a:off x="4399712" y="3709814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14. Sending contract PDF copy to customer </a:t>
              </a:r>
            </a:p>
          </p:txBody>
        </p:sp>
        <p:sp>
          <p:nvSpPr>
            <p:cNvPr id="97" name="Стрелка вниз 192"/>
            <p:cNvSpPr/>
            <p:nvPr/>
          </p:nvSpPr>
          <p:spPr>
            <a:xfrm rot="5400000">
              <a:off x="5128516" y="3920994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6" name="Rectangle 10968"/>
          <p:cNvSpPr/>
          <p:nvPr/>
        </p:nvSpPr>
        <p:spPr>
          <a:xfrm>
            <a:off x="4023208" y="1908148"/>
            <a:ext cx="601472" cy="5587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700" kern="0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lang="ru-RU" sz="700" kern="0" dirty="0">
                <a:solidFill>
                  <a:prstClr val="black"/>
                </a:solidFill>
                <a:latin typeface="Calibri" panose="020F0502020204030204"/>
              </a:rPr>
              <a:t>.</a:t>
            </a:r>
            <a:r>
              <a:rPr lang="en-US" sz="700" kern="0" dirty="0">
                <a:solidFill>
                  <a:prstClr val="black"/>
                </a:solidFill>
                <a:latin typeface="Calibri" panose="020F0502020204030204"/>
              </a:rPr>
              <a:t>Visual stop factors check </a:t>
            </a:r>
          </a:p>
        </p:txBody>
      </p:sp>
      <p:pic>
        <p:nvPicPr>
          <p:cNvPr id="108" name="Рисунок 97"/>
          <p:cNvPicPr>
            <a:picLocks noChangeAspect="1"/>
          </p:cNvPicPr>
          <p:nvPr/>
        </p:nvPicPr>
        <p:blipFill rotWithShape="1">
          <a:blip r:embed="rId6"/>
          <a:srcRect b="31381"/>
          <a:stretch/>
        </p:blipFill>
        <p:spPr>
          <a:xfrm>
            <a:off x="4478504" y="1725535"/>
            <a:ext cx="168409" cy="298019"/>
          </a:xfrm>
          <a:prstGeom prst="rect">
            <a:avLst/>
          </a:prstGeom>
        </p:spPr>
      </p:pic>
      <p:pic>
        <p:nvPicPr>
          <p:cNvPr id="115" name="Рисунок 123"/>
          <p:cNvPicPr>
            <a:picLocks noChangeAspect="1"/>
          </p:cNvPicPr>
          <p:nvPr/>
        </p:nvPicPr>
        <p:blipFill rotWithShape="1">
          <a:blip r:embed="rId6"/>
          <a:srcRect b="31381"/>
          <a:stretch/>
        </p:blipFill>
        <p:spPr>
          <a:xfrm>
            <a:off x="3604427" y="1725534"/>
            <a:ext cx="168409" cy="298019"/>
          </a:xfrm>
          <a:prstGeom prst="rect">
            <a:avLst/>
          </a:prstGeom>
        </p:spPr>
      </p:pic>
      <p:sp>
        <p:nvSpPr>
          <p:cNvPr id="88" name="Rectangle 10968"/>
          <p:cNvSpPr/>
          <p:nvPr/>
        </p:nvSpPr>
        <p:spPr>
          <a:xfrm>
            <a:off x="1506558" y="853390"/>
            <a:ext cx="632830" cy="44652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en-US" sz="1050" kern="0" dirty="0">
                <a:solidFill>
                  <a:prstClr val="black"/>
                </a:solidFill>
                <a:latin typeface="Calibri" panose="020F0502020204030204"/>
              </a:rPr>
              <a:t>WeChat</a:t>
            </a:r>
          </a:p>
        </p:txBody>
      </p:sp>
      <p:cxnSp>
        <p:nvCxnSpPr>
          <p:cNvPr id="92" name="Straight Arrow Connector 91"/>
          <p:cNvCxnSpPr>
            <a:stCxn id="231" idx="1"/>
            <a:endCxn id="88" idx="2"/>
          </p:cNvCxnSpPr>
          <p:nvPr/>
        </p:nvCxnSpPr>
        <p:spPr>
          <a:xfrm flipH="1" flipV="1">
            <a:off x="1822973" y="1299910"/>
            <a:ext cx="1339396" cy="1685236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ysDot"/>
            <a:miter lim="800000"/>
            <a:headEnd type="triangle"/>
            <a:tailEnd type="triangle"/>
          </a:ln>
          <a:effectLst/>
        </p:spPr>
      </p:cxnSp>
      <p:cxnSp>
        <p:nvCxnSpPr>
          <p:cNvPr id="95" name="Straight Arrow Connector 94"/>
          <p:cNvCxnSpPr>
            <a:endCxn id="93" idx="2"/>
          </p:cNvCxnSpPr>
          <p:nvPr/>
        </p:nvCxnSpPr>
        <p:spPr>
          <a:xfrm flipH="1" flipV="1">
            <a:off x="3584094" y="1308262"/>
            <a:ext cx="553934" cy="1521822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ysDot"/>
            <a:miter lim="800000"/>
            <a:headEnd type="triangle"/>
            <a:tailEnd type="triangle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9516928" y="4066549"/>
            <a:ext cx="11510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Functionality already available in Terrasoft and planned to be used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97642" y="4574365"/>
            <a:ext cx="115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New functionality to be implemented in Terrasoft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68434" y="5395077"/>
            <a:ext cx="115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New integrations to be implemented in Terrasoft</a:t>
            </a:r>
          </a:p>
        </p:txBody>
      </p:sp>
      <p:sp>
        <p:nvSpPr>
          <p:cNvPr id="109" name="Прямоугольник 98"/>
          <p:cNvSpPr/>
          <p:nvPr/>
        </p:nvSpPr>
        <p:spPr>
          <a:xfrm>
            <a:off x="9335623" y="4199554"/>
            <a:ext cx="162018" cy="16201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Прямоугольник 119"/>
          <p:cNvSpPr/>
          <p:nvPr/>
        </p:nvSpPr>
        <p:spPr>
          <a:xfrm>
            <a:off x="9341349" y="4625898"/>
            <a:ext cx="162018" cy="16201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5" name="Straight Arrow Connector 3225"/>
          <p:cNvCxnSpPr/>
          <p:nvPr/>
        </p:nvCxnSpPr>
        <p:spPr>
          <a:xfrm flipV="1">
            <a:off x="9422358" y="5412271"/>
            <a:ext cx="0" cy="296487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ysDot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263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9536" y="116633"/>
            <a:ext cx="8159540" cy="312281"/>
          </a:xfrm>
        </p:spPr>
        <p:txBody>
          <a:bodyPr/>
          <a:lstStyle/>
          <a:p>
            <a:r>
              <a:rPr lang="en-US" dirty="0"/>
              <a:t>4. Initial repeat</a:t>
            </a:r>
            <a:r>
              <a:rPr lang="ru-RU" dirty="0"/>
              <a:t> </a:t>
            </a:r>
            <a:r>
              <a:rPr lang="en-US" dirty="0"/>
              <a:t>sales business process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692" y="862221"/>
            <a:ext cx="8955139" cy="4928824"/>
            <a:chOff x="251520" y="1438201"/>
            <a:chExt cx="6996003" cy="4204624"/>
          </a:xfrm>
        </p:grpSpPr>
        <p:sp>
          <p:nvSpPr>
            <p:cNvPr id="308" name="Rectangle 3083"/>
            <p:cNvSpPr>
              <a:spLocks noChangeArrowheads="1"/>
            </p:cNvSpPr>
            <p:nvPr/>
          </p:nvSpPr>
          <p:spPr bwMode="auto">
            <a:xfrm>
              <a:off x="6300083" y="2548934"/>
              <a:ext cx="947440" cy="5495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en-US" sz="700" dirty="0">
                  <a:solidFill>
                    <a:schemeClr val="tx1"/>
                  </a:solidFill>
                </a:rPr>
                <a:t>14. Money transfer to existing bank account/CUP card</a:t>
              </a:r>
            </a:p>
          </p:txBody>
        </p:sp>
        <p:sp>
          <p:nvSpPr>
            <p:cNvPr id="210" name="Rectangle 10968"/>
            <p:cNvSpPr/>
            <p:nvPr/>
          </p:nvSpPr>
          <p:spPr>
            <a:xfrm>
              <a:off x="3489290" y="3022296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7. Phone verification (3)</a:t>
              </a:r>
            </a:p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Loan confirmation</a:t>
              </a:r>
            </a:p>
          </p:txBody>
        </p:sp>
        <p:pic>
          <p:nvPicPr>
            <p:cNvPr id="212" name="Picture 1025" descr="http://www.viscoseclosures.com/wp/wp-content/uploads/2013/12/customer-ic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7" t="9489" r="18255" b="6847"/>
            <a:stretch/>
          </p:blipFill>
          <p:spPr bwMode="auto">
            <a:xfrm>
              <a:off x="338757" y="2714056"/>
              <a:ext cx="472177" cy="95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Right Arrow 212"/>
            <p:cNvSpPr/>
            <p:nvPr/>
          </p:nvSpPr>
          <p:spPr>
            <a:xfrm>
              <a:off x="895691" y="3721496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53531" y="3022907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r>
                <a:rPr lang="ru-RU" sz="7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 Stop factors check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51520" y="3626018"/>
              <a:ext cx="646652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Customer</a:t>
              </a:r>
            </a:p>
          </p:txBody>
        </p:sp>
        <p:sp>
          <p:nvSpPr>
            <p:cNvPr id="217" name="Rectangle 10968"/>
            <p:cNvSpPr/>
            <p:nvPr/>
          </p:nvSpPr>
          <p:spPr>
            <a:xfrm>
              <a:off x="2533018" y="3022907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5. Credit bureau request</a:t>
              </a:r>
            </a:p>
          </p:txBody>
        </p:sp>
        <p:sp>
          <p:nvSpPr>
            <p:cNvPr id="221" name="Rectangle 10968"/>
            <p:cNvSpPr/>
            <p:nvPr/>
          </p:nvSpPr>
          <p:spPr>
            <a:xfrm>
              <a:off x="3011642" y="3022332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6. Credit rules application</a:t>
              </a:r>
            </a:p>
          </p:txBody>
        </p:sp>
        <p:cxnSp>
          <p:nvCxnSpPr>
            <p:cNvPr id="225" name="Straight Arrow Connector 3225"/>
            <p:cNvCxnSpPr>
              <a:stCxn id="284" idx="1"/>
              <a:endCxn id="215" idx="2"/>
            </p:cNvCxnSpPr>
            <p:nvPr/>
          </p:nvCxnSpPr>
          <p:spPr>
            <a:xfrm rot="10800000">
              <a:off x="574846" y="3841464"/>
              <a:ext cx="2071237" cy="1333523"/>
            </a:xfrm>
            <a:prstGeom prst="bentConnector2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27" name="Right Arrow 3251"/>
            <p:cNvSpPr/>
            <p:nvPr/>
          </p:nvSpPr>
          <p:spPr>
            <a:xfrm>
              <a:off x="5934750" y="3107654"/>
              <a:ext cx="316267" cy="299298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401462" y="5012468"/>
              <a:ext cx="857215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SMSs</a:t>
              </a:r>
            </a:p>
          </p:txBody>
        </p:sp>
        <p:cxnSp>
          <p:nvCxnSpPr>
            <p:cNvPr id="229" name="Straight Arrow Connector 3225"/>
            <p:cNvCxnSpPr/>
            <p:nvPr/>
          </p:nvCxnSpPr>
          <p:spPr>
            <a:xfrm>
              <a:off x="5860791" y="3506102"/>
              <a:ext cx="406542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31" name="Rectangle 10968"/>
            <p:cNvSpPr/>
            <p:nvPr/>
          </p:nvSpPr>
          <p:spPr>
            <a:xfrm>
              <a:off x="1390074" y="3011413"/>
              <a:ext cx="466667" cy="4763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en-US" sz="700" kern="0" dirty="0">
                  <a:solidFill>
                    <a:prstClr val="black"/>
                  </a:solidFill>
                  <a:latin typeface="Calibri" panose="020F0502020204030204"/>
                </a:rPr>
                <a:t>2.Filling via WeChat APP</a:t>
              </a:r>
            </a:p>
          </p:txBody>
        </p:sp>
        <p:cxnSp>
          <p:nvCxnSpPr>
            <p:cNvPr id="234" name="Straight Arrow Connector 3225"/>
            <p:cNvCxnSpPr>
              <a:endCxn id="288" idx="2"/>
            </p:cNvCxnSpPr>
            <p:nvPr/>
          </p:nvCxnSpPr>
          <p:spPr>
            <a:xfrm flipH="1" flipV="1">
              <a:off x="5528713" y="1819114"/>
              <a:ext cx="23591" cy="118931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37" name="Rectangle 10968"/>
            <p:cNvSpPr/>
            <p:nvPr/>
          </p:nvSpPr>
          <p:spPr>
            <a:xfrm>
              <a:off x="5309392" y="3029099"/>
              <a:ext cx="479170" cy="10975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9.Loan granting</a:t>
              </a:r>
            </a:p>
          </p:txBody>
        </p:sp>
        <p:sp>
          <p:nvSpPr>
            <p:cNvPr id="241" name="Rectangle 10968"/>
            <p:cNvSpPr/>
            <p:nvPr/>
          </p:nvSpPr>
          <p:spPr>
            <a:xfrm>
              <a:off x="4396521" y="3029099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8. Digital contract signing</a:t>
              </a:r>
            </a:p>
          </p:txBody>
        </p:sp>
        <p:cxnSp>
          <p:nvCxnSpPr>
            <p:cNvPr id="245" name="Straight Arrow Connector 244"/>
            <p:cNvCxnSpPr>
              <a:endCxn id="285" idx="0"/>
            </p:cNvCxnSpPr>
            <p:nvPr/>
          </p:nvCxnSpPr>
          <p:spPr>
            <a:xfrm>
              <a:off x="2894343" y="3413654"/>
              <a:ext cx="1087263" cy="157087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bevel/>
              <a:headEnd type="triangle"/>
              <a:tailEnd type="triangle"/>
            </a:ln>
            <a:effectLst/>
          </p:spPr>
        </p:cxnSp>
        <p:sp>
          <p:nvSpPr>
            <p:cNvPr id="248" name="Right Arrow 3251"/>
            <p:cNvSpPr/>
            <p:nvPr/>
          </p:nvSpPr>
          <p:spPr>
            <a:xfrm>
              <a:off x="889774" y="3074389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49" name="Прямая соединительная линия 17"/>
            <p:cNvCxnSpPr/>
            <p:nvPr/>
          </p:nvCxnSpPr>
          <p:spPr>
            <a:xfrm>
              <a:off x="1957393" y="1910734"/>
              <a:ext cx="15437" cy="29763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250" name="Прямая соединительная линия 115"/>
            <p:cNvCxnSpPr/>
            <p:nvPr/>
          </p:nvCxnSpPr>
          <p:spPr>
            <a:xfrm>
              <a:off x="5190316" y="1922863"/>
              <a:ext cx="0" cy="297699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256" name="Rectangle 10968"/>
            <p:cNvSpPr/>
            <p:nvPr/>
          </p:nvSpPr>
          <p:spPr>
            <a:xfrm>
              <a:off x="1382956" y="3653144"/>
              <a:ext cx="466425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r>
                <a:rPr lang="ru-RU" sz="8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Filling online app on website</a:t>
              </a:r>
            </a:p>
          </p:txBody>
        </p:sp>
        <p:sp>
          <p:nvSpPr>
            <p:cNvPr id="259" name="Стрелка вниз 155"/>
            <p:cNvSpPr/>
            <p:nvPr/>
          </p:nvSpPr>
          <p:spPr>
            <a:xfrm rot="16200000">
              <a:off x="1909177" y="3842401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0" name="Стрелка вниз 156"/>
            <p:cNvSpPr/>
            <p:nvPr/>
          </p:nvSpPr>
          <p:spPr>
            <a:xfrm rot="16200000">
              <a:off x="2976947" y="3205149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2" name="Стрелка вниз 159"/>
            <p:cNvSpPr/>
            <p:nvPr/>
          </p:nvSpPr>
          <p:spPr>
            <a:xfrm rot="16200000">
              <a:off x="3449551" y="3212032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Стрелка вниз 164"/>
            <p:cNvSpPr/>
            <p:nvPr/>
          </p:nvSpPr>
          <p:spPr>
            <a:xfrm rot="16200000">
              <a:off x="4034549" y="3205587"/>
              <a:ext cx="103597" cy="113700"/>
            </a:xfrm>
            <a:prstGeom prst="down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5" name="Стрелка вниз 151"/>
            <p:cNvSpPr/>
            <p:nvPr/>
          </p:nvSpPr>
          <p:spPr>
            <a:xfrm rot="16200000">
              <a:off x="1908679" y="3173575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334571" y="1970187"/>
              <a:ext cx="646652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>
                      <a:alpha val="31000"/>
                    </a:prstClr>
                  </a:solidFill>
                </a:rPr>
                <a:t>Applying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587659" y="1980629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Decisioning</a:t>
              </a:r>
            </a:p>
          </p:txBody>
        </p:sp>
        <p:cxnSp>
          <p:nvCxnSpPr>
            <p:cNvPr id="271" name="Прямая соединительная линия 183"/>
            <p:cNvCxnSpPr/>
            <p:nvPr/>
          </p:nvCxnSpPr>
          <p:spPr>
            <a:xfrm>
              <a:off x="4054619" y="1910734"/>
              <a:ext cx="15437" cy="29763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272" name="TextBox 271"/>
            <p:cNvSpPr txBox="1"/>
            <p:nvPr/>
          </p:nvSpPr>
          <p:spPr>
            <a:xfrm>
              <a:off x="4244706" y="1925434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Contract signing</a:t>
              </a:r>
            </a:p>
          </p:txBody>
        </p:sp>
        <p:sp>
          <p:nvSpPr>
            <p:cNvPr id="278" name="Стрелка вниз 192"/>
            <p:cNvSpPr/>
            <p:nvPr/>
          </p:nvSpPr>
          <p:spPr>
            <a:xfrm rot="16200000">
              <a:off x="5155072" y="3202878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164588" y="1931049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Loan granting</a:t>
              </a:r>
            </a:p>
          </p:txBody>
        </p:sp>
        <p:sp>
          <p:nvSpPr>
            <p:cNvPr id="284" name="Rectangle 10968"/>
            <p:cNvSpPr/>
            <p:nvPr/>
          </p:nvSpPr>
          <p:spPr>
            <a:xfrm>
              <a:off x="2646083" y="4984529"/>
              <a:ext cx="722968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700" kern="0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85" name="Rectangle 10968"/>
            <p:cNvSpPr/>
            <p:nvPr/>
          </p:nvSpPr>
          <p:spPr>
            <a:xfrm>
              <a:off x="3643148" y="4984530"/>
              <a:ext cx="676917" cy="39638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 panose="020F0502020204030204"/>
                </a:rPr>
                <a:t>Trust Company</a:t>
              </a:r>
            </a:p>
          </p:txBody>
        </p:sp>
        <p:sp>
          <p:nvSpPr>
            <p:cNvPr id="286" name="Прямоугольник 108"/>
            <p:cNvSpPr/>
            <p:nvPr/>
          </p:nvSpPr>
          <p:spPr>
            <a:xfrm>
              <a:off x="3547349" y="5354015"/>
              <a:ext cx="868514" cy="288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Credit bureau provider</a:t>
              </a:r>
            </a:p>
          </p:txBody>
        </p:sp>
        <p:sp>
          <p:nvSpPr>
            <p:cNvPr id="287" name="Прямоугольник 109"/>
            <p:cNvSpPr/>
            <p:nvPr/>
          </p:nvSpPr>
          <p:spPr>
            <a:xfrm>
              <a:off x="2626462" y="5071929"/>
              <a:ext cx="742870" cy="216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luosimao.com</a:t>
              </a:r>
              <a:endParaRPr lang="en-US" sz="1050" kern="0" dirty="0">
                <a:solidFill>
                  <a:prstClr val="black"/>
                </a:solidFill>
              </a:endParaRPr>
            </a:p>
          </p:txBody>
        </p:sp>
        <p:sp>
          <p:nvSpPr>
            <p:cNvPr id="288" name="Rectangle 10968"/>
            <p:cNvSpPr/>
            <p:nvPr/>
          </p:nvSpPr>
          <p:spPr>
            <a:xfrm>
              <a:off x="5238572" y="1438201"/>
              <a:ext cx="580282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>
                  <a:solidFill>
                    <a:prstClr val="black"/>
                  </a:solidFill>
                  <a:latin typeface="Calibri" panose="020F0502020204030204"/>
                </a:rPr>
                <a:t>GL: </a:t>
              </a: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Kingdee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3" name="Rectangle 3274"/>
            <p:cNvSpPr/>
            <p:nvPr/>
          </p:nvSpPr>
          <p:spPr>
            <a:xfrm>
              <a:off x="6373486" y="2984959"/>
              <a:ext cx="757608" cy="55206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YeePay.com</a:t>
              </a:r>
            </a:p>
          </p:txBody>
        </p:sp>
        <p:pic>
          <p:nvPicPr>
            <p:cNvPr id="104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906" y="2956917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783" y="3547435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Стрелка вниз 11"/>
            <p:cNvSpPr/>
            <p:nvPr/>
          </p:nvSpPr>
          <p:spPr>
            <a:xfrm rot="16200000">
              <a:off x="2496077" y="3210402"/>
              <a:ext cx="86395" cy="93801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7" name="Picture 1033" descr="http://www.5tibetansworkshop.com/wp-content/uploads/2014/10/headphones-at-comput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355" y="3023296"/>
              <a:ext cx="84069" cy="8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3" name="Straight Arrow Connector 122"/>
            <p:cNvCxnSpPr>
              <a:stCxn id="241" idx="2"/>
              <a:endCxn id="284" idx="0"/>
            </p:cNvCxnSpPr>
            <p:nvPr/>
          </p:nvCxnSpPr>
          <p:spPr>
            <a:xfrm flipH="1">
              <a:off x="3007567" y="3502604"/>
              <a:ext cx="1628539" cy="148192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bevel/>
              <a:headEnd type="triangle"/>
              <a:tailEnd type="triangle"/>
            </a:ln>
            <a:effectLst/>
          </p:spPr>
        </p:cxnSp>
        <p:sp>
          <p:nvSpPr>
            <p:cNvPr id="124" name="Rectangle 10968"/>
            <p:cNvSpPr/>
            <p:nvPr/>
          </p:nvSpPr>
          <p:spPr>
            <a:xfrm>
              <a:off x="352242" y="1445921"/>
              <a:ext cx="705434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en-US" sz="1050" kern="0" dirty="0">
                  <a:solidFill>
                    <a:prstClr val="black"/>
                  </a:solidFill>
                  <a:latin typeface="Calibri" panose="020F0502020204030204"/>
                </a:rPr>
                <a:t>WeChat</a:t>
              </a:r>
            </a:p>
          </p:txBody>
        </p:sp>
        <p:cxnSp>
          <p:nvCxnSpPr>
            <p:cNvPr id="125" name="Straight Arrow Connector 124"/>
            <p:cNvCxnSpPr>
              <a:stCxn id="231" idx="0"/>
              <a:endCxn id="124" idx="2"/>
            </p:cNvCxnSpPr>
            <p:nvPr/>
          </p:nvCxnSpPr>
          <p:spPr>
            <a:xfrm flipH="1" flipV="1">
              <a:off x="704959" y="1826834"/>
              <a:ext cx="918449" cy="1184579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Стрелка вниз 151"/>
            <p:cNvSpPr/>
            <p:nvPr/>
          </p:nvSpPr>
          <p:spPr>
            <a:xfrm rot="16200000">
              <a:off x="1905595" y="2523126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69" name="Straight Arrow Connector 68"/>
            <p:cNvCxnSpPr>
              <a:endCxn id="67" idx="2"/>
            </p:cNvCxnSpPr>
            <p:nvPr/>
          </p:nvCxnSpPr>
          <p:spPr>
            <a:xfrm flipH="1" flipV="1">
              <a:off x="1736168" y="1818705"/>
              <a:ext cx="522509" cy="1298627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09" name="TextBox 12"/>
          <p:cNvSpPr txBox="1">
            <a:spLocks/>
          </p:cNvSpPr>
          <p:nvPr/>
        </p:nvSpPr>
        <p:spPr>
          <a:xfrm>
            <a:off x="1704978" y="6079458"/>
            <a:ext cx="88076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 later stages we planning to develop mobile APP and partners interface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8084676" y="1906016"/>
            <a:ext cx="55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Ecxel</a:t>
            </a:r>
            <a:endParaRPr lang="en-US" sz="1400" dirty="0"/>
          </a:p>
        </p:txBody>
      </p:sp>
      <p:sp>
        <p:nvSpPr>
          <p:cNvPr id="79" name="Rectangle 10968"/>
          <p:cNvSpPr/>
          <p:nvPr/>
        </p:nvSpPr>
        <p:spPr>
          <a:xfrm>
            <a:off x="3129583" y="1905063"/>
            <a:ext cx="582087" cy="5810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ru-RU" sz="700" kern="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sz="700" kern="0" dirty="0">
                <a:solidFill>
                  <a:prstClr val="black"/>
                </a:solidFill>
                <a:latin typeface="Calibri" panose="020F0502020204030204"/>
              </a:rPr>
              <a:t>.Request during the call to/from Call center</a:t>
            </a:r>
          </a:p>
        </p:txBody>
      </p:sp>
      <p:pic>
        <p:nvPicPr>
          <p:cNvPr id="80" name="Picture 1033" descr="http://www.5tibetansworkshop.com/wp-content/uploads/2014/10/headphones-at-comput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40" y="1858541"/>
            <a:ext cx="256959" cy="2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10968"/>
          <p:cNvSpPr/>
          <p:nvPr/>
        </p:nvSpPr>
        <p:spPr>
          <a:xfrm>
            <a:off x="6989444" y="3442355"/>
            <a:ext cx="613355" cy="555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600" kern="0" dirty="0">
                <a:solidFill>
                  <a:prstClr val="black"/>
                </a:solidFill>
                <a:latin typeface="Calibri" panose="020F0502020204030204"/>
              </a:rPr>
              <a:t>10. Sending contract PDF copy to customer </a:t>
            </a:r>
          </a:p>
        </p:txBody>
      </p:sp>
      <p:sp>
        <p:nvSpPr>
          <p:cNvPr id="66" name="Стрелка вниз 192"/>
          <p:cNvSpPr/>
          <p:nvPr/>
        </p:nvSpPr>
        <p:spPr>
          <a:xfrm rot="5400000">
            <a:off x="7953295" y="3766040"/>
            <a:ext cx="121440" cy="145540"/>
          </a:xfrm>
          <a:prstGeom prst="downArrow">
            <a:avLst/>
          </a:prstGeom>
          <a:solidFill>
            <a:srgbClr val="70AD4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Rectangle 10968"/>
          <p:cNvSpPr/>
          <p:nvPr/>
        </p:nvSpPr>
        <p:spPr>
          <a:xfrm>
            <a:off x="3233962" y="861742"/>
            <a:ext cx="700264" cy="44652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050" kern="0" dirty="0" err="1">
                <a:solidFill>
                  <a:prstClr val="black"/>
                </a:solidFill>
                <a:latin typeface="Calibri" panose="020F0502020204030204"/>
              </a:rPr>
              <a:t>Boyuan</a:t>
            </a:r>
            <a:endParaRPr lang="en-US" sz="105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Прямоугольник 108"/>
          <p:cNvSpPr/>
          <p:nvPr/>
        </p:nvSpPr>
        <p:spPr>
          <a:xfrm>
            <a:off x="2976708" y="669364"/>
            <a:ext cx="1111730" cy="21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prstClr val="black"/>
                </a:solidFill>
              </a:rPr>
              <a:t>Black lists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16928" y="4066549"/>
            <a:ext cx="11510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Functionality already available in Terrasoft and planned to be used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97642" y="4574365"/>
            <a:ext cx="115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New functionality to be implemented in Terrasoft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68434" y="5395077"/>
            <a:ext cx="115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New integrations to be implemented in Terrasoft</a:t>
            </a:r>
          </a:p>
        </p:txBody>
      </p:sp>
      <p:sp>
        <p:nvSpPr>
          <p:cNvPr id="75" name="Прямоугольник 98"/>
          <p:cNvSpPr/>
          <p:nvPr/>
        </p:nvSpPr>
        <p:spPr>
          <a:xfrm>
            <a:off x="9335623" y="4199554"/>
            <a:ext cx="162018" cy="16201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Прямоугольник 119"/>
          <p:cNvSpPr/>
          <p:nvPr/>
        </p:nvSpPr>
        <p:spPr>
          <a:xfrm>
            <a:off x="9341349" y="4625898"/>
            <a:ext cx="162018" cy="16201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Straight Arrow Connector 3225"/>
          <p:cNvCxnSpPr/>
          <p:nvPr/>
        </p:nvCxnSpPr>
        <p:spPr>
          <a:xfrm flipV="1">
            <a:off x="9422358" y="5412271"/>
            <a:ext cx="0" cy="296487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ysDot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911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9536" y="116633"/>
            <a:ext cx="8159540" cy="312281"/>
          </a:xfrm>
        </p:spPr>
        <p:txBody>
          <a:bodyPr/>
          <a:lstStyle/>
          <a:p>
            <a:r>
              <a:rPr lang="en-US" dirty="0"/>
              <a:t>4. Target repeat</a:t>
            </a:r>
            <a:r>
              <a:rPr lang="ru-RU" dirty="0"/>
              <a:t> </a:t>
            </a:r>
            <a:r>
              <a:rPr lang="en-US" dirty="0"/>
              <a:t>sales business process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692" y="862221"/>
            <a:ext cx="8955139" cy="4928824"/>
            <a:chOff x="251520" y="1438201"/>
            <a:chExt cx="6996003" cy="4204624"/>
          </a:xfrm>
        </p:grpSpPr>
        <p:sp>
          <p:nvSpPr>
            <p:cNvPr id="308" name="Rectangle 3083"/>
            <p:cNvSpPr>
              <a:spLocks noChangeArrowheads="1"/>
            </p:cNvSpPr>
            <p:nvPr/>
          </p:nvSpPr>
          <p:spPr bwMode="auto">
            <a:xfrm>
              <a:off x="6300083" y="2548934"/>
              <a:ext cx="947440" cy="5495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en-US" sz="700" dirty="0">
                  <a:solidFill>
                    <a:schemeClr val="tx1"/>
                  </a:solidFill>
                </a:rPr>
                <a:t>14. Money transfer to existing bank account/CUP card</a:t>
              </a:r>
            </a:p>
          </p:txBody>
        </p:sp>
        <p:sp>
          <p:nvSpPr>
            <p:cNvPr id="210" name="Rectangle 10968"/>
            <p:cNvSpPr/>
            <p:nvPr/>
          </p:nvSpPr>
          <p:spPr>
            <a:xfrm>
              <a:off x="3489290" y="3022296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8. Phone verification (3)</a:t>
              </a:r>
            </a:p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Loan confirmation</a:t>
              </a:r>
            </a:p>
          </p:txBody>
        </p:sp>
        <p:pic>
          <p:nvPicPr>
            <p:cNvPr id="212" name="Picture 1025" descr="http://www.viscoseclosures.com/wp/wp-content/uploads/2013/12/customer-ic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7" t="9489" r="18255" b="6847"/>
            <a:stretch/>
          </p:blipFill>
          <p:spPr bwMode="auto">
            <a:xfrm>
              <a:off x="338757" y="2714056"/>
              <a:ext cx="472177" cy="95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Right Arrow 212"/>
            <p:cNvSpPr/>
            <p:nvPr/>
          </p:nvSpPr>
          <p:spPr>
            <a:xfrm>
              <a:off x="895691" y="3721496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53531" y="3022907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r>
                <a:rPr lang="ru-RU" sz="7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 Stop factors check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51520" y="3626018"/>
              <a:ext cx="646652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Customer</a:t>
              </a:r>
            </a:p>
          </p:txBody>
        </p:sp>
        <p:sp>
          <p:nvSpPr>
            <p:cNvPr id="217" name="Rectangle 10968"/>
            <p:cNvSpPr/>
            <p:nvPr/>
          </p:nvSpPr>
          <p:spPr>
            <a:xfrm>
              <a:off x="2533018" y="3022907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6. Credit bureau request</a:t>
              </a:r>
            </a:p>
          </p:txBody>
        </p:sp>
        <p:sp>
          <p:nvSpPr>
            <p:cNvPr id="221" name="Rectangle 10968"/>
            <p:cNvSpPr/>
            <p:nvPr/>
          </p:nvSpPr>
          <p:spPr>
            <a:xfrm>
              <a:off x="3011642" y="3022332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700" kern="0" dirty="0">
                  <a:solidFill>
                    <a:prstClr val="black"/>
                  </a:solidFill>
                  <a:latin typeface="Calibri" panose="020F0502020204030204"/>
                </a:rPr>
                <a:t>7. Credit rules application</a:t>
              </a:r>
            </a:p>
          </p:txBody>
        </p:sp>
        <p:cxnSp>
          <p:nvCxnSpPr>
            <p:cNvPr id="225" name="Straight Arrow Connector 3225"/>
            <p:cNvCxnSpPr>
              <a:stCxn id="284" idx="1"/>
              <a:endCxn id="215" idx="2"/>
            </p:cNvCxnSpPr>
            <p:nvPr/>
          </p:nvCxnSpPr>
          <p:spPr>
            <a:xfrm rot="10800000">
              <a:off x="574846" y="3841464"/>
              <a:ext cx="2071237" cy="1333523"/>
            </a:xfrm>
            <a:prstGeom prst="bentConnector2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27" name="Right Arrow 3251"/>
            <p:cNvSpPr/>
            <p:nvPr/>
          </p:nvSpPr>
          <p:spPr>
            <a:xfrm>
              <a:off x="5934750" y="3107654"/>
              <a:ext cx="316267" cy="299298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401462" y="5012468"/>
              <a:ext cx="857215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SMSs</a:t>
              </a:r>
            </a:p>
          </p:txBody>
        </p:sp>
        <p:cxnSp>
          <p:nvCxnSpPr>
            <p:cNvPr id="229" name="Straight Arrow Connector 3225"/>
            <p:cNvCxnSpPr/>
            <p:nvPr/>
          </p:nvCxnSpPr>
          <p:spPr>
            <a:xfrm>
              <a:off x="5860791" y="3506102"/>
              <a:ext cx="406542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31" name="Rectangle 10968"/>
            <p:cNvSpPr/>
            <p:nvPr/>
          </p:nvSpPr>
          <p:spPr>
            <a:xfrm>
              <a:off x="1390074" y="3011413"/>
              <a:ext cx="466667" cy="4763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en-US" sz="700" kern="0" dirty="0">
                  <a:solidFill>
                    <a:prstClr val="black"/>
                  </a:solidFill>
                  <a:latin typeface="Calibri" panose="020F0502020204030204"/>
                </a:rPr>
                <a:t>2.Filling via WeChat APP</a:t>
              </a:r>
            </a:p>
          </p:txBody>
        </p:sp>
        <p:cxnSp>
          <p:nvCxnSpPr>
            <p:cNvPr id="234" name="Straight Arrow Connector 3225"/>
            <p:cNvCxnSpPr>
              <a:endCxn id="288" idx="2"/>
            </p:cNvCxnSpPr>
            <p:nvPr/>
          </p:nvCxnSpPr>
          <p:spPr>
            <a:xfrm flipH="1" flipV="1">
              <a:off x="5528713" y="1819114"/>
              <a:ext cx="23591" cy="118931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237" name="Rectangle 10968"/>
            <p:cNvSpPr/>
            <p:nvPr/>
          </p:nvSpPr>
          <p:spPr>
            <a:xfrm>
              <a:off x="5309392" y="3029099"/>
              <a:ext cx="479170" cy="10975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10.Loan granting</a:t>
              </a:r>
            </a:p>
          </p:txBody>
        </p:sp>
        <p:sp>
          <p:nvSpPr>
            <p:cNvPr id="241" name="Rectangle 10968"/>
            <p:cNvSpPr/>
            <p:nvPr/>
          </p:nvSpPr>
          <p:spPr>
            <a:xfrm>
              <a:off x="4396521" y="3029099"/>
              <a:ext cx="479170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 panose="020F0502020204030204"/>
                </a:rPr>
                <a:t>9. Digital contract signing</a:t>
              </a:r>
            </a:p>
          </p:txBody>
        </p:sp>
        <p:cxnSp>
          <p:nvCxnSpPr>
            <p:cNvPr id="245" name="Straight Arrow Connector 244"/>
            <p:cNvCxnSpPr>
              <a:endCxn id="285" idx="0"/>
            </p:cNvCxnSpPr>
            <p:nvPr/>
          </p:nvCxnSpPr>
          <p:spPr>
            <a:xfrm>
              <a:off x="2894343" y="3413654"/>
              <a:ext cx="1087263" cy="157087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bevel/>
              <a:headEnd type="triangle"/>
              <a:tailEnd type="triangle"/>
            </a:ln>
            <a:effectLst/>
          </p:spPr>
        </p:cxnSp>
        <p:sp>
          <p:nvSpPr>
            <p:cNvPr id="248" name="Right Arrow 3251"/>
            <p:cNvSpPr/>
            <p:nvPr/>
          </p:nvSpPr>
          <p:spPr>
            <a:xfrm>
              <a:off x="889774" y="3074389"/>
              <a:ext cx="316267" cy="299298"/>
            </a:xfrm>
            <a:prstGeom prst="right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49" name="Прямая соединительная линия 17"/>
            <p:cNvCxnSpPr/>
            <p:nvPr/>
          </p:nvCxnSpPr>
          <p:spPr>
            <a:xfrm>
              <a:off x="1957393" y="1910734"/>
              <a:ext cx="15437" cy="29763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250" name="Прямая соединительная линия 115"/>
            <p:cNvCxnSpPr/>
            <p:nvPr/>
          </p:nvCxnSpPr>
          <p:spPr>
            <a:xfrm>
              <a:off x="5190316" y="1922863"/>
              <a:ext cx="0" cy="297699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256" name="Rectangle 10968"/>
            <p:cNvSpPr/>
            <p:nvPr/>
          </p:nvSpPr>
          <p:spPr>
            <a:xfrm>
              <a:off x="1382956" y="3653144"/>
              <a:ext cx="466425" cy="4735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r>
                <a:rPr lang="ru-RU" sz="800" kern="0" dirty="0">
                  <a:solidFill>
                    <a:prstClr val="black"/>
                  </a:solidFill>
                  <a:latin typeface="Calibri" panose="020F0502020204030204"/>
                </a:rPr>
                <a:t>.</a:t>
              </a: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Filling online app on website</a:t>
              </a:r>
            </a:p>
          </p:txBody>
        </p:sp>
        <p:sp>
          <p:nvSpPr>
            <p:cNvPr id="259" name="Стрелка вниз 155"/>
            <p:cNvSpPr/>
            <p:nvPr/>
          </p:nvSpPr>
          <p:spPr>
            <a:xfrm rot="16200000">
              <a:off x="1909177" y="3842401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0" name="Стрелка вниз 156"/>
            <p:cNvSpPr/>
            <p:nvPr/>
          </p:nvSpPr>
          <p:spPr>
            <a:xfrm rot="16200000">
              <a:off x="2976947" y="3205149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2" name="Стрелка вниз 159"/>
            <p:cNvSpPr/>
            <p:nvPr/>
          </p:nvSpPr>
          <p:spPr>
            <a:xfrm rot="16200000">
              <a:off x="3449551" y="3212032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Стрелка вниз 164"/>
            <p:cNvSpPr/>
            <p:nvPr/>
          </p:nvSpPr>
          <p:spPr>
            <a:xfrm rot="16200000">
              <a:off x="4034549" y="3205587"/>
              <a:ext cx="103597" cy="113700"/>
            </a:xfrm>
            <a:prstGeom prst="down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5" name="Стрелка вниз 151"/>
            <p:cNvSpPr/>
            <p:nvPr/>
          </p:nvSpPr>
          <p:spPr>
            <a:xfrm rot="16200000">
              <a:off x="1908679" y="3173575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334571" y="1970187"/>
              <a:ext cx="646652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>
                      <a:alpha val="31000"/>
                    </a:prstClr>
                  </a:solidFill>
                </a:rPr>
                <a:t>Applying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587659" y="1980629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Decisioning</a:t>
              </a:r>
            </a:p>
          </p:txBody>
        </p:sp>
        <p:cxnSp>
          <p:nvCxnSpPr>
            <p:cNvPr id="271" name="Прямая соединительная линия 183"/>
            <p:cNvCxnSpPr/>
            <p:nvPr/>
          </p:nvCxnSpPr>
          <p:spPr>
            <a:xfrm>
              <a:off x="4054619" y="1910734"/>
              <a:ext cx="15437" cy="29763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272" name="TextBox 271"/>
            <p:cNvSpPr txBox="1"/>
            <p:nvPr/>
          </p:nvSpPr>
          <p:spPr>
            <a:xfrm>
              <a:off x="4244706" y="1925434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Contract signing</a:t>
              </a:r>
            </a:p>
          </p:txBody>
        </p:sp>
        <p:sp>
          <p:nvSpPr>
            <p:cNvPr id="278" name="Стрелка вниз 192"/>
            <p:cNvSpPr/>
            <p:nvPr/>
          </p:nvSpPr>
          <p:spPr>
            <a:xfrm rot="16200000">
              <a:off x="5155072" y="3202878"/>
              <a:ext cx="103597" cy="113700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164588" y="1931049"/>
              <a:ext cx="748963" cy="18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tx1">
                      <a:alpha val="31000"/>
                    </a:schemeClr>
                  </a:solidFill>
                </a:defRPr>
              </a:lvl1pPr>
            </a:lstStyle>
            <a:p>
              <a:pPr>
                <a:defRPr/>
              </a:pPr>
              <a:r>
                <a:rPr lang="en-US" kern="0" dirty="0">
                  <a:solidFill>
                    <a:prstClr val="black">
                      <a:alpha val="31000"/>
                    </a:prstClr>
                  </a:solidFill>
                </a:rPr>
                <a:t>Loan granting</a:t>
              </a:r>
            </a:p>
          </p:txBody>
        </p:sp>
        <p:sp>
          <p:nvSpPr>
            <p:cNvPr id="284" name="Rectangle 10968"/>
            <p:cNvSpPr/>
            <p:nvPr/>
          </p:nvSpPr>
          <p:spPr>
            <a:xfrm>
              <a:off x="2646083" y="4984529"/>
              <a:ext cx="722968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700" kern="0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285" name="Rectangle 10968"/>
            <p:cNvSpPr/>
            <p:nvPr/>
          </p:nvSpPr>
          <p:spPr>
            <a:xfrm>
              <a:off x="3643148" y="4984530"/>
              <a:ext cx="676917" cy="39638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 panose="020F0502020204030204"/>
                </a:rPr>
                <a:t>Trust Company</a:t>
              </a:r>
            </a:p>
          </p:txBody>
        </p:sp>
        <p:sp>
          <p:nvSpPr>
            <p:cNvPr id="286" name="Прямоугольник 108"/>
            <p:cNvSpPr/>
            <p:nvPr/>
          </p:nvSpPr>
          <p:spPr>
            <a:xfrm>
              <a:off x="3547349" y="5354015"/>
              <a:ext cx="868514" cy="288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</a:rPr>
                <a:t>Credit bureau provider</a:t>
              </a:r>
            </a:p>
          </p:txBody>
        </p:sp>
        <p:sp>
          <p:nvSpPr>
            <p:cNvPr id="287" name="Прямоугольник 109"/>
            <p:cNvSpPr/>
            <p:nvPr/>
          </p:nvSpPr>
          <p:spPr>
            <a:xfrm>
              <a:off x="2626462" y="5071929"/>
              <a:ext cx="742870" cy="216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luosimao.com</a:t>
              </a:r>
              <a:endParaRPr lang="en-US" sz="1050" kern="0" dirty="0">
                <a:solidFill>
                  <a:prstClr val="black"/>
                </a:solidFill>
              </a:endParaRPr>
            </a:p>
          </p:txBody>
        </p:sp>
        <p:sp>
          <p:nvSpPr>
            <p:cNvPr id="288" name="Rectangle 10968"/>
            <p:cNvSpPr/>
            <p:nvPr/>
          </p:nvSpPr>
          <p:spPr>
            <a:xfrm>
              <a:off x="5238572" y="1438201"/>
              <a:ext cx="580282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>
                  <a:solidFill>
                    <a:prstClr val="black"/>
                  </a:solidFill>
                  <a:latin typeface="Calibri" panose="020F0502020204030204"/>
                </a:rPr>
                <a:t>GL: </a:t>
              </a:r>
              <a:r>
                <a:rPr lang="en-US" sz="1050" kern="0" dirty="0" err="1">
                  <a:solidFill>
                    <a:prstClr val="black"/>
                  </a:solidFill>
                  <a:latin typeface="Calibri" panose="020F0502020204030204"/>
                </a:rPr>
                <a:t>Kingdee</a:t>
              </a:r>
              <a:endParaRPr lang="en-US" sz="105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3" name="Rectangle 3274"/>
            <p:cNvSpPr/>
            <p:nvPr/>
          </p:nvSpPr>
          <p:spPr>
            <a:xfrm>
              <a:off x="6373486" y="2984959"/>
              <a:ext cx="757608" cy="55206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YeePay.com</a:t>
              </a:r>
            </a:p>
          </p:txBody>
        </p:sp>
        <p:pic>
          <p:nvPicPr>
            <p:cNvPr id="104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906" y="2956917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31" descr="https://upload.wikimedia.org/wikipedia/commons/7/75/Internet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783" y="3547435"/>
              <a:ext cx="197268" cy="160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Стрелка вниз 11"/>
            <p:cNvSpPr/>
            <p:nvPr/>
          </p:nvSpPr>
          <p:spPr>
            <a:xfrm rot="16200000">
              <a:off x="2496077" y="3210402"/>
              <a:ext cx="86395" cy="93801"/>
            </a:xfrm>
            <a:prstGeom prst="downArrow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7" name="Picture 1033" descr="http://www.5tibetansworkshop.com/wp-content/uploads/2014/10/headphones-at-comput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355" y="3023296"/>
              <a:ext cx="84069" cy="8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3" name="Straight Arrow Connector 122"/>
            <p:cNvCxnSpPr>
              <a:stCxn id="241" idx="2"/>
              <a:endCxn id="284" idx="0"/>
            </p:cNvCxnSpPr>
            <p:nvPr/>
          </p:nvCxnSpPr>
          <p:spPr>
            <a:xfrm flipH="1">
              <a:off x="3007567" y="3502604"/>
              <a:ext cx="1628539" cy="148192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bevel/>
              <a:headEnd type="triangle"/>
              <a:tailEnd type="triangle"/>
            </a:ln>
            <a:effectLst/>
          </p:spPr>
        </p:cxnSp>
        <p:sp>
          <p:nvSpPr>
            <p:cNvPr id="124" name="Rectangle 10968"/>
            <p:cNvSpPr/>
            <p:nvPr/>
          </p:nvSpPr>
          <p:spPr>
            <a:xfrm>
              <a:off x="352242" y="1445921"/>
              <a:ext cx="705434" cy="38091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en-US" sz="1050" kern="0" dirty="0">
                  <a:solidFill>
                    <a:prstClr val="black"/>
                  </a:solidFill>
                  <a:latin typeface="Calibri" panose="020F0502020204030204"/>
                </a:rPr>
                <a:t>WeChat</a:t>
              </a:r>
            </a:p>
          </p:txBody>
        </p:sp>
        <p:cxnSp>
          <p:nvCxnSpPr>
            <p:cNvPr id="125" name="Straight Arrow Connector 124"/>
            <p:cNvCxnSpPr>
              <a:stCxn id="231" idx="0"/>
              <a:endCxn id="124" idx="2"/>
            </p:cNvCxnSpPr>
            <p:nvPr/>
          </p:nvCxnSpPr>
          <p:spPr>
            <a:xfrm flipH="1" flipV="1">
              <a:off x="704959" y="1826834"/>
              <a:ext cx="918449" cy="1184579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Стрелка вниз 151"/>
            <p:cNvSpPr/>
            <p:nvPr/>
          </p:nvSpPr>
          <p:spPr>
            <a:xfrm rot="16200000">
              <a:off x="1905595" y="2523126"/>
              <a:ext cx="103597" cy="113700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73" name="Straight Arrow Connector 72"/>
            <p:cNvCxnSpPr>
              <a:endCxn id="71" idx="2"/>
            </p:cNvCxnSpPr>
            <p:nvPr/>
          </p:nvCxnSpPr>
          <p:spPr>
            <a:xfrm flipH="1" flipV="1">
              <a:off x="1736168" y="1818705"/>
              <a:ext cx="443495" cy="125568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ot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09" name="TextBox 12"/>
          <p:cNvSpPr txBox="1">
            <a:spLocks/>
          </p:cNvSpPr>
          <p:nvPr/>
        </p:nvSpPr>
        <p:spPr>
          <a:xfrm>
            <a:off x="1704978" y="6079458"/>
            <a:ext cx="88076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 later stages we planning to develop mobile APP and partners interface</a:t>
            </a:r>
          </a:p>
        </p:txBody>
      </p:sp>
      <p:sp>
        <p:nvSpPr>
          <p:cNvPr id="79" name="Rectangle 10968"/>
          <p:cNvSpPr/>
          <p:nvPr/>
        </p:nvSpPr>
        <p:spPr>
          <a:xfrm>
            <a:off x="3129583" y="1905063"/>
            <a:ext cx="582087" cy="5810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ru-RU" sz="700" kern="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sz="700" kern="0" dirty="0">
                <a:solidFill>
                  <a:prstClr val="black"/>
                </a:solidFill>
                <a:latin typeface="Calibri" panose="020F0502020204030204"/>
              </a:rPr>
              <a:t>.Request during the call to/from Call center</a:t>
            </a:r>
          </a:p>
        </p:txBody>
      </p:sp>
      <p:pic>
        <p:nvPicPr>
          <p:cNvPr id="80" name="Picture 1033" descr="http://www.5tibetansworkshop.com/wp-content/uploads/2014/10/headphones-at-comput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40" y="1858541"/>
            <a:ext cx="256959" cy="2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ight Arrow 3251"/>
          <p:cNvSpPr/>
          <p:nvPr/>
        </p:nvSpPr>
        <p:spPr>
          <a:xfrm>
            <a:off x="2470508" y="4324445"/>
            <a:ext cx="404833" cy="350849"/>
          </a:xfrm>
          <a:prstGeom prst="right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Rectangle 10968"/>
          <p:cNvSpPr/>
          <p:nvPr/>
        </p:nvSpPr>
        <p:spPr>
          <a:xfrm>
            <a:off x="3114629" y="4227554"/>
            <a:ext cx="597040" cy="5550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700" kern="0" dirty="0">
                <a:solidFill>
                  <a:prstClr val="black"/>
                </a:solidFill>
                <a:latin typeface="Calibri" panose="020F0502020204030204"/>
              </a:rPr>
              <a:t>4. Filing via mobile APP</a:t>
            </a:r>
          </a:p>
        </p:txBody>
      </p:sp>
      <p:sp>
        <p:nvSpPr>
          <p:cNvPr id="67" name="Стрелка вниз 129"/>
          <p:cNvSpPr/>
          <p:nvPr/>
        </p:nvSpPr>
        <p:spPr>
          <a:xfrm rot="16200000">
            <a:off x="3780660" y="4412858"/>
            <a:ext cx="121440" cy="145540"/>
          </a:xfrm>
          <a:prstGeom prst="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8" name="Picture 1031" descr="https://upload.wikimedia.org/wikipedia/commons/7/75/Internet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982" y="4174956"/>
            <a:ext cx="252510" cy="18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10968"/>
          <p:cNvSpPr/>
          <p:nvPr/>
        </p:nvSpPr>
        <p:spPr>
          <a:xfrm>
            <a:off x="6989444" y="3461405"/>
            <a:ext cx="613355" cy="5550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600" kern="0" dirty="0">
                <a:solidFill>
                  <a:prstClr val="black"/>
                </a:solidFill>
                <a:latin typeface="Calibri" panose="020F0502020204030204"/>
              </a:rPr>
              <a:t>11. Sending contract PDF copy to customer </a:t>
            </a:r>
          </a:p>
        </p:txBody>
      </p:sp>
      <p:sp>
        <p:nvSpPr>
          <p:cNvPr id="70" name="Стрелка вниз 192"/>
          <p:cNvSpPr/>
          <p:nvPr/>
        </p:nvSpPr>
        <p:spPr>
          <a:xfrm rot="5400000">
            <a:off x="7953295" y="3766040"/>
            <a:ext cx="121440" cy="145540"/>
          </a:xfrm>
          <a:prstGeom prst="downArrow">
            <a:avLst/>
          </a:prstGeom>
          <a:solidFill>
            <a:srgbClr val="70AD4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Rectangle 10968"/>
          <p:cNvSpPr/>
          <p:nvPr/>
        </p:nvSpPr>
        <p:spPr>
          <a:xfrm>
            <a:off x="3233962" y="861742"/>
            <a:ext cx="700264" cy="44652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050" kern="0" dirty="0" err="1">
                <a:solidFill>
                  <a:prstClr val="black"/>
                </a:solidFill>
                <a:latin typeface="Calibri" panose="020F0502020204030204"/>
              </a:rPr>
              <a:t>Boyuan</a:t>
            </a:r>
            <a:endParaRPr lang="en-US" sz="105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Прямоугольник 108"/>
          <p:cNvSpPr/>
          <p:nvPr/>
        </p:nvSpPr>
        <p:spPr>
          <a:xfrm>
            <a:off x="2976708" y="669364"/>
            <a:ext cx="1111730" cy="21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prstClr val="black"/>
                </a:solidFill>
              </a:rPr>
              <a:t>Black lists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516928" y="4066549"/>
            <a:ext cx="11510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Functionality already available in Terrasoft and planned to be used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97642" y="4574365"/>
            <a:ext cx="115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New functionality to be implemented in Terrasoft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8434" y="5395077"/>
            <a:ext cx="115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00" kern="0" dirty="0">
                <a:solidFill>
                  <a:prstClr val="black"/>
                </a:solidFill>
              </a:rPr>
              <a:t>New integrations to be implemented in Terrasoft</a:t>
            </a:r>
          </a:p>
        </p:txBody>
      </p:sp>
      <p:sp>
        <p:nvSpPr>
          <p:cNvPr id="78" name="Прямоугольник 98"/>
          <p:cNvSpPr/>
          <p:nvPr/>
        </p:nvSpPr>
        <p:spPr>
          <a:xfrm>
            <a:off x="9335623" y="4199554"/>
            <a:ext cx="162018" cy="16201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Прямоугольник 119"/>
          <p:cNvSpPr/>
          <p:nvPr/>
        </p:nvSpPr>
        <p:spPr>
          <a:xfrm>
            <a:off x="9341349" y="4625898"/>
            <a:ext cx="162018" cy="16201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31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3" name="Straight Arrow Connector 3225"/>
          <p:cNvCxnSpPr/>
          <p:nvPr/>
        </p:nvCxnSpPr>
        <p:spPr>
          <a:xfrm flipV="1">
            <a:off x="9422358" y="5412271"/>
            <a:ext cx="0" cy="296487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ysDot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921369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nstar">
    <a:dk1>
      <a:sysClr val="windowText" lastClr="000000"/>
    </a:dk1>
    <a:lt1>
      <a:sysClr val="window" lastClr="FFFFFF"/>
    </a:lt1>
    <a:dk2>
      <a:srgbClr val="001E69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327DF5"/>
    </a:accent5>
    <a:accent6>
      <a:srgbClr val="F79646"/>
    </a:accent6>
    <a:hlink>
      <a:srgbClr val="001E69"/>
    </a:hlink>
    <a:folHlink>
      <a:srgbClr val="8064A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CD6D2CEB1F64181A536B7C2E32BC7" ma:contentTypeVersion="2" ma:contentTypeDescription="Create a new document." ma:contentTypeScope="" ma:versionID="a6ad091bfb5518c5c7d07499da31e122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371147-A81B-4D83-83D1-0803AF315581}"/>
</file>

<file path=customXml/itemProps2.xml><?xml version="1.0" encoding="utf-8"?>
<ds:datastoreItem xmlns:ds="http://schemas.openxmlformats.org/officeDocument/2006/customXml" ds:itemID="{BA65FD30-FB64-4445-B618-431620AEAE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2667B-62C8-43FE-9610-0E197F7EA216}">
  <ds:schemaRefs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145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4. Initial first sales business process </vt:lpstr>
      <vt:lpstr>4. Target Initial sales business process </vt:lpstr>
      <vt:lpstr>4. Initial repeat sales business process </vt:lpstr>
      <vt:lpstr>4. Target repeat sales business process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Initial first sales business process </dc:title>
  <dc:creator>MicroMoney; Micromoney International; Micromoney.io; Sergey Lykosov</dc:creator>
  <cp:lastModifiedBy>Sergey Lykosov</cp:lastModifiedBy>
  <cp:revision>1</cp:revision>
  <dcterms:created xsi:type="dcterms:W3CDTF">2016-01-29T03:36:55Z</dcterms:created>
  <dcterms:modified xsi:type="dcterms:W3CDTF">2016-01-29T03:37:43Z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0x010100679CD6D2CEB1F64181A536B7C2E32BC7</vt:lpwstr>
  </property>
</Properties>
</file>